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3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48" r:id="rId2"/>
    <p:sldId id="394" r:id="rId3"/>
    <p:sldId id="405" r:id="rId4"/>
    <p:sldId id="299" r:id="rId5"/>
    <p:sldId id="342" r:id="rId6"/>
    <p:sldId id="309" r:id="rId7"/>
    <p:sldId id="311" r:id="rId8"/>
    <p:sldId id="344" r:id="rId9"/>
    <p:sldId id="315" r:id="rId10"/>
    <p:sldId id="396" r:id="rId11"/>
    <p:sldId id="316" r:id="rId12"/>
    <p:sldId id="374" r:id="rId13"/>
    <p:sldId id="380" r:id="rId14"/>
    <p:sldId id="397" r:id="rId15"/>
    <p:sldId id="324" r:id="rId16"/>
    <p:sldId id="398" r:id="rId17"/>
    <p:sldId id="319" r:id="rId18"/>
    <p:sldId id="409" r:id="rId19"/>
    <p:sldId id="325" r:id="rId20"/>
    <p:sldId id="331" r:id="rId21"/>
    <p:sldId id="392" r:id="rId22"/>
    <p:sldId id="326" r:id="rId23"/>
    <p:sldId id="333" r:id="rId24"/>
    <p:sldId id="327" r:id="rId25"/>
    <p:sldId id="406" r:id="rId26"/>
    <p:sldId id="375" r:id="rId27"/>
    <p:sldId id="338" r:id="rId28"/>
    <p:sldId id="376" r:id="rId29"/>
    <p:sldId id="372" r:id="rId30"/>
    <p:sldId id="339" r:id="rId31"/>
    <p:sldId id="399" r:id="rId32"/>
    <p:sldId id="402" r:id="rId33"/>
    <p:sldId id="403" r:id="rId34"/>
    <p:sldId id="404" r:id="rId35"/>
    <p:sldId id="400" r:id="rId36"/>
    <p:sldId id="382" r:id="rId37"/>
    <p:sldId id="408" r:id="rId38"/>
    <p:sldId id="383" r:id="rId39"/>
    <p:sldId id="269" r:id="rId40"/>
    <p:sldId id="272" r:id="rId4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CC0000"/>
    <a:srgbClr val="9F9F9F"/>
    <a:srgbClr val="5B9BD5"/>
    <a:srgbClr val="339933"/>
    <a:srgbClr val="537152"/>
    <a:srgbClr val="00FFCC"/>
    <a:srgbClr val="66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2136" autoAdjust="0"/>
  </p:normalViewPr>
  <p:slideViewPr>
    <p:cSldViewPr snapToGrid="0" showGuides="1">
      <p:cViewPr varScale="1">
        <p:scale>
          <a:sx n="56" d="100"/>
          <a:sy n="56" d="100"/>
        </p:scale>
        <p:origin x="-1152" y="-90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3E-41C7-A77C-E6C979ADBECF}"/>
              </c:ext>
            </c:extLst>
          </c:dPt>
          <c:dPt>
            <c:idx val="1"/>
            <c:bubble3D val="0"/>
            <c:spPr>
              <a:solidFill>
                <a:schemeClr val="accent1">
                  <a:alpha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3E-41C7-A77C-E6C979ADBEC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3E-41C7-A77C-E6C979ADB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967435182021744E-2"/>
          <c:y val="0"/>
          <c:w val="0.92806512963595655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D8A-4C93-B3AE-FC7F4CA7B6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D8A-4C93-B3AE-FC7F4CA7B6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9A6-476F-9026-A901C96AC9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9C1-4CC1-AEEB-B8C1DDDB35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9C1-4CC1-AEEB-B8C1DDDB358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33990016"/>
        <c:axId val="233991552"/>
      </c:barChart>
      <c:catAx>
        <c:axId val="23399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3991552"/>
        <c:crosses val="autoZero"/>
        <c:auto val="1"/>
        <c:lblAlgn val="ctr"/>
        <c:lblOffset val="100"/>
        <c:noMultiLvlLbl val="0"/>
      </c:catAx>
      <c:valAx>
        <c:axId val="233991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3399001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C7B-4171-BCDE-05E59178582B}"/>
              </c:ext>
            </c:extLst>
          </c:dPt>
          <c:dPt>
            <c:idx val="1"/>
            <c:bubble3D val="0"/>
            <c:spPr>
              <a:solidFill>
                <a:schemeClr val="accent1">
                  <a:alpha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C7B-4171-BCDE-05E59178582B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</c:v>
                </c:pt>
                <c:pt idx="1">
                  <c:v>17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C7B-4171-BCDE-05E591785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967435182021744E-2"/>
          <c:y val="0"/>
          <c:w val="0.92806512963595655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337-4DCB-B097-809FDDEE98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37-4DCB-B097-809FDDEE98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337-4DCB-B097-809FDDEE98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337-4DCB-B097-809FDDEE98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337-4DCB-B097-809FDDEE982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9402240"/>
        <c:axId val="219403776"/>
      </c:barChart>
      <c:catAx>
        <c:axId val="21940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9403776"/>
        <c:crosses val="autoZero"/>
        <c:auto val="1"/>
        <c:lblAlgn val="ctr"/>
        <c:lblOffset val="100"/>
        <c:noMultiLvlLbl val="0"/>
      </c:catAx>
      <c:valAx>
        <c:axId val="219403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940224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3009666146416E-2"/>
          <c:y val="0"/>
          <c:w val="0.90152633558416406"/>
          <c:h val="0.99783667073374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9-4B4D-A985-00F3B2226F40}"/>
              </c:ext>
            </c:extLst>
          </c:dPt>
          <c:dPt>
            <c:idx val="1"/>
            <c:bubble3D val="0"/>
            <c:spPr>
              <a:solidFill>
                <a:schemeClr val="accent1">
                  <a:alpha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9-4B4D-A985-00F3B2226F4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64</c:v>
                </c:pt>
                <c:pt idx="1">
                  <c:v>35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9-4B4D-A985-00F3B2226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531E-A1A0-46B4-AF6C-047EABE54802}" type="datetimeFigureOut">
              <a:rPr lang="es-EC" smtClean="0"/>
              <a:t>29/09/2020</a:t>
            </a:fld>
            <a:endParaRPr lang="es-EC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77435-B102-41D9-B38B-FF4E3AE5B33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83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77435-B102-41D9-B38B-FF4E3AE5B337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886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77435-B102-41D9-B38B-FF4E3AE5B337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416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77435-B102-41D9-B38B-FF4E3AE5B337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278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77435-B102-41D9-B38B-FF4E3AE5B337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071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77435-B102-41D9-B38B-FF4E3AE5B337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568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77435-B102-41D9-B38B-FF4E3AE5B337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284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El entorno es </a:t>
            </a:r>
            <a:r>
              <a:rPr lang="pt-BR" dirty="0" err="1"/>
              <a:t>complejo</a:t>
            </a:r>
            <a:r>
              <a:rPr lang="pt-BR" dirty="0"/>
              <a:t>, </a:t>
            </a:r>
            <a:r>
              <a:rPr lang="pt-BR" dirty="0" err="1"/>
              <a:t>asi</a:t>
            </a:r>
            <a:r>
              <a:rPr lang="pt-BR" dirty="0"/>
              <a:t> </a:t>
            </a:r>
            <a:r>
              <a:rPr lang="pt-BR" dirty="0" err="1"/>
              <a:t>lo</a:t>
            </a:r>
            <a:r>
              <a:rPr lang="pt-BR" dirty="0"/>
              <a:t> </a:t>
            </a:r>
            <a:r>
              <a:rPr lang="pt-BR" dirty="0" err="1"/>
              <a:t>consideran</a:t>
            </a:r>
            <a:r>
              <a:rPr lang="pt-BR" dirty="0"/>
              <a:t> </a:t>
            </a:r>
            <a:r>
              <a:rPr lang="pt-BR" dirty="0" err="1"/>
              <a:t>el</a:t>
            </a:r>
            <a:r>
              <a:rPr lang="pt-BR" dirty="0"/>
              <a:t> 98 de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encuestados</a:t>
            </a:r>
            <a:endParaRPr lang="pt-B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77435-B102-41D9-B38B-FF4E3AE5B337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6608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E6118-A8F0-4C13-BF86-10944E626E13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397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E75B-9ABE-4061-BDEE-C7FE0761ADE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29/09/2020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79237"/>
      </p:ext>
    </p:extLst>
  </p:cSld>
  <p:clrMapOvr>
    <a:masterClrMapping/>
  </p:clrMapOvr>
  <p:transition spd="slow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0449-C0BF-45FC-ACA6-82E505558CF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29/09/2020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33057"/>
      </p:ext>
    </p:extLst>
  </p:cSld>
  <p:clrMapOvr>
    <a:masterClrMapping/>
  </p:clrMapOvr>
  <p:transition spd="slow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5D8-A90F-4210-B5C1-25380C383E8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29/09/2020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48757"/>
      </p:ext>
    </p:extLst>
  </p:cSld>
  <p:clrMapOvr>
    <a:masterClrMapping/>
  </p:clrMapOvr>
  <p:transition spd="slow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DF96-336A-4E07-B5D3-F0F10DC921D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29/09/2020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71053"/>
      </p:ext>
    </p:extLst>
  </p:cSld>
  <p:clrMapOvr>
    <a:masterClrMapping/>
  </p:clrMapOvr>
  <p:transition spd="slow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6195-C8AB-483B-9A59-F383D9AF5F2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29/09/2020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85876"/>
      </p:ext>
    </p:extLst>
  </p:cSld>
  <p:clrMapOvr>
    <a:masterClrMapping/>
  </p:clrMapOvr>
  <p:transition spd="slow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120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00D5A-D190-4B26-8A24-3BA5467D807D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29/09/2020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68DA01D2-183A-4D15-81E4-F60E649F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1853" r="7476" b="6402"/>
          <a:stretch/>
        </p:blipFill>
        <p:spPr>
          <a:xfrm>
            <a:off x="8709" y="51616"/>
            <a:ext cx="1697261" cy="547082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xmlns="" id="{78EE0CAB-E0EC-468A-8758-AE9F1FE690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19" y="51616"/>
            <a:ext cx="719172" cy="71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07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88" r:id="rId6"/>
  </p:sldLayoutIdLst>
  <p:transition spd="slow">
    <p:strips dir="ld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9.sv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67.sv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70.jp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6.svg"/><Relationship Id="rId3" Type="http://schemas.openxmlformats.org/officeDocument/2006/relationships/image" Target="../media/image75.png"/><Relationship Id="rId7" Type="http://schemas.openxmlformats.org/officeDocument/2006/relationships/image" Target="../media/image17.jpe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8.jpeg"/><Relationship Id="rId11" Type="http://schemas.openxmlformats.org/officeDocument/2006/relationships/image" Target="../media/image94.svg"/><Relationship Id="rId5" Type="http://schemas.openxmlformats.org/officeDocument/2006/relationships/image" Target="../media/image77.jpeg"/><Relationship Id="rId15" Type="http://schemas.openxmlformats.org/officeDocument/2006/relationships/image" Target="../media/image98.svg"/><Relationship Id="rId10" Type="http://schemas.openxmlformats.org/officeDocument/2006/relationships/image" Target="../media/image80.png"/><Relationship Id="rId4" Type="http://schemas.openxmlformats.org/officeDocument/2006/relationships/image" Target="../media/image76.jpeg"/><Relationship Id="rId9" Type="http://schemas.openxmlformats.org/officeDocument/2006/relationships/chart" Target="../charts/chart1.xml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13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chart" Target="../charts/chart2.xml"/><Relationship Id="rId12" Type="http://schemas.openxmlformats.org/officeDocument/2006/relationships/image" Target="../media/image9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6.jpeg"/><Relationship Id="rId11" Type="http://schemas.openxmlformats.org/officeDocument/2006/relationships/image" Target="../media/image82.png"/><Relationship Id="rId5" Type="http://schemas.openxmlformats.org/officeDocument/2006/relationships/image" Target="../media/image85.png"/><Relationship Id="rId10" Type="http://schemas.openxmlformats.org/officeDocument/2006/relationships/image" Target="../media/image96.svg"/><Relationship Id="rId4" Type="http://schemas.openxmlformats.org/officeDocument/2006/relationships/image" Target="../media/image84.png"/><Relationship Id="rId9" Type="http://schemas.openxmlformats.org/officeDocument/2006/relationships/image" Target="../media/image81.png"/><Relationship Id="rId14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image" Target="../media/image87.png"/><Relationship Id="rId3" Type="http://schemas.openxmlformats.org/officeDocument/2006/relationships/image" Target="../media/image92.png"/><Relationship Id="rId7" Type="http://schemas.openxmlformats.org/officeDocument/2006/relationships/image" Target="../media/image96.svg"/><Relationship Id="rId12" Type="http://schemas.openxmlformats.org/officeDocument/2006/relationships/image" Target="../media/image9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1.png"/><Relationship Id="rId11" Type="http://schemas.openxmlformats.org/officeDocument/2006/relationships/image" Target="../media/image82.png"/><Relationship Id="rId5" Type="http://schemas.openxmlformats.org/officeDocument/2006/relationships/chart" Target="../charts/chart4.xml"/><Relationship Id="rId10" Type="http://schemas.openxmlformats.org/officeDocument/2006/relationships/image" Target="../media/image111.svg"/><Relationship Id="rId4" Type="http://schemas.microsoft.com/office/2007/relationships/hdphoto" Target="../media/hdphoto2.wdp"/><Relationship Id="rId9" Type="http://schemas.openxmlformats.org/officeDocument/2006/relationships/image" Target="../media/image93.png"/><Relationship Id="rId14" Type="http://schemas.openxmlformats.org/officeDocument/2006/relationships/image" Target="../media/image10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86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jpe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3" Type="http://schemas.openxmlformats.org/officeDocument/2006/relationships/image" Target="../media/image119.png"/><Relationship Id="rId7" Type="http://schemas.microsoft.com/office/2007/relationships/hdphoto" Target="../media/hdphoto3.wdp"/><Relationship Id="rId12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5" Type="http://schemas.openxmlformats.org/officeDocument/2006/relationships/image" Target="../media/image121.emf"/><Relationship Id="rId15" Type="http://schemas.openxmlformats.org/officeDocument/2006/relationships/image" Target="../media/image129.png"/><Relationship Id="rId10" Type="http://schemas.microsoft.com/office/2007/relationships/hdphoto" Target="../media/hdphoto4.wdp"/><Relationship Id="rId4" Type="http://schemas.openxmlformats.org/officeDocument/2006/relationships/image" Target="../media/image120.png"/><Relationship Id="rId9" Type="http://schemas.openxmlformats.org/officeDocument/2006/relationships/image" Target="../media/image124.png"/><Relationship Id="rId1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jpe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70.svg"/><Relationship Id="rId3" Type="http://schemas.openxmlformats.org/officeDocument/2006/relationships/image" Target="../media/image133.png"/><Relationship Id="rId7" Type="http://schemas.openxmlformats.org/officeDocument/2006/relationships/image" Target="../media/image164.sv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68.svg"/><Relationship Id="rId5" Type="http://schemas.openxmlformats.org/officeDocument/2006/relationships/image" Target="../media/image111.svg"/><Relationship Id="rId10" Type="http://schemas.openxmlformats.org/officeDocument/2006/relationships/image" Target="../media/image137.png"/><Relationship Id="rId4" Type="http://schemas.openxmlformats.org/officeDocument/2006/relationships/image" Target="../media/image134.png"/><Relationship Id="rId9" Type="http://schemas.openxmlformats.org/officeDocument/2006/relationships/image" Target="../media/image166.svg"/><Relationship Id="rId14" Type="http://schemas.openxmlformats.org/officeDocument/2006/relationships/image" Target="../media/image13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82.svg"/><Relationship Id="rId3" Type="http://schemas.openxmlformats.org/officeDocument/2006/relationships/image" Target="../media/image140.jpeg"/><Relationship Id="rId7" Type="http://schemas.openxmlformats.org/officeDocument/2006/relationships/image" Target="../media/image176.svg"/><Relationship Id="rId12" Type="http://schemas.openxmlformats.org/officeDocument/2006/relationships/image" Target="../media/image14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80.svg"/><Relationship Id="rId5" Type="http://schemas.openxmlformats.org/officeDocument/2006/relationships/image" Target="../media/image174.svg"/><Relationship Id="rId15" Type="http://schemas.openxmlformats.org/officeDocument/2006/relationships/image" Target="../media/image184.svg"/><Relationship Id="rId10" Type="http://schemas.openxmlformats.org/officeDocument/2006/relationships/image" Target="../media/image144.png"/><Relationship Id="rId4" Type="http://schemas.openxmlformats.org/officeDocument/2006/relationships/image" Target="../media/image141.png"/><Relationship Id="rId9" Type="http://schemas.openxmlformats.org/officeDocument/2006/relationships/image" Target="../media/image178.svg"/><Relationship Id="rId14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7.png"/><Relationship Id="rId7" Type="http://schemas.openxmlformats.org/officeDocument/2006/relationships/image" Target="../media/image188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92.svg"/><Relationship Id="rId5" Type="http://schemas.openxmlformats.org/officeDocument/2006/relationships/image" Target="../media/image70.jpg"/><Relationship Id="rId10" Type="http://schemas.openxmlformats.org/officeDocument/2006/relationships/image" Target="../media/image150.png"/><Relationship Id="rId4" Type="http://schemas.openxmlformats.org/officeDocument/2006/relationships/image" Target="../media/image186.svg"/><Relationship Id="rId9" Type="http://schemas.openxmlformats.org/officeDocument/2006/relationships/image" Target="../media/image190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9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99.svg"/><Relationship Id="rId7" Type="http://schemas.openxmlformats.org/officeDocument/2006/relationships/image" Target="../media/image158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0.jpeg"/><Relationship Id="rId7" Type="http://schemas.openxmlformats.org/officeDocument/2006/relationships/image" Target="../media/image161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svg"/><Relationship Id="rId5" Type="http://schemas.openxmlformats.org/officeDocument/2006/relationships/image" Target="../media/image160.png"/><Relationship Id="rId4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0527D9-9CDF-4BE8-BC6F-8CEECD7D4A6C}"/>
              </a:ext>
            </a:extLst>
          </p:cNvPr>
          <p:cNvSpPr txBox="1">
            <a:spLocks/>
          </p:cNvSpPr>
          <p:nvPr/>
        </p:nvSpPr>
        <p:spPr bwMode="auto">
          <a:xfrm>
            <a:off x="116477" y="2599214"/>
            <a:ext cx="11957539" cy="1964384"/>
          </a:xfrm>
          <a:prstGeom prst="rect">
            <a:avLst/>
          </a:prstGeom>
          <a:noFill/>
          <a:effectLst>
            <a:outerShdw blurRad="50800" dist="25400" dir="5400000" algn="ctr" rotWithShape="0">
              <a:sysClr val="windowText" lastClr="000000"/>
            </a:outerShdw>
          </a:effectLst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CONSIDERACIONES ESTRATÉGICAS PARA LA IMPLEMENTACIÓN DEL ARTE Y DISEÑO OPERACIONAL EN LA PLANIFICACIÓN Y CONDUCCIÓN DE LAS OPERACIONES MILITARES EN EL EJÉRCITO ECUATORIANO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560492D3-7967-4A9E-9206-951299F11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1853" r="7476" b="6402"/>
          <a:stretch/>
        </p:blipFill>
        <p:spPr>
          <a:xfrm>
            <a:off x="4638596" y="10300"/>
            <a:ext cx="2910159" cy="70576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80D4EA68-6EB2-4036-A30F-CBBD6483A12B}"/>
              </a:ext>
            </a:extLst>
          </p:cNvPr>
          <p:cNvSpPr/>
          <p:nvPr/>
        </p:nvSpPr>
        <p:spPr>
          <a:xfrm>
            <a:off x="1030905" y="716063"/>
            <a:ext cx="10172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es-EC" b="1" dirty="0">
                <a:ea typeface="Calibri" panose="020F0502020204030204" pitchFamily="34" charset="0"/>
                <a:cs typeface="Times New Roman" panose="02020603050405020304" pitchFamily="18" charset="0"/>
              </a:rPr>
              <a:t>VICERRECTORADO DE INVESTIGACIÓN, INNOVACIÓN Y TRANSFERENCIA DE TECNOLOGÍA</a:t>
            </a:r>
          </a:p>
          <a:p>
            <a:pPr algn="ctr"/>
            <a:r>
              <a:rPr lang="es-EC" b="1" dirty="0">
                <a:ea typeface="Calibri" panose="020F0502020204030204" pitchFamily="34" charset="0"/>
              </a:rPr>
              <a:t>CENTRO DE POSGRADOS</a:t>
            </a:r>
            <a:endParaRPr lang="es-EC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E54AFF-54A0-4FA3-8627-2B9099131688}"/>
              </a:ext>
            </a:extLst>
          </p:cNvPr>
          <p:cNvSpPr/>
          <p:nvPr/>
        </p:nvSpPr>
        <p:spPr>
          <a:xfrm>
            <a:off x="2290541" y="1602885"/>
            <a:ext cx="76062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TRABAJO DE TITULACIÓN PREVIO A LA OBTENCIÓN DEL TÍTULO DE </a:t>
            </a:r>
          </a:p>
          <a:p>
            <a:pPr algn="ctr"/>
            <a:r>
              <a:rPr lang="es-EC" sz="2400" b="1" dirty="0"/>
              <a:t>MAGISTER EN ESTRATÉGIA MILITAR TERRESTRE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15B7DD7-242E-4DAA-B0F0-30AEC8FF56C0}"/>
              </a:ext>
            </a:extLst>
          </p:cNvPr>
          <p:cNvSpPr/>
          <p:nvPr/>
        </p:nvSpPr>
        <p:spPr>
          <a:xfrm>
            <a:off x="3807674" y="4739285"/>
            <a:ext cx="4572000" cy="21313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600" b="1" dirty="0"/>
              <a:t>AUTORES:</a:t>
            </a:r>
          </a:p>
          <a:p>
            <a:pPr algn="ctr"/>
            <a:r>
              <a:rPr lang="es-EC" sz="1600" dirty="0"/>
              <a:t>TCRN. MARCO TOLEDO</a:t>
            </a:r>
          </a:p>
          <a:p>
            <a:pPr algn="ctr"/>
            <a:r>
              <a:rPr lang="es-EC" sz="1600" dirty="0"/>
              <a:t>TCRN. DIEGO VEGA</a:t>
            </a:r>
          </a:p>
          <a:p>
            <a:pPr algn="ctr"/>
            <a:endParaRPr lang="es-EC" sz="1050" dirty="0"/>
          </a:p>
          <a:p>
            <a:pPr algn="ctr"/>
            <a:r>
              <a:rPr lang="es-EC" sz="1600" b="1" dirty="0"/>
              <a:t>DIRECTOR:</a:t>
            </a:r>
          </a:p>
          <a:p>
            <a:pPr algn="ctr"/>
            <a:r>
              <a:rPr lang="es-EC" sz="1600" dirty="0"/>
              <a:t>GRAD (S.P). EDWIN FREIRE</a:t>
            </a:r>
          </a:p>
          <a:p>
            <a:pPr algn="ctr"/>
            <a:endParaRPr lang="es-EC" sz="1050" dirty="0"/>
          </a:p>
          <a:p>
            <a:pPr algn="ctr"/>
            <a:r>
              <a:rPr lang="es-EC" sz="1600" dirty="0"/>
              <a:t>Sangolquí</a:t>
            </a:r>
          </a:p>
          <a:p>
            <a:pPr algn="ctr"/>
            <a:r>
              <a:rPr lang="es-EC" sz="1600" dirty="0"/>
              <a:t> 2020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999251D-A29F-4E4E-BFFF-E4E58424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3">
        <p:strips dir="ld"/>
      </p:transition>
    </mc:Choice>
    <mc:Fallback xmlns="">
      <p:transition spd="slow" advTm="35773">
        <p:strips dir="l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EF00286-0238-4ED2-BBA9-F9B67DD39E8E}"/>
              </a:ext>
            </a:extLst>
          </p:cNvPr>
          <p:cNvSpPr/>
          <p:nvPr/>
        </p:nvSpPr>
        <p:spPr>
          <a:xfrm>
            <a:off x="3147444" y="2645699"/>
            <a:ext cx="9049974" cy="1605372"/>
          </a:xfrm>
          <a:prstGeom prst="rect">
            <a:avLst/>
          </a:prstGeom>
          <a:solidFill>
            <a:srgbClr val="2B8F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72664FA4-89C4-4E7D-884B-5B2793F5A9D8}"/>
              </a:ext>
            </a:extLst>
          </p:cNvPr>
          <p:cNvSpPr/>
          <p:nvPr/>
        </p:nvSpPr>
        <p:spPr>
          <a:xfrm>
            <a:off x="-1" y="0"/>
            <a:ext cx="3583859" cy="6858000"/>
          </a:xfrm>
          <a:prstGeom prst="rect">
            <a:avLst/>
          </a:prstGeom>
          <a:solidFill>
            <a:srgbClr val="26A1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AAD05117-90DA-450D-82B6-9C52186C2BD6}"/>
              </a:ext>
            </a:extLst>
          </p:cNvPr>
          <p:cNvSpPr txBox="1">
            <a:spLocks/>
          </p:cNvSpPr>
          <p:nvPr/>
        </p:nvSpPr>
        <p:spPr>
          <a:xfrm>
            <a:off x="1436218" y="1637071"/>
            <a:ext cx="3902698" cy="36918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DEDA9561-A7EA-4AB1-B3F4-4DD5F0DDAD1B}"/>
              </a:ext>
            </a:extLst>
          </p:cNvPr>
          <p:cNvSpPr txBox="1">
            <a:spLocks/>
          </p:cNvSpPr>
          <p:nvPr/>
        </p:nvSpPr>
        <p:spPr>
          <a:xfrm>
            <a:off x="6078361" y="3146606"/>
            <a:ext cx="6113639" cy="58655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MARCO TEÓRICO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13CAFC14-31CC-4AE9-ADB6-E0D52ABB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71610"/>
      </p:ext>
    </p:extLst>
  </p:cSld>
  <p:clrMapOvr>
    <a:masterClrMapping/>
  </p:clrMapOvr>
  <p:transition spd="slow" advTm="2199"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5687CC9E-2909-4F92-8F48-3657B72DD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90" y="3499685"/>
            <a:ext cx="5353050" cy="3248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7220" y="1755676"/>
            <a:ext cx="2614731" cy="6088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Organizar y emplear 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fuerzas militares </a:t>
            </a:r>
          </a:p>
        </p:txBody>
      </p:sp>
      <p:sp>
        <p:nvSpPr>
          <p:cNvPr id="9" name="CuadroTexto 1"/>
          <p:cNvSpPr txBox="1"/>
          <p:nvPr/>
        </p:nvSpPr>
        <p:spPr>
          <a:xfrm>
            <a:off x="108442" y="1111608"/>
            <a:ext cx="2588959" cy="442674"/>
          </a:xfrm>
          <a:prstGeom prst="round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000" b="1" dirty="0"/>
              <a:t>ARTE OPERACIONAL</a:t>
            </a:r>
          </a:p>
        </p:txBody>
      </p:sp>
      <p:sp>
        <p:nvSpPr>
          <p:cNvPr id="4" name="Rectangle 3"/>
          <p:cNvSpPr/>
          <p:nvPr/>
        </p:nvSpPr>
        <p:spPr>
          <a:xfrm>
            <a:off x="97588" y="1576299"/>
            <a:ext cx="2536698" cy="10156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Aplicación de pensamiento </a:t>
            </a:r>
          </a:p>
          <a:p>
            <a:pPr algn="ctr"/>
            <a:r>
              <a:rPr lang="es-ES" sz="2000" dirty="0"/>
              <a:t>crítico y creativo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7220" y="1081297"/>
            <a:ext cx="2808540" cy="6088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Diseñar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 estrategias, campañas y </a:t>
            </a:r>
            <a:r>
              <a:rPr lang="es-E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 mayores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77219" y="2443977"/>
            <a:ext cx="3073305" cy="8653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Trasladar </a:t>
            </a:r>
            <a:r>
              <a:rPr lang="es-E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estrategia en </a:t>
            </a:r>
            <a:r>
              <a:rPr lang="es-E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DisOP</a:t>
            </a:r>
            <a:r>
              <a:rPr lang="es-E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y en </a:t>
            </a:r>
            <a:r>
              <a:rPr lang="es-E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acciones 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tácticas (integrando F-M-M)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Left Brace 27"/>
          <p:cNvSpPr/>
          <p:nvPr/>
        </p:nvSpPr>
        <p:spPr>
          <a:xfrm>
            <a:off x="3098007" y="957338"/>
            <a:ext cx="537028" cy="2345755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9 Conector recto de flecha"/>
          <p:cNvCxnSpPr/>
          <p:nvPr/>
        </p:nvCxnSpPr>
        <p:spPr>
          <a:xfrm rot="16200000" flipH="1">
            <a:off x="2830877" y="1936189"/>
            <a:ext cx="1" cy="3931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4DF374C0-98B1-41D9-970C-13DF09E5B074}"/>
              </a:ext>
            </a:extLst>
          </p:cNvPr>
          <p:cNvSpPr txBox="1"/>
          <p:nvPr/>
        </p:nvSpPr>
        <p:spPr>
          <a:xfrm>
            <a:off x="3219450" y="86289"/>
            <a:ext cx="5753100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VARIABLE DE INVESTIGACIÓN</a:t>
            </a:r>
          </a:p>
        </p:txBody>
      </p:sp>
      <p:sp>
        <p:nvSpPr>
          <p:cNvPr id="12" name="CuadroTexto 1"/>
          <p:cNvSpPr txBox="1"/>
          <p:nvPr/>
        </p:nvSpPr>
        <p:spPr>
          <a:xfrm>
            <a:off x="34703" y="4528945"/>
            <a:ext cx="2708500" cy="442674"/>
          </a:xfrm>
          <a:prstGeom prst="round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000" b="1" dirty="0"/>
              <a:t>DISEÑO OPERACIONAL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03497" y="6117667"/>
            <a:ext cx="2614732" cy="6088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EC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Visión y propósito</a:t>
            </a:r>
            <a:r>
              <a:rPr lang="es-EC" sz="2000" dirty="0">
                <a:ea typeface="Calibri" panose="020F0502020204030204" pitchFamily="34" charset="0"/>
                <a:cs typeface="Times New Roman" panose="02020603050405020304" pitchFamily="18" charset="0"/>
              </a:rPr>
              <a:t> del comandante.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443" y="4984099"/>
            <a:ext cx="2525842" cy="13234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s-EC" sz="2000" dirty="0"/>
              <a:t>Proceso intelectual. Resultado es el </a:t>
            </a:r>
            <a:r>
              <a:rPr lang="es-EC" sz="2000" b="1" dirty="0"/>
              <a:t>marco de empleo </a:t>
            </a:r>
          </a:p>
          <a:p>
            <a:pPr algn="ctr"/>
            <a:r>
              <a:rPr lang="es-EC" sz="2000" dirty="0"/>
              <a:t>(enlazar F-M-M)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3474499" y="5243121"/>
            <a:ext cx="3042565" cy="8617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EC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Aproximación operacional </a:t>
            </a:r>
            <a:r>
              <a:rPr lang="es-EC" sz="2000" dirty="0">
                <a:ea typeface="Calibri" panose="020F0502020204030204" pitchFamily="34" charset="0"/>
                <a:cs typeface="Times New Roman" panose="02020603050405020304" pitchFamily="18" charset="0"/>
              </a:rPr>
              <a:t>concreta a un </a:t>
            </a:r>
            <a:r>
              <a:rPr lang="es-EC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problema</a:t>
            </a:r>
            <a:r>
              <a:rPr lang="es-EC" sz="2000" dirty="0">
                <a:ea typeface="Calibri" panose="020F0502020204030204" pitchFamily="34" charset="0"/>
                <a:cs typeface="Times New Roman" panose="02020603050405020304" pitchFamily="18" charset="0"/>
              </a:rPr>
              <a:t> determinado, 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3098007" y="4434034"/>
            <a:ext cx="537028" cy="229251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9 Conector recto de flecha"/>
          <p:cNvCxnSpPr/>
          <p:nvPr/>
        </p:nvCxnSpPr>
        <p:spPr>
          <a:xfrm rot="16200000" flipH="1">
            <a:off x="2807742" y="5394859"/>
            <a:ext cx="1" cy="3931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8">
            <a:extLst>
              <a:ext uri="{FF2B5EF4-FFF2-40B4-BE49-F238E27FC236}">
                <a16:creationId xmlns:a16="http://schemas.microsoft.com/office/drawing/2014/main" xmlns="" id="{1D9059CA-48A7-4B30-94A1-C90B96A245AA}"/>
              </a:ext>
            </a:extLst>
          </p:cNvPr>
          <p:cNvSpPr/>
          <p:nvPr/>
        </p:nvSpPr>
        <p:spPr>
          <a:xfrm>
            <a:off x="3458198" y="4601443"/>
            <a:ext cx="3042565" cy="6088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s-EC" sz="2000" dirty="0">
                <a:ea typeface="Calibri" panose="020F0502020204030204" pitchFamily="34" charset="0"/>
                <a:cs typeface="Times New Roman" panose="02020603050405020304" pitchFamily="18" charset="0"/>
              </a:rPr>
              <a:t>Comprensión del </a:t>
            </a:r>
            <a:r>
              <a:rPr lang="es-EC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ambiente operacional </a:t>
            </a:r>
            <a:r>
              <a:rPr lang="es-EC" sz="2000" dirty="0">
                <a:ea typeface="Calibri" panose="020F0502020204030204" pitchFamily="34" charset="0"/>
                <a:cs typeface="Times New Roman" panose="02020603050405020304" pitchFamily="18" charset="0"/>
              </a:rPr>
              <a:t>complejo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FB197E0-DBE3-40C9-9317-7F364023BDD1}"/>
              </a:ext>
            </a:extLst>
          </p:cNvPr>
          <p:cNvSpPr/>
          <p:nvPr/>
        </p:nvSpPr>
        <p:spPr>
          <a:xfrm>
            <a:off x="7077314" y="6599594"/>
            <a:ext cx="42883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s-MX" sz="1050" dirty="0">
                <a:solidFill>
                  <a:srgbClr val="333333"/>
                </a:solidFill>
              </a:rPr>
              <a:t>Fuente: </a:t>
            </a:r>
            <a:r>
              <a:rPr lang="es-MX" sz="1050" dirty="0" err="1">
                <a:solidFill>
                  <a:srgbClr val="333333"/>
                </a:solidFill>
              </a:rPr>
              <a:t>Gniesko</a:t>
            </a:r>
            <a:r>
              <a:rPr lang="es-MX" sz="1050" dirty="0">
                <a:solidFill>
                  <a:srgbClr val="333333"/>
                </a:solidFill>
              </a:rPr>
              <a:t>, C. “Matriz de centro de gravedad”. </a:t>
            </a:r>
            <a:r>
              <a:rPr lang="es-MX" sz="1050" dirty="0" err="1">
                <a:solidFill>
                  <a:srgbClr val="333333"/>
                </a:solidFill>
              </a:rPr>
              <a:t>Military</a:t>
            </a:r>
            <a:r>
              <a:rPr lang="es-MX" sz="1050" dirty="0">
                <a:solidFill>
                  <a:srgbClr val="333333"/>
                </a:solidFill>
              </a:rPr>
              <a:t> </a:t>
            </a:r>
            <a:r>
              <a:rPr lang="es-MX" sz="1050" dirty="0" err="1">
                <a:solidFill>
                  <a:srgbClr val="333333"/>
                </a:solidFill>
              </a:rPr>
              <a:t>Review</a:t>
            </a:r>
            <a:r>
              <a:rPr lang="es-MX" sz="1050" dirty="0">
                <a:solidFill>
                  <a:srgbClr val="333333"/>
                </a:solidFill>
              </a:rPr>
              <a:t>, 2019.</a:t>
            </a:r>
            <a:endParaRPr lang="es-MX" sz="1050" b="0" i="0" dirty="0">
              <a:solidFill>
                <a:srgbClr val="333333"/>
              </a:solidFill>
              <a:effectLst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3685FA56-FD0B-4DB4-87CD-3775F5844AA2}"/>
              </a:ext>
            </a:extLst>
          </p:cNvPr>
          <p:cNvGrpSpPr/>
          <p:nvPr/>
        </p:nvGrpSpPr>
        <p:grpSpPr>
          <a:xfrm>
            <a:off x="6884551" y="880037"/>
            <a:ext cx="5008599" cy="2412949"/>
            <a:chOff x="6918504" y="4227790"/>
            <a:chExt cx="5643449" cy="2552265"/>
          </a:xfrm>
        </p:grpSpPr>
        <p:pic>
          <p:nvPicPr>
            <p:cNvPr id="42" name="Picture 15">
              <a:extLst>
                <a:ext uri="{FF2B5EF4-FFF2-40B4-BE49-F238E27FC236}">
                  <a16:creationId xmlns:a16="http://schemas.microsoft.com/office/drawing/2014/main" xmlns="" id="{6867D393-30F7-4BBB-9E49-521BC83A81A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135700" y="4227790"/>
              <a:ext cx="5095240" cy="2219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FCD51B25-1620-474E-B3B2-4E118791006E}"/>
                </a:ext>
              </a:extLst>
            </p:cNvPr>
            <p:cNvSpPr/>
            <p:nvPr/>
          </p:nvSpPr>
          <p:spPr>
            <a:xfrm>
              <a:off x="6918504" y="6511479"/>
              <a:ext cx="5643449" cy="268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ea typeface="Calibri" panose="020F0502020204030204" pitchFamily="34" charset="0"/>
                </a:rPr>
                <a:t>Fuente: U.S Army, JP-5 Joint Planning 2017, p. IV-5. </a:t>
              </a:r>
              <a:r>
                <a:rPr lang="es-EC" sz="1050" dirty="0">
                  <a:ea typeface="Calibri" panose="020F0502020204030204" pitchFamily="34" charset="0"/>
                </a:rPr>
                <a:t>Traducido al español por los autores.</a:t>
              </a:r>
              <a:endParaRPr lang="es-EC" sz="105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1958" y="3350976"/>
            <a:ext cx="320749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CMTE/E.M habilidad, conocimiento, experiencia, creatividad y juicio</a:t>
            </a:r>
          </a:p>
        </p:txBody>
      </p:sp>
      <p:sp>
        <p:nvSpPr>
          <p:cNvPr id="32" name="Down Arrow 9">
            <a:extLst>
              <a:ext uri="{FF2B5EF4-FFF2-40B4-BE49-F238E27FC236}">
                <a16:creationId xmlns:a16="http://schemas.microsoft.com/office/drawing/2014/main" xmlns="" id="{38AA948B-2E44-4C1A-BB52-3C478D8B4E1C}"/>
              </a:ext>
            </a:extLst>
          </p:cNvPr>
          <p:cNvSpPr/>
          <p:nvPr/>
        </p:nvSpPr>
        <p:spPr>
          <a:xfrm flipV="1">
            <a:off x="1127731" y="2781699"/>
            <a:ext cx="625753" cy="624631"/>
          </a:xfrm>
          <a:prstGeom prst="downArrow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9">
            <a:extLst>
              <a:ext uri="{FF2B5EF4-FFF2-40B4-BE49-F238E27FC236}">
                <a16:creationId xmlns:a16="http://schemas.microsoft.com/office/drawing/2014/main" xmlns="" id="{40B9D386-BA1B-4B29-930F-B01A10F5F45A}"/>
              </a:ext>
            </a:extLst>
          </p:cNvPr>
          <p:cNvSpPr/>
          <p:nvPr/>
        </p:nvSpPr>
        <p:spPr>
          <a:xfrm>
            <a:off x="1142479" y="3819224"/>
            <a:ext cx="625753" cy="624631"/>
          </a:xfrm>
          <a:prstGeom prst="downArrow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81A4752-68F2-4DD9-9D65-A2B4D9F2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60141"/>
      </p:ext>
    </p:extLst>
  </p:cSld>
  <p:clrMapOvr>
    <a:masterClrMapping/>
  </p:clrMapOvr>
  <p:transition spd="slow" advTm="64304">
    <p:strips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1">
            <a:extLst>
              <a:ext uri="{FF2B5EF4-FFF2-40B4-BE49-F238E27FC236}">
                <a16:creationId xmlns:a16="http://schemas.microsoft.com/office/drawing/2014/main" xmlns="" id="{959F0C76-491E-4309-8867-D2ADFF20970C}"/>
              </a:ext>
            </a:extLst>
          </p:cNvPr>
          <p:cNvSpPr txBox="1"/>
          <p:nvPr/>
        </p:nvSpPr>
        <p:spPr>
          <a:xfrm>
            <a:off x="538619" y="1065241"/>
            <a:ext cx="3103282" cy="442674"/>
          </a:xfrm>
          <a:prstGeom prst="round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000" b="1" dirty="0"/>
              <a:t>(Planificación conceptual)</a:t>
            </a:r>
          </a:p>
        </p:txBody>
      </p:sp>
      <p:pic>
        <p:nvPicPr>
          <p:cNvPr id="2" name="Picture 2" descr="Seja mais criativo não pensando no problema que quer resolver">
            <a:extLst>
              <a:ext uri="{FF2B5EF4-FFF2-40B4-BE49-F238E27FC236}">
                <a16:creationId xmlns:a16="http://schemas.microsoft.com/office/drawing/2014/main" xmlns="" id="{39A8D1E2-09F4-4D60-86F8-16B0BDE1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00" y="41636"/>
            <a:ext cx="3483800" cy="98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D79D734-E7A7-468F-B369-76384D06B2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062" y="1091912"/>
            <a:ext cx="2047875" cy="108585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7C6BC12A-F994-40AA-AB74-A73B35D3EF8E}"/>
              </a:ext>
            </a:extLst>
          </p:cNvPr>
          <p:cNvSpPr/>
          <p:nvPr/>
        </p:nvSpPr>
        <p:spPr>
          <a:xfrm>
            <a:off x="4804324" y="2072107"/>
            <a:ext cx="258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800" b="1" dirty="0"/>
              <a:t>METODOLOGÍA </a:t>
            </a:r>
          </a:p>
          <a:p>
            <a:pPr algn="ctr"/>
            <a:r>
              <a:rPr lang="es-ES" b="1" dirty="0"/>
              <a:t>DISEÑO OPERACIONAL</a:t>
            </a:r>
            <a:endParaRPr lang="es-EC" dirty="0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xmlns="" id="{9196DAEA-45A6-4D11-88B6-8486BA7CFE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45" y="4101226"/>
            <a:ext cx="5731109" cy="27432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BA20E49-BECC-4E91-A3C5-AA789FC9A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006" y="6473464"/>
            <a:ext cx="1685925" cy="342900"/>
          </a:xfrm>
          <a:prstGeom prst="rect">
            <a:avLst/>
          </a:prstGeom>
        </p:spPr>
      </p:pic>
      <p:sp>
        <p:nvSpPr>
          <p:cNvPr id="15" name="Down Arrow 9">
            <a:extLst>
              <a:ext uri="{FF2B5EF4-FFF2-40B4-BE49-F238E27FC236}">
                <a16:creationId xmlns:a16="http://schemas.microsoft.com/office/drawing/2014/main" xmlns="" id="{37B8064A-963F-486E-9B19-C73198A18CA0}"/>
              </a:ext>
            </a:extLst>
          </p:cNvPr>
          <p:cNvSpPr/>
          <p:nvPr/>
        </p:nvSpPr>
        <p:spPr>
          <a:xfrm>
            <a:off x="5777567" y="2784392"/>
            <a:ext cx="625753" cy="1267359"/>
          </a:xfrm>
          <a:prstGeom prst="downArrow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xmlns="" id="{54370D1E-A46D-449D-BF86-1214EA456470}"/>
              </a:ext>
            </a:extLst>
          </p:cNvPr>
          <p:cNvGrpSpPr/>
          <p:nvPr/>
        </p:nvGrpSpPr>
        <p:grpSpPr>
          <a:xfrm>
            <a:off x="8933303" y="4494292"/>
            <a:ext cx="3374753" cy="1641194"/>
            <a:chOff x="8366668" y="4774364"/>
            <a:chExt cx="3374753" cy="1641194"/>
          </a:xfrm>
        </p:grpSpPr>
        <p:sp>
          <p:nvSpPr>
            <p:cNvPr id="27" name="CuadroTexto 1">
              <a:extLst>
                <a:ext uri="{FF2B5EF4-FFF2-40B4-BE49-F238E27FC236}">
                  <a16:creationId xmlns:a16="http://schemas.microsoft.com/office/drawing/2014/main" xmlns="" id="{8FA6B970-ED32-44E7-B5A9-B05F6989E452}"/>
                </a:ext>
              </a:extLst>
            </p:cNvPr>
            <p:cNvSpPr txBox="1"/>
            <p:nvPr/>
          </p:nvSpPr>
          <p:spPr>
            <a:xfrm>
              <a:off x="8775268" y="4774364"/>
              <a:ext cx="2966153" cy="783193"/>
            </a:xfrm>
            <a:prstGeom prst="roundRect">
              <a:avLst/>
            </a:prstGeom>
            <a:noFill/>
            <a:ln w="28575"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s-ES" sz="2000" b="1" dirty="0"/>
                <a:t>PPC - PMTD</a:t>
              </a:r>
            </a:p>
            <a:p>
              <a:pPr algn="ctr">
                <a:defRPr/>
              </a:pPr>
              <a:r>
                <a:rPr lang="es-ES" sz="2000" b="1" dirty="0"/>
                <a:t>(Planificación detallada)</a:t>
              </a:r>
            </a:p>
          </p:txBody>
        </p:sp>
        <p:sp>
          <p:nvSpPr>
            <p:cNvPr id="28" name="Down Arrow 9">
              <a:extLst>
                <a:ext uri="{FF2B5EF4-FFF2-40B4-BE49-F238E27FC236}">
                  <a16:creationId xmlns:a16="http://schemas.microsoft.com/office/drawing/2014/main" xmlns="" id="{1267ACCC-A8F0-44A2-A4B2-4066808FC2B4}"/>
                </a:ext>
              </a:extLst>
            </p:cNvPr>
            <p:cNvSpPr/>
            <p:nvPr/>
          </p:nvSpPr>
          <p:spPr>
            <a:xfrm rot="16200000">
              <a:off x="8462392" y="5694081"/>
              <a:ext cx="625753" cy="817202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42F43BFD-E84D-4257-8D91-230AC5C04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252" y="5274164"/>
            <a:ext cx="2469748" cy="11491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E90525C-4AC2-40F1-8418-61B85910248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4347" y="1935236"/>
            <a:ext cx="2171700" cy="214312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824720A8-4B26-4BDF-A6F1-6B083FB3E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6047" y="1740683"/>
            <a:ext cx="3053755" cy="2311067"/>
          </a:xfrm>
          <a:prstGeom prst="rect">
            <a:avLst/>
          </a:prstGeom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C1F8A07-D942-4313-9BE0-11EBB842D0F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0521" y="1849051"/>
            <a:ext cx="2079947" cy="172402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97D83D41-BA21-44D9-AC0D-4BA3C293B5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690" y="1740683"/>
            <a:ext cx="2919903" cy="2311067"/>
          </a:xfrm>
          <a:prstGeom prst="rect">
            <a:avLst/>
          </a:prstGeom>
          <a:ln>
            <a:noFill/>
          </a:ln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xmlns="" id="{F6D6C16D-9AA0-4C87-864E-7AFBEA708E59}"/>
              </a:ext>
            </a:extLst>
          </p:cNvPr>
          <p:cNvSpPr txBox="1"/>
          <p:nvPr/>
        </p:nvSpPr>
        <p:spPr>
          <a:xfrm>
            <a:off x="1827666" y="5274164"/>
            <a:ext cx="1431033" cy="289441"/>
          </a:xfrm>
          <a:prstGeom prst="round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1100" b="1" dirty="0"/>
              <a:t>ELEMENTOS</a:t>
            </a:r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xmlns="" id="{35AA0611-E0B2-44FE-9D40-02C7B9950097}"/>
              </a:ext>
            </a:extLst>
          </p:cNvPr>
          <p:cNvSpPr txBox="1"/>
          <p:nvPr/>
        </p:nvSpPr>
        <p:spPr>
          <a:xfrm>
            <a:off x="2895927" y="1679593"/>
            <a:ext cx="2171700" cy="289441"/>
          </a:xfrm>
          <a:prstGeom prst="round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1100" b="1" dirty="0"/>
              <a:t>Ambiente Operacional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5729D750-8D6C-49C2-AC1D-DB0F89AC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86908"/>
      </p:ext>
    </p:extLst>
  </p:cSld>
  <p:clrMapOvr>
    <a:masterClrMapping/>
  </p:clrMapOvr>
  <p:transition spd="slow" advTm="60827">
    <p:strips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A090F3C-E8E1-49D7-9980-9834A0F42DB4}"/>
              </a:ext>
            </a:extLst>
          </p:cNvPr>
          <p:cNvSpPr txBox="1"/>
          <p:nvPr/>
        </p:nvSpPr>
        <p:spPr>
          <a:xfrm>
            <a:off x="3219450" y="86289"/>
            <a:ext cx="5753100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VARIABLE DE INVESTIGACIÓN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D04B356-8BFC-4AED-A0BD-18D840A6E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01487" y="1021759"/>
            <a:ext cx="10218057" cy="500166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06AC86D-3C5E-426E-A266-982EE4A4E850}"/>
              </a:ext>
            </a:extLst>
          </p:cNvPr>
          <p:cNvSpPr txBox="1"/>
          <p:nvPr/>
        </p:nvSpPr>
        <p:spPr>
          <a:xfrm>
            <a:off x="3319958" y="6317315"/>
            <a:ext cx="55774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Tomado de ATP 5-01. Army Design Methodology. U.S Army, 2015. Pág. 2-2. </a:t>
            </a:r>
            <a:endParaRPr 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E73FC00A-81E6-4CA2-96F3-A01501A8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E4367D6-F6D5-4B22-964A-B28373852FEA}"/>
              </a:ext>
            </a:extLst>
          </p:cNvPr>
          <p:cNvSpPr/>
          <p:nvPr/>
        </p:nvSpPr>
        <p:spPr>
          <a:xfrm>
            <a:off x="1578076" y="5993931"/>
            <a:ext cx="4517923" cy="23597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ysClr val="windowText" lastClr="000000"/>
                </a:solidFill>
              </a:rPr>
              <a:t>PLANIFICACIÓN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33C58C3-02B5-43EE-AE2E-4D64A452D6B6}"/>
              </a:ext>
            </a:extLst>
          </p:cNvPr>
          <p:cNvSpPr/>
          <p:nvPr/>
        </p:nvSpPr>
        <p:spPr>
          <a:xfrm>
            <a:off x="6108676" y="5991469"/>
            <a:ext cx="4212000" cy="2359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ysClr val="windowText" lastClr="000000"/>
                </a:solidFill>
              </a:rPr>
              <a:t>CONDUCCIÓN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98898"/>
      </p:ext>
    </p:extLst>
  </p:cSld>
  <p:clrMapOvr>
    <a:masterClrMapping/>
  </p:clrMapOvr>
  <p:transition spd="slow" advTm="38947">
    <p:strips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EF00286-0238-4ED2-BBA9-F9B67DD39E8E}"/>
              </a:ext>
            </a:extLst>
          </p:cNvPr>
          <p:cNvSpPr/>
          <p:nvPr/>
        </p:nvSpPr>
        <p:spPr>
          <a:xfrm>
            <a:off x="3147444" y="2645699"/>
            <a:ext cx="9049974" cy="1605372"/>
          </a:xfrm>
          <a:prstGeom prst="rect">
            <a:avLst/>
          </a:prstGeom>
          <a:solidFill>
            <a:srgbClr val="2B8F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72664FA4-89C4-4E7D-884B-5B2793F5A9D8}"/>
              </a:ext>
            </a:extLst>
          </p:cNvPr>
          <p:cNvSpPr/>
          <p:nvPr/>
        </p:nvSpPr>
        <p:spPr>
          <a:xfrm>
            <a:off x="-1" y="0"/>
            <a:ext cx="3583859" cy="6858000"/>
          </a:xfrm>
          <a:prstGeom prst="rect">
            <a:avLst/>
          </a:prstGeom>
          <a:solidFill>
            <a:srgbClr val="26A1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AAD05117-90DA-450D-82B6-9C52186C2BD6}"/>
              </a:ext>
            </a:extLst>
          </p:cNvPr>
          <p:cNvSpPr txBox="1">
            <a:spLocks/>
          </p:cNvSpPr>
          <p:nvPr/>
        </p:nvSpPr>
        <p:spPr>
          <a:xfrm>
            <a:off x="1436218" y="1637071"/>
            <a:ext cx="3902698" cy="36918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DEDA9561-A7EA-4AB1-B3F4-4DD5F0DDAD1B}"/>
              </a:ext>
            </a:extLst>
          </p:cNvPr>
          <p:cNvSpPr txBox="1">
            <a:spLocks/>
          </p:cNvSpPr>
          <p:nvPr/>
        </p:nvSpPr>
        <p:spPr>
          <a:xfrm>
            <a:off x="6078361" y="3146606"/>
            <a:ext cx="6113639" cy="58655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MARCO METODOLÓGICO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164E118C-2FFD-4767-922E-173304F2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50681"/>
      </p:ext>
    </p:extLst>
  </p:cSld>
  <p:clrMapOvr>
    <a:masterClrMapping/>
  </p:clrMapOvr>
  <p:transition spd="slow" advTm="4697">
    <p:strips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3752318" y="1456849"/>
            <a:ext cx="4766788" cy="4249306"/>
            <a:chOff x="3743928" y="1192783"/>
            <a:chExt cx="4766788" cy="42493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2915" y="1577372"/>
              <a:ext cx="3616520" cy="3616520"/>
            </a:xfrm>
            <a:prstGeom prst="ellipse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5345004" y="1192783"/>
              <a:ext cx="1495089" cy="978035"/>
              <a:chOff x="10039280" y="1067756"/>
              <a:chExt cx="2027447" cy="1471454"/>
            </a:xfrm>
          </p:grpSpPr>
          <p:sp>
            <p:nvSpPr>
              <p:cNvPr id="4" name="Freeform 51">
                <a:extLst>
                  <a:ext uri="{FF2B5EF4-FFF2-40B4-BE49-F238E27FC236}">
                    <a16:creationId xmlns:a16="http://schemas.microsoft.com/office/drawing/2014/main" xmlns="" id="{79168734-5C7C-4911-96B8-BDB39342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1509" y="1082044"/>
                <a:ext cx="1925218" cy="1442601"/>
              </a:xfrm>
              <a:custGeom>
                <a:avLst/>
                <a:gdLst>
                  <a:gd name="T0" fmla="*/ 0 w 2593"/>
                  <a:gd name="T1" fmla="*/ 1191 h 1946"/>
                  <a:gd name="T2" fmla="*/ 2492 w 2593"/>
                  <a:gd name="T3" fmla="*/ 1584 h 1946"/>
                  <a:gd name="T4" fmla="*/ 2502 w 2593"/>
                  <a:gd name="T5" fmla="*/ 1239 h 1946"/>
                  <a:gd name="T6" fmla="*/ 1306 w 2593"/>
                  <a:gd name="T7" fmla="*/ 43 h 1946"/>
                  <a:gd name="T8" fmla="*/ 1148 w 2593"/>
                  <a:gd name="T9" fmla="*/ 43 h 1946"/>
                  <a:gd name="T10" fmla="*/ 0 w 2593"/>
                  <a:gd name="T11" fmla="*/ 1191 h 1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3" h="1946">
                    <a:moveTo>
                      <a:pt x="0" y="1191"/>
                    </a:moveTo>
                    <a:cubicBezTo>
                      <a:pt x="560" y="875"/>
                      <a:pt x="2116" y="1946"/>
                      <a:pt x="2492" y="1584"/>
                    </a:cubicBezTo>
                    <a:cubicBezTo>
                      <a:pt x="2589" y="1490"/>
                      <a:pt x="2593" y="1330"/>
                      <a:pt x="2502" y="1239"/>
                    </a:cubicBezTo>
                    <a:lnTo>
                      <a:pt x="1306" y="43"/>
                    </a:lnTo>
                    <a:cubicBezTo>
                      <a:pt x="1263" y="0"/>
                      <a:pt x="1191" y="0"/>
                      <a:pt x="1148" y="43"/>
                    </a:cubicBezTo>
                    <a:lnTo>
                      <a:pt x="0" y="1191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52">
                <a:extLst>
                  <a:ext uri="{FF2B5EF4-FFF2-40B4-BE49-F238E27FC236}">
                    <a16:creationId xmlns:a16="http://schemas.microsoft.com/office/drawing/2014/main" xmlns="" id="{2FD7D383-ED08-472C-88B5-E8320594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9280" y="1067756"/>
                <a:ext cx="1925218" cy="1471454"/>
              </a:xfrm>
              <a:custGeom>
                <a:avLst/>
                <a:gdLst>
                  <a:gd name="T0" fmla="*/ 2594 w 2594"/>
                  <a:gd name="T1" fmla="*/ 1190 h 1985"/>
                  <a:gd name="T2" fmla="*/ 102 w 2594"/>
                  <a:gd name="T3" fmla="*/ 1584 h 1985"/>
                  <a:gd name="T4" fmla="*/ 91 w 2594"/>
                  <a:gd name="T5" fmla="*/ 1239 h 1985"/>
                  <a:gd name="T6" fmla="*/ 1287 w 2594"/>
                  <a:gd name="T7" fmla="*/ 43 h 1985"/>
                  <a:gd name="T8" fmla="*/ 1447 w 2594"/>
                  <a:gd name="T9" fmla="*/ 43 h 1985"/>
                  <a:gd name="T10" fmla="*/ 2594 w 2594"/>
                  <a:gd name="T11" fmla="*/ 1190 h 1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4" h="1985">
                    <a:moveTo>
                      <a:pt x="2594" y="1190"/>
                    </a:moveTo>
                    <a:cubicBezTo>
                      <a:pt x="2033" y="873"/>
                      <a:pt x="498" y="1985"/>
                      <a:pt x="102" y="1584"/>
                    </a:cubicBezTo>
                    <a:cubicBezTo>
                      <a:pt x="7" y="1488"/>
                      <a:pt x="0" y="1330"/>
                      <a:pt x="91" y="1239"/>
                    </a:cubicBezTo>
                    <a:lnTo>
                      <a:pt x="1287" y="43"/>
                    </a:lnTo>
                    <a:cubicBezTo>
                      <a:pt x="1331" y="0"/>
                      <a:pt x="1404" y="0"/>
                      <a:pt x="1447" y="43"/>
                    </a:cubicBezTo>
                    <a:lnTo>
                      <a:pt x="2594" y="11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 rot="3146617">
              <a:off x="6837533" y="1810376"/>
              <a:ext cx="1495089" cy="978034"/>
              <a:chOff x="10039280" y="1067756"/>
              <a:chExt cx="2027447" cy="1471454"/>
            </a:xfrm>
          </p:grpSpPr>
          <p:sp>
            <p:nvSpPr>
              <p:cNvPr id="7" name="Freeform 51">
                <a:extLst>
                  <a:ext uri="{FF2B5EF4-FFF2-40B4-BE49-F238E27FC236}">
                    <a16:creationId xmlns:a16="http://schemas.microsoft.com/office/drawing/2014/main" xmlns="" id="{79168734-5C7C-4911-96B8-BDB39342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1509" y="1082044"/>
                <a:ext cx="1925218" cy="1442601"/>
              </a:xfrm>
              <a:custGeom>
                <a:avLst/>
                <a:gdLst>
                  <a:gd name="T0" fmla="*/ 0 w 2593"/>
                  <a:gd name="T1" fmla="*/ 1191 h 1946"/>
                  <a:gd name="T2" fmla="*/ 2492 w 2593"/>
                  <a:gd name="T3" fmla="*/ 1584 h 1946"/>
                  <a:gd name="T4" fmla="*/ 2502 w 2593"/>
                  <a:gd name="T5" fmla="*/ 1239 h 1946"/>
                  <a:gd name="T6" fmla="*/ 1306 w 2593"/>
                  <a:gd name="T7" fmla="*/ 43 h 1946"/>
                  <a:gd name="T8" fmla="*/ 1148 w 2593"/>
                  <a:gd name="T9" fmla="*/ 43 h 1946"/>
                  <a:gd name="T10" fmla="*/ 0 w 2593"/>
                  <a:gd name="T11" fmla="*/ 1191 h 1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3" h="1946">
                    <a:moveTo>
                      <a:pt x="0" y="1191"/>
                    </a:moveTo>
                    <a:cubicBezTo>
                      <a:pt x="560" y="875"/>
                      <a:pt x="2116" y="1946"/>
                      <a:pt x="2492" y="1584"/>
                    </a:cubicBezTo>
                    <a:cubicBezTo>
                      <a:pt x="2589" y="1490"/>
                      <a:pt x="2593" y="1330"/>
                      <a:pt x="2502" y="1239"/>
                    </a:cubicBezTo>
                    <a:lnTo>
                      <a:pt x="1306" y="43"/>
                    </a:lnTo>
                    <a:cubicBezTo>
                      <a:pt x="1263" y="0"/>
                      <a:pt x="1191" y="0"/>
                      <a:pt x="1148" y="43"/>
                    </a:cubicBezTo>
                    <a:lnTo>
                      <a:pt x="0" y="1191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52">
                <a:extLst>
                  <a:ext uri="{FF2B5EF4-FFF2-40B4-BE49-F238E27FC236}">
                    <a16:creationId xmlns:a16="http://schemas.microsoft.com/office/drawing/2014/main" xmlns="" id="{2FD7D383-ED08-472C-88B5-E8320594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9280" y="1067756"/>
                <a:ext cx="1925218" cy="1471454"/>
              </a:xfrm>
              <a:custGeom>
                <a:avLst/>
                <a:gdLst>
                  <a:gd name="T0" fmla="*/ 2594 w 2594"/>
                  <a:gd name="T1" fmla="*/ 1190 h 1985"/>
                  <a:gd name="T2" fmla="*/ 102 w 2594"/>
                  <a:gd name="T3" fmla="*/ 1584 h 1985"/>
                  <a:gd name="T4" fmla="*/ 91 w 2594"/>
                  <a:gd name="T5" fmla="*/ 1239 h 1985"/>
                  <a:gd name="T6" fmla="*/ 1287 w 2594"/>
                  <a:gd name="T7" fmla="*/ 43 h 1985"/>
                  <a:gd name="T8" fmla="*/ 1447 w 2594"/>
                  <a:gd name="T9" fmla="*/ 43 h 1985"/>
                  <a:gd name="T10" fmla="*/ 2594 w 2594"/>
                  <a:gd name="T11" fmla="*/ 1190 h 1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4" h="1985">
                    <a:moveTo>
                      <a:pt x="2594" y="1190"/>
                    </a:moveTo>
                    <a:cubicBezTo>
                      <a:pt x="2033" y="873"/>
                      <a:pt x="498" y="1985"/>
                      <a:pt x="102" y="1584"/>
                    </a:cubicBezTo>
                    <a:cubicBezTo>
                      <a:pt x="7" y="1488"/>
                      <a:pt x="0" y="1330"/>
                      <a:pt x="91" y="1239"/>
                    </a:cubicBezTo>
                    <a:lnTo>
                      <a:pt x="1287" y="43"/>
                    </a:lnTo>
                    <a:cubicBezTo>
                      <a:pt x="1331" y="0"/>
                      <a:pt x="1404" y="0"/>
                      <a:pt x="1447" y="43"/>
                    </a:cubicBezTo>
                    <a:lnTo>
                      <a:pt x="2594" y="119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6312626">
              <a:off x="7290304" y="3275988"/>
              <a:ext cx="1385206" cy="1055619"/>
              <a:chOff x="10039280" y="1067756"/>
              <a:chExt cx="2027447" cy="1471454"/>
            </a:xfrm>
          </p:grpSpPr>
          <p:sp>
            <p:nvSpPr>
              <p:cNvPr id="10" name="Freeform 51">
                <a:extLst>
                  <a:ext uri="{FF2B5EF4-FFF2-40B4-BE49-F238E27FC236}">
                    <a16:creationId xmlns:a16="http://schemas.microsoft.com/office/drawing/2014/main" xmlns="" id="{79168734-5C7C-4911-96B8-BDB39342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1509" y="1082044"/>
                <a:ext cx="1925218" cy="1442601"/>
              </a:xfrm>
              <a:custGeom>
                <a:avLst/>
                <a:gdLst>
                  <a:gd name="T0" fmla="*/ 0 w 2593"/>
                  <a:gd name="T1" fmla="*/ 1191 h 1946"/>
                  <a:gd name="T2" fmla="*/ 2492 w 2593"/>
                  <a:gd name="T3" fmla="*/ 1584 h 1946"/>
                  <a:gd name="T4" fmla="*/ 2502 w 2593"/>
                  <a:gd name="T5" fmla="*/ 1239 h 1946"/>
                  <a:gd name="T6" fmla="*/ 1306 w 2593"/>
                  <a:gd name="T7" fmla="*/ 43 h 1946"/>
                  <a:gd name="T8" fmla="*/ 1148 w 2593"/>
                  <a:gd name="T9" fmla="*/ 43 h 1946"/>
                  <a:gd name="T10" fmla="*/ 0 w 2593"/>
                  <a:gd name="T11" fmla="*/ 1191 h 1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3" h="1946">
                    <a:moveTo>
                      <a:pt x="0" y="1191"/>
                    </a:moveTo>
                    <a:cubicBezTo>
                      <a:pt x="560" y="875"/>
                      <a:pt x="2116" y="1946"/>
                      <a:pt x="2492" y="1584"/>
                    </a:cubicBezTo>
                    <a:cubicBezTo>
                      <a:pt x="2589" y="1490"/>
                      <a:pt x="2593" y="1330"/>
                      <a:pt x="2502" y="1239"/>
                    </a:cubicBezTo>
                    <a:lnTo>
                      <a:pt x="1306" y="43"/>
                    </a:lnTo>
                    <a:cubicBezTo>
                      <a:pt x="1263" y="0"/>
                      <a:pt x="1191" y="0"/>
                      <a:pt x="1148" y="43"/>
                    </a:cubicBezTo>
                    <a:lnTo>
                      <a:pt x="0" y="1191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52">
                <a:extLst>
                  <a:ext uri="{FF2B5EF4-FFF2-40B4-BE49-F238E27FC236}">
                    <a16:creationId xmlns:a16="http://schemas.microsoft.com/office/drawing/2014/main" xmlns="" id="{2FD7D383-ED08-472C-88B5-E8320594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9280" y="1067756"/>
                <a:ext cx="1925218" cy="1471454"/>
              </a:xfrm>
              <a:custGeom>
                <a:avLst/>
                <a:gdLst>
                  <a:gd name="T0" fmla="*/ 2594 w 2594"/>
                  <a:gd name="T1" fmla="*/ 1190 h 1985"/>
                  <a:gd name="T2" fmla="*/ 102 w 2594"/>
                  <a:gd name="T3" fmla="*/ 1584 h 1985"/>
                  <a:gd name="T4" fmla="*/ 91 w 2594"/>
                  <a:gd name="T5" fmla="*/ 1239 h 1985"/>
                  <a:gd name="T6" fmla="*/ 1287 w 2594"/>
                  <a:gd name="T7" fmla="*/ 43 h 1985"/>
                  <a:gd name="T8" fmla="*/ 1447 w 2594"/>
                  <a:gd name="T9" fmla="*/ 43 h 1985"/>
                  <a:gd name="T10" fmla="*/ 2594 w 2594"/>
                  <a:gd name="T11" fmla="*/ 1190 h 1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4" h="1985">
                    <a:moveTo>
                      <a:pt x="2594" y="1190"/>
                    </a:moveTo>
                    <a:cubicBezTo>
                      <a:pt x="2033" y="873"/>
                      <a:pt x="498" y="1985"/>
                      <a:pt x="102" y="1584"/>
                    </a:cubicBezTo>
                    <a:cubicBezTo>
                      <a:pt x="7" y="1488"/>
                      <a:pt x="0" y="1330"/>
                      <a:pt x="91" y="1239"/>
                    </a:cubicBezTo>
                    <a:lnTo>
                      <a:pt x="1287" y="43"/>
                    </a:lnTo>
                    <a:cubicBezTo>
                      <a:pt x="1331" y="0"/>
                      <a:pt x="1404" y="0"/>
                      <a:pt x="1447" y="43"/>
                    </a:cubicBezTo>
                    <a:lnTo>
                      <a:pt x="2594" y="119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20480431" flipV="1">
              <a:off x="6197128" y="4464054"/>
              <a:ext cx="1495089" cy="978035"/>
              <a:chOff x="10039280" y="1067756"/>
              <a:chExt cx="2027447" cy="1471454"/>
            </a:xfrm>
          </p:grpSpPr>
          <p:sp>
            <p:nvSpPr>
              <p:cNvPr id="13" name="Freeform 51">
                <a:extLst>
                  <a:ext uri="{FF2B5EF4-FFF2-40B4-BE49-F238E27FC236}">
                    <a16:creationId xmlns:a16="http://schemas.microsoft.com/office/drawing/2014/main" xmlns="" id="{79168734-5C7C-4911-96B8-BDB39342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1509" y="1082044"/>
                <a:ext cx="1925218" cy="1442601"/>
              </a:xfrm>
              <a:custGeom>
                <a:avLst/>
                <a:gdLst>
                  <a:gd name="T0" fmla="*/ 0 w 2593"/>
                  <a:gd name="T1" fmla="*/ 1191 h 1946"/>
                  <a:gd name="T2" fmla="*/ 2492 w 2593"/>
                  <a:gd name="T3" fmla="*/ 1584 h 1946"/>
                  <a:gd name="T4" fmla="*/ 2502 w 2593"/>
                  <a:gd name="T5" fmla="*/ 1239 h 1946"/>
                  <a:gd name="T6" fmla="*/ 1306 w 2593"/>
                  <a:gd name="T7" fmla="*/ 43 h 1946"/>
                  <a:gd name="T8" fmla="*/ 1148 w 2593"/>
                  <a:gd name="T9" fmla="*/ 43 h 1946"/>
                  <a:gd name="T10" fmla="*/ 0 w 2593"/>
                  <a:gd name="T11" fmla="*/ 1191 h 1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3" h="1946">
                    <a:moveTo>
                      <a:pt x="0" y="1191"/>
                    </a:moveTo>
                    <a:cubicBezTo>
                      <a:pt x="560" y="875"/>
                      <a:pt x="2116" y="1946"/>
                      <a:pt x="2492" y="1584"/>
                    </a:cubicBezTo>
                    <a:cubicBezTo>
                      <a:pt x="2589" y="1490"/>
                      <a:pt x="2593" y="1330"/>
                      <a:pt x="2502" y="1239"/>
                    </a:cubicBezTo>
                    <a:lnTo>
                      <a:pt x="1306" y="43"/>
                    </a:lnTo>
                    <a:cubicBezTo>
                      <a:pt x="1263" y="0"/>
                      <a:pt x="1191" y="0"/>
                      <a:pt x="1148" y="43"/>
                    </a:cubicBezTo>
                    <a:lnTo>
                      <a:pt x="0" y="1191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52">
                <a:extLst>
                  <a:ext uri="{FF2B5EF4-FFF2-40B4-BE49-F238E27FC236}">
                    <a16:creationId xmlns:a16="http://schemas.microsoft.com/office/drawing/2014/main" xmlns="" id="{2FD7D383-ED08-472C-88B5-E8320594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9280" y="1067756"/>
                <a:ext cx="1925218" cy="1471454"/>
              </a:xfrm>
              <a:custGeom>
                <a:avLst/>
                <a:gdLst>
                  <a:gd name="T0" fmla="*/ 2594 w 2594"/>
                  <a:gd name="T1" fmla="*/ 1190 h 1985"/>
                  <a:gd name="T2" fmla="*/ 102 w 2594"/>
                  <a:gd name="T3" fmla="*/ 1584 h 1985"/>
                  <a:gd name="T4" fmla="*/ 91 w 2594"/>
                  <a:gd name="T5" fmla="*/ 1239 h 1985"/>
                  <a:gd name="T6" fmla="*/ 1287 w 2594"/>
                  <a:gd name="T7" fmla="*/ 43 h 1985"/>
                  <a:gd name="T8" fmla="*/ 1447 w 2594"/>
                  <a:gd name="T9" fmla="*/ 43 h 1985"/>
                  <a:gd name="T10" fmla="*/ 2594 w 2594"/>
                  <a:gd name="T11" fmla="*/ 1190 h 1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4" h="1985">
                    <a:moveTo>
                      <a:pt x="2594" y="1190"/>
                    </a:moveTo>
                    <a:cubicBezTo>
                      <a:pt x="2033" y="873"/>
                      <a:pt x="498" y="1985"/>
                      <a:pt x="102" y="1584"/>
                    </a:cubicBezTo>
                    <a:cubicBezTo>
                      <a:pt x="7" y="1488"/>
                      <a:pt x="0" y="1330"/>
                      <a:pt x="91" y="1239"/>
                    </a:cubicBezTo>
                    <a:lnTo>
                      <a:pt x="1287" y="43"/>
                    </a:lnTo>
                    <a:cubicBezTo>
                      <a:pt x="1331" y="0"/>
                      <a:pt x="1404" y="0"/>
                      <a:pt x="1447" y="43"/>
                    </a:cubicBezTo>
                    <a:lnTo>
                      <a:pt x="2594" y="119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rot="18454283" flipH="1">
              <a:off x="3923938" y="1805345"/>
              <a:ext cx="1385206" cy="1055619"/>
              <a:chOff x="10039280" y="1067756"/>
              <a:chExt cx="2027447" cy="1471454"/>
            </a:xfrm>
          </p:grpSpPr>
          <p:sp>
            <p:nvSpPr>
              <p:cNvPr id="16" name="Freeform 51">
                <a:extLst>
                  <a:ext uri="{FF2B5EF4-FFF2-40B4-BE49-F238E27FC236}">
                    <a16:creationId xmlns:a16="http://schemas.microsoft.com/office/drawing/2014/main" xmlns="" id="{79168734-5C7C-4911-96B8-BDB39342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1509" y="1082044"/>
                <a:ext cx="1925218" cy="1442601"/>
              </a:xfrm>
              <a:custGeom>
                <a:avLst/>
                <a:gdLst>
                  <a:gd name="T0" fmla="*/ 0 w 2593"/>
                  <a:gd name="T1" fmla="*/ 1191 h 1946"/>
                  <a:gd name="T2" fmla="*/ 2492 w 2593"/>
                  <a:gd name="T3" fmla="*/ 1584 h 1946"/>
                  <a:gd name="T4" fmla="*/ 2502 w 2593"/>
                  <a:gd name="T5" fmla="*/ 1239 h 1946"/>
                  <a:gd name="T6" fmla="*/ 1306 w 2593"/>
                  <a:gd name="T7" fmla="*/ 43 h 1946"/>
                  <a:gd name="T8" fmla="*/ 1148 w 2593"/>
                  <a:gd name="T9" fmla="*/ 43 h 1946"/>
                  <a:gd name="T10" fmla="*/ 0 w 2593"/>
                  <a:gd name="T11" fmla="*/ 1191 h 1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3" h="1946">
                    <a:moveTo>
                      <a:pt x="0" y="1191"/>
                    </a:moveTo>
                    <a:cubicBezTo>
                      <a:pt x="560" y="875"/>
                      <a:pt x="2116" y="1946"/>
                      <a:pt x="2492" y="1584"/>
                    </a:cubicBezTo>
                    <a:cubicBezTo>
                      <a:pt x="2589" y="1490"/>
                      <a:pt x="2593" y="1330"/>
                      <a:pt x="2502" y="1239"/>
                    </a:cubicBezTo>
                    <a:lnTo>
                      <a:pt x="1306" y="43"/>
                    </a:lnTo>
                    <a:cubicBezTo>
                      <a:pt x="1263" y="0"/>
                      <a:pt x="1191" y="0"/>
                      <a:pt x="1148" y="43"/>
                    </a:cubicBezTo>
                    <a:lnTo>
                      <a:pt x="0" y="1191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52">
                <a:extLst>
                  <a:ext uri="{FF2B5EF4-FFF2-40B4-BE49-F238E27FC236}">
                    <a16:creationId xmlns:a16="http://schemas.microsoft.com/office/drawing/2014/main" xmlns="" id="{2FD7D383-ED08-472C-88B5-E8320594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9280" y="1067756"/>
                <a:ext cx="1925218" cy="1471454"/>
              </a:xfrm>
              <a:custGeom>
                <a:avLst/>
                <a:gdLst>
                  <a:gd name="T0" fmla="*/ 2594 w 2594"/>
                  <a:gd name="T1" fmla="*/ 1190 h 1985"/>
                  <a:gd name="T2" fmla="*/ 102 w 2594"/>
                  <a:gd name="T3" fmla="*/ 1584 h 1985"/>
                  <a:gd name="T4" fmla="*/ 91 w 2594"/>
                  <a:gd name="T5" fmla="*/ 1239 h 1985"/>
                  <a:gd name="T6" fmla="*/ 1287 w 2594"/>
                  <a:gd name="T7" fmla="*/ 43 h 1985"/>
                  <a:gd name="T8" fmla="*/ 1447 w 2594"/>
                  <a:gd name="T9" fmla="*/ 43 h 1985"/>
                  <a:gd name="T10" fmla="*/ 2594 w 2594"/>
                  <a:gd name="T11" fmla="*/ 1190 h 1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4" h="1985">
                    <a:moveTo>
                      <a:pt x="2594" y="1190"/>
                    </a:moveTo>
                    <a:cubicBezTo>
                      <a:pt x="2033" y="873"/>
                      <a:pt x="498" y="1985"/>
                      <a:pt x="102" y="1584"/>
                    </a:cubicBezTo>
                    <a:cubicBezTo>
                      <a:pt x="7" y="1488"/>
                      <a:pt x="0" y="1330"/>
                      <a:pt x="91" y="1239"/>
                    </a:cubicBezTo>
                    <a:lnTo>
                      <a:pt x="1287" y="43"/>
                    </a:lnTo>
                    <a:cubicBezTo>
                      <a:pt x="1331" y="0"/>
                      <a:pt x="1404" y="0"/>
                      <a:pt x="1447" y="43"/>
                    </a:cubicBezTo>
                    <a:lnTo>
                      <a:pt x="2594" y="1190"/>
                    </a:lnTo>
                    <a:close/>
                  </a:path>
                </a:pathLst>
              </a:custGeom>
              <a:solidFill>
                <a:srgbClr val="E42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 rot="12330093" flipH="1">
              <a:off x="4586418" y="4460581"/>
              <a:ext cx="1495089" cy="978035"/>
              <a:chOff x="10039280" y="1067756"/>
              <a:chExt cx="2027447" cy="1471454"/>
            </a:xfrm>
          </p:grpSpPr>
          <p:sp>
            <p:nvSpPr>
              <p:cNvPr id="19" name="Freeform 51">
                <a:extLst>
                  <a:ext uri="{FF2B5EF4-FFF2-40B4-BE49-F238E27FC236}">
                    <a16:creationId xmlns:a16="http://schemas.microsoft.com/office/drawing/2014/main" xmlns="" id="{79168734-5C7C-4911-96B8-BDB39342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1509" y="1082044"/>
                <a:ext cx="1925218" cy="1442601"/>
              </a:xfrm>
              <a:custGeom>
                <a:avLst/>
                <a:gdLst>
                  <a:gd name="T0" fmla="*/ 0 w 2593"/>
                  <a:gd name="T1" fmla="*/ 1191 h 1946"/>
                  <a:gd name="T2" fmla="*/ 2492 w 2593"/>
                  <a:gd name="T3" fmla="*/ 1584 h 1946"/>
                  <a:gd name="T4" fmla="*/ 2502 w 2593"/>
                  <a:gd name="T5" fmla="*/ 1239 h 1946"/>
                  <a:gd name="T6" fmla="*/ 1306 w 2593"/>
                  <a:gd name="T7" fmla="*/ 43 h 1946"/>
                  <a:gd name="T8" fmla="*/ 1148 w 2593"/>
                  <a:gd name="T9" fmla="*/ 43 h 1946"/>
                  <a:gd name="T10" fmla="*/ 0 w 2593"/>
                  <a:gd name="T11" fmla="*/ 1191 h 1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3" h="1946">
                    <a:moveTo>
                      <a:pt x="0" y="1191"/>
                    </a:moveTo>
                    <a:cubicBezTo>
                      <a:pt x="560" y="875"/>
                      <a:pt x="2116" y="1946"/>
                      <a:pt x="2492" y="1584"/>
                    </a:cubicBezTo>
                    <a:cubicBezTo>
                      <a:pt x="2589" y="1490"/>
                      <a:pt x="2593" y="1330"/>
                      <a:pt x="2502" y="1239"/>
                    </a:cubicBezTo>
                    <a:lnTo>
                      <a:pt x="1306" y="43"/>
                    </a:lnTo>
                    <a:cubicBezTo>
                      <a:pt x="1263" y="0"/>
                      <a:pt x="1191" y="0"/>
                      <a:pt x="1148" y="43"/>
                    </a:cubicBezTo>
                    <a:lnTo>
                      <a:pt x="0" y="1191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52">
                <a:extLst>
                  <a:ext uri="{FF2B5EF4-FFF2-40B4-BE49-F238E27FC236}">
                    <a16:creationId xmlns:a16="http://schemas.microsoft.com/office/drawing/2014/main" xmlns="" id="{2FD7D383-ED08-472C-88B5-E8320594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9280" y="1067756"/>
                <a:ext cx="1925218" cy="1471454"/>
              </a:xfrm>
              <a:custGeom>
                <a:avLst/>
                <a:gdLst>
                  <a:gd name="T0" fmla="*/ 2594 w 2594"/>
                  <a:gd name="T1" fmla="*/ 1190 h 1985"/>
                  <a:gd name="T2" fmla="*/ 102 w 2594"/>
                  <a:gd name="T3" fmla="*/ 1584 h 1985"/>
                  <a:gd name="T4" fmla="*/ 91 w 2594"/>
                  <a:gd name="T5" fmla="*/ 1239 h 1985"/>
                  <a:gd name="T6" fmla="*/ 1287 w 2594"/>
                  <a:gd name="T7" fmla="*/ 43 h 1985"/>
                  <a:gd name="T8" fmla="*/ 1447 w 2594"/>
                  <a:gd name="T9" fmla="*/ 43 h 1985"/>
                  <a:gd name="T10" fmla="*/ 2594 w 2594"/>
                  <a:gd name="T11" fmla="*/ 1190 h 1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4" h="1985">
                    <a:moveTo>
                      <a:pt x="2594" y="1190"/>
                    </a:moveTo>
                    <a:cubicBezTo>
                      <a:pt x="2033" y="873"/>
                      <a:pt x="498" y="1985"/>
                      <a:pt x="102" y="1584"/>
                    </a:cubicBezTo>
                    <a:cubicBezTo>
                      <a:pt x="7" y="1488"/>
                      <a:pt x="0" y="1330"/>
                      <a:pt x="91" y="1239"/>
                    </a:cubicBezTo>
                    <a:lnTo>
                      <a:pt x="1287" y="43"/>
                    </a:lnTo>
                    <a:cubicBezTo>
                      <a:pt x="1331" y="0"/>
                      <a:pt x="1404" y="0"/>
                      <a:pt x="1447" y="43"/>
                    </a:cubicBezTo>
                    <a:lnTo>
                      <a:pt x="2594" y="11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 rot="15143676" flipH="1">
              <a:off x="3579135" y="3260313"/>
              <a:ext cx="1385206" cy="1055619"/>
              <a:chOff x="10039280" y="1067756"/>
              <a:chExt cx="2027447" cy="1471454"/>
            </a:xfrm>
          </p:grpSpPr>
          <p:sp>
            <p:nvSpPr>
              <p:cNvPr id="65" name="Freeform 51">
                <a:extLst>
                  <a:ext uri="{FF2B5EF4-FFF2-40B4-BE49-F238E27FC236}">
                    <a16:creationId xmlns:a16="http://schemas.microsoft.com/office/drawing/2014/main" xmlns="" id="{79168734-5C7C-4911-96B8-BDB39342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1509" y="1082044"/>
                <a:ext cx="1925218" cy="1442601"/>
              </a:xfrm>
              <a:custGeom>
                <a:avLst/>
                <a:gdLst>
                  <a:gd name="T0" fmla="*/ 0 w 2593"/>
                  <a:gd name="T1" fmla="*/ 1191 h 1946"/>
                  <a:gd name="T2" fmla="*/ 2492 w 2593"/>
                  <a:gd name="T3" fmla="*/ 1584 h 1946"/>
                  <a:gd name="T4" fmla="*/ 2502 w 2593"/>
                  <a:gd name="T5" fmla="*/ 1239 h 1946"/>
                  <a:gd name="T6" fmla="*/ 1306 w 2593"/>
                  <a:gd name="T7" fmla="*/ 43 h 1946"/>
                  <a:gd name="T8" fmla="*/ 1148 w 2593"/>
                  <a:gd name="T9" fmla="*/ 43 h 1946"/>
                  <a:gd name="T10" fmla="*/ 0 w 2593"/>
                  <a:gd name="T11" fmla="*/ 1191 h 1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3" h="1946">
                    <a:moveTo>
                      <a:pt x="0" y="1191"/>
                    </a:moveTo>
                    <a:cubicBezTo>
                      <a:pt x="560" y="875"/>
                      <a:pt x="2116" y="1946"/>
                      <a:pt x="2492" y="1584"/>
                    </a:cubicBezTo>
                    <a:cubicBezTo>
                      <a:pt x="2589" y="1490"/>
                      <a:pt x="2593" y="1330"/>
                      <a:pt x="2502" y="1239"/>
                    </a:cubicBezTo>
                    <a:lnTo>
                      <a:pt x="1306" y="43"/>
                    </a:lnTo>
                    <a:cubicBezTo>
                      <a:pt x="1263" y="0"/>
                      <a:pt x="1191" y="0"/>
                      <a:pt x="1148" y="43"/>
                    </a:cubicBezTo>
                    <a:lnTo>
                      <a:pt x="0" y="1191"/>
                    </a:ln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2">
                <a:extLst>
                  <a:ext uri="{FF2B5EF4-FFF2-40B4-BE49-F238E27FC236}">
                    <a16:creationId xmlns:a16="http://schemas.microsoft.com/office/drawing/2014/main" xmlns="" id="{2FD7D383-ED08-472C-88B5-E83205947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9280" y="1067756"/>
                <a:ext cx="1925218" cy="1471454"/>
              </a:xfrm>
              <a:custGeom>
                <a:avLst/>
                <a:gdLst>
                  <a:gd name="T0" fmla="*/ 2594 w 2594"/>
                  <a:gd name="T1" fmla="*/ 1190 h 1985"/>
                  <a:gd name="T2" fmla="*/ 102 w 2594"/>
                  <a:gd name="T3" fmla="*/ 1584 h 1985"/>
                  <a:gd name="T4" fmla="*/ 91 w 2594"/>
                  <a:gd name="T5" fmla="*/ 1239 h 1985"/>
                  <a:gd name="T6" fmla="*/ 1287 w 2594"/>
                  <a:gd name="T7" fmla="*/ 43 h 1985"/>
                  <a:gd name="T8" fmla="*/ 1447 w 2594"/>
                  <a:gd name="T9" fmla="*/ 43 h 1985"/>
                  <a:gd name="T10" fmla="*/ 2594 w 2594"/>
                  <a:gd name="T11" fmla="*/ 1190 h 1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4" h="1985">
                    <a:moveTo>
                      <a:pt x="2594" y="1190"/>
                    </a:moveTo>
                    <a:cubicBezTo>
                      <a:pt x="2033" y="873"/>
                      <a:pt x="498" y="1985"/>
                      <a:pt x="102" y="1584"/>
                    </a:cubicBezTo>
                    <a:cubicBezTo>
                      <a:pt x="7" y="1488"/>
                      <a:pt x="0" y="1330"/>
                      <a:pt x="91" y="1239"/>
                    </a:cubicBezTo>
                    <a:lnTo>
                      <a:pt x="1287" y="43"/>
                    </a:lnTo>
                    <a:cubicBezTo>
                      <a:pt x="1331" y="0"/>
                      <a:pt x="1404" y="0"/>
                      <a:pt x="1447" y="43"/>
                    </a:cubicBezTo>
                    <a:lnTo>
                      <a:pt x="2594" y="119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33C3DE7F-F069-42C0-8A14-BA422E1BACAF}"/>
              </a:ext>
            </a:extLst>
          </p:cNvPr>
          <p:cNvGrpSpPr/>
          <p:nvPr/>
        </p:nvGrpSpPr>
        <p:grpSpPr>
          <a:xfrm>
            <a:off x="8701199" y="3781196"/>
            <a:ext cx="2547239" cy="1060574"/>
            <a:chOff x="8921977" y="1466725"/>
            <a:chExt cx="2937088" cy="106057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4A4D0D18-6338-49BA-B49F-D0CB49492E03}"/>
                </a:ext>
              </a:extLst>
            </p:cNvPr>
            <p:cNvSpPr txBox="1"/>
            <p:nvPr/>
          </p:nvSpPr>
          <p:spPr>
            <a:xfrm>
              <a:off x="8921977" y="1466725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s-EC" sz="2400" b="1" dirty="0">
                  <a:solidFill>
                    <a:schemeClr val="accent6">
                      <a:lumMod val="75000"/>
                    </a:schemeClr>
                  </a:solidFill>
                </a:rPr>
                <a:t>Tipo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45570820-62A7-4EB3-BB10-FF73FD447D87}"/>
                </a:ext>
              </a:extLst>
            </p:cNvPr>
            <p:cNvSpPr txBox="1"/>
            <p:nvPr/>
          </p:nvSpPr>
          <p:spPr>
            <a:xfrm>
              <a:off x="8921977" y="1880968"/>
              <a:ext cx="2430086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b="1" dirty="0"/>
                <a:t>Descriptiva</a:t>
              </a:r>
              <a:r>
                <a:rPr lang="es-EC" sz="1600" dirty="0"/>
                <a:t/>
              </a:r>
              <a:br>
                <a:rPr lang="es-EC" sz="1600" dirty="0"/>
              </a:br>
              <a:r>
                <a:rPr lang="es-EC" dirty="0"/>
                <a:t>(Tiempo presente)</a:t>
              </a:r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776C0CB2-12A7-4778-96B8-CC3F1C76D826}"/>
              </a:ext>
            </a:extLst>
          </p:cNvPr>
          <p:cNvGrpSpPr/>
          <p:nvPr/>
        </p:nvGrpSpPr>
        <p:grpSpPr>
          <a:xfrm>
            <a:off x="5902513" y="5609247"/>
            <a:ext cx="6155163" cy="1306081"/>
            <a:chOff x="8921977" y="4073386"/>
            <a:chExt cx="6155163" cy="130608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AF220D1-9E97-4F4A-89BE-6DFB8C150A48}"/>
                </a:ext>
              </a:extLst>
            </p:cNvPr>
            <p:cNvSpPr txBox="1"/>
            <p:nvPr/>
          </p:nvSpPr>
          <p:spPr>
            <a:xfrm>
              <a:off x="8921977" y="4073386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400" b="1" dirty="0" err="1">
                  <a:solidFill>
                    <a:schemeClr val="accent4">
                      <a:lumMod val="75000"/>
                    </a:schemeClr>
                  </a:solidFill>
                </a:rPr>
                <a:t>Población</a:t>
              </a:r>
              <a:r>
                <a:rPr lang="en-US" sz="2400" b="1" dirty="0">
                  <a:solidFill>
                    <a:schemeClr val="accent4">
                      <a:lumMod val="75000"/>
                    </a:schemeClr>
                  </a:solidFill>
                </a:rPr>
                <a:t> y </a:t>
              </a:r>
              <a:r>
                <a:rPr lang="en-US" sz="2400" b="1" dirty="0" err="1">
                  <a:solidFill>
                    <a:schemeClr val="accent4">
                      <a:lumMod val="75000"/>
                    </a:schemeClr>
                  </a:solidFill>
                </a:rPr>
                <a:t>Muestra</a:t>
              </a:r>
              <a:endParaRPr lang="en-US" sz="2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643F9BD-4778-4F95-9BE2-29CADA6FA017}"/>
                </a:ext>
              </a:extLst>
            </p:cNvPr>
            <p:cNvSpPr txBox="1"/>
            <p:nvPr/>
          </p:nvSpPr>
          <p:spPr>
            <a:xfrm>
              <a:off x="8934836" y="4456137"/>
              <a:ext cx="6142304" cy="92333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C" b="1" dirty="0"/>
                <a:t>Población: 194</a:t>
              </a:r>
              <a:r>
                <a:rPr lang="es-EC" dirty="0"/>
                <a:t> (Expertos,  miembros de los C.O y CEMA)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C" b="1" dirty="0"/>
                <a:t>Muestra</a:t>
              </a:r>
              <a:r>
                <a:rPr lang="es-EC" dirty="0"/>
                <a:t>:</a:t>
              </a:r>
              <a:r>
                <a:rPr lang="es-EC" b="1" dirty="0"/>
                <a:t> </a:t>
              </a:r>
              <a:r>
                <a:rPr lang="es-EC" dirty="0"/>
                <a:t>No probabilística tipo expertos (5). </a:t>
              </a:r>
            </a:p>
            <a:p>
              <a:pPr marL="263525" algn="just"/>
              <a:r>
                <a:rPr lang="es-EC" dirty="0"/>
                <a:t>Probabilística simple (130)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8133660-6A48-434D-BD82-4BF3106DC477}"/>
              </a:ext>
            </a:extLst>
          </p:cNvPr>
          <p:cNvGrpSpPr/>
          <p:nvPr/>
        </p:nvGrpSpPr>
        <p:grpSpPr>
          <a:xfrm>
            <a:off x="935767" y="3283936"/>
            <a:ext cx="2937088" cy="1604473"/>
            <a:chOff x="332936" y="2627766"/>
            <a:chExt cx="2937088" cy="160447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51679920-AEC6-4058-AF8B-96E93DE3FC1A}"/>
                </a:ext>
              </a:extLst>
            </p:cNvPr>
            <p:cNvSpPr txBox="1"/>
            <p:nvPr/>
          </p:nvSpPr>
          <p:spPr>
            <a:xfrm>
              <a:off x="332936" y="2627766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s-EC" sz="2400" b="1" dirty="0">
                  <a:solidFill>
                    <a:srgbClr val="00B0F0"/>
                  </a:solidFill>
                </a:rPr>
                <a:t>Técnicas</a:t>
              </a:r>
              <a:endParaRPr lang="en-US" sz="2400" b="1" dirty="0">
                <a:solidFill>
                  <a:srgbClr val="00B0F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79577060-55D9-4575-B133-BAF10373B44F}"/>
                </a:ext>
              </a:extLst>
            </p:cNvPr>
            <p:cNvSpPr txBox="1"/>
            <p:nvPr/>
          </p:nvSpPr>
          <p:spPr>
            <a:xfrm>
              <a:off x="340731" y="3031910"/>
              <a:ext cx="2929293" cy="120032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Fuentes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primarias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(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entrevistas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y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encuestas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solidFill>
                    <a:schemeClr val="bg1">
                      <a:lumMod val="50000"/>
                    </a:schemeClr>
                  </a:solidFill>
                </a:rPr>
                <a:t>Fuentes secundarias (bibliografía sobre el tema)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EE01F446-CB2D-4AAB-81EE-4B80E7F21307}"/>
              </a:ext>
            </a:extLst>
          </p:cNvPr>
          <p:cNvGrpSpPr/>
          <p:nvPr/>
        </p:nvGrpSpPr>
        <p:grpSpPr>
          <a:xfrm>
            <a:off x="3432230" y="5527693"/>
            <a:ext cx="1862103" cy="756295"/>
            <a:chOff x="1998542" y="4652338"/>
            <a:chExt cx="1862103" cy="756295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9C1A9981-ECB4-4C9B-AD21-BCE972BA9E95}"/>
                </a:ext>
              </a:extLst>
            </p:cNvPr>
            <p:cNvSpPr txBox="1"/>
            <p:nvPr/>
          </p:nvSpPr>
          <p:spPr>
            <a:xfrm>
              <a:off x="1998542" y="4652338"/>
              <a:ext cx="1271482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s-EC" sz="2400" b="1" dirty="0">
                  <a:solidFill>
                    <a:schemeClr val="bg2">
                      <a:lumMod val="50000"/>
                    </a:schemeClr>
                  </a:solidFill>
                </a:rPr>
                <a:t>Método</a:t>
              </a:r>
              <a:endParaRPr lang="en-US" sz="2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EDECF46E-BE1A-4175-AD2C-63FBE0C9B463}"/>
                </a:ext>
              </a:extLst>
            </p:cNvPr>
            <p:cNvSpPr txBox="1"/>
            <p:nvPr/>
          </p:nvSpPr>
          <p:spPr>
            <a:xfrm>
              <a:off x="2285912" y="5039301"/>
              <a:ext cx="1574733" cy="36933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err="1">
                  <a:solidFill>
                    <a:schemeClr val="bg1">
                      <a:lumMod val="50000"/>
                    </a:schemeClr>
                  </a:solidFill>
                </a:rPr>
                <a:t>Deductivo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FA453582-5A0D-4E0B-A0E7-9E879CA16AB4}"/>
              </a:ext>
            </a:extLst>
          </p:cNvPr>
          <p:cNvGrpSpPr/>
          <p:nvPr/>
        </p:nvGrpSpPr>
        <p:grpSpPr>
          <a:xfrm>
            <a:off x="2200225" y="1584855"/>
            <a:ext cx="2151755" cy="1351970"/>
            <a:chOff x="332936" y="2627766"/>
            <a:chExt cx="2205430" cy="135197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D6CD9755-F0CB-4782-8128-89DEAACB7158}"/>
                </a:ext>
              </a:extLst>
            </p:cNvPr>
            <p:cNvSpPr txBox="1"/>
            <p:nvPr/>
          </p:nvSpPr>
          <p:spPr>
            <a:xfrm>
              <a:off x="332936" y="2627766"/>
              <a:ext cx="1762149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400" b="1" dirty="0" err="1">
                  <a:solidFill>
                    <a:srgbClr val="C00000"/>
                  </a:solidFill>
                </a:rPr>
                <a:t>Instrumentos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44F517E8-AC77-4006-81C6-FD150D77411C}"/>
                </a:ext>
              </a:extLst>
            </p:cNvPr>
            <p:cNvSpPr txBox="1"/>
            <p:nvPr/>
          </p:nvSpPr>
          <p:spPr>
            <a:xfrm>
              <a:off x="345876" y="3056406"/>
              <a:ext cx="2192490" cy="92333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b="1" dirty="0" err="1"/>
                <a:t>Prueba</a:t>
              </a:r>
              <a:r>
                <a:rPr lang="en-US" b="1" dirty="0"/>
                <a:t> </a:t>
              </a:r>
              <a:r>
                <a:rPr lang="en-US" b="1" dirty="0" err="1"/>
                <a:t>piloto</a:t>
              </a:r>
              <a:endParaRPr lang="en-US" b="1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C" b="1" dirty="0"/>
                <a:t>Entrevistas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C" b="1" dirty="0"/>
                <a:t>Encuestas</a:t>
              </a:r>
              <a:endParaRPr lang="en-US" b="1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2596A88D-3AC2-41D2-9323-2DE695DA132A}"/>
              </a:ext>
            </a:extLst>
          </p:cNvPr>
          <p:cNvGrpSpPr/>
          <p:nvPr/>
        </p:nvGrpSpPr>
        <p:grpSpPr>
          <a:xfrm>
            <a:off x="8207004" y="1632443"/>
            <a:ext cx="3351439" cy="1062355"/>
            <a:chOff x="8921976" y="1466725"/>
            <a:chExt cx="3854113" cy="1062355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5A82C7CA-0E1A-49A2-9AB1-43056AC6F95D}"/>
                </a:ext>
              </a:extLst>
            </p:cNvPr>
            <p:cNvSpPr txBox="1"/>
            <p:nvPr/>
          </p:nvSpPr>
          <p:spPr>
            <a:xfrm>
              <a:off x="8921976" y="1466725"/>
              <a:ext cx="3854113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</a:rPr>
                <a:t>Enfoque</a:t>
              </a:r>
              <a:endParaRPr lang="en-US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E41670C4-91AC-4703-AAE3-7C9764A10E95}"/>
                </a:ext>
              </a:extLst>
            </p:cNvPr>
            <p:cNvSpPr txBox="1"/>
            <p:nvPr/>
          </p:nvSpPr>
          <p:spPr>
            <a:xfrm>
              <a:off x="8929354" y="1882749"/>
              <a:ext cx="2929293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C" dirty="0">
                  <a:solidFill>
                    <a:schemeClr val="bg1">
                      <a:lumMod val="50000"/>
                    </a:schemeClr>
                  </a:solidFill>
                </a:rPr>
                <a:t>Cuantitativo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EC" dirty="0">
                  <a:solidFill>
                    <a:schemeClr val="bg1">
                      <a:lumMod val="50000"/>
                    </a:schemeClr>
                  </a:solidFill>
                </a:rPr>
                <a:t>(Análisis de resultados)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FA453582-5A0D-4E0B-A0E7-9E879CA16AB4}"/>
              </a:ext>
            </a:extLst>
          </p:cNvPr>
          <p:cNvGrpSpPr/>
          <p:nvPr/>
        </p:nvGrpSpPr>
        <p:grpSpPr>
          <a:xfrm>
            <a:off x="4345302" y="603581"/>
            <a:ext cx="3771666" cy="725582"/>
            <a:chOff x="311525" y="2626316"/>
            <a:chExt cx="3771666" cy="725582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D6CD9755-F0CB-4782-8128-89DEAACB7158}"/>
                </a:ext>
              </a:extLst>
            </p:cNvPr>
            <p:cNvSpPr txBox="1"/>
            <p:nvPr/>
          </p:nvSpPr>
          <p:spPr>
            <a:xfrm>
              <a:off x="311525" y="2626316"/>
              <a:ext cx="3771666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Técnica</a:t>
              </a:r>
              <a:r>
                <a:rPr lang="es-EC" sz="2400" b="1" dirty="0">
                  <a:solidFill>
                    <a:schemeClr val="accent1">
                      <a:lumMod val="75000"/>
                    </a:schemeClr>
                  </a:solidFill>
                </a:rPr>
                <a:t> de análisis de datos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44F517E8-AC77-4006-81C6-FD150D77411C}"/>
                </a:ext>
              </a:extLst>
            </p:cNvPr>
            <p:cNvSpPr txBox="1"/>
            <p:nvPr/>
          </p:nvSpPr>
          <p:spPr>
            <a:xfrm>
              <a:off x="311525" y="2982566"/>
              <a:ext cx="3771666" cy="36933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Base de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</a:rPr>
                <a:t>datos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(Microsoft excel) - </a:t>
              </a:r>
              <a:r>
                <a:rPr lang="es-EC" dirty="0">
                  <a:solidFill>
                    <a:schemeClr val="bg1">
                      <a:lumMod val="50000"/>
                    </a:schemeClr>
                  </a:solidFill>
                </a:rPr>
                <a:t>SPSS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94" name="CuadroTexto 1"/>
          <p:cNvSpPr txBox="1"/>
          <p:nvPr/>
        </p:nvSpPr>
        <p:spPr>
          <a:xfrm>
            <a:off x="3200400" y="69542"/>
            <a:ext cx="5772149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DISEÑO DE LA INVESTIGACIÓN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64" y="3831574"/>
            <a:ext cx="479909" cy="47990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90" y="2274083"/>
            <a:ext cx="469786" cy="469786"/>
          </a:xfrm>
          <a:prstGeom prst="rect">
            <a:avLst/>
          </a:prstGeom>
        </p:spPr>
      </p:pic>
      <p:pic>
        <p:nvPicPr>
          <p:cNvPr id="54" name="Graphic 492" descr="Handshake">
            <a:extLst>
              <a:ext uri="{FF2B5EF4-FFF2-40B4-BE49-F238E27FC236}">
                <a16:creationId xmlns:a16="http://schemas.microsoft.com/office/drawing/2014/main" xmlns="" id="{2F3B6090-5809-4CC6-B7A3-C1C75281A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24415" y="2173970"/>
            <a:ext cx="585405" cy="585405"/>
          </a:xfrm>
          <a:prstGeom prst="rect">
            <a:avLst/>
          </a:prstGeom>
        </p:spPr>
      </p:pic>
      <p:pic>
        <p:nvPicPr>
          <p:cNvPr id="55" name="Graphic 496" descr="Bar chart">
            <a:extLst>
              <a:ext uri="{FF2B5EF4-FFF2-40B4-BE49-F238E27FC236}">
                <a16:creationId xmlns:a16="http://schemas.microsoft.com/office/drawing/2014/main" xmlns="" id="{3D10C022-0FC9-4140-A1A5-6407E1D4EB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02513" y="1530626"/>
            <a:ext cx="585405" cy="585405"/>
          </a:xfrm>
          <a:prstGeom prst="rect">
            <a:avLst/>
          </a:prstGeom>
        </p:spPr>
      </p:pic>
      <p:pic>
        <p:nvPicPr>
          <p:cNvPr id="56" name="Graphic 488" descr="User">
            <a:extLst>
              <a:ext uri="{FF2B5EF4-FFF2-40B4-BE49-F238E27FC236}">
                <a16:creationId xmlns:a16="http://schemas.microsoft.com/office/drawing/2014/main" xmlns="" id="{6CF11B95-C343-43C6-A220-C72261FE5F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68775" y="4987556"/>
            <a:ext cx="585405" cy="585405"/>
          </a:xfrm>
          <a:prstGeom prst="rect">
            <a:avLst/>
          </a:prstGeom>
        </p:spPr>
      </p:pic>
      <p:pic>
        <p:nvPicPr>
          <p:cNvPr id="57" name="Graphic 494" descr="Teacher">
            <a:extLst>
              <a:ext uri="{FF2B5EF4-FFF2-40B4-BE49-F238E27FC236}">
                <a16:creationId xmlns:a16="http://schemas.microsoft.com/office/drawing/2014/main" xmlns="" id="{2EB26949-2A19-4427-A403-A0ECF71CA7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886921" y="3750037"/>
            <a:ext cx="585405" cy="585405"/>
          </a:xfrm>
          <a:prstGeom prst="rect">
            <a:avLst/>
          </a:prstGeom>
        </p:spPr>
      </p:pic>
      <p:pic>
        <p:nvPicPr>
          <p:cNvPr id="58" name="Graphic 490" descr="Chat">
            <a:extLst>
              <a:ext uri="{FF2B5EF4-FFF2-40B4-BE49-F238E27FC236}">
                <a16:creationId xmlns:a16="http://schemas.microsoft.com/office/drawing/2014/main" xmlns="" id="{694265F5-B9EC-4FFF-8171-C9603A1557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011545" y="5011866"/>
            <a:ext cx="585405" cy="585405"/>
          </a:xfrm>
          <a:prstGeom prst="rect">
            <a:avLst/>
          </a:prstGeom>
        </p:spPr>
      </p:pic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xmlns="" id="{3C887C4C-F512-44A8-B4E6-36E5BD017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5517"/>
      </p:ext>
    </p:extLst>
  </p:cSld>
  <p:clrMapOvr>
    <a:masterClrMapping/>
  </p:clrMapOvr>
  <p:transition spd="slow" advTm="29872">
    <p:strips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EF00286-0238-4ED2-BBA9-F9B67DD39E8E}"/>
              </a:ext>
            </a:extLst>
          </p:cNvPr>
          <p:cNvSpPr/>
          <p:nvPr/>
        </p:nvSpPr>
        <p:spPr>
          <a:xfrm>
            <a:off x="3147444" y="2645699"/>
            <a:ext cx="9049974" cy="1605372"/>
          </a:xfrm>
          <a:prstGeom prst="rect">
            <a:avLst/>
          </a:prstGeom>
          <a:solidFill>
            <a:srgbClr val="2B8F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72664FA4-89C4-4E7D-884B-5B2793F5A9D8}"/>
              </a:ext>
            </a:extLst>
          </p:cNvPr>
          <p:cNvSpPr/>
          <p:nvPr/>
        </p:nvSpPr>
        <p:spPr>
          <a:xfrm>
            <a:off x="-1" y="0"/>
            <a:ext cx="3583859" cy="6858000"/>
          </a:xfrm>
          <a:prstGeom prst="rect">
            <a:avLst/>
          </a:prstGeom>
          <a:solidFill>
            <a:srgbClr val="26A1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AAD05117-90DA-450D-82B6-9C52186C2BD6}"/>
              </a:ext>
            </a:extLst>
          </p:cNvPr>
          <p:cNvSpPr txBox="1">
            <a:spLocks/>
          </p:cNvSpPr>
          <p:nvPr/>
        </p:nvSpPr>
        <p:spPr>
          <a:xfrm>
            <a:off x="1436218" y="1637071"/>
            <a:ext cx="3902698" cy="369180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DEDA9561-A7EA-4AB1-B3F4-4DD5F0DDAD1B}"/>
              </a:ext>
            </a:extLst>
          </p:cNvPr>
          <p:cNvSpPr txBox="1">
            <a:spLocks/>
          </p:cNvSpPr>
          <p:nvPr/>
        </p:nvSpPr>
        <p:spPr>
          <a:xfrm>
            <a:off x="6078361" y="3146606"/>
            <a:ext cx="6113639" cy="58655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DESARROLLO DE LA INVESTIGACIÓN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826B7287-B97B-4C6C-AD19-4D127DA9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90661"/>
      </p:ext>
    </p:extLst>
  </p:cSld>
  <p:clrMapOvr>
    <a:masterClrMapping/>
  </p:clrMapOvr>
  <p:transition spd="slow" advTm="8471"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477381" y="814769"/>
            <a:ext cx="8721440" cy="5375556"/>
            <a:chOff x="3514959" y="871655"/>
            <a:chExt cx="8721440" cy="537555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959" y="871655"/>
              <a:ext cx="4360720" cy="268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5679" y="871655"/>
              <a:ext cx="4360720" cy="2687778"/>
            </a:xfrm>
            <a:prstGeom prst="rect">
              <a:avLst/>
            </a:prstGeom>
          </p:spPr>
        </p:pic>
        <p:pic>
          <p:nvPicPr>
            <p:cNvPr id="7170" name="Picture 2" descr="Resultado de imagen para ejercito de argenti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959" y="3559433"/>
              <a:ext cx="4360720" cy="2687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358" t="28773" r="33552" b="25703"/>
            <a:stretch/>
          </p:blipFill>
          <p:spPr>
            <a:xfrm>
              <a:off x="7875678" y="3559433"/>
              <a:ext cx="4360720" cy="268777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16112" y="2519067"/>
            <a:ext cx="3831774" cy="1967345"/>
            <a:chOff x="356994" y="1560946"/>
            <a:chExt cx="3831774" cy="1967345"/>
          </a:xfrm>
        </p:grpSpPr>
        <p:sp>
          <p:nvSpPr>
            <p:cNvPr id="10" name="Freeform: Shape 24"/>
            <p:cNvSpPr/>
            <p:nvPr/>
          </p:nvSpPr>
          <p:spPr>
            <a:xfrm>
              <a:off x="838200" y="1560946"/>
              <a:ext cx="3350568" cy="1967345"/>
            </a:xfrm>
            <a:custGeom>
              <a:avLst/>
              <a:gdLst/>
              <a:ahLst/>
              <a:cxnLst/>
              <a:rect l="l" t="t" r="r" b="b"/>
              <a:pathLst>
                <a:path w="2684318" h="1967345">
                  <a:moveTo>
                    <a:pt x="0" y="0"/>
                  </a:moveTo>
                  <a:lnTo>
                    <a:pt x="2684318" y="0"/>
                  </a:lnTo>
                  <a:lnTo>
                    <a:pt x="2684318" y="1967345"/>
                  </a:lnTo>
                  <a:lnTo>
                    <a:pt x="0" y="1967345"/>
                  </a:lnTo>
                  <a:lnTo>
                    <a:pt x="0" y="1730432"/>
                  </a:lnTo>
                  <a:lnTo>
                    <a:pt x="213681" y="1730432"/>
                  </a:lnTo>
                  <a:lnTo>
                    <a:pt x="213681" y="220347"/>
                  </a:lnTo>
                  <a:lnTo>
                    <a:pt x="181530" y="220347"/>
                  </a:lnTo>
                  <a:lnTo>
                    <a:pt x="0" y="28313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2296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C" sz="2000" b="1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Analizar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 </a:t>
              </a:r>
              <a:r>
                <a:rPr kumimoji="0" lang="es-EC" sz="2000" b="1" i="0" u="none" strike="noStrike" kern="0" cap="none" spc="0" normalizeH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doctrina sobre el ARTDIS OP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/>
                </a:rPr>
                <a:t>y </a:t>
              </a:r>
              <a:r>
                <a:rPr lang="es-EC" sz="2000" b="1" kern="0" dirty="0">
                  <a:solidFill>
                    <a:schemeClr val="bg1"/>
                  </a:solidFill>
                  <a:latin typeface="Calibri" panose="020F0502020204030204"/>
                </a:rPr>
                <a:t>contrastar</a:t>
              </a: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/>
                </a:rPr>
                <a:t> con ECU.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/>
            <p:cNvSpPr/>
            <p:nvPr/>
          </p:nvSpPr>
          <p:spPr>
            <a:xfrm>
              <a:off x="356994" y="1781293"/>
              <a:ext cx="694888" cy="1510085"/>
            </a:xfrm>
            <a:custGeom>
              <a:avLst/>
              <a:gdLst/>
              <a:ahLst/>
              <a:cxnLst/>
              <a:rect l="l" t="t" r="r" b="b"/>
              <a:pathLst>
                <a:path w="694888" h="1510085">
                  <a:moveTo>
                    <a:pt x="662737" y="0"/>
                  </a:moveTo>
                  <a:lnTo>
                    <a:pt x="694888" y="0"/>
                  </a:lnTo>
                  <a:lnTo>
                    <a:pt x="694888" y="1510085"/>
                  </a:lnTo>
                  <a:lnTo>
                    <a:pt x="344333" y="1510085"/>
                  </a:lnTo>
                  <a:lnTo>
                    <a:pt x="344333" y="394116"/>
                  </a:lnTo>
                  <a:lnTo>
                    <a:pt x="0" y="494719"/>
                  </a:lnTo>
                  <a:lnTo>
                    <a:pt x="0" y="229209"/>
                  </a:lnTo>
                  <a:lnTo>
                    <a:pt x="662737" y="0"/>
                  </a:lnTo>
                  <a:close/>
                </a:path>
              </a:pathLst>
            </a:custGeom>
            <a:solidFill>
              <a:schemeClr val="tx1"/>
            </a:solidFill>
            <a:ln w="101600" cap="flat" cmpd="sng" algn="ctr">
              <a:solidFill>
                <a:srgbClr val="F0E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61B3187-5D6B-4222-BAC7-1188F7EA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83325"/>
      </p:ext>
    </p:extLst>
  </p:cSld>
  <p:clrMapOvr>
    <a:masterClrMapping/>
  </p:clrMapOvr>
  <p:transition spd="slow" advTm="6379">
    <p:strips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2037F50-3893-4AD4-8912-D7C6A29D6428}"/>
              </a:ext>
            </a:extLst>
          </p:cNvPr>
          <p:cNvSpPr/>
          <p:nvPr/>
        </p:nvSpPr>
        <p:spPr>
          <a:xfrm>
            <a:off x="398206" y="766915"/>
            <a:ext cx="11430000" cy="5943599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73085B8-956C-45BD-84AD-211F0385A891}"/>
              </a:ext>
            </a:extLst>
          </p:cNvPr>
          <p:cNvSpPr txBox="1"/>
          <p:nvPr/>
        </p:nvSpPr>
        <p:spPr>
          <a:xfrm>
            <a:off x="381000" y="728844"/>
            <a:ext cx="4780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i="1" dirty="0">
                <a:solidFill>
                  <a:srgbClr val="FF0000"/>
                </a:solidFill>
              </a:rPr>
              <a:t>Ambiente Operacional VICA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236A73A-AC03-449B-9B9A-751C03C4DDDE}"/>
              </a:ext>
            </a:extLst>
          </p:cNvPr>
          <p:cNvSpPr txBox="1"/>
          <p:nvPr/>
        </p:nvSpPr>
        <p:spPr>
          <a:xfrm>
            <a:off x="3238500" y="43423"/>
            <a:ext cx="5734050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E</a:t>
            </a:r>
            <a:r>
              <a:rPr lang="es-EC" sz="2400" b="1" dirty="0">
                <a:solidFill>
                  <a:schemeClr val="bg1"/>
                </a:solidFill>
              </a:rPr>
              <a:t>J</a:t>
            </a:r>
            <a:r>
              <a:rPr lang="es-ES" sz="2400" b="1" dirty="0">
                <a:solidFill>
                  <a:schemeClr val="bg1"/>
                </a:solidFill>
              </a:rPr>
              <a:t>ÉRCITOS DE NACIONES AMIGAS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5A474364-013E-477B-8920-A50F06003EA9}"/>
              </a:ext>
            </a:extLst>
          </p:cNvPr>
          <p:cNvGrpSpPr/>
          <p:nvPr/>
        </p:nvGrpSpPr>
        <p:grpSpPr>
          <a:xfrm>
            <a:off x="961063" y="1214648"/>
            <a:ext cx="2277437" cy="2390572"/>
            <a:chOff x="933266" y="1214647"/>
            <a:chExt cx="2277437" cy="2721834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xmlns="" id="{9E444001-929D-4BB1-8E6A-A6FD619F3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66" y="1214647"/>
              <a:ext cx="2277437" cy="798054"/>
            </a:xfrm>
            <a:prstGeom prst="rect">
              <a:avLst/>
            </a:prstGeom>
          </p:spPr>
        </p:pic>
        <p:pic>
          <p:nvPicPr>
            <p:cNvPr id="4100" name="Picture 4" descr="The United States in Iraq and the new offensives in the region - Modern  Diplomacy">
              <a:extLst>
                <a:ext uri="{FF2B5EF4-FFF2-40B4-BE49-F238E27FC236}">
                  <a16:creationId xmlns:a16="http://schemas.microsoft.com/office/drawing/2014/main" xmlns="" id="{1056D19B-4045-4211-B159-ABD13D7B7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266" y="2092143"/>
              <a:ext cx="2277437" cy="184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6" name="Grupo 4095">
            <a:extLst>
              <a:ext uri="{FF2B5EF4-FFF2-40B4-BE49-F238E27FC236}">
                <a16:creationId xmlns:a16="http://schemas.microsoft.com/office/drawing/2014/main" xmlns="" id="{030442CA-25E5-42CB-8525-3662011E160F}"/>
              </a:ext>
            </a:extLst>
          </p:cNvPr>
          <p:cNvGrpSpPr/>
          <p:nvPr/>
        </p:nvGrpSpPr>
        <p:grpSpPr>
          <a:xfrm>
            <a:off x="6305935" y="1214648"/>
            <a:ext cx="2277437" cy="2390573"/>
            <a:chOff x="6278138" y="1214647"/>
            <a:chExt cx="2277437" cy="2721835"/>
          </a:xfrm>
        </p:grpSpPr>
        <p:pic>
          <p:nvPicPr>
            <p:cNvPr id="4102" name="Picture 6" descr="Tiempo Militar - Infantería del Ejército Argentino. | Facebook">
              <a:extLst>
                <a:ext uri="{FF2B5EF4-FFF2-40B4-BE49-F238E27FC236}">
                  <a16:creationId xmlns:a16="http://schemas.microsoft.com/office/drawing/2014/main" xmlns="" id="{266EB9E2-DEE6-4F96-8E99-E4BD5587A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138" y="2092144"/>
              <a:ext cx="2277437" cy="184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xmlns="" id="{64E0AF12-624E-49A8-BA36-B5175C3A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138" y="1214647"/>
              <a:ext cx="2277437" cy="798054"/>
            </a:xfrm>
            <a:prstGeom prst="rect">
              <a:avLst/>
            </a:prstGeom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xmlns="" id="{D312BBE0-04A2-4EF4-AAFE-A988E826A0C3}"/>
              </a:ext>
            </a:extLst>
          </p:cNvPr>
          <p:cNvGrpSpPr/>
          <p:nvPr/>
        </p:nvGrpSpPr>
        <p:grpSpPr>
          <a:xfrm>
            <a:off x="3646765" y="1214648"/>
            <a:ext cx="2277437" cy="2390573"/>
            <a:chOff x="3618968" y="1214647"/>
            <a:chExt cx="2277437" cy="2721835"/>
          </a:xfrm>
        </p:grpSpPr>
        <p:pic>
          <p:nvPicPr>
            <p:cNvPr id="4104" name="Picture 8" descr="El Ejército Nacional de Colombia cumple 200 años defendiendo la soberanía  del país | El Desayuno RCN">
              <a:extLst>
                <a:ext uri="{FF2B5EF4-FFF2-40B4-BE49-F238E27FC236}">
                  <a16:creationId xmlns:a16="http://schemas.microsoft.com/office/drawing/2014/main" xmlns="" id="{B7503DE8-E20E-4ED7-AF44-A5E001622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968" y="2092144"/>
              <a:ext cx="2277437" cy="1844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xmlns="" id="{C2AE7466-7E37-46A3-B2E7-FE7E54B4B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969" y="1214647"/>
              <a:ext cx="2277436" cy="798054"/>
            </a:xfrm>
            <a:prstGeom prst="rect">
              <a:avLst/>
            </a:prstGeom>
          </p:spPr>
        </p:pic>
      </p:grpSp>
      <p:grpSp>
        <p:nvGrpSpPr>
          <p:cNvPr id="4097" name="Grupo 4096">
            <a:extLst>
              <a:ext uri="{FF2B5EF4-FFF2-40B4-BE49-F238E27FC236}">
                <a16:creationId xmlns:a16="http://schemas.microsoft.com/office/drawing/2014/main" xmlns="" id="{F3E9BBCA-5266-460D-AA68-16B047132FF3}"/>
              </a:ext>
            </a:extLst>
          </p:cNvPr>
          <p:cNvGrpSpPr/>
          <p:nvPr/>
        </p:nvGrpSpPr>
        <p:grpSpPr>
          <a:xfrm>
            <a:off x="9172761" y="1214648"/>
            <a:ext cx="2282012" cy="2388459"/>
            <a:chOff x="8995771" y="1214647"/>
            <a:chExt cx="2282012" cy="2721835"/>
          </a:xfrm>
        </p:grpSpPr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xmlns="" id="{1E666589-63B2-4EA2-B83D-821332CA7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0346" y="1214647"/>
              <a:ext cx="2277437" cy="798054"/>
            </a:xfrm>
            <a:prstGeom prst="rect">
              <a:avLst/>
            </a:prstGeom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EBCC9E2E-B5FA-48C9-AE2E-BB1DAC9E04F6}"/>
                </a:ext>
              </a:extLst>
            </p:cNvPr>
            <p:cNvSpPr/>
            <p:nvPr/>
          </p:nvSpPr>
          <p:spPr>
            <a:xfrm rot="10800000" flipV="1">
              <a:off x="8995771" y="2092144"/>
              <a:ext cx="2250904" cy="1844338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1" name="Tabla 24">
            <a:extLst>
              <a:ext uri="{FF2B5EF4-FFF2-40B4-BE49-F238E27FC236}">
                <a16:creationId xmlns:a16="http://schemas.microsoft.com/office/drawing/2014/main" xmlns="" id="{7A7745A7-FC08-43E4-8249-D7CF3CCBC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352310"/>
              </p:ext>
            </p:extLst>
          </p:nvPr>
        </p:nvGraphicFramePr>
        <p:xfrm>
          <a:off x="540291" y="4149196"/>
          <a:ext cx="11111418" cy="21509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03806">
                  <a:extLst>
                    <a:ext uri="{9D8B030D-6E8A-4147-A177-3AD203B41FA5}">
                      <a16:colId xmlns:a16="http://schemas.microsoft.com/office/drawing/2014/main" xmlns="" val="3985948465"/>
                    </a:ext>
                  </a:extLst>
                </a:gridCol>
                <a:gridCol w="3703806">
                  <a:extLst>
                    <a:ext uri="{9D8B030D-6E8A-4147-A177-3AD203B41FA5}">
                      <a16:colId xmlns:a16="http://schemas.microsoft.com/office/drawing/2014/main" xmlns="" val="1855347374"/>
                    </a:ext>
                  </a:extLst>
                </a:gridCol>
                <a:gridCol w="3703806">
                  <a:extLst>
                    <a:ext uri="{9D8B030D-6E8A-4147-A177-3AD203B41FA5}">
                      <a16:colId xmlns:a16="http://schemas.microsoft.com/office/drawing/2014/main" xmlns="" val="1875288233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sz="1800" b="1" dirty="0">
                          <a:solidFill>
                            <a:prstClr val="black"/>
                          </a:solidFill>
                        </a:rPr>
                        <a:t>INNOVACIÓN DOCTRINARIA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sz="1800" b="0" dirty="0">
                          <a:solidFill>
                            <a:prstClr val="black"/>
                          </a:solidFill>
                        </a:rPr>
                        <a:t>Comandos de entrenamiento y doctrina; Comités de transformación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87425" indent="0" defTabSz="530225">
                        <a:buFont typeface="Arial" panose="020B0604020202020204" pitchFamily="34" charset="0"/>
                        <a:buNone/>
                      </a:pPr>
                      <a:r>
                        <a:rPr lang="es-EC" sz="1800" b="0" dirty="0">
                          <a:solidFill>
                            <a:prstClr val="black"/>
                          </a:solidFill>
                        </a:rPr>
                        <a:t>En proceso de transformación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7156639"/>
                  </a:ext>
                </a:extLst>
              </a:tr>
              <a:tr h="46784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b="1" dirty="0">
                          <a:solidFill>
                            <a:prstClr val="black"/>
                          </a:solidFill>
                        </a:rPr>
                        <a:t>ARTE Y DISEÑO OPERACIONAL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b="0" dirty="0">
                          <a:solidFill>
                            <a:prstClr val="black"/>
                          </a:solidFill>
                        </a:rPr>
                        <a:t>Aplican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87425" indent="0">
                        <a:buFont typeface="Arial" panose="020B0604020202020204" pitchFamily="34" charset="0"/>
                        <a:buNone/>
                      </a:pPr>
                      <a:r>
                        <a:rPr lang="es-EC" b="0" dirty="0">
                          <a:solidFill>
                            <a:prstClr val="black"/>
                          </a:solidFill>
                        </a:rPr>
                        <a:t>No</a:t>
                      </a:r>
                    </a:p>
                  </a:txBody>
                  <a:tcPr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6975954"/>
                  </a:ext>
                </a:extLst>
              </a:tr>
              <a:tr h="40295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b="1" dirty="0">
                          <a:solidFill>
                            <a:prstClr val="black"/>
                          </a:solidFill>
                        </a:rPr>
                        <a:t>LIDERAZGO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b="0" dirty="0">
                          <a:solidFill>
                            <a:prstClr val="black"/>
                          </a:solidFill>
                        </a:rPr>
                        <a:t>Líderes ágiles y adaptables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87425" indent="0">
                        <a:buFont typeface="Arial" panose="020B0604020202020204" pitchFamily="34" charset="0"/>
                        <a:buNone/>
                      </a:pPr>
                      <a:r>
                        <a:rPr lang="es-EC" b="0" dirty="0">
                          <a:solidFill>
                            <a:prstClr val="black"/>
                          </a:solidFill>
                        </a:rPr>
                        <a:t>En </a:t>
                      </a:r>
                      <a:r>
                        <a:rPr lang="es-EC" sz="1800" b="0" kern="1200" dirty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rPr>
                        <a:t>proceso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88870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EC" b="1" dirty="0">
                          <a:solidFill>
                            <a:prstClr val="black"/>
                          </a:solidFill>
                        </a:rPr>
                        <a:t>EMPLEO FUTURO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C" sz="1800" dirty="0">
                          <a:effectLst/>
                        </a:rPr>
                        <a:t>Operaciones multidominio, multimisión, multipropósito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87425" indent="0">
                        <a:buFont typeface="Arial" panose="020B0604020202020204" pitchFamily="34" charset="0"/>
                        <a:buNone/>
                      </a:pPr>
                      <a:r>
                        <a:rPr lang="es-EC" b="0" dirty="0">
                          <a:solidFill>
                            <a:prstClr val="black"/>
                          </a:solidFill>
                        </a:rPr>
                        <a:t>M</a:t>
                      </a:r>
                      <a:r>
                        <a:rPr lang="es-EC" sz="1800" dirty="0">
                          <a:effectLst/>
                        </a:rPr>
                        <a:t>ultimisión; polivalente; multipropósito</a:t>
                      </a:r>
                      <a:endParaRPr lang="es-EC" b="1" dirty="0">
                        <a:solidFill>
                          <a:prstClr val="black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8556398"/>
                  </a:ext>
                </a:extLst>
              </a:tr>
            </a:tbl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C8059648-954D-40E4-A325-24F56A4738ED}"/>
              </a:ext>
            </a:extLst>
          </p:cNvPr>
          <p:cNvSpPr txBox="1"/>
          <p:nvPr/>
        </p:nvSpPr>
        <p:spPr>
          <a:xfrm>
            <a:off x="6278139" y="6338705"/>
            <a:ext cx="5550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b="1" i="1" dirty="0">
                <a:solidFill>
                  <a:srgbClr val="FF0000"/>
                </a:solidFill>
              </a:rPr>
              <a:t>Amenazas no tradicionales, híbridas, asimétricas</a:t>
            </a:r>
            <a:endParaRPr lang="pt-BR" i="1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E1A1925-CFCC-4DCC-979F-38C808FC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xmlns="" id="{C571FABF-FE29-4CF8-A202-47D944B56D2E}"/>
              </a:ext>
            </a:extLst>
          </p:cNvPr>
          <p:cNvSpPr/>
          <p:nvPr/>
        </p:nvSpPr>
        <p:spPr>
          <a:xfrm rot="5400000">
            <a:off x="4579389" y="87671"/>
            <a:ext cx="369331" cy="7576959"/>
          </a:xfrm>
          <a:prstGeom prst="rightBrace">
            <a:avLst>
              <a:gd name="adj1" fmla="val 76200"/>
              <a:gd name="adj2" fmla="val 50000"/>
            </a:avLst>
          </a:prstGeom>
          <a:gradFill flip="none" rotWithShape="1">
            <a:gsLst>
              <a:gs pos="3500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62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88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errar llave 4">
            <a:extLst>
              <a:ext uri="{FF2B5EF4-FFF2-40B4-BE49-F238E27FC236}">
                <a16:creationId xmlns:a16="http://schemas.microsoft.com/office/drawing/2014/main" xmlns="" id="{0DD64737-9237-468D-88EE-23CF93C45FDD}"/>
              </a:ext>
            </a:extLst>
          </p:cNvPr>
          <p:cNvSpPr/>
          <p:nvPr/>
        </p:nvSpPr>
        <p:spPr>
          <a:xfrm rot="5400000">
            <a:off x="10116621" y="2753300"/>
            <a:ext cx="369332" cy="2244756"/>
          </a:xfrm>
          <a:prstGeom prst="rightBrace">
            <a:avLst>
              <a:gd name="adj1" fmla="val 76200"/>
              <a:gd name="adj2" fmla="val 50000"/>
            </a:avLst>
          </a:prstGeom>
          <a:gradFill flip="none" rotWithShape="1">
            <a:gsLst>
              <a:gs pos="3500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62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88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550971"/>
      </p:ext>
    </p:extLst>
  </p:cSld>
  <p:clrMapOvr>
    <a:masterClrMapping/>
  </p:clrMapOvr>
  <p:transition spd="slow" advTm="81618">
    <p:strips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E0AF4024-F5C2-4C20-9BB9-6DC81B081EAE}"/>
              </a:ext>
            </a:extLst>
          </p:cNvPr>
          <p:cNvGrpSpPr/>
          <p:nvPr/>
        </p:nvGrpSpPr>
        <p:grpSpPr>
          <a:xfrm>
            <a:off x="3559357" y="825270"/>
            <a:ext cx="8632642" cy="5363626"/>
            <a:chOff x="3559357" y="825270"/>
            <a:chExt cx="8632642" cy="5363626"/>
          </a:xfrm>
        </p:grpSpPr>
        <p:grpSp>
          <p:nvGrpSpPr>
            <p:cNvPr id="21" name="Group 20"/>
            <p:cNvGrpSpPr/>
            <p:nvPr/>
          </p:nvGrpSpPr>
          <p:grpSpPr>
            <a:xfrm>
              <a:off x="3559357" y="825270"/>
              <a:ext cx="8632642" cy="5363626"/>
              <a:chOff x="3559357" y="896670"/>
              <a:chExt cx="8632642" cy="5363626"/>
            </a:xfrm>
          </p:grpSpPr>
          <p:pic>
            <p:nvPicPr>
              <p:cNvPr id="3082" name="Picture 10" descr="Resultado de imagen para fuerza de tarea conjunta esmeraldas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06" b="4753"/>
              <a:stretch/>
            </p:blipFill>
            <p:spPr bwMode="auto">
              <a:xfrm>
                <a:off x="3559357" y="896670"/>
                <a:ext cx="4316321" cy="2687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4" name="Picture 12" descr="Resultado de imagen para fuerza de tarea conjunta esmeraldas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5678" y="902635"/>
                <a:ext cx="4316321" cy="2683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6" name="Picture 14" descr="Resultado de imagen para control de armas ejercito ecuad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9357" y="3578483"/>
                <a:ext cx="4313894" cy="268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Grupos irregulares armados en el conflicto de la frontera colombo- ecuatoriana y su relación con el narcotráfico">
              <a:extLst>
                <a:ext uri="{FF2B5EF4-FFF2-40B4-BE49-F238E27FC236}">
                  <a16:creationId xmlns:a16="http://schemas.microsoft.com/office/drawing/2014/main" xmlns="" id="{0FE2478B-6EA8-4205-B8FB-6E143401F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251" y="3506120"/>
              <a:ext cx="4313894" cy="2668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16112" y="2519067"/>
            <a:ext cx="3744688" cy="1967345"/>
            <a:chOff x="188708" y="889434"/>
            <a:chExt cx="3177513" cy="1967345"/>
          </a:xfrm>
        </p:grpSpPr>
        <p:sp>
          <p:nvSpPr>
            <p:cNvPr id="13" name="Freeform: Shape 42"/>
            <p:cNvSpPr/>
            <p:nvPr/>
          </p:nvSpPr>
          <p:spPr>
            <a:xfrm>
              <a:off x="681903" y="889434"/>
              <a:ext cx="2684318" cy="1967345"/>
            </a:xfrm>
            <a:custGeom>
              <a:avLst/>
              <a:gdLst>
                <a:gd name="connsiteX0" fmla="*/ 0 w 2684318"/>
                <a:gd name="connsiteY0" fmla="*/ 0 h 1967345"/>
                <a:gd name="connsiteX1" fmla="*/ 2684318 w 2684318"/>
                <a:gd name="connsiteY1" fmla="*/ 0 h 1967345"/>
                <a:gd name="connsiteX2" fmla="*/ 2684318 w 2684318"/>
                <a:gd name="connsiteY2" fmla="*/ 1967345 h 1967345"/>
                <a:gd name="connsiteX3" fmla="*/ 0 w 2684318"/>
                <a:gd name="connsiteY3" fmla="*/ 1967345 h 1967345"/>
                <a:gd name="connsiteX4" fmla="*/ 0 w 2684318"/>
                <a:gd name="connsiteY4" fmla="*/ 1730432 h 1967345"/>
                <a:gd name="connsiteX5" fmla="*/ 591659 w 2684318"/>
                <a:gd name="connsiteY5" fmla="*/ 1730432 h 1967345"/>
                <a:gd name="connsiteX6" fmla="*/ 591659 w 2684318"/>
                <a:gd name="connsiteY6" fmla="*/ 1460774 h 1967345"/>
                <a:gd name="connsiteX7" fmla="*/ 0 w 2684318"/>
                <a:gd name="connsiteY7" fmla="*/ 1460774 h 1967345"/>
                <a:gd name="connsiteX8" fmla="*/ 0 w 2684318"/>
                <a:gd name="connsiteY8" fmla="*/ 1457742 h 1967345"/>
                <a:gd name="connsiteX9" fmla="*/ 192357 w 2684318"/>
                <a:gd name="connsiteY9" fmla="*/ 1235713 h 1967345"/>
                <a:gd name="connsiteX10" fmla="*/ 417937 w 2684318"/>
                <a:gd name="connsiteY10" fmla="*/ 987317 h 1967345"/>
                <a:gd name="connsiteX11" fmla="*/ 521133 w 2684318"/>
                <a:gd name="connsiteY11" fmla="*/ 809965 h 1967345"/>
                <a:gd name="connsiteX12" fmla="*/ 554321 w 2684318"/>
                <a:gd name="connsiteY12" fmla="*/ 636243 h 1967345"/>
                <a:gd name="connsiteX13" fmla="*/ 422085 w 2684318"/>
                <a:gd name="connsiteY13" fmla="*/ 311616 h 1967345"/>
                <a:gd name="connsiteX14" fmla="*/ 45083 w 2684318"/>
                <a:gd name="connsiteY14" fmla="*/ 198567 h 1967345"/>
                <a:gd name="connsiteX15" fmla="*/ 0 w 2684318"/>
                <a:gd name="connsiteY15" fmla="*/ 201080 h 196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84318" h="1967345">
                  <a:moveTo>
                    <a:pt x="0" y="0"/>
                  </a:moveTo>
                  <a:lnTo>
                    <a:pt x="2684318" y="0"/>
                  </a:lnTo>
                  <a:lnTo>
                    <a:pt x="2684318" y="1967345"/>
                  </a:lnTo>
                  <a:lnTo>
                    <a:pt x="0" y="1967345"/>
                  </a:lnTo>
                  <a:lnTo>
                    <a:pt x="0" y="1730432"/>
                  </a:lnTo>
                  <a:lnTo>
                    <a:pt x="591659" y="1730432"/>
                  </a:lnTo>
                  <a:lnTo>
                    <a:pt x="591659" y="1460774"/>
                  </a:lnTo>
                  <a:lnTo>
                    <a:pt x="0" y="1460774"/>
                  </a:lnTo>
                  <a:lnTo>
                    <a:pt x="0" y="1457742"/>
                  </a:lnTo>
                  <a:lnTo>
                    <a:pt x="192357" y="1235713"/>
                  </a:lnTo>
                  <a:cubicBezTo>
                    <a:pt x="296072" y="1131998"/>
                    <a:pt x="371265" y="1049200"/>
                    <a:pt x="417937" y="987317"/>
                  </a:cubicBezTo>
                  <a:cubicBezTo>
                    <a:pt x="464608" y="925433"/>
                    <a:pt x="499007" y="866316"/>
                    <a:pt x="521133" y="809965"/>
                  </a:cubicBezTo>
                  <a:cubicBezTo>
                    <a:pt x="543258" y="753613"/>
                    <a:pt x="554321" y="695706"/>
                    <a:pt x="554321" y="636243"/>
                  </a:cubicBezTo>
                  <a:cubicBezTo>
                    <a:pt x="554321" y="495191"/>
                    <a:pt x="510243" y="386982"/>
                    <a:pt x="422085" y="311616"/>
                  </a:cubicBezTo>
                  <a:cubicBezTo>
                    <a:pt x="333928" y="236250"/>
                    <a:pt x="208260" y="198567"/>
                    <a:pt x="45083" y="198567"/>
                  </a:cubicBezTo>
                  <a:lnTo>
                    <a:pt x="0" y="201080"/>
                  </a:lnTo>
                  <a:close/>
                </a:path>
              </a:pathLst>
            </a:custGeom>
            <a:solidFill>
              <a:srgbClr val="F36F1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2296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0">
                <a:lnSpc>
                  <a:spcPts val="2000"/>
                </a:lnSpc>
              </a:pPr>
              <a:r>
                <a:rPr lang="es-EC" sz="2000" b="1" kern="0" dirty="0">
                  <a:solidFill>
                    <a:schemeClr val="bg1"/>
                  </a:solidFill>
                  <a:latin typeface="Calibri" panose="020F0502020204030204"/>
                </a:rPr>
                <a:t>Analizar la importancia del PMTD en el Ejército ecuatoriano</a:t>
              </a:r>
            </a:p>
          </p:txBody>
        </p:sp>
        <p:sp>
          <p:nvSpPr>
            <p:cNvPr id="14" name="Freeform: Shape 43"/>
            <p:cNvSpPr/>
            <p:nvPr/>
          </p:nvSpPr>
          <p:spPr>
            <a:xfrm>
              <a:off x="188708" y="1088001"/>
              <a:ext cx="1084855" cy="1531865"/>
            </a:xfrm>
            <a:custGeom>
              <a:avLst/>
              <a:gdLst/>
              <a:ahLst/>
              <a:cxnLst/>
              <a:rect l="l" t="t" r="r" b="b"/>
              <a:pathLst>
                <a:path w="1084855" h="1531865">
                  <a:moveTo>
                    <a:pt x="538279" y="0"/>
                  </a:moveTo>
                  <a:cubicBezTo>
                    <a:pt x="701456" y="0"/>
                    <a:pt x="827124" y="37683"/>
                    <a:pt x="915281" y="113049"/>
                  </a:cubicBezTo>
                  <a:cubicBezTo>
                    <a:pt x="1003439" y="188415"/>
                    <a:pt x="1047517" y="296624"/>
                    <a:pt x="1047517" y="437676"/>
                  </a:cubicBezTo>
                  <a:cubicBezTo>
                    <a:pt x="1047517" y="497139"/>
                    <a:pt x="1036454" y="555046"/>
                    <a:pt x="1014329" y="611398"/>
                  </a:cubicBezTo>
                  <a:cubicBezTo>
                    <a:pt x="992203" y="667749"/>
                    <a:pt x="957804" y="726866"/>
                    <a:pt x="911133" y="788750"/>
                  </a:cubicBezTo>
                  <a:cubicBezTo>
                    <a:pt x="864461" y="850633"/>
                    <a:pt x="789268" y="933431"/>
                    <a:pt x="685553" y="1037146"/>
                  </a:cubicBezTo>
                  <a:lnTo>
                    <a:pt x="490570" y="1262207"/>
                  </a:lnTo>
                  <a:lnTo>
                    <a:pt x="1084855" y="1262207"/>
                  </a:lnTo>
                  <a:lnTo>
                    <a:pt x="1084855" y="1531865"/>
                  </a:lnTo>
                  <a:lnTo>
                    <a:pt x="31114" y="1531865"/>
                  </a:lnTo>
                  <a:lnTo>
                    <a:pt x="31114" y="1303693"/>
                  </a:lnTo>
                  <a:lnTo>
                    <a:pt x="516499" y="793417"/>
                  </a:lnTo>
                  <a:cubicBezTo>
                    <a:pt x="636116" y="657205"/>
                    <a:pt x="695925" y="548996"/>
                    <a:pt x="695925" y="468790"/>
                  </a:cubicBezTo>
                  <a:cubicBezTo>
                    <a:pt x="695925" y="403796"/>
                    <a:pt x="681750" y="354358"/>
                    <a:pt x="653402" y="320478"/>
                  </a:cubicBezTo>
                  <a:cubicBezTo>
                    <a:pt x="625053" y="286598"/>
                    <a:pt x="583913" y="269658"/>
                    <a:pt x="529981" y="269658"/>
                  </a:cubicBezTo>
                  <a:cubicBezTo>
                    <a:pt x="476741" y="269658"/>
                    <a:pt x="433527" y="292302"/>
                    <a:pt x="400338" y="337591"/>
                  </a:cubicBezTo>
                  <a:cubicBezTo>
                    <a:pt x="367149" y="382880"/>
                    <a:pt x="350555" y="439404"/>
                    <a:pt x="350555" y="507164"/>
                  </a:cubicBezTo>
                  <a:lnTo>
                    <a:pt x="0" y="507164"/>
                  </a:lnTo>
                  <a:cubicBezTo>
                    <a:pt x="0" y="414513"/>
                    <a:pt x="23163" y="328948"/>
                    <a:pt x="69489" y="250471"/>
                  </a:cubicBezTo>
                  <a:cubicBezTo>
                    <a:pt x="115814" y="171993"/>
                    <a:pt x="180117" y="110629"/>
                    <a:pt x="262398" y="66377"/>
                  </a:cubicBezTo>
                  <a:cubicBezTo>
                    <a:pt x="344678" y="22126"/>
                    <a:pt x="436638" y="0"/>
                    <a:pt x="538279" y="0"/>
                  </a:cubicBezTo>
                  <a:close/>
                </a:path>
              </a:pathLst>
            </a:custGeom>
            <a:solidFill>
              <a:srgbClr val="F36F13">
                <a:lumMod val="50000"/>
              </a:srgbClr>
            </a:solidFill>
            <a:ln w="101600" cap="flat" cmpd="sng" algn="ctr">
              <a:solidFill>
                <a:srgbClr val="F0E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16A8F30-B1EF-4FCA-9725-87F467F8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59003"/>
      </p:ext>
    </p:extLst>
  </p:cSld>
  <p:clrMapOvr>
    <a:masterClrMapping/>
  </p:clrMapOvr>
  <p:transition spd="slow" advTm="4681"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Diagrama de flujo: retraso 87">
            <a:extLst>
              <a:ext uri="{FF2B5EF4-FFF2-40B4-BE49-F238E27FC236}">
                <a16:creationId xmlns:a16="http://schemas.microsoft.com/office/drawing/2014/main" xmlns="" id="{C1C2FC9D-BC5D-4807-8E89-7720553E3D7C}"/>
              </a:ext>
            </a:extLst>
          </p:cNvPr>
          <p:cNvSpPr/>
          <p:nvPr/>
        </p:nvSpPr>
        <p:spPr>
          <a:xfrm>
            <a:off x="-39542" y="-14434"/>
            <a:ext cx="4930411" cy="6886868"/>
          </a:xfrm>
          <a:custGeom>
            <a:avLst/>
            <a:gdLst>
              <a:gd name="connsiteX0" fmla="*/ 0 w 4930160"/>
              <a:gd name="connsiteY0" fmla="*/ 0 h 6886867"/>
              <a:gd name="connsiteX1" fmla="*/ 2465080 w 4930160"/>
              <a:gd name="connsiteY1" fmla="*/ 0 h 6886867"/>
              <a:gd name="connsiteX2" fmla="*/ 4930160 w 4930160"/>
              <a:gd name="connsiteY2" fmla="*/ 3443434 h 6886867"/>
              <a:gd name="connsiteX3" fmla="*/ 2465080 w 4930160"/>
              <a:gd name="connsiteY3" fmla="*/ 6886868 h 6886867"/>
              <a:gd name="connsiteX4" fmla="*/ 0 w 4930160"/>
              <a:gd name="connsiteY4" fmla="*/ 6886867 h 6886867"/>
              <a:gd name="connsiteX5" fmla="*/ 0 w 4930160"/>
              <a:gd name="connsiteY5" fmla="*/ 0 h 6886867"/>
              <a:gd name="connsiteX0" fmla="*/ 0 w 4940580"/>
              <a:gd name="connsiteY0" fmla="*/ 0 h 6886868"/>
              <a:gd name="connsiteX1" fmla="*/ 3060166 w 4940580"/>
              <a:gd name="connsiteY1" fmla="*/ 43543 h 6886868"/>
              <a:gd name="connsiteX2" fmla="*/ 4930160 w 4940580"/>
              <a:gd name="connsiteY2" fmla="*/ 3443434 h 6886868"/>
              <a:gd name="connsiteX3" fmla="*/ 2465080 w 4940580"/>
              <a:gd name="connsiteY3" fmla="*/ 6886868 h 6886868"/>
              <a:gd name="connsiteX4" fmla="*/ 0 w 4940580"/>
              <a:gd name="connsiteY4" fmla="*/ 6886867 h 6886868"/>
              <a:gd name="connsiteX5" fmla="*/ 0 w 4940580"/>
              <a:gd name="connsiteY5" fmla="*/ 0 h 6886868"/>
              <a:gd name="connsiteX0" fmla="*/ 0 w 4930731"/>
              <a:gd name="connsiteY0" fmla="*/ 0 h 6886868"/>
              <a:gd name="connsiteX1" fmla="*/ 3060166 w 4930731"/>
              <a:gd name="connsiteY1" fmla="*/ 43543 h 6886868"/>
              <a:gd name="connsiteX2" fmla="*/ 4930160 w 4930731"/>
              <a:gd name="connsiteY2" fmla="*/ 3443434 h 6886868"/>
              <a:gd name="connsiteX3" fmla="*/ 3169930 w 4930731"/>
              <a:gd name="connsiteY3" fmla="*/ 6886868 h 6886868"/>
              <a:gd name="connsiteX4" fmla="*/ 0 w 4930731"/>
              <a:gd name="connsiteY4" fmla="*/ 6886867 h 6886868"/>
              <a:gd name="connsiteX5" fmla="*/ 0 w 4930731"/>
              <a:gd name="connsiteY5" fmla="*/ 0 h 6886868"/>
              <a:gd name="connsiteX0" fmla="*/ 0 w 4996210"/>
              <a:gd name="connsiteY0" fmla="*/ 0 h 6886868"/>
              <a:gd name="connsiteX1" fmla="*/ 3822166 w 4996210"/>
              <a:gd name="connsiteY1" fmla="*/ 62593 h 6886868"/>
              <a:gd name="connsiteX2" fmla="*/ 4930160 w 4996210"/>
              <a:gd name="connsiteY2" fmla="*/ 3443434 h 6886868"/>
              <a:gd name="connsiteX3" fmla="*/ 3169930 w 4996210"/>
              <a:gd name="connsiteY3" fmla="*/ 6886868 h 6886868"/>
              <a:gd name="connsiteX4" fmla="*/ 0 w 4996210"/>
              <a:gd name="connsiteY4" fmla="*/ 6886867 h 6886868"/>
              <a:gd name="connsiteX5" fmla="*/ 0 w 4996210"/>
              <a:gd name="connsiteY5" fmla="*/ 0 h 6886868"/>
              <a:gd name="connsiteX0" fmla="*/ 0 w 4931839"/>
              <a:gd name="connsiteY0" fmla="*/ 0 h 6886868"/>
              <a:gd name="connsiteX1" fmla="*/ 3326866 w 4931839"/>
              <a:gd name="connsiteY1" fmla="*/ 24493 h 6886868"/>
              <a:gd name="connsiteX2" fmla="*/ 4930160 w 4931839"/>
              <a:gd name="connsiteY2" fmla="*/ 3443434 h 6886868"/>
              <a:gd name="connsiteX3" fmla="*/ 3169930 w 4931839"/>
              <a:gd name="connsiteY3" fmla="*/ 6886868 h 6886868"/>
              <a:gd name="connsiteX4" fmla="*/ 0 w 4931839"/>
              <a:gd name="connsiteY4" fmla="*/ 6886867 h 6886868"/>
              <a:gd name="connsiteX5" fmla="*/ 0 w 4931839"/>
              <a:gd name="connsiteY5" fmla="*/ 0 h 6886868"/>
              <a:gd name="connsiteX0" fmla="*/ 0 w 4930411"/>
              <a:gd name="connsiteY0" fmla="*/ 0 h 6886868"/>
              <a:gd name="connsiteX1" fmla="*/ 3098266 w 4930411"/>
              <a:gd name="connsiteY1" fmla="*/ 24493 h 6886868"/>
              <a:gd name="connsiteX2" fmla="*/ 4930160 w 4930411"/>
              <a:gd name="connsiteY2" fmla="*/ 3443434 h 6886868"/>
              <a:gd name="connsiteX3" fmla="*/ 3169930 w 4930411"/>
              <a:gd name="connsiteY3" fmla="*/ 6886868 h 6886868"/>
              <a:gd name="connsiteX4" fmla="*/ 0 w 4930411"/>
              <a:gd name="connsiteY4" fmla="*/ 6886867 h 6886868"/>
              <a:gd name="connsiteX5" fmla="*/ 0 w 4930411"/>
              <a:gd name="connsiteY5" fmla="*/ 0 h 688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0411" h="6886868">
                <a:moveTo>
                  <a:pt x="0" y="0"/>
                </a:moveTo>
                <a:lnTo>
                  <a:pt x="3098266" y="24493"/>
                </a:lnTo>
                <a:cubicBezTo>
                  <a:pt x="4459692" y="24493"/>
                  <a:pt x="4918216" y="2299705"/>
                  <a:pt x="4930160" y="3443434"/>
                </a:cubicBezTo>
                <a:cubicBezTo>
                  <a:pt x="4942104" y="4587163"/>
                  <a:pt x="4531356" y="6886868"/>
                  <a:pt x="3169930" y="6886868"/>
                </a:cubicBezTo>
                <a:lnTo>
                  <a:pt x="0" y="688686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ound Same Side Corner Rectangle 25">
            <a:extLst>
              <a:ext uri="{FF2B5EF4-FFF2-40B4-BE49-F238E27FC236}">
                <a16:creationId xmlns:a16="http://schemas.microsoft.com/office/drawing/2014/main" xmlns="" id="{D1D0C736-214A-45E4-BC0E-74172D4BCE31}"/>
              </a:ext>
            </a:extLst>
          </p:cNvPr>
          <p:cNvSpPr/>
          <p:nvPr/>
        </p:nvSpPr>
        <p:spPr>
          <a:xfrm rot="16200000">
            <a:off x="8255944" y="-1969955"/>
            <a:ext cx="720000" cy="71521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B9B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4" name="Oval 26">
            <a:extLst>
              <a:ext uri="{FF2B5EF4-FFF2-40B4-BE49-F238E27FC236}">
                <a16:creationId xmlns:a16="http://schemas.microsoft.com/office/drawing/2014/main" xmlns="" id="{C03DFDA2-4B10-4D00-B36B-33CB2E233F9C}"/>
              </a:ext>
            </a:extLst>
          </p:cNvPr>
          <p:cNvSpPr/>
          <p:nvPr/>
        </p:nvSpPr>
        <p:spPr>
          <a:xfrm>
            <a:off x="5097172" y="1294103"/>
            <a:ext cx="624000" cy="6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5" name="TextBox 8">
            <a:extLst>
              <a:ext uri="{FF2B5EF4-FFF2-40B4-BE49-F238E27FC236}">
                <a16:creationId xmlns:a16="http://schemas.microsoft.com/office/drawing/2014/main" xmlns="" id="{D06E14C5-E993-42F6-9521-5C9F317371AF}"/>
              </a:ext>
            </a:extLst>
          </p:cNvPr>
          <p:cNvSpPr txBox="1"/>
          <p:nvPr/>
        </p:nvSpPr>
        <p:spPr>
          <a:xfrm>
            <a:off x="5128237" y="134696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ko-KR" sz="2400" b="1" dirty="0">
                <a:solidFill>
                  <a:srgbClr val="5B9BD5"/>
                </a:solidFill>
                <a:ea typeface="Arial Unicode MS"/>
                <a:cs typeface="Calibri" panose="020F0502020204030204" pitchFamily="34" charset="0"/>
              </a:rPr>
              <a:t>01</a:t>
            </a:r>
            <a:endParaRPr lang="ko-KR" altLang="en-US" sz="2400" b="1" dirty="0">
              <a:solidFill>
                <a:srgbClr val="5B9BD5"/>
              </a:solidFill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6" name="Round Same Side Corner Rectangle 22">
            <a:extLst>
              <a:ext uri="{FF2B5EF4-FFF2-40B4-BE49-F238E27FC236}">
                <a16:creationId xmlns:a16="http://schemas.microsoft.com/office/drawing/2014/main" xmlns="" id="{475F8108-AD63-4C65-8933-6CB1BEF3054F}"/>
              </a:ext>
            </a:extLst>
          </p:cNvPr>
          <p:cNvSpPr/>
          <p:nvPr/>
        </p:nvSpPr>
        <p:spPr>
          <a:xfrm rot="16200000">
            <a:off x="8367940" y="-934758"/>
            <a:ext cx="720000" cy="692812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B9B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ko-KR" altLang="en-US" sz="2400">
              <a:solidFill>
                <a:prstClr val="white"/>
              </a:solidFill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7" name="Oval 23">
            <a:extLst>
              <a:ext uri="{FF2B5EF4-FFF2-40B4-BE49-F238E27FC236}">
                <a16:creationId xmlns:a16="http://schemas.microsoft.com/office/drawing/2014/main" xmlns="" id="{43EF075A-059D-45B1-BFDF-C2116C49272A}"/>
              </a:ext>
            </a:extLst>
          </p:cNvPr>
          <p:cNvSpPr/>
          <p:nvPr/>
        </p:nvSpPr>
        <p:spPr>
          <a:xfrm>
            <a:off x="5310204" y="2217305"/>
            <a:ext cx="624000" cy="6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xmlns="" id="{43E88817-53CD-4C6B-A390-5171A14B5F2C}"/>
              </a:ext>
            </a:extLst>
          </p:cNvPr>
          <p:cNvSpPr txBox="1"/>
          <p:nvPr/>
        </p:nvSpPr>
        <p:spPr>
          <a:xfrm>
            <a:off x="5331231" y="228308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C"/>
            </a:defPPr>
            <a:lvl1pPr defTabSz="1219170" latinLnBrk="1">
              <a:defRPr sz="2400" b="1">
                <a:solidFill>
                  <a:srgbClr val="5B9BD5"/>
                </a:solidFill>
                <a:ea typeface="Arial Unicode MS"/>
                <a:cs typeface="Calibri" panose="020F0502020204030204" pitchFamily="34" charset="0"/>
              </a:defRPr>
            </a:lvl1pPr>
            <a:lvl2pPr latinLnBrk="1"/>
            <a:lvl3pPr latinLnBrk="1"/>
            <a:lvl4pPr latinLnBrk="1"/>
            <a:lvl5pPr latinLnBrk="1"/>
            <a:lvl6pPr latinLnBrk="1"/>
            <a:lvl7pPr latinLnBrk="1"/>
            <a:lvl8pPr latinLnBrk="1"/>
            <a:lvl9pPr latinLnBrk="1"/>
          </a:lstStyle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59" name="Round Same Side Corner Rectangle 19">
            <a:extLst>
              <a:ext uri="{FF2B5EF4-FFF2-40B4-BE49-F238E27FC236}">
                <a16:creationId xmlns:a16="http://schemas.microsoft.com/office/drawing/2014/main" xmlns="" id="{DDAD34B8-3856-4BE0-B669-073327082D18}"/>
              </a:ext>
            </a:extLst>
          </p:cNvPr>
          <p:cNvSpPr/>
          <p:nvPr/>
        </p:nvSpPr>
        <p:spPr>
          <a:xfrm rot="16200000">
            <a:off x="8448637" y="69145"/>
            <a:ext cx="720000" cy="676672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B9B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ko-KR" altLang="en-US" sz="2400">
              <a:solidFill>
                <a:prstClr val="white"/>
              </a:solidFill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0" name="Oval 20">
            <a:extLst>
              <a:ext uri="{FF2B5EF4-FFF2-40B4-BE49-F238E27FC236}">
                <a16:creationId xmlns:a16="http://schemas.microsoft.com/office/drawing/2014/main" xmlns="" id="{874239B4-8C5D-418B-AA1E-E82B03BF7F7D}"/>
              </a:ext>
            </a:extLst>
          </p:cNvPr>
          <p:cNvSpPr/>
          <p:nvPr/>
        </p:nvSpPr>
        <p:spPr>
          <a:xfrm>
            <a:off x="5490288" y="3140506"/>
            <a:ext cx="624000" cy="6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xmlns="" id="{64BEA3C3-B647-4FD4-8424-B422A9B512E6}"/>
              </a:ext>
            </a:extLst>
          </p:cNvPr>
          <p:cNvSpPr txBox="1"/>
          <p:nvPr/>
        </p:nvSpPr>
        <p:spPr>
          <a:xfrm>
            <a:off x="5508915" y="320628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C"/>
            </a:defPPr>
            <a:lvl1pPr defTabSz="1219170" latinLnBrk="1">
              <a:defRPr sz="2400" b="1">
                <a:solidFill>
                  <a:srgbClr val="5B9BD5"/>
                </a:solidFill>
                <a:ea typeface="Arial Unicode MS"/>
                <a:cs typeface="Calibri" panose="020F0502020204030204" pitchFamily="34" charset="0"/>
              </a:defRPr>
            </a:lvl1pPr>
            <a:lvl2pPr latinLnBrk="1"/>
            <a:lvl3pPr latinLnBrk="1"/>
            <a:lvl4pPr latinLnBrk="1"/>
            <a:lvl5pPr latinLnBrk="1"/>
            <a:lvl6pPr latinLnBrk="1"/>
            <a:lvl7pPr latinLnBrk="1"/>
            <a:lvl8pPr latinLnBrk="1"/>
            <a:lvl9pPr latinLnBrk="1"/>
          </a:lstStyle>
          <a:p>
            <a:r>
              <a:rPr lang="en-US" altLang="ko-KR"/>
              <a:t>03</a:t>
            </a:r>
            <a:endParaRPr lang="ko-KR" altLang="en-US" dirty="0"/>
          </a:p>
        </p:txBody>
      </p:sp>
      <p:sp>
        <p:nvSpPr>
          <p:cNvPr id="62" name="Round Same Side Corner Rectangle 16">
            <a:extLst>
              <a:ext uri="{FF2B5EF4-FFF2-40B4-BE49-F238E27FC236}">
                <a16:creationId xmlns:a16="http://schemas.microsoft.com/office/drawing/2014/main" xmlns="" id="{6BD04DBE-3956-4985-B4D9-A85192082433}"/>
              </a:ext>
            </a:extLst>
          </p:cNvPr>
          <p:cNvSpPr/>
          <p:nvPr/>
        </p:nvSpPr>
        <p:spPr>
          <a:xfrm rot="16200000">
            <a:off x="8290048" y="1646552"/>
            <a:ext cx="720000" cy="708390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B9B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ko-KR" altLang="en-US" sz="2400">
              <a:solidFill>
                <a:prstClr val="white"/>
              </a:solidFill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3" name="Oval 17">
            <a:extLst>
              <a:ext uri="{FF2B5EF4-FFF2-40B4-BE49-F238E27FC236}">
                <a16:creationId xmlns:a16="http://schemas.microsoft.com/office/drawing/2014/main" xmlns="" id="{132F9E4B-14C6-4A23-8AFF-BAFE21EC1DA2}"/>
              </a:ext>
            </a:extLst>
          </p:cNvPr>
          <p:cNvSpPr/>
          <p:nvPr/>
        </p:nvSpPr>
        <p:spPr>
          <a:xfrm>
            <a:off x="5167119" y="4876502"/>
            <a:ext cx="624000" cy="6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4" name="TextBox 20">
            <a:extLst>
              <a:ext uri="{FF2B5EF4-FFF2-40B4-BE49-F238E27FC236}">
                <a16:creationId xmlns:a16="http://schemas.microsoft.com/office/drawing/2014/main" xmlns="" id="{D46371B7-5F58-436A-ABA8-1B3F08BDB71A}"/>
              </a:ext>
            </a:extLst>
          </p:cNvPr>
          <p:cNvSpPr txBox="1"/>
          <p:nvPr/>
        </p:nvSpPr>
        <p:spPr>
          <a:xfrm>
            <a:off x="5189610" y="494228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C"/>
            </a:defPPr>
            <a:lvl1pPr defTabSz="1219170" latinLnBrk="1">
              <a:defRPr sz="2400" b="1">
                <a:solidFill>
                  <a:srgbClr val="5B9BD5"/>
                </a:solidFill>
                <a:ea typeface="Arial Unicode MS"/>
                <a:cs typeface="Calibri" panose="020F0502020204030204" pitchFamily="34" charset="0"/>
              </a:defRPr>
            </a:lvl1pPr>
            <a:lvl2pPr latinLnBrk="1"/>
            <a:lvl3pPr latinLnBrk="1"/>
            <a:lvl4pPr latinLnBrk="1"/>
            <a:lvl5pPr latinLnBrk="1"/>
            <a:lvl6pPr latinLnBrk="1"/>
            <a:lvl7pPr latinLnBrk="1"/>
            <a:lvl8pPr latinLnBrk="1"/>
            <a:lvl9pPr latinLnBrk="1"/>
          </a:lstStyle>
          <a:p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65" name="Round Same Side Corner Rectangle 13">
            <a:extLst>
              <a:ext uri="{FF2B5EF4-FFF2-40B4-BE49-F238E27FC236}">
                <a16:creationId xmlns:a16="http://schemas.microsoft.com/office/drawing/2014/main" xmlns="" id="{E71B0906-445C-46AD-A257-3A1BE94218ED}"/>
              </a:ext>
            </a:extLst>
          </p:cNvPr>
          <p:cNvSpPr/>
          <p:nvPr/>
        </p:nvSpPr>
        <p:spPr>
          <a:xfrm rot="16200000">
            <a:off x="8178048" y="2457754"/>
            <a:ext cx="720000" cy="730790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B9B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ko-KR" altLang="en-US" sz="2400">
              <a:solidFill>
                <a:prstClr val="white"/>
              </a:solidFill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6" name="Oval 14">
            <a:extLst>
              <a:ext uri="{FF2B5EF4-FFF2-40B4-BE49-F238E27FC236}">
                <a16:creationId xmlns:a16="http://schemas.microsoft.com/office/drawing/2014/main" xmlns="" id="{8630A43F-1AAD-43D1-B6A3-8907DB3BE3B2}"/>
              </a:ext>
            </a:extLst>
          </p:cNvPr>
          <p:cNvSpPr/>
          <p:nvPr/>
        </p:nvSpPr>
        <p:spPr>
          <a:xfrm>
            <a:off x="4954085" y="5799704"/>
            <a:ext cx="624000" cy="6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7" name="TextBox 24">
            <a:extLst>
              <a:ext uri="{FF2B5EF4-FFF2-40B4-BE49-F238E27FC236}">
                <a16:creationId xmlns:a16="http://schemas.microsoft.com/office/drawing/2014/main" xmlns="" id="{9B81A837-3130-4810-B75D-B12660A35026}"/>
              </a:ext>
            </a:extLst>
          </p:cNvPr>
          <p:cNvSpPr txBox="1"/>
          <p:nvPr/>
        </p:nvSpPr>
        <p:spPr>
          <a:xfrm>
            <a:off x="4961754" y="586548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C"/>
            </a:defPPr>
            <a:lvl1pPr defTabSz="1219170" latinLnBrk="1">
              <a:defRPr sz="2400" b="1">
                <a:solidFill>
                  <a:srgbClr val="5B9BD5"/>
                </a:solidFill>
                <a:ea typeface="Arial Unicode MS"/>
                <a:cs typeface="Calibri" panose="020F0502020204030204" pitchFamily="34" charset="0"/>
              </a:defRPr>
            </a:lvl1pPr>
            <a:lvl2pPr latinLnBrk="1"/>
            <a:lvl3pPr latinLnBrk="1"/>
            <a:lvl4pPr latinLnBrk="1"/>
            <a:lvl5pPr latinLnBrk="1"/>
            <a:lvl6pPr latinLnBrk="1"/>
            <a:lvl7pPr latinLnBrk="1"/>
            <a:lvl8pPr latinLnBrk="1"/>
            <a:lvl9pPr latinLnBrk="1"/>
          </a:lstStyle>
          <a:p>
            <a:r>
              <a:rPr lang="en-US" altLang="ko-KR" dirty="0"/>
              <a:t>06</a:t>
            </a:r>
            <a:endParaRPr lang="ko-KR" altLang="en-US" dirty="0"/>
          </a:p>
        </p:txBody>
      </p:sp>
      <p:sp>
        <p:nvSpPr>
          <p:cNvPr id="68" name="TextBox 25">
            <a:extLst>
              <a:ext uri="{FF2B5EF4-FFF2-40B4-BE49-F238E27FC236}">
                <a16:creationId xmlns:a16="http://schemas.microsoft.com/office/drawing/2014/main" xmlns="" id="{CC97E79A-E98C-4674-9F72-9A21D99BA26F}"/>
              </a:ext>
            </a:extLst>
          </p:cNvPr>
          <p:cNvSpPr txBox="1"/>
          <p:nvPr/>
        </p:nvSpPr>
        <p:spPr bwMode="auto">
          <a:xfrm>
            <a:off x="5826032" y="1368265"/>
            <a:ext cx="551432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ko-KR" sz="2400" b="1" dirty="0">
                <a:ea typeface="Arial Unicode MS"/>
                <a:cs typeface="Calibri" panose="020F0502020204030204" pitchFamily="34" charset="0"/>
              </a:rPr>
              <a:t>PROBLEMA</a:t>
            </a:r>
            <a:endParaRPr lang="ko-KR" altLang="en-US" sz="2400" b="1" dirty="0"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9" name="TextBox 26">
            <a:extLst>
              <a:ext uri="{FF2B5EF4-FFF2-40B4-BE49-F238E27FC236}">
                <a16:creationId xmlns:a16="http://schemas.microsoft.com/office/drawing/2014/main" xmlns="" id="{A9C22BA6-6AC6-4D32-8E53-67D019E74F9B}"/>
              </a:ext>
            </a:extLst>
          </p:cNvPr>
          <p:cNvSpPr txBox="1"/>
          <p:nvPr/>
        </p:nvSpPr>
        <p:spPr bwMode="auto">
          <a:xfrm>
            <a:off x="6018053" y="2291466"/>
            <a:ext cx="551432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ko-KR" sz="2400" b="1" dirty="0">
                <a:ea typeface="Arial Unicode MS"/>
                <a:cs typeface="Calibri" panose="020F0502020204030204" pitchFamily="34" charset="0"/>
              </a:rPr>
              <a:t>MARCO TEÓRICO</a:t>
            </a:r>
            <a:endParaRPr lang="ko-KR" altLang="en-US" sz="2400" b="1" dirty="0"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0" name="TextBox 27">
            <a:extLst>
              <a:ext uri="{FF2B5EF4-FFF2-40B4-BE49-F238E27FC236}">
                <a16:creationId xmlns:a16="http://schemas.microsoft.com/office/drawing/2014/main" xmlns="" id="{140D63C6-5C89-4A98-871C-9DEFA4213F33}"/>
              </a:ext>
            </a:extLst>
          </p:cNvPr>
          <p:cNvSpPr txBox="1"/>
          <p:nvPr/>
        </p:nvSpPr>
        <p:spPr bwMode="auto">
          <a:xfrm>
            <a:off x="6168359" y="3214668"/>
            <a:ext cx="5321063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ko-KR" sz="2400" b="1" dirty="0">
                <a:ea typeface="Arial Unicode MS"/>
                <a:cs typeface="Calibri" panose="020F0502020204030204" pitchFamily="34" charset="0"/>
              </a:rPr>
              <a:t>MARCO METODOLÓGICO</a:t>
            </a:r>
            <a:endParaRPr lang="ko-KR" altLang="en-US" sz="2400" b="1" dirty="0"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1" name="TextBox 28">
            <a:extLst>
              <a:ext uri="{FF2B5EF4-FFF2-40B4-BE49-F238E27FC236}">
                <a16:creationId xmlns:a16="http://schemas.microsoft.com/office/drawing/2014/main" xmlns="" id="{EE802DEF-F672-4A56-9458-1F37EFCC992A}"/>
              </a:ext>
            </a:extLst>
          </p:cNvPr>
          <p:cNvSpPr txBox="1"/>
          <p:nvPr/>
        </p:nvSpPr>
        <p:spPr bwMode="auto">
          <a:xfrm>
            <a:off x="5862266" y="4950664"/>
            <a:ext cx="551432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ko-KR" sz="2400" b="1" dirty="0">
                <a:ea typeface="Arial Unicode MS"/>
                <a:cs typeface="Calibri" panose="020F0502020204030204" pitchFamily="34" charset="0"/>
              </a:rPr>
              <a:t>CONSIDERACIONES ESTRATÉGICAS</a:t>
            </a:r>
            <a:endParaRPr lang="ko-KR" altLang="en-US" sz="2400" b="1" dirty="0"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2" name="TextBox 29">
            <a:extLst>
              <a:ext uri="{FF2B5EF4-FFF2-40B4-BE49-F238E27FC236}">
                <a16:creationId xmlns:a16="http://schemas.microsoft.com/office/drawing/2014/main" xmlns="" id="{85C85033-B05C-4AB8-8030-971A93C3A0BE}"/>
              </a:ext>
            </a:extLst>
          </p:cNvPr>
          <p:cNvSpPr txBox="1"/>
          <p:nvPr/>
        </p:nvSpPr>
        <p:spPr bwMode="auto">
          <a:xfrm>
            <a:off x="5670245" y="5873865"/>
            <a:ext cx="5514321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ko-KR" sz="2400" b="1" dirty="0">
                <a:ea typeface="Arial Unicode MS"/>
                <a:cs typeface="Calibri" panose="020F0502020204030204" pitchFamily="34" charset="0"/>
              </a:rPr>
              <a:t>CONCLUSIONES Y RECOMENDACIONES</a:t>
            </a:r>
            <a:endParaRPr lang="ko-KR" altLang="en-US" sz="2400" b="1" dirty="0"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4" name="Round Same Side Corner Rectangle 19">
            <a:extLst>
              <a:ext uri="{FF2B5EF4-FFF2-40B4-BE49-F238E27FC236}">
                <a16:creationId xmlns:a16="http://schemas.microsoft.com/office/drawing/2014/main" xmlns="" id="{D040ABD2-DCA0-49F7-8D94-9A0A9EB32ED2}"/>
              </a:ext>
            </a:extLst>
          </p:cNvPr>
          <p:cNvSpPr/>
          <p:nvPr/>
        </p:nvSpPr>
        <p:spPr>
          <a:xfrm rot="16200000">
            <a:off x="8455572" y="930979"/>
            <a:ext cx="720000" cy="676672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B9B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endParaRPr lang="ko-KR" altLang="en-US" sz="2400">
              <a:solidFill>
                <a:prstClr val="white"/>
              </a:solidFill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6" name="Oval 20">
            <a:extLst>
              <a:ext uri="{FF2B5EF4-FFF2-40B4-BE49-F238E27FC236}">
                <a16:creationId xmlns:a16="http://schemas.microsoft.com/office/drawing/2014/main" xmlns="" id="{757FADCE-8C68-4A64-9B43-FBFB0144F6A6}"/>
              </a:ext>
            </a:extLst>
          </p:cNvPr>
          <p:cNvSpPr/>
          <p:nvPr/>
        </p:nvSpPr>
        <p:spPr>
          <a:xfrm>
            <a:off x="5497223" y="4002340"/>
            <a:ext cx="624000" cy="6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8" name="TextBox 16">
            <a:extLst>
              <a:ext uri="{FF2B5EF4-FFF2-40B4-BE49-F238E27FC236}">
                <a16:creationId xmlns:a16="http://schemas.microsoft.com/office/drawing/2014/main" xmlns="" id="{C36439D0-F5A7-4CAB-A304-8D9FF26447EB}"/>
              </a:ext>
            </a:extLst>
          </p:cNvPr>
          <p:cNvSpPr txBox="1"/>
          <p:nvPr/>
        </p:nvSpPr>
        <p:spPr>
          <a:xfrm>
            <a:off x="5515850" y="406812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C"/>
            </a:defPPr>
            <a:lvl1pPr defTabSz="1219170" latinLnBrk="1">
              <a:defRPr sz="2400" b="1">
                <a:solidFill>
                  <a:srgbClr val="5B9BD5"/>
                </a:solidFill>
                <a:ea typeface="Arial Unicode MS"/>
                <a:cs typeface="Calibri" panose="020F0502020204030204" pitchFamily="34" charset="0"/>
              </a:defRPr>
            </a:lvl1pPr>
            <a:lvl2pPr latinLnBrk="1"/>
            <a:lvl3pPr latinLnBrk="1"/>
            <a:lvl4pPr latinLnBrk="1"/>
            <a:lvl5pPr latinLnBrk="1"/>
            <a:lvl6pPr latinLnBrk="1"/>
            <a:lvl7pPr latinLnBrk="1"/>
            <a:lvl8pPr latinLnBrk="1"/>
            <a:lvl9pPr latinLnBrk="1"/>
          </a:lstStyle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80" name="TextBox 27">
            <a:extLst>
              <a:ext uri="{FF2B5EF4-FFF2-40B4-BE49-F238E27FC236}">
                <a16:creationId xmlns:a16="http://schemas.microsoft.com/office/drawing/2014/main" xmlns="" id="{3C12AE2C-AD80-4853-8D7E-A0F31F797B45}"/>
              </a:ext>
            </a:extLst>
          </p:cNvPr>
          <p:cNvSpPr txBox="1"/>
          <p:nvPr/>
        </p:nvSpPr>
        <p:spPr bwMode="auto">
          <a:xfrm>
            <a:off x="6175294" y="4076502"/>
            <a:ext cx="5321063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ko-KR" sz="2400" b="1" dirty="0">
                <a:ea typeface="Arial Unicode MS"/>
                <a:cs typeface="Calibri" panose="020F0502020204030204" pitchFamily="34" charset="0"/>
              </a:rPr>
              <a:t>DESARROLLO DE LA INVESTIGACIÓN</a:t>
            </a:r>
            <a:endParaRPr lang="ko-KR" altLang="en-US" sz="2400" b="1" dirty="0"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82" name="자유형: 도형 2">
            <a:extLst>
              <a:ext uri="{FF2B5EF4-FFF2-40B4-BE49-F238E27FC236}">
                <a16:creationId xmlns:a16="http://schemas.microsoft.com/office/drawing/2014/main" xmlns="" id="{8BCC5188-77BA-4B21-B177-F5314E35004E}"/>
              </a:ext>
            </a:extLst>
          </p:cNvPr>
          <p:cNvSpPr/>
          <p:nvPr/>
        </p:nvSpPr>
        <p:spPr>
          <a:xfrm>
            <a:off x="2993020" y="6762"/>
            <a:ext cx="1859661" cy="6863917"/>
          </a:xfrm>
          <a:custGeom>
            <a:avLst/>
            <a:gdLst>
              <a:gd name="connsiteX0" fmla="*/ 280657 w 280657"/>
              <a:gd name="connsiteY0" fmla="*/ 0 h 5169529"/>
              <a:gd name="connsiteX1" fmla="*/ 271604 w 280657"/>
              <a:gd name="connsiteY1" fmla="*/ 5169529 h 5169529"/>
              <a:gd name="connsiteX2" fmla="*/ 0 w 280657"/>
              <a:gd name="connsiteY2" fmla="*/ 5169529 h 5169529"/>
              <a:gd name="connsiteX3" fmla="*/ 280657 w 280657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981021"/>
              <a:gd name="connsiteY0" fmla="*/ 0 h 5169529"/>
              <a:gd name="connsiteX1" fmla="*/ 292706 w 981021"/>
              <a:gd name="connsiteY1" fmla="*/ 5169529 h 5169529"/>
              <a:gd name="connsiteX2" fmla="*/ 0 w 981021"/>
              <a:gd name="connsiteY2" fmla="*/ 5169529 h 5169529"/>
              <a:gd name="connsiteX3" fmla="*/ 301759 w 981021"/>
              <a:gd name="connsiteY3" fmla="*/ 0 h 5169529"/>
              <a:gd name="connsiteX0" fmla="*/ 301759 w 918930"/>
              <a:gd name="connsiteY0" fmla="*/ 0 h 5169529"/>
              <a:gd name="connsiteX1" fmla="*/ 292706 w 918930"/>
              <a:gd name="connsiteY1" fmla="*/ 5169529 h 5169529"/>
              <a:gd name="connsiteX2" fmla="*/ 0 w 918930"/>
              <a:gd name="connsiteY2" fmla="*/ 5169529 h 5169529"/>
              <a:gd name="connsiteX3" fmla="*/ 301759 w 918930"/>
              <a:gd name="connsiteY3" fmla="*/ 0 h 5169529"/>
              <a:gd name="connsiteX0" fmla="*/ 301759 w 1078980"/>
              <a:gd name="connsiteY0" fmla="*/ 0 h 5169529"/>
              <a:gd name="connsiteX1" fmla="*/ 292706 w 1078980"/>
              <a:gd name="connsiteY1" fmla="*/ 5169529 h 5169529"/>
              <a:gd name="connsiteX2" fmla="*/ 0 w 1078980"/>
              <a:gd name="connsiteY2" fmla="*/ 5169529 h 5169529"/>
              <a:gd name="connsiteX3" fmla="*/ 301759 w 1078980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86927"/>
              <a:gd name="connsiteY0" fmla="*/ 0 h 5169529"/>
              <a:gd name="connsiteX1" fmla="*/ 292706 w 1086927"/>
              <a:gd name="connsiteY1" fmla="*/ 5169529 h 5169529"/>
              <a:gd name="connsiteX2" fmla="*/ 0 w 1086927"/>
              <a:gd name="connsiteY2" fmla="*/ 5169529 h 5169529"/>
              <a:gd name="connsiteX3" fmla="*/ 301759 w 1086927"/>
              <a:gd name="connsiteY3" fmla="*/ 0 h 5169529"/>
              <a:gd name="connsiteX0" fmla="*/ 301759 w 1076561"/>
              <a:gd name="connsiteY0" fmla="*/ 0 h 5169529"/>
              <a:gd name="connsiteX1" fmla="*/ 292706 w 1076561"/>
              <a:gd name="connsiteY1" fmla="*/ 5169529 h 5169529"/>
              <a:gd name="connsiteX2" fmla="*/ 0 w 1076561"/>
              <a:gd name="connsiteY2" fmla="*/ 5169529 h 5169529"/>
              <a:gd name="connsiteX3" fmla="*/ 301759 w 1076561"/>
              <a:gd name="connsiteY3" fmla="*/ 0 h 5169529"/>
              <a:gd name="connsiteX0" fmla="*/ 301759 w 1094749"/>
              <a:gd name="connsiteY0" fmla="*/ 0 h 5169529"/>
              <a:gd name="connsiteX1" fmla="*/ 292706 w 1094749"/>
              <a:gd name="connsiteY1" fmla="*/ 5169529 h 5169529"/>
              <a:gd name="connsiteX2" fmla="*/ 0 w 1094749"/>
              <a:gd name="connsiteY2" fmla="*/ 5169529 h 5169529"/>
              <a:gd name="connsiteX3" fmla="*/ 301759 w 1094749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97769"/>
              <a:gd name="connsiteY0" fmla="*/ 0 h 5169529"/>
              <a:gd name="connsiteX1" fmla="*/ 292706 w 1097769"/>
              <a:gd name="connsiteY1" fmla="*/ 5169529 h 5169529"/>
              <a:gd name="connsiteX2" fmla="*/ 0 w 1097769"/>
              <a:gd name="connsiteY2" fmla="*/ 5169529 h 5169529"/>
              <a:gd name="connsiteX3" fmla="*/ 301759 w 1097769"/>
              <a:gd name="connsiteY3" fmla="*/ 0 h 5169529"/>
              <a:gd name="connsiteX0" fmla="*/ 301759 w 1081652"/>
              <a:gd name="connsiteY0" fmla="*/ 0 h 5169529"/>
              <a:gd name="connsiteX1" fmla="*/ 292706 w 1081652"/>
              <a:gd name="connsiteY1" fmla="*/ 5169529 h 5169529"/>
              <a:gd name="connsiteX2" fmla="*/ 0 w 1081652"/>
              <a:gd name="connsiteY2" fmla="*/ 5169529 h 5169529"/>
              <a:gd name="connsiteX3" fmla="*/ 301759 w 1081652"/>
              <a:gd name="connsiteY3" fmla="*/ 0 h 5169529"/>
              <a:gd name="connsiteX0" fmla="*/ 301759 w 1049879"/>
              <a:gd name="connsiteY0" fmla="*/ 0 h 5169529"/>
              <a:gd name="connsiteX1" fmla="*/ 292706 w 1049879"/>
              <a:gd name="connsiteY1" fmla="*/ 5169529 h 5169529"/>
              <a:gd name="connsiteX2" fmla="*/ 0 w 1049879"/>
              <a:gd name="connsiteY2" fmla="*/ 5169529 h 5169529"/>
              <a:gd name="connsiteX3" fmla="*/ 301759 w 1049879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0828"/>
              <a:gd name="connsiteY0" fmla="*/ 0 h 5169529"/>
              <a:gd name="connsiteX1" fmla="*/ 285672 w 1030828"/>
              <a:gd name="connsiteY1" fmla="*/ 5169529 h 5169529"/>
              <a:gd name="connsiteX2" fmla="*/ 0 w 1030828"/>
              <a:gd name="connsiteY2" fmla="*/ 5169529 h 5169529"/>
              <a:gd name="connsiteX3" fmla="*/ 301759 w 1030828"/>
              <a:gd name="connsiteY3" fmla="*/ 0 h 5169529"/>
              <a:gd name="connsiteX0" fmla="*/ 301759 w 1046406"/>
              <a:gd name="connsiteY0" fmla="*/ 0 h 5169529"/>
              <a:gd name="connsiteX1" fmla="*/ 285672 w 1046406"/>
              <a:gd name="connsiteY1" fmla="*/ 5169529 h 5169529"/>
              <a:gd name="connsiteX2" fmla="*/ 0 w 1046406"/>
              <a:gd name="connsiteY2" fmla="*/ 5169529 h 5169529"/>
              <a:gd name="connsiteX3" fmla="*/ 301759 w 1046406"/>
              <a:gd name="connsiteY3" fmla="*/ 0 h 5169529"/>
              <a:gd name="connsiteX0" fmla="*/ 319549 w 1055493"/>
              <a:gd name="connsiteY0" fmla="*/ 0 h 5137507"/>
              <a:gd name="connsiteX1" fmla="*/ 285672 w 1055493"/>
              <a:gd name="connsiteY1" fmla="*/ 5137507 h 5137507"/>
              <a:gd name="connsiteX2" fmla="*/ 0 w 1055493"/>
              <a:gd name="connsiteY2" fmla="*/ 5137507 h 5137507"/>
              <a:gd name="connsiteX3" fmla="*/ 319549 w 1055493"/>
              <a:gd name="connsiteY3" fmla="*/ 0 h 5137507"/>
              <a:gd name="connsiteX0" fmla="*/ 319549 w 1055493"/>
              <a:gd name="connsiteY0" fmla="*/ 0 h 5155297"/>
              <a:gd name="connsiteX1" fmla="*/ 285672 w 1055493"/>
              <a:gd name="connsiteY1" fmla="*/ 5155297 h 5155297"/>
              <a:gd name="connsiteX2" fmla="*/ 0 w 1055493"/>
              <a:gd name="connsiteY2" fmla="*/ 5155297 h 5155297"/>
              <a:gd name="connsiteX3" fmla="*/ 319549 w 1055493"/>
              <a:gd name="connsiteY3" fmla="*/ 0 h 5155297"/>
              <a:gd name="connsiteX0" fmla="*/ 319549 w 1054135"/>
              <a:gd name="connsiteY0" fmla="*/ 0 h 5155297"/>
              <a:gd name="connsiteX1" fmla="*/ 285672 w 1054135"/>
              <a:gd name="connsiteY1" fmla="*/ 5155297 h 5155297"/>
              <a:gd name="connsiteX2" fmla="*/ 0 w 1054135"/>
              <a:gd name="connsiteY2" fmla="*/ 5155297 h 5155297"/>
              <a:gd name="connsiteX3" fmla="*/ 319549 w 1054135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4686 w 1035467"/>
              <a:gd name="connsiteY0" fmla="*/ 0 h 5160160"/>
              <a:gd name="connsiteX1" fmla="*/ 285672 w 1035467"/>
              <a:gd name="connsiteY1" fmla="*/ 5160160 h 5160160"/>
              <a:gd name="connsiteX2" fmla="*/ 0 w 1035467"/>
              <a:gd name="connsiteY2" fmla="*/ 5160160 h 5160160"/>
              <a:gd name="connsiteX3" fmla="*/ 314686 w 1035467"/>
              <a:gd name="connsiteY3" fmla="*/ 0 h 5160160"/>
              <a:gd name="connsiteX0" fmla="*/ 314686 w 1042817"/>
              <a:gd name="connsiteY0" fmla="*/ 0 h 5160160"/>
              <a:gd name="connsiteX1" fmla="*/ 285672 w 1042817"/>
              <a:gd name="connsiteY1" fmla="*/ 5160160 h 5160160"/>
              <a:gd name="connsiteX2" fmla="*/ 0 w 1042817"/>
              <a:gd name="connsiteY2" fmla="*/ 5160160 h 5160160"/>
              <a:gd name="connsiteX3" fmla="*/ 314686 w 1042817"/>
              <a:gd name="connsiteY3" fmla="*/ 0 h 5160160"/>
              <a:gd name="connsiteX0" fmla="*/ 668647 w 1245586"/>
              <a:gd name="connsiteY0" fmla="*/ 0 h 5123289"/>
              <a:gd name="connsiteX1" fmla="*/ 285672 w 1245586"/>
              <a:gd name="connsiteY1" fmla="*/ 5123289 h 5123289"/>
              <a:gd name="connsiteX2" fmla="*/ 0 w 1245586"/>
              <a:gd name="connsiteY2" fmla="*/ 5123289 h 5123289"/>
              <a:gd name="connsiteX3" fmla="*/ 668647 w 1245586"/>
              <a:gd name="connsiteY3" fmla="*/ 0 h 5123289"/>
              <a:gd name="connsiteX0" fmla="*/ 668647 w 1393156"/>
              <a:gd name="connsiteY0" fmla="*/ 0 h 5138037"/>
              <a:gd name="connsiteX1" fmla="*/ 632259 w 1393156"/>
              <a:gd name="connsiteY1" fmla="*/ 5138037 h 5138037"/>
              <a:gd name="connsiteX2" fmla="*/ 0 w 1393156"/>
              <a:gd name="connsiteY2" fmla="*/ 5123289 h 5138037"/>
              <a:gd name="connsiteX3" fmla="*/ 668647 w 13931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71856"/>
              <a:gd name="connsiteY0" fmla="*/ 0 h 5138037"/>
              <a:gd name="connsiteX1" fmla="*/ 588014 w 1371856"/>
              <a:gd name="connsiteY1" fmla="*/ 5138037 h 5138037"/>
              <a:gd name="connsiteX2" fmla="*/ 0 w 1371856"/>
              <a:gd name="connsiteY2" fmla="*/ 5123289 h 5138037"/>
              <a:gd name="connsiteX3" fmla="*/ 668647 w 1371856"/>
              <a:gd name="connsiteY3" fmla="*/ 0 h 5138037"/>
              <a:gd name="connsiteX0" fmla="*/ 668647 w 1394880"/>
              <a:gd name="connsiteY0" fmla="*/ 0 h 5138037"/>
              <a:gd name="connsiteX1" fmla="*/ 588014 w 1394880"/>
              <a:gd name="connsiteY1" fmla="*/ 5138037 h 5138037"/>
              <a:gd name="connsiteX2" fmla="*/ 0 w 1394880"/>
              <a:gd name="connsiteY2" fmla="*/ 5123289 h 5138037"/>
              <a:gd name="connsiteX3" fmla="*/ 668647 w 1394880"/>
              <a:gd name="connsiteY3" fmla="*/ 0 h 5138037"/>
              <a:gd name="connsiteX0" fmla="*/ 662823 w 1391760"/>
              <a:gd name="connsiteY0" fmla="*/ 0 h 5158422"/>
              <a:gd name="connsiteX1" fmla="*/ 588014 w 1391760"/>
              <a:gd name="connsiteY1" fmla="*/ 5158422 h 5158422"/>
              <a:gd name="connsiteX2" fmla="*/ 0 w 1391760"/>
              <a:gd name="connsiteY2" fmla="*/ 5143674 h 5158422"/>
              <a:gd name="connsiteX3" fmla="*/ 662823 w 1391760"/>
              <a:gd name="connsiteY3" fmla="*/ 0 h 5158422"/>
              <a:gd name="connsiteX0" fmla="*/ 669497 w 1398434"/>
              <a:gd name="connsiteY0" fmla="*/ 0 h 5158422"/>
              <a:gd name="connsiteX1" fmla="*/ 594688 w 1398434"/>
              <a:gd name="connsiteY1" fmla="*/ 5158422 h 5158422"/>
              <a:gd name="connsiteX2" fmla="*/ 0 w 1398434"/>
              <a:gd name="connsiteY2" fmla="*/ 5150348 h 5158422"/>
              <a:gd name="connsiteX3" fmla="*/ 669497 w 1398434"/>
              <a:gd name="connsiteY3" fmla="*/ 0 h 5158422"/>
              <a:gd name="connsiteX0" fmla="*/ 588016 w 1356073"/>
              <a:gd name="connsiteY0" fmla="*/ 0 h 5161439"/>
              <a:gd name="connsiteX1" fmla="*/ 594688 w 1356073"/>
              <a:gd name="connsiteY1" fmla="*/ 5161439 h 5161439"/>
              <a:gd name="connsiteX2" fmla="*/ 0 w 1356073"/>
              <a:gd name="connsiteY2" fmla="*/ 5153365 h 5161439"/>
              <a:gd name="connsiteX3" fmla="*/ 588016 w 1356073"/>
              <a:gd name="connsiteY3" fmla="*/ 0 h 5161439"/>
              <a:gd name="connsiteX0" fmla="*/ 588016 w 1356073"/>
              <a:gd name="connsiteY0" fmla="*/ 0 h 5161439"/>
              <a:gd name="connsiteX1" fmla="*/ 594688 w 1356073"/>
              <a:gd name="connsiteY1" fmla="*/ 5161439 h 5161439"/>
              <a:gd name="connsiteX2" fmla="*/ 0 w 1356073"/>
              <a:gd name="connsiteY2" fmla="*/ 5153365 h 5161439"/>
              <a:gd name="connsiteX3" fmla="*/ 588016 w 1356073"/>
              <a:gd name="connsiteY3" fmla="*/ 0 h 5161439"/>
              <a:gd name="connsiteX0" fmla="*/ 588016 w 1360636"/>
              <a:gd name="connsiteY0" fmla="*/ 0 h 5161439"/>
              <a:gd name="connsiteX1" fmla="*/ 594688 w 1360636"/>
              <a:gd name="connsiteY1" fmla="*/ 5161439 h 5161439"/>
              <a:gd name="connsiteX2" fmla="*/ 0 w 1360636"/>
              <a:gd name="connsiteY2" fmla="*/ 5153365 h 5161439"/>
              <a:gd name="connsiteX3" fmla="*/ 588016 w 1360636"/>
              <a:gd name="connsiteY3" fmla="*/ 0 h 5161439"/>
              <a:gd name="connsiteX0" fmla="*/ 666618 w 1401622"/>
              <a:gd name="connsiteY0" fmla="*/ 0 h 5161439"/>
              <a:gd name="connsiteX1" fmla="*/ 594688 w 1401622"/>
              <a:gd name="connsiteY1" fmla="*/ 5161439 h 5161439"/>
              <a:gd name="connsiteX2" fmla="*/ 0 w 1401622"/>
              <a:gd name="connsiteY2" fmla="*/ 5153365 h 5161439"/>
              <a:gd name="connsiteX3" fmla="*/ 666618 w 1401622"/>
              <a:gd name="connsiteY3" fmla="*/ 0 h 5161439"/>
              <a:gd name="connsiteX0" fmla="*/ 666618 w 1149867"/>
              <a:gd name="connsiteY0" fmla="*/ 547422 h 5708861"/>
              <a:gd name="connsiteX1" fmla="*/ 757819 w 1149867"/>
              <a:gd name="connsiteY1" fmla="*/ 731398 h 5708861"/>
              <a:gd name="connsiteX2" fmla="*/ 594688 w 1149867"/>
              <a:gd name="connsiteY2" fmla="*/ 5708861 h 5708861"/>
              <a:gd name="connsiteX3" fmla="*/ 0 w 1149867"/>
              <a:gd name="connsiteY3" fmla="*/ 5700787 h 5708861"/>
              <a:gd name="connsiteX4" fmla="*/ 666618 w 1149867"/>
              <a:gd name="connsiteY4" fmla="*/ 547422 h 5708861"/>
              <a:gd name="connsiteX0" fmla="*/ 666618 w 1149867"/>
              <a:gd name="connsiteY0" fmla="*/ 537491 h 5698930"/>
              <a:gd name="connsiteX1" fmla="*/ 645156 w 1149867"/>
              <a:gd name="connsiteY1" fmla="*/ 745047 h 5698930"/>
              <a:gd name="connsiteX2" fmla="*/ 594688 w 1149867"/>
              <a:gd name="connsiteY2" fmla="*/ 5698930 h 5698930"/>
              <a:gd name="connsiteX3" fmla="*/ 0 w 1149867"/>
              <a:gd name="connsiteY3" fmla="*/ 5690856 h 5698930"/>
              <a:gd name="connsiteX4" fmla="*/ 666618 w 1149867"/>
              <a:gd name="connsiteY4" fmla="*/ 537491 h 5698930"/>
              <a:gd name="connsiteX0" fmla="*/ 698058 w 1170507"/>
              <a:gd name="connsiteY0" fmla="*/ 539678 h 5695877"/>
              <a:gd name="connsiteX1" fmla="*/ 645156 w 1170507"/>
              <a:gd name="connsiteY1" fmla="*/ 741994 h 5695877"/>
              <a:gd name="connsiteX2" fmla="*/ 594688 w 1170507"/>
              <a:gd name="connsiteY2" fmla="*/ 5695877 h 5695877"/>
              <a:gd name="connsiteX3" fmla="*/ 0 w 1170507"/>
              <a:gd name="connsiteY3" fmla="*/ 5687803 h 5695877"/>
              <a:gd name="connsiteX4" fmla="*/ 698058 w 1170507"/>
              <a:gd name="connsiteY4" fmla="*/ 539678 h 5695877"/>
              <a:gd name="connsiteX0" fmla="*/ 698058 w 1170507"/>
              <a:gd name="connsiteY0" fmla="*/ 627656 h 5783855"/>
              <a:gd name="connsiteX1" fmla="*/ 653017 w 1170507"/>
              <a:gd name="connsiteY1" fmla="*/ 638708 h 5783855"/>
              <a:gd name="connsiteX2" fmla="*/ 594688 w 1170507"/>
              <a:gd name="connsiteY2" fmla="*/ 5783855 h 5783855"/>
              <a:gd name="connsiteX3" fmla="*/ 0 w 1170507"/>
              <a:gd name="connsiteY3" fmla="*/ 5775781 h 5783855"/>
              <a:gd name="connsiteX4" fmla="*/ 698058 w 1170507"/>
              <a:gd name="connsiteY4" fmla="*/ 627656 h 5783855"/>
              <a:gd name="connsiteX0" fmla="*/ 698058 w 1170507"/>
              <a:gd name="connsiteY0" fmla="*/ 634273 h 5790472"/>
              <a:gd name="connsiteX1" fmla="*/ 653017 w 1170507"/>
              <a:gd name="connsiteY1" fmla="*/ 632225 h 5790472"/>
              <a:gd name="connsiteX2" fmla="*/ 594688 w 1170507"/>
              <a:gd name="connsiteY2" fmla="*/ 5790472 h 5790472"/>
              <a:gd name="connsiteX3" fmla="*/ 0 w 1170507"/>
              <a:gd name="connsiteY3" fmla="*/ 5782398 h 5790472"/>
              <a:gd name="connsiteX4" fmla="*/ 698058 w 1170507"/>
              <a:gd name="connsiteY4" fmla="*/ 634273 h 5790472"/>
              <a:gd name="connsiteX0" fmla="*/ 698058 w 1170507"/>
              <a:gd name="connsiteY0" fmla="*/ 634273 h 5790472"/>
              <a:gd name="connsiteX1" fmla="*/ 653017 w 1170507"/>
              <a:gd name="connsiteY1" fmla="*/ 632225 h 5790472"/>
              <a:gd name="connsiteX2" fmla="*/ 594688 w 1170507"/>
              <a:gd name="connsiteY2" fmla="*/ 5790472 h 5790472"/>
              <a:gd name="connsiteX3" fmla="*/ 0 w 1170507"/>
              <a:gd name="connsiteY3" fmla="*/ 5782398 h 5790472"/>
              <a:gd name="connsiteX4" fmla="*/ 698058 w 1170507"/>
              <a:gd name="connsiteY4" fmla="*/ 634273 h 5790472"/>
              <a:gd name="connsiteX0" fmla="*/ 698058 w 1170507"/>
              <a:gd name="connsiteY0" fmla="*/ 367662 h 5523861"/>
              <a:gd name="connsiteX1" fmla="*/ 653017 w 1170507"/>
              <a:gd name="connsiteY1" fmla="*/ 365614 h 5523861"/>
              <a:gd name="connsiteX2" fmla="*/ 594688 w 1170507"/>
              <a:gd name="connsiteY2" fmla="*/ 5523861 h 5523861"/>
              <a:gd name="connsiteX3" fmla="*/ 0 w 1170507"/>
              <a:gd name="connsiteY3" fmla="*/ 5515787 h 5523861"/>
              <a:gd name="connsiteX4" fmla="*/ 698058 w 1170507"/>
              <a:gd name="connsiteY4" fmla="*/ 367662 h 5523861"/>
              <a:gd name="connsiteX0" fmla="*/ 698058 w 1170507"/>
              <a:gd name="connsiteY0" fmla="*/ 2048 h 5158247"/>
              <a:gd name="connsiteX1" fmla="*/ 653017 w 1170507"/>
              <a:gd name="connsiteY1" fmla="*/ 0 h 5158247"/>
              <a:gd name="connsiteX2" fmla="*/ 594688 w 1170507"/>
              <a:gd name="connsiteY2" fmla="*/ 5158247 h 5158247"/>
              <a:gd name="connsiteX3" fmla="*/ 0 w 1170507"/>
              <a:gd name="connsiteY3" fmla="*/ 5150173 h 5158247"/>
              <a:gd name="connsiteX4" fmla="*/ 698058 w 1170507"/>
              <a:gd name="connsiteY4" fmla="*/ 2048 h 5158247"/>
              <a:gd name="connsiteX0" fmla="*/ 698058 w 1239095"/>
              <a:gd name="connsiteY0" fmla="*/ 2048 h 5158247"/>
              <a:gd name="connsiteX1" fmla="*/ 653017 w 1239095"/>
              <a:gd name="connsiteY1" fmla="*/ 0 h 5158247"/>
              <a:gd name="connsiteX2" fmla="*/ 594688 w 1239095"/>
              <a:gd name="connsiteY2" fmla="*/ 5158247 h 5158247"/>
              <a:gd name="connsiteX3" fmla="*/ 0 w 1239095"/>
              <a:gd name="connsiteY3" fmla="*/ 5150173 h 5158247"/>
              <a:gd name="connsiteX4" fmla="*/ 698058 w 1239095"/>
              <a:gd name="connsiteY4" fmla="*/ 2048 h 5158247"/>
              <a:gd name="connsiteX0" fmla="*/ 703298 w 1242619"/>
              <a:gd name="connsiteY0" fmla="*/ 2048 h 5158247"/>
              <a:gd name="connsiteX1" fmla="*/ 658257 w 1242619"/>
              <a:gd name="connsiteY1" fmla="*/ 0 h 5158247"/>
              <a:gd name="connsiteX2" fmla="*/ 599928 w 1242619"/>
              <a:gd name="connsiteY2" fmla="*/ 5158247 h 5158247"/>
              <a:gd name="connsiteX3" fmla="*/ 0 w 1242619"/>
              <a:gd name="connsiteY3" fmla="*/ 5147552 h 5158247"/>
              <a:gd name="connsiteX4" fmla="*/ 703298 w 1242619"/>
              <a:gd name="connsiteY4" fmla="*/ 2048 h 5158247"/>
              <a:gd name="connsiteX0" fmla="*/ 708538 w 1246150"/>
              <a:gd name="connsiteY0" fmla="*/ 2048 h 5158247"/>
              <a:gd name="connsiteX1" fmla="*/ 663497 w 1246150"/>
              <a:gd name="connsiteY1" fmla="*/ 0 h 5158247"/>
              <a:gd name="connsiteX2" fmla="*/ 605168 w 1246150"/>
              <a:gd name="connsiteY2" fmla="*/ 5158247 h 5158247"/>
              <a:gd name="connsiteX3" fmla="*/ 0 w 1246150"/>
              <a:gd name="connsiteY3" fmla="*/ 5147552 h 5158247"/>
              <a:gd name="connsiteX4" fmla="*/ 708538 w 1246150"/>
              <a:gd name="connsiteY4" fmla="*/ 2048 h 5158247"/>
              <a:gd name="connsiteX0" fmla="*/ 708538 w 1246150"/>
              <a:gd name="connsiteY0" fmla="*/ 2048 h 5158247"/>
              <a:gd name="connsiteX1" fmla="*/ 663497 w 1246150"/>
              <a:gd name="connsiteY1" fmla="*/ 0 h 5158247"/>
              <a:gd name="connsiteX2" fmla="*/ 605168 w 1246150"/>
              <a:gd name="connsiteY2" fmla="*/ 5158247 h 5158247"/>
              <a:gd name="connsiteX3" fmla="*/ 0 w 1246150"/>
              <a:gd name="connsiteY3" fmla="*/ 5147552 h 5158247"/>
              <a:gd name="connsiteX4" fmla="*/ 708538 w 1246150"/>
              <a:gd name="connsiteY4" fmla="*/ 2048 h 5158247"/>
              <a:gd name="connsiteX0" fmla="*/ 708538 w 1246150"/>
              <a:gd name="connsiteY0" fmla="*/ 2048 h 5153007"/>
              <a:gd name="connsiteX1" fmla="*/ 663497 w 1246150"/>
              <a:gd name="connsiteY1" fmla="*/ 0 h 5153007"/>
              <a:gd name="connsiteX2" fmla="*/ 605168 w 1246150"/>
              <a:gd name="connsiteY2" fmla="*/ 5153007 h 5153007"/>
              <a:gd name="connsiteX3" fmla="*/ 0 w 1246150"/>
              <a:gd name="connsiteY3" fmla="*/ 5147552 h 5153007"/>
              <a:gd name="connsiteX4" fmla="*/ 708538 w 1246150"/>
              <a:gd name="connsiteY4" fmla="*/ 2048 h 5153007"/>
              <a:gd name="connsiteX0" fmla="*/ 708538 w 1257416"/>
              <a:gd name="connsiteY0" fmla="*/ 2048 h 5153007"/>
              <a:gd name="connsiteX1" fmla="*/ 663497 w 1257416"/>
              <a:gd name="connsiteY1" fmla="*/ 0 h 5153007"/>
              <a:gd name="connsiteX2" fmla="*/ 605168 w 1257416"/>
              <a:gd name="connsiteY2" fmla="*/ 5153007 h 5153007"/>
              <a:gd name="connsiteX3" fmla="*/ 0 w 1257416"/>
              <a:gd name="connsiteY3" fmla="*/ 5147552 h 5153007"/>
              <a:gd name="connsiteX4" fmla="*/ 708538 w 1257416"/>
              <a:gd name="connsiteY4" fmla="*/ 2048 h 5153007"/>
              <a:gd name="connsiteX0" fmla="*/ 708538 w 1257416"/>
              <a:gd name="connsiteY0" fmla="*/ 2048 h 5153007"/>
              <a:gd name="connsiteX1" fmla="*/ 663497 w 1257416"/>
              <a:gd name="connsiteY1" fmla="*/ 0 h 5153007"/>
              <a:gd name="connsiteX2" fmla="*/ 605168 w 1257416"/>
              <a:gd name="connsiteY2" fmla="*/ 5153007 h 5153007"/>
              <a:gd name="connsiteX3" fmla="*/ 0 w 1257416"/>
              <a:gd name="connsiteY3" fmla="*/ 5147552 h 5153007"/>
              <a:gd name="connsiteX4" fmla="*/ 708538 w 1257416"/>
              <a:gd name="connsiteY4" fmla="*/ 2048 h 5153007"/>
              <a:gd name="connsiteX0" fmla="*/ 708538 w 1375551"/>
              <a:gd name="connsiteY0" fmla="*/ 2048 h 5153007"/>
              <a:gd name="connsiteX1" fmla="*/ 663497 w 1375551"/>
              <a:gd name="connsiteY1" fmla="*/ 0 h 5153007"/>
              <a:gd name="connsiteX2" fmla="*/ 605168 w 1375551"/>
              <a:gd name="connsiteY2" fmla="*/ 5153007 h 5153007"/>
              <a:gd name="connsiteX3" fmla="*/ 0 w 1375551"/>
              <a:gd name="connsiteY3" fmla="*/ 5147552 h 5153007"/>
              <a:gd name="connsiteX4" fmla="*/ 708538 w 1375551"/>
              <a:gd name="connsiteY4" fmla="*/ 2048 h 5153007"/>
              <a:gd name="connsiteX0" fmla="*/ 848388 w 1375551"/>
              <a:gd name="connsiteY0" fmla="*/ 2048 h 5153007"/>
              <a:gd name="connsiteX1" fmla="*/ 663497 w 1375551"/>
              <a:gd name="connsiteY1" fmla="*/ 0 h 5153007"/>
              <a:gd name="connsiteX2" fmla="*/ 605168 w 1375551"/>
              <a:gd name="connsiteY2" fmla="*/ 5153007 h 5153007"/>
              <a:gd name="connsiteX3" fmla="*/ 0 w 1375551"/>
              <a:gd name="connsiteY3" fmla="*/ 5147552 h 5153007"/>
              <a:gd name="connsiteX4" fmla="*/ 848388 w 1375551"/>
              <a:gd name="connsiteY4" fmla="*/ 2048 h 5153007"/>
              <a:gd name="connsiteX0" fmla="*/ 848388 w 1353486"/>
              <a:gd name="connsiteY0" fmla="*/ 2048 h 5153007"/>
              <a:gd name="connsiteX1" fmla="*/ 598951 w 1353486"/>
              <a:gd name="connsiteY1" fmla="*/ 0 h 5153007"/>
              <a:gd name="connsiteX2" fmla="*/ 605168 w 1353486"/>
              <a:gd name="connsiteY2" fmla="*/ 5153007 h 5153007"/>
              <a:gd name="connsiteX3" fmla="*/ 0 w 1353486"/>
              <a:gd name="connsiteY3" fmla="*/ 5147552 h 5153007"/>
              <a:gd name="connsiteX4" fmla="*/ 848388 w 1353486"/>
              <a:gd name="connsiteY4" fmla="*/ 2048 h 5153007"/>
              <a:gd name="connsiteX0" fmla="*/ 848388 w 1577804"/>
              <a:gd name="connsiteY0" fmla="*/ 0 h 5150959"/>
              <a:gd name="connsiteX1" fmla="*/ 1136833 w 1577804"/>
              <a:gd name="connsiteY1" fmla="*/ 51740 h 5150959"/>
              <a:gd name="connsiteX2" fmla="*/ 605168 w 1577804"/>
              <a:gd name="connsiteY2" fmla="*/ 5150959 h 5150959"/>
              <a:gd name="connsiteX3" fmla="*/ 0 w 1577804"/>
              <a:gd name="connsiteY3" fmla="*/ 5145504 h 5150959"/>
              <a:gd name="connsiteX4" fmla="*/ 848388 w 1577804"/>
              <a:gd name="connsiteY4" fmla="*/ 0 h 5150959"/>
              <a:gd name="connsiteX0" fmla="*/ 681644 w 1577804"/>
              <a:gd name="connsiteY0" fmla="*/ 0 h 5145580"/>
              <a:gd name="connsiteX1" fmla="*/ 1136833 w 1577804"/>
              <a:gd name="connsiteY1" fmla="*/ 46361 h 5145580"/>
              <a:gd name="connsiteX2" fmla="*/ 605168 w 1577804"/>
              <a:gd name="connsiteY2" fmla="*/ 5145580 h 5145580"/>
              <a:gd name="connsiteX3" fmla="*/ 0 w 1577804"/>
              <a:gd name="connsiteY3" fmla="*/ 5140125 h 5145580"/>
              <a:gd name="connsiteX4" fmla="*/ 681644 w 1577804"/>
              <a:gd name="connsiteY4" fmla="*/ 0 h 5145580"/>
              <a:gd name="connsiteX0" fmla="*/ 681644 w 1577804"/>
              <a:gd name="connsiteY0" fmla="*/ 0 h 5145580"/>
              <a:gd name="connsiteX1" fmla="*/ 1136833 w 1577804"/>
              <a:gd name="connsiteY1" fmla="*/ 46361 h 5145580"/>
              <a:gd name="connsiteX2" fmla="*/ 605168 w 1577804"/>
              <a:gd name="connsiteY2" fmla="*/ 5145580 h 5145580"/>
              <a:gd name="connsiteX3" fmla="*/ 0 w 1577804"/>
              <a:gd name="connsiteY3" fmla="*/ 5140125 h 5145580"/>
              <a:gd name="connsiteX4" fmla="*/ 681644 w 1577804"/>
              <a:gd name="connsiteY4" fmla="*/ 0 h 5145580"/>
              <a:gd name="connsiteX0" fmla="*/ 675205 w 1571365"/>
              <a:gd name="connsiteY0" fmla="*/ 0 h 5145580"/>
              <a:gd name="connsiteX1" fmla="*/ 1130394 w 1571365"/>
              <a:gd name="connsiteY1" fmla="*/ 46361 h 5145580"/>
              <a:gd name="connsiteX2" fmla="*/ 598729 w 1571365"/>
              <a:gd name="connsiteY2" fmla="*/ 5145580 h 5145580"/>
              <a:gd name="connsiteX3" fmla="*/ 0 w 1571365"/>
              <a:gd name="connsiteY3" fmla="*/ 5140125 h 5145580"/>
              <a:gd name="connsiteX4" fmla="*/ 675205 w 1571365"/>
              <a:gd name="connsiteY4" fmla="*/ 0 h 5145580"/>
              <a:gd name="connsiteX0" fmla="*/ 681645 w 1577805"/>
              <a:gd name="connsiteY0" fmla="*/ 0 h 5145580"/>
              <a:gd name="connsiteX1" fmla="*/ 1136834 w 1577805"/>
              <a:gd name="connsiteY1" fmla="*/ 46361 h 5145580"/>
              <a:gd name="connsiteX2" fmla="*/ 605169 w 1577805"/>
              <a:gd name="connsiteY2" fmla="*/ 5145580 h 5145580"/>
              <a:gd name="connsiteX3" fmla="*/ 0 w 1577805"/>
              <a:gd name="connsiteY3" fmla="*/ 5140125 h 5145580"/>
              <a:gd name="connsiteX4" fmla="*/ 681645 w 1577805"/>
              <a:gd name="connsiteY4" fmla="*/ 0 h 5145580"/>
              <a:gd name="connsiteX0" fmla="*/ 681645 w 1399933"/>
              <a:gd name="connsiteY0" fmla="*/ 0 h 5145580"/>
              <a:gd name="connsiteX1" fmla="*/ 731150 w 1399933"/>
              <a:gd name="connsiteY1" fmla="*/ 1285 h 5145580"/>
              <a:gd name="connsiteX2" fmla="*/ 605169 w 1399933"/>
              <a:gd name="connsiteY2" fmla="*/ 5145580 h 5145580"/>
              <a:gd name="connsiteX3" fmla="*/ 0 w 1399933"/>
              <a:gd name="connsiteY3" fmla="*/ 5140125 h 5145580"/>
              <a:gd name="connsiteX4" fmla="*/ 681645 w 1399933"/>
              <a:gd name="connsiteY4" fmla="*/ 0 h 5145580"/>
              <a:gd name="connsiteX0" fmla="*/ 681645 w 1399933"/>
              <a:gd name="connsiteY0" fmla="*/ 0 h 5145580"/>
              <a:gd name="connsiteX1" fmla="*/ 731150 w 1399933"/>
              <a:gd name="connsiteY1" fmla="*/ 1285 h 5145580"/>
              <a:gd name="connsiteX2" fmla="*/ 605169 w 1399933"/>
              <a:gd name="connsiteY2" fmla="*/ 5145580 h 5145580"/>
              <a:gd name="connsiteX3" fmla="*/ 0 w 1399933"/>
              <a:gd name="connsiteY3" fmla="*/ 5140125 h 5145580"/>
              <a:gd name="connsiteX4" fmla="*/ 681645 w 1399933"/>
              <a:gd name="connsiteY4" fmla="*/ 0 h 5145580"/>
              <a:gd name="connsiteX0" fmla="*/ 681645 w 1386537"/>
              <a:gd name="connsiteY0" fmla="*/ 0 h 5145580"/>
              <a:gd name="connsiteX1" fmla="*/ 731150 w 1386537"/>
              <a:gd name="connsiteY1" fmla="*/ 1285 h 5145580"/>
              <a:gd name="connsiteX2" fmla="*/ 605169 w 1386537"/>
              <a:gd name="connsiteY2" fmla="*/ 5145580 h 5145580"/>
              <a:gd name="connsiteX3" fmla="*/ 0 w 1386537"/>
              <a:gd name="connsiteY3" fmla="*/ 5140125 h 5145580"/>
              <a:gd name="connsiteX4" fmla="*/ 681645 w 1386537"/>
              <a:gd name="connsiteY4" fmla="*/ 0 h 5145580"/>
              <a:gd name="connsiteX0" fmla="*/ 681645 w 1378704"/>
              <a:gd name="connsiteY0" fmla="*/ 9644 h 5155224"/>
              <a:gd name="connsiteX1" fmla="*/ 709292 w 1378704"/>
              <a:gd name="connsiteY1" fmla="*/ 0 h 5155224"/>
              <a:gd name="connsiteX2" fmla="*/ 605169 w 1378704"/>
              <a:gd name="connsiteY2" fmla="*/ 5155224 h 5155224"/>
              <a:gd name="connsiteX3" fmla="*/ 0 w 1378704"/>
              <a:gd name="connsiteY3" fmla="*/ 5149769 h 5155224"/>
              <a:gd name="connsiteX4" fmla="*/ 681645 w 1378704"/>
              <a:gd name="connsiteY4" fmla="*/ 9644 h 5155224"/>
              <a:gd name="connsiteX0" fmla="*/ 681645 w 1378704"/>
              <a:gd name="connsiteY0" fmla="*/ 2358 h 5147938"/>
              <a:gd name="connsiteX1" fmla="*/ 709292 w 1378704"/>
              <a:gd name="connsiteY1" fmla="*/ 0 h 5147938"/>
              <a:gd name="connsiteX2" fmla="*/ 605169 w 1378704"/>
              <a:gd name="connsiteY2" fmla="*/ 5147938 h 5147938"/>
              <a:gd name="connsiteX3" fmla="*/ 0 w 1378704"/>
              <a:gd name="connsiteY3" fmla="*/ 5142483 h 5147938"/>
              <a:gd name="connsiteX4" fmla="*/ 681645 w 1378704"/>
              <a:gd name="connsiteY4" fmla="*/ 2358 h 5147938"/>
              <a:gd name="connsiteX0" fmla="*/ 681645 w 1394746"/>
              <a:gd name="connsiteY0" fmla="*/ 2358 h 5147938"/>
              <a:gd name="connsiteX1" fmla="*/ 709292 w 1394746"/>
              <a:gd name="connsiteY1" fmla="*/ 0 h 5147938"/>
              <a:gd name="connsiteX2" fmla="*/ 605169 w 1394746"/>
              <a:gd name="connsiteY2" fmla="*/ 5147938 h 5147938"/>
              <a:gd name="connsiteX3" fmla="*/ 0 w 1394746"/>
              <a:gd name="connsiteY3" fmla="*/ 5142483 h 5147938"/>
              <a:gd name="connsiteX4" fmla="*/ 681645 w 1394746"/>
              <a:gd name="connsiteY4" fmla="*/ 2358 h 5147938"/>
              <a:gd name="connsiteX0" fmla="*/ 678002 w 1394746"/>
              <a:gd name="connsiteY0" fmla="*/ 2358 h 5147938"/>
              <a:gd name="connsiteX1" fmla="*/ 709292 w 1394746"/>
              <a:gd name="connsiteY1" fmla="*/ 0 h 5147938"/>
              <a:gd name="connsiteX2" fmla="*/ 605169 w 1394746"/>
              <a:gd name="connsiteY2" fmla="*/ 5147938 h 5147938"/>
              <a:gd name="connsiteX3" fmla="*/ 0 w 1394746"/>
              <a:gd name="connsiteY3" fmla="*/ 5142483 h 5147938"/>
              <a:gd name="connsiteX4" fmla="*/ 678002 w 1394746"/>
              <a:gd name="connsiteY4" fmla="*/ 2358 h 514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746" h="5147938">
                <a:moveTo>
                  <a:pt x="678002" y="2358"/>
                </a:moveTo>
                <a:cubicBezTo>
                  <a:pt x="660202" y="4684"/>
                  <a:pt x="729140" y="4379"/>
                  <a:pt x="709292" y="0"/>
                </a:cubicBezTo>
                <a:cubicBezTo>
                  <a:pt x="1164073" y="792664"/>
                  <a:pt x="2044121" y="3295264"/>
                  <a:pt x="605169" y="5147938"/>
                </a:cubicBezTo>
                <a:lnTo>
                  <a:pt x="0" y="5142483"/>
                </a:lnTo>
                <a:cubicBezTo>
                  <a:pt x="1286717" y="3715598"/>
                  <a:pt x="1489690" y="1855467"/>
                  <a:pt x="678002" y="235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84" name="자유형: 도형 1">
            <a:extLst>
              <a:ext uri="{FF2B5EF4-FFF2-40B4-BE49-F238E27FC236}">
                <a16:creationId xmlns:a16="http://schemas.microsoft.com/office/drawing/2014/main" xmlns="" id="{DB026CB5-1C6B-449D-AD28-2B53CD1B50FC}"/>
              </a:ext>
            </a:extLst>
          </p:cNvPr>
          <p:cNvSpPr/>
          <p:nvPr/>
        </p:nvSpPr>
        <p:spPr>
          <a:xfrm>
            <a:off x="3470022" y="-4713"/>
            <a:ext cx="1527735" cy="6873277"/>
          </a:xfrm>
          <a:custGeom>
            <a:avLst/>
            <a:gdLst>
              <a:gd name="connsiteX0" fmla="*/ 280657 w 280657"/>
              <a:gd name="connsiteY0" fmla="*/ 0 h 5169529"/>
              <a:gd name="connsiteX1" fmla="*/ 271604 w 280657"/>
              <a:gd name="connsiteY1" fmla="*/ 5169529 h 5169529"/>
              <a:gd name="connsiteX2" fmla="*/ 0 w 280657"/>
              <a:gd name="connsiteY2" fmla="*/ 5169529 h 5169529"/>
              <a:gd name="connsiteX3" fmla="*/ 280657 w 280657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761272"/>
              <a:gd name="connsiteY0" fmla="*/ 0 h 5169529"/>
              <a:gd name="connsiteX1" fmla="*/ 271604 w 761272"/>
              <a:gd name="connsiteY1" fmla="*/ 5169529 h 5169529"/>
              <a:gd name="connsiteX2" fmla="*/ 0 w 761272"/>
              <a:gd name="connsiteY2" fmla="*/ 5169529 h 5169529"/>
              <a:gd name="connsiteX3" fmla="*/ 280657 w 761272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280657 w 1065906"/>
              <a:gd name="connsiteY0" fmla="*/ 0 h 5169529"/>
              <a:gd name="connsiteX1" fmla="*/ 271604 w 1065906"/>
              <a:gd name="connsiteY1" fmla="*/ 5169529 h 5169529"/>
              <a:gd name="connsiteX2" fmla="*/ 0 w 1065906"/>
              <a:gd name="connsiteY2" fmla="*/ 5169529 h 5169529"/>
              <a:gd name="connsiteX3" fmla="*/ 280657 w 1065906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1087008"/>
              <a:gd name="connsiteY0" fmla="*/ 0 h 5169529"/>
              <a:gd name="connsiteX1" fmla="*/ 292706 w 1087008"/>
              <a:gd name="connsiteY1" fmla="*/ 5169529 h 5169529"/>
              <a:gd name="connsiteX2" fmla="*/ 0 w 1087008"/>
              <a:gd name="connsiteY2" fmla="*/ 5169529 h 5169529"/>
              <a:gd name="connsiteX3" fmla="*/ 301759 w 1087008"/>
              <a:gd name="connsiteY3" fmla="*/ 0 h 5169529"/>
              <a:gd name="connsiteX0" fmla="*/ 301759 w 981021"/>
              <a:gd name="connsiteY0" fmla="*/ 0 h 5169529"/>
              <a:gd name="connsiteX1" fmla="*/ 292706 w 981021"/>
              <a:gd name="connsiteY1" fmla="*/ 5169529 h 5169529"/>
              <a:gd name="connsiteX2" fmla="*/ 0 w 981021"/>
              <a:gd name="connsiteY2" fmla="*/ 5169529 h 5169529"/>
              <a:gd name="connsiteX3" fmla="*/ 301759 w 981021"/>
              <a:gd name="connsiteY3" fmla="*/ 0 h 5169529"/>
              <a:gd name="connsiteX0" fmla="*/ 301759 w 918930"/>
              <a:gd name="connsiteY0" fmla="*/ 0 h 5169529"/>
              <a:gd name="connsiteX1" fmla="*/ 292706 w 918930"/>
              <a:gd name="connsiteY1" fmla="*/ 5169529 h 5169529"/>
              <a:gd name="connsiteX2" fmla="*/ 0 w 918930"/>
              <a:gd name="connsiteY2" fmla="*/ 5169529 h 5169529"/>
              <a:gd name="connsiteX3" fmla="*/ 301759 w 918930"/>
              <a:gd name="connsiteY3" fmla="*/ 0 h 5169529"/>
              <a:gd name="connsiteX0" fmla="*/ 301759 w 1078980"/>
              <a:gd name="connsiteY0" fmla="*/ 0 h 5169529"/>
              <a:gd name="connsiteX1" fmla="*/ 292706 w 1078980"/>
              <a:gd name="connsiteY1" fmla="*/ 5169529 h 5169529"/>
              <a:gd name="connsiteX2" fmla="*/ 0 w 1078980"/>
              <a:gd name="connsiteY2" fmla="*/ 5169529 h 5169529"/>
              <a:gd name="connsiteX3" fmla="*/ 301759 w 1078980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86927"/>
              <a:gd name="connsiteY0" fmla="*/ 0 h 5169529"/>
              <a:gd name="connsiteX1" fmla="*/ 292706 w 1086927"/>
              <a:gd name="connsiteY1" fmla="*/ 5169529 h 5169529"/>
              <a:gd name="connsiteX2" fmla="*/ 0 w 1086927"/>
              <a:gd name="connsiteY2" fmla="*/ 5169529 h 5169529"/>
              <a:gd name="connsiteX3" fmla="*/ 301759 w 1086927"/>
              <a:gd name="connsiteY3" fmla="*/ 0 h 5169529"/>
              <a:gd name="connsiteX0" fmla="*/ 301759 w 1076561"/>
              <a:gd name="connsiteY0" fmla="*/ 0 h 5169529"/>
              <a:gd name="connsiteX1" fmla="*/ 292706 w 1076561"/>
              <a:gd name="connsiteY1" fmla="*/ 5169529 h 5169529"/>
              <a:gd name="connsiteX2" fmla="*/ 0 w 1076561"/>
              <a:gd name="connsiteY2" fmla="*/ 5169529 h 5169529"/>
              <a:gd name="connsiteX3" fmla="*/ 301759 w 1076561"/>
              <a:gd name="connsiteY3" fmla="*/ 0 h 5169529"/>
              <a:gd name="connsiteX0" fmla="*/ 301759 w 1094749"/>
              <a:gd name="connsiteY0" fmla="*/ 0 h 5169529"/>
              <a:gd name="connsiteX1" fmla="*/ 292706 w 1094749"/>
              <a:gd name="connsiteY1" fmla="*/ 5169529 h 5169529"/>
              <a:gd name="connsiteX2" fmla="*/ 0 w 1094749"/>
              <a:gd name="connsiteY2" fmla="*/ 5169529 h 5169529"/>
              <a:gd name="connsiteX3" fmla="*/ 301759 w 1094749"/>
              <a:gd name="connsiteY3" fmla="*/ 0 h 5169529"/>
              <a:gd name="connsiteX0" fmla="*/ 301759 w 1084328"/>
              <a:gd name="connsiteY0" fmla="*/ 0 h 5169529"/>
              <a:gd name="connsiteX1" fmla="*/ 292706 w 1084328"/>
              <a:gd name="connsiteY1" fmla="*/ 5169529 h 5169529"/>
              <a:gd name="connsiteX2" fmla="*/ 0 w 1084328"/>
              <a:gd name="connsiteY2" fmla="*/ 5169529 h 5169529"/>
              <a:gd name="connsiteX3" fmla="*/ 301759 w 1084328"/>
              <a:gd name="connsiteY3" fmla="*/ 0 h 5169529"/>
              <a:gd name="connsiteX0" fmla="*/ 301759 w 1097769"/>
              <a:gd name="connsiteY0" fmla="*/ 0 h 5169529"/>
              <a:gd name="connsiteX1" fmla="*/ 292706 w 1097769"/>
              <a:gd name="connsiteY1" fmla="*/ 5169529 h 5169529"/>
              <a:gd name="connsiteX2" fmla="*/ 0 w 1097769"/>
              <a:gd name="connsiteY2" fmla="*/ 5169529 h 5169529"/>
              <a:gd name="connsiteX3" fmla="*/ 301759 w 1097769"/>
              <a:gd name="connsiteY3" fmla="*/ 0 h 5169529"/>
              <a:gd name="connsiteX0" fmla="*/ 301759 w 1081652"/>
              <a:gd name="connsiteY0" fmla="*/ 0 h 5169529"/>
              <a:gd name="connsiteX1" fmla="*/ 292706 w 1081652"/>
              <a:gd name="connsiteY1" fmla="*/ 5169529 h 5169529"/>
              <a:gd name="connsiteX2" fmla="*/ 0 w 1081652"/>
              <a:gd name="connsiteY2" fmla="*/ 5169529 h 5169529"/>
              <a:gd name="connsiteX3" fmla="*/ 301759 w 1081652"/>
              <a:gd name="connsiteY3" fmla="*/ 0 h 5169529"/>
              <a:gd name="connsiteX0" fmla="*/ 301759 w 1049879"/>
              <a:gd name="connsiteY0" fmla="*/ 0 h 5169529"/>
              <a:gd name="connsiteX1" fmla="*/ 292706 w 1049879"/>
              <a:gd name="connsiteY1" fmla="*/ 5169529 h 5169529"/>
              <a:gd name="connsiteX2" fmla="*/ 0 w 1049879"/>
              <a:gd name="connsiteY2" fmla="*/ 5169529 h 5169529"/>
              <a:gd name="connsiteX3" fmla="*/ 301759 w 1049879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4244"/>
              <a:gd name="connsiteY0" fmla="*/ 0 h 5169529"/>
              <a:gd name="connsiteX1" fmla="*/ 292706 w 1034244"/>
              <a:gd name="connsiteY1" fmla="*/ 5169529 h 5169529"/>
              <a:gd name="connsiteX2" fmla="*/ 0 w 1034244"/>
              <a:gd name="connsiteY2" fmla="*/ 5169529 h 5169529"/>
              <a:gd name="connsiteX3" fmla="*/ 301759 w 1034244"/>
              <a:gd name="connsiteY3" fmla="*/ 0 h 5169529"/>
              <a:gd name="connsiteX0" fmla="*/ 301759 w 1030828"/>
              <a:gd name="connsiteY0" fmla="*/ 0 h 5169529"/>
              <a:gd name="connsiteX1" fmla="*/ 285672 w 1030828"/>
              <a:gd name="connsiteY1" fmla="*/ 5169529 h 5169529"/>
              <a:gd name="connsiteX2" fmla="*/ 0 w 1030828"/>
              <a:gd name="connsiteY2" fmla="*/ 5169529 h 5169529"/>
              <a:gd name="connsiteX3" fmla="*/ 301759 w 1030828"/>
              <a:gd name="connsiteY3" fmla="*/ 0 h 5169529"/>
              <a:gd name="connsiteX0" fmla="*/ 301759 w 1046406"/>
              <a:gd name="connsiteY0" fmla="*/ 0 h 5169529"/>
              <a:gd name="connsiteX1" fmla="*/ 285672 w 1046406"/>
              <a:gd name="connsiteY1" fmla="*/ 5169529 h 5169529"/>
              <a:gd name="connsiteX2" fmla="*/ 0 w 1046406"/>
              <a:gd name="connsiteY2" fmla="*/ 5169529 h 5169529"/>
              <a:gd name="connsiteX3" fmla="*/ 301759 w 1046406"/>
              <a:gd name="connsiteY3" fmla="*/ 0 h 5169529"/>
              <a:gd name="connsiteX0" fmla="*/ 319549 w 1055493"/>
              <a:gd name="connsiteY0" fmla="*/ 0 h 5137507"/>
              <a:gd name="connsiteX1" fmla="*/ 285672 w 1055493"/>
              <a:gd name="connsiteY1" fmla="*/ 5137507 h 5137507"/>
              <a:gd name="connsiteX2" fmla="*/ 0 w 1055493"/>
              <a:gd name="connsiteY2" fmla="*/ 5137507 h 5137507"/>
              <a:gd name="connsiteX3" fmla="*/ 319549 w 1055493"/>
              <a:gd name="connsiteY3" fmla="*/ 0 h 5137507"/>
              <a:gd name="connsiteX0" fmla="*/ 319549 w 1055493"/>
              <a:gd name="connsiteY0" fmla="*/ 0 h 5155297"/>
              <a:gd name="connsiteX1" fmla="*/ 285672 w 1055493"/>
              <a:gd name="connsiteY1" fmla="*/ 5155297 h 5155297"/>
              <a:gd name="connsiteX2" fmla="*/ 0 w 1055493"/>
              <a:gd name="connsiteY2" fmla="*/ 5155297 h 5155297"/>
              <a:gd name="connsiteX3" fmla="*/ 319549 w 1055493"/>
              <a:gd name="connsiteY3" fmla="*/ 0 h 5155297"/>
              <a:gd name="connsiteX0" fmla="*/ 319549 w 1054135"/>
              <a:gd name="connsiteY0" fmla="*/ 0 h 5155297"/>
              <a:gd name="connsiteX1" fmla="*/ 285672 w 1054135"/>
              <a:gd name="connsiteY1" fmla="*/ 5155297 h 5155297"/>
              <a:gd name="connsiteX2" fmla="*/ 0 w 1054135"/>
              <a:gd name="connsiteY2" fmla="*/ 5155297 h 5155297"/>
              <a:gd name="connsiteX3" fmla="*/ 319549 w 1054135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52777"/>
              <a:gd name="connsiteY0" fmla="*/ 0 h 5155297"/>
              <a:gd name="connsiteX1" fmla="*/ 285672 w 1052777"/>
              <a:gd name="connsiteY1" fmla="*/ 5155297 h 5155297"/>
              <a:gd name="connsiteX2" fmla="*/ 0 w 1052777"/>
              <a:gd name="connsiteY2" fmla="*/ 5155297 h 5155297"/>
              <a:gd name="connsiteX3" fmla="*/ 319549 w 1052777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9549 w 1037922"/>
              <a:gd name="connsiteY0" fmla="*/ 0 h 5155297"/>
              <a:gd name="connsiteX1" fmla="*/ 285672 w 1037922"/>
              <a:gd name="connsiteY1" fmla="*/ 5155297 h 5155297"/>
              <a:gd name="connsiteX2" fmla="*/ 0 w 1037922"/>
              <a:gd name="connsiteY2" fmla="*/ 5155297 h 5155297"/>
              <a:gd name="connsiteX3" fmla="*/ 319549 w 1037922"/>
              <a:gd name="connsiteY3" fmla="*/ 0 h 5155297"/>
              <a:gd name="connsiteX0" fmla="*/ 314686 w 1035467"/>
              <a:gd name="connsiteY0" fmla="*/ 0 h 5160160"/>
              <a:gd name="connsiteX1" fmla="*/ 285672 w 1035467"/>
              <a:gd name="connsiteY1" fmla="*/ 5160160 h 5160160"/>
              <a:gd name="connsiteX2" fmla="*/ 0 w 1035467"/>
              <a:gd name="connsiteY2" fmla="*/ 5160160 h 5160160"/>
              <a:gd name="connsiteX3" fmla="*/ 314686 w 1035467"/>
              <a:gd name="connsiteY3" fmla="*/ 0 h 5160160"/>
              <a:gd name="connsiteX0" fmla="*/ 314686 w 1042817"/>
              <a:gd name="connsiteY0" fmla="*/ 0 h 5160160"/>
              <a:gd name="connsiteX1" fmla="*/ 285672 w 1042817"/>
              <a:gd name="connsiteY1" fmla="*/ 5160160 h 5160160"/>
              <a:gd name="connsiteX2" fmla="*/ 0 w 1042817"/>
              <a:gd name="connsiteY2" fmla="*/ 5160160 h 5160160"/>
              <a:gd name="connsiteX3" fmla="*/ 314686 w 1042817"/>
              <a:gd name="connsiteY3" fmla="*/ 0 h 5160160"/>
              <a:gd name="connsiteX0" fmla="*/ 291826 w 1031317"/>
              <a:gd name="connsiteY0" fmla="*/ 0 h 5153629"/>
              <a:gd name="connsiteX1" fmla="*/ 285672 w 1031317"/>
              <a:gd name="connsiteY1" fmla="*/ 5153629 h 5153629"/>
              <a:gd name="connsiteX2" fmla="*/ 0 w 1031317"/>
              <a:gd name="connsiteY2" fmla="*/ 5153629 h 5153629"/>
              <a:gd name="connsiteX3" fmla="*/ 291826 w 1031317"/>
              <a:gd name="connsiteY3" fmla="*/ 0 h 5153629"/>
              <a:gd name="connsiteX0" fmla="*/ 291826 w 1067180"/>
              <a:gd name="connsiteY0" fmla="*/ 0 h 5153629"/>
              <a:gd name="connsiteX1" fmla="*/ 285672 w 1067180"/>
              <a:gd name="connsiteY1" fmla="*/ 5153629 h 5153629"/>
              <a:gd name="connsiteX2" fmla="*/ 0 w 1067180"/>
              <a:gd name="connsiteY2" fmla="*/ 5153629 h 5153629"/>
              <a:gd name="connsiteX3" fmla="*/ 291826 w 1067180"/>
              <a:gd name="connsiteY3" fmla="*/ 0 h 5153629"/>
              <a:gd name="connsiteX0" fmla="*/ 291826 w 1067180"/>
              <a:gd name="connsiteY0" fmla="*/ 0 h 5153629"/>
              <a:gd name="connsiteX1" fmla="*/ 285672 w 1067180"/>
              <a:gd name="connsiteY1" fmla="*/ 5153629 h 5153629"/>
              <a:gd name="connsiteX2" fmla="*/ 0 w 1067180"/>
              <a:gd name="connsiteY2" fmla="*/ 5153629 h 5153629"/>
              <a:gd name="connsiteX3" fmla="*/ 291826 w 1067180"/>
              <a:gd name="connsiteY3" fmla="*/ 0 h 5153629"/>
              <a:gd name="connsiteX0" fmla="*/ 288560 w 1065497"/>
              <a:gd name="connsiteY0" fmla="*/ 0 h 5147098"/>
              <a:gd name="connsiteX1" fmla="*/ 285672 w 1065497"/>
              <a:gd name="connsiteY1" fmla="*/ 5147098 h 5147098"/>
              <a:gd name="connsiteX2" fmla="*/ 0 w 1065497"/>
              <a:gd name="connsiteY2" fmla="*/ 5147098 h 5147098"/>
              <a:gd name="connsiteX3" fmla="*/ 288560 w 1065497"/>
              <a:gd name="connsiteY3" fmla="*/ 0 h 5147098"/>
              <a:gd name="connsiteX0" fmla="*/ 288560 w 1096906"/>
              <a:gd name="connsiteY0" fmla="*/ 0 h 5147098"/>
              <a:gd name="connsiteX1" fmla="*/ 285672 w 1096906"/>
              <a:gd name="connsiteY1" fmla="*/ 5147098 h 5147098"/>
              <a:gd name="connsiteX2" fmla="*/ 0 w 1096906"/>
              <a:gd name="connsiteY2" fmla="*/ 5147098 h 5147098"/>
              <a:gd name="connsiteX3" fmla="*/ 288560 w 1096906"/>
              <a:gd name="connsiteY3" fmla="*/ 0 h 5147098"/>
              <a:gd name="connsiteX0" fmla="*/ 288560 w 1096906"/>
              <a:gd name="connsiteY0" fmla="*/ 0 h 5147098"/>
              <a:gd name="connsiteX1" fmla="*/ 285672 w 1096906"/>
              <a:gd name="connsiteY1" fmla="*/ 5147098 h 5147098"/>
              <a:gd name="connsiteX2" fmla="*/ 0 w 1096906"/>
              <a:gd name="connsiteY2" fmla="*/ 5147098 h 5147098"/>
              <a:gd name="connsiteX3" fmla="*/ 288560 w 1096906"/>
              <a:gd name="connsiteY3" fmla="*/ 0 h 5147098"/>
              <a:gd name="connsiteX0" fmla="*/ 204061 w 1053504"/>
              <a:gd name="connsiteY0" fmla="*/ 0 h 5147098"/>
              <a:gd name="connsiteX1" fmla="*/ 285672 w 1053504"/>
              <a:gd name="connsiteY1" fmla="*/ 5147098 h 5147098"/>
              <a:gd name="connsiteX2" fmla="*/ 0 w 1053504"/>
              <a:gd name="connsiteY2" fmla="*/ 5147098 h 5147098"/>
              <a:gd name="connsiteX3" fmla="*/ 204061 w 10535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242161 w 1091604"/>
              <a:gd name="connsiteY0" fmla="*/ 0 h 5147098"/>
              <a:gd name="connsiteX1" fmla="*/ 323772 w 1091604"/>
              <a:gd name="connsiteY1" fmla="*/ 5147098 h 5147098"/>
              <a:gd name="connsiteX2" fmla="*/ 0 w 1091604"/>
              <a:gd name="connsiteY2" fmla="*/ 5147098 h 5147098"/>
              <a:gd name="connsiteX3" fmla="*/ 242161 w 1091604"/>
              <a:gd name="connsiteY3" fmla="*/ 0 h 5147098"/>
              <a:gd name="connsiteX0" fmla="*/ 346963 w 1145801"/>
              <a:gd name="connsiteY0" fmla="*/ 0 h 5154958"/>
              <a:gd name="connsiteX1" fmla="*/ 323772 w 1145801"/>
              <a:gd name="connsiteY1" fmla="*/ 5154958 h 5154958"/>
              <a:gd name="connsiteX2" fmla="*/ 0 w 1145801"/>
              <a:gd name="connsiteY2" fmla="*/ 5154958 h 5154958"/>
              <a:gd name="connsiteX3" fmla="*/ 346963 w 1145801"/>
              <a:gd name="connsiteY3" fmla="*/ 0 h 5154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801" h="5154958">
                <a:moveTo>
                  <a:pt x="346963" y="0"/>
                </a:moveTo>
                <a:cubicBezTo>
                  <a:pt x="1503833" y="1879282"/>
                  <a:pt x="1323265" y="3584062"/>
                  <a:pt x="323772" y="5154958"/>
                </a:cubicBezTo>
                <a:lnTo>
                  <a:pt x="0" y="5154958"/>
                </a:lnTo>
                <a:cubicBezTo>
                  <a:pt x="1140463" y="3599315"/>
                  <a:pt x="1290903" y="1893588"/>
                  <a:pt x="3469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CuadroTexto 1"/>
          <p:cNvSpPr txBox="1"/>
          <p:nvPr/>
        </p:nvSpPr>
        <p:spPr>
          <a:xfrm>
            <a:off x="3199207" y="48189"/>
            <a:ext cx="5824538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TEMARIO DE EXPOSICIÓN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6DE88695-9A72-443A-85FF-08E0B1F4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88711"/>
      </p:ext>
    </p:extLst>
  </p:cSld>
  <p:clrMapOvr>
    <a:masterClrMapping/>
  </p:clrMapOvr>
  <p:transition spd="slow" advTm="10768">
    <p:strips dir="l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33" t="12468" r="1309" b="15750"/>
          <a:stretch/>
        </p:blipFill>
        <p:spPr>
          <a:xfrm>
            <a:off x="6354720" y="3313392"/>
            <a:ext cx="3899966" cy="268764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439400" y="174168"/>
            <a:ext cx="1767114" cy="6553934"/>
            <a:chOff x="10580913" y="174168"/>
            <a:chExt cx="1625601" cy="65539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4" r="22899"/>
            <a:stretch/>
          </p:blipFill>
          <p:spPr>
            <a:xfrm>
              <a:off x="10594442" y="174168"/>
              <a:ext cx="1584362" cy="17492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5428" y="1917970"/>
              <a:ext cx="1596572" cy="15385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9942" y="3451135"/>
              <a:ext cx="1596572" cy="174920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0913" y="5189530"/>
              <a:ext cx="1596572" cy="1538572"/>
            </a:xfrm>
            <a:prstGeom prst="rect">
              <a:avLst/>
            </a:prstGeom>
          </p:spPr>
        </p:pic>
      </p:grpSp>
      <p:sp>
        <p:nvSpPr>
          <p:cNvPr id="19" name="10 CuadroTexto"/>
          <p:cNvSpPr txBox="1"/>
          <p:nvPr/>
        </p:nvSpPr>
        <p:spPr>
          <a:xfrm>
            <a:off x="2080673" y="4259742"/>
            <a:ext cx="3549963" cy="70788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prstClr val="black"/>
                </a:solidFill>
              </a:rPr>
              <a:t>No distinción</a:t>
            </a:r>
            <a:r>
              <a:rPr lang="es-EC" sz="2000" dirty="0">
                <a:solidFill>
                  <a:prstClr val="black"/>
                </a:solidFill>
              </a:rPr>
              <a:t> de amenaza Población civil en </a:t>
            </a:r>
            <a:r>
              <a:rPr lang="es-EC" sz="2000" b="1" dirty="0">
                <a:solidFill>
                  <a:prstClr val="black"/>
                </a:solidFill>
              </a:rPr>
              <a:t>riesgo</a:t>
            </a:r>
          </a:p>
        </p:txBody>
      </p:sp>
      <p:sp>
        <p:nvSpPr>
          <p:cNvPr id="20" name="26 CuadroTexto"/>
          <p:cNvSpPr txBox="1"/>
          <p:nvPr/>
        </p:nvSpPr>
        <p:spPr>
          <a:xfrm>
            <a:off x="2080673" y="3495472"/>
            <a:ext cx="3549963" cy="4001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solidFill>
                  <a:prstClr val="black"/>
                </a:solidFill>
              </a:rPr>
              <a:t>Nuevas formas de conflictividad</a:t>
            </a:r>
          </a:p>
        </p:txBody>
      </p:sp>
      <p:sp>
        <p:nvSpPr>
          <p:cNvPr id="21" name="8 CuadroTexto"/>
          <p:cNvSpPr txBox="1"/>
          <p:nvPr/>
        </p:nvSpPr>
        <p:spPr>
          <a:xfrm>
            <a:off x="222376" y="5542379"/>
            <a:ext cx="1361014" cy="4001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SITUACIÓN</a:t>
            </a:r>
          </a:p>
        </p:txBody>
      </p:sp>
      <p:cxnSp>
        <p:nvCxnSpPr>
          <p:cNvPr id="22" name="11 Conector angular"/>
          <p:cNvCxnSpPr>
            <a:stCxn id="21" idx="3"/>
            <a:endCxn id="20" idx="1"/>
          </p:cNvCxnSpPr>
          <p:nvPr/>
        </p:nvCxnSpPr>
        <p:spPr>
          <a:xfrm flipV="1">
            <a:off x="1583390" y="3695527"/>
            <a:ext cx="497283" cy="2046907"/>
          </a:xfrm>
          <a:prstGeom prst="bentConnector3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3 Conector recto de flecha"/>
          <p:cNvCxnSpPr>
            <a:stCxn id="20" idx="2"/>
            <a:endCxn id="19" idx="0"/>
          </p:cNvCxnSpPr>
          <p:nvPr/>
        </p:nvCxnSpPr>
        <p:spPr>
          <a:xfrm>
            <a:off x="3855655" y="3895582"/>
            <a:ext cx="0" cy="36416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9 Conector recto de flecha"/>
          <p:cNvCxnSpPr>
            <a:cxnSpLocks/>
            <a:stCxn id="19" idx="2"/>
          </p:cNvCxnSpPr>
          <p:nvPr/>
        </p:nvCxnSpPr>
        <p:spPr>
          <a:xfrm>
            <a:off x="3855655" y="4967628"/>
            <a:ext cx="2668" cy="34601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19 CuadroTexto"/>
          <p:cNvSpPr txBox="1"/>
          <p:nvPr/>
        </p:nvSpPr>
        <p:spPr>
          <a:xfrm>
            <a:off x="2082819" y="5311717"/>
            <a:ext cx="3857137" cy="126188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2000" dirty="0"/>
              <a:t>Aparecen </a:t>
            </a:r>
            <a:r>
              <a:rPr lang="es-EC" sz="2000" b="1" dirty="0"/>
              <a:t>nuevos actores</a:t>
            </a:r>
            <a:r>
              <a:rPr lang="es-EC" sz="2000" dirty="0"/>
              <a:t> </a:t>
            </a:r>
            <a:r>
              <a:rPr lang="es-EC" i="1" dirty="0"/>
              <a:t>(cuestionan la legitimidad del Estado y monopolio de violencia)</a:t>
            </a:r>
          </a:p>
          <a:p>
            <a:r>
              <a:rPr lang="es-EC" sz="2000" dirty="0"/>
              <a:t>Escenarios con alta </a:t>
            </a:r>
            <a:r>
              <a:rPr lang="es-EC" sz="2000" b="1" dirty="0"/>
              <a:t>incertidumbre</a:t>
            </a:r>
            <a:r>
              <a:rPr lang="es-EC" sz="20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1D7CEC-4397-4420-BA4F-B6188C3BF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4459" y="301410"/>
            <a:ext cx="3915974" cy="2743139"/>
          </a:xfrm>
          <a:prstGeom prst="rect">
            <a:avLst/>
          </a:prstGeom>
        </p:spPr>
      </p:pic>
      <p:graphicFrame>
        <p:nvGraphicFramePr>
          <p:cNvPr id="27" name="Chart 4">
            <a:extLst>
              <a:ext uri="{FF2B5EF4-FFF2-40B4-BE49-F238E27FC236}">
                <a16:creationId xmlns:a16="http://schemas.microsoft.com/office/drawing/2014/main" xmlns="" id="{186B097A-E5A9-4C4E-A4A7-ABFB6CDC9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2338052"/>
              </p:ext>
            </p:extLst>
          </p:nvPr>
        </p:nvGraphicFramePr>
        <p:xfrm>
          <a:off x="2231899" y="1837392"/>
          <a:ext cx="1656000" cy="14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1" name="TextBox 17">
            <a:extLst>
              <a:ext uri="{FF2B5EF4-FFF2-40B4-BE49-F238E27FC236}">
                <a16:creationId xmlns:a16="http://schemas.microsoft.com/office/drawing/2014/main" xmlns="" id="{5A2114D9-86D8-428B-B814-DAACC37D33A7}"/>
              </a:ext>
            </a:extLst>
          </p:cNvPr>
          <p:cNvSpPr txBox="1"/>
          <p:nvPr/>
        </p:nvSpPr>
        <p:spPr>
          <a:xfrm>
            <a:off x="3676801" y="2239252"/>
            <a:ext cx="12150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98%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xmlns="" id="{CA5A940A-F8E1-4FB2-811A-462EDABE86B5}"/>
              </a:ext>
            </a:extLst>
          </p:cNvPr>
          <p:cNvSpPr txBox="1"/>
          <p:nvPr/>
        </p:nvSpPr>
        <p:spPr>
          <a:xfrm>
            <a:off x="2148709" y="1236313"/>
            <a:ext cx="115845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sz="2800" dirty="0"/>
              <a:t>2%</a:t>
            </a:r>
            <a:endParaRPr lang="ko-KR" altLang="en-US" sz="2800" dirty="0"/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600136B3-1A4E-4B51-9F47-53655C886FB5}"/>
              </a:ext>
            </a:extLst>
          </p:cNvPr>
          <p:cNvGrpSpPr/>
          <p:nvPr/>
        </p:nvGrpSpPr>
        <p:grpSpPr>
          <a:xfrm>
            <a:off x="66871" y="60278"/>
            <a:ext cx="5932923" cy="923330"/>
            <a:chOff x="66871" y="112036"/>
            <a:chExt cx="5932923" cy="923330"/>
          </a:xfrm>
        </p:grpSpPr>
        <p:sp>
          <p:nvSpPr>
            <p:cNvPr id="44" name="Round Same Side Corner Rectangle 25">
              <a:extLst>
                <a:ext uri="{FF2B5EF4-FFF2-40B4-BE49-F238E27FC236}">
                  <a16:creationId xmlns:a16="http://schemas.microsoft.com/office/drawing/2014/main" xmlns="" id="{3F235762-5070-481D-A38F-00484F321319}"/>
                </a:ext>
              </a:extLst>
            </p:cNvPr>
            <p:cNvSpPr/>
            <p:nvPr/>
          </p:nvSpPr>
          <p:spPr>
            <a:xfrm rot="16200000">
              <a:off x="2591706" y="-2401220"/>
              <a:ext cx="883253" cy="59329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Calibri" panose="020F0502020204030204" pitchFamily="34" charset="0"/>
              </a:endParaRPr>
            </a:p>
          </p:txBody>
        </p:sp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xmlns="" id="{B3F0E566-93A2-4F59-B134-94B3FDB17857}"/>
                </a:ext>
              </a:extLst>
            </p:cNvPr>
            <p:cNvSpPr/>
            <p:nvPr/>
          </p:nvSpPr>
          <p:spPr>
            <a:xfrm>
              <a:off x="795088" y="112036"/>
              <a:ext cx="51502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MX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Ante las amenazas y riesgos emergentes, los </a:t>
              </a:r>
              <a:r>
                <a:rPr lang="es-MX" b="1" u="sng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escenarios</a:t>
              </a:r>
              <a:r>
                <a:rPr lang="es-MX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para el empleo de FF.AA, se han vuelto más </a:t>
              </a:r>
              <a:r>
                <a:rPr lang="es-MX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volátiles, inciertos, complejos y ambiguos</a:t>
              </a:r>
              <a:r>
                <a:rPr lang="es-MX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xmlns="" id="{A40B8A5F-D02E-4ACD-B6A1-A0FFE4C37D7A}"/>
                </a:ext>
              </a:extLst>
            </p:cNvPr>
            <p:cNvGrpSpPr/>
            <p:nvPr/>
          </p:nvGrpSpPr>
          <p:grpSpPr>
            <a:xfrm>
              <a:off x="98189" y="205202"/>
              <a:ext cx="720080" cy="720080"/>
              <a:chOff x="53346" y="137614"/>
              <a:chExt cx="720080" cy="720080"/>
            </a:xfrm>
          </p:grpSpPr>
          <p:sp>
            <p:nvSpPr>
              <p:cNvPr id="47" name="Oval 5">
                <a:extLst>
                  <a:ext uri="{FF2B5EF4-FFF2-40B4-BE49-F238E27FC236}">
                    <a16:creationId xmlns:a16="http://schemas.microsoft.com/office/drawing/2014/main" xmlns="" id="{A3140A20-1152-441C-A67A-434C97BB33AD}"/>
                  </a:ext>
                </a:extLst>
              </p:cNvPr>
              <p:cNvSpPr/>
              <p:nvPr/>
            </p:nvSpPr>
            <p:spPr>
              <a:xfrm>
                <a:off x="53346" y="137614"/>
                <a:ext cx="720080" cy="72008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070C0">
                    <a:alpha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8" name="Pie 24">
                <a:extLst>
                  <a:ext uri="{FF2B5EF4-FFF2-40B4-BE49-F238E27FC236}">
                    <a16:creationId xmlns:a16="http://schemas.microsoft.com/office/drawing/2014/main" xmlns="" id="{DE590302-789A-4A10-8E98-2F26EF935E00}"/>
                  </a:ext>
                </a:extLst>
              </p:cNvPr>
              <p:cNvSpPr/>
              <p:nvPr/>
            </p:nvSpPr>
            <p:spPr>
              <a:xfrm>
                <a:off x="194395" y="276182"/>
                <a:ext cx="409255" cy="406988"/>
              </a:xfrm>
              <a:custGeom>
                <a:avLst/>
                <a:gdLst/>
                <a:ahLst/>
                <a:cxnLst/>
                <a:rect l="l" t="t" r="r" b="b"/>
                <a:pathLst>
                  <a:path w="3228711" h="3210836">
                    <a:moveTo>
                      <a:pt x="351626" y="695968"/>
                    </a:moveTo>
                    <a:lnTo>
                      <a:pt x="1548007" y="1678300"/>
                    </a:lnTo>
                    <a:lnTo>
                      <a:pt x="236194" y="2500159"/>
                    </a:lnTo>
                    <a:cubicBezTo>
                      <a:pt x="-116985" y="1936431"/>
                      <a:pt x="-70514" y="1210092"/>
                      <a:pt x="351626" y="695968"/>
                    </a:cubicBezTo>
                    <a:close/>
                    <a:moveTo>
                      <a:pt x="1957429" y="262366"/>
                    </a:moveTo>
                    <a:cubicBezTo>
                      <a:pt x="2634256" y="359480"/>
                      <a:pt x="3156733" y="907132"/>
                      <a:pt x="3221913" y="1587776"/>
                    </a:cubicBezTo>
                    <a:cubicBezTo>
                      <a:pt x="3287093" y="2268421"/>
                      <a:pt x="2878048" y="2905277"/>
                      <a:pt x="2231953" y="3129078"/>
                    </a:cubicBezTo>
                    <a:cubicBezTo>
                      <a:pt x="1585858" y="3352879"/>
                      <a:pt x="870522" y="3105497"/>
                      <a:pt x="500715" y="2530372"/>
                    </a:cubicBezTo>
                    <a:lnTo>
                      <a:pt x="1746987" y="1729019"/>
                    </a:lnTo>
                    <a:close/>
                    <a:moveTo>
                      <a:pt x="1604447" y="200"/>
                    </a:moveTo>
                    <a:cubicBezTo>
                      <a:pt x="1665125" y="-778"/>
                      <a:pt x="1726175" y="1809"/>
                      <a:pt x="1787307" y="8072"/>
                    </a:cubicBezTo>
                    <a:lnTo>
                      <a:pt x="1629532" y="1548011"/>
                    </a:lnTo>
                    <a:lnTo>
                      <a:pt x="483856" y="506987"/>
                    </a:lnTo>
                    <a:cubicBezTo>
                      <a:pt x="773141" y="188622"/>
                      <a:pt x="1179697" y="7051"/>
                      <a:pt x="1604447" y="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pic>
        <p:nvPicPr>
          <p:cNvPr id="8" name="Gráfico 7" descr="Radioactivo">
            <a:extLst>
              <a:ext uri="{FF2B5EF4-FFF2-40B4-BE49-F238E27FC236}">
                <a16:creationId xmlns:a16="http://schemas.microsoft.com/office/drawing/2014/main" xmlns="" id="{C1249955-D841-479B-A1CC-B8C823CE6F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606564" y="2130150"/>
            <a:ext cx="914400" cy="914400"/>
          </a:xfrm>
          <a:prstGeom prst="rect">
            <a:avLst/>
          </a:prstGeom>
        </p:spPr>
      </p:pic>
      <p:pic>
        <p:nvPicPr>
          <p:cNvPr id="3" name="Gráfico 2" descr="Pulgares hacia arriba">
            <a:extLst>
              <a:ext uri="{FF2B5EF4-FFF2-40B4-BE49-F238E27FC236}">
                <a16:creationId xmlns:a16="http://schemas.microsoft.com/office/drawing/2014/main" xmlns="" id="{F2085635-1B20-489E-BA51-67954EA9D0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71104" y="2314087"/>
            <a:ext cx="385473" cy="385473"/>
          </a:xfrm>
          <a:prstGeom prst="rect">
            <a:avLst/>
          </a:prstGeom>
        </p:spPr>
      </p:pic>
      <p:pic>
        <p:nvPicPr>
          <p:cNvPr id="4" name="Gráfico 3" descr="Pulgares hacia arriba">
            <a:extLst>
              <a:ext uri="{FF2B5EF4-FFF2-40B4-BE49-F238E27FC236}">
                <a16:creationId xmlns:a16="http://schemas.microsoft.com/office/drawing/2014/main" xmlns="" id="{94416C64-046D-4FEF-808A-267D621020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flipV="1">
            <a:off x="3033332" y="1360879"/>
            <a:ext cx="385473" cy="385473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84663DC-999C-42FE-8CC8-75E8988C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203894"/>
      </p:ext>
    </p:extLst>
  </p:cSld>
  <p:clrMapOvr>
    <a:masterClrMapping/>
  </p:clrMapOvr>
  <p:transition spd="slow" advTm="23476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6336673" y="4586353"/>
            <a:ext cx="5756705" cy="2200927"/>
          </a:xfrm>
          <a:prstGeom prst="rect">
            <a:avLst/>
          </a:prstGeom>
        </p:spPr>
      </p:pic>
      <p:grpSp>
        <p:nvGrpSpPr>
          <p:cNvPr id="56" name="Grupo 55">
            <a:extLst>
              <a:ext uri="{FF2B5EF4-FFF2-40B4-BE49-F238E27FC236}">
                <a16:creationId xmlns:a16="http://schemas.microsoft.com/office/drawing/2014/main" xmlns="" id="{2F3E91D8-9875-4507-B0AA-78F590696202}"/>
              </a:ext>
            </a:extLst>
          </p:cNvPr>
          <p:cNvGrpSpPr/>
          <p:nvPr/>
        </p:nvGrpSpPr>
        <p:grpSpPr>
          <a:xfrm>
            <a:off x="544696" y="3880305"/>
            <a:ext cx="5213950" cy="2906975"/>
            <a:chOff x="544696" y="3880305"/>
            <a:chExt cx="5213950" cy="29069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696" y="3880305"/>
              <a:ext cx="2560631" cy="29069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7225" y="5290250"/>
              <a:ext cx="2611421" cy="1355772"/>
            </a:xfrm>
            <a:prstGeom prst="rect">
              <a:avLst/>
            </a:prstGeom>
          </p:spPr>
        </p:pic>
        <p:pic>
          <p:nvPicPr>
            <p:cNvPr id="4100" name="Picture 4" descr="Resultado de imagen para fuerza de tarea conjunta esmeralda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103" y="3917890"/>
              <a:ext cx="2611543" cy="1273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4" name="Chart 3">
            <a:extLst>
              <a:ext uri="{FF2B5EF4-FFF2-40B4-BE49-F238E27FC236}">
                <a16:creationId xmlns:a16="http://schemas.microsoft.com/office/drawing/2014/main" xmlns="" id="{75AD0F50-0940-4174-8258-2AED887140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587594"/>
              </p:ext>
            </p:extLst>
          </p:nvPr>
        </p:nvGraphicFramePr>
        <p:xfrm>
          <a:off x="6328974" y="1322157"/>
          <a:ext cx="5764404" cy="207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Chart 4">
            <a:extLst>
              <a:ext uri="{FF2B5EF4-FFF2-40B4-BE49-F238E27FC236}">
                <a16:creationId xmlns:a16="http://schemas.microsoft.com/office/drawing/2014/main" xmlns="" id="{4DC9BF44-1F0E-43E1-B6F9-EDA3EB63F0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008514"/>
              </p:ext>
            </p:extLst>
          </p:nvPr>
        </p:nvGraphicFramePr>
        <p:xfrm>
          <a:off x="2509647" y="1854902"/>
          <a:ext cx="1656000" cy="14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TextBox 17">
            <a:extLst>
              <a:ext uri="{FF2B5EF4-FFF2-40B4-BE49-F238E27FC236}">
                <a16:creationId xmlns:a16="http://schemas.microsoft.com/office/drawing/2014/main" xmlns="" id="{56A08040-69FC-45EE-BF7B-705AF830C1CA}"/>
              </a:ext>
            </a:extLst>
          </p:cNvPr>
          <p:cNvSpPr txBox="1"/>
          <p:nvPr/>
        </p:nvSpPr>
        <p:spPr>
          <a:xfrm>
            <a:off x="3725411" y="2933749"/>
            <a:ext cx="12150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71%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xmlns="" id="{E34D71F3-F937-47F3-8B28-F305AD6AFC23}"/>
              </a:ext>
            </a:extLst>
          </p:cNvPr>
          <p:cNvSpPr txBox="1"/>
          <p:nvPr/>
        </p:nvSpPr>
        <p:spPr>
          <a:xfrm>
            <a:off x="1754747" y="2118456"/>
            <a:ext cx="80995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sz="2800" dirty="0"/>
              <a:t>17%</a:t>
            </a:r>
            <a:endParaRPr lang="ko-KR" altLang="en-US" sz="2800" dirty="0"/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xmlns="" id="{7BEE237C-4151-40C4-BC03-A2DF6D60BC31}"/>
              </a:ext>
            </a:extLst>
          </p:cNvPr>
          <p:cNvSpPr txBox="1"/>
          <p:nvPr/>
        </p:nvSpPr>
        <p:spPr>
          <a:xfrm>
            <a:off x="2509647" y="1279832"/>
            <a:ext cx="115845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C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sz="2800" dirty="0"/>
              <a:t>12%</a:t>
            </a:r>
            <a:endParaRPr lang="ko-KR" altLang="en-US" sz="2800" dirty="0"/>
          </a:p>
        </p:txBody>
      </p:sp>
      <p:sp>
        <p:nvSpPr>
          <p:cNvPr id="66" name="Rectangle 9">
            <a:extLst>
              <a:ext uri="{FF2B5EF4-FFF2-40B4-BE49-F238E27FC236}">
                <a16:creationId xmlns:a16="http://schemas.microsoft.com/office/drawing/2014/main" xmlns="" id="{1178168D-E2A8-4F98-8177-2734D3138E0A}"/>
              </a:ext>
            </a:extLst>
          </p:cNvPr>
          <p:cNvSpPr/>
          <p:nvPr/>
        </p:nvSpPr>
        <p:spPr>
          <a:xfrm>
            <a:off x="3043510" y="2337676"/>
            <a:ext cx="596766" cy="51323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102" name="Grupo 4101">
            <a:extLst>
              <a:ext uri="{FF2B5EF4-FFF2-40B4-BE49-F238E27FC236}">
                <a16:creationId xmlns:a16="http://schemas.microsoft.com/office/drawing/2014/main" xmlns="" id="{C84B761E-85C3-4AD6-9D26-D8A3FFAE61CF}"/>
              </a:ext>
            </a:extLst>
          </p:cNvPr>
          <p:cNvGrpSpPr/>
          <p:nvPr/>
        </p:nvGrpSpPr>
        <p:grpSpPr>
          <a:xfrm>
            <a:off x="66871" y="123615"/>
            <a:ext cx="5932923" cy="883253"/>
            <a:chOff x="66871" y="123615"/>
            <a:chExt cx="5932923" cy="883253"/>
          </a:xfrm>
        </p:grpSpPr>
        <p:sp>
          <p:nvSpPr>
            <p:cNvPr id="4099" name="Round Same Side Corner Rectangle 25">
              <a:extLst>
                <a:ext uri="{FF2B5EF4-FFF2-40B4-BE49-F238E27FC236}">
                  <a16:creationId xmlns:a16="http://schemas.microsoft.com/office/drawing/2014/main" xmlns="" id="{ED058284-EFCA-4B56-9ABC-B4E80F0330A4}"/>
                </a:ext>
              </a:extLst>
            </p:cNvPr>
            <p:cNvSpPr/>
            <p:nvPr/>
          </p:nvSpPr>
          <p:spPr>
            <a:xfrm rot="16200000">
              <a:off x="2591706" y="-2401220"/>
              <a:ext cx="883253" cy="59329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95088" y="250060"/>
              <a:ext cx="51502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El </a:t>
              </a:r>
              <a:r>
                <a:rPr lang="es-ES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PMTD</a:t>
              </a:r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permite una </a:t>
              </a:r>
              <a:r>
                <a:rPr lang="es-ES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comprensión situacional amplia </a:t>
              </a:r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para alcanzar un </a:t>
              </a:r>
              <a:r>
                <a:rPr lang="es-ES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acertado mando y control</a:t>
              </a:r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01" name="Grupo 4100">
              <a:extLst>
                <a:ext uri="{FF2B5EF4-FFF2-40B4-BE49-F238E27FC236}">
                  <a16:creationId xmlns:a16="http://schemas.microsoft.com/office/drawing/2014/main" xmlns="" id="{91ABD890-D6F9-4AFD-939A-3F6CF51DECE7}"/>
                </a:ext>
              </a:extLst>
            </p:cNvPr>
            <p:cNvGrpSpPr/>
            <p:nvPr/>
          </p:nvGrpSpPr>
          <p:grpSpPr>
            <a:xfrm>
              <a:off x="98189" y="205202"/>
              <a:ext cx="720080" cy="720080"/>
              <a:chOff x="53346" y="137614"/>
              <a:chExt cx="720080" cy="720080"/>
            </a:xfrm>
          </p:grpSpPr>
          <p:sp>
            <p:nvSpPr>
              <p:cNvPr id="72" name="Oval 5">
                <a:extLst>
                  <a:ext uri="{FF2B5EF4-FFF2-40B4-BE49-F238E27FC236}">
                    <a16:creationId xmlns:a16="http://schemas.microsoft.com/office/drawing/2014/main" xmlns="" id="{C1418C89-51B5-4DDD-AB80-74F10EAB391C}"/>
                  </a:ext>
                </a:extLst>
              </p:cNvPr>
              <p:cNvSpPr/>
              <p:nvPr/>
            </p:nvSpPr>
            <p:spPr>
              <a:xfrm>
                <a:off x="53346" y="137614"/>
                <a:ext cx="720080" cy="72008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070C0">
                    <a:alpha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3" name="Pie 24">
                <a:extLst>
                  <a:ext uri="{FF2B5EF4-FFF2-40B4-BE49-F238E27FC236}">
                    <a16:creationId xmlns:a16="http://schemas.microsoft.com/office/drawing/2014/main" xmlns="" id="{59049217-3A5C-44E3-A647-52115D3D663E}"/>
                  </a:ext>
                </a:extLst>
              </p:cNvPr>
              <p:cNvSpPr/>
              <p:nvPr/>
            </p:nvSpPr>
            <p:spPr>
              <a:xfrm>
                <a:off x="194395" y="276182"/>
                <a:ext cx="409255" cy="406988"/>
              </a:xfrm>
              <a:custGeom>
                <a:avLst/>
                <a:gdLst/>
                <a:ahLst/>
                <a:cxnLst/>
                <a:rect l="l" t="t" r="r" b="b"/>
                <a:pathLst>
                  <a:path w="3228711" h="3210836">
                    <a:moveTo>
                      <a:pt x="351626" y="695968"/>
                    </a:moveTo>
                    <a:lnTo>
                      <a:pt x="1548007" y="1678300"/>
                    </a:lnTo>
                    <a:lnTo>
                      <a:pt x="236194" y="2500159"/>
                    </a:lnTo>
                    <a:cubicBezTo>
                      <a:pt x="-116985" y="1936431"/>
                      <a:pt x="-70514" y="1210092"/>
                      <a:pt x="351626" y="695968"/>
                    </a:cubicBezTo>
                    <a:close/>
                    <a:moveTo>
                      <a:pt x="1957429" y="262366"/>
                    </a:moveTo>
                    <a:cubicBezTo>
                      <a:pt x="2634256" y="359480"/>
                      <a:pt x="3156733" y="907132"/>
                      <a:pt x="3221913" y="1587776"/>
                    </a:cubicBezTo>
                    <a:cubicBezTo>
                      <a:pt x="3287093" y="2268421"/>
                      <a:pt x="2878048" y="2905277"/>
                      <a:pt x="2231953" y="3129078"/>
                    </a:cubicBezTo>
                    <a:cubicBezTo>
                      <a:pt x="1585858" y="3352879"/>
                      <a:pt x="870522" y="3105497"/>
                      <a:pt x="500715" y="2530372"/>
                    </a:cubicBezTo>
                    <a:lnTo>
                      <a:pt x="1746987" y="1729019"/>
                    </a:lnTo>
                    <a:close/>
                    <a:moveTo>
                      <a:pt x="1604447" y="200"/>
                    </a:moveTo>
                    <a:cubicBezTo>
                      <a:pt x="1665125" y="-778"/>
                      <a:pt x="1726175" y="1809"/>
                      <a:pt x="1787307" y="8072"/>
                    </a:cubicBezTo>
                    <a:lnTo>
                      <a:pt x="1629532" y="1548011"/>
                    </a:lnTo>
                    <a:lnTo>
                      <a:pt x="483856" y="506987"/>
                    </a:lnTo>
                    <a:cubicBezTo>
                      <a:pt x="773141" y="188622"/>
                      <a:pt x="1179697" y="7051"/>
                      <a:pt x="1604447" y="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xmlns="" id="{B43296DF-71AE-4A15-8FC2-365C11420DBB}"/>
              </a:ext>
            </a:extLst>
          </p:cNvPr>
          <p:cNvGrpSpPr/>
          <p:nvPr/>
        </p:nvGrpSpPr>
        <p:grpSpPr>
          <a:xfrm>
            <a:off x="6164306" y="140364"/>
            <a:ext cx="5932923" cy="883253"/>
            <a:chOff x="66871" y="123615"/>
            <a:chExt cx="5932923" cy="883253"/>
          </a:xfrm>
        </p:grpSpPr>
        <p:sp>
          <p:nvSpPr>
            <p:cNvPr id="79" name="Round Same Side Corner Rectangle 25">
              <a:extLst>
                <a:ext uri="{FF2B5EF4-FFF2-40B4-BE49-F238E27FC236}">
                  <a16:creationId xmlns:a16="http://schemas.microsoft.com/office/drawing/2014/main" xmlns="" id="{E25435C6-7130-4F82-8E63-6328FA8F6B39}"/>
                </a:ext>
              </a:extLst>
            </p:cNvPr>
            <p:cNvSpPr/>
            <p:nvPr/>
          </p:nvSpPr>
          <p:spPr>
            <a:xfrm rot="16200000">
              <a:off x="2591706" y="-2401220"/>
              <a:ext cx="883253" cy="59329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Calibri" panose="020F0502020204030204" pitchFamily="34" charset="0"/>
              </a:endParaRPr>
            </a:p>
          </p:txBody>
        </p:sp>
        <p:sp>
          <p:nvSpPr>
            <p:cNvPr id="80" name="Rectangle 8">
              <a:extLst>
                <a:ext uri="{FF2B5EF4-FFF2-40B4-BE49-F238E27FC236}">
                  <a16:creationId xmlns:a16="http://schemas.microsoft.com/office/drawing/2014/main" xmlns="" id="{EA16324A-EA71-4EAD-A157-72120511A768}"/>
                </a:ext>
              </a:extLst>
            </p:cNvPr>
            <p:cNvSpPr/>
            <p:nvPr/>
          </p:nvSpPr>
          <p:spPr>
            <a:xfrm>
              <a:off x="795088" y="232807"/>
              <a:ext cx="51502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MX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Importancia del PMTD </a:t>
              </a:r>
              <a:r>
                <a:rPr lang="es-MX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y la necesidad de complementar con otras metodologías.</a:t>
              </a:r>
            </a:p>
          </p:txBody>
        </p:sp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xmlns="" id="{71834F4C-36FA-4686-ACC8-0DC11F365632}"/>
                </a:ext>
              </a:extLst>
            </p:cNvPr>
            <p:cNvGrpSpPr/>
            <p:nvPr/>
          </p:nvGrpSpPr>
          <p:grpSpPr>
            <a:xfrm>
              <a:off x="98189" y="205202"/>
              <a:ext cx="720080" cy="720080"/>
              <a:chOff x="53346" y="137614"/>
              <a:chExt cx="720080" cy="720080"/>
            </a:xfrm>
          </p:grpSpPr>
          <p:sp>
            <p:nvSpPr>
              <p:cNvPr id="82" name="Oval 5">
                <a:extLst>
                  <a:ext uri="{FF2B5EF4-FFF2-40B4-BE49-F238E27FC236}">
                    <a16:creationId xmlns:a16="http://schemas.microsoft.com/office/drawing/2014/main" xmlns="" id="{D5AB6A16-D02B-4BE9-8E3F-30576F9130EF}"/>
                  </a:ext>
                </a:extLst>
              </p:cNvPr>
              <p:cNvSpPr/>
              <p:nvPr/>
            </p:nvSpPr>
            <p:spPr>
              <a:xfrm>
                <a:off x="53346" y="137614"/>
                <a:ext cx="720080" cy="72008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070C0">
                    <a:alpha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3" name="Pie 24">
                <a:extLst>
                  <a:ext uri="{FF2B5EF4-FFF2-40B4-BE49-F238E27FC236}">
                    <a16:creationId xmlns:a16="http://schemas.microsoft.com/office/drawing/2014/main" xmlns="" id="{86173BCF-3023-40C1-A685-C94A8D197F0D}"/>
                  </a:ext>
                </a:extLst>
              </p:cNvPr>
              <p:cNvSpPr/>
              <p:nvPr/>
            </p:nvSpPr>
            <p:spPr>
              <a:xfrm>
                <a:off x="194395" y="276182"/>
                <a:ext cx="409255" cy="406988"/>
              </a:xfrm>
              <a:custGeom>
                <a:avLst/>
                <a:gdLst/>
                <a:ahLst/>
                <a:cxnLst/>
                <a:rect l="l" t="t" r="r" b="b"/>
                <a:pathLst>
                  <a:path w="3228711" h="3210836">
                    <a:moveTo>
                      <a:pt x="351626" y="695968"/>
                    </a:moveTo>
                    <a:lnTo>
                      <a:pt x="1548007" y="1678300"/>
                    </a:lnTo>
                    <a:lnTo>
                      <a:pt x="236194" y="2500159"/>
                    </a:lnTo>
                    <a:cubicBezTo>
                      <a:pt x="-116985" y="1936431"/>
                      <a:pt x="-70514" y="1210092"/>
                      <a:pt x="351626" y="695968"/>
                    </a:cubicBezTo>
                    <a:close/>
                    <a:moveTo>
                      <a:pt x="1957429" y="262366"/>
                    </a:moveTo>
                    <a:cubicBezTo>
                      <a:pt x="2634256" y="359480"/>
                      <a:pt x="3156733" y="907132"/>
                      <a:pt x="3221913" y="1587776"/>
                    </a:cubicBezTo>
                    <a:cubicBezTo>
                      <a:pt x="3287093" y="2268421"/>
                      <a:pt x="2878048" y="2905277"/>
                      <a:pt x="2231953" y="3129078"/>
                    </a:cubicBezTo>
                    <a:cubicBezTo>
                      <a:pt x="1585858" y="3352879"/>
                      <a:pt x="870522" y="3105497"/>
                      <a:pt x="500715" y="2530372"/>
                    </a:cubicBezTo>
                    <a:lnTo>
                      <a:pt x="1746987" y="1729019"/>
                    </a:lnTo>
                    <a:close/>
                    <a:moveTo>
                      <a:pt x="1604447" y="200"/>
                    </a:moveTo>
                    <a:cubicBezTo>
                      <a:pt x="1665125" y="-778"/>
                      <a:pt x="1726175" y="1809"/>
                      <a:pt x="1787307" y="8072"/>
                    </a:cubicBezTo>
                    <a:lnTo>
                      <a:pt x="1629532" y="1548011"/>
                    </a:lnTo>
                    <a:lnTo>
                      <a:pt x="483856" y="506987"/>
                    </a:lnTo>
                    <a:cubicBezTo>
                      <a:pt x="773141" y="188622"/>
                      <a:pt x="1179697" y="7051"/>
                      <a:pt x="1604447" y="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sp>
        <p:nvSpPr>
          <p:cNvPr id="88" name="CuadroTexto 87">
            <a:extLst>
              <a:ext uri="{FF2B5EF4-FFF2-40B4-BE49-F238E27FC236}">
                <a16:creationId xmlns:a16="http://schemas.microsoft.com/office/drawing/2014/main" xmlns="" id="{BC0B3033-3691-4BAA-908F-DF4D43A11449}"/>
              </a:ext>
            </a:extLst>
          </p:cNvPr>
          <p:cNvSpPr txBox="1"/>
          <p:nvPr/>
        </p:nvSpPr>
        <p:spPr>
          <a:xfrm>
            <a:off x="6861036" y="4113502"/>
            <a:ext cx="4700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Necesidad de implementar otras metodologías</a:t>
            </a:r>
            <a:endParaRPr lang="pt-BR" dirty="0"/>
          </a:p>
        </p:txBody>
      </p:sp>
      <p:pic>
        <p:nvPicPr>
          <p:cNvPr id="2" name="Gráfico 1" descr="Pulgares hacia arriba">
            <a:extLst>
              <a:ext uri="{FF2B5EF4-FFF2-40B4-BE49-F238E27FC236}">
                <a16:creationId xmlns:a16="http://schemas.microsoft.com/office/drawing/2014/main" xmlns="" id="{4B76D791-B313-4DC4-BEEE-78F36B4B9E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708886" y="2970071"/>
            <a:ext cx="385473" cy="385473"/>
          </a:xfrm>
          <a:prstGeom prst="rect">
            <a:avLst/>
          </a:prstGeom>
        </p:spPr>
      </p:pic>
      <p:pic>
        <p:nvPicPr>
          <p:cNvPr id="4" name="Gráfico 3" descr="Pulgares hacia arriba">
            <a:extLst>
              <a:ext uri="{FF2B5EF4-FFF2-40B4-BE49-F238E27FC236}">
                <a16:creationId xmlns:a16="http://schemas.microsoft.com/office/drawing/2014/main" xmlns="" id="{7FB02A64-319A-4647-8A23-3F6FA4DEAD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994021" y="1319082"/>
            <a:ext cx="385473" cy="385473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2177DBCC-2D86-41EE-AEBB-F0022DDE42F4}"/>
              </a:ext>
            </a:extLst>
          </p:cNvPr>
          <p:cNvGrpSpPr/>
          <p:nvPr/>
        </p:nvGrpSpPr>
        <p:grpSpPr>
          <a:xfrm>
            <a:off x="8317730" y="3724579"/>
            <a:ext cx="1509344" cy="523220"/>
            <a:chOff x="8317730" y="3724579"/>
            <a:chExt cx="1509344" cy="523220"/>
          </a:xfrm>
        </p:grpSpPr>
        <p:sp>
          <p:nvSpPr>
            <p:cNvPr id="60" name="TextBox 17">
              <a:extLst>
                <a:ext uri="{FF2B5EF4-FFF2-40B4-BE49-F238E27FC236}">
                  <a16:creationId xmlns:a16="http://schemas.microsoft.com/office/drawing/2014/main" xmlns="" id="{1380709A-DEFD-4B8D-8C1C-728662CACA96}"/>
                </a:ext>
              </a:extLst>
            </p:cNvPr>
            <p:cNvSpPr txBox="1"/>
            <p:nvPr/>
          </p:nvSpPr>
          <p:spPr>
            <a:xfrm>
              <a:off x="8317730" y="3724579"/>
              <a:ext cx="121503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100%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5" name="Gráfico 4" descr="Pulgares hacia arriba">
              <a:extLst>
                <a:ext uri="{FF2B5EF4-FFF2-40B4-BE49-F238E27FC236}">
                  <a16:creationId xmlns:a16="http://schemas.microsoft.com/office/drawing/2014/main" xmlns="" id="{6341FF8D-A18C-4778-9B3A-4CB4F4AD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441601" y="3774948"/>
              <a:ext cx="385473" cy="385473"/>
            </a:xfrm>
            <a:prstGeom prst="rect">
              <a:avLst/>
            </a:prstGeom>
          </p:spPr>
        </p:pic>
      </p:grpSp>
      <p:pic>
        <p:nvPicPr>
          <p:cNvPr id="6" name="Gráfico 5" descr="Pulgares hacia arriba">
            <a:extLst>
              <a:ext uri="{FF2B5EF4-FFF2-40B4-BE49-F238E27FC236}">
                <a16:creationId xmlns:a16="http://schemas.microsoft.com/office/drawing/2014/main" xmlns="" id="{6B9933DE-D12E-4F38-8F07-9C311C0FAF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V="1">
            <a:off x="3482296" y="1386842"/>
            <a:ext cx="385473" cy="385473"/>
          </a:xfrm>
          <a:prstGeom prst="rect">
            <a:avLst/>
          </a:prstGeom>
        </p:spPr>
      </p:pic>
      <p:pic>
        <p:nvPicPr>
          <p:cNvPr id="8" name="Gráfico 7" descr="Pulgares hacia arriba">
            <a:extLst>
              <a:ext uri="{FF2B5EF4-FFF2-40B4-BE49-F238E27FC236}">
                <a16:creationId xmlns:a16="http://schemas.microsoft.com/office/drawing/2014/main" xmlns="" id="{BE7BF83E-10FB-4CB1-B9CE-BE50333BEB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V="1">
            <a:off x="11130725" y="1358355"/>
            <a:ext cx="385473" cy="385473"/>
          </a:xfrm>
          <a:prstGeom prst="rect">
            <a:avLst/>
          </a:prstGeom>
        </p:spPr>
      </p:pic>
      <p:pic>
        <p:nvPicPr>
          <p:cNvPr id="11" name="Gráfico 10" descr="Preguntas">
            <a:extLst>
              <a:ext uri="{FF2B5EF4-FFF2-40B4-BE49-F238E27FC236}">
                <a16:creationId xmlns:a16="http://schemas.microsoft.com/office/drawing/2014/main" xmlns="" id="{17C14E08-6979-467B-A53E-DBC0C8A2E1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260120" y="2055230"/>
            <a:ext cx="564891" cy="564891"/>
          </a:xfrm>
          <a:prstGeom prst="rect">
            <a:avLst/>
          </a:prstGeom>
        </p:spPr>
      </p:pic>
      <p:pic>
        <p:nvPicPr>
          <p:cNvPr id="12" name="Gráfico 11" descr="Preguntas">
            <a:extLst>
              <a:ext uri="{FF2B5EF4-FFF2-40B4-BE49-F238E27FC236}">
                <a16:creationId xmlns:a16="http://schemas.microsoft.com/office/drawing/2014/main" xmlns="" id="{A3C75B99-683C-4744-B7F9-6A2808F8D3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977930" y="1150255"/>
            <a:ext cx="564891" cy="564891"/>
          </a:xfrm>
          <a:prstGeom prst="rect">
            <a:avLst/>
          </a:prstGeom>
        </p:spPr>
      </p:pic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xmlns="" id="{BE883A2A-F87F-43F0-A505-AA39DCC3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674409"/>
      </p:ext>
    </p:extLst>
  </p:cSld>
  <p:clrMapOvr>
    <a:masterClrMapping/>
  </p:clrMapOvr>
  <p:transition spd="slow" advTm="21783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4" grpId="0">
        <p:bldAsOne/>
      </p:bldGraphic>
      <p:bldP spid="8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703EBC9C-4038-4D20-B494-C888A294C28E}"/>
              </a:ext>
            </a:extLst>
          </p:cNvPr>
          <p:cNvGrpSpPr/>
          <p:nvPr/>
        </p:nvGrpSpPr>
        <p:grpSpPr>
          <a:xfrm>
            <a:off x="3554502" y="972754"/>
            <a:ext cx="8637498" cy="5371447"/>
            <a:chOff x="3554502" y="825270"/>
            <a:chExt cx="8637498" cy="5371447"/>
          </a:xfrm>
        </p:grpSpPr>
        <p:pic>
          <p:nvPicPr>
            <p:cNvPr id="1026" name="Picture 2" descr="ARTE OPERACIONAL NUEVO ENFOQUE DE VIEJOS Y EXITOSOS CONCEPTOS DE CÓMO HACER  LA GUERRA">
              <a:extLst>
                <a:ext uri="{FF2B5EF4-FFF2-40B4-BE49-F238E27FC236}">
                  <a16:creationId xmlns:a16="http://schemas.microsoft.com/office/drawing/2014/main" xmlns="" id="{F6A0B963-9CA7-40B8-8C92-2A0F8DE3A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251" y="3520869"/>
              <a:ext cx="4318749" cy="267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03B929F8-4ADB-47D3-9EF4-D0F9937E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3251" y="825270"/>
              <a:ext cx="4318749" cy="269559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xmlns="" id="{09D97815-3D18-4A10-A310-D5F373EB0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4502" y="3511684"/>
              <a:ext cx="4318749" cy="2668526"/>
            </a:xfrm>
            <a:prstGeom prst="rect">
              <a:avLst/>
            </a:prstGeom>
          </p:spPr>
        </p:pic>
        <p:pic>
          <p:nvPicPr>
            <p:cNvPr id="1032" name="Picture 8" descr="Militarizar la frontera, medida poco eficaz - Cuestión Pública">
              <a:extLst>
                <a:ext uri="{FF2B5EF4-FFF2-40B4-BE49-F238E27FC236}">
                  <a16:creationId xmlns:a16="http://schemas.microsoft.com/office/drawing/2014/main" xmlns="" id="{62AFF8B7-964B-471B-A0A3-5B810DBDC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502" y="845021"/>
              <a:ext cx="4318749" cy="2648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16112" y="2519067"/>
            <a:ext cx="4038596" cy="1967345"/>
            <a:chOff x="8064856" y="1560946"/>
            <a:chExt cx="4038596" cy="1967345"/>
          </a:xfrm>
        </p:grpSpPr>
        <p:sp>
          <p:nvSpPr>
            <p:cNvPr id="4" name="Freeform: Shape 33"/>
            <p:cNvSpPr/>
            <p:nvPr/>
          </p:nvSpPr>
          <p:spPr>
            <a:xfrm>
              <a:off x="8569465" y="1560946"/>
              <a:ext cx="3533987" cy="1967345"/>
            </a:xfrm>
            <a:custGeom>
              <a:avLst/>
              <a:gdLst>
                <a:gd name="connsiteX0" fmla="*/ 0 w 2684318"/>
                <a:gd name="connsiteY0" fmla="*/ 0 h 1967345"/>
                <a:gd name="connsiteX1" fmla="*/ 2684318 w 2684318"/>
                <a:gd name="connsiteY1" fmla="*/ 0 h 1967345"/>
                <a:gd name="connsiteX2" fmla="*/ 2684318 w 2684318"/>
                <a:gd name="connsiteY2" fmla="*/ 1967345 h 1967345"/>
                <a:gd name="connsiteX3" fmla="*/ 0 w 2684318"/>
                <a:gd name="connsiteY3" fmla="*/ 1967345 h 1967345"/>
                <a:gd name="connsiteX4" fmla="*/ 0 w 2684318"/>
                <a:gd name="connsiteY4" fmla="*/ 1746670 h 1967345"/>
                <a:gd name="connsiteX5" fmla="*/ 48905 w 2684318"/>
                <a:gd name="connsiteY5" fmla="*/ 1743591 h 1967345"/>
                <a:gd name="connsiteX6" fmla="*/ 337102 w 2684318"/>
                <a:gd name="connsiteY6" fmla="*/ 1629829 h 1967345"/>
                <a:gd name="connsiteX7" fmla="*/ 492674 w 2684318"/>
                <a:gd name="connsiteY7" fmla="*/ 1306239 h 1967345"/>
                <a:gd name="connsiteX8" fmla="*/ 424222 w 2684318"/>
                <a:gd name="connsiteY8" fmla="*/ 1086883 h 1967345"/>
                <a:gd name="connsiteX9" fmla="*/ 235461 w 2684318"/>
                <a:gd name="connsiteY9" fmla="*/ 954646 h 1967345"/>
                <a:gd name="connsiteX10" fmla="*/ 409183 w 2684318"/>
                <a:gd name="connsiteY10" fmla="*/ 814113 h 1967345"/>
                <a:gd name="connsiteX11" fmla="*/ 468819 w 2684318"/>
                <a:gd name="connsiteY11" fmla="*/ 630020 h 1967345"/>
                <a:gd name="connsiteX12" fmla="*/ 324656 w 2684318"/>
                <a:gd name="connsiteY12" fmla="*/ 313690 h 1967345"/>
                <a:gd name="connsiteX13" fmla="*/ 47738 w 2684318"/>
                <a:gd name="connsiteY13" fmla="*/ 205762 h 1967345"/>
                <a:gd name="connsiteX14" fmla="*/ 0 w 2684318"/>
                <a:gd name="connsiteY14" fmla="*/ 202882 h 196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84318" h="1967345">
                  <a:moveTo>
                    <a:pt x="0" y="0"/>
                  </a:moveTo>
                  <a:lnTo>
                    <a:pt x="2684318" y="0"/>
                  </a:lnTo>
                  <a:lnTo>
                    <a:pt x="2684318" y="1967345"/>
                  </a:lnTo>
                  <a:lnTo>
                    <a:pt x="0" y="1967345"/>
                  </a:lnTo>
                  <a:lnTo>
                    <a:pt x="0" y="1746670"/>
                  </a:lnTo>
                  <a:lnTo>
                    <a:pt x="48905" y="1743591"/>
                  </a:lnTo>
                  <a:cubicBezTo>
                    <a:pt x="163250" y="1728422"/>
                    <a:pt x="259316" y="1690502"/>
                    <a:pt x="337102" y="1629829"/>
                  </a:cubicBezTo>
                  <a:cubicBezTo>
                    <a:pt x="440816" y="1548931"/>
                    <a:pt x="492674" y="1441068"/>
                    <a:pt x="492674" y="1306239"/>
                  </a:cubicBezTo>
                  <a:cubicBezTo>
                    <a:pt x="492674" y="1219119"/>
                    <a:pt x="469856" y="1146000"/>
                    <a:pt x="424222" y="1086883"/>
                  </a:cubicBezTo>
                  <a:cubicBezTo>
                    <a:pt x="378587" y="1027765"/>
                    <a:pt x="315667" y="983687"/>
                    <a:pt x="235461" y="954646"/>
                  </a:cubicBezTo>
                  <a:cubicBezTo>
                    <a:pt x="311519" y="918692"/>
                    <a:pt x="369426" y="871848"/>
                    <a:pt x="409183" y="814113"/>
                  </a:cubicBezTo>
                  <a:cubicBezTo>
                    <a:pt x="448941" y="756379"/>
                    <a:pt x="468819" y="695014"/>
                    <a:pt x="468819" y="630020"/>
                  </a:cubicBezTo>
                  <a:cubicBezTo>
                    <a:pt x="468819" y="495882"/>
                    <a:pt x="420765" y="390439"/>
                    <a:pt x="324656" y="313690"/>
                  </a:cubicBezTo>
                  <a:cubicBezTo>
                    <a:pt x="252574" y="256129"/>
                    <a:pt x="160268" y="220153"/>
                    <a:pt x="47738" y="205762"/>
                  </a:cubicBezTo>
                  <a:lnTo>
                    <a:pt x="0" y="202882"/>
                  </a:lnTo>
                  <a:close/>
                </a:path>
              </a:pathLst>
            </a:custGeom>
            <a:solidFill>
              <a:srgbClr val="0D95B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2296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b="1" kern="0" dirty="0">
                  <a:solidFill>
                    <a:schemeClr val="bg1"/>
                  </a:solidFill>
                  <a:latin typeface="Calibri" panose="020F0502020204030204"/>
                </a:rPr>
                <a:t>Comprender y aplicar ARTDIS OP en la planificación, ejecución y evaluacion de OpMil. Demostrar valor de metodología en problemas complejos.</a:t>
              </a:r>
            </a:p>
          </p:txBody>
        </p:sp>
        <p:sp>
          <p:nvSpPr>
            <p:cNvPr id="5" name="Freeform: Shape 34"/>
            <p:cNvSpPr/>
            <p:nvPr/>
          </p:nvSpPr>
          <p:spPr>
            <a:xfrm>
              <a:off x="8064856" y="1759513"/>
              <a:ext cx="1097301" cy="1552608"/>
            </a:xfrm>
            <a:custGeom>
              <a:avLst/>
              <a:gdLst/>
              <a:ahLst/>
              <a:cxnLst/>
              <a:rect l="l" t="t" r="r" b="b"/>
              <a:pathLst>
                <a:path w="1097301" h="1552608">
                  <a:moveTo>
                    <a:pt x="533093" y="0"/>
                  </a:moveTo>
                  <a:cubicBezTo>
                    <a:pt x="701111" y="0"/>
                    <a:pt x="833174" y="38374"/>
                    <a:pt x="929283" y="115123"/>
                  </a:cubicBezTo>
                  <a:cubicBezTo>
                    <a:pt x="1025392" y="191872"/>
                    <a:pt x="1073446" y="297315"/>
                    <a:pt x="1073446" y="431453"/>
                  </a:cubicBezTo>
                  <a:cubicBezTo>
                    <a:pt x="1073446" y="496447"/>
                    <a:pt x="1053568" y="557812"/>
                    <a:pt x="1013810" y="615546"/>
                  </a:cubicBezTo>
                  <a:cubicBezTo>
                    <a:pt x="974053" y="673281"/>
                    <a:pt x="916146" y="720125"/>
                    <a:pt x="840088" y="756079"/>
                  </a:cubicBezTo>
                  <a:cubicBezTo>
                    <a:pt x="920294" y="785120"/>
                    <a:pt x="983214" y="829198"/>
                    <a:pt x="1028849" y="888316"/>
                  </a:cubicBezTo>
                  <a:cubicBezTo>
                    <a:pt x="1074483" y="947433"/>
                    <a:pt x="1097301" y="1020552"/>
                    <a:pt x="1097301" y="1107672"/>
                  </a:cubicBezTo>
                  <a:cubicBezTo>
                    <a:pt x="1097301" y="1242501"/>
                    <a:pt x="1045443" y="1350364"/>
                    <a:pt x="941729" y="1431262"/>
                  </a:cubicBezTo>
                  <a:cubicBezTo>
                    <a:pt x="838014" y="1512159"/>
                    <a:pt x="701802" y="1552608"/>
                    <a:pt x="533093" y="1552608"/>
                  </a:cubicBezTo>
                  <a:cubicBezTo>
                    <a:pt x="434219" y="1552608"/>
                    <a:pt x="342431" y="1533766"/>
                    <a:pt x="257731" y="1496083"/>
                  </a:cubicBezTo>
                  <a:cubicBezTo>
                    <a:pt x="173031" y="1458400"/>
                    <a:pt x="108900" y="1406197"/>
                    <a:pt x="65340" y="1339474"/>
                  </a:cubicBezTo>
                  <a:cubicBezTo>
                    <a:pt x="21780" y="1272751"/>
                    <a:pt x="0" y="1196867"/>
                    <a:pt x="0" y="1111821"/>
                  </a:cubicBezTo>
                  <a:lnTo>
                    <a:pt x="351593" y="1111821"/>
                  </a:lnTo>
                  <a:cubicBezTo>
                    <a:pt x="351593" y="1158146"/>
                    <a:pt x="370261" y="1198249"/>
                    <a:pt x="407598" y="1232130"/>
                  </a:cubicBezTo>
                  <a:cubicBezTo>
                    <a:pt x="444936" y="1266010"/>
                    <a:pt x="490916" y="1282950"/>
                    <a:pt x="545539" y="1282950"/>
                  </a:cubicBezTo>
                  <a:cubicBezTo>
                    <a:pt x="607076" y="1282950"/>
                    <a:pt x="656168" y="1265837"/>
                    <a:pt x="692814" y="1231611"/>
                  </a:cubicBezTo>
                  <a:cubicBezTo>
                    <a:pt x="729459" y="1197385"/>
                    <a:pt x="747782" y="1153652"/>
                    <a:pt x="747782" y="1100412"/>
                  </a:cubicBezTo>
                  <a:cubicBezTo>
                    <a:pt x="747782" y="1024355"/>
                    <a:pt x="728768" y="970423"/>
                    <a:pt x="690739" y="938617"/>
                  </a:cubicBezTo>
                  <a:cubicBezTo>
                    <a:pt x="652711" y="906811"/>
                    <a:pt x="600162" y="890908"/>
                    <a:pt x="533093" y="890908"/>
                  </a:cubicBezTo>
                  <a:lnTo>
                    <a:pt x="363001" y="890908"/>
                  </a:lnTo>
                  <a:lnTo>
                    <a:pt x="363001" y="630585"/>
                  </a:lnTo>
                  <a:lnTo>
                    <a:pt x="527907" y="630585"/>
                  </a:lnTo>
                  <a:cubicBezTo>
                    <a:pt x="658588" y="630585"/>
                    <a:pt x="723928" y="566627"/>
                    <a:pt x="723928" y="438713"/>
                  </a:cubicBezTo>
                  <a:cubicBezTo>
                    <a:pt x="723928" y="388930"/>
                    <a:pt x="708371" y="348308"/>
                    <a:pt x="677256" y="316848"/>
                  </a:cubicBezTo>
                  <a:cubicBezTo>
                    <a:pt x="646142" y="285388"/>
                    <a:pt x="602236" y="269658"/>
                    <a:pt x="545539" y="269658"/>
                  </a:cubicBezTo>
                  <a:cubicBezTo>
                    <a:pt x="499213" y="269658"/>
                    <a:pt x="458937" y="283141"/>
                    <a:pt x="424711" y="310107"/>
                  </a:cubicBezTo>
                  <a:cubicBezTo>
                    <a:pt x="390486" y="337072"/>
                    <a:pt x="373373" y="370607"/>
                    <a:pt x="373373" y="410710"/>
                  </a:cubicBezTo>
                  <a:lnTo>
                    <a:pt x="23854" y="410710"/>
                  </a:lnTo>
                  <a:cubicBezTo>
                    <a:pt x="23854" y="331195"/>
                    <a:pt x="45980" y="260324"/>
                    <a:pt x="90232" y="198095"/>
                  </a:cubicBezTo>
                  <a:cubicBezTo>
                    <a:pt x="134483" y="135866"/>
                    <a:pt x="195848" y="87293"/>
                    <a:pt x="274325" y="52376"/>
                  </a:cubicBezTo>
                  <a:cubicBezTo>
                    <a:pt x="352803" y="17459"/>
                    <a:pt x="439059" y="0"/>
                    <a:pt x="533093" y="0"/>
                  </a:cubicBezTo>
                  <a:close/>
                </a:path>
              </a:pathLst>
            </a:custGeom>
            <a:solidFill>
              <a:srgbClr val="0D95BC">
                <a:lumMod val="50000"/>
              </a:srgbClr>
            </a:solidFill>
            <a:ln w="101600" cap="flat" cmpd="sng" algn="ctr">
              <a:solidFill>
                <a:srgbClr val="F0E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6A0E3AA1-9813-4242-BF19-92BD0A79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2009"/>
      </p:ext>
    </p:extLst>
  </p:cSld>
  <p:clrMapOvr>
    <a:masterClrMapping/>
  </p:clrMapOvr>
  <p:transition spd="slow" advTm="7744">
    <p:strips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 CuadroTexto"/>
          <p:cNvSpPr txBox="1"/>
          <p:nvPr/>
        </p:nvSpPr>
        <p:spPr>
          <a:xfrm>
            <a:off x="2125001" y="4442561"/>
            <a:ext cx="3960788" cy="70788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prstClr val="black"/>
                </a:solidFill>
              </a:rPr>
              <a:t>Nueva </a:t>
            </a:r>
            <a:r>
              <a:rPr lang="es-EC" sz="2000" b="1" dirty="0">
                <a:solidFill>
                  <a:prstClr val="black"/>
                </a:solidFill>
              </a:rPr>
              <a:t>forma de empleo</a:t>
            </a:r>
            <a:r>
              <a:rPr lang="es-EC" sz="2000" dirty="0">
                <a:solidFill>
                  <a:prstClr val="black"/>
                </a:solidFill>
              </a:rPr>
              <a:t> FF.AA</a:t>
            </a:r>
          </a:p>
          <a:p>
            <a:r>
              <a:rPr lang="es-EC" sz="2000" dirty="0" err="1">
                <a:solidFill>
                  <a:prstClr val="black"/>
                </a:solidFill>
              </a:rPr>
              <a:t>Nec</a:t>
            </a:r>
            <a:r>
              <a:rPr lang="es-EC" sz="2000" dirty="0">
                <a:solidFill>
                  <a:prstClr val="black"/>
                </a:solidFill>
              </a:rPr>
              <a:t>. Líderes </a:t>
            </a:r>
            <a:r>
              <a:rPr lang="es-EC" sz="2000" b="1" dirty="0">
                <a:solidFill>
                  <a:prstClr val="black"/>
                </a:solidFill>
              </a:rPr>
              <a:t>ágiles y adaptables</a:t>
            </a:r>
          </a:p>
        </p:txBody>
      </p:sp>
      <p:sp>
        <p:nvSpPr>
          <p:cNvPr id="8" name="26 CuadroTexto"/>
          <p:cNvSpPr txBox="1"/>
          <p:nvPr/>
        </p:nvSpPr>
        <p:spPr>
          <a:xfrm>
            <a:off x="2125001" y="3678291"/>
            <a:ext cx="3960788" cy="4001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solidFill>
                  <a:prstClr val="black"/>
                </a:solidFill>
              </a:rPr>
              <a:t>Nuevos escenarios </a:t>
            </a:r>
            <a:r>
              <a:rPr lang="es-EC" sz="2000" b="1" dirty="0">
                <a:solidFill>
                  <a:prstClr val="black"/>
                </a:solidFill>
              </a:rPr>
              <a:t>(VICA)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66704" y="5725198"/>
            <a:ext cx="1361014" cy="40011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SITUACIÓN</a:t>
            </a:r>
          </a:p>
        </p:txBody>
      </p:sp>
      <p:cxnSp>
        <p:nvCxnSpPr>
          <p:cNvPr id="10" name="11 Conector angular"/>
          <p:cNvCxnSpPr>
            <a:cxnSpLocks/>
            <a:stCxn id="9" idx="3"/>
            <a:endCxn id="8" idx="1"/>
          </p:cNvCxnSpPr>
          <p:nvPr/>
        </p:nvCxnSpPr>
        <p:spPr>
          <a:xfrm flipV="1">
            <a:off x="1627718" y="3878346"/>
            <a:ext cx="497283" cy="2046907"/>
          </a:xfrm>
          <a:prstGeom prst="bentConnector3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3 Conector recto de flecha"/>
          <p:cNvCxnSpPr>
            <a:cxnSpLocks/>
            <a:stCxn id="8" idx="2"/>
            <a:endCxn id="7" idx="0"/>
          </p:cNvCxnSpPr>
          <p:nvPr/>
        </p:nvCxnSpPr>
        <p:spPr>
          <a:xfrm>
            <a:off x="4105395" y="4078401"/>
            <a:ext cx="0" cy="36416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9 CuadroTexto"/>
          <p:cNvSpPr txBox="1"/>
          <p:nvPr/>
        </p:nvSpPr>
        <p:spPr>
          <a:xfrm>
            <a:off x="2129921" y="5496461"/>
            <a:ext cx="4002592" cy="1323439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sz="2000" dirty="0"/>
              <a:t>(Valor) </a:t>
            </a:r>
            <a:r>
              <a:rPr lang="es-EC" sz="2000" b="1" dirty="0"/>
              <a:t>Evolución </a:t>
            </a:r>
            <a:r>
              <a:rPr lang="es-EC" sz="2000" dirty="0"/>
              <a:t>de métodos y herramientas de planificación para resolver </a:t>
            </a:r>
            <a:r>
              <a:rPr lang="es-EC" sz="2000" b="1" dirty="0"/>
              <a:t>problemas complejos </a:t>
            </a:r>
            <a:r>
              <a:rPr lang="es-EC" sz="2000" dirty="0"/>
              <a:t>(ejemplos históricos)</a:t>
            </a:r>
          </a:p>
        </p:txBody>
      </p:sp>
      <p:cxnSp>
        <p:nvCxnSpPr>
          <p:cNvPr id="29" name="13 Conector recto de flecha">
            <a:extLst>
              <a:ext uri="{FF2B5EF4-FFF2-40B4-BE49-F238E27FC236}">
                <a16:creationId xmlns:a16="http://schemas.microsoft.com/office/drawing/2014/main" xmlns="" id="{C3A39598-30AF-4E9E-B468-89A6345D8D37}"/>
              </a:ext>
            </a:extLst>
          </p:cNvPr>
          <p:cNvCxnSpPr>
            <a:cxnSpLocks/>
          </p:cNvCxnSpPr>
          <p:nvPr/>
        </p:nvCxnSpPr>
        <p:spPr>
          <a:xfrm>
            <a:off x="4113363" y="5150447"/>
            <a:ext cx="0" cy="36416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o 29">
            <a:extLst>
              <a:ext uri="{FF2B5EF4-FFF2-40B4-BE49-F238E27FC236}">
                <a16:creationId xmlns:a16="http://schemas.microsoft.com/office/drawing/2014/main" xmlns="" id="{11D0A174-3A98-4EF7-8C3D-67E2F2FC4A58}"/>
              </a:ext>
            </a:extLst>
          </p:cNvPr>
          <p:cNvGrpSpPr/>
          <p:nvPr/>
        </p:nvGrpSpPr>
        <p:grpSpPr>
          <a:xfrm>
            <a:off x="644546" y="68840"/>
            <a:ext cx="5105396" cy="900021"/>
            <a:chOff x="28904" y="159727"/>
            <a:chExt cx="5105396" cy="900021"/>
          </a:xfrm>
        </p:grpSpPr>
        <p:sp>
          <p:nvSpPr>
            <p:cNvPr id="31" name="Round Same Side Corner Rectangle 25">
              <a:extLst>
                <a:ext uri="{FF2B5EF4-FFF2-40B4-BE49-F238E27FC236}">
                  <a16:creationId xmlns:a16="http://schemas.microsoft.com/office/drawing/2014/main" xmlns="" id="{888CAEF8-996A-4D08-BCCA-E10944CFFFAD}"/>
                </a:ext>
              </a:extLst>
            </p:cNvPr>
            <p:cNvSpPr/>
            <p:nvPr/>
          </p:nvSpPr>
          <p:spPr>
            <a:xfrm rot="16200000">
              <a:off x="2131591" y="-1942960"/>
              <a:ext cx="900021" cy="510539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Calibri" panose="020F0502020204030204" pitchFamily="34" charset="0"/>
              </a:endParaRPr>
            </a:p>
          </p:txBody>
        </p:sp>
        <p:sp>
          <p:nvSpPr>
            <p:cNvPr id="32" name="Rectangle 8">
              <a:extLst>
                <a:ext uri="{FF2B5EF4-FFF2-40B4-BE49-F238E27FC236}">
                  <a16:creationId xmlns:a16="http://schemas.microsoft.com/office/drawing/2014/main" xmlns="" id="{7F8343E8-4A62-4581-8801-2BB0A09D938C}"/>
                </a:ext>
              </a:extLst>
            </p:cNvPr>
            <p:cNvSpPr/>
            <p:nvPr/>
          </p:nvSpPr>
          <p:spPr>
            <a:xfrm>
              <a:off x="818270" y="300452"/>
              <a:ext cx="39891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Qué </a:t>
              </a:r>
              <a:r>
                <a:rPr lang="es-ES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nivel de conocimientos </a:t>
              </a:r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posee sobre el </a:t>
              </a:r>
              <a:r>
                <a:rPr lang="es-ES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ARTDIS OP</a:t>
              </a:r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xmlns="" id="{2131B7C2-DEDE-4908-A6B8-E0B86614F3C5}"/>
                </a:ext>
              </a:extLst>
            </p:cNvPr>
            <p:cNvGrpSpPr/>
            <p:nvPr/>
          </p:nvGrpSpPr>
          <p:grpSpPr>
            <a:xfrm>
              <a:off x="98189" y="243302"/>
              <a:ext cx="720080" cy="720080"/>
              <a:chOff x="53346" y="175714"/>
              <a:chExt cx="720080" cy="720080"/>
            </a:xfrm>
          </p:grpSpPr>
          <p:sp>
            <p:nvSpPr>
              <p:cNvPr id="34" name="Oval 5">
                <a:extLst>
                  <a:ext uri="{FF2B5EF4-FFF2-40B4-BE49-F238E27FC236}">
                    <a16:creationId xmlns:a16="http://schemas.microsoft.com/office/drawing/2014/main" xmlns="" id="{F0EED0D4-B8AA-4B77-AB87-E6692EDA418F}"/>
                  </a:ext>
                </a:extLst>
              </p:cNvPr>
              <p:cNvSpPr/>
              <p:nvPr/>
            </p:nvSpPr>
            <p:spPr>
              <a:xfrm>
                <a:off x="53346" y="175714"/>
                <a:ext cx="720080" cy="72008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070C0">
                    <a:alpha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35" name="Pie 24">
                <a:extLst>
                  <a:ext uri="{FF2B5EF4-FFF2-40B4-BE49-F238E27FC236}">
                    <a16:creationId xmlns:a16="http://schemas.microsoft.com/office/drawing/2014/main" xmlns="" id="{4127EC80-42D6-4472-A7E7-17171C91E68B}"/>
                  </a:ext>
                </a:extLst>
              </p:cNvPr>
              <p:cNvSpPr/>
              <p:nvPr/>
            </p:nvSpPr>
            <p:spPr>
              <a:xfrm>
                <a:off x="194395" y="314282"/>
                <a:ext cx="409255" cy="406988"/>
              </a:xfrm>
              <a:custGeom>
                <a:avLst/>
                <a:gdLst/>
                <a:ahLst/>
                <a:cxnLst/>
                <a:rect l="l" t="t" r="r" b="b"/>
                <a:pathLst>
                  <a:path w="3228711" h="3210836">
                    <a:moveTo>
                      <a:pt x="351626" y="695968"/>
                    </a:moveTo>
                    <a:lnTo>
                      <a:pt x="1548007" y="1678300"/>
                    </a:lnTo>
                    <a:lnTo>
                      <a:pt x="236194" y="2500159"/>
                    </a:lnTo>
                    <a:cubicBezTo>
                      <a:pt x="-116985" y="1936431"/>
                      <a:pt x="-70514" y="1210092"/>
                      <a:pt x="351626" y="695968"/>
                    </a:cubicBezTo>
                    <a:close/>
                    <a:moveTo>
                      <a:pt x="1957429" y="262366"/>
                    </a:moveTo>
                    <a:cubicBezTo>
                      <a:pt x="2634256" y="359480"/>
                      <a:pt x="3156733" y="907132"/>
                      <a:pt x="3221913" y="1587776"/>
                    </a:cubicBezTo>
                    <a:cubicBezTo>
                      <a:pt x="3287093" y="2268421"/>
                      <a:pt x="2878048" y="2905277"/>
                      <a:pt x="2231953" y="3129078"/>
                    </a:cubicBezTo>
                    <a:cubicBezTo>
                      <a:pt x="1585858" y="3352879"/>
                      <a:pt x="870522" y="3105497"/>
                      <a:pt x="500715" y="2530372"/>
                    </a:cubicBezTo>
                    <a:lnTo>
                      <a:pt x="1746987" y="1729019"/>
                    </a:lnTo>
                    <a:close/>
                    <a:moveTo>
                      <a:pt x="1604447" y="200"/>
                    </a:moveTo>
                    <a:cubicBezTo>
                      <a:pt x="1665125" y="-778"/>
                      <a:pt x="1726175" y="1809"/>
                      <a:pt x="1787307" y="8072"/>
                    </a:cubicBezTo>
                    <a:lnTo>
                      <a:pt x="1629532" y="1548011"/>
                    </a:lnTo>
                    <a:lnTo>
                      <a:pt x="483856" y="506987"/>
                    </a:lnTo>
                    <a:cubicBezTo>
                      <a:pt x="773141" y="188622"/>
                      <a:pt x="1179697" y="7051"/>
                      <a:pt x="1604447" y="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pic>
        <p:nvPicPr>
          <p:cNvPr id="51" name="Picture 16">
            <a:extLst>
              <a:ext uri="{FF2B5EF4-FFF2-40B4-BE49-F238E27FC236}">
                <a16:creationId xmlns:a16="http://schemas.microsoft.com/office/drawing/2014/main" xmlns="" id="{12624284-8382-43CB-B6AF-CEF73EE4A34A}"/>
              </a:ext>
            </a:extLst>
          </p:cNvPr>
          <p:cNvPicPr/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718" y="4617954"/>
            <a:ext cx="5589932" cy="2233938"/>
          </a:xfrm>
          <a:prstGeom prst="rect">
            <a:avLst/>
          </a:prstGeom>
        </p:spPr>
      </p:pic>
      <p:graphicFrame>
        <p:nvGraphicFramePr>
          <p:cNvPr id="53" name="Chart 3">
            <a:extLst>
              <a:ext uri="{FF2B5EF4-FFF2-40B4-BE49-F238E27FC236}">
                <a16:creationId xmlns:a16="http://schemas.microsoft.com/office/drawing/2014/main" xmlns="" id="{1B51F99D-3B39-4A45-BD62-E60697ECE6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439441"/>
              </p:ext>
            </p:extLst>
          </p:nvPr>
        </p:nvGraphicFramePr>
        <p:xfrm>
          <a:off x="193539" y="1493647"/>
          <a:ext cx="5764404" cy="1811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4" name="Gráfico 53" descr="Pulgares hacia arriba">
            <a:extLst>
              <a:ext uri="{FF2B5EF4-FFF2-40B4-BE49-F238E27FC236}">
                <a16:creationId xmlns:a16="http://schemas.microsoft.com/office/drawing/2014/main" xmlns="" id="{6C0D7D52-354F-4CF3-B6C1-903B5336A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0564" y="1490572"/>
            <a:ext cx="385473" cy="385473"/>
          </a:xfrm>
          <a:prstGeom prst="rect">
            <a:avLst/>
          </a:prstGeom>
        </p:spPr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xmlns="" id="{4C8E8B7D-B57C-4A91-91F6-DC33AA170977}"/>
              </a:ext>
            </a:extLst>
          </p:cNvPr>
          <p:cNvGrpSpPr/>
          <p:nvPr/>
        </p:nvGrpSpPr>
        <p:grpSpPr>
          <a:xfrm>
            <a:off x="6671183" y="68840"/>
            <a:ext cx="5105396" cy="900022"/>
            <a:chOff x="-27721" y="159727"/>
            <a:chExt cx="5105396" cy="900022"/>
          </a:xfrm>
        </p:grpSpPr>
        <p:sp>
          <p:nvSpPr>
            <p:cNvPr id="58" name="Round Same Side Corner Rectangle 25">
              <a:extLst>
                <a:ext uri="{FF2B5EF4-FFF2-40B4-BE49-F238E27FC236}">
                  <a16:creationId xmlns:a16="http://schemas.microsoft.com/office/drawing/2014/main" xmlns="" id="{B17BFDC8-F8D4-4343-9216-86FF436FEA3D}"/>
                </a:ext>
              </a:extLst>
            </p:cNvPr>
            <p:cNvSpPr/>
            <p:nvPr/>
          </p:nvSpPr>
          <p:spPr>
            <a:xfrm rot="16200000">
              <a:off x="2074966" y="-1942960"/>
              <a:ext cx="900022" cy="510539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Calibri" panose="020F0502020204030204" pitchFamily="34" charset="0"/>
              </a:endParaRPr>
            </a:p>
          </p:txBody>
        </p:sp>
        <p:sp>
          <p:nvSpPr>
            <p:cNvPr id="59" name="Rectangle 8">
              <a:extLst>
                <a:ext uri="{FF2B5EF4-FFF2-40B4-BE49-F238E27FC236}">
                  <a16:creationId xmlns:a16="http://schemas.microsoft.com/office/drawing/2014/main" xmlns="" id="{467F4F44-4056-47CE-B0E2-B3D3841C9484}"/>
                </a:ext>
              </a:extLst>
            </p:cNvPr>
            <p:cNvSpPr/>
            <p:nvPr/>
          </p:nvSpPr>
          <p:spPr>
            <a:xfrm>
              <a:off x="818269" y="295163"/>
              <a:ext cx="39891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Aplicación</a:t>
              </a:r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del ARTDIS OP y la </a:t>
              </a:r>
              <a:r>
                <a:rPr lang="es-ES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necesidad</a:t>
              </a:r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de conocimientos sobre el tema.</a:t>
              </a:r>
              <a:endPara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xmlns="" id="{A55B6972-B481-40D8-9261-3BC2F9E75481}"/>
                </a:ext>
              </a:extLst>
            </p:cNvPr>
            <p:cNvGrpSpPr/>
            <p:nvPr/>
          </p:nvGrpSpPr>
          <p:grpSpPr>
            <a:xfrm>
              <a:off x="98189" y="243302"/>
              <a:ext cx="720080" cy="720080"/>
              <a:chOff x="53346" y="175714"/>
              <a:chExt cx="720080" cy="720080"/>
            </a:xfrm>
          </p:grpSpPr>
          <p:sp>
            <p:nvSpPr>
              <p:cNvPr id="61" name="Oval 5">
                <a:extLst>
                  <a:ext uri="{FF2B5EF4-FFF2-40B4-BE49-F238E27FC236}">
                    <a16:creationId xmlns:a16="http://schemas.microsoft.com/office/drawing/2014/main" xmlns="" id="{75A0B2F8-94D8-45D9-B938-DB87DF34B9AC}"/>
                  </a:ext>
                </a:extLst>
              </p:cNvPr>
              <p:cNvSpPr/>
              <p:nvPr/>
            </p:nvSpPr>
            <p:spPr>
              <a:xfrm>
                <a:off x="53346" y="175714"/>
                <a:ext cx="720080" cy="72008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070C0">
                    <a:alpha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2" name="Pie 24">
                <a:extLst>
                  <a:ext uri="{FF2B5EF4-FFF2-40B4-BE49-F238E27FC236}">
                    <a16:creationId xmlns:a16="http://schemas.microsoft.com/office/drawing/2014/main" xmlns="" id="{98EC3A5A-D8D1-49B7-BAEA-FF6378F6FF20}"/>
                  </a:ext>
                </a:extLst>
              </p:cNvPr>
              <p:cNvSpPr/>
              <p:nvPr/>
            </p:nvSpPr>
            <p:spPr>
              <a:xfrm>
                <a:off x="194395" y="314282"/>
                <a:ext cx="409255" cy="406988"/>
              </a:xfrm>
              <a:custGeom>
                <a:avLst/>
                <a:gdLst/>
                <a:ahLst/>
                <a:cxnLst/>
                <a:rect l="l" t="t" r="r" b="b"/>
                <a:pathLst>
                  <a:path w="3228711" h="3210836">
                    <a:moveTo>
                      <a:pt x="351626" y="695968"/>
                    </a:moveTo>
                    <a:lnTo>
                      <a:pt x="1548007" y="1678300"/>
                    </a:lnTo>
                    <a:lnTo>
                      <a:pt x="236194" y="2500159"/>
                    </a:lnTo>
                    <a:cubicBezTo>
                      <a:pt x="-116985" y="1936431"/>
                      <a:pt x="-70514" y="1210092"/>
                      <a:pt x="351626" y="695968"/>
                    </a:cubicBezTo>
                    <a:close/>
                    <a:moveTo>
                      <a:pt x="1957429" y="262366"/>
                    </a:moveTo>
                    <a:cubicBezTo>
                      <a:pt x="2634256" y="359480"/>
                      <a:pt x="3156733" y="907132"/>
                      <a:pt x="3221913" y="1587776"/>
                    </a:cubicBezTo>
                    <a:cubicBezTo>
                      <a:pt x="3287093" y="2268421"/>
                      <a:pt x="2878048" y="2905277"/>
                      <a:pt x="2231953" y="3129078"/>
                    </a:cubicBezTo>
                    <a:cubicBezTo>
                      <a:pt x="1585858" y="3352879"/>
                      <a:pt x="870522" y="3105497"/>
                      <a:pt x="500715" y="2530372"/>
                    </a:cubicBezTo>
                    <a:lnTo>
                      <a:pt x="1746987" y="1729019"/>
                    </a:lnTo>
                    <a:close/>
                    <a:moveTo>
                      <a:pt x="1604447" y="200"/>
                    </a:moveTo>
                    <a:cubicBezTo>
                      <a:pt x="1665125" y="-778"/>
                      <a:pt x="1726175" y="1809"/>
                      <a:pt x="1787307" y="8072"/>
                    </a:cubicBezTo>
                    <a:lnTo>
                      <a:pt x="1629532" y="1548011"/>
                    </a:lnTo>
                    <a:lnTo>
                      <a:pt x="483856" y="506987"/>
                    </a:lnTo>
                    <a:cubicBezTo>
                      <a:pt x="773141" y="188622"/>
                      <a:pt x="1179697" y="7051"/>
                      <a:pt x="1604447" y="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xmlns="" id="{5F440E44-F3A2-4884-A8EB-D32034D0B905}"/>
              </a:ext>
            </a:extLst>
          </p:cNvPr>
          <p:cNvGrpSpPr/>
          <p:nvPr/>
        </p:nvGrpSpPr>
        <p:grpSpPr>
          <a:xfrm>
            <a:off x="6710986" y="3732366"/>
            <a:ext cx="5105396" cy="823170"/>
            <a:chOff x="45376" y="203045"/>
            <a:chExt cx="5105396" cy="823170"/>
          </a:xfrm>
        </p:grpSpPr>
        <p:sp>
          <p:nvSpPr>
            <p:cNvPr id="66" name="Round Same Side Corner Rectangle 25">
              <a:extLst>
                <a:ext uri="{FF2B5EF4-FFF2-40B4-BE49-F238E27FC236}">
                  <a16:creationId xmlns:a16="http://schemas.microsoft.com/office/drawing/2014/main" xmlns="" id="{9F336E8A-533D-4116-9ADC-DEF731F6DF6F}"/>
                </a:ext>
              </a:extLst>
            </p:cNvPr>
            <p:cNvSpPr/>
            <p:nvPr/>
          </p:nvSpPr>
          <p:spPr>
            <a:xfrm rot="16200000">
              <a:off x="2186489" y="-1938068"/>
              <a:ext cx="823170" cy="510539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B9BD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Calibri" panose="020F0502020204030204" pitchFamily="34" charset="0"/>
              </a:endParaRPr>
            </a:p>
          </p:txBody>
        </p:sp>
        <p:sp>
          <p:nvSpPr>
            <p:cNvPr id="67" name="Rectangle 8">
              <a:extLst>
                <a:ext uri="{FF2B5EF4-FFF2-40B4-BE49-F238E27FC236}">
                  <a16:creationId xmlns:a16="http://schemas.microsoft.com/office/drawing/2014/main" xmlns="" id="{EF47EDAB-C521-43B4-AE1F-9BB5F3D7E4D4}"/>
                </a:ext>
              </a:extLst>
            </p:cNvPr>
            <p:cNvSpPr/>
            <p:nvPr/>
          </p:nvSpPr>
          <p:spPr>
            <a:xfrm>
              <a:off x="924153" y="280177"/>
              <a:ext cx="39891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Importancia de </a:t>
              </a:r>
              <a:r>
                <a:rPr lang="es-ES" b="1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implementar el ARTDIS </a:t>
              </a:r>
              <a:r>
                <a:rPr lang="es-ES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OP en la doctrina.</a:t>
              </a:r>
              <a:endParaRPr lang="en-US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xmlns="" id="{471F28C1-7581-4FC5-B37C-8121A643F15E}"/>
                </a:ext>
              </a:extLst>
            </p:cNvPr>
            <p:cNvGrpSpPr/>
            <p:nvPr/>
          </p:nvGrpSpPr>
          <p:grpSpPr>
            <a:xfrm>
              <a:off x="98189" y="243302"/>
              <a:ext cx="720080" cy="720080"/>
              <a:chOff x="53346" y="175714"/>
              <a:chExt cx="720080" cy="720080"/>
            </a:xfrm>
          </p:grpSpPr>
          <p:sp>
            <p:nvSpPr>
              <p:cNvPr id="69" name="Oval 5">
                <a:extLst>
                  <a:ext uri="{FF2B5EF4-FFF2-40B4-BE49-F238E27FC236}">
                    <a16:creationId xmlns:a16="http://schemas.microsoft.com/office/drawing/2014/main" xmlns="" id="{15397D77-9E08-47EF-A575-53D943ECF290}"/>
                  </a:ext>
                </a:extLst>
              </p:cNvPr>
              <p:cNvSpPr/>
              <p:nvPr/>
            </p:nvSpPr>
            <p:spPr>
              <a:xfrm>
                <a:off x="53346" y="175714"/>
                <a:ext cx="720080" cy="72008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070C0">
                    <a:alpha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0" name="Pie 24">
                <a:extLst>
                  <a:ext uri="{FF2B5EF4-FFF2-40B4-BE49-F238E27FC236}">
                    <a16:creationId xmlns:a16="http://schemas.microsoft.com/office/drawing/2014/main" xmlns="" id="{5236E42E-12F3-4E27-AE5F-DF36FEA561E3}"/>
                  </a:ext>
                </a:extLst>
              </p:cNvPr>
              <p:cNvSpPr/>
              <p:nvPr/>
            </p:nvSpPr>
            <p:spPr>
              <a:xfrm>
                <a:off x="194395" y="314282"/>
                <a:ext cx="409255" cy="406988"/>
              </a:xfrm>
              <a:custGeom>
                <a:avLst/>
                <a:gdLst/>
                <a:ahLst/>
                <a:cxnLst/>
                <a:rect l="l" t="t" r="r" b="b"/>
                <a:pathLst>
                  <a:path w="3228711" h="3210836">
                    <a:moveTo>
                      <a:pt x="351626" y="695968"/>
                    </a:moveTo>
                    <a:lnTo>
                      <a:pt x="1548007" y="1678300"/>
                    </a:lnTo>
                    <a:lnTo>
                      <a:pt x="236194" y="2500159"/>
                    </a:lnTo>
                    <a:cubicBezTo>
                      <a:pt x="-116985" y="1936431"/>
                      <a:pt x="-70514" y="1210092"/>
                      <a:pt x="351626" y="695968"/>
                    </a:cubicBezTo>
                    <a:close/>
                    <a:moveTo>
                      <a:pt x="1957429" y="262366"/>
                    </a:moveTo>
                    <a:cubicBezTo>
                      <a:pt x="2634256" y="359480"/>
                      <a:pt x="3156733" y="907132"/>
                      <a:pt x="3221913" y="1587776"/>
                    </a:cubicBezTo>
                    <a:cubicBezTo>
                      <a:pt x="3287093" y="2268421"/>
                      <a:pt x="2878048" y="2905277"/>
                      <a:pt x="2231953" y="3129078"/>
                    </a:cubicBezTo>
                    <a:cubicBezTo>
                      <a:pt x="1585858" y="3352879"/>
                      <a:pt x="870522" y="3105497"/>
                      <a:pt x="500715" y="2530372"/>
                    </a:cubicBezTo>
                    <a:lnTo>
                      <a:pt x="1746987" y="1729019"/>
                    </a:lnTo>
                    <a:close/>
                    <a:moveTo>
                      <a:pt x="1604447" y="200"/>
                    </a:moveTo>
                    <a:cubicBezTo>
                      <a:pt x="1665125" y="-778"/>
                      <a:pt x="1726175" y="1809"/>
                      <a:pt x="1787307" y="8072"/>
                    </a:cubicBezTo>
                    <a:lnTo>
                      <a:pt x="1629532" y="1548011"/>
                    </a:lnTo>
                    <a:lnTo>
                      <a:pt x="483856" y="506987"/>
                    </a:lnTo>
                    <a:cubicBezTo>
                      <a:pt x="773141" y="188622"/>
                      <a:pt x="1179697" y="7051"/>
                      <a:pt x="1604447" y="2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85" name="Grupo 84">
            <a:extLst>
              <a:ext uri="{FF2B5EF4-FFF2-40B4-BE49-F238E27FC236}">
                <a16:creationId xmlns:a16="http://schemas.microsoft.com/office/drawing/2014/main" xmlns="" id="{ABEDE712-7021-4535-B0B8-F532FDC1B1EB}"/>
              </a:ext>
            </a:extLst>
          </p:cNvPr>
          <p:cNvGrpSpPr/>
          <p:nvPr/>
        </p:nvGrpSpPr>
        <p:grpSpPr>
          <a:xfrm>
            <a:off x="6938142" y="1231431"/>
            <a:ext cx="4124699" cy="1583628"/>
            <a:chOff x="6926667" y="2444179"/>
            <a:chExt cx="4124699" cy="1583628"/>
          </a:xfrm>
        </p:grpSpPr>
        <p:graphicFrame>
          <p:nvGraphicFramePr>
            <p:cNvPr id="71" name="Chart 4">
              <a:extLst>
                <a:ext uri="{FF2B5EF4-FFF2-40B4-BE49-F238E27FC236}">
                  <a16:creationId xmlns:a16="http://schemas.microsoft.com/office/drawing/2014/main" xmlns="" id="{6D4AB059-342A-4457-9DEC-770B1D1EAF6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65212420"/>
                </p:ext>
              </p:extLst>
            </p:nvPr>
          </p:nvGraphicFramePr>
          <p:xfrm>
            <a:off x="8391434" y="2551807"/>
            <a:ext cx="1656000" cy="147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73" name="TextBox 17">
              <a:extLst>
                <a:ext uri="{FF2B5EF4-FFF2-40B4-BE49-F238E27FC236}">
                  <a16:creationId xmlns:a16="http://schemas.microsoft.com/office/drawing/2014/main" xmlns="" id="{53E9E95A-C3A6-4782-B43B-79DC442FF2B6}"/>
                </a:ext>
              </a:extLst>
            </p:cNvPr>
            <p:cNvSpPr txBox="1"/>
            <p:nvPr/>
          </p:nvSpPr>
          <p:spPr>
            <a:xfrm>
              <a:off x="9836336" y="2953667"/>
              <a:ext cx="121503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64%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6" name="TextBox 17">
              <a:extLst>
                <a:ext uri="{FF2B5EF4-FFF2-40B4-BE49-F238E27FC236}">
                  <a16:creationId xmlns:a16="http://schemas.microsoft.com/office/drawing/2014/main" xmlns="" id="{6E8ED401-47AF-4270-A59A-78C528F20AA0}"/>
                </a:ext>
              </a:extLst>
            </p:cNvPr>
            <p:cNvSpPr txBox="1"/>
            <p:nvPr/>
          </p:nvSpPr>
          <p:spPr>
            <a:xfrm>
              <a:off x="6926667" y="2444179"/>
              <a:ext cx="115845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EC"/>
              </a:defPPr>
              <a:lvl1pPr algn="ctr"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defRPr>
              </a:lvl1pPr>
            </a:lstStyle>
            <a:p>
              <a:r>
                <a:rPr lang="en-US" altLang="ko-KR" sz="2800" dirty="0"/>
                <a:t>35%</a:t>
              </a:r>
              <a:endParaRPr lang="ko-KR" altLang="en-US" sz="2800" dirty="0"/>
            </a:p>
          </p:txBody>
        </p:sp>
        <p:pic>
          <p:nvPicPr>
            <p:cNvPr id="84" name="Gráfico 83" descr="Cabeza con engranajes">
              <a:extLst>
                <a:ext uri="{FF2B5EF4-FFF2-40B4-BE49-F238E27FC236}">
                  <a16:creationId xmlns:a16="http://schemas.microsoft.com/office/drawing/2014/main" xmlns="" id="{EA2B54B0-6CA2-4067-BC1F-481B54806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8817704" y="2840238"/>
              <a:ext cx="914400" cy="914400"/>
            </a:xfrm>
            <a:prstGeom prst="rect">
              <a:avLst/>
            </a:prstGeom>
          </p:spPr>
        </p:pic>
      </p:grpSp>
      <p:sp>
        <p:nvSpPr>
          <p:cNvPr id="49" name="TextBox 17">
            <a:extLst>
              <a:ext uri="{FF2B5EF4-FFF2-40B4-BE49-F238E27FC236}">
                <a16:creationId xmlns:a16="http://schemas.microsoft.com/office/drawing/2014/main" xmlns="" id="{060E1BF7-8EE0-4A31-861B-5ED31285084A}"/>
              </a:ext>
            </a:extLst>
          </p:cNvPr>
          <p:cNvSpPr txBox="1"/>
          <p:nvPr/>
        </p:nvSpPr>
        <p:spPr>
          <a:xfrm>
            <a:off x="8290493" y="5313378"/>
            <a:ext cx="12150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99%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Gráfico 2" descr="Pulgares hacia arriba">
            <a:extLst>
              <a:ext uri="{FF2B5EF4-FFF2-40B4-BE49-F238E27FC236}">
                <a16:creationId xmlns:a16="http://schemas.microsoft.com/office/drawing/2014/main" xmlns="" id="{72A63D04-DE3C-4599-99A7-F83AD8275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38705" y="1789359"/>
            <a:ext cx="385473" cy="385473"/>
          </a:xfrm>
          <a:prstGeom prst="rect">
            <a:avLst/>
          </a:prstGeom>
        </p:spPr>
      </p:pic>
      <p:pic>
        <p:nvPicPr>
          <p:cNvPr id="4" name="Gráfico 3" descr="Pulgares hacia arriba">
            <a:extLst>
              <a:ext uri="{FF2B5EF4-FFF2-40B4-BE49-F238E27FC236}">
                <a16:creationId xmlns:a16="http://schemas.microsoft.com/office/drawing/2014/main" xmlns="" id="{E69B0BFD-2ED4-4EC3-8E27-2CB3DEC6C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12786" y="5353665"/>
            <a:ext cx="385473" cy="385473"/>
          </a:xfrm>
          <a:prstGeom prst="rect">
            <a:avLst/>
          </a:prstGeom>
        </p:spPr>
      </p:pic>
      <p:pic>
        <p:nvPicPr>
          <p:cNvPr id="5" name="Gráfico 4" descr="Pulgares hacia arriba">
            <a:extLst>
              <a:ext uri="{FF2B5EF4-FFF2-40B4-BE49-F238E27FC236}">
                <a16:creationId xmlns:a16="http://schemas.microsoft.com/office/drawing/2014/main" xmlns="" id="{02D7C266-53DF-4640-AC9C-7FC6C53EAD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V="1">
            <a:off x="4729396" y="1514816"/>
            <a:ext cx="385473" cy="385473"/>
          </a:xfrm>
          <a:prstGeom prst="rect">
            <a:avLst/>
          </a:prstGeom>
        </p:spPr>
      </p:pic>
      <p:pic>
        <p:nvPicPr>
          <p:cNvPr id="6" name="Gráfico 5" descr="Pulgares hacia arriba">
            <a:extLst>
              <a:ext uri="{FF2B5EF4-FFF2-40B4-BE49-F238E27FC236}">
                <a16:creationId xmlns:a16="http://schemas.microsoft.com/office/drawing/2014/main" xmlns="" id="{8A662604-DC85-4D2F-B3B0-A1D6FA7EA6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V="1">
            <a:off x="7928441" y="1342110"/>
            <a:ext cx="385473" cy="385473"/>
          </a:xfrm>
          <a:prstGeom prst="rect">
            <a:avLst/>
          </a:prstGeom>
        </p:spPr>
      </p:pic>
      <p:pic>
        <p:nvPicPr>
          <p:cNvPr id="13" name="Gráfico 12" descr="Preguntas">
            <a:extLst>
              <a:ext uri="{FF2B5EF4-FFF2-40B4-BE49-F238E27FC236}">
                <a16:creationId xmlns:a16="http://schemas.microsoft.com/office/drawing/2014/main" xmlns="" id="{35B7F002-7D44-45CC-85FB-2DE6E33E61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10850" y="1380681"/>
            <a:ext cx="564891" cy="564891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D8DF88F9-6849-4715-9F2E-3B8DC8952534}"/>
              </a:ext>
            </a:extLst>
          </p:cNvPr>
          <p:cNvSpPr txBox="1"/>
          <p:nvPr/>
        </p:nvSpPr>
        <p:spPr>
          <a:xfrm>
            <a:off x="10089112" y="2133800"/>
            <a:ext cx="1909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ea typeface="Calibri" panose="020F0502020204030204" pitchFamily="34" charset="0"/>
                <a:cs typeface="Times New Roman" panose="02020603050405020304" pitchFamily="18" charset="0"/>
              </a:rPr>
              <a:t>Alumnos AGE han aplicado en CEMA</a:t>
            </a:r>
            <a:endParaRPr lang="pt-BR" sz="1600" dirty="0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xmlns="" id="{B49137CE-339C-4552-9996-12583EDBD284}"/>
              </a:ext>
            </a:extLst>
          </p:cNvPr>
          <p:cNvGrpSpPr/>
          <p:nvPr/>
        </p:nvGrpSpPr>
        <p:grpSpPr>
          <a:xfrm>
            <a:off x="6636839" y="2956584"/>
            <a:ext cx="5728566" cy="523220"/>
            <a:chOff x="6379075" y="1153295"/>
            <a:chExt cx="5728566" cy="523220"/>
          </a:xfrm>
        </p:grpSpPr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xmlns="" id="{DF505397-DD1D-463B-94E4-42F09A73B0C9}"/>
                </a:ext>
              </a:extLst>
            </p:cNvPr>
            <p:cNvSpPr txBox="1"/>
            <p:nvPr/>
          </p:nvSpPr>
          <p:spPr>
            <a:xfrm>
              <a:off x="8030957" y="1251669"/>
              <a:ext cx="40766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dirty="0">
                  <a:ea typeface="Calibri" panose="020F0502020204030204" pitchFamily="34" charset="0"/>
                  <a:cs typeface="Times New Roman" panose="02020603050405020304" pitchFamily="18" charset="0"/>
                </a:rPr>
                <a:t>Tiene necesidad de conocimientos</a:t>
              </a:r>
              <a:endParaRPr lang="pt-BR" dirty="0"/>
            </a:p>
          </p:txBody>
        </p: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xmlns="" id="{438FF33B-1AFC-4DB7-A23F-85CD59CD782F}"/>
                </a:ext>
              </a:extLst>
            </p:cNvPr>
            <p:cNvSpPr txBox="1"/>
            <p:nvPr/>
          </p:nvSpPr>
          <p:spPr>
            <a:xfrm>
              <a:off x="6379075" y="1153295"/>
              <a:ext cx="121503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100%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50" name="Gráfico 49" descr="Pulgares hacia arriba">
              <a:extLst>
                <a:ext uri="{FF2B5EF4-FFF2-40B4-BE49-F238E27FC236}">
                  <a16:creationId xmlns:a16="http://schemas.microsoft.com/office/drawing/2014/main" xmlns="" id="{500BE5B4-D3DE-4C70-83C7-4B152D560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609037" y="1210203"/>
              <a:ext cx="385473" cy="385473"/>
            </a:xfrm>
            <a:prstGeom prst="rect">
              <a:avLst/>
            </a:prstGeom>
          </p:spPr>
        </p:pic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30B2F21E-7E35-4301-86F7-9DADEC97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345469"/>
      </p:ext>
    </p:extLst>
  </p:cSld>
  <p:clrMapOvr>
    <a:masterClrMapping/>
  </p:clrMapOvr>
  <p:transition spd="slow" advTm="50235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49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559356" y="816721"/>
            <a:ext cx="4316321" cy="5367338"/>
            <a:chOff x="3559356" y="902635"/>
            <a:chExt cx="4316321" cy="5367338"/>
          </a:xfrm>
        </p:grpSpPr>
        <p:pic>
          <p:nvPicPr>
            <p:cNvPr id="8196" name="Picture 4" descr="Imagen relacionad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356" y="3586304"/>
              <a:ext cx="4316321" cy="268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Resultado de imagen para fuerza de tarea conjunta esmeralda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356" y="902635"/>
              <a:ext cx="4316321" cy="268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C779584F-BCCB-4FAF-9129-49EA8F99F5B9}"/>
              </a:ext>
            </a:extLst>
          </p:cNvPr>
          <p:cNvPicPr/>
          <p:nvPr/>
        </p:nvPicPr>
        <p:blipFill rotWithShape="1">
          <a:blip r:embed="rId4"/>
          <a:srcRect l="21957" r="23368"/>
          <a:stretch/>
        </p:blipFill>
        <p:spPr>
          <a:xfrm>
            <a:off x="7837577" y="830360"/>
            <a:ext cx="4354423" cy="2672380"/>
          </a:xfrm>
          <a:prstGeom prst="rect">
            <a:avLst/>
          </a:prstGeom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FD289ED-38D0-4515-934C-C07B9A7D67B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875677" y="3495283"/>
            <a:ext cx="4316323" cy="1150269"/>
          </a:xfrm>
          <a:prstGeom prst="rect">
            <a:avLst/>
          </a:prstGeom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91257B46-8677-4DB8-8E8A-5A992A90C8F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875677" y="4486412"/>
            <a:ext cx="4316323" cy="1697648"/>
          </a:xfrm>
          <a:prstGeom prst="rect">
            <a:avLst/>
          </a:prstGeom>
          <a:ln>
            <a:noFill/>
          </a:ln>
        </p:spPr>
      </p:pic>
      <p:pic>
        <p:nvPicPr>
          <p:cNvPr id="14" name="Picture 4" descr="Resultado de imagen para fuerza de tarea conjunta esmeraldas">
            <a:extLst>
              <a:ext uri="{FF2B5EF4-FFF2-40B4-BE49-F238E27FC236}">
                <a16:creationId xmlns:a16="http://schemas.microsoft.com/office/drawing/2014/main" xmlns="" id="{F9F95C51-C6E0-4403-BCB5-10FAB3677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56" y="842974"/>
            <a:ext cx="4316320" cy="265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1598" y="2519067"/>
            <a:ext cx="3991431" cy="1967345"/>
            <a:chOff x="0" y="156692"/>
            <a:chExt cx="3991431" cy="1967345"/>
          </a:xfrm>
        </p:grpSpPr>
        <p:sp>
          <p:nvSpPr>
            <p:cNvPr id="2" name="Freeform: Shape 27"/>
            <p:cNvSpPr/>
            <p:nvPr/>
          </p:nvSpPr>
          <p:spPr>
            <a:xfrm>
              <a:off x="571497" y="156692"/>
              <a:ext cx="3419934" cy="1967345"/>
            </a:xfrm>
            <a:custGeom>
              <a:avLst/>
              <a:gdLst/>
              <a:ahLst/>
              <a:cxnLst/>
              <a:rect l="l" t="t" r="r" b="b"/>
              <a:pathLst>
                <a:path w="2684318" h="1967345">
                  <a:moveTo>
                    <a:pt x="0" y="0"/>
                  </a:moveTo>
                  <a:lnTo>
                    <a:pt x="2684318" y="0"/>
                  </a:lnTo>
                  <a:lnTo>
                    <a:pt x="2684318" y="1967345"/>
                  </a:lnTo>
                  <a:lnTo>
                    <a:pt x="0" y="1967345"/>
                  </a:lnTo>
                  <a:lnTo>
                    <a:pt x="0" y="1730432"/>
                  </a:lnTo>
                  <a:lnTo>
                    <a:pt x="196175" y="1730432"/>
                  </a:lnTo>
                  <a:lnTo>
                    <a:pt x="196175" y="1409954"/>
                  </a:lnTo>
                  <a:lnTo>
                    <a:pt x="349673" y="1409954"/>
                  </a:lnTo>
                  <a:lnTo>
                    <a:pt x="349673" y="1140296"/>
                  </a:lnTo>
                  <a:lnTo>
                    <a:pt x="196175" y="1140296"/>
                  </a:lnTo>
                  <a:lnTo>
                    <a:pt x="196175" y="220347"/>
                  </a:lnTo>
                  <a:lnTo>
                    <a:pt x="0" y="220347"/>
                  </a:lnTo>
                  <a:close/>
                </a:path>
              </a:pathLst>
            </a:cu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82296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sz="2000" b="1" kern="0" dirty="0">
                  <a:solidFill>
                    <a:schemeClr val="bg1"/>
                  </a:solidFill>
                  <a:latin typeface="Calibri" panose="020F0502020204030204"/>
                </a:rPr>
                <a:t>Evaluar el ARTDIS OP en la planificación y conducción OpMil de la FTC “Esmeraldas”</a:t>
              </a:r>
            </a:p>
          </p:txBody>
        </p:sp>
        <p:sp>
          <p:nvSpPr>
            <p:cNvPr id="3" name="Freeform: Shape 13"/>
            <p:cNvSpPr/>
            <p:nvPr/>
          </p:nvSpPr>
          <p:spPr>
            <a:xfrm>
              <a:off x="0" y="377039"/>
              <a:ext cx="1107672" cy="1510085"/>
            </a:xfrm>
            <a:custGeom>
              <a:avLst/>
              <a:gdLst/>
              <a:ahLst/>
              <a:cxnLst/>
              <a:rect l="l" t="t" r="r" b="b"/>
              <a:pathLst>
                <a:path w="1107672" h="1510085">
                  <a:moveTo>
                    <a:pt x="604656" y="0"/>
                  </a:moveTo>
                  <a:lnTo>
                    <a:pt x="954174" y="0"/>
                  </a:lnTo>
                  <a:lnTo>
                    <a:pt x="954174" y="919949"/>
                  </a:lnTo>
                  <a:lnTo>
                    <a:pt x="1107672" y="919949"/>
                  </a:lnTo>
                  <a:lnTo>
                    <a:pt x="1107672" y="1189607"/>
                  </a:lnTo>
                  <a:lnTo>
                    <a:pt x="954174" y="1189607"/>
                  </a:lnTo>
                  <a:lnTo>
                    <a:pt x="954174" y="1510085"/>
                  </a:lnTo>
                  <a:lnTo>
                    <a:pt x="604656" y="1510085"/>
                  </a:lnTo>
                  <a:lnTo>
                    <a:pt x="604656" y="1189607"/>
                  </a:lnTo>
                  <a:lnTo>
                    <a:pt x="20743" y="1189607"/>
                  </a:lnTo>
                  <a:lnTo>
                    <a:pt x="0" y="975955"/>
                  </a:lnTo>
                  <a:lnTo>
                    <a:pt x="604656" y="3112"/>
                  </a:lnTo>
                  <a:lnTo>
                    <a:pt x="604656" y="0"/>
                  </a:lnTo>
                  <a:close/>
                  <a:moveTo>
                    <a:pt x="604656" y="455307"/>
                  </a:moveTo>
                  <a:lnTo>
                    <a:pt x="582876" y="490570"/>
                  </a:lnTo>
                  <a:lnTo>
                    <a:pt x="332924" y="919949"/>
                  </a:lnTo>
                  <a:lnTo>
                    <a:pt x="604656" y="919949"/>
                  </a:lnTo>
                  <a:lnTo>
                    <a:pt x="604656" y="455307"/>
                  </a:lnTo>
                  <a:close/>
                </a:path>
              </a:pathLst>
            </a:custGeom>
            <a:solidFill>
              <a:srgbClr val="EBCB38">
                <a:lumMod val="50000"/>
              </a:srgbClr>
            </a:solidFill>
            <a:ln w="101600" cap="flat" cmpd="sng" algn="ctr">
              <a:solidFill>
                <a:srgbClr val="F0E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E695D1A-70EA-45C0-8D93-77645EA3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66196"/>
      </p:ext>
    </p:extLst>
  </p:cSld>
  <p:clrMapOvr>
    <a:masterClrMapping/>
  </p:clrMapOvr>
  <p:transition spd="slow" advTm="5113">
    <p:strips dir="l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xmlns="" id="{EAFBBA55-8EA3-43E1-9755-C0E44FC89086}"/>
              </a:ext>
            </a:extLst>
          </p:cNvPr>
          <p:cNvSpPr txBox="1"/>
          <p:nvPr/>
        </p:nvSpPr>
        <p:spPr>
          <a:xfrm>
            <a:off x="2487645" y="47532"/>
            <a:ext cx="7231190" cy="919401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400" b="1" dirty="0"/>
              <a:t>SITUACIÓN FRONTERA NORTE (Prov. de Esmeraldas)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</a:rPr>
              <a:t>AMBIENTE OPERACIONAL</a:t>
            </a:r>
          </a:p>
        </p:txBody>
      </p:sp>
      <p:sp>
        <p:nvSpPr>
          <p:cNvPr id="17" name="8 CuadroTexto">
            <a:extLst>
              <a:ext uri="{FF2B5EF4-FFF2-40B4-BE49-F238E27FC236}">
                <a16:creationId xmlns:a16="http://schemas.microsoft.com/office/drawing/2014/main" xmlns="" id="{F005D92F-A7D0-4E20-80C3-3407E8A91967}"/>
              </a:ext>
            </a:extLst>
          </p:cNvPr>
          <p:cNvSpPr txBox="1"/>
          <p:nvPr/>
        </p:nvSpPr>
        <p:spPr>
          <a:xfrm>
            <a:off x="167037" y="5986535"/>
            <a:ext cx="2340641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C" sz="1400" b="1" dirty="0"/>
              <a:t>Permeabilidad de frontera (I)</a:t>
            </a:r>
          </a:p>
        </p:txBody>
      </p:sp>
      <p:pic>
        <p:nvPicPr>
          <p:cNvPr id="3078" name="Picture 6" descr="Fuerzas Armadas presentan resultados de operaciones militares en Mataje |  Ecuador | Noticias | El Universo">
            <a:extLst>
              <a:ext uri="{FF2B5EF4-FFF2-40B4-BE49-F238E27FC236}">
                <a16:creationId xmlns:a16="http://schemas.microsoft.com/office/drawing/2014/main" xmlns="" id="{E99DBFDA-5F0A-42A7-888E-77777031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9" y="2900424"/>
            <a:ext cx="2192316" cy="121795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8 CuadroTexto">
            <a:extLst>
              <a:ext uri="{FF2B5EF4-FFF2-40B4-BE49-F238E27FC236}">
                <a16:creationId xmlns:a16="http://schemas.microsoft.com/office/drawing/2014/main" xmlns="" id="{667E5E33-9185-43F8-9345-F38EF2384DBD}"/>
              </a:ext>
            </a:extLst>
          </p:cNvPr>
          <p:cNvSpPr txBox="1"/>
          <p:nvPr/>
        </p:nvSpPr>
        <p:spPr>
          <a:xfrm>
            <a:off x="230869" y="4065249"/>
            <a:ext cx="22013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Solamente presencia permanente de FF.AA </a:t>
            </a:r>
            <a:r>
              <a:rPr lang="en-US" sz="1400" b="1" dirty="0"/>
              <a:t>(M)</a:t>
            </a:r>
            <a:endParaRPr lang="es-EC" sz="1400" b="1" dirty="0"/>
          </a:p>
        </p:txBody>
      </p:sp>
      <p:pic>
        <p:nvPicPr>
          <p:cNvPr id="3082" name="Picture 10" descr="El puente de Mataje, en Esmeraldas, sin control fronterizo de Colombia | El  Comercio">
            <a:extLst>
              <a:ext uri="{FF2B5EF4-FFF2-40B4-BE49-F238E27FC236}">
                <a16:creationId xmlns:a16="http://schemas.microsoft.com/office/drawing/2014/main" xmlns="" id="{326D8516-F8DA-4DDC-AA60-AF096106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9" y="4768582"/>
            <a:ext cx="2201372" cy="121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04C89F81-B5B4-487C-A774-F582810FA067}"/>
              </a:ext>
            </a:extLst>
          </p:cNvPr>
          <p:cNvGrpSpPr/>
          <p:nvPr/>
        </p:nvGrpSpPr>
        <p:grpSpPr>
          <a:xfrm>
            <a:off x="5051326" y="1105295"/>
            <a:ext cx="2065587" cy="1741173"/>
            <a:chOff x="5051326" y="1105295"/>
            <a:chExt cx="2065587" cy="1741173"/>
          </a:xfrm>
        </p:grpSpPr>
        <p:pic>
          <p:nvPicPr>
            <p:cNvPr id="3084" name="Picture 12" descr="Esmeraldas tiene el mayor desempleo en la frontera norte | El Comercio">
              <a:extLst>
                <a:ext uri="{FF2B5EF4-FFF2-40B4-BE49-F238E27FC236}">
                  <a16:creationId xmlns:a16="http://schemas.microsoft.com/office/drawing/2014/main" xmlns="" id="{B5C417A0-4C52-488F-97B5-0D160EE89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326" y="1105295"/>
              <a:ext cx="2065587" cy="1217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8 CuadroTexto">
              <a:extLst>
                <a:ext uri="{FF2B5EF4-FFF2-40B4-BE49-F238E27FC236}">
                  <a16:creationId xmlns:a16="http://schemas.microsoft.com/office/drawing/2014/main" xmlns="" id="{667E775E-A2BD-49F8-B74F-8DBF891D88C3}"/>
                </a:ext>
              </a:extLst>
            </p:cNvPr>
            <p:cNvSpPr txBox="1"/>
            <p:nvPr/>
          </p:nvSpPr>
          <p:spPr>
            <a:xfrm>
              <a:off x="5220216" y="2323248"/>
              <a:ext cx="1766061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C" sz="1400" b="1" dirty="0"/>
                <a:t>Limitadas fuentes de </a:t>
              </a:r>
            </a:p>
            <a:p>
              <a:pPr algn="ctr"/>
              <a:r>
                <a:rPr lang="es-EC" sz="1400" b="1" dirty="0"/>
                <a:t>empleo (E)</a:t>
              </a:r>
            </a:p>
          </p:txBody>
        </p:sp>
      </p:grpSp>
      <p:pic>
        <p:nvPicPr>
          <p:cNvPr id="3086" name="Picture 14" descr="Qué Hacemos? - Apoyando Ecuador">
            <a:extLst>
              <a:ext uri="{FF2B5EF4-FFF2-40B4-BE49-F238E27FC236}">
                <a16:creationId xmlns:a16="http://schemas.microsoft.com/office/drawing/2014/main" xmlns="" id="{A4B66A77-1FE1-4892-A398-23A112161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16" y="1117612"/>
            <a:ext cx="2080065" cy="121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8 CuadroTexto">
            <a:extLst>
              <a:ext uri="{FF2B5EF4-FFF2-40B4-BE49-F238E27FC236}">
                <a16:creationId xmlns:a16="http://schemas.microsoft.com/office/drawing/2014/main" xmlns="" id="{FBF6CF0D-79BF-4967-BB95-83E604837E6A}"/>
              </a:ext>
            </a:extLst>
          </p:cNvPr>
          <p:cNvSpPr txBox="1"/>
          <p:nvPr/>
        </p:nvSpPr>
        <p:spPr>
          <a:xfrm>
            <a:off x="2774937" y="2323248"/>
            <a:ext cx="1970989" cy="30777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C" sz="1400" b="1" dirty="0"/>
              <a:t>Vulnerabilidad social (S)</a:t>
            </a:r>
          </a:p>
        </p:txBody>
      </p:sp>
      <p:pic>
        <p:nvPicPr>
          <p:cNvPr id="3088" name="Picture 16" descr="Un académico analiza situación de poblaciones ecuatorianas en la frontera  con Colombia | El Comercio">
            <a:extLst>
              <a:ext uri="{FF2B5EF4-FFF2-40B4-BE49-F238E27FC236}">
                <a16:creationId xmlns:a16="http://schemas.microsoft.com/office/drawing/2014/main" xmlns="" id="{2246DB50-E5F3-4DB8-A168-F0AEDAC90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13" y="1105294"/>
            <a:ext cx="2138638" cy="12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8 CuadroTexto">
            <a:extLst>
              <a:ext uri="{FF2B5EF4-FFF2-40B4-BE49-F238E27FC236}">
                <a16:creationId xmlns:a16="http://schemas.microsoft.com/office/drawing/2014/main" xmlns="" id="{6B0EA99F-952F-4D40-B2DE-179835C6B1B6}"/>
              </a:ext>
            </a:extLst>
          </p:cNvPr>
          <p:cNvSpPr txBox="1"/>
          <p:nvPr/>
        </p:nvSpPr>
        <p:spPr>
          <a:xfrm>
            <a:off x="7072669" y="2318083"/>
            <a:ext cx="2683603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Desconfianza en la </a:t>
            </a:r>
          </a:p>
          <a:p>
            <a:pPr algn="ctr"/>
            <a:r>
              <a:rPr lang="es-EC" sz="1400" b="1" dirty="0"/>
              <a:t>autoridad (P–S)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62C6BDA5-B184-4EDC-ADDE-43E6ED6EF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7543" y="2899883"/>
            <a:ext cx="2176620" cy="1227455"/>
          </a:xfrm>
          <a:prstGeom prst="rect">
            <a:avLst/>
          </a:prstGeom>
        </p:spPr>
      </p:pic>
      <p:sp>
        <p:nvSpPr>
          <p:cNvPr id="33" name="8 CuadroTexto">
            <a:extLst>
              <a:ext uri="{FF2B5EF4-FFF2-40B4-BE49-F238E27FC236}">
                <a16:creationId xmlns:a16="http://schemas.microsoft.com/office/drawing/2014/main" xmlns="" id="{9D518452-284C-48BC-AA74-A10C06475FB0}"/>
              </a:ext>
            </a:extLst>
          </p:cNvPr>
          <p:cNvSpPr txBox="1"/>
          <p:nvPr/>
        </p:nvSpPr>
        <p:spPr>
          <a:xfrm>
            <a:off x="9431584" y="4110626"/>
            <a:ext cx="2683603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Limitada presencia de instituciones del Estado (P)</a:t>
            </a:r>
          </a:p>
        </p:txBody>
      </p:sp>
      <p:pic>
        <p:nvPicPr>
          <p:cNvPr id="3092" name="Picture 20" descr="UNICEF distribuye agua en los hogares de los niños más vulnerables en  Esmeraldas | UNICEF Ecuador">
            <a:extLst>
              <a:ext uri="{FF2B5EF4-FFF2-40B4-BE49-F238E27FC236}">
                <a16:creationId xmlns:a16="http://schemas.microsoft.com/office/drawing/2014/main" xmlns="" id="{ED03F87A-8946-4044-996E-B616AAC2C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65" y="4768582"/>
            <a:ext cx="2176620" cy="121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8 CuadroTexto">
            <a:extLst>
              <a:ext uri="{FF2B5EF4-FFF2-40B4-BE49-F238E27FC236}">
                <a16:creationId xmlns:a16="http://schemas.microsoft.com/office/drawing/2014/main" xmlns="" id="{FFA390B4-B9EE-48F5-8DF3-A7DADCB7D20A}"/>
              </a:ext>
            </a:extLst>
          </p:cNvPr>
          <p:cNvSpPr txBox="1"/>
          <p:nvPr/>
        </p:nvSpPr>
        <p:spPr>
          <a:xfrm>
            <a:off x="9474051" y="5987585"/>
            <a:ext cx="2683603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Oferta limitada de servicios sociales (S-I)</a:t>
            </a:r>
          </a:p>
        </p:txBody>
      </p:sp>
      <p:sp>
        <p:nvSpPr>
          <p:cNvPr id="37" name="8 CuadroTexto">
            <a:extLst>
              <a:ext uri="{FF2B5EF4-FFF2-40B4-BE49-F238E27FC236}">
                <a16:creationId xmlns:a16="http://schemas.microsoft.com/office/drawing/2014/main" xmlns="" id="{5038D781-4502-454A-8D48-E67ADF265899}"/>
              </a:ext>
            </a:extLst>
          </p:cNvPr>
          <p:cNvSpPr txBox="1"/>
          <p:nvPr/>
        </p:nvSpPr>
        <p:spPr>
          <a:xfrm>
            <a:off x="4484752" y="6471914"/>
            <a:ext cx="3236976" cy="33855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C" sz="1600" b="1" dirty="0"/>
              <a:t>Variables Operacionales: P-M-E-S-I-I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E894B6D7-4AA8-4868-9B6A-CF72897587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416" y="2900425"/>
            <a:ext cx="6696075" cy="3552825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xmlns="" id="{1EAAC93E-F88B-43C6-A4F8-8D39E01CA531}"/>
              </a:ext>
            </a:extLst>
          </p:cNvPr>
          <p:cNvGrpSpPr/>
          <p:nvPr/>
        </p:nvGrpSpPr>
        <p:grpSpPr>
          <a:xfrm>
            <a:off x="2774937" y="2900424"/>
            <a:ext cx="2497589" cy="920112"/>
            <a:chOff x="525877" y="1660510"/>
            <a:chExt cx="3720010" cy="1484123"/>
          </a:xfrm>
          <a:solidFill>
            <a:schemeClr val="bg1">
              <a:lumMod val="95000"/>
            </a:schemeClr>
          </a:solidFill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xmlns="" id="{52501E74-E3DB-4620-AA3C-F794FF833933}"/>
                </a:ext>
              </a:extLst>
            </p:cNvPr>
            <p:cNvGrpSpPr/>
            <p:nvPr/>
          </p:nvGrpSpPr>
          <p:grpSpPr>
            <a:xfrm>
              <a:off x="525877" y="1660510"/>
              <a:ext cx="1701550" cy="1484123"/>
              <a:chOff x="786095" y="1077237"/>
              <a:chExt cx="1701550" cy="1484123"/>
            </a:xfrm>
            <a:grpFill/>
          </p:grpSpPr>
          <p:pic>
            <p:nvPicPr>
              <p:cNvPr id="3076" name="Picture 4" descr="Mapa de Sudamérica, el Caribe y México | TomTom">
                <a:extLst>
                  <a:ext uri="{FF2B5EF4-FFF2-40B4-BE49-F238E27FC236}">
                    <a16:creationId xmlns:a16="http://schemas.microsoft.com/office/drawing/2014/main" xmlns="" id="{876D35FE-FDA6-43AD-9F7D-540E330ECB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1" t="3746" r="23992" b="56622"/>
              <a:stretch/>
            </p:blipFill>
            <p:spPr bwMode="auto">
              <a:xfrm>
                <a:off x="786095" y="1077237"/>
                <a:ext cx="1701550" cy="1484123"/>
              </a:xfrm>
              <a:prstGeom prst="ellipse">
                <a:avLst/>
              </a:prstGeom>
              <a:grpFill/>
              <a:ln w="28575">
                <a:solidFill>
                  <a:schemeClr val="bg2">
                    <a:lumMod val="50000"/>
                  </a:schemeClr>
                </a:solidFill>
              </a:ln>
            </p:spPr>
          </p:pic>
          <p:cxnSp>
            <p:nvCxnSpPr>
              <p:cNvPr id="12" name="9 Conector recto de flecha">
                <a:extLst>
                  <a:ext uri="{FF2B5EF4-FFF2-40B4-BE49-F238E27FC236}">
                    <a16:creationId xmlns:a16="http://schemas.microsoft.com/office/drawing/2014/main" xmlns="" id="{D50C95A8-EBAB-452C-B8F0-E34442879A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318250" y="1649916"/>
                <a:ext cx="318621" cy="545164"/>
              </a:xfrm>
              <a:prstGeom prst="straightConnector1">
                <a:avLst/>
              </a:prstGeom>
              <a:grpFill/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9 Conector recto de flecha">
                <a:extLst>
                  <a:ext uri="{FF2B5EF4-FFF2-40B4-BE49-F238E27FC236}">
                    <a16:creationId xmlns:a16="http://schemas.microsoft.com/office/drawing/2014/main" xmlns="" id="{236CC2D2-E81F-4C17-B260-EEABBD2F9E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999631" y="1892958"/>
                <a:ext cx="637239" cy="340292"/>
              </a:xfrm>
              <a:prstGeom prst="straightConnector1">
                <a:avLst/>
              </a:prstGeom>
              <a:grpFill/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8 CuadroTexto">
              <a:extLst>
                <a:ext uri="{FF2B5EF4-FFF2-40B4-BE49-F238E27FC236}">
                  <a16:creationId xmlns:a16="http://schemas.microsoft.com/office/drawing/2014/main" xmlns="" id="{B47F599E-23CA-40E3-9283-06D6BC3D7909}"/>
                </a:ext>
              </a:extLst>
            </p:cNvPr>
            <p:cNvSpPr txBox="1"/>
            <p:nvPr/>
          </p:nvSpPr>
          <p:spPr>
            <a:xfrm>
              <a:off x="2592164" y="2008017"/>
              <a:ext cx="1653723" cy="30777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C" sz="1400" b="1" dirty="0"/>
                <a:t>Posición Estratégica</a:t>
              </a: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74D8D20-516B-4817-BBE3-17BEBF5B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72586"/>
      </p:ext>
    </p:extLst>
  </p:cSld>
  <p:clrMapOvr>
    <a:masterClrMapping/>
  </p:clrMapOvr>
  <p:transition spd="slow" advTm="59159">
    <p:strips dir="l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3" descr="C:\Users\comunicacion\Desktop\SEDENA\038-soldi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77" y="2022381"/>
            <a:ext cx="590466" cy="5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29" y="3305117"/>
            <a:ext cx="522999" cy="49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9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45806" y="5860951"/>
            <a:ext cx="477743" cy="437311"/>
          </a:xfrm>
          <a:prstGeom prst="rect">
            <a:avLst/>
          </a:prstGeom>
        </p:spPr>
      </p:pic>
      <p:pic>
        <p:nvPicPr>
          <p:cNvPr id="6" name="Imagen 1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00" y="3470011"/>
            <a:ext cx="393877" cy="452902"/>
          </a:xfrm>
          <a:prstGeom prst="rect">
            <a:avLst/>
          </a:prstGeom>
        </p:spPr>
      </p:pic>
      <p:pic>
        <p:nvPicPr>
          <p:cNvPr id="7" name="Imagen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71" y="1198291"/>
            <a:ext cx="381991" cy="415578"/>
          </a:xfrm>
          <a:prstGeom prst="rect">
            <a:avLst/>
          </a:prstGeom>
        </p:spPr>
      </p:pic>
      <p:pic>
        <p:nvPicPr>
          <p:cNvPr id="10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686" y="5359936"/>
            <a:ext cx="439955" cy="4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510" y="1976077"/>
            <a:ext cx="439955" cy="4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898" y="3016427"/>
            <a:ext cx="439955" cy="4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Resultado de imagen para ICONO MARIHUANA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2788" y="2455008"/>
            <a:ext cx="502183" cy="5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Imagen 5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244" y="5922928"/>
            <a:ext cx="434095" cy="487090"/>
          </a:xfrm>
          <a:prstGeom prst="rect">
            <a:avLst/>
          </a:prstGeom>
        </p:spPr>
      </p:pic>
      <p:pic>
        <p:nvPicPr>
          <p:cNvPr id="163" name="Picture 10" descr="Resultado de imagen para laboratorio dibujo icono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0580" y="4089124"/>
            <a:ext cx="323092" cy="5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Imagen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26" y="3786837"/>
            <a:ext cx="381991" cy="415578"/>
          </a:xfrm>
          <a:prstGeom prst="rect">
            <a:avLst/>
          </a:prstGeom>
        </p:spPr>
      </p:pic>
      <p:pic>
        <p:nvPicPr>
          <p:cNvPr id="165" name="Picture 6" descr="Resultado de imagen para icono paquetes cocaina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1793" y="4505481"/>
            <a:ext cx="252988" cy="4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Imagen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CF1"/>
              </a:clrFrom>
              <a:clrTo>
                <a:srgbClr val="FFFCF1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2619920" y="5084402"/>
            <a:ext cx="579303" cy="579303"/>
          </a:xfrm>
          <a:prstGeom prst="rect">
            <a:avLst/>
          </a:prstGeom>
        </p:spPr>
      </p:pic>
      <p:pic>
        <p:nvPicPr>
          <p:cNvPr id="168" name="Imagen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1832930" y="1204708"/>
            <a:ext cx="579303" cy="579303"/>
          </a:xfrm>
          <a:prstGeom prst="rect">
            <a:avLst/>
          </a:prstGeom>
        </p:spPr>
      </p:pic>
      <p:pic>
        <p:nvPicPr>
          <p:cNvPr id="11266" name="Picture 2" descr="Resultado de imagen para lider cartel de jalisco"/>
          <p:cNvPicPr>
            <a:picLocks noChangeAspect="1" noChangeArrowheads="1"/>
          </p:cNvPicPr>
          <p:nvPr/>
        </p:nvPicPr>
        <p:blipFill rotWithShape="1"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5" r="28991" b="21757"/>
          <a:stretch/>
        </p:blipFill>
        <p:spPr bwMode="auto">
          <a:xfrm>
            <a:off x="6385365" y="1651285"/>
            <a:ext cx="389979" cy="45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politicos en narcotrafico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32" y="261360"/>
            <a:ext cx="1011575" cy="5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99" y="1294815"/>
            <a:ext cx="439955" cy="4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" name="Grupo 114">
            <a:extLst>
              <a:ext uri="{FF2B5EF4-FFF2-40B4-BE49-F238E27FC236}">
                <a16:creationId xmlns:a16="http://schemas.microsoft.com/office/drawing/2014/main" xmlns="" id="{FE04BAAA-EBC3-407E-9CE0-1CE684D4BB03}"/>
              </a:ext>
            </a:extLst>
          </p:cNvPr>
          <p:cNvGrpSpPr/>
          <p:nvPr/>
        </p:nvGrpSpPr>
        <p:grpSpPr>
          <a:xfrm>
            <a:off x="1800743" y="388833"/>
            <a:ext cx="9449240" cy="6328008"/>
            <a:chOff x="1154367" y="388833"/>
            <a:chExt cx="9449240" cy="6328008"/>
          </a:xfrm>
        </p:grpSpPr>
        <p:grpSp>
          <p:nvGrpSpPr>
            <p:cNvPr id="116" name="Group 5">
              <a:extLst>
                <a:ext uri="{FF2B5EF4-FFF2-40B4-BE49-F238E27FC236}">
                  <a16:creationId xmlns:a16="http://schemas.microsoft.com/office/drawing/2014/main" xmlns="" id="{AD648383-CEEA-424E-B9CA-D12E77AF808E}"/>
                </a:ext>
              </a:extLst>
            </p:cNvPr>
            <p:cNvGrpSpPr/>
            <p:nvPr/>
          </p:nvGrpSpPr>
          <p:grpSpPr>
            <a:xfrm>
              <a:off x="1996610" y="2861704"/>
              <a:ext cx="865943" cy="654077"/>
              <a:chOff x="3744727" y="2398405"/>
              <a:chExt cx="865943" cy="654077"/>
            </a:xfrm>
          </p:grpSpPr>
          <p:sp>
            <p:nvSpPr>
              <p:cNvPr id="211" name="Oval 3">
                <a:extLst>
                  <a:ext uri="{FF2B5EF4-FFF2-40B4-BE49-F238E27FC236}">
                    <a16:creationId xmlns:a16="http://schemas.microsoft.com/office/drawing/2014/main" xmlns="" id="{D6EAC3E7-FBCD-4C94-B859-6B10F2888B27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TextBox 4">
                <a:extLst>
                  <a:ext uri="{FF2B5EF4-FFF2-40B4-BE49-F238E27FC236}">
                    <a16:creationId xmlns:a16="http://schemas.microsoft.com/office/drawing/2014/main" xmlns="" id="{572744FE-3924-4E7E-ABDA-7A280F0508C7}"/>
                  </a:ext>
                </a:extLst>
              </p:cNvPr>
              <p:cNvSpPr txBox="1"/>
              <p:nvPr/>
            </p:nvSpPr>
            <p:spPr>
              <a:xfrm>
                <a:off x="3744727" y="2398405"/>
                <a:ext cx="8659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Agricultor 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Coca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7" name="Group 6">
              <a:extLst>
                <a:ext uri="{FF2B5EF4-FFF2-40B4-BE49-F238E27FC236}">
                  <a16:creationId xmlns:a16="http://schemas.microsoft.com/office/drawing/2014/main" xmlns="" id="{22C96843-AF22-40D0-9DAB-F2E59FFA6FFA}"/>
                </a:ext>
              </a:extLst>
            </p:cNvPr>
            <p:cNvGrpSpPr/>
            <p:nvPr/>
          </p:nvGrpSpPr>
          <p:grpSpPr>
            <a:xfrm>
              <a:off x="1753419" y="4647729"/>
              <a:ext cx="1026243" cy="532493"/>
              <a:chOff x="3514274" y="2796988"/>
              <a:chExt cx="1026243" cy="532493"/>
            </a:xfrm>
          </p:grpSpPr>
          <p:sp>
            <p:nvSpPr>
              <p:cNvPr id="209" name="Oval 7">
                <a:extLst>
                  <a:ext uri="{FF2B5EF4-FFF2-40B4-BE49-F238E27FC236}">
                    <a16:creationId xmlns:a16="http://schemas.microsoft.com/office/drawing/2014/main" xmlns="" id="{E76C15D1-72BF-41AB-BC6E-6A06B850A413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TextBox 8">
                <a:extLst>
                  <a:ext uri="{FF2B5EF4-FFF2-40B4-BE49-F238E27FC236}">
                    <a16:creationId xmlns:a16="http://schemas.microsoft.com/office/drawing/2014/main" xmlns="" id="{4FD73090-92F4-44BA-AC5F-90139A29C5FD}"/>
                  </a:ext>
                </a:extLst>
              </p:cNvPr>
              <p:cNvSpPr txBox="1"/>
              <p:nvPr/>
            </p:nvSpPr>
            <p:spPr>
              <a:xfrm>
                <a:off x="3514274" y="3052482"/>
                <a:ext cx="10262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Intermediario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8" name="Group 15">
              <a:extLst>
                <a:ext uri="{FF2B5EF4-FFF2-40B4-BE49-F238E27FC236}">
                  <a16:creationId xmlns:a16="http://schemas.microsoft.com/office/drawing/2014/main" xmlns="" id="{B59E8755-3A5C-4C92-9C8A-BD8C5D11584E}"/>
                </a:ext>
              </a:extLst>
            </p:cNvPr>
            <p:cNvGrpSpPr/>
            <p:nvPr/>
          </p:nvGrpSpPr>
          <p:grpSpPr>
            <a:xfrm flipV="1">
              <a:off x="1949824" y="3366736"/>
              <a:ext cx="914400" cy="1384714"/>
              <a:chOff x="3697941" y="2965076"/>
              <a:chExt cx="914400" cy="1384714"/>
            </a:xfrm>
          </p:grpSpPr>
          <p:sp>
            <p:nvSpPr>
              <p:cNvPr id="205" name="Arc 9">
                <a:extLst>
                  <a:ext uri="{FF2B5EF4-FFF2-40B4-BE49-F238E27FC236}">
                    <a16:creationId xmlns:a16="http://schemas.microsoft.com/office/drawing/2014/main" xmlns="" id="{65F012FD-0F19-447D-BB53-13E864F84D38}"/>
                  </a:ext>
                </a:extLst>
              </p:cNvPr>
              <p:cNvSpPr/>
              <p:nvPr/>
            </p:nvSpPr>
            <p:spPr>
              <a:xfrm>
                <a:off x="3697941" y="2965076"/>
                <a:ext cx="914400" cy="1342465"/>
              </a:xfrm>
              <a:prstGeom prst="arc">
                <a:avLst>
                  <a:gd name="adj1" fmla="val 16200000"/>
                  <a:gd name="adj2" fmla="val 538178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206" name="Group 13">
                <a:extLst>
                  <a:ext uri="{FF2B5EF4-FFF2-40B4-BE49-F238E27FC236}">
                    <a16:creationId xmlns:a16="http://schemas.microsoft.com/office/drawing/2014/main" xmlns="" id="{8D5C1A39-C98C-4573-9129-EA589CC4DAE6}"/>
                  </a:ext>
                </a:extLst>
              </p:cNvPr>
              <p:cNvGrpSpPr/>
              <p:nvPr/>
            </p:nvGrpSpPr>
            <p:grpSpPr>
              <a:xfrm rot="15283823">
                <a:off x="4146212" y="4231382"/>
                <a:ext cx="107206" cy="129610"/>
                <a:chOff x="5999961" y="1238960"/>
                <a:chExt cx="192426" cy="209907"/>
              </a:xfrm>
            </p:grpSpPr>
            <p:cxnSp>
              <p:nvCxnSpPr>
                <p:cNvPr id="207" name="Straight Connector 11">
                  <a:extLst>
                    <a:ext uri="{FF2B5EF4-FFF2-40B4-BE49-F238E27FC236}">
                      <a16:creationId xmlns:a16="http://schemas.microsoft.com/office/drawing/2014/main" xmlns="" id="{F0368722-E997-4595-ACB5-97BC7831E873}"/>
                    </a:ext>
                  </a:extLst>
                </p:cNvPr>
                <p:cNvCxnSpPr/>
                <p:nvPr/>
              </p:nvCxnSpPr>
              <p:spPr>
                <a:xfrm rot="6316177" flipV="1">
                  <a:off x="6055276" y="1278446"/>
                  <a:ext cx="153324" cy="12089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12">
                  <a:extLst>
                    <a:ext uri="{FF2B5EF4-FFF2-40B4-BE49-F238E27FC236}">
                      <a16:creationId xmlns:a16="http://schemas.microsoft.com/office/drawing/2014/main" xmlns="" id="{6A09A090-2FE8-4625-8971-00C728B9A649}"/>
                    </a:ext>
                  </a:extLst>
                </p:cNvPr>
                <p:cNvCxnSpPr/>
                <p:nvPr/>
              </p:nvCxnSpPr>
              <p:spPr>
                <a:xfrm rot="6316177">
                  <a:off x="5928298" y="1310623"/>
                  <a:ext cx="209907" cy="665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" name="Group 16">
              <a:extLst>
                <a:ext uri="{FF2B5EF4-FFF2-40B4-BE49-F238E27FC236}">
                  <a16:creationId xmlns:a16="http://schemas.microsoft.com/office/drawing/2014/main" xmlns="" id="{444AAD5B-2134-4945-8F3E-91657EF80278}"/>
                </a:ext>
              </a:extLst>
            </p:cNvPr>
            <p:cNvGrpSpPr/>
            <p:nvPr/>
          </p:nvGrpSpPr>
          <p:grpSpPr>
            <a:xfrm flipH="1">
              <a:off x="1671068" y="3399790"/>
              <a:ext cx="914400" cy="1385209"/>
              <a:chOff x="3697941" y="2965076"/>
              <a:chExt cx="914400" cy="1385209"/>
            </a:xfrm>
          </p:grpSpPr>
          <p:sp>
            <p:nvSpPr>
              <p:cNvPr id="201" name="Arc 17">
                <a:extLst>
                  <a:ext uri="{FF2B5EF4-FFF2-40B4-BE49-F238E27FC236}">
                    <a16:creationId xmlns:a16="http://schemas.microsoft.com/office/drawing/2014/main" xmlns="" id="{9CDD413F-651B-4AF2-BFDC-476284DE3CB9}"/>
                  </a:ext>
                </a:extLst>
              </p:cNvPr>
              <p:cNvSpPr/>
              <p:nvPr/>
            </p:nvSpPr>
            <p:spPr>
              <a:xfrm>
                <a:off x="3697941" y="2965076"/>
                <a:ext cx="914400" cy="1342465"/>
              </a:xfrm>
              <a:prstGeom prst="arc">
                <a:avLst>
                  <a:gd name="adj1" fmla="val 16200000"/>
                  <a:gd name="adj2" fmla="val 538178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202" name="Group 18">
                <a:extLst>
                  <a:ext uri="{FF2B5EF4-FFF2-40B4-BE49-F238E27FC236}">
                    <a16:creationId xmlns:a16="http://schemas.microsoft.com/office/drawing/2014/main" xmlns="" id="{4B69F7D7-9F30-44D2-91FE-51696FFD55D1}"/>
                  </a:ext>
                </a:extLst>
              </p:cNvPr>
              <p:cNvGrpSpPr/>
              <p:nvPr/>
            </p:nvGrpSpPr>
            <p:grpSpPr>
              <a:xfrm rot="15283823">
                <a:off x="4130749" y="4214649"/>
                <a:ext cx="136090" cy="135182"/>
                <a:chOff x="5998636" y="1238803"/>
                <a:chExt cx="244269" cy="218931"/>
              </a:xfrm>
            </p:grpSpPr>
            <p:cxnSp>
              <p:nvCxnSpPr>
                <p:cNvPr id="203" name="Straight Connector 19">
                  <a:extLst>
                    <a:ext uri="{FF2B5EF4-FFF2-40B4-BE49-F238E27FC236}">
                      <a16:creationId xmlns:a16="http://schemas.microsoft.com/office/drawing/2014/main" xmlns="" id="{85BE1522-9965-48CA-9164-FA1C0D2D2749}"/>
                    </a:ext>
                  </a:extLst>
                </p:cNvPr>
                <p:cNvCxnSpPr/>
                <p:nvPr/>
              </p:nvCxnSpPr>
              <p:spPr>
                <a:xfrm rot="6316177" flipV="1">
                  <a:off x="6063246" y="1271317"/>
                  <a:ext cx="182637" cy="1766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">
                  <a:extLst>
                    <a:ext uri="{FF2B5EF4-FFF2-40B4-BE49-F238E27FC236}">
                      <a16:creationId xmlns:a16="http://schemas.microsoft.com/office/drawing/2014/main" xmlns="" id="{A4BD69F2-9E4E-4911-BB33-9DA1C55796E5}"/>
                    </a:ext>
                  </a:extLst>
                </p:cNvPr>
                <p:cNvCxnSpPr/>
                <p:nvPr/>
              </p:nvCxnSpPr>
              <p:spPr>
                <a:xfrm rot="6316177">
                  <a:off x="5922453" y="1314986"/>
                  <a:ext cx="218931" cy="665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" name="Group 21">
              <a:extLst>
                <a:ext uri="{FF2B5EF4-FFF2-40B4-BE49-F238E27FC236}">
                  <a16:creationId xmlns:a16="http://schemas.microsoft.com/office/drawing/2014/main" xmlns="" id="{54CFEAF2-7970-44C4-9969-5618C8236B33}"/>
                </a:ext>
              </a:extLst>
            </p:cNvPr>
            <p:cNvGrpSpPr/>
            <p:nvPr/>
          </p:nvGrpSpPr>
          <p:grpSpPr>
            <a:xfrm>
              <a:off x="3505536" y="4571038"/>
              <a:ext cx="914033" cy="524563"/>
              <a:chOff x="3252283" y="2796988"/>
              <a:chExt cx="914033" cy="524563"/>
            </a:xfrm>
          </p:grpSpPr>
          <p:sp>
            <p:nvSpPr>
              <p:cNvPr id="199" name="Oval 22">
                <a:extLst>
                  <a:ext uri="{FF2B5EF4-FFF2-40B4-BE49-F238E27FC236}">
                    <a16:creationId xmlns:a16="http://schemas.microsoft.com/office/drawing/2014/main" xmlns="" id="{3382DB32-7552-4FE5-B348-CCD8AB36FFC0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TextBox 23">
                <a:extLst>
                  <a:ext uri="{FF2B5EF4-FFF2-40B4-BE49-F238E27FC236}">
                    <a16:creationId xmlns:a16="http://schemas.microsoft.com/office/drawing/2014/main" xmlns="" id="{D86C5052-DFBE-4B1D-8D32-AD157417CF3C}"/>
                  </a:ext>
                </a:extLst>
              </p:cNvPr>
              <p:cNvSpPr txBox="1"/>
              <p:nvPr/>
            </p:nvSpPr>
            <p:spPr>
              <a:xfrm>
                <a:off x="3252283" y="3044552"/>
                <a:ext cx="9140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Laboratorio</a:t>
                </a:r>
              </a:p>
            </p:txBody>
          </p:sp>
        </p:grpSp>
        <p:grpSp>
          <p:nvGrpSpPr>
            <p:cNvPr id="121" name="Group 24">
              <a:extLst>
                <a:ext uri="{FF2B5EF4-FFF2-40B4-BE49-F238E27FC236}">
                  <a16:creationId xmlns:a16="http://schemas.microsoft.com/office/drawing/2014/main" xmlns="" id="{B39C150F-022D-450C-B7D1-08EA5E6A53DB}"/>
                </a:ext>
              </a:extLst>
            </p:cNvPr>
            <p:cNvGrpSpPr/>
            <p:nvPr/>
          </p:nvGrpSpPr>
          <p:grpSpPr>
            <a:xfrm>
              <a:off x="4401880" y="6211242"/>
              <a:ext cx="760144" cy="505599"/>
              <a:chOff x="3647327" y="2796988"/>
              <a:chExt cx="760144" cy="505599"/>
            </a:xfrm>
          </p:grpSpPr>
          <p:sp>
            <p:nvSpPr>
              <p:cNvPr id="197" name="Oval 25">
                <a:extLst>
                  <a:ext uri="{FF2B5EF4-FFF2-40B4-BE49-F238E27FC236}">
                    <a16:creationId xmlns:a16="http://schemas.microsoft.com/office/drawing/2014/main" xmlns="" id="{1462019C-466C-427C-96EB-CE5067A10901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TextBox 26">
                <a:extLst>
                  <a:ext uri="{FF2B5EF4-FFF2-40B4-BE49-F238E27FC236}">
                    <a16:creationId xmlns:a16="http://schemas.microsoft.com/office/drawing/2014/main" xmlns="" id="{F85A996B-FCC7-45C3-9352-0B74AE2BBE89}"/>
                  </a:ext>
                </a:extLst>
              </p:cNvPr>
              <p:cNvSpPr txBox="1"/>
              <p:nvPr/>
            </p:nvSpPr>
            <p:spPr>
              <a:xfrm>
                <a:off x="3647327" y="3025588"/>
                <a:ext cx="7601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Logística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2" name="Group 27">
              <a:extLst>
                <a:ext uri="{FF2B5EF4-FFF2-40B4-BE49-F238E27FC236}">
                  <a16:creationId xmlns:a16="http://schemas.microsoft.com/office/drawing/2014/main" xmlns="" id="{DDB2E667-8B48-4DF4-B336-2444871F30D1}"/>
                </a:ext>
              </a:extLst>
            </p:cNvPr>
            <p:cNvGrpSpPr/>
            <p:nvPr/>
          </p:nvGrpSpPr>
          <p:grpSpPr>
            <a:xfrm>
              <a:off x="5785568" y="3940868"/>
              <a:ext cx="1329082" cy="690265"/>
              <a:chOff x="3362856" y="2796988"/>
              <a:chExt cx="1329082" cy="690265"/>
            </a:xfrm>
          </p:grpSpPr>
          <p:sp>
            <p:nvSpPr>
              <p:cNvPr id="195" name="Oval 28">
                <a:extLst>
                  <a:ext uri="{FF2B5EF4-FFF2-40B4-BE49-F238E27FC236}">
                    <a16:creationId xmlns:a16="http://schemas.microsoft.com/office/drawing/2014/main" xmlns="" id="{324DE212-7097-45A0-8090-A3A1CDD30CDB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TextBox 29">
                <a:extLst>
                  <a:ext uri="{FF2B5EF4-FFF2-40B4-BE49-F238E27FC236}">
                    <a16:creationId xmlns:a16="http://schemas.microsoft.com/office/drawing/2014/main" xmlns="" id="{02AA4A40-8ECC-41FE-9DB4-A194B6F31887}"/>
                  </a:ext>
                </a:extLst>
              </p:cNvPr>
              <p:cNvSpPr txBox="1"/>
              <p:nvPr/>
            </p:nvSpPr>
            <p:spPr>
              <a:xfrm>
                <a:off x="3362856" y="3025588"/>
                <a:ext cx="13290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 de Crimen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Transnacional </a:t>
                </a:r>
                <a:r>
                  <a:rPr lang="es-EC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Org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3" name="Group 30">
              <a:extLst>
                <a:ext uri="{FF2B5EF4-FFF2-40B4-BE49-F238E27FC236}">
                  <a16:creationId xmlns:a16="http://schemas.microsoft.com/office/drawing/2014/main" xmlns="" id="{1D4BE71B-ADD6-4754-B3B9-7E3F6EDAC8DA}"/>
                </a:ext>
              </a:extLst>
            </p:cNvPr>
            <p:cNvGrpSpPr/>
            <p:nvPr/>
          </p:nvGrpSpPr>
          <p:grpSpPr>
            <a:xfrm>
              <a:off x="4397053" y="2078336"/>
              <a:ext cx="1636419" cy="461665"/>
              <a:chOff x="2518722" y="2748137"/>
              <a:chExt cx="1636419" cy="461665"/>
            </a:xfrm>
          </p:grpSpPr>
          <p:sp>
            <p:nvSpPr>
              <p:cNvPr id="193" name="Oval 31">
                <a:extLst>
                  <a:ext uri="{FF2B5EF4-FFF2-40B4-BE49-F238E27FC236}">
                    <a16:creationId xmlns:a16="http://schemas.microsoft.com/office/drawing/2014/main" xmlns="" id="{384A714D-ACA0-4B75-9F51-92E433B9C45F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TextBox 32">
                <a:extLst>
                  <a:ext uri="{FF2B5EF4-FFF2-40B4-BE49-F238E27FC236}">
                    <a16:creationId xmlns:a16="http://schemas.microsoft.com/office/drawing/2014/main" xmlns="" id="{110A7667-0A1C-4179-AC8C-1C4A567946B0}"/>
                  </a:ext>
                </a:extLst>
              </p:cNvPr>
              <p:cNvSpPr txBox="1"/>
              <p:nvPr/>
            </p:nvSpPr>
            <p:spPr>
              <a:xfrm>
                <a:off x="2518722" y="2748137"/>
                <a:ext cx="12682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Capo de la Droga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(Cárteles)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4" name="Group 33">
              <a:extLst>
                <a:ext uri="{FF2B5EF4-FFF2-40B4-BE49-F238E27FC236}">
                  <a16:creationId xmlns:a16="http://schemas.microsoft.com/office/drawing/2014/main" xmlns="" id="{1902A5DD-9433-4AD5-B0DC-C77B10F8EE92}"/>
                </a:ext>
              </a:extLst>
            </p:cNvPr>
            <p:cNvGrpSpPr/>
            <p:nvPr/>
          </p:nvGrpSpPr>
          <p:grpSpPr>
            <a:xfrm>
              <a:off x="3510112" y="2569336"/>
              <a:ext cx="691334" cy="311910"/>
              <a:chOff x="3463807" y="2740572"/>
              <a:chExt cx="691334" cy="311910"/>
            </a:xfrm>
          </p:grpSpPr>
          <p:sp>
            <p:nvSpPr>
              <p:cNvPr id="191" name="Oval 34">
                <a:extLst>
                  <a:ext uri="{FF2B5EF4-FFF2-40B4-BE49-F238E27FC236}">
                    <a16:creationId xmlns:a16="http://schemas.microsoft.com/office/drawing/2014/main" xmlns="" id="{E1C6B3A8-0120-45A8-B2AB-B28293F29837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TextBox 35">
                <a:extLst>
                  <a:ext uri="{FF2B5EF4-FFF2-40B4-BE49-F238E27FC236}">
                    <a16:creationId xmlns:a16="http://schemas.microsoft.com/office/drawing/2014/main" xmlns="" id="{8D39D7CA-E3CF-4049-8B12-14CB8EEFB5A4}"/>
                  </a:ext>
                </a:extLst>
              </p:cNvPr>
              <p:cNvSpPr txBox="1"/>
              <p:nvPr/>
            </p:nvSpPr>
            <p:spPr>
              <a:xfrm>
                <a:off x="3463807" y="2740572"/>
                <a:ext cx="4571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5" name="Group 43">
              <a:extLst>
                <a:ext uri="{FF2B5EF4-FFF2-40B4-BE49-F238E27FC236}">
                  <a16:creationId xmlns:a16="http://schemas.microsoft.com/office/drawing/2014/main" xmlns="" id="{278320F3-39B2-425C-9B68-DF0F652B3FEF}"/>
                </a:ext>
              </a:extLst>
            </p:cNvPr>
            <p:cNvGrpSpPr/>
            <p:nvPr/>
          </p:nvGrpSpPr>
          <p:grpSpPr>
            <a:xfrm>
              <a:off x="8229597" y="4930866"/>
              <a:ext cx="1847307" cy="461665"/>
              <a:chOff x="3899647" y="2724680"/>
              <a:chExt cx="1847307" cy="461665"/>
            </a:xfrm>
          </p:grpSpPr>
          <p:sp>
            <p:nvSpPr>
              <p:cNvPr id="189" name="Oval 44">
                <a:extLst>
                  <a:ext uri="{FF2B5EF4-FFF2-40B4-BE49-F238E27FC236}">
                    <a16:creationId xmlns:a16="http://schemas.microsoft.com/office/drawing/2014/main" xmlns="" id="{A3B33F8C-1C66-4E4A-B2E6-41D0CCC73DE1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TextBox 45">
                <a:extLst>
                  <a:ext uri="{FF2B5EF4-FFF2-40B4-BE49-F238E27FC236}">
                    <a16:creationId xmlns:a16="http://schemas.microsoft.com/office/drawing/2014/main" xmlns="" id="{41ED9AF6-F12B-4D46-9F3F-85BEB2AED91E}"/>
                  </a:ext>
                </a:extLst>
              </p:cNvPr>
              <p:cNvSpPr txBox="1"/>
              <p:nvPr/>
            </p:nvSpPr>
            <p:spPr>
              <a:xfrm>
                <a:off x="4068994" y="2724680"/>
                <a:ext cx="16779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Tráfico Ecuador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Ruta Terrestre/Marítima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6" name="Straight Arrow Connector 47">
              <a:extLst>
                <a:ext uri="{FF2B5EF4-FFF2-40B4-BE49-F238E27FC236}">
                  <a16:creationId xmlns:a16="http://schemas.microsoft.com/office/drawing/2014/main" xmlns="" id="{29AEE526-A5B2-40A5-AAE9-9BC8A7210A4C}"/>
                </a:ext>
              </a:extLst>
            </p:cNvPr>
            <p:cNvCxnSpPr>
              <a:cxnSpLocks/>
              <a:stCxn id="197" idx="0"/>
              <a:endCxn id="199" idx="5"/>
            </p:cNvCxnSpPr>
            <p:nvPr/>
          </p:nvCxnSpPr>
          <p:spPr>
            <a:xfrm flipH="1" flipV="1">
              <a:off x="4370978" y="4789116"/>
              <a:ext cx="410969" cy="1422126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49">
              <a:extLst>
                <a:ext uri="{FF2B5EF4-FFF2-40B4-BE49-F238E27FC236}">
                  <a16:creationId xmlns:a16="http://schemas.microsoft.com/office/drawing/2014/main" xmlns="" id="{355446D4-FFDD-49F3-9242-B0CC8E308B0D}"/>
                </a:ext>
              </a:extLst>
            </p:cNvPr>
            <p:cNvCxnSpPr>
              <a:cxnSpLocks/>
              <a:stCxn id="209" idx="6"/>
              <a:endCxn id="199" idx="2"/>
            </p:cNvCxnSpPr>
            <p:nvPr/>
          </p:nvCxnSpPr>
          <p:spPr>
            <a:xfrm flipV="1">
              <a:off x="2394286" y="4698785"/>
              <a:ext cx="1758614" cy="766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52">
              <a:extLst>
                <a:ext uri="{FF2B5EF4-FFF2-40B4-BE49-F238E27FC236}">
                  <a16:creationId xmlns:a16="http://schemas.microsoft.com/office/drawing/2014/main" xmlns="" id="{40BC4332-E88D-47CA-9050-8629F510D96C}"/>
                </a:ext>
              </a:extLst>
            </p:cNvPr>
            <p:cNvCxnSpPr>
              <a:cxnSpLocks/>
              <a:endCxn id="195" idx="2"/>
            </p:cNvCxnSpPr>
            <p:nvPr/>
          </p:nvCxnSpPr>
          <p:spPr>
            <a:xfrm flipV="1">
              <a:off x="4397496" y="4068615"/>
              <a:ext cx="1924863" cy="6296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54">
              <a:extLst>
                <a:ext uri="{FF2B5EF4-FFF2-40B4-BE49-F238E27FC236}">
                  <a16:creationId xmlns:a16="http://schemas.microsoft.com/office/drawing/2014/main" xmlns="" id="{98DF369D-FB2C-4E8F-A1D6-B96D692ED0A4}"/>
                </a:ext>
              </a:extLst>
            </p:cNvPr>
            <p:cNvCxnSpPr>
              <a:cxnSpLocks/>
              <a:endCxn id="189" idx="1"/>
            </p:cNvCxnSpPr>
            <p:nvPr/>
          </p:nvCxnSpPr>
          <p:spPr>
            <a:xfrm>
              <a:off x="6577850" y="4067814"/>
              <a:ext cx="1689163" cy="9727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57">
              <a:extLst>
                <a:ext uri="{FF2B5EF4-FFF2-40B4-BE49-F238E27FC236}">
                  <a16:creationId xmlns:a16="http://schemas.microsoft.com/office/drawing/2014/main" xmlns="" id="{8695FABC-355A-470E-966A-4599D677B7CF}"/>
                </a:ext>
              </a:extLst>
            </p:cNvPr>
            <p:cNvGrpSpPr/>
            <p:nvPr/>
          </p:nvGrpSpPr>
          <p:grpSpPr>
            <a:xfrm>
              <a:off x="8229600" y="2586163"/>
              <a:ext cx="1847304" cy="463712"/>
              <a:chOff x="3899647" y="2796988"/>
              <a:chExt cx="1847304" cy="463712"/>
            </a:xfrm>
          </p:grpSpPr>
          <p:sp>
            <p:nvSpPr>
              <p:cNvPr id="187" name="Oval 58">
                <a:extLst>
                  <a:ext uri="{FF2B5EF4-FFF2-40B4-BE49-F238E27FC236}">
                    <a16:creationId xmlns:a16="http://schemas.microsoft.com/office/drawing/2014/main" xmlns="" id="{81D2E4AC-3828-45F4-AAFC-15C114409844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TextBox 59">
                <a:extLst>
                  <a:ext uri="{FF2B5EF4-FFF2-40B4-BE49-F238E27FC236}">
                    <a16:creationId xmlns:a16="http://schemas.microsoft.com/office/drawing/2014/main" xmlns="" id="{6C1498F8-DB53-44AA-9D92-A0C817D898F9}"/>
                  </a:ext>
                </a:extLst>
              </p:cNvPr>
              <p:cNvSpPr txBox="1"/>
              <p:nvPr/>
            </p:nvSpPr>
            <p:spPr>
              <a:xfrm>
                <a:off x="4230767" y="2799035"/>
                <a:ext cx="15161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Tráfico Mercado INT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Ruta Aérea/Marítima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31" name="Straight Arrow Connector 60">
              <a:extLst>
                <a:ext uri="{FF2B5EF4-FFF2-40B4-BE49-F238E27FC236}">
                  <a16:creationId xmlns:a16="http://schemas.microsoft.com/office/drawing/2014/main" xmlns="" id="{80370555-8942-470A-A40D-FFEC5ACD3321}"/>
                </a:ext>
              </a:extLst>
            </p:cNvPr>
            <p:cNvCxnSpPr>
              <a:cxnSpLocks/>
              <a:endCxn id="187" idx="4"/>
            </p:cNvCxnSpPr>
            <p:nvPr/>
          </p:nvCxnSpPr>
          <p:spPr>
            <a:xfrm flipH="1" flipV="1">
              <a:off x="8357347" y="2841657"/>
              <a:ext cx="16412" cy="21697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63">
              <a:extLst>
                <a:ext uri="{FF2B5EF4-FFF2-40B4-BE49-F238E27FC236}">
                  <a16:creationId xmlns:a16="http://schemas.microsoft.com/office/drawing/2014/main" xmlns="" id="{10B21FF8-5BDC-4226-A8D5-DE832029D29D}"/>
                </a:ext>
              </a:extLst>
            </p:cNvPr>
            <p:cNvCxnSpPr>
              <a:cxnSpLocks/>
              <a:endCxn id="195" idx="0"/>
            </p:cNvCxnSpPr>
            <p:nvPr/>
          </p:nvCxnSpPr>
          <p:spPr>
            <a:xfrm>
              <a:off x="5895705" y="2387539"/>
              <a:ext cx="554401" cy="15533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65">
              <a:extLst>
                <a:ext uri="{FF2B5EF4-FFF2-40B4-BE49-F238E27FC236}">
                  <a16:creationId xmlns:a16="http://schemas.microsoft.com/office/drawing/2014/main" xmlns="" id="{03C43775-B8D7-4A43-BF7B-B23E8C7E7443}"/>
                </a:ext>
              </a:extLst>
            </p:cNvPr>
            <p:cNvCxnSpPr>
              <a:cxnSpLocks/>
              <a:stCxn id="193" idx="4"/>
            </p:cNvCxnSpPr>
            <p:nvPr/>
          </p:nvCxnSpPr>
          <p:spPr>
            <a:xfrm flipH="1">
              <a:off x="4304916" y="2382681"/>
              <a:ext cx="1600809" cy="22168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67">
              <a:extLst>
                <a:ext uri="{FF2B5EF4-FFF2-40B4-BE49-F238E27FC236}">
                  <a16:creationId xmlns:a16="http://schemas.microsoft.com/office/drawing/2014/main" xmlns="" id="{A56DEC96-CCC6-4DA3-A523-58BD881228B8}"/>
                </a:ext>
              </a:extLst>
            </p:cNvPr>
            <p:cNvCxnSpPr>
              <a:cxnSpLocks/>
              <a:stCxn id="193" idx="4"/>
              <a:endCxn id="191" idx="6"/>
            </p:cNvCxnSpPr>
            <p:nvPr/>
          </p:nvCxnSpPr>
          <p:spPr>
            <a:xfrm flipH="1">
              <a:off x="4201446" y="2382681"/>
              <a:ext cx="1704279" cy="370818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70">
              <a:extLst>
                <a:ext uri="{FF2B5EF4-FFF2-40B4-BE49-F238E27FC236}">
                  <a16:creationId xmlns:a16="http://schemas.microsoft.com/office/drawing/2014/main" xmlns="" id="{63F381AE-C955-4710-BF2A-60D2FB8D0AD9}"/>
                </a:ext>
              </a:extLst>
            </p:cNvPr>
            <p:cNvCxnSpPr>
              <a:cxnSpLocks/>
              <a:stCxn id="193" idx="5"/>
              <a:endCxn id="187" idx="2"/>
            </p:cNvCxnSpPr>
            <p:nvPr/>
          </p:nvCxnSpPr>
          <p:spPr>
            <a:xfrm>
              <a:off x="5996056" y="2345265"/>
              <a:ext cx="2233544" cy="3686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73">
              <a:extLst>
                <a:ext uri="{FF2B5EF4-FFF2-40B4-BE49-F238E27FC236}">
                  <a16:creationId xmlns:a16="http://schemas.microsoft.com/office/drawing/2014/main" xmlns="" id="{C6A92438-D6F5-4C1C-8738-5FF042CBA9ED}"/>
                </a:ext>
              </a:extLst>
            </p:cNvPr>
            <p:cNvCxnSpPr>
              <a:cxnSpLocks/>
              <a:stCxn id="195" idx="1"/>
              <a:endCxn id="191" idx="5"/>
            </p:cNvCxnSpPr>
            <p:nvPr/>
          </p:nvCxnSpPr>
          <p:spPr>
            <a:xfrm flipH="1" flipV="1">
              <a:off x="4164030" y="2843830"/>
              <a:ext cx="2195745" cy="1134454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76">
              <a:extLst>
                <a:ext uri="{FF2B5EF4-FFF2-40B4-BE49-F238E27FC236}">
                  <a16:creationId xmlns:a16="http://schemas.microsoft.com/office/drawing/2014/main" xmlns="" id="{EAE8CFFE-4391-4A3A-B494-2510C046C203}"/>
                </a:ext>
              </a:extLst>
            </p:cNvPr>
            <p:cNvCxnSpPr>
              <a:cxnSpLocks/>
              <a:stCxn id="199" idx="0"/>
              <a:endCxn id="191" idx="4"/>
            </p:cNvCxnSpPr>
            <p:nvPr/>
          </p:nvCxnSpPr>
          <p:spPr>
            <a:xfrm flipH="1" flipV="1">
              <a:off x="4073699" y="2881246"/>
              <a:ext cx="206948" cy="168979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79">
              <a:extLst>
                <a:ext uri="{FF2B5EF4-FFF2-40B4-BE49-F238E27FC236}">
                  <a16:creationId xmlns:a16="http://schemas.microsoft.com/office/drawing/2014/main" xmlns="" id="{11E1950F-DCA8-4177-8CEB-B7E6F9051776}"/>
                </a:ext>
              </a:extLst>
            </p:cNvPr>
            <p:cNvCxnSpPr>
              <a:cxnSpLocks/>
              <a:stCxn id="205" idx="0"/>
              <a:endCxn id="191" idx="3"/>
            </p:cNvCxnSpPr>
            <p:nvPr/>
          </p:nvCxnSpPr>
          <p:spPr>
            <a:xfrm flipV="1">
              <a:off x="2407024" y="2843830"/>
              <a:ext cx="1576344" cy="190762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83">
              <a:extLst>
                <a:ext uri="{FF2B5EF4-FFF2-40B4-BE49-F238E27FC236}">
                  <a16:creationId xmlns:a16="http://schemas.microsoft.com/office/drawing/2014/main" xmlns="" id="{C002DFDA-BFD0-46EB-9E34-295610E6DBE9}"/>
                </a:ext>
              </a:extLst>
            </p:cNvPr>
            <p:cNvCxnSpPr>
              <a:cxnSpLocks/>
              <a:endCxn id="191" idx="3"/>
            </p:cNvCxnSpPr>
            <p:nvPr/>
          </p:nvCxnSpPr>
          <p:spPr>
            <a:xfrm flipV="1">
              <a:off x="2403491" y="2843830"/>
              <a:ext cx="1579877" cy="515014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90">
              <a:extLst>
                <a:ext uri="{FF2B5EF4-FFF2-40B4-BE49-F238E27FC236}">
                  <a16:creationId xmlns:a16="http://schemas.microsoft.com/office/drawing/2014/main" xmlns="" id="{6C391946-8603-48D2-BB65-4CCDBABF5BC7}"/>
                </a:ext>
              </a:extLst>
            </p:cNvPr>
            <p:cNvCxnSpPr>
              <a:cxnSpLocks/>
              <a:endCxn id="197" idx="7"/>
            </p:cNvCxnSpPr>
            <p:nvPr/>
          </p:nvCxnSpPr>
          <p:spPr>
            <a:xfrm flipH="1">
              <a:off x="4872278" y="4196362"/>
              <a:ext cx="1594849" cy="20522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00">
              <a:extLst>
                <a:ext uri="{FF2B5EF4-FFF2-40B4-BE49-F238E27FC236}">
                  <a16:creationId xmlns:a16="http://schemas.microsoft.com/office/drawing/2014/main" xmlns="" id="{40F4850A-03D9-40BC-B9B2-87E8E44FC455}"/>
                </a:ext>
              </a:extLst>
            </p:cNvPr>
            <p:cNvGrpSpPr/>
            <p:nvPr/>
          </p:nvGrpSpPr>
          <p:grpSpPr>
            <a:xfrm>
              <a:off x="9318812" y="1535937"/>
              <a:ext cx="1284795" cy="461665"/>
              <a:chOff x="8810277" y="976137"/>
              <a:chExt cx="1284795" cy="461665"/>
            </a:xfrm>
          </p:grpSpPr>
          <p:grpSp>
            <p:nvGrpSpPr>
              <p:cNvPr id="183" name="Group 96">
                <a:extLst>
                  <a:ext uri="{FF2B5EF4-FFF2-40B4-BE49-F238E27FC236}">
                    <a16:creationId xmlns:a16="http://schemas.microsoft.com/office/drawing/2014/main" xmlns="" id="{819FBD8C-17F7-4C3E-82DE-6688C71974FD}"/>
                  </a:ext>
                </a:extLst>
              </p:cNvPr>
              <p:cNvGrpSpPr/>
              <p:nvPr/>
            </p:nvGrpSpPr>
            <p:grpSpPr>
              <a:xfrm>
                <a:off x="8838983" y="976137"/>
                <a:ext cx="1256089" cy="461665"/>
                <a:chOff x="3899647" y="2693902"/>
                <a:chExt cx="1256089" cy="461665"/>
              </a:xfrm>
            </p:grpSpPr>
            <p:sp>
              <p:nvSpPr>
                <p:cNvPr id="185" name="Oval 97">
                  <a:extLst>
                    <a:ext uri="{FF2B5EF4-FFF2-40B4-BE49-F238E27FC236}">
                      <a16:creationId xmlns:a16="http://schemas.microsoft.com/office/drawing/2014/main" xmlns="" id="{7ED49F85-0F34-46F4-BA02-F507EC97F32D}"/>
                    </a:ext>
                  </a:extLst>
                </p:cNvPr>
                <p:cNvSpPr/>
                <p:nvPr/>
              </p:nvSpPr>
              <p:spPr>
                <a:xfrm>
                  <a:off x="3899647" y="2796988"/>
                  <a:ext cx="255494" cy="25549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6" name="TextBox 98">
                  <a:extLst>
                    <a:ext uri="{FF2B5EF4-FFF2-40B4-BE49-F238E27FC236}">
                      <a16:creationId xmlns:a16="http://schemas.microsoft.com/office/drawing/2014/main" xmlns="" id="{563206AF-01D4-4B2E-813D-7188FA796237}"/>
                    </a:ext>
                  </a:extLst>
                </p:cNvPr>
                <p:cNvSpPr txBox="1"/>
                <p:nvPr/>
              </p:nvSpPr>
              <p:spPr>
                <a:xfrm>
                  <a:off x="4155141" y="2693902"/>
                  <a:ext cx="100059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C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Mercado</a:t>
                  </a:r>
                </a:p>
                <a:p>
                  <a:pPr algn="ctr"/>
                  <a:r>
                    <a:rPr lang="es-EC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Internacional</a:t>
                  </a:r>
                </a:p>
              </p:txBody>
            </p:sp>
          </p:grpSp>
          <p:sp>
            <p:nvSpPr>
              <p:cNvPr id="184" name="TextBox 99">
                <a:extLst>
                  <a:ext uri="{FF2B5EF4-FFF2-40B4-BE49-F238E27FC236}">
                    <a16:creationId xmlns:a16="http://schemas.microsoft.com/office/drawing/2014/main" xmlns="" id="{57B23812-7BF5-47C6-B3C0-9CB2917A9414}"/>
                  </a:ext>
                </a:extLst>
              </p:cNvPr>
              <p:cNvSpPr txBox="1"/>
              <p:nvPr/>
            </p:nvSpPr>
            <p:spPr>
              <a:xfrm>
                <a:off x="8810277" y="1088496"/>
                <a:ext cx="3328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endPara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42" name="Straight Arrow Connector 101">
              <a:extLst>
                <a:ext uri="{FF2B5EF4-FFF2-40B4-BE49-F238E27FC236}">
                  <a16:creationId xmlns:a16="http://schemas.microsoft.com/office/drawing/2014/main" xmlns="" id="{69EEB804-B168-49E9-A0DE-810EDFC5A74A}"/>
                </a:ext>
              </a:extLst>
            </p:cNvPr>
            <p:cNvCxnSpPr/>
            <p:nvPr/>
          </p:nvCxnSpPr>
          <p:spPr>
            <a:xfrm flipV="1">
              <a:off x="8447678" y="1854176"/>
              <a:ext cx="938369" cy="7788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03">
              <a:extLst>
                <a:ext uri="{FF2B5EF4-FFF2-40B4-BE49-F238E27FC236}">
                  <a16:creationId xmlns:a16="http://schemas.microsoft.com/office/drawing/2014/main" xmlns="" id="{B05003C5-E47E-418F-AD8B-CD117F69F57E}"/>
                </a:ext>
              </a:extLst>
            </p:cNvPr>
            <p:cNvSpPr txBox="1"/>
            <p:nvPr/>
          </p:nvSpPr>
          <p:spPr>
            <a:xfrm>
              <a:off x="1154367" y="3940805"/>
              <a:ext cx="4748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s-EC" dirty="0"/>
                <a:t>Coca</a:t>
              </a:r>
              <a:endParaRPr lang="en-US" dirty="0"/>
            </a:p>
          </p:txBody>
        </p:sp>
        <p:sp>
          <p:nvSpPr>
            <p:cNvPr id="145" name="Rectangle 105">
              <a:extLst>
                <a:ext uri="{FF2B5EF4-FFF2-40B4-BE49-F238E27FC236}">
                  <a16:creationId xmlns:a16="http://schemas.microsoft.com/office/drawing/2014/main" xmlns="" id="{913EBB1C-B974-4C11-AF18-73D3BC35DE87}"/>
                </a:ext>
              </a:extLst>
            </p:cNvPr>
            <p:cNvSpPr/>
            <p:nvPr/>
          </p:nvSpPr>
          <p:spPr>
            <a:xfrm>
              <a:off x="2928071" y="4715423"/>
              <a:ext cx="48122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Pasta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base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06">
              <a:extLst>
                <a:ext uri="{FF2B5EF4-FFF2-40B4-BE49-F238E27FC236}">
                  <a16:creationId xmlns:a16="http://schemas.microsoft.com/office/drawing/2014/main" xmlns="" id="{C8448051-917E-4A99-908C-6F932F0DB71E}"/>
                </a:ext>
              </a:extLst>
            </p:cNvPr>
            <p:cNvSpPr/>
            <p:nvPr/>
          </p:nvSpPr>
          <p:spPr>
            <a:xfrm>
              <a:off x="4969226" y="4423392"/>
              <a:ext cx="83227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Clorhidrato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Cocaína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Rectangle 107">
              <a:extLst>
                <a:ext uri="{FF2B5EF4-FFF2-40B4-BE49-F238E27FC236}">
                  <a16:creationId xmlns:a16="http://schemas.microsoft.com/office/drawing/2014/main" xmlns="" id="{5DA11713-F558-400D-84DB-C9D6452C680F}"/>
                </a:ext>
              </a:extLst>
            </p:cNvPr>
            <p:cNvSpPr/>
            <p:nvPr/>
          </p:nvSpPr>
          <p:spPr>
            <a:xfrm>
              <a:off x="3860500" y="5437978"/>
              <a:ext cx="84029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Precursores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Químicos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8" name="Group 109">
              <a:extLst>
                <a:ext uri="{FF2B5EF4-FFF2-40B4-BE49-F238E27FC236}">
                  <a16:creationId xmlns:a16="http://schemas.microsoft.com/office/drawing/2014/main" xmlns="" id="{8A3D0DAA-F164-404B-BF58-5497238C9C51}"/>
                </a:ext>
              </a:extLst>
            </p:cNvPr>
            <p:cNvGrpSpPr/>
            <p:nvPr/>
          </p:nvGrpSpPr>
          <p:grpSpPr>
            <a:xfrm>
              <a:off x="1517234" y="1590437"/>
              <a:ext cx="803721" cy="461270"/>
              <a:chOff x="3899647" y="2591212"/>
              <a:chExt cx="803721" cy="461270"/>
            </a:xfrm>
          </p:grpSpPr>
          <p:sp>
            <p:nvSpPr>
              <p:cNvPr id="181" name="Oval 111">
                <a:extLst>
                  <a:ext uri="{FF2B5EF4-FFF2-40B4-BE49-F238E27FC236}">
                    <a16:creationId xmlns:a16="http://schemas.microsoft.com/office/drawing/2014/main" xmlns="" id="{2C8AB68F-9D28-421C-980A-4DA5DACCDDEF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TextBox 112">
                <a:extLst>
                  <a:ext uri="{FF2B5EF4-FFF2-40B4-BE49-F238E27FC236}">
                    <a16:creationId xmlns:a16="http://schemas.microsoft.com/office/drawing/2014/main" xmlns="" id="{FB8DE54E-D124-45F2-BD96-CC99D9CBA9AE}"/>
                  </a:ext>
                </a:extLst>
              </p:cNvPr>
              <p:cNvSpPr txBox="1"/>
              <p:nvPr/>
            </p:nvSpPr>
            <p:spPr>
              <a:xfrm>
                <a:off x="4013756" y="2591212"/>
                <a:ext cx="6896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Agentes</a:t>
                </a:r>
              </a:p>
            </p:txBody>
          </p:sp>
        </p:grpSp>
        <p:cxnSp>
          <p:nvCxnSpPr>
            <p:cNvPr id="149" name="Straight Arrow Connector 113">
              <a:extLst>
                <a:ext uri="{FF2B5EF4-FFF2-40B4-BE49-F238E27FC236}">
                  <a16:creationId xmlns:a16="http://schemas.microsoft.com/office/drawing/2014/main" xmlns="" id="{5739FD74-3B0F-446F-A9E2-7558A0EFDE11}"/>
                </a:ext>
              </a:extLst>
            </p:cNvPr>
            <p:cNvCxnSpPr>
              <a:cxnSpLocks/>
              <a:endCxn id="211" idx="1"/>
            </p:cNvCxnSpPr>
            <p:nvPr/>
          </p:nvCxnSpPr>
          <p:spPr>
            <a:xfrm>
              <a:off x="1718552" y="2055228"/>
              <a:ext cx="470394" cy="12424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15">
              <a:extLst>
                <a:ext uri="{FF2B5EF4-FFF2-40B4-BE49-F238E27FC236}">
                  <a16:creationId xmlns:a16="http://schemas.microsoft.com/office/drawing/2014/main" xmlns="" id="{0B843FD3-49F3-497C-99CF-D9D097D38D0A}"/>
                </a:ext>
              </a:extLst>
            </p:cNvPr>
            <p:cNvSpPr txBox="1"/>
            <p:nvPr/>
          </p:nvSpPr>
          <p:spPr>
            <a:xfrm>
              <a:off x="8209100" y="260717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1" name="Group 116">
              <a:extLst>
                <a:ext uri="{FF2B5EF4-FFF2-40B4-BE49-F238E27FC236}">
                  <a16:creationId xmlns:a16="http://schemas.microsoft.com/office/drawing/2014/main" xmlns="" id="{9A65D80F-F10B-4620-AD88-7E45588F9F66}"/>
                </a:ext>
              </a:extLst>
            </p:cNvPr>
            <p:cNvGrpSpPr/>
            <p:nvPr/>
          </p:nvGrpSpPr>
          <p:grpSpPr>
            <a:xfrm flipV="1">
              <a:off x="5585884" y="855968"/>
              <a:ext cx="914400" cy="1384714"/>
              <a:chOff x="3697941" y="2965076"/>
              <a:chExt cx="914400" cy="1384714"/>
            </a:xfrm>
          </p:grpSpPr>
          <p:sp>
            <p:nvSpPr>
              <p:cNvPr id="177" name="Arc 117">
                <a:extLst>
                  <a:ext uri="{FF2B5EF4-FFF2-40B4-BE49-F238E27FC236}">
                    <a16:creationId xmlns:a16="http://schemas.microsoft.com/office/drawing/2014/main" xmlns="" id="{BE30B612-A968-4352-AF72-259E6131BE8A}"/>
                  </a:ext>
                </a:extLst>
              </p:cNvPr>
              <p:cNvSpPr/>
              <p:nvPr/>
            </p:nvSpPr>
            <p:spPr>
              <a:xfrm>
                <a:off x="3697941" y="2965076"/>
                <a:ext cx="914400" cy="1342465"/>
              </a:xfrm>
              <a:prstGeom prst="arc">
                <a:avLst>
                  <a:gd name="adj1" fmla="val 16200000"/>
                  <a:gd name="adj2" fmla="val 538178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178" name="Group 118">
                <a:extLst>
                  <a:ext uri="{FF2B5EF4-FFF2-40B4-BE49-F238E27FC236}">
                    <a16:creationId xmlns:a16="http://schemas.microsoft.com/office/drawing/2014/main" xmlns="" id="{D2E8C9C0-CEE3-46BD-AD72-123D0DC670A5}"/>
                  </a:ext>
                </a:extLst>
              </p:cNvPr>
              <p:cNvGrpSpPr/>
              <p:nvPr/>
            </p:nvGrpSpPr>
            <p:grpSpPr>
              <a:xfrm rot="15283823">
                <a:off x="4146212" y="4231382"/>
                <a:ext cx="107206" cy="129610"/>
                <a:chOff x="5999961" y="1238960"/>
                <a:chExt cx="192426" cy="209907"/>
              </a:xfrm>
            </p:grpSpPr>
            <p:cxnSp>
              <p:nvCxnSpPr>
                <p:cNvPr id="179" name="Straight Connector 119">
                  <a:extLst>
                    <a:ext uri="{FF2B5EF4-FFF2-40B4-BE49-F238E27FC236}">
                      <a16:creationId xmlns:a16="http://schemas.microsoft.com/office/drawing/2014/main" xmlns="" id="{C7A67EAB-5294-494B-A939-4D9042F9184B}"/>
                    </a:ext>
                  </a:extLst>
                </p:cNvPr>
                <p:cNvCxnSpPr/>
                <p:nvPr/>
              </p:nvCxnSpPr>
              <p:spPr>
                <a:xfrm rot="6316177" flipV="1">
                  <a:off x="6055276" y="1278446"/>
                  <a:ext cx="153324" cy="12089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20">
                  <a:extLst>
                    <a:ext uri="{FF2B5EF4-FFF2-40B4-BE49-F238E27FC236}">
                      <a16:creationId xmlns:a16="http://schemas.microsoft.com/office/drawing/2014/main" xmlns="" id="{7A2E6DE0-48D9-4665-ABCB-DF99A1991C5D}"/>
                    </a:ext>
                  </a:extLst>
                </p:cNvPr>
                <p:cNvCxnSpPr/>
                <p:nvPr/>
              </p:nvCxnSpPr>
              <p:spPr>
                <a:xfrm rot="6316177">
                  <a:off x="5928298" y="1310623"/>
                  <a:ext cx="209907" cy="665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" name="Group 121">
              <a:extLst>
                <a:ext uri="{FF2B5EF4-FFF2-40B4-BE49-F238E27FC236}">
                  <a16:creationId xmlns:a16="http://schemas.microsoft.com/office/drawing/2014/main" xmlns="" id="{420C1BAB-B9CD-4A97-8F53-06AA61AEC8B0}"/>
                </a:ext>
              </a:extLst>
            </p:cNvPr>
            <p:cNvGrpSpPr/>
            <p:nvPr/>
          </p:nvGrpSpPr>
          <p:grpSpPr>
            <a:xfrm flipH="1">
              <a:off x="5307128" y="889022"/>
              <a:ext cx="914400" cy="1385209"/>
              <a:chOff x="3697941" y="2965076"/>
              <a:chExt cx="914400" cy="1385209"/>
            </a:xfrm>
          </p:grpSpPr>
          <p:sp>
            <p:nvSpPr>
              <p:cNvPr id="172" name="Arc 122">
                <a:extLst>
                  <a:ext uri="{FF2B5EF4-FFF2-40B4-BE49-F238E27FC236}">
                    <a16:creationId xmlns:a16="http://schemas.microsoft.com/office/drawing/2014/main" xmlns="" id="{0CDAC1C0-AF5C-47CB-88CB-0BA7F7BCB2AE}"/>
                  </a:ext>
                </a:extLst>
              </p:cNvPr>
              <p:cNvSpPr/>
              <p:nvPr/>
            </p:nvSpPr>
            <p:spPr>
              <a:xfrm>
                <a:off x="3697941" y="2965076"/>
                <a:ext cx="914400" cy="1342465"/>
              </a:xfrm>
              <a:prstGeom prst="arc">
                <a:avLst>
                  <a:gd name="adj1" fmla="val 16200000"/>
                  <a:gd name="adj2" fmla="val 538178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173" name="Group 123">
                <a:extLst>
                  <a:ext uri="{FF2B5EF4-FFF2-40B4-BE49-F238E27FC236}">
                    <a16:creationId xmlns:a16="http://schemas.microsoft.com/office/drawing/2014/main" xmlns="" id="{79852198-9557-4A01-BEFB-1A10A58B8B19}"/>
                  </a:ext>
                </a:extLst>
              </p:cNvPr>
              <p:cNvGrpSpPr/>
              <p:nvPr/>
            </p:nvGrpSpPr>
            <p:grpSpPr>
              <a:xfrm rot="15283823">
                <a:off x="4130749" y="4214649"/>
                <a:ext cx="136090" cy="135182"/>
                <a:chOff x="5998636" y="1238803"/>
                <a:chExt cx="244269" cy="218931"/>
              </a:xfrm>
            </p:grpSpPr>
            <p:cxnSp>
              <p:nvCxnSpPr>
                <p:cNvPr id="175" name="Straight Connector 124">
                  <a:extLst>
                    <a:ext uri="{FF2B5EF4-FFF2-40B4-BE49-F238E27FC236}">
                      <a16:creationId xmlns:a16="http://schemas.microsoft.com/office/drawing/2014/main" xmlns="" id="{F250B7AE-35BD-4FF0-B5F4-9B2F19D55A8F}"/>
                    </a:ext>
                  </a:extLst>
                </p:cNvPr>
                <p:cNvCxnSpPr/>
                <p:nvPr/>
              </p:nvCxnSpPr>
              <p:spPr>
                <a:xfrm rot="6316177" flipV="1">
                  <a:off x="6063246" y="1271317"/>
                  <a:ext cx="182637" cy="1766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25">
                  <a:extLst>
                    <a:ext uri="{FF2B5EF4-FFF2-40B4-BE49-F238E27FC236}">
                      <a16:creationId xmlns:a16="http://schemas.microsoft.com/office/drawing/2014/main" xmlns="" id="{9CE1FE22-DB52-4D02-8578-E335D69A438F}"/>
                    </a:ext>
                  </a:extLst>
                </p:cNvPr>
                <p:cNvCxnSpPr/>
                <p:nvPr/>
              </p:nvCxnSpPr>
              <p:spPr>
                <a:xfrm rot="6316177">
                  <a:off x="5922453" y="1314986"/>
                  <a:ext cx="218931" cy="665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" name="Group 126">
              <a:extLst>
                <a:ext uri="{FF2B5EF4-FFF2-40B4-BE49-F238E27FC236}">
                  <a16:creationId xmlns:a16="http://schemas.microsoft.com/office/drawing/2014/main" xmlns="" id="{DDCB93D5-2E64-495C-957E-B93B116B9B2B}"/>
                </a:ext>
              </a:extLst>
            </p:cNvPr>
            <p:cNvGrpSpPr/>
            <p:nvPr/>
          </p:nvGrpSpPr>
          <p:grpSpPr>
            <a:xfrm>
              <a:off x="5764328" y="388833"/>
              <a:ext cx="817514" cy="640663"/>
              <a:chOff x="8810277" y="724832"/>
              <a:chExt cx="817514" cy="640663"/>
            </a:xfrm>
          </p:grpSpPr>
          <p:grpSp>
            <p:nvGrpSpPr>
              <p:cNvPr id="160" name="Group 127">
                <a:extLst>
                  <a:ext uri="{FF2B5EF4-FFF2-40B4-BE49-F238E27FC236}">
                    <a16:creationId xmlns:a16="http://schemas.microsoft.com/office/drawing/2014/main" xmlns="" id="{2A6EA2E0-74CC-4C11-B578-05FAADF5D63A}"/>
                  </a:ext>
                </a:extLst>
              </p:cNvPr>
              <p:cNvGrpSpPr/>
              <p:nvPr/>
            </p:nvGrpSpPr>
            <p:grpSpPr>
              <a:xfrm>
                <a:off x="8838983" y="724832"/>
                <a:ext cx="788808" cy="609885"/>
                <a:chOff x="3899647" y="2442597"/>
                <a:chExt cx="788808" cy="609885"/>
              </a:xfrm>
            </p:grpSpPr>
            <p:sp>
              <p:nvSpPr>
                <p:cNvPr id="169" name="Oval 129">
                  <a:extLst>
                    <a:ext uri="{FF2B5EF4-FFF2-40B4-BE49-F238E27FC236}">
                      <a16:creationId xmlns:a16="http://schemas.microsoft.com/office/drawing/2014/main" xmlns="" id="{2B1C1370-DFDB-4725-8B52-260C91133C39}"/>
                    </a:ext>
                  </a:extLst>
                </p:cNvPr>
                <p:cNvSpPr/>
                <p:nvPr/>
              </p:nvSpPr>
              <p:spPr>
                <a:xfrm>
                  <a:off x="3899647" y="2796988"/>
                  <a:ext cx="255494" cy="25549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0" name="TextBox 130">
                  <a:extLst>
                    <a:ext uri="{FF2B5EF4-FFF2-40B4-BE49-F238E27FC236}">
                      <a16:creationId xmlns:a16="http://schemas.microsoft.com/office/drawing/2014/main" xmlns="" id="{EF9B1C21-DCF0-494D-9306-8A8F2B8EE97A}"/>
                    </a:ext>
                  </a:extLst>
                </p:cNvPr>
                <p:cNvSpPr txBox="1"/>
                <p:nvPr/>
              </p:nvSpPr>
              <p:spPr>
                <a:xfrm>
                  <a:off x="4022888" y="2442597"/>
                  <a:ext cx="6655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C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Líder</a:t>
                  </a:r>
                </a:p>
                <a:p>
                  <a:pPr algn="ctr"/>
                  <a:r>
                    <a:rPr lang="es-EC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Político</a:t>
                  </a:r>
                </a:p>
              </p:txBody>
            </p:sp>
          </p:grpSp>
          <p:sp>
            <p:nvSpPr>
              <p:cNvPr id="166" name="TextBox 128">
                <a:extLst>
                  <a:ext uri="{FF2B5EF4-FFF2-40B4-BE49-F238E27FC236}">
                    <a16:creationId xmlns:a16="http://schemas.microsoft.com/office/drawing/2014/main" xmlns="" id="{A58FFED4-3C8C-4B6B-BB99-8935E2EF6634}"/>
                  </a:ext>
                </a:extLst>
              </p:cNvPr>
              <p:cNvSpPr txBox="1"/>
              <p:nvPr/>
            </p:nvSpPr>
            <p:spPr>
              <a:xfrm>
                <a:off x="8810277" y="1088496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" name="Rectangle 131">
              <a:extLst>
                <a:ext uri="{FF2B5EF4-FFF2-40B4-BE49-F238E27FC236}">
                  <a16:creationId xmlns:a16="http://schemas.microsoft.com/office/drawing/2014/main" xmlns="" id="{5CD42D17-AF7A-4B27-B7E5-D8FF6F6BD44C}"/>
                </a:ext>
              </a:extLst>
            </p:cNvPr>
            <p:cNvSpPr/>
            <p:nvPr/>
          </p:nvSpPr>
          <p:spPr>
            <a:xfrm>
              <a:off x="1158698" y="2382681"/>
              <a:ext cx="85356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controlan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cultivos</a:t>
              </a:r>
            </a:p>
          </p:txBody>
        </p:sp>
        <p:sp>
          <p:nvSpPr>
            <p:cNvPr id="155" name="TextBox 132">
              <a:extLst>
                <a:ext uri="{FF2B5EF4-FFF2-40B4-BE49-F238E27FC236}">
                  <a16:creationId xmlns:a16="http://schemas.microsoft.com/office/drawing/2014/main" xmlns="" id="{70F4B9DC-5A0A-458C-B10A-228931C2D0CB}"/>
                </a:ext>
              </a:extLst>
            </p:cNvPr>
            <p:cNvSpPr txBox="1"/>
            <p:nvPr/>
          </p:nvSpPr>
          <p:spPr>
            <a:xfrm>
              <a:off x="4515137" y="1220398"/>
              <a:ext cx="817852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s-EC" dirty="0"/>
                <a:t>Proyección</a:t>
              </a:r>
            </a:p>
            <a:p>
              <a:r>
                <a:rPr lang="es-EC" dirty="0"/>
                <a:t>Político</a:t>
              </a:r>
            </a:p>
          </p:txBody>
        </p:sp>
        <p:sp>
          <p:nvSpPr>
            <p:cNvPr id="156" name="TextBox 133">
              <a:extLst>
                <a:ext uri="{FF2B5EF4-FFF2-40B4-BE49-F238E27FC236}">
                  <a16:creationId xmlns:a16="http://schemas.microsoft.com/office/drawing/2014/main" xmlns="" id="{F656C6AD-956B-43B6-AC29-9C15259B42A1}"/>
                </a:ext>
              </a:extLst>
            </p:cNvPr>
            <p:cNvSpPr txBox="1"/>
            <p:nvPr/>
          </p:nvSpPr>
          <p:spPr>
            <a:xfrm>
              <a:off x="6426386" y="1220398"/>
              <a:ext cx="63671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s-EC" dirty="0"/>
                <a:t>Pago</a:t>
              </a:r>
            </a:p>
            <a:p>
              <a:r>
                <a:rPr lang="es-EC" dirty="0"/>
                <a:t>efectivo</a:t>
              </a:r>
              <a:endParaRPr lang="en-US" dirty="0"/>
            </a:p>
          </p:txBody>
        </p:sp>
        <p:cxnSp>
          <p:nvCxnSpPr>
            <p:cNvPr id="157" name="Straight Arrow Connector 134">
              <a:extLst>
                <a:ext uri="{FF2B5EF4-FFF2-40B4-BE49-F238E27FC236}">
                  <a16:creationId xmlns:a16="http://schemas.microsoft.com/office/drawing/2014/main" xmlns="" id="{0D3E7A34-6660-489F-89ED-A4B76F18E654}"/>
                </a:ext>
              </a:extLst>
            </p:cNvPr>
            <p:cNvCxnSpPr>
              <a:cxnSpLocks/>
              <a:stCxn id="177" idx="0"/>
              <a:endCxn id="185" idx="3"/>
            </p:cNvCxnSpPr>
            <p:nvPr/>
          </p:nvCxnSpPr>
          <p:spPr>
            <a:xfrm flipV="1">
              <a:off x="6043084" y="1857101"/>
              <a:ext cx="3341850" cy="3835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37">
              <a:extLst>
                <a:ext uri="{FF2B5EF4-FFF2-40B4-BE49-F238E27FC236}">
                  <a16:creationId xmlns:a16="http://schemas.microsoft.com/office/drawing/2014/main" xmlns="" id="{B31CC736-0282-4E25-A914-CC1FA903E937}"/>
                </a:ext>
              </a:extLst>
            </p:cNvPr>
            <p:cNvCxnSpPr>
              <a:cxnSpLocks/>
              <a:stCxn id="195" idx="7"/>
              <a:endCxn id="150" idx="1"/>
            </p:cNvCxnSpPr>
            <p:nvPr/>
          </p:nvCxnSpPr>
          <p:spPr>
            <a:xfrm flipV="1">
              <a:off x="6540437" y="2745678"/>
              <a:ext cx="1668663" cy="1232606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ctangle 140">
              <a:extLst>
                <a:ext uri="{FF2B5EF4-FFF2-40B4-BE49-F238E27FC236}">
                  <a16:creationId xmlns:a16="http://schemas.microsoft.com/office/drawing/2014/main" xmlns="" id="{647A2986-6991-4C59-B225-04DE382CBE9D}"/>
                </a:ext>
              </a:extLst>
            </p:cNvPr>
            <p:cNvSpPr/>
            <p:nvPr/>
          </p:nvSpPr>
          <p:spPr>
            <a:xfrm>
              <a:off x="5382047" y="3304608"/>
              <a:ext cx="105989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Armamento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Dinero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CuadroTexto 1">
            <a:extLst>
              <a:ext uri="{FF2B5EF4-FFF2-40B4-BE49-F238E27FC236}">
                <a16:creationId xmlns:a16="http://schemas.microsoft.com/office/drawing/2014/main" xmlns="" id="{82546B49-0FF3-4276-B777-6914D0AF3274}"/>
              </a:ext>
            </a:extLst>
          </p:cNvPr>
          <p:cNvSpPr txBox="1"/>
          <p:nvPr/>
        </p:nvSpPr>
        <p:spPr>
          <a:xfrm>
            <a:off x="45700" y="50202"/>
            <a:ext cx="5718628" cy="9194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400" b="1" dirty="0"/>
              <a:t>ESTADO INICIAL - ¿DÓNDE ESTAMOS?</a:t>
            </a:r>
          </a:p>
          <a:p>
            <a:pPr algn="ctr">
              <a:defRPr/>
            </a:pPr>
            <a:r>
              <a:rPr lang="es-ES" sz="2400" b="1" dirty="0"/>
              <a:t>Diagrama de relación entre actores</a:t>
            </a:r>
          </a:p>
        </p:txBody>
      </p:sp>
      <p:sp>
        <p:nvSpPr>
          <p:cNvPr id="113" name="Oval 11266">
            <a:extLst>
              <a:ext uri="{FF2B5EF4-FFF2-40B4-BE49-F238E27FC236}">
                <a16:creationId xmlns:a16="http://schemas.microsoft.com/office/drawing/2014/main" xmlns="" id="{393C1E3E-CCE8-4123-AE54-B6966F17FDEB}"/>
              </a:ext>
            </a:extLst>
          </p:cNvPr>
          <p:cNvSpPr/>
          <p:nvPr/>
        </p:nvSpPr>
        <p:spPr>
          <a:xfrm rot="1387621">
            <a:off x="3437738" y="2525379"/>
            <a:ext cx="5178245" cy="1608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Imagen 16">
            <a:extLst>
              <a:ext uri="{FF2B5EF4-FFF2-40B4-BE49-F238E27FC236}">
                <a16:creationId xmlns:a16="http://schemas.microsoft.com/office/drawing/2014/main" xmlns="" id="{30B57623-C628-4ECF-9B8E-AAB9FB02B9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45" y="4129845"/>
            <a:ext cx="381991" cy="415578"/>
          </a:xfrm>
          <a:prstGeom prst="rect">
            <a:avLst/>
          </a:prstGeom>
        </p:spPr>
      </p:pic>
      <p:sp>
        <p:nvSpPr>
          <p:cNvPr id="213" name="TextBox 104">
            <a:extLst>
              <a:ext uri="{FF2B5EF4-FFF2-40B4-BE49-F238E27FC236}">
                <a16:creationId xmlns:a16="http://schemas.microsoft.com/office/drawing/2014/main" xmlns="" id="{C55B86EA-B008-4D3E-B81F-563E2C2C6B05}"/>
              </a:ext>
            </a:extLst>
          </p:cNvPr>
          <p:cNvSpPr txBox="1"/>
          <p:nvPr/>
        </p:nvSpPr>
        <p:spPr>
          <a:xfrm>
            <a:off x="2979859" y="3748894"/>
            <a:ext cx="636713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C" dirty="0"/>
              <a:t>Pago</a:t>
            </a:r>
          </a:p>
          <a:p>
            <a:r>
              <a:rPr lang="es-EC" dirty="0"/>
              <a:t>efectivo</a:t>
            </a:r>
            <a:endParaRPr lang="en-US"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F39B6650-8AB8-43F6-B040-D8883197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87065"/>
      </p:ext>
    </p:extLst>
  </p:cSld>
  <p:clrMapOvr>
    <a:masterClrMapping/>
  </p:clrMapOvr>
  <p:transition spd="slow" advTm="31921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6716632" y="2911992"/>
            <a:ext cx="4447110" cy="2098059"/>
            <a:chOff x="6717086" y="2939507"/>
            <a:chExt cx="4447110" cy="2098059"/>
          </a:xfrm>
        </p:grpSpPr>
        <p:cxnSp>
          <p:nvCxnSpPr>
            <p:cNvPr id="3" name="Straight Connector 26"/>
            <p:cNvCxnSpPr/>
            <p:nvPr/>
          </p:nvCxnSpPr>
          <p:spPr>
            <a:xfrm>
              <a:off x="6717086" y="3308709"/>
              <a:ext cx="4159213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52"/>
            <p:cNvGrpSpPr/>
            <p:nvPr/>
          </p:nvGrpSpPr>
          <p:grpSpPr>
            <a:xfrm>
              <a:off x="6845753" y="2939507"/>
              <a:ext cx="4318443" cy="2098059"/>
              <a:chOff x="4655839" y="137631"/>
              <a:chExt cx="3209140" cy="2101733"/>
            </a:xfrm>
          </p:grpSpPr>
          <p:sp>
            <p:nvSpPr>
              <p:cNvPr id="10" name="TextBox 53"/>
              <p:cNvSpPr txBox="1"/>
              <p:nvPr/>
            </p:nvSpPr>
            <p:spPr>
              <a:xfrm>
                <a:off x="5495769" y="137631"/>
                <a:ext cx="2369210" cy="585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000" b="1" cap="all" dirty="0">
                    <a:solidFill>
                      <a:schemeClr val="bg2">
                        <a:lumMod val="25000"/>
                      </a:schemeClr>
                    </a:solidFill>
                  </a:rPr>
                  <a:t>3 – estado final militar</a:t>
                </a:r>
              </a:p>
              <a:p>
                <a:pPr>
                  <a:lnSpc>
                    <a:spcPct val="80000"/>
                  </a:lnSpc>
                </a:pPr>
                <a:endParaRPr lang="en-US" sz="2000" b="1" cap="all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1" name="TextBox 54"/>
              <p:cNvSpPr txBox="1"/>
              <p:nvPr/>
            </p:nvSpPr>
            <p:spPr>
              <a:xfrm>
                <a:off x="4655839" y="588655"/>
                <a:ext cx="3033266" cy="1650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s-EC" sz="1600" b="1" dirty="0"/>
                  <a:t>Control efectivo del territorio</a:t>
                </a:r>
                <a:r>
                  <a:rPr lang="es-EC" sz="1600" dirty="0"/>
                  <a:t>, que permita </a:t>
                </a:r>
                <a:r>
                  <a:rPr lang="es-EC" sz="1600" b="1" dirty="0"/>
                  <a:t>desarticular redes de abastecimiento logístico</a:t>
                </a:r>
                <a:r>
                  <a:rPr lang="es-EC" sz="1600" dirty="0"/>
                  <a:t>, </a:t>
                </a:r>
                <a:r>
                  <a:rPr lang="es-EC" sz="1600" b="1" dirty="0"/>
                  <a:t>relacionados</a:t>
                </a:r>
                <a:r>
                  <a:rPr lang="es-EC" sz="1600" dirty="0"/>
                  <a:t> con transporte/comercialización estupefacientes, tráfico hidrocarburos y precursores químicos, TAMEX en la </a:t>
                </a:r>
                <a:r>
                  <a:rPr lang="es-EC" sz="1600" b="1" dirty="0"/>
                  <a:t>provincia de Esmeraldas.</a:t>
                </a:r>
              </a:p>
              <a:p>
                <a:pPr marL="285750" indent="-28575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endParaRPr lang="es-EC" sz="1400" dirty="0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1185164" y="1730282"/>
            <a:ext cx="4311074" cy="1641957"/>
            <a:chOff x="1170650" y="1889936"/>
            <a:chExt cx="4311074" cy="1641957"/>
          </a:xfrm>
        </p:grpSpPr>
        <p:cxnSp>
          <p:nvCxnSpPr>
            <p:cNvPr id="5" name="Straight Connector 32"/>
            <p:cNvCxnSpPr/>
            <p:nvPr/>
          </p:nvCxnSpPr>
          <p:spPr>
            <a:xfrm rot="10800000">
              <a:off x="1248239" y="2262373"/>
              <a:ext cx="4159213" cy="0"/>
            </a:xfrm>
            <a:prstGeom prst="line">
              <a:avLst/>
            </a:prstGeom>
            <a:ln w="76200">
              <a:solidFill>
                <a:schemeClr val="accent5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58"/>
            <p:cNvGrpSpPr/>
            <p:nvPr/>
          </p:nvGrpSpPr>
          <p:grpSpPr>
            <a:xfrm>
              <a:off x="1170650" y="1889936"/>
              <a:ext cx="4311074" cy="1641957"/>
              <a:chOff x="4613862" y="146254"/>
              <a:chExt cx="3203664" cy="1644833"/>
            </a:xfrm>
          </p:grpSpPr>
          <p:sp>
            <p:nvSpPr>
              <p:cNvPr id="13" name="TextBox 59"/>
              <p:cNvSpPr txBox="1"/>
              <p:nvPr/>
            </p:nvSpPr>
            <p:spPr>
              <a:xfrm>
                <a:off x="4613862" y="146254"/>
                <a:ext cx="3203664" cy="322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000" b="1" cap="all" dirty="0">
                    <a:solidFill>
                      <a:schemeClr val="accent5"/>
                    </a:solidFill>
                  </a:rPr>
                  <a:t>2 – estado final politico</a:t>
                </a:r>
              </a:p>
            </p:txBody>
          </p:sp>
          <p:sp>
            <p:nvSpPr>
              <p:cNvPr id="14" name="TextBox 60"/>
              <p:cNvSpPr txBox="1"/>
              <p:nvPr/>
            </p:nvSpPr>
            <p:spPr>
              <a:xfrm>
                <a:off x="4655840" y="588655"/>
                <a:ext cx="2995195" cy="120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s-EC" sz="1600" dirty="0"/>
                  <a:t>El Estado ecuatoriano garantizará la </a:t>
                </a:r>
                <a:r>
                  <a:rPr lang="es-EC" sz="1600" b="1" dirty="0"/>
                  <a:t>soberanía, la protección de la población y el desarrollo</a:t>
                </a:r>
                <a:r>
                  <a:rPr lang="es-EC" sz="1600" dirty="0"/>
                  <a:t>, bajo el estricto respeto de los DD.HH y las libertades garantizadas en la Constitución.</a:t>
                </a:r>
                <a:endPara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HelveticaNeueLT Std Cn"/>
                </a:endParaRP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6757364" y="5430229"/>
            <a:ext cx="4438222" cy="1258164"/>
            <a:chOff x="938427" y="3923056"/>
            <a:chExt cx="4438222" cy="1258164"/>
          </a:xfrm>
        </p:grpSpPr>
        <p:cxnSp>
          <p:nvCxnSpPr>
            <p:cNvPr id="4" name="Straight Connector 31"/>
            <p:cNvCxnSpPr/>
            <p:nvPr/>
          </p:nvCxnSpPr>
          <p:spPr>
            <a:xfrm rot="10800000" flipH="1">
              <a:off x="938427" y="4326687"/>
              <a:ext cx="4159213" cy="0"/>
            </a:xfrm>
            <a:prstGeom prst="line">
              <a:avLst/>
            </a:prstGeom>
            <a:ln w="76200">
              <a:solidFill>
                <a:srgbClr val="27D97C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61"/>
            <p:cNvGrpSpPr/>
            <p:nvPr/>
          </p:nvGrpSpPr>
          <p:grpSpPr>
            <a:xfrm>
              <a:off x="1077591" y="3923056"/>
              <a:ext cx="4299058" cy="1258164"/>
              <a:chOff x="4834455" y="226510"/>
              <a:chExt cx="3194733" cy="1260370"/>
            </a:xfrm>
          </p:grpSpPr>
          <p:sp>
            <p:nvSpPr>
              <p:cNvPr id="16" name="TextBox 62"/>
              <p:cNvSpPr txBox="1"/>
              <p:nvPr/>
            </p:nvSpPr>
            <p:spPr>
              <a:xfrm>
                <a:off x="4892487" y="226510"/>
                <a:ext cx="3136701" cy="709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cap="all" dirty="0">
                    <a:solidFill>
                      <a:srgbClr val="00B050"/>
                    </a:solidFill>
                  </a:rPr>
                  <a:t>5 – operaciones interagencialES</a:t>
                </a:r>
              </a:p>
              <a:p>
                <a:endParaRPr lang="en-US" sz="2000" b="1" cap="all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7" name="TextBox 63"/>
              <p:cNvSpPr txBox="1"/>
              <p:nvPr/>
            </p:nvSpPr>
            <p:spPr>
              <a:xfrm>
                <a:off x="4834455" y="728423"/>
                <a:ext cx="2995195" cy="758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s-EC" sz="1600" dirty="0">
                    <a:cs typeface="HelveticaNeueLT Std Bold"/>
                  </a:rPr>
                  <a:t>Desarrollo Integral de Frontera. 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s-EC" sz="1600" dirty="0">
                    <a:cs typeface="HelveticaNeueLT Std Cn"/>
                  </a:rPr>
                  <a:t>Coordinación con instituciones del Estado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s-EC" sz="1600" dirty="0">
                    <a:cs typeface="HelveticaNeueLT Std Cn"/>
                  </a:rPr>
                  <a:t>Seguridad en la frontera norte</a:t>
                </a:r>
              </a:p>
            </p:txBody>
          </p:sp>
        </p:grpSp>
      </p:grpSp>
      <p:cxnSp>
        <p:nvCxnSpPr>
          <p:cNvPr id="19" name="Straight Connector 8"/>
          <p:cNvCxnSpPr/>
          <p:nvPr/>
        </p:nvCxnSpPr>
        <p:spPr>
          <a:xfrm>
            <a:off x="6108825" y="831544"/>
            <a:ext cx="27161" cy="5376772"/>
          </a:xfrm>
          <a:prstGeom prst="line">
            <a:avLst/>
          </a:prstGeom>
          <a:ln w="19050">
            <a:solidFill>
              <a:srgbClr val="BFBFBF"/>
            </a:solidFill>
            <a:prstDash val="sysDash"/>
            <a:bevel/>
          </a:ln>
        </p:spPr>
      </p:cxnSp>
      <p:grpSp>
        <p:nvGrpSpPr>
          <p:cNvPr id="61" name="Group 60"/>
          <p:cNvGrpSpPr/>
          <p:nvPr/>
        </p:nvGrpSpPr>
        <p:grpSpPr>
          <a:xfrm>
            <a:off x="6758904" y="609692"/>
            <a:ext cx="4056639" cy="847386"/>
            <a:chOff x="6758904" y="609692"/>
            <a:chExt cx="4056639" cy="847386"/>
          </a:xfrm>
        </p:grpSpPr>
        <p:cxnSp>
          <p:nvCxnSpPr>
            <p:cNvPr id="30" name="Straight Connector 27"/>
            <p:cNvCxnSpPr/>
            <p:nvPr/>
          </p:nvCxnSpPr>
          <p:spPr>
            <a:xfrm>
              <a:off x="6758904" y="1009802"/>
              <a:ext cx="3955144" cy="0"/>
            </a:xfrm>
            <a:prstGeom prst="line">
              <a:avLst/>
            </a:prstGeom>
            <a:ln w="76200">
              <a:solidFill>
                <a:schemeClr val="accent5">
                  <a:lumMod val="7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55"/>
            <p:cNvGrpSpPr/>
            <p:nvPr/>
          </p:nvGrpSpPr>
          <p:grpSpPr>
            <a:xfrm>
              <a:off x="6921753" y="609692"/>
              <a:ext cx="3893790" cy="847386"/>
              <a:chOff x="4655206" y="-24849"/>
              <a:chExt cx="3042866" cy="1129848"/>
            </a:xfrm>
          </p:grpSpPr>
          <p:sp>
            <p:nvSpPr>
              <p:cNvPr id="32" name="TextBox 56"/>
              <p:cNvSpPr txBox="1"/>
              <p:nvPr/>
            </p:nvSpPr>
            <p:spPr>
              <a:xfrm>
                <a:off x="5279222" y="-24849"/>
                <a:ext cx="2418850" cy="533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cap="all" dirty="0">
                    <a:solidFill>
                      <a:schemeClr val="accent5">
                        <a:lumMod val="75000"/>
                      </a:schemeClr>
                    </a:solidFill>
                  </a:rPr>
                  <a:t>1 – OBJETIVO ESTRATÉGICO</a:t>
                </a:r>
                <a:endParaRPr lang="en-US" sz="2000" b="1" cap="all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57"/>
              <p:cNvSpPr txBox="1"/>
              <p:nvPr/>
            </p:nvSpPr>
            <p:spPr>
              <a:xfrm>
                <a:off x="4655206" y="712755"/>
                <a:ext cx="2995195" cy="39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s-EC" sz="1600" dirty="0"/>
                  <a:t>Paz, seguridad y desarrollo de la frontera</a:t>
                </a:r>
              </a:p>
            </p:txBody>
          </p:sp>
        </p:grpSp>
      </p:grpSp>
      <p:grpSp>
        <p:nvGrpSpPr>
          <p:cNvPr id="34" name="Grupo 62"/>
          <p:cNvGrpSpPr/>
          <p:nvPr/>
        </p:nvGrpSpPr>
        <p:grpSpPr>
          <a:xfrm>
            <a:off x="8584175" y="5063381"/>
            <a:ext cx="2342899" cy="673076"/>
            <a:chOff x="42578" y="4200706"/>
            <a:chExt cx="3237686" cy="842477"/>
          </a:xfrm>
        </p:grpSpPr>
        <p:pic>
          <p:nvPicPr>
            <p:cNvPr id="35" name="Picture 29" descr="C:\Users\comunicacion\Desktop\PPT SETED\Ministerio del Interior-0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442"/>
            <a:stretch/>
          </p:blipFill>
          <p:spPr bwMode="auto">
            <a:xfrm>
              <a:off x="1332247" y="4211547"/>
              <a:ext cx="646035" cy="517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C:\Users\Owner\Desktop\New folder\Imágenes\logos\ministerio_defensa_nacional_ecuado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58"/>
            <a:stretch/>
          </p:blipFill>
          <p:spPr bwMode="auto">
            <a:xfrm>
              <a:off x="681870" y="4284743"/>
              <a:ext cx="609186" cy="40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Imagen 16"/>
            <p:cNvPicPr>
              <a:picLocks noChangeAspect="1"/>
            </p:cNvPicPr>
            <p:nvPr/>
          </p:nvPicPr>
          <p:blipFill rotWithShape="1">
            <a:blip r:embed="rId5" cstate="print"/>
            <a:srcRect r="58436"/>
            <a:stretch/>
          </p:blipFill>
          <p:spPr>
            <a:xfrm>
              <a:off x="2203145" y="4229348"/>
              <a:ext cx="487076" cy="527995"/>
            </a:xfrm>
            <a:prstGeom prst="rect">
              <a:avLst/>
            </a:prstGeom>
          </p:spPr>
        </p:pic>
        <p:pic>
          <p:nvPicPr>
            <p:cNvPr id="38" name="Imagen 6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000" l="2460" r="899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8" y="4200706"/>
              <a:ext cx="1123529" cy="842477"/>
            </a:xfrm>
            <a:prstGeom prst="rect">
              <a:avLst/>
            </a:prstGeom>
          </p:spPr>
        </p:pic>
        <p:pic>
          <p:nvPicPr>
            <p:cNvPr id="39" name="Imagen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735"/>
            <a:stretch/>
          </p:blipFill>
          <p:spPr>
            <a:xfrm>
              <a:off x="2884381" y="4297808"/>
              <a:ext cx="395883" cy="387511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1224518" y="3758759"/>
            <a:ext cx="4206792" cy="1428537"/>
            <a:chOff x="6669507" y="511956"/>
            <a:chExt cx="4206792" cy="1428537"/>
          </a:xfrm>
        </p:grpSpPr>
        <p:cxnSp>
          <p:nvCxnSpPr>
            <p:cNvPr id="2" name="Straight Connector 25"/>
            <p:cNvCxnSpPr/>
            <p:nvPr/>
          </p:nvCxnSpPr>
          <p:spPr>
            <a:xfrm flipH="1">
              <a:off x="6717086" y="1320353"/>
              <a:ext cx="4159213" cy="0"/>
            </a:xfrm>
            <a:prstGeom prst="line">
              <a:avLst/>
            </a:prstGeom>
            <a:ln w="76200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33"/>
            <p:cNvGrpSpPr/>
            <p:nvPr/>
          </p:nvGrpSpPr>
          <p:grpSpPr>
            <a:xfrm>
              <a:off x="6669507" y="917129"/>
              <a:ext cx="4198396" cy="1023364"/>
              <a:chOff x="4531105" y="50637"/>
              <a:chExt cx="3119930" cy="1025159"/>
            </a:xfrm>
          </p:grpSpPr>
          <p:sp>
            <p:nvSpPr>
              <p:cNvPr id="7" name="TextBox 34"/>
              <p:cNvSpPr txBox="1"/>
              <p:nvPr/>
            </p:nvSpPr>
            <p:spPr>
              <a:xfrm>
                <a:off x="4531105" y="50637"/>
                <a:ext cx="2995195" cy="40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cap="all" dirty="0">
                    <a:solidFill>
                      <a:srgbClr val="C00000"/>
                    </a:solidFill>
                  </a:rPr>
                  <a:t>4 – OPMIL. DE FF.AA</a:t>
                </a:r>
              </a:p>
            </p:txBody>
          </p:sp>
          <p:sp>
            <p:nvSpPr>
              <p:cNvPr id="8" name="TextBox 35"/>
              <p:cNvSpPr txBox="1"/>
              <p:nvPr/>
            </p:nvSpPr>
            <p:spPr>
              <a:xfrm>
                <a:off x="4655840" y="588656"/>
                <a:ext cx="2995195" cy="487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s-EC" sz="1600" dirty="0"/>
                  <a:t>Empleo de la FTC “ESMERALDAS”</a:t>
                </a:r>
              </a:p>
              <a:p>
                <a:pPr marL="342900" indent="-342900">
                  <a:lnSpc>
                    <a:spcPct val="80000"/>
                  </a:lnSpc>
                  <a:buFont typeface="Arial" panose="020B0604020202020204" pitchFamily="34" charset="0"/>
                  <a:buChar char="•"/>
                </a:pPr>
                <a:r>
                  <a:rPr lang="es-EC" sz="1600" dirty="0"/>
                  <a:t>Empleo conjunto.</a:t>
                </a:r>
              </a:p>
            </p:txBody>
          </p:sp>
        </p:grpSp>
        <p:pic>
          <p:nvPicPr>
            <p:cNvPr id="40" name="Imagen 6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55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7915" y="511956"/>
              <a:ext cx="735582" cy="738867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5701470" y="1677276"/>
            <a:ext cx="870900" cy="870899"/>
            <a:chOff x="5686956" y="1836930"/>
            <a:chExt cx="870900" cy="870899"/>
          </a:xfrm>
        </p:grpSpPr>
        <p:sp>
          <p:nvSpPr>
            <p:cNvPr id="21" name="Oval 18"/>
            <p:cNvSpPr/>
            <p:nvPr/>
          </p:nvSpPr>
          <p:spPr>
            <a:xfrm>
              <a:off x="5686956" y="1836930"/>
              <a:ext cx="870900" cy="870899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Oval 3"/>
            <p:cNvSpPr/>
            <p:nvPr/>
          </p:nvSpPr>
          <p:spPr>
            <a:xfrm>
              <a:off x="5757023" y="1906997"/>
              <a:ext cx="730764" cy="73076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2" name="Imagen 7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873" y="2015061"/>
              <a:ext cx="514632" cy="514632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5686502" y="2884868"/>
            <a:ext cx="870900" cy="870899"/>
            <a:chOff x="5686956" y="2912383"/>
            <a:chExt cx="870900" cy="870899"/>
          </a:xfrm>
        </p:grpSpPr>
        <p:sp>
          <p:nvSpPr>
            <p:cNvPr id="22" name="Oval 19"/>
            <p:cNvSpPr/>
            <p:nvPr/>
          </p:nvSpPr>
          <p:spPr>
            <a:xfrm>
              <a:off x="5686956" y="2912383"/>
              <a:ext cx="870900" cy="870899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Oval 4"/>
            <p:cNvSpPr/>
            <p:nvPr/>
          </p:nvSpPr>
          <p:spPr>
            <a:xfrm>
              <a:off x="5757023" y="2982450"/>
              <a:ext cx="730764" cy="730763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3" name="Imagen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261" y="3102274"/>
              <a:ext cx="425315" cy="42531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699054" y="614041"/>
            <a:ext cx="870900" cy="870899"/>
            <a:chOff x="7573813" y="5687572"/>
            <a:chExt cx="870900" cy="870899"/>
          </a:xfrm>
        </p:grpSpPr>
        <p:sp>
          <p:nvSpPr>
            <p:cNvPr id="24" name="Oval 21"/>
            <p:cNvSpPr/>
            <p:nvPr/>
          </p:nvSpPr>
          <p:spPr>
            <a:xfrm>
              <a:off x="7573813" y="5687572"/>
              <a:ext cx="870900" cy="870899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Oval 6"/>
            <p:cNvSpPr/>
            <p:nvPr/>
          </p:nvSpPr>
          <p:spPr>
            <a:xfrm>
              <a:off x="7643880" y="5757640"/>
              <a:ext cx="730764" cy="7307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5" name="Imagen 7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525" y="5868886"/>
              <a:ext cx="514632" cy="514632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673375" y="5430229"/>
            <a:ext cx="870900" cy="870899"/>
            <a:chOff x="5686956" y="3987836"/>
            <a:chExt cx="870900" cy="870899"/>
          </a:xfrm>
        </p:grpSpPr>
        <p:sp>
          <p:nvSpPr>
            <p:cNvPr id="23" name="Oval 20"/>
            <p:cNvSpPr/>
            <p:nvPr/>
          </p:nvSpPr>
          <p:spPr>
            <a:xfrm>
              <a:off x="5686956" y="3987836"/>
              <a:ext cx="870900" cy="870899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Oval 5"/>
            <p:cNvSpPr/>
            <p:nvPr/>
          </p:nvSpPr>
          <p:spPr>
            <a:xfrm>
              <a:off x="5757023" y="4057905"/>
              <a:ext cx="730764" cy="73076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6" name="Imagen 7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52" y="4173238"/>
              <a:ext cx="467847" cy="467847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5673375" y="4163932"/>
            <a:ext cx="870900" cy="870899"/>
            <a:chOff x="5673375" y="4163932"/>
            <a:chExt cx="870900" cy="870899"/>
          </a:xfrm>
        </p:grpSpPr>
        <p:grpSp>
          <p:nvGrpSpPr>
            <p:cNvPr id="56" name="Group 55"/>
            <p:cNvGrpSpPr/>
            <p:nvPr/>
          </p:nvGrpSpPr>
          <p:grpSpPr>
            <a:xfrm>
              <a:off x="5673375" y="4163932"/>
              <a:ext cx="870900" cy="870899"/>
              <a:chOff x="5686956" y="761475"/>
              <a:chExt cx="870900" cy="870899"/>
            </a:xfrm>
          </p:grpSpPr>
          <p:sp>
            <p:nvSpPr>
              <p:cNvPr id="20" name="Oval 17"/>
              <p:cNvSpPr/>
              <p:nvPr/>
            </p:nvSpPr>
            <p:spPr>
              <a:xfrm>
                <a:off x="5686956" y="761475"/>
                <a:ext cx="870900" cy="870899"/>
              </a:xfrm>
              <a:prstGeom prst="ellipse">
                <a:avLst/>
              </a:prstGeom>
              <a:solidFill>
                <a:srgbClr val="DBDB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Oval 2"/>
              <p:cNvSpPr/>
              <p:nvPr/>
            </p:nvSpPr>
            <p:spPr>
              <a:xfrm>
                <a:off x="5757023" y="831544"/>
                <a:ext cx="730764" cy="73076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pic>
          <p:nvPicPr>
            <p:cNvPr id="64" name="Picture 81" descr="C:\Users\comunicacion\Desktop\SEDENA\032-salute.png"/>
            <p:cNvPicPr>
              <a:picLocks noChangeAspect="1" noChangeArrowheads="1"/>
            </p:cNvPicPr>
            <p:nvPr/>
          </p:nvPicPr>
          <p:blipFill>
            <a:blip r:embed="rId1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27" y="4351344"/>
              <a:ext cx="519015" cy="47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CuadroTexto 1">
            <a:extLst>
              <a:ext uri="{FF2B5EF4-FFF2-40B4-BE49-F238E27FC236}">
                <a16:creationId xmlns:a16="http://schemas.microsoft.com/office/drawing/2014/main" xmlns="" id="{23C9414B-4F0A-4995-99CF-8FDBB2BFD7DF}"/>
              </a:ext>
            </a:extLst>
          </p:cNvPr>
          <p:cNvSpPr txBox="1"/>
          <p:nvPr/>
        </p:nvSpPr>
        <p:spPr>
          <a:xfrm>
            <a:off x="45496" y="67375"/>
            <a:ext cx="5180950" cy="9194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400" b="1" dirty="0"/>
              <a:t>ESTADO FINAL DESEADO</a:t>
            </a:r>
          </a:p>
          <a:p>
            <a:pPr algn="ctr">
              <a:defRPr/>
            </a:pPr>
            <a:r>
              <a:rPr lang="es-ES" sz="2400" b="1" dirty="0"/>
              <a:t>¿A DÓNDE QUEREMOS LLEGAR?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xmlns="" id="{63D24841-2E91-4DFE-82FF-A1F5E4EC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320645"/>
      </p:ext>
    </p:extLst>
  </p:cSld>
  <p:clrMapOvr>
    <a:masterClrMapping/>
  </p:clrMapOvr>
  <p:transition spd="slow" advTm="34978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3" descr="C:\Users\comunicacion\Desktop\SEDENA\038-soldi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93" y="2022381"/>
            <a:ext cx="590466" cy="5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45" y="3305117"/>
            <a:ext cx="522999" cy="49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9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45822" y="5860951"/>
            <a:ext cx="477743" cy="437311"/>
          </a:xfrm>
          <a:prstGeom prst="rect">
            <a:avLst/>
          </a:prstGeom>
        </p:spPr>
      </p:pic>
      <p:pic>
        <p:nvPicPr>
          <p:cNvPr id="6" name="Imagen 15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16" y="3470011"/>
            <a:ext cx="393877" cy="452902"/>
          </a:xfrm>
          <a:prstGeom prst="rect">
            <a:avLst/>
          </a:prstGeom>
        </p:spPr>
      </p:pic>
      <p:pic>
        <p:nvPicPr>
          <p:cNvPr id="7" name="Imagen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87" y="1198291"/>
            <a:ext cx="381991" cy="415578"/>
          </a:xfrm>
          <a:prstGeom prst="rect">
            <a:avLst/>
          </a:prstGeom>
        </p:spPr>
      </p:pic>
      <p:pic>
        <p:nvPicPr>
          <p:cNvPr id="9" name="Imagen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61" y="4129845"/>
            <a:ext cx="381991" cy="415578"/>
          </a:xfrm>
          <a:prstGeom prst="rect">
            <a:avLst/>
          </a:prstGeom>
        </p:spPr>
      </p:pic>
      <p:pic>
        <p:nvPicPr>
          <p:cNvPr id="10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702" y="5359936"/>
            <a:ext cx="439955" cy="4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526" y="1976077"/>
            <a:ext cx="439955" cy="4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914" y="3016427"/>
            <a:ext cx="439955" cy="4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Resultado de imagen para ICONO MARIHUANA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2804" y="2455008"/>
            <a:ext cx="502183" cy="5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Imagen 5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260" y="5922928"/>
            <a:ext cx="434095" cy="487090"/>
          </a:xfrm>
          <a:prstGeom prst="rect">
            <a:avLst/>
          </a:prstGeom>
        </p:spPr>
      </p:pic>
      <p:pic>
        <p:nvPicPr>
          <p:cNvPr id="163" name="Picture 10" descr="Resultado de imagen para laboratorio dibujo icono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0596" y="4089124"/>
            <a:ext cx="323092" cy="5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Imagen 1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42" y="3786837"/>
            <a:ext cx="381991" cy="415578"/>
          </a:xfrm>
          <a:prstGeom prst="rect">
            <a:avLst/>
          </a:prstGeom>
        </p:spPr>
      </p:pic>
      <p:pic>
        <p:nvPicPr>
          <p:cNvPr id="165" name="Picture 6" descr="Resultado de imagen para icono paquetes cocaina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1809" y="4505481"/>
            <a:ext cx="252988" cy="4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Imagen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CF1"/>
              </a:clrFrom>
              <a:clrTo>
                <a:srgbClr val="FFFCF1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2619936" y="5084402"/>
            <a:ext cx="579303" cy="579303"/>
          </a:xfrm>
          <a:prstGeom prst="rect">
            <a:avLst/>
          </a:prstGeom>
        </p:spPr>
      </p:pic>
      <p:pic>
        <p:nvPicPr>
          <p:cNvPr id="168" name="Imagen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1832946" y="1204708"/>
            <a:ext cx="579303" cy="579303"/>
          </a:xfrm>
          <a:prstGeom prst="rect">
            <a:avLst/>
          </a:prstGeom>
        </p:spPr>
      </p:pic>
      <p:pic>
        <p:nvPicPr>
          <p:cNvPr id="11266" name="Picture 2" descr="Resultado de imagen para lider cartel de jalisco"/>
          <p:cNvPicPr>
            <a:picLocks noChangeAspect="1" noChangeArrowheads="1"/>
          </p:cNvPicPr>
          <p:nvPr/>
        </p:nvPicPr>
        <p:blipFill rotWithShape="1"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5" r="28991" b="21757"/>
          <a:stretch/>
        </p:blipFill>
        <p:spPr bwMode="auto">
          <a:xfrm>
            <a:off x="6385381" y="1651285"/>
            <a:ext cx="389979" cy="45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politicos en narcotrafico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48" y="261360"/>
            <a:ext cx="1011575" cy="56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0" descr="C:\Users\comunicacion\Desktop\SEDENA\004-sp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15" y="1294815"/>
            <a:ext cx="439955" cy="42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1">
            <a:extLst>
              <a:ext uri="{FF2B5EF4-FFF2-40B4-BE49-F238E27FC236}">
                <a16:creationId xmlns:a16="http://schemas.microsoft.com/office/drawing/2014/main" xmlns="" id="{922F2A5C-D764-4BDE-841F-49C90CF6E650}"/>
              </a:ext>
            </a:extLst>
          </p:cNvPr>
          <p:cNvSpPr txBox="1"/>
          <p:nvPr/>
        </p:nvSpPr>
        <p:spPr>
          <a:xfrm>
            <a:off x="37304" y="85304"/>
            <a:ext cx="4992809" cy="91940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400" b="1" dirty="0"/>
              <a:t>ESTADO FINAL DESEADO</a:t>
            </a:r>
          </a:p>
          <a:p>
            <a:pPr algn="ctr">
              <a:defRPr/>
            </a:pPr>
            <a:r>
              <a:rPr lang="es-ES" sz="2400" b="1" dirty="0"/>
              <a:t>¿A DÓNDE QUEREMOS LLEGAR?</a:t>
            </a:r>
          </a:p>
        </p:txBody>
      </p:sp>
      <p:grpSp>
        <p:nvGrpSpPr>
          <p:cNvPr id="115" name="Grupo 114">
            <a:extLst>
              <a:ext uri="{FF2B5EF4-FFF2-40B4-BE49-F238E27FC236}">
                <a16:creationId xmlns:a16="http://schemas.microsoft.com/office/drawing/2014/main" xmlns="" id="{FE04BAAA-EBC3-407E-9CE0-1CE684D4BB03}"/>
              </a:ext>
            </a:extLst>
          </p:cNvPr>
          <p:cNvGrpSpPr/>
          <p:nvPr/>
        </p:nvGrpSpPr>
        <p:grpSpPr>
          <a:xfrm>
            <a:off x="1800759" y="388833"/>
            <a:ext cx="9449240" cy="6328008"/>
            <a:chOff x="1154367" y="388833"/>
            <a:chExt cx="9449240" cy="6328008"/>
          </a:xfrm>
        </p:grpSpPr>
        <p:grpSp>
          <p:nvGrpSpPr>
            <p:cNvPr id="116" name="Group 5">
              <a:extLst>
                <a:ext uri="{FF2B5EF4-FFF2-40B4-BE49-F238E27FC236}">
                  <a16:creationId xmlns:a16="http://schemas.microsoft.com/office/drawing/2014/main" xmlns="" id="{AD648383-CEEA-424E-B9CA-D12E77AF808E}"/>
                </a:ext>
              </a:extLst>
            </p:cNvPr>
            <p:cNvGrpSpPr/>
            <p:nvPr/>
          </p:nvGrpSpPr>
          <p:grpSpPr>
            <a:xfrm>
              <a:off x="1996610" y="2861704"/>
              <a:ext cx="865943" cy="654077"/>
              <a:chOff x="3744727" y="2398405"/>
              <a:chExt cx="865943" cy="654077"/>
            </a:xfrm>
          </p:grpSpPr>
          <p:sp>
            <p:nvSpPr>
              <p:cNvPr id="211" name="Oval 3">
                <a:extLst>
                  <a:ext uri="{FF2B5EF4-FFF2-40B4-BE49-F238E27FC236}">
                    <a16:creationId xmlns:a16="http://schemas.microsoft.com/office/drawing/2014/main" xmlns="" id="{D6EAC3E7-FBCD-4C94-B859-6B10F2888B27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TextBox 4">
                <a:extLst>
                  <a:ext uri="{FF2B5EF4-FFF2-40B4-BE49-F238E27FC236}">
                    <a16:creationId xmlns:a16="http://schemas.microsoft.com/office/drawing/2014/main" xmlns="" id="{572744FE-3924-4E7E-ABDA-7A280F0508C7}"/>
                  </a:ext>
                </a:extLst>
              </p:cNvPr>
              <p:cNvSpPr txBox="1"/>
              <p:nvPr/>
            </p:nvSpPr>
            <p:spPr>
              <a:xfrm>
                <a:off x="3744727" y="2398405"/>
                <a:ext cx="8659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Agricultor 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Coca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7" name="Group 6">
              <a:extLst>
                <a:ext uri="{FF2B5EF4-FFF2-40B4-BE49-F238E27FC236}">
                  <a16:creationId xmlns:a16="http://schemas.microsoft.com/office/drawing/2014/main" xmlns="" id="{22C96843-AF22-40D0-9DAB-F2E59FFA6FFA}"/>
                </a:ext>
              </a:extLst>
            </p:cNvPr>
            <p:cNvGrpSpPr/>
            <p:nvPr/>
          </p:nvGrpSpPr>
          <p:grpSpPr>
            <a:xfrm>
              <a:off x="1753419" y="4647729"/>
              <a:ext cx="1026242" cy="532493"/>
              <a:chOff x="3514274" y="2796988"/>
              <a:chExt cx="1026242" cy="532493"/>
            </a:xfrm>
          </p:grpSpPr>
          <p:sp>
            <p:nvSpPr>
              <p:cNvPr id="209" name="Oval 7">
                <a:extLst>
                  <a:ext uri="{FF2B5EF4-FFF2-40B4-BE49-F238E27FC236}">
                    <a16:creationId xmlns:a16="http://schemas.microsoft.com/office/drawing/2014/main" xmlns="" id="{E76C15D1-72BF-41AB-BC6E-6A06B850A413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TextBox 8">
                <a:extLst>
                  <a:ext uri="{FF2B5EF4-FFF2-40B4-BE49-F238E27FC236}">
                    <a16:creationId xmlns:a16="http://schemas.microsoft.com/office/drawing/2014/main" xmlns="" id="{4FD73090-92F4-44BA-AC5F-90139A29C5FD}"/>
                  </a:ext>
                </a:extLst>
              </p:cNvPr>
              <p:cNvSpPr txBox="1"/>
              <p:nvPr/>
            </p:nvSpPr>
            <p:spPr>
              <a:xfrm>
                <a:off x="3514274" y="3052482"/>
                <a:ext cx="10262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Intermediario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8" name="Group 15">
              <a:extLst>
                <a:ext uri="{FF2B5EF4-FFF2-40B4-BE49-F238E27FC236}">
                  <a16:creationId xmlns:a16="http://schemas.microsoft.com/office/drawing/2014/main" xmlns="" id="{B59E8755-3A5C-4C92-9C8A-BD8C5D11584E}"/>
                </a:ext>
              </a:extLst>
            </p:cNvPr>
            <p:cNvGrpSpPr/>
            <p:nvPr/>
          </p:nvGrpSpPr>
          <p:grpSpPr>
            <a:xfrm flipV="1">
              <a:off x="1949824" y="3366736"/>
              <a:ext cx="914400" cy="1384714"/>
              <a:chOff x="3697941" y="2965076"/>
              <a:chExt cx="914400" cy="1384714"/>
            </a:xfrm>
          </p:grpSpPr>
          <p:sp>
            <p:nvSpPr>
              <p:cNvPr id="205" name="Arc 9">
                <a:extLst>
                  <a:ext uri="{FF2B5EF4-FFF2-40B4-BE49-F238E27FC236}">
                    <a16:creationId xmlns:a16="http://schemas.microsoft.com/office/drawing/2014/main" xmlns="" id="{65F012FD-0F19-447D-BB53-13E864F84D38}"/>
                  </a:ext>
                </a:extLst>
              </p:cNvPr>
              <p:cNvSpPr/>
              <p:nvPr/>
            </p:nvSpPr>
            <p:spPr>
              <a:xfrm>
                <a:off x="3697941" y="2965076"/>
                <a:ext cx="914400" cy="1342465"/>
              </a:xfrm>
              <a:prstGeom prst="arc">
                <a:avLst>
                  <a:gd name="adj1" fmla="val 16200000"/>
                  <a:gd name="adj2" fmla="val 538178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206" name="Group 13">
                <a:extLst>
                  <a:ext uri="{FF2B5EF4-FFF2-40B4-BE49-F238E27FC236}">
                    <a16:creationId xmlns:a16="http://schemas.microsoft.com/office/drawing/2014/main" xmlns="" id="{8D5C1A39-C98C-4573-9129-EA589CC4DAE6}"/>
                  </a:ext>
                </a:extLst>
              </p:cNvPr>
              <p:cNvGrpSpPr/>
              <p:nvPr/>
            </p:nvGrpSpPr>
            <p:grpSpPr>
              <a:xfrm rot="15283823">
                <a:off x="4146212" y="4231382"/>
                <a:ext cx="107206" cy="129610"/>
                <a:chOff x="5999961" y="1238960"/>
                <a:chExt cx="192426" cy="209907"/>
              </a:xfrm>
            </p:grpSpPr>
            <p:cxnSp>
              <p:nvCxnSpPr>
                <p:cNvPr id="207" name="Straight Connector 11">
                  <a:extLst>
                    <a:ext uri="{FF2B5EF4-FFF2-40B4-BE49-F238E27FC236}">
                      <a16:creationId xmlns:a16="http://schemas.microsoft.com/office/drawing/2014/main" xmlns="" id="{F0368722-E997-4595-ACB5-97BC7831E873}"/>
                    </a:ext>
                  </a:extLst>
                </p:cNvPr>
                <p:cNvCxnSpPr/>
                <p:nvPr/>
              </p:nvCxnSpPr>
              <p:spPr>
                <a:xfrm rot="6316177" flipV="1">
                  <a:off x="6055276" y="1278446"/>
                  <a:ext cx="153324" cy="12089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12">
                  <a:extLst>
                    <a:ext uri="{FF2B5EF4-FFF2-40B4-BE49-F238E27FC236}">
                      <a16:creationId xmlns:a16="http://schemas.microsoft.com/office/drawing/2014/main" xmlns="" id="{6A09A090-2FE8-4625-8971-00C728B9A649}"/>
                    </a:ext>
                  </a:extLst>
                </p:cNvPr>
                <p:cNvCxnSpPr/>
                <p:nvPr/>
              </p:nvCxnSpPr>
              <p:spPr>
                <a:xfrm rot="6316177">
                  <a:off x="5928298" y="1310623"/>
                  <a:ext cx="209907" cy="665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" name="Group 16">
              <a:extLst>
                <a:ext uri="{FF2B5EF4-FFF2-40B4-BE49-F238E27FC236}">
                  <a16:creationId xmlns:a16="http://schemas.microsoft.com/office/drawing/2014/main" xmlns="" id="{444AAD5B-2134-4945-8F3E-91657EF80278}"/>
                </a:ext>
              </a:extLst>
            </p:cNvPr>
            <p:cNvGrpSpPr/>
            <p:nvPr/>
          </p:nvGrpSpPr>
          <p:grpSpPr>
            <a:xfrm flipH="1">
              <a:off x="1671068" y="3399790"/>
              <a:ext cx="914400" cy="1385209"/>
              <a:chOff x="3697941" y="2965076"/>
              <a:chExt cx="914400" cy="1385209"/>
            </a:xfrm>
          </p:grpSpPr>
          <p:sp>
            <p:nvSpPr>
              <p:cNvPr id="201" name="Arc 17">
                <a:extLst>
                  <a:ext uri="{FF2B5EF4-FFF2-40B4-BE49-F238E27FC236}">
                    <a16:creationId xmlns:a16="http://schemas.microsoft.com/office/drawing/2014/main" xmlns="" id="{9CDD413F-651B-4AF2-BFDC-476284DE3CB9}"/>
                  </a:ext>
                </a:extLst>
              </p:cNvPr>
              <p:cNvSpPr/>
              <p:nvPr/>
            </p:nvSpPr>
            <p:spPr>
              <a:xfrm>
                <a:off x="3697941" y="2965076"/>
                <a:ext cx="914400" cy="1342465"/>
              </a:xfrm>
              <a:prstGeom prst="arc">
                <a:avLst>
                  <a:gd name="adj1" fmla="val 16200000"/>
                  <a:gd name="adj2" fmla="val 538178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202" name="Group 18">
                <a:extLst>
                  <a:ext uri="{FF2B5EF4-FFF2-40B4-BE49-F238E27FC236}">
                    <a16:creationId xmlns:a16="http://schemas.microsoft.com/office/drawing/2014/main" xmlns="" id="{4B69F7D7-9F30-44D2-91FE-51696FFD55D1}"/>
                  </a:ext>
                </a:extLst>
              </p:cNvPr>
              <p:cNvGrpSpPr/>
              <p:nvPr/>
            </p:nvGrpSpPr>
            <p:grpSpPr>
              <a:xfrm rot="15283823">
                <a:off x="4130749" y="4214649"/>
                <a:ext cx="136090" cy="135182"/>
                <a:chOff x="5998636" y="1238803"/>
                <a:chExt cx="244269" cy="218931"/>
              </a:xfrm>
            </p:grpSpPr>
            <p:cxnSp>
              <p:nvCxnSpPr>
                <p:cNvPr id="203" name="Straight Connector 19">
                  <a:extLst>
                    <a:ext uri="{FF2B5EF4-FFF2-40B4-BE49-F238E27FC236}">
                      <a16:creationId xmlns:a16="http://schemas.microsoft.com/office/drawing/2014/main" xmlns="" id="{85BE1522-9965-48CA-9164-FA1C0D2D2749}"/>
                    </a:ext>
                  </a:extLst>
                </p:cNvPr>
                <p:cNvCxnSpPr/>
                <p:nvPr/>
              </p:nvCxnSpPr>
              <p:spPr>
                <a:xfrm rot="6316177" flipV="1">
                  <a:off x="6063246" y="1271317"/>
                  <a:ext cx="182637" cy="1766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">
                  <a:extLst>
                    <a:ext uri="{FF2B5EF4-FFF2-40B4-BE49-F238E27FC236}">
                      <a16:creationId xmlns:a16="http://schemas.microsoft.com/office/drawing/2014/main" xmlns="" id="{A4BD69F2-9E4E-4911-BB33-9DA1C55796E5}"/>
                    </a:ext>
                  </a:extLst>
                </p:cNvPr>
                <p:cNvCxnSpPr/>
                <p:nvPr/>
              </p:nvCxnSpPr>
              <p:spPr>
                <a:xfrm rot="6316177">
                  <a:off x="5922453" y="1314986"/>
                  <a:ext cx="218931" cy="665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" name="Group 21">
              <a:extLst>
                <a:ext uri="{FF2B5EF4-FFF2-40B4-BE49-F238E27FC236}">
                  <a16:creationId xmlns:a16="http://schemas.microsoft.com/office/drawing/2014/main" xmlns="" id="{54CFEAF2-7970-44C4-9969-5618C8236B33}"/>
                </a:ext>
              </a:extLst>
            </p:cNvPr>
            <p:cNvGrpSpPr/>
            <p:nvPr/>
          </p:nvGrpSpPr>
          <p:grpSpPr>
            <a:xfrm>
              <a:off x="3505536" y="4571038"/>
              <a:ext cx="914033" cy="524563"/>
              <a:chOff x="3252283" y="2796988"/>
              <a:chExt cx="914033" cy="524563"/>
            </a:xfrm>
          </p:grpSpPr>
          <p:sp>
            <p:nvSpPr>
              <p:cNvPr id="199" name="Oval 22">
                <a:extLst>
                  <a:ext uri="{FF2B5EF4-FFF2-40B4-BE49-F238E27FC236}">
                    <a16:creationId xmlns:a16="http://schemas.microsoft.com/office/drawing/2014/main" xmlns="" id="{3382DB32-7552-4FE5-B348-CCD8AB36FFC0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TextBox 23">
                <a:extLst>
                  <a:ext uri="{FF2B5EF4-FFF2-40B4-BE49-F238E27FC236}">
                    <a16:creationId xmlns:a16="http://schemas.microsoft.com/office/drawing/2014/main" xmlns="" id="{D86C5052-DFBE-4B1D-8D32-AD157417CF3C}"/>
                  </a:ext>
                </a:extLst>
              </p:cNvPr>
              <p:cNvSpPr txBox="1"/>
              <p:nvPr/>
            </p:nvSpPr>
            <p:spPr>
              <a:xfrm>
                <a:off x="3252283" y="3044552"/>
                <a:ext cx="9140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Laboratorio</a:t>
                </a:r>
              </a:p>
            </p:txBody>
          </p:sp>
        </p:grpSp>
        <p:grpSp>
          <p:nvGrpSpPr>
            <p:cNvPr id="121" name="Group 24">
              <a:extLst>
                <a:ext uri="{FF2B5EF4-FFF2-40B4-BE49-F238E27FC236}">
                  <a16:creationId xmlns:a16="http://schemas.microsoft.com/office/drawing/2014/main" xmlns="" id="{B39C150F-022D-450C-B7D1-08EA5E6A53DB}"/>
                </a:ext>
              </a:extLst>
            </p:cNvPr>
            <p:cNvGrpSpPr/>
            <p:nvPr/>
          </p:nvGrpSpPr>
          <p:grpSpPr>
            <a:xfrm>
              <a:off x="4389857" y="6211242"/>
              <a:ext cx="784190" cy="505599"/>
              <a:chOff x="3635304" y="2796988"/>
              <a:chExt cx="784190" cy="505599"/>
            </a:xfrm>
          </p:grpSpPr>
          <p:sp>
            <p:nvSpPr>
              <p:cNvPr id="197" name="Oval 25">
                <a:extLst>
                  <a:ext uri="{FF2B5EF4-FFF2-40B4-BE49-F238E27FC236}">
                    <a16:creationId xmlns:a16="http://schemas.microsoft.com/office/drawing/2014/main" xmlns="" id="{1462019C-466C-427C-96EB-CE5067A10901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TextBox 26">
                <a:extLst>
                  <a:ext uri="{FF2B5EF4-FFF2-40B4-BE49-F238E27FC236}">
                    <a16:creationId xmlns:a16="http://schemas.microsoft.com/office/drawing/2014/main" xmlns="" id="{F85A996B-FCC7-45C3-9352-0B74AE2BBE89}"/>
                  </a:ext>
                </a:extLst>
              </p:cNvPr>
              <p:cNvSpPr txBox="1"/>
              <p:nvPr/>
            </p:nvSpPr>
            <p:spPr>
              <a:xfrm>
                <a:off x="3635304" y="3025588"/>
                <a:ext cx="7841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Logística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2" name="Group 27">
              <a:extLst>
                <a:ext uri="{FF2B5EF4-FFF2-40B4-BE49-F238E27FC236}">
                  <a16:creationId xmlns:a16="http://schemas.microsoft.com/office/drawing/2014/main" xmlns="" id="{DDB2E667-8B48-4DF4-B336-2444871F30D1}"/>
                </a:ext>
              </a:extLst>
            </p:cNvPr>
            <p:cNvGrpSpPr/>
            <p:nvPr/>
          </p:nvGrpSpPr>
          <p:grpSpPr>
            <a:xfrm>
              <a:off x="5785568" y="3940868"/>
              <a:ext cx="1329082" cy="690265"/>
              <a:chOff x="3362856" y="2796988"/>
              <a:chExt cx="1329082" cy="690265"/>
            </a:xfrm>
          </p:grpSpPr>
          <p:sp>
            <p:nvSpPr>
              <p:cNvPr id="195" name="Oval 28">
                <a:extLst>
                  <a:ext uri="{FF2B5EF4-FFF2-40B4-BE49-F238E27FC236}">
                    <a16:creationId xmlns:a16="http://schemas.microsoft.com/office/drawing/2014/main" xmlns="" id="{324DE212-7097-45A0-8090-A3A1CDD30CDB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TextBox 29">
                <a:extLst>
                  <a:ext uri="{FF2B5EF4-FFF2-40B4-BE49-F238E27FC236}">
                    <a16:creationId xmlns:a16="http://schemas.microsoft.com/office/drawing/2014/main" xmlns="" id="{02AA4A40-8ECC-41FE-9DB4-A194B6F31887}"/>
                  </a:ext>
                </a:extLst>
              </p:cNvPr>
              <p:cNvSpPr txBox="1"/>
              <p:nvPr/>
            </p:nvSpPr>
            <p:spPr>
              <a:xfrm>
                <a:off x="3362856" y="3025588"/>
                <a:ext cx="13290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 de Crimen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Transnacional </a:t>
                </a:r>
                <a:r>
                  <a:rPr lang="es-EC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Org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3" name="Group 30">
              <a:extLst>
                <a:ext uri="{FF2B5EF4-FFF2-40B4-BE49-F238E27FC236}">
                  <a16:creationId xmlns:a16="http://schemas.microsoft.com/office/drawing/2014/main" xmlns="" id="{1D4BE71B-ADD6-4754-B3B9-7E3F6EDAC8DA}"/>
                </a:ext>
              </a:extLst>
            </p:cNvPr>
            <p:cNvGrpSpPr/>
            <p:nvPr/>
          </p:nvGrpSpPr>
          <p:grpSpPr>
            <a:xfrm>
              <a:off x="4397053" y="2078336"/>
              <a:ext cx="1636419" cy="461665"/>
              <a:chOff x="2518722" y="2748137"/>
              <a:chExt cx="1636419" cy="461665"/>
            </a:xfrm>
          </p:grpSpPr>
          <p:sp>
            <p:nvSpPr>
              <p:cNvPr id="193" name="Oval 31">
                <a:extLst>
                  <a:ext uri="{FF2B5EF4-FFF2-40B4-BE49-F238E27FC236}">
                    <a16:creationId xmlns:a16="http://schemas.microsoft.com/office/drawing/2014/main" xmlns="" id="{384A714D-ACA0-4B75-9F51-92E433B9C45F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TextBox 32">
                <a:extLst>
                  <a:ext uri="{FF2B5EF4-FFF2-40B4-BE49-F238E27FC236}">
                    <a16:creationId xmlns:a16="http://schemas.microsoft.com/office/drawing/2014/main" xmlns="" id="{110A7667-0A1C-4179-AC8C-1C4A567946B0}"/>
                  </a:ext>
                </a:extLst>
              </p:cNvPr>
              <p:cNvSpPr txBox="1"/>
              <p:nvPr/>
            </p:nvSpPr>
            <p:spPr>
              <a:xfrm>
                <a:off x="2518722" y="2748137"/>
                <a:ext cx="12682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Capo de la Droga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(Cárteles)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4" name="Group 33">
              <a:extLst>
                <a:ext uri="{FF2B5EF4-FFF2-40B4-BE49-F238E27FC236}">
                  <a16:creationId xmlns:a16="http://schemas.microsoft.com/office/drawing/2014/main" xmlns="" id="{1902A5DD-9433-4AD5-B0DC-C77B10F8EE92}"/>
                </a:ext>
              </a:extLst>
            </p:cNvPr>
            <p:cNvGrpSpPr/>
            <p:nvPr/>
          </p:nvGrpSpPr>
          <p:grpSpPr>
            <a:xfrm>
              <a:off x="3501296" y="2569336"/>
              <a:ext cx="700150" cy="311910"/>
              <a:chOff x="3454991" y="2740572"/>
              <a:chExt cx="700150" cy="311910"/>
            </a:xfrm>
          </p:grpSpPr>
          <p:sp>
            <p:nvSpPr>
              <p:cNvPr id="191" name="Oval 34">
                <a:extLst>
                  <a:ext uri="{FF2B5EF4-FFF2-40B4-BE49-F238E27FC236}">
                    <a16:creationId xmlns:a16="http://schemas.microsoft.com/office/drawing/2014/main" xmlns="" id="{E1C6B3A8-0120-45A8-B2AB-B28293F29837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TextBox 35">
                <a:extLst>
                  <a:ext uri="{FF2B5EF4-FFF2-40B4-BE49-F238E27FC236}">
                    <a16:creationId xmlns:a16="http://schemas.microsoft.com/office/drawing/2014/main" xmlns="" id="{8D39D7CA-E3CF-4049-8B12-14CB8EEFB5A4}"/>
                  </a:ext>
                </a:extLst>
              </p:cNvPr>
              <p:cNvSpPr txBox="1"/>
              <p:nvPr/>
            </p:nvSpPr>
            <p:spPr>
              <a:xfrm>
                <a:off x="3454991" y="2740572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5" name="Group 43">
              <a:extLst>
                <a:ext uri="{FF2B5EF4-FFF2-40B4-BE49-F238E27FC236}">
                  <a16:creationId xmlns:a16="http://schemas.microsoft.com/office/drawing/2014/main" xmlns="" id="{278320F3-39B2-425C-9B68-DF0F652B3FEF}"/>
                </a:ext>
              </a:extLst>
            </p:cNvPr>
            <p:cNvGrpSpPr/>
            <p:nvPr/>
          </p:nvGrpSpPr>
          <p:grpSpPr>
            <a:xfrm>
              <a:off x="8229597" y="4930866"/>
              <a:ext cx="1847307" cy="461665"/>
              <a:chOff x="3899647" y="2724680"/>
              <a:chExt cx="1847307" cy="461665"/>
            </a:xfrm>
          </p:grpSpPr>
          <p:sp>
            <p:nvSpPr>
              <p:cNvPr id="189" name="Oval 44">
                <a:extLst>
                  <a:ext uri="{FF2B5EF4-FFF2-40B4-BE49-F238E27FC236}">
                    <a16:creationId xmlns:a16="http://schemas.microsoft.com/office/drawing/2014/main" xmlns="" id="{A3B33F8C-1C66-4E4A-B2E6-41D0CCC73DE1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TextBox 45">
                <a:extLst>
                  <a:ext uri="{FF2B5EF4-FFF2-40B4-BE49-F238E27FC236}">
                    <a16:creationId xmlns:a16="http://schemas.microsoft.com/office/drawing/2014/main" xmlns="" id="{41ED9AF6-F12B-4D46-9F3F-85BEB2AED91E}"/>
                  </a:ext>
                </a:extLst>
              </p:cNvPr>
              <p:cNvSpPr txBox="1"/>
              <p:nvPr/>
            </p:nvSpPr>
            <p:spPr>
              <a:xfrm>
                <a:off x="4068994" y="2724680"/>
                <a:ext cx="16779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Tráfico Ecuador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Ruta Terrestre/Marítima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6" name="Straight Arrow Connector 47">
              <a:extLst>
                <a:ext uri="{FF2B5EF4-FFF2-40B4-BE49-F238E27FC236}">
                  <a16:creationId xmlns:a16="http://schemas.microsoft.com/office/drawing/2014/main" xmlns="" id="{29AEE526-A5B2-40A5-AAE9-9BC8A7210A4C}"/>
                </a:ext>
              </a:extLst>
            </p:cNvPr>
            <p:cNvCxnSpPr>
              <a:stCxn id="197" idx="0"/>
              <a:endCxn id="199" idx="5"/>
            </p:cNvCxnSpPr>
            <p:nvPr/>
          </p:nvCxnSpPr>
          <p:spPr>
            <a:xfrm flipH="1" flipV="1">
              <a:off x="4370978" y="4789116"/>
              <a:ext cx="410969" cy="1422126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49">
              <a:extLst>
                <a:ext uri="{FF2B5EF4-FFF2-40B4-BE49-F238E27FC236}">
                  <a16:creationId xmlns:a16="http://schemas.microsoft.com/office/drawing/2014/main" xmlns="" id="{355446D4-FFDD-49F3-9242-B0CC8E308B0D}"/>
                </a:ext>
              </a:extLst>
            </p:cNvPr>
            <p:cNvCxnSpPr>
              <a:stCxn id="209" idx="6"/>
              <a:endCxn id="199" idx="2"/>
            </p:cNvCxnSpPr>
            <p:nvPr/>
          </p:nvCxnSpPr>
          <p:spPr>
            <a:xfrm flipV="1">
              <a:off x="2394286" y="4698785"/>
              <a:ext cx="1758614" cy="766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52">
              <a:extLst>
                <a:ext uri="{FF2B5EF4-FFF2-40B4-BE49-F238E27FC236}">
                  <a16:creationId xmlns:a16="http://schemas.microsoft.com/office/drawing/2014/main" xmlns="" id="{40BC4332-E88D-47CA-9050-8629F510D96C}"/>
                </a:ext>
              </a:extLst>
            </p:cNvPr>
            <p:cNvCxnSpPr>
              <a:endCxn id="195" idx="2"/>
            </p:cNvCxnSpPr>
            <p:nvPr/>
          </p:nvCxnSpPr>
          <p:spPr>
            <a:xfrm flipV="1">
              <a:off x="4397496" y="4068615"/>
              <a:ext cx="1924863" cy="6296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54">
              <a:extLst>
                <a:ext uri="{FF2B5EF4-FFF2-40B4-BE49-F238E27FC236}">
                  <a16:creationId xmlns:a16="http://schemas.microsoft.com/office/drawing/2014/main" xmlns="" id="{98DF369D-FB2C-4E8F-A1D6-B96D692ED0A4}"/>
                </a:ext>
              </a:extLst>
            </p:cNvPr>
            <p:cNvCxnSpPr>
              <a:endCxn id="189" idx="1"/>
            </p:cNvCxnSpPr>
            <p:nvPr/>
          </p:nvCxnSpPr>
          <p:spPr>
            <a:xfrm>
              <a:off x="6577850" y="4067814"/>
              <a:ext cx="1689163" cy="972776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57">
              <a:extLst>
                <a:ext uri="{FF2B5EF4-FFF2-40B4-BE49-F238E27FC236}">
                  <a16:creationId xmlns:a16="http://schemas.microsoft.com/office/drawing/2014/main" xmlns="" id="{8695FABC-355A-470E-966A-4599D677B7CF}"/>
                </a:ext>
              </a:extLst>
            </p:cNvPr>
            <p:cNvGrpSpPr/>
            <p:nvPr/>
          </p:nvGrpSpPr>
          <p:grpSpPr>
            <a:xfrm>
              <a:off x="8229600" y="2586163"/>
              <a:ext cx="1847304" cy="463712"/>
              <a:chOff x="3899647" y="2796988"/>
              <a:chExt cx="1847304" cy="463712"/>
            </a:xfrm>
          </p:grpSpPr>
          <p:sp>
            <p:nvSpPr>
              <p:cNvPr id="187" name="Oval 58">
                <a:extLst>
                  <a:ext uri="{FF2B5EF4-FFF2-40B4-BE49-F238E27FC236}">
                    <a16:creationId xmlns:a16="http://schemas.microsoft.com/office/drawing/2014/main" xmlns="" id="{81D2E4AC-3828-45F4-AAFC-15C114409844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TextBox 59">
                <a:extLst>
                  <a:ext uri="{FF2B5EF4-FFF2-40B4-BE49-F238E27FC236}">
                    <a16:creationId xmlns:a16="http://schemas.microsoft.com/office/drawing/2014/main" xmlns="" id="{6C1498F8-DB53-44AA-9D92-A0C817D898F9}"/>
                  </a:ext>
                </a:extLst>
              </p:cNvPr>
              <p:cNvSpPr txBox="1"/>
              <p:nvPr/>
            </p:nvSpPr>
            <p:spPr>
              <a:xfrm>
                <a:off x="4230767" y="2799035"/>
                <a:ext cx="15161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Tráfico Mercado INT</a:t>
                </a:r>
              </a:p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Ruta Aérea/Marítima</a:t>
                </a: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31" name="Straight Arrow Connector 60">
              <a:extLst>
                <a:ext uri="{FF2B5EF4-FFF2-40B4-BE49-F238E27FC236}">
                  <a16:creationId xmlns:a16="http://schemas.microsoft.com/office/drawing/2014/main" xmlns="" id="{80370555-8942-470A-A40D-FFEC5ACD3321}"/>
                </a:ext>
              </a:extLst>
            </p:cNvPr>
            <p:cNvCxnSpPr>
              <a:endCxn id="187" idx="4"/>
            </p:cNvCxnSpPr>
            <p:nvPr/>
          </p:nvCxnSpPr>
          <p:spPr>
            <a:xfrm flipH="1" flipV="1">
              <a:off x="8357347" y="2841657"/>
              <a:ext cx="16412" cy="2169768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63">
              <a:extLst>
                <a:ext uri="{FF2B5EF4-FFF2-40B4-BE49-F238E27FC236}">
                  <a16:creationId xmlns:a16="http://schemas.microsoft.com/office/drawing/2014/main" xmlns="" id="{10B21FF8-5BDC-4226-A8D5-DE832029D29D}"/>
                </a:ext>
              </a:extLst>
            </p:cNvPr>
            <p:cNvCxnSpPr>
              <a:endCxn id="195" idx="0"/>
            </p:cNvCxnSpPr>
            <p:nvPr/>
          </p:nvCxnSpPr>
          <p:spPr>
            <a:xfrm>
              <a:off x="5895705" y="2387539"/>
              <a:ext cx="554401" cy="15533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65">
              <a:extLst>
                <a:ext uri="{FF2B5EF4-FFF2-40B4-BE49-F238E27FC236}">
                  <a16:creationId xmlns:a16="http://schemas.microsoft.com/office/drawing/2014/main" xmlns="" id="{03C43775-B8D7-4A43-BF7B-B23E8C7E7443}"/>
                </a:ext>
              </a:extLst>
            </p:cNvPr>
            <p:cNvCxnSpPr>
              <a:stCxn id="193" idx="4"/>
            </p:cNvCxnSpPr>
            <p:nvPr/>
          </p:nvCxnSpPr>
          <p:spPr>
            <a:xfrm flipH="1">
              <a:off x="4304916" y="2382681"/>
              <a:ext cx="1600809" cy="22168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67">
              <a:extLst>
                <a:ext uri="{FF2B5EF4-FFF2-40B4-BE49-F238E27FC236}">
                  <a16:creationId xmlns:a16="http://schemas.microsoft.com/office/drawing/2014/main" xmlns="" id="{A56DEC96-CCC6-4DA3-A523-58BD881228B8}"/>
                </a:ext>
              </a:extLst>
            </p:cNvPr>
            <p:cNvCxnSpPr>
              <a:stCxn id="193" idx="4"/>
              <a:endCxn id="191" idx="6"/>
            </p:cNvCxnSpPr>
            <p:nvPr/>
          </p:nvCxnSpPr>
          <p:spPr>
            <a:xfrm flipH="1">
              <a:off x="4201446" y="2382681"/>
              <a:ext cx="1704279" cy="370818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70">
              <a:extLst>
                <a:ext uri="{FF2B5EF4-FFF2-40B4-BE49-F238E27FC236}">
                  <a16:creationId xmlns:a16="http://schemas.microsoft.com/office/drawing/2014/main" xmlns="" id="{63F381AE-C955-4710-BF2A-60D2FB8D0AD9}"/>
                </a:ext>
              </a:extLst>
            </p:cNvPr>
            <p:cNvCxnSpPr>
              <a:stCxn id="193" idx="5"/>
              <a:endCxn id="187" idx="2"/>
            </p:cNvCxnSpPr>
            <p:nvPr/>
          </p:nvCxnSpPr>
          <p:spPr>
            <a:xfrm>
              <a:off x="5996056" y="2345265"/>
              <a:ext cx="2233544" cy="3686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73">
              <a:extLst>
                <a:ext uri="{FF2B5EF4-FFF2-40B4-BE49-F238E27FC236}">
                  <a16:creationId xmlns:a16="http://schemas.microsoft.com/office/drawing/2014/main" xmlns="" id="{C6A92438-D6F5-4C1C-8738-5FF042CBA9ED}"/>
                </a:ext>
              </a:extLst>
            </p:cNvPr>
            <p:cNvCxnSpPr>
              <a:stCxn id="195" idx="1"/>
              <a:endCxn id="191" idx="5"/>
            </p:cNvCxnSpPr>
            <p:nvPr/>
          </p:nvCxnSpPr>
          <p:spPr>
            <a:xfrm flipH="1" flipV="1">
              <a:off x="4164030" y="2843830"/>
              <a:ext cx="2195745" cy="1134454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76">
              <a:extLst>
                <a:ext uri="{FF2B5EF4-FFF2-40B4-BE49-F238E27FC236}">
                  <a16:creationId xmlns:a16="http://schemas.microsoft.com/office/drawing/2014/main" xmlns="" id="{EAE8CFFE-4391-4A3A-B494-2510C046C203}"/>
                </a:ext>
              </a:extLst>
            </p:cNvPr>
            <p:cNvCxnSpPr>
              <a:stCxn id="199" idx="0"/>
              <a:endCxn id="191" idx="4"/>
            </p:cNvCxnSpPr>
            <p:nvPr/>
          </p:nvCxnSpPr>
          <p:spPr>
            <a:xfrm flipH="1" flipV="1">
              <a:off x="4073699" y="2881246"/>
              <a:ext cx="206948" cy="1689792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79">
              <a:extLst>
                <a:ext uri="{FF2B5EF4-FFF2-40B4-BE49-F238E27FC236}">
                  <a16:creationId xmlns:a16="http://schemas.microsoft.com/office/drawing/2014/main" xmlns="" id="{11E1950F-DCA8-4177-8CEB-B7E6F9051776}"/>
                </a:ext>
              </a:extLst>
            </p:cNvPr>
            <p:cNvCxnSpPr>
              <a:stCxn id="205" idx="0"/>
              <a:endCxn id="191" idx="3"/>
            </p:cNvCxnSpPr>
            <p:nvPr/>
          </p:nvCxnSpPr>
          <p:spPr>
            <a:xfrm flipV="1">
              <a:off x="2407024" y="2843830"/>
              <a:ext cx="1576344" cy="190762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83">
              <a:extLst>
                <a:ext uri="{FF2B5EF4-FFF2-40B4-BE49-F238E27FC236}">
                  <a16:creationId xmlns:a16="http://schemas.microsoft.com/office/drawing/2014/main" xmlns="" id="{C002DFDA-BFD0-46EB-9E34-295610E6DBE9}"/>
                </a:ext>
              </a:extLst>
            </p:cNvPr>
            <p:cNvCxnSpPr>
              <a:cxnSpLocks/>
              <a:endCxn id="191" idx="3"/>
            </p:cNvCxnSpPr>
            <p:nvPr/>
          </p:nvCxnSpPr>
          <p:spPr>
            <a:xfrm flipV="1">
              <a:off x="2403491" y="2843830"/>
              <a:ext cx="1579877" cy="515014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90">
              <a:extLst>
                <a:ext uri="{FF2B5EF4-FFF2-40B4-BE49-F238E27FC236}">
                  <a16:creationId xmlns:a16="http://schemas.microsoft.com/office/drawing/2014/main" xmlns="" id="{6C391946-8603-48D2-BB65-4CCDBABF5BC7}"/>
                </a:ext>
              </a:extLst>
            </p:cNvPr>
            <p:cNvCxnSpPr>
              <a:endCxn id="197" idx="7"/>
            </p:cNvCxnSpPr>
            <p:nvPr/>
          </p:nvCxnSpPr>
          <p:spPr>
            <a:xfrm flipH="1">
              <a:off x="4872278" y="4196362"/>
              <a:ext cx="1594849" cy="2052296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00">
              <a:extLst>
                <a:ext uri="{FF2B5EF4-FFF2-40B4-BE49-F238E27FC236}">
                  <a16:creationId xmlns:a16="http://schemas.microsoft.com/office/drawing/2014/main" xmlns="" id="{40F4850A-03D9-40BC-B9B2-87E8E44FC455}"/>
                </a:ext>
              </a:extLst>
            </p:cNvPr>
            <p:cNvGrpSpPr/>
            <p:nvPr/>
          </p:nvGrpSpPr>
          <p:grpSpPr>
            <a:xfrm>
              <a:off x="9318812" y="1535937"/>
              <a:ext cx="1284795" cy="461665"/>
              <a:chOff x="8810277" y="976137"/>
              <a:chExt cx="1284795" cy="461665"/>
            </a:xfrm>
          </p:grpSpPr>
          <p:grpSp>
            <p:nvGrpSpPr>
              <p:cNvPr id="183" name="Group 96">
                <a:extLst>
                  <a:ext uri="{FF2B5EF4-FFF2-40B4-BE49-F238E27FC236}">
                    <a16:creationId xmlns:a16="http://schemas.microsoft.com/office/drawing/2014/main" xmlns="" id="{819FBD8C-17F7-4C3E-82DE-6688C71974FD}"/>
                  </a:ext>
                </a:extLst>
              </p:cNvPr>
              <p:cNvGrpSpPr/>
              <p:nvPr/>
            </p:nvGrpSpPr>
            <p:grpSpPr>
              <a:xfrm>
                <a:off x="8838983" y="976137"/>
                <a:ext cx="1256089" cy="461665"/>
                <a:chOff x="3899647" y="2693902"/>
                <a:chExt cx="1256089" cy="461665"/>
              </a:xfrm>
            </p:grpSpPr>
            <p:sp>
              <p:nvSpPr>
                <p:cNvPr id="185" name="Oval 97">
                  <a:extLst>
                    <a:ext uri="{FF2B5EF4-FFF2-40B4-BE49-F238E27FC236}">
                      <a16:creationId xmlns:a16="http://schemas.microsoft.com/office/drawing/2014/main" xmlns="" id="{7ED49F85-0F34-46F4-BA02-F507EC97F32D}"/>
                    </a:ext>
                  </a:extLst>
                </p:cNvPr>
                <p:cNvSpPr/>
                <p:nvPr/>
              </p:nvSpPr>
              <p:spPr>
                <a:xfrm>
                  <a:off x="3899647" y="2796988"/>
                  <a:ext cx="255494" cy="25549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6" name="TextBox 98">
                  <a:extLst>
                    <a:ext uri="{FF2B5EF4-FFF2-40B4-BE49-F238E27FC236}">
                      <a16:creationId xmlns:a16="http://schemas.microsoft.com/office/drawing/2014/main" xmlns="" id="{563206AF-01D4-4B2E-813D-7188FA796237}"/>
                    </a:ext>
                  </a:extLst>
                </p:cNvPr>
                <p:cNvSpPr txBox="1"/>
                <p:nvPr/>
              </p:nvSpPr>
              <p:spPr>
                <a:xfrm>
                  <a:off x="4155141" y="2693902"/>
                  <a:ext cx="100059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C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Mercado</a:t>
                  </a:r>
                </a:p>
                <a:p>
                  <a:pPr algn="ctr"/>
                  <a:r>
                    <a:rPr lang="es-EC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Internacional</a:t>
                  </a:r>
                </a:p>
              </p:txBody>
            </p:sp>
          </p:grpSp>
          <p:sp>
            <p:nvSpPr>
              <p:cNvPr id="184" name="TextBox 99">
                <a:extLst>
                  <a:ext uri="{FF2B5EF4-FFF2-40B4-BE49-F238E27FC236}">
                    <a16:creationId xmlns:a16="http://schemas.microsoft.com/office/drawing/2014/main" xmlns="" id="{57B23812-7BF5-47C6-B3C0-9CB2917A9414}"/>
                  </a:ext>
                </a:extLst>
              </p:cNvPr>
              <p:cNvSpPr txBox="1"/>
              <p:nvPr/>
            </p:nvSpPr>
            <p:spPr>
              <a:xfrm>
                <a:off x="8810277" y="1088496"/>
                <a:ext cx="3328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endPara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42" name="Straight Arrow Connector 101">
              <a:extLst>
                <a:ext uri="{FF2B5EF4-FFF2-40B4-BE49-F238E27FC236}">
                  <a16:creationId xmlns:a16="http://schemas.microsoft.com/office/drawing/2014/main" xmlns="" id="{69EEB804-B168-49E9-A0DE-810EDFC5A74A}"/>
                </a:ext>
              </a:extLst>
            </p:cNvPr>
            <p:cNvCxnSpPr/>
            <p:nvPr/>
          </p:nvCxnSpPr>
          <p:spPr>
            <a:xfrm flipV="1">
              <a:off x="8447678" y="1854176"/>
              <a:ext cx="938369" cy="778874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03">
              <a:extLst>
                <a:ext uri="{FF2B5EF4-FFF2-40B4-BE49-F238E27FC236}">
                  <a16:creationId xmlns:a16="http://schemas.microsoft.com/office/drawing/2014/main" xmlns="" id="{B05003C5-E47E-418F-AD8B-CD117F69F57E}"/>
                </a:ext>
              </a:extLst>
            </p:cNvPr>
            <p:cNvSpPr txBox="1"/>
            <p:nvPr/>
          </p:nvSpPr>
          <p:spPr>
            <a:xfrm>
              <a:off x="1154367" y="3940805"/>
              <a:ext cx="47481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s-EC" dirty="0"/>
                <a:t>Coca</a:t>
              </a:r>
              <a:endParaRPr lang="en-US" dirty="0"/>
            </a:p>
          </p:txBody>
        </p:sp>
        <p:sp>
          <p:nvSpPr>
            <p:cNvPr id="144" name="TextBox 104">
              <a:extLst>
                <a:ext uri="{FF2B5EF4-FFF2-40B4-BE49-F238E27FC236}">
                  <a16:creationId xmlns:a16="http://schemas.microsoft.com/office/drawing/2014/main" xmlns="" id="{2F83D894-4CFA-4ECB-84E7-9BC7F1863282}"/>
                </a:ext>
              </a:extLst>
            </p:cNvPr>
            <p:cNvSpPr txBox="1"/>
            <p:nvPr/>
          </p:nvSpPr>
          <p:spPr>
            <a:xfrm>
              <a:off x="2333483" y="3748894"/>
              <a:ext cx="63671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s-EC" dirty="0"/>
                <a:t>Pago</a:t>
              </a:r>
            </a:p>
            <a:p>
              <a:r>
                <a:rPr lang="es-EC" dirty="0"/>
                <a:t>efectivo</a:t>
              </a:r>
              <a:endParaRPr lang="en-US" dirty="0"/>
            </a:p>
          </p:txBody>
        </p:sp>
        <p:sp>
          <p:nvSpPr>
            <p:cNvPr id="145" name="Rectangle 105">
              <a:extLst>
                <a:ext uri="{FF2B5EF4-FFF2-40B4-BE49-F238E27FC236}">
                  <a16:creationId xmlns:a16="http://schemas.microsoft.com/office/drawing/2014/main" xmlns="" id="{913EBB1C-B974-4C11-AF18-73D3BC35DE87}"/>
                </a:ext>
              </a:extLst>
            </p:cNvPr>
            <p:cNvSpPr/>
            <p:nvPr/>
          </p:nvSpPr>
          <p:spPr>
            <a:xfrm>
              <a:off x="2928071" y="4715423"/>
              <a:ext cx="48122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Pasta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base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06">
              <a:extLst>
                <a:ext uri="{FF2B5EF4-FFF2-40B4-BE49-F238E27FC236}">
                  <a16:creationId xmlns:a16="http://schemas.microsoft.com/office/drawing/2014/main" xmlns="" id="{C8448051-917E-4A99-908C-6F932F0DB71E}"/>
                </a:ext>
              </a:extLst>
            </p:cNvPr>
            <p:cNvSpPr/>
            <p:nvPr/>
          </p:nvSpPr>
          <p:spPr>
            <a:xfrm>
              <a:off x="4969226" y="4423392"/>
              <a:ext cx="83227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Clorhidrato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Cocaína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Rectangle 107">
              <a:extLst>
                <a:ext uri="{FF2B5EF4-FFF2-40B4-BE49-F238E27FC236}">
                  <a16:creationId xmlns:a16="http://schemas.microsoft.com/office/drawing/2014/main" xmlns="" id="{5DA11713-F558-400D-84DB-C9D6452C680F}"/>
                </a:ext>
              </a:extLst>
            </p:cNvPr>
            <p:cNvSpPr/>
            <p:nvPr/>
          </p:nvSpPr>
          <p:spPr>
            <a:xfrm>
              <a:off x="3860500" y="5437978"/>
              <a:ext cx="84029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Precursores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Químicos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8" name="Group 109">
              <a:extLst>
                <a:ext uri="{FF2B5EF4-FFF2-40B4-BE49-F238E27FC236}">
                  <a16:creationId xmlns:a16="http://schemas.microsoft.com/office/drawing/2014/main" xmlns="" id="{8A3D0DAA-F164-404B-BF58-5497238C9C51}"/>
                </a:ext>
              </a:extLst>
            </p:cNvPr>
            <p:cNvGrpSpPr/>
            <p:nvPr/>
          </p:nvGrpSpPr>
          <p:grpSpPr>
            <a:xfrm>
              <a:off x="1517234" y="1590437"/>
              <a:ext cx="803721" cy="461270"/>
              <a:chOff x="3899647" y="2591212"/>
              <a:chExt cx="803721" cy="461270"/>
            </a:xfrm>
          </p:grpSpPr>
          <p:sp>
            <p:nvSpPr>
              <p:cNvPr id="181" name="Oval 111">
                <a:extLst>
                  <a:ext uri="{FF2B5EF4-FFF2-40B4-BE49-F238E27FC236}">
                    <a16:creationId xmlns:a16="http://schemas.microsoft.com/office/drawing/2014/main" xmlns="" id="{2C8AB68F-9D28-421C-980A-4DA5DACCDDEF}"/>
                  </a:ext>
                </a:extLst>
              </p:cNvPr>
              <p:cNvSpPr/>
              <p:nvPr/>
            </p:nvSpPr>
            <p:spPr>
              <a:xfrm>
                <a:off x="3899647" y="2796988"/>
                <a:ext cx="255494" cy="25549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TextBox 112">
                <a:extLst>
                  <a:ext uri="{FF2B5EF4-FFF2-40B4-BE49-F238E27FC236}">
                    <a16:creationId xmlns:a16="http://schemas.microsoft.com/office/drawing/2014/main" xmlns="" id="{FB8DE54E-D124-45F2-BD96-CC99D9CBA9AE}"/>
                  </a:ext>
                </a:extLst>
              </p:cNvPr>
              <p:cNvSpPr txBox="1"/>
              <p:nvPr/>
            </p:nvSpPr>
            <p:spPr>
              <a:xfrm>
                <a:off x="4013756" y="2591212"/>
                <a:ext cx="6896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C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Agentes</a:t>
                </a:r>
              </a:p>
            </p:txBody>
          </p:sp>
        </p:grpSp>
        <p:cxnSp>
          <p:nvCxnSpPr>
            <p:cNvPr id="149" name="Straight Arrow Connector 113">
              <a:extLst>
                <a:ext uri="{FF2B5EF4-FFF2-40B4-BE49-F238E27FC236}">
                  <a16:creationId xmlns:a16="http://schemas.microsoft.com/office/drawing/2014/main" xmlns="" id="{5739FD74-3B0F-446F-A9E2-7558A0EFDE11}"/>
                </a:ext>
              </a:extLst>
            </p:cNvPr>
            <p:cNvCxnSpPr>
              <a:endCxn id="211" idx="1"/>
            </p:cNvCxnSpPr>
            <p:nvPr/>
          </p:nvCxnSpPr>
          <p:spPr>
            <a:xfrm>
              <a:off x="1718552" y="2055228"/>
              <a:ext cx="470394" cy="12424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15">
              <a:extLst>
                <a:ext uri="{FF2B5EF4-FFF2-40B4-BE49-F238E27FC236}">
                  <a16:creationId xmlns:a16="http://schemas.microsoft.com/office/drawing/2014/main" xmlns="" id="{0B843FD3-49F3-497C-99CF-D9D097D38D0A}"/>
                </a:ext>
              </a:extLst>
            </p:cNvPr>
            <p:cNvSpPr txBox="1"/>
            <p:nvPr/>
          </p:nvSpPr>
          <p:spPr>
            <a:xfrm>
              <a:off x="8209100" y="260717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1" name="Group 116">
              <a:extLst>
                <a:ext uri="{FF2B5EF4-FFF2-40B4-BE49-F238E27FC236}">
                  <a16:creationId xmlns:a16="http://schemas.microsoft.com/office/drawing/2014/main" xmlns="" id="{9A65D80F-F10B-4620-AD88-7E45588F9F66}"/>
                </a:ext>
              </a:extLst>
            </p:cNvPr>
            <p:cNvGrpSpPr/>
            <p:nvPr/>
          </p:nvGrpSpPr>
          <p:grpSpPr>
            <a:xfrm flipV="1">
              <a:off x="5585884" y="855968"/>
              <a:ext cx="914400" cy="1384714"/>
              <a:chOff x="3697941" y="2965076"/>
              <a:chExt cx="914400" cy="1384714"/>
            </a:xfrm>
          </p:grpSpPr>
          <p:sp>
            <p:nvSpPr>
              <p:cNvPr id="177" name="Arc 117">
                <a:extLst>
                  <a:ext uri="{FF2B5EF4-FFF2-40B4-BE49-F238E27FC236}">
                    <a16:creationId xmlns:a16="http://schemas.microsoft.com/office/drawing/2014/main" xmlns="" id="{BE30B612-A968-4352-AF72-259E6131BE8A}"/>
                  </a:ext>
                </a:extLst>
              </p:cNvPr>
              <p:cNvSpPr/>
              <p:nvPr/>
            </p:nvSpPr>
            <p:spPr>
              <a:xfrm>
                <a:off x="3697941" y="2965076"/>
                <a:ext cx="914400" cy="1342465"/>
              </a:xfrm>
              <a:prstGeom prst="arc">
                <a:avLst>
                  <a:gd name="adj1" fmla="val 16200000"/>
                  <a:gd name="adj2" fmla="val 538178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178" name="Group 118">
                <a:extLst>
                  <a:ext uri="{FF2B5EF4-FFF2-40B4-BE49-F238E27FC236}">
                    <a16:creationId xmlns:a16="http://schemas.microsoft.com/office/drawing/2014/main" xmlns="" id="{D2E8C9C0-CEE3-46BD-AD72-123D0DC670A5}"/>
                  </a:ext>
                </a:extLst>
              </p:cNvPr>
              <p:cNvGrpSpPr/>
              <p:nvPr/>
            </p:nvGrpSpPr>
            <p:grpSpPr>
              <a:xfrm rot="15283823">
                <a:off x="4146212" y="4231382"/>
                <a:ext cx="107206" cy="129610"/>
                <a:chOff x="5999961" y="1238960"/>
                <a:chExt cx="192426" cy="209907"/>
              </a:xfrm>
            </p:grpSpPr>
            <p:cxnSp>
              <p:nvCxnSpPr>
                <p:cNvPr id="179" name="Straight Connector 119">
                  <a:extLst>
                    <a:ext uri="{FF2B5EF4-FFF2-40B4-BE49-F238E27FC236}">
                      <a16:creationId xmlns:a16="http://schemas.microsoft.com/office/drawing/2014/main" xmlns="" id="{C7A67EAB-5294-494B-A939-4D9042F9184B}"/>
                    </a:ext>
                  </a:extLst>
                </p:cNvPr>
                <p:cNvCxnSpPr/>
                <p:nvPr/>
              </p:nvCxnSpPr>
              <p:spPr>
                <a:xfrm rot="6316177" flipV="1">
                  <a:off x="6055276" y="1278446"/>
                  <a:ext cx="153324" cy="12089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20">
                  <a:extLst>
                    <a:ext uri="{FF2B5EF4-FFF2-40B4-BE49-F238E27FC236}">
                      <a16:creationId xmlns:a16="http://schemas.microsoft.com/office/drawing/2014/main" xmlns="" id="{7A2E6DE0-48D9-4665-ABCB-DF99A1991C5D}"/>
                    </a:ext>
                  </a:extLst>
                </p:cNvPr>
                <p:cNvCxnSpPr/>
                <p:nvPr/>
              </p:nvCxnSpPr>
              <p:spPr>
                <a:xfrm rot="6316177">
                  <a:off x="5928298" y="1310623"/>
                  <a:ext cx="209907" cy="6658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" name="Group 121">
              <a:extLst>
                <a:ext uri="{FF2B5EF4-FFF2-40B4-BE49-F238E27FC236}">
                  <a16:creationId xmlns:a16="http://schemas.microsoft.com/office/drawing/2014/main" xmlns="" id="{420C1BAB-B9CD-4A97-8F53-06AA61AEC8B0}"/>
                </a:ext>
              </a:extLst>
            </p:cNvPr>
            <p:cNvGrpSpPr/>
            <p:nvPr/>
          </p:nvGrpSpPr>
          <p:grpSpPr>
            <a:xfrm flipH="1">
              <a:off x="5307128" y="889022"/>
              <a:ext cx="914400" cy="1385209"/>
              <a:chOff x="3697941" y="2965076"/>
              <a:chExt cx="914400" cy="1385209"/>
            </a:xfrm>
          </p:grpSpPr>
          <p:sp>
            <p:nvSpPr>
              <p:cNvPr id="172" name="Arc 122">
                <a:extLst>
                  <a:ext uri="{FF2B5EF4-FFF2-40B4-BE49-F238E27FC236}">
                    <a16:creationId xmlns:a16="http://schemas.microsoft.com/office/drawing/2014/main" xmlns="" id="{0CDAC1C0-AF5C-47CB-88CB-0BA7F7BCB2AE}"/>
                  </a:ext>
                </a:extLst>
              </p:cNvPr>
              <p:cNvSpPr/>
              <p:nvPr/>
            </p:nvSpPr>
            <p:spPr>
              <a:xfrm>
                <a:off x="3697941" y="2965076"/>
                <a:ext cx="914400" cy="1342465"/>
              </a:xfrm>
              <a:prstGeom prst="arc">
                <a:avLst>
                  <a:gd name="adj1" fmla="val 16200000"/>
                  <a:gd name="adj2" fmla="val 538178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173" name="Group 123">
                <a:extLst>
                  <a:ext uri="{FF2B5EF4-FFF2-40B4-BE49-F238E27FC236}">
                    <a16:creationId xmlns:a16="http://schemas.microsoft.com/office/drawing/2014/main" xmlns="" id="{79852198-9557-4A01-BEFB-1A10A58B8B19}"/>
                  </a:ext>
                </a:extLst>
              </p:cNvPr>
              <p:cNvGrpSpPr/>
              <p:nvPr/>
            </p:nvGrpSpPr>
            <p:grpSpPr>
              <a:xfrm rot="15283823">
                <a:off x="4130749" y="4214649"/>
                <a:ext cx="136090" cy="135182"/>
                <a:chOff x="5998636" y="1238803"/>
                <a:chExt cx="244269" cy="218931"/>
              </a:xfrm>
            </p:grpSpPr>
            <p:cxnSp>
              <p:nvCxnSpPr>
                <p:cNvPr id="175" name="Straight Connector 124">
                  <a:extLst>
                    <a:ext uri="{FF2B5EF4-FFF2-40B4-BE49-F238E27FC236}">
                      <a16:creationId xmlns:a16="http://schemas.microsoft.com/office/drawing/2014/main" xmlns="" id="{F250B7AE-35BD-4FF0-B5F4-9B2F19D55A8F}"/>
                    </a:ext>
                  </a:extLst>
                </p:cNvPr>
                <p:cNvCxnSpPr/>
                <p:nvPr/>
              </p:nvCxnSpPr>
              <p:spPr>
                <a:xfrm rot="6316177" flipV="1">
                  <a:off x="6063246" y="1271317"/>
                  <a:ext cx="182637" cy="1766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25">
                  <a:extLst>
                    <a:ext uri="{FF2B5EF4-FFF2-40B4-BE49-F238E27FC236}">
                      <a16:creationId xmlns:a16="http://schemas.microsoft.com/office/drawing/2014/main" xmlns="" id="{9CE1FE22-DB52-4D02-8578-E335D69A438F}"/>
                    </a:ext>
                  </a:extLst>
                </p:cNvPr>
                <p:cNvCxnSpPr/>
                <p:nvPr/>
              </p:nvCxnSpPr>
              <p:spPr>
                <a:xfrm rot="6316177">
                  <a:off x="5922453" y="1314986"/>
                  <a:ext cx="218931" cy="665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" name="Group 126">
              <a:extLst>
                <a:ext uri="{FF2B5EF4-FFF2-40B4-BE49-F238E27FC236}">
                  <a16:creationId xmlns:a16="http://schemas.microsoft.com/office/drawing/2014/main" xmlns="" id="{DDCB93D5-2E64-495C-957E-B93B116B9B2B}"/>
                </a:ext>
              </a:extLst>
            </p:cNvPr>
            <p:cNvGrpSpPr/>
            <p:nvPr/>
          </p:nvGrpSpPr>
          <p:grpSpPr>
            <a:xfrm>
              <a:off x="5764328" y="388833"/>
              <a:ext cx="817514" cy="640663"/>
              <a:chOff x="8810277" y="724832"/>
              <a:chExt cx="817514" cy="640663"/>
            </a:xfrm>
          </p:grpSpPr>
          <p:grpSp>
            <p:nvGrpSpPr>
              <p:cNvPr id="160" name="Group 127">
                <a:extLst>
                  <a:ext uri="{FF2B5EF4-FFF2-40B4-BE49-F238E27FC236}">
                    <a16:creationId xmlns:a16="http://schemas.microsoft.com/office/drawing/2014/main" xmlns="" id="{2A6EA2E0-74CC-4C11-B578-05FAADF5D63A}"/>
                  </a:ext>
                </a:extLst>
              </p:cNvPr>
              <p:cNvGrpSpPr/>
              <p:nvPr/>
            </p:nvGrpSpPr>
            <p:grpSpPr>
              <a:xfrm>
                <a:off x="8838983" y="724832"/>
                <a:ext cx="788808" cy="609885"/>
                <a:chOff x="3899647" y="2442597"/>
                <a:chExt cx="788808" cy="609885"/>
              </a:xfrm>
            </p:grpSpPr>
            <p:sp>
              <p:nvSpPr>
                <p:cNvPr id="169" name="Oval 129">
                  <a:extLst>
                    <a:ext uri="{FF2B5EF4-FFF2-40B4-BE49-F238E27FC236}">
                      <a16:creationId xmlns:a16="http://schemas.microsoft.com/office/drawing/2014/main" xmlns="" id="{2B1C1370-DFDB-4725-8B52-260C91133C39}"/>
                    </a:ext>
                  </a:extLst>
                </p:cNvPr>
                <p:cNvSpPr/>
                <p:nvPr/>
              </p:nvSpPr>
              <p:spPr>
                <a:xfrm>
                  <a:off x="3899647" y="2796988"/>
                  <a:ext cx="255494" cy="255494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0" name="TextBox 130">
                  <a:extLst>
                    <a:ext uri="{FF2B5EF4-FFF2-40B4-BE49-F238E27FC236}">
                      <a16:creationId xmlns:a16="http://schemas.microsoft.com/office/drawing/2014/main" xmlns="" id="{EF9B1C21-DCF0-494D-9306-8A8F2B8EE97A}"/>
                    </a:ext>
                  </a:extLst>
                </p:cNvPr>
                <p:cNvSpPr txBox="1"/>
                <p:nvPr/>
              </p:nvSpPr>
              <p:spPr>
                <a:xfrm>
                  <a:off x="4022888" y="2442597"/>
                  <a:ext cx="6655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C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Líder</a:t>
                  </a:r>
                </a:p>
                <a:p>
                  <a:pPr algn="ctr"/>
                  <a:r>
                    <a:rPr lang="es-EC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Político</a:t>
                  </a:r>
                </a:p>
              </p:txBody>
            </p:sp>
          </p:grpSp>
          <p:sp>
            <p:nvSpPr>
              <p:cNvPr id="166" name="TextBox 128">
                <a:extLst>
                  <a:ext uri="{FF2B5EF4-FFF2-40B4-BE49-F238E27FC236}">
                    <a16:creationId xmlns:a16="http://schemas.microsoft.com/office/drawing/2014/main" xmlns="" id="{A58FFED4-3C8C-4B6B-BB99-8935E2EF6634}"/>
                  </a:ext>
                </a:extLst>
              </p:cNvPr>
              <p:cNvSpPr txBox="1"/>
              <p:nvPr/>
            </p:nvSpPr>
            <p:spPr>
              <a:xfrm>
                <a:off x="8810277" y="1088496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" name="Rectangle 131">
              <a:extLst>
                <a:ext uri="{FF2B5EF4-FFF2-40B4-BE49-F238E27FC236}">
                  <a16:creationId xmlns:a16="http://schemas.microsoft.com/office/drawing/2014/main" xmlns="" id="{5CD42D17-AF7A-4B27-B7E5-D8FF6F6BD44C}"/>
                </a:ext>
              </a:extLst>
            </p:cNvPr>
            <p:cNvSpPr/>
            <p:nvPr/>
          </p:nvSpPr>
          <p:spPr>
            <a:xfrm>
              <a:off x="1158698" y="2382681"/>
              <a:ext cx="85356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controlan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cultivos</a:t>
              </a:r>
            </a:p>
          </p:txBody>
        </p:sp>
        <p:sp>
          <p:nvSpPr>
            <p:cNvPr id="155" name="TextBox 132">
              <a:extLst>
                <a:ext uri="{FF2B5EF4-FFF2-40B4-BE49-F238E27FC236}">
                  <a16:creationId xmlns:a16="http://schemas.microsoft.com/office/drawing/2014/main" xmlns="" id="{70F4B9DC-5A0A-458C-B10A-228931C2D0CB}"/>
                </a:ext>
              </a:extLst>
            </p:cNvPr>
            <p:cNvSpPr txBox="1"/>
            <p:nvPr/>
          </p:nvSpPr>
          <p:spPr>
            <a:xfrm>
              <a:off x="4515137" y="1220398"/>
              <a:ext cx="817852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s-EC" dirty="0"/>
                <a:t>Proyección</a:t>
              </a:r>
            </a:p>
            <a:p>
              <a:r>
                <a:rPr lang="es-EC" dirty="0"/>
                <a:t>Político</a:t>
              </a:r>
            </a:p>
          </p:txBody>
        </p:sp>
        <p:sp>
          <p:nvSpPr>
            <p:cNvPr id="156" name="TextBox 133">
              <a:extLst>
                <a:ext uri="{FF2B5EF4-FFF2-40B4-BE49-F238E27FC236}">
                  <a16:creationId xmlns:a16="http://schemas.microsoft.com/office/drawing/2014/main" xmlns="" id="{F656C6AD-956B-43B6-AC29-9C15259B42A1}"/>
                </a:ext>
              </a:extLst>
            </p:cNvPr>
            <p:cNvSpPr txBox="1"/>
            <p:nvPr/>
          </p:nvSpPr>
          <p:spPr>
            <a:xfrm>
              <a:off x="6426386" y="1220398"/>
              <a:ext cx="63671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s-EC" dirty="0"/>
                <a:t>Pago</a:t>
              </a:r>
            </a:p>
            <a:p>
              <a:r>
                <a:rPr lang="es-EC" dirty="0"/>
                <a:t>efectivo</a:t>
              </a:r>
              <a:endParaRPr lang="en-US" dirty="0"/>
            </a:p>
          </p:txBody>
        </p:sp>
        <p:cxnSp>
          <p:nvCxnSpPr>
            <p:cNvPr id="157" name="Straight Arrow Connector 134">
              <a:extLst>
                <a:ext uri="{FF2B5EF4-FFF2-40B4-BE49-F238E27FC236}">
                  <a16:creationId xmlns:a16="http://schemas.microsoft.com/office/drawing/2014/main" xmlns="" id="{0D3E7A34-6660-489F-89ED-A4B76F18E654}"/>
                </a:ext>
              </a:extLst>
            </p:cNvPr>
            <p:cNvCxnSpPr>
              <a:stCxn id="177" idx="0"/>
              <a:endCxn id="185" idx="3"/>
            </p:cNvCxnSpPr>
            <p:nvPr/>
          </p:nvCxnSpPr>
          <p:spPr>
            <a:xfrm flipV="1">
              <a:off x="6043084" y="1857101"/>
              <a:ext cx="3341850" cy="3835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37">
              <a:extLst>
                <a:ext uri="{FF2B5EF4-FFF2-40B4-BE49-F238E27FC236}">
                  <a16:creationId xmlns:a16="http://schemas.microsoft.com/office/drawing/2014/main" xmlns="" id="{B31CC736-0282-4E25-A914-CC1FA903E937}"/>
                </a:ext>
              </a:extLst>
            </p:cNvPr>
            <p:cNvCxnSpPr>
              <a:stCxn id="195" idx="7"/>
              <a:endCxn id="150" idx="1"/>
            </p:cNvCxnSpPr>
            <p:nvPr/>
          </p:nvCxnSpPr>
          <p:spPr>
            <a:xfrm flipV="1">
              <a:off x="6540437" y="2745678"/>
              <a:ext cx="1668663" cy="1232606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ctangle 140">
              <a:extLst>
                <a:ext uri="{FF2B5EF4-FFF2-40B4-BE49-F238E27FC236}">
                  <a16:creationId xmlns:a16="http://schemas.microsoft.com/office/drawing/2014/main" xmlns="" id="{647A2986-6991-4C59-B225-04DE382CBE9D}"/>
                </a:ext>
              </a:extLst>
            </p:cNvPr>
            <p:cNvSpPr/>
            <p:nvPr/>
          </p:nvSpPr>
          <p:spPr>
            <a:xfrm>
              <a:off x="5382047" y="3304608"/>
              <a:ext cx="105989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Armamento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Personal</a:t>
              </a:r>
            </a:p>
            <a:p>
              <a:pPr algn="ctr"/>
              <a:r>
                <a:rPr lang="es-EC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Dinero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Equal 92">
            <a:extLst>
              <a:ext uri="{FF2B5EF4-FFF2-40B4-BE49-F238E27FC236}">
                <a16:creationId xmlns:a16="http://schemas.microsoft.com/office/drawing/2014/main" xmlns="" id="{1EFB9A7C-3ACF-4E42-B4FE-DC1D4AB6CCCE}"/>
              </a:ext>
            </a:extLst>
          </p:cNvPr>
          <p:cNvSpPr/>
          <p:nvPr/>
        </p:nvSpPr>
        <p:spPr>
          <a:xfrm rot="18018621">
            <a:off x="7644888" y="4383749"/>
            <a:ext cx="534736" cy="243464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3" name="Equal 92">
            <a:extLst>
              <a:ext uri="{FF2B5EF4-FFF2-40B4-BE49-F238E27FC236}">
                <a16:creationId xmlns:a16="http://schemas.microsoft.com/office/drawing/2014/main" xmlns="" id="{A4C97C50-8C1F-4E5C-964D-4573DD732210}"/>
              </a:ext>
            </a:extLst>
          </p:cNvPr>
          <p:cNvSpPr/>
          <p:nvPr/>
        </p:nvSpPr>
        <p:spPr>
          <a:xfrm rot="1810983">
            <a:off x="6313227" y="4727288"/>
            <a:ext cx="534736" cy="243464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4" name="Equal 92">
            <a:extLst>
              <a:ext uri="{FF2B5EF4-FFF2-40B4-BE49-F238E27FC236}">
                <a16:creationId xmlns:a16="http://schemas.microsoft.com/office/drawing/2014/main" xmlns="" id="{02887CC5-5787-4A9D-88C2-DD677AAA5AB1}"/>
              </a:ext>
            </a:extLst>
          </p:cNvPr>
          <p:cNvSpPr/>
          <p:nvPr/>
        </p:nvSpPr>
        <p:spPr>
          <a:xfrm rot="20745527">
            <a:off x="4888924" y="5129277"/>
            <a:ext cx="534736" cy="243464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3" name="Equal 92">
            <a:extLst>
              <a:ext uri="{FF2B5EF4-FFF2-40B4-BE49-F238E27FC236}">
                <a16:creationId xmlns:a16="http://schemas.microsoft.com/office/drawing/2014/main" xmlns="" id="{3D6160F0-668B-44E3-BE71-A61057BE16A3}"/>
              </a:ext>
            </a:extLst>
          </p:cNvPr>
          <p:cNvSpPr/>
          <p:nvPr/>
        </p:nvSpPr>
        <p:spPr>
          <a:xfrm rot="13309812">
            <a:off x="7801454" y="3175970"/>
            <a:ext cx="534736" cy="243464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5" name="Equal 92">
            <a:extLst>
              <a:ext uri="{FF2B5EF4-FFF2-40B4-BE49-F238E27FC236}">
                <a16:creationId xmlns:a16="http://schemas.microsoft.com/office/drawing/2014/main" xmlns="" id="{685F8177-5F4C-4E4D-95EB-4D0918B10C5D}"/>
              </a:ext>
            </a:extLst>
          </p:cNvPr>
          <p:cNvSpPr/>
          <p:nvPr/>
        </p:nvSpPr>
        <p:spPr>
          <a:xfrm rot="13309812">
            <a:off x="9259350" y="2123365"/>
            <a:ext cx="534736" cy="243464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6" name="Equal 92">
            <a:extLst>
              <a:ext uri="{FF2B5EF4-FFF2-40B4-BE49-F238E27FC236}">
                <a16:creationId xmlns:a16="http://schemas.microsoft.com/office/drawing/2014/main" xmlns="" id="{381C4151-7840-436A-8CD2-844688E4625C}"/>
              </a:ext>
            </a:extLst>
          </p:cNvPr>
          <p:cNvSpPr/>
          <p:nvPr/>
        </p:nvSpPr>
        <p:spPr>
          <a:xfrm rot="220524">
            <a:off x="8752782" y="3668326"/>
            <a:ext cx="534736" cy="243464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7" name="Equal 92">
            <a:extLst>
              <a:ext uri="{FF2B5EF4-FFF2-40B4-BE49-F238E27FC236}">
                <a16:creationId xmlns:a16="http://schemas.microsoft.com/office/drawing/2014/main" xmlns="" id="{7D6B277B-A240-4412-BEF6-A8CFC5A15974}"/>
              </a:ext>
            </a:extLst>
          </p:cNvPr>
          <p:cNvSpPr/>
          <p:nvPr/>
        </p:nvSpPr>
        <p:spPr>
          <a:xfrm rot="18018621">
            <a:off x="5418211" y="3171729"/>
            <a:ext cx="534736" cy="243464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4" name="Oval 11266">
            <a:extLst>
              <a:ext uri="{FF2B5EF4-FFF2-40B4-BE49-F238E27FC236}">
                <a16:creationId xmlns:a16="http://schemas.microsoft.com/office/drawing/2014/main" xmlns="" id="{D0CC5FC5-7039-4CEB-8C23-900C01F3B349}"/>
              </a:ext>
            </a:extLst>
          </p:cNvPr>
          <p:cNvSpPr/>
          <p:nvPr/>
        </p:nvSpPr>
        <p:spPr>
          <a:xfrm rot="1387621">
            <a:off x="3437754" y="2525379"/>
            <a:ext cx="5178245" cy="160887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E013EF57-8070-4F76-8E24-30C96C57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375935"/>
      </p:ext>
    </p:extLst>
  </p:cSld>
  <p:clrMapOvr>
    <a:masterClrMapping/>
  </p:clrMapOvr>
  <p:transition spd="slow" advTm="14438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5D2A3BB-2460-444B-A7F9-3ACCBE52E35E}"/>
              </a:ext>
            </a:extLst>
          </p:cNvPr>
          <p:cNvSpPr txBox="1"/>
          <p:nvPr/>
        </p:nvSpPr>
        <p:spPr>
          <a:xfrm>
            <a:off x="2487645" y="97636"/>
            <a:ext cx="7231190" cy="919401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400" b="1" dirty="0"/>
              <a:t>SITUACIÓN FRONTERA NORTE (Prov. de Esmeraldas)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</a:rPr>
              <a:t>PROBLEMA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62256B9-1450-4040-AD21-D06B3A97F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791" y="1660725"/>
            <a:ext cx="3947858" cy="2643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584B3F7-852B-40ED-AFA9-7C26FD5B5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55" y="1660725"/>
            <a:ext cx="3919694" cy="2624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Down Arrow 9">
            <a:extLst>
              <a:ext uri="{FF2B5EF4-FFF2-40B4-BE49-F238E27FC236}">
                <a16:creationId xmlns:a16="http://schemas.microsoft.com/office/drawing/2014/main" xmlns="" id="{A4AAE001-74CE-434E-A8AB-0002D33CB630}"/>
              </a:ext>
            </a:extLst>
          </p:cNvPr>
          <p:cNvSpPr/>
          <p:nvPr/>
        </p:nvSpPr>
        <p:spPr>
          <a:xfrm>
            <a:off x="4346849" y="2339354"/>
            <a:ext cx="3573942" cy="1267359"/>
          </a:xfrm>
          <a:prstGeom prst="stripedRightArrow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¿Cuál es la diferencia?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1F231E1-B586-43F7-A903-5786F6D8E501}"/>
              </a:ext>
            </a:extLst>
          </p:cNvPr>
          <p:cNvSpPr/>
          <p:nvPr/>
        </p:nvSpPr>
        <p:spPr>
          <a:xfrm>
            <a:off x="1767736" y="1291393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Estado Inicial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5335213-A20C-4D5B-9CFE-18F44D997820}"/>
              </a:ext>
            </a:extLst>
          </p:cNvPr>
          <p:cNvSpPr/>
          <p:nvPr/>
        </p:nvSpPr>
        <p:spPr>
          <a:xfrm>
            <a:off x="8787686" y="1276500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Estado Final Deseado</a:t>
            </a:r>
          </a:p>
        </p:txBody>
      </p:sp>
      <p:sp>
        <p:nvSpPr>
          <p:cNvPr id="13" name="Down Arrow 9">
            <a:extLst>
              <a:ext uri="{FF2B5EF4-FFF2-40B4-BE49-F238E27FC236}">
                <a16:creationId xmlns:a16="http://schemas.microsoft.com/office/drawing/2014/main" xmlns="" id="{7F047361-EB37-469C-8CA7-7B3F79D314D6}"/>
              </a:ext>
            </a:extLst>
          </p:cNvPr>
          <p:cNvSpPr/>
          <p:nvPr/>
        </p:nvSpPr>
        <p:spPr>
          <a:xfrm>
            <a:off x="2854999" y="4929030"/>
            <a:ext cx="6482001" cy="1267359"/>
          </a:xfrm>
          <a:prstGeom prst="frame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¿Cuáles son los obstáculos?</a:t>
            </a:r>
          </a:p>
          <a:p>
            <a:pPr algn="ctr"/>
            <a:r>
              <a:rPr lang="es-EC" b="1" dirty="0">
                <a:solidFill>
                  <a:schemeClr val="tx1"/>
                </a:solidFill>
              </a:rPr>
              <a:t>¿Cuáles son las oportunidades?</a:t>
            </a:r>
          </a:p>
          <a:p>
            <a:pPr algn="ctr"/>
            <a:r>
              <a:rPr lang="es-EC" b="1" dirty="0">
                <a:solidFill>
                  <a:schemeClr val="tx1"/>
                </a:solidFill>
              </a:rPr>
              <a:t>¿Qué está impidiendo para que las fuerzas alcancen el EFD?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9ABF42CD-F5E7-4F75-B6A9-56A25691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64707"/>
      </p:ext>
    </p:extLst>
  </p:cSld>
  <p:clrMapOvr>
    <a:masterClrMapping/>
  </p:clrMapOvr>
  <p:transition spd="slow" advTm="25766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EF00286-0238-4ED2-BBA9-F9B67DD39E8E}"/>
              </a:ext>
            </a:extLst>
          </p:cNvPr>
          <p:cNvSpPr/>
          <p:nvPr/>
        </p:nvSpPr>
        <p:spPr>
          <a:xfrm>
            <a:off x="3147444" y="2645699"/>
            <a:ext cx="9049974" cy="1605372"/>
          </a:xfrm>
          <a:prstGeom prst="rect">
            <a:avLst/>
          </a:prstGeom>
          <a:solidFill>
            <a:srgbClr val="2B8F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72664FA4-89C4-4E7D-884B-5B2793F5A9D8}"/>
              </a:ext>
            </a:extLst>
          </p:cNvPr>
          <p:cNvSpPr/>
          <p:nvPr/>
        </p:nvSpPr>
        <p:spPr>
          <a:xfrm>
            <a:off x="-1" y="0"/>
            <a:ext cx="3583859" cy="6858000"/>
          </a:xfrm>
          <a:prstGeom prst="rect">
            <a:avLst/>
          </a:prstGeom>
          <a:solidFill>
            <a:srgbClr val="26A1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AAD05117-90DA-450D-82B6-9C52186C2BD6}"/>
              </a:ext>
            </a:extLst>
          </p:cNvPr>
          <p:cNvSpPr txBox="1">
            <a:spLocks/>
          </p:cNvSpPr>
          <p:nvPr/>
        </p:nvSpPr>
        <p:spPr>
          <a:xfrm>
            <a:off x="1436218" y="1637071"/>
            <a:ext cx="3902698" cy="36918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DEDA9561-A7EA-4AB1-B3F4-4DD5F0DDAD1B}"/>
              </a:ext>
            </a:extLst>
          </p:cNvPr>
          <p:cNvSpPr txBox="1">
            <a:spLocks/>
          </p:cNvSpPr>
          <p:nvPr/>
        </p:nvSpPr>
        <p:spPr>
          <a:xfrm>
            <a:off x="6078361" y="3146606"/>
            <a:ext cx="6113639" cy="58655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PROBLEMA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21989853-4280-4A4C-80E6-D8916E5C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18737"/>
      </p:ext>
    </p:extLst>
  </p:cSld>
  <p:clrMapOvr>
    <a:masterClrMapping/>
  </p:clrMapOvr>
  <p:transition spd="slow" advTm="9773">
    <p:strips dir="l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68" y="1179269"/>
            <a:ext cx="11849100" cy="5457392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xmlns="" id="{C99FE728-3268-4B63-87F1-BFA2D13C65AB}"/>
              </a:ext>
            </a:extLst>
          </p:cNvPr>
          <p:cNvSpPr txBox="1"/>
          <p:nvPr/>
        </p:nvSpPr>
        <p:spPr>
          <a:xfrm>
            <a:off x="2487645" y="97636"/>
            <a:ext cx="7231190" cy="919401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s-ES" sz="2400" b="1" dirty="0"/>
              <a:t>SITUACIÓN FRONTERA NORTE (Prov. de Esmeraldas)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</a:rPr>
              <a:t>APROXIMACIÓN (ENFOQUE) OPERACIONAL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FF2A2CB9-A852-477C-B369-6D79F1195176}"/>
              </a:ext>
            </a:extLst>
          </p:cNvPr>
          <p:cNvGrpSpPr/>
          <p:nvPr/>
        </p:nvGrpSpPr>
        <p:grpSpPr>
          <a:xfrm>
            <a:off x="9073554" y="4135926"/>
            <a:ext cx="2966153" cy="2602131"/>
            <a:chOff x="9073554" y="4135926"/>
            <a:chExt cx="2966153" cy="2602131"/>
          </a:xfrm>
        </p:grpSpPr>
        <p:sp>
          <p:nvSpPr>
            <p:cNvPr id="5" name="CuadroTexto 1">
              <a:extLst>
                <a:ext uri="{FF2B5EF4-FFF2-40B4-BE49-F238E27FC236}">
                  <a16:creationId xmlns:a16="http://schemas.microsoft.com/office/drawing/2014/main" xmlns="" id="{BBCAF727-0A47-43E7-9D24-8184672FD0D7}"/>
                </a:ext>
              </a:extLst>
            </p:cNvPr>
            <p:cNvSpPr txBox="1"/>
            <p:nvPr/>
          </p:nvSpPr>
          <p:spPr>
            <a:xfrm>
              <a:off x="9073554" y="4829479"/>
              <a:ext cx="2966153" cy="783193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s-ES" sz="2000" b="1" dirty="0"/>
                <a:t>PPC - PMTD</a:t>
              </a:r>
            </a:p>
            <a:p>
              <a:pPr algn="ctr">
                <a:defRPr/>
              </a:pPr>
              <a:r>
                <a:rPr lang="es-ES" sz="2000" b="1" dirty="0"/>
                <a:t>(Planificación </a:t>
              </a:r>
              <a:r>
                <a:rPr lang="es-ES" sz="2000" b="1" dirty="0">
                  <a:solidFill>
                    <a:srgbClr val="FF0000"/>
                  </a:solidFill>
                </a:rPr>
                <a:t>Detallada</a:t>
              </a:r>
              <a:r>
                <a:rPr lang="es-ES" sz="2000" b="1" dirty="0"/>
                <a:t>)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07A5A4DC-A36D-4ED6-992E-E39BF6A1E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6111" y="5588861"/>
              <a:ext cx="2845722" cy="1149196"/>
            </a:xfrm>
            <a:prstGeom prst="rect">
              <a:avLst/>
            </a:prstGeom>
          </p:spPr>
        </p:pic>
        <p:sp>
          <p:nvSpPr>
            <p:cNvPr id="2" name="Down Arrow 9">
              <a:extLst>
                <a:ext uri="{FF2B5EF4-FFF2-40B4-BE49-F238E27FC236}">
                  <a16:creationId xmlns:a16="http://schemas.microsoft.com/office/drawing/2014/main" xmlns="" id="{A673F3DF-9B0A-49C6-A938-6764D055F7A2}"/>
                </a:ext>
              </a:extLst>
            </p:cNvPr>
            <p:cNvSpPr/>
            <p:nvPr/>
          </p:nvSpPr>
          <p:spPr>
            <a:xfrm rot="5400000">
              <a:off x="9732833" y="4121928"/>
              <a:ext cx="914546" cy="942542"/>
            </a:xfrm>
            <a:prstGeom prst="bentArrow">
              <a:avLst/>
            </a:prstGeom>
            <a:solidFill>
              <a:schemeClr val="accent6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620A6C0E-A6E5-4FCD-B362-244F575D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725297"/>
      </p:ext>
    </p:extLst>
  </p:cSld>
  <p:clrMapOvr>
    <a:masterClrMapping/>
  </p:clrMapOvr>
  <p:transition spd="slow" advTm="38039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EF00286-0238-4ED2-BBA9-F9B67DD39E8E}"/>
              </a:ext>
            </a:extLst>
          </p:cNvPr>
          <p:cNvSpPr/>
          <p:nvPr/>
        </p:nvSpPr>
        <p:spPr>
          <a:xfrm>
            <a:off x="3147444" y="2645699"/>
            <a:ext cx="9049974" cy="1605372"/>
          </a:xfrm>
          <a:prstGeom prst="rect">
            <a:avLst/>
          </a:prstGeom>
          <a:solidFill>
            <a:srgbClr val="2B8F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72664FA4-89C4-4E7D-884B-5B2793F5A9D8}"/>
              </a:ext>
            </a:extLst>
          </p:cNvPr>
          <p:cNvSpPr/>
          <p:nvPr/>
        </p:nvSpPr>
        <p:spPr>
          <a:xfrm>
            <a:off x="-1" y="0"/>
            <a:ext cx="3583859" cy="6858000"/>
          </a:xfrm>
          <a:prstGeom prst="rect">
            <a:avLst/>
          </a:prstGeom>
          <a:solidFill>
            <a:srgbClr val="26A1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AAD05117-90DA-450D-82B6-9C52186C2BD6}"/>
              </a:ext>
            </a:extLst>
          </p:cNvPr>
          <p:cNvSpPr txBox="1">
            <a:spLocks/>
          </p:cNvSpPr>
          <p:nvPr/>
        </p:nvSpPr>
        <p:spPr>
          <a:xfrm>
            <a:off x="1436218" y="1637071"/>
            <a:ext cx="3902698" cy="36918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DEDA9561-A7EA-4AB1-B3F4-4DD5F0DDAD1B}"/>
              </a:ext>
            </a:extLst>
          </p:cNvPr>
          <p:cNvSpPr txBox="1">
            <a:spLocks/>
          </p:cNvSpPr>
          <p:nvPr/>
        </p:nvSpPr>
        <p:spPr>
          <a:xfrm>
            <a:off x="6078361" y="3146606"/>
            <a:ext cx="6113639" cy="58655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CONSIDERACIONES ESTRATÉGICAS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8FDC39AE-E01C-4978-875E-88B962F9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73944"/>
      </p:ext>
    </p:extLst>
  </p:cSld>
  <p:clrMapOvr>
    <a:masterClrMapping/>
  </p:clrMapOvr>
  <p:transition spd="slow" advTm="541">
    <p:strips dir="l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o 55">
            <a:extLst>
              <a:ext uri="{FF2B5EF4-FFF2-40B4-BE49-F238E27FC236}">
                <a16:creationId xmlns:a16="http://schemas.microsoft.com/office/drawing/2014/main" xmlns="" id="{4E6672D9-A902-4CD6-A914-9A6D7DE1636F}"/>
              </a:ext>
            </a:extLst>
          </p:cNvPr>
          <p:cNvGrpSpPr/>
          <p:nvPr/>
        </p:nvGrpSpPr>
        <p:grpSpPr>
          <a:xfrm>
            <a:off x="3505051" y="-7946"/>
            <a:ext cx="4859221" cy="1243475"/>
            <a:chOff x="651752" y="815517"/>
            <a:chExt cx="4859221" cy="1243475"/>
          </a:xfrm>
        </p:grpSpPr>
        <p:sp>
          <p:nvSpPr>
            <p:cNvPr id="44" name="Freeform 584">
              <a:extLst>
                <a:ext uri="{FF2B5EF4-FFF2-40B4-BE49-F238E27FC236}">
                  <a16:creationId xmlns:a16="http://schemas.microsoft.com/office/drawing/2014/main" xmlns="" id="{14298A7A-B58B-4060-BD8A-84786188F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52" y="913614"/>
              <a:ext cx="4859221" cy="1145378"/>
            </a:xfrm>
            <a:custGeom>
              <a:avLst/>
              <a:gdLst>
                <a:gd name="T0" fmla="*/ 13835 w 14066"/>
                <a:gd name="T1" fmla="*/ 744 h 3315"/>
                <a:gd name="T2" fmla="*/ 13713 w 14066"/>
                <a:gd name="T3" fmla="*/ 454 h 3315"/>
                <a:gd name="T4" fmla="*/ 13456 w 14066"/>
                <a:gd name="T5" fmla="*/ 280 h 3315"/>
                <a:gd name="T6" fmla="*/ 2543 w 14066"/>
                <a:gd name="T7" fmla="*/ 257 h 3315"/>
                <a:gd name="T8" fmla="*/ 2291 w 14066"/>
                <a:gd name="T9" fmla="*/ 124 h 3315"/>
                <a:gd name="T10" fmla="*/ 1956 w 14066"/>
                <a:gd name="T11" fmla="*/ 26 h 3315"/>
                <a:gd name="T12" fmla="*/ 1658 w 14066"/>
                <a:gd name="T13" fmla="*/ 0 h 3315"/>
                <a:gd name="T14" fmla="*/ 1243 w 14066"/>
                <a:gd name="T15" fmla="*/ 52 h 3315"/>
                <a:gd name="T16" fmla="*/ 798 w 14066"/>
                <a:gd name="T17" fmla="*/ 240 h 3315"/>
                <a:gd name="T18" fmla="*/ 431 w 14066"/>
                <a:gd name="T19" fmla="*/ 543 h 3315"/>
                <a:gd name="T20" fmla="*/ 162 w 14066"/>
                <a:gd name="T21" fmla="*/ 938 h 3315"/>
                <a:gd name="T22" fmla="*/ 19 w 14066"/>
                <a:gd name="T23" fmla="*/ 1405 h 3315"/>
                <a:gd name="T24" fmla="*/ 0 w 14066"/>
                <a:gd name="T25" fmla="*/ 1720 h 3315"/>
                <a:gd name="T26" fmla="*/ 54 w 14066"/>
                <a:gd name="T27" fmla="*/ 2076 h 3315"/>
                <a:gd name="T28" fmla="*/ 177 w 14066"/>
                <a:gd name="T29" fmla="*/ 2404 h 3315"/>
                <a:gd name="T30" fmla="*/ 365 w 14066"/>
                <a:gd name="T31" fmla="*/ 2696 h 3315"/>
                <a:gd name="T32" fmla="*/ 607 w 14066"/>
                <a:gd name="T33" fmla="*/ 2941 h 3315"/>
                <a:gd name="T34" fmla="*/ 896 w 14066"/>
                <a:gd name="T35" fmla="*/ 3130 h 3315"/>
                <a:gd name="T36" fmla="*/ 1199 w 14066"/>
                <a:gd name="T37" fmla="*/ 3252 h 3315"/>
                <a:gd name="T38" fmla="*/ 1658 w 14066"/>
                <a:gd name="T39" fmla="*/ 3315 h 3315"/>
                <a:gd name="T40" fmla="*/ 1700 w 14066"/>
                <a:gd name="T41" fmla="*/ 3315 h 3315"/>
                <a:gd name="T42" fmla="*/ 1766 w 14066"/>
                <a:gd name="T43" fmla="*/ 3312 h 3315"/>
                <a:gd name="T44" fmla="*/ 1834 w 14066"/>
                <a:gd name="T45" fmla="*/ 3306 h 3315"/>
                <a:gd name="T46" fmla="*/ 1899 w 14066"/>
                <a:gd name="T47" fmla="*/ 3297 h 3315"/>
                <a:gd name="T48" fmla="*/ 1954 w 14066"/>
                <a:gd name="T49" fmla="*/ 3288 h 3315"/>
                <a:gd name="T50" fmla="*/ 2011 w 14066"/>
                <a:gd name="T51" fmla="*/ 3278 h 3315"/>
                <a:gd name="T52" fmla="*/ 2070 w 14066"/>
                <a:gd name="T53" fmla="*/ 3264 h 3315"/>
                <a:gd name="T54" fmla="*/ 2125 w 14066"/>
                <a:gd name="T55" fmla="*/ 3248 h 3315"/>
                <a:gd name="T56" fmla="*/ 2178 w 14066"/>
                <a:gd name="T57" fmla="*/ 3231 h 3315"/>
                <a:gd name="T58" fmla="*/ 2241 w 14066"/>
                <a:gd name="T59" fmla="*/ 3209 h 3315"/>
                <a:gd name="T60" fmla="*/ 2328 w 14066"/>
                <a:gd name="T61" fmla="*/ 3174 h 3315"/>
                <a:gd name="T62" fmla="*/ 2790 w 14066"/>
                <a:gd name="T63" fmla="*/ 2870 h 3315"/>
                <a:gd name="T64" fmla="*/ 2855 w 14066"/>
                <a:gd name="T65" fmla="*/ 2805 h 3315"/>
                <a:gd name="T66" fmla="*/ 2869 w 14066"/>
                <a:gd name="T67" fmla="*/ 2789 h 3315"/>
                <a:gd name="T68" fmla="*/ 2896 w 14066"/>
                <a:gd name="T69" fmla="*/ 2759 h 3315"/>
                <a:gd name="T70" fmla="*/ 2901 w 14066"/>
                <a:gd name="T71" fmla="*/ 2754 h 3315"/>
                <a:gd name="T72" fmla="*/ 2931 w 14066"/>
                <a:gd name="T73" fmla="*/ 2719 h 3315"/>
                <a:gd name="T74" fmla="*/ 2934 w 14066"/>
                <a:gd name="T75" fmla="*/ 2717 h 3315"/>
                <a:gd name="T76" fmla="*/ 2943 w 14066"/>
                <a:gd name="T77" fmla="*/ 2706 h 3315"/>
                <a:gd name="T78" fmla="*/ 2966 w 14066"/>
                <a:gd name="T79" fmla="*/ 2676 h 3315"/>
                <a:gd name="T80" fmla="*/ 2985 w 14066"/>
                <a:gd name="T81" fmla="*/ 2651 h 3315"/>
                <a:gd name="T82" fmla="*/ 3317 w 14066"/>
                <a:gd name="T83" fmla="*/ 2985 h 3315"/>
                <a:gd name="T84" fmla="*/ 3825 w 14066"/>
                <a:gd name="T85" fmla="*/ 3244 h 3315"/>
                <a:gd name="T86" fmla="*/ 4313 w 14066"/>
                <a:gd name="T87" fmla="*/ 3315 h 3315"/>
                <a:gd name="T88" fmla="*/ 13693 w 14066"/>
                <a:gd name="T89" fmla="*/ 3292 h 3315"/>
                <a:gd name="T90" fmla="*/ 13745 w 14066"/>
                <a:gd name="T91" fmla="*/ 3273 h 3315"/>
                <a:gd name="T92" fmla="*/ 13804 w 14066"/>
                <a:gd name="T93" fmla="*/ 3243 h 3315"/>
                <a:gd name="T94" fmla="*/ 13909 w 14066"/>
                <a:gd name="T95" fmla="*/ 3161 h 3315"/>
                <a:gd name="T96" fmla="*/ 14003 w 14066"/>
                <a:gd name="T97" fmla="*/ 3038 h 3315"/>
                <a:gd name="T98" fmla="*/ 14066 w 14066"/>
                <a:gd name="T99" fmla="*/ 2784 h 3315"/>
                <a:gd name="T100" fmla="*/ 14066 w 14066"/>
                <a:gd name="T101" fmla="*/ 2654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066" h="3315">
                  <a:moveTo>
                    <a:pt x="13837" y="2654"/>
                  </a:moveTo>
                  <a:lnTo>
                    <a:pt x="13837" y="800"/>
                  </a:lnTo>
                  <a:lnTo>
                    <a:pt x="13835" y="744"/>
                  </a:lnTo>
                  <a:lnTo>
                    <a:pt x="13813" y="638"/>
                  </a:lnTo>
                  <a:lnTo>
                    <a:pt x="13772" y="540"/>
                  </a:lnTo>
                  <a:lnTo>
                    <a:pt x="13713" y="454"/>
                  </a:lnTo>
                  <a:lnTo>
                    <a:pt x="13640" y="380"/>
                  </a:lnTo>
                  <a:lnTo>
                    <a:pt x="13553" y="321"/>
                  </a:lnTo>
                  <a:lnTo>
                    <a:pt x="13456" y="280"/>
                  </a:lnTo>
                  <a:lnTo>
                    <a:pt x="13349" y="258"/>
                  </a:lnTo>
                  <a:lnTo>
                    <a:pt x="13294" y="257"/>
                  </a:lnTo>
                  <a:lnTo>
                    <a:pt x="2543" y="257"/>
                  </a:lnTo>
                  <a:lnTo>
                    <a:pt x="2494" y="227"/>
                  </a:lnTo>
                  <a:lnTo>
                    <a:pt x="2394" y="172"/>
                  </a:lnTo>
                  <a:lnTo>
                    <a:pt x="2291" y="124"/>
                  </a:lnTo>
                  <a:lnTo>
                    <a:pt x="2182" y="84"/>
                  </a:lnTo>
                  <a:lnTo>
                    <a:pt x="2070" y="52"/>
                  </a:lnTo>
                  <a:lnTo>
                    <a:pt x="1956" y="26"/>
                  </a:lnTo>
                  <a:lnTo>
                    <a:pt x="1838" y="9"/>
                  </a:lnTo>
                  <a:lnTo>
                    <a:pt x="1719" y="0"/>
                  </a:lnTo>
                  <a:lnTo>
                    <a:pt x="1658" y="0"/>
                  </a:lnTo>
                  <a:lnTo>
                    <a:pt x="1573" y="1"/>
                  </a:lnTo>
                  <a:lnTo>
                    <a:pt x="1405" y="18"/>
                  </a:lnTo>
                  <a:lnTo>
                    <a:pt x="1243" y="52"/>
                  </a:lnTo>
                  <a:lnTo>
                    <a:pt x="1088" y="100"/>
                  </a:lnTo>
                  <a:lnTo>
                    <a:pt x="939" y="163"/>
                  </a:lnTo>
                  <a:lnTo>
                    <a:pt x="798" y="240"/>
                  </a:lnTo>
                  <a:lnTo>
                    <a:pt x="665" y="329"/>
                  </a:lnTo>
                  <a:lnTo>
                    <a:pt x="542" y="430"/>
                  </a:lnTo>
                  <a:lnTo>
                    <a:pt x="431" y="543"/>
                  </a:lnTo>
                  <a:lnTo>
                    <a:pt x="328" y="665"/>
                  </a:lnTo>
                  <a:lnTo>
                    <a:pt x="239" y="797"/>
                  </a:lnTo>
                  <a:lnTo>
                    <a:pt x="162" y="938"/>
                  </a:lnTo>
                  <a:lnTo>
                    <a:pt x="100" y="1087"/>
                  </a:lnTo>
                  <a:lnTo>
                    <a:pt x="51" y="1243"/>
                  </a:lnTo>
                  <a:lnTo>
                    <a:pt x="19" y="1405"/>
                  </a:lnTo>
                  <a:lnTo>
                    <a:pt x="2" y="1572"/>
                  </a:lnTo>
                  <a:lnTo>
                    <a:pt x="0" y="1658"/>
                  </a:lnTo>
                  <a:lnTo>
                    <a:pt x="0" y="1720"/>
                  </a:lnTo>
                  <a:lnTo>
                    <a:pt x="10" y="1842"/>
                  </a:lnTo>
                  <a:lnTo>
                    <a:pt x="28" y="1961"/>
                  </a:lnTo>
                  <a:lnTo>
                    <a:pt x="54" y="2076"/>
                  </a:lnTo>
                  <a:lnTo>
                    <a:pt x="87" y="2190"/>
                  </a:lnTo>
                  <a:lnTo>
                    <a:pt x="129" y="2299"/>
                  </a:lnTo>
                  <a:lnTo>
                    <a:pt x="177" y="2404"/>
                  </a:lnTo>
                  <a:lnTo>
                    <a:pt x="234" y="2507"/>
                  </a:lnTo>
                  <a:lnTo>
                    <a:pt x="296" y="2604"/>
                  </a:lnTo>
                  <a:lnTo>
                    <a:pt x="365" y="2696"/>
                  </a:lnTo>
                  <a:lnTo>
                    <a:pt x="440" y="2783"/>
                  </a:lnTo>
                  <a:lnTo>
                    <a:pt x="520" y="2864"/>
                  </a:lnTo>
                  <a:lnTo>
                    <a:pt x="607" y="2941"/>
                  </a:lnTo>
                  <a:lnTo>
                    <a:pt x="699" y="3010"/>
                  </a:lnTo>
                  <a:lnTo>
                    <a:pt x="795" y="3073"/>
                  </a:lnTo>
                  <a:lnTo>
                    <a:pt x="896" y="3130"/>
                  </a:lnTo>
                  <a:lnTo>
                    <a:pt x="948" y="3156"/>
                  </a:lnTo>
                  <a:lnTo>
                    <a:pt x="1030" y="3192"/>
                  </a:lnTo>
                  <a:lnTo>
                    <a:pt x="1199" y="3252"/>
                  </a:lnTo>
                  <a:lnTo>
                    <a:pt x="1378" y="3293"/>
                  </a:lnTo>
                  <a:lnTo>
                    <a:pt x="1564" y="3314"/>
                  </a:lnTo>
                  <a:lnTo>
                    <a:pt x="1658" y="3315"/>
                  </a:lnTo>
                  <a:lnTo>
                    <a:pt x="1658" y="3315"/>
                  </a:lnTo>
                  <a:lnTo>
                    <a:pt x="1659" y="3315"/>
                  </a:lnTo>
                  <a:lnTo>
                    <a:pt x="1700" y="3315"/>
                  </a:lnTo>
                  <a:lnTo>
                    <a:pt x="1740" y="3313"/>
                  </a:lnTo>
                  <a:lnTo>
                    <a:pt x="1753" y="3313"/>
                  </a:lnTo>
                  <a:lnTo>
                    <a:pt x="1766" y="3312"/>
                  </a:lnTo>
                  <a:lnTo>
                    <a:pt x="1793" y="3310"/>
                  </a:lnTo>
                  <a:lnTo>
                    <a:pt x="1820" y="3308"/>
                  </a:lnTo>
                  <a:lnTo>
                    <a:pt x="1834" y="3306"/>
                  </a:lnTo>
                  <a:lnTo>
                    <a:pt x="1850" y="3304"/>
                  </a:lnTo>
                  <a:lnTo>
                    <a:pt x="1875" y="3301"/>
                  </a:lnTo>
                  <a:lnTo>
                    <a:pt x="1899" y="3297"/>
                  </a:lnTo>
                  <a:lnTo>
                    <a:pt x="1915" y="3296"/>
                  </a:lnTo>
                  <a:lnTo>
                    <a:pt x="1932" y="3292"/>
                  </a:lnTo>
                  <a:lnTo>
                    <a:pt x="1954" y="3288"/>
                  </a:lnTo>
                  <a:lnTo>
                    <a:pt x="1977" y="3284"/>
                  </a:lnTo>
                  <a:lnTo>
                    <a:pt x="1994" y="3282"/>
                  </a:lnTo>
                  <a:lnTo>
                    <a:pt x="2011" y="3278"/>
                  </a:lnTo>
                  <a:lnTo>
                    <a:pt x="2031" y="3273"/>
                  </a:lnTo>
                  <a:lnTo>
                    <a:pt x="2052" y="3268"/>
                  </a:lnTo>
                  <a:lnTo>
                    <a:pt x="2070" y="3264"/>
                  </a:lnTo>
                  <a:lnTo>
                    <a:pt x="2089" y="3258"/>
                  </a:lnTo>
                  <a:lnTo>
                    <a:pt x="2107" y="3253"/>
                  </a:lnTo>
                  <a:lnTo>
                    <a:pt x="2125" y="3248"/>
                  </a:lnTo>
                  <a:lnTo>
                    <a:pt x="2146" y="3243"/>
                  </a:lnTo>
                  <a:lnTo>
                    <a:pt x="2165" y="3236"/>
                  </a:lnTo>
                  <a:lnTo>
                    <a:pt x="2178" y="3231"/>
                  </a:lnTo>
                  <a:lnTo>
                    <a:pt x="2191" y="3227"/>
                  </a:lnTo>
                  <a:lnTo>
                    <a:pt x="2217" y="3218"/>
                  </a:lnTo>
                  <a:lnTo>
                    <a:pt x="2241" y="3209"/>
                  </a:lnTo>
                  <a:lnTo>
                    <a:pt x="2241" y="3209"/>
                  </a:lnTo>
                  <a:lnTo>
                    <a:pt x="2241" y="3209"/>
                  </a:lnTo>
                  <a:lnTo>
                    <a:pt x="2328" y="3174"/>
                  </a:lnTo>
                  <a:lnTo>
                    <a:pt x="2494" y="3090"/>
                  </a:lnTo>
                  <a:lnTo>
                    <a:pt x="2648" y="2989"/>
                  </a:lnTo>
                  <a:lnTo>
                    <a:pt x="2790" y="2870"/>
                  </a:lnTo>
                  <a:lnTo>
                    <a:pt x="2855" y="2805"/>
                  </a:lnTo>
                  <a:lnTo>
                    <a:pt x="2855" y="2805"/>
                  </a:lnTo>
                  <a:lnTo>
                    <a:pt x="2855" y="2805"/>
                  </a:lnTo>
                  <a:lnTo>
                    <a:pt x="2858" y="2801"/>
                  </a:lnTo>
                  <a:lnTo>
                    <a:pt x="2862" y="2797"/>
                  </a:lnTo>
                  <a:lnTo>
                    <a:pt x="2869" y="2789"/>
                  </a:lnTo>
                  <a:lnTo>
                    <a:pt x="2875" y="2783"/>
                  </a:lnTo>
                  <a:lnTo>
                    <a:pt x="2886" y="2771"/>
                  </a:lnTo>
                  <a:lnTo>
                    <a:pt x="2896" y="2759"/>
                  </a:lnTo>
                  <a:lnTo>
                    <a:pt x="2896" y="2759"/>
                  </a:lnTo>
                  <a:lnTo>
                    <a:pt x="2896" y="2759"/>
                  </a:lnTo>
                  <a:lnTo>
                    <a:pt x="2901" y="2754"/>
                  </a:lnTo>
                  <a:lnTo>
                    <a:pt x="2906" y="2748"/>
                  </a:lnTo>
                  <a:lnTo>
                    <a:pt x="2919" y="2734"/>
                  </a:lnTo>
                  <a:lnTo>
                    <a:pt x="2931" y="2719"/>
                  </a:lnTo>
                  <a:lnTo>
                    <a:pt x="2931" y="2719"/>
                  </a:lnTo>
                  <a:lnTo>
                    <a:pt x="2932" y="2718"/>
                  </a:lnTo>
                  <a:lnTo>
                    <a:pt x="2934" y="2717"/>
                  </a:lnTo>
                  <a:lnTo>
                    <a:pt x="2935" y="2715"/>
                  </a:lnTo>
                  <a:lnTo>
                    <a:pt x="2939" y="2710"/>
                  </a:lnTo>
                  <a:lnTo>
                    <a:pt x="2943" y="2706"/>
                  </a:lnTo>
                  <a:lnTo>
                    <a:pt x="2947" y="2701"/>
                  </a:lnTo>
                  <a:lnTo>
                    <a:pt x="2950" y="2696"/>
                  </a:lnTo>
                  <a:lnTo>
                    <a:pt x="2966" y="2676"/>
                  </a:lnTo>
                  <a:lnTo>
                    <a:pt x="2980" y="2658"/>
                  </a:lnTo>
                  <a:lnTo>
                    <a:pt x="2983" y="2654"/>
                  </a:lnTo>
                  <a:lnTo>
                    <a:pt x="2985" y="2651"/>
                  </a:lnTo>
                  <a:lnTo>
                    <a:pt x="3044" y="2726"/>
                  </a:lnTo>
                  <a:lnTo>
                    <a:pt x="3173" y="2863"/>
                  </a:lnTo>
                  <a:lnTo>
                    <a:pt x="3317" y="2985"/>
                  </a:lnTo>
                  <a:lnTo>
                    <a:pt x="3475" y="3090"/>
                  </a:lnTo>
                  <a:lnTo>
                    <a:pt x="3645" y="3177"/>
                  </a:lnTo>
                  <a:lnTo>
                    <a:pt x="3825" y="3244"/>
                  </a:lnTo>
                  <a:lnTo>
                    <a:pt x="4015" y="3290"/>
                  </a:lnTo>
                  <a:lnTo>
                    <a:pt x="4212" y="3313"/>
                  </a:lnTo>
                  <a:lnTo>
                    <a:pt x="4313" y="3315"/>
                  </a:lnTo>
                  <a:lnTo>
                    <a:pt x="13535" y="3315"/>
                  </a:lnTo>
                  <a:lnTo>
                    <a:pt x="13589" y="3314"/>
                  </a:lnTo>
                  <a:lnTo>
                    <a:pt x="13693" y="3292"/>
                  </a:lnTo>
                  <a:lnTo>
                    <a:pt x="13741" y="3274"/>
                  </a:lnTo>
                  <a:lnTo>
                    <a:pt x="13743" y="3273"/>
                  </a:lnTo>
                  <a:lnTo>
                    <a:pt x="13745" y="3273"/>
                  </a:lnTo>
                  <a:lnTo>
                    <a:pt x="13755" y="3268"/>
                  </a:lnTo>
                  <a:lnTo>
                    <a:pt x="13765" y="3264"/>
                  </a:lnTo>
                  <a:lnTo>
                    <a:pt x="13804" y="3243"/>
                  </a:lnTo>
                  <a:lnTo>
                    <a:pt x="13877" y="3192"/>
                  </a:lnTo>
                  <a:lnTo>
                    <a:pt x="13908" y="3161"/>
                  </a:lnTo>
                  <a:lnTo>
                    <a:pt x="13909" y="3161"/>
                  </a:lnTo>
                  <a:lnTo>
                    <a:pt x="13910" y="3160"/>
                  </a:lnTo>
                  <a:lnTo>
                    <a:pt x="13945" y="3122"/>
                  </a:lnTo>
                  <a:lnTo>
                    <a:pt x="14003" y="3038"/>
                  </a:lnTo>
                  <a:lnTo>
                    <a:pt x="14043" y="2942"/>
                  </a:lnTo>
                  <a:lnTo>
                    <a:pt x="14063" y="2839"/>
                  </a:lnTo>
                  <a:lnTo>
                    <a:pt x="14066" y="2784"/>
                  </a:lnTo>
                  <a:lnTo>
                    <a:pt x="14066" y="2784"/>
                  </a:lnTo>
                  <a:lnTo>
                    <a:pt x="14066" y="2654"/>
                  </a:lnTo>
                  <a:lnTo>
                    <a:pt x="14066" y="2654"/>
                  </a:lnTo>
                  <a:lnTo>
                    <a:pt x="13837" y="265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86">
              <a:extLst>
                <a:ext uri="{FF2B5EF4-FFF2-40B4-BE49-F238E27FC236}">
                  <a16:creationId xmlns:a16="http://schemas.microsoft.com/office/drawing/2014/main" xmlns="" id="{654C9EE1-2B6E-4D4D-BE9B-534AD9A49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424" y="903942"/>
              <a:ext cx="3900364" cy="899447"/>
            </a:xfrm>
            <a:custGeom>
              <a:avLst/>
              <a:gdLst>
                <a:gd name="T0" fmla="*/ 0 w 11294"/>
                <a:gd name="T1" fmla="*/ 0 h 2604"/>
                <a:gd name="T2" fmla="*/ 86 w 11294"/>
                <a:gd name="T3" fmla="*/ 56 h 2604"/>
                <a:gd name="T4" fmla="*/ 244 w 11294"/>
                <a:gd name="T5" fmla="*/ 187 h 2604"/>
                <a:gd name="T6" fmla="*/ 385 w 11294"/>
                <a:gd name="T7" fmla="*/ 336 h 2604"/>
                <a:gd name="T8" fmla="*/ 509 w 11294"/>
                <a:gd name="T9" fmla="*/ 500 h 2604"/>
                <a:gd name="T10" fmla="*/ 585 w 11294"/>
                <a:gd name="T11" fmla="*/ 634 h 2604"/>
                <a:gd name="T12" fmla="*/ 630 w 11294"/>
                <a:gd name="T13" fmla="*/ 727 h 2604"/>
                <a:gd name="T14" fmla="*/ 671 w 11294"/>
                <a:gd name="T15" fmla="*/ 824 h 2604"/>
                <a:gd name="T16" fmla="*/ 703 w 11294"/>
                <a:gd name="T17" fmla="*/ 923 h 2604"/>
                <a:gd name="T18" fmla="*/ 730 w 11294"/>
                <a:gd name="T19" fmla="*/ 1025 h 2604"/>
                <a:gd name="T20" fmla="*/ 751 w 11294"/>
                <a:gd name="T21" fmla="*/ 1130 h 2604"/>
                <a:gd name="T22" fmla="*/ 765 w 11294"/>
                <a:gd name="T23" fmla="*/ 1236 h 2604"/>
                <a:gd name="T24" fmla="*/ 772 w 11294"/>
                <a:gd name="T25" fmla="*/ 1345 h 2604"/>
                <a:gd name="T26" fmla="*/ 773 w 11294"/>
                <a:gd name="T27" fmla="*/ 1401 h 2604"/>
                <a:gd name="T28" fmla="*/ 773 w 11294"/>
                <a:gd name="T29" fmla="*/ 1407 h 2604"/>
                <a:gd name="T30" fmla="*/ 773 w 11294"/>
                <a:gd name="T31" fmla="*/ 1414 h 2604"/>
                <a:gd name="T32" fmla="*/ 774 w 11294"/>
                <a:gd name="T33" fmla="*/ 1466 h 2604"/>
                <a:gd name="T34" fmla="*/ 786 w 11294"/>
                <a:gd name="T35" fmla="*/ 1564 h 2604"/>
                <a:gd name="T36" fmla="*/ 807 w 11294"/>
                <a:gd name="T37" fmla="*/ 1660 h 2604"/>
                <a:gd name="T38" fmla="*/ 836 w 11294"/>
                <a:gd name="T39" fmla="*/ 1754 h 2604"/>
                <a:gd name="T40" fmla="*/ 874 w 11294"/>
                <a:gd name="T41" fmla="*/ 1842 h 2604"/>
                <a:gd name="T42" fmla="*/ 921 w 11294"/>
                <a:gd name="T43" fmla="*/ 1925 h 2604"/>
                <a:gd name="T44" fmla="*/ 975 w 11294"/>
                <a:gd name="T45" fmla="*/ 2004 h 2604"/>
                <a:gd name="T46" fmla="*/ 1036 w 11294"/>
                <a:gd name="T47" fmla="*/ 2076 h 2604"/>
                <a:gd name="T48" fmla="*/ 1103 w 11294"/>
                <a:gd name="T49" fmla="*/ 2144 h 2604"/>
                <a:gd name="T50" fmla="*/ 1177 w 11294"/>
                <a:gd name="T51" fmla="*/ 2203 h 2604"/>
                <a:gd name="T52" fmla="*/ 1256 w 11294"/>
                <a:gd name="T53" fmla="*/ 2256 h 2604"/>
                <a:gd name="T54" fmla="*/ 1341 w 11294"/>
                <a:gd name="T55" fmla="*/ 2302 h 2604"/>
                <a:gd name="T56" fmla="*/ 1429 w 11294"/>
                <a:gd name="T57" fmla="*/ 2338 h 2604"/>
                <a:gd name="T58" fmla="*/ 1522 w 11294"/>
                <a:gd name="T59" fmla="*/ 2368 h 2604"/>
                <a:gd name="T60" fmla="*/ 1619 w 11294"/>
                <a:gd name="T61" fmla="*/ 2387 h 2604"/>
                <a:gd name="T62" fmla="*/ 1719 w 11294"/>
                <a:gd name="T63" fmla="*/ 2396 h 2604"/>
                <a:gd name="T64" fmla="*/ 1770 w 11294"/>
                <a:gd name="T65" fmla="*/ 2398 h 2604"/>
                <a:gd name="T66" fmla="*/ 1770 w 11294"/>
                <a:gd name="T67" fmla="*/ 2604 h 2604"/>
                <a:gd name="T68" fmla="*/ 11294 w 11294"/>
                <a:gd name="T69" fmla="*/ 2604 h 2604"/>
                <a:gd name="T70" fmla="*/ 11294 w 11294"/>
                <a:gd name="T71" fmla="*/ 543 h 2604"/>
                <a:gd name="T72" fmla="*/ 11292 w 11294"/>
                <a:gd name="T73" fmla="*/ 487 h 2604"/>
                <a:gd name="T74" fmla="*/ 11270 w 11294"/>
                <a:gd name="T75" fmla="*/ 381 h 2604"/>
                <a:gd name="T76" fmla="*/ 11229 w 11294"/>
                <a:gd name="T77" fmla="*/ 284 h 2604"/>
                <a:gd name="T78" fmla="*/ 11170 w 11294"/>
                <a:gd name="T79" fmla="*/ 197 h 2604"/>
                <a:gd name="T80" fmla="*/ 11097 w 11294"/>
                <a:gd name="T81" fmla="*/ 123 h 2604"/>
                <a:gd name="T82" fmla="*/ 11010 w 11294"/>
                <a:gd name="T83" fmla="*/ 65 h 2604"/>
                <a:gd name="T84" fmla="*/ 10913 w 11294"/>
                <a:gd name="T85" fmla="*/ 23 h 2604"/>
                <a:gd name="T86" fmla="*/ 10806 w 11294"/>
                <a:gd name="T87" fmla="*/ 1 h 2604"/>
                <a:gd name="T88" fmla="*/ 10751 w 11294"/>
                <a:gd name="T89" fmla="*/ 0 h 2604"/>
                <a:gd name="T90" fmla="*/ 0 w 11294"/>
                <a:gd name="T91" fmla="*/ 0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294" h="2604">
                  <a:moveTo>
                    <a:pt x="0" y="0"/>
                  </a:moveTo>
                  <a:lnTo>
                    <a:pt x="86" y="56"/>
                  </a:lnTo>
                  <a:lnTo>
                    <a:pt x="244" y="187"/>
                  </a:lnTo>
                  <a:lnTo>
                    <a:pt x="385" y="336"/>
                  </a:lnTo>
                  <a:lnTo>
                    <a:pt x="509" y="500"/>
                  </a:lnTo>
                  <a:lnTo>
                    <a:pt x="585" y="634"/>
                  </a:lnTo>
                  <a:lnTo>
                    <a:pt x="630" y="727"/>
                  </a:lnTo>
                  <a:lnTo>
                    <a:pt x="671" y="824"/>
                  </a:lnTo>
                  <a:lnTo>
                    <a:pt x="703" y="923"/>
                  </a:lnTo>
                  <a:lnTo>
                    <a:pt x="730" y="1025"/>
                  </a:lnTo>
                  <a:lnTo>
                    <a:pt x="751" y="1130"/>
                  </a:lnTo>
                  <a:lnTo>
                    <a:pt x="765" y="1236"/>
                  </a:lnTo>
                  <a:lnTo>
                    <a:pt x="772" y="1345"/>
                  </a:lnTo>
                  <a:lnTo>
                    <a:pt x="773" y="1401"/>
                  </a:lnTo>
                  <a:lnTo>
                    <a:pt x="773" y="1407"/>
                  </a:lnTo>
                  <a:lnTo>
                    <a:pt x="773" y="1414"/>
                  </a:lnTo>
                  <a:lnTo>
                    <a:pt x="774" y="1466"/>
                  </a:lnTo>
                  <a:lnTo>
                    <a:pt x="786" y="1564"/>
                  </a:lnTo>
                  <a:lnTo>
                    <a:pt x="807" y="1660"/>
                  </a:lnTo>
                  <a:lnTo>
                    <a:pt x="836" y="1754"/>
                  </a:lnTo>
                  <a:lnTo>
                    <a:pt x="874" y="1842"/>
                  </a:lnTo>
                  <a:lnTo>
                    <a:pt x="921" y="1925"/>
                  </a:lnTo>
                  <a:lnTo>
                    <a:pt x="975" y="2004"/>
                  </a:lnTo>
                  <a:lnTo>
                    <a:pt x="1036" y="2076"/>
                  </a:lnTo>
                  <a:lnTo>
                    <a:pt x="1103" y="2144"/>
                  </a:lnTo>
                  <a:lnTo>
                    <a:pt x="1177" y="2203"/>
                  </a:lnTo>
                  <a:lnTo>
                    <a:pt x="1256" y="2256"/>
                  </a:lnTo>
                  <a:lnTo>
                    <a:pt x="1341" y="2302"/>
                  </a:lnTo>
                  <a:lnTo>
                    <a:pt x="1429" y="2338"/>
                  </a:lnTo>
                  <a:lnTo>
                    <a:pt x="1522" y="2368"/>
                  </a:lnTo>
                  <a:lnTo>
                    <a:pt x="1619" y="2387"/>
                  </a:lnTo>
                  <a:lnTo>
                    <a:pt x="1719" y="2396"/>
                  </a:lnTo>
                  <a:lnTo>
                    <a:pt x="1770" y="2398"/>
                  </a:lnTo>
                  <a:lnTo>
                    <a:pt x="1770" y="2604"/>
                  </a:lnTo>
                  <a:lnTo>
                    <a:pt x="11294" y="2604"/>
                  </a:lnTo>
                  <a:lnTo>
                    <a:pt x="11294" y="543"/>
                  </a:lnTo>
                  <a:lnTo>
                    <a:pt x="11292" y="487"/>
                  </a:lnTo>
                  <a:lnTo>
                    <a:pt x="11270" y="381"/>
                  </a:lnTo>
                  <a:lnTo>
                    <a:pt x="11229" y="284"/>
                  </a:lnTo>
                  <a:lnTo>
                    <a:pt x="11170" y="197"/>
                  </a:lnTo>
                  <a:lnTo>
                    <a:pt x="11097" y="123"/>
                  </a:lnTo>
                  <a:lnTo>
                    <a:pt x="11010" y="65"/>
                  </a:lnTo>
                  <a:lnTo>
                    <a:pt x="10913" y="23"/>
                  </a:lnTo>
                  <a:lnTo>
                    <a:pt x="10806" y="1"/>
                  </a:lnTo>
                  <a:lnTo>
                    <a:pt x="107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88">
              <a:extLst>
                <a:ext uri="{FF2B5EF4-FFF2-40B4-BE49-F238E27FC236}">
                  <a16:creationId xmlns:a16="http://schemas.microsoft.com/office/drawing/2014/main" xmlns="" id="{82AB27E2-1C96-47EA-AA5C-744B540EA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52" y="815517"/>
              <a:ext cx="1145378" cy="1143996"/>
            </a:xfrm>
            <a:custGeom>
              <a:avLst/>
              <a:gdLst>
                <a:gd name="T0" fmla="*/ 1573 w 3316"/>
                <a:gd name="T1" fmla="*/ 2 h 3316"/>
                <a:gd name="T2" fmla="*/ 1243 w 3316"/>
                <a:gd name="T3" fmla="*/ 52 h 3316"/>
                <a:gd name="T4" fmla="*/ 939 w 3316"/>
                <a:gd name="T5" fmla="*/ 162 h 3316"/>
                <a:gd name="T6" fmla="*/ 665 w 3316"/>
                <a:gd name="T7" fmla="*/ 328 h 3316"/>
                <a:gd name="T8" fmla="*/ 431 w 3316"/>
                <a:gd name="T9" fmla="*/ 542 h 3316"/>
                <a:gd name="T10" fmla="*/ 240 w 3316"/>
                <a:gd name="T11" fmla="*/ 797 h 3316"/>
                <a:gd name="T12" fmla="*/ 100 w 3316"/>
                <a:gd name="T13" fmla="*/ 1088 h 3316"/>
                <a:gd name="T14" fmla="*/ 19 w 3316"/>
                <a:gd name="T15" fmla="*/ 1405 h 3316"/>
                <a:gd name="T16" fmla="*/ 0 w 3316"/>
                <a:gd name="T17" fmla="*/ 1658 h 3316"/>
                <a:gd name="T18" fmla="*/ 19 w 3316"/>
                <a:gd name="T19" fmla="*/ 1911 h 3316"/>
                <a:gd name="T20" fmla="*/ 100 w 3316"/>
                <a:gd name="T21" fmla="*/ 2228 h 3316"/>
                <a:gd name="T22" fmla="*/ 240 w 3316"/>
                <a:gd name="T23" fmla="*/ 2517 h 3316"/>
                <a:gd name="T24" fmla="*/ 431 w 3316"/>
                <a:gd name="T25" fmla="*/ 2773 h 3316"/>
                <a:gd name="T26" fmla="*/ 665 w 3316"/>
                <a:gd name="T27" fmla="*/ 2987 h 3316"/>
                <a:gd name="T28" fmla="*/ 939 w 3316"/>
                <a:gd name="T29" fmla="*/ 3152 h 3316"/>
                <a:gd name="T30" fmla="*/ 1243 w 3316"/>
                <a:gd name="T31" fmla="*/ 3264 h 3316"/>
                <a:gd name="T32" fmla="*/ 1573 w 3316"/>
                <a:gd name="T33" fmla="*/ 3314 h 3316"/>
                <a:gd name="T34" fmla="*/ 1744 w 3316"/>
                <a:gd name="T35" fmla="*/ 3314 h 3316"/>
                <a:gd name="T36" fmla="*/ 2073 w 3316"/>
                <a:gd name="T37" fmla="*/ 3264 h 3316"/>
                <a:gd name="T38" fmla="*/ 2378 w 3316"/>
                <a:gd name="T39" fmla="*/ 3152 h 3316"/>
                <a:gd name="T40" fmla="*/ 2650 w 3316"/>
                <a:gd name="T41" fmla="*/ 2987 h 3316"/>
                <a:gd name="T42" fmla="*/ 2886 w 3316"/>
                <a:gd name="T43" fmla="*/ 2773 h 3316"/>
                <a:gd name="T44" fmla="*/ 3076 w 3316"/>
                <a:gd name="T45" fmla="*/ 2517 h 3316"/>
                <a:gd name="T46" fmla="*/ 3216 w 3316"/>
                <a:gd name="T47" fmla="*/ 2228 h 3316"/>
                <a:gd name="T48" fmla="*/ 3298 w 3316"/>
                <a:gd name="T49" fmla="*/ 1911 h 3316"/>
                <a:gd name="T50" fmla="*/ 3316 w 3316"/>
                <a:gd name="T51" fmla="*/ 1658 h 3316"/>
                <a:gd name="T52" fmla="*/ 3298 w 3316"/>
                <a:gd name="T53" fmla="*/ 1405 h 3316"/>
                <a:gd name="T54" fmla="*/ 3216 w 3316"/>
                <a:gd name="T55" fmla="*/ 1088 h 3316"/>
                <a:gd name="T56" fmla="*/ 3076 w 3316"/>
                <a:gd name="T57" fmla="*/ 797 h 3316"/>
                <a:gd name="T58" fmla="*/ 2886 w 3316"/>
                <a:gd name="T59" fmla="*/ 542 h 3316"/>
                <a:gd name="T60" fmla="*/ 2650 w 3316"/>
                <a:gd name="T61" fmla="*/ 328 h 3316"/>
                <a:gd name="T62" fmla="*/ 2378 w 3316"/>
                <a:gd name="T63" fmla="*/ 162 h 3316"/>
                <a:gd name="T64" fmla="*/ 2073 w 3316"/>
                <a:gd name="T65" fmla="*/ 52 h 3316"/>
                <a:gd name="T66" fmla="*/ 1744 w 3316"/>
                <a:gd name="T67" fmla="*/ 2 h 3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16" h="3316">
                  <a:moveTo>
                    <a:pt x="1658" y="0"/>
                  </a:moveTo>
                  <a:lnTo>
                    <a:pt x="1573" y="2"/>
                  </a:lnTo>
                  <a:lnTo>
                    <a:pt x="1405" y="18"/>
                  </a:lnTo>
                  <a:lnTo>
                    <a:pt x="1243" y="52"/>
                  </a:lnTo>
                  <a:lnTo>
                    <a:pt x="1088" y="100"/>
                  </a:lnTo>
                  <a:lnTo>
                    <a:pt x="939" y="162"/>
                  </a:lnTo>
                  <a:lnTo>
                    <a:pt x="798" y="239"/>
                  </a:lnTo>
                  <a:lnTo>
                    <a:pt x="665" y="328"/>
                  </a:lnTo>
                  <a:lnTo>
                    <a:pt x="542" y="431"/>
                  </a:lnTo>
                  <a:lnTo>
                    <a:pt x="431" y="542"/>
                  </a:lnTo>
                  <a:lnTo>
                    <a:pt x="328" y="665"/>
                  </a:lnTo>
                  <a:lnTo>
                    <a:pt x="240" y="797"/>
                  </a:lnTo>
                  <a:lnTo>
                    <a:pt x="162" y="939"/>
                  </a:lnTo>
                  <a:lnTo>
                    <a:pt x="100" y="1088"/>
                  </a:lnTo>
                  <a:lnTo>
                    <a:pt x="52" y="1243"/>
                  </a:lnTo>
                  <a:lnTo>
                    <a:pt x="19" y="1405"/>
                  </a:lnTo>
                  <a:lnTo>
                    <a:pt x="2" y="1572"/>
                  </a:lnTo>
                  <a:lnTo>
                    <a:pt x="0" y="1658"/>
                  </a:lnTo>
                  <a:lnTo>
                    <a:pt x="2" y="1744"/>
                  </a:lnTo>
                  <a:lnTo>
                    <a:pt x="19" y="1911"/>
                  </a:lnTo>
                  <a:lnTo>
                    <a:pt x="52" y="2073"/>
                  </a:lnTo>
                  <a:lnTo>
                    <a:pt x="100" y="2228"/>
                  </a:lnTo>
                  <a:lnTo>
                    <a:pt x="162" y="2377"/>
                  </a:lnTo>
                  <a:lnTo>
                    <a:pt x="240" y="2517"/>
                  </a:lnTo>
                  <a:lnTo>
                    <a:pt x="328" y="2650"/>
                  </a:lnTo>
                  <a:lnTo>
                    <a:pt x="431" y="2773"/>
                  </a:lnTo>
                  <a:lnTo>
                    <a:pt x="542" y="2885"/>
                  </a:lnTo>
                  <a:lnTo>
                    <a:pt x="665" y="2987"/>
                  </a:lnTo>
                  <a:lnTo>
                    <a:pt x="798" y="3076"/>
                  </a:lnTo>
                  <a:lnTo>
                    <a:pt x="939" y="3152"/>
                  </a:lnTo>
                  <a:lnTo>
                    <a:pt x="1088" y="3216"/>
                  </a:lnTo>
                  <a:lnTo>
                    <a:pt x="1243" y="3264"/>
                  </a:lnTo>
                  <a:lnTo>
                    <a:pt x="1405" y="3298"/>
                  </a:lnTo>
                  <a:lnTo>
                    <a:pt x="1573" y="3314"/>
                  </a:lnTo>
                  <a:lnTo>
                    <a:pt x="1658" y="3316"/>
                  </a:lnTo>
                  <a:lnTo>
                    <a:pt x="1744" y="3314"/>
                  </a:lnTo>
                  <a:lnTo>
                    <a:pt x="1911" y="3298"/>
                  </a:lnTo>
                  <a:lnTo>
                    <a:pt x="2073" y="3264"/>
                  </a:lnTo>
                  <a:lnTo>
                    <a:pt x="2228" y="3216"/>
                  </a:lnTo>
                  <a:lnTo>
                    <a:pt x="2378" y="3152"/>
                  </a:lnTo>
                  <a:lnTo>
                    <a:pt x="2518" y="3076"/>
                  </a:lnTo>
                  <a:lnTo>
                    <a:pt x="2650" y="2987"/>
                  </a:lnTo>
                  <a:lnTo>
                    <a:pt x="2773" y="2885"/>
                  </a:lnTo>
                  <a:lnTo>
                    <a:pt x="2886" y="2773"/>
                  </a:lnTo>
                  <a:lnTo>
                    <a:pt x="2987" y="2650"/>
                  </a:lnTo>
                  <a:lnTo>
                    <a:pt x="3076" y="2517"/>
                  </a:lnTo>
                  <a:lnTo>
                    <a:pt x="3153" y="2377"/>
                  </a:lnTo>
                  <a:lnTo>
                    <a:pt x="3216" y="2228"/>
                  </a:lnTo>
                  <a:lnTo>
                    <a:pt x="3264" y="2073"/>
                  </a:lnTo>
                  <a:lnTo>
                    <a:pt x="3298" y="1911"/>
                  </a:lnTo>
                  <a:lnTo>
                    <a:pt x="3315" y="1744"/>
                  </a:lnTo>
                  <a:lnTo>
                    <a:pt x="3316" y="1658"/>
                  </a:lnTo>
                  <a:lnTo>
                    <a:pt x="3315" y="1572"/>
                  </a:lnTo>
                  <a:lnTo>
                    <a:pt x="3298" y="1405"/>
                  </a:lnTo>
                  <a:lnTo>
                    <a:pt x="3264" y="1243"/>
                  </a:lnTo>
                  <a:lnTo>
                    <a:pt x="3216" y="1088"/>
                  </a:lnTo>
                  <a:lnTo>
                    <a:pt x="3153" y="939"/>
                  </a:lnTo>
                  <a:lnTo>
                    <a:pt x="3076" y="797"/>
                  </a:lnTo>
                  <a:lnTo>
                    <a:pt x="2987" y="665"/>
                  </a:lnTo>
                  <a:lnTo>
                    <a:pt x="2886" y="542"/>
                  </a:lnTo>
                  <a:lnTo>
                    <a:pt x="2773" y="431"/>
                  </a:lnTo>
                  <a:lnTo>
                    <a:pt x="2650" y="328"/>
                  </a:lnTo>
                  <a:lnTo>
                    <a:pt x="2518" y="239"/>
                  </a:lnTo>
                  <a:lnTo>
                    <a:pt x="2378" y="162"/>
                  </a:lnTo>
                  <a:lnTo>
                    <a:pt x="2228" y="100"/>
                  </a:lnTo>
                  <a:lnTo>
                    <a:pt x="2073" y="52"/>
                  </a:lnTo>
                  <a:lnTo>
                    <a:pt x="1911" y="18"/>
                  </a:lnTo>
                  <a:lnTo>
                    <a:pt x="1744" y="2"/>
                  </a:lnTo>
                  <a:lnTo>
                    <a:pt x="1658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87">
              <a:extLst>
                <a:ext uri="{FF2B5EF4-FFF2-40B4-BE49-F238E27FC236}">
                  <a16:creationId xmlns:a16="http://schemas.microsoft.com/office/drawing/2014/main" xmlns="" id="{851DEE79-98DE-4EA4-B1C6-200FEBE60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722" y="1042106"/>
              <a:ext cx="689438" cy="689438"/>
            </a:xfrm>
            <a:custGeom>
              <a:avLst/>
              <a:gdLst>
                <a:gd name="T0" fmla="*/ 946 w 1995"/>
                <a:gd name="T1" fmla="*/ 1993 h 1995"/>
                <a:gd name="T2" fmla="*/ 748 w 1995"/>
                <a:gd name="T3" fmla="*/ 1964 h 1995"/>
                <a:gd name="T4" fmla="*/ 565 w 1995"/>
                <a:gd name="T5" fmla="*/ 1898 h 1995"/>
                <a:gd name="T6" fmla="*/ 401 w 1995"/>
                <a:gd name="T7" fmla="*/ 1798 h 1995"/>
                <a:gd name="T8" fmla="*/ 259 w 1995"/>
                <a:gd name="T9" fmla="*/ 1668 h 1995"/>
                <a:gd name="T10" fmla="*/ 145 w 1995"/>
                <a:gd name="T11" fmla="*/ 1515 h 1995"/>
                <a:gd name="T12" fmla="*/ 61 w 1995"/>
                <a:gd name="T13" fmla="*/ 1340 h 1995"/>
                <a:gd name="T14" fmla="*/ 12 w 1995"/>
                <a:gd name="T15" fmla="*/ 1150 h 1995"/>
                <a:gd name="T16" fmla="*/ 0 w 1995"/>
                <a:gd name="T17" fmla="*/ 998 h 1995"/>
                <a:gd name="T18" fmla="*/ 12 w 1995"/>
                <a:gd name="T19" fmla="*/ 846 h 1995"/>
                <a:gd name="T20" fmla="*/ 61 w 1995"/>
                <a:gd name="T21" fmla="*/ 655 h 1995"/>
                <a:gd name="T22" fmla="*/ 145 w 1995"/>
                <a:gd name="T23" fmla="*/ 481 h 1995"/>
                <a:gd name="T24" fmla="*/ 259 w 1995"/>
                <a:gd name="T25" fmla="*/ 327 h 1995"/>
                <a:gd name="T26" fmla="*/ 401 w 1995"/>
                <a:gd name="T27" fmla="*/ 198 h 1995"/>
                <a:gd name="T28" fmla="*/ 565 w 1995"/>
                <a:gd name="T29" fmla="*/ 98 h 1995"/>
                <a:gd name="T30" fmla="*/ 748 w 1995"/>
                <a:gd name="T31" fmla="*/ 31 h 1995"/>
                <a:gd name="T32" fmla="*/ 946 w 1995"/>
                <a:gd name="T33" fmla="*/ 1 h 1995"/>
                <a:gd name="T34" fmla="*/ 1049 w 1995"/>
                <a:gd name="T35" fmla="*/ 1 h 1995"/>
                <a:gd name="T36" fmla="*/ 1247 w 1995"/>
                <a:gd name="T37" fmla="*/ 31 h 1995"/>
                <a:gd name="T38" fmla="*/ 1431 w 1995"/>
                <a:gd name="T39" fmla="*/ 98 h 1995"/>
                <a:gd name="T40" fmla="*/ 1594 w 1995"/>
                <a:gd name="T41" fmla="*/ 198 h 1995"/>
                <a:gd name="T42" fmla="*/ 1737 w 1995"/>
                <a:gd name="T43" fmla="*/ 327 h 1995"/>
                <a:gd name="T44" fmla="*/ 1851 w 1995"/>
                <a:gd name="T45" fmla="*/ 481 h 1995"/>
                <a:gd name="T46" fmla="*/ 1935 w 1995"/>
                <a:gd name="T47" fmla="*/ 655 h 1995"/>
                <a:gd name="T48" fmla="*/ 1985 w 1995"/>
                <a:gd name="T49" fmla="*/ 846 h 1995"/>
                <a:gd name="T50" fmla="*/ 1995 w 1995"/>
                <a:gd name="T51" fmla="*/ 998 h 1995"/>
                <a:gd name="T52" fmla="*/ 1985 w 1995"/>
                <a:gd name="T53" fmla="*/ 1150 h 1995"/>
                <a:gd name="T54" fmla="*/ 1935 w 1995"/>
                <a:gd name="T55" fmla="*/ 1340 h 1995"/>
                <a:gd name="T56" fmla="*/ 1851 w 1995"/>
                <a:gd name="T57" fmla="*/ 1515 h 1995"/>
                <a:gd name="T58" fmla="*/ 1737 w 1995"/>
                <a:gd name="T59" fmla="*/ 1668 h 1995"/>
                <a:gd name="T60" fmla="*/ 1594 w 1995"/>
                <a:gd name="T61" fmla="*/ 1798 h 1995"/>
                <a:gd name="T62" fmla="*/ 1431 w 1995"/>
                <a:gd name="T63" fmla="*/ 1898 h 1995"/>
                <a:gd name="T64" fmla="*/ 1247 w 1995"/>
                <a:gd name="T65" fmla="*/ 1964 h 1995"/>
                <a:gd name="T66" fmla="*/ 1049 w 1995"/>
                <a:gd name="T67" fmla="*/ 1993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5" h="1995">
                  <a:moveTo>
                    <a:pt x="998" y="1995"/>
                  </a:moveTo>
                  <a:lnTo>
                    <a:pt x="946" y="1993"/>
                  </a:lnTo>
                  <a:lnTo>
                    <a:pt x="847" y="1984"/>
                  </a:lnTo>
                  <a:lnTo>
                    <a:pt x="748" y="1964"/>
                  </a:lnTo>
                  <a:lnTo>
                    <a:pt x="655" y="1935"/>
                  </a:lnTo>
                  <a:lnTo>
                    <a:pt x="565" y="1898"/>
                  </a:lnTo>
                  <a:lnTo>
                    <a:pt x="481" y="1851"/>
                  </a:lnTo>
                  <a:lnTo>
                    <a:pt x="401" y="1798"/>
                  </a:lnTo>
                  <a:lnTo>
                    <a:pt x="327" y="1735"/>
                  </a:lnTo>
                  <a:lnTo>
                    <a:pt x="259" y="1668"/>
                  </a:lnTo>
                  <a:lnTo>
                    <a:pt x="198" y="1594"/>
                  </a:lnTo>
                  <a:lnTo>
                    <a:pt x="145" y="1515"/>
                  </a:lnTo>
                  <a:lnTo>
                    <a:pt x="99" y="1430"/>
                  </a:lnTo>
                  <a:lnTo>
                    <a:pt x="61" y="1340"/>
                  </a:lnTo>
                  <a:lnTo>
                    <a:pt x="31" y="1247"/>
                  </a:lnTo>
                  <a:lnTo>
                    <a:pt x="12" y="1150"/>
                  </a:lnTo>
                  <a:lnTo>
                    <a:pt x="1" y="1049"/>
                  </a:lnTo>
                  <a:lnTo>
                    <a:pt x="0" y="998"/>
                  </a:lnTo>
                  <a:lnTo>
                    <a:pt x="1" y="946"/>
                  </a:lnTo>
                  <a:lnTo>
                    <a:pt x="12" y="846"/>
                  </a:lnTo>
                  <a:lnTo>
                    <a:pt x="31" y="748"/>
                  </a:lnTo>
                  <a:lnTo>
                    <a:pt x="61" y="655"/>
                  </a:lnTo>
                  <a:lnTo>
                    <a:pt x="99" y="565"/>
                  </a:lnTo>
                  <a:lnTo>
                    <a:pt x="145" y="481"/>
                  </a:lnTo>
                  <a:lnTo>
                    <a:pt x="198" y="400"/>
                  </a:lnTo>
                  <a:lnTo>
                    <a:pt x="259" y="327"/>
                  </a:lnTo>
                  <a:lnTo>
                    <a:pt x="327" y="259"/>
                  </a:lnTo>
                  <a:lnTo>
                    <a:pt x="401" y="198"/>
                  </a:lnTo>
                  <a:lnTo>
                    <a:pt x="481" y="145"/>
                  </a:lnTo>
                  <a:lnTo>
                    <a:pt x="565" y="98"/>
                  </a:lnTo>
                  <a:lnTo>
                    <a:pt x="655" y="61"/>
                  </a:lnTo>
                  <a:lnTo>
                    <a:pt x="748" y="31"/>
                  </a:lnTo>
                  <a:lnTo>
                    <a:pt x="847" y="12"/>
                  </a:lnTo>
                  <a:lnTo>
                    <a:pt x="946" y="1"/>
                  </a:lnTo>
                  <a:lnTo>
                    <a:pt x="998" y="0"/>
                  </a:lnTo>
                  <a:lnTo>
                    <a:pt x="1049" y="1"/>
                  </a:lnTo>
                  <a:lnTo>
                    <a:pt x="1150" y="12"/>
                  </a:lnTo>
                  <a:lnTo>
                    <a:pt x="1247" y="31"/>
                  </a:lnTo>
                  <a:lnTo>
                    <a:pt x="1340" y="61"/>
                  </a:lnTo>
                  <a:lnTo>
                    <a:pt x="1431" y="98"/>
                  </a:lnTo>
                  <a:lnTo>
                    <a:pt x="1515" y="145"/>
                  </a:lnTo>
                  <a:lnTo>
                    <a:pt x="1594" y="198"/>
                  </a:lnTo>
                  <a:lnTo>
                    <a:pt x="1668" y="259"/>
                  </a:lnTo>
                  <a:lnTo>
                    <a:pt x="1737" y="327"/>
                  </a:lnTo>
                  <a:lnTo>
                    <a:pt x="1798" y="400"/>
                  </a:lnTo>
                  <a:lnTo>
                    <a:pt x="1851" y="481"/>
                  </a:lnTo>
                  <a:lnTo>
                    <a:pt x="1898" y="565"/>
                  </a:lnTo>
                  <a:lnTo>
                    <a:pt x="1935" y="655"/>
                  </a:lnTo>
                  <a:lnTo>
                    <a:pt x="1964" y="748"/>
                  </a:lnTo>
                  <a:lnTo>
                    <a:pt x="1985" y="846"/>
                  </a:lnTo>
                  <a:lnTo>
                    <a:pt x="1995" y="946"/>
                  </a:lnTo>
                  <a:lnTo>
                    <a:pt x="1995" y="998"/>
                  </a:lnTo>
                  <a:lnTo>
                    <a:pt x="1995" y="1049"/>
                  </a:lnTo>
                  <a:lnTo>
                    <a:pt x="1985" y="1150"/>
                  </a:lnTo>
                  <a:lnTo>
                    <a:pt x="1964" y="1247"/>
                  </a:lnTo>
                  <a:lnTo>
                    <a:pt x="1935" y="1340"/>
                  </a:lnTo>
                  <a:lnTo>
                    <a:pt x="1898" y="1430"/>
                  </a:lnTo>
                  <a:lnTo>
                    <a:pt x="1851" y="1515"/>
                  </a:lnTo>
                  <a:lnTo>
                    <a:pt x="1798" y="1594"/>
                  </a:lnTo>
                  <a:lnTo>
                    <a:pt x="1737" y="1668"/>
                  </a:lnTo>
                  <a:lnTo>
                    <a:pt x="1668" y="1735"/>
                  </a:lnTo>
                  <a:lnTo>
                    <a:pt x="1594" y="1798"/>
                  </a:lnTo>
                  <a:lnTo>
                    <a:pt x="1515" y="1851"/>
                  </a:lnTo>
                  <a:lnTo>
                    <a:pt x="1431" y="1898"/>
                  </a:lnTo>
                  <a:lnTo>
                    <a:pt x="1340" y="1935"/>
                  </a:lnTo>
                  <a:lnTo>
                    <a:pt x="1247" y="1964"/>
                  </a:lnTo>
                  <a:lnTo>
                    <a:pt x="1150" y="1984"/>
                  </a:lnTo>
                  <a:lnTo>
                    <a:pt x="1049" y="1993"/>
                  </a:lnTo>
                  <a:lnTo>
                    <a:pt x="998" y="199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89">
              <a:extLst>
                <a:ext uri="{FF2B5EF4-FFF2-40B4-BE49-F238E27FC236}">
                  <a16:creationId xmlns:a16="http://schemas.microsoft.com/office/drawing/2014/main" xmlns="" id="{E3746438-26D1-4B6E-B88D-373345800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565" y="1391661"/>
              <a:ext cx="160270" cy="392385"/>
            </a:xfrm>
            <a:custGeom>
              <a:avLst/>
              <a:gdLst>
                <a:gd name="T0" fmla="*/ 462 w 462"/>
                <a:gd name="T1" fmla="*/ 981 h 1135"/>
                <a:gd name="T2" fmla="*/ 460 w 462"/>
                <a:gd name="T3" fmla="*/ 985 h 1135"/>
                <a:gd name="T4" fmla="*/ 457 w 462"/>
                <a:gd name="T5" fmla="*/ 989 h 1135"/>
                <a:gd name="T6" fmla="*/ 443 w 462"/>
                <a:gd name="T7" fmla="*/ 1007 h 1135"/>
                <a:gd name="T8" fmla="*/ 427 w 462"/>
                <a:gd name="T9" fmla="*/ 1025 h 1135"/>
                <a:gd name="T10" fmla="*/ 418 w 462"/>
                <a:gd name="T11" fmla="*/ 1037 h 1135"/>
                <a:gd name="T12" fmla="*/ 409 w 462"/>
                <a:gd name="T13" fmla="*/ 1048 h 1135"/>
                <a:gd name="T14" fmla="*/ 408 w 462"/>
                <a:gd name="T15" fmla="*/ 1050 h 1135"/>
                <a:gd name="T16" fmla="*/ 408 w 462"/>
                <a:gd name="T17" fmla="*/ 1050 h 1135"/>
                <a:gd name="T18" fmla="*/ 396 w 462"/>
                <a:gd name="T19" fmla="*/ 1064 h 1135"/>
                <a:gd name="T20" fmla="*/ 383 w 462"/>
                <a:gd name="T21" fmla="*/ 1078 h 1135"/>
                <a:gd name="T22" fmla="*/ 369 w 462"/>
                <a:gd name="T23" fmla="*/ 1095 h 1135"/>
                <a:gd name="T24" fmla="*/ 355 w 462"/>
                <a:gd name="T25" fmla="*/ 1110 h 1135"/>
                <a:gd name="T26" fmla="*/ 343 w 462"/>
                <a:gd name="T27" fmla="*/ 1123 h 1135"/>
                <a:gd name="T28" fmla="*/ 332 w 462"/>
                <a:gd name="T29" fmla="*/ 1135 h 1135"/>
                <a:gd name="T30" fmla="*/ 276 w 462"/>
                <a:gd name="T31" fmla="*/ 1062 h 1135"/>
                <a:gd name="T32" fmla="*/ 177 w 462"/>
                <a:gd name="T33" fmla="*/ 908 h 1135"/>
                <a:gd name="T34" fmla="*/ 94 w 462"/>
                <a:gd name="T35" fmla="*/ 745 h 1135"/>
                <a:gd name="T36" fmla="*/ 27 w 462"/>
                <a:gd name="T37" fmla="*/ 573 h 1135"/>
                <a:gd name="T38" fmla="*/ 0 w 462"/>
                <a:gd name="T39" fmla="*/ 483 h 1135"/>
                <a:gd name="T40" fmla="*/ 36 w 462"/>
                <a:gd name="T41" fmla="*/ 417 h 1135"/>
                <a:gd name="T42" fmla="*/ 65 w 462"/>
                <a:gd name="T43" fmla="*/ 348 h 1135"/>
                <a:gd name="T44" fmla="*/ 68 w 462"/>
                <a:gd name="T45" fmla="*/ 341 h 1135"/>
                <a:gd name="T46" fmla="*/ 71 w 462"/>
                <a:gd name="T47" fmla="*/ 333 h 1135"/>
                <a:gd name="T48" fmla="*/ 81 w 462"/>
                <a:gd name="T49" fmla="*/ 303 h 1135"/>
                <a:gd name="T50" fmla="*/ 90 w 462"/>
                <a:gd name="T51" fmla="*/ 273 h 1135"/>
                <a:gd name="T52" fmla="*/ 94 w 462"/>
                <a:gd name="T53" fmla="*/ 263 h 1135"/>
                <a:gd name="T54" fmla="*/ 97 w 462"/>
                <a:gd name="T55" fmla="*/ 252 h 1135"/>
                <a:gd name="T56" fmla="*/ 100 w 462"/>
                <a:gd name="T57" fmla="*/ 242 h 1135"/>
                <a:gd name="T58" fmla="*/ 102 w 462"/>
                <a:gd name="T59" fmla="*/ 232 h 1135"/>
                <a:gd name="T60" fmla="*/ 105 w 462"/>
                <a:gd name="T61" fmla="*/ 223 h 1135"/>
                <a:gd name="T62" fmla="*/ 106 w 462"/>
                <a:gd name="T63" fmla="*/ 214 h 1135"/>
                <a:gd name="T64" fmla="*/ 110 w 462"/>
                <a:gd name="T65" fmla="*/ 201 h 1135"/>
                <a:gd name="T66" fmla="*/ 112 w 462"/>
                <a:gd name="T67" fmla="*/ 189 h 1135"/>
                <a:gd name="T68" fmla="*/ 112 w 462"/>
                <a:gd name="T69" fmla="*/ 182 h 1135"/>
                <a:gd name="T70" fmla="*/ 114 w 462"/>
                <a:gd name="T71" fmla="*/ 177 h 1135"/>
                <a:gd name="T72" fmla="*/ 116 w 462"/>
                <a:gd name="T73" fmla="*/ 166 h 1135"/>
                <a:gd name="T74" fmla="*/ 119 w 462"/>
                <a:gd name="T75" fmla="*/ 153 h 1135"/>
                <a:gd name="T76" fmla="*/ 125 w 462"/>
                <a:gd name="T77" fmla="*/ 109 h 1135"/>
                <a:gd name="T78" fmla="*/ 129 w 462"/>
                <a:gd name="T79" fmla="*/ 64 h 1135"/>
                <a:gd name="T80" fmla="*/ 131 w 462"/>
                <a:gd name="T81" fmla="*/ 53 h 1135"/>
                <a:gd name="T82" fmla="*/ 131 w 462"/>
                <a:gd name="T83" fmla="*/ 41 h 1135"/>
                <a:gd name="T84" fmla="*/ 131 w 462"/>
                <a:gd name="T85" fmla="*/ 39 h 1135"/>
                <a:gd name="T86" fmla="*/ 131 w 462"/>
                <a:gd name="T87" fmla="*/ 35 h 1135"/>
                <a:gd name="T88" fmla="*/ 132 w 462"/>
                <a:gd name="T89" fmla="*/ 26 h 1135"/>
                <a:gd name="T90" fmla="*/ 132 w 462"/>
                <a:gd name="T91" fmla="*/ 17 h 1135"/>
                <a:gd name="T92" fmla="*/ 132 w 462"/>
                <a:gd name="T93" fmla="*/ 7 h 1135"/>
                <a:gd name="T94" fmla="*/ 132 w 462"/>
                <a:gd name="T95" fmla="*/ 0 h 1135"/>
                <a:gd name="T96" fmla="*/ 133 w 462"/>
                <a:gd name="T97" fmla="*/ 68 h 1135"/>
                <a:gd name="T98" fmla="*/ 145 w 462"/>
                <a:gd name="T99" fmla="*/ 204 h 1135"/>
                <a:gd name="T100" fmla="*/ 168 w 462"/>
                <a:gd name="T101" fmla="*/ 335 h 1135"/>
                <a:gd name="T102" fmla="*/ 201 w 462"/>
                <a:gd name="T103" fmla="*/ 464 h 1135"/>
                <a:gd name="T104" fmla="*/ 243 w 462"/>
                <a:gd name="T105" fmla="*/ 587 h 1135"/>
                <a:gd name="T106" fmla="*/ 295 w 462"/>
                <a:gd name="T107" fmla="*/ 706 h 1135"/>
                <a:gd name="T108" fmla="*/ 355 w 462"/>
                <a:gd name="T109" fmla="*/ 820 h 1135"/>
                <a:gd name="T110" fmla="*/ 425 w 462"/>
                <a:gd name="T111" fmla="*/ 929 h 1135"/>
                <a:gd name="T112" fmla="*/ 462 w 462"/>
                <a:gd name="T113" fmla="*/ 981 h 1135"/>
                <a:gd name="T114" fmla="*/ 462 w 462"/>
                <a:gd name="T115" fmla="*/ 981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2" h="1135">
                  <a:moveTo>
                    <a:pt x="462" y="981"/>
                  </a:moveTo>
                  <a:lnTo>
                    <a:pt x="460" y="985"/>
                  </a:lnTo>
                  <a:lnTo>
                    <a:pt x="457" y="989"/>
                  </a:lnTo>
                  <a:lnTo>
                    <a:pt x="443" y="1007"/>
                  </a:lnTo>
                  <a:lnTo>
                    <a:pt x="427" y="1025"/>
                  </a:lnTo>
                  <a:lnTo>
                    <a:pt x="418" y="1037"/>
                  </a:lnTo>
                  <a:lnTo>
                    <a:pt x="409" y="1048"/>
                  </a:lnTo>
                  <a:lnTo>
                    <a:pt x="408" y="1050"/>
                  </a:lnTo>
                  <a:lnTo>
                    <a:pt x="408" y="1050"/>
                  </a:lnTo>
                  <a:lnTo>
                    <a:pt x="396" y="1064"/>
                  </a:lnTo>
                  <a:lnTo>
                    <a:pt x="383" y="1078"/>
                  </a:lnTo>
                  <a:lnTo>
                    <a:pt x="369" y="1095"/>
                  </a:lnTo>
                  <a:lnTo>
                    <a:pt x="355" y="1110"/>
                  </a:lnTo>
                  <a:lnTo>
                    <a:pt x="343" y="1123"/>
                  </a:lnTo>
                  <a:lnTo>
                    <a:pt x="332" y="1135"/>
                  </a:lnTo>
                  <a:lnTo>
                    <a:pt x="276" y="1062"/>
                  </a:lnTo>
                  <a:lnTo>
                    <a:pt x="177" y="908"/>
                  </a:lnTo>
                  <a:lnTo>
                    <a:pt x="94" y="745"/>
                  </a:lnTo>
                  <a:lnTo>
                    <a:pt x="27" y="573"/>
                  </a:lnTo>
                  <a:lnTo>
                    <a:pt x="0" y="483"/>
                  </a:lnTo>
                  <a:lnTo>
                    <a:pt x="36" y="417"/>
                  </a:lnTo>
                  <a:lnTo>
                    <a:pt x="65" y="348"/>
                  </a:lnTo>
                  <a:lnTo>
                    <a:pt x="68" y="341"/>
                  </a:lnTo>
                  <a:lnTo>
                    <a:pt x="71" y="333"/>
                  </a:lnTo>
                  <a:lnTo>
                    <a:pt x="81" y="303"/>
                  </a:lnTo>
                  <a:lnTo>
                    <a:pt x="90" y="273"/>
                  </a:lnTo>
                  <a:lnTo>
                    <a:pt x="94" y="263"/>
                  </a:lnTo>
                  <a:lnTo>
                    <a:pt x="97" y="252"/>
                  </a:lnTo>
                  <a:lnTo>
                    <a:pt x="100" y="242"/>
                  </a:lnTo>
                  <a:lnTo>
                    <a:pt x="102" y="232"/>
                  </a:lnTo>
                  <a:lnTo>
                    <a:pt x="105" y="223"/>
                  </a:lnTo>
                  <a:lnTo>
                    <a:pt x="106" y="214"/>
                  </a:lnTo>
                  <a:lnTo>
                    <a:pt x="110" y="201"/>
                  </a:lnTo>
                  <a:lnTo>
                    <a:pt x="112" y="189"/>
                  </a:lnTo>
                  <a:lnTo>
                    <a:pt x="112" y="182"/>
                  </a:lnTo>
                  <a:lnTo>
                    <a:pt x="114" y="177"/>
                  </a:lnTo>
                  <a:lnTo>
                    <a:pt x="116" y="166"/>
                  </a:lnTo>
                  <a:lnTo>
                    <a:pt x="119" y="153"/>
                  </a:lnTo>
                  <a:lnTo>
                    <a:pt x="125" y="109"/>
                  </a:lnTo>
                  <a:lnTo>
                    <a:pt x="129" y="64"/>
                  </a:lnTo>
                  <a:lnTo>
                    <a:pt x="131" y="53"/>
                  </a:lnTo>
                  <a:lnTo>
                    <a:pt x="131" y="41"/>
                  </a:lnTo>
                  <a:lnTo>
                    <a:pt x="131" y="39"/>
                  </a:lnTo>
                  <a:lnTo>
                    <a:pt x="131" y="35"/>
                  </a:lnTo>
                  <a:lnTo>
                    <a:pt x="132" y="26"/>
                  </a:lnTo>
                  <a:lnTo>
                    <a:pt x="132" y="17"/>
                  </a:lnTo>
                  <a:lnTo>
                    <a:pt x="132" y="7"/>
                  </a:lnTo>
                  <a:lnTo>
                    <a:pt x="132" y="0"/>
                  </a:lnTo>
                  <a:lnTo>
                    <a:pt x="133" y="68"/>
                  </a:lnTo>
                  <a:lnTo>
                    <a:pt x="145" y="204"/>
                  </a:lnTo>
                  <a:lnTo>
                    <a:pt x="168" y="335"/>
                  </a:lnTo>
                  <a:lnTo>
                    <a:pt x="201" y="464"/>
                  </a:lnTo>
                  <a:lnTo>
                    <a:pt x="243" y="587"/>
                  </a:lnTo>
                  <a:lnTo>
                    <a:pt x="295" y="706"/>
                  </a:lnTo>
                  <a:lnTo>
                    <a:pt x="355" y="820"/>
                  </a:lnTo>
                  <a:lnTo>
                    <a:pt x="425" y="929"/>
                  </a:lnTo>
                  <a:lnTo>
                    <a:pt x="462" y="981"/>
                  </a:lnTo>
                  <a:lnTo>
                    <a:pt x="462" y="981"/>
                  </a:lnTo>
                  <a:close/>
                </a:path>
              </a:pathLst>
            </a:custGeom>
            <a:solidFill>
              <a:srgbClr val="0089D5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90">
              <a:extLst>
                <a:ext uri="{FF2B5EF4-FFF2-40B4-BE49-F238E27FC236}">
                  <a16:creationId xmlns:a16="http://schemas.microsoft.com/office/drawing/2014/main" xmlns="" id="{877B5227-7285-46B6-BC90-F24477622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565" y="1391661"/>
              <a:ext cx="160270" cy="392385"/>
            </a:xfrm>
            <a:custGeom>
              <a:avLst/>
              <a:gdLst>
                <a:gd name="T0" fmla="*/ 132 w 462"/>
                <a:gd name="T1" fmla="*/ 0 h 1135"/>
                <a:gd name="T2" fmla="*/ 132 w 462"/>
                <a:gd name="T3" fmla="*/ 7 h 1135"/>
                <a:gd name="T4" fmla="*/ 132 w 462"/>
                <a:gd name="T5" fmla="*/ 17 h 1135"/>
                <a:gd name="T6" fmla="*/ 132 w 462"/>
                <a:gd name="T7" fmla="*/ 26 h 1135"/>
                <a:gd name="T8" fmla="*/ 131 w 462"/>
                <a:gd name="T9" fmla="*/ 35 h 1135"/>
                <a:gd name="T10" fmla="*/ 131 w 462"/>
                <a:gd name="T11" fmla="*/ 39 h 1135"/>
                <a:gd name="T12" fmla="*/ 131 w 462"/>
                <a:gd name="T13" fmla="*/ 41 h 1135"/>
                <a:gd name="T14" fmla="*/ 131 w 462"/>
                <a:gd name="T15" fmla="*/ 53 h 1135"/>
                <a:gd name="T16" fmla="*/ 129 w 462"/>
                <a:gd name="T17" fmla="*/ 64 h 1135"/>
                <a:gd name="T18" fmla="*/ 125 w 462"/>
                <a:gd name="T19" fmla="*/ 109 h 1135"/>
                <a:gd name="T20" fmla="*/ 119 w 462"/>
                <a:gd name="T21" fmla="*/ 153 h 1135"/>
                <a:gd name="T22" fmla="*/ 116 w 462"/>
                <a:gd name="T23" fmla="*/ 166 h 1135"/>
                <a:gd name="T24" fmla="*/ 114 w 462"/>
                <a:gd name="T25" fmla="*/ 177 h 1135"/>
                <a:gd name="T26" fmla="*/ 112 w 462"/>
                <a:gd name="T27" fmla="*/ 182 h 1135"/>
                <a:gd name="T28" fmla="*/ 112 w 462"/>
                <a:gd name="T29" fmla="*/ 189 h 1135"/>
                <a:gd name="T30" fmla="*/ 110 w 462"/>
                <a:gd name="T31" fmla="*/ 201 h 1135"/>
                <a:gd name="T32" fmla="*/ 106 w 462"/>
                <a:gd name="T33" fmla="*/ 214 h 1135"/>
                <a:gd name="T34" fmla="*/ 105 w 462"/>
                <a:gd name="T35" fmla="*/ 223 h 1135"/>
                <a:gd name="T36" fmla="*/ 102 w 462"/>
                <a:gd name="T37" fmla="*/ 232 h 1135"/>
                <a:gd name="T38" fmla="*/ 100 w 462"/>
                <a:gd name="T39" fmla="*/ 242 h 1135"/>
                <a:gd name="T40" fmla="*/ 97 w 462"/>
                <a:gd name="T41" fmla="*/ 252 h 1135"/>
                <a:gd name="T42" fmla="*/ 94 w 462"/>
                <a:gd name="T43" fmla="*/ 263 h 1135"/>
                <a:gd name="T44" fmla="*/ 90 w 462"/>
                <a:gd name="T45" fmla="*/ 273 h 1135"/>
                <a:gd name="T46" fmla="*/ 81 w 462"/>
                <a:gd name="T47" fmla="*/ 303 h 1135"/>
                <a:gd name="T48" fmla="*/ 71 w 462"/>
                <a:gd name="T49" fmla="*/ 333 h 1135"/>
                <a:gd name="T50" fmla="*/ 65 w 462"/>
                <a:gd name="T51" fmla="*/ 348 h 1135"/>
                <a:gd name="T52" fmla="*/ 36 w 462"/>
                <a:gd name="T53" fmla="*/ 417 h 1135"/>
                <a:gd name="T54" fmla="*/ 0 w 462"/>
                <a:gd name="T55" fmla="*/ 483 h 1135"/>
                <a:gd name="T56" fmla="*/ 27 w 462"/>
                <a:gd name="T57" fmla="*/ 573 h 1135"/>
                <a:gd name="T58" fmla="*/ 94 w 462"/>
                <a:gd name="T59" fmla="*/ 745 h 1135"/>
                <a:gd name="T60" fmla="*/ 177 w 462"/>
                <a:gd name="T61" fmla="*/ 908 h 1135"/>
                <a:gd name="T62" fmla="*/ 276 w 462"/>
                <a:gd name="T63" fmla="*/ 1062 h 1135"/>
                <a:gd name="T64" fmla="*/ 332 w 462"/>
                <a:gd name="T65" fmla="*/ 1135 h 1135"/>
                <a:gd name="T66" fmla="*/ 343 w 462"/>
                <a:gd name="T67" fmla="*/ 1123 h 1135"/>
                <a:gd name="T68" fmla="*/ 355 w 462"/>
                <a:gd name="T69" fmla="*/ 1110 h 1135"/>
                <a:gd name="T70" fmla="*/ 369 w 462"/>
                <a:gd name="T71" fmla="*/ 1095 h 1135"/>
                <a:gd name="T72" fmla="*/ 383 w 462"/>
                <a:gd name="T73" fmla="*/ 1078 h 1135"/>
                <a:gd name="T74" fmla="*/ 396 w 462"/>
                <a:gd name="T75" fmla="*/ 1064 h 1135"/>
                <a:gd name="T76" fmla="*/ 408 w 462"/>
                <a:gd name="T77" fmla="*/ 1050 h 1135"/>
                <a:gd name="T78" fmla="*/ 408 w 462"/>
                <a:gd name="T79" fmla="*/ 1050 h 1135"/>
                <a:gd name="T80" fmla="*/ 409 w 462"/>
                <a:gd name="T81" fmla="*/ 1048 h 1135"/>
                <a:gd name="T82" fmla="*/ 418 w 462"/>
                <a:gd name="T83" fmla="*/ 1037 h 1135"/>
                <a:gd name="T84" fmla="*/ 427 w 462"/>
                <a:gd name="T85" fmla="*/ 1025 h 1135"/>
                <a:gd name="T86" fmla="*/ 443 w 462"/>
                <a:gd name="T87" fmla="*/ 1007 h 1135"/>
                <a:gd name="T88" fmla="*/ 457 w 462"/>
                <a:gd name="T89" fmla="*/ 989 h 1135"/>
                <a:gd name="T90" fmla="*/ 460 w 462"/>
                <a:gd name="T91" fmla="*/ 985 h 1135"/>
                <a:gd name="T92" fmla="*/ 462 w 462"/>
                <a:gd name="T93" fmla="*/ 981 h 1135"/>
                <a:gd name="T94" fmla="*/ 425 w 462"/>
                <a:gd name="T95" fmla="*/ 929 h 1135"/>
                <a:gd name="T96" fmla="*/ 355 w 462"/>
                <a:gd name="T97" fmla="*/ 820 h 1135"/>
                <a:gd name="T98" fmla="*/ 295 w 462"/>
                <a:gd name="T99" fmla="*/ 706 h 1135"/>
                <a:gd name="T100" fmla="*/ 243 w 462"/>
                <a:gd name="T101" fmla="*/ 587 h 1135"/>
                <a:gd name="T102" fmla="*/ 201 w 462"/>
                <a:gd name="T103" fmla="*/ 464 h 1135"/>
                <a:gd name="T104" fmla="*/ 168 w 462"/>
                <a:gd name="T105" fmla="*/ 335 h 1135"/>
                <a:gd name="T106" fmla="*/ 145 w 462"/>
                <a:gd name="T107" fmla="*/ 204 h 1135"/>
                <a:gd name="T108" fmla="*/ 133 w 462"/>
                <a:gd name="T109" fmla="*/ 68 h 1135"/>
                <a:gd name="T110" fmla="*/ 132 w 462"/>
                <a:gd name="T111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2" h="1135">
                  <a:moveTo>
                    <a:pt x="132" y="0"/>
                  </a:moveTo>
                  <a:lnTo>
                    <a:pt x="132" y="7"/>
                  </a:lnTo>
                  <a:lnTo>
                    <a:pt x="132" y="17"/>
                  </a:lnTo>
                  <a:lnTo>
                    <a:pt x="132" y="26"/>
                  </a:lnTo>
                  <a:lnTo>
                    <a:pt x="131" y="35"/>
                  </a:lnTo>
                  <a:lnTo>
                    <a:pt x="131" y="39"/>
                  </a:lnTo>
                  <a:lnTo>
                    <a:pt x="131" y="41"/>
                  </a:lnTo>
                  <a:lnTo>
                    <a:pt x="131" y="53"/>
                  </a:lnTo>
                  <a:lnTo>
                    <a:pt x="129" y="64"/>
                  </a:lnTo>
                  <a:lnTo>
                    <a:pt x="125" y="109"/>
                  </a:lnTo>
                  <a:lnTo>
                    <a:pt x="119" y="153"/>
                  </a:lnTo>
                  <a:lnTo>
                    <a:pt x="116" y="166"/>
                  </a:lnTo>
                  <a:lnTo>
                    <a:pt x="114" y="177"/>
                  </a:lnTo>
                  <a:lnTo>
                    <a:pt x="112" y="182"/>
                  </a:lnTo>
                  <a:lnTo>
                    <a:pt x="112" y="189"/>
                  </a:lnTo>
                  <a:lnTo>
                    <a:pt x="110" y="201"/>
                  </a:lnTo>
                  <a:lnTo>
                    <a:pt x="106" y="214"/>
                  </a:lnTo>
                  <a:lnTo>
                    <a:pt x="105" y="223"/>
                  </a:lnTo>
                  <a:lnTo>
                    <a:pt x="102" y="232"/>
                  </a:lnTo>
                  <a:lnTo>
                    <a:pt x="100" y="242"/>
                  </a:lnTo>
                  <a:lnTo>
                    <a:pt x="97" y="252"/>
                  </a:lnTo>
                  <a:lnTo>
                    <a:pt x="94" y="263"/>
                  </a:lnTo>
                  <a:lnTo>
                    <a:pt x="90" y="273"/>
                  </a:lnTo>
                  <a:lnTo>
                    <a:pt x="81" y="303"/>
                  </a:lnTo>
                  <a:lnTo>
                    <a:pt x="71" y="333"/>
                  </a:lnTo>
                  <a:lnTo>
                    <a:pt x="65" y="348"/>
                  </a:lnTo>
                  <a:lnTo>
                    <a:pt x="36" y="417"/>
                  </a:lnTo>
                  <a:lnTo>
                    <a:pt x="0" y="483"/>
                  </a:lnTo>
                  <a:lnTo>
                    <a:pt x="27" y="573"/>
                  </a:lnTo>
                  <a:lnTo>
                    <a:pt x="94" y="745"/>
                  </a:lnTo>
                  <a:lnTo>
                    <a:pt x="177" y="908"/>
                  </a:lnTo>
                  <a:lnTo>
                    <a:pt x="276" y="1062"/>
                  </a:lnTo>
                  <a:lnTo>
                    <a:pt x="332" y="1135"/>
                  </a:lnTo>
                  <a:lnTo>
                    <a:pt x="343" y="1123"/>
                  </a:lnTo>
                  <a:lnTo>
                    <a:pt x="355" y="1110"/>
                  </a:lnTo>
                  <a:lnTo>
                    <a:pt x="369" y="1095"/>
                  </a:lnTo>
                  <a:lnTo>
                    <a:pt x="383" y="1078"/>
                  </a:lnTo>
                  <a:lnTo>
                    <a:pt x="396" y="1064"/>
                  </a:lnTo>
                  <a:lnTo>
                    <a:pt x="408" y="1050"/>
                  </a:lnTo>
                  <a:lnTo>
                    <a:pt x="408" y="1050"/>
                  </a:lnTo>
                  <a:lnTo>
                    <a:pt x="409" y="1048"/>
                  </a:lnTo>
                  <a:lnTo>
                    <a:pt x="418" y="1037"/>
                  </a:lnTo>
                  <a:lnTo>
                    <a:pt x="427" y="1025"/>
                  </a:lnTo>
                  <a:lnTo>
                    <a:pt x="443" y="1007"/>
                  </a:lnTo>
                  <a:lnTo>
                    <a:pt x="457" y="989"/>
                  </a:lnTo>
                  <a:lnTo>
                    <a:pt x="460" y="985"/>
                  </a:lnTo>
                  <a:lnTo>
                    <a:pt x="462" y="981"/>
                  </a:lnTo>
                  <a:lnTo>
                    <a:pt x="425" y="929"/>
                  </a:lnTo>
                  <a:lnTo>
                    <a:pt x="355" y="820"/>
                  </a:lnTo>
                  <a:lnTo>
                    <a:pt x="295" y="706"/>
                  </a:lnTo>
                  <a:lnTo>
                    <a:pt x="243" y="587"/>
                  </a:lnTo>
                  <a:lnTo>
                    <a:pt x="201" y="464"/>
                  </a:lnTo>
                  <a:lnTo>
                    <a:pt x="168" y="335"/>
                  </a:lnTo>
                  <a:lnTo>
                    <a:pt x="145" y="204"/>
                  </a:lnTo>
                  <a:lnTo>
                    <a:pt x="133" y="6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: Shape 97">
              <a:extLst>
                <a:ext uri="{FF2B5EF4-FFF2-40B4-BE49-F238E27FC236}">
                  <a16:creationId xmlns:a16="http://schemas.microsoft.com/office/drawing/2014/main" xmlns="" id="{3B267D11-3173-4F3B-9AB7-9320A67CB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160" y="1387515"/>
              <a:ext cx="3941813" cy="571998"/>
            </a:xfrm>
            <a:custGeom>
              <a:avLst/>
              <a:gdLst>
                <a:gd name="connsiteX0" fmla="*/ 0 w 3941813"/>
                <a:gd name="connsiteY0" fmla="*/ 0 h 571998"/>
                <a:gd name="connsiteX1" fmla="*/ 228336 w 3941813"/>
                <a:gd name="connsiteY1" fmla="*/ 0 h 571998"/>
                <a:gd name="connsiteX2" fmla="*/ 228336 w 3941813"/>
                <a:gd name="connsiteY2" fmla="*/ 1035 h 571998"/>
                <a:gd name="connsiteX3" fmla="*/ 228336 w 3941813"/>
                <a:gd name="connsiteY3" fmla="*/ 2070 h 571998"/>
                <a:gd name="connsiteX4" fmla="*/ 228336 w 3941813"/>
                <a:gd name="connsiteY4" fmla="*/ 3450 h 571998"/>
                <a:gd name="connsiteX5" fmla="*/ 228336 w 3941813"/>
                <a:gd name="connsiteY5" fmla="*/ 4485 h 571998"/>
                <a:gd name="connsiteX6" fmla="*/ 228336 w 3941813"/>
                <a:gd name="connsiteY6" fmla="*/ 6555 h 571998"/>
                <a:gd name="connsiteX7" fmla="*/ 228336 w 3941813"/>
                <a:gd name="connsiteY7" fmla="*/ 8625 h 571998"/>
                <a:gd name="connsiteX8" fmla="*/ 228336 w 3941813"/>
                <a:gd name="connsiteY8" fmla="*/ 13110 h 571998"/>
                <a:gd name="connsiteX9" fmla="*/ 228681 w 3941813"/>
                <a:gd name="connsiteY9" fmla="*/ 17595 h 571998"/>
                <a:gd name="connsiteX10" fmla="*/ 228681 w 3941813"/>
                <a:gd name="connsiteY10" fmla="*/ 21045 h 571998"/>
                <a:gd name="connsiteX11" fmla="*/ 229372 w 3941813"/>
                <a:gd name="connsiteY11" fmla="*/ 24495 h 571998"/>
                <a:gd name="connsiteX12" fmla="*/ 229561 w 3941813"/>
                <a:gd name="connsiteY12" fmla="*/ 29949 h 571998"/>
                <a:gd name="connsiteX13" fmla="*/ 230860 w 3941813"/>
                <a:gd name="connsiteY13" fmla="*/ 43059 h 571998"/>
                <a:gd name="connsiteX14" fmla="*/ 231099 w 3941813"/>
                <a:gd name="connsiteY14" fmla="*/ 44849 h 571998"/>
                <a:gd name="connsiteX15" fmla="*/ 231445 w 3941813"/>
                <a:gd name="connsiteY15" fmla="*/ 47954 h 571998"/>
                <a:gd name="connsiteX16" fmla="*/ 231790 w 3941813"/>
                <a:gd name="connsiteY16" fmla="*/ 51059 h 571998"/>
                <a:gd name="connsiteX17" fmla="*/ 232439 w 3941813"/>
                <a:gd name="connsiteY17" fmla="*/ 55431 h 571998"/>
                <a:gd name="connsiteX18" fmla="*/ 237460 w 3941813"/>
                <a:gd name="connsiteY18" fmla="*/ 78594 h 571998"/>
                <a:gd name="connsiteX19" fmla="*/ 239935 w 3941813"/>
                <a:gd name="connsiteY19" fmla="*/ 88754 h 571998"/>
                <a:gd name="connsiteX20" fmla="*/ 249062 w 3941813"/>
                <a:gd name="connsiteY20" fmla="*/ 117988 h 571998"/>
                <a:gd name="connsiteX21" fmla="*/ 258766 w 3941813"/>
                <a:gd name="connsiteY21" fmla="*/ 141560 h 571998"/>
                <a:gd name="connsiteX22" fmla="*/ 260462 w 3941813"/>
                <a:gd name="connsiteY22" fmla="*/ 145242 h 571998"/>
                <a:gd name="connsiteX23" fmla="*/ 261844 w 3941813"/>
                <a:gd name="connsiteY23" fmla="*/ 148347 h 571998"/>
                <a:gd name="connsiteX24" fmla="*/ 263571 w 3941813"/>
                <a:gd name="connsiteY24" fmla="*/ 152142 h 571998"/>
                <a:gd name="connsiteX25" fmla="*/ 265643 w 3941813"/>
                <a:gd name="connsiteY25" fmla="*/ 155592 h 571998"/>
                <a:gd name="connsiteX26" fmla="*/ 267371 w 3941813"/>
                <a:gd name="connsiteY26" fmla="*/ 158697 h 571998"/>
                <a:gd name="connsiteX27" fmla="*/ 269060 w 3941813"/>
                <a:gd name="connsiteY27" fmla="*/ 162072 h 571998"/>
                <a:gd name="connsiteX28" fmla="*/ 276558 w 3941813"/>
                <a:gd name="connsiteY28" fmla="*/ 175613 h 571998"/>
                <a:gd name="connsiteX29" fmla="*/ 277043 w 3941813"/>
                <a:gd name="connsiteY29" fmla="*/ 176291 h 571998"/>
                <a:gd name="connsiteX30" fmla="*/ 278368 w 3941813"/>
                <a:gd name="connsiteY30" fmla="*/ 178791 h 571998"/>
                <a:gd name="connsiteX31" fmla="*/ 295536 w 3941813"/>
                <a:gd name="connsiteY31" fmla="*/ 204348 h 571998"/>
                <a:gd name="connsiteX32" fmla="*/ 296042 w 3941813"/>
                <a:gd name="connsiteY32" fmla="*/ 204926 h 571998"/>
                <a:gd name="connsiteX33" fmla="*/ 298303 w 3941813"/>
                <a:gd name="connsiteY33" fmla="*/ 207936 h 571998"/>
                <a:gd name="connsiteX34" fmla="*/ 316635 w 3941813"/>
                <a:gd name="connsiteY34" fmla="*/ 230146 h 571998"/>
                <a:gd name="connsiteX35" fmla="*/ 318158 w 3941813"/>
                <a:gd name="connsiteY35" fmla="*/ 231823 h 571998"/>
                <a:gd name="connsiteX36" fmla="*/ 341295 w 3941813"/>
                <a:gd name="connsiteY36" fmla="*/ 254260 h 571998"/>
                <a:gd name="connsiteX37" fmla="*/ 364855 w 3941813"/>
                <a:gd name="connsiteY37" fmla="*/ 274566 h 571998"/>
                <a:gd name="connsiteX38" fmla="*/ 383255 w 3941813"/>
                <a:gd name="connsiteY38" fmla="*/ 287072 h 571998"/>
                <a:gd name="connsiteX39" fmla="*/ 390494 w 3941813"/>
                <a:gd name="connsiteY39" fmla="*/ 291862 h 571998"/>
                <a:gd name="connsiteX40" fmla="*/ 396550 w 3941813"/>
                <a:gd name="connsiteY40" fmla="*/ 295622 h 571998"/>
                <a:gd name="connsiteX41" fmla="*/ 409034 w 3941813"/>
                <a:gd name="connsiteY41" fmla="*/ 302598 h 571998"/>
                <a:gd name="connsiteX42" fmla="*/ 419364 w 3941813"/>
                <a:gd name="connsiteY42" fmla="*/ 308079 h 571998"/>
                <a:gd name="connsiteX43" fmla="*/ 431109 w 3941813"/>
                <a:gd name="connsiteY43" fmla="*/ 313598 h 571998"/>
                <a:gd name="connsiteX44" fmla="*/ 433413 w 3941813"/>
                <a:gd name="connsiteY44" fmla="*/ 314749 h 571998"/>
                <a:gd name="connsiteX45" fmla="*/ 445124 w 3941813"/>
                <a:gd name="connsiteY45" fmla="*/ 319611 h 571998"/>
                <a:gd name="connsiteX46" fmla="*/ 450799 w 3941813"/>
                <a:gd name="connsiteY46" fmla="*/ 321878 h 571998"/>
                <a:gd name="connsiteX47" fmla="*/ 462312 w 3941813"/>
                <a:gd name="connsiteY47" fmla="*/ 325820 h 571998"/>
                <a:gd name="connsiteX48" fmla="*/ 480775 w 3941813"/>
                <a:gd name="connsiteY48" fmla="*/ 331449 h 571998"/>
                <a:gd name="connsiteX49" fmla="*/ 490525 w 3941813"/>
                <a:gd name="connsiteY49" fmla="*/ 333953 h 571998"/>
                <a:gd name="connsiteX50" fmla="*/ 499752 w 3941813"/>
                <a:gd name="connsiteY50" fmla="*/ 335946 h 571998"/>
                <a:gd name="connsiteX51" fmla="*/ 520232 w 3941813"/>
                <a:gd name="connsiteY51" fmla="*/ 340163 h 571998"/>
                <a:gd name="connsiteX52" fmla="*/ 554124 w 3941813"/>
                <a:gd name="connsiteY52" fmla="*/ 343209 h 571998"/>
                <a:gd name="connsiteX53" fmla="*/ 555122 w 3941813"/>
                <a:gd name="connsiteY53" fmla="*/ 343268 h 571998"/>
                <a:gd name="connsiteX54" fmla="*/ 555467 w 3941813"/>
                <a:gd name="connsiteY54" fmla="*/ 343294 h 571998"/>
                <a:gd name="connsiteX55" fmla="*/ 572739 w 3941813"/>
                <a:gd name="connsiteY55" fmla="*/ 343958 h 571998"/>
                <a:gd name="connsiteX56" fmla="*/ 3862707 w 3941813"/>
                <a:gd name="connsiteY56" fmla="*/ 343958 h 571998"/>
                <a:gd name="connsiteX57" fmla="*/ 3941813 w 3941813"/>
                <a:gd name="connsiteY57" fmla="*/ 343958 h 571998"/>
                <a:gd name="connsiteX58" fmla="*/ 3941813 w 3941813"/>
                <a:gd name="connsiteY58" fmla="*/ 388462 h 571998"/>
                <a:gd name="connsiteX59" fmla="*/ 3940777 w 3941813"/>
                <a:gd name="connsiteY59" fmla="*/ 407437 h 571998"/>
                <a:gd name="connsiteX60" fmla="*/ 3933868 w 3941813"/>
                <a:gd name="connsiteY60" fmla="*/ 442971 h 571998"/>
                <a:gd name="connsiteX61" fmla="*/ 3920050 w 3941813"/>
                <a:gd name="connsiteY61" fmla="*/ 476090 h 571998"/>
                <a:gd name="connsiteX62" fmla="*/ 3900015 w 3941813"/>
                <a:gd name="connsiteY62" fmla="*/ 505415 h 571998"/>
                <a:gd name="connsiteX63" fmla="*/ 3875143 w 3941813"/>
                <a:gd name="connsiteY63" fmla="*/ 530254 h 571998"/>
                <a:gd name="connsiteX64" fmla="*/ 3846126 w 3941813"/>
                <a:gd name="connsiteY64" fmla="*/ 549919 h 571998"/>
                <a:gd name="connsiteX65" fmla="*/ 3812964 w 3941813"/>
                <a:gd name="connsiteY65" fmla="*/ 563718 h 571998"/>
                <a:gd name="connsiteX66" fmla="*/ 3777038 w 3941813"/>
                <a:gd name="connsiteY66" fmla="*/ 570963 h 571998"/>
                <a:gd name="connsiteX67" fmla="*/ 3758385 w 3941813"/>
                <a:gd name="connsiteY67" fmla="*/ 571998 h 571998"/>
                <a:gd name="connsiteX68" fmla="*/ 572739 w 3941813"/>
                <a:gd name="connsiteY68" fmla="*/ 571998 h 571998"/>
                <a:gd name="connsiteX69" fmla="*/ 543032 w 3941813"/>
                <a:gd name="connsiteY69" fmla="*/ 571308 h 571998"/>
                <a:gd name="connsiteX70" fmla="*/ 485343 w 3941813"/>
                <a:gd name="connsiteY70" fmla="*/ 565788 h 571998"/>
                <a:gd name="connsiteX71" fmla="*/ 429382 w 3941813"/>
                <a:gd name="connsiteY71" fmla="*/ 554059 h 571998"/>
                <a:gd name="connsiteX72" fmla="*/ 375493 w 3941813"/>
                <a:gd name="connsiteY72" fmla="*/ 537499 h 571998"/>
                <a:gd name="connsiteX73" fmla="*/ 324023 w 3941813"/>
                <a:gd name="connsiteY73" fmla="*/ 515419 h 571998"/>
                <a:gd name="connsiteX74" fmla="*/ 275661 w 3941813"/>
                <a:gd name="connsiteY74" fmla="*/ 489200 h 571998"/>
                <a:gd name="connsiteX75" fmla="*/ 229718 w 3941813"/>
                <a:gd name="connsiteY75" fmla="*/ 458495 h 571998"/>
                <a:gd name="connsiteX76" fmla="*/ 187574 w 3941813"/>
                <a:gd name="connsiteY76" fmla="*/ 423306 h 571998"/>
                <a:gd name="connsiteX77" fmla="*/ 148539 w 3941813"/>
                <a:gd name="connsiteY77" fmla="*/ 384667 h 571998"/>
                <a:gd name="connsiteX78" fmla="*/ 113650 w 3941813"/>
                <a:gd name="connsiteY78" fmla="*/ 342233 h 571998"/>
                <a:gd name="connsiteX79" fmla="*/ 82906 w 3941813"/>
                <a:gd name="connsiteY79" fmla="*/ 296349 h 571998"/>
                <a:gd name="connsiteX80" fmla="*/ 56307 w 3941813"/>
                <a:gd name="connsiteY80" fmla="*/ 248050 h 571998"/>
                <a:gd name="connsiteX81" fmla="*/ 34544 w 3941813"/>
                <a:gd name="connsiteY81" fmla="*/ 196646 h 571998"/>
                <a:gd name="connsiteX82" fmla="*/ 17963 w 3941813"/>
                <a:gd name="connsiteY82" fmla="*/ 143172 h 571998"/>
                <a:gd name="connsiteX83" fmla="*/ 6218 w 3941813"/>
                <a:gd name="connsiteY83" fmla="*/ 87283 h 571998"/>
                <a:gd name="connsiteX84" fmla="*/ 346 w 3941813"/>
                <a:gd name="connsiteY84" fmla="*/ 29669 h 57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941813" h="571998">
                  <a:moveTo>
                    <a:pt x="0" y="0"/>
                  </a:moveTo>
                  <a:lnTo>
                    <a:pt x="228336" y="0"/>
                  </a:lnTo>
                  <a:lnTo>
                    <a:pt x="228336" y="1035"/>
                  </a:lnTo>
                  <a:lnTo>
                    <a:pt x="228336" y="2070"/>
                  </a:lnTo>
                  <a:lnTo>
                    <a:pt x="228336" y="3450"/>
                  </a:lnTo>
                  <a:lnTo>
                    <a:pt x="228336" y="4485"/>
                  </a:lnTo>
                  <a:lnTo>
                    <a:pt x="228336" y="6555"/>
                  </a:lnTo>
                  <a:lnTo>
                    <a:pt x="228336" y="8625"/>
                  </a:lnTo>
                  <a:lnTo>
                    <a:pt x="228336" y="13110"/>
                  </a:lnTo>
                  <a:lnTo>
                    <a:pt x="228681" y="17595"/>
                  </a:lnTo>
                  <a:lnTo>
                    <a:pt x="228681" y="21045"/>
                  </a:lnTo>
                  <a:lnTo>
                    <a:pt x="229372" y="24495"/>
                  </a:lnTo>
                  <a:lnTo>
                    <a:pt x="229561" y="29949"/>
                  </a:lnTo>
                  <a:lnTo>
                    <a:pt x="230860" y="43059"/>
                  </a:lnTo>
                  <a:lnTo>
                    <a:pt x="231099" y="44849"/>
                  </a:lnTo>
                  <a:lnTo>
                    <a:pt x="231445" y="47954"/>
                  </a:lnTo>
                  <a:lnTo>
                    <a:pt x="231790" y="51059"/>
                  </a:lnTo>
                  <a:lnTo>
                    <a:pt x="232439" y="55431"/>
                  </a:lnTo>
                  <a:lnTo>
                    <a:pt x="237460" y="78594"/>
                  </a:lnTo>
                  <a:lnTo>
                    <a:pt x="239935" y="88754"/>
                  </a:lnTo>
                  <a:lnTo>
                    <a:pt x="249062" y="117988"/>
                  </a:lnTo>
                  <a:lnTo>
                    <a:pt x="258766" y="141560"/>
                  </a:lnTo>
                  <a:lnTo>
                    <a:pt x="260462" y="145242"/>
                  </a:lnTo>
                  <a:lnTo>
                    <a:pt x="261844" y="148347"/>
                  </a:lnTo>
                  <a:lnTo>
                    <a:pt x="263571" y="152142"/>
                  </a:lnTo>
                  <a:lnTo>
                    <a:pt x="265643" y="155592"/>
                  </a:lnTo>
                  <a:lnTo>
                    <a:pt x="267371" y="158697"/>
                  </a:lnTo>
                  <a:lnTo>
                    <a:pt x="269060" y="162072"/>
                  </a:lnTo>
                  <a:lnTo>
                    <a:pt x="276558" y="175613"/>
                  </a:lnTo>
                  <a:lnTo>
                    <a:pt x="277043" y="176291"/>
                  </a:lnTo>
                  <a:lnTo>
                    <a:pt x="278368" y="178791"/>
                  </a:lnTo>
                  <a:lnTo>
                    <a:pt x="295536" y="204348"/>
                  </a:lnTo>
                  <a:lnTo>
                    <a:pt x="296042" y="204926"/>
                  </a:lnTo>
                  <a:lnTo>
                    <a:pt x="298303" y="207936"/>
                  </a:lnTo>
                  <a:lnTo>
                    <a:pt x="316635" y="230146"/>
                  </a:lnTo>
                  <a:lnTo>
                    <a:pt x="318158" y="231823"/>
                  </a:lnTo>
                  <a:lnTo>
                    <a:pt x="341295" y="254260"/>
                  </a:lnTo>
                  <a:lnTo>
                    <a:pt x="364855" y="274566"/>
                  </a:lnTo>
                  <a:lnTo>
                    <a:pt x="383255" y="287072"/>
                  </a:lnTo>
                  <a:lnTo>
                    <a:pt x="390494" y="291862"/>
                  </a:lnTo>
                  <a:lnTo>
                    <a:pt x="396550" y="295622"/>
                  </a:lnTo>
                  <a:lnTo>
                    <a:pt x="409034" y="302598"/>
                  </a:lnTo>
                  <a:lnTo>
                    <a:pt x="419364" y="308079"/>
                  </a:lnTo>
                  <a:lnTo>
                    <a:pt x="431109" y="313598"/>
                  </a:lnTo>
                  <a:lnTo>
                    <a:pt x="433413" y="314749"/>
                  </a:lnTo>
                  <a:lnTo>
                    <a:pt x="445124" y="319611"/>
                  </a:lnTo>
                  <a:lnTo>
                    <a:pt x="450799" y="321878"/>
                  </a:lnTo>
                  <a:lnTo>
                    <a:pt x="462312" y="325820"/>
                  </a:lnTo>
                  <a:lnTo>
                    <a:pt x="480775" y="331449"/>
                  </a:lnTo>
                  <a:lnTo>
                    <a:pt x="490525" y="333953"/>
                  </a:lnTo>
                  <a:lnTo>
                    <a:pt x="499752" y="335946"/>
                  </a:lnTo>
                  <a:lnTo>
                    <a:pt x="520232" y="340163"/>
                  </a:lnTo>
                  <a:lnTo>
                    <a:pt x="554124" y="343209"/>
                  </a:lnTo>
                  <a:lnTo>
                    <a:pt x="555122" y="343268"/>
                  </a:lnTo>
                  <a:lnTo>
                    <a:pt x="555467" y="343294"/>
                  </a:lnTo>
                  <a:lnTo>
                    <a:pt x="572739" y="343958"/>
                  </a:lnTo>
                  <a:lnTo>
                    <a:pt x="3862707" y="343958"/>
                  </a:lnTo>
                  <a:lnTo>
                    <a:pt x="3941813" y="343958"/>
                  </a:lnTo>
                  <a:lnTo>
                    <a:pt x="3941813" y="388462"/>
                  </a:lnTo>
                  <a:lnTo>
                    <a:pt x="3940777" y="407437"/>
                  </a:lnTo>
                  <a:lnTo>
                    <a:pt x="3933868" y="442971"/>
                  </a:lnTo>
                  <a:lnTo>
                    <a:pt x="3920050" y="476090"/>
                  </a:lnTo>
                  <a:lnTo>
                    <a:pt x="3900015" y="505415"/>
                  </a:lnTo>
                  <a:lnTo>
                    <a:pt x="3875143" y="530254"/>
                  </a:lnTo>
                  <a:lnTo>
                    <a:pt x="3846126" y="549919"/>
                  </a:lnTo>
                  <a:lnTo>
                    <a:pt x="3812964" y="563718"/>
                  </a:lnTo>
                  <a:lnTo>
                    <a:pt x="3777038" y="570963"/>
                  </a:lnTo>
                  <a:lnTo>
                    <a:pt x="3758385" y="571998"/>
                  </a:lnTo>
                  <a:lnTo>
                    <a:pt x="572739" y="571998"/>
                  </a:lnTo>
                  <a:lnTo>
                    <a:pt x="543032" y="571308"/>
                  </a:lnTo>
                  <a:lnTo>
                    <a:pt x="485343" y="565788"/>
                  </a:lnTo>
                  <a:lnTo>
                    <a:pt x="429382" y="554059"/>
                  </a:lnTo>
                  <a:lnTo>
                    <a:pt x="375493" y="537499"/>
                  </a:lnTo>
                  <a:lnTo>
                    <a:pt x="324023" y="515419"/>
                  </a:lnTo>
                  <a:lnTo>
                    <a:pt x="275661" y="489200"/>
                  </a:lnTo>
                  <a:lnTo>
                    <a:pt x="229718" y="458495"/>
                  </a:lnTo>
                  <a:lnTo>
                    <a:pt x="187574" y="423306"/>
                  </a:lnTo>
                  <a:lnTo>
                    <a:pt x="148539" y="384667"/>
                  </a:lnTo>
                  <a:lnTo>
                    <a:pt x="113650" y="342233"/>
                  </a:lnTo>
                  <a:lnTo>
                    <a:pt x="82906" y="296349"/>
                  </a:lnTo>
                  <a:lnTo>
                    <a:pt x="56307" y="248050"/>
                  </a:lnTo>
                  <a:lnTo>
                    <a:pt x="34544" y="196646"/>
                  </a:lnTo>
                  <a:lnTo>
                    <a:pt x="17963" y="143172"/>
                  </a:lnTo>
                  <a:lnTo>
                    <a:pt x="6218" y="87283"/>
                  </a:lnTo>
                  <a:lnTo>
                    <a:pt x="346" y="296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85">
              <a:extLst>
                <a:ext uri="{FF2B5EF4-FFF2-40B4-BE49-F238E27FC236}">
                  <a16:creationId xmlns:a16="http://schemas.microsoft.com/office/drawing/2014/main" xmlns="" id="{227D9FBE-F239-464F-AB7D-F6C329C31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722" y="1048972"/>
              <a:ext cx="694944" cy="69494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400" b="1">
                  <a:solidFill>
                    <a:srgbClr val="191C21"/>
                  </a:solidFill>
                </a:rPr>
                <a:t>1</a:t>
              </a:r>
            </a:p>
          </p:txBody>
        </p:sp>
        <p:sp>
          <p:nvSpPr>
            <p:cNvPr id="43" name="CuadroTexto 1">
              <a:extLst>
                <a:ext uri="{FF2B5EF4-FFF2-40B4-BE49-F238E27FC236}">
                  <a16:creationId xmlns:a16="http://schemas.microsoft.com/office/drawing/2014/main" xmlns="" id="{86A5C17E-F5F3-44A7-B6C2-1237E73A5A80}"/>
                </a:ext>
              </a:extLst>
            </p:cNvPr>
            <p:cNvSpPr txBox="1"/>
            <p:nvPr/>
          </p:nvSpPr>
          <p:spPr>
            <a:xfrm>
              <a:off x="1725211" y="966037"/>
              <a:ext cx="3772516" cy="715089"/>
            </a:xfrm>
            <a:prstGeom prst="roundRect">
              <a:avLst/>
            </a:prstGeom>
            <a:noFill/>
            <a:ln w="28575"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s-ES" b="1" dirty="0"/>
                <a:t>ADOPTAR Y ADAPTAR el ARTIDS OP </a:t>
              </a:r>
            </a:p>
            <a:p>
              <a:pPr algn="ctr">
                <a:defRPr/>
              </a:pPr>
              <a:r>
                <a:rPr lang="es-ES" b="1" dirty="0"/>
                <a:t>en la doctrina del Ejército</a:t>
              </a: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xmlns="" id="{3A2150D1-512C-48F5-AC9F-5C6FAA8063C9}"/>
              </a:ext>
            </a:extLst>
          </p:cNvPr>
          <p:cNvGrpSpPr/>
          <p:nvPr/>
        </p:nvGrpSpPr>
        <p:grpSpPr>
          <a:xfrm>
            <a:off x="0" y="6018196"/>
            <a:ext cx="12218055" cy="839804"/>
            <a:chOff x="0" y="6018196"/>
            <a:chExt cx="12218055" cy="839804"/>
          </a:xfrm>
        </p:grpSpPr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xmlns="" id="{6037A99F-02F5-41B7-961F-7FB34FCA5F89}"/>
                </a:ext>
              </a:extLst>
            </p:cNvPr>
            <p:cNvSpPr/>
            <p:nvPr/>
          </p:nvSpPr>
          <p:spPr>
            <a:xfrm>
              <a:off x="0" y="6622351"/>
              <a:ext cx="10829925" cy="9439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xmlns="" id="{8C85129F-1149-43D0-A0FB-780AD9E5E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50000"/>
            </a:blip>
            <a:stretch>
              <a:fillRect/>
            </a:stretch>
          </p:blipFill>
          <p:spPr>
            <a:xfrm>
              <a:off x="9963649" y="6018196"/>
              <a:ext cx="2254406" cy="83980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1" name="TextBox 29">
            <a:extLst>
              <a:ext uri="{FF2B5EF4-FFF2-40B4-BE49-F238E27FC236}">
                <a16:creationId xmlns:a16="http://schemas.microsoft.com/office/drawing/2014/main" xmlns="" id="{6FFD537A-89A1-4DDD-A889-C94B4976ED82}"/>
              </a:ext>
            </a:extLst>
          </p:cNvPr>
          <p:cNvSpPr txBox="1"/>
          <p:nvPr/>
        </p:nvSpPr>
        <p:spPr>
          <a:xfrm>
            <a:off x="3571243" y="1686731"/>
            <a:ext cx="813619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altLang="ko-KR" b="1" dirty="0">
                <a:latin typeface="+mj-lt"/>
                <a:cs typeface="Arial" pitchFamily="34" charset="0"/>
              </a:rPr>
              <a:t>Adoptar</a:t>
            </a:r>
            <a:r>
              <a:rPr lang="es-EC" altLang="ko-KR" dirty="0">
                <a:latin typeface="+mj-lt"/>
                <a:cs typeface="Arial" pitchFamily="34" charset="0"/>
              </a:rPr>
              <a:t> oficialmente - mando militar y CEDMT.</a:t>
            </a:r>
          </a:p>
        </p:txBody>
      </p:sp>
      <p:sp>
        <p:nvSpPr>
          <p:cNvPr id="80" name="Freeform: Shape 21">
            <a:extLst>
              <a:ext uri="{FF2B5EF4-FFF2-40B4-BE49-F238E27FC236}">
                <a16:creationId xmlns:a16="http://schemas.microsoft.com/office/drawing/2014/main" xmlns="" id="{EFDAF609-497F-4E74-AAE6-69B8E607BE00}"/>
              </a:ext>
            </a:extLst>
          </p:cNvPr>
          <p:cNvSpPr/>
          <p:nvPr/>
        </p:nvSpPr>
        <p:spPr>
          <a:xfrm>
            <a:off x="3059058" y="1722039"/>
            <a:ext cx="292857" cy="308065"/>
          </a:xfrm>
          <a:custGeom>
            <a:avLst/>
            <a:gdLst>
              <a:gd name="connsiteX0" fmla="*/ 4467281 w 7298142"/>
              <a:gd name="connsiteY0" fmla="*/ 2059082 h 6858000"/>
              <a:gd name="connsiteX1" fmla="*/ 4436133 w 7298142"/>
              <a:gd name="connsiteY1" fmla="*/ 2111826 h 6858000"/>
              <a:gd name="connsiteX2" fmla="*/ 4378012 w 7298142"/>
              <a:gd name="connsiteY2" fmla="*/ 2223202 h 6858000"/>
              <a:gd name="connsiteX3" fmla="*/ 3865459 w 7298142"/>
              <a:gd name="connsiteY3" fmla="*/ 2757381 h 6858000"/>
              <a:gd name="connsiteX4" fmla="*/ 3554035 w 7298142"/>
              <a:gd name="connsiteY4" fmla="*/ 2939045 h 6858000"/>
              <a:gd name="connsiteX5" fmla="*/ 3104201 w 7298142"/>
              <a:gd name="connsiteY5" fmla="*/ 3295885 h 6858000"/>
              <a:gd name="connsiteX6" fmla="*/ 2773312 w 7298142"/>
              <a:gd name="connsiteY6" fmla="*/ 3596496 h 6858000"/>
              <a:gd name="connsiteX7" fmla="*/ 2513792 w 7298142"/>
              <a:gd name="connsiteY7" fmla="*/ 3814925 h 6858000"/>
              <a:gd name="connsiteX8" fmla="*/ 2223995 w 7298142"/>
              <a:gd name="connsiteY8" fmla="*/ 4003076 h 6858000"/>
              <a:gd name="connsiteX9" fmla="*/ 2048818 w 7298142"/>
              <a:gd name="connsiteY9" fmla="*/ 4171765 h 6858000"/>
              <a:gd name="connsiteX10" fmla="*/ 2539744 w 7298142"/>
              <a:gd name="connsiteY10" fmla="*/ 4245296 h 6858000"/>
              <a:gd name="connsiteX11" fmla="*/ 3042772 w 7298142"/>
              <a:gd name="connsiteY11" fmla="*/ 4299823 h 6858000"/>
              <a:gd name="connsiteX12" fmla="*/ 3466286 w 7298142"/>
              <a:gd name="connsiteY12" fmla="*/ 4230204 h 6858000"/>
              <a:gd name="connsiteX13" fmla="*/ 3811393 w 7298142"/>
              <a:gd name="connsiteY13" fmla="*/ 4033354 h 6858000"/>
              <a:gd name="connsiteX14" fmla="*/ 3984406 w 7298142"/>
              <a:gd name="connsiteY14" fmla="*/ 3871155 h 6858000"/>
              <a:gd name="connsiteX15" fmla="*/ 4235276 w 7298142"/>
              <a:gd name="connsiteY15" fmla="*/ 3914407 h 6858000"/>
              <a:gd name="connsiteX16" fmla="*/ 4618600 w 7298142"/>
              <a:gd name="connsiteY16" fmla="*/ 3945792 h 6858000"/>
              <a:gd name="connsiteX17" fmla="*/ 4690182 w 7298142"/>
              <a:gd name="connsiteY17" fmla="*/ 3934344 h 6858000"/>
              <a:gd name="connsiteX18" fmla="*/ 4686736 w 7298142"/>
              <a:gd name="connsiteY18" fmla="*/ 3932474 h 6858000"/>
              <a:gd name="connsiteX19" fmla="*/ 4815162 w 7298142"/>
              <a:gd name="connsiteY19" fmla="*/ 3844539 h 6858000"/>
              <a:gd name="connsiteX20" fmla="*/ 4980646 w 7298142"/>
              <a:gd name="connsiteY20" fmla="*/ 3555647 h 6858000"/>
              <a:gd name="connsiteX21" fmla="*/ 5109904 w 7298142"/>
              <a:gd name="connsiteY21" fmla="*/ 3546693 h 6858000"/>
              <a:gd name="connsiteX22" fmla="*/ 5186462 w 7298142"/>
              <a:gd name="connsiteY22" fmla="*/ 3140204 h 6858000"/>
              <a:gd name="connsiteX23" fmla="*/ 5082952 w 7298142"/>
              <a:gd name="connsiteY23" fmla="*/ 2827165 h 6858000"/>
              <a:gd name="connsiteX24" fmla="*/ 4845753 w 7298142"/>
              <a:gd name="connsiteY24" fmla="*/ 2544840 h 6858000"/>
              <a:gd name="connsiteX25" fmla="*/ 4533553 w 7298142"/>
              <a:gd name="connsiteY25" fmla="*/ 2315891 h 6858000"/>
              <a:gd name="connsiteX26" fmla="*/ 4565133 w 7298142"/>
              <a:gd name="connsiteY26" fmla="*/ 2099928 h 6858000"/>
              <a:gd name="connsiteX27" fmla="*/ 6205068 w 7298142"/>
              <a:gd name="connsiteY27" fmla="*/ 115 h 6858000"/>
              <a:gd name="connsiteX28" fmla="*/ 6653104 w 7298142"/>
              <a:gd name="connsiteY28" fmla="*/ 98013 h 6858000"/>
              <a:gd name="connsiteX29" fmla="*/ 6948673 w 7298142"/>
              <a:gd name="connsiteY29" fmla="*/ 631195 h 6858000"/>
              <a:gd name="connsiteX30" fmla="*/ 6913828 w 7298142"/>
              <a:gd name="connsiteY30" fmla="*/ 1838739 h 6858000"/>
              <a:gd name="connsiteX31" fmla="*/ 7024850 w 7298142"/>
              <a:gd name="connsiteY31" fmla="*/ 2134700 h 6858000"/>
              <a:gd name="connsiteX32" fmla="*/ 6711874 w 7298142"/>
              <a:gd name="connsiteY32" fmla="*/ 2577152 h 6858000"/>
              <a:gd name="connsiteX33" fmla="*/ 6565961 w 7298142"/>
              <a:gd name="connsiteY33" fmla="*/ 2981740 h 6858000"/>
              <a:gd name="connsiteX34" fmla="*/ 6659308 w 7298142"/>
              <a:gd name="connsiteY34" fmla="*/ 3445273 h 6858000"/>
              <a:gd name="connsiteX35" fmla="*/ 6794558 w 7298142"/>
              <a:gd name="connsiteY35" fmla="*/ 3508513 h 6858000"/>
              <a:gd name="connsiteX36" fmla="*/ 7044953 w 7298142"/>
              <a:gd name="connsiteY36" fmla="*/ 3830937 h 6858000"/>
              <a:gd name="connsiteX37" fmla="*/ 7298142 w 7298142"/>
              <a:gd name="connsiteY37" fmla="*/ 3893023 h 6858000"/>
              <a:gd name="connsiteX38" fmla="*/ 7298142 w 7298142"/>
              <a:gd name="connsiteY38" fmla="*/ 6858000 h 6858000"/>
              <a:gd name="connsiteX39" fmla="*/ 3771436 w 7298142"/>
              <a:gd name="connsiteY39" fmla="*/ 6858000 h 6858000"/>
              <a:gd name="connsiteX40" fmla="*/ 3728704 w 7298142"/>
              <a:gd name="connsiteY40" fmla="*/ 6776055 h 6858000"/>
              <a:gd name="connsiteX41" fmla="*/ 3688120 w 7298142"/>
              <a:gd name="connsiteY41" fmla="*/ 6686946 h 6858000"/>
              <a:gd name="connsiteX42" fmla="*/ 3411299 w 7298142"/>
              <a:gd name="connsiteY42" fmla="*/ 6224137 h 6858000"/>
              <a:gd name="connsiteX43" fmla="*/ 3004717 w 7298142"/>
              <a:gd name="connsiteY43" fmla="*/ 5914874 h 6858000"/>
              <a:gd name="connsiteX44" fmla="*/ 2561371 w 7298142"/>
              <a:gd name="connsiteY44" fmla="*/ 5953803 h 6858000"/>
              <a:gd name="connsiteX45" fmla="*/ 1988264 w 7298142"/>
              <a:gd name="connsiteY45" fmla="*/ 5713746 h 6858000"/>
              <a:gd name="connsiteX46" fmla="*/ 1332976 w 7298142"/>
              <a:gd name="connsiteY46" fmla="*/ 5568849 h 6858000"/>
              <a:gd name="connsiteX47" fmla="*/ 937207 w 7298142"/>
              <a:gd name="connsiteY47" fmla="*/ 5443415 h 6858000"/>
              <a:gd name="connsiteX48" fmla="*/ 279756 w 7298142"/>
              <a:gd name="connsiteY48" fmla="*/ 5134152 h 6858000"/>
              <a:gd name="connsiteX49" fmla="*/ 89442 w 7298142"/>
              <a:gd name="connsiteY49" fmla="*/ 4907072 h 6858000"/>
              <a:gd name="connsiteX50" fmla="*/ 2935 w 7298142"/>
              <a:gd name="connsiteY50" fmla="*/ 4522118 h 6858000"/>
              <a:gd name="connsiteX51" fmla="*/ 534951 w 7298142"/>
              <a:gd name="connsiteY51" fmla="*/ 3756533 h 6858000"/>
              <a:gd name="connsiteX52" fmla="*/ 941532 w 7298142"/>
              <a:gd name="connsiteY52" fmla="*/ 3406180 h 6858000"/>
              <a:gd name="connsiteX53" fmla="*/ 1140498 w 7298142"/>
              <a:gd name="connsiteY53" fmla="*/ 3163962 h 6858000"/>
              <a:gd name="connsiteX54" fmla="*/ 1490850 w 7298142"/>
              <a:gd name="connsiteY54" fmla="*/ 3045015 h 6858000"/>
              <a:gd name="connsiteX55" fmla="*/ 1869317 w 7298142"/>
              <a:gd name="connsiteY55" fmla="*/ 2711963 h 6858000"/>
              <a:gd name="connsiteX56" fmla="*/ 2249947 w 7298142"/>
              <a:gd name="connsiteY56" fmla="*/ 2530301 h 6858000"/>
              <a:gd name="connsiteX57" fmla="*/ 2812240 w 7298142"/>
              <a:gd name="connsiteY57" fmla="*/ 2588694 h 6858000"/>
              <a:gd name="connsiteX58" fmla="*/ 3339930 w 7298142"/>
              <a:gd name="connsiteY58" fmla="*/ 2242665 h 6858000"/>
              <a:gd name="connsiteX59" fmla="*/ 3474016 w 7298142"/>
              <a:gd name="connsiteY59" fmla="*/ 2164809 h 6858000"/>
              <a:gd name="connsiteX60" fmla="*/ 3867622 w 7298142"/>
              <a:gd name="connsiteY60" fmla="*/ 1896639 h 6858000"/>
              <a:gd name="connsiteX61" fmla="*/ 4053611 w 7298142"/>
              <a:gd name="connsiteY61" fmla="*/ 1829596 h 6858000"/>
              <a:gd name="connsiteX62" fmla="*/ 4284443 w 7298142"/>
              <a:gd name="connsiteY62" fmla="*/ 1676926 h 6858000"/>
              <a:gd name="connsiteX63" fmla="*/ 4345232 w 7298142"/>
              <a:gd name="connsiteY63" fmla="*/ 1657720 h 6858000"/>
              <a:gd name="connsiteX64" fmla="*/ 4462440 w 7298142"/>
              <a:gd name="connsiteY64" fmla="*/ 1123805 h 6858000"/>
              <a:gd name="connsiteX65" fmla="*/ 4697156 w 7298142"/>
              <a:gd name="connsiteY65" fmla="*/ 871705 h 6858000"/>
              <a:gd name="connsiteX66" fmla="*/ 5502717 w 7298142"/>
              <a:gd name="connsiteY66" fmla="*/ 231308 h 6858000"/>
              <a:gd name="connsiteX67" fmla="*/ 6205068 w 7298142"/>
              <a:gd name="connsiteY67" fmla="*/ 1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298142" h="6858000">
                <a:moveTo>
                  <a:pt x="4467281" y="2059082"/>
                </a:moveTo>
                <a:lnTo>
                  <a:pt x="4436133" y="2111826"/>
                </a:lnTo>
                <a:cubicBezTo>
                  <a:pt x="4408829" y="2155078"/>
                  <a:pt x="4381256" y="2197250"/>
                  <a:pt x="4378012" y="2223202"/>
                </a:cubicBezTo>
                <a:cubicBezTo>
                  <a:pt x="4250414" y="2500024"/>
                  <a:pt x="4068750" y="2605995"/>
                  <a:pt x="3865459" y="2757381"/>
                </a:cubicBezTo>
                <a:cubicBezTo>
                  <a:pt x="3867622" y="2763869"/>
                  <a:pt x="3560523" y="2939045"/>
                  <a:pt x="3554035" y="2939045"/>
                </a:cubicBezTo>
                <a:cubicBezTo>
                  <a:pt x="3400485" y="3101245"/>
                  <a:pt x="3175568" y="3023389"/>
                  <a:pt x="3104201" y="3295885"/>
                </a:cubicBezTo>
                <a:cubicBezTo>
                  <a:pt x="3071761" y="3451596"/>
                  <a:pt x="2864145" y="3488362"/>
                  <a:pt x="2773312" y="3596496"/>
                </a:cubicBezTo>
                <a:cubicBezTo>
                  <a:pt x="2695457" y="3687329"/>
                  <a:pt x="2539744" y="3819250"/>
                  <a:pt x="2513792" y="3814925"/>
                </a:cubicBezTo>
                <a:cubicBezTo>
                  <a:pt x="2472701" y="3808436"/>
                  <a:pt x="2280225" y="3953334"/>
                  <a:pt x="2223995" y="4003076"/>
                </a:cubicBezTo>
                <a:cubicBezTo>
                  <a:pt x="2206693" y="4018215"/>
                  <a:pt x="2059631" y="4176091"/>
                  <a:pt x="2048818" y="4171765"/>
                </a:cubicBezTo>
                <a:cubicBezTo>
                  <a:pt x="2239133" y="4245296"/>
                  <a:pt x="2420797" y="4048492"/>
                  <a:pt x="2539744" y="4245296"/>
                </a:cubicBezTo>
                <a:cubicBezTo>
                  <a:pt x="2673830" y="4416145"/>
                  <a:pt x="2888349" y="4302338"/>
                  <a:pt x="3042772" y="4299823"/>
                </a:cubicBezTo>
                <a:cubicBezTo>
                  <a:pt x="3197195" y="4297308"/>
                  <a:pt x="3338183" y="4274615"/>
                  <a:pt x="3466286" y="4230204"/>
                </a:cubicBezTo>
                <a:cubicBezTo>
                  <a:pt x="3594389" y="4185792"/>
                  <a:pt x="3725040" y="4093195"/>
                  <a:pt x="3811393" y="4033354"/>
                </a:cubicBezTo>
                <a:cubicBezTo>
                  <a:pt x="3897746" y="3973512"/>
                  <a:pt x="3913038" y="3897106"/>
                  <a:pt x="3984406" y="3871155"/>
                </a:cubicBezTo>
                <a:cubicBezTo>
                  <a:pt x="4062262" y="3845202"/>
                  <a:pt x="4166070" y="3879806"/>
                  <a:pt x="4235276" y="3914407"/>
                </a:cubicBezTo>
                <a:cubicBezTo>
                  <a:pt x="4296101" y="3945495"/>
                  <a:pt x="4477732" y="3960533"/>
                  <a:pt x="4618600" y="3945792"/>
                </a:cubicBezTo>
                <a:lnTo>
                  <a:pt x="4690182" y="3934344"/>
                </a:lnTo>
                <a:lnTo>
                  <a:pt x="4686736" y="3932474"/>
                </a:lnTo>
                <a:lnTo>
                  <a:pt x="4815162" y="3844539"/>
                </a:lnTo>
                <a:lnTo>
                  <a:pt x="4980646" y="3555647"/>
                </a:lnTo>
                <a:lnTo>
                  <a:pt x="5109904" y="3546693"/>
                </a:lnTo>
                <a:cubicBezTo>
                  <a:pt x="5188144" y="3413398"/>
                  <a:pt x="5180668" y="3308271"/>
                  <a:pt x="5186462" y="3140204"/>
                </a:cubicBezTo>
                <a:cubicBezTo>
                  <a:pt x="5177772" y="3079349"/>
                  <a:pt x="5109034" y="2853241"/>
                  <a:pt x="5082952" y="2827165"/>
                </a:cubicBezTo>
                <a:cubicBezTo>
                  <a:pt x="5004718" y="2740235"/>
                  <a:pt x="4926884" y="2628874"/>
                  <a:pt x="4845753" y="2544840"/>
                </a:cubicBezTo>
                <a:cubicBezTo>
                  <a:pt x="4682612" y="2550663"/>
                  <a:pt x="4577428" y="2427691"/>
                  <a:pt x="4533553" y="2315891"/>
                </a:cubicBezTo>
                <a:cubicBezTo>
                  <a:pt x="4456968" y="2009825"/>
                  <a:pt x="4607652" y="2167577"/>
                  <a:pt x="4565133" y="2099928"/>
                </a:cubicBezTo>
                <a:close/>
                <a:moveTo>
                  <a:pt x="6205068" y="115"/>
                </a:moveTo>
                <a:cubicBezTo>
                  <a:pt x="6350746" y="-2093"/>
                  <a:pt x="6499887" y="27382"/>
                  <a:pt x="6653104" y="98013"/>
                </a:cubicBezTo>
                <a:cubicBezTo>
                  <a:pt x="6873328" y="199433"/>
                  <a:pt x="7076170" y="329832"/>
                  <a:pt x="6948673" y="631195"/>
                </a:cubicBezTo>
                <a:cubicBezTo>
                  <a:pt x="6995440" y="908064"/>
                  <a:pt x="6911072" y="1614659"/>
                  <a:pt x="6913828" y="1838739"/>
                </a:cubicBezTo>
                <a:cubicBezTo>
                  <a:pt x="6916586" y="2062818"/>
                  <a:pt x="6985623" y="1983471"/>
                  <a:pt x="7024850" y="2134700"/>
                </a:cubicBezTo>
                <a:cubicBezTo>
                  <a:pt x="7007411" y="2465823"/>
                  <a:pt x="6740016" y="2438961"/>
                  <a:pt x="6711874" y="2577152"/>
                </a:cubicBezTo>
                <a:cubicBezTo>
                  <a:pt x="6658584" y="2715012"/>
                  <a:pt x="6591286" y="2823801"/>
                  <a:pt x="6565961" y="2981740"/>
                </a:cubicBezTo>
                <a:cubicBezTo>
                  <a:pt x="6540636" y="3139679"/>
                  <a:pt x="6619552" y="3344225"/>
                  <a:pt x="6659308" y="3445273"/>
                </a:cubicBezTo>
                <a:cubicBezTo>
                  <a:pt x="6699064" y="3546321"/>
                  <a:pt x="6693841" y="3437610"/>
                  <a:pt x="6794558" y="3508513"/>
                </a:cubicBezTo>
                <a:cubicBezTo>
                  <a:pt x="6895276" y="3579416"/>
                  <a:pt x="6962456" y="3779072"/>
                  <a:pt x="7044953" y="3830937"/>
                </a:cubicBezTo>
                <a:lnTo>
                  <a:pt x="7298142" y="3893023"/>
                </a:lnTo>
                <a:lnTo>
                  <a:pt x="7298142" y="6858000"/>
                </a:lnTo>
                <a:lnTo>
                  <a:pt x="3771436" y="6858000"/>
                </a:lnTo>
                <a:lnTo>
                  <a:pt x="3728704" y="6776055"/>
                </a:lnTo>
                <a:cubicBezTo>
                  <a:pt x="3711910" y="6742500"/>
                  <a:pt x="3697312" y="6711276"/>
                  <a:pt x="3688120" y="6686946"/>
                </a:cubicBezTo>
                <a:cubicBezTo>
                  <a:pt x="3653517" y="6596116"/>
                  <a:pt x="3478342" y="6289016"/>
                  <a:pt x="3411299" y="6224137"/>
                </a:cubicBezTo>
                <a:cubicBezTo>
                  <a:pt x="3285864" y="6103027"/>
                  <a:pt x="3182056" y="5962454"/>
                  <a:pt x="3004717" y="5914874"/>
                </a:cubicBezTo>
                <a:cubicBezTo>
                  <a:pt x="2954976" y="5901898"/>
                  <a:pt x="2663016" y="5977593"/>
                  <a:pt x="2561371" y="5953803"/>
                </a:cubicBezTo>
                <a:cubicBezTo>
                  <a:pt x="2438099" y="5925689"/>
                  <a:pt x="2074770" y="5733211"/>
                  <a:pt x="1988264" y="5713746"/>
                </a:cubicBezTo>
                <a:cubicBezTo>
                  <a:pt x="1901757" y="5694283"/>
                  <a:pt x="1410832" y="5592637"/>
                  <a:pt x="1332976" y="5568849"/>
                </a:cubicBezTo>
                <a:cubicBezTo>
                  <a:pt x="1201053" y="5527757"/>
                  <a:pt x="1066967" y="5490994"/>
                  <a:pt x="937207" y="5443415"/>
                </a:cubicBezTo>
                <a:cubicBezTo>
                  <a:pt x="813935" y="5397998"/>
                  <a:pt x="372750" y="5201195"/>
                  <a:pt x="279756" y="5134152"/>
                </a:cubicBezTo>
                <a:cubicBezTo>
                  <a:pt x="201901" y="5075761"/>
                  <a:pt x="139183" y="4991417"/>
                  <a:pt x="89442" y="4907072"/>
                </a:cubicBezTo>
                <a:cubicBezTo>
                  <a:pt x="20235" y="4792452"/>
                  <a:pt x="-10042" y="4656203"/>
                  <a:pt x="2935" y="4522118"/>
                </a:cubicBezTo>
                <a:cubicBezTo>
                  <a:pt x="33212" y="4217180"/>
                  <a:pt x="288406" y="3918734"/>
                  <a:pt x="534951" y="3756533"/>
                </a:cubicBezTo>
                <a:cubicBezTo>
                  <a:pt x="701476" y="3648401"/>
                  <a:pt x="868002" y="3613796"/>
                  <a:pt x="941532" y="3406180"/>
                </a:cubicBezTo>
                <a:cubicBezTo>
                  <a:pt x="978297" y="3302373"/>
                  <a:pt x="1030202" y="3207214"/>
                  <a:pt x="1140498" y="3163962"/>
                </a:cubicBezTo>
                <a:cubicBezTo>
                  <a:pt x="1257282" y="3118546"/>
                  <a:pt x="1391367" y="3129361"/>
                  <a:pt x="1490850" y="3045015"/>
                </a:cubicBezTo>
                <a:cubicBezTo>
                  <a:pt x="1622773" y="2932557"/>
                  <a:pt x="1698467" y="2776845"/>
                  <a:pt x="1869317" y="2711963"/>
                </a:cubicBezTo>
                <a:cubicBezTo>
                  <a:pt x="1893107" y="2703313"/>
                  <a:pt x="2044493" y="2383240"/>
                  <a:pt x="2249947" y="2530301"/>
                </a:cubicBezTo>
                <a:cubicBezTo>
                  <a:pt x="2425122" y="2677362"/>
                  <a:pt x="2615437" y="2644923"/>
                  <a:pt x="2812240" y="2588694"/>
                </a:cubicBezTo>
                <a:cubicBezTo>
                  <a:pt x="2874958" y="2567067"/>
                  <a:pt x="3149616" y="2305382"/>
                  <a:pt x="3339930" y="2242665"/>
                </a:cubicBezTo>
                <a:cubicBezTo>
                  <a:pt x="3385347" y="2216714"/>
                  <a:pt x="3428600" y="2188599"/>
                  <a:pt x="3474016" y="2164809"/>
                </a:cubicBezTo>
                <a:cubicBezTo>
                  <a:pt x="3647030" y="2056678"/>
                  <a:pt x="3701096" y="1926917"/>
                  <a:pt x="3867622" y="1896639"/>
                </a:cubicBezTo>
                <a:cubicBezTo>
                  <a:pt x="3915200" y="1892314"/>
                  <a:pt x="4010358" y="1868524"/>
                  <a:pt x="4053611" y="1829596"/>
                </a:cubicBezTo>
                <a:cubicBezTo>
                  <a:pt x="4141199" y="1740387"/>
                  <a:pt x="4205674" y="1704702"/>
                  <a:pt x="4284443" y="1676926"/>
                </a:cubicBezTo>
                <a:lnTo>
                  <a:pt x="4345232" y="1657720"/>
                </a:lnTo>
                <a:lnTo>
                  <a:pt x="4462440" y="1123805"/>
                </a:lnTo>
                <a:cubicBezTo>
                  <a:pt x="4503006" y="1005000"/>
                  <a:pt x="4592834" y="967332"/>
                  <a:pt x="4697156" y="871705"/>
                </a:cubicBezTo>
                <a:cubicBezTo>
                  <a:pt x="4894196" y="564547"/>
                  <a:pt x="5172374" y="367501"/>
                  <a:pt x="5502717" y="231308"/>
                </a:cubicBezTo>
                <a:cubicBezTo>
                  <a:pt x="5729100" y="95481"/>
                  <a:pt x="5962272" y="3795"/>
                  <a:pt x="6205068" y="115"/>
                </a:cubicBezTo>
                <a:close/>
              </a:path>
            </a:pathLst>
          </a:custGeom>
          <a:solidFill>
            <a:schemeClr val="tx1"/>
          </a:solidFill>
          <a:ln w="219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1" name="TextBox 29">
            <a:extLst>
              <a:ext uri="{FF2B5EF4-FFF2-40B4-BE49-F238E27FC236}">
                <a16:creationId xmlns:a16="http://schemas.microsoft.com/office/drawing/2014/main" xmlns="" id="{0A5C2D0A-F0BA-49B1-9030-D31D663BCFEF}"/>
              </a:ext>
            </a:extLst>
          </p:cNvPr>
          <p:cNvSpPr txBox="1"/>
          <p:nvPr/>
        </p:nvSpPr>
        <p:spPr>
          <a:xfrm>
            <a:off x="3740479" y="2183094"/>
            <a:ext cx="81361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ES" dirty="0">
                <a:latin typeface="+mj-lt"/>
              </a:rPr>
              <a:t>Presentar un </a:t>
            </a:r>
            <a:r>
              <a:rPr lang="es-ES" b="1" dirty="0">
                <a:latin typeface="+mj-lt"/>
              </a:rPr>
              <a:t>proyecto de implementación al CEDMT </a:t>
            </a:r>
            <a:r>
              <a:rPr lang="es-ES" dirty="0">
                <a:latin typeface="+mj-lt"/>
              </a:rPr>
              <a:t>para ser considerado en el </a:t>
            </a:r>
            <a:r>
              <a:rPr lang="es-ES" b="1" dirty="0">
                <a:latin typeface="+mj-lt"/>
              </a:rPr>
              <a:t>Plan de Transformación del Ejército </a:t>
            </a:r>
            <a:r>
              <a:rPr lang="es-ES" dirty="0">
                <a:latin typeface="+mj-lt"/>
              </a:rPr>
              <a:t>(línea de transformación – doctrina).</a:t>
            </a:r>
            <a:endParaRPr lang="es-EC" altLang="ko-KR" dirty="0">
              <a:latin typeface="+mj-lt"/>
            </a:endParaRPr>
          </a:p>
        </p:txBody>
      </p:sp>
      <p:sp>
        <p:nvSpPr>
          <p:cNvPr id="93" name="Rectangle 9">
            <a:extLst>
              <a:ext uri="{FF2B5EF4-FFF2-40B4-BE49-F238E27FC236}">
                <a16:creationId xmlns:a16="http://schemas.microsoft.com/office/drawing/2014/main" xmlns="" id="{86D700E5-AC05-46AE-BACD-C9D6D2F75011}"/>
              </a:ext>
            </a:extLst>
          </p:cNvPr>
          <p:cNvSpPr/>
          <p:nvPr/>
        </p:nvSpPr>
        <p:spPr>
          <a:xfrm>
            <a:off x="3218739" y="2338269"/>
            <a:ext cx="374800" cy="24827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TextBox 29">
            <a:extLst>
              <a:ext uri="{FF2B5EF4-FFF2-40B4-BE49-F238E27FC236}">
                <a16:creationId xmlns:a16="http://schemas.microsoft.com/office/drawing/2014/main" xmlns="" id="{4E6AC7B9-7C10-4B55-978F-82E44BB2474E}"/>
              </a:ext>
            </a:extLst>
          </p:cNvPr>
          <p:cNvSpPr txBox="1"/>
          <p:nvPr/>
        </p:nvSpPr>
        <p:spPr>
          <a:xfrm>
            <a:off x="3981836" y="2962711"/>
            <a:ext cx="813619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Explorar </a:t>
            </a:r>
            <a:r>
              <a:rPr lang="es-MX" altLang="ko-KR" b="1" dirty="0">
                <a:latin typeface="+mj-lt"/>
              </a:rPr>
              <a:t>nuevas maneras de incorporar </a:t>
            </a:r>
            <a:r>
              <a:rPr lang="es-MX" altLang="ko-KR" dirty="0">
                <a:latin typeface="+mj-lt"/>
              </a:rPr>
              <a:t>- UFA-ESPE, CEDMT, COT, ADEMIC y la AGE.</a:t>
            </a:r>
            <a:endParaRPr lang="es-EC" altLang="ko-KR" dirty="0">
              <a:latin typeface="+mj-lt"/>
            </a:endParaRPr>
          </a:p>
        </p:txBody>
      </p:sp>
      <p:sp>
        <p:nvSpPr>
          <p:cNvPr id="104" name="TextBox 29">
            <a:extLst>
              <a:ext uri="{FF2B5EF4-FFF2-40B4-BE49-F238E27FC236}">
                <a16:creationId xmlns:a16="http://schemas.microsoft.com/office/drawing/2014/main" xmlns="" id="{3B1DB58F-66DC-4137-B957-FC857DBDDB93}"/>
              </a:ext>
            </a:extLst>
          </p:cNvPr>
          <p:cNvSpPr txBox="1"/>
          <p:nvPr/>
        </p:nvSpPr>
        <p:spPr>
          <a:xfrm>
            <a:off x="4165203" y="3540692"/>
            <a:ext cx="77114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Preparar los </a:t>
            </a:r>
            <a:r>
              <a:rPr lang="es-MX" altLang="ko-KR" b="1" dirty="0">
                <a:latin typeface="+mj-lt"/>
              </a:rPr>
              <a:t>planes de estudio y currículos </a:t>
            </a:r>
            <a:r>
              <a:rPr lang="es-MX" altLang="ko-KR" dirty="0">
                <a:latin typeface="+mj-lt"/>
              </a:rPr>
              <a:t>- ADEMIC y AGE.</a:t>
            </a:r>
            <a:endParaRPr lang="es-EC" altLang="ko-KR" dirty="0">
              <a:latin typeface="+mj-lt"/>
            </a:endParaRPr>
          </a:p>
        </p:txBody>
      </p:sp>
      <p:sp>
        <p:nvSpPr>
          <p:cNvPr id="106" name="TextBox 29">
            <a:extLst>
              <a:ext uri="{FF2B5EF4-FFF2-40B4-BE49-F238E27FC236}">
                <a16:creationId xmlns:a16="http://schemas.microsoft.com/office/drawing/2014/main" xmlns="" id="{8C52B572-97B9-464E-9901-B80867B6FF88}"/>
              </a:ext>
            </a:extLst>
          </p:cNvPr>
          <p:cNvSpPr txBox="1"/>
          <p:nvPr/>
        </p:nvSpPr>
        <p:spPr>
          <a:xfrm>
            <a:off x="4350410" y="4191994"/>
            <a:ext cx="77114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Estudiar y analizar las </a:t>
            </a:r>
            <a:r>
              <a:rPr lang="es-MX" altLang="ko-KR" b="1" dirty="0">
                <a:latin typeface="+mj-lt"/>
              </a:rPr>
              <a:t>doctrinas</a:t>
            </a:r>
            <a:r>
              <a:rPr lang="es-MX" altLang="ko-KR" dirty="0">
                <a:latin typeface="+mj-lt"/>
              </a:rPr>
              <a:t> de otros países y organizaciones.</a:t>
            </a:r>
            <a:endParaRPr lang="es-EC" altLang="ko-KR" dirty="0">
              <a:latin typeface="+mj-lt"/>
            </a:endParaRPr>
          </a:p>
        </p:txBody>
      </p:sp>
      <p:sp>
        <p:nvSpPr>
          <p:cNvPr id="108" name="TextBox 29">
            <a:extLst>
              <a:ext uri="{FF2B5EF4-FFF2-40B4-BE49-F238E27FC236}">
                <a16:creationId xmlns:a16="http://schemas.microsoft.com/office/drawing/2014/main" xmlns="" id="{CF7E5365-096B-45F8-AD17-71347E7B4FDC}"/>
              </a:ext>
            </a:extLst>
          </p:cNvPr>
          <p:cNvSpPr txBox="1"/>
          <p:nvPr/>
        </p:nvSpPr>
        <p:spPr>
          <a:xfrm>
            <a:off x="4550742" y="4830280"/>
            <a:ext cx="75377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Fomentar el </a:t>
            </a:r>
            <a:r>
              <a:rPr lang="es-MX" altLang="ko-KR" b="1" dirty="0">
                <a:latin typeface="+mj-lt"/>
              </a:rPr>
              <a:t>debate</a:t>
            </a:r>
            <a:r>
              <a:rPr lang="es-MX" altLang="ko-KR" dirty="0">
                <a:latin typeface="+mj-lt"/>
              </a:rPr>
              <a:t>, obtener consenso y proporcionar contribuciones con expertos.</a:t>
            </a:r>
            <a:endParaRPr lang="es-EC" altLang="ko-KR" dirty="0">
              <a:latin typeface="+mj-lt"/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xmlns="" id="{62F8775B-9A7E-482F-9B72-32C91E1EE1BF}"/>
              </a:ext>
            </a:extLst>
          </p:cNvPr>
          <p:cNvSpPr txBox="1"/>
          <p:nvPr/>
        </p:nvSpPr>
        <p:spPr>
          <a:xfrm>
            <a:off x="4826934" y="5643471"/>
            <a:ext cx="683909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s-MX" dirty="0"/>
              <a:t>Adaptar la doctrina para crear una </a:t>
            </a:r>
            <a:r>
              <a:rPr lang="es-MX" b="1" dirty="0"/>
              <a:t>cultura de pensamiento militar prospectivo.</a:t>
            </a:r>
            <a:endParaRPr lang="pt-BR" b="1" dirty="0"/>
          </a:p>
        </p:txBody>
      </p:sp>
      <p:pic>
        <p:nvPicPr>
          <p:cNvPr id="114" name="Gráfico 113" descr="Cabeza con engranajes">
            <a:extLst>
              <a:ext uri="{FF2B5EF4-FFF2-40B4-BE49-F238E27FC236}">
                <a16:creationId xmlns:a16="http://schemas.microsoft.com/office/drawing/2014/main" xmlns="" id="{7677B9B2-6EE0-43C6-8661-40E3DB8F4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57278" y="4201363"/>
            <a:ext cx="470197" cy="470197"/>
          </a:xfrm>
          <a:prstGeom prst="rect">
            <a:avLst/>
          </a:prstGeom>
        </p:spPr>
      </p:pic>
      <p:pic>
        <p:nvPicPr>
          <p:cNvPr id="116" name="Gráfico 115" descr="Investigación">
            <a:extLst>
              <a:ext uri="{FF2B5EF4-FFF2-40B4-BE49-F238E27FC236}">
                <a16:creationId xmlns:a16="http://schemas.microsoft.com/office/drawing/2014/main" xmlns="" id="{7DE726FC-0EF6-4CA6-ACE3-7E7C54EFC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44743" y="2946697"/>
            <a:ext cx="355999" cy="355999"/>
          </a:xfrm>
          <a:prstGeom prst="rect">
            <a:avLst/>
          </a:prstGeom>
        </p:spPr>
      </p:pic>
      <p:pic>
        <p:nvPicPr>
          <p:cNvPr id="122" name="Gráfico 121" descr="Huella dactilar">
            <a:extLst>
              <a:ext uri="{FF2B5EF4-FFF2-40B4-BE49-F238E27FC236}">
                <a16:creationId xmlns:a16="http://schemas.microsoft.com/office/drawing/2014/main" xmlns="" id="{1CB0DEEF-1DB7-42E3-986F-34AEE3EE1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238943" y="5721814"/>
            <a:ext cx="411486" cy="411486"/>
          </a:xfrm>
          <a:prstGeom prst="rect">
            <a:avLst/>
          </a:prstGeom>
        </p:spPr>
      </p:pic>
      <p:pic>
        <p:nvPicPr>
          <p:cNvPr id="124" name="Gráfico 123" descr="Piezas de rompecabezas">
            <a:extLst>
              <a:ext uri="{FF2B5EF4-FFF2-40B4-BE49-F238E27FC236}">
                <a16:creationId xmlns:a16="http://schemas.microsoft.com/office/drawing/2014/main" xmlns="" id="{82E91C46-BDD6-4C5D-B2B5-436A4AE2EB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12928" y="3532633"/>
            <a:ext cx="439770" cy="439770"/>
          </a:xfrm>
          <a:prstGeom prst="rect">
            <a:avLst/>
          </a:prstGeom>
        </p:spPr>
      </p:pic>
      <p:pic>
        <p:nvPicPr>
          <p:cNvPr id="126" name="Gráfico 125" descr="Piezas de ajedrez">
            <a:extLst>
              <a:ext uri="{FF2B5EF4-FFF2-40B4-BE49-F238E27FC236}">
                <a16:creationId xmlns:a16="http://schemas.microsoft.com/office/drawing/2014/main" xmlns="" id="{8E249FB4-F344-4042-AD15-C5B9D5B669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037950" y="4956859"/>
            <a:ext cx="383985" cy="383985"/>
          </a:xfrm>
          <a:prstGeom prst="rect">
            <a:avLst/>
          </a:prstGeom>
        </p:spPr>
      </p:pic>
      <p:grpSp>
        <p:nvGrpSpPr>
          <p:cNvPr id="84" name="Grupo 83">
            <a:extLst>
              <a:ext uri="{FF2B5EF4-FFF2-40B4-BE49-F238E27FC236}">
                <a16:creationId xmlns:a16="http://schemas.microsoft.com/office/drawing/2014/main" xmlns="" id="{CF091EDF-56A9-42C5-8994-2A9E7A30A981}"/>
              </a:ext>
            </a:extLst>
          </p:cNvPr>
          <p:cNvGrpSpPr/>
          <p:nvPr/>
        </p:nvGrpSpPr>
        <p:grpSpPr>
          <a:xfrm>
            <a:off x="115529" y="1424547"/>
            <a:ext cx="3532492" cy="4870356"/>
            <a:chOff x="115529" y="1424547"/>
            <a:chExt cx="3940277" cy="4870356"/>
          </a:xfr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1" name="Triángulo isósceles 80">
              <a:extLst>
                <a:ext uri="{FF2B5EF4-FFF2-40B4-BE49-F238E27FC236}">
                  <a16:creationId xmlns:a16="http://schemas.microsoft.com/office/drawing/2014/main" xmlns="" id="{ACAFE699-3935-45D2-98B6-3F32A313DB04}"/>
                </a:ext>
              </a:extLst>
            </p:cNvPr>
            <p:cNvSpPr/>
            <p:nvPr/>
          </p:nvSpPr>
          <p:spPr>
            <a:xfrm>
              <a:off x="1327355" y="2286000"/>
              <a:ext cx="2728451" cy="40089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Triángulo isósceles 82">
              <a:extLst>
                <a:ext uri="{FF2B5EF4-FFF2-40B4-BE49-F238E27FC236}">
                  <a16:creationId xmlns:a16="http://schemas.microsoft.com/office/drawing/2014/main" xmlns="" id="{9D882621-1B7A-4EAC-AEBB-8968C1346AC2}"/>
                </a:ext>
              </a:extLst>
            </p:cNvPr>
            <p:cNvSpPr/>
            <p:nvPr/>
          </p:nvSpPr>
          <p:spPr>
            <a:xfrm flipV="1">
              <a:off x="115529" y="1424547"/>
              <a:ext cx="2695998" cy="40520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FF97382-4F2F-4DC9-91BA-4F2F5668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02208"/>
      </p:ext>
    </p:extLst>
  </p:cSld>
  <p:clrMapOvr>
    <a:masterClrMapping/>
  </p:clrMapOvr>
  <p:transition spd="slow" advTm="38655">
    <p:strips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o 67">
            <a:extLst>
              <a:ext uri="{FF2B5EF4-FFF2-40B4-BE49-F238E27FC236}">
                <a16:creationId xmlns:a16="http://schemas.microsoft.com/office/drawing/2014/main" xmlns="" id="{3A2150D1-512C-48F5-AC9F-5C6FAA8063C9}"/>
              </a:ext>
            </a:extLst>
          </p:cNvPr>
          <p:cNvGrpSpPr/>
          <p:nvPr/>
        </p:nvGrpSpPr>
        <p:grpSpPr>
          <a:xfrm>
            <a:off x="0" y="6018196"/>
            <a:ext cx="12218055" cy="839804"/>
            <a:chOff x="0" y="6018196"/>
            <a:chExt cx="12218055" cy="839804"/>
          </a:xfrm>
        </p:grpSpPr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xmlns="" id="{6037A99F-02F5-41B7-961F-7FB34FCA5F89}"/>
                </a:ext>
              </a:extLst>
            </p:cNvPr>
            <p:cNvSpPr/>
            <p:nvPr/>
          </p:nvSpPr>
          <p:spPr>
            <a:xfrm>
              <a:off x="0" y="6622351"/>
              <a:ext cx="10829925" cy="9439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xmlns="" id="{8C85129F-1149-43D0-A0FB-780AD9E5E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>
              <a:off x="9963649" y="6018196"/>
              <a:ext cx="2254406" cy="83980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1" name="TextBox 29">
            <a:extLst>
              <a:ext uri="{FF2B5EF4-FFF2-40B4-BE49-F238E27FC236}">
                <a16:creationId xmlns:a16="http://schemas.microsoft.com/office/drawing/2014/main" xmlns="" id="{6FFD537A-89A1-4DDD-A889-C94B4976ED82}"/>
              </a:ext>
            </a:extLst>
          </p:cNvPr>
          <p:cNvSpPr txBox="1"/>
          <p:nvPr/>
        </p:nvSpPr>
        <p:spPr>
          <a:xfrm>
            <a:off x="3618525" y="1682841"/>
            <a:ext cx="813619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altLang="ko-KR" dirty="0">
                <a:latin typeface="+mj-lt"/>
                <a:cs typeface="Arial" pitchFamily="34" charset="0"/>
              </a:rPr>
              <a:t>Conformar un </a:t>
            </a:r>
            <a:r>
              <a:rPr lang="es-MX" altLang="ko-KR" b="1" dirty="0">
                <a:latin typeface="+mj-lt"/>
                <a:cs typeface="Arial" pitchFamily="34" charset="0"/>
              </a:rPr>
              <a:t>equipo móvil de capacitación </a:t>
            </a:r>
            <a:r>
              <a:rPr lang="es-MX" altLang="ko-KR" dirty="0">
                <a:latin typeface="+mj-lt"/>
                <a:cs typeface="Arial" pitchFamily="34" charset="0"/>
              </a:rPr>
              <a:t>(continuidad militares en S.P expertos).</a:t>
            </a:r>
            <a:endParaRPr lang="es-EC" altLang="ko-KR" dirty="0">
              <a:latin typeface="+mj-lt"/>
              <a:cs typeface="Arial" pitchFamily="34" charset="0"/>
            </a:endParaRPr>
          </a:p>
        </p:txBody>
      </p:sp>
      <p:sp>
        <p:nvSpPr>
          <p:cNvPr id="91" name="TextBox 29">
            <a:extLst>
              <a:ext uri="{FF2B5EF4-FFF2-40B4-BE49-F238E27FC236}">
                <a16:creationId xmlns:a16="http://schemas.microsoft.com/office/drawing/2014/main" xmlns="" id="{0A5C2D0A-F0BA-49B1-9030-D31D663BCFEF}"/>
              </a:ext>
            </a:extLst>
          </p:cNvPr>
          <p:cNvSpPr txBox="1"/>
          <p:nvPr/>
        </p:nvSpPr>
        <p:spPr>
          <a:xfrm>
            <a:off x="3827490" y="2470311"/>
            <a:ext cx="813619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ES" dirty="0">
                <a:latin typeface="+mj-lt"/>
              </a:rPr>
              <a:t>Desarrollar un </a:t>
            </a:r>
            <a:r>
              <a:rPr lang="es-ES" b="1" dirty="0">
                <a:latin typeface="+mj-lt"/>
              </a:rPr>
              <a:t>proceso de capacitación continua</a:t>
            </a:r>
            <a:r>
              <a:rPr lang="es-ES" dirty="0">
                <a:latin typeface="+mj-lt"/>
              </a:rPr>
              <a:t>, iniciando en el exterior.</a:t>
            </a:r>
            <a:endParaRPr lang="es-EC" altLang="ko-KR" dirty="0">
              <a:latin typeface="+mj-lt"/>
            </a:endParaRPr>
          </a:p>
        </p:txBody>
      </p:sp>
      <p:sp>
        <p:nvSpPr>
          <p:cNvPr id="95" name="TextBox 29">
            <a:extLst>
              <a:ext uri="{FF2B5EF4-FFF2-40B4-BE49-F238E27FC236}">
                <a16:creationId xmlns:a16="http://schemas.microsoft.com/office/drawing/2014/main" xmlns="" id="{4E6AC7B9-7C10-4B55-978F-82E44BB2474E}"/>
              </a:ext>
            </a:extLst>
          </p:cNvPr>
          <p:cNvSpPr txBox="1"/>
          <p:nvPr/>
        </p:nvSpPr>
        <p:spPr>
          <a:xfrm>
            <a:off x="4020758" y="3048466"/>
            <a:ext cx="813619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b="1" dirty="0">
                <a:latin typeface="+mj-lt"/>
              </a:rPr>
              <a:t>Alinear</a:t>
            </a:r>
            <a:r>
              <a:rPr lang="es-MX" altLang="ko-KR" dirty="0">
                <a:latin typeface="+mj-lt"/>
              </a:rPr>
              <a:t> los procesos de capacitación a los </a:t>
            </a:r>
            <a:r>
              <a:rPr lang="es-MX" altLang="ko-KR" b="1" dirty="0">
                <a:latin typeface="+mj-lt"/>
              </a:rPr>
              <a:t>objetivos estratégicos del Ejército</a:t>
            </a:r>
            <a:r>
              <a:rPr lang="es-MX" altLang="ko-KR" dirty="0">
                <a:latin typeface="+mj-lt"/>
              </a:rPr>
              <a:t>.</a:t>
            </a:r>
            <a:endParaRPr lang="es-EC" altLang="ko-KR" dirty="0">
              <a:latin typeface="+mj-lt"/>
            </a:endParaRPr>
          </a:p>
        </p:txBody>
      </p:sp>
      <p:sp>
        <p:nvSpPr>
          <p:cNvPr id="104" name="TextBox 29">
            <a:extLst>
              <a:ext uri="{FF2B5EF4-FFF2-40B4-BE49-F238E27FC236}">
                <a16:creationId xmlns:a16="http://schemas.microsoft.com/office/drawing/2014/main" xmlns="" id="{3B1DB58F-66DC-4137-B957-FC857DBDDB93}"/>
              </a:ext>
            </a:extLst>
          </p:cNvPr>
          <p:cNvSpPr txBox="1"/>
          <p:nvPr/>
        </p:nvSpPr>
        <p:spPr>
          <a:xfrm>
            <a:off x="4204124" y="3652922"/>
            <a:ext cx="813619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Ejecutar </a:t>
            </a:r>
            <a:r>
              <a:rPr lang="es-MX" altLang="ko-KR" b="1" dirty="0">
                <a:latin typeface="+mj-lt"/>
              </a:rPr>
              <a:t>seminarios, talleres, paneles</a:t>
            </a:r>
            <a:r>
              <a:rPr lang="es-MX" altLang="ko-KR" dirty="0">
                <a:latin typeface="+mj-lt"/>
              </a:rPr>
              <a:t>, entre otros, con expertos </a:t>
            </a:r>
            <a:r>
              <a:rPr lang="es-MX" altLang="ko-KR" dirty="0" err="1">
                <a:latin typeface="+mj-lt"/>
              </a:rPr>
              <a:t>nac</a:t>
            </a:r>
            <a:r>
              <a:rPr lang="es-MX" altLang="ko-KR" dirty="0">
                <a:latin typeface="+mj-lt"/>
              </a:rPr>
              <a:t>/</a:t>
            </a:r>
            <a:r>
              <a:rPr lang="es-MX" altLang="ko-KR" dirty="0" err="1">
                <a:latin typeface="+mj-lt"/>
              </a:rPr>
              <a:t>int</a:t>
            </a:r>
            <a:r>
              <a:rPr lang="es-MX" altLang="ko-KR" dirty="0">
                <a:latin typeface="+mj-lt"/>
              </a:rPr>
              <a:t>.</a:t>
            </a:r>
            <a:endParaRPr lang="es-EC" altLang="ko-KR" dirty="0">
              <a:latin typeface="+mj-lt"/>
            </a:endParaRPr>
          </a:p>
        </p:txBody>
      </p:sp>
      <p:sp>
        <p:nvSpPr>
          <p:cNvPr id="106" name="TextBox 29">
            <a:extLst>
              <a:ext uri="{FF2B5EF4-FFF2-40B4-BE49-F238E27FC236}">
                <a16:creationId xmlns:a16="http://schemas.microsoft.com/office/drawing/2014/main" xmlns="" id="{8C52B572-97B9-464E-9901-B80867B6FF88}"/>
              </a:ext>
            </a:extLst>
          </p:cNvPr>
          <p:cNvSpPr txBox="1"/>
          <p:nvPr/>
        </p:nvSpPr>
        <p:spPr>
          <a:xfrm>
            <a:off x="4404078" y="4304224"/>
            <a:ext cx="72566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Formular </a:t>
            </a:r>
            <a:r>
              <a:rPr lang="es-MX" altLang="ko-KR" b="1" dirty="0">
                <a:latin typeface="+mj-lt"/>
              </a:rPr>
              <a:t>guías de estudio multimedia </a:t>
            </a:r>
            <a:r>
              <a:rPr lang="es-MX" altLang="ko-KR" dirty="0">
                <a:latin typeface="+mj-lt"/>
              </a:rPr>
              <a:t>interactiva.. </a:t>
            </a:r>
            <a:endParaRPr lang="es-EC" altLang="ko-KR" dirty="0">
              <a:latin typeface="+mj-lt"/>
            </a:endParaRPr>
          </a:p>
        </p:txBody>
      </p:sp>
      <p:grpSp>
        <p:nvGrpSpPr>
          <p:cNvPr id="84" name="Grupo 83">
            <a:extLst>
              <a:ext uri="{FF2B5EF4-FFF2-40B4-BE49-F238E27FC236}">
                <a16:creationId xmlns:a16="http://schemas.microsoft.com/office/drawing/2014/main" xmlns="" id="{CF091EDF-56A9-42C5-8994-2A9E7A30A981}"/>
              </a:ext>
            </a:extLst>
          </p:cNvPr>
          <p:cNvGrpSpPr/>
          <p:nvPr/>
        </p:nvGrpSpPr>
        <p:grpSpPr>
          <a:xfrm>
            <a:off x="115529" y="1424547"/>
            <a:ext cx="3532492" cy="4870356"/>
            <a:chOff x="115529" y="1424547"/>
            <a:chExt cx="3940277" cy="487035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1" name="Triángulo isósceles 80">
              <a:extLst>
                <a:ext uri="{FF2B5EF4-FFF2-40B4-BE49-F238E27FC236}">
                  <a16:creationId xmlns:a16="http://schemas.microsoft.com/office/drawing/2014/main" xmlns="" id="{ACAFE699-3935-45D2-98B6-3F32A313DB04}"/>
                </a:ext>
              </a:extLst>
            </p:cNvPr>
            <p:cNvSpPr/>
            <p:nvPr/>
          </p:nvSpPr>
          <p:spPr>
            <a:xfrm>
              <a:off x="1327355" y="2286000"/>
              <a:ext cx="2728451" cy="40089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Triángulo isósceles 82">
              <a:extLst>
                <a:ext uri="{FF2B5EF4-FFF2-40B4-BE49-F238E27FC236}">
                  <a16:creationId xmlns:a16="http://schemas.microsoft.com/office/drawing/2014/main" xmlns="" id="{9D882621-1B7A-4EAC-AEBB-8968C1346AC2}"/>
                </a:ext>
              </a:extLst>
            </p:cNvPr>
            <p:cNvSpPr/>
            <p:nvPr/>
          </p:nvSpPr>
          <p:spPr>
            <a:xfrm flipV="1">
              <a:off x="115529" y="1424547"/>
              <a:ext cx="2695998" cy="40520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xmlns="" id="{34FF1EF9-2E0F-4CC0-B614-8F39F4BB54C4}"/>
              </a:ext>
            </a:extLst>
          </p:cNvPr>
          <p:cNvGrpSpPr/>
          <p:nvPr/>
        </p:nvGrpSpPr>
        <p:grpSpPr>
          <a:xfrm>
            <a:off x="3479849" y="-3135"/>
            <a:ext cx="4859221" cy="1243475"/>
            <a:chOff x="3465335" y="-32163"/>
            <a:chExt cx="4859221" cy="1243475"/>
          </a:xfrm>
        </p:grpSpPr>
        <p:sp>
          <p:nvSpPr>
            <p:cNvPr id="36" name="Freeform 584">
              <a:extLst>
                <a:ext uri="{FF2B5EF4-FFF2-40B4-BE49-F238E27FC236}">
                  <a16:creationId xmlns:a16="http://schemas.microsoft.com/office/drawing/2014/main" xmlns="" id="{61E75685-CA77-4B27-81EF-DC5A25C9B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335" y="65934"/>
              <a:ext cx="4859221" cy="1145378"/>
            </a:xfrm>
            <a:custGeom>
              <a:avLst/>
              <a:gdLst>
                <a:gd name="T0" fmla="*/ 13835 w 14066"/>
                <a:gd name="T1" fmla="*/ 744 h 3315"/>
                <a:gd name="T2" fmla="*/ 13713 w 14066"/>
                <a:gd name="T3" fmla="*/ 454 h 3315"/>
                <a:gd name="T4" fmla="*/ 13456 w 14066"/>
                <a:gd name="T5" fmla="*/ 280 h 3315"/>
                <a:gd name="T6" fmla="*/ 2543 w 14066"/>
                <a:gd name="T7" fmla="*/ 257 h 3315"/>
                <a:gd name="T8" fmla="*/ 2291 w 14066"/>
                <a:gd name="T9" fmla="*/ 124 h 3315"/>
                <a:gd name="T10" fmla="*/ 1956 w 14066"/>
                <a:gd name="T11" fmla="*/ 26 h 3315"/>
                <a:gd name="T12" fmla="*/ 1658 w 14066"/>
                <a:gd name="T13" fmla="*/ 0 h 3315"/>
                <a:gd name="T14" fmla="*/ 1243 w 14066"/>
                <a:gd name="T15" fmla="*/ 52 h 3315"/>
                <a:gd name="T16" fmla="*/ 798 w 14066"/>
                <a:gd name="T17" fmla="*/ 240 h 3315"/>
                <a:gd name="T18" fmla="*/ 431 w 14066"/>
                <a:gd name="T19" fmla="*/ 543 h 3315"/>
                <a:gd name="T20" fmla="*/ 162 w 14066"/>
                <a:gd name="T21" fmla="*/ 938 h 3315"/>
                <a:gd name="T22" fmla="*/ 19 w 14066"/>
                <a:gd name="T23" fmla="*/ 1405 h 3315"/>
                <a:gd name="T24" fmla="*/ 0 w 14066"/>
                <a:gd name="T25" fmla="*/ 1720 h 3315"/>
                <a:gd name="T26" fmla="*/ 54 w 14066"/>
                <a:gd name="T27" fmla="*/ 2076 h 3315"/>
                <a:gd name="T28" fmla="*/ 177 w 14066"/>
                <a:gd name="T29" fmla="*/ 2404 h 3315"/>
                <a:gd name="T30" fmla="*/ 365 w 14066"/>
                <a:gd name="T31" fmla="*/ 2696 h 3315"/>
                <a:gd name="T32" fmla="*/ 607 w 14066"/>
                <a:gd name="T33" fmla="*/ 2941 h 3315"/>
                <a:gd name="T34" fmla="*/ 896 w 14066"/>
                <a:gd name="T35" fmla="*/ 3130 h 3315"/>
                <a:gd name="T36" fmla="*/ 1199 w 14066"/>
                <a:gd name="T37" fmla="*/ 3252 h 3315"/>
                <a:gd name="T38" fmla="*/ 1658 w 14066"/>
                <a:gd name="T39" fmla="*/ 3315 h 3315"/>
                <a:gd name="T40" fmla="*/ 1700 w 14066"/>
                <a:gd name="T41" fmla="*/ 3315 h 3315"/>
                <a:gd name="T42" fmla="*/ 1766 w 14066"/>
                <a:gd name="T43" fmla="*/ 3312 h 3315"/>
                <a:gd name="T44" fmla="*/ 1834 w 14066"/>
                <a:gd name="T45" fmla="*/ 3306 h 3315"/>
                <a:gd name="T46" fmla="*/ 1899 w 14066"/>
                <a:gd name="T47" fmla="*/ 3297 h 3315"/>
                <a:gd name="T48" fmla="*/ 1954 w 14066"/>
                <a:gd name="T49" fmla="*/ 3288 h 3315"/>
                <a:gd name="T50" fmla="*/ 2011 w 14066"/>
                <a:gd name="T51" fmla="*/ 3278 h 3315"/>
                <a:gd name="T52" fmla="*/ 2070 w 14066"/>
                <a:gd name="T53" fmla="*/ 3264 h 3315"/>
                <a:gd name="T54" fmla="*/ 2125 w 14066"/>
                <a:gd name="T55" fmla="*/ 3248 h 3315"/>
                <a:gd name="T56" fmla="*/ 2178 w 14066"/>
                <a:gd name="T57" fmla="*/ 3231 h 3315"/>
                <a:gd name="T58" fmla="*/ 2241 w 14066"/>
                <a:gd name="T59" fmla="*/ 3209 h 3315"/>
                <a:gd name="T60" fmla="*/ 2328 w 14066"/>
                <a:gd name="T61" fmla="*/ 3174 h 3315"/>
                <a:gd name="T62" fmla="*/ 2790 w 14066"/>
                <a:gd name="T63" fmla="*/ 2870 h 3315"/>
                <a:gd name="T64" fmla="*/ 2855 w 14066"/>
                <a:gd name="T65" fmla="*/ 2805 h 3315"/>
                <a:gd name="T66" fmla="*/ 2869 w 14066"/>
                <a:gd name="T67" fmla="*/ 2789 h 3315"/>
                <a:gd name="T68" fmla="*/ 2896 w 14066"/>
                <a:gd name="T69" fmla="*/ 2759 h 3315"/>
                <a:gd name="T70" fmla="*/ 2901 w 14066"/>
                <a:gd name="T71" fmla="*/ 2754 h 3315"/>
                <a:gd name="T72" fmla="*/ 2931 w 14066"/>
                <a:gd name="T73" fmla="*/ 2719 h 3315"/>
                <a:gd name="T74" fmla="*/ 2934 w 14066"/>
                <a:gd name="T75" fmla="*/ 2717 h 3315"/>
                <a:gd name="T76" fmla="*/ 2943 w 14066"/>
                <a:gd name="T77" fmla="*/ 2706 h 3315"/>
                <a:gd name="T78" fmla="*/ 2966 w 14066"/>
                <a:gd name="T79" fmla="*/ 2676 h 3315"/>
                <a:gd name="T80" fmla="*/ 2985 w 14066"/>
                <a:gd name="T81" fmla="*/ 2651 h 3315"/>
                <a:gd name="T82" fmla="*/ 3317 w 14066"/>
                <a:gd name="T83" fmla="*/ 2985 h 3315"/>
                <a:gd name="T84" fmla="*/ 3825 w 14066"/>
                <a:gd name="T85" fmla="*/ 3244 h 3315"/>
                <a:gd name="T86" fmla="*/ 4313 w 14066"/>
                <a:gd name="T87" fmla="*/ 3315 h 3315"/>
                <a:gd name="T88" fmla="*/ 13693 w 14066"/>
                <a:gd name="T89" fmla="*/ 3292 h 3315"/>
                <a:gd name="T90" fmla="*/ 13745 w 14066"/>
                <a:gd name="T91" fmla="*/ 3273 h 3315"/>
                <a:gd name="T92" fmla="*/ 13804 w 14066"/>
                <a:gd name="T93" fmla="*/ 3243 h 3315"/>
                <a:gd name="T94" fmla="*/ 13909 w 14066"/>
                <a:gd name="T95" fmla="*/ 3161 h 3315"/>
                <a:gd name="T96" fmla="*/ 14003 w 14066"/>
                <a:gd name="T97" fmla="*/ 3038 h 3315"/>
                <a:gd name="T98" fmla="*/ 14066 w 14066"/>
                <a:gd name="T99" fmla="*/ 2784 h 3315"/>
                <a:gd name="T100" fmla="*/ 14066 w 14066"/>
                <a:gd name="T101" fmla="*/ 2654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066" h="3315">
                  <a:moveTo>
                    <a:pt x="13837" y="2654"/>
                  </a:moveTo>
                  <a:lnTo>
                    <a:pt x="13837" y="800"/>
                  </a:lnTo>
                  <a:lnTo>
                    <a:pt x="13835" y="744"/>
                  </a:lnTo>
                  <a:lnTo>
                    <a:pt x="13813" y="638"/>
                  </a:lnTo>
                  <a:lnTo>
                    <a:pt x="13772" y="540"/>
                  </a:lnTo>
                  <a:lnTo>
                    <a:pt x="13713" y="454"/>
                  </a:lnTo>
                  <a:lnTo>
                    <a:pt x="13640" y="380"/>
                  </a:lnTo>
                  <a:lnTo>
                    <a:pt x="13553" y="321"/>
                  </a:lnTo>
                  <a:lnTo>
                    <a:pt x="13456" y="280"/>
                  </a:lnTo>
                  <a:lnTo>
                    <a:pt x="13349" y="258"/>
                  </a:lnTo>
                  <a:lnTo>
                    <a:pt x="13294" y="257"/>
                  </a:lnTo>
                  <a:lnTo>
                    <a:pt x="2543" y="257"/>
                  </a:lnTo>
                  <a:lnTo>
                    <a:pt x="2494" y="227"/>
                  </a:lnTo>
                  <a:lnTo>
                    <a:pt x="2394" y="172"/>
                  </a:lnTo>
                  <a:lnTo>
                    <a:pt x="2291" y="124"/>
                  </a:lnTo>
                  <a:lnTo>
                    <a:pt x="2182" y="84"/>
                  </a:lnTo>
                  <a:lnTo>
                    <a:pt x="2070" y="52"/>
                  </a:lnTo>
                  <a:lnTo>
                    <a:pt x="1956" y="26"/>
                  </a:lnTo>
                  <a:lnTo>
                    <a:pt x="1838" y="9"/>
                  </a:lnTo>
                  <a:lnTo>
                    <a:pt x="1719" y="0"/>
                  </a:lnTo>
                  <a:lnTo>
                    <a:pt x="1658" y="0"/>
                  </a:lnTo>
                  <a:lnTo>
                    <a:pt x="1573" y="1"/>
                  </a:lnTo>
                  <a:lnTo>
                    <a:pt x="1405" y="18"/>
                  </a:lnTo>
                  <a:lnTo>
                    <a:pt x="1243" y="52"/>
                  </a:lnTo>
                  <a:lnTo>
                    <a:pt x="1088" y="100"/>
                  </a:lnTo>
                  <a:lnTo>
                    <a:pt x="939" y="163"/>
                  </a:lnTo>
                  <a:lnTo>
                    <a:pt x="798" y="240"/>
                  </a:lnTo>
                  <a:lnTo>
                    <a:pt x="665" y="329"/>
                  </a:lnTo>
                  <a:lnTo>
                    <a:pt x="542" y="430"/>
                  </a:lnTo>
                  <a:lnTo>
                    <a:pt x="431" y="543"/>
                  </a:lnTo>
                  <a:lnTo>
                    <a:pt x="328" y="665"/>
                  </a:lnTo>
                  <a:lnTo>
                    <a:pt x="239" y="797"/>
                  </a:lnTo>
                  <a:lnTo>
                    <a:pt x="162" y="938"/>
                  </a:lnTo>
                  <a:lnTo>
                    <a:pt x="100" y="1087"/>
                  </a:lnTo>
                  <a:lnTo>
                    <a:pt x="51" y="1243"/>
                  </a:lnTo>
                  <a:lnTo>
                    <a:pt x="19" y="1405"/>
                  </a:lnTo>
                  <a:lnTo>
                    <a:pt x="2" y="1572"/>
                  </a:lnTo>
                  <a:lnTo>
                    <a:pt x="0" y="1658"/>
                  </a:lnTo>
                  <a:lnTo>
                    <a:pt x="0" y="1720"/>
                  </a:lnTo>
                  <a:lnTo>
                    <a:pt x="10" y="1842"/>
                  </a:lnTo>
                  <a:lnTo>
                    <a:pt x="28" y="1961"/>
                  </a:lnTo>
                  <a:lnTo>
                    <a:pt x="54" y="2076"/>
                  </a:lnTo>
                  <a:lnTo>
                    <a:pt x="87" y="2190"/>
                  </a:lnTo>
                  <a:lnTo>
                    <a:pt x="129" y="2299"/>
                  </a:lnTo>
                  <a:lnTo>
                    <a:pt x="177" y="2404"/>
                  </a:lnTo>
                  <a:lnTo>
                    <a:pt x="234" y="2507"/>
                  </a:lnTo>
                  <a:lnTo>
                    <a:pt x="296" y="2604"/>
                  </a:lnTo>
                  <a:lnTo>
                    <a:pt x="365" y="2696"/>
                  </a:lnTo>
                  <a:lnTo>
                    <a:pt x="440" y="2783"/>
                  </a:lnTo>
                  <a:lnTo>
                    <a:pt x="520" y="2864"/>
                  </a:lnTo>
                  <a:lnTo>
                    <a:pt x="607" y="2941"/>
                  </a:lnTo>
                  <a:lnTo>
                    <a:pt x="699" y="3010"/>
                  </a:lnTo>
                  <a:lnTo>
                    <a:pt x="795" y="3073"/>
                  </a:lnTo>
                  <a:lnTo>
                    <a:pt x="896" y="3130"/>
                  </a:lnTo>
                  <a:lnTo>
                    <a:pt x="948" y="3156"/>
                  </a:lnTo>
                  <a:lnTo>
                    <a:pt x="1030" y="3192"/>
                  </a:lnTo>
                  <a:lnTo>
                    <a:pt x="1199" y="3252"/>
                  </a:lnTo>
                  <a:lnTo>
                    <a:pt x="1378" y="3293"/>
                  </a:lnTo>
                  <a:lnTo>
                    <a:pt x="1564" y="3314"/>
                  </a:lnTo>
                  <a:lnTo>
                    <a:pt x="1658" y="3315"/>
                  </a:lnTo>
                  <a:lnTo>
                    <a:pt x="1658" y="3315"/>
                  </a:lnTo>
                  <a:lnTo>
                    <a:pt x="1659" y="3315"/>
                  </a:lnTo>
                  <a:lnTo>
                    <a:pt x="1700" y="3315"/>
                  </a:lnTo>
                  <a:lnTo>
                    <a:pt x="1740" y="3313"/>
                  </a:lnTo>
                  <a:lnTo>
                    <a:pt x="1753" y="3313"/>
                  </a:lnTo>
                  <a:lnTo>
                    <a:pt x="1766" y="3312"/>
                  </a:lnTo>
                  <a:lnTo>
                    <a:pt x="1793" y="3310"/>
                  </a:lnTo>
                  <a:lnTo>
                    <a:pt x="1820" y="3308"/>
                  </a:lnTo>
                  <a:lnTo>
                    <a:pt x="1834" y="3306"/>
                  </a:lnTo>
                  <a:lnTo>
                    <a:pt x="1850" y="3304"/>
                  </a:lnTo>
                  <a:lnTo>
                    <a:pt x="1875" y="3301"/>
                  </a:lnTo>
                  <a:lnTo>
                    <a:pt x="1899" y="3297"/>
                  </a:lnTo>
                  <a:lnTo>
                    <a:pt x="1915" y="3296"/>
                  </a:lnTo>
                  <a:lnTo>
                    <a:pt x="1932" y="3292"/>
                  </a:lnTo>
                  <a:lnTo>
                    <a:pt x="1954" y="3288"/>
                  </a:lnTo>
                  <a:lnTo>
                    <a:pt x="1977" y="3284"/>
                  </a:lnTo>
                  <a:lnTo>
                    <a:pt x="1994" y="3282"/>
                  </a:lnTo>
                  <a:lnTo>
                    <a:pt x="2011" y="3278"/>
                  </a:lnTo>
                  <a:lnTo>
                    <a:pt x="2031" y="3273"/>
                  </a:lnTo>
                  <a:lnTo>
                    <a:pt x="2052" y="3268"/>
                  </a:lnTo>
                  <a:lnTo>
                    <a:pt x="2070" y="3264"/>
                  </a:lnTo>
                  <a:lnTo>
                    <a:pt x="2089" y="3258"/>
                  </a:lnTo>
                  <a:lnTo>
                    <a:pt x="2107" y="3253"/>
                  </a:lnTo>
                  <a:lnTo>
                    <a:pt x="2125" y="3248"/>
                  </a:lnTo>
                  <a:lnTo>
                    <a:pt x="2146" y="3243"/>
                  </a:lnTo>
                  <a:lnTo>
                    <a:pt x="2165" y="3236"/>
                  </a:lnTo>
                  <a:lnTo>
                    <a:pt x="2178" y="3231"/>
                  </a:lnTo>
                  <a:lnTo>
                    <a:pt x="2191" y="3227"/>
                  </a:lnTo>
                  <a:lnTo>
                    <a:pt x="2217" y="3218"/>
                  </a:lnTo>
                  <a:lnTo>
                    <a:pt x="2241" y="3209"/>
                  </a:lnTo>
                  <a:lnTo>
                    <a:pt x="2241" y="3209"/>
                  </a:lnTo>
                  <a:lnTo>
                    <a:pt x="2241" y="3209"/>
                  </a:lnTo>
                  <a:lnTo>
                    <a:pt x="2328" y="3174"/>
                  </a:lnTo>
                  <a:lnTo>
                    <a:pt x="2494" y="3090"/>
                  </a:lnTo>
                  <a:lnTo>
                    <a:pt x="2648" y="2989"/>
                  </a:lnTo>
                  <a:lnTo>
                    <a:pt x="2790" y="2870"/>
                  </a:lnTo>
                  <a:lnTo>
                    <a:pt x="2855" y="2805"/>
                  </a:lnTo>
                  <a:lnTo>
                    <a:pt x="2855" y="2805"/>
                  </a:lnTo>
                  <a:lnTo>
                    <a:pt x="2855" y="2805"/>
                  </a:lnTo>
                  <a:lnTo>
                    <a:pt x="2858" y="2801"/>
                  </a:lnTo>
                  <a:lnTo>
                    <a:pt x="2862" y="2797"/>
                  </a:lnTo>
                  <a:lnTo>
                    <a:pt x="2869" y="2789"/>
                  </a:lnTo>
                  <a:lnTo>
                    <a:pt x="2875" y="2783"/>
                  </a:lnTo>
                  <a:lnTo>
                    <a:pt x="2886" y="2771"/>
                  </a:lnTo>
                  <a:lnTo>
                    <a:pt x="2896" y="2759"/>
                  </a:lnTo>
                  <a:lnTo>
                    <a:pt x="2896" y="2759"/>
                  </a:lnTo>
                  <a:lnTo>
                    <a:pt x="2896" y="2759"/>
                  </a:lnTo>
                  <a:lnTo>
                    <a:pt x="2901" y="2754"/>
                  </a:lnTo>
                  <a:lnTo>
                    <a:pt x="2906" y="2748"/>
                  </a:lnTo>
                  <a:lnTo>
                    <a:pt x="2919" y="2734"/>
                  </a:lnTo>
                  <a:lnTo>
                    <a:pt x="2931" y="2719"/>
                  </a:lnTo>
                  <a:lnTo>
                    <a:pt x="2931" y="2719"/>
                  </a:lnTo>
                  <a:lnTo>
                    <a:pt x="2932" y="2718"/>
                  </a:lnTo>
                  <a:lnTo>
                    <a:pt x="2934" y="2717"/>
                  </a:lnTo>
                  <a:lnTo>
                    <a:pt x="2935" y="2715"/>
                  </a:lnTo>
                  <a:lnTo>
                    <a:pt x="2939" y="2710"/>
                  </a:lnTo>
                  <a:lnTo>
                    <a:pt x="2943" y="2706"/>
                  </a:lnTo>
                  <a:lnTo>
                    <a:pt x="2947" y="2701"/>
                  </a:lnTo>
                  <a:lnTo>
                    <a:pt x="2950" y="2696"/>
                  </a:lnTo>
                  <a:lnTo>
                    <a:pt x="2966" y="2676"/>
                  </a:lnTo>
                  <a:lnTo>
                    <a:pt x="2980" y="2658"/>
                  </a:lnTo>
                  <a:lnTo>
                    <a:pt x="2983" y="2654"/>
                  </a:lnTo>
                  <a:lnTo>
                    <a:pt x="2985" y="2651"/>
                  </a:lnTo>
                  <a:lnTo>
                    <a:pt x="3044" y="2726"/>
                  </a:lnTo>
                  <a:lnTo>
                    <a:pt x="3173" y="2863"/>
                  </a:lnTo>
                  <a:lnTo>
                    <a:pt x="3317" y="2985"/>
                  </a:lnTo>
                  <a:lnTo>
                    <a:pt x="3475" y="3090"/>
                  </a:lnTo>
                  <a:lnTo>
                    <a:pt x="3645" y="3177"/>
                  </a:lnTo>
                  <a:lnTo>
                    <a:pt x="3825" y="3244"/>
                  </a:lnTo>
                  <a:lnTo>
                    <a:pt x="4015" y="3290"/>
                  </a:lnTo>
                  <a:lnTo>
                    <a:pt x="4212" y="3313"/>
                  </a:lnTo>
                  <a:lnTo>
                    <a:pt x="4313" y="3315"/>
                  </a:lnTo>
                  <a:lnTo>
                    <a:pt x="13535" y="3315"/>
                  </a:lnTo>
                  <a:lnTo>
                    <a:pt x="13589" y="3314"/>
                  </a:lnTo>
                  <a:lnTo>
                    <a:pt x="13693" y="3292"/>
                  </a:lnTo>
                  <a:lnTo>
                    <a:pt x="13741" y="3274"/>
                  </a:lnTo>
                  <a:lnTo>
                    <a:pt x="13743" y="3273"/>
                  </a:lnTo>
                  <a:lnTo>
                    <a:pt x="13745" y="3273"/>
                  </a:lnTo>
                  <a:lnTo>
                    <a:pt x="13755" y="3268"/>
                  </a:lnTo>
                  <a:lnTo>
                    <a:pt x="13765" y="3264"/>
                  </a:lnTo>
                  <a:lnTo>
                    <a:pt x="13804" y="3243"/>
                  </a:lnTo>
                  <a:lnTo>
                    <a:pt x="13877" y="3192"/>
                  </a:lnTo>
                  <a:lnTo>
                    <a:pt x="13908" y="3161"/>
                  </a:lnTo>
                  <a:lnTo>
                    <a:pt x="13909" y="3161"/>
                  </a:lnTo>
                  <a:lnTo>
                    <a:pt x="13910" y="3160"/>
                  </a:lnTo>
                  <a:lnTo>
                    <a:pt x="13945" y="3122"/>
                  </a:lnTo>
                  <a:lnTo>
                    <a:pt x="14003" y="3038"/>
                  </a:lnTo>
                  <a:lnTo>
                    <a:pt x="14043" y="2942"/>
                  </a:lnTo>
                  <a:lnTo>
                    <a:pt x="14063" y="2839"/>
                  </a:lnTo>
                  <a:lnTo>
                    <a:pt x="14066" y="2784"/>
                  </a:lnTo>
                  <a:lnTo>
                    <a:pt x="14066" y="2784"/>
                  </a:lnTo>
                  <a:lnTo>
                    <a:pt x="14066" y="2654"/>
                  </a:lnTo>
                  <a:lnTo>
                    <a:pt x="14066" y="2654"/>
                  </a:lnTo>
                  <a:lnTo>
                    <a:pt x="13837" y="265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86">
              <a:extLst>
                <a:ext uri="{FF2B5EF4-FFF2-40B4-BE49-F238E27FC236}">
                  <a16:creationId xmlns:a16="http://schemas.microsoft.com/office/drawing/2014/main" xmlns="" id="{A2A6F2C7-D6FB-4904-B382-BE2930F7B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007" y="56262"/>
              <a:ext cx="3900364" cy="899447"/>
            </a:xfrm>
            <a:custGeom>
              <a:avLst/>
              <a:gdLst>
                <a:gd name="T0" fmla="*/ 0 w 11294"/>
                <a:gd name="T1" fmla="*/ 0 h 2604"/>
                <a:gd name="T2" fmla="*/ 86 w 11294"/>
                <a:gd name="T3" fmla="*/ 56 h 2604"/>
                <a:gd name="T4" fmla="*/ 244 w 11294"/>
                <a:gd name="T5" fmla="*/ 187 h 2604"/>
                <a:gd name="T6" fmla="*/ 385 w 11294"/>
                <a:gd name="T7" fmla="*/ 336 h 2604"/>
                <a:gd name="T8" fmla="*/ 509 w 11294"/>
                <a:gd name="T9" fmla="*/ 500 h 2604"/>
                <a:gd name="T10" fmla="*/ 585 w 11294"/>
                <a:gd name="T11" fmla="*/ 634 h 2604"/>
                <a:gd name="T12" fmla="*/ 630 w 11294"/>
                <a:gd name="T13" fmla="*/ 727 h 2604"/>
                <a:gd name="T14" fmla="*/ 671 w 11294"/>
                <a:gd name="T15" fmla="*/ 824 h 2604"/>
                <a:gd name="T16" fmla="*/ 703 w 11294"/>
                <a:gd name="T17" fmla="*/ 923 h 2604"/>
                <a:gd name="T18" fmla="*/ 730 w 11294"/>
                <a:gd name="T19" fmla="*/ 1025 h 2604"/>
                <a:gd name="T20" fmla="*/ 751 w 11294"/>
                <a:gd name="T21" fmla="*/ 1130 h 2604"/>
                <a:gd name="T22" fmla="*/ 765 w 11294"/>
                <a:gd name="T23" fmla="*/ 1236 h 2604"/>
                <a:gd name="T24" fmla="*/ 772 w 11294"/>
                <a:gd name="T25" fmla="*/ 1345 h 2604"/>
                <a:gd name="T26" fmla="*/ 773 w 11294"/>
                <a:gd name="T27" fmla="*/ 1401 h 2604"/>
                <a:gd name="T28" fmla="*/ 773 w 11294"/>
                <a:gd name="T29" fmla="*/ 1407 h 2604"/>
                <a:gd name="T30" fmla="*/ 773 w 11294"/>
                <a:gd name="T31" fmla="*/ 1414 h 2604"/>
                <a:gd name="T32" fmla="*/ 774 w 11294"/>
                <a:gd name="T33" fmla="*/ 1466 h 2604"/>
                <a:gd name="T34" fmla="*/ 786 w 11294"/>
                <a:gd name="T35" fmla="*/ 1564 h 2604"/>
                <a:gd name="T36" fmla="*/ 807 w 11294"/>
                <a:gd name="T37" fmla="*/ 1660 h 2604"/>
                <a:gd name="T38" fmla="*/ 836 w 11294"/>
                <a:gd name="T39" fmla="*/ 1754 h 2604"/>
                <a:gd name="T40" fmla="*/ 874 w 11294"/>
                <a:gd name="T41" fmla="*/ 1842 h 2604"/>
                <a:gd name="T42" fmla="*/ 921 w 11294"/>
                <a:gd name="T43" fmla="*/ 1925 h 2604"/>
                <a:gd name="T44" fmla="*/ 975 w 11294"/>
                <a:gd name="T45" fmla="*/ 2004 h 2604"/>
                <a:gd name="T46" fmla="*/ 1036 w 11294"/>
                <a:gd name="T47" fmla="*/ 2076 h 2604"/>
                <a:gd name="T48" fmla="*/ 1103 w 11294"/>
                <a:gd name="T49" fmla="*/ 2144 h 2604"/>
                <a:gd name="T50" fmla="*/ 1177 w 11294"/>
                <a:gd name="T51" fmla="*/ 2203 h 2604"/>
                <a:gd name="T52" fmla="*/ 1256 w 11294"/>
                <a:gd name="T53" fmla="*/ 2256 h 2604"/>
                <a:gd name="T54" fmla="*/ 1341 w 11294"/>
                <a:gd name="T55" fmla="*/ 2302 h 2604"/>
                <a:gd name="T56" fmla="*/ 1429 w 11294"/>
                <a:gd name="T57" fmla="*/ 2338 h 2604"/>
                <a:gd name="T58" fmla="*/ 1522 w 11294"/>
                <a:gd name="T59" fmla="*/ 2368 h 2604"/>
                <a:gd name="T60" fmla="*/ 1619 w 11294"/>
                <a:gd name="T61" fmla="*/ 2387 h 2604"/>
                <a:gd name="T62" fmla="*/ 1719 w 11294"/>
                <a:gd name="T63" fmla="*/ 2396 h 2604"/>
                <a:gd name="T64" fmla="*/ 1770 w 11294"/>
                <a:gd name="T65" fmla="*/ 2398 h 2604"/>
                <a:gd name="T66" fmla="*/ 1770 w 11294"/>
                <a:gd name="T67" fmla="*/ 2604 h 2604"/>
                <a:gd name="T68" fmla="*/ 11294 w 11294"/>
                <a:gd name="T69" fmla="*/ 2604 h 2604"/>
                <a:gd name="T70" fmla="*/ 11294 w 11294"/>
                <a:gd name="T71" fmla="*/ 543 h 2604"/>
                <a:gd name="T72" fmla="*/ 11292 w 11294"/>
                <a:gd name="T73" fmla="*/ 487 h 2604"/>
                <a:gd name="T74" fmla="*/ 11270 w 11294"/>
                <a:gd name="T75" fmla="*/ 381 h 2604"/>
                <a:gd name="T76" fmla="*/ 11229 w 11294"/>
                <a:gd name="T77" fmla="*/ 284 h 2604"/>
                <a:gd name="T78" fmla="*/ 11170 w 11294"/>
                <a:gd name="T79" fmla="*/ 197 h 2604"/>
                <a:gd name="T80" fmla="*/ 11097 w 11294"/>
                <a:gd name="T81" fmla="*/ 123 h 2604"/>
                <a:gd name="T82" fmla="*/ 11010 w 11294"/>
                <a:gd name="T83" fmla="*/ 65 h 2604"/>
                <a:gd name="T84" fmla="*/ 10913 w 11294"/>
                <a:gd name="T85" fmla="*/ 23 h 2604"/>
                <a:gd name="T86" fmla="*/ 10806 w 11294"/>
                <a:gd name="T87" fmla="*/ 1 h 2604"/>
                <a:gd name="T88" fmla="*/ 10751 w 11294"/>
                <a:gd name="T89" fmla="*/ 0 h 2604"/>
                <a:gd name="T90" fmla="*/ 0 w 11294"/>
                <a:gd name="T91" fmla="*/ 0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294" h="2604">
                  <a:moveTo>
                    <a:pt x="0" y="0"/>
                  </a:moveTo>
                  <a:lnTo>
                    <a:pt x="86" y="56"/>
                  </a:lnTo>
                  <a:lnTo>
                    <a:pt x="244" y="187"/>
                  </a:lnTo>
                  <a:lnTo>
                    <a:pt x="385" y="336"/>
                  </a:lnTo>
                  <a:lnTo>
                    <a:pt x="509" y="500"/>
                  </a:lnTo>
                  <a:lnTo>
                    <a:pt x="585" y="634"/>
                  </a:lnTo>
                  <a:lnTo>
                    <a:pt x="630" y="727"/>
                  </a:lnTo>
                  <a:lnTo>
                    <a:pt x="671" y="824"/>
                  </a:lnTo>
                  <a:lnTo>
                    <a:pt x="703" y="923"/>
                  </a:lnTo>
                  <a:lnTo>
                    <a:pt x="730" y="1025"/>
                  </a:lnTo>
                  <a:lnTo>
                    <a:pt x="751" y="1130"/>
                  </a:lnTo>
                  <a:lnTo>
                    <a:pt x="765" y="1236"/>
                  </a:lnTo>
                  <a:lnTo>
                    <a:pt x="772" y="1345"/>
                  </a:lnTo>
                  <a:lnTo>
                    <a:pt x="773" y="1401"/>
                  </a:lnTo>
                  <a:lnTo>
                    <a:pt x="773" y="1407"/>
                  </a:lnTo>
                  <a:lnTo>
                    <a:pt x="773" y="1414"/>
                  </a:lnTo>
                  <a:lnTo>
                    <a:pt x="774" y="1466"/>
                  </a:lnTo>
                  <a:lnTo>
                    <a:pt x="786" y="1564"/>
                  </a:lnTo>
                  <a:lnTo>
                    <a:pt x="807" y="1660"/>
                  </a:lnTo>
                  <a:lnTo>
                    <a:pt x="836" y="1754"/>
                  </a:lnTo>
                  <a:lnTo>
                    <a:pt x="874" y="1842"/>
                  </a:lnTo>
                  <a:lnTo>
                    <a:pt x="921" y="1925"/>
                  </a:lnTo>
                  <a:lnTo>
                    <a:pt x="975" y="2004"/>
                  </a:lnTo>
                  <a:lnTo>
                    <a:pt x="1036" y="2076"/>
                  </a:lnTo>
                  <a:lnTo>
                    <a:pt x="1103" y="2144"/>
                  </a:lnTo>
                  <a:lnTo>
                    <a:pt x="1177" y="2203"/>
                  </a:lnTo>
                  <a:lnTo>
                    <a:pt x="1256" y="2256"/>
                  </a:lnTo>
                  <a:lnTo>
                    <a:pt x="1341" y="2302"/>
                  </a:lnTo>
                  <a:lnTo>
                    <a:pt x="1429" y="2338"/>
                  </a:lnTo>
                  <a:lnTo>
                    <a:pt x="1522" y="2368"/>
                  </a:lnTo>
                  <a:lnTo>
                    <a:pt x="1619" y="2387"/>
                  </a:lnTo>
                  <a:lnTo>
                    <a:pt x="1719" y="2396"/>
                  </a:lnTo>
                  <a:lnTo>
                    <a:pt x="1770" y="2398"/>
                  </a:lnTo>
                  <a:lnTo>
                    <a:pt x="1770" y="2604"/>
                  </a:lnTo>
                  <a:lnTo>
                    <a:pt x="11294" y="2604"/>
                  </a:lnTo>
                  <a:lnTo>
                    <a:pt x="11294" y="543"/>
                  </a:lnTo>
                  <a:lnTo>
                    <a:pt x="11292" y="487"/>
                  </a:lnTo>
                  <a:lnTo>
                    <a:pt x="11270" y="381"/>
                  </a:lnTo>
                  <a:lnTo>
                    <a:pt x="11229" y="284"/>
                  </a:lnTo>
                  <a:lnTo>
                    <a:pt x="11170" y="197"/>
                  </a:lnTo>
                  <a:lnTo>
                    <a:pt x="11097" y="123"/>
                  </a:lnTo>
                  <a:lnTo>
                    <a:pt x="11010" y="65"/>
                  </a:lnTo>
                  <a:lnTo>
                    <a:pt x="10913" y="23"/>
                  </a:lnTo>
                  <a:lnTo>
                    <a:pt x="10806" y="1"/>
                  </a:lnTo>
                  <a:lnTo>
                    <a:pt x="107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88">
              <a:extLst>
                <a:ext uri="{FF2B5EF4-FFF2-40B4-BE49-F238E27FC236}">
                  <a16:creationId xmlns:a16="http://schemas.microsoft.com/office/drawing/2014/main" xmlns="" id="{191EE880-9D33-4E9F-9280-AAD12D4D7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335" y="-32163"/>
              <a:ext cx="1145378" cy="1143996"/>
            </a:xfrm>
            <a:custGeom>
              <a:avLst/>
              <a:gdLst>
                <a:gd name="T0" fmla="*/ 1573 w 3316"/>
                <a:gd name="T1" fmla="*/ 2 h 3316"/>
                <a:gd name="T2" fmla="*/ 1243 w 3316"/>
                <a:gd name="T3" fmla="*/ 52 h 3316"/>
                <a:gd name="T4" fmla="*/ 939 w 3316"/>
                <a:gd name="T5" fmla="*/ 162 h 3316"/>
                <a:gd name="T6" fmla="*/ 665 w 3316"/>
                <a:gd name="T7" fmla="*/ 328 h 3316"/>
                <a:gd name="T8" fmla="*/ 431 w 3316"/>
                <a:gd name="T9" fmla="*/ 542 h 3316"/>
                <a:gd name="T10" fmla="*/ 240 w 3316"/>
                <a:gd name="T11" fmla="*/ 797 h 3316"/>
                <a:gd name="T12" fmla="*/ 100 w 3316"/>
                <a:gd name="T13" fmla="*/ 1088 h 3316"/>
                <a:gd name="T14" fmla="*/ 19 w 3316"/>
                <a:gd name="T15" fmla="*/ 1405 h 3316"/>
                <a:gd name="T16" fmla="*/ 0 w 3316"/>
                <a:gd name="T17" fmla="*/ 1658 h 3316"/>
                <a:gd name="T18" fmla="*/ 19 w 3316"/>
                <a:gd name="T19" fmla="*/ 1911 h 3316"/>
                <a:gd name="T20" fmla="*/ 100 w 3316"/>
                <a:gd name="T21" fmla="*/ 2228 h 3316"/>
                <a:gd name="T22" fmla="*/ 240 w 3316"/>
                <a:gd name="T23" fmla="*/ 2517 h 3316"/>
                <a:gd name="T24" fmla="*/ 431 w 3316"/>
                <a:gd name="T25" fmla="*/ 2773 h 3316"/>
                <a:gd name="T26" fmla="*/ 665 w 3316"/>
                <a:gd name="T27" fmla="*/ 2987 h 3316"/>
                <a:gd name="T28" fmla="*/ 939 w 3316"/>
                <a:gd name="T29" fmla="*/ 3152 h 3316"/>
                <a:gd name="T30" fmla="*/ 1243 w 3316"/>
                <a:gd name="T31" fmla="*/ 3264 h 3316"/>
                <a:gd name="T32" fmla="*/ 1573 w 3316"/>
                <a:gd name="T33" fmla="*/ 3314 h 3316"/>
                <a:gd name="T34" fmla="*/ 1744 w 3316"/>
                <a:gd name="T35" fmla="*/ 3314 h 3316"/>
                <a:gd name="T36" fmla="*/ 2073 w 3316"/>
                <a:gd name="T37" fmla="*/ 3264 h 3316"/>
                <a:gd name="T38" fmla="*/ 2378 w 3316"/>
                <a:gd name="T39" fmla="*/ 3152 h 3316"/>
                <a:gd name="T40" fmla="*/ 2650 w 3316"/>
                <a:gd name="T41" fmla="*/ 2987 h 3316"/>
                <a:gd name="T42" fmla="*/ 2886 w 3316"/>
                <a:gd name="T43" fmla="*/ 2773 h 3316"/>
                <a:gd name="T44" fmla="*/ 3076 w 3316"/>
                <a:gd name="T45" fmla="*/ 2517 h 3316"/>
                <a:gd name="T46" fmla="*/ 3216 w 3316"/>
                <a:gd name="T47" fmla="*/ 2228 h 3316"/>
                <a:gd name="T48" fmla="*/ 3298 w 3316"/>
                <a:gd name="T49" fmla="*/ 1911 h 3316"/>
                <a:gd name="T50" fmla="*/ 3316 w 3316"/>
                <a:gd name="T51" fmla="*/ 1658 h 3316"/>
                <a:gd name="T52" fmla="*/ 3298 w 3316"/>
                <a:gd name="T53" fmla="*/ 1405 h 3316"/>
                <a:gd name="T54" fmla="*/ 3216 w 3316"/>
                <a:gd name="T55" fmla="*/ 1088 h 3316"/>
                <a:gd name="T56" fmla="*/ 3076 w 3316"/>
                <a:gd name="T57" fmla="*/ 797 h 3316"/>
                <a:gd name="T58" fmla="*/ 2886 w 3316"/>
                <a:gd name="T59" fmla="*/ 542 h 3316"/>
                <a:gd name="T60" fmla="*/ 2650 w 3316"/>
                <a:gd name="T61" fmla="*/ 328 h 3316"/>
                <a:gd name="T62" fmla="*/ 2378 w 3316"/>
                <a:gd name="T63" fmla="*/ 162 h 3316"/>
                <a:gd name="T64" fmla="*/ 2073 w 3316"/>
                <a:gd name="T65" fmla="*/ 52 h 3316"/>
                <a:gd name="T66" fmla="*/ 1744 w 3316"/>
                <a:gd name="T67" fmla="*/ 2 h 3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16" h="3316">
                  <a:moveTo>
                    <a:pt x="1658" y="0"/>
                  </a:moveTo>
                  <a:lnTo>
                    <a:pt x="1573" y="2"/>
                  </a:lnTo>
                  <a:lnTo>
                    <a:pt x="1405" y="18"/>
                  </a:lnTo>
                  <a:lnTo>
                    <a:pt x="1243" y="52"/>
                  </a:lnTo>
                  <a:lnTo>
                    <a:pt x="1088" y="100"/>
                  </a:lnTo>
                  <a:lnTo>
                    <a:pt x="939" y="162"/>
                  </a:lnTo>
                  <a:lnTo>
                    <a:pt x="798" y="239"/>
                  </a:lnTo>
                  <a:lnTo>
                    <a:pt x="665" y="328"/>
                  </a:lnTo>
                  <a:lnTo>
                    <a:pt x="542" y="431"/>
                  </a:lnTo>
                  <a:lnTo>
                    <a:pt x="431" y="542"/>
                  </a:lnTo>
                  <a:lnTo>
                    <a:pt x="328" y="665"/>
                  </a:lnTo>
                  <a:lnTo>
                    <a:pt x="240" y="797"/>
                  </a:lnTo>
                  <a:lnTo>
                    <a:pt x="162" y="939"/>
                  </a:lnTo>
                  <a:lnTo>
                    <a:pt x="100" y="1088"/>
                  </a:lnTo>
                  <a:lnTo>
                    <a:pt x="52" y="1243"/>
                  </a:lnTo>
                  <a:lnTo>
                    <a:pt x="19" y="1405"/>
                  </a:lnTo>
                  <a:lnTo>
                    <a:pt x="2" y="1572"/>
                  </a:lnTo>
                  <a:lnTo>
                    <a:pt x="0" y="1658"/>
                  </a:lnTo>
                  <a:lnTo>
                    <a:pt x="2" y="1744"/>
                  </a:lnTo>
                  <a:lnTo>
                    <a:pt x="19" y="1911"/>
                  </a:lnTo>
                  <a:lnTo>
                    <a:pt x="52" y="2073"/>
                  </a:lnTo>
                  <a:lnTo>
                    <a:pt x="100" y="2228"/>
                  </a:lnTo>
                  <a:lnTo>
                    <a:pt x="162" y="2377"/>
                  </a:lnTo>
                  <a:lnTo>
                    <a:pt x="240" y="2517"/>
                  </a:lnTo>
                  <a:lnTo>
                    <a:pt x="328" y="2650"/>
                  </a:lnTo>
                  <a:lnTo>
                    <a:pt x="431" y="2773"/>
                  </a:lnTo>
                  <a:lnTo>
                    <a:pt x="542" y="2885"/>
                  </a:lnTo>
                  <a:lnTo>
                    <a:pt x="665" y="2987"/>
                  </a:lnTo>
                  <a:lnTo>
                    <a:pt x="798" y="3076"/>
                  </a:lnTo>
                  <a:lnTo>
                    <a:pt x="939" y="3152"/>
                  </a:lnTo>
                  <a:lnTo>
                    <a:pt x="1088" y="3216"/>
                  </a:lnTo>
                  <a:lnTo>
                    <a:pt x="1243" y="3264"/>
                  </a:lnTo>
                  <a:lnTo>
                    <a:pt x="1405" y="3298"/>
                  </a:lnTo>
                  <a:lnTo>
                    <a:pt x="1573" y="3314"/>
                  </a:lnTo>
                  <a:lnTo>
                    <a:pt x="1658" y="3316"/>
                  </a:lnTo>
                  <a:lnTo>
                    <a:pt x="1744" y="3314"/>
                  </a:lnTo>
                  <a:lnTo>
                    <a:pt x="1911" y="3298"/>
                  </a:lnTo>
                  <a:lnTo>
                    <a:pt x="2073" y="3264"/>
                  </a:lnTo>
                  <a:lnTo>
                    <a:pt x="2228" y="3216"/>
                  </a:lnTo>
                  <a:lnTo>
                    <a:pt x="2378" y="3152"/>
                  </a:lnTo>
                  <a:lnTo>
                    <a:pt x="2518" y="3076"/>
                  </a:lnTo>
                  <a:lnTo>
                    <a:pt x="2650" y="2987"/>
                  </a:lnTo>
                  <a:lnTo>
                    <a:pt x="2773" y="2885"/>
                  </a:lnTo>
                  <a:lnTo>
                    <a:pt x="2886" y="2773"/>
                  </a:lnTo>
                  <a:lnTo>
                    <a:pt x="2987" y="2650"/>
                  </a:lnTo>
                  <a:lnTo>
                    <a:pt x="3076" y="2517"/>
                  </a:lnTo>
                  <a:lnTo>
                    <a:pt x="3153" y="2377"/>
                  </a:lnTo>
                  <a:lnTo>
                    <a:pt x="3216" y="2228"/>
                  </a:lnTo>
                  <a:lnTo>
                    <a:pt x="3264" y="2073"/>
                  </a:lnTo>
                  <a:lnTo>
                    <a:pt x="3298" y="1911"/>
                  </a:lnTo>
                  <a:lnTo>
                    <a:pt x="3315" y="1744"/>
                  </a:lnTo>
                  <a:lnTo>
                    <a:pt x="3316" y="1658"/>
                  </a:lnTo>
                  <a:lnTo>
                    <a:pt x="3315" y="1572"/>
                  </a:lnTo>
                  <a:lnTo>
                    <a:pt x="3298" y="1405"/>
                  </a:lnTo>
                  <a:lnTo>
                    <a:pt x="3264" y="1243"/>
                  </a:lnTo>
                  <a:lnTo>
                    <a:pt x="3216" y="1088"/>
                  </a:lnTo>
                  <a:lnTo>
                    <a:pt x="3153" y="939"/>
                  </a:lnTo>
                  <a:lnTo>
                    <a:pt x="3076" y="797"/>
                  </a:lnTo>
                  <a:lnTo>
                    <a:pt x="2987" y="665"/>
                  </a:lnTo>
                  <a:lnTo>
                    <a:pt x="2886" y="542"/>
                  </a:lnTo>
                  <a:lnTo>
                    <a:pt x="2773" y="431"/>
                  </a:lnTo>
                  <a:lnTo>
                    <a:pt x="2650" y="328"/>
                  </a:lnTo>
                  <a:lnTo>
                    <a:pt x="2518" y="239"/>
                  </a:lnTo>
                  <a:lnTo>
                    <a:pt x="2378" y="162"/>
                  </a:lnTo>
                  <a:lnTo>
                    <a:pt x="2228" y="100"/>
                  </a:lnTo>
                  <a:lnTo>
                    <a:pt x="2073" y="52"/>
                  </a:lnTo>
                  <a:lnTo>
                    <a:pt x="1911" y="18"/>
                  </a:lnTo>
                  <a:lnTo>
                    <a:pt x="1744" y="2"/>
                  </a:lnTo>
                  <a:lnTo>
                    <a:pt x="1658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87">
              <a:extLst>
                <a:ext uri="{FF2B5EF4-FFF2-40B4-BE49-F238E27FC236}">
                  <a16:creationId xmlns:a16="http://schemas.microsoft.com/office/drawing/2014/main" xmlns="" id="{72FD8376-716D-403D-A6B8-1A788BDB4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305" y="194426"/>
              <a:ext cx="689438" cy="689438"/>
            </a:xfrm>
            <a:custGeom>
              <a:avLst/>
              <a:gdLst>
                <a:gd name="T0" fmla="*/ 946 w 1995"/>
                <a:gd name="T1" fmla="*/ 1993 h 1995"/>
                <a:gd name="T2" fmla="*/ 748 w 1995"/>
                <a:gd name="T3" fmla="*/ 1964 h 1995"/>
                <a:gd name="T4" fmla="*/ 565 w 1995"/>
                <a:gd name="T5" fmla="*/ 1898 h 1995"/>
                <a:gd name="T6" fmla="*/ 401 w 1995"/>
                <a:gd name="T7" fmla="*/ 1798 h 1995"/>
                <a:gd name="T8" fmla="*/ 259 w 1995"/>
                <a:gd name="T9" fmla="*/ 1668 h 1995"/>
                <a:gd name="T10" fmla="*/ 145 w 1995"/>
                <a:gd name="T11" fmla="*/ 1515 h 1995"/>
                <a:gd name="T12" fmla="*/ 61 w 1995"/>
                <a:gd name="T13" fmla="*/ 1340 h 1995"/>
                <a:gd name="T14" fmla="*/ 12 w 1995"/>
                <a:gd name="T15" fmla="*/ 1150 h 1995"/>
                <a:gd name="T16" fmla="*/ 0 w 1995"/>
                <a:gd name="T17" fmla="*/ 998 h 1995"/>
                <a:gd name="T18" fmla="*/ 12 w 1995"/>
                <a:gd name="T19" fmla="*/ 846 h 1995"/>
                <a:gd name="T20" fmla="*/ 61 w 1995"/>
                <a:gd name="T21" fmla="*/ 655 h 1995"/>
                <a:gd name="T22" fmla="*/ 145 w 1995"/>
                <a:gd name="T23" fmla="*/ 481 h 1995"/>
                <a:gd name="T24" fmla="*/ 259 w 1995"/>
                <a:gd name="T25" fmla="*/ 327 h 1995"/>
                <a:gd name="T26" fmla="*/ 401 w 1995"/>
                <a:gd name="T27" fmla="*/ 198 h 1995"/>
                <a:gd name="T28" fmla="*/ 565 w 1995"/>
                <a:gd name="T29" fmla="*/ 98 h 1995"/>
                <a:gd name="T30" fmla="*/ 748 w 1995"/>
                <a:gd name="T31" fmla="*/ 31 h 1995"/>
                <a:gd name="T32" fmla="*/ 946 w 1995"/>
                <a:gd name="T33" fmla="*/ 1 h 1995"/>
                <a:gd name="T34" fmla="*/ 1049 w 1995"/>
                <a:gd name="T35" fmla="*/ 1 h 1995"/>
                <a:gd name="T36" fmla="*/ 1247 w 1995"/>
                <a:gd name="T37" fmla="*/ 31 h 1995"/>
                <a:gd name="T38" fmla="*/ 1431 w 1995"/>
                <a:gd name="T39" fmla="*/ 98 h 1995"/>
                <a:gd name="T40" fmla="*/ 1594 w 1995"/>
                <a:gd name="T41" fmla="*/ 198 h 1995"/>
                <a:gd name="T42" fmla="*/ 1737 w 1995"/>
                <a:gd name="T43" fmla="*/ 327 h 1995"/>
                <a:gd name="T44" fmla="*/ 1851 w 1995"/>
                <a:gd name="T45" fmla="*/ 481 h 1995"/>
                <a:gd name="T46" fmla="*/ 1935 w 1995"/>
                <a:gd name="T47" fmla="*/ 655 h 1995"/>
                <a:gd name="T48" fmla="*/ 1985 w 1995"/>
                <a:gd name="T49" fmla="*/ 846 h 1995"/>
                <a:gd name="T50" fmla="*/ 1995 w 1995"/>
                <a:gd name="T51" fmla="*/ 998 h 1995"/>
                <a:gd name="T52" fmla="*/ 1985 w 1995"/>
                <a:gd name="T53" fmla="*/ 1150 h 1995"/>
                <a:gd name="T54" fmla="*/ 1935 w 1995"/>
                <a:gd name="T55" fmla="*/ 1340 h 1995"/>
                <a:gd name="T56" fmla="*/ 1851 w 1995"/>
                <a:gd name="T57" fmla="*/ 1515 h 1995"/>
                <a:gd name="T58" fmla="*/ 1737 w 1995"/>
                <a:gd name="T59" fmla="*/ 1668 h 1995"/>
                <a:gd name="T60" fmla="*/ 1594 w 1995"/>
                <a:gd name="T61" fmla="*/ 1798 h 1995"/>
                <a:gd name="T62" fmla="*/ 1431 w 1995"/>
                <a:gd name="T63" fmla="*/ 1898 h 1995"/>
                <a:gd name="T64" fmla="*/ 1247 w 1995"/>
                <a:gd name="T65" fmla="*/ 1964 h 1995"/>
                <a:gd name="T66" fmla="*/ 1049 w 1995"/>
                <a:gd name="T67" fmla="*/ 1993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5" h="1995">
                  <a:moveTo>
                    <a:pt x="998" y="1995"/>
                  </a:moveTo>
                  <a:lnTo>
                    <a:pt x="946" y="1993"/>
                  </a:lnTo>
                  <a:lnTo>
                    <a:pt x="847" y="1984"/>
                  </a:lnTo>
                  <a:lnTo>
                    <a:pt x="748" y="1964"/>
                  </a:lnTo>
                  <a:lnTo>
                    <a:pt x="655" y="1935"/>
                  </a:lnTo>
                  <a:lnTo>
                    <a:pt x="565" y="1898"/>
                  </a:lnTo>
                  <a:lnTo>
                    <a:pt x="481" y="1851"/>
                  </a:lnTo>
                  <a:lnTo>
                    <a:pt x="401" y="1798"/>
                  </a:lnTo>
                  <a:lnTo>
                    <a:pt x="327" y="1735"/>
                  </a:lnTo>
                  <a:lnTo>
                    <a:pt x="259" y="1668"/>
                  </a:lnTo>
                  <a:lnTo>
                    <a:pt x="198" y="1594"/>
                  </a:lnTo>
                  <a:lnTo>
                    <a:pt x="145" y="1515"/>
                  </a:lnTo>
                  <a:lnTo>
                    <a:pt x="99" y="1430"/>
                  </a:lnTo>
                  <a:lnTo>
                    <a:pt x="61" y="1340"/>
                  </a:lnTo>
                  <a:lnTo>
                    <a:pt x="31" y="1247"/>
                  </a:lnTo>
                  <a:lnTo>
                    <a:pt x="12" y="1150"/>
                  </a:lnTo>
                  <a:lnTo>
                    <a:pt x="1" y="1049"/>
                  </a:lnTo>
                  <a:lnTo>
                    <a:pt x="0" y="998"/>
                  </a:lnTo>
                  <a:lnTo>
                    <a:pt x="1" y="946"/>
                  </a:lnTo>
                  <a:lnTo>
                    <a:pt x="12" y="846"/>
                  </a:lnTo>
                  <a:lnTo>
                    <a:pt x="31" y="748"/>
                  </a:lnTo>
                  <a:lnTo>
                    <a:pt x="61" y="655"/>
                  </a:lnTo>
                  <a:lnTo>
                    <a:pt x="99" y="565"/>
                  </a:lnTo>
                  <a:lnTo>
                    <a:pt x="145" y="481"/>
                  </a:lnTo>
                  <a:lnTo>
                    <a:pt x="198" y="400"/>
                  </a:lnTo>
                  <a:lnTo>
                    <a:pt x="259" y="327"/>
                  </a:lnTo>
                  <a:lnTo>
                    <a:pt x="327" y="259"/>
                  </a:lnTo>
                  <a:lnTo>
                    <a:pt x="401" y="198"/>
                  </a:lnTo>
                  <a:lnTo>
                    <a:pt x="481" y="145"/>
                  </a:lnTo>
                  <a:lnTo>
                    <a:pt x="565" y="98"/>
                  </a:lnTo>
                  <a:lnTo>
                    <a:pt x="655" y="61"/>
                  </a:lnTo>
                  <a:lnTo>
                    <a:pt x="748" y="31"/>
                  </a:lnTo>
                  <a:lnTo>
                    <a:pt x="847" y="12"/>
                  </a:lnTo>
                  <a:lnTo>
                    <a:pt x="946" y="1"/>
                  </a:lnTo>
                  <a:lnTo>
                    <a:pt x="998" y="0"/>
                  </a:lnTo>
                  <a:lnTo>
                    <a:pt x="1049" y="1"/>
                  </a:lnTo>
                  <a:lnTo>
                    <a:pt x="1150" y="12"/>
                  </a:lnTo>
                  <a:lnTo>
                    <a:pt x="1247" y="31"/>
                  </a:lnTo>
                  <a:lnTo>
                    <a:pt x="1340" y="61"/>
                  </a:lnTo>
                  <a:lnTo>
                    <a:pt x="1431" y="98"/>
                  </a:lnTo>
                  <a:lnTo>
                    <a:pt x="1515" y="145"/>
                  </a:lnTo>
                  <a:lnTo>
                    <a:pt x="1594" y="198"/>
                  </a:lnTo>
                  <a:lnTo>
                    <a:pt x="1668" y="259"/>
                  </a:lnTo>
                  <a:lnTo>
                    <a:pt x="1737" y="327"/>
                  </a:lnTo>
                  <a:lnTo>
                    <a:pt x="1798" y="400"/>
                  </a:lnTo>
                  <a:lnTo>
                    <a:pt x="1851" y="481"/>
                  </a:lnTo>
                  <a:lnTo>
                    <a:pt x="1898" y="565"/>
                  </a:lnTo>
                  <a:lnTo>
                    <a:pt x="1935" y="655"/>
                  </a:lnTo>
                  <a:lnTo>
                    <a:pt x="1964" y="748"/>
                  </a:lnTo>
                  <a:lnTo>
                    <a:pt x="1985" y="846"/>
                  </a:lnTo>
                  <a:lnTo>
                    <a:pt x="1995" y="946"/>
                  </a:lnTo>
                  <a:lnTo>
                    <a:pt x="1995" y="998"/>
                  </a:lnTo>
                  <a:lnTo>
                    <a:pt x="1995" y="1049"/>
                  </a:lnTo>
                  <a:lnTo>
                    <a:pt x="1985" y="1150"/>
                  </a:lnTo>
                  <a:lnTo>
                    <a:pt x="1964" y="1247"/>
                  </a:lnTo>
                  <a:lnTo>
                    <a:pt x="1935" y="1340"/>
                  </a:lnTo>
                  <a:lnTo>
                    <a:pt x="1898" y="1430"/>
                  </a:lnTo>
                  <a:lnTo>
                    <a:pt x="1851" y="1515"/>
                  </a:lnTo>
                  <a:lnTo>
                    <a:pt x="1798" y="1594"/>
                  </a:lnTo>
                  <a:lnTo>
                    <a:pt x="1737" y="1668"/>
                  </a:lnTo>
                  <a:lnTo>
                    <a:pt x="1668" y="1735"/>
                  </a:lnTo>
                  <a:lnTo>
                    <a:pt x="1594" y="1798"/>
                  </a:lnTo>
                  <a:lnTo>
                    <a:pt x="1515" y="1851"/>
                  </a:lnTo>
                  <a:lnTo>
                    <a:pt x="1431" y="1898"/>
                  </a:lnTo>
                  <a:lnTo>
                    <a:pt x="1340" y="1935"/>
                  </a:lnTo>
                  <a:lnTo>
                    <a:pt x="1247" y="1964"/>
                  </a:lnTo>
                  <a:lnTo>
                    <a:pt x="1150" y="1984"/>
                  </a:lnTo>
                  <a:lnTo>
                    <a:pt x="1049" y="1993"/>
                  </a:lnTo>
                  <a:lnTo>
                    <a:pt x="998" y="199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89">
              <a:extLst>
                <a:ext uri="{FF2B5EF4-FFF2-40B4-BE49-F238E27FC236}">
                  <a16:creationId xmlns:a16="http://schemas.microsoft.com/office/drawing/2014/main" xmlns="" id="{9DEF8EEE-7BC0-4F93-92E7-01F35D99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148" y="543981"/>
              <a:ext cx="160270" cy="392385"/>
            </a:xfrm>
            <a:custGeom>
              <a:avLst/>
              <a:gdLst>
                <a:gd name="T0" fmla="*/ 462 w 462"/>
                <a:gd name="T1" fmla="*/ 981 h 1135"/>
                <a:gd name="T2" fmla="*/ 460 w 462"/>
                <a:gd name="T3" fmla="*/ 985 h 1135"/>
                <a:gd name="T4" fmla="*/ 457 w 462"/>
                <a:gd name="T5" fmla="*/ 989 h 1135"/>
                <a:gd name="T6" fmla="*/ 443 w 462"/>
                <a:gd name="T7" fmla="*/ 1007 h 1135"/>
                <a:gd name="T8" fmla="*/ 427 w 462"/>
                <a:gd name="T9" fmla="*/ 1025 h 1135"/>
                <a:gd name="T10" fmla="*/ 418 w 462"/>
                <a:gd name="T11" fmla="*/ 1037 h 1135"/>
                <a:gd name="T12" fmla="*/ 409 w 462"/>
                <a:gd name="T13" fmla="*/ 1048 h 1135"/>
                <a:gd name="T14" fmla="*/ 408 w 462"/>
                <a:gd name="T15" fmla="*/ 1050 h 1135"/>
                <a:gd name="T16" fmla="*/ 408 w 462"/>
                <a:gd name="T17" fmla="*/ 1050 h 1135"/>
                <a:gd name="T18" fmla="*/ 396 w 462"/>
                <a:gd name="T19" fmla="*/ 1064 h 1135"/>
                <a:gd name="T20" fmla="*/ 383 w 462"/>
                <a:gd name="T21" fmla="*/ 1078 h 1135"/>
                <a:gd name="T22" fmla="*/ 369 w 462"/>
                <a:gd name="T23" fmla="*/ 1095 h 1135"/>
                <a:gd name="T24" fmla="*/ 355 w 462"/>
                <a:gd name="T25" fmla="*/ 1110 h 1135"/>
                <a:gd name="T26" fmla="*/ 343 w 462"/>
                <a:gd name="T27" fmla="*/ 1123 h 1135"/>
                <a:gd name="T28" fmla="*/ 332 w 462"/>
                <a:gd name="T29" fmla="*/ 1135 h 1135"/>
                <a:gd name="T30" fmla="*/ 276 w 462"/>
                <a:gd name="T31" fmla="*/ 1062 h 1135"/>
                <a:gd name="T32" fmla="*/ 177 w 462"/>
                <a:gd name="T33" fmla="*/ 908 h 1135"/>
                <a:gd name="T34" fmla="*/ 94 w 462"/>
                <a:gd name="T35" fmla="*/ 745 h 1135"/>
                <a:gd name="T36" fmla="*/ 27 w 462"/>
                <a:gd name="T37" fmla="*/ 573 h 1135"/>
                <a:gd name="T38" fmla="*/ 0 w 462"/>
                <a:gd name="T39" fmla="*/ 483 h 1135"/>
                <a:gd name="T40" fmla="*/ 36 w 462"/>
                <a:gd name="T41" fmla="*/ 417 h 1135"/>
                <a:gd name="T42" fmla="*/ 65 w 462"/>
                <a:gd name="T43" fmla="*/ 348 h 1135"/>
                <a:gd name="T44" fmla="*/ 68 w 462"/>
                <a:gd name="T45" fmla="*/ 341 h 1135"/>
                <a:gd name="T46" fmla="*/ 71 w 462"/>
                <a:gd name="T47" fmla="*/ 333 h 1135"/>
                <a:gd name="T48" fmla="*/ 81 w 462"/>
                <a:gd name="T49" fmla="*/ 303 h 1135"/>
                <a:gd name="T50" fmla="*/ 90 w 462"/>
                <a:gd name="T51" fmla="*/ 273 h 1135"/>
                <a:gd name="T52" fmla="*/ 94 w 462"/>
                <a:gd name="T53" fmla="*/ 263 h 1135"/>
                <a:gd name="T54" fmla="*/ 97 w 462"/>
                <a:gd name="T55" fmla="*/ 252 h 1135"/>
                <a:gd name="T56" fmla="*/ 100 w 462"/>
                <a:gd name="T57" fmla="*/ 242 h 1135"/>
                <a:gd name="T58" fmla="*/ 102 w 462"/>
                <a:gd name="T59" fmla="*/ 232 h 1135"/>
                <a:gd name="T60" fmla="*/ 105 w 462"/>
                <a:gd name="T61" fmla="*/ 223 h 1135"/>
                <a:gd name="T62" fmla="*/ 106 w 462"/>
                <a:gd name="T63" fmla="*/ 214 h 1135"/>
                <a:gd name="T64" fmla="*/ 110 w 462"/>
                <a:gd name="T65" fmla="*/ 201 h 1135"/>
                <a:gd name="T66" fmla="*/ 112 w 462"/>
                <a:gd name="T67" fmla="*/ 189 h 1135"/>
                <a:gd name="T68" fmla="*/ 112 w 462"/>
                <a:gd name="T69" fmla="*/ 182 h 1135"/>
                <a:gd name="T70" fmla="*/ 114 w 462"/>
                <a:gd name="T71" fmla="*/ 177 h 1135"/>
                <a:gd name="T72" fmla="*/ 116 w 462"/>
                <a:gd name="T73" fmla="*/ 166 h 1135"/>
                <a:gd name="T74" fmla="*/ 119 w 462"/>
                <a:gd name="T75" fmla="*/ 153 h 1135"/>
                <a:gd name="T76" fmla="*/ 125 w 462"/>
                <a:gd name="T77" fmla="*/ 109 h 1135"/>
                <a:gd name="T78" fmla="*/ 129 w 462"/>
                <a:gd name="T79" fmla="*/ 64 h 1135"/>
                <a:gd name="T80" fmla="*/ 131 w 462"/>
                <a:gd name="T81" fmla="*/ 53 h 1135"/>
                <a:gd name="T82" fmla="*/ 131 w 462"/>
                <a:gd name="T83" fmla="*/ 41 h 1135"/>
                <a:gd name="T84" fmla="*/ 131 w 462"/>
                <a:gd name="T85" fmla="*/ 39 h 1135"/>
                <a:gd name="T86" fmla="*/ 131 w 462"/>
                <a:gd name="T87" fmla="*/ 35 h 1135"/>
                <a:gd name="T88" fmla="*/ 132 w 462"/>
                <a:gd name="T89" fmla="*/ 26 h 1135"/>
                <a:gd name="T90" fmla="*/ 132 w 462"/>
                <a:gd name="T91" fmla="*/ 17 h 1135"/>
                <a:gd name="T92" fmla="*/ 132 w 462"/>
                <a:gd name="T93" fmla="*/ 7 h 1135"/>
                <a:gd name="T94" fmla="*/ 132 w 462"/>
                <a:gd name="T95" fmla="*/ 0 h 1135"/>
                <a:gd name="T96" fmla="*/ 133 w 462"/>
                <a:gd name="T97" fmla="*/ 68 h 1135"/>
                <a:gd name="T98" fmla="*/ 145 w 462"/>
                <a:gd name="T99" fmla="*/ 204 h 1135"/>
                <a:gd name="T100" fmla="*/ 168 w 462"/>
                <a:gd name="T101" fmla="*/ 335 h 1135"/>
                <a:gd name="T102" fmla="*/ 201 w 462"/>
                <a:gd name="T103" fmla="*/ 464 h 1135"/>
                <a:gd name="T104" fmla="*/ 243 w 462"/>
                <a:gd name="T105" fmla="*/ 587 h 1135"/>
                <a:gd name="T106" fmla="*/ 295 w 462"/>
                <a:gd name="T107" fmla="*/ 706 h 1135"/>
                <a:gd name="T108" fmla="*/ 355 w 462"/>
                <a:gd name="T109" fmla="*/ 820 h 1135"/>
                <a:gd name="T110" fmla="*/ 425 w 462"/>
                <a:gd name="T111" fmla="*/ 929 h 1135"/>
                <a:gd name="T112" fmla="*/ 462 w 462"/>
                <a:gd name="T113" fmla="*/ 981 h 1135"/>
                <a:gd name="T114" fmla="*/ 462 w 462"/>
                <a:gd name="T115" fmla="*/ 981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2" h="1135">
                  <a:moveTo>
                    <a:pt x="462" y="981"/>
                  </a:moveTo>
                  <a:lnTo>
                    <a:pt x="460" y="985"/>
                  </a:lnTo>
                  <a:lnTo>
                    <a:pt x="457" y="989"/>
                  </a:lnTo>
                  <a:lnTo>
                    <a:pt x="443" y="1007"/>
                  </a:lnTo>
                  <a:lnTo>
                    <a:pt x="427" y="1025"/>
                  </a:lnTo>
                  <a:lnTo>
                    <a:pt x="418" y="1037"/>
                  </a:lnTo>
                  <a:lnTo>
                    <a:pt x="409" y="1048"/>
                  </a:lnTo>
                  <a:lnTo>
                    <a:pt x="408" y="1050"/>
                  </a:lnTo>
                  <a:lnTo>
                    <a:pt x="408" y="1050"/>
                  </a:lnTo>
                  <a:lnTo>
                    <a:pt x="396" y="1064"/>
                  </a:lnTo>
                  <a:lnTo>
                    <a:pt x="383" y="1078"/>
                  </a:lnTo>
                  <a:lnTo>
                    <a:pt x="369" y="1095"/>
                  </a:lnTo>
                  <a:lnTo>
                    <a:pt x="355" y="1110"/>
                  </a:lnTo>
                  <a:lnTo>
                    <a:pt x="343" y="1123"/>
                  </a:lnTo>
                  <a:lnTo>
                    <a:pt x="332" y="1135"/>
                  </a:lnTo>
                  <a:lnTo>
                    <a:pt x="276" y="1062"/>
                  </a:lnTo>
                  <a:lnTo>
                    <a:pt x="177" y="908"/>
                  </a:lnTo>
                  <a:lnTo>
                    <a:pt x="94" y="745"/>
                  </a:lnTo>
                  <a:lnTo>
                    <a:pt x="27" y="573"/>
                  </a:lnTo>
                  <a:lnTo>
                    <a:pt x="0" y="483"/>
                  </a:lnTo>
                  <a:lnTo>
                    <a:pt x="36" y="417"/>
                  </a:lnTo>
                  <a:lnTo>
                    <a:pt x="65" y="348"/>
                  </a:lnTo>
                  <a:lnTo>
                    <a:pt x="68" y="341"/>
                  </a:lnTo>
                  <a:lnTo>
                    <a:pt x="71" y="333"/>
                  </a:lnTo>
                  <a:lnTo>
                    <a:pt x="81" y="303"/>
                  </a:lnTo>
                  <a:lnTo>
                    <a:pt x="90" y="273"/>
                  </a:lnTo>
                  <a:lnTo>
                    <a:pt x="94" y="263"/>
                  </a:lnTo>
                  <a:lnTo>
                    <a:pt x="97" y="252"/>
                  </a:lnTo>
                  <a:lnTo>
                    <a:pt x="100" y="242"/>
                  </a:lnTo>
                  <a:lnTo>
                    <a:pt x="102" y="232"/>
                  </a:lnTo>
                  <a:lnTo>
                    <a:pt x="105" y="223"/>
                  </a:lnTo>
                  <a:lnTo>
                    <a:pt x="106" y="214"/>
                  </a:lnTo>
                  <a:lnTo>
                    <a:pt x="110" y="201"/>
                  </a:lnTo>
                  <a:lnTo>
                    <a:pt x="112" y="189"/>
                  </a:lnTo>
                  <a:lnTo>
                    <a:pt x="112" y="182"/>
                  </a:lnTo>
                  <a:lnTo>
                    <a:pt x="114" y="177"/>
                  </a:lnTo>
                  <a:lnTo>
                    <a:pt x="116" y="166"/>
                  </a:lnTo>
                  <a:lnTo>
                    <a:pt x="119" y="153"/>
                  </a:lnTo>
                  <a:lnTo>
                    <a:pt x="125" y="109"/>
                  </a:lnTo>
                  <a:lnTo>
                    <a:pt x="129" y="64"/>
                  </a:lnTo>
                  <a:lnTo>
                    <a:pt x="131" y="53"/>
                  </a:lnTo>
                  <a:lnTo>
                    <a:pt x="131" y="41"/>
                  </a:lnTo>
                  <a:lnTo>
                    <a:pt x="131" y="39"/>
                  </a:lnTo>
                  <a:lnTo>
                    <a:pt x="131" y="35"/>
                  </a:lnTo>
                  <a:lnTo>
                    <a:pt x="132" y="26"/>
                  </a:lnTo>
                  <a:lnTo>
                    <a:pt x="132" y="17"/>
                  </a:lnTo>
                  <a:lnTo>
                    <a:pt x="132" y="7"/>
                  </a:lnTo>
                  <a:lnTo>
                    <a:pt x="132" y="0"/>
                  </a:lnTo>
                  <a:lnTo>
                    <a:pt x="133" y="68"/>
                  </a:lnTo>
                  <a:lnTo>
                    <a:pt x="145" y="204"/>
                  </a:lnTo>
                  <a:lnTo>
                    <a:pt x="168" y="335"/>
                  </a:lnTo>
                  <a:lnTo>
                    <a:pt x="201" y="464"/>
                  </a:lnTo>
                  <a:lnTo>
                    <a:pt x="243" y="587"/>
                  </a:lnTo>
                  <a:lnTo>
                    <a:pt x="295" y="706"/>
                  </a:lnTo>
                  <a:lnTo>
                    <a:pt x="355" y="820"/>
                  </a:lnTo>
                  <a:lnTo>
                    <a:pt x="425" y="929"/>
                  </a:lnTo>
                  <a:lnTo>
                    <a:pt x="462" y="981"/>
                  </a:lnTo>
                  <a:lnTo>
                    <a:pt x="462" y="98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90">
              <a:extLst>
                <a:ext uri="{FF2B5EF4-FFF2-40B4-BE49-F238E27FC236}">
                  <a16:creationId xmlns:a16="http://schemas.microsoft.com/office/drawing/2014/main" xmlns="" id="{A28F3D8E-3DFD-4F8C-A5C1-382CB8413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148" y="543981"/>
              <a:ext cx="160270" cy="392385"/>
            </a:xfrm>
            <a:custGeom>
              <a:avLst/>
              <a:gdLst>
                <a:gd name="T0" fmla="*/ 132 w 462"/>
                <a:gd name="T1" fmla="*/ 0 h 1135"/>
                <a:gd name="T2" fmla="*/ 132 w 462"/>
                <a:gd name="T3" fmla="*/ 7 h 1135"/>
                <a:gd name="T4" fmla="*/ 132 w 462"/>
                <a:gd name="T5" fmla="*/ 17 h 1135"/>
                <a:gd name="T6" fmla="*/ 132 w 462"/>
                <a:gd name="T7" fmla="*/ 26 h 1135"/>
                <a:gd name="T8" fmla="*/ 131 w 462"/>
                <a:gd name="T9" fmla="*/ 35 h 1135"/>
                <a:gd name="T10" fmla="*/ 131 w 462"/>
                <a:gd name="T11" fmla="*/ 39 h 1135"/>
                <a:gd name="T12" fmla="*/ 131 w 462"/>
                <a:gd name="T13" fmla="*/ 41 h 1135"/>
                <a:gd name="T14" fmla="*/ 131 w 462"/>
                <a:gd name="T15" fmla="*/ 53 h 1135"/>
                <a:gd name="T16" fmla="*/ 129 w 462"/>
                <a:gd name="T17" fmla="*/ 64 h 1135"/>
                <a:gd name="T18" fmla="*/ 125 w 462"/>
                <a:gd name="T19" fmla="*/ 109 h 1135"/>
                <a:gd name="T20" fmla="*/ 119 w 462"/>
                <a:gd name="T21" fmla="*/ 153 h 1135"/>
                <a:gd name="T22" fmla="*/ 116 w 462"/>
                <a:gd name="T23" fmla="*/ 166 h 1135"/>
                <a:gd name="T24" fmla="*/ 114 w 462"/>
                <a:gd name="T25" fmla="*/ 177 h 1135"/>
                <a:gd name="T26" fmla="*/ 112 w 462"/>
                <a:gd name="T27" fmla="*/ 182 h 1135"/>
                <a:gd name="T28" fmla="*/ 112 w 462"/>
                <a:gd name="T29" fmla="*/ 189 h 1135"/>
                <a:gd name="T30" fmla="*/ 110 w 462"/>
                <a:gd name="T31" fmla="*/ 201 h 1135"/>
                <a:gd name="T32" fmla="*/ 106 w 462"/>
                <a:gd name="T33" fmla="*/ 214 h 1135"/>
                <a:gd name="T34" fmla="*/ 105 w 462"/>
                <a:gd name="T35" fmla="*/ 223 h 1135"/>
                <a:gd name="T36" fmla="*/ 102 w 462"/>
                <a:gd name="T37" fmla="*/ 232 h 1135"/>
                <a:gd name="T38" fmla="*/ 100 w 462"/>
                <a:gd name="T39" fmla="*/ 242 h 1135"/>
                <a:gd name="T40" fmla="*/ 97 w 462"/>
                <a:gd name="T41" fmla="*/ 252 h 1135"/>
                <a:gd name="T42" fmla="*/ 94 w 462"/>
                <a:gd name="T43" fmla="*/ 263 h 1135"/>
                <a:gd name="T44" fmla="*/ 90 w 462"/>
                <a:gd name="T45" fmla="*/ 273 h 1135"/>
                <a:gd name="T46" fmla="*/ 81 w 462"/>
                <a:gd name="T47" fmla="*/ 303 h 1135"/>
                <a:gd name="T48" fmla="*/ 71 w 462"/>
                <a:gd name="T49" fmla="*/ 333 h 1135"/>
                <a:gd name="T50" fmla="*/ 65 w 462"/>
                <a:gd name="T51" fmla="*/ 348 h 1135"/>
                <a:gd name="T52" fmla="*/ 36 w 462"/>
                <a:gd name="T53" fmla="*/ 417 h 1135"/>
                <a:gd name="T54" fmla="*/ 0 w 462"/>
                <a:gd name="T55" fmla="*/ 483 h 1135"/>
                <a:gd name="T56" fmla="*/ 27 w 462"/>
                <a:gd name="T57" fmla="*/ 573 h 1135"/>
                <a:gd name="T58" fmla="*/ 94 w 462"/>
                <a:gd name="T59" fmla="*/ 745 h 1135"/>
                <a:gd name="T60" fmla="*/ 177 w 462"/>
                <a:gd name="T61" fmla="*/ 908 h 1135"/>
                <a:gd name="T62" fmla="*/ 276 w 462"/>
                <a:gd name="T63" fmla="*/ 1062 h 1135"/>
                <a:gd name="T64" fmla="*/ 332 w 462"/>
                <a:gd name="T65" fmla="*/ 1135 h 1135"/>
                <a:gd name="T66" fmla="*/ 343 w 462"/>
                <a:gd name="T67" fmla="*/ 1123 h 1135"/>
                <a:gd name="T68" fmla="*/ 355 w 462"/>
                <a:gd name="T69" fmla="*/ 1110 h 1135"/>
                <a:gd name="T70" fmla="*/ 369 w 462"/>
                <a:gd name="T71" fmla="*/ 1095 h 1135"/>
                <a:gd name="T72" fmla="*/ 383 w 462"/>
                <a:gd name="T73" fmla="*/ 1078 h 1135"/>
                <a:gd name="T74" fmla="*/ 396 w 462"/>
                <a:gd name="T75" fmla="*/ 1064 h 1135"/>
                <a:gd name="T76" fmla="*/ 408 w 462"/>
                <a:gd name="T77" fmla="*/ 1050 h 1135"/>
                <a:gd name="T78" fmla="*/ 408 w 462"/>
                <a:gd name="T79" fmla="*/ 1050 h 1135"/>
                <a:gd name="T80" fmla="*/ 409 w 462"/>
                <a:gd name="T81" fmla="*/ 1048 h 1135"/>
                <a:gd name="T82" fmla="*/ 418 w 462"/>
                <a:gd name="T83" fmla="*/ 1037 h 1135"/>
                <a:gd name="T84" fmla="*/ 427 w 462"/>
                <a:gd name="T85" fmla="*/ 1025 h 1135"/>
                <a:gd name="T86" fmla="*/ 443 w 462"/>
                <a:gd name="T87" fmla="*/ 1007 h 1135"/>
                <a:gd name="T88" fmla="*/ 457 w 462"/>
                <a:gd name="T89" fmla="*/ 989 h 1135"/>
                <a:gd name="T90" fmla="*/ 460 w 462"/>
                <a:gd name="T91" fmla="*/ 985 h 1135"/>
                <a:gd name="T92" fmla="*/ 462 w 462"/>
                <a:gd name="T93" fmla="*/ 981 h 1135"/>
                <a:gd name="T94" fmla="*/ 425 w 462"/>
                <a:gd name="T95" fmla="*/ 929 h 1135"/>
                <a:gd name="T96" fmla="*/ 355 w 462"/>
                <a:gd name="T97" fmla="*/ 820 h 1135"/>
                <a:gd name="T98" fmla="*/ 295 w 462"/>
                <a:gd name="T99" fmla="*/ 706 h 1135"/>
                <a:gd name="T100" fmla="*/ 243 w 462"/>
                <a:gd name="T101" fmla="*/ 587 h 1135"/>
                <a:gd name="T102" fmla="*/ 201 w 462"/>
                <a:gd name="T103" fmla="*/ 464 h 1135"/>
                <a:gd name="T104" fmla="*/ 168 w 462"/>
                <a:gd name="T105" fmla="*/ 335 h 1135"/>
                <a:gd name="T106" fmla="*/ 145 w 462"/>
                <a:gd name="T107" fmla="*/ 204 h 1135"/>
                <a:gd name="T108" fmla="*/ 133 w 462"/>
                <a:gd name="T109" fmla="*/ 68 h 1135"/>
                <a:gd name="T110" fmla="*/ 132 w 462"/>
                <a:gd name="T111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2" h="1135">
                  <a:moveTo>
                    <a:pt x="132" y="0"/>
                  </a:moveTo>
                  <a:lnTo>
                    <a:pt x="132" y="7"/>
                  </a:lnTo>
                  <a:lnTo>
                    <a:pt x="132" y="17"/>
                  </a:lnTo>
                  <a:lnTo>
                    <a:pt x="132" y="26"/>
                  </a:lnTo>
                  <a:lnTo>
                    <a:pt x="131" y="35"/>
                  </a:lnTo>
                  <a:lnTo>
                    <a:pt x="131" y="39"/>
                  </a:lnTo>
                  <a:lnTo>
                    <a:pt x="131" y="41"/>
                  </a:lnTo>
                  <a:lnTo>
                    <a:pt x="131" y="53"/>
                  </a:lnTo>
                  <a:lnTo>
                    <a:pt x="129" y="64"/>
                  </a:lnTo>
                  <a:lnTo>
                    <a:pt x="125" y="109"/>
                  </a:lnTo>
                  <a:lnTo>
                    <a:pt x="119" y="153"/>
                  </a:lnTo>
                  <a:lnTo>
                    <a:pt x="116" y="166"/>
                  </a:lnTo>
                  <a:lnTo>
                    <a:pt x="114" y="177"/>
                  </a:lnTo>
                  <a:lnTo>
                    <a:pt x="112" y="182"/>
                  </a:lnTo>
                  <a:lnTo>
                    <a:pt x="112" y="189"/>
                  </a:lnTo>
                  <a:lnTo>
                    <a:pt x="110" y="201"/>
                  </a:lnTo>
                  <a:lnTo>
                    <a:pt x="106" y="214"/>
                  </a:lnTo>
                  <a:lnTo>
                    <a:pt x="105" y="223"/>
                  </a:lnTo>
                  <a:lnTo>
                    <a:pt x="102" y="232"/>
                  </a:lnTo>
                  <a:lnTo>
                    <a:pt x="100" y="242"/>
                  </a:lnTo>
                  <a:lnTo>
                    <a:pt x="97" y="252"/>
                  </a:lnTo>
                  <a:lnTo>
                    <a:pt x="94" y="263"/>
                  </a:lnTo>
                  <a:lnTo>
                    <a:pt x="90" y="273"/>
                  </a:lnTo>
                  <a:lnTo>
                    <a:pt x="81" y="303"/>
                  </a:lnTo>
                  <a:lnTo>
                    <a:pt x="71" y="333"/>
                  </a:lnTo>
                  <a:lnTo>
                    <a:pt x="65" y="348"/>
                  </a:lnTo>
                  <a:lnTo>
                    <a:pt x="36" y="417"/>
                  </a:lnTo>
                  <a:lnTo>
                    <a:pt x="0" y="483"/>
                  </a:lnTo>
                  <a:lnTo>
                    <a:pt x="27" y="573"/>
                  </a:lnTo>
                  <a:lnTo>
                    <a:pt x="94" y="745"/>
                  </a:lnTo>
                  <a:lnTo>
                    <a:pt x="177" y="908"/>
                  </a:lnTo>
                  <a:lnTo>
                    <a:pt x="276" y="1062"/>
                  </a:lnTo>
                  <a:lnTo>
                    <a:pt x="332" y="1135"/>
                  </a:lnTo>
                  <a:lnTo>
                    <a:pt x="343" y="1123"/>
                  </a:lnTo>
                  <a:lnTo>
                    <a:pt x="355" y="1110"/>
                  </a:lnTo>
                  <a:lnTo>
                    <a:pt x="369" y="1095"/>
                  </a:lnTo>
                  <a:lnTo>
                    <a:pt x="383" y="1078"/>
                  </a:lnTo>
                  <a:lnTo>
                    <a:pt x="396" y="1064"/>
                  </a:lnTo>
                  <a:lnTo>
                    <a:pt x="408" y="1050"/>
                  </a:lnTo>
                  <a:lnTo>
                    <a:pt x="408" y="1050"/>
                  </a:lnTo>
                  <a:lnTo>
                    <a:pt x="409" y="1048"/>
                  </a:lnTo>
                  <a:lnTo>
                    <a:pt x="418" y="1037"/>
                  </a:lnTo>
                  <a:lnTo>
                    <a:pt x="427" y="1025"/>
                  </a:lnTo>
                  <a:lnTo>
                    <a:pt x="443" y="1007"/>
                  </a:lnTo>
                  <a:lnTo>
                    <a:pt x="457" y="989"/>
                  </a:lnTo>
                  <a:lnTo>
                    <a:pt x="460" y="985"/>
                  </a:lnTo>
                  <a:lnTo>
                    <a:pt x="462" y="981"/>
                  </a:lnTo>
                  <a:lnTo>
                    <a:pt x="425" y="929"/>
                  </a:lnTo>
                  <a:lnTo>
                    <a:pt x="355" y="820"/>
                  </a:lnTo>
                  <a:lnTo>
                    <a:pt x="295" y="706"/>
                  </a:lnTo>
                  <a:lnTo>
                    <a:pt x="243" y="587"/>
                  </a:lnTo>
                  <a:lnTo>
                    <a:pt x="201" y="464"/>
                  </a:lnTo>
                  <a:lnTo>
                    <a:pt x="168" y="335"/>
                  </a:lnTo>
                  <a:lnTo>
                    <a:pt x="145" y="204"/>
                  </a:lnTo>
                  <a:lnTo>
                    <a:pt x="133" y="6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: Shape 192">
              <a:extLst>
                <a:ext uri="{FF2B5EF4-FFF2-40B4-BE49-F238E27FC236}">
                  <a16:creationId xmlns:a16="http://schemas.microsoft.com/office/drawing/2014/main" xmlns="" id="{2FF4083A-6CBA-44B5-9D68-EAE43888E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743" y="539835"/>
              <a:ext cx="3941813" cy="571998"/>
            </a:xfrm>
            <a:custGeom>
              <a:avLst/>
              <a:gdLst>
                <a:gd name="connsiteX0" fmla="*/ 0 w 3941813"/>
                <a:gd name="connsiteY0" fmla="*/ 0 h 571998"/>
                <a:gd name="connsiteX1" fmla="*/ 228336 w 3941813"/>
                <a:gd name="connsiteY1" fmla="*/ 0 h 571998"/>
                <a:gd name="connsiteX2" fmla="*/ 228336 w 3941813"/>
                <a:gd name="connsiteY2" fmla="*/ 1035 h 571998"/>
                <a:gd name="connsiteX3" fmla="*/ 228336 w 3941813"/>
                <a:gd name="connsiteY3" fmla="*/ 2070 h 571998"/>
                <a:gd name="connsiteX4" fmla="*/ 228336 w 3941813"/>
                <a:gd name="connsiteY4" fmla="*/ 3450 h 571998"/>
                <a:gd name="connsiteX5" fmla="*/ 228336 w 3941813"/>
                <a:gd name="connsiteY5" fmla="*/ 4485 h 571998"/>
                <a:gd name="connsiteX6" fmla="*/ 228336 w 3941813"/>
                <a:gd name="connsiteY6" fmla="*/ 6555 h 571998"/>
                <a:gd name="connsiteX7" fmla="*/ 228336 w 3941813"/>
                <a:gd name="connsiteY7" fmla="*/ 8625 h 571998"/>
                <a:gd name="connsiteX8" fmla="*/ 228336 w 3941813"/>
                <a:gd name="connsiteY8" fmla="*/ 13110 h 571998"/>
                <a:gd name="connsiteX9" fmla="*/ 228681 w 3941813"/>
                <a:gd name="connsiteY9" fmla="*/ 17595 h 571998"/>
                <a:gd name="connsiteX10" fmla="*/ 228681 w 3941813"/>
                <a:gd name="connsiteY10" fmla="*/ 21045 h 571998"/>
                <a:gd name="connsiteX11" fmla="*/ 229372 w 3941813"/>
                <a:gd name="connsiteY11" fmla="*/ 24495 h 571998"/>
                <a:gd name="connsiteX12" fmla="*/ 229561 w 3941813"/>
                <a:gd name="connsiteY12" fmla="*/ 29949 h 571998"/>
                <a:gd name="connsiteX13" fmla="*/ 230860 w 3941813"/>
                <a:gd name="connsiteY13" fmla="*/ 43059 h 571998"/>
                <a:gd name="connsiteX14" fmla="*/ 231099 w 3941813"/>
                <a:gd name="connsiteY14" fmla="*/ 44849 h 571998"/>
                <a:gd name="connsiteX15" fmla="*/ 231445 w 3941813"/>
                <a:gd name="connsiteY15" fmla="*/ 47954 h 571998"/>
                <a:gd name="connsiteX16" fmla="*/ 231790 w 3941813"/>
                <a:gd name="connsiteY16" fmla="*/ 51059 h 571998"/>
                <a:gd name="connsiteX17" fmla="*/ 232439 w 3941813"/>
                <a:gd name="connsiteY17" fmla="*/ 55431 h 571998"/>
                <a:gd name="connsiteX18" fmla="*/ 237460 w 3941813"/>
                <a:gd name="connsiteY18" fmla="*/ 78594 h 571998"/>
                <a:gd name="connsiteX19" fmla="*/ 239935 w 3941813"/>
                <a:gd name="connsiteY19" fmla="*/ 88754 h 571998"/>
                <a:gd name="connsiteX20" fmla="*/ 249062 w 3941813"/>
                <a:gd name="connsiteY20" fmla="*/ 117988 h 571998"/>
                <a:gd name="connsiteX21" fmla="*/ 258766 w 3941813"/>
                <a:gd name="connsiteY21" fmla="*/ 141560 h 571998"/>
                <a:gd name="connsiteX22" fmla="*/ 260462 w 3941813"/>
                <a:gd name="connsiteY22" fmla="*/ 145242 h 571998"/>
                <a:gd name="connsiteX23" fmla="*/ 261844 w 3941813"/>
                <a:gd name="connsiteY23" fmla="*/ 148347 h 571998"/>
                <a:gd name="connsiteX24" fmla="*/ 263571 w 3941813"/>
                <a:gd name="connsiteY24" fmla="*/ 152142 h 571998"/>
                <a:gd name="connsiteX25" fmla="*/ 265643 w 3941813"/>
                <a:gd name="connsiteY25" fmla="*/ 155592 h 571998"/>
                <a:gd name="connsiteX26" fmla="*/ 267371 w 3941813"/>
                <a:gd name="connsiteY26" fmla="*/ 158697 h 571998"/>
                <a:gd name="connsiteX27" fmla="*/ 269060 w 3941813"/>
                <a:gd name="connsiteY27" fmla="*/ 162072 h 571998"/>
                <a:gd name="connsiteX28" fmla="*/ 276558 w 3941813"/>
                <a:gd name="connsiteY28" fmla="*/ 175613 h 571998"/>
                <a:gd name="connsiteX29" fmla="*/ 277043 w 3941813"/>
                <a:gd name="connsiteY29" fmla="*/ 176291 h 571998"/>
                <a:gd name="connsiteX30" fmla="*/ 278368 w 3941813"/>
                <a:gd name="connsiteY30" fmla="*/ 178791 h 571998"/>
                <a:gd name="connsiteX31" fmla="*/ 295536 w 3941813"/>
                <a:gd name="connsiteY31" fmla="*/ 204348 h 571998"/>
                <a:gd name="connsiteX32" fmla="*/ 296042 w 3941813"/>
                <a:gd name="connsiteY32" fmla="*/ 204926 h 571998"/>
                <a:gd name="connsiteX33" fmla="*/ 298303 w 3941813"/>
                <a:gd name="connsiteY33" fmla="*/ 207936 h 571998"/>
                <a:gd name="connsiteX34" fmla="*/ 316635 w 3941813"/>
                <a:gd name="connsiteY34" fmla="*/ 230146 h 571998"/>
                <a:gd name="connsiteX35" fmla="*/ 318158 w 3941813"/>
                <a:gd name="connsiteY35" fmla="*/ 231823 h 571998"/>
                <a:gd name="connsiteX36" fmla="*/ 341295 w 3941813"/>
                <a:gd name="connsiteY36" fmla="*/ 254260 h 571998"/>
                <a:gd name="connsiteX37" fmla="*/ 364855 w 3941813"/>
                <a:gd name="connsiteY37" fmla="*/ 274566 h 571998"/>
                <a:gd name="connsiteX38" fmla="*/ 383255 w 3941813"/>
                <a:gd name="connsiteY38" fmla="*/ 287072 h 571998"/>
                <a:gd name="connsiteX39" fmla="*/ 390494 w 3941813"/>
                <a:gd name="connsiteY39" fmla="*/ 291862 h 571998"/>
                <a:gd name="connsiteX40" fmla="*/ 396550 w 3941813"/>
                <a:gd name="connsiteY40" fmla="*/ 295622 h 571998"/>
                <a:gd name="connsiteX41" fmla="*/ 409034 w 3941813"/>
                <a:gd name="connsiteY41" fmla="*/ 302598 h 571998"/>
                <a:gd name="connsiteX42" fmla="*/ 419364 w 3941813"/>
                <a:gd name="connsiteY42" fmla="*/ 308079 h 571998"/>
                <a:gd name="connsiteX43" fmla="*/ 431109 w 3941813"/>
                <a:gd name="connsiteY43" fmla="*/ 313598 h 571998"/>
                <a:gd name="connsiteX44" fmla="*/ 433413 w 3941813"/>
                <a:gd name="connsiteY44" fmla="*/ 314749 h 571998"/>
                <a:gd name="connsiteX45" fmla="*/ 445124 w 3941813"/>
                <a:gd name="connsiteY45" fmla="*/ 319611 h 571998"/>
                <a:gd name="connsiteX46" fmla="*/ 450799 w 3941813"/>
                <a:gd name="connsiteY46" fmla="*/ 321878 h 571998"/>
                <a:gd name="connsiteX47" fmla="*/ 462312 w 3941813"/>
                <a:gd name="connsiteY47" fmla="*/ 325820 h 571998"/>
                <a:gd name="connsiteX48" fmla="*/ 480775 w 3941813"/>
                <a:gd name="connsiteY48" fmla="*/ 331449 h 571998"/>
                <a:gd name="connsiteX49" fmla="*/ 490525 w 3941813"/>
                <a:gd name="connsiteY49" fmla="*/ 333953 h 571998"/>
                <a:gd name="connsiteX50" fmla="*/ 499752 w 3941813"/>
                <a:gd name="connsiteY50" fmla="*/ 335946 h 571998"/>
                <a:gd name="connsiteX51" fmla="*/ 520232 w 3941813"/>
                <a:gd name="connsiteY51" fmla="*/ 340163 h 571998"/>
                <a:gd name="connsiteX52" fmla="*/ 554124 w 3941813"/>
                <a:gd name="connsiteY52" fmla="*/ 343209 h 571998"/>
                <a:gd name="connsiteX53" fmla="*/ 555122 w 3941813"/>
                <a:gd name="connsiteY53" fmla="*/ 343268 h 571998"/>
                <a:gd name="connsiteX54" fmla="*/ 555467 w 3941813"/>
                <a:gd name="connsiteY54" fmla="*/ 343294 h 571998"/>
                <a:gd name="connsiteX55" fmla="*/ 572739 w 3941813"/>
                <a:gd name="connsiteY55" fmla="*/ 343958 h 571998"/>
                <a:gd name="connsiteX56" fmla="*/ 3862707 w 3941813"/>
                <a:gd name="connsiteY56" fmla="*/ 343958 h 571998"/>
                <a:gd name="connsiteX57" fmla="*/ 3941813 w 3941813"/>
                <a:gd name="connsiteY57" fmla="*/ 343958 h 571998"/>
                <a:gd name="connsiteX58" fmla="*/ 3941813 w 3941813"/>
                <a:gd name="connsiteY58" fmla="*/ 388462 h 571998"/>
                <a:gd name="connsiteX59" fmla="*/ 3940777 w 3941813"/>
                <a:gd name="connsiteY59" fmla="*/ 407437 h 571998"/>
                <a:gd name="connsiteX60" fmla="*/ 3933868 w 3941813"/>
                <a:gd name="connsiteY60" fmla="*/ 442971 h 571998"/>
                <a:gd name="connsiteX61" fmla="*/ 3920050 w 3941813"/>
                <a:gd name="connsiteY61" fmla="*/ 476090 h 571998"/>
                <a:gd name="connsiteX62" fmla="*/ 3900015 w 3941813"/>
                <a:gd name="connsiteY62" fmla="*/ 505415 h 571998"/>
                <a:gd name="connsiteX63" fmla="*/ 3875143 w 3941813"/>
                <a:gd name="connsiteY63" fmla="*/ 530254 h 571998"/>
                <a:gd name="connsiteX64" fmla="*/ 3846126 w 3941813"/>
                <a:gd name="connsiteY64" fmla="*/ 549919 h 571998"/>
                <a:gd name="connsiteX65" fmla="*/ 3812964 w 3941813"/>
                <a:gd name="connsiteY65" fmla="*/ 563718 h 571998"/>
                <a:gd name="connsiteX66" fmla="*/ 3777038 w 3941813"/>
                <a:gd name="connsiteY66" fmla="*/ 570963 h 571998"/>
                <a:gd name="connsiteX67" fmla="*/ 3758385 w 3941813"/>
                <a:gd name="connsiteY67" fmla="*/ 571998 h 571998"/>
                <a:gd name="connsiteX68" fmla="*/ 572739 w 3941813"/>
                <a:gd name="connsiteY68" fmla="*/ 571998 h 571998"/>
                <a:gd name="connsiteX69" fmla="*/ 543032 w 3941813"/>
                <a:gd name="connsiteY69" fmla="*/ 571308 h 571998"/>
                <a:gd name="connsiteX70" fmla="*/ 485343 w 3941813"/>
                <a:gd name="connsiteY70" fmla="*/ 565788 h 571998"/>
                <a:gd name="connsiteX71" fmla="*/ 429382 w 3941813"/>
                <a:gd name="connsiteY71" fmla="*/ 554059 h 571998"/>
                <a:gd name="connsiteX72" fmla="*/ 375493 w 3941813"/>
                <a:gd name="connsiteY72" fmla="*/ 537499 h 571998"/>
                <a:gd name="connsiteX73" fmla="*/ 324023 w 3941813"/>
                <a:gd name="connsiteY73" fmla="*/ 515419 h 571998"/>
                <a:gd name="connsiteX74" fmla="*/ 275661 w 3941813"/>
                <a:gd name="connsiteY74" fmla="*/ 489200 h 571998"/>
                <a:gd name="connsiteX75" fmla="*/ 229718 w 3941813"/>
                <a:gd name="connsiteY75" fmla="*/ 458495 h 571998"/>
                <a:gd name="connsiteX76" fmla="*/ 187574 w 3941813"/>
                <a:gd name="connsiteY76" fmla="*/ 423306 h 571998"/>
                <a:gd name="connsiteX77" fmla="*/ 148539 w 3941813"/>
                <a:gd name="connsiteY77" fmla="*/ 384667 h 571998"/>
                <a:gd name="connsiteX78" fmla="*/ 113650 w 3941813"/>
                <a:gd name="connsiteY78" fmla="*/ 342233 h 571998"/>
                <a:gd name="connsiteX79" fmla="*/ 82906 w 3941813"/>
                <a:gd name="connsiteY79" fmla="*/ 296349 h 571998"/>
                <a:gd name="connsiteX80" fmla="*/ 56307 w 3941813"/>
                <a:gd name="connsiteY80" fmla="*/ 248050 h 571998"/>
                <a:gd name="connsiteX81" fmla="*/ 34544 w 3941813"/>
                <a:gd name="connsiteY81" fmla="*/ 196646 h 571998"/>
                <a:gd name="connsiteX82" fmla="*/ 17963 w 3941813"/>
                <a:gd name="connsiteY82" fmla="*/ 143172 h 571998"/>
                <a:gd name="connsiteX83" fmla="*/ 6218 w 3941813"/>
                <a:gd name="connsiteY83" fmla="*/ 87283 h 571998"/>
                <a:gd name="connsiteX84" fmla="*/ 346 w 3941813"/>
                <a:gd name="connsiteY84" fmla="*/ 29669 h 57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941813" h="571998">
                  <a:moveTo>
                    <a:pt x="0" y="0"/>
                  </a:moveTo>
                  <a:lnTo>
                    <a:pt x="228336" y="0"/>
                  </a:lnTo>
                  <a:lnTo>
                    <a:pt x="228336" y="1035"/>
                  </a:lnTo>
                  <a:lnTo>
                    <a:pt x="228336" y="2070"/>
                  </a:lnTo>
                  <a:lnTo>
                    <a:pt x="228336" y="3450"/>
                  </a:lnTo>
                  <a:lnTo>
                    <a:pt x="228336" y="4485"/>
                  </a:lnTo>
                  <a:lnTo>
                    <a:pt x="228336" y="6555"/>
                  </a:lnTo>
                  <a:lnTo>
                    <a:pt x="228336" y="8625"/>
                  </a:lnTo>
                  <a:lnTo>
                    <a:pt x="228336" y="13110"/>
                  </a:lnTo>
                  <a:lnTo>
                    <a:pt x="228681" y="17595"/>
                  </a:lnTo>
                  <a:lnTo>
                    <a:pt x="228681" y="21045"/>
                  </a:lnTo>
                  <a:lnTo>
                    <a:pt x="229372" y="24495"/>
                  </a:lnTo>
                  <a:lnTo>
                    <a:pt x="229561" y="29949"/>
                  </a:lnTo>
                  <a:lnTo>
                    <a:pt x="230860" y="43059"/>
                  </a:lnTo>
                  <a:lnTo>
                    <a:pt x="231099" y="44849"/>
                  </a:lnTo>
                  <a:lnTo>
                    <a:pt x="231445" y="47954"/>
                  </a:lnTo>
                  <a:lnTo>
                    <a:pt x="231790" y="51059"/>
                  </a:lnTo>
                  <a:lnTo>
                    <a:pt x="232439" y="55431"/>
                  </a:lnTo>
                  <a:lnTo>
                    <a:pt x="237460" y="78594"/>
                  </a:lnTo>
                  <a:lnTo>
                    <a:pt x="239935" y="88754"/>
                  </a:lnTo>
                  <a:lnTo>
                    <a:pt x="249062" y="117988"/>
                  </a:lnTo>
                  <a:lnTo>
                    <a:pt x="258766" y="141560"/>
                  </a:lnTo>
                  <a:lnTo>
                    <a:pt x="260462" y="145242"/>
                  </a:lnTo>
                  <a:lnTo>
                    <a:pt x="261844" y="148347"/>
                  </a:lnTo>
                  <a:lnTo>
                    <a:pt x="263571" y="152142"/>
                  </a:lnTo>
                  <a:lnTo>
                    <a:pt x="265643" y="155592"/>
                  </a:lnTo>
                  <a:lnTo>
                    <a:pt x="267371" y="158697"/>
                  </a:lnTo>
                  <a:lnTo>
                    <a:pt x="269060" y="162072"/>
                  </a:lnTo>
                  <a:lnTo>
                    <a:pt x="276558" y="175613"/>
                  </a:lnTo>
                  <a:lnTo>
                    <a:pt x="277043" y="176291"/>
                  </a:lnTo>
                  <a:lnTo>
                    <a:pt x="278368" y="178791"/>
                  </a:lnTo>
                  <a:lnTo>
                    <a:pt x="295536" y="204348"/>
                  </a:lnTo>
                  <a:lnTo>
                    <a:pt x="296042" y="204926"/>
                  </a:lnTo>
                  <a:lnTo>
                    <a:pt x="298303" y="207936"/>
                  </a:lnTo>
                  <a:lnTo>
                    <a:pt x="316635" y="230146"/>
                  </a:lnTo>
                  <a:lnTo>
                    <a:pt x="318158" y="231823"/>
                  </a:lnTo>
                  <a:lnTo>
                    <a:pt x="341295" y="254260"/>
                  </a:lnTo>
                  <a:lnTo>
                    <a:pt x="364855" y="274566"/>
                  </a:lnTo>
                  <a:lnTo>
                    <a:pt x="383255" y="287072"/>
                  </a:lnTo>
                  <a:lnTo>
                    <a:pt x="390494" y="291862"/>
                  </a:lnTo>
                  <a:lnTo>
                    <a:pt x="396550" y="295622"/>
                  </a:lnTo>
                  <a:lnTo>
                    <a:pt x="409034" y="302598"/>
                  </a:lnTo>
                  <a:lnTo>
                    <a:pt x="419364" y="308079"/>
                  </a:lnTo>
                  <a:lnTo>
                    <a:pt x="431109" y="313598"/>
                  </a:lnTo>
                  <a:lnTo>
                    <a:pt x="433413" y="314749"/>
                  </a:lnTo>
                  <a:lnTo>
                    <a:pt x="445124" y="319611"/>
                  </a:lnTo>
                  <a:lnTo>
                    <a:pt x="450799" y="321878"/>
                  </a:lnTo>
                  <a:lnTo>
                    <a:pt x="462312" y="325820"/>
                  </a:lnTo>
                  <a:lnTo>
                    <a:pt x="480775" y="331449"/>
                  </a:lnTo>
                  <a:lnTo>
                    <a:pt x="490525" y="333953"/>
                  </a:lnTo>
                  <a:lnTo>
                    <a:pt x="499752" y="335946"/>
                  </a:lnTo>
                  <a:lnTo>
                    <a:pt x="520232" y="340163"/>
                  </a:lnTo>
                  <a:lnTo>
                    <a:pt x="554124" y="343209"/>
                  </a:lnTo>
                  <a:lnTo>
                    <a:pt x="555122" y="343268"/>
                  </a:lnTo>
                  <a:lnTo>
                    <a:pt x="555467" y="343294"/>
                  </a:lnTo>
                  <a:lnTo>
                    <a:pt x="572739" y="343958"/>
                  </a:lnTo>
                  <a:lnTo>
                    <a:pt x="3862707" y="343958"/>
                  </a:lnTo>
                  <a:lnTo>
                    <a:pt x="3941813" y="343958"/>
                  </a:lnTo>
                  <a:lnTo>
                    <a:pt x="3941813" y="388462"/>
                  </a:lnTo>
                  <a:lnTo>
                    <a:pt x="3940777" y="407437"/>
                  </a:lnTo>
                  <a:lnTo>
                    <a:pt x="3933868" y="442971"/>
                  </a:lnTo>
                  <a:lnTo>
                    <a:pt x="3920050" y="476090"/>
                  </a:lnTo>
                  <a:lnTo>
                    <a:pt x="3900015" y="505415"/>
                  </a:lnTo>
                  <a:lnTo>
                    <a:pt x="3875143" y="530254"/>
                  </a:lnTo>
                  <a:lnTo>
                    <a:pt x="3846126" y="549919"/>
                  </a:lnTo>
                  <a:lnTo>
                    <a:pt x="3812964" y="563718"/>
                  </a:lnTo>
                  <a:lnTo>
                    <a:pt x="3777038" y="570963"/>
                  </a:lnTo>
                  <a:lnTo>
                    <a:pt x="3758385" y="571998"/>
                  </a:lnTo>
                  <a:lnTo>
                    <a:pt x="572739" y="571998"/>
                  </a:lnTo>
                  <a:lnTo>
                    <a:pt x="543032" y="571308"/>
                  </a:lnTo>
                  <a:lnTo>
                    <a:pt x="485343" y="565788"/>
                  </a:lnTo>
                  <a:lnTo>
                    <a:pt x="429382" y="554059"/>
                  </a:lnTo>
                  <a:lnTo>
                    <a:pt x="375493" y="537499"/>
                  </a:lnTo>
                  <a:lnTo>
                    <a:pt x="324023" y="515419"/>
                  </a:lnTo>
                  <a:lnTo>
                    <a:pt x="275661" y="489200"/>
                  </a:lnTo>
                  <a:lnTo>
                    <a:pt x="229718" y="458495"/>
                  </a:lnTo>
                  <a:lnTo>
                    <a:pt x="187574" y="423306"/>
                  </a:lnTo>
                  <a:lnTo>
                    <a:pt x="148539" y="384667"/>
                  </a:lnTo>
                  <a:lnTo>
                    <a:pt x="113650" y="342233"/>
                  </a:lnTo>
                  <a:lnTo>
                    <a:pt x="82906" y="296349"/>
                  </a:lnTo>
                  <a:lnTo>
                    <a:pt x="56307" y="248050"/>
                  </a:lnTo>
                  <a:lnTo>
                    <a:pt x="34544" y="196646"/>
                  </a:lnTo>
                  <a:lnTo>
                    <a:pt x="17963" y="143172"/>
                  </a:lnTo>
                  <a:lnTo>
                    <a:pt x="6218" y="87283"/>
                  </a:lnTo>
                  <a:lnTo>
                    <a:pt x="346" y="296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Freeform 585">
              <a:extLst>
                <a:ext uri="{FF2B5EF4-FFF2-40B4-BE49-F238E27FC236}">
                  <a16:creationId xmlns:a16="http://schemas.microsoft.com/office/drawing/2014/main" xmlns="" id="{5B59D39A-9E1B-4C8C-86B0-1E51BC5A0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305" y="194426"/>
              <a:ext cx="689438" cy="68943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400" b="1">
                  <a:solidFill>
                    <a:srgbClr val="191C21"/>
                  </a:solidFill>
                </a:rPr>
                <a:t>2</a:t>
              </a:r>
            </a:p>
          </p:txBody>
        </p:sp>
        <p:sp>
          <p:nvSpPr>
            <p:cNvPr id="57" name="CuadroTexto 1">
              <a:extLst>
                <a:ext uri="{FF2B5EF4-FFF2-40B4-BE49-F238E27FC236}">
                  <a16:creationId xmlns:a16="http://schemas.microsoft.com/office/drawing/2014/main" xmlns="" id="{FAE535A1-FB1D-40A5-A5EE-BCF830FA504A}"/>
                </a:ext>
              </a:extLst>
            </p:cNvPr>
            <p:cNvSpPr txBox="1"/>
            <p:nvPr/>
          </p:nvSpPr>
          <p:spPr>
            <a:xfrm>
              <a:off x="4521360" y="120359"/>
              <a:ext cx="3772516" cy="715089"/>
            </a:xfrm>
            <a:prstGeom prst="roundRect">
              <a:avLst/>
            </a:prstGeom>
            <a:noFill/>
            <a:ln w="28575"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s-ES" b="1" dirty="0"/>
                <a:t>PROCESO DE CAPACITACIÓN</a:t>
              </a:r>
            </a:p>
            <a:p>
              <a:pPr algn="ctr">
                <a:defRPr/>
              </a:pPr>
              <a:r>
                <a:rPr lang="es-ES" b="1" dirty="0"/>
                <a:t>del ARTIDS OP en el Ejército</a:t>
              </a:r>
            </a:p>
          </p:txBody>
        </p:sp>
      </p:grpSp>
      <p:pic>
        <p:nvPicPr>
          <p:cNvPr id="3" name="Gráfico 2" descr="Diana">
            <a:extLst>
              <a:ext uri="{FF2B5EF4-FFF2-40B4-BE49-F238E27FC236}">
                <a16:creationId xmlns:a16="http://schemas.microsoft.com/office/drawing/2014/main" xmlns="" id="{CFBD8C2E-E1B9-404F-9402-E87126EAC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58778" y="3059261"/>
            <a:ext cx="379776" cy="379776"/>
          </a:xfrm>
          <a:prstGeom prst="rect">
            <a:avLst/>
          </a:prstGeom>
        </p:spPr>
      </p:pic>
      <p:grpSp>
        <p:nvGrpSpPr>
          <p:cNvPr id="58" name="Group 16">
            <a:extLst>
              <a:ext uri="{FF2B5EF4-FFF2-40B4-BE49-F238E27FC236}">
                <a16:creationId xmlns:a16="http://schemas.microsoft.com/office/drawing/2014/main" xmlns="" id="{AC01A54E-4A44-45FF-B545-B427D40F34AA}"/>
              </a:ext>
            </a:extLst>
          </p:cNvPr>
          <p:cNvGrpSpPr/>
          <p:nvPr/>
        </p:nvGrpSpPr>
        <p:grpSpPr>
          <a:xfrm>
            <a:off x="3051399" y="1784495"/>
            <a:ext cx="436214" cy="360153"/>
            <a:chOff x="3558521" y="1722973"/>
            <a:chExt cx="7608913" cy="3101197"/>
          </a:xfrm>
          <a:solidFill>
            <a:schemeClr val="tx1"/>
          </a:solidFill>
        </p:grpSpPr>
        <p:sp>
          <p:nvSpPr>
            <p:cNvPr id="59" name="Freeform: Shape 17">
              <a:extLst>
                <a:ext uri="{FF2B5EF4-FFF2-40B4-BE49-F238E27FC236}">
                  <a16:creationId xmlns:a16="http://schemas.microsoft.com/office/drawing/2014/main" xmlns="" id="{C866C453-C8B4-4E27-81C9-8CE8B95CF844}"/>
                </a:ext>
              </a:extLst>
            </p:cNvPr>
            <p:cNvSpPr/>
            <p:nvPr/>
          </p:nvSpPr>
          <p:spPr>
            <a:xfrm>
              <a:off x="5546963" y="1722973"/>
              <a:ext cx="3229713" cy="3094277"/>
            </a:xfrm>
            <a:custGeom>
              <a:avLst/>
              <a:gdLst>
                <a:gd name="connsiteX0" fmla="*/ 1564352 w 3229713"/>
                <a:gd name="connsiteY0" fmla="*/ 628842 h 3094277"/>
                <a:gd name="connsiteX1" fmla="*/ 1513626 w 3229713"/>
                <a:gd name="connsiteY1" fmla="*/ 661122 h 3094277"/>
                <a:gd name="connsiteX2" fmla="*/ 1514548 w 3229713"/>
                <a:gd name="connsiteY2" fmla="*/ 674034 h 3094277"/>
                <a:gd name="connsiteX3" fmla="*/ 1513626 w 3229713"/>
                <a:gd name="connsiteY3" fmla="*/ 697091 h 3094277"/>
                <a:gd name="connsiteX4" fmla="*/ 1372515 w 3229713"/>
                <a:gd name="connsiteY4" fmla="*/ 787476 h 3094277"/>
                <a:gd name="connsiteX5" fmla="*/ 966706 w 3229713"/>
                <a:gd name="connsiteY5" fmla="*/ 870482 h 3094277"/>
                <a:gd name="connsiteX6" fmla="*/ 869866 w 3229713"/>
                <a:gd name="connsiteY6" fmla="*/ 905529 h 3094277"/>
                <a:gd name="connsiteX7" fmla="*/ 750891 w 3229713"/>
                <a:gd name="connsiteY7" fmla="*/ 1014360 h 3094277"/>
                <a:gd name="connsiteX8" fmla="*/ 697397 w 3229713"/>
                <a:gd name="connsiteY8" fmla="*/ 1055863 h 3094277"/>
                <a:gd name="connsiteX9" fmla="*/ 675839 w 3229713"/>
                <a:gd name="connsiteY9" fmla="*/ 1094254 h 3094277"/>
                <a:gd name="connsiteX10" fmla="*/ 668328 w 3229713"/>
                <a:gd name="connsiteY10" fmla="*/ 1109716 h 3094277"/>
                <a:gd name="connsiteX11" fmla="*/ 668806 w 3229713"/>
                <a:gd name="connsiteY11" fmla="*/ 1102900 h 3094277"/>
                <a:gd name="connsiteX12" fmla="*/ 668215 w 3229713"/>
                <a:gd name="connsiteY12" fmla="*/ 1109947 h 3094277"/>
                <a:gd name="connsiteX13" fmla="*/ 668328 w 3229713"/>
                <a:gd name="connsiteY13" fmla="*/ 1109716 h 3094277"/>
                <a:gd name="connsiteX14" fmla="*/ 667611 w 3229713"/>
                <a:gd name="connsiteY14" fmla="*/ 1119934 h 3094277"/>
                <a:gd name="connsiteX15" fmla="*/ 666961 w 3229713"/>
                <a:gd name="connsiteY15" fmla="*/ 1147170 h 3094277"/>
                <a:gd name="connsiteX16" fmla="*/ 715843 w 3229713"/>
                <a:gd name="connsiteY16" fmla="*/ 1183139 h 3094277"/>
                <a:gd name="connsiteX17" fmla="*/ 834819 w 3229713"/>
                <a:gd name="connsiteY17" fmla="*/ 1197896 h 3094277"/>
                <a:gd name="connsiteX18" fmla="*/ 1090293 w 3229713"/>
                <a:gd name="connsiteY18" fmla="*/ 1207119 h 3094277"/>
                <a:gd name="connsiteX19" fmla="*/ 1153009 w 3229713"/>
                <a:gd name="connsiteY19" fmla="*/ 1219109 h 3094277"/>
                <a:gd name="connsiteX20" fmla="*/ 1250772 w 3229713"/>
                <a:gd name="connsiteY20" fmla="*/ 1225565 h 3094277"/>
                <a:gd name="connsiteX21" fmla="*/ 1314410 w 3229713"/>
                <a:gd name="connsiteY21" fmla="*/ 1227410 h 3094277"/>
                <a:gd name="connsiteX22" fmla="*/ 1408484 w 3229713"/>
                <a:gd name="connsiteY22" fmla="*/ 1247700 h 3094277"/>
                <a:gd name="connsiteX23" fmla="*/ 1631679 w 3229713"/>
                <a:gd name="connsiteY23" fmla="*/ 1273524 h 3094277"/>
                <a:gd name="connsiteX24" fmla="*/ 1730364 w 3229713"/>
                <a:gd name="connsiteY24" fmla="*/ 1220953 h 3094277"/>
                <a:gd name="connsiteX25" fmla="*/ 1770945 w 3229713"/>
                <a:gd name="connsiteY25" fmla="*/ 1172072 h 3094277"/>
                <a:gd name="connsiteX26" fmla="*/ 1794925 w 3229713"/>
                <a:gd name="connsiteY26" fmla="*/ 1135180 h 3094277"/>
                <a:gd name="connsiteX27" fmla="*/ 1838272 w 3229713"/>
                <a:gd name="connsiteY27" fmla="*/ 993147 h 3094277"/>
                <a:gd name="connsiteX28" fmla="*/ 1817982 w 3229713"/>
                <a:gd name="connsiteY28" fmla="*/ 959945 h 3094277"/>
                <a:gd name="connsiteX29" fmla="*/ 1748810 w 3229713"/>
                <a:gd name="connsiteY29" fmla="*/ 873249 h 3094277"/>
                <a:gd name="connsiteX30" fmla="*/ 1706385 w 3229713"/>
                <a:gd name="connsiteY30" fmla="*/ 822523 h 3094277"/>
                <a:gd name="connsiteX31" fmla="*/ 1651969 w 3229713"/>
                <a:gd name="connsiteY31" fmla="*/ 719226 h 3094277"/>
                <a:gd name="connsiteX32" fmla="*/ 1621534 w 3229713"/>
                <a:gd name="connsiteY32" fmla="*/ 662044 h 3094277"/>
                <a:gd name="connsiteX33" fmla="*/ 1564352 w 3229713"/>
                <a:gd name="connsiteY33" fmla="*/ 628842 h 3094277"/>
                <a:gd name="connsiteX34" fmla="*/ 2215548 w 3229713"/>
                <a:gd name="connsiteY34" fmla="*/ 2807 h 3094277"/>
                <a:gd name="connsiteX35" fmla="*/ 2311408 w 3229713"/>
                <a:gd name="connsiteY35" fmla="*/ 31196 h 3094277"/>
                <a:gd name="connsiteX36" fmla="*/ 2405482 w 3229713"/>
                <a:gd name="connsiteY36" fmla="*/ 200898 h 3094277"/>
                <a:gd name="connsiteX37" fmla="*/ 2420239 w 3229713"/>
                <a:gd name="connsiteY37" fmla="*/ 673112 h 3094277"/>
                <a:gd name="connsiteX38" fmla="*/ 2342766 w 3229713"/>
                <a:gd name="connsiteY38" fmla="*/ 867715 h 3094277"/>
                <a:gd name="connsiteX39" fmla="*/ 2319709 w 3229713"/>
                <a:gd name="connsiteY39" fmla="*/ 1102900 h 3094277"/>
                <a:gd name="connsiteX40" fmla="*/ 2590863 w 3229713"/>
                <a:gd name="connsiteY40" fmla="*/ 1280902 h 3094277"/>
                <a:gd name="connsiteX41" fmla="*/ 2891530 w 3229713"/>
                <a:gd name="connsiteY41" fmla="*/ 1395267 h 3094277"/>
                <a:gd name="connsiteX42" fmla="*/ 2972691 w 3229713"/>
                <a:gd name="connsiteY42" fmla="*/ 1511476 h 3094277"/>
                <a:gd name="connsiteX43" fmla="*/ 3087978 w 3229713"/>
                <a:gd name="connsiteY43" fmla="*/ 1924662 h 3094277"/>
                <a:gd name="connsiteX44" fmla="*/ 3117491 w 3229713"/>
                <a:gd name="connsiteY44" fmla="*/ 2084219 h 3094277"/>
                <a:gd name="connsiteX45" fmla="*/ 3137782 w 3229713"/>
                <a:gd name="connsiteY45" fmla="*/ 2183827 h 3094277"/>
                <a:gd name="connsiteX46" fmla="*/ 3202342 w 3229713"/>
                <a:gd name="connsiteY46" fmla="*/ 2801762 h 3094277"/>
                <a:gd name="connsiteX47" fmla="*/ 3226322 w 3229713"/>
                <a:gd name="connsiteY47" fmla="*/ 2964086 h 3094277"/>
                <a:gd name="connsiteX48" fmla="*/ 3229363 w 3229713"/>
                <a:gd name="connsiteY48" fmla="*/ 3017666 h 3094277"/>
                <a:gd name="connsiteX49" fmla="*/ 3223004 w 3229713"/>
                <a:gd name="connsiteY49" fmla="*/ 3094277 h 3094277"/>
                <a:gd name="connsiteX50" fmla="*/ 2797656 w 3229713"/>
                <a:gd name="connsiteY50" fmla="*/ 3094277 h 3094277"/>
                <a:gd name="connsiteX51" fmla="*/ 2812213 w 3229713"/>
                <a:gd name="connsiteY51" fmla="*/ 3042481 h 3094277"/>
                <a:gd name="connsiteX52" fmla="*/ 2813135 w 3229713"/>
                <a:gd name="connsiteY52" fmla="*/ 2971464 h 3094277"/>
                <a:gd name="connsiteX53" fmla="*/ 2836192 w 3229713"/>
                <a:gd name="connsiteY53" fmla="*/ 2811908 h 3094277"/>
                <a:gd name="connsiteX54" fmla="*/ 2816824 w 3229713"/>
                <a:gd name="connsiteY54" fmla="*/ 2688321 h 3094277"/>
                <a:gd name="connsiteX55" fmla="*/ 2762409 w 3229713"/>
                <a:gd name="connsiteY55" fmla="*/ 2179215 h 3094277"/>
                <a:gd name="connsiteX56" fmla="*/ 2713528 w 3229713"/>
                <a:gd name="connsiteY56" fmla="*/ 2322170 h 3094277"/>
                <a:gd name="connsiteX57" fmla="*/ 2709838 w 3229713"/>
                <a:gd name="connsiteY57" fmla="*/ 2684631 h 3094277"/>
                <a:gd name="connsiteX58" fmla="*/ 2691392 w 3229713"/>
                <a:gd name="connsiteY58" fmla="*/ 3064616 h 3094277"/>
                <a:gd name="connsiteX59" fmla="*/ 2692927 w 3229713"/>
                <a:gd name="connsiteY59" fmla="*/ 3094277 h 3094277"/>
                <a:gd name="connsiteX60" fmla="*/ 1065935 w 3229713"/>
                <a:gd name="connsiteY60" fmla="*/ 3094277 h 3094277"/>
                <a:gd name="connsiteX61" fmla="*/ 1062395 w 3229713"/>
                <a:gd name="connsiteY61" fmla="*/ 3031414 h 3094277"/>
                <a:gd name="connsiteX62" fmla="*/ 1074615 w 3229713"/>
                <a:gd name="connsiteY62" fmla="*/ 2929039 h 3094277"/>
                <a:gd name="connsiteX63" fmla="*/ 1103206 w 3229713"/>
                <a:gd name="connsiteY63" fmla="*/ 2912437 h 3094277"/>
                <a:gd name="connsiteX64" fmla="*/ 1202813 w 3229713"/>
                <a:gd name="connsiteY64" fmla="*/ 2896758 h 3094277"/>
                <a:gd name="connsiteX65" fmla="*/ 1248928 w 3229713"/>
                <a:gd name="connsiteY65" fmla="*/ 2917971 h 3094277"/>
                <a:gd name="connsiteX66" fmla="*/ 1280286 w 3229713"/>
                <a:gd name="connsiteY66" fmla="*/ 2917971 h 3094277"/>
                <a:gd name="connsiteX67" fmla="*/ 1302421 w 3229713"/>
                <a:gd name="connsiteY67" fmla="*/ 2874623 h 3094277"/>
                <a:gd name="connsiteX68" fmla="*/ 1296887 w 3229713"/>
                <a:gd name="connsiteY68" fmla="*/ 2789773 h 3094277"/>
                <a:gd name="connsiteX69" fmla="*/ 1296887 w 3229713"/>
                <a:gd name="connsiteY69" fmla="*/ 2368285 h 3094277"/>
                <a:gd name="connsiteX70" fmla="*/ 1276596 w 3229713"/>
                <a:gd name="connsiteY70" fmla="*/ 2220718 h 3094277"/>
                <a:gd name="connsiteX71" fmla="*/ 1289509 w 3229713"/>
                <a:gd name="connsiteY71" fmla="*/ 1977233 h 3094277"/>
                <a:gd name="connsiteX72" fmla="*/ 1051557 w 3229713"/>
                <a:gd name="connsiteY72" fmla="*/ 1737437 h 3094277"/>
                <a:gd name="connsiteX73" fmla="*/ 170768 w 3229713"/>
                <a:gd name="connsiteY73" fmla="*/ 1388811 h 3094277"/>
                <a:gd name="connsiteX74" fmla="*/ 49026 w 3229713"/>
                <a:gd name="connsiteY74" fmla="*/ 1282747 h 3094277"/>
                <a:gd name="connsiteX75" fmla="*/ 56404 w 3229713"/>
                <a:gd name="connsiteY75" fmla="*/ 1067853 h 3094277"/>
                <a:gd name="connsiteX76" fmla="*/ 453912 w 3229713"/>
                <a:gd name="connsiteY76" fmla="*/ 813300 h 3094277"/>
                <a:gd name="connsiteX77" fmla="*/ 1239705 w 3229713"/>
                <a:gd name="connsiteY77" fmla="*/ 420404 h 3094277"/>
                <a:gd name="connsiteX78" fmla="*/ 1452754 w 3229713"/>
                <a:gd name="connsiteY78" fmla="*/ 353999 h 3094277"/>
                <a:gd name="connsiteX79" fmla="*/ 1614155 w 3229713"/>
                <a:gd name="connsiteY79" fmla="*/ 357688 h 3094277"/>
                <a:gd name="connsiteX80" fmla="*/ 1688861 w 3229713"/>
                <a:gd name="connsiteY80" fmla="*/ 277448 h 3094277"/>
                <a:gd name="connsiteX81" fmla="*/ 1945258 w 3229713"/>
                <a:gd name="connsiteY81" fmla="*/ 73622 h 3094277"/>
                <a:gd name="connsiteX82" fmla="*/ 2215548 w 3229713"/>
                <a:gd name="connsiteY82" fmla="*/ 2807 h 309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29713" h="3094277">
                  <a:moveTo>
                    <a:pt x="1564352" y="628842"/>
                  </a:moveTo>
                  <a:cubicBezTo>
                    <a:pt x="1549595" y="631609"/>
                    <a:pt x="1532994" y="641754"/>
                    <a:pt x="1513626" y="661122"/>
                  </a:cubicBezTo>
                  <a:cubicBezTo>
                    <a:pt x="1513626" y="665733"/>
                    <a:pt x="1514548" y="669423"/>
                    <a:pt x="1514548" y="674034"/>
                  </a:cubicBezTo>
                  <a:cubicBezTo>
                    <a:pt x="1514548" y="681412"/>
                    <a:pt x="1514548" y="688791"/>
                    <a:pt x="1513626" y="697091"/>
                  </a:cubicBezTo>
                  <a:cubicBezTo>
                    <a:pt x="1491491" y="766263"/>
                    <a:pt x="1429697" y="793932"/>
                    <a:pt x="1372515" y="787476"/>
                  </a:cubicBezTo>
                  <a:cubicBezTo>
                    <a:pt x="1225870" y="771797"/>
                    <a:pt x="1100439" y="834513"/>
                    <a:pt x="966706" y="870482"/>
                  </a:cubicBezTo>
                  <a:cubicBezTo>
                    <a:pt x="950105" y="876016"/>
                    <a:pt x="893846" y="891695"/>
                    <a:pt x="869866" y="905529"/>
                  </a:cubicBezTo>
                  <a:cubicBezTo>
                    <a:pt x="861565" y="949799"/>
                    <a:pt x="815450" y="1000526"/>
                    <a:pt x="750891" y="1014360"/>
                  </a:cubicBezTo>
                  <a:cubicBezTo>
                    <a:pt x="733367" y="1028194"/>
                    <a:pt x="714921" y="1042029"/>
                    <a:pt x="697397" y="1055863"/>
                  </a:cubicBezTo>
                  <a:cubicBezTo>
                    <a:pt x="691864" y="1060014"/>
                    <a:pt x="682641" y="1079612"/>
                    <a:pt x="675839" y="1094254"/>
                  </a:cubicBezTo>
                  <a:lnTo>
                    <a:pt x="668328" y="1109716"/>
                  </a:lnTo>
                  <a:lnTo>
                    <a:pt x="668806" y="1102900"/>
                  </a:lnTo>
                  <a:cubicBezTo>
                    <a:pt x="666731" y="1110740"/>
                    <a:pt x="666789" y="1112238"/>
                    <a:pt x="668215" y="1109947"/>
                  </a:cubicBezTo>
                  <a:lnTo>
                    <a:pt x="668328" y="1109716"/>
                  </a:lnTo>
                  <a:lnTo>
                    <a:pt x="667611" y="1119934"/>
                  </a:lnTo>
                  <a:cubicBezTo>
                    <a:pt x="664541" y="1133163"/>
                    <a:pt x="657970" y="1136795"/>
                    <a:pt x="666961" y="1147170"/>
                  </a:cubicBezTo>
                  <a:cubicBezTo>
                    <a:pt x="673417" y="1155471"/>
                    <a:pt x="706620" y="1178528"/>
                    <a:pt x="715843" y="1183139"/>
                  </a:cubicBezTo>
                  <a:cubicBezTo>
                    <a:pt x="723221" y="1184984"/>
                    <a:pt x="804383" y="1193285"/>
                    <a:pt x="834819" y="1197896"/>
                  </a:cubicBezTo>
                  <a:cubicBezTo>
                    <a:pt x="918747" y="1210808"/>
                    <a:pt x="1005443" y="1197896"/>
                    <a:pt x="1090293" y="1207119"/>
                  </a:cubicBezTo>
                  <a:cubicBezTo>
                    <a:pt x="1107817" y="1208964"/>
                    <a:pt x="1149320" y="1218187"/>
                    <a:pt x="1153009" y="1219109"/>
                  </a:cubicBezTo>
                  <a:cubicBezTo>
                    <a:pt x="1185290" y="1223720"/>
                    <a:pt x="1217570" y="1224643"/>
                    <a:pt x="1250772" y="1225565"/>
                  </a:cubicBezTo>
                  <a:cubicBezTo>
                    <a:pt x="1272907" y="1226487"/>
                    <a:pt x="1295042" y="1226487"/>
                    <a:pt x="1314410" y="1227410"/>
                  </a:cubicBezTo>
                  <a:cubicBezTo>
                    <a:pt x="1319022" y="1227410"/>
                    <a:pt x="1403873" y="1247700"/>
                    <a:pt x="1408484" y="1247700"/>
                  </a:cubicBezTo>
                  <a:cubicBezTo>
                    <a:pt x="1509936" y="1267068"/>
                    <a:pt x="1532071" y="1297504"/>
                    <a:pt x="1631679" y="1273524"/>
                  </a:cubicBezTo>
                  <a:cubicBezTo>
                    <a:pt x="1664881" y="1265223"/>
                    <a:pt x="1698084" y="1248622"/>
                    <a:pt x="1730364" y="1220953"/>
                  </a:cubicBezTo>
                  <a:cubicBezTo>
                    <a:pt x="1731286" y="1220031"/>
                    <a:pt x="1758955" y="1187751"/>
                    <a:pt x="1770945" y="1172072"/>
                  </a:cubicBezTo>
                  <a:cubicBezTo>
                    <a:pt x="1779246" y="1160082"/>
                    <a:pt x="1787546" y="1148092"/>
                    <a:pt x="1794925" y="1135180"/>
                  </a:cubicBezTo>
                  <a:cubicBezTo>
                    <a:pt x="1819827" y="1092755"/>
                    <a:pt x="1836428" y="1046640"/>
                    <a:pt x="1838272" y="993147"/>
                  </a:cubicBezTo>
                  <a:cubicBezTo>
                    <a:pt x="1835505" y="973779"/>
                    <a:pt x="1826283" y="968245"/>
                    <a:pt x="1817982" y="959945"/>
                  </a:cubicBezTo>
                  <a:cubicBezTo>
                    <a:pt x="1793080" y="932276"/>
                    <a:pt x="1774634" y="899996"/>
                    <a:pt x="1748810" y="873249"/>
                  </a:cubicBezTo>
                  <a:cubicBezTo>
                    <a:pt x="1728520" y="852959"/>
                    <a:pt x="1726675" y="839124"/>
                    <a:pt x="1706385" y="822523"/>
                  </a:cubicBezTo>
                  <a:cubicBezTo>
                    <a:pt x="1662115" y="812378"/>
                    <a:pt x="1642746" y="772719"/>
                    <a:pt x="1651969" y="719226"/>
                  </a:cubicBezTo>
                  <a:cubicBezTo>
                    <a:pt x="1640902" y="693402"/>
                    <a:pt x="1634446" y="680490"/>
                    <a:pt x="1621534" y="662044"/>
                  </a:cubicBezTo>
                  <a:cubicBezTo>
                    <a:pt x="1605855" y="638987"/>
                    <a:pt x="1587409" y="625153"/>
                    <a:pt x="1564352" y="628842"/>
                  </a:cubicBezTo>
                  <a:close/>
                  <a:moveTo>
                    <a:pt x="2215548" y="2807"/>
                  </a:moveTo>
                  <a:cubicBezTo>
                    <a:pt x="2246963" y="7044"/>
                    <a:pt x="2278897" y="16209"/>
                    <a:pt x="2311408" y="31196"/>
                  </a:cubicBezTo>
                  <a:cubicBezTo>
                    <a:pt x="2381502" y="63477"/>
                    <a:pt x="2446063" y="104980"/>
                    <a:pt x="2405482" y="200898"/>
                  </a:cubicBezTo>
                  <a:cubicBezTo>
                    <a:pt x="2414705" y="356766"/>
                    <a:pt x="2371357" y="498799"/>
                    <a:pt x="2420239" y="673112"/>
                  </a:cubicBezTo>
                  <a:cubicBezTo>
                    <a:pt x="2458975" y="813300"/>
                    <a:pt x="2361212" y="769952"/>
                    <a:pt x="2342766" y="867715"/>
                  </a:cubicBezTo>
                  <a:cubicBezTo>
                    <a:pt x="2328009" y="945188"/>
                    <a:pt x="2290195" y="1020816"/>
                    <a:pt x="2319709" y="1102900"/>
                  </a:cubicBezTo>
                  <a:cubicBezTo>
                    <a:pt x="2378735" y="1196974"/>
                    <a:pt x="2484799" y="1214497"/>
                    <a:pt x="2590863" y="1280902"/>
                  </a:cubicBezTo>
                  <a:cubicBezTo>
                    <a:pt x="2717217" y="1324250"/>
                    <a:pt x="2814057" y="1325172"/>
                    <a:pt x="2891530" y="1395267"/>
                  </a:cubicBezTo>
                  <a:cubicBezTo>
                    <a:pt x="2959779" y="1435847"/>
                    <a:pt x="2956090" y="1463516"/>
                    <a:pt x="2972691" y="1511476"/>
                  </a:cubicBezTo>
                  <a:cubicBezTo>
                    <a:pt x="3016962" y="1639674"/>
                    <a:pt x="3078755" y="1787241"/>
                    <a:pt x="3087978" y="1924662"/>
                  </a:cubicBezTo>
                  <a:cubicBezTo>
                    <a:pt x="3090745" y="1959709"/>
                    <a:pt x="3115647" y="2049172"/>
                    <a:pt x="3117491" y="2084219"/>
                  </a:cubicBezTo>
                  <a:cubicBezTo>
                    <a:pt x="3117491" y="2084219"/>
                    <a:pt x="3114725" y="2149702"/>
                    <a:pt x="3137782" y="2183827"/>
                  </a:cubicBezTo>
                  <a:cubicBezTo>
                    <a:pt x="3208798" y="2391342"/>
                    <a:pt x="3175596" y="2588713"/>
                    <a:pt x="3202342" y="2801762"/>
                  </a:cubicBezTo>
                  <a:cubicBezTo>
                    <a:pt x="3210643" y="2855255"/>
                    <a:pt x="3218021" y="2909671"/>
                    <a:pt x="3226322" y="2964086"/>
                  </a:cubicBezTo>
                  <a:cubicBezTo>
                    <a:pt x="3229550" y="2975384"/>
                    <a:pt x="3230242" y="2994580"/>
                    <a:pt x="3229363" y="3017666"/>
                  </a:cubicBezTo>
                  <a:lnTo>
                    <a:pt x="3223004" y="3094277"/>
                  </a:lnTo>
                  <a:lnTo>
                    <a:pt x="2797656" y="3094277"/>
                  </a:lnTo>
                  <a:lnTo>
                    <a:pt x="2812213" y="3042481"/>
                  </a:lnTo>
                  <a:cubicBezTo>
                    <a:pt x="2822358" y="3011123"/>
                    <a:pt x="2805757" y="2990832"/>
                    <a:pt x="2813135" y="2971464"/>
                  </a:cubicBezTo>
                  <a:cubicBezTo>
                    <a:pt x="2858327" y="2914282"/>
                    <a:pt x="2864783" y="2879235"/>
                    <a:pt x="2836192" y="2811908"/>
                  </a:cubicBezTo>
                  <a:cubicBezTo>
                    <a:pt x="2820513" y="2775016"/>
                    <a:pt x="2805757" y="2731668"/>
                    <a:pt x="2816824" y="2688321"/>
                  </a:cubicBezTo>
                  <a:cubicBezTo>
                    <a:pt x="2821436" y="2649584"/>
                    <a:pt x="2766098" y="2198583"/>
                    <a:pt x="2762409" y="2179215"/>
                  </a:cubicBezTo>
                  <a:cubicBezTo>
                    <a:pt x="2745808" y="2092520"/>
                    <a:pt x="2720906" y="2231786"/>
                    <a:pt x="2713528" y="2322170"/>
                  </a:cubicBezTo>
                  <a:cubicBezTo>
                    <a:pt x="2720906" y="2413477"/>
                    <a:pt x="2724595" y="2647739"/>
                    <a:pt x="2709838" y="2684631"/>
                  </a:cubicBezTo>
                  <a:cubicBezTo>
                    <a:pt x="2702460" y="2793462"/>
                    <a:pt x="2660957" y="2957630"/>
                    <a:pt x="2691392" y="3064616"/>
                  </a:cubicBezTo>
                  <a:lnTo>
                    <a:pt x="2692927" y="3094277"/>
                  </a:lnTo>
                  <a:lnTo>
                    <a:pt x="1065935" y="3094277"/>
                  </a:lnTo>
                  <a:lnTo>
                    <a:pt x="1062395" y="3031414"/>
                  </a:lnTo>
                  <a:cubicBezTo>
                    <a:pt x="1062164" y="2997289"/>
                    <a:pt x="1064931" y="2963164"/>
                    <a:pt x="1074615" y="2929039"/>
                  </a:cubicBezTo>
                  <a:cubicBezTo>
                    <a:pt x="1080148" y="2917049"/>
                    <a:pt x="1089371" y="2911515"/>
                    <a:pt x="1103206" y="2912437"/>
                  </a:cubicBezTo>
                  <a:cubicBezTo>
                    <a:pt x="1105972" y="2914282"/>
                    <a:pt x="1193590" y="2898603"/>
                    <a:pt x="1202813" y="2896758"/>
                  </a:cubicBezTo>
                  <a:cubicBezTo>
                    <a:pt x="1217570" y="2904137"/>
                    <a:pt x="1234171" y="2911515"/>
                    <a:pt x="1248928" y="2917971"/>
                  </a:cubicBezTo>
                  <a:cubicBezTo>
                    <a:pt x="1262762" y="2928117"/>
                    <a:pt x="1276596" y="2920738"/>
                    <a:pt x="1280286" y="2917971"/>
                  </a:cubicBezTo>
                  <a:cubicBezTo>
                    <a:pt x="1301498" y="2909671"/>
                    <a:pt x="1313488" y="2894914"/>
                    <a:pt x="1302421" y="2874623"/>
                  </a:cubicBezTo>
                  <a:cubicBezTo>
                    <a:pt x="1289509" y="2848799"/>
                    <a:pt x="1296887" y="2817441"/>
                    <a:pt x="1296887" y="2789773"/>
                  </a:cubicBezTo>
                  <a:cubicBezTo>
                    <a:pt x="1295965" y="2648662"/>
                    <a:pt x="1296887" y="2508474"/>
                    <a:pt x="1296887" y="2368285"/>
                  </a:cubicBezTo>
                  <a:cubicBezTo>
                    <a:pt x="1292276" y="2339694"/>
                    <a:pt x="1285819" y="2249309"/>
                    <a:pt x="1276596" y="2220718"/>
                  </a:cubicBezTo>
                  <a:cubicBezTo>
                    <a:pt x="1266451" y="2188438"/>
                    <a:pt x="1299654" y="2073151"/>
                    <a:pt x="1289509" y="1977233"/>
                  </a:cubicBezTo>
                  <a:cubicBezTo>
                    <a:pt x="1279363" y="1886848"/>
                    <a:pt x="1272907" y="1838889"/>
                    <a:pt x="1051557" y="1737437"/>
                  </a:cubicBezTo>
                  <a:cubicBezTo>
                    <a:pt x="751813" y="1659965"/>
                    <a:pt x="422555" y="1592637"/>
                    <a:pt x="170768" y="1388811"/>
                  </a:cubicBezTo>
                  <a:cubicBezTo>
                    <a:pt x="126499" y="1362064"/>
                    <a:pt x="99752" y="1334395"/>
                    <a:pt x="49026" y="1282747"/>
                  </a:cubicBezTo>
                  <a:cubicBezTo>
                    <a:pt x="-6312" y="1235710"/>
                    <a:pt x="-28447" y="1132413"/>
                    <a:pt x="56404" y="1067853"/>
                  </a:cubicBezTo>
                  <a:cubicBezTo>
                    <a:pt x="85917" y="1040184"/>
                    <a:pt x="347848" y="871405"/>
                    <a:pt x="453912" y="813300"/>
                  </a:cubicBezTo>
                  <a:cubicBezTo>
                    <a:pt x="725989" y="662044"/>
                    <a:pt x="998064" y="592872"/>
                    <a:pt x="1239705" y="420404"/>
                  </a:cubicBezTo>
                  <a:cubicBezTo>
                    <a:pt x="1300576" y="376134"/>
                    <a:pt x="1376204" y="355843"/>
                    <a:pt x="1452754" y="353999"/>
                  </a:cubicBezTo>
                  <a:cubicBezTo>
                    <a:pt x="1507169" y="352154"/>
                    <a:pt x="1559740" y="360455"/>
                    <a:pt x="1614155" y="357688"/>
                  </a:cubicBezTo>
                  <a:cubicBezTo>
                    <a:pt x="1627067" y="319874"/>
                    <a:pt x="1655659" y="307884"/>
                    <a:pt x="1688861" y="277448"/>
                  </a:cubicBezTo>
                  <a:cubicBezTo>
                    <a:pt x="1751577" y="179685"/>
                    <a:pt x="1840117" y="116970"/>
                    <a:pt x="1945258" y="73622"/>
                  </a:cubicBezTo>
                  <a:cubicBezTo>
                    <a:pt x="2031724" y="21743"/>
                    <a:pt x="2121301" y="-9903"/>
                    <a:pt x="2215548" y="2807"/>
                  </a:cubicBezTo>
                  <a:close/>
                </a:path>
              </a:pathLst>
            </a:custGeom>
            <a:grpFill/>
            <a:ln w="91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8">
              <a:extLst>
                <a:ext uri="{FF2B5EF4-FFF2-40B4-BE49-F238E27FC236}">
                  <a16:creationId xmlns:a16="http://schemas.microsoft.com/office/drawing/2014/main" xmlns="" id="{5C2641C0-0622-4DA3-94BF-AA04400199E6}"/>
                </a:ext>
              </a:extLst>
            </p:cNvPr>
            <p:cNvSpPr/>
            <p:nvPr/>
          </p:nvSpPr>
          <p:spPr>
            <a:xfrm>
              <a:off x="4839622" y="2711409"/>
              <a:ext cx="2318055" cy="2105841"/>
            </a:xfrm>
            <a:custGeom>
              <a:avLst/>
              <a:gdLst>
                <a:gd name="connsiteX0" fmla="*/ 1113531 w 2318055"/>
                <a:gd name="connsiteY0" fmla="*/ 563306 h 2105841"/>
                <a:gd name="connsiteX1" fmla="*/ 1032076 w 2318055"/>
                <a:gd name="connsiteY1" fmla="*/ 603050 h 2105841"/>
                <a:gd name="connsiteX2" fmla="*/ 965388 w 2318055"/>
                <a:gd name="connsiteY2" fmla="*/ 671644 h 2105841"/>
                <a:gd name="connsiteX3" fmla="*/ 933632 w 2318055"/>
                <a:gd name="connsiteY3" fmla="*/ 695778 h 2105841"/>
                <a:gd name="connsiteX4" fmla="*/ 923470 w 2318055"/>
                <a:gd name="connsiteY4" fmla="*/ 717373 h 2105841"/>
                <a:gd name="connsiteX5" fmla="*/ 894254 w 2318055"/>
                <a:gd name="connsiteY5" fmla="*/ 747224 h 2105841"/>
                <a:gd name="connsiteX6" fmla="*/ 663704 w 2318055"/>
                <a:gd name="connsiteY6" fmla="*/ 914897 h 2105841"/>
                <a:gd name="connsiteX7" fmla="*/ 870755 w 2318055"/>
                <a:gd name="connsiteY7" fmla="*/ 834236 h 2105841"/>
                <a:gd name="connsiteX8" fmla="*/ 948875 w 2318055"/>
                <a:gd name="connsiteY8" fmla="*/ 801844 h 2105841"/>
                <a:gd name="connsiteX9" fmla="*/ 1036522 w 2318055"/>
                <a:gd name="connsiteY9" fmla="*/ 799304 h 2105841"/>
                <a:gd name="connsiteX10" fmla="*/ 1078440 w 2318055"/>
                <a:gd name="connsiteY10" fmla="*/ 797399 h 2105841"/>
                <a:gd name="connsiteX11" fmla="*/ 1134966 w 2318055"/>
                <a:gd name="connsiteY11" fmla="*/ 784696 h 2105841"/>
                <a:gd name="connsiteX12" fmla="*/ 1171804 w 2318055"/>
                <a:gd name="connsiteY12" fmla="*/ 712293 h 2105841"/>
                <a:gd name="connsiteX13" fmla="*/ 1190222 w 2318055"/>
                <a:gd name="connsiteY13" fmla="*/ 706576 h 2105841"/>
                <a:gd name="connsiteX14" fmla="*/ 1149574 w 2318055"/>
                <a:gd name="connsiteY14" fmla="*/ 570659 h 2105841"/>
                <a:gd name="connsiteX15" fmla="*/ 1113531 w 2318055"/>
                <a:gd name="connsiteY15" fmla="*/ 563306 h 2105841"/>
                <a:gd name="connsiteX16" fmla="*/ 1361070 w 2318055"/>
                <a:gd name="connsiteY16" fmla="*/ 2858 h 2105841"/>
                <a:gd name="connsiteX17" fmla="*/ 1448083 w 2318055"/>
                <a:gd name="connsiteY17" fmla="*/ 2858 h 2105841"/>
                <a:gd name="connsiteX18" fmla="*/ 1530649 w 2318055"/>
                <a:gd name="connsiteY18" fmla="*/ 5399 h 2105841"/>
                <a:gd name="connsiteX19" fmla="*/ 1676092 w 2318055"/>
                <a:gd name="connsiteY19" fmla="*/ 89235 h 2105841"/>
                <a:gd name="connsiteX20" fmla="*/ 1739605 w 2318055"/>
                <a:gd name="connsiteY20" fmla="*/ 275326 h 2105841"/>
                <a:gd name="connsiteX21" fmla="*/ 1774537 w 2318055"/>
                <a:gd name="connsiteY21" fmla="*/ 357893 h 2105841"/>
                <a:gd name="connsiteX22" fmla="*/ 1783428 w 2318055"/>
                <a:gd name="connsiteY22" fmla="*/ 425216 h 2105841"/>
                <a:gd name="connsiteX23" fmla="*/ 1702767 w 2318055"/>
                <a:gd name="connsiteY23" fmla="*/ 568119 h 2105841"/>
                <a:gd name="connsiteX24" fmla="*/ 1673552 w 2318055"/>
                <a:gd name="connsiteY24" fmla="*/ 614483 h 2105841"/>
                <a:gd name="connsiteX25" fmla="*/ 1641161 w 2318055"/>
                <a:gd name="connsiteY25" fmla="*/ 690698 h 2105841"/>
                <a:gd name="connsiteX26" fmla="*/ 1667201 w 2318055"/>
                <a:gd name="connsiteY26" fmla="*/ 759291 h 2105841"/>
                <a:gd name="connsiteX27" fmla="*/ 1722457 w 2318055"/>
                <a:gd name="connsiteY27" fmla="*/ 817723 h 2105841"/>
                <a:gd name="connsiteX28" fmla="*/ 2013979 w 2318055"/>
                <a:gd name="connsiteY28" fmla="*/ 1001274 h 2105841"/>
                <a:gd name="connsiteX29" fmla="*/ 2151166 w 2318055"/>
                <a:gd name="connsiteY29" fmla="*/ 1141636 h 2105841"/>
                <a:gd name="connsiteX30" fmla="*/ 2241353 w 2318055"/>
                <a:gd name="connsiteY30" fmla="*/ 1437604 h 2105841"/>
                <a:gd name="connsiteX31" fmla="*/ 2263583 w 2318055"/>
                <a:gd name="connsiteY31" fmla="*/ 1566535 h 2105841"/>
                <a:gd name="connsiteX32" fmla="*/ 2273110 w 2318055"/>
                <a:gd name="connsiteY32" fmla="*/ 1656721 h 2105841"/>
                <a:gd name="connsiteX33" fmla="*/ 2314194 w 2318055"/>
                <a:gd name="connsiteY33" fmla="*/ 2049169 h 2105841"/>
                <a:gd name="connsiteX34" fmla="*/ 2318055 w 2318055"/>
                <a:gd name="connsiteY34" fmla="*/ 2105841 h 2105841"/>
                <a:gd name="connsiteX35" fmla="*/ 1998627 w 2318055"/>
                <a:gd name="connsiteY35" fmla="*/ 2105841 h 2105841"/>
                <a:gd name="connsiteX36" fmla="*/ 1998736 w 2318055"/>
                <a:gd name="connsiteY36" fmla="*/ 2087336 h 2105841"/>
                <a:gd name="connsiteX37" fmla="*/ 1954277 w 2318055"/>
                <a:gd name="connsiteY37" fmla="*/ 1692924 h 2105841"/>
                <a:gd name="connsiteX38" fmla="*/ 1911723 w 2318055"/>
                <a:gd name="connsiteY38" fmla="*/ 1778666 h 2105841"/>
                <a:gd name="connsiteX39" fmla="*/ 1908548 w 2318055"/>
                <a:gd name="connsiteY39" fmla="*/ 2083525 h 2105841"/>
                <a:gd name="connsiteX40" fmla="*/ 1906089 w 2318055"/>
                <a:gd name="connsiteY40" fmla="*/ 2105841 h 2105841"/>
                <a:gd name="connsiteX41" fmla="*/ 717055 w 2318055"/>
                <a:gd name="connsiteY41" fmla="*/ 2105841 h 2105841"/>
                <a:gd name="connsiteX42" fmla="*/ 717055 w 2318055"/>
                <a:gd name="connsiteY42" fmla="*/ 1815502 h 2105841"/>
                <a:gd name="connsiteX43" fmla="*/ 699906 w 2318055"/>
                <a:gd name="connsiteY43" fmla="*/ 1743099 h 2105841"/>
                <a:gd name="connsiteX44" fmla="*/ 702446 w 2318055"/>
                <a:gd name="connsiteY44" fmla="*/ 1656086 h 2105841"/>
                <a:gd name="connsiteX45" fmla="*/ 692920 w 2318055"/>
                <a:gd name="connsiteY45" fmla="*/ 1496670 h 2105841"/>
                <a:gd name="connsiteX46" fmla="*/ 691015 w 2318055"/>
                <a:gd name="connsiteY46" fmla="*/ 1489684 h 2105841"/>
                <a:gd name="connsiteX47" fmla="*/ 687839 w 2318055"/>
                <a:gd name="connsiteY47" fmla="*/ 1447766 h 2105841"/>
                <a:gd name="connsiteX48" fmla="*/ 593205 w 2318055"/>
                <a:gd name="connsiteY48" fmla="*/ 1452847 h 2105841"/>
                <a:gd name="connsiteX49" fmla="*/ 411560 w 2318055"/>
                <a:gd name="connsiteY49" fmla="*/ 1460468 h 2105841"/>
                <a:gd name="connsiteX50" fmla="*/ 200698 w 2318055"/>
                <a:gd name="connsiteY50" fmla="*/ 1387429 h 2105841"/>
                <a:gd name="connsiteX51" fmla="*/ 111146 w 2318055"/>
                <a:gd name="connsiteY51" fmla="*/ 1326457 h 2105841"/>
                <a:gd name="connsiteX52" fmla="*/ 89552 w 2318055"/>
                <a:gd name="connsiteY52" fmla="*/ 1297242 h 2105841"/>
                <a:gd name="connsiteX53" fmla="*/ 62877 w 2318055"/>
                <a:gd name="connsiteY53" fmla="*/ 1280093 h 2105841"/>
                <a:gd name="connsiteX54" fmla="*/ 0 w 2318055"/>
                <a:gd name="connsiteY54" fmla="*/ 1201338 h 2105841"/>
                <a:gd name="connsiteX55" fmla="*/ 5715 w 2318055"/>
                <a:gd name="connsiteY55" fmla="*/ 1100988 h 2105841"/>
                <a:gd name="connsiteX56" fmla="*/ 17782 w 2318055"/>
                <a:gd name="connsiteY56" fmla="*/ 1014611 h 2105841"/>
                <a:gd name="connsiteX57" fmla="*/ 88282 w 2318055"/>
                <a:gd name="connsiteY57" fmla="*/ 938396 h 2105841"/>
                <a:gd name="connsiteX58" fmla="*/ 155605 w 2318055"/>
                <a:gd name="connsiteY58" fmla="*/ 875519 h 2105841"/>
                <a:gd name="connsiteX59" fmla="*/ 264211 w 2318055"/>
                <a:gd name="connsiteY59" fmla="*/ 824074 h 2105841"/>
                <a:gd name="connsiteX60" fmla="*/ 421087 w 2318055"/>
                <a:gd name="connsiteY60" fmla="*/ 726265 h 2105841"/>
                <a:gd name="connsiteX61" fmla="*/ 498572 w 2318055"/>
                <a:gd name="connsiteY61" fmla="*/ 701495 h 2105841"/>
                <a:gd name="connsiteX62" fmla="*/ 551287 w 2318055"/>
                <a:gd name="connsiteY62" fmla="*/ 699590 h 2105841"/>
                <a:gd name="connsiteX63" fmla="*/ 574152 w 2318055"/>
                <a:gd name="connsiteY63" fmla="*/ 684982 h 2105841"/>
                <a:gd name="connsiteX64" fmla="*/ 612260 w 2318055"/>
                <a:gd name="connsiteY64" fmla="*/ 653226 h 2105841"/>
                <a:gd name="connsiteX65" fmla="*/ 707528 w 2318055"/>
                <a:gd name="connsiteY65" fmla="*/ 606227 h 2105841"/>
                <a:gd name="connsiteX66" fmla="*/ 802161 w 2318055"/>
                <a:gd name="connsiteY66" fmla="*/ 580187 h 2105841"/>
                <a:gd name="connsiteX67" fmla="*/ 957767 w 2318055"/>
                <a:gd name="connsiteY67" fmla="*/ 458877 h 2105841"/>
                <a:gd name="connsiteX68" fmla="*/ 1063833 w 2318055"/>
                <a:gd name="connsiteY68" fmla="*/ 342650 h 2105841"/>
                <a:gd name="connsiteX69" fmla="*/ 1067643 w 2318055"/>
                <a:gd name="connsiteY69" fmla="*/ 333123 h 2105841"/>
                <a:gd name="connsiteX70" fmla="*/ 1091143 w 2318055"/>
                <a:gd name="connsiteY70" fmla="*/ 279137 h 2105841"/>
                <a:gd name="connsiteX71" fmla="*/ 1123534 w 2318055"/>
                <a:gd name="connsiteY71" fmla="*/ 178788 h 2105841"/>
                <a:gd name="connsiteX72" fmla="*/ 1148939 w 2318055"/>
                <a:gd name="connsiteY72" fmla="*/ 103843 h 2105841"/>
                <a:gd name="connsiteX73" fmla="*/ 1186411 w 2318055"/>
                <a:gd name="connsiteY73" fmla="*/ 80979 h 2105841"/>
                <a:gd name="connsiteX74" fmla="*/ 1251830 w 2318055"/>
                <a:gd name="connsiteY74" fmla="*/ 30169 h 2105841"/>
                <a:gd name="connsiteX75" fmla="*/ 1305815 w 2318055"/>
                <a:gd name="connsiteY75" fmla="*/ 5399 h 2105841"/>
                <a:gd name="connsiteX76" fmla="*/ 1361070 w 2318055"/>
                <a:gd name="connsiteY76" fmla="*/ 2858 h 210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318055" h="2105841">
                  <a:moveTo>
                    <a:pt x="1113531" y="563306"/>
                  </a:moveTo>
                  <a:cubicBezTo>
                    <a:pt x="1075305" y="567801"/>
                    <a:pt x="1034935" y="601145"/>
                    <a:pt x="1032076" y="603050"/>
                  </a:cubicBezTo>
                  <a:cubicBezTo>
                    <a:pt x="990793" y="620834"/>
                    <a:pt x="979997" y="634807"/>
                    <a:pt x="965388" y="671644"/>
                  </a:cubicBezTo>
                  <a:cubicBezTo>
                    <a:pt x="963483" y="676725"/>
                    <a:pt x="949510" y="684982"/>
                    <a:pt x="933632" y="695778"/>
                  </a:cubicBezTo>
                  <a:cubicBezTo>
                    <a:pt x="927916" y="699590"/>
                    <a:pt x="926645" y="712293"/>
                    <a:pt x="923470" y="717373"/>
                  </a:cubicBezTo>
                  <a:cubicBezTo>
                    <a:pt x="917119" y="724360"/>
                    <a:pt x="900605" y="745953"/>
                    <a:pt x="894254" y="747224"/>
                  </a:cubicBezTo>
                  <a:cubicBezTo>
                    <a:pt x="863134" y="754211"/>
                    <a:pt x="634488" y="928869"/>
                    <a:pt x="663704" y="914897"/>
                  </a:cubicBezTo>
                  <a:cubicBezTo>
                    <a:pt x="743094" y="876789"/>
                    <a:pt x="744365" y="886316"/>
                    <a:pt x="870755" y="834236"/>
                  </a:cubicBezTo>
                  <a:cubicBezTo>
                    <a:pt x="879647" y="829154"/>
                    <a:pt x="920295" y="812642"/>
                    <a:pt x="948875" y="801844"/>
                  </a:cubicBezTo>
                  <a:cubicBezTo>
                    <a:pt x="966658" y="791048"/>
                    <a:pt x="1021280" y="798669"/>
                    <a:pt x="1036522" y="799304"/>
                  </a:cubicBezTo>
                  <a:cubicBezTo>
                    <a:pt x="1058117" y="799939"/>
                    <a:pt x="1068279" y="798034"/>
                    <a:pt x="1078440" y="797399"/>
                  </a:cubicBezTo>
                  <a:cubicBezTo>
                    <a:pt x="1106386" y="796128"/>
                    <a:pt x="1129886" y="791683"/>
                    <a:pt x="1134966" y="784696"/>
                  </a:cubicBezTo>
                  <a:cubicBezTo>
                    <a:pt x="1150844" y="767548"/>
                    <a:pt x="1162912" y="716103"/>
                    <a:pt x="1171804" y="712293"/>
                  </a:cubicBezTo>
                  <a:cubicBezTo>
                    <a:pt x="1177520" y="709751"/>
                    <a:pt x="1183871" y="707846"/>
                    <a:pt x="1190222" y="706576"/>
                  </a:cubicBezTo>
                  <a:cubicBezTo>
                    <a:pt x="1208006" y="651955"/>
                    <a:pt x="1184506" y="609402"/>
                    <a:pt x="1149574" y="570659"/>
                  </a:cubicBezTo>
                  <a:cubicBezTo>
                    <a:pt x="1138777" y="563514"/>
                    <a:pt x="1126273" y="561807"/>
                    <a:pt x="1113531" y="563306"/>
                  </a:cubicBezTo>
                  <a:close/>
                  <a:moveTo>
                    <a:pt x="1361070" y="2858"/>
                  </a:moveTo>
                  <a:cubicBezTo>
                    <a:pt x="1390287" y="-953"/>
                    <a:pt x="1418867" y="-953"/>
                    <a:pt x="1448083" y="2858"/>
                  </a:cubicBezTo>
                  <a:cubicBezTo>
                    <a:pt x="1476028" y="3494"/>
                    <a:pt x="1503338" y="4129"/>
                    <a:pt x="1530649" y="5399"/>
                  </a:cubicBezTo>
                  <a:cubicBezTo>
                    <a:pt x="1589716" y="14291"/>
                    <a:pt x="1642431" y="33979"/>
                    <a:pt x="1676092" y="89235"/>
                  </a:cubicBezTo>
                  <a:cubicBezTo>
                    <a:pt x="1704038" y="148937"/>
                    <a:pt x="1739605" y="206098"/>
                    <a:pt x="1739605" y="275326"/>
                  </a:cubicBezTo>
                  <a:cubicBezTo>
                    <a:pt x="1766915" y="296286"/>
                    <a:pt x="1774537" y="325501"/>
                    <a:pt x="1774537" y="357893"/>
                  </a:cubicBezTo>
                  <a:cubicBezTo>
                    <a:pt x="1777712" y="380757"/>
                    <a:pt x="1781523" y="402986"/>
                    <a:pt x="1783428" y="425216"/>
                  </a:cubicBezTo>
                  <a:cubicBezTo>
                    <a:pt x="1788510" y="489999"/>
                    <a:pt x="1795496" y="620834"/>
                    <a:pt x="1702767" y="568119"/>
                  </a:cubicBezTo>
                  <a:cubicBezTo>
                    <a:pt x="1693242" y="563038"/>
                    <a:pt x="1686254" y="597970"/>
                    <a:pt x="1673552" y="614483"/>
                  </a:cubicBezTo>
                  <a:cubicBezTo>
                    <a:pt x="1643067" y="644333"/>
                    <a:pt x="1641796" y="658942"/>
                    <a:pt x="1641161" y="690698"/>
                  </a:cubicBezTo>
                  <a:cubicBezTo>
                    <a:pt x="1664661" y="698320"/>
                    <a:pt x="1651958" y="742778"/>
                    <a:pt x="1667201" y="759291"/>
                  </a:cubicBezTo>
                  <a:cubicBezTo>
                    <a:pt x="1691971" y="787236"/>
                    <a:pt x="1714200" y="781521"/>
                    <a:pt x="1722457" y="817723"/>
                  </a:cubicBezTo>
                  <a:cubicBezTo>
                    <a:pt x="1801847" y="909181"/>
                    <a:pt x="1929507" y="916802"/>
                    <a:pt x="2013979" y="1001274"/>
                  </a:cubicBezTo>
                  <a:cubicBezTo>
                    <a:pt x="2068599" y="1040017"/>
                    <a:pt x="2128936" y="1071772"/>
                    <a:pt x="2151166" y="1141636"/>
                  </a:cubicBezTo>
                  <a:cubicBezTo>
                    <a:pt x="2181017" y="1252148"/>
                    <a:pt x="2233732" y="1322011"/>
                    <a:pt x="2241353" y="1437604"/>
                  </a:cubicBezTo>
                  <a:cubicBezTo>
                    <a:pt x="2243259" y="1467455"/>
                    <a:pt x="2261677" y="1536683"/>
                    <a:pt x="2263583" y="1566535"/>
                  </a:cubicBezTo>
                  <a:cubicBezTo>
                    <a:pt x="2263583" y="1566535"/>
                    <a:pt x="2254055" y="1628141"/>
                    <a:pt x="2273110" y="1656721"/>
                  </a:cubicBezTo>
                  <a:cubicBezTo>
                    <a:pt x="2317886" y="1787716"/>
                    <a:pt x="2310860" y="1916925"/>
                    <a:pt x="2314194" y="2049169"/>
                  </a:cubicBezTo>
                  <a:lnTo>
                    <a:pt x="2318055" y="2105841"/>
                  </a:lnTo>
                  <a:lnTo>
                    <a:pt x="1998627" y="2105841"/>
                  </a:lnTo>
                  <a:lnTo>
                    <a:pt x="1998736" y="2087336"/>
                  </a:lnTo>
                  <a:cubicBezTo>
                    <a:pt x="2002546" y="2054945"/>
                    <a:pt x="1957453" y="1709437"/>
                    <a:pt x="1954277" y="1692924"/>
                  </a:cubicBezTo>
                  <a:cubicBezTo>
                    <a:pt x="1940304" y="1619885"/>
                    <a:pt x="1926966" y="1749450"/>
                    <a:pt x="1911723" y="1778666"/>
                  </a:cubicBezTo>
                  <a:cubicBezTo>
                    <a:pt x="1892670" y="1806611"/>
                    <a:pt x="1920615" y="2052405"/>
                    <a:pt x="1908548" y="2083525"/>
                  </a:cubicBezTo>
                  <a:lnTo>
                    <a:pt x="1906089" y="2105841"/>
                  </a:lnTo>
                  <a:lnTo>
                    <a:pt x="717055" y="2105841"/>
                  </a:lnTo>
                  <a:lnTo>
                    <a:pt x="717055" y="1815502"/>
                  </a:lnTo>
                  <a:cubicBezTo>
                    <a:pt x="713244" y="1791368"/>
                    <a:pt x="707528" y="1767234"/>
                    <a:pt x="699906" y="1743099"/>
                  </a:cubicBezTo>
                  <a:cubicBezTo>
                    <a:pt x="691015" y="1715788"/>
                    <a:pt x="696731" y="1684668"/>
                    <a:pt x="702446" y="1656086"/>
                  </a:cubicBezTo>
                  <a:cubicBezTo>
                    <a:pt x="703718" y="1596385"/>
                    <a:pt x="719595" y="1550656"/>
                    <a:pt x="692920" y="1496670"/>
                  </a:cubicBezTo>
                  <a:cubicBezTo>
                    <a:pt x="691650" y="1494130"/>
                    <a:pt x="691015" y="1492225"/>
                    <a:pt x="691015" y="1489684"/>
                  </a:cubicBezTo>
                  <a:lnTo>
                    <a:pt x="687839" y="1447766"/>
                  </a:lnTo>
                  <a:cubicBezTo>
                    <a:pt x="685298" y="1439510"/>
                    <a:pt x="675136" y="1448401"/>
                    <a:pt x="593205" y="1452847"/>
                  </a:cubicBezTo>
                  <a:cubicBezTo>
                    <a:pt x="532233" y="1454752"/>
                    <a:pt x="471897" y="1454117"/>
                    <a:pt x="411560" y="1460468"/>
                  </a:cubicBezTo>
                  <a:cubicBezTo>
                    <a:pt x="334074" y="1468725"/>
                    <a:pt x="206415" y="1395686"/>
                    <a:pt x="200698" y="1387429"/>
                  </a:cubicBezTo>
                  <a:cubicBezTo>
                    <a:pt x="189901" y="1375362"/>
                    <a:pt x="145443" y="1356308"/>
                    <a:pt x="111146" y="1326457"/>
                  </a:cubicBezTo>
                  <a:lnTo>
                    <a:pt x="89552" y="1297242"/>
                  </a:lnTo>
                  <a:cubicBezTo>
                    <a:pt x="80660" y="1288349"/>
                    <a:pt x="71768" y="1288984"/>
                    <a:pt x="62877" y="1280093"/>
                  </a:cubicBezTo>
                  <a:cubicBezTo>
                    <a:pt x="48904" y="1269296"/>
                    <a:pt x="2540" y="1212770"/>
                    <a:pt x="0" y="1201338"/>
                  </a:cubicBezTo>
                  <a:cubicBezTo>
                    <a:pt x="0" y="1201338"/>
                    <a:pt x="3175" y="1117501"/>
                    <a:pt x="5715" y="1100988"/>
                  </a:cubicBezTo>
                  <a:cubicBezTo>
                    <a:pt x="8256" y="1081935"/>
                    <a:pt x="17147" y="1026043"/>
                    <a:pt x="17782" y="1014611"/>
                  </a:cubicBezTo>
                  <a:cubicBezTo>
                    <a:pt x="20324" y="994922"/>
                    <a:pt x="88282" y="938396"/>
                    <a:pt x="88282" y="938396"/>
                  </a:cubicBezTo>
                  <a:cubicBezTo>
                    <a:pt x="100984" y="928869"/>
                    <a:pt x="145443" y="880600"/>
                    <a:pt x="155605" y="875519"/>
                  </a:cubicBezTo>
                  <a:cubicBezTo>
                    <a:pt x="161321" y="867262"/>
                    <a:pt x="245793" y="836776"/>
                    <a:pt x="264211" y="824074"/>
                  </a:cubicBezTo>
                  <a:cubicBezTo>
                    <a:pt x="316291" y="791683"/>
                    <a:pt x="369006" y="758656"/>
                    <a:pt x="421087" y="726265"/>
                  </a:cubicBezTo>
                  <a:cubicBezTo>
                    <a:pt x="441411" y="712928"/>
                    <a:pt x="456654" y="702765"/>
                    <a:pt x="498572" y="701495"/>
                  </a:cubicBezTo>
                  <a:cubicBezTo>
                    <a:pt x="513815" y="701495"/>
                    <a:pt x="537315" y="702130"/>
                    <a:pt x="551287" y="699590"/>
                  </a:cubicBezTo>
                  <a:cubicBezTo>
                    <a:pt x="555733" y="698320"/>
                    <a:pt x="572246" y="688793"/>
                    <a:pt x="574152" y="684982"/>
                  </a:cubicBezTo>
                  <a:cubicBezTo>
                    <a:pt x="574152" y="684982"/>
                    <a:pt x="611625" y="653861"/>
                    <a:pt x="612260" y="653226"/>
                  </a:cubicBezTo>
                  <a:cubicBezTo>
                    <a:pt x="648461" y="618929"/>
                    <a:pt x="672596" y="610037"/>
                    <a:pt x="707528" y="606227"/>
                  </a:cubicBezTo>
                  <a:cubicBezTo>
                    <a:pt x="716419" y="606227"/>
                    <a:pt x="802161" y="580187"/>
                    <a:pt x="802161" y="580187"/>
                  </a:cubicBezTo>
                  <a:cubicBezTo>
                    <a:pt x="834552" y="528106"/>
                    <a:pt x="890444" y="480472"/>
                    <a:pt x="957767" y="458877"/>
                  </a:cubicBezTo>
                  <a:cubicBezTo>
                    <a:pt x="1004131" y="422676"/>
                    <a:pt x="1038428" y="402351"/>
                    <a:pt x="1063833" y="342650"/>
                  </a:cubicBezTo>
                  <a:cubicBezTo>
                    <a:pt x="1065103" y="339474"/>
                    <a:pt x="1065739" y="336298"/>
                    <a:pt x="1067643" y="333123"/>
                  </a:cubicBezTo>
                  <a:cubicBezTo>
                    <a:pt x="1075265" y="315339"/>
                    <a:pt x="1083521" y="296921"/>
                    <a:pt x="1091143" y="279137"/>
                  </a:cubicBezTo>
                  <a:cubicBezTo>
                    <a:pt x="1098765" y="244840"/>
                    <a:pt x="1098129" y="207368"/>
                    <a:pt x="1123534" y="178788"/>
                  </a:cubicBezTo>
                  <a:cubicBezTo>
                    <a:pt x="1132427" y="153383"/>
                    <a:pt x="1140683" y="128613"/>
                    <a:pt x="1148939" y="103843"/>
                  </a:cubicBezTo>
                  <a:cubicBezTo>
                    <a:pt x="1161642" y="96222"/>
                    <a:pt x="1173709" y="88600"/>
                    <a:pt x="1186411" y="80979"/>
                  </a:cubicBezTo>
                  <a:cubicBezTo>
                    <a:pt x="1199115" y="57479"/>
                    <a:pt x="1251830" y="36520"/>
                    <a:pt x="1251830" y="30169"/>
                  </a:cubicBezTo>
                  <a:cubicBezTo>
                    <a:pt x="1268977" y="19372"/>
                    <a:pt x="1284856" y="7304"/>
                    <a:pt x="1305815" y="5399"/>
                  </a:cubicBezTo>
                  <a:cubicBezTo>
                    <a:pt x="1324234" y="4129"/>
                    <a:pt x="1342652" y="3494"/>
                    <a:pt x="1361070" y="2858"/>
                  </a:cubicBezTo>
                  <a:close/>
                </a:path>
              </a:pathLst>
            </a:custGeom>
            <a:grpFill/>
            <a:ln w="7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61" name="Graphic 19">
              <a:extLst>
                <a:ext uri="{FF2B5EF4-FFF2-40B4-BE49-F238E27FC236}">
                  <a16:creationId xmlns:a16="http://schemas.microsoft.com/office/drawing/2014/main" xmlns="" id="{FA62EA56-5C35-4560-B325-629038087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64731"/>
            <a:stretch>
              <a:fillRect/>
            </a:stretch>
          </p:blipFill>
          <p:spPr>
            <a:xfrm>
              <a:off x="7531304" y="2718329"/>
              <a:ext cx="2403967" cy="2105841"/>
            </a:xfrm>
            <a:custGeom>
              <a:avLst/>
              <a:gdLst>
                <a:gd name="connsiteX0" fmla="*/ 0 w 2403967"/>
                <a:gd name="connsiteY0" fmla="*/ 0 h 2105841"/>
                <a:gd name="connsiteX1" fmla="*/ 2403967 w 2403967"/>
                <a:gd name="connsiteY1" fmla="*/ 0 h 2105841"/>
                <a:gd name="connsiteX2" fmla="*/ 2403967 w 2403967"/>
                <a:gd name="connsiteY2" fmla="*/ 2105841 h 2105841"/>
                <a:gd name="connsiteX3" fmla="*/ 0 w 2403967"/>
                <a:gd name="connsiteY3" fmla="*/ 2105841 h 210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3967" h="2105841">
                  <a:moveTo>
                    <a:pt x="0" y="0"/>
                  </a:moveTo>
                  <a:lnTo>
                    <a:pt x="2403967" y="0"/>
                  </a:lnTo>
                  <a:lnTo>
                    <a:pt x="2403967" y="2105841"/>
                  </a:lnTo>
                  <a:lnTo>
                    <a:pt x="0" y="2105841"/>
                  </a:lnTo>
                  <a:close/>
                </a:path>
              </a:pathLst>
            </a:custGeom>
          </p:spPr>
        </p:pic>
        <p:pic>
          <p:nvPicPr>
            <p:cNvPr id="62" name="Graphic 20">
              <a:extLst>
                <a:ext uri="{FF2B5EF4-FFF2-40B4-BE49-F238E27FC236}">
                  <a16:creationId xmlns:a16="http://schemas.microsoft.com/office/drawing/2014/main" xmlns="" id="{D9CAF075-CDE7-46DA-A261-D6D15B40A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69588"/>
            <a:stretch>
              <a:fillRect/>
            </a:stretch>
          </p:blipFill>
          <p:spPr>
            <a:xfrm>
              <a:off x="8763467" y="3008330"/>
              <a:ext cx="2403967" cy="1815840"/>
            </a:xfrm>
            <a:custGeom>
              <a:avLst/>
              <a:gdLst>
                <a:gd name="connsiteX0" fmla="*/ 0 w 2403967"/>
                <a:gd name="connsiteY0" fmla="*/ 0 h 1815840"/>
                <a:gd name="connsiteX1" fmla="*/ 2403967 w 2403967"/>
                <a:gd name="connsiteY1" fmla="*/ 0 h 1815840"/>
                <a:gd name="connsiteX2" fmla="*/ 2403967 w 2403967"/>
                <a:gd name="connsiteY2" fmla="*/ 1815840 h 1815840"/>
                <a:gd name="connsiteX3" fmla="*/ 0 w 2403967"/>
                <a:gd name="connsiteY3" fmla="*/ 1815840 h 181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3967" h="1815840">
                  <a:moveTo>
                    <a:pt x="0" y="0"/>
                  </a:moveTo>
                  <a:lnTo>
                    <a:pt x="2403967" y="0"/>
                  </a:lnTo>
                  <a:lnTo>
                    <a:pt x="2403967" y="1815840"/>
                  </a:lnTo>
                  <a:lnTo>
                    <a:pt x="0" y="1815840"/>
                  </a:lnTo>
                  <a:close/>
                </a:path>
              </a:pathLst>
            </a:custGeom>
          </p:spPr>
        </p:pic>
        <p:sp>
          <p:nvSpPr>
            <p:cNvPr id="63" name="Freeform: Shape 21">
              <a:extLst>
                <a:ext uri="{FF2B5EF4-FFF2-40B4-BE49-F238E27FC236}">
                  <a16:creationId xmlns:a16="http://schemas.microsoft.com/office/drawing/2014/main" xmlns="" id="{EE7BD3CA-BE89-4F19-A2DF-79A284FA6143}"/>
                </a:ext>
              </a:extLst>
            </p:cNvPr>
            <p:cNvSpPr/>
            <p:nvPr/>
          </p:nvSpPr>
          <p:spPr>
            <a:xfrm>
              <a:off x="3558521" y="3001410"/>
              <a:ext cx="2304911" cy="1815840"/>
            </a:xfrm>
            <a:custGeom>
              <a:avLst/>
              <a:gdLst>
                <a:gd name="connsiteX0" fmla="*/ 1113532 w 2304911"/>
                <a:gd name="connsiteY0" fmla="*/ 563306 h 1815840"/>
                <a:gd name="connsiteX1" fmla="*/ 1032077 w 2304911"/>
                <a:gd name="connsiteY1" fmla="*/ 603051 h 1815840"/>
                <a:gd name="connsiteX2" fmla="*/ 965389 w 2304911"/>
                <a:gd name="connsiteY2" fmla="*/ 671644 h 1815840"/>
                <a:gd name="connsiteX3" fmla="*/ 933633 w 2304911"/>
                <a:gd name="connsiteY3" fmla="*/ 695778 h 1815840"/>
                <a:gd name="connsiteX4" fmla="*/ 923471 w 2304911"/>
                <a:gd name="connsiteY4" fmla="*/ 717373 h 1815840"/>
                <a:gd name="connsiteX5" fmla="*/ 894255 w 2304911"/>
                <a:gd name="connsiteY5" fmla="*/ 747224 h 1815840"/>
                <a:gd name="connsiteX6" fmla="*/ 663705 w 2304911"/>
                <a:gd name="connsiteY6" fmla="*/ 914897 h 1815840"/>
                <a:gd name="connsiteX7" fmla="*/ 870756 w 2304911"/>
                <a:gd name="connsiteY7" fmla="*/ 834236 h 1815840"/>
                <a:gd name="connsiteX8" fmla="*/ 948877 w 2304911"/>
                <a:gd name="connsiteY8" fmla="*/ 801844 h 1815840"/>
                <a:gd name="connsiteX9" fmla="*/ 1036523 w 2304911"/>
                <a:gd name="connsiteY9" fmla="*/ 799304 h 1815840"/>
                <a:gd name="connsiteX10" fmla="*/ 1078442 w 2304911"/>
                <a:gd name="connsiteY10" fmla="*/ 797399 h 1815840"/>
                <a:gd name="connsiteX11" fmla="*/ 1134968 w 2304911"/>
                <a:gd name="connsiteY11" fmla="*/ 784696 h 1815840"/>
                <a:gd name="connsiteX12" fmla="*/ 1171805 w 2304911"/>
                <a:gd name="connsiteY12" fmla="*/ 712292 h 1815840"/>
                <a:gd name="connsiteX13" fmla="*/ 1190223 w 2304911"/>
                <a:gd name="connsiteY13" fmla="*/ 706576 h 1815840"/>
                <a:gd name="connsiteX14" fmla="*/ 1149575 w 2304911"/>
                <a:gd name="connsiteY14" fmla="*/ 570660 h 1815840"/>
                <a:gd name="connsiteX15" fmla="*/ 1113532 w 2304911"/>
                <a:gd name="connsiteY15" fmla="*/ 563306 h 1815840"/>
                <a:gd name="connsiteX16" fmla="*/ 1361071 w 2304911"/>
                <a:gd name="connsiteY16" fmla="*/ 2859 h 1815840"/>
                <a:gd name="connsiteX17" fmla="*/ 1448084 w 2304911"/>
                <a:gd name="connsiteY17" fmla="*/ 2859 h 1815840"/>
                <a:gd name="connsiteX18" fmla="*/ 1530650 w 2304911"/>
                <a:gd name="connsiteY18" fmla="*/ 5399 h 1815840"/>
                <a:gd name="connsiteX19" fmla="*/ 1676094 w 2304911"/>
                <a:gd name="connsiteY19" fmla="*/ 89235 h 1815840"/>
                <a:gd name="connsiteX20" fmla="*/ 1739606 w 2304911"/>
                <a:gd name="connsiteY20" fmla="*/ 275326 h 1815840"/>
                <a:gd name="connsiteX21" fmla="*/ 1774538 w 2304911"/>
                <a:gd name="connsiteY21" fmla="*/ 357893 h 1815840"/>
                <a:gd name="connsiteX22" fmla="*/ 1783429 w 2304911"/>
                <a:gd name="connsiteY22" fmla="*/ 425216 h 1815840"/>
                <a:gd name="connsiteX23" fmla="*/ 1702768 w 2304911"/>
                <a:gd name="connsiteY23" fmla="*/ 568119 h 1815840"/>
                <a:gd name="connsiteX24" fmla="*/ 1673553 w 2304911"/>
                <a:gd name="connsiteY24" fmla="*/ 614483 h 1815840"/>
                <a:gd name="connsiteX25" fmla="*/ 1641162 w 2304911"/>
                <a:gd name="connsiteY25" fmla="*/ 690698 h 1815840"/>
                <a:gd name="connsiteX26" fmla="*/ 1667203 w 2304911"/>
                <a:gd name="connsiteY26" fmla="*/ 759291 h 1815840"/>
                <a:gd name="connsiteX27" fmla="*/ 1722458 w 2304911"/>
                <a:gd name="connsiteY27" fmla="*/ 817723 h 1815840"/>
                <a:gd name="connsiteX28" fmla="*/ 2013980 w 2304911"/>
                <a:gd name="connsiteY28" fmla="*/ 1001274 h 1815840"/>
                <a:gd name="connsiteX29" fmla="*/ 2151167 w 2304911"/>
                <a:gd name="connsiteY29" fmla="*/ 1141636 h 1815840"/>
                <a:gd name="connsiteX30" fmla="*/ 2241354 w 2304911"/>
                <a:gd name="connsiteY30" fmla="*/ 1437604 h 1815840"/>
                <a:gd name="connsiteX31" fmla="*/ 2263584 w 2304911"/>
                <a:gd name="connsiteY31" fmla="*/ 1566535 h 1815840"/>
                <a:gd name="connsiteX32" fmla="*/ 2273111 w 2304911"/>
                <a:gd name="connsiteY32" fmla="*/ 1656721 h 1815840"/>
                <a:gd name="connsiteX33" fmla="*/ 2302922 w 2304911"/>
                <a:gd name="connsiteY33" fmla="*/ 1787299 h 1815840"/>
                <a:gd name="connsiteX34" fmla="*/ 2304911 w 2304911"/>
                <a:gd name="connsiteY34" fmla="*/ 1815840 h 1815840"/>
                <a:gd name="connsiteX35" fmla="*/ 1970669 w 2304911"/>
                <a:gd name="connsiteY35" fmla="*/ 1815840 h 1815840"/>
                <a:gd name="connsiteX36" fmla="*/ 1963101 w 2304911"/>
                <a:gd name="connsiteY36" fmla="*/ 1756962 h 1815840"/>
                <a:gd name="connsiteX37" fmla="*/ 1954278 w 2304911"/>
                <a:gd name="connsiteY37" fmla="*/ 1692924 h 1815840"/>
                <a:gd name="connsiteX38" fmla="*/ 1911724 w 2304911"/>
                <a:gd name="connsiteY38" fmla="*/ 1778666 h 1815840"/>
                <a:gd name="connsiteX39" fmla="*/ 1906613 w 2304911"/>
                <a:gd name="connsiteY39" fmla="*/ 1798513 h 1815840"/>
                <a:gd name="connsiteX40" fmla="*/ 1905763 w 2304911"/>
                <a:gd name="connsiteY40" fmla="*/ 1815840 h 1815840"/>
                <a:gd name="connsiteX41" fmla="*/ 717056 w 2304911"/>
                <a:gd name="connsiteY41" fmla="*/ 1815840 h 1815840"/>
                <a:gd name="connsiteX42" fmla="*/ 717056 w 2304911"/>
                <a:gd name="connsiteY42" fmla="*/ 1815502 h 1815840"/>
                <a:gd name="connsiteX43" fmla="*/ 699907 w 2304911"/>
                <a:gd name="connsiteY43" fmla="*/ 1743099 h 1815840"/>
                <a:gd name="connsiteX44" fmla="*/ 702447 w 2304911"/>
                <a:gd name="connsiteY44" fmla="*/ 1656086 h 1815840"/>
                <a:gd name="connsiteX45" fmla="*/ 692921 w 2304911"/>
                <a:gd name="connsiteY45" fmla="*/ 1496670 h 1815840"/>
                <a:gd name="connsiteX46" fmla="*/ 691016 w 2304911"/>
                <a:gd name="connsiteY46" fmla="*/ 1489684 h 1815840"/>
                <a:gd name="connsiteX47" fmla="*/ 687840 w 2304911"/>
                <a:gd name="connsiteY47" fmla="*/ 1447765 h 1815840"/>
                <a:gd name="connsiteX48" fmla="*/ 593206 w 2304911"/>
                <a:gd name="connsiteY48" fmla="*/ 1452847 h 1815840"/>
                <a:gd name="connsiteX49" fmla="*/ 411561 w 2304911"/>
                <a:gd name="connsiteY49" fmla="*/ 1460468 h 1815840"/>
                <a:gd name="connsiteX50" fmla="*/ 200699 w 2304911"/>
                <a:gd name="connsiteY50" fmla="*/ 1387429 h 1815840"/>
                <a:gd name="connsiteX51" fmla="*/ 111147 w 2304911"/>
                <a:gd name="connsiteY51" fmla="*/ 1326457 h 1815840"/>
                <a:gd name="connsiteX52" fmla="*/ 89553 w 2304911"/>
                <a:gd name="connsiteY52" fmla="*/ 1297241 h 1815840"/>
                <a:gd name="connsiteX53" fmla="*/ 62878 w 2304911"/>
                <a:gd name="connsiteY53" fmla="*/ 1280093 h 1815840"/>
                <a:gd name="connsiteX54" fmla="*/ 0 w 2304911"/>
                <a:gd name="connsiteY54" fmla="*/ 1201338 h 1815840"/>
                <a:gd name="connsiteX55" fmla="*/ 5716 w 2304911"/>
                <a:gd name="connsiteY55" fmla="*/ 1100988 h 1815840"/>
                <a:gd name="connsiteX56" fmla="*/ 17783 w 2304911"/>
                <a:gd name="connsiteY56" fmla="*/ 1014611 h 1815840"/>
                <a:gd name="connsiteX57" fmla="*/ 88283 w 2304911"/>
                <a:gd name="connsiteY57" fmla="*/ 938396 h 1815840"/>
                <a:gd name="connsiteX58" fmla="*/ 155606 w 2304911"/>
                <a:gd name="connsiteY58" fmla="*/ 875519 h 1815840"/>
                <a:gd name="connsiteX59" fmla="*/ 264212 w 2304911"/>
                <a:gd name="connsiteY59" fmla="*/ 824074 h 1815840"/>
                <a:gd name="connsiteX60" fmla="*/ 421088 w 2304911"/>
                <a:gd name="connsiteY60" fmla="*/ 726265 h 1815840"/>
                <a:gd name="connsiteX61" fmla="*/ 498573 w 2304911"/>
                <a:gd name="connsiteY61" fmla="*/ 701495 h 1815840"/>
                <a:gd name="connsiteX62" fmla="*/ 551288 w 2304911"/>
                <a:gd name="connsiteY62" fmla="*/ 699590 h 1815840"/>
                <a:gd name="connsiteX63" fmla="*/ 574153 w 2304911"/>
                <a:gd name="connsiteY63" fmla="*/ 684982 h 1815840"/>
                <a:gd name="connsiteX64" fmla="*/ 612261 w 2304911"/>
                <a:gd name="connsiteY64" fmla="*/ 653225 h 1815840"/>
                <a:gd name="connsiteX65" fmla="*/ 707529 w 2304911"/>
                <a:gd name="connsiteY65" fmla="*/ 606227 h 1815840"/>
                <a:gd name="connsiteX66" fmla="*/ 802162 w 2304911"/>
                <a:gd name="connsiteY66" fmla="*/ 580187 h 1815840"/>
                <a:gd name="connsiteX67" fmla="*/ 957768 w 2304911"/>
                <a:gd name="connsiteY67" fmla="*/ 458877 h 1815840"/>
                <a:gd name="connsiteX68" fmla="*/ 1063834 w 2304911"/>
                <a:gd name="connsiteY68" fmla="*/ 342650 h 1815840"/>
                <a:gd name="connsiteX69" fmla="*/ 1067644 w 2304911"/>
                <a:gd name="connsiteY69" fmla="*/ 333123 h 1815840"/>
                <a:gd name="connsiteX70" fmla="*/ 1091144 w 2304911"/>
                <a:gd name="connsiteY70" fmla="*/ 279138 h 1815840"/>
                <a:gd name="connsiteX71" fmla="*/ 1123535 w 2304911"/>
                <a:gd name="connsiteY71" fmla="*/ 178788 h 1815840"/>
                <a:gd name="connsiteX72" fmla="*/ 1148941 w 2304911"/>
                <a:gd name="connsiteY72" fmla="*/ 103843 h 1815840"/>
                <a:gd name="connsiteX73" fmla="*/ 1186412 w 2304911"/>
                <a:gd name="connsiteY73" fmla="*/ 80979 h 1815840"/>
                <a:gd name="connsiteX74" fmla="*/ 1251830 w 2304911"/>
                <a:gd name="connsiteY74" fmla="*/ 30169 h 1815840"/>
                <a:gd name="connsiteX75" fmla="*/ 1305816 w 2304911"/>
                <a:gd name="connsiteY75" fmla="*/ 5399 h 1815840"/>
                <a:gd name="connsiteX76" fmla="*/ 1361071 w 2304911"/>
                <a:gd name="connsiteY76" fmla="*/ 2859 h 181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304911" h="1815840">
                  <a:moveTo>
                    <a:pt x="1113532" y="563306"/>
                  </a:moveTo>
                  <a:cubicBezTo>
                    <a:pt x="1075306" y="567801"/>
                    <a:pt x="1034936" y="601145"/>
                    <a:pt x="1032077" y="603051"/>
                  </a:cubicBezTo>
                  <a:cubicBezTo>
                    <a:pt x="990794" y="620834"/>
                    <a:pt x="979998" y="634807"/>
                    <a:pt x="965389" y="671644"/>
                  </a:cubicBezTo>
                  <a:cubicBezTo>
                    <a:pt x="963484" y="676725"/>
                    <a:pt x="949511" y="684982"/>
                    <a:pt x="933633" y="695778"/>
                  </a:cubicBezTo>
                  <a:cubicBezTo>
                    <a:pt x="927917" y="699590"/>
                    <a:pt x="926646" y="712292"/>
                    <a:pt x="923471" y="717373"/>
                  </a:cubicBezTo>
                  <a:cubicBezTo>
                    <a:pt x="917120" y="724360"/>
                    <a:pt x="900606" y="745953"/>
                    <a:pt x="894255" y="747224"/>
                  </a:cubicBezTo>
                  <a:cubicBezTo>
                    <a:pt x="863135" y="754211"/>
                    <a:pt x="634489" y="928869"/>
                    <a:pt x="663705" y="914897"/>
                  </a:cubicBezTo>
                  <a:cubicBezTo>
                    <a:pt x="743095" y="876789"/>
                    <a:pt x="744366" y="886316"/>
                    <a:pt x="870756" y="834236"/>
                  </a:cubicBezTo>
                  <a:cubicBezTo>
                    <a:pt x="879648" y="829154"/>
                    <a:pt x="920296" y="812641"/>
                    <a:pt x="948877" y="801844"/>
                  </a:cubicBezTo>
                  <a:cubicBezTo>
                    <a:pt x="966659" y="791048"/>
                    <a:pt x="1021281" y="798669"/>
                    <a:pt x="1036523" y="799304"/>
                  </a:cubicBezTo>
                  <a:cubicBezTo>
                    <a:pt x="1058117" y="799939"/>
                    <a:pt x="1068280" y="798034"/>
                    <a:pt x="1078442" y="797399"/>
                  </a:cubicBezTo>
                  <a:cubicBezTo>
                    <a:pt x="1106387" y="796128"/>
                    <a:pt x="1129887" y="791683"/>
                    <a:pt x="1134968" y="784696"/>
                  </a:cubicBezTo>
                  <a:cubicBezTo>
                    <a:pt x="1150845" y="767548"/>
                    <a:pt x="1162913" y="716103"/>
                    <a:pt x="1171805" y="712292"/>
                  </a:cubicBezTo>
                  <a:cubicBezTo>
                    <a:pt x="1177520" y="709751"/>
                    <a:pt x="1183872" y="707846"/>
                    <a:pt x="1190223" y="706576"/>
                  </a:cubicBezTo>
                  <a:cubicBezTo>
                    <a:pt x="1208007" y="651955"/>
                    <a:pt x="1184507" y="609402"/>
                    <a:pt x="1149575" y="570660"/>
                  </a:cubicBezTo>
                  <a:cubicBezTo>
                    <a:pt x="1138778" y="563514"/>
                    <a:pt x="1126274" y="561807"/>
                    <a:pt x="1113532" y="563306"/>
                  </a:cubicBezTo>
                  <a:close/>
                  <a:moveTo>
                    <a:pt x="1361071" y="2859"/>
                  </a:moveTo>
                  <a:cubicBezTo>
                    <a:pt x="1390288" y="-953"/>
                    <a:pt x="1418868" y="-953"/>
                    <a:pt x="1448084" y="2859"/>
                  </a:cubicBezTo>
                  <a:cubicBezTo>
                    <a:pt x="1476030" y="3494"/>
                    <a:pt x="1503339" y="4129"/>
                    <a:pt x="1530650" y="5399"/>
                  </a:cubicBezTo>
                  <a:cubicBezTo>
                    <a:pt x="1589717" y="14291"/>
                    <a:pt x="1642432" y="33979"/>
                    <a:pt x="1676094" y="89235"/>
                  </a:cubicBezTo>
                  <a:cubicBezTo>
                    <a:pt x="1704039" y="148937"/>
                    <a:pt x="1739606" y="206098"/>
                    <a:pt x="1739606" y="275326"/>
                  </a:cubicBezTo>
                  <a:cubicBezTo>
                    <a:pt x="1766916" y="296286"/>
                    <a:pt x="1774538" y="325501"/>
                    <a:pt x="1774538" y="357893"/>
                  </a:cubicBezTo>
                  <a:cubicBezTo>
                    <a:pt x="1777713" y="380757"/>
                    <a:pt x="1781524" y="402987"/>
                    <a:pt x="1783429" y="425216"/>
                  </a:cubicBezTo>
                  <a:cubicBezTo>
                    <a:pt x="1788511" y="489999"/>
                    <a:pt x="1795497" y="620834"/>
                    <a:pt x="1702768" y="568119"/>
                  </a:cubicBezTo>
                  <a:cubicBezTo>
                    <a:pt x="1693242" y="563038"/>
                    <a:pt x="1686255" y="597970"/>
                    <a:pt x="1673553" y="614483"/>
                  </a:cubicBezTo>
                  <a:cubicBezTo>
                    <a:pt x="1643067" y="644333"/>
                    <a:pt x="1641797" y="658942"/>
                    <a:pt x="1641162" y="690698"/>
                  </a:cubicBezTo>
                  <a:cubicBezTo>
                    <a:pt x="1664662" y="698320"/>
                    <a:pt x="1651959" y="742778"/>
                    <a:pt x="1667203" y="759291"/>
                  </a:cubicBezTo>
                  <a:cubicBezTo>
                    <a:pt x="1691972" y="787236"/>
                    <a:pt x="1714201" y="781521"/>
                    <a:pt x="1722458" y="817723"/>
                  </a:cubicBezTo>
                  <a:cubicBezTo>
                    <a:pt x="1801848" y="909181"/>
                    <a:pt x="1929508" y="916802"/>
                    <a:pt x="2013980" y="1001274"/>
                  </a:cubicBezTo>
                  <a:cubicBezTo>
                    <a:pt x="2068600" y="1040017"/>
                    <a:pt x="2128937" y="1071772"/>
                    <a:pt x="2151167" y="1141636"/>
                  </a:cubicBezTo>
                  <a:cubicBezTo>
                    <a:pt x="2181018" y="1252148"/>
                    <a:pt x="2233733" y="1322011"/>
                    <a:pt x="2241354" y="1437604"/>
                  </a:cubicBezTo>
                  <a:cubicBezTo>
                    <a:pt x="2243260" y="1467455"/>
                    <a:pt x="2261678" y="1536683"/>
                    <a:pt x="2263584" y="1566535"/>
                  </a:cubicBezTo>
                  <a:cubicBezTo>
                    <a:pt x="2263584" y="1566535"/>
                    <a:pt x="2254056" y="1628141"/>
                    <a:pt x="2273111" y="1656721"/>
                  </a:cubicBezTo>
                  <a:cubicBezTo>
                    <a:pt x="2288036" y="1700386"/>
                    <a:pt x="2297206" y="1743853"/>
                    <a:pt x="2302922" y="1787299"/>
                  </a:cubicBezTo>
                  <a:lnTo>
                    <a:pt x="2304911" y="1815840"/>
                  </a:lnTo>
                  <a:lnTo>
                    <a:pt x="1970669" y="1815840"/>
                  </a:lnTo>
                  <a:lnTo>
                    <a:pt x="1963101" y="1756962"/>
                  </a:lnTo>
                  <a:cubicBezTo>
                    <a:pt x="1958486" y="1721743"/>
                    <a:pt x="1955072" y="1697052"/>
                    <a:pt x="1954278" y="1692924"/>
                  </a:cubicBezTo>
                  <a:cubicBezTo>
                    <a:pt x="1940305" y="1619885"/>
                    <a:pt x="1926967" y="1749450"/>
                    <a:pt x="1911724" y="1778666"/>
                  </a:cubicBezTo>
                  <a:cubicBezTo>
                    <a:pt x="1909343" y="1782159"/>
                    <a:pt x="1907695" y="1789057"/>
                    <a:pt x="1906613" y="1798513"/>
                  </a:cubicBezTo>
                  <a:lnTo>
                    <a:pt x="1905763" y="1815840"/>
                  </a:lnTo>
                  <a:lnTo>
                    <a:pt x="717056" y="1815840"/>
                  </a:lnTo>
                  <a:lnTo>
                    <a:pt x="717056" y="1815502"/>
                  </a:lnTo>
                  <a:cubicBezTo>
                    <a:pt x="713245" y="1791368"/>
                    <a:pt x="707529" y="1767234"/>
                    <a:pt x="699907" y="1743099"/>
                  </a:cubicBezTo>
                  <a:cubicBezTo>
                    <a:pt x="691016" y="1715788"/>
                    <a:pt x="696732" y="1684668"/>
                    <a:pt x="702447" y="1656086"/>
                  </a:cubicBezTo>
                  <a:cubicBezTo>
                    <a:pt x="703719" y="1596385"/>
                    <a:pt x="719596" y="1550656"/>
                    <a:pt x="692921" y="1496670"/>
                  </a:cubicBezTo>
                  <a:cubicBezTo>
                    <a:pt x="691651" y="1494130"/>
                    <a:pt x="691016" y="1492225"/>
                    <a:pt x="691016" y="1489684"/>
                  </a:cubicBezTo>
                  <a:lnTo>
                    <a:pt x="687840" y="1447765"/>
                  </a:lnTo>
                  <a:cubicBezTo>
                    <a:pt x="685300" y="1439509"/>
                    <a:pt x="675137" y="1448401"/>
                    <a:pt x="593206" y="1452847"/>
                  </a:cubicBezTo>
                  <a:cubicBezTo>
                    <a:pt x="532234" y="1454752"/>
                    <a:pt x="471898" y="1454117"/>
                    <a:pt x="411561" y="1460468"/>
                  </a:cubicBezTo>
                  <a:cubicBezTo>
                    <a:pt x="334075" y="1468725"/>
                    <a:pt x="206416" y="1395686"/>
                    <a:pt x="200699" y="1387429"/>
                  </a:cubicBezTo>
                  <a:cubicBezTo>
                    <a:pt x="189902" y="1375362"/>
                    <a:pt x="145444" y="1356308"/>
                    <a:pt x="111147" y="1326457"/>
                  </a:cubicBezTo>
                  <a:lnTo>
                    <a:pt x="89553" y="1297241"/>
                  </a:lnTo>
                  <a:cubicBezTo>
                    <a:pt x="80661" y="1288349"/>
                    <a:pt x="71769" y="1288984"/>
                    <a:pt x="62878" y="1280093"/>
                  </a:cubicBezTo>
                  <a:cubicBezTo>
                    <a:pt x="48905" y="1269296"/>
                    <a:pt x="2541" y="1212770"/>
                    <a:pt x="0" y="1201338"/>
                  </a:cubicBezTo>
                  <a:cubicBezTo>
                    <a:pt x="0" y="1201338"/>
                    <a:pt x="3176" y="1117501"/>
                    <a:pt x="5716" y="1100988"/>
                  </a:cubicBezTo>
                  <a:cubicBezTo>
                    <a:pt x="8257" y="1081935"/>
                    <a:pt x="17148" y="1026043"/>
                    <a:pt x="17783" y="1014611"/>
                  </a:cubicBezTo>
                  <a:cubicBezTo>
                    <a:pt x="20325" y="994922"/>
                    <a:pt x="88283" y="938396"/>
                    <a:pt x="88283" y="938396"/>
                  </a:cubicBezTo>
                  <a:cubicBezTo>
                    <a:pt x="100985" y="928869"/>
                    <a:pt x="145444" y="880600"/>
                    <a:pt x="155606" y="875519"/>
                  </a:cubicBezTo>
                  <a:cubicBezTo>
                    <a:pt x="161322" y="867262"/>
                    <a:pt x="245794" y="836776"/>
                    <a:pt x="264212" y="824074"/>
                  </a:cubicBezTo>
                  <a:cubicBezTo>
                    <a:pt x="316292" y="791683"/>
                    <a:pt x="369007" y="758656"/>
                    <a:pt x="421088" y="726265"/>
                  </a:cubicBezTo>
                  <a:cubicBezTo>
                    <a:pt x="441412" y="712927"/>
                    <a:pt x="456655" y="702765"/>
                    <a:pt x="498573" y="701495"/>
                  </a:cubicBezTo>
                  <a:cubicBezTo>
                    <a:pt x="513816" y="701495"/>
                    <a:pt x="537316" y="702130"/>
                    <a:pt x="551288" y="699590"/>
                  </a:cubicBezTo>
                  <a:cubicBezTo>
                    <a:pt x="555734" y="698320"/>
                    <a:pt x="572247" y="688793"/>
                    <a:pt x="574153" y="684982"/>
                  </a:cubicBezTo>
                  <a:cubicBezTo>
                    <a:pt x="574153" y="684982"/>
                    <a:pt x="611626" y="653860"/>
                    <a:pt x="612261" y="653225"/>
                  </a:cubicBezTo>
                  <a:cubicBezTo>
                    <a:pt x="648462" y="618929"/>
                    <a:pt x="672597" y="610037"/>
                    <a:pt x="707529" y="606227"/>
                  </a:cubicBezTo>
                  <a:cubicBezTo>
                    <a:pt x="716420" y="606227"/>
                    <a:pt x="802162" y="580187"/>
                    <a:pt x="802162" y="580187"/>
                  </a:cubicBezTo>
                  <a:cubicBezTo>
                    <a:pt x="834553" y="528106"/>
                    <a:pt x="890445" y="480472"/>
                    <a:pt x="957768" y="458877"/>
                  </a:cubicBezTo>
                  <a:cubicBezTo>
                    <a:pt x="1004132" y="422676"/>
                    <a:pt x="1038429" y="402352"/>
                    <a:pt x="1063834" y="342650"/>
                  </a:cubicBezTo>
                  <a:cubicBezTo>
                    <a:pt x="1065104" y="339474"/>
                    <a:pt x="1065740" y="336298"/>
                    <a:pt x="1067644" y="333123"/>
                  </a:cubicBezTo>
                  <a:cubicBezTo>
                    <a:pt x="1075266" y="315339"/>
                    <a:pt x="1083522" y="296921"/>
                    <a:pt x="1091144" y="279138"/>
                  </a:cubicBezTo>
                  <a:cubicBezTo>
                    <a:pt x="1098766" y="244840"/>
                    <a:pt x="1098130" y="207368"/>
                    <a:pt x="1123535" y="178788"/>
                  </a:cubicBezTo>
                  <a:cubicBezTo>
                    <a:pt x="1132428" y="153383"/>
                    <a:pt x="1140684" y="128613"/>
                    <a:pt x="1148941" y="103843"/>
                  </a:cubicBezTo>
                  <a:cubicBezTo>
                    <a:pt x="1161643" y="96222"/>
                    <a:pt x="1173710" y="88600"/>
                    <a:pt x="1186412" y="80979"/>
                  </a:cubicBezTo>
                  <a:cubicBezTo>
                    <a:pt x="1199116" y="57479"/>
                    <a:pt x="1251830" y="36520"/>
                    <a:pt x="1251830" y="30169"/>
                  </a:cubicBezTo>
                  <a:cubicBezTo>
                    <a:pt x="1268978" y="19372"/>
                    <a:pt x="1284857" y="7304"/>
                    <a:pt x="1305816" y="5399"/>
                  </a:cubicBezTo>
                  <a:cubicBezTo>
                    <a:pt x="1324235" y="4129"/>
                    <a:pt x="1342654" y="3494"/>
                    <a:pt x="1361071" y="2859"/>
                  </a:cubicBezTo>
                  <a:close/>
                </a:path>
              </a:pathLst>
            </a:custGeom>
            <a:grpFill/>
            <a:ln w="7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onut 39">
            <a:extLst>
              <a:ext uri="{FF2B5EF4-FFF2-40B4-BE49-F238E27FC236}">
                <a16:creationId xmlns:a16="http://schemas.microsoft.com/office/drawing/2014/main" xmlns="" id="{F74ABD4C-3E81-4764-B6A5-CB1E4D0CC3C3}"/>
              </a:ext>
            </a:extLst>
          </p:cNvPr>
          <p:cNvSpPr/>
          <p:nvPr/>
        </p:nvSpPr>
        <p:spPr>
          <a:xfrm>
            <a:off x="3887589" y="4343130"/>
            <a:ext cx="316020" cy="33042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9" name="Gráfico 8" descr="Aula">
            <a:extLst>
              <a:ext uri="{FF2B5EF4-FFF2-40B4-BE49-F238E27FC236}">
                <a16:creationId xmlns:a16="http://schemas.microsoft.com/office/drawing/2014/main" xmlns="" id="{EF4D0D70-96F3-4EA5-AC24-B0C66F2BC1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248839" y="2422239"/>
            <a:ext cx="457201" cy="457201"/>
          </a:xfrm>
          <a:prstGeom prst="rect">
            <a:avLst/>
          </a:prstGeom>
        </p:spPr>
      </p:pic>
      <p:pic>
        <p:nvPicPr>
          <p:cNvPr id="10" name="Gráfico 9" descr="América en globo terráqueo">
            <a:extLst>
              <a:ext uri="{FF2B5EF4-FFF2-40B4-BE49-F238E27FC236}">
                <a16:creationId xmlns:a16="http://schemas.microsoft.com/office/drawing/2014/main" xmlns="" id="{123663AC-860E-474C-842E-403E0180E9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52531" y="3698713"/>
            <a:ext cx="387084" cy="387084"/>
          </a:xfrm>
          <a:prstGeom prst="rect">
            <a:avLst/>
          </a:prstGeom>
        </p:spPr>
      </p:pic>
      <p:sp>
        <p:nvSpPr>
          <p:cNvPr id="11" name="TextBox 29">
            <a:extLst>
              <a:ext uri="{FF2B5EF4-FFF2-40B4-BE49-F238E27FC236}">
                <a16:creationId xmlns:a16="http://schemas.microsoft.com/office/drawing/2014/main" xmlns="" id="{FD4E4D35-CB2B-49A9-91E9-F01F49600441}"/>
              </a:ext>
            </a:extLst>
          </p:cNvPr>
          <p:cNvSpPr txBox="1"/>
          <p:nvPr/>
        </p:nvSpPr>
        <p:spPr>
          <a:xfrm>
            <a:off x="4564152" y="4853142"/>
            <a:ext cx="725662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Incorporar la metodología en un </a:t>
            </a:r>
            <a:r>
              <a:rPr lang="es-MX" altLang="ko-KR" b="1" dirty="0">
                <a:latin typeface="+mj-lt"/>
              </a:rPr>
              <a:t>marco de referencia habitual </a:t>
            </a:r>
            <a:r>
              <a:rPr lang="es-MX" altLang="ko-KR" dirty="0">
                <a:latin typeface="+mj-lt"/>
              </a:rPr>
              <a:t>(lenguaje común).</a:t>
            </a:r>
            <a:endParaRPr lang="es-EC" altLang="ko-KR" dirty="0">
              <a:latin typeface="+mj-lt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xmlns="" id="{E526EF66-4184-4A49-BC00-3CBC43AA462E}"/>
              </a:ext>
            </a:extLst>
          </p:cNvPr>
          <p:cNvSpPr txBox="1"/>
          <p:nvPr/>
        </p:nvSpPr>
        <p:spPr>
          <a:xfrm>
            <a:off x="4734433" y="5699035"/>
            <a:ext cx="72566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Consolidar </a:t>
            </a:r>
            <a:r>
              <a:rPr lang="es-MX" altLang="ko-KR" b="1" dirty="0">
                <a:latin typeface="+mj-lt"/>
              </a:rPr>
              <a:t>manuales doctrinarios </a:t>
            </a:r>
            <a:r>
              <a:rPr lang="es-MX" altLang="ko-KR" dirty="0">
                <a:latin typeface="+mj-lt"/>
              </a:rPr>
              <a:t>aprobados por el CEDMT.</a:t>
            </a:r>
            <a:endParaRPr lang="es-EC" altLang="ko-KR" dirty="0">
              <a:latin typeface="+mj-lt"/>
            </a:endParaRPr>
          </a:p>
        </p:txBody>
      </p:sp>
      <p:pic>
        <p:nvPicPr>
          <p:cNvPr id="15" name="Gráfico 14" descr="Marketing">
            <a:extLst>
              <a:ext uri="{FF2B5EF4-FFF2-40B4-BE49-F238E27FC236}">
                <a16:creationId xmlns:a16="http://schemas.microsoft.com/office/drawing/2014/main" xmlns="" id="{43F1A6C4-EFBF-4B2F-849A-2BB3465E5B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030429" y="4975280"/>
            <a:ext cx="436926" cy="436926"/>
          </a:xfrm>
          <a:prstGeom prst="rect">
            <a:avLst/>
          </a:prstGeom>
        </p:spPr>
      </p:pic>
      <p:pic>
        <p:nvPicPr>
          <p:cNvPr id="17" name="Gráfico 16" descr="Libros">
            <a:extLst>
              <a:ext uri="{FF2B5EF4-FFF2-40B4-BE49-F238E27FC236}">
                <a16:creationId xmlns:a16="http://schemas.microsoft.com/office/drawing/2014/main" xmlns="" id="{F095CD30-3B63-4E04-8210-AB6991CDFB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39296" y="5689458"/>
            <a:ext cx="436926" cy="43692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E64F9D4A-AFD8-4906-B9C6-16EC5E28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71583"/>
      </p:ext>
    </p:extLst>
  </p:cSld>
  <p:clrMapOvr>
    <a:masterClrMapping/>
  </p:clrMapOvr>
  <p:transition spd="slow" advTm="32251">
    <p:strips dir="l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FF74F3EF-E332-48A6-8355-28FC4F48F1A1}"/>
              </a:ext>
            </a:extLst>
          </p:cNvPr>
          <p:cNvGrpSpPr/>
          <p:nvPr/>
        </p:nvGrpSpPr>
        <p:grpSpPr>
          <a:xfrm>
            <a:off x="3507736" y="7930"/>
            <a:ext cx="4859221" cy="1243475"/>
            <a:chOff x="3507736" y="109528"/>
            <a:chExt cx="4859221" cy="1243475"/>
          </a:xfrm>
        </p:grpSpPr>
        <p:sp>
          <p:nvSpPr>
            <p:cNvPr id="44" name="Freeform 584">
              <a:extLst>
                <a:ext uri="{FF2B5EF4-FFF2-40B4-BE49-F238E27FC236}">
                  <a16:creationId xmlns:a16="http://schemas.microsoft.com/office/drawing/2014/main" xmlns="" id="{02E31A55-F2BF-4B3A-A418-3ED1D7D68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736" y="207625"/>
              <a:ext cx="4859221" cy="1145378"/>
            </a:xfrm>
            <a:custGeom>
              <a:avLst/>
              <a:gdLst>
                <a:gd name="T0" fmla="*/ 13835 w 14066"/>
                <a:gd name="T1" fmla="*/ 744 h 3315"/>
                <a:gd name="T2" fmla="*/ 13713 w 14066"/>
                <a:gd name="T3" fmla="*/ 454 h 3315"/>
                <a:gd name="T4" fmla="*/ 13456 w 14066"/>
                <a:gd name="T5" fmla="*/ 280 h 3315"/>
                <a:gd name="T6" fmla="*/ 2543 w 14066"/>
                <a:gd name="T7" fmla="*/ 257 h 3315"/>
                <a:gd name="T8" fmla="*/ 2291 w 14066"/>
                <a:gd name="T9" fmla="*/ 124 h 3315"/>
                <a:gd name="T10" fmla="*/ 1956 w 14066"/>
                <a:gd name="T11" fmla="*/ 26 h 3315"/>
                <a:gd name="T12" fmla="*/ 1658 w 14066"/>
                <a:gd name="T13" fmla="*/ 0 h 3315"/>
                <a:gd name="T14" fmla="*/ 1243 w 14066"/>
                <a:gd name="T15" fmla="*/ 52 h 3315"/>
                <a:gd name="T16" fmla="*/ 798 w 14066"/>
                <a:gd name="T17" fmla="*/ 240 h 3315"/>
                <a:gd name="T18" fmla="*/ 431 w 14066"/>
                <a:gd name="T19" fmla="*/ 543 h 3315"/>
                <a:gd name="T20" fmla="*/ 162 w 14066"/>
                <a:gd name="T21" fmla="*/ 938 h 3315"/>
                <a:gd name="T22" fmla="*/ 19 w 14066"/>
                <a:gd name="T23" fmla="*/ 1405 h 3315"/>
                <a:gd name="T24" fmla="*/ 0 w 14066"/>
                <a:gd name="T25" fmla="*/ 1720 h 3315"/>
                <a:gd name="T26" fmla="*/ 54 w 14066"/>
                <a:gd name="T27" fmla="*/ 2076 h 3315"/>
                <a:gd name="T28" fmla="*/ 177 w 14066"/>
                <a:gd name="T29" fmla="*/ 2404 h 3315"/>
                <a:gd name="T30" fmla="*/ 365 w 14066"/>
                <a:gd name="T31" fmla="*/ 2696 h 3315"/>
                <a:gd name="T32" fmla="*/ 607 w 14066"/>
                <a:gd name="T33" fmla="*/ 2941 h 3315"/>
                <a:gd name="T34" fmla="*/ 896 w 14066"/>
                <a:gd name="T35" fmla="*/ 3130 h 3315"/>
                <a:gd name="T36" fmla="*/ 1199 w 14066"/>
                <a:gd name="T37" fmla="*/ 3252 h 3315"/>
                <a:gd name="T38" fmla="*/ 1658 w 14066"/>
                <a:gd name="T39" fmla="*/ 3315 h 3315"/>
                <a:gd name="T40" fmla="*/ 1700 w 14066"/>
                <a:gd name="T41" fmla="*/ 3315 h 3315"/>
                <a:gd name="T42" fmla="*/ 1766 w 14066"/>
                <a:gd name="T43" fmla="*/ 3312 h 3315"/>
                <a:gd name="T44" fmla="*/ 1834 w 14066"/>
                <a:gd name="T45" fmla="*/ 3306 h 3315"/>
                <a:gd name="T46" fmla="*/ 1899 w 14066"/>
                <a:gd name="T47" fmla="*/ 3297 h 3315"/>
                <a:gd name="T48" fmla="*/ 1954 w 14066"/>
                <a:gd name="T49" fmla="*/ 3288 h 3315"/>
                <a:gd name="T50" fmla="*/ 2011 w 14066"/>
                <a:gd name="T51" fmla="*/ 3278 h 3315"/>
                <a:gd name="T52" fmla="*/ 2070 w 14066"/>
                <a:gd name="T53" fmla="*/ 3264 h 3315"/>
                <a:gd name="T54" fmla="*/ 2125 w 14066"/>
                <a:gd name="T55" fmla="*/ 3248 h 3315"/>
                <a:gd name="T56" fmla="*/ 2178 w 14066"/>
                <a:gd name="T57" fmla="*/ 3231 h 3315"/>
                <a:gd name="T58" fmla="*/ 2241 w 14066"/>
                <a:gd name="T59" fmla="*/ 3209 h 3315"/>
                <a:gd name="T60" fmla="*/ 2328 w 14066"/>
                <a:gd name="T61" fmla="*/ 3174 h 3315"/>
                <a:gd name="T62" fmla="*/ 2790 w 14066"/>
                <a:gd name="T63" fmla="*/ 2870 h 3315"/>
                <a:gd name="T64" fmla="*/ 2855 w 14066"/>
                <a:gd name="T65" fmla="*/ 2805 h 3315"/>
                <a:gd name="T66" fmla="*/ 2869 w 14066"/>
                <a:gd name="T67" fmla="*/ 2789 h 3315"/>
                <a:gd name="T68" fmla="*/ 2896 w 14066"/>
                <a:gd name="T69" fmla="*/ 2759 h 3315"/>
                <a:gd name="T70" fmla="*/ 2901 w 14066"/>
                <a:gd name="T71" fmla="*/ 2754 h 3315"/>
                <a:gd name="T72" fmla="*/ 2931 w 14066"/>
                <a:gd name="T73" fmla="*/ 2719 h 3315"/>
                <a:gd name="T74" fmla="*/ 2934 w 14066"/>
                <a:gd name="T75" fmla="*/ 2717 h 3315"/>
                <a:gd name="T76" fmla="*/ 2943 w 14066"/>
                <a:gd name="T77" fmla="*/ 2706 h 3315"/>
                <a:gd name="T78" fmla="*/ 2966 w 14066"/>
                <a:gd name="T79" fmla="*/ 2676 h 3315"/>
                <a:gd name="T80" fmla="*/ 2985 w 14066"/>
                <a:gd name="T81" fmla="*/ 2651 h 3315"/>
                <a:gd name="T82" fmla="*/ 3317 w 14066"/>
                <a:gd name="T83" fmla="*/ 2985 h 3315"/>
                <a:gd name="T84" fmla="*/ 3825 w 14066"/>
                <a:gd name="T85" fmla="*/ 3244 h 3315"/>
                <a:gd name="T86" fmla="*/ 4313 w 14066"/>
                <a:gd name="T87" fmla="*/ 3315 h 3315"/>
                <a:gd name="T88" fmla="*/ 13693 w 14066"/>
                <a:gd name="T89" fmla="*/ 3292 h 3315"/>
                <a:gd name="T90" fmla="*/ 13745 w 14066"/>
                <a:gd name="T91" fmla="*/ 3273 h 3315"/>
                <a:gd name="T92" fmla="*/ 13804 w 14066"/>
                <a:gd name="T93" fmla="*/ 3243 h 3315"/>
                <a:gd name="T94" fmla="*/ 13909 w 14066"/>
                <a:gd name="T95" fmla="*/ 3161 h 3315"/>
                <a:gd name="T96" fmla="*/ 14003 w 14066"/>
                <a:gd name="T97" fmla="*/ 3038 h 3315"/>
                <a:gd name="T98" fmla="*/ 14066 w 14066"/>
                <a:gd name="T99" fmla="*/ 2784 h 3315"/>
                <a:gd name="T100" fmla="*/ 14066 w 14066"/>
                <a:gd name="T101" fmla="*/ 2654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066" h="3315">
                  <a:moveTo>
                    <a:pt x="13837" y="2654"/>
                  </a:moveTo>
                  <a:lnTo>
                    <a:pt x="13837" y="800"/>
                  </a:lnTo>
                  <a:lnTo>
                    <a:pt x="13835" y="744"/>
                  </a:lnTo>
                  <a:lnTo>
                    <a:pt x="13813" y="638"/>
                  </a:lnTo>
                  <a:lnTo>
                    <a:pt x="13772" y="540"/>
                  </a:lnTo>
                  <a:lnTo>
                    <a:pt x="13713" y="454"/>
                  </a:lnTo>
                  <a:lnTo>
                    <a:pt x="13640" y="380"/>
                  </a:lnTo>
                  <a:lnTo>
                    <a:pt x="13553" y="321"/>
                  </a:lnTo>
                  <a:lnTo>
                    <a:pt x="13456" y="280"/>
                  </a:lnTo>
                  <a:lnTo>
                    <a:pt x="13349" y="258"/>
                  </a:lnTo>
                  <a:lnTo>
                    <a:pt x="13294" y="257"/>
                  </a:lnTo>
                  <a:lnTo>
                    <a:pt x="2543" y="257"/>
                  </a:lnTo>
                  <a:lnTo>
                    <a:pt x="2494" y="227"/>
                  </a:lnTo>
                  <a:lnTo>
                    <a:pt x="2394" y="172"/>
                  </a:lnTo>
                  <a:lnTo>
                    <a:pt x="2291" y="124"/>
                  </a:lnTo>
                  <a:lnTo>
                    <a:pt x="2182" y="84"/>
                  </a:lnTo>
                  <a:lnTo>
                    <a:pt x="2070" y="52"/>
                  </a:lnTo>
                  <a:lnTo>
                    <a:pt x="1956" y="26"/>
                  </a:lnTo>
                  <a:lnTo>
                    <a:pt x="1838" y="9"/>
                  </a:lnTo>
                  <a:lnTo>
                    <a:pt x="1719" y="0"/>
                  </a:lnTo>
                  <a:lnTo>
                    <a:pt x="1658" y="0"/>
                  </a:lnTo>
                  <a:lnTo>
                    <a:pt x="1573" y="1"/>
                  </a:lnTo>
                  <a:lnTo>
                    <a:pt x="1405" y="18"/>
                  </a:lnTo>
                  <a:lnTo>
                    <a:pt x="1243" y="52"/>
                  </a:lnTo>
                  <a:lnTo>
                    <a:pt x="1088" y="100"/>
                  </a:lnTo>
                  <a:lnTo>
                    <a:pt x="939" y="163"/>
                  </a:lnTo>
                  <a:lnTo>
                    <a:pt x="798" y="240"/>
                  </a:lnTo>
                  <a:lnTo>
                    <a:pt x="665" y="329"/>
                  </a:lnTo>
                  <a:lnTo>
                    <a:pt x="542" y="430"/>
                  </a:lnTo>
                  <a:lnTo>
                    <a:pt x="431" y="543"/>
                  </a:lnTo>
                  <a:lnTo>
                    <a:pt x="328" y="665"/>
                  </a:lnTo>
                  <a:lnTo>
                    <a:pt x="239" y="797"/>
                  </a:lnTo>
                  <a:lnTo>
                    <a:pt x="162" y="938"/>
                  </a:lnTo>
                  <a:lnTo>
                    <a:pt x="100" y="1087"/>
                  </a:lnTo>
                  <a:lnTo>
                    <a:pt x="51" y="1243"/>
                  </a:lnTo>
                  <a:lnTo>
                    <a:pt x="19" y="1405"/>
                  </a:lnTo>
                  <a:lnTo>
                    <a:pt x="2" y="1572"/>
                  </a:lnTo>
                  <a:lnTo>
                    <a:pt x="0" y="1658"/>
                  </a:lnTo>
                  <a:lnTo>
                    <a:pt x="0" y="1720"/>
                  </a:lnTo>
                  <a:lnTo>
                    <a:pt x="10" y="1842"/>
                  </a:lnTo>
                  <a:lnTo>
                    <a:pt x="28" y="1961"/>
                  </a:lnTo>
                  <a:lnTo>
                    <a:pt x="54" y="2076"/>
                  </a:lnTo>
                  <a:lnTo>
                    <a:pt x="87" y="2190"/>
                  </a:lnTo>
                  <a:lnTo>
                    <a:pt x="129" y="2299"/>
                  </a:lnTo>
                  <a:lnTo>
                    <a:pt x="177" y="2404"/>
                  </a:lnTo>
                  <a:lnTo>
                    <a:pt x="234" y="2507"/>
                  </a:lnTo>
                  <a:lnTo>
                    <a:pt x="296" y="2604"/>
                  </a:lnTo>
                  <a:lnTo>
                    <a:pt x="365" y="2696"/>
                  </a:lnTo>
                  <a:lnTo>
                    <a:pt x="440" y="2783"/>
                  </a:lnTo>
                  <a:lnTo>
                    <a:pt x="520" y="2864"/>
                  </a:lnTo>
                  <a:lnTo>
                    <a:pt x="607" y="2941"/>
                  </a:lnTo>
                  <a:lnTo>
                    <a:pt x="699" y="3010"/>
                  </a:lnTo>
                  <a:lnTo>
                    <a:pt x="795" y="3073"/>
                  </a:lnTo>
                  <a:lnTo>
                    <a:pt x="896" y="3130"/>
                  </a:lnTo>
                  <a:lnTo>
                    <a:pt x="948" y="3156"/>
                  </a:lnTo>
                  <a:lnTo>
                    <a:pt x="1030" y="3192"/>
                  </a:lnTo>
                  <a:lnTo>
                    <a:pt x="1199" y="3252"/>
                  </a:lnTo>
                  <a:lnTo>
                    <a:pt x="1378" y="3293"/>
                  </a:lnTo>
                  <a:lnTo>
                    <a:pt x="1564" y="3314"/>
                  </a:lnTo>
                  <a:lnTo>
                    <a:pt x="1658" y="3315"/>
                  </a:lnTo>
                  <a:lnTo>
                    <a:pt x="1658" y="3315"/>
                  </a:lnTo>
                  <a:lnTo>
                    <a:pt x="1659" y="3315"/>
                  </a:lnTo>
                  <a:lnTo>
                    <a:pt x="1700" y="3315"/>
                  </a:lnTo>
                  <a:lnTo>
                    <a:pt x="1740" y="3313"/>
                  </a:lnTo>
                  <a:lnTo>
                    <a:pt x="1753" y="3313"/>
                  </a:lnTo>
                  <a:lnTo>
                    <a:pt x="1766" y="3312"/>
                  </a:lnTo>
                  <a:lnTo>
                    <a:pt x="1793" y="3310"/>
                  </a:lnTo>
                  <a:lnTo>
                    <a:pt x="1820" y="3308"/>
                  </a:lnTo>
                  <a:lnTo>
                    <a:pt x="1834" y="3306"/>
                  </a:lnTo>
                  <a:lnTo>
                    <a:pt x="1850" y="3304"/>
                  </a:lnTo>
                  <a:lnTo>
                    <a:pt x="1875" y="3301"/>
                  </a:lnTo>
                  <a:lnTo>
                    <a:pt x="1899" y="3297"/>
                  </a:lnTo>
                  <a:lnTo>
                    <a:pt x="1915" y="3296"/>
                  </a:lnTo>
                  <a:lnTo>
                    <a:pt x="1932" y="3292"/>
                  </a:lnTo>
                  <a:lnTo>
                    <a:pt x="1954" y="3288"/>
                  </a:lnTo>
                  <a:lnTo>
                    <a:pt x="1977" y="3284"/>
                  </a:lnTo>
                  <a:lnTo>
                    <a:pt x="1994" y="3282"/>
                  </a:lnTo>
                  <a:lnTo>
                    <a:pt x="2011" y="3278"/>
                  </a:lnTo>
                  <a:lnTo>
                    <a:pt x="2031" y="3273"/>
                  </a:lnTo>
                  <a:lnTo>
                    <a:pt x="2052" y="3268"/>
                  </a:lnTo>
                  <a:lnTo>
                    <a:pt x="2070" y="3264"/>
                  </a:lnTo>
                  <a:lnTo>
                    <a:pt x="2089" y="3258"/>
                  </a:lnTo>
                  <a:lnTo>
                    <a:pt x="2107" y="3253"/>
                  </a:lnTo>
                  <a:lnTo>
                    <a:pt x="2125" y="3248"/>
                  </a:lnTo>
                  <a:lnTo>
                    <a:pt x="2146" y="3243"/>
                  </a:lnTo>
                  <a:lnTo>
                    <a:pt x="2165" y="3236"/>
                  </a:lnTo>
                  <a:lnTo>
                    <a:pt x="2178" y="3231"/>
                  </a:lnTo>
                  <a:lnTo>
                    <a:pt x="2191" y="3227"/>
                  </a:lnTo>
                  <a:lnTo>
                    <a:pt x="2217" y="3218"/>
                  </a:lnTo>
                  <a:lnTo>
                    <a:pt x="2241" y="3209"/>
                  </a:lnTo>
                  <a:lnTo>
                    <a:pt x="2241" y="3209"/>
                  </a:lnTo>
                  <a:lnTo>
                    <a:pt x="2241" y="3209"/>
                  </a:lnTo>
                  <a:lnTo>
                    <a:pt x="2328" y="3174"/>
                  </a:lnTo>
                  <a:lnTo>
                    <a:pt x="2494" y="3090"/>
                  </a:lnTo>
                  <a:lnTo>
                    <a:pt x="2648" y="2989"/>
                  </a:lnTo>
                  <a:lnTo>
                    <a:pt x="2790" y="2870"/>
                  </a:lnTo>
                  <a:lnTo>
                    <a:pt x="2855" y="2805"/>
                  </a:lnTo>
                  <a:lnTo>
                    <a:pt x="2855" y="2805"/>
                  </a:lnTo>
                  <a:lnTo>
                    <a:pt x="2855" y="2805"/>
                  </a:lnTo>
                  <a:lnTo>
                    <a:pt x="2858" y="2801"/>
                  </a:lnTo>
                  <a:lnTo>
                    <a:pt x="2862" y="2797"/>
                  </a:lnTo>
                  <a:lnTo>
                    <a:pt x="2869" y="2789"/>
                  </a:lnTo>
                  <a:lnTo>
                    <a:pt x="2875" y="2783"/>
                  </a:lnTo>
                  <a:lnTo>
                    <a:pt x="2886" y="2771"/>
                  </a:lnTo>
                  <a:lnTo>
                    <a:pt x="2896" y="2759"/>
                  </a:lnTo>
                  <a:lnTo>
                    <a:pt x="2896" y="2759"/>
                  </a:lnTo>
                  <a:lnTo>
                    <a:pt x="2896" y="2759"/>
                  </a:lnTo>
                  <a:lnTo>
                    <a:pt x="2901" y="2754"/>
                  </a:lnTo>
                  <a:lnTo>
                    <a:pt x="2906" y="2748"/>
                  </a:lnTo>
                  <a:lnTo>
                    <a:pt x="2919" y="2734"/>
                  </a:lnTo>
                  <a:lnTo>
                    <a:pt x="2931" y="2719"/>
                  </a:lnTo>
                  <a:lnTo>
                    <a:pt x="2931" y="2719"/>
                  </a:lnTo>
                  <a:lnTo>
                    <a:pt x="2932" y="2718"/>
                  </a:lnTo>
                  <a:lnTo>
                    <a:pt x="2934" y="2717"/>
                  </a:lnTo>
                  <a:lnTo>
                    <a:pt x="2935" y="2715"/>
                  </a:lnTo>
                  <a:lnTo>
                    <a:pt x="2939" y="2710"/>
                  </a:lnTo>
                  <a:lnTo>
                    <a:pt x="2943" y="2706"/>
                  </a:lnTo>
                  <a:lnTo>
                    <a:pt x="2947" y="2701"/>
                  </a:lnTo>
                  <a:lnTo>
                    <a:pt x="2950" y="2696"/>
                  </a:lnTo>
                  <a:lnTo>
                    <a:pt x="2966" y="2676"/>
                  </a:lnTo>
                  <a:lnTo>
                    <a:pt x="2980" y="2658"/>
                  </a:lnTo>
                  <a:lnTo>
                    <a:pt x="2983" y="2654"/>
                  </a:lnTo>
                  <a:lnTo>
                    <a:pt x="2985" y="2651"/>
                  </a:lnTo>
                  <a:lnTo>
                    <a:pt x="3044" y="2726"/>
                  </a:lnTo>
                  <a:lnTo>
                    <a:pt x="3173" y="2863"/>
                  </a:lnTo>
                  <a:lnTo>
                    <a:pt x="3317" y="2985"/>
                  </a:lnTo>
                  <a:lnTo>
                    <a:pt x="3475" y="3090"/>
                  </a:lnTo>
                  <a:lnTo>
                    <a:pt x="3645" y="3177"/>
                  </a:lnTo>
                  <a:lnTo>
                    <a:pt x="3825" y="3244"/>
                  </a:lnTo>
                  <a:lnTo>
                    <a:pt x="4015" y="3290"/>
                  </a:lnTo>
                  <a:lnTo>
                    <a:pt x="4212" y="3313"/>
                  </a:lnTo>
                  <a:lnTo>
                    <a:pt x="4313" y="3315"/>
                  </a:lnTo>
                  <a:lnTo>
                    <a:pt x="13535" y="3315"/>
                  </a:lnTo>
                  <a:lnTo>
                    <a:pt x="13589" y="3314"/>
                  </a:lnTo>
                  <a:lnTo>
                    <a:pt x="13693" y="3292"/>
                  </a:lnTo>
                  <a:lnTo>
                    <a:pt x="13741" y="3274"/>
                  </a:lnTo>
                  <a:lnTo>
                    <a:pt x="13743" y="3273"/>
                  </a:lnTo>
                  <a:lnTo>
                    <a:pt x="13745" y="3273"/>
                  </a:lnTo>
                  <a:lnTo>
                    <a:pt x="13755" y="3268"/>
                  </a:lnTo>
                  <a:lnTo>
                    <a:pt x="13765" y="3264"/>
                  </a:lnTo>
                  <a:lnTo>
                    <a:pt x="13804" y="3243"/>
                  </a:lnTo>
                  <a:lnTo>
                    <a:pt x="13877" y="3192"/>
                  </a:lnTo>
                  <a:lnTo>
                    <a:pt x="13908" y="3161"/>
                  </a:lnTo>
                  <a:lnTo>
                    <a:pt x="13909" y="3161"/>
                  </a:lnTo>
                  <a:lnTo>
                    <a:pt x="13910" y="3160"/>
                  </a:lnTo>
                  <a:lnTo>
                    <a:pt x="13945" y="3122"/>
                  </a:lnTo>
                  <a:lnTo>
                    <a:pt x="14003" y="3038"/>
                  </a:lnTo>
                  <a:lnTo>
                    <a:pt x="14043" y="2942"/>
                  </a:lnTo>
                  <a:lnTo>
                    <a:pt x="14063" y="2839"/>
                  </a:lnTo>
                  <a:lnTo>
                    <a:pt x="14066" y="2784"/>
                  </a:lnTo>
                  <a:lnTo>
                    <a:pt x="14066" y="2784"/>
                  </a:lnTo>
                  <a:lnTo>
                    <a:pt x="14066" y="2654"/>
                  </a:lnTo>
                  <a:lnTo>
                    <a:pt x="14066" y="2654"/>
                  </a:lnTo>
                  <a:lnTo>
                    <a:pt x="13837" y="265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86">
              <a:extLst>
                <a:ext uri="{FF2B5EF4-FFF2-40B4-BE49-F238E27FC236}">
                  <a16:creationId xmlns:a16="http://schemas.microsoft.com/office/drawing/2014/main" xmlns="" id="{B7BC660A-BC68-41DA-AA18-7D119CA43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408" y="197953"/>
              <a:ext cx="3900364" cy="899447"/>
            </a:xfrm>
            <a:custGeom>
              <a:avLst/>
              <a:gdLst>
                <a:gd name="T0" fmla="*/ 0 w 11294"/>
                <a:gd name="T1" fmla="*/ 0 h 2604"/>
                <a:gd name="T2" fmla="*/ 86 w 11294"/>
                <a:gd name="T3" fmla="*/ 56 h 2604"/>
                <a:gd name="T4" fmla="*/ 244 w 11294"/>
                <a:gd name="T5" fmla="*/ 187 h 2604"/>
                <a:gd name="T6" fmla="*/ 385 w 11294"/>
                <a:gd name="T7" fmla="*/ 336 h 2604"/>
                <a:gd name="T8" fmla="*/ 509 w 11294"/>
                <a:gd name="T9" fmla="*/ 500 h 2604"/>
                <a:gd name="T10" fmla="*/ 585 w 11294"/>
                <a:gd name="T11" fmla="*/ 634 h 2604"/>
                <a:gd name="T12" fmla="*/ 630 w 11294"/>
                <a:gd name="T13" fmla="*/ 727 h 2604"/>
                <a:gd name="T14" fmla="*/ 671 w 11294"/>
                <a:gd name="T15" fmla="*/ 824 h 2604"/>
                <a:gd name="T16" fmla="*/ 703 w 11294"/>
                <a:gd name="T17" fmla="*/ 923 h 2604"/>
                <a:gd name="T18" fmla="*/ 730 w 11294"/>
                <a:gd name="T19" fmla="*/ 1025 h 2604"/>
                <a:gd name="T20" fmla="*/ 751 w 11294"/>
                <a:gd name="T21" fmla="*/ 1130 h 2604"/>
                <a:gd name="T22" fmla="*/ 765 w 11294"/>
                <a:gd name="T23" fmla="*/ 1236 h 2604"/>
                <a:gd name="T24" fmla="*/ 772 w 11294"/>
                <a:gd name="T25" fmla="*/ 1345 h 2604"/>
                <a:gd name="T26" fmla="*/ 773 w 11294"/>
                <a:gd name="T27" fmla="*/ 1401 h 2604"/>
                <a:gd name="T28" fmla="*/ 773 w 11294"/>
                <a:gd name="T29" fmla="*/ 1407 h 2604"/>
                <a:gd name="T30" fmla="*/ 773 w 11294"/>
                <a:gd name="T31" fmla="*/ 1414 h 2604"/>
                <a:gd name="T32" fmla="*/ 774 w 11294"/>
                <a:gd name="T33" fmla="*/ 1466 h 2604"/>
                <a:gd name="T34" fmla="*/ 786 w 11294"/>
                <a:gd name="T35" fmla="*/ 1564 h 2604"/>
                <a:gd name="T36" fmla="*/ 807 w 11294"/>
                <a:gd name="T37" fmla="*/ 1660 h 2604"/>
                <a:gd name="T38" fmla="*/ 836 w 11294"/>
                <a:gd name="T39" fmla="*/ 1754 h 2604"/>
                <a:gd name="T40" fmla="*/ 874 w 11294"/>
                <a:gd name="T41" fmla="*/ 1842 h 2604"/>
                <a:gd name="T42" fmla="*/ 921 w 11294"/>
                <a:gd name="T43" fmla="*/ 1925 h 2604"/>
                <a:gd name="T44" fmla="*/ 975 w 11294"/>
                <a:gd name="T45" fmla="*/ 2004 h 2604"/>
                <a:gd name="T46" fmla="*/ 1036 w 11294"/>
                <a:gd name="T47" fmla="*/ 2076 h 2604"/>
                <a:gd name="T48" fmla="*/ 1103 w 11294"/>
                <a:gd name="T49" fmla="*/ 2144 h 2604"/>
                <a:gd name="T50" fmla="*/ 1177 w 11294"/>
                <a:gd name="T51" fmla="*/ 2203 h 2604"/>
                <a:gd name="T52" fmla="*/ 1256 w 11294"/>
                <a:gd name="T53" fmla="*/ 2256 h 2604"/>
                <a:gd name="T54" fmla="*/ 1341 w 11294"/>
                <a:gd name="T55" fmla="*/ 2302 h 2604"/>
                <a:gd name="T56" fmla="*/ 1429 w 11294"/>
                <a:gd name="T57" fmla="*/ 2338 h 2604"/>
                <a:gd name="T58" fmla="*/ 1522 w 11294"/>
                <a:gd name="T59" fmla="*/ 2368 h 2604"/>
                <a:gd name="T60" fmla="*/ 1619 w 11294"/>
                <a:gd name="T61" fmla="*/ 2387 h 2604"/>
                <a:gd name="T62" fmla="*/ 1719 w 11294"/>
                <a:gd name="T63" fmla="*/ 2396 h 2604"/>
                <a:gd name="T64" fmla="*/ 1770 w 11294"/>
                <a:gd name="T65" fmla="*/ 2398 h 2604"/>
                <a:gd name="T66" fmla="*/ 1770 w 11294"/>
                <a:gd name="T67" fmla="*/ 2604 h 2604"/>
                <a:gd name="T68" fmla="*/ 11294 w 11294"/>
                <a:gd name="T69" fmla="*/ 2604 h 2604"/>
                <a:gd name="T70" fmla="*/ 11294 w 11294"/>
                <a:gd name="T71" fmla="*/ 543 h 2604"/>
                <a:gd name="T72" fmla="*/ 11292 w 11294"/>
                <a:gd name="T73" fmla="*/ 487 h 2604"/>
                <a:gd name="T74" fmla="*/ 11270 w 11294"/>
                <a:gd name="T75" fmla="*/ 381 h 2604"/>
                <a:gd name="T76" fmla="*/ 11229 w 11294"/>
                <a:gd name="T77" fmla="*/ 284 h 2604"/>
                <a:gd name="T78" fmla="*/ 11170 w 11294"/>
                <a:gd name="T79" fmla="*/ 197 h 2604"/>
                <a:gd name="T80" fmla="*/ 11097 w 11294"/>
                <a:gd name="T81" fmla="*/ 123 h 2604"/>
                <a:gd name="T82" fmla="*/ 11010 w 11294"/>
                <a:gd name="T83" fmla="*/ 65 h 2604"/>
                <a:gd name="T84" fmla="*/ 10913 w 11294"/>
                <a:gd name="T85" fmla="*/ 23 h 2604"/>
                <a:gd name="T86" fmla="*/ 10806 w 11294"/>
                <a:gd name="T87" fmla="*/ 1 h 2604"/>
                <a:gd name="T88" fmla="*/ 10751 w 11294"/>
                <a:gd name="T89" fmla="*/ 0 h 2604"/>
                <a:gd name="T90" fmla="*/ 0 w 11294"/>
                <a:gd name="T91" fmla="*/ 0 h 2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294" h="2604">
                  <a:moveTo>
                    <a:pt x="0" y="0"/>
                  </a:moveTo>
                  <a:lnTo>
                    <a:pt x="86" y="56"/>
                  </a:lnTo>
                  <a:lnTo>
                    <a:pt x="244" y="187"/>
                  </a:lnTo>
                  <a:lnTo>
                    <a:pt x="385" y="336"/>
                  </a:lnTo>
                  <a:lnTo>
                    <a:pt x="509" y="500"/>
                  </a:lnTo>
                  <a:lnTo>
                    <a:pt x="585" y="634"/>
                  </a:lnTo>
                  <a:lnTo>
                    <a:pt x="630" y="727"/>
                  </a:lnTo>
                  <a:lnTo>
                    <a:pt x="671" y="824"/>
                  </a:lnTo>
                  <a:lnTo>
                    <a:pt x="703" y="923"/>
                  </a:lnTo>
                  <a:lnTo>
                    <a:pt x="730" y="1025"/>
                  </a:lnTo>
                  <a:lnTo>
                    <a:pt x="751" y="1130"/>
                  </a:lnTo>
                  <a:lnTo>
                    <a:pt x="765" y="1236"/>
                  </a:lnTo>
                  <a:lnTo>
                    <a:pt x="772" y="1345"/>
                  </a:lnTo>
                  <a:lnTo>
                    <a:pt x="773" y="1401"/>
                  </a:lnTo>
                  <a:lnTo>
                    <a:pt x="773" y="1407"/>
                  </a:lnTo>
                  <a:lnTo>
                    <a:pt x="773" y="1414"/>
                  </a:lnTo>
                  <a:lnTo>
                    <a:pt x="774" y="1466"/>
                  </a:lnTo>
                  <a:lnTo>
                    <a:pt x="786" y="1564"/>
                  </a:lnTo>
                  <a:lnTo>
                    <a:pt x="807" y="1660"/>
                  </a:lnTo>
                  <a:lnTo>
                    <a:pt x="836" y="1754"/>
                  </a:lnTo>
                  <a:lnTo>
                    <a:pt x="874" y="1842"/>
                  </a:lnTo>
                  <a:lnTo>
                    <a:pt x="921" y="1925"/>
                  </a:lnTo>
                  <a:lnTo>
                    <a:pt x="975" y="2004"/>
                  </a:lnTo>
                  <a:lnTo>
                    <a:pt x="1036" y="2076"/>
                  </a:lnTo>
                  <a:lnTo>
                    <a:pt x="1103" y="2144"/>
                  </a:lnTo>
                  <a:lnTo>
                    <a:pt x="1177" y="2203"/>
                  </a:lnTo>
                  <a:lnTo>
                    <a:pt x="1256" y="2256"/>
                  </a:lnTo>
                  <a:lnTo>
                    <a:pt x="1341" y="2302"/>
                  </a:lnTo>
                  <a:lnTo>
                    <a:pt x="1429" y="2338"/>
                  </a:lnTo>
                  <a:lnTo>
                    <a:pt x="1522" y="2368"/>
                  </a:lnTo>
                  <a:lnTo>
                    <a:pt x="1619" y="2387"/>
                  </a:lnTo>
                  <a:lnTo>
                    <a:pt x="1719" y="2396"/>
                  </a:lnTo>
                  <a:lnTo>
                    <a:pt x="1770" y="2398"/>
                  </a:lnTo>
                  <a:lnTo>
                    <a:pt x="1770" y="2604"/>
                  </a:lnTo>
                  <a:lnTo>
                    <a:pt x="11294" y="2604"/>
                  </a:lnTo>
                  <a:lnTo>
                    <a:pt x="11294" y="543"/>
                  </a:lnTo>
                  <a:lnTo>
                    <a:pt x="11292" y="487"/>
                  </a:lnTo>
                  <a:lnTo>
                    <a:pt x="11270" y="381"/>
                  </a:lnTo>
                  <a:lnTo>
                    <a:pt x="11229" y="284"/>
                  </a:lnTo>
                  <a:lnTo>
                    <a:pt x="11170" y="197"/>
                  </a:lnTo>
                  <a:lnTo>
                    <a:pt x="11097" y="123"/>
                  </a:lnTo>
                  <a:lnTo>
                    <a:pt x="11010" y="65"/>
                  </a:lnTo>
                  <a:lnTo>
                    <a:pt x="10913" y="23"/>
                  </a:lnTo>
                  <a:lnTo>
                    <a:pt x="10806" y="1"/>
                  </a:lnTo>
                  <a:lnTo>
                    <a:pt x="107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88">
              <a:extLst>
                <a:ext uri="{FF2B5EF4-FFF2-40B4-BE49-F238E27FC236}">
                  <a16:creationId xmlns:a16="http://schemas.microsoft.com/office/drawing/2014/main" xmlns="" id="{A1EBF95C-1843-4817-B89A-87317569A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736" y="109528"/>
              <a:ext cx="1145378" cy="1143996"/>
            </a:xfrm>
            <a:custGeom>
              <a:avLst/>
              <a:gdLst>
                <a:gd name="T0" fmla="*/ 1573 w 3316"/>
                <a:gd name="T1" fmla="*/ 2 h 3316"/>
                <a:gd name="T2" fmla="*/ 1243 w 3316"/>
                <a:gd name="T3" fmla="*/ 52 h 3316"/>
                <a:gd name="T4" fmla="*/ 939 w 3316"/>
                <a:gd name="T5" fmla="*/ 162 h 3316"/>
                <a:gd name="T6" fmla="*/ 665 w 3316"/>
                <a:gd name="T7" fmla="*/ 328 h 3316"/>
                <a:gd name="T8" fmla="*/ 431 w 3316"/>
                <a:gd name="T9" fmla="*/ 542 h 3316"/>
                <a:gd name="T10" fmla="*/ 240 w 3316"/>
                <a:gd name="T11" fmla="*/ 797 h 3316"/>
                <a:gd name="T12" fmla="*/ 100 w 3316"/>
                <a:gd name="T13" fmla="*/ 1088 h 3316"/>
                <a:gd name="T14" fmla="*/ 19 w 3316"/>
                <a:gd name="T15" fmla="*/ 1405 h 3316"/>
                <a:gd name="T16" fmla="*/ 0 w 3316"/>
                <a:gd name="T17" fmla="*/ 1658 h 3316"/>
                <a:gd name="T18" fmla="*/ 19 w 3316"/>
                <a:gd name="T19" fmla="*/ 1911 h 3316"/>
                <a:gd name="T20" fmla="*/ 100 w 3316"/>
                <a:gd name="T21" fmla="*/ 2228 h 3316"/>
                <a:gd name="T22" fmla="*/ 240 w 3316"/>
                <a:gd name="T23" fmla="*/ 2517 h 3316"/>
                <a:gd name="T24" fmla="*/ 431 w 3316"/>
                <a:gd name="T25" fmla="*/ 2773 h 3316"/>
                <a:gd name="T26" fmla="*/ 665 w 3316"/>
                <a:gd name="T27" fmla="*/ 2987 h 3316"/>
                <a:gd name="T28" fmla="*/ 939 w 3316"/>
                <a:gd name="T29" fmla="*/ 3152 h 3316"/>
                <a:gd name="T30" fmla="*/ 1243 w 3316"/>
                <a:gd name="T31" fmla="*/ 3264 h 3316"/>
                <a:gd name="T32" fmla="*/ 1573 w 3316"/>
                <a:gd name="T33" fmla="*/ 3314 h 3316"/>
                <a:gd name="T34" fmla="*/ 1744 w 3316"/>
                <a:gd name="T35" fmla="*/ 3314 h 3316"/>
                <a:gd name="T36" fmla="*/ 2073 w 3316"/>
                <a:gd name="T37" fmla="*/ 3264 h 3316"/>
                <a:gd name="T38" fmla="*/ 2378 w 3316"/>
                <a:gd name="T39" fmla="*/ 3152 h 3316"/>
                <a:gd name="T40" fmla="*/ 2650 w 3316"/>
                <a:gd name="T41" fmla="*/ 2987 h 3316"/>
                <a:gd name="T42" fmla="*/ 2886 w 3316"/>
                <a:gd name="T43" fmla="*/ 2773 h 3316"/>
                <a:gd name="T44" fmla="*/ 3076 w 3316"/>
                <a:gd name="T45" fmla="*/ 2517 h 3316"/>
                <a:gd name="T46" fmla="*/ 3216 w 3316"/>
                <a:gd name="T47" fmla="*/ 2228 h 3316"/>
                <a:gd name="T48" fmla="*/ 3298 w 3316"/>
                <a:gd name="T49" fmla="*/ 1911 h 3316"/>
                <a:gd name="T50" fmla="*/ 3316 w 3316"/>
                <a:gd name="T51" fmla="*/ 1658 h 3316"/>
                <a:gd name="T52" fmla="*/ 3298 w 3316"/>
                <a:gd name="T53" fmla="*/ 1405 h 3316"/>
                <a:gd name="T54" fmla="*/ 3216 w 3316"/>
                <a:gd name="T55" fmla="*/ 1088 h 3316"/>
                <a:gd name="T56" fmla="*/ 3076 w 3316"/>
                <a:gd name="T57" fmla="*/ 797 h 3316"/>
                <a:gd name="T58" fmla="*/ 2886 w 3316"/>
                <a:gd name="T59" fmla="*/ 542 h 3316"/>
                <a:gd name="T60" fmla="*/ 2650 w 3316"/>
                <a:gd name="T61" fmla="*/ 328 h 3316"/>
                <a:gd name="T62" fmla="*/ 2378 w 3316"/>
                <a:gd name="T63" fmla="*/ 162 h 3316"/>
                <a:gd name="T64" fmla="*/ 2073 w 3316"/>
                <a:gd name="T65" fmla="*/ 52 h 3316"/>
                <a:gd name="T66" fmla="*/ 1744 w 3316"/>
                <a:gd name="T67" fmla="*/ 2 h 3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16" h="3316">
                  <a:moveTo>
                    <a:pt x="1658" y="0"/>
                  </a:moveTo>
                  <a:lnTo>
                    <a:pt x="1573" y="2"/>
                  </a:lnTo>
                  <a:lnTo>
                    <a:pt x="1405" y="18"/>
                  </a:lnTo>
                  <a:lnTo>
                    <a:pt x="1243" y="52"/>
                  </a:lnTo>
                  <a:lnTo>
                    <a:pt x="1088" y="100"/>
                  </a:lnTo>
                  <a:lnTo>
                    <a:pt x="939" y="162"/>
                  </a:lnTo>
                  <a:lnTo>
                    <a:pt x="798" y="239"/>
                  </a:lnTo>
                  <a:lnTo>
                    <a:pt x="665" y="328"/>
                  </a:lnTo>
                  <a:lnTo>
                    <a:pt x="542" y="431"/>
                  </a:lnTo>
                  <a:lnTo>
                    <a:pt x="431" y="542"/>
                  </a:lnTo>
                  <a:lnTo>
                    <a:pt x="328" y="665"/>
                  </a:lnTo>
                  <a:lnTo>
                    <a:pt x="240" y="797"/>
                  </a:lnTo>
                  <a:lnTo>
                    <a:pt x="162" y="939"/>
                  </a:lnTo>
                  <a:lnTo>
                    <a:pt x="100" y="1088"/>
                  </a:lnTo>
                  <a:lnTo>
                    <a:pt x="52" y="1243"/>
                  </a:lnTo>
                  <a:lnTo>
                    <a:pt x="19" y="1405"/>
                  </a:lnTo>
                  <a:lnTo>
                    <a:pt x="2" y="1572"/>
                  </a:lnTo>
                  <a:lnTo>
                    <a:pt x="0" y="1658"/>
                  </a:lnTo>
                  <a:lnTo>
                    <a:pt x="2" y="1744"/>
                  </a:lnTo>
                  <a:lnTo>
                    <a:pt x="19" y="1911"/>
                  </a:lnTo>
                  <a:lnTo>
                    <a:pt x="52" y="2073"/>
                  </a:lnTo>
                  <a:lnTo>
                    <a:pt x="100" y="2228"/>
                  </a:lnTo>
                  <a:lnTo>
                    <a:pt x="162" y="2377"/>
                  </a:lnTo>
                  <a:lnTo>
                    <a:pt x="240" y="2517"/>
                  </a:lnTo>
                  <a:lnTo>
                    <a:pt x="328" y="2650"/>
                  </a:lnTo>
                  <a:lnTo>
                    <a:pt x="431" y="2773"/>
                  </a:lnTo>
                  <a:lnTo>
                    <a:pt x="542" y="2885"/>
                  </a:lnTo>
                  <a:lnTo>
                    <a:pt x="665" y="2987"/>
                  </a:lnTo>
                  <a:lnTo>
                    <a:pt x="798" y="3076"/>
                  </a:lnTo>
                  <a:lnTo>
                    <a:pt x="939" y="3152"/>
                  </a:lnTo>
                  <a:lnTo>
                    <a:pt x="1088" y="3216"/>
                  </a:lnTo>
                  <a:lnTo>
                    <a:pt x="1243" y="3264"/>
                  </a:lnTo>
                  <a:lnTo>
                    <a:pt x="1405" y="3298"/>
                  </a:lnTo>
                  <a:lnTo>
                    <a:pt x="1573" y="3314"/>
                  </a:lnTo>
                  <a:lnTo>
                    <a:pt x="1658" y="3316"/>
                  </a:lnTo>
                  <a:lnTo>
                    <a:pt x="1744" y="3314"/>
                  </a:lnTo>
                  <a:lnTo>
                    <a:pt x="1911" y="3298"/>
                  </a:lnTo>
                  <a:lnTo>
                    <a:pt x="2073" y="3264"/>
                  </a:lnTo>
                  <a:lnTo>
                    <a:pt x="2228" y="3216"/>
                  </a:lnTo>
                  <a:lnTo>
                    <a:pt x="2378" y="3152"/>
                  </a:lnTo>
                  <a:lnTo>
                    <a:pt x="2518" y="3076"/>
                  </a:lnTo>
                  <a:lnTo>
                    <a:pt x="2650" y="2987"/>
                  </a:lnTo>
                  <a:lnTo>
                    <a:pt x="2773" y="2885"/>
                  </a:lnTo>
                  <a:lnTo>
                    <a:pt x="2886" y="2773"/>
                  </a:lnTo>
                  <a:lnTo>
                    <a:pt x="2987" y="2650"/>
                  </a:lnTo>
                  <a:lnTo>
                    <a:pt x="3076" y="2517"/>
                  </a:lnTo>
                  <a:lnTo>
                    <a:pt x="3153" y="2377"/>
                  </a:lnTo>
                  <a:lnTo>
                    <a:pt x="3216" y="2228"/>
                  </a:lnTo>
                  <a:lnTo>
                    <a:pt x="3264" y="2073"/>
                  </a:lnTo>
                  <a:lnTo>
                    <a:pt x="3298" y="1911"/>
                  </a:lnTo>
                  <a:lnTo>
                    <a:pt x="3315" y="1744"/>
                  </a:lnTo>
                  <a:lnTo>
                    <a:pt x="3316" y="1658"/>
                  </a:lnTo>
                  <a:lnTo>
                    <a:pt x="3315" y="1572"/>
                  </a:lnTo>
                  <a:lnTo>
                    <a:pt x="3298" y="1405"/>
                  </a:lnTo>
                  <a:lnTo>
                    <a:pt x="3264" y="1243"/>
                  </a:lnTo>
                  <a:lnTo>
                    <a:pt x="3216" y="1088"/>
                  </a:lnTo>
                  <a:lnTo>
                    <a:pt x="3153" y="939"/>
                  </a:lnTo>
                  <a:lnTo>
                    <a:pt x="3076" y="797"/>
                  </a:lnTo>
                  <a:lnTo>
                    <a:pt x="2987" y="665"/>
                  </a:lnTo>
                  <a:lnTo>
                    <a:pt x="2886" y="542"/>
                  </a:lnTo>
                  <a:lnTo>
                    <a:pt x="2773" y="431"/>
                  </a:lnTo>
                  <a:lnTo>
                    <a:pt x="2650" y="328"/>
                  </a:lnTo>
                  <a:lnTo>
                    <a:pt x="2518" y="239"/>
                  </a:lnTo>
                  <a:lnTo>
                    <a:pt x="2378" y="162"/>
                  </a:lnTo>
                  <a:lnTo>
                    <a:pt x="2228" y="100"/>
                  </a:lnTo>
                  <a:lnTo>
                    <a:pt x="2073" y="52"/>
                  </a:lnTo>
                  <a:lnTo>
                    <a:pt x="1911" y="18"/>
                  </a:lnTo>
                  <a:lnTo>
                    <a:pt x="1744" y="2"/>
                  </a:lnTo>
                  <a:lnTo>
                    <a:pt x="1658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87">
              <a:extLst>
                <a:ext uri="{FF2B5EF4-FFF2-40B4-BE49-F238E27FC236}">
                  <a16:creationId xmlns:a16="http://schemas.microsoft.com/office/drawing/2014/main" xmlns="" id="{9E2A37BB-5788-4EA7-A263-8E57D0910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706" y="336117"/>
              <a:ext cx="689438" cy="689438"/>
            </a:xfrm>
            <a:custGeom>
              <a:avLst/>
              <a:gdLst>
                <a:gd name="T0" fmla="*/ 946 w 1995"/>
                <a:gd name="T1" fmla="*/ 1993 h 1995"/>
                <a:gd name="T2" fmla="*/ 748 w 1995"/>
                <a:gd name="T3" fmla="*/ 1964 h 1995"/>
                <a:gd name="T4" fmla="*/ 565 w 1995"/>
                <a:gd name="T5" fmla="*/ 1898 h 1995"/>
                <a:gd name="T6" fmla="*/ 401 w 1995"/>
                <a:gd name="T7" fmla="*/ 1798 h 1995"/>
                <a:gd name="T8" fmla="*/ 259 w 1995"/>
                <a:gd name="T9" fmla="*/ 1668 h 1995"/>
                <a:gd name="T10" fmla="*/ 145 w 1995"/>
                <a:gd name="T11" fmla="*/ 1515 h 1995"/>
                <a:gd name="T12" fmla="*/ 61 w 1995"/>
                <a:gd name="T13" fmla="*/ 1340 h 1995"/>
                <a:gd name="T14" fmla="*/ 12 w 1995"/>
                <a:gd name="T15" fmla="*/ 1150 h 1995"/>
                <a:gd name="T16" fmla="*/ 0 w 1995"/>
                <a:gd name="T17" fmla="*/ 998 h 1995"/>
                <a:gd name="T18" fmla="*/ 12 w 1995"/>
                <a:gd name="T19" fmla="*/ 846 h 1995"/>
                <a:gd name="T20" fmla="*/ 61 w 1995"/>
                <a:gd name="T21" fmla="*/ 655 h 1995"/>
                <a:gd name="T22" fmla="*/ 145 w 1995"/>
                <a:gd name="T23" fmla="*/ 481 h 1995"/>
                <a:gd name="T24" fmla="*/ 259 w 1995"/>
                <a:gd name="T25" fmla="*/ 327 h 1995"/>
                <a:gd name="T26" fmla="*/ 401 w 1995"/>
                <a:gd name="T27" fmla="*/ 198 h 1995"/>
                <a:gd name="T28" fmla="*/ 565 w 1995"/>
                <a:gd name="T29" fmla="*/ 98 h 1995"/>
                <a:gd name="T30" fmla="*/ 748 w 1995"/>
                <a:gd name="T31" fmla="*/ 31 h 1995"/>
                <a:gd name="T32" fmla="*/ 946 w 1995"/>
                <a:gd name="T33" fmla="*/ 1 h 1995"/>
                <a:gd name="T34" fmla="*/ 1049 w 1995"/>
                <a:gd name="T35" fmla="*/ 1 h 1995"/>
                <a:gd name="T36" fmla="*/ 1247 w 1995"/>
                <a:gd name="T37" fmla="*/ 31 h 1995"/>
                <a:gd name="T38" fmla="*/ 1431 w 1995"/>
                <a:gd name="T39" fmla="*/ 98 h 1995"/>
                <a:gd name="T40" fmla="*/ 1594 w 1995"/>
                <a:gd name="T41" fmla="*/ 198 h 1995"/>
                <a:gd name="T42" fmla="*/ 1737 w 1995"/>
                <a:gd name="T43" fmla="*/ 327 h 1995"/>
                <a:gd name="T44" fmla="*/ 1851 w 1995"/>
                <a:gd name="T45" fmla="*/ 481 h 1995"/>
                <a:gd name="T46" fmla="*/ 1935 w 1995"/>
                <a:gd name="T47" fmla="*/ 655 h 1995"/>
                <a:gd name="T48" fmla="*/ 1985 w 1995"/>
                <a:gd name="T49" fmla="*/ 846 h 1995"/>
                <a:gd name="T50" fmla="*/ 1995 w 1995"/>
                <a:gd name="T51" fmla="*/ 998 h 1995"/>
                <a:gd name="T52" fmla="*/ 1985 w 1995"/>
                <a:gd name="T53" fmla="*/ 1150 h 1995"/>
                <a:gd name="T54" fmla="*/ 1935 w 1995"/>
                <a:gd name="T55" fmla="*/ 1340 h 1995"/>
                <a:gd name="T56" fmla="*/ 1851 w 1995"/>
                <a:gd name="T57" fmla="*/ 1515 h 1995"/>
                <a:gd name="T58" fmla="*/ 1737 w 1995"/>
                <a:gd name="T59" fmla="*/ 1668 h 1995"/>
                <a:gd name="T60" fmla="*/ 1594 w 1995"/>
                <a:gd name="T61" fmla="*/ 1798 h 1995"/>
                <a:gd name="T62" fmla="*/ 1431 w 1995"/>
                <a:gd name="T63" fmla="*/ 1898 h 1995"/>
                <a:gd name="T64" fmla="*/ 1247 w 1995"/>
                <a:gd name="T65" fmla="*/ 1964 h 1995"/>
                <a:gd name="T66" fmla="*/ 1049 w 1995"/>
                <a:gd name="T67" fmla="*/ 1993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5" h="1995">
                  <a:moveTo>
                    <a:pt x="998" y="1995"/>
                  </a:moveTo>
                  <a:lnTo>
                    <a:pt x="946" y="1993"/>
                  </a:lnTo>
                  <a:lnTo>
                    <a:pt x="847" y="1984"/>
                  </a:lnTo>
                  <a:lnTo>
                    <a:pt x="748" y="1964"/>
                  </a:lnTo>
                  <a:lnTo>
                    <a:pt x="655" y="1935"/>
                  </a:lnTo>
                  <a:lnTo>
                    <a:pt x="565" y="1898"/>
                  </a:lnTo>
                  <a:lnTo>
                    <a:pt x="481" y="1851"/>
                  </a:lnTo>
                  <a:lnTo>
                    <a:pt x="401" y="1798"/>
                  </a:lnTo>
                  <a:lnTo>
                    <a:pt x="327" y="1735"/>
                  </a:lnTo>
                  <a:lnTo>
                    <a:pt x="259" y="1668"/>
                  </a:lnTo>
                  <a:lnTo>
                    <a:pt x="198" y="1594"/>
                  </a:lnTo>
                  <a:lnTo>
                    <a:pt x="145" y="1515"/>
                  </a:lnTo>
                  <a:lnTo>
                    <a:pt x="99" y="1430"/>
                  </a:lnTo>
                  <a:lnTo>
                    <a:pt x="61" y="1340"/>
                  </a:lnTo>
                  <a:lnTo>
                    <a:pt x="31" y="1247"/>
                  </a:lnTo>
                  <a:lnTo>
                    <a:pt x="12" y="1150"/>
                  </a:lnTo>
                  <a:lnTo>
                    <a:pt x="1" y="1049"/>
                  </a:lnTo>
                  <a:lnTo>
                    <a:pt x="0" y="998"/>
                  </a:lnTo>
                  <a:lnTo>
                    <a:pt x="1" y="946"/>
                  </a:lnTo>
                  <a:lnTo>
                    <a:pt x="12" y="846"/>
                  </a:lnTo>
                  <a:lnTo>
                    <a:pt x="31" y="748"/>
                  </a:lnTo>
                  <a:lnTo>
                    <a:pt x="61" y="655"/>
                  </a:lnTo>
                  <a:lnTo>
                    <a:pt x="99" y="565"/>
                  </a:lnTo>
                  <a:lnTo>
                    <a:pt x="145" y="481"/>
                  </a:lnTo>
                  <a:lnTo>
                    <a:pt x="198" y="400"/>
                  </a:lnTo>
                  <a:lnTo>
                    <a:pt x="259" y="327"/>
                  </a:lnTo>
                  <a:lnTo>
                    <a:pt x="327" y="259"/>
                  </a:lnTo>
                  <a:lnTo>
                    <a:pt x="401" y="198"/>
                  </a:lnTo>
                  <a:lnTo>
                    <a:pt x="481" y="145"/>
                  </a:lnTo>
                  <a:lnTo>
                    <a:pt x="565" y="98"/>
                  </a:lnTo>
                  <a:lnTo>
                    <a:pt x="655" y="61"/>
                  </a:lnTo>
                  <a:lnTo>
                    <a:pt x="748" y="31"/>
                  </a:lnTo>
                  <a:lnTo>
                    <a:pt x="847" y="12"/>
                  </a:lnTo>
                  <a:lnTo>
                    <a:pt x="946" y="1"/>
                  </a:lnTo>
                  <a:lnTo>
                    <a:pt x="998" y="0"/>
                  </a:lnTo>
                  <a:lnTo>
                    <a:pt x="1049" y="1"/>
                  </a:lnTo>
                  <a:lnTo>
                    <a:pt x="1150" y="12"/>
                  </a:lnTo>
                  <a:lnTo>
                    <a:pt x="1247" y="31"/>
                  </a:lnTo>
                  <a:lnTo>
                    <a:pt x="1340" y="61"/>
                  </a:lnTo>
                  <a:lnTo>
                    <a:pt x="1431" y="98"/>
                  </a:lnTo>
                  <a:lnTo>
                    <a:pt x="1515" y="145"/>
                  </a:lnTo>
                  <a:lnTo>
                    <a:pt x="1594" y="198"/>
                  </a:lnTo>
                  <a:lnTo>
                    <a:pt x="1668" y="259"/>
                  </a:lnTo>
                  <a:lnTo>
                    <a:pt x="1737" y="327"/>
                  </a:lnTo>
                  <a:lnTo>
                    <a:pt x="1798" y="400"/>
                  </a:lnTo>
                  <a:lnTo>
                    <a:pt x="1851" y="481"/>
                  </a:lnTo>
                  <a:lnTo>
                    <a:pt x="1898" y="565"/>
                  </a:lnTo>
                  <a:lnTo>
                    <a:pt x="1935" y="655"/>
                  </a:lnTo>
                  <a:lnTo>
                    <a:pt x="1964" y="748"/>
                  </a:lnTo>
                  <a:lnTo>
                    <a:pt x="1985" y="846"/>
                  </a:lnTo>
                  <a:lnTo>
                    <a:pt x="1995" y="946"/>
                  </a:lnTo>
                  <a:lnTo>
                    <a:pt x="1995" y="998"/>
                  </a:lnTo>
                  <a:lnTo>
                    <a:pt x="1995" y="1049"/>
                  </a:lnTo>
                  <a:lnTo>
                    <a:pt x="1985" y="1150"/>
                  </a:lnTo>
                  <a:lnTo>
                    <a:pt x="1964" y="1247"/>
                  </a:lnTo>
                  <a:lnTo>
                    <a:pt x="1935" y="1340"/>
                  </a:lnTo>
                  <a:lnTo>
                    <a:pt x="1898" y="1430"/>
                  </a:lnTo>
                  <a:lnTo>
                    <a:pt x="1851" y="1515"/>
                  </a:lnTo>
                  <a:lnTo>
                    <a:pt x="1798" y="1594"/>
                  </a:lnTo>
                  <a:lnTo>
                    <a:pt x="1737" y="1668"/>
                  </a:lnTo>
                  <a:lnTo>
                    <a:pt x="1668" y="1735"/>
                  </a:lnTo>
                  <a:lnTo>
                    <a:pt x="1594" y="1798"/>
                  </a:lnTo>
                  <a:lnTo>
                    <a:pt x="1515" y="1851"/>
                  </a:lnTo>
                  <a:lnTo>
                    <a:pt x="1431" y="1898"/>
                  </a:lnTo>
                  <a:lnTo>
                    <a:pt x="1340" y="1935"/>
                  </a:lnTo>
                  <a:lnTo>
                    <a:pt x="1247" y="1964"/>
                  </a:lnTo>
                  <a:lnTo>
                    <a:pt x="1150" y="1984"/>
                  </a:lnTo>
                  <a:lnTo>
                    <a:pt x="1049" y="1993"/>
                  </a:lnTo>
                  <a:lnTo>
                    <a:pt x="998" y="199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89">
              <a:extLst>
                <a:ext uri="{FF2B5EF4-FFF2-40B4-BE49-F238E27FC236}">
                  <a16:creationId xmlns:a16="http://schemas.microsoft.com/office/drawing/2014/main" xmlns="" id="{FA644906-3551-477E-84EF-C88F574AC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549" y="685672"/>
              <a:ext cx="160270" cy="392385"/>
            </a:xfrm>
            <a:custGeom>
              <a:avLst/>
              <a:gdLst>
                <a:gd name="T0" fmla="*/ 462 w 462"/>
                <a:gd name="T1" fmla="*/ 981 h 1135"/>
                <a:gd name="T2" fmla="*/ 460 w 462"/>
                <a:gd name="T3" fmla="*/ 985 h 1135"/>
                <a:gd name="T4" fmla="*/ 457 w 462"/>
                <a:gd name="T5" fmla="*/ 989 h 1135"/>
                <a:gd name="T6" fmla="*/ 443 w 462"/>
                <a:gd name="T7" fmla="*/ 1007 h 1135"/>
                <a:gd name="T8" fmla="*/ 427 w 462"/>
                <a:gd name="T9" fmla="*/ 1025 h 1135"/>
                <a:gd name="T10" fmla="*/ 418 w 462"/>
                <a:gd name="T11" fmla="*/ 1037 h 1135"/>
                <a:gd name="T12" fmla="*/ 409 w 462"/>
                <a:gd name="T13" fmla="*/ 1048 h 1135"/>
                <a:gd name="T14" fmla="*/ 408 w 462"/>
                <a:gd name="T15" fmla="*/ 1050 h 1135"/>
                <a:gd name="T16" fmla="*/ 408 w 462"/>
                <a:gd name="T17" fmla="*/ 1050 h 1135"/>
                <a:gd name="T18" fmla="*/ 396 w 462"/>
                <a:gd name="T19" fmla="*/ 1064 h 1135"/>
                <a:gd name="T20" fmla="*/ 383 w 462"/>
                <a:gd name="T21" fmla="*/ 1078 h 1135"/>
                <a:gd name="T22" fmla="*/ 369 w 462"/>
                <a:gd name="T23" fmla="*/ 1095 h 1135"/>
                <a:gd name="T24" fmla="*/ 355 w 462"/>
                <a:gd name="T25" fmla="*/ 1110 h 1135"/>
                <a:gd name="T26" fmla="*/ 343 w 462"/>
                <a:gd name="T27" fmla="*/ 1123 h 1135"/>
                <a:gd name="T28" fmla="*/ 332 w 462"/>
                <a:gd name="T29" fmla="*/ 1135 h 1135"/>
                <a:gd name="T30" fmla="*/ 276 w 462"/>
                <a:gd name="T31" fmla="*/ 1062 h 1135"/>
                <a:gd name="T32" fmla="*/ 177 w 462"/>
                <a:gd name="T33" fmla="*/ 908 h 1135"/>
                <a:gd name="T34" fmla="*/ 94 w 462"/>
                <a:gd name="T35" fmla="*/ 745 h 1135"/>
                <a:gd name="T36" fmla="*/ 27 w 462"/>
                <a:gd name="T37" fmla="*/ 573 h 1135"/>
                <a:gd name="T38" fmla="*/ 0 w 462"/>
                <a:gd name="T39" fmla="*/ 483 h 1135"/>
                <a:gd name="T40" fmla="*/ 36 w 462"/>
                <a:gd name="T41" fmla="*/ 417 h 1135"/>
                <a:gd name="T42" fmla="*/ 65 w 462"/>
                <a:gd name="T43" fmla="*/ 348 h 1135"/>
                <a:gd name="T44" fmla="*/ 68 w 462"/>
                <a:gd name="T45" fmla="*/ 341 h 1135"/>
                <a:gd name="T46" fmla="*/ 71 w 462"/>
                <a:gd name="T47" fmla="*/ 333 h 1135"/>
                <a:gd name="T48" fmla="*/ 81 w 462"/>
                <a:gd name="T49" fmla="*/ 303 h 1135"/>
                <a:gd name="T50" fmla="*/ 90 w 462"/>
                <a:gd name="T51" fmla="*/ 273 h 1135"/>
                <a:gd name="T52" fmla="*/ 94 w 462"/>
                <a:gd name="T53" fmla="*/ 263 h 1135"/>
                <a:gd name="T54" fmla="*/ 97 w 462"/>
                <a:gd name="T55" fmla="*/ 252 h 1135"/>
                <a:gd name="T56" fmla="*/ 100 w 462"/>
                <a:gd name="T57" fmla="*/ 242 h 1135"/>
                <a:gd name="T58" fmla="*/ 102 w 462"/>
                <a:gd name="T59" fmla="*/ 232 h 1135"/>
                <a:gd name="T60" fmla="*/ 105 w 462"/>
                <a:gd name="T61" fmla="*/ 223 h 1135"/>
                <a:gd name="T62" fmla="*/ 106 w 462"/>
                <a:gd name="T63" fmla="*/ 214 h 1135"/>
                <a:gd name="T64" fmla="*/ 110 w 462"/>
                <a:gd name="T65" fmla="*/ 201 h 1135"/>
                <a:gd name="T66" fmla="*/ 112 w 462"/>
                <a:gd name="T67" fmla="*/ 189 h 1135"/>
                <a:gd name="T68" fmla="*/ 112 w 462"/>
                <a:gd name="T69" fmla="*/ 182 h 1135"/>
                <a:gd name="T70" fmla="*/ 114 w 462"/>
                <a:gd name="T71" fmla="*/ 177 h 1135"/>
                <a:gd name="T72" fmla="*/ 116 w 462"/>
                <a:gd name="T73" fmla="*/ 166 h 1135"/>
                <a:gd name="T74" fmla="*/ 119 w 462"/>
                <a:gd name="T75" fmla="*/ 153 h 1135"/>
                <a:gd name="T76" fmla="*/ 125 w 462"/>
                <a:gd name="T77" fmla="*/ 109 h 1135"/>
                <a:gd name="T78" fmla="*/ 129 w 462"/>
                <a:gd name="T79" fmla="*/ 64 h 1135"/>
                <a:gd name="T80" fmla="*/ 131 w 462"/>
                <a:gd name="T81" fmla="*/ 53 h 1135"/>
                <a:gd name="T82" fmla="*/ 131 w 462"/>
                <a:gd name="T83" fmla="*/ 41 h 1135"/>
                <a:gd name="T84" fmla="*/ 131 w 462"/>
                <a:gd name="T85" fmla="*/ 39 h 1135"/>
                <a:gd name="T86" fmla="*/ 131 w 462"/>
                <a:gd name="T87" fmla="*/ 35 h 1135"/>
                <a:gd name="T88" fmla="*/ 132 w 462"/>
                <a:gd name="T89" fmla="*/ 26 h 1135"/>
                <a:gd name="T90" fmla="*/ 132 w 462"/>
                <a:gd name="T91" fmla="*/ 17 h 1135"/>
                <a:gd name="T92" fmla="*/ 132 w 462"/>
                <a:gd name="T93" fmla="*/ 7 h 1135"/>
                <a:gd name="T94" fmla="*/ 132 w 462"/>
                <a:gd name="T95" fmla="*/ 0 h 1135"/>
                <a:gd name="T96" fmla="*/ 133 w 462"/>
                <a:gd name="T97" fmla="*/ 68 h 1135"/>
                <a:gd name="T98" fmla="*/ 145 w 462"/>
                <a:gd name="T99" fmla="*/ 204 h 1135"/>
                <a:gd name="T100" fmla="*/ 168 w 462"/>
                <a:gd name="T101" fmla="*/ 335 h 1135"/>
                <a:gd name="T102" fmla="*/ 201 w 462"/>
                <a:gd name="T103" fmla="*/ 464 h 1135"/>
                <a:gd name="T104" fmla="*/ 243 w 462"/>
                <a:gd name="T105" fmla="*/ 587 h 1135"/>
                <a:gd name="T106" fmla="*/ 295 w 462"/>
                <a:gd name="T107" fmla="*/ 706 h 1135"/>
                <a:gd name="T108" fmla="*/ 355 w 462"/>
                <a:gd name="T109" fmla="*/ 820 h 1135"/>
                <a:gd name="T110" fmla="*/ 425 w 462"/>
                <a:gd name="T111" fmla="*/ 929 h 1135"/>
                <a:gd name="T112" fmla="*/ 462 w 462"/>
                <a:gd name="T113" fmla="*/ 981 h 1135"/>
                <a:gd name="T114" fmla="*/ 462 w 462"/>
                <a:gd name="T115" fmla="*/ 981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2" h="1135">
                  <a:moveTo>
                    <a:pt x="462" y="981"/>
                  </a:moveTo>
                  <a:lnTo>
                    <a:pt x="460" y="985"/>
                  </a:lnTo>
                  <a:lnTo>
                    <a:pt x="457" y="989"/>
                  </a:lnTo>
                  <a:lnTo>
                    <a:pt x="443" y="1007"/>
                  </a:lnTo>
                  <a:lnTo>
                    <a:pt x="427" y="1025"/>
                  </a:lnTo>
                  <a:lnTo>
                    <a:pt x="418" y="1037"/>
                  </a:lnTo>
                  <a:lnTo>
                    <a:pt x="409" y="1048"/>
                  </a:lnTo>
                  <a:lnTo>
                    <a:pt x="408" y="1050"/>
                  </a:lnTo>
                  <a:lnTo>
                    <a:pt x="408" y="1050"/>
                  </a:lnTo>
                  <a:lnTo>
                    <a:pt x="396" y="1064"/>
                  </a:lnTo>
                  <a:lnTo>
                    <a:pt x="383" y="1078"/>
                  </a:lnTo>
                  <a:lnTo>
                    <a:pt x="369" y="1095"/>
                  </a:lnTo>
                  <a:lnTo>
                    <a:pt x="355" y="1110"/>
                  </a:lnTo>
                  <a:lnTo>
                    <a:pt x="343" y="1123"/>
                  </a:lnTo>
                  <a:lnTo>
                    <a:pt x="332" y="1135"/>
                  </a:lnTo>
                  <a:lnTo>
                    <a:pt x="276" y="1062"/>
                  </a:lnTo>
                  <a:lnTo>
                    <a:pt x="177" y="908"/>
                  </a:lnTo>
                  <a:lnTo>
                    <a:pt x="94" y="745"/>
                  </a:lnTo>
                  <a:lnTo>
                    <a:pt x="27" y="573"/>
                  </a:lnTo>
                  <a:lnTo>
                    <a:pt x="0" y="483"/>
                  </a:lnTo>
                  <a:lnTo>
                    <a:pt x="36" y="417"/>
                  </a:lnTo>
                  <a:lnTo>
                    <a:pt x="65" y="348"/>
                  </a:lnTo>
                  <a:lnTo>
                    <a:pt x="68" y="341"/>
                  </a:lnTo>
                  <a:lnTo>
                    <a:pt x="71" y="333"/>
                  </a:lnTo>
                  <a:lnTo>
                    <a:pt x="81" y="303"/>
                  </a:lnTo>
                  <a:lnTo>
                    <a:pt x="90" y="273"/>
                  </a:lnTo>
                  <a:lnTo>
                    <a:pt x="94" y="263"/>
                  </a:lnTo>
                  <a:lnTo>
                    <a:pt x="97" y="252"/>
                  </a:lnTo>
                  <a:lnTo>
                    <a:pt x="100" y="242"/>
                  </a:lnTo>
                  <a:lnTo>
                    <a:pt x="102" y="232"/>
                  </a:lnTo>
                  <a:lnTo>
                    <a:pt x="105" y="223"/>
                  </a:lnTo>
                  <a:lnTo>
                    <a:pt x="106" y="214"/>
                  </a:lnTo>
                  <a:lnTo>
                    <a:pt x="110" y="201"/>
                  </a:lnTo>
                  <a:lnTo>
                    <a:pt x="112" y="189"/>
                  </a:lnTo>
                  <a:lnTo>
                    <a:pt x="112" y="182"/>
                  </a:lnTo>
                  <a:lnTo>
                    <a:pt x="114" y="177"/>
                  </a:lnTo>
                  <a:lnTo>
                    <a:pt x="116" y="166"/>
                  </a:lnTo>
                  <a:lnTo>
                    <a:pt x="119" y="153"/>
                  </a:lnTo>
                  <a:lnTo>
                    <a:pt x="125" y="109"/>
                  </a:lnTo>
                  <a:lnTo>
                    <a:pt x="129" y="64"/>
                  </a:lnTo>
                  <a:lnTo>
                    <a:pt x="131" y="53"/>
                  </a:lnTo>
                  <a:lnTo>
                    <a:pt x="131" y="41"/>
                  </a:lnTo>
                  <a:lnTo>
                    <a:pt x="131" y="39"/>
                  </a:lnTo>
                  <a:lnTo>
                    <a:pt x="131" y="35"/>
                  </a:lnTo>
                  <a:lnTo>
                    <a:pt x="132" y="26"/>
                  </a:lnTo>
                  <a:lnTo>
                    <a:pt x="132" y="17"/>
                  </a:lnTo>
                  <a:lnTo>
                    <a:pt x="132" y="7"/>
                  </a:lnTo>
                  <a:lnTo>
                    <a:pt x="132" y="0"/>
                  </a:lnTo>
                  <a:lnTo>
                    <a:pt x="133" y="68"/>
                  </a:lnTo>
                  <a:lnTo>
                    <a:pt x="145" y="204"/>
                  </a:lnTo>
                  <a:lnTo>
                    <a:pt x="168" y="335"/>
                  </a:lnTo>
                  <a:lnTo>
                    <a:pt x="201" y="464"/>
                  </a:lnTo>
                  <a:lnTo>
                    <a:pt x="243" y="587"/>
                  </a:lnTo>
                  <a:lnTo>
                    <a:pt x="295" y="706"/>
                  </a:lnTo>
                  <a:lnTo>
                    <a:pt x="355" y="820"/>
                  </a:lnTo>
                  <a:lnTo>
                    <a:pt x="425" y="929"/>
                  </a:lnTo>
                  <a:lnTo>
                    <a:pt x="462" y="981"/>
                  </a:lnTo>
                  <a:lnTo>
                    <a:pt x="462" y="98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90">
              <a:extLst>
                <a:ext uri="{FF2B5EF4-FFF2-40B4-BE49-F238E27FC236}">
                  <a16:creationId xmlns:a16="http://schemas.microsoft.com/office/drawing/2014/main" xmlns="" id="{758444A6-6EF7-4E37-8F7E-5EF02629B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549" y="685672"/>
              <a:ext cx="160270" cy="392385"/>
            </a:xfrm>
            <a:custGeom>
              <a:avLst/>
              <a:gdLst>
                <a:gd name="T0" fmla="*/ 132 w 462"/>
                <a:gd name="T1" fmla="*/ 0 h 1135"/>
                <a:gd name="T2" fmla="*/ 132 w 462"/>
                <a:gd name="T3" fmla="*/ 7 h 1135"/>
                <a:gd name="T4" fmla="*/ 132 w 462"/>
                <a:gd name="T5" fmla="*/ 17 h 1135"/>
                <a:gd name="T6" fmla="*/ 132 w 462"/>
                <a:gd name="T7" fmla="*/ 26 h 1135"/>
                <a:gd name="T8" fmla="*/ 131 w 462"/>
                <a:gd name="T9" fmla="*/ 35 h 1135"/>
                <a:gd name="T10" fmla="*/ 131 w 462"/>
                <a:gd name="T11" fmla="*/ 39 h 1135"/>
                <a:gd name="T12" fmla="*/ 131 w 462"/>
                <a:gd name="T13" fmla="*/ 41 h 1135"/>
                <a:gd name="T14" fmla="*/ 131 w 462"/>
                <a:gd name="T15" fmla="*/ 53 h 1135"/>
                <a:gd name="T16" fmla="*/ 129 w 462"/>
                <a:gd name="T17" fmla="*/ 64 h 1135"/>
                <a:gd name="T18" fmla="*/ 125 w 462"/>
                <a:gd name="T19" fmla="*/ 109 h 1135"/>
                <a:gd name="T20" fmla="*/ 119 w 462"/>
                <a:gd name="T21" fmla="*/ 153 h 1135"/>
                <a:gd name="T22" fmla="*/ 116 w 462"/>
                <a:gd name="T23" fmla="*/ 166 h 1135"/>
                <a:gd name="T24" fmla="*/ 114 w 462"/>
                <a:gd name="T25" fmla="*/ 177 h 1135"/>
                <a:gd name="T26" fmla="*/ 112 w 462"/>
                <a:gd name="T27" fmla="*/ 182 h 1135"/>
                <a:gd name="T28" fmla="*/ 112 w 462"/>
                <a:gd name="T29" fmla="*/ 189 h 1135"/>
                <a:gd name="T30" fmla="*/ 110 w 462"/>
                <a:gd name="T31" fmla="*/ 201 h 1135"/>
                <a:gd name="T32" fmla="*/ 106 w 462"/>
                <a:gd name="T33" fmla="*/ 214 h 1135"/>
                <a:gd name="T34" fmla="*/ 105 w 462"/>
                <a:gd name="T35" fmla="*/ 223 h 1135"/>
                <a:gd name="T36" fmla="*/ 102 w 462"/>
                <a:gd name="T37" fmla="*/ 232 h 1135"/>
                <a:gd name="T38" fmla="*/ 100 w 462"/>
                <a:gd name="T39" fmla="*/ 242 h 1135"/>
                <a:gd name="T40" fmla="*/ 97 w 462"/>
                <a:gd name="T41" fmla="*/ 252 h 1135"/>
                <a:gd name="T42" fmla="*/ 94 w 462"/>
                <a:gd name="T43" fmla="*/ 263 h 1135"/>
                <a:gd name="T44" fmla="*/ 90 w 462"/>
                <a:gd name="T45" fmla="*/ 273 h 1135"/>
                <a:gd name="T46" fmla="*/ 81 w 462"/>
                <a:gd name="T47" fmla="*/ 303 h 1135"/>
                <a:gd name="T48" fmla="*/ 71 w 462"/>
                <a:gd name="T49" fmla="*/ 333 h 1135"/>
                <a:gd name="T50" fmla="*/ 65 w 462"/>
                <a:gd name="T51" fmla="*/ 348 h 1135"/>
                <a:gd name="T52" fmla="*/ 36 w 462"/>
                <a:gd name="T53" fmla="*/ 417 h 1135"/>
                <a:gd name="T54" fmla="*/ 0 w 462"/>
                <a:gd name="T55" fmla="*/ 483 h 1135"/>
                <a:gd name="T56" fmla="*/ 27 w 462"/>
                <a:gd name="T57" fmla="*/ 573 h 1135"/>
                <a:gd name="T58" fmla="*/ 94 w 462"/>
                <a:gd name="T59" fmla="*/ 745 h 1135"/>
                <a:gd name="T60" fmla="*/ 177 w 462"/>
                <a:gd name="T61" fmla="*/ 908 h 1135"/>
                <a:gd name="T62" fmla="*/ 276 w 462"/>
                <a:gd name="T63" fmla="*/ 1062 h 1135"/>
                <a:gd name="T64" fmla="*/ 332 w 462"/>
                <a:gd name="T65" fmla="*/ 1135 h 1135"/>
                <a:gd name="T66" fmla="*/ 343 w 462"/>
                <a:gd name="T67" fmla="*/ 1123 h 1135"/>
                <a:gd name="T68" fmla="*/ 355 w 462"/>
                <a:gd name="T69" fmla="*/ 1110 h 1135"/>
                <a:gd name="T70" fmla="*/ 369 w 462"/>
                <a:gd name="T71" fmla="*/ 1095 h 1135"/>
                <a:gd name="T72" fmla="*/ 383 w 462"/>
                <a:gd name="T73" fmla="*/ 1078 h 1135"/>
                <a:gd name="T74" fmla="*/ 396 w 462"/>
                <a:gd name="T75" fmla="*/ 1064 h 1135"/>
                <a:gd name="T76" fmla="*/ 408 w 462"/>
                <a:gd name="T77" fmla="*/ 1050 h 1135"/>
                <a:gd name="T78" fmla="*/ 408 w 462"/>
                <a:gd name="T79" fmla="*/ 1050 h 1135"/>
                <a:gd name="T80" fmla="*/ 409 w 462"/>
                <a:gd name="T81" fmla="*/ 1048 h 1135"/>
                <a:gd name="T82" fmla="*/ 418 w 462"/>
                <a:gd name="T83" fmla="*/ 1037 h 1135"/>
                <a:gd name="T84" fmla="*/ 427 w 462"/>
                <a:gd name="T85" fmla="*/ 1025 h 1135"/>
                <a:gd name="T86" fmla="*/ 443 w 462"/>
                <a:gd name="T87" fmla="*/ 1007 h 1135"/>
                <a:gd name="T88" fmla="*/ 457 w 462"/>
                <a:gd name="T89" fmla="*/ 989 h 1135"/>
                <a:gd name="T90" fmla="*/ 460 w 462"/>
                <a:gd name="T91" fmla="*/ 985 h 1135"/>
                <a:gd name="T92" fmla="*/ 462 w 462"/>
                <a:gd name="T93" fmla="*/ 981 h 1135"/>
                <a:gd name="T94" fmla="*/ 425 w 462"/>
                <a:gd name="T95" fmla="*/ 929 h 1135"/>
                <a:gd name="T96" fmla="*/ 355 w 462"/>
                <a:gd name="T97" fmla="*/ 820 h 1135"/>
                <a:gd name="T98" fmla="*/ 295 w 462"/>
                <a:gd name="T99" fmla="*/ 706 h 1135"/>
                <a:gd name="T100" fmla="*/ 243 w 462"/>
                <a:gd name="T101" fmla="*/ 587 h 1135"/>
                <a:gd name="T102" fmla="*/ 201 w 462"/>
                <a:gd name="T103" fmla="*/ 464 h 1135"/>
                <a:gd name="T104" fmla="*/ 168 w 462"/>
                <a:gd name="T105" fmla="*/ 335 h 1135"/>
                <a:gd name="T106" fmla="*/ 145 w 462"/>
                <a:gd name="T107" fmla="*/ 204 h 1135"/>
                <a:gd name="T108" fmla="*/ 133 w 462"/>
                <a:gd name="T109" fmla="*/ 68 h 1135"/>
                <a:gd name="T110" fmla="*/ 132 w 462"/>
                <a:gd name="T111" fmla="*/ 0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2" h="1135">
                  <a:moveTo>
                    <a:pt x="132" y="0"/>
                  </a:moveTo>
                  <a:lnTo>
                    <a:pt x="132" y="7"/>
                  </a:lnTo>
                  <a:lnTo>
                    <a:pt x="132" y="17"/>
                  </a:lnTo>
                  <a:lnTo>
                    <a:pt x="132" y="26"/>
                  </a:lnTo>
                  <a:lnTo>
                    <a:pt x="131" y="35"/>
                  </a:lnTo>
                  <a:lnTo>
                    <a:pt x="131" y="39"/>
                  </a:lnTo>
                  <a:lnTo>
                    <a:pt x="131" y="41"/>
                  </a:lnTo>
                  <a:lnTo>
                    <a:pt x="131" y="53"/>
                  </a:lnTo>
                  <a:lnTo>
                    <a:pt x="129" y="64"/>
                  </a:lnTo>
                  <a:lnTo>
                    <a:pt x="125" y="109"/>
                  </a:lnTo>
                  <a:lnTo>
                    <a:pt x="119" y="153"/>
                  </a:lnTo>
                  <a:lnTo>
                    <a:pt x="116" y="166"/>
                  </a:lnTo>
                  <a:lnTo>
                    <a:pt x="114" y="177"/>
                  </a:lnTo>
                  <a:lnTo>
                    <a:pt x="112" y="182"/>
                  </a:lnTo>
                  <a:lnTo>
                    <a:pt x="112" y="189"/>
                  </a:lnTo>
                  <a:lnTo>
                    <a:pt x="110" y="201"/>
                  </a:lnTo>
                  <a:lnTo>
                    <a:pt x="106" y="214"/>
                  </a:lnTo>
                  <a:lnTo>
                    <a:pt x="105" y="223"/>
                  </a:lnTo>
                  <a:lnTo>
                    <a:pt x="102" y="232"/>
                  </a:lnTo>
                  <a:lnTo>
                    <a:pt x="100" y="242"/>
                  </a:lnTo>
                  <a:lnTo>
                    <a:pt x="97" y="252"/>
                  </a:lnTo>
                  <a:lnTo>
                    <a:pt x="94" y="263"/>
                  </a:lnTo>
                  <a:lnTo>
                    <a:pt x="90" y="273"/>
                  </a:lnTo>
                  <a:lnTo>
                    <a:pt x="81" y="303"/>
                  </a:lnTo>
                  <a:lnTo>
                    <a:pt x="71" y="333"/>
                  </a:lnTo>
                  <a:lnTo>
                    <a:pt x="65" y="348"/>
                  </a:lnTo>
                  <a:lnTo>
                    <a:pt x="36" y="417"/>
                  </a:lnTo>
                  <a:lnTo>
                    <a:pt x="0" y="483"/>
                  </a:lnTo>
                  <a:lnTo>
                    <a:pt x="27" y="573"/>
                  </a:lnTo>
                  <a:lnTo>
                    <a:pt x="94" y="745"/>
                  </a:lnTo>
                  <a:lnTo>
                    <a:pt x="177" y="908"/>
                  </a:lnTo>
                  <a:lnTo>
                    <a:pt x="276" y="1062"/>
                  </a:lnTo>
                  <a:lnTo>
                    <a:pt x="332" y="1135"/>
                  </a:lnTo>
                  <a:lnTo>
                    <a:pt x="343" y="1123"/>
                  </a:lnTo>
                  <a:lnTo>
                    <a:pt x="355" y="1110"/>
                  </a:lnTo>
                  <a:lnTo>
                    <a:pt x="369" y="1095"/>
                  </a:lnTo>
                  <a:lnTo>
                    <a:pt x="383" y="1078"/>
                  </a:lnTo>
                  <a:lnTo>
                    <a:pt x="396" y="1064"/>
                  </a:lnTo>
                  <a:lnTo>
                    <a:pt x="408" y="1050"/>
                  </a:lnTo>
                  <a:lnTo>
                    <a:pt x="408" y="1050"/>
                  </a:lnTo>
                  <a:lnTo>
                    <a:pt x="409" y="1048"/>
                  </a:lnTo>
                  <a:lnTo>
                    <a:pt x="418" y="1037"/>
                  </a:lnTo>
                  <a:lnTo>
                    <a:pt x="427" y="1025"/>
                  </a:lnTo>
                  <a:lnTo>
                    <a:pt x="443" y="1007"/>
                  </a:lnTo>
                  <a:lnTo>
                    <a:pt x="457" y="989"/>
                  </a:lnTo>
                  <a:lnTo>
                    <a:pt x="460" y="985"/>
                  </a:lnTo>
                  <a:lnTo>
                    <a:pt x="462" y="981"/>
                  </a:lnTo>
                  <a:lnTo>
                    <a:pt x="425" y="929"/>
                  </a:lnTo>
                  <a:lnTo>
                    <a:pt x="355" y="820"/>
                  </a:lnTo>
                  <a:lnTo>
                    <a:pt x="295" y="706"/>
                  </a:lnTo>
                  <a:lnTo>
                    <a:pt x="243" y="587"/>
                  </a:lnTo>
                  <a:lnTo>
                    <a:pt x="201" y="464"/>
                  </a:lnTo>
                  <a:lnTo>
                    <a:pt x="168" y="335"/>
                  </a:lnTo>
                  <a:lnTo>
                    <a:pt x="145" y="204"/>
                  </a:lnTo>
                  <a:lnTo>
                    <a:pt x="133" y="6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: Shape 159">
              <a:extLst>
                <a:ext uri="{FF2B5EF4-FFF2-40B4-BE49-F238E27FC236}">
                  <a16:creationId xmlns:a16="http://schemas.microsoft.com/office/drawing/2014/main" xmlns="" id="{47EEDA1B-5F75-457A-8E33-FE179C5D9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144" y="681526"/>
              <a:ext cx="3941813" cy="571998"/>
            </a:xfrm>
            <a:custGeom>
              <a:avLst/>
              <a:gdLst>
                <a:gd name="connsiteX0" fmla="*/ 0 w 3941813"/>
                <a:gd name="connsiteY0" fmla="*/ 0 h 571998"/>
                <a:gd name="connsiteX1" fmla="*/ 228336 w 3941813"/>
                <a:gd name="connsiteY1" fmla="*/ 0 h 571998"/>
                <a:gd name="connsiteX2" fmla="*/ 228336 w 3941813"/>
                <a:gd name="connsiteY2" fmla="*/ 1035 h 571998"/>
                <a:gd name="connsiteX3" fmla="*/ 228336 w 3941813"/>
                <a:gd name="connsiteY3" fmla="*/ 2070 h 571998"/>
                <a:gd name="connsiteX4" fmla="*/ 228336 w 3941813"/>
                <a:gd name="connsiteY4" fmla="*/ 3450 h 571998"/>
                <a:gd name="connsiteX5" fmla="*/ 228336 w 3941813"/>
                <a:gd name="connsiteY5" fmla="*/ 4485 h 571998"/>
                <a:gd name="connsiteX6" fmla="*/ 228336 w 3941813"/>
                <a:gd name="connsiteY6" fmla="*/ 6555 h 571998"/>
                <a:gd name="connsiteX7" fmla="*/ 228336 w 3941813"/>
                <a:gd name="connsiteY7" fmla="*/ 8625 h 571998"/>
                <a:gd name="connsiteX8" fmla="*/ 228336 w 3941813"/>
                <a:gd name="connsiteY8" fmla="*/ 13110 h 571998"/>
                <a:gd name="connsiteX9" fmla="*/ 228681 w 3941813"/>
                <a:gd name="connsiteY9" fmla="*/ 17595 h 571998"/>
                <a:gd name="connsiteX10" fmla="*/ 228681 w 3941813"/>
                <a:gd name="connsiteY10" fmla="*/ 21045 h 571998"/>
                <a:gd name="connsiteX11" fmla="*/ 229372 w 3941813"/>
                <a:gd name="connsiteY11" fmla="*/ 24495 h 571998"/>
                <a:gd name="connsiteX12" fmla="*/ 229561 w 3941813"/>
                <a:gd name="connsiteY12" fmla="*/ 29949 h 571998"/>
                <a:gd name="connsiteX13" fmla="*/ 230860 w 3941813"/>
                <a:gd name="connsiteY13" fmla="*/ 43059 h 571998"/>
                <a:gd name="connsiteX14" fmla="*/ 231099 w 3941813"/>
                <a:gd name="connsiteY14" fmla="*/ 44849 h 571998"/>
                <a:gd name="connsiteX15" fmla="*/ 231445 w 3941813"/>
                <a:gd name="connsiteY15" fmla="*/ 47954 h 571998"/>
                <a:gd name="connsiteX16" fmla="*/ 231790 w 3941813"/>
                <a:gd name="connsiteY16" fmla="*/ 51059 h 571998"/>
                <a:gd name="connsiteX17" fmla="*/ 232439 w 3941813"/>
                <a:gd name="connsiteY17" fmla="*/ 55431 h 571998"/>
                <a:gd name="connsiteX18" fmla="*/ 237460 w 3941813"/>
                <a:gd name="connsiteY18" fmla="*/ 78594 h 571998"/>
                <a:gd name="connsiteX19" fmla="*/ 239935 w 3941813"/>
                <a:gd name="connsiteY19" fmla="*/ 88754 h 571998"/>
                <a:gd name="connsiteX20" fmla="*/ 249062 w 3941813"/>
                <a:gd name="connsiteY20" fmla="*/ 117988 h 571998"/>
                <a:gd name="connsiteX21" fmla="*/ 258766 w 3941813"/>
                <a:gd name="connsiteY21" fmla="*/ 141560 h 571998"/>
                <a:gd name="connsiteX22" fmla="*/ 260462 w 3941813"/>
                <a:gd name="connsiteY22" fmla="*/ 145242 h 571998"/>
                <a:gd name="connsiteX23" fmla="*/ 261844 w 3941813"/>
                <a:gd name="connsiteY23" fmla="*/ 148347 h 571998"/>
                <a:gd name="connsiteX24" fmla="*/ 263571 w 3941813"/>
                <a:gd name="connsiteY24" fmla="*/ 152142 h 571998"/>
                <a:gd name="connsiteX25" fmla="*/ 265643 w 3941813"/>
                <a:gd name="connsiteY25" fmla="*/ 155592 h 571998"/>
                <a:gd name="connsiteX26" fmla="*/ 267371 w 3941813"/>
                <a:gd name="connsiteY26" fmla="*/ 158697 h 571998"/>
                <a:gd name="connsiteX27" fmla="*/ 269060 w 3941813"/>
                <a:gd name="connsiteY27" fmla="*/ 162072 h 571998"/>
                <a:gd name="connsiteX28" fmla="*/ 276558 w 3941813"/>
                <a:gd name="connsiteY28" fmla="*/ 175613 h 571998"/>
                <a:gd name="connsiteX29" fmla="*/ 277043 w 3941813"/>
                <a:gd name="connsiteY29" fmla="*/ 176291 h 571998"/>
                <a:gd name="connsiteX30" fmla="*/ 278368 w 3941813"/>
                <a:gd name="connsiteY30" fmla="*/ 178791 h 571998"/>
                <a:gd name="connsiteX31" fmla="*/ 295536 w 3941813"/>
                <a:gd name="connsiteY31" fmla="*/ 204348 h 571998"/>
                <a:gd name="connsiteX32" fmla="*/ 296042 w 3941813"/>
                <a:gd name="connsiteY32" fmla="*/ 204926 h 571998"/>
                <a:gd name="connsiteX33" fmla="*/ 298303 w 3941813"/>
                <a:gd name="connsiteY33" fmla="*/ 207936 h 571998"/>
                <a:gd name="connsiteX34" fmla="*/ 316635 w 3941813"/>
                <a:gd name="connsiteY34" fmla="*/ 230146 h 571998"/>
                <a:gd name="connsiteX35" fmla="*/ 318158 w 3941813"/>
                <a:gd name="connsiteY35" fmla="*/ 231823 h 571998"/>
                <a:gd name="connsiteX36" fmla="*/ 341295 w 3941813"/>
                <a:gd name="connsiteY36" fmla="*/ 254260 h 571998"/>
                <a:gd name="connsiteX37" fmla="*/ 364855 w 3941813"/>
                <a:gd name="connsiteY37" fmla="*/ 274566 h 571998"/>
                <a:gd name="connsiteX38" fmla="*/ 383255 w 3941813"/>
                <a:gd name="connsiteY38" fmla="*/ 287072 h 571998"/>
                <a:gd name="connsiteX39" fmla="*/ 390494 w 3941813"/>
                <a:gd name="connsiteY39" fmla="*/ 291862 h 571998"/>
                <a:gd name="connsiteX40" fmla="*/ 396550 w 3941813"/>
                <a:gd name="connsiteY40" fmla="*/ 295622 h 571998"/>
                <a:gd name="connsiteX41" fmla="*/ 409034 w 3941813"/>
                <a:gd name="connsiteY41" fmla="*/ 302598 h 571998"/>
                <a:gd name="connsiteX42" fmla="*/ 419364 w 3941813"/>
                <a:gd name="connsiteY42" fmla="*/ 308079 h 571998"/>
                <a:gd name="connsiteX43" fmla="*/ 431109 w 3941813"/>
                <a:gd name="connsiteY43" fmla="*/ 313598 h 571998"/>
                <a:gd name="connsiteX44" fmla="*/ 433413 w 3941813"/>
                <a:gd name="connsiteY44" fmla="*/ 314749 h 571998"/>
                <a:gd name="connsiteX45" fmla="*/ 445124 w 3941813"/>
                <a:gd name="connsiteY45" fmla="*/ 319611 h 571998"/>
                <a:gd name="connsiteX46" fmla="*/ 450799 w 3941813"/>
                <a:gd name="connsiteY46" fmla="*/ 321878 h 571998"/>
                <a:gd name="connsiteX47" fmla="*/ 462312 w 3941813"/>
                <a:gd name="connsiteY47" fmla="*/ 325820 h 571998"/>
                <a:gd name="connsiteX48" fmla="*/ 480775 w 3941813"/>
                <a:gd name="connsiteY48" fmla="*/ 331449 h 571998"/>
                <a:gd name="connsiteX49" fmla="*/ 490525 w 3941813"/>
                <a:gd name="connsiteY49" fmla="*/ 333953 h 571998"/>
                <a:gd name="connsiteX50" fmla="*/ 499752 w 3941813"/>
                <a:gd name="connsiteY50" fmla="*/ 335946 h 571998"/>
                <a:gd name="connsiteX51" fmla="*/ 520232 w 3941813"/>
                <a:gd name="connsiteY51" fmla="*/ 340163 h 571998"/>
                <a:gd name="connsiteX52" fmla="*/ 554124 w 3941813"/>
                <a:gd name="connsiteY52" fmla="*/ 343209 h 571998"/>
                <a:gd name="connsiteX53" fmla="*/ 555122 w 3941813"/>
                <a:gd name="connsiteY53" fmla="*/ 343268 h 571998"/>
                <a:gd name="connsiteX54" fmla="*/ 555467 w 3941813"/>
                <a:gd name="connsiteY54" fmla="*/ 343294 h 571998"/>
                <a:gd name="connsiteX55" fmla="*/ 572739 w 3941813"/>
                <a:gd name="connsiteY55" fmla="*/ 343958 h 571998"/>
                <a:gd name="connsiteX56" fmla="*/ 3862707 w 3941813"/>
                <a:gd name="connsiteY56" fmla="*/ 343958 h 571998"/>
                <a:gd name="connsiteX57" fmla="*/ 3941813 w 3941813"/>
                <a:gd name="connsiteY57" fmla="*/ 343958 h 571998"/>
                <a:gd name="connsiteX58" fmla="*/ 3941813 w 3941813"/>
                <a:gd name="connsiteY58" fmla="*/ 388462 h 571998"/>
                <a:gd name="connsiteX59" fmla="*/ 3940777 w 3941813"/>
                <a:gd name="connsiteY59" fmla="*/ 407437 h 571998"/>
                <a:gd name="connsiteX60" fmla="*/ 3933868 w 3941813"/>
                <a:gd name="connsiteY60" fmla="*/ 442971 h 571998"/>
                <a:gd name="connsiteX61" fmla="*/ 3920050 w 3941813"/>
                <a:gd name="connsiteY61" fmla="*/ 476090 h 571998"/>
                <a:gd name="connsiteX62" fmla="*/ 3900015 w 3941813"/>
                <a:gd name="connsiteY62" fmla="*/ 505415 h 571998"/>
                <a:gd name="connsiteX63" fmla="*/ 3875143 w 3941813"/>
                <a:gd name="connsiteY63" fmla="*/ 530254 h 571998"/>
                <a:gd name="connsiteX64" fmla="*/ 3846126 w 3941813"/>
                <a:gd name="connsiteY64" fmla="*/ 549919 h 571998"/>
                <a:gd name="connsiteX65" fmla="*/ 3812964 w 3941813"/>
                <a:gd name="connsiteY65" fmla="*/ 563718 h 571998"/>
                <a:gd name="connsiteX66" fmla="*/ 3777038 w 3941813"/>
                <a:gd name="connsiteY66" fmla="*/ 570963 h 571998"/>
                <a:gd name="connsiteX67" fmla="*/ 3758385 w 3941813"/>
                <a:gd name="connsiteY67" fmla="*/ 571998 h 571998"/>
                <a:gd name="connsiteX68" fmla="*/ 572739 w 3941813"/>
                <a:gd name="connsiteY68" fmla="*/ 571998 h 571998"/>
                <a:gd name="connsiteX69" fmla="*/ 543032 w 3941813"/>
                <a:gd name="connsiteY69" fmla="*/ 571308 h 571998"/>
                <a:gd name="connsiteX70" fmla="*/ 485343 w 3941813"/>
                <a:gd name="connsiteY70" fmla="*/ 565788 h 571998"/>
                <a:gd name="connsiteX71" fmla="*/ 429382 w 3941813"/>
                <a:gd name="connsiteY71" fmla="*/ 554059 h 571998"/>
                <a:gd name="connsiteX72" fmla="*/ 375493 w 3941813"/>
                <a:gd name="connsiteY72" fmla="*/ 537499 h 571998"/>
                <a:gd name="connsiteX73" fmla="*/ 324023 w 3941813"/>
                <a:gd name="connsiteY73" fmla="*/ 515419 h 571998"/>
                <a:gd name="connsiteX74" fmla="*/ 275661 w 3941813"/>
                <a:gd name="connsiteY74" fmla="*/ 489200 h 571998"/>
                <a:gd name="connsiteX75" fmla="*/ 229718 w 3941813"/>
                <a:gd name="connsiteY75" fmla="*/ 458495 h 571998"/>
                <a:gd name="connsiteX76" fmla="*/ 187574 w 3941813"/>
                <a:gd name="connsiteY76" fmla="*/ 423306 h 571998"/>
                <a:gd name="connsiteX77" fmla="*/ 148539 w 3941813"/>
                <a:gd name="connsiteY77" fmla="*/ 384667 h 571998"/>
                <a:gd name="connsiteX78" fmla="*/ 113650 w 3941813"/>
                <a:gd name="connsiteY78" fmla="*/ 342233 h 571998"/>
                <a:gd name="connsiteX79" fmla="*/ 82906 w 3941813"/>
                <a:gd name="connsiteY79" fmla="*/ 296349 h 571998"/>
                <a:gd name="connsiteX80" fmla="*/ 56307 w 3941813"/>
                <a:gd name="connsiteY80" fmla="*/ 248050 h 571998"/>
                <a:gd name="connsiteX81" fmla="*/ 34544 w 3941813"/>
                <a:gd name="connsiteY81" fmla="*/ 196646 h 571998"/>
                <a:gd name="connsiteX82" fmla="*/ 17963 w 3941813"/>
                <a:gd name="connsiteY82" fmla="*/ 143172 h 571998"/>
                <a:gd name="connsiteX83" fmla="*/ 6218 w 3941813"/>
                <a:gd name="connsiteY83" fmla="*/ 87283 h 571998"/>
                <a:gd name="connsiteX84" fmla="*/ 346 w 3941813"/>
                <a:gd name="connsiteY84" fmla="*/ 29669 h 57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941813" h="571998">
                  <a:moveTo>
                    <a:pt x="0" y="0"/>
                  </a:moveTo>
                  <a:lnTo>
                    <a:pt x="228336" y="0"/>
                  </a:lnTo>
                  <a:lnTo>
                    <a:pt x="228336" y="1035"/>
                  </a:lnTo>
                  <a:lnTo>
                    <a:pt x="228336" y="2070"/>
                  </a:lnTo>
                  <a:lnTo>
                    <a:pt x="228336" y="3450"/>
                  </a:lnTo>
                  <a:lnTo>
                    <a:pt x="228336" y="4485"/>
                  </a:lnTo>
                  <a:lnTo>
                    <a:pt x="228336" y="6555"/>
                  </a:lnTo>
                  <a:lnTo>
                    <a:pt x="228336" y="8625"/>
                  </a:lnTo>
                  <a:lnTo>
                    <a:pt x="228336" y="13110"/>
                  </a:lnTo>
                  <a:lnTo>
                    <a:pt x="228681" y="17595"/>
                  </a:lnTo>
                  <a:lnTo>
                    <a:pt x="228681" y="21045"/>
                  </a:lnTo>
                  <a:lnTo>
                    <a:pt x="229372" y="24495"/>
                  </a:lnTo>
                  <a:lnTo>
                    <a:pt x="229561" y="29949"/>
                  </a:lnTo>
                  <a:lnTo>
                    <a:pt x="230860" y="43059"/>
                  </a:lnTo>
                  <a:lnTo>
                    <a:pt x="231099" y="44849"/>
                  </a:lnTo>
                  <a:lnTo>
                    <a:pt x="231445" y="47954"/>
                  </a:lnTo>
                  <a:lnTo>
                    <a:pt x="231790" y="51059"/>
                  </a:lnTo>
                  <a:lnTo>
                    <a:pt x="232439" y="55431"/>
                  </a:lnTo>
                  <a:lnTo>
                    <a:pt x="237460" y="78594"/>
                  </a:lnTo>
                  <a:lnTo>
                    <a:pt x="239935" y="88754"/>
                  </a:lnTo>
                  <a:lnTo>
                    <a:pt x="249062" y="117988"/>
                  </a:lnTo>
                  <a:lnTo>
                    <a:pt x="258766" y="141560"/>
                  </a:lnTo>
                  <a:lnTo>
                    <a:pt x="260462" y="145242"/>
                  </a:lnTo>
                  <a:lnTo>
                    <a:pt x="261844" y="148347"/>
                  </a:lnTo>
                  <a:lnTo>
                    <a:pt x="263571" y="152142"/>
                  </a:lnTo>
                  <a:lnTo>
                    <a:pt x="265643" y="155592"/>
                  </a:lnTo>
                  <a:lnTo>
                    <a:pt x="267371" y="158697"/>
                  </a:lnTo>
                  <a:lnTo>
                    <a:pt x="269060" y="162072"/>
                  </a:lnTo>
                  <a:lnTo>
                    <a:pt x="276558" y="175613"/>
                  </a:lnTo>
                  <a:lnTo>
                    <a:pt x="277043" y="176291"/>
                  </a:lnTo>
                  <a:lnTo>
                    <a:pt x="278368" y="178791"/>
                  </a:lnTo>
                  <a:lnTo>
                    <a:pt x="295536" y="204348"/>
                  </a:lnTo>
                  <a:lnTo>
                    <a:pt x="296042" y="204926"/>
                  </a:lnTo>
                  <a:lnTo>
                    <a:pt x="298303" y="207936"/>
                  </a:lnTo>
                  <a:lnTo>
                    <a:pt x="316635" y="230146"/>
                  </a:lnTo>
                  <a:lnTo>
                    <a:pt x="318158" y="231823"/>
                  </a:lnTo>
                  <a:lnTo>
                    <a:pt x="341295" y="254260"/>
                  </a:lnTo>
                  <a:lnTo>
                    <a:pt x="364855" y="274566"/>
                  </a:lnTo>
                  <a:lnTo>
                    <a:pt x="383255" y="287072"/>
                  </a:lnTo>
                  <a:lnTo>
                    <a:pt x="390494" y="291862"/>
                  </a:lnTo>
                  <a:lnTo>
                    <a:pt x="396550" y="295622"/>
                  </a:lnTo>
                  <a:lnTo>
                    <a:pt x="409034" y="302598"/>
                  </a:lnTo>
                  <a:lnTo>
                    <a:pt x="419364" y="308079"/>
                  </a:lnTo>
                  <a:lnTo>
                    <a:pt x="431109" y="313598"/>
                  </a:lnTo>
                  <a:lnTo>
                    <a:pt x="433413" y="314749"/>
                  </a:lnTo>
                  <a:lnTo>
                    <a:pt x="445124" y="319611"/>
                  </a:lnTo>
                  <a:lnTo>
                    <a:pt x="450799" y="321878"/>
                  </a:lnTo>
                  <a:lnTo>
                    <a:pt x="462312" y="325820"/>
                  </a:lnTo>
                  <a:lnTo>
                    <a:pt x="480775" y="331449"/>
                  </a:lnTo>
                  <a:lnTo>
                    <a:pt x="490525" y="333953"/>
                  </a:lnTo>
                  <a:lnTo>
                    <a:pt x="499752" y="335946"/>
                  </a:lnTo>
                  <a:lnTo>
                    <a:pt x="520232" y="340163"/>
                  </a:lnTo>
                  <a:lnTo>
                    <a:pt x="554124" y="343209"/>
                  </a:lnTo>
                  <a:lnTo>
                    <a:pt x="555122" y="343268"/>
                  </a:lnTo>
                  <a:lnTo>
                    <a:pt x="555467" y="343294"/>
                  </a:lnTo>
                  <a:lnTo>
                    <a:pt x="572739" y="343958"/>
                  </a:lnTo>
                  <a:lnTo>
                    <a:pt x="3862707" y="343958"/>
                  </a:lnTo>
                  <a:lnTo>
                    <a:pt x="3941813" y="343958"/>
                  </a:lnTo>
                  <a:lnTo>
                    <a:pt x="3941813" y="388462"/>
                  </a:lnTo>
                  <a:lnTo>
                    <a:pt x="3940777" y="407437"/>
                  </a:lnTo>
                  <a:lnTo>
                    <a:pt x="3933868" y="442971"/>
                  </a:lnTo>
                  <a:lnTo>
                    <a:pt x="3920050" y="476090"/>
                  </a:lnTo>
                  <a:lnTo>
                    <a:pt x="3900015" y="505415"/>
                  </a:lnTo>
                  <a:lnTo>
                    <a:pt x="3875143" y="530254"/>
                  </a:lnTo>
                  <a:lnTo>
                    <a:pt x="3846126" y="549919"/>
                  </a:lnTo>
                  <a:lnTo>
                    <a:pt x="3812964" y="563718"/>
                  </a:lnTo>
                  <a:lnTo>
                    <a:pt x="3777038" y="570963"/>
                  </a:lnTo>
                  <a:lnTo>
                    <a:pt x="3758385" y="571998"/>
                  </a:lnTo>
                  <a:lnTo>
                    <a:pt x="572739" y="571998"/>
                  </a:lnTo>
                  <a:lnTo>
                    <a:pt x="543032" y="571308"/>
                  </a:lnTo>
                  <a:lnTo>
                    <a:pt x="485343" y="565788"/>
                  </a:lnTo>
                  <a:lnTo>
                    <a:pt x="429382" y="554059"/>
                  </a:lnTo>
                  <a:lnTo>
                    <a:pt x="375493" y="537499"/>
                  </a:lnTo>
                  <a:lnTo>
                    <a:pt x="324023" y="515419"/>
                  </a:lnTo>
                  <a:lnTo>
                    <a:pt x="275661" y="489200"/>
                  </a:lnTo>
                  <a:lnTo>
                    <a:pt x="229718" y="458495"/>
                  </a:lnTo>
                  <a:lnTo>
                    <a:pt x="187574" y="423306"/>
                  </a:lnTo>
                  <a:lnTo>
                    <a:pt x="148539" y="384667"/>
                  </a:lnTo>
                  <a:lnTo>
                    <a:pt x="113650" y="342233"/>
                  </a:lnTo>
                  <a:lnTo>
                    <a:pt x="82906" y="296349"/>
                  </a:lnTo>
                  <a:lnTo>
                    <a:pt x="56307" y="248050"/>
                  </a:lnTo>
                  <a:lnTo>
                    <a:pt x="34544" y="196646"/>
                  </a:lnTo>
                  <a:lnTo>
                    <a:pt x="17963" y="143172"/>
                  </a:lnTo>
                  <a:lnTo>
                    <a:pt x="6218" y="87283"/>
                  </a:lnTo>
                  <a:lnTo>
                    <a:pt x="346" y="296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" name="Freeform 585">
              <a:extLst>
                <a:ext uri="{FF2B5EF4-FFF2-40B4-BE49-F238E27FC236}">
                  <a16:creationId xmlns:a16="http://schemas.microsoft.com/office/drawing/2014/main" xmlns="" id="{E1C42ABB-AC36-443C-9219-DDDEF70EB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636" y="336117"/>
              <a:ext cx="689438" cy="6894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400" b="1" dirty="0">
                  <a:solidFill>
                    <a:srgbClr val="191C21"/>
                  </a:solidFill>
                </a:rPr>
                <a:t>3</a:t>
              </a:r>
            </a:p>
          </p:txBody>
        </p:sp>
        <p:sp>
          <p:nvSpPr>
            <p:cNvPr id="55" name="CuadroTexto 1">
              <a:extLst>
                <a:ext uri="{FF2B5EF4-FFF2-40B4-BE49-F238E27FC236}">
                  <a16:creationId xmlns:a16="http://schemas.microsoft.com/office/drawing/2014/main" xmlns="" id="{0578C14A-9662-4FF8-A505-499491C0AB8C}"/>
                </a:ext>
              </a:extLst>
            </p:cNvPr>
            <p:cNvSpPr txBox="1"/>
            <p:nvPr/>
          </p:nvSpPr>
          <p:spPr>
            <a:xfrm>
              <a:off x="4578510" y="245812"/>
              <a:ext cx="3772516" cy="715089"/>
            </a:xfrm>
            <a:prstGeom prst="roundRect">
              <a:avLst/>
            </a:prstGeom>
            <a:noFill/>
            <a:ln w="28575"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s-ES" b="1" dirty="0"/>
                <a:t>EJERCICIOS Y JUEGOS DE GUERRA </a:t>
              </a:r>
            </a:p>
            <a:p>
              <a:pPr algn="ctr">
                <a:defRPr/>
              </a:pPr>
              <a:r>
                <a:rPr lang="es-ES" b="1" dirty="0"/>
                <a:t>aplicando el ARTDIS OP en el Ejército</a:t>
              </a: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xmlns="" id="{3A2150D1-512C-48F5-AC9F-5C6FAA8063C9}"/>
              </a:ext>
            </a:extLst>
          </p:cNvPr>
          <p:cNvGrpSpPr/>
          <p:nvPr/>
        </p:nvGrpSpPr>
        <p:grpSpPr>
          <a:xfrm>
            <a:off x="0" y="6018196"/>
            <a:ext cx="12218055" cy="839804"/>
            <a:chOff x="0" y="6018196"/>
            <a:chExt cx="12218055" cy="839804"/>
          </a:xfrm>
        </p:grpSpPr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xmlns="" id="{6037A99F-02F5-41B7-961F-7FB34FCA5F89}"/>
                </a:ext>
              </a:extLst>
            </p:cNvPr>
            <p:cNvSpPr/>
            <p:nvPr/>
          </p:nvSpPr>
          <p:spPr>
            <a:xfrm>
              <a:off x="0" y="6622351"/>
              <a:ext cx="10829925" cy="9439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xmlns="" id="{8C85129F-1149-43D0-A0FB-780AD9E5E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>
              <a:off x="9963649" y="6018196"/>
              <a:ext cx="2254406" cy="83980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1" name="TextBox 29">
            <a:extLst>
              <a:ext uri="{FF2B5EF4-FFF2-40B4-BE49-F238E27FC236}">
                <a16:creationId xmlns:a16="http://schemas.microsoft.com/office/drawing/2014/main" xmlns="" id="{0A5C2D0A-F0BA-49B1-9030-D31D663BCFEF}"/>
              </a:ext>
            </a:extLst>
          </p:cNvPr>
          <p:cNvSpPr txBox="1"/>
          <p:nvPr/>
        </p:nvSpPr>
        <p:spPr>
          <a:xfrm>
            <a:off x="4083598" y="3252801"/>
            <a:ext cx="81361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dirty="0">
                <a:latin typeface="+mj-lt"/>
              </a:rPr>
              <a:t>Desarrollar juegos de guerra que fomenten la </a:t>
            </a:r>
            <a:r>
              <a:rPr lang="es-MX" b="1" dirty="0">
                <a:latin typeface="+mj-lt"/>
              </a:rPr>
              <a:t>integración civil militar </a:t>
            </a:r>
            <a:r>
              <a:rPr lang="es-MX" dirty="0">
                <a:latin typeface="+mj-lt"/>
              </a:rPr>
              <a:t>aplicando estas teorías. </a:t>
            </a:r>
            <a:endParaRPr lang="es-EC" altLang="ko-KR" dirty="0">
              <a:latin typeface="+mj-lt"/>
            </a:endParaRPr>
          </a:p>
        </p:txBody>
      </p:sp>
      <p:sp>
        <p:nvSpPr>
          <p:cNvPr id="95" name="TextBox 29">
            <a:extLst>
              <a:ext uri="{FF2B5EF4-FFF2-40B4-BE49-F238E27FC236}">
                <a16:creationId xmlns:a16="http://schemas.microsoft.com/office/drawing/2014/main" xmlns="" id="{4E6AC7B9-7C10-4B55-978F-82E44BB2474E}"/>
              </a:ext>
            </a:extLst>
          </p:cNvPr>
          <p:cNvSpPr txBox="1"/>
          <p:nvPr/>
        </p:nvSpPr>
        <p:spPr>
          <a:xfrm>
            <a:off x="4566554" y="4849172"/>
            <a:ext cx="765542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altLang="ko-KR" dirty="0">
                <a:latin typeface="+mj-lt"/>
              </a:rPr>
              <a:t>Evaluar la teoría y evolución del ART OP a través de juegos de guerra a fin de consolidar en el personal un contexto teórico, histórico y práctico necesario para </a:t>
            </a:r>
            <a:r>
              <a:rPr lang="es-MX" altLang="ko-KR" b="1" dirty="0">
                <a:latin typeface="+mj-lt"/>
              </a:rPr>
              <a:t>apreciar las teorías</a:t>
            </a:r>
            <a:r>
              <a:rPr lang="es-MX" altLang="ko-KR" dirty="0">
                <a:latin typeface="+mj-lt"/>
              </a:rPr>
              <a:t>.</a:t>
            </a:r>
            <a:endParaRPr lang="es-EC" altLang="ko-KR" dirty="0">
              <a:latin typeface="+mj-lt"/>
            </a:endParaRPr>
          </a:p>
        </p:txBody>
      </p:sp>
      <p:pic>
        <p:nvPicPr>
          <p:cNvPr id="120" name="Gráfico 119" descr="Bombilla y engranaje">
            <a:extLst>
              <a:ext uri="{FF2B5EF4-FFF2-40B4-BE49-F238E27FC236}">
                <a16:creationId xmlns:a16="http://schemas.microsoft.com/office/drawing/2014/main" xmlns="" id="{64621BBD-4ACE-4106-BF35-E0943FB3A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37990" y="4147511"/>
            <a:ext cx="489596" cy="489596"/>
          </a:xfrm>
          <a:prstGeom prst="rect">
            <a:avLst/>
          </a:prstGeom>
        </p:spPr>
      </p:pic>
      <p:grpSp>
        <p:nvGrpSpPr>
          <p:cNvPr id="84" name="Grupo 83">
            <a:extLst>
              <a:ext uri="{FF2B5EF4-FFF2-40B4-BE49-F238E27FC236}">
                <a16:creationId xmlns:a16="http://schemas.microsoft.com/office/drawing/2014/main" xmlns="" id="{CF091EDF-56A9-42C5-8994-2A9E7A30A981}"/>
              </a:ext>
            </a:extLst>
          </p:cNvPr>
          <p:cNvGrpSpPr/>
          <p:nvPr/>
        </p:nvGrpSpPr>
        <p:grpSpPr>
          <a:xfrm>
            <a:off x="115529" y="1424547"/>
            <a:ext cx="3532492" cy="4870356"/>
            <a:chOff x="115529" y="1424547"/>
            <a:chExt cx="3940277" cy="4870356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1" name="Triángulo isósceles 80">
              <a:extLst>
                <a:ext uri="{FF2B5EF4-FFF2-40B4-BE49-F238E27FC236}">
                  <a16:creationId xmlns:a16="http://schemas.microsoft.com/office/drawing/2014/main" xmlns="" id="{ACAFE699-3935-45D2-98B6-3F32A313DB04}"/>
                </a:ext>
              </a:extLst>
            </p:cNvPr>
            <p:cNvSpPr/>
            <p:nvPr/>
          </p:nvSpPr>
          <p:spPr>
            <a:xfrm>
              <a:off x="1327355" y="2286000"/>
              <a:ext cx="2728451" cy="40089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Triángulo isósceles 82">
              <a:extLst>
                <a:ext uri="{FF2B5EF4-FFF2-40B4-BE49-F238E27FC236}">
                  <a16:creationId xmlns:a16="http://schemas.microsoft.com/office/drawing/2014/main" xmlns="" id="{9D882621-1B7A-4EAC-AEBB-8968C1346AC2}"/>
                </a:ext>
              </a:extLst>
            </p:cNvPr>
            <p:cNvSpPr/>
            <p:nvPr/>
          </p:nvSpPr>
          <p:spPr>
            <a:xfrm flipV="1">
              <a:off x="115529" y="1424547"/>
              <a:ext cx="2695998" cy="40520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extBox 29">
            <a:extLst>
              <a:ext uri="{FF2B5EF4-FFF2-40B4-BE49-F238E27FC236}">
                <a16:creationId xmlns:a16="http://schemas.microsoft.com/office/drawing/2014/main" xmlns="" id="{D4E56BDD-DD92-4E7F-B809-B384393CED7F}"/>
              </a:ext>
            </a:extLst>
          </p:cNvPr>
          <p:cNvSpPr txBox="1"/>
          <p:nvPr/>
        </p:nvSpPr>
        <p:spPr>
          <a:xfrm>
            <a:off x="3637376" y="1698425"/>
            <a:ext cx="861454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altLang="ko-KR" dirty="0">
                <a:latin typeface="+mj-lt"/>
                <a:cs typeface="Arial" pitchFamily="34" charset="0"/>
              </a:rPr>
              <a:t>A la UFA-ESPE, CEDMT, COT y ADEMIC - </a:t>
            </a:r>
            <a:r>
              <a:rPr lang="es-MX" altLang="ko-KR" b="1" dirty="0">
                <a:latin typeface="+mj-lt"/>
                <a:cs typeface="Arial" pitchFamily="34" charset="0"/>
              </a:rPr>
              <a:t>implementar</a:t>
            </a:r>
            <a:r>
              <a:rPr lang="es-MX" altLang="ko-KR" dirty="0">
                <a:latin typeface="+mj-lt"/>
                <a:cs typeface="Arial" pitchFamily="34" charset="0"/>
              </a:rPr>
              <a:t> en los C.O; evaluar, asegurar que sea tratada con el énfasis e importancia (sistema educativo y adiestramiento); </a:t>
            </a:r>
            <a:r>
              <a:rPr lang="es-MX" altLang="ko-KR" b="1" dirty="0">
                <a:latin typeface="+mj-lt"/>
                <a:cs typeface="Arial" pitchFamily="34" charset="0"/>
              </a:rPr>
              <a:t>compartir</a:t>
            </a:r>
            <a:r>
              <a:rPr lang="es-MX" altLang="ko-KR" dirty="0">
                <a:latin typeface="+mj-lt"/>
                <a:cs typeface="Arial" pitchFamily="34" charset="0"/>
              </a:rPr>
              <a:t> con el CCFFAA y CO; e </a:t>
            </a:r>
            <a:r>
              <a:rPr lang="es-MX" altLang="ko-KR" b="1" dirty="0">
                <a:latin typeface="+mj-lt"/>
                <a:cs typeface="Arial" pitchFamily="34" charset="0"/>
              </a:rPr>
              <a:t>intercambiar</a:t>
            </a:r>
            <a:r>
              <a:rPr lang="es-MX" altLang="ko-KR" dirty="0">
                <a:latin typeface="+mj-lt"/>
                <a:cs typeface="Arial" pitchFamily="34" charset="0"/>
              </a:rPr>
              <a:t> conocimientos y experiencias con otras </a:t>
            </a:r>
            <a:r>
              <a:rPr lang="es-MX" altLang="ko-KR" b="1" u="sng" dirty="0">
                <a:latin typeface="+mj-lt"/>
                <a:cs typeface="Arial" pitchFamily="34" charset="0"/>
              </a:rPr>
              <a:t>instituciones estatales y organizaciones de la sociedad civil</a:t>
            </a:r>
            <a:r>
              <a:rPr lang="es-MX" altLang="ko-KR" b="1" dirty="0">
                <a:latin typeface="+mj-lt"/>
                <a:cs typeface="Arial" pitchFamily="34" charset="0"/>
              </a:rPr>
              <a:t> </a:t>
            </a:r>
            <a:r>
              <a:rPr lang="es-MX" altLang="ko-KR" dirty="0">
                <a:latin typeface="+mj-lt"/>
                <a:cs typeface="Arial" pitchFamily="34" charset="0"/>
              </a:rPr>
              <a:t>selectas.</a:t>
            </a:r>
            <a:endParaRPr lang="es-EC" altLang="ko-KR" dirty="0">
              <a:latin typeface="+mj-lt"/>
              <a:cs typeface="Arial" pitchFamily="34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xmlns="" id="{39CBDA61-4B7D-4506-AA70-C01F355D2C3F}"/>
              </a:ext>
            </a:extLst>
          </p:cNvPr>
          <p:cNvSpPr txBox="1"/>
          <p:nvPr/>
        </p:nvSpPr>
        <p:spPr>
          <a:xfrm>
            <a:off x="4334871" y="4062856"/>
            <a:ext cx="76554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Arial" pitchFamily="34" charset="0"/>
              </a:defRPr>
            </a:lvl1pPr>
          </a:lstStyle>
          <a:p>
            <a:r>
              <a:rPr lang="es-MX" dirty="0">
                <a:latin typeface="+mj-lt"/>
              </a:rPr>
              <a:t>Aplicar esta metodología para </a:t>
            </a:r>
            <a:r>
              <a:rPr lang="es-MX" b="1" dirty="0">
                <a:latin typeface="+mj-lt"/>
              </a:rPr>
              <a:t>resolver un problema </a:t>
            </a:r>
            <a:r>
              <a:rPr lang="es-MX" dirty="0">
                <a:latin typeface="+mj-lt"/>
              </a:rPr>
              <a:t>en un ambiente operacional complejo.</a:t>
            </a:r>
            <a:endParaRPr lang="es-EC" altLang="ko-KR" dirty="0">
              <a:latin typeface="+mj-lt"/>
            </a:endParaRPr>
          </a:p>
        </p:txBody>
      </p:sp>
      <p:pic>
        <p:nvPicPr>
          <p:cNvPr id="9" name="Gráfico 8" descr="Engranajes">
            <a:extLst>
              <a:ext uri="{FF2B5EF4-FFF2-40B4-BE49-F238E27FC236}">
                <a16:creationId xmlns:a16="http://schemas.microsoft.com/office/drawing/2014/main" xmlns="" id="{0373A9AC-932E-4265-A21F-875BFCD9C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59579" y="3309821"/>
            <a:ext cx="493713" cy="493713"/>
          </a:xfrm>
          <a:prstGeom prst="rect">
            <a:avLst/>
          </a:prstGeom>
        </p:spPr>
      </p:pic>
      <p:pic>
        <p:nvPicPr>
          <p:cNvPr id="11" name="Gráfico 10" descr="Lluvia de ideas de grupo">
            <a:extLst>
              <a:ext uri="{FF2B5EF4-FFF2-40B4-BE49-F238E27FC236}">
                <a16:creationId xmlns:a16="http://schemas.microsoft.com/office/drawing/2014/main" xmlns="" id="{F74F25DF-FCD2-48EE-86D9-674FBA140C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032463" y="1768265"/>
            <a:ext cx="516986" cy="516986"/>
          </a:xfrm>
          <a:prstGeom prst="rect">
            <a:avLst/>
          </a:prstGeom>
        </p:spPr>
      </p:pic>
      <p:pic>
        <p:nvPicPr>
          <p:cNvPr id="13" name="Gráfico 12" descr="Apretón de manos">
            <a:extLst>
              <a:ext uri="{FF2B5EF4-FFF2-40B4-BE49-F238E27FC236}">
                <a16:creationId xmlns:a16="http://schemas.microsoft.com/office/drawing/2014/main" xmlns="" id="{AD80DEC0-0E71-403C-B676-A1829EDF2A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992842" y="5022033"/>
            <a:ext cx="516986" cy="51698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9F0A70B4-ABE7-4445-956C-BBE177C80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52669"/>
      </p:ext>
    </p:extLst>
  </p:cSld>
  <p:clrMapOvr>
    <a:masterClrMapping/>
  </p:clrMapOvr>
  <p:transition spd="slow" advTm="31753">
    <p:strips dir="l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EF00286-0238-4ED2-BBA9-F9B67DD39E8E}"/>
              </a:ext>
            </a:extLst>
          </p:cNvPr>
          <p:cNvSpPr/>
          <p:nvPr/>
        </p:nvSpPr>
        <p:spPr>
          <a:xfrm>
            <a:off x="3147444" y="2645699"/>
            <a:ext cx="9049974" cy="1605372"/>
          </a:xfrm>
          <a:prstGeom prst="rect">
            <a:avLst/>
          </a:prstGeom>
          <a:solidFill>
            <a:srgbClr val="2B8FE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72664FA4-89C4-4E7D-884B-5B2793F5A9D8}"/>
              </a:ext>
            </a:extLst>
          </p:cNvPr>
          <p:cNvSpPr/>
          <p:nvPr/>
        </p:nvSpPr>
        <p:spPr>
          <a:xfrm>
            <a:off x="-1" y="0"/>
            <a:ext cx="3583859" cy="6858000"/>
          </a:xfrm>
          <a:prstGeom prst="rect">
            <a:avLst/>
          </a:prstGeom>
          <a:solidFill>
            <a:srgbClr val="26A1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xmlns="" id="{AAD05117-90DA-450D-82B6-9C52186C2BD6}"/>
              </a:ext>
            </a:extLst>
          </p:cNvPr>
          <p:cNvSpPr txBox="1">
            <a:spLocks/>
          </p:cNvSpPr>
          <p:nvPr/>
        </p:nvSpPr>
        <p:spPr>
          <a:xfrm>
            <a:off x="1436218" y="1637071"/>
            <a:ext cx="3902698" cy="36918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C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xmlns="" id="{DEDA9561-A7EA-4AB1-B3F4-4DD5F0DDAD1B}"/>
              </a:ext>
            </a:extLst>
          </p:cNvPr>
          <p:cNvSpPr txBox="1">
            <a:spLocks/>
          </p:cNvSpPr>
          <p:nvPr/>
        </p:nvSpPr>
        <p:spPr>
          <a:xfrm>
            <a:off x="6078361" y="3146606"/>
            <a:ext cx="6113639" cy="58655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CONCLUSIONES Y RECOMENDACIONES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1BE754A3-AAA3-499D-8BB6-BE0A1FEA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44498"/>
      </p:ext>
    </p:extLst>
  </p:cSld>
  <p:clrMapOvr>
    <a:masterClrMapping/>
  </p:clrMapOvr>
  <p:transition spd="slow" advTm="308">
    <p:strips dir="l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95">
            <a:extLst>
              <a:ext uri="{FF2B5EF4-FFF2-40B4-BE49-F238E27FC236}">
                <a16:creationId xmlns:a16="http://schemas.microsoft.com/office/drawing/2014/main" xmlns="" id="{661FC393-06B4-406F-94F3-BDE5EC7D7E71}"/>
              </a:ext>
            </a:extLst>
          </p:cNvPr>
          <p:cNvSpPr/>
          <p:nvPr/>
        </p:nvSpPr>
        <p:spPr>
          <a:xfrm rot="10800000">
            <a:off x="6345968" y="981852"/>
            <a:ext cx="1189608" cy="1189608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96">
            <a:extLst>
              <a:ext uri="{FF2B5EF4-FFF2-40B4-BE49-F238E27FC236}">
                <a16:creationId xmlns:a16="http://schemas.microsoft.com/office/drawing/2014/main" xmlns="" id="{E98C8532-99BC-42AB-AACE-902F16F1F339}"/>
              </a:ext>
            </a:extLst>
          </p:cNvPr>
          <p:cNvSpPr/>
          <p:nvPr/>
        </p:nvSpPr>
        <p:spPr>
          <a:xfrm>
            <a:off x="10848097" y="5484690"/>
            <a:ext cx="1189608" cy="1189608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97">
            <a:extLst>
              <a:ext uri="{FF2B5EF4-FFF2-40B4-BE49-F238E27FC236}">
                <a16:creationId xmlns:a16="http://schemas.microsoft.com/office/drawing/2014/main" xmlns="" id="{50839A19-5100-43AE-817B-0CB85247678C}"/>
              </a:ext>
            </a:extLst>
          </p:cNvPr>
          <p:cNvSpPr/>
          <p:nvPr/>
        </p:nvSpPr>
        <p:spPr>
          <a:xfrm>
            <a:off x="6544751" y="1173365"/>
            <a:ext cx="5242157" cy="5256932"/>
          </a:xfrm>
          <a:prstGeom prst="roundRect">
            <a:avLst>
              <a:gd name="adj" fmla="val 919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8">
            <a:extLst>
              <a:ext uri="{FF2B5EF4-FFF2-40B4-BE49-F238E27FC236}">
                <a16:creationId xmlns:a16="http://schemas.microsoft.com/office/drawing/2014/main" xmlns="" id="{87D656DE-FE9B-4212-85CF-313599368B8A}"/>
              </a:ext>
            </a:extLst>
          </p:cNvPr>
          <p:cNvSpPr/>
          <p:nvPr/>
        </p:nvSpPr>
        <p:spPr>
          <a:xfrm rot="5400000">
            <a:off x="6345968" y="981852"/>
            <a:ext cx="1189608" cy="118960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9">
            <a:extLst>
              <a:ext uri="{FF2B5EF4-FFF2-40B4-BE49-F238E27FC236}">
                <a16:creationId xmlns:a16="http://schemas.microsoft.com/office/drawing/2014/main" xmlns="" id="{375317EF-A414-4134-9D46-3D8138DEC54D}"/>
              </a:ext>
            </a:extLst>
          </p:cNvPr>
          <p:cNvSpPr/>
          <p:nvPr/>
        </p:nvSpPr>
        <p:spPr>
          <a:xfrm rot="16200000">
            <a:off x="10848097" y="5484690"/>
            <a:ext cx="1189608" cy="118960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21" descr="Puzzle">
            <a:extLst>
              <a:ext uri="{FF2B5EF4-FFF2-40B4-BE49-F238E27FC236}">
                <a16:creationId xmlns:a16="http://schemas.microsoft.com/office/drawing/2014/main" xmlns="" id="{D4831C29-D17F-4257-87FF-0C37F013C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95662" y="1057312"/>
            <a:ext cx="644857" cy="644857"/>
          </a:xfrm>
          <a:prstGeom prst="rect">
            <a:avLst/>
          </a:prstGeom>
        </p:spPr>
      </p:pic>
      <p:sp>
        <p:nvSpPr>
          <p:cNvPr id="17" name="TextBox 24">
            <a:extLst>
              <a:ext uri="{FF2B5EF4-FFF2-40B4-BE49-F238E27FC236}">
                <a16:creationId xmlns:a16="http://schemas.microsoft.com/office/drawing/2014/main" xmlns="" id="{C20F0A76-2CE9-4743-A39B-7B2E2FE567F6}"/>
              </a:ext>
            </a:extLst>
          </p:cNvPr>
          <p:cNvSpPr txBox="1"/>
          <p:nvPr/>
        </p:nvSpPr>
        <p:spPr>
          <a:xfrm>
            <a:off x="11321394" y="5987443"/>
            <a:ext cx="70403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xmlns="" id="{94063786-1DAB-4F4D-9FDD-89D5EA18525E}"/>
              </a:ext>
            </a:extLst>
          </p:cNvPr>
          <p:cNvSpPr txBox="1"/>
          <p:nvPr/>
        </p:nvSpPr>
        <p:spPr>
          <a:xfrm>
            <a:off x="7489270" y="1420983"/>
            <a:ext cx="3937020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/>
            <a:r>
              <a:rPr lang="es-EC" sz="1600" b="1" dirty="0"/>
              <a:t>71% </a:t>
            </a:r>
            <a:r>
              <a:rPr lang="es-EC" sz="1600" dirty="0"/>
              <a:t>encuestado afirma que el </a:t>
            </a:r>
            <a:r>
              <a:rPr lang="es-EC" sz="1600" b="1" dirty="0"/>
              <a:t>PMTD</a:t>
            </a:r>
            <a:r>
              <a:rPr lang="es-EC" sz="1600" dirty="0"/>
              <a:t>, permite al CMTE </a:t>
            </a:r>
            <a:r>
              <a:rPr lang="es-EC" sz="1600" u="sng" dirty="0"/>
              <a:t>comprender la situación</a:t>
            </a:r>
            <a:r>
              <a:rPr lang="es-EC" sz="1600" dirty="0"/>
              <a:t>;</a:t>
            </a:r>
          </a:p>
          <a:p>
            <a:pPr algn="r"/>
            <a:r>
              <a:rPr lang="es-EC" sz="1600" dirty="0"/>
              <a:t>el </a:t>
            </a:r>
            <a:r>
              <a:rPr lang="es-EC" sz="1600" b="1" dirty="0"/>
              <a:t>60% </a:t>
            </a:r>
            <a:r>
              <a:rPr lang="es-EC" sz="1600" dirty="0"/>
              <a:t>lo considera importante.</a:t>
            </a:r>
          </a:p>
        </p:txBody>
      </p:sp>
      <p:sp>
        <p:nvSpPr>
          <p:cNvPr id="36" name="CuadroTexto 1">
            <a:extLst>
              <a:ext uri="{FF2B5EF4-FFF2-40B4-BE49-F238E27FC236}">
                <a16:creationId xmlns:a16="http://schemas.microsoft.com/office/drawing/2014/main" xmlns="" id="{9C6DA482-8221-4136-9170-A9B28EEF4F07}"/>
              </a:ext>
            </a:extLst>
          </p:cNvPr>
          <p:cNvSpPr txBox="1"/>
          <p:nvPr/>
        </p:nvSpPr>
        <p:spPr>
          <a:xfrm>
            <a:off x="2457449" y="92199"/>
            <a:ext cx="7308055" cy="64698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3" name="Freeform: Shape 86">
            <a:extLst>
              <a:ext uri="{FF2B5EF4-FFF2-40B4-BE49-F238E27FC236}">
                <a16:creationId xmlns:a16="http://schemas.microsoft.com/office/drawing/2014/main" xmlns="" id="{F01CFF94-47C0-44F3-ACA6-5454057573DF}"/>
              </a:ext>
            </a:extLst>
          </p:cNvPr>
          <p:cNvSpPr/>
          <p:nvPr/>
        </p:nvSpPr>
        <p:spPr>
          <a:xfrm rot="10800000">
            <a:off x="225270" y="983927"/>
            <a:ext cx="1189608" cy="1189608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92">
            <a:extLst>
              <a:ext uri="{FF2B5EF4-FFF2-40B4-BE49-F238E27FC236}">
                <a16:creationId xmlns:a16="http://schemas.microsoft.com/office/drawing/2014/main" xmlns="" id="{F071CBA4-8944-4DC0-8BA6-3FFE607A809F}"/>
              </a:ext>
            </a:extLst>
          </p:cNvPr>
          <p:cNvSpPr/>
          <p:nvPr/>
        </p:nvSpPr>
        <p:spPr>
          <a:xfrm>
            <a:off x="4773660" y="5484690"/>
            <a:ext cx="1189608" cy="1189608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39552D09-C397-48A0-9278-5E61C5A292D0}"/>
              </a:ext>
            </a:extLst>
          </p:cNvPr>
          <p:cNvSpPr/>
          <p:nvPr/>
        </p:nvSpPr>
        <p:spPr>
          <a:xfrm>
            <a:off x="429455" y="1173365"/>
            <a:ext cx="5283847" cy="5256932"/>
          </a:xfrm>
          <a:prstGeom prst="roundRect">
            <a:avLst>
              <a:gd name="adj" fmla="val 919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87">
            <a:extLst>
              <a:ext uri="{FF2B5EF4-FFF2-40B4-BE49-F238E27FC236}">
                <a16:creationId xmlns:a16="http://schemas.microsoft.com/office/drawing/2014/main" xmlns="" id="{11B2F800-2B98-474E-B449-6B4E3778D56B}"/>
              </a:ext>
            </a:extLst>
          </p:cNvPr>
          <p:cNvSpPr/>
          <p:nvPr/>
        </p:nvSpPr>
        <p:spPr>
          <a:xfrm rot="5400000">
            <a:off x="225270" y="983927"/>
            <a:ext cx="1189608" cy="118960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93">
            <a:extLst>
              <a:ext uri="{FF2B5EF4-FFF2-40B4-BE49-F238E27FC236}">
                <a16:creationId xmlns:a16="http://schemas.microsoft.com/office/drawing/2014/main" xmlns="" id="{88CC48A8-F1B7-4F24-8467-DAE826137AD3}"/>
              </a:ext>
            </a:extLst>
          </p:cNvPr>
          <p:cNvSpPr/>
          <p:nvPr/>
        </p:nvSpPr>
        <p:spPr>
          <a:xfrm rot="16200000">
            <a:off x="4773660" y="5484690"/>
            <a:ext cx="1189608" cy="118960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94DA95E2-1FC4-4344-815A-69D1AC586018}"/>
              </a:ext>
            </a:extLst>
          </p:cNvPr>
          <p:cNvSpPr txBox="1"/>
          <p:nvPr/>
        </p:nvSpPr>
        <p:spPr>
          <a:xfrm>
            <a:off x="5234683" y="5987443"/>
            <a:ext cx="70403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xmlns="" id="{96F7DBD3-63EE-4403-B049-395E8762AF7A}"/>
              </a:ext>
            </a:extLst>
          </p:cNvPr>
          <p:cNvSpPr txBox="1"/>
          <p:nvPr/>
        </p:nvSpPr>
        <p:spPr>
          <a:xfrm>
            <a:off x="1066037" y="1470370"/>
            <a:ext cx="4420366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lvl="0" algn="r"/>
            <a:r>
              <a:rPr lang="es-EC" sz="1600" dirty="0"/>
              <a:t>El ambiente operacional es </a:t>
            </a:r>
            <a:r>
              <a:rPr lang="es-EC" sz="1600" b="1" dirty="0"/>
              <a:t>complejo</a:t>
            </a:r>
            <a:r>
              <a:rPr lang="es-EC" sz="1600" dirty="0"/>
              <a:t>, </a:t>
            </a:r>
          </a:p>
          <a:p>
            <a:pPr lvl="0" algn="r"/>
            <a:r>
              <a:rPr lang="es-EC" sz="1600" dirty="0"/>
              <a:t>existen actores dispuestos a </a:t>
            </a:r>
            <a:r>
              <a:rPr lang="es-EC" sz="1600" b="1" dirty="0"/>
              <a:t>usar la violencia </a:t>
            </a:r>
          </a:p>
          <a:p>
            <a:pPr lvl="0" algn="r"/>
            <a:r>
              <a:rPr lang="es-EC" sz="1600" dirty="0"/>
              <a:t>para </a:t>
            </a:r>
            <a:r>
              <a:rPr lang="es-EC" sz="1600" u="sng" dirty="0"/>
              <a:t>lograr sus fines; </a:t>
            </a:r>
          </a:p>
        </p:txBody>
      </p:sp>
      <p:sp>
        <p:nvSpPr>
          <p:cNvPr id="40" name="Graphic 3">
            <a:extLst>
              <a:ext uri="{FF2B5EF4-FFF2-40B4-BE49-F238E27FC236}">
                <a16:creationId xmlns:a16="http://schemas.microsoft.com/office/drawing/2014/main" xmlns="" id="{BA46DCFF-4FD9-42EE-82E4-5D75506A8DDC}"/>
              </a:ext>
            </a:extLst>
          </p:cNvPr>
          <p:cNvSpPr/>
          <p:nvPr/>
        </p:nvSpPr>
        <p:spPr>
          <a:xfrm flipH="1">
            <a:off x="272360" y="1061675"/>
            <a:ext cx="616411" cy="628055"/>
          </a:xfrm>
          <a:custGeom>
            <a:avLst/>
            <a:gdLst>
              <a:gd name="connsiteX0" fmla="*/ 285036 w 447675"/>
              <a:gd name="connsiteY0" fmla="*/ 7144 h 342900"/>
              <a:gd name="connsiteX1" fmla="*/ 278368 w 447675"/>
              <a:gd name="connsiteY1" fmla="*/ 8096 h 342900"/>
              <a:gd name="connsiteX2" fmla="*/ 264081 w 447675"/>
              <a:gd name="connsiteY2" fmla="*/ 12859 h 342900"/>
              <a:gd name="connsiteX3" fmla="*/ 242173 w 447675"/>
              <a:gd name="connsiteY3" fmla="*/ 29051 h 342900"/>
              <a:gd name="connsiteX4" fmla="*/ 229791 w 447675"/>
              <a:gd name="connsiteY4" fmla="*/ 51911 h 342900"/>
              <a:gd name="connsiteX5" fmla="*/ 231696 w 447675"/>
              <a:gd name="connsiteY5" fmla="*/ 56674 h 342900"/>
              <a:gd name="connsiteX6" fmla="*/ 236458 w 447675"/>
              <a:gd name="connsiteY6" fmla="*/ 61436 h 342900"/>
              <a:gd name="connsiteX7" fmla="*/ 239316 w 447675"/>
              <a:gd name="connsiteY7" fmla="*/ 65246 h 342900"/>
              <a:gd name="connsiteX8" fmla="*/ 240268 w 447675"/>
              <a:gd name="connsiteY8" fmla="*/ 67151 h 342900"/>
              <a:gd name="connsiteX9" fmla="*/ 232648 w 447675"/>
              <a:gd name="connsiteY9" fmla="*/ 67151 h 342900"/>
              <a:gd name="connsiteX10" fmla="*/ 224076 w 447675"/>
              <a:gd name="connsiteY10" fmla="*/ 69056 h 342900"/>
              <a:gd name="connsiteX11" fmla="*/ 218361 w 447675"/>
              <a:gd name="connsiteY11" fmla="*/ 69056 h 342900"/>
              <a:gd name="connsiteX12" fmla="*/ 215503 w 447675"/>
              <a:gd name="connsiteY12" fmla="*/ 68104 h 342900"/>
              <a:gd name="connsiteX13" fmla="*/ 212646 w 447675"/>
              <a:gd name="connsiteY13" fmla="*/ 69056 h 342900"/>
              <a:gd name="connsiteX14" fmla="*/ 210741 w 447675"/>
              <a:gd name="connsiteY14" fmla="*/ 70009 h 342900"/>
              <a:gd name="connsiteX15" fmla="*/ 207883 w 447675"/>
              <a:gd name="connsiteY15" fmla="*/ 65246 h 342900"/>
              <a:gd name="connsiteX16" fmla="*/ 206931 w 447675"/>
              <a:gd name="connsiteY16" fmla="*/ 63341 h 342900"/>
              <a:gd name="connsiteX17" fmla="*/ 201216 w 447675"/>
              <a:gd name="connsiteY17" fmla="*/ 63341 h 342900"/>
              <a:gd name="connsiteX18" fmla="*/ 200263 w 447675"/>
              <a:gd name="connsiteY18" fmla="*/ 65246 h 342900"/>
              <a:gd name="connsiteX19" fmla="*/ 199311 w 447675"/>
              <a:gd name="connsiteY19" fmla="*/ 68104 h 342900"/>
              <a:gd name="connsiteX20" fmla="*/ 195501 w 447675"/>
              <a:gd name="connsiteY20" fmla="*/ 69056 h 342900"/>
              <a:gd name="connsiteX21" fmla="*/ 191691 w 447675"/>
              <a:gd name="connsiteY21" fmla="*/ 68104 h 342900"/>
              <a:gd name="connsiteX22" fmla="*/ 186928 w 447675"/>
              <a:gd name="connsiteY22" fmla="*/ 68104 h 342900"/>
              <a:gd name="connsiteX23" fmla="*/ 183118 w 447675"/>
              <a:gd name="connsiteY23" fmla="*/ 69056 h 342900"/>
              <a:gd name="connsiteX24" fmla="*/ 180261 w 447675"/>
              <a:gd name="connsiteY24" fmla="*/ 69056 h 342900"/>
              <a:gd name="connsiteX25" fmla="*/ 171688 w 447675"/>
              <a:gd name="connsiteY25" fmla="*/ 67151 h 342900"/>
              <a:gd name="connsiteX26" fmla="*/ 158353 w 447675"/>
              <a:gd name="connsiteY26" fmla="*/ 65246 h 342900"/>
              <a:gd name="connsiteX27" fmla="*/ 151686 w 447675"/>
              <a:gd name="connsiteY27" fmla="*/ 66199 h 342900"/>
              <a:gd name="connsiteX28" fmla="*/ 151686 w 447675"/>
              <a:gd name="connsiteY28" fmla="*/ 77629 h 342900"/>
              <a:gd name="connsiteX29" fmla="*/ 151686 w 447675"/>
              <a:gd name="connsiteY29" fmla="*/ 80486 h 342900"/>
              <a:gd name="connsiteX30" fmla="*/ 157401 w 447675"/>
              <a:gd name="connsiteY30" fmla="*/ 80486 h 342900"/>
              <a:gd name="connsiteX31" fmla="*/ 170736 w 447675"/>
              <a:gd name="connsiteY31" fmla="*/ 78581 h 342900"/>
              <a:gd name="connsiteX32" fmla="*/ 184071 w 447675"/>
              <a:gd name="connsiteY32" fmla="*/ 75724 h 342900"/>
              <a:gd name="connsiteX33" fmla="*/ 186928 w 447675"/>
              <a:gd name="connsiteY33" fmla="*/ 76676 h 342900"/>
              <a:gd name="connsiteX34" fmla="*/ 186928 w 447675"/>
              <a:gd name="connsiteY34" fmla="*/ 78581 h 342900"/>
              <a:gd name="connsiteX35" fmla="*/ 185023 w 447675"/>
              <a:gd name="connsiteY35" fmla="*/ 80486 h 342900"/>
              <a:gd name="connsiteX36" fmla="*/ 182166 w 447675"/>
              <a:gd name="connsiteY36" fmla="*/ 79534 h 342900"/>
              <a:gd name="connsiteX37" fmla="*/ 177403 w 447675"/>
              <a:gd name="connsiteY37" fmla="*/ 79534 h 342900"/>
              <a:gd name="connsiteX38" fmla="*/ 174546 w 447675"/>
              <a:gd name="connsiteY38" fmla="*/ 83344 h 342900"/>
              <a:gd name="connsiteX39" fmla="*/ 172641 w 447675"/>
              <a:gd name="connsiteY39" fmla="*/ 83344 h 342900"/>
              <a:gd name="connsiteX40" fmla="*/ 141208 w 447675"/>
              <a:gd name="connsiteY40" fmla="*/ 84296 h 342900"/>
              <a:gd name="connsiteX41" fmla="*/ 106918 w 447675"/>
              <a:gd name="connsiteY41" fmla="*/ 84296 h 342900"/>
              <a:gd name="connsiteX42" fmla="*/ 102156 w 447675"/>
              <a:gd name="connsiteY42" fmla="*/ 82391 h 342900"/>
              <a:gd name="connsiteX43" fmla="*/ 102156 w 447675"/>
              <a:gd name="connsiteY43" fmla="*/ 78581 h 342900"/>
              <a:gd name="connsiteX44" fmla="*/ 99298 w 447675"/>
              <a:gd name="connsiteY44" fmla="*/ 76676 h 342900"/>
              <a:gd name="connsiteX45" fmla="*/ 97393 w 447675"/>
              <a:gd name="connsiteY45" fmla="*/ 78581 h 342900"/>
              <a:gd name="connsiteX46" fmla="*/ 97393 w 447675"/>
              <a:gd name="connsiteY46" fmla="*/ 81439 h 342900"/>
              <a:gd name="connsiteX47" fmla="*/ 95488 w 447675"/>
              <a:gd name="connsiteY47" fmla="*/ 84296 h 342900"/>
              <a:gd name="connsiteX48" fmla="*/ 94536 w 447675"/>
              <a:gd name="connsiteY48" fmla="*/ 88106 h 342900"/>
              <a:gd name="connsiteX49" fmla="*/ 94536 w 447675"/>
              <a:gd name="connsiteY49" fmla="*/ 90964 h 342900"/>
              <a:gd name="connsiteX50" fmla="*/ 78343 w 447675"/>
              <a:gd name="connsiteY50" fmla="*/ 92869 h 342900"/>
              <a:gd name="connsiteX51" fmla="*/ 68818 w 447675"/>
              <a:gd name="connsiteY51" fmla="*/ 92869 h 342900"/>
              <a:gd name="connsiteX52" fmla="*/ 55483 w 447675"/>
              <a:gd name="connsiteY52" fmla="*/ 93821 h 342900"/>
              <a:gd name="connsiteX53" fmla="*/ 41196 w 447675"/>
              <a:gd name="connsiteY53" fmla="*/ 93821 h 342900"/>
              <a:gd name="connsiteX54" fmla="*/ 24051 w 447675"/>
              <a:gd name="connsiteY54" fmla="*/ 92869 h 342900"/>
              <a:gd name="connsiteX55" fmla="*/ 7858 w 447675"/>
              <a:gd name="connsiteY55" fmla="*/ 93821 h 342900"/>
              <a:gd name="connsiteX56" fmla="*/ 7858 w 447675"/>
              <a:gd name="connsiteY56" fmla="*/ 100489 h 342900"/>
              <a:gd name="connsiteX57" fmla="*/ 23098 w 447675"/>
              <a:gd name="connsiteY57" fmla="*/ 100489 h 342900"/>
              <a:gd name="connsiteX58" fmla="*/ 38338 w 447675"/>
              <a:gd name="connsiteY58" fmla="*/ 100489 h 342900"/>
              <a:gd name="connsiteX59" fmla="*/ 41196 w 447675"/>
              <a:gd name="connsiteY59" fmla="*/ 99536 h 342900"/>
              <a:gd name="connsiteX60" fmla="*/ 92631 w 447675"/>
              <a:gd name="connsiteY60" fmla="*/ 99536 h 342900"/>
              <a:gd name="connsiteX61" fmla="*/ 108823 w 447675"/>
              <a:gd name="connsiteY61" fmla="*/ 100489 h 342900"/>
              <a:gd name="connsiteX62" fmla="*/ 108823 w 447675"/>
              <a:gd name="connsiteY62" fmla="*/ 108109 h 342900"/>
              <a:gd name="connsiteX63" fmla="*/ 110728 w 447675"/>
              <a:gd name="connsiteY63" fmla="*/ 108109 h 342900"/>
              <a:gd name="connsiteX64" fmla="*/ 118348 w 447675"/>
              <a:gd name="connsiteY64" fmla="*/ 107156 h 342900"/>
              <a:gd name="connsiteX65" fmla="*/ 125968 w 447675"/>
              <a:gd name="connsiteY65" fmla="*/ 108109 h 342900"/>
              <a:gd name="connsiteX66" fmla="*/ 129778 w 447675"/>
              <a:gd name="connsiteY66" fmla="*/ 108109 h 342900"/>
              <a:gd name="connsiteX67" fmla="*/ 136446 w 447675"/>
              <a:gd name="connsiteY67" fmla="*/ 110014 h 342900"/>
              <a:gd name="connsiteX68" fmla="*/ 142161 w 447675"/>
              <a:gd name="connsiteY68" fmla="*/ 113824 h 342900"/>
              <a:gd name="connsiteX69" fmla="*/ 145971 w 447675"/>
              <a:gd name="connsiteY69" fmla="*/ 115729 h 342900"/>
              <a:gd name="connsiteX70" fmla="*/ 158353 w 447675"/>
              <a:gd name="connsiteY70" fmla="*/ 119539 h 342900"/>
              <a:gd name="connsiteX71" fmla="*/ 163116 w 447675"/>
              <a:gd name="connsiteY71" fmla="*/ 127159 h 342900"/>
              <a:gd name="connsiteX72" fmla="*/ 166926 w 447675"/>
              <a:gd name="connsiteY72" fmla="*/ 131921 h 342900"/>
              <a:gd name="connsiteX73" fmla="*/ 174546 w 447675"/>
              <a:gd name="connsiteY73" fmla="*/ 139541 h 342900"/>
              <a:gd name="connsiteX74" fmla="*/ 180261 w 447675"/>
              <a:gd name="connsiteY74" fmla="*/ 147161 h 342900"/>
              <a:gd name="connsiteX75" fmla="*/ 182166 w 447675"/>
              <a:gd name="connsiteY75" fmla="*/ 151924 h 342900"/>
              <a:gd name="connsiteX76" fmla="*/ 183118 w 447675"/>
              <a:gd name="connsiteY76" fmla="*/ 154781 h 342900"/>
              <a:gd name="connsiteX77" fmla="*/ 177403 w 447675"/>
              <a:gd name="connsiteY77" fmla="*/ 160496 h 342900"/>
              <a:gd name="connsiteX78" fmla="*/ 166926 w 447675"/>
              <a:gd name="connsiteY78" fmla="*/ 175736 h 342900"/>
              <a:gd name="connsiteX79" fmla="*/ 165973 w 447675"/>
              <a:gd name="connsiteY79" fmla="*/ 186214 h 342900"/>
              <a:gd name="connsiteX80" fmla="*/ 165973 w 447675"/>
              <a:gd name="connsiteY80" fmla="*/ 189071 h 342900"/>
              <a:gd name="connsiteX81" fmla="*/ 159306 w 447675"/>
              <a:gd name="connsiteY81" fmla="*/ 210026 h 342900"/>
              <a:gd name="connsiteX82" fmla="*/ 152638 w 447675"/>
              <a:gd name="connsiteY82" fmla="*/ 222409 h 342900"/>
              <a:gd name="connsiteX83" fmla="*/ 143113 w 447675"/>
              <a:gd name="connsiteY83" fmla="*/ 238601 h 342900"/>
              <a:gd name="connsiteX84" fmla="*/ 136446 w 447675"/>
              <a:gd name="connsiteY84" fmla="*/ 250984 h 342900"/>
              <a:gd name="connsiteX85" fmla="*/ 134541 w 447675"/>
              <a:gd name="connsiteY85" fmla="*/ 255746 h 342900"/>
              <a:gd name="connsiteX86" fmla="*/ 138351 w 447675"/>
              <a:gd name="connsiteY86" fmla="*/ 264319 h 342900"/>
              <a:gd name="connsiteX87" fmla="*/ 140256 w 447675"/>
              <a:gd name="connsiteY87" fmla="*/ 267176 h 342900"/>
              <a:gd name="connsiteX88" fmla="*/ 138351 w 447675"/>
              <a:gd name="connsiteY88" fmla="*/ 270986 h 342900"/>
              <a:gd name="connsiteX89" fmla="*/ 133588 w 447675"/>
              <a:gd name="connsiteY89" fmla="*/ 277654 h 342900"/>
              <a:gd name="connsiteX90" fmla="*/ 113586 w 447675"/>
              <a:gd name="connsiteY90" fmla="*/ 303371 h 342900"/>
              <a:gd name="connsiteX91" fmla="*/ 106918 w 447675"/>
              <a:gd name="connsiteY91" fmla="*/ 303371 h 342900"/>
              <a:gd name="connsiteX92" fmla="*/ 92631 w 447675"/>
              <a:gd name="connsiteY92" fmla="*/ 303371 h 342900"/>
              <a:gd name="connsiteX93" fmla="*/ 88821 w 447675"/>
              <a:gd name="connsiteY93" fmla="*/ 305276 h 342900"/>
              <a:gd name="connsiteX94" fmla="*/ 87868 w 447675"/>
              <a:gd name="connsiteY94" fmla="*/ 305276 h 342900"/>
              <a:gd name="connsiteX95" fmla="*/ 85011 w 447675"/>
              <a:gd name="connsiteY95" fmla="*/ 308134 h 342900"/>
              <a:gd name="connsiteX96" fmla="*/ 84058 w 447675"/>
              <a:gd name="connsiteY96" fmla="*/ 311944 h 342900"/>
              <a:gd name="connsiteX97" fmla="*/ 85963 w 447675"/>
              <a:gd name="connsiteY97" fmla="*/ 321469 h 342900"/>
              <a:gd name="connsiteX98" fmla="*/ 95488 w 447675"/>
              <a:gd name="connsiteY98" fmla="*/ 328136 h 342900"/>
              <a:gd name="connsiteX99" fmla="*/ 100251 w 447675"/>
              <a:gd name="connsiteY99" fmla="*/ 330994 h 342900"/>
              <a:gd name="connsiteX100" fmla="*/ 114538 w 447675"/>
              <a:gd name="connsiteY100" fmla="*/ 330041 h 342900"/>
              <a:gd name="connsiteX101" fmla="*/ 114538 w 447675"/>
              <a:gd name="connsiteY101" fmla="*/ 333851 h 342900"/>
              <a:gd name="connsiteX102" fmla="*/ 114538 w 447675"/>
              <a:gd name="connsiteY102" fmla="*/ 336709 h 342900"/>
              <a:gd name="connsiteX103" fmla="*/ 118348 w 447675"/>
              <a:gd name="connsiteY103" fmla="*/ 337661 h 342900"/>
              <a:gd name="connsiteX104" fmla="*/ 132636 w 447675"/>
              <a:gd name="connsiteY104" fmla="*/ 342424 h 342900"/>
              <a:gd name="connsiteX105" fmla="*/ 146923 w 447675"/>
              <a:gd name="connsiteY105" fmla="*/ 344329 h 342900"/>
              <a:gd name="connsiteX106" fmla="*/ 156448 w 447675"/>
              <a:gd name="connsiteY106" fmla="*/ 337661 h 342900"/>
              <a:gd name="connsiteX107" fmla="*/ 158353 w 447675"/>
              <a:gd name="connsiteY107" fmla="*/ 328136 h 342900"/>
              <a:gd name="connsiteX108" fmla="*/ 160258 w 447675"/>
              <a:gd name="connsiteY108" fmla="*/ 313849 h 342900"/>
              <a:gd name="connsiteX109" fmla="*/ 164068 w 447675"/>
              <a:gd name="connsiteY109" fmla="*/ 296704 h 342900"/>
              <a:gd name="connsiteX110" fmla="*/ 167878 w 447675"/>
              <a:gd name="connsiteY110" fmla="*/ 290036 h 342900"/>
              <a:gd name="connsiteX111" fmla="*/ 171688 w 447675"/>
              <a:gd name="connsiteY111" fmla="*/ 287179 h 342900"/>
              <a:gd name="connsiteX112" fmla="*/ 175498 w 447675"/>
              <a:gd name="connsiteY112" fmla="*/ 286226 h 342900"/>
              <a:gd name="connsiteX113" fmla="*/ 179308 w 447675"/>
              <a:gd name="connsiteY113" fmla="*/ 281464 h 342900"/>
              <a:gd name="connsiteX114" fmla="*/ 184071 w 447675"/>
              <a:gd name="connsiteY114" fmla="*/ 274796 h 342900"/>
              <a:gd name="connsiteX115" fmla="*/ 188833 w 447675"/>
              <a:gd name="connsiteY115" fmla="*/ 269081 h 342900"/>
              <a:gd name="connsiteX116" fmla="*/ 191691 w 447675"/>
              <a:gd name="connsiteY116" fmla="*/ 263366 h 342900"/>
              <a:gd name="connsiteX117" fmla="*/ 197406 w 447675"/>
              <a:gd name="connsiteY117" fmla="*/ 252889 h 342900"/>
              <a:gd name="connsiteX118" fmla="*/ 202168 w 447675"/>
              <a:gd name="connsiteY118" fmla="*/ 244316 h 342900"/>
              <a:gd name="connsiteX119" fmla="*/ 203121 w 447675"/>
              <a:gd name="connsiteY119" fmla="*/ 240506 h 342900"/>
              <a:gd name="connsiteX120" fmla="*/ 205978 w 447675"/>
              <a:gd name="connsiteY120" fmla="*/ 229076 h 342900"/>
              <a:gd name="connsiteX121" fmla="*/ 207883 w 447675"/>
              <a:gd name="connsiteY121" fmla="*/ 218599 h 342900"/>
              <a:gd name="connsiteX122" fmla="*/ 206931 w 447675"/>
              <a:gd name="connsiteY122" fmla="*/ 214789 h 342900"/>
              <a:gd name="connsiteX123" fmla="*/ 201216 w 447675"/>
              <a:gd name="connsiteY123" fmla="*/ 202406 h 342900"/>
              <a:gd name="connsiteX124" fmla="*/ 202168 w 447675"/>
              <a:gd name="connsiteY124" fmla="*/ 203359 h 342900"/>
              <a:gd name="connsiteX125" fmla="*/ 204073 w 447675"/>
              <a:gd name="connsiteY125" fmla="*/ 205264 h 342900"/>
              <a:gd name="connsiteX126" fmla="*/ 206931 w 447675"/>
              <a:gd name="connsiteY126" fmla="*/ 210026 h 342900"/>
              <a:gd name="connsiteX127" fmla="*/ 210741 w 447675"/>
              <a:gd name="connsiteY127" fmla="*/ 215741 h 342900"/>
              <a:gd name="connsiteX128" fmla="*/ 212646 w 447675"/>
              <a:gd name="connsiteY128" fmla="*/ 216694 h 342900"/>
              <a:gd name="connsiteX129" fmla="*/ 218361 w 447675"/>
              <a:gd name="connsiteY129" fmla="*/ 220504 h 342900"/>
              <a:gd name="connsiteX130" fmla="*/ 225981 w 447675"/>
              <a:gd name="connsiteY130" fmla="*/ 224314 h 342900"/>
              <a:gd name="connsiteX131" fmla="*/ 229791 w 447675"/>
              <a:gd name="connsiteY131" fmla="*/ 225266 h 342900"/>
              <a:gd name="connsiteX132" fmla="*/ 245031 w 447675"/>
              <a:gd name="connsiteY132" fmla="*/ 227171 h 342900"/>
              <a:gd name="connsiteX133" fmla="*/ 249793 w 447675"/>
              <a:gd name="connsiteY133" fmla="*/ 228124 h 342900"/>
              <a:gd name="connsiteX134" fmla="*/ 256461 w 447675"/>
              <a:gd name="connsiteY134" fmla="*/ 231934 h 342900"/>
              <a:gd name="connsiteX135" fmla="*/ 265033 w 447675"/>
              <a:gd name="connsiteY135" fmla="*/ 244316 h 342900"/>
              <a:gd name="connsiteX136" fmla="*/ 270748 w 447675"/>
              <a:gd name="connsiteY136" fmla="*/ 247174 h 342900"/>
              <a:gd name="connsiteX137" fmla="*/ 296466 w 447675"/>
              <a:gd name="connsiteY137" fmla="*/ 258604 h 342900"/>
              <a:gd name="connsiteX138" fmla="*/ 295513 w 447675"/>
              <a:gd name="connsiteY138" fmla="*/ 265271 h 342900"/>
              <a:gd name="connsiteX139" fmla="*/ 294561 w 447675"/>
              <a:gd name="connsiteY139" fmla="*/ 274796 h 342900"/>
              <a:gd name="connsiteX140" fmla="*/ 294561 w 447675"/>
              <a:gd name="connsiteY140" fmla="*/ 279559 h 342900"/>
              <a:gd name="connsiteX141" fmla="*/ 297418 w 447675"/>
              <a:gd name="connsiteY141" fmla="*/ 293846 h 342900"/>
              <a:gd name="connsiteX142" fmla="*/ 301228 w 447675"/>
              <a:gd name="connsiteY142" fmla="*/ 303371 h 342900"/>
              <a:gd name="connsiteX143" fmla="*/ 305038 w 447675"/>
              <a:gd name="connsiteY143" fmla="*/ 307181 h 342900"/>
              <a:gd name="connsiteX144" fmla="*/ 314563 w 447675"/>
              <a:gd name="connsiteY144" fmla="*/ 312896 h 342900"/>
              <a:gd name="connsiteX145" fmla="*/ 318373 w 447675"/>
              <a:gd name="connsiteY145" fmla="*/ 313849 h 342900"/>
              <a:gd name="connsiteX146" fmla="*/ 325041 w 447675"/>
              <a:gd name="connsiteY146" fmla="*/ 313849 h 342900"/>
              <a:gd name="connsiteX147" fmla="*/ 345996 w 447675"/>
              <a:gd name="connsiteY147" fmla="*/ 310991 h 342900"/>
              <a:gd name="connsiteX148" fmla="*/ 363141 w 447675"/>
              <a:gd name="connsiteY148" fmla="*/ 307181 h 342900"/>
              <a:gd name="connsiteX149" fmla="*/ 372666 w 447675"/>
              <a:gd name="connsiteY149" fmla="*/ 305276 h 342900"/>
              <a:gd name="connsiteX150" fmla="*/ 381238 w 447675"/>
              <a:gd name="connsiteY150" fmla="*/ 303371 h 342900"/>
              <a:gd name="connsiteX151" fmla="*/ 385048 w 447675"/>
              <a:gd name="connsiteY151" fmla="*/ 299561 h 342900"/>
              <a:gd name="connsiteX152" fmla="*/ 387906 w 447675"/>
              <a:gd name="connsiteY152" fmla="*/ 301466 h 342900"/>
              <a:gd name="connsiteX153" fmla="*/ 389811 w 447675"/>
              <a:gd name="connsiteY153" fmla="*/ 310991 h 342900"/>
              <a:gd name="connsiteX154" fmla="*/ 390763 w 447675"/>
              <a:gd name="connsiteY154" fmla="*/ 316706 h 342900"/>
              <a:gd name="connsiteX155" fmla="*/ 388858 w 447675"/>
              <a:gd name="connsiteY155" fmla="*/ 318611 h 342900"/>
              <a:gd name="connsiteX156" fmla="*/ 386953 w 447675"/>
              <a:gd name="connsiteY156" fmla="*/ 324326 h 342900"/>
              <a:gd name="connsiteX157" fmla="*/ 391716 w 447675"/>
              <a:gd name="connsiteY157" fmla="*/ 334804 h 342900"/>
              <a:gd name="connsiteX158" fmla="*/ 406003 w 447675"/>
              <a:gd name="connsiteY158" fmla="*/ 330041 h 342900"/>
              <a:gd name="connsiteX159" fmla="*/ 418386 w 447675"/>
              <a:gd name="connsiteY159" fmla="*/ 323374 h 342900"/>
              <a:gd name="connsiteX160" fmla="*/ 426958 w 447675"/>
              <a:gd name="connsiteY160" fmla="*/ 314801 h 342900"/>
              <a:gd name="connsiteX161" fmla="*/ 425053 w 447675"/>
              <a:gd name="connsiteY161" fmla="*/ 304324 h 342900"/>
              <a:gd name="connsiteX162" fmla="*/ 426958 w 447675"/>
              <a:gd name="connsiteY162" fmla="*/ 300514 h 342900"/>
              <a:gd name="connsiteX163" fmla="*/ 429816 w 447675"/>
              <a:gd name="connsiteY163" fmla="*/ 295751 h 342900"/>
              <a:gd name="connsiteX164" fmla="*/ 430768 w 447675"/>
              <a:gd name="connsiteY164" fmla="*/ 290036 h 342900"/>
              <a:gd name="connsiteX165" fmla="*/ 431721 w 447675"/>
              <a:gd name="connsiteY165" fmla="*/ 282416 h 342900"/>
              <a:gd name="connsiteX166" fmla="*/ 430768 w 447675"/>
              <a:gd name="connsiteY166" fmla="*/ 276701 h 342900"/>
              <a:gd name="connsiteX167" fmla="*/ 429816 w 447675"/>
              <a:gd name="connsiteY167" fmla="*/ 274796 h 342900"/>
              <a:gd name="connsiteX168" fmla="*/ 429816 w 447675"/>
              <a:gd name="connsiteY168" fmla="*/ 273844 h 342900"/>
              <a:gd name="connsiteX169" fmla="*/ 414576 w 447675"/>
              <a:gd name="connsiteY169" fmla="*/ 265271 h 342900"/>
              <a:gd name="connsiteX170" fmla="*/ 404098 w 447675"/>
              <a:gd name="connsiteY170" fmla="*/ 261461 h 342900"/>
              <a:gd name="connsiteX171" fmla="*/ 400288 w 447675"/>
              <a:gd name="connsiteY171" fmla="*/ 260509 h 342900"/>
              <a:gd name="connsiteX172" fmla="*/ 391716 w 447675"/>
              <a:gd name="connsiteY172" fmla="*/ 259556 h 342900"/>
              <a:gd name="connsiteX173" fmla="*/ 385048 w 447675"/>
              <a:gd name="connsiteY173" fmla="*/ 258604 h 342900"/>
              <a:gd name="connsiteX174" fmla="*/ 386001 w 447675"/>
              <a:gd name="connsiteY174" fmla="*/ 257651 h 342900"/>
              <a:gd name="connsiteX175" fmla="*/ 390763 w 447675"/>
              <a:gd name="connsiteY175" fmla="*/ 256699 h 342900"/>
              <a:gd name="connsiteX176" fmla="*/ 397431 w 447675"/>
              <a:gd name="connsiteY176" fmla="*/ 257651 h 342900"/>
              <a:gd name="connsiteX177" fmla="*/ 402193 w 447675"/>
              <a:gd name="connsiteY177" fmla="*/ 256699 h 342900"/>
              <a:gd name="connsiteX178" fmla="*/ 405051 w 447675"/>
              <a:gd name="connsiteY178" fmla="*/ 255746 h 342900"/>
              <a:gd name="connsiteX179" fmla="*/ 410766 w 447675"/>
              <a:gd name="connsiteY179" fmla="*/ 258604 h 342900"/>
              <a:gd name="connsiteX180" fmla="*/ 415528 w 447675"/>
              <a:gd name="connsiteY180" fmla="*/ 261461 h 342900"/>
              <a:gd name="connsiteX181" fmla="*/ 426006 w 447675"/>
              <a:gd name="connsiteY181" fmla="*/ 261461 h 342900"/>
              <a:gd name="connsiteX182" fmla="*/ 430768 w 447675"/>
              <a:gd name="connsiteY182" fmla="*/ 259556 h 342900"/>
              <a:gd name="connsiteX183" fmla="*/ 440293 w 447675"/>
              <a:gd name="connsiteY183" fmla="*/ 252889 h 342900"/>
              <a:gd name="connsiteX184" fmla="*/ 445056 w 447675"/>
              <a:gd name="connsiteY184" fmla="*/ 235744 h 342900"/>
              <a:gd name="connsiteX185" fmla="*/ 446008 w 447675"/>
              <a:gd name="connsiteY185" fmla="*/ 230981 h 342900"/>
              <a:gd name="connsiteX186" fmla="*/ 446008 w 447675"/>
              <a:gd name="connsiteY186" fmla="*/ 213836 h 342900"/>
              <a:gd name="connsiteX187" fmla="*/ 444103 w 447675"/>
              <a:gd name="connsiteY187" fmla="*/ 206216 h 342900"/>
              <a:gd name="connsiteX188" fmla="*/ 437436 w 447675"/>
              <a:gd name="connsiteY188" fmla="*/ 191929 h 342900"/>
              <a:gd name="connsiteX189" fmla="*/ 420291 w 447675"/>
              <a:gd name="connsiteY189" fmla="*/ 181451 h 342900"/>
              <a:gd name="connsiteX190" fmla="*/ 410766 w 447675"/>
              <a:gd name="connsiteY190" fmla="*/ 176689 h 342900"/>
              <a:gd name="connsiteX191" fmla="*/ 409813 w 447675"/>
              <a:gd name="connsiteY191" fmla="*/ 171926 h 342900"/>
              <a:gd name="connsiteX192" fmla="*/ 408861 w 447675"/>
              <a:gd name="connsiteY192" fmla="*/ 169069 h 342900"/>
              <a:gd name="connsiteX193" fmla="*/ 409813 w 447675"/>
              <a:gd name="connsiteY193" fmla="*/ 167164 h 342900"/>
              <a:gd name="connsiteX194" fmla="*/ 411718 w 447675"/>
              <a:gd name="connsiteY194" fmla="*/ 162401 h 342900"/>
              <a:gd name="connsiteX195" fmla="*/ 412671 w 447675"/>
              <a:gd name="connsiteY195" fmla="*/ 150971 h 342900"/>
              <a:gd name="connsiteX196" fmla="*/ 410766 w 447675"/>
              <a:gd name="connsiteY196" fmla="*/ 143351 h 342900"/>
              <a:gd name="connsiteX197" fmla="*/ 406956 w 447675"/>
              <a:gd name="connsiteY197" fmla="*/ 129064 h 342900"/>
              <a:gd name="connsiteX198" fmla="*/ 406003 w 447675"/>
              <a:gd name="connsiteY198" fmla="*/ 124301 h 342900"/>
              <a:gd name="connsiteX199" fmla="*/ 406003 w 447675"/>
              <a:gd name="connsiteY199" fmla="*/ 121444 h 342900"/>
              <a:gd name="connsiteX200" fmla="*/ 403146 w 447675"/>
              <a:gd name="connsiteY200" fmla="*/ 115729 h 342900"/>
              <a:gd name="connsiteX201" fmla="*/ 398383 w 447675"/>
              <a:gd name="connsiteY201" fmla="*/ 104299 h 342900"/>
              <a:gd name="connsiteX202" fmla="*/ 396478 w 447675"/>
              <a:gd name="connsiteY202" fmla="*/ 97631 h 342900"/>
              <a:gd name="connsiteX203" fmla="*/ 385048 w 447675"/>
              <a:gd name="connsiteY203" fmla="*/ 82391 h 342900"/>
              <a:gd name="connsiteX204" fmla="*/ 379333 w 447675"/>
              <a:gd name="connsiteY204" fmla="*/ 74771 h 342900"/>
              <a:gd name="connsiteX205" fmla="*/ 373618 w 447675"/>
              <a:gd name="connsiteY205" fmla="*/ 67151 h 342900"/>
              <a:gd name="connsiteX206" fmla="*/ 369808 w 447675"/>
              <a:gd name="connsiteY206" fmla="*/ 62389 h 342900"/>
              <a:gd name="connsiteX207" fmla="*/ 361236 w 447675"/>
              <a:gd name="connsiteY207" fmla="*/ 55721 h 342900"/>
              <a:gd name="connsiteX208" fmla="*/ 351711 w 447675"/>
              <a:gd name="connsiteY208" fmla="*/ 50959 h 342900"/>
              <a:gd name="connsiteX209" fmla="*/ 345996 w 447675"/>
              <a:gd name="connsiteY209" fmla="*/ 48101 h 342900"/>
              <a:gd name="connsiteX210" fmla="*/ 338376 w 447675"/>
              <a:gd name="connsiteY210" fmla="*/ 48101 h 342900"/>
              <a:gd name="connsiteX211" fmla="*/ 329803 w 447675"/>
              <a:gd name="connsiteY211" fmla="*/ 47149 h 342900"/>
              <a:gd name="connsiteX212" fmla="*/ 317421 w 447675"/>
              <a:gd name="connsiteY212" fmla="*/ 44291 h 342900"/>
              <a:gd name="connsiteX213" fmla="*/ 312658 w 447675"/>
              <a:gd name="connsiteY213" fmla="*/ 43339 h 342900"/>
              <a:gd name="connsiteX214" fmla="*/ 310753 w 447675"/>
              <a:gd name="connsiteY214" fmla="*/ 37624 h 342900"/>
              <a:gd name="connsiteX215" fmla="*/ 303133 w 447675"/>
              <a:gd name="connsiteY215" fmla="*/ 26194 h 342900"/>
              <a:gd name="connsiteX216" fmla="*/ 295513 w 447675"/>
              <a:gd name="connsiteY216" fmla="*/ 18574 h 342900"/>
              <a:gd name="connsiteX217" fmla="*/ 289798 w 447675"/>
              <a:gd name="connsiteY217" fmla="*/ 13811 h 342900"/>
              <a:gd name="connsiteX218" fmla="*/ 285036 w 447675"/>
              <a:gd name="connsiteY218" fmla="*/ 7144 h 342900"/>
              <a:gd name="connsiteX219" fmla="*/ 326946 w 447675"/>
              <a:gd name="connsiteY219" fmla="*/ 40481 h 342900"/>
              <a:gd name="connsiteX220" fmla="*/ 328851 w 447675"/>
              <a:gd name="connsiteY220" fmla="*/ 45244 h 342900"/>
              <a:gd name="connsiteX221" fmla="*/ 324088 w 447675"/>
              <a:gd name="connsiteY221" fmla="*/ 47149 h 342900"/>
              <a:gd name="connsiteX222" fmla="*/ 320278 w 447675"/>
              <a:gd name="connsiteY222" fmla="*/ 48101 h 342900"/>
              <a:gd name="connsiteX223" fmla="*/ 317421 w 447675"/>
              <a:gd name="connsiteY223" fmla="*/ 47149 h 342900"/>
              <a:gd name="connsiteX224" fmla="*/ 315516 w 447675"/>
              <a:gd name="connsiteY224" fmla="*/ 43339 h 342900"/>
              <a:gd name="connsiteX225" fmla="*/ 320278 w 447675"/>
              <a:gd name="connsiteY225" fmla="*/ 39529 h 342900"/>
              <a:gd name="connsiteX226" fmla="*/ 326946 w 447675"/>
              <a:gd name="connsiteY226" fmla="*/ 40481 h 342900"/>
              <a:gd name="connsiteX227" fmla="*/ 256461 w 447675"/>
              <a:gd name="connsiteY227" fmla="*/ 70961 h 342900"/>
              <a:gd name="connsiteX228" fmla="*/ 253603 w 447675"/>
              <a:gd name="connsiteY228" fmla="*/ 74771 h 342900"/>
              <a:gd name="connsiteX229" fmla="*/ 246936 w 447675"/>
              <a:gd name="connsiteY229" fmla="*/ 85249 h 342900"/>
              <a:gd name="connsiteX230" fmla="*/ 245983 w 447675"/>
              <a:gd name="connsiteY230" fmla="*/ 87154 h 342900"/>
              <a:gd name="connsiteX231" fmla="*/ 245031 w 447675"/>
              <a:gd name="connsiteY231" fmla="*/ 87154 h 342900"/>
              <a:gd name="connsiteX232" fmla="*/ 243126 w 447675"/>
              <a:gd name="connsiteY232" fmla="*/ 85249 h 342900"/>
              <a:gd name="connsiteX233" fmla="*/ 238363 w 447675"/>
              <a:gd name="connsiteY233" fmla="*/ 80486 h 342900"/>
              <a:gd name="connsiteX234" fmla="*/ 244078 w 447675"/>
              <a:gd name="connsiteY234" fmla="*/ 79534 h 342900"/>
              <a:gd name="connsiteX235" fmla="*/ 248841 w 447675"/>
              <a:gd name="connsiteY235" fmla="*/ 79534 h 342900"/>
              <a:gd name="connsiteX236" fmla="*/ 248841 w 447675"/>
              <a:gd name="connsiteY236" fmla="*/ 75724 h 342900"/>
              <a:gd name="connsiteX237" fmla="*/ 249793 w 447675"/>
              <a:gd name="connsiteY237" fmla="*/ 70961 h 342900"/>
              <a:gd name="connsiteX238" fmla="*/ 256461 w 447675"/>
              <a:gd name="connsiteY238" fmla="*/ 70961 h 342900"/>
              <a:gd name="connsiteX239" fmla="*/ 223123 w 447675"/>
              <a:gd name="connsiteY239" fmla="*/ 79534 h 342900"/>
              <a:gd name="connsiteX240" fmla="*/ 227886 w 447675"/>
              <a:gd name="connsiteY240" fmla="*/ 81439 h 342900"/>
              <a:gd name="connsiteX241" fmla="*/ 229791 w 447675"/>
              <a:gd name="connsiteY241" fmla="*/ 82391 h 342900"/>
              <a:gd name="connsiteX242" fmla="*/ 221218 w 447675"/>
              <a:gd name="connsiteY242" fmla="*/ 83344 h 342900"/>
              <a:gd name="connsiteX243" fmla="*/ 217408 w 447675"/>
              <a:gd name="connsiteY243" fmla="*/ 83344 h 342900"/>
              <a:gd name="connsiteX244" fmla="*/ 217408 w 447675"/>
              <a:gd name="connsiteY244" fmla="*/ 81439 h 342900"/>
              <a:gd name="connsiteX245" fmla="*/ 218361 w 447675"/>
              <a:gd name="connsiteY245" fmla="*/ 79534 h 342900"/>
              <a:gd name="connsiteX246" fmla="*/ 223123 w 447675"/>
              <a:gd name="connsiteY246" fmla="*/ 79534 h 342900"/>
              <a:gd name="connsiteX247" fmla="*/ 211693 w 447675"/>
              <a:gd name="connsiteY247" fmla="*/ 81439 h 342900"/>
              <a:gd name="connsiteX248" fmla="*/ 196453 w 447675"/>
              <a:gd name="connsiteY248" fmla="*/ 82391 h 342900"/>
              <a:gd name="connsiteX249" fmla="*/ 195501 w 447675"/>
              <a:gd name="connsiteY249" fmla="*/ 81439 h 342900"/>
              <a:gd name="connsiteX250" fmla="*/ 204073 w 447675"/>
              <a:gd name="connsiteY250" fmla="*/ 80486 h 342900"/>
              <a:gd name="connsiteX251" fmla="*/ 211693 w 447675"/>
              <a:gd name="connsiteY251" fmla="*/ 81439 h 342900"/>
              <a:gd name="connsiteX252" fmla="*/ 185023 w 447675"/>
              <a:gd name="connsiteY252" fmla="*/ 101441 h 342900"/>
              <a:gd name="connsiteX253" fmla="*/ 185976 w 447675"/>
              <a:gd name="connsiteY253" fmla="*/ 103346 h 342900"/>
              <a:gd name="connsiteX254" fmla="*/ 178356 w 447675"/>
              <a:gd name="connsiteY254" fmla="*/ 102394 h 342900"/>
              <a:gd name="connsiteX255" fmla="*/ 177403 w 447675"/>
              <a:gd name="connsiteY255" fmla="*/ 100489 h 342900"/>
              <a:gd name="connsiteX256" fmla="*/ 185023 w 447675"/>
              <a:gd name="connsiteY256" fmla="*/ 101441 h 342900"/>
              <a:gd name="connsiteX257" fmla="*/ 208836 w 447675"/>
              <a:gd name="connsiteY257" fmla="*/ 106204 h 342900"/>
              <a:gd name="connsiteX258" fmla="*/ 209788 w 447675"/>
              <a:gd name="connsiteY258" fmla="*/ 109061 h 342900"/>
              <a:gd name="connsiteX259" fmla="*/ 209788 w 447675"/>
              <a:gd name="connsiteY259" fmla="*/ 110966 h 342900"/>
              <a:gd name="connsiteX260" fmla="*/ 207883 w 447675"/>
              <a:gd name="connsiteY260" fmla="*/ 108109 h 342900"/>
              <a:gd name="connsiteX261" fmla="*/ 208836 w 447675"/>
              <a:gd name="connsiteY261" fmla="*/ 106204 h 342900"/>
              <a:gd name="connsiteX262" fmla="*/ 267891 w 447675"/>
              <a:gd name="connsiteY262" fmla="*/ 138589 h 342900"/>
              <a:gd name="connsiteX263" fmla="*/ 269796 w 447675"/>
              <a:gd name="connsiteY263" fmla="*/ 142399 h 342900"/>
              <a:gd name="connsiteX264" fmla="*/ 274558 w 447675"/>
              <a:gd name="connsiteY264" fmla="*/ 150019 h 342900"/>
              <a:gd name="connsiteX265" fmla="*/ 276463 w 447675"/>
              <a:gd name="connsiteY265" fmla="*/ 153829 h 342900"/>
              <a:gd name="connsiteX266" fmla="*/ 278368 w 447675"/>
              <a:gd name="connsiteY266" fmla="*/ 162401 h 342900"/>
              <a:gd name="connsiteX267" fmla="*/ 277416 w 447675"/>
              <a:gd name="connsiteY267" fmla="*/ 172879 h 342900"/>
              <a:gd name="connsiteX268" fmla="*/ 262176 w 447675"/>
              <a:gd name="connsiteY268" fmla="*/ 166211 h 342900"/>
              <a:gd name="connsiteX269" fmla="*/ 249793 w 447675"/>
              <a:gd name="connsiteY269" fmla="*/ 160496 h 342900"/>
              <a:gd name="connsiteX270" fmla="*/ 245983 w 447675"/>
              <a:gd name="connsiteY270" fmla="*/ 159544 h 342900"/>
              <a:gd name="connsiteX271" fmla="*/ 238363 w 447675"/>
              <a:gd name="connsiteY271" fmla="*/ 158591 h 342900"/>
              <a:gd name="connsiteX272" fmla="*/ 231696 w 447675"/>
              <a:gd name="connsiteY272" fmla="*/ 157639 h 342900"/>
              <a:gd name="connsiteX273" fmla="*/ 229791 w 447675"/>
              <a:gd name="connsiteY273" fmla="*/ 153829 h 342900"/>
              <a:gd name="connsiteX274" fmla="*/ 230743 w 447675"/>
              <a:gd name="connsiteY274" fmla="*/ 150971 h 342900"/>
              <a:gd name="connsiteX275" fmla="*/ 238363 w 447675"/>
              <a:gd name="connsiteY275" fmla="*/ 145256 h 342900"/>
              <a:gd name="connsiteX276" fmla="*/ 256461 w 447675"/>
              <a:gd name="connsiteY276" fmla="*/ 139541 h 342900"/>
              <a:gd name="connsiteX277" fmla="*/ 265033 w 447675"/>
              <a:gd name="connsiteY277" fmla="*/ 135731 h 342900"/>
              <a:gd name="connsiteX278" fmla="*/ 267891 w 447675"/>
              <a:gd name="connsiteY278" fmla="*/ 138589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447675" h="342900">
                <a:moveTo>
                  <a:pt x="285036" y="7144"/>
                </a:moveTo>
                <a:cubicBezTo>
                  <a:pt x="285036" y="7144"/>
                  <a:pt x="282178" y="8096"/>
                  <a:pt x="278368" y="8096"/>
                </a:cubicBezTo>
                <a:cubicBezTo>
                  <a:pt x="271701" y="9049"/>
                  <a:pt x="270748" y="9049"/>
                  <a:pt x="264081" y="12859"/>
                </a:cubicBezTo>
                <a:cubicBezTo>
                  <a:pt x="257413" y="15716"/>
                  <a:pt x="246936" y="23336"/>
                  <a:pt x="242173" y="29051"/>
                </a:cubicBezTo>
                <a:cubicBezTo>
                  <a:pt x="240268" y="30956"/>
                  <a:pt x="236458" y="38576"/>
                  <a:pt x="229791" y="51911"/>
                </a:cubicBezTo>
                <a:cubicBezTo>
                  <a:pt x="228838" y="53816"/>
                  <a:pt x="228838" y="55721"/>
                  <a:pt x="231696" y="56674"/>
                </a:cubicBezTo>
                <a:cubicBezTo>
                  <a:pt x="234553" y="57626"/>
                  <a:pt x="234553" y="58579"/>
                  <a:pt x="236458" y="61436"/>
                </a:cubicBezTo>
                <a:cubicBezTo>
                  <a:pt x="237411" y="63341"/>
                  <a:pt x="238363" y="64294"/>
                  <a:pt x="239316" y="65246"/>
                </a:cubicBezTo>
                <a:cubicBezTo>
                  <a:pt x="240268" y="66199"/>
                  <a:pt x="240268" y="66199"/>
                  <a:pt x="240268" y="67151"/>
                </a:cubicBezTo>
                <a:cubicBezTo>
                  <a:pt x="239316" y="67151"/>
                  <a:pt x="236458" y="67151"/>
                  <a:pt x="232648" y="67151"/>
                </a:cubicBezTo>
                <a:cubicBezTo>
                  <a:pt x="225981" y="67151"/>
                  <a:pt x="225981" y="67151"/>
                  <a:pt x="224076" y="69056"/>
                </a:cubicBezTo>
                <a:cubicBezTo>
                  <a:pt x="221218" y="70961"/>
                  <a:pt x="220266" y="70961"/>
                  <a:pt x="218361" y="69056"/>
                </a:cubicBezTo>
                <a:cubicBezTo>
                  <a:pt x="217408" y="68104"/>
                  <a:pt x="216456" y="68104"/>
                  <a:pt x="215503" y="68104"/>
                </a:cubicBezTo>
                <a:cubicBezTo>
                  <a:pt x="214551" y="68104"/>
                  <a:pt x="213598" y="68104"/>
                  <a:pt x="212646" y="69056"/>
                </a:cubicBezTo>
                <a:cubicBezTo>
                  <a:pt x="212646" y="70009"/>
                  <a:pt x="211693" y="70009"/>
                  <a:pt x="210741" y="70009"/>
                </a:cubicBezTo>
                <a:cubicBezTo>
                  <a:pt x="209788" y="70009"/>
                  <a:pt x="207883" y="67151"/>
                  <a:pt x="207883" y="65246"/>
                </a:cubicBezTo>
                <a:cubicBezTo>
                  <a:pt x="207883" y="64294"/>
                  <a:pt x="207883" y="64294"/>
                  <a:pt x="206931" y="63341"/>
                </a:cubicBezTo>
                <a:cubicBezTo>
                  <a:pt x="205978" y="63341"/>
                  <a:pt x="202168" y="63341"/>
                  <a:pt x="201216" y="63341"/>
                </a:cubicBezTo>
                <a:cubicBezTo>
                  <a:pt x="200263" y="63341"/>
                  <a:pt x="200263" y="64294"/>
                  <a:pt x="200263" y="65246"/>
                </a:cubicBezTo>
                <a:cubicBezTo>
                  <a:pt x="200263" y="66199"/>
                  <a:pt x="200263" y="67151"/>
                  <a:pt x="199311" y="68104"/>
                </a:cubicBezTo>
                <a:cubicBezTo>
                  <a:pt x="198358" y="69056"/>
                  <a:pt x="198358" y="69056"/>
                  <a:pt x="195501" y="69056"/>
                </a:cubicBezTo>
                <a:cubicBezTo>
                  <a:pt x="192643" y="69056"/>
                  <a:pt x="192643" y="69056"/>
                  <a:pt x="191691" y="68104"/>
                </a:cubicBezTo>
                <a:cubicBezTo>
                  <a:pt x="190738" y="66199"/>
                  <a:pt x="187881" y="67151"/>
                  <a:pt x="186928" y="68104"/>
                </a:cubicBezTo>
                <a:cubicBezTo>
                  <a:pt x="185976" y="69056"/>
                  <a:pt x="185023" y="69056"/>
                  <a:pt x="183118" y="69056"/>
                </a:cubicBezTo>
                <a:cubicBezTo>
                  <a:pt x="182166" y="69056"/>
                  <a:pt x="180261" y="69056"/>
                  <a:pt x="180261" y="69056"/>
                </a:cubicBezTo>
                <a:cubicBezTo>
                  <a:pt x="180261" y="69056"/>
                  <a:pt x="176451" y="68104"/>
                  <a:pt x="171688" y="67151"/>
                </a:cubicBezTo>
                <a:cubicBezTo>
                  <a:pt x="165021" y="65246"/>
                  <a:pt x="163116" y="65246"/>
                  <a:pt x="158353" y="65246"/>
                </a:cubicBezTo>
                <a:cubicBezTo>
                  <a:pt x="153591" y="65246"/>
                  <a:pt x="151686" y="65246"/>
                  <a:pt x="151686" y="66199"/>
                </a:cubicBezTo>
                <a:cubicBezTo>
                  <a:pt x="150733" y="67151"/>
                  <a:pt x="150733" y="73819"/>
                  <a:pt x="151686" y="77629"/>
                </a:cubicBezTo>
                <a:lnTo>
                  <a:pt x="151686" y="80486"/>
                </a:lnTo>
                <a:lnTo>
                  <a:pt x="157401" y="80486"/>
                </a:lnTo>
                <a:cubicBezTo>
                  <a:pt x="163116" y="80486"/>
                  <a:pt x="164068" y="80486"/>
                  <a:pt x="170736" y="78581"/>
                </a:cubicBezTo>
                <a:cubicBezTo>
                  <a:pt x="177403" y="76676"/>
                  <a:pt x="179308" y="76676"/>
                  <a:pt x="184071" y="75724"/>
                </a:cubicBezTo>
                <a:cubicBezTo>
                  <a:pt x="185976" y="75724"/>
                  <a:pt x="185976" y="75724"/>
                  <a:pt x="186928" y="76676"/>
                </a:cubicBezTo>
                <a:cubicBezTo>
                  <a:pt x="186928" y="77629"/>
                  <a:pt x="187881" y="78581"/>
                  <a:pt x="186928" y="78581"/>
                </a:cubicBezTo>
                <a:cubicBezTo>
                  <a:pt x="186928" y="79534"/>
                  <a:pt x="186928" y="79534"/>
                  <a:pt x="185023" y="80486"/>
                </a:cubicBezTo>
                <a:cubicBezTo>
                  <a:pt x="184071" y="80486"/>
                  <a:pt x="183118" y="80486"/>
                  <a:pt x="182166" y="79534"/>
                </a:cubicBezTo>
                <a:cubicBezTo>
                  <a:pt x="181213" y="78581"/>
                  <a:pt x="179308" y="78581"/>
                  <a:pt x="177403" y="79534"/>
                </a:cubicBezTo>
                <a:cubicBezTo>
                  <a:pt x="176451" y="82391"/>
                  <a:pt x="175498" y="83344"/>
                  <a:pt x="174546" y="83344"/>
                </a:cubicBezTo>
                <a:cubicBezTo>
                  <a:pt x="173593" y="83344"/>
                  <a:pt x="173593" y="83344"/>
                  <a:pt x="172641" y="83344"/>
                </a:cubicBezTo>
                <a:cubicBezTo>
                  <a:pt x="171688" y="84296"/>
                  <a:pt x="165973" y="84296"/>
                  <a:pt x="141208" y="84296"/>
                </a:cubicBezTo>
                <a:cubicBezTo>
                  <a:pt x="124063" y="84296"/>
                  <a:pt x="108823" y="84296"/>
                  <a:pt x="106918" y="84296"/>
                </a:cubicBezTo>
                <a:cubicBezTo>
                  <a:pt x="102156" y="85249"/>
                  <a:pt x="101203" y="84296"/>
                  <a:pt x="102156" y="82391"/>
                </a:cubicBezTo>
                <a:cubicBezTo>
                  <a:pt x="103108" y="81439"/>
                  <a:pt x="103108" y="80486"/>
                  <a:pt x="102156" y="78581"/>
                </a:cubicBezTo>
                <a:cubicBezTo>
                  <a:pt x="101203" y="76676"/>
                  <a:pt x="101203" y="75724"/>
                  <a:pt x="99298" y="76676"/>
                </a:cubicBezTo>
                <a:cubicBezTo>
                  <a:pt x="98346" y="76676"/>
                  <a:pt x="97393" y="76676"/>
                  <a:pt x="97393" y="78581"/>
                </a:cubicBezTo>
                <a:cubicBezTo>
                  <a:pt x="97393" y="79534"/>
                  <a:pt x="97393" y="81439"/>
                  <a:pt x="97393" y="81439"/>
                </a:cubicBezTo>
                <a:cubicBezTo>
                  <a:pt x="98346" y="83344"/>
                  <a:pt x="97393" y="84296"/>
                  <a:pt x="95488" y="84296"/>
                </a:cubicBezTo>
                <a:cubicBezTo>
                  <a:pt x="93583" y="84296"/>
                  <a:pt x="93583" y="85249"/>
                  <a:pt x="94536" y="88106"/>
                </a:cubicBezTo>
                <a:cubicBezTo>
                  <a:pt x="94536" y="90011"/>
                  <a:pt x="94536" y="90011"/>
                  <a:pt x="94536" y="90964"/>
                </a:cubicBezTo>
                <a:cubicBezTo>
                  <a:pt x="94536" y="91916"/>
                  <a:pt x="88821" y="92869"/>
                  <a:pt x="78343" y="92869"/>
                </a:cubicBezTo>
                <a:cubicBezTo>
                  <a:pt x="73581" y="92869"/>
                  <a:pt x="68818" y="92869"/>
                  <a:pt x="68818" y="92869"/>
                </a:cubicBezTo>
                <a:cubicBezTo>
                  <a:pt x="67866" y="92869"/>
                  <a:pt x="62151" y="93821"/>
                  <a:pt x="55483" y="93821"/>
                </a:cubicBezTo>
                <a:cubicBezTo>
                  <a:pt x="45006" y="93821"/>
                  <a:pt x="43101" y="93821"/>
                  <a:pt x="41196" y="93821"/>
                </a:cubicBezTo>
                <a:cubicBezTo>
                  <a:pt x="39291" y="92869"/>
                  <a:pt x="36433" y="92869"/>
                  <a:pt x="24051" y="92869"/>
                </a:cubicBezTo>
                <a:cubicBezTo>
                  <a:pt x="15478" y="92869"/>
                  <a:pt x="7858" y="92869"/>
                  <a:pt x="7858" y="93821"/>
                </a:cubicBezTo>
                <a:cubicBezTo>
                  <a:pt x="6906" y="93821"/>
                  <a:pt x="6906" y="99536"/>
                  <a:pt x="7858" y="100489"/>
                </a:cubicBezTo>
                <a:cubicBezTo>
                  <a:pt x="8811" y="101441"/>
                  <a:pt x="9763" y="101441"/>
                  <a:pt x="23098" y="100489"/>
                </a:cubicBezTo>
                <a:cubicBezTo>
                  <a:pt x="30718" y="100489"/>
                  <a:pt x="37386" y="100489"/>
                  <a:pt x="38338" y="100489"/>
                </a:cubicBezTo>
                <a:cubicBezTo>
                  <a:pt x="39291" y="100489"/>
                  <a:pt x="40243" y="100489"/>
                  <a:pt x="41196" y="99536"/>
                </a:cubicBezTo>
                <a:cubicBezTo>
                  <a:pt x="42148" y="98584"/>
                  <a:pt x="64056" y="98584"/>
                  <a:pt x="92631" y="99536"/>
                </a:cubicBezTo>
                <a:cubicBezTo>
                  <a:pt x="107871" y="99536"/>
                  <a:pt x="108823" y="99536"/>
                  <a:pt x="108823" y="100489"/>
                </a:cubicBezTo>
                <a:cubicBezTo>
                  <a:pt x="108823" y="102394"/>
                  <a:pt x="108823" y="108109"/>
                  <a:pt x="108823" y="108109"/>
                </a:cubicBezTo>
                <a:cubicBezTo>
                  <a:pt x="108823" y="108109"/>
                  <a:pt x="109776" y="108109"/>
                  <a:pt x="110728" y="108109"/>
                </a:cubicBezTo>
                <a:cubicBezTo>
                  <a:pt x="111681" y="107156"/>
                  <a:pt x="112633" y="107156"/>
                  <a:pt x="118348" y="107156"/>
                </a:cubicBezTo>
                <a:cubicBezTo>
                  <a:pt x="122158" y="107156"/>
                  <a:pt x="125016" y="108109"/>
                  <a:pt x="125968" y="108109"/>
                </a:cubicBezTo>
                <a:cubicBezTo>
                  <a:pt x="125968" y="108109"/>
                  <a:pt x="127873" y="108109"/>
                  <a:pt x="129778" y="108109"/>
                </a:cubicBezTo>
                <a:cubicBezTo>
                  <a:pt x="132636" y="108109"/>
                  <a:pt x="132636" y="108109"/>
                  <a:pt x="136446" y="110014"/>
                </a:cubicBezTo>
                <a:cubicBezTo>
                  <a:pt x="138351" y="110966"/>
                  <a:pt x="141208" y="112871"/>
                  <a:pt x="142161" y="113824"/>
                </a:cubicBezTo>
                <a:cubicBezTo>
                  <a:pt x="143113" y="114776"/>
                  <a:pt x="145018" y="114776"/>
                  <a:pt x="145971" y="115729"/>
                </a:cubicBezTo>
                <a:cubicBezTo>
                  <a:pt x="157401" y="117634"/>
                  <a:pt x="158353" y="117634"/>
                  <a:pt x="158353" y="119539"/>
                </a:cubicBezTo>
                <a:cubicBezTo>
                  <a:pt x="158353" y="121444"/>
                  <a:pt x="159306" y="123349"/>
                  <a:pt x="163116" y="127159"/>
                </a:cubicBezTo>
                <a:cubicBezTo>
                  <a:pt x="165973" y="129064"/>
                  <a:pt x="166926" y="130969"/>
                  <a:pt x="166926" y="131921"/>
                </a:cubicBezTo>
                <a:cubicBezTo>
                  <a:pt x="166926" y="133826"/>
                  <a:pt x="170736" y="136684"/>
                  <a:pt x="174546" y="139541"/>
                </a:cubicBezTo>
                <a:cubicBezTo>
                  <a:pt x="178356" y="142399"/>
                  <a:pt x="179308" y="143351"/>
                  <a:pt x="180261" y="147161"/>
                </a:cubicBezTo>
                <a:cubicBezTo>
                  <a:pt x="181213" y="149066"/>
                  <a:pt x="181213" y="150971"/>
                  <a:pt x="182166" y="151924"/>
                </a:cubicBezTo>
                <a:cubicBezTo>
                  <a:pt x="183118" y="152876"/>
                  <a:pt x="183118" y="154781"/>
                  <a:pt x="183118" y="154781"/>
                </a:cubicBezTo>
                <a:cubicBezTo>
                  <a:pt x="183118" y="154781"/>
                  <a:pt x="180261" y="157639"/>
                  <a:pt x="177403" y="160496"/>
                </a:cubicBezTo>
                <a:cubicBezTo>
                  <a:pt x="168831" y="168116"/>
                  <a:pt x="167878" y="169069"/>
                  <a:pt x="166926" y="175736"/>
                </a:cubicBezTo>
                <a:cubicBezTo>
                  <a:pt x="165973" y="181451"/>
                  <a:pt x="165973" y="185261"/>
                  <a:pt x="165973" y="186214"/>
                </a:cubicBezTo>
                <a:cubicBezTo>
                  <a:pt x="165973" y="187166"/>
                  <a:pt x="165973" y="188119"/>
                  <a:pt x="165973" y="189071"/>
                </a:cubicBezTo>
                <a:cubicBezTo>
                  <a:pt x="165021" y="190976"/>
                  <a:pt x="162163" y="201454"/>
                  <a:pt x="159306" y="210026"/>
                </a:cubicBezTo>
                <a:cubicBezTo>
                  <a:pt x="158353" y="212884"/>
                  <a:pt x="156448" y="216694"/>
                  <a:pt x="152638" y="222409"/>
                </a:cubicBezTo>
                <a:cubicBezTo>
                  <a:pt x="148828" y="228124"/>
                  <a:pt x="147876" y="229076"/>
                  <a:pt x="143113" y="238601"/>
                </a:cubicBezTo>
                <a:cubicBezTo>
                  <a:pt x="140256" y="243364"/>
                  <a:pt x="137398" y="249079"/>
                  <a:pt x="136446" y="250984"/>
                </a:cubicBezTo>
                <a:cubicBezTo>
                  <a:pt x="135493" y="252889"/>
                  <a:pt x="134541" y="255746"/>
                  <a:pt x="134541" y="255746"/>
                </a:cubicBezTo>
                <a:cubicBezTo>
                  <a:pt x="134541" y="258604"/>
                  <a:pt x="136446" y="262414"/>
                  <a:pt x="138351" y="264319"/>
                </a:cubicBezTo>
                <a:cubicBezTo>
                  <a:pt x="139303" y="265271"/>
                  <a:pt x="140256" y="267176"/>
                  <a:pt x="140256" y="267176"/>
                </a:cubicBezTo>
                <a:cubicBezTo>
                  <a:pt x="140256" y="267176"/>
                  <a:pt x="139303" y="269081"/>
                  <a:pt x="138351" y="270986"/>
                </a:cubicBezTo>
                <a:cubicBezTo>
                  <a:pt x="137398" y="272891"/>
                  <a:pt x="135493" y="275749"/>
                  <a:pt x="133588" y="277654"/>
                </a:cubicBezTo>
                <a:cubicBezTo>
                  <a:pt x="127873" y="288131"/>
                  <a:pt x="116443" y="301466"/>
                  <a:pt x="113586" y="303371"/>
                </a:cubicBezTo>
                <a:cubicBezTo>
                  <a:pt x="111681" y="304324"/>
                  <a:pt x="111681" y="304324"/>
                  <a:pt x="106918" y="303371"/>
                </a:cubicBezTo>
                <a:cubicBezTo>
                  <a:pt x="101203" y="301466"/>
                  <a:pt x="96441" y="301466"/>
                  <a:pt x="92631" y="303371"/>
                </a:cubicBezTo>
                <a:cubicBezTo>
                  <a:pt x="90726" y="304324"/>
                  <a:pt x="89773" y="304324"/>
                  <a:pt x="88821" y="305276"/>
                </a:cubicBezTo>
                <a:cubicBezTo>
                  <a:pt x="88821" y="305276"/>
                  <a:pt x="87868" y="305276"/>
                  <a:pt x="87868" y="305276"/>
                </a:cubicBezTo>
                <a:cubicBezTo>
                  <a:pt x="86916" y="305276"/>
                  <a:pt x="85011" y="307181"/>
                  <a:pt x="85011" y="308134"/>
                </a:cubicBezTo>
                <a:cubicBezTo>
                  <a:pt x="85011" y="308134"/>
                  <a:pt x="84058" y="310039"/>
                  <a:pt x="84058" y="311944"/>
                </a:cubicBezTo>
                <a:cubicBezTo>
                  <a:pt x="82153" y="315754"/>
                  <a:pt x="82153" y="317659"/>
                  <a:pt x="85963" y="321469"/>
                </a:cubicBezTo>
                <a:cubicBezTo>
                  <a:pt x="87868" y="324326"/>
                  <a:pt x="90726" y="326231"/>
                  <a:pt x="95488" y="328136"/>
                </a:cubicBezTo>
                <a:cubicBezTo>
                  <a:pt x="96441" y="330994"/>
                  <a:pt x="97393" y="330994"/>
                  <a:pt x="100251" y="330994"/>
                </a:cubicBezTo>
                <a:cubicBezTo>
                  <a:pt x="108823" y="329089"/>
                  <a:pt x="114538" y="329089"/>
                  <a:pt x="114538" y="330041"/>
                </a:cubicBezTo>
                <a:cubicBezTo>
                  <a:pt x="114538" y="330041"/>
                  <a:pt x="114538" y="331946"/>
                  <a:pt x="114538" y="333851"/>
                </a:cubicBezTo>
                <a:lnTo>
                  <a:pt x="114538" y="336709"/>
                </a:lnTo>
                <a:lnTo>
                  <a:pt x="118348" y="337661"/>
                </a:lnTo>
                <a:cubicBezTo>
                  <a:pt x="124063" y="339566"/>
                  <a:pt x="131683" y="341471"/>
                  <a:pt x="132636" y="342424"/>
                </a:cubicBezTo>
                <a:cubicBezTo>
                  <a:pt x="135493" y="343376"/>
                  <a:pt x="141208" y="344329"/>
                  <a:pt x="146923" y="344329"/>
                </a:cubicBezTo>
                <a:cubicBezTo>
                  <a:pt x="155496" y="344329"/>
                  <a:pt x="155496" y="344329"/>
                  <a:pt x="156448" y="337661"/>
                </a:cubicBezTo>
                <a:cubicBezTo>
                  <a:pt x="156448" y="335756"/>
                  <a:pt x="158353" y="330994"/>
                  <a:pt x="158353" y="328136"/>
                </a:cubicBezTo>
                <a:cubicBezTo>
                  <a:pt x="159306" y="323374"/>
                  <a:pt x="160258" y="321469"/>
                  <a:pt x="160258" y="313849"/>
                </a:cubicBezTo>
                <a:cubicBezTo>
                  <a:pt x="160258" y="302419"/>
                  <a:pt x="161211" y="300514"/>
                  <a:pt x="164068" y="296704"/>
                </a:cubicBezTo>
                <a:cubicBezTo>
                  <a:pt x="165021" y="294799"/>
                  <a:pt x="166926" y="291941"/>
                  <a:pt x="167878" y="290036"/>
                </a:cubicBezTo>
                <a:cubicBezTo>
                  <a:pt x="169783" y="287179"/>
                  <a:pt x="169783" y="287179"/>
                  <a:pt x="171688" y="287179"/>
                </a:cubicBezTo>
                <a:cubicBezTo>
                  <a:pt x="172641" y="287179"/>
                  <a:pt x="174546" y="287179"/>
                  <a:pt x="175498" y="286226"/>
                </a:cubicBezTo>
                <a:cubicBezTo>
                  <a:pt x="177403" y="285274"/>
                  <a:pt x="178356" y="285274"/>
                  <a:pt x="179308" y="281464"/>
                </a:cubicBezTo>
                <a:cubicBezTo>
                  <a:pt x="180261" y="278606"/>
                  <a:pt x="182166" y="276701"/>
                  <a:pt x="184071" y="274796"/>
                </a:cubicBezTo>
                <a:cubicBezTo>
                  <a:pt x="185976" y="272891"/>
                  <a:pt x="187881" y="270986"/>
                  <a:pt x="188833" y="269081"/>
                </a:cubicBezTo>
                <a:cubicBezTo>
                  <a:pt x="189786" y="267176"/>
                  <a:pt x="191691" y="264319"/>
                  <a:pt x="191691" y="263366"/>
                </a:cubicBezTo>
                <a:cubicBezTo>
                  <a:pt x="192643" y="262414"/>
                  <a:pt x="194548" y="256699"/>
                  <a:pt x="197406" y="252889"/>
                </a:cubicBezTo>
                <a:cubicBezTo>
                  <a:pt x="199311" y="248126"/>
                  <a:pt x="202168" y="244316"/>
                  <a:pt x="202168" y="244316"/>
                </a:cubicBezTo>
                <a:cubicBezTo>
                  <a:pt x="202168" y="244316"/>
                  <a:pt x="203121" y="242411"/>
                  <a:pt x="203121" y="240506"/>
                </a:cubicBezTo>
                <a:cubicBezTo>
                  <a:pt x="203121" y="238601"/>
                  <a:pt x="205026" y="232886"/>
                  <a:pt x="205978" y="229076"/>
                </a:cubicBezTo>
                <a:cubicBezTo>
                  <a:pt x="208836" y="221456"/>
                  <a:pt x="208836" y="220504"/>
                  <a:pt x="207883" y="218599"/>
                </a:cubicBezTo>
                <a:cubicBezTo>
                  <a:pt x="207883" y="217646"/>
                  <a:pt x="206931" y="215741"/>
                  <a:pt x="206931" y="214789"/>
                </a:cubicBezTo>
                <a:cubicBezTo>
                  <a:pt x="205978" y="212884"/>
                  <a:pt x="201216" y="203359"/>
                  <a:pt x="201216" y="202406"/>
                </a:cubicBezTo>
                <a:cubicBezTo>
                  <a:pt x="201216" y="201454"/>
                  <a:pt x="202168" y="202406"/>
                  <a:pt x="202168" y="203359"/>
                </a:cubicBezTo>
                <a:cubicBezTo>
                  <a:pt x="202168" y="204311"/>
                  <a:pt x="203121" y="205264"/>
                  <a:pt x="204073" y="205264"/>
                </a:cubicBezTo>
                <a:cubicBezTo>
                  <a:pt x="205026" y="206216"/>
                  <a:pt x="205978" y="207169"/>
                  <a:pt x="206931" y="210026"/>
                </a:cubicBezTo>
                <a:cubicBezTo>
                  <a:pt x="207883" y="212884"/>
                  <a:pt x="208836" y="214789"/>
                  <a:pt x="210741" y="215741"/>
                </a:cubicBezTo>
                <a:cubicBezTo>
                  <a:pt x="211693" y="216694"/>
                  <a:pt x="212646" y="216694"/>
                  <a:pt x="212646" y="216694"/>
                </a:cubicBezTo>
                <a:cubicBezTo>
                  <a:pt x="212646" y="216694"/>
                  <a:pt x="215503" y="218599"/>
                  <a:pt x="218361" y="220504"/>
                </a:cubicBezTo>
                <a:cubicBezTo>
                  <a:pt x="222171" y="223361"/>
                  <a:pt x="225028" y="224314"/>
                  <a:pt x="225981" y="224314"/>
                </a:cubicBezTo>
                <a:cubicBezTo>
                  <a:pt x="226933" y="224314"/>
                  <a:pt x="228838" y="224314"/>
                  <a:pt x="229791" y="225266"/>
                </a:cubicBezTo>
                <a:cubicBezTo>
                  <a:pt x="231696" y="225266"/>
                  <a:pt x="239316" y="226219"/>
                  <a:pt x="245031" y="227171"/>
                </a:cubicBezTo>
                <a:cubicBezTo>
                  <a:pt x="246936" y="227171"/>
                  <a:pt x="249793" y="227171"/>
                  <a:pt x="249793" y="228124"/>
                </a:cubicBezTo>
                <a:cubicBezTo>
                  <a:pt x="252651" y="229076"/>
                  <a:pt x="255508" y="230029"/>
                  <a:pt x="256461" y="231934"/>
                </a:cubicBezTo>
                <a:cubicBezTo>
                  <a:pt x="261223" y="238601"/>
                  <a:pt x="264081" y="244316"/>
                  <a:pt x="265033" y="244316"/>
                </a:cubicBezTo>
                <a:cubicBezTo>
                  <a:pt x="265986" y="244316"/>
                  <a:pt x="267891" y="246221"/>
                  <a:pt x="270748" y="247174"/>
                </a:cubicBezTo>
                <a:cubicBezTo>
                  <a:pt x="283131" y="251936"/>
                  <a:pt x="295513" y="257651"/>
                  <a:pt x="296466" y="258604"/>
                </a:cubicBezTo>
                <a:cubicBezTo>
                  <a:pt x="297418" y="259556"/>
                  <a:pt x="296466" y="260509"/>
                  <a:pt x="295513" y="265271"/>
                </a:cubicBezTo>
                <a:cubicBezTo>
                  <a:pt x="294561" y="270986"/>
                  <a:pt x="293608" y="271939"/>
                  <a:pt x="294561" y="274796"/>
                </a:cubicBezTo>
                <a:cubicBezTo>
                  <a:pt x="294561" y="277654"/>
                  <a:pt x="294561" y="278606"/>
                  <a:pt x="294561" y="279559"/>
                </a:cubicBezTo>
                <a:cubicBezTo>
                  <a:pt x="292656" y="283369"/>
                  <a:pt x="292656" y="284321"/>
                  <a:pt x="297418" y="293846"/>
                </a:cubicBezTo>
                <a:lnTo>
                  <a:pt x="301228" y="303371"/>
                </a:lnTo>
                <a:lnTo>
                  <a:pt x="305038" y="307181"/>
                </a:lnTo>
                <a:cubicBezTo>
                  <a:pt x="309801" y="311944"/>
                  <a:pt x="310753" y="312896"/>
                  <a:pt x="314563" y="312896"/>
                </a:cubicBezTo>
                <a:cubicBezTo>
                  <a:pt x="316468" y="312896"/>
                  <a:pt x="317421" y="313849"/>
                  <a:pt x="318373" y="313849"/>
                </a:cubicBezTo>
                <a:cubicBezTo>
                  <a:pt x="320278" y="314801"/>
                  <a:pt x="322183" y="314801"/>
                  <a:pt x="325041" y="313849"/>
                </a:cubicBezTo>
                <a:cubicBezTo>
                  <a:pt x="329803" y="310991"/>
                  <a:pt x="332661" y="310991"/>
                  <a:pt x="345996" y="310991"/>
                </a:cubicBezTo>
                <a:cubicBezTo>
                  <a:pt x="350758" y="310991"/>
                  <a:pt x="358378" y="309086"/>
                  <a:pt x="363141" y="307181"/>
                </a:cubicBezTo>
                <a:cubicBezTo>
                  <a:pt x="365046" y="306229"/>
                  <a:pt x="368856" y="305276"/>
                  <a:pt x="372666" y="305276"/>
                </a:cubicBezTo>
                <a:cubicBezTo>
                  <a:pt x="377428" y="304324"/>
                  <a:pt x="379333" y="304324"/>
                  <a:pt x="381238" y="303371"/>
                </a:cubicBezTo>
                <a:cubicBezTo>
                  <a:pt x="384096" y="302419"/>
                  <a:pt x="384096" y="301466"/>
                  <a:pt x="385048" y="299561"/>
                </a:cubicBezTo>
                <a:cubicBezTo>
                  <a:pt x="386001" y="297656"/>
                  <a:pt x="386001" y="297656"/>
                  <a:pt x="387906" y="301466"/>
                </a:cubicBezTo>
                <a:cubicBezTo>
                  <a:pt x="388858" y="304324"/>
                  <a:pt x="389811" y="305276"/>
                  <a:pt x="389811" y="310991"/>
                </a:cubicBezTo>
                <a:lnTo>
                  <a:pt x="390763" y="316706"/>
                </a:lnTo>
                <a:lnTo>
                  <a:pt x="388858" y="318611"/>
                </a:lnTo>
                <a:cubicBezTo>
                  <a:pt x="386953" y="320516"/>
                  <a:pt x="386953" y="322421"/>
                  <a:pt x="386953" y="324326"/>
                </a:cubicBezTo>
                <a:cubicBezTo>
                  <a:pt x="386953" y="325279"/>
                  <a:pt x="390763" y="333851"/>
                  <a:pt x="391716" y="334804"/>
                </a:cubicBezTo>
                <a:cubicBezTo>
                  <a:pt x="393621" y="335756"/>
                  <a:pt x="395526" y="335756"/>
                  <a:pt x="406003" y="330041"/>
                </a:cubicBezTo>
                <a:cubicBezTo>
                  <a:pt x="411718" y="327184"/>
                  <a:pt x="417433" y="324326"/>
                  <a:pt x="418386" y="323374"/>
                </a:cubicBezTo>
                <a:cubicBezTo>
                  <a:pt x="421243" y="322421"/>
                  <a:pt x="426958" y="315754"/>
                  <a:pt x="426958" y="314801"/>
                </a:cubicBezTo>
                <a:cubicBezTo>
                  <a:pt x="426958" y="312896"/>
                  <a:pt x="426006" y="306229"/>
                  <a:pt x="425053" y="304324"/>
                </a:cubicBezTo>
                <a:cubicBezTo>
                  <a:pt x="424101" y="302419"/>
                  <a:pt x="425053" y="301466"/>
                  <a:pt x="426958" y="300514"/>
                </a:cubicBezTo>
                <a:cubicBezTo>
                  <a:pt x="428863" y="299561"/>
                  <a:pt x="429816" y="298609"/>
                  <a:pt x="429816" y="295751"/>
                </a:cubicBezTo>
                <a:cubicBezTo>
                  <a:pt x="429816" y="294799"/>
                  <a:pt x="429816" y="291941"/>
                  <a:pt x="430768" y="290036"/>
                </a:cubicBezTo>
                <a:cubicBezTo>
                  <a:pt x="430768" y="288131"/>
                  <a:pt x="431721" y="285274"/>
                  <a:pt x="431721" y="282416"/>
                </a:cubicBezTo>
                <a:cubicBezTo>
                  <a:pt x="431721" y="278606"/>
                  <a:pt x="431721" y="277654"/>
                  <a:pt x="430768" y="276701"/>
                </a:cubicBezTo>
                <a:cubicBezTo>
                  <a:pt x="429816" y="275749"/>
                  <a:pt x="429816" y="274796"/>
                  <a:pt x="429816" y="274796"/>
                </a:cubicBezTo>
                <a:cubicBezTo>
                  <a:pt x="429816" y="274796"/>
                  <a:pt x="429816" y="273844"/>
                  <a:pt x="429816" y="273844"/>
                </a:cubicBezTo>
                <a:cubicBezTo>
                  <a:pt x="429816" y="273844"/>
                  <a:pt x="417433" y="266224"/>
                  <a:pt x="414576" y="265271"/>
                </a:cubicBezTo>
                <a:cubicBezTo>
                  <a:pt x="413623" y="264319"/>
                  <a:pt x="406956" y="262414"/>
                  <a:pt x="404098" y="261461"/>
                </a:cubicBezTo>
                <a:cubicBezTo>
                  <a:pt x="403146" y="261461"/>
                  <a:pt x="401241" y="260509"/>
                  <a:pt x="400288" y="260509"/>
                </a:cubicBezTo>
                <a:cubicBezTo>
                  <a:pt x="399336" y="260509"/>
                  <a:pt x="395526" y="259556"/>
                  <a:pt x="391716" y="259556"/>
                </a:cubicBezTo>
                <a:cubicBezTo>
                  <a:pt x="387906" y="259556"/>
                  <a:pt x="385048" y="259556"/>
                  <a:pt x="385048" y="258604"/>
                </a:cubicBezTo>
                <a:cubicBezTo>
                  <a:pt x="385048" y="257651"/>
                  <a:pt x="385048" y="257651"/>
                  <a:pt x="386001" y="257651"/>
                </a:cubicBezTo>
                <a:cubicBezTo>
                  <a:pt x="386953" y="255746"/>
                  <a:pt x="387906" y="255746"/>
                  <a:pt x="390763" y="256699"/>
                </a:cubicBezTo>
                <a:cubicBezTo>
                  <a:pt x="391716" y="256699"/>
                  <a:pt x="394573" y="257651"/>
                  <a:pt x="397431" y="257651"/>
                </a:cubicBezTo>
                <a:cubicBezTo>
                  <a:pt x="401241" y="257651"/>
                  <a:pt x="401241" y="257651"/>
                  <a:pt x="402193" y="256699"/>
                </a:cubicBezTo>
                <a:cubicBezTo>
                  <a:pt x="403146" y="255746"/>
                  <a:pt x="403146" y="255746"/>
                  <a:pt x="405051" y="255746"/>
                </a:cubicBezTo>
                <a:cubicBezTo>
                  <a:pt x="406956" y="255746"/>
                  <a:pt x="407908" y="255746"/>
                  <a:pt x="410766" y="258604"/>
                </a:cubicBezTo>
                <a:cubicBezTo>
                  <a:pt x="412671" y="259556"/>
                  <a:pt x="414576" y="261461"/>
                  <a:pt x="415528" y="261461"/>
                </a:cubicBezTo>
                <a:cubicBezTo>
                  <a:pt x="418386" y="262414"/>
                  <a:pt x="425053" y="262414"/>
                  <a:pt x="426006" y="261461"/>
                </a:cubicBezTo>
                <a:cubicBezTo>
                  <a:pt x="426958" y="261461"/>
                  <a:pt x="428863" y="260509"/>
                  <a:pt x="430768" y="259556"/>
                </a:cubicBezTo>
                <a:cubicBezTo>
                  <a:pt x="434578" y="257651"/>
                  <a:pt x="439341" y="254794"/>
                  <a:pt x="440293" y="252889"/>
                </a:cubicBezTo>
                <a:cubicBezTo>
                  <a:pt x="441246" y="250984"/>
                  <a:pt x="443151" y="246221"/>
                  <a:pt x="445056" y="235744"/>
                </a:cubicBezTo>
                <a:cubicBezTo>
                  <a:pt x="445056" y="234791"/>
                  <a:pt x="446008" y="231934"/>
                  <a:pt x="446008" y="230981"/>
                </a:cubicBezTo>
                <a:cubicBezTo>
                  <a:pt x="446961" y="227171"/>
                  <a:pt x="446961" y="217646"/>
                  <a:pt x="446008" y="213836"/>
                </a:cubicBezTo>
                <a:cubicBezTo>
                  <a:pt x="446008" y="211931"/>
                  <a:pt x="445056" y="209074"/>
                  <a:pt x="444103" y="206216"/>
                </a:cubicBezTo>
                <a:cubicBezTo>
                  <a:pt x="443151" y="200501"/>
                  <a:pt x="441246" y="196691"/>
                  <a:pt x="437436" y="191929"/>
                </a:cubicBezTo>
                <a:cubicBezTo>
                  <a:pt x="429816" y="182404"/>
                  <a:pt x="428863" y="181451"/>
                  <a:pt x="420291" y="181451"/>
                </a:cubicBezTo>
                <a:cubicBezTo>
                  <a:pt x="413623" y="180499"/>
                  <a:pt x="411718" y="180499"/>
                  <a:pt x="410766" y="176689"/>
                </a:cubicBezTo>
                <a:cubicBezTo>
                  <a:pt x="410766" y="175736"/>
                  <a:pt x="409813" y="172879"/>
                  <a:pt x="409813" y="171926"/>
                </a:cubicBezTo>
                <a:cubicBezTo>
                  <a:pt x="409813" y="170974"/>
                  <a:pt x="408861" y="169069"/>
                  <a:pt x="408861" y="169069"/>
                </a:cubicBezTo>
                <a:cubicBezTo>
                  <a:pt x="408861" y="168116"/>
                  <a:pt x="408861" y="168116"/>
                  <a:pt x="409813" y="167164"/>
                </a:cubicBezTo>
                <a:cubicBezTo>
                  <a:pt x="410766" y="166211"/>
                  <a:pt x="411718" y="164306"/>
                  <a:pt x="411718" y="162401"/>
                </a:cubicBezTo>
                <a:cubicBezTo>
                  <a:pt x="413623" y="155734"/>
                  <a:pt x="413623" y="155734"/>
                  <a:pt x="412671" y="150971"/>
                </a:cubicBezTo>
                <a:cubicBezTo>
                  <a:pt x="411718" y="148114"/>
                  <a:pt x="411718" y="145256"/>
                  <a:pt x="410766" y="143351"/>
                </a:cubicBezTo>
                <a:cubicBezTo>
                  <a:pt x="409813" y="138589"/>
                  <a:pt x="407908" y="131921"/>
                  <a:pt x="406956" y="129064"/>
                </a:cubicBezTo>
                <a:cubicBezTo>
                  <a:pt x="406003" y="127159"/>
                  <a:pt x="406003" y="125254"/>
                  <a:pt x="406003" y="124301"/>
                </a:cubicBezTo>
                <a:cubicBezTo>
                  <a:pt x="406003" y="123349"/>
                  <a:pt x="406003" y="122396"/>
                  <a:pt x="406003" y="121444"/>
                </a:cubicBezTo>
                <a:cubicBezTo>
                  <a:pt x="406003" y="121444"/>
                  <a:pt x="404098" y="118586"/>
                  <a:pt x="403146" y="115729"/>
                </a:cubicBezTo>
                <a:cubicBezTo>
                  <a:pt x="402193" y="112871"/>
                  <a:pt x="400288" y="108109"/>
                  <a:pt x="398383" y="104299"/>
                </a:cubicBezTo>
                <a:cubicBezTo>
                  <a:pt x="397431" y="101441"/>
                  <a:pt x="396478" y="98584"/>
                  <a:pt x="396478" y="97631"/>
                </a:cubicBezTo>
                <a:cubicBezTo>
                  <a:pt x="396478" y="96679"/>
                  <a:pt x="394573" y="93821"/>
                  <a:pt x="385048" y="82391"/>
                </a:cubicBezTo>
                <a:cubicBezTo>
                  <a:pt x="384096" y="80486"/>
                  <a:pt x="381238" y="76676"/>
                  <a:pt x="379333" y="74771"/>
                </a:cubicBezTo>
                <a:cubicBezTo>
                  <a:pt x="377428" y="71914"/>
                  <a:pt x="374571" y="68104"/>
                  <a:pt x="373618" y="67151"/>
                </a:cubicBezTo>
                <a:cubicBezTo>
                  <a:pt x="372666" y="65246"/>
                  <a:pt x="370761" y="63341"/>
                  <a:pt x="369808" y="62389"/>
                </a:cubicBezTo>
                <a:cubicBezTo>
                  <a:pt x="367903" y="59531"/>
                  <a:pt x="366951" y="58579"/>
                  <a:pt x="361236" y="55721"/>
                </a:cubicBezTo>
                <a:cubicBezTo>
                  <a:pt x="358378" y="54769"/>
                  <a:pt x="354568" y="51911"/>
                  <a:pt x="351711" y="50959"/>
                </a:cubicBezTo>
                <a:lnTo>
                  <a:pt x="345996" y="48101"/>
                </a:lnTo>
                <a:lnTo>
                  <a:pt x="338376" y="48101"/>
                </a:lnTo>
                <a:cubicBezTo>
                  <a:pt x="334566" y="48101"/>
                  <a:pt x="330756" y="48101"/>
                  <a:pt x="329803" y="47149"/>
                </a:cubicBezTo>
                <a:cubicBezTo>
                  <a:pt x="324088" y="45244"/>
                  <a:pt x="321231" y="44291"/>
                  <a:pt x="317421" y="44291"/>
                </a:cubicBezTo>
                <a:cubicBezTo>
                  <a:pt x="314563" y="44291"/>
                  <a:pt x="313611" y="44291"/>
                  <a:pt x="312658" y="43339"/>
                </a:cubicBezTo>
                <a:cubicBezTo>
                  <a:pt x="312658" y="43339"/>
                  <a:pt x="311706" y="40481"/>
                  <a:pt x="310753" y="37624"/>
                </a:cubicBezTo>
                <a:cubicBezTo>
                  <a:pt x="308848" y="30956"/>
                  <a:pt x="307896" y="30004"/>
                  <a:pt x="303133" y="26194"/>
                </a:cubicBezTo>
                <a:cubicBezTo>
                  <a:pt x="301228" y="24289"/>
                  <a:pt x="297418" y="20479"/>
                  <a:pt x="295513" y="18574"/>
                </a:cubicBezTo>
                <a:cubicBezTo>
                  <a:pt x="293608" y="16669"/>
                  <a:pt x="290751" y="14764"/>
                  <a:pt x="289798" y="13811"/>
                </a:cubicBezTo>
                <a:cubicBezTo>
                  <a:pt x="289798" y="7144"/>
                  <a:pt x="285036" y="7144"/>
                  <a:pt x="285036" y="7144"/>
                </a:cubicBezTo>
                <a:close/>
                <a:moveTo>
                  <a:pt x="326946" y="40481"/>
                </a:moveTo>
                <a:cubicBezTo>
                  <a:pt x="330756" y="42386"/>
                  <a:pt x="331708" y="43339"/>
                  <a:pt x="328851" y="45244"/>
                </a:cubicBezTo>
                <a:cubicBezTo>
                  <a:pt x="327898" y="46196"/>
                  <a:pt x="325993" y="47149"/>
                  <a:pt x="324088" y="47149"/>
                </a:cubicBezTo>
                <a:cubicBezTo>
                  <a:pt x="323136" y="47149"/>
                  <a:pt x="321231" y="47149"/>
                  <a:pt x="320278" y="48101"/>
                </a:cubicBezTo>
                <a:cubicBezTo>
                  <a:pt x="319326" y="48101"/>
                  <a:pt x="318373" y="48101"/>
                  <a:pt x="317421" y="47149"/>
                </a:cubicBezTo>
                <a:cubicBezTo>
                  <a:pt x="316468" y="45244"/>
                  <a:pt x="315516" y="45244"/>
                  <a:pt x="315516" y="43339"/>
                </a:cubicBezTo>
                <a:cubicBezTo>
                  <a:pt x="315516" y="40481"/>
                  <a:pt x="316468" y="39529"/>
                  <a:pt x="320278" y="39529"/>
                </a:cubicBezTo>
                <a:cubicBezTo>
                  <a:pt x="323136" y="39529"/>
                  <a:pt x="325041" y="40481"/>
                  <a:pt x="326946" y="40481"/>
                </a:cubicBezTo>
                <a:close/>
                <a:moveTo>
                  <a:pt x="256461" y="70961"/>
                </a:moveTo>
                <a:cubicBezTo>
                  <a:pt x="256461" y="70961"/>
                  <a:pt x="255508" y="72866"/>
                  <a:pt x="253603" y="74771"/>
                </a:cubicBezTo>
                <a:cubicBezTo>
                  <a:pt x="249793" y="79534"/>
                  <a:pt x="246936" y="83344"/>
                  <a:pt x="246936" y="85249"/>
                </a:cubicBezTo>
                <a:cubicBezTo>
                  <a:pt x="246936" y="86201"/>
                  <a:pt x="246936" y="86201"/>
                  <a:pt x="245983" y="87154"/>
                </a:cubicBezTo>
                <a:cubicBezTo>
                  <a:pt x="245031" y="88106"/>
                  <a:pt x="245031" y="88106"/>
                  <a:pt x="245031" y="87154"/>
                </a:cubicBezTo>
                <a:cubicBezTo>
                  <a:pt x="245031" y="87154"/>
                  <a:pt x="244078" y="86201"/>
                  <a:pt x="243126" y="85249"/>
                </a:cubicBezTo>
                <a:cubicBezTo>
                  <a:pt x="240268" y="84296"/>
                  <a:pt x="238363" y="81439"/>
                  <a:pt x="238363" y="80486"/>
                </a:cubicBezTo>
                <a:cubicBezTo>
                  <a:pt x="238363" y="79534"/>
                  <a:pt x="239316" y="79534"/>
                  <a:pt x="244078" y="79534"/>
                </a:cubicBezTo>
                <a:lnTo>
                  <a:pt x="248841" y="79534"/>
                </a:lnTo>
                <a:lnTo>
                  <a:pt x="248841" y="75724"/>
                </a:lnTo>
                <a:cubicBezTo>
                  <a:pt x="248841" y="73819"/>
                  <a:pt x="248841" y="70961"/>
                  <a:pt x="249793" y="70961"/>
                </a:cubicBezTo>
                <a:cubicBezTo>
                  <a:pt x="251698" y="70009"/>
                  <a:pt x="255508" y="70009"/>
                  <a:pt x="256461" y="70961"/>
                </a:cubicBezTo>
                <a:close/>
                <a:moveTo>
                  <a:pt x="223123" y="79534"/>
                </a:moveTo>
                <a:cubicBezTo>
                  <a:pt x="225028" y="80486"/>
                  <a:pt x="225981" y="81439"/>
                  <a:pt x="227886" y="81439"/>
                </a:cubicBezTo>
                <a:cubicBezTo>
                  <a:pt x="228838" y="81439"/>
                  <a:pt x="229791" y="81439"/>
                  <a:pt x="229791" y="82391"/>
                </a:cubicBezTo>
                <a:cubicBezTo>
                  <a:pt x="229791" y="83344"/>
                  <a:pt x="227886" y="83344"/>
                  <a:pt x="221218" y="83344"/>
                </a:cubicBezTo>
                <a:lnTo>
                  <a:pt x="217408" y="83344"/>
                </a:lnTo>
                <a:lnTo>
                  <a:pt x="217408" y="81439"/>
                </a:lnTo>
                <a:cubicBezTo>
                  <a:pt x="217408" y="80486"/>
                  <a:pt x="217408" y="79534"/>
                  <a:pt x="218361" y="79534"/>
                </a:cubicBezTo>
                <a:cubicBezTo>
                  <a:pt x="220266" y="77629"/>
                  <a:pt x="220266" y="77629"/>
                  <a:pt x="223123" y="79534"/>
                </a:cubicBezTo>
                <a:close/>
                <a:moveTo>
                  <a:pt x="211693" y="81439"/>
                </a:moveTo>
                <a:cubicBezTo>
                  <a:pt x="211693" y="82391"/>
                  <a:pt x="199311" y="83344"/>
                  <a:pt x="196453" y="82391"/>
                </a:cubicBezTo>
                <a:cubicBezTo>
                  <a:pt x="194548" y="82391"/>
                  <a:pt x="194548" y="82391"/>
                  <a:pt x="195501" y="81439"/>
                </a:cubicBezTo>
                <a:cubicBezTo>
                  <a:pt x="196453" y="80486"/>
                  <a:pt x="198358" y="80486"/>
                  <a:pt x="204073" y="80486"/>
                </a:cubicBezTo>
                <a:cubicBezTo>
                  <a:pt x="207883" y="81439"/>
                  <a:pt x="211693" y="81439"/>
                  <a:pt x="211693" y="81439"/>
                </a:cubicBezTo>
                <a:close/>
                <a:moveTo>
                  <a:pt x="185023" y="101441"/>
                </a:moveTo>
                <a:cubicBezTo>
                  <a:pt x="185976" y="102394"/>
                  <a:pt x="185976" y="102394"/>
                  <a:pt x="185976" y="103346"/>
                </a:cubicBezTo>
                <a:cubicBezTo>
                  <a:pt x="185023" y="104299"/>
                  <a:pt x="181213" y="104299"/>
                  <a:pt x="178356" y="102394"/>
                </a:cubicBezTo>
                <a:cubicBezTo>
                  <a:pt x="176451" y="101441"/>
                  <a:pt x="176451" y="101441"/>
                  <a:pt x="177403" y="100489"/>
                </a:cubicBezTo>
                <a:cubicBezTo>
                  <a:pt x="181213" y="100489"/>
                  <a:pt x="183118" y="100489"/>
                  <a:pt x="185023" y="101441"/>
                </a:cubicBezTo>
                <a:close/>
                <a:moveTo>
                  <a:pt x="208836" y="106204"/>
                </a:moveTo>
                <a:cubicBezTo>
                  <a:pt x="208836" y="107156"/>
                  <a:pt x="208836" y="108109"/>
                  <a:pt x="209788" y="109061"/>
                </a:cubicBezTo>
                <a:cubicBezTo>
                  <a:pt x="209788" y="110014"/>
                  <a:pt x="209788" y="110966"/>
                  <a:pt x="209788" y="110966"/>
                </a:cubicBezTo>
                <a:cubicBezTo>
                  <a:pt x="208836" y="111919"/>
                  <a:pt x="207883" y="111919"/>
                  <a:pt x="207883" y="108109"/>
                </a:cubicBezTo>
                <a:cubicBezTo>
                  <a:pt x="207883" y="104299"/>
                  <a:pt x="208836" y="103346"/>
                  <a:pt x="208836" y="106204"/>
                </a:cubicBezTo>
                <a:close/>
                <a:moveTo>
                  <a:pt x="267891" y="138589"/>
                </a:moveTo>
                <a:cubicBezTo>
                  <a:pt x="269796" y="139541"/>
                  <a:pt x="269796" y="140494"/>
                  <a:pt x="269796" y="142399"/>
                </a:cubicBezTo>
                <a:cubicBezTo>
                  <a:pt x="269796" y="145256"/>
                  <a:pt x="272653" y="150019"/>
                  <a:pt x="274558" y="150019"/>
                </a:cubicBezTo>
                <a:cubicBezTo>
                  <a:pt x="275511" y="150019"/>
                  <a:pt x="275511" y="150971"/>
                  <a:pt x="276463" y="153829"/>
                </a:cubicBezTo>
                <a:cubicBezTo>
                  <a:pt x="276463" y="154781"/>
                  <a:pt x="277416" y="158591"/>
                  <a:pt x="278368" y="162401"/>
                </a:cubicBezTo>
                <a:cubicBezTo>
                  <a:pt x="280273" y="170021"/>
                  <a:pt x="280273" y="171926"/>
                  <a:pt x="277416" y="172879"/>
                </a:cubicBezTo>
                <a:cubicBezTo>
                  <a:pt x="275511" y="172879"/>
                  <a:pt x="275511" y="172879"/>
                  <a:pt x="262176" y="166211"/>
                </a:cubicBezTo>
                <a:cubicBezTo>
                  <a:pt x="256461" y="163354"/>
                  <a:pt x="250746" y="160496"/>
                  <a:pt x="249793" y="160496"/>
                </a:cubicBezTo>
                <a:cubicBezTo>
                  <a:pt x="248841" y="160496"/>
                  <a:pt x="246936" y="160496"/>
                  <a:pt x="245983" y="159544"/>
                </a:cubicBezTo>
                <a:cubicBezTo>
                  <a:pt x="244078" y="159544"/>
                  <a:pt x="241221" y="158591"/>
                  <a:pt x="238363" y="158591"/>
                </a:cubicBezTo>
                <a:cubicBezTo>
                  <a:pt x="235506" y="158591"/>
                  <a:pt x="232648" y="157639"/>
                  <a:pt x="231696" y="157639"/>
                </a:cubicBezTo>
                <a:cubicBezTo>
                  <a:pt x="228838" y="157639"/>
                  <a:pt x="228838" y="156686"/>
                  <a:pt x="229791" y="153829"/>
                </a:cubicBezTo>
                <a:cubicBezTo>
                  <a:pt x="230743" y="151924"/>
                  <a:pt x="230743" y="151924"/>
                  <a:pt x="230743" y="150971"/>
                </a:cubicBezTo>
                <a:cubicBezTo>
                  <a:pt x="228838" y="147161"/>
                  <a:pt x="229791" y="146209"/>
                  <a:pt x="238363" y="145256"/>
                </a:cubicBezTo>
                <a:cubicBezTo>
                  <a:pt x="245031" y="144304"/>
                  <a:pt x="246936" y="144304"/>
                  <a:pt x="256461" y="139541"/>
                </a:cubicBezTo>
                <a:cubicBezTo>
                  <a:pt x="260271" y="137636"/>
                  <a:pt x="265033" y="135731"/>
                  <a:pt x="265033" y="135731"/>
                </a:cubicBezTo>
                <a:cubicBezTo>
                  <a:pt x="265986" y="136684"/>
                  <a:pt x="266938" y="136684"/>
                  <a:pt x="267891" y="13858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1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074" name="Picture 2" descr="Armas y estrategias usadas en protestas en Ecuador generan sorpresa en  expertos en seguridad | Política | Noticias | El Universo">
            <a:extLst>
              <a:ext uri="{FF2B5EF4-FFF2-40B4-BE49-F238E27FC236}">
                <a16:creationId xmlns:a16="http://schemas.microsoft.com/office/drawing/2014/main" xmlns="" id="{4F70CECB-2125-4192-B173-1D137C95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8" y="2301368"/>
            <a:ext cx="4853425" cy="17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DCCFD05D-4684-40FC-916B-9404AB83B76C}"/>
              </a:ext>
            </a:extLst>
          </p:cNvPr>
          <p:cNvSpPr txBox="1"/>
          <p:nvPr/>
        </p:nvSpPr>
        <p:spPr>
          <a:xfrm>
            <a:off x="564352" y="5704539"/>
            <a:ext cx="4420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s-EC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Así lo considera el </a:t>
            </a:r>
            <a:r>
              <a:rPr kumimoji="0" lang="es-EC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98% </a:t>
            </a:r>
            <a:r>
              <a:rPr kumimoji="0" lang="es-EC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de encuestados.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4" name="TextBox 35">
            <a:extLst>
              <a:ext uri="{FF2B5EF4-FFF2-40B4-BE49-F238E27FC236}">
                <a16:creationId xmlns:a16="http://schemas.microsoft.com/office/drawing/2014/main" xmlns="" id="{491F31CB-40D4-4725-90FA-741699D0C19A}"/>
              </a:ext>
            </a:extLst>
          </p:cNvPr>
          <p:cNvSpPr txBox="1"/>
          <p:nvPr/>
        </p:nvSpPr>
        <p:spPr>
          <a:xfrm>
            <a:off x="6888757" y="5704539"/>
            <a:ext cx="4181840" cy="5847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s-EC" sz="1600" dirty="0"/>
              <a:t>El </a:t>
            </a:r>
            <a:r>
              <a:rPr lang="es-EC" sz="1600" b="1" dirty="0"/>
              <a:t>100% </a:t>
            </a:r>
            <a:r>
              <a:rPr lang="es-EC" sz="1600" dirty="0"/>
              <a:t>tiene </a:t>
            </a:r>
            <a:r>
              <a:rPr lang="es-EC" sz="1600" u="sng" dirty="0"/>
              <a:t>la necesidad de implementar otras herramientas</a:t>
            </a:r>
            <a:r>
              <a:rPr lang="es-EC" sz="1600" dirty="0"/>
              <a:t>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57FE88FF-AD04-43D2-B42F-9D011EF59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717" y="2278488"/>
            <a:ext cx="4764305" cy="3358807"/>
          </a:xfrm>
          <a:prstGeom prst="rect">
            <a:avLst/>
          </a:prstGeom>
        </p:spPr>
      </p:pic>
      <p:pic>
        <p:nvPicPr>
          <p:cNvPr id="33" name="Picture 6" descr="El plan contra la 'insurgencia' será diseñado en el Comando Conjunto | El  Comercio">
            <a:extLst>
              <a:ext uri="{FF2B5EF4-FFF2-40B4-BE49-F238E27FC236}">
                <a16:creationId xmlns:a16="http://schemas.microsoft.com/office/drawing/2014/main" xmlns="" id="{3E2F0025-AF8B-4F85-B5FA-E4654C99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5" y="4097612"/>
            <a:ext cx="4838378" cy="15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ED67F370-5FB7-4AEC-9500-2EBE270D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13649"/>
      </p:ext>
    </p:extLst>
  </p:cSld>
  <p:clrMapOvr>
    <a:masterClrMapping/>
  </p:clrMapOvr>
  <p:transition spd="slow" advTm="27588">
    <p:strips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01">
            <a:extLst>
              <a:ext uri="{FF2B5EF4-FFF2-40B4-BE49-F238E27FC236}">
                <a16:creationId xmlns:a16="http://schemas.microsoft.com/office/drawing/2014/main" xmlns="" id="{849C56C5-580F-47B7-93E0-B0622056599B}"/>
              </a:ext>
            </a:extLst>
          </p:cNvPr>
          <p:cNvSpPr/>
          <p:nvPr/>
        </p:nvSpPr>
        <p:spPr>
          <a:xfrm rot="10800000">
            <a:off x="789290" y="1077329"/>
            <a:ext cx="1189608" cy="1189608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02">
            <a:extLst>
              <a:ext uri="{FF2B5EF4-FFF2-40B4-BE49-F238E27FC236}">
                <a16:creationId xmlns:a16="http://schemas.microsoft.com/office/drawing/2014/main" xmlns="" id="{6E764026-6CBF-4FB6-B4BA-04E697E8F891}"/>
              </a:ext>
            </a:extLst>
          </p:cNvPr>
          <p:cNvSpPr/>
          <p:nvPr/>
        </p:nvSpPr>
        <p:spPr>
          <a:xfrm>
            <a:off x="10244098" y="5354078"/>
            <a:ext cx="1189608" cy="1189608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103">
            <a:extLst>
              <a:ext uri="{FF2B5EF4-FFF2-40B4-BE49-F238E27FC236}">
                <a16:creationId xmlns:a16="http://schemas.microsoft.com/office/drawing/2014/main" xmlns="" id="{23F56398-B5A3-4E22-A300-69EFB73BF40A}"/>
              </a:ext>
            </a:extLst>
          </p:cNvPr>
          <p:cNvSpPr/>
          <p:nvPr/>
        </p:nvSpPr>
        <p:spPr>
          <a:xfrm>
            <a:off x="993475" y="1281514"/>
            <a:ext cx="10205050" cy="4996347"/>
          </a:xfrm>
          <a:prstGeom prst="roundRect">
            <a:avLst>
              <a:gd name="adj" fmla="val 919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04">
            <a:extLst>
              <a:ext uri="{FF2B5EF4-FFF2-40B4-BE49-F238E27FC236}">
                <a16:creationId xmlns:a16="http://schemas.microsoft.com/office/drawing/2014/main" xmlns="" id="{6E14C668-DD08-448F-9FFC-4F048CBBF35B}"/>
              </a:ext>
            </a:extLst>
          </p:cNvPr>
          <p:cNvSpPr/>
          <p:nvPr/>
        </p:nvSpPr>
        <p:spPr>
          <a:xfrm rot="5400000">
            <a:off x="789290" y="1077329"/>
            <a:ext cx="1189608" cy="118960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05">
            <a:extLst>
              <a:ext uri="{FF2B5EF4-FFF2-40B4-BE49-F238E27FC236}">
                <a16:creationId xmlns:a16="http://schemas.microsoft.com/office/drawing/2014/main" xmlns="" id="{036B2F63-9C3D-4175-8104-DF20486A3333}"/>
              </a:ext>
            </a:extLst>
          </p:cNvPr>
          <p:cNvSpPr/>
          <p:nvPr/>
        </p:nvSpPr>
        <p:spPr>
          <a:xfrm rot="16200000">
            <a:off x="10244098" y="5354078"/>
            <a:ext cx="1189608" cy="118960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0" descr="Users">
            <a:extLst>
              <a:ext uri="{FF2B5EF4-FFF2-40B4-BE49-F238E27FC236}">
                <a16:creationId xmlns:a16="http://schemas.microsoft.com/office/drawing/2014/main" xmlns="" id="{6FC13128-5C73-46E7-BDA3-829CFD942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5234" y="1115626"/>
            <a:ext cx="644857" cy="644857"/>
          </a:xfrm>
          <a:prstGeom prst="rect">
            <a:avLst/>
          </a:prstGeom>
        </p:spPr>
      </p:pic>
      <p:sp>
        <p:nvSpPr>
          <p:cNvPr id="25" name="TextBox 25">
            <a:extLst>
              <a:ext uri="{FF2B5EF4-FFF2-40B4-BE49-F238E27FC236}">
                <a16:creationId xmlns:a16="http://schemas.microsoft.com/office/drawing/2014/main" xmlns="" id="{6FE692EC-6308-49AB-85E4-DF233FA919B3}"/>
              </a:ext>
            </a:extLst>
          </p:cNvPr>
          <p:cNvSpPr txBox="1"/>
          <p:nvPr/>
        </p:nvSpPr>
        <p:spPr>
          <a:xfrm>
            <a:off x="10729667" y="5856831"/>
            <a:ext cx="70403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</a:p>
        </p:txBody>
      </p:sp>
      <p:sp>
        <p:nvSpPr>
          <p:cNvPr id="34" name="TextBox 38">
            <a:extLst>
              <a:ext uri="{FF2B5EF4-FFF2-40B4-BE49-F238E27FC236}">
                <a16:creationId xmlns:a16="http://schemas.microsoft.com/office/drawing/2014/main" xmlns="" id="{4EDF13F4-148D-4839-9FD3-D15178F0A01E}"/>
              </a:ext>
            </a:extLst>
          </p:cNvPr>
          <p:cNvSpPr txBox="1"/>
          <p:nvPr/>
        </p:nvSpPr>
        <p:spPr>
          <a:xfrm>
            <a:off x="1863381" y="1389775"/>
            <a:ext cx="8866286" cy="5847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s-EC" sz="1600" dirty="0"/>
              <a:t>Ejércitos de la región y el mundo emplean la </a:t>
            </a:r>
            <a:r>
              <a:rPr lang="es-EC" sz="1600" b="1" dirty="0"/>
              <a:t>metodología conceptual del ARTDIS OP </a:t>
            </a:r>
            <a:r>
              <a:rPr lang="es-EC" sz="1600" dirty="0"/>
              <a:t>(nivel operacional y ocasional en el nivel táctico). </a:t>
            </a:r>
          </a:p>
        </p:txBody>
      </p:sp>
      <p:sp>
        <p:nvSpPr>
          <p:cNvPr id="36" name="CuadroTexto 1">
            <a:extLst>
              <a:ext uri="{FF2B5EF4-FFF2-40B4-BE49-F238E27FC236}">
                <a16:creationId xmlns:a16="http://schemas.microsoft.com/office/drawing/2014/main" xmlns="" id="{9C6DA482-8221-4136-9170-A9B28EEF4F07}"/>
              </a:ext>
            </a:extLst>
          </p:cNvPr>
          <p:cNvSpPr txBox="1"/>
          <p:nvPr/>
        </p:nvSpPr>
        <p:spPr>
          <a:xfrm>
            <a:off x="2457449" y="92199"/>
            <a:ext cx="7308055" cy="64698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chemeClr val="bg1"/>
                </a:solidFill>
              </a:rPr>
              <a:t>CONCLUSIONES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0351C8E7-9981-4888-8BD5-8572306C3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78" y="4059010"/>
            <a:ext cx="3993539" cy="1481151"/>
          </a:xfrm>
          <a:prstGeom prst="rect">
            <a:avLst/>
          </a:prstGeom>
        </p:spPr>
      </p:pic>
      <p:pic>
        <p:nvPicPr>
          <p:cNvPr id="2050" name="Picture 2" descr="ESPECIALIZACIÓN EN ESTRATEGIA OPERACIONAL Y PLANEAMIENTO MILITAR CONJUNTO  TRABAJO FINAL INTEGRADOR">
            <a:extLst>
              <a:ext uri="{FF2B5EF4-FFF2-40B4-BE49-F238E27FC236}">
                <a16:creationId xmlns:a16="http://schemas.microsoft.com/office/drawing/2014/main" xmlns="" id="{2E0BBFE6-B9A6-438A-ABD8-39972505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86" y="2071412"/>
            <a:ext cx="23717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C2989EFD-C5EC-4458-A0C7-A30FDEB61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725" y="2055259"/>
            <a:ext cx="4030711" cy="3484902"/>
          </a:xfrm>
          <a:prstGeom prst="rect">
            <a:avLst/>
          </a:prstGeom>
        </p:spPr>
      </p:pic>
      <p:sp>
        <p:nvSpPr>
          <p:cNvPr id="3" name="TextBox 38">
            <a:extLst>
              <a:ext uri="{FF2B5EF4-FFF2-40B4-BE49-F238E27FC236}">
                <a16:creationId xmlns:a16="http://schemas.microsoft.com/office/drawing/2014/main" xmlns="" id="{EE9D3928-E045-4B74-B29D-1793F1B58C9E}"/>
              </a:ext>
            </a:extLst>
          </p:cNvPr>
          <p:cNvSpPr txBox="1"/>
          <p:nvPr/>
        </p:nvSpPr>
        <p:spPr>
          <a:xfrm>
            <a:off x="1445602" y="5613901"/>
            <a:ext cx="9511356" cy="5847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s-EC" sz="1600" dirty="0"/>
              <a:t>El </a:t>
            </a:r>
            <a:r>
              <a:rPr lang="es-EC" sz="1600" b="1" dirty="0"/>
              <a:t>17% </a:t>
            </a:r>
            <a:r>
              <a:rPr lang="es-EC" sz="1600" dirty="0"/>
              <a:t>encuestado tiene </a:t>
            </a:r>
            <a:r>
              <a:rPr lang="es-EC" sz="1600" b="1" dirty="0"/>
              <a:t>conocimiento elevado </a:t>
            </a:r>
            <a:r>
              <a:rPr lang="es-EC" sz="1600" dirty="0"/>
              <a:t>de esta metodología; el </a:t>
            </a:r>
            <a:r>
              <a:rPr lang="es-EC" sz="1600" b="1" dirty="0"/>
              <a:t>64% </a:t>
            </a:r>
            <a:r>
              <a:rPr lang="es-EC" sz="1600" dirty="0"/>
              <a:t>si la ha aplicado; y, </a:t>
            </a:r>
          </a:p>
          <a:p>
            <a:r>
              <a:rPr lang="es-EC" sz="1600" dirty="0"/>
              <a:t>el </a:t>
            </a:r>
            <a:r>
              <a:rPr lang="es-EC" sz="1600" b="1" dirty="0"/>
              <a:t>100% </a:t>
            </a:r>
            <a:r>
              <a:rPr lang="es-EC" sz="1600" dirty="0"/>
              <a:t>la considera importante para </a:t>
            </a:r>
            <a:r>
              <a:rPr lang="es-EC" sz="1600" u="sng" dirty="0"/>
              <a:t>evaluar eficazmente el problema</a:t>
            </a:r>
            <a:r>
              <a:rPr lang="es-EC" sz="1600" dirty="0"/>
              <a:t>.</a:t>
            </a:r>
          </a:p>
        </p:txBody>
      </p:sp>
      <p:pic>
        <p:nvPicPr>
          <p:cNvPr id="2052" name="Picture 4" descr="Afghan Stability / COIN Dynamics used by ISAF Commander (former) gen... |  Download Scientific Diagram">
            <a:extLst>
              <a:ext uri="{FF2B5EF4-FFF2-40B4-BE49-F238E27FC236}">
                <a16:creationId xmlns:a16="http://schemas.microsoft.com/office/drawing/2014/main" xmlns="" id="{4EF35117-13B8-4C9B-855B-4F32A4D3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33" y="2056556"/>
            <a:ext cx="3489969" cy="23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13">
            <a:extLst>
              <a:ext uri="{FF2B5EF4-FFF2-40B4-BE49-F238E27FC236}">
                <a16:creationId xmlns:a16="http://schemas.microsoft.com/office/drawing/2014/main" xmlns="" id="{9024902A-DD35-4E8B-86F9-047EE6FE0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39" y="4435081"/>
            <a:ext cx="1838463" cy="11028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1C50F9B8-FA43-40CB-84F7-790A0477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39124"/>
      </p:ext>
    </p:extLst>
  </p:cSld>
  <p:clrMapOvr>
    <a:masterClrMapping/>
  </p:clrMapOvr>
  <p:transition spd="slow" advTm="17106">
    <p:strips dir="l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adroTexto 1">
            <a:extLst>
              <a:ext uri="{FF2B5EF4-FFF2-40B4-BE49-F238E27FC236}">
                <a16:creationId xmlns:a16="http://schemas.microsoft.com/office/drawing/2014/main" xmlns="" id="{9C6DA482-8221-4136-9170-A9B28EEF4F07}"/>
              </a:ext>
            </a:extLst>
          </p:cNvPr>
          <p:cNvSpPr txBox="1"/>
          <p:nvPr/>
        </p:nvSpPr>
        <p:spPr>
          <a:xfrm>
            <a:off x="2457449" y="92199"/>
            <a:ext cx="7308055" cy="64698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chemeClr val="bg1"/>
                </a:solidFill>
              </a:rPr>
              <a:t>CONCLUSIONES</a:t>
            </a:r>
          </a:p>
        </p:txBody>
      </p:sp>
      <p:sp>
        <p:nvSpPr>
          <p:cNvPr id="27" name="Freeform: Shape 86">
            <a:extLst>
              <a:ext uri="{FF2B5EF4-FFF2-40B4-BE49-F238E27FC236}">
                <a16:creationId xmlns:a16="http://schemas.microsoft.com/office/drawing/2014/main" xmlns="" id="{E3332644-508B-4A01-A29D-4E91924BCB2E}"/>
              </a:ext>
            </a:extLst>
          </p:cNvPr>
          <p:cNvSpPr/>
          <p:nvPr/>
        </p:nvSpPr>
        <p:spPr>
          <a:xfrm rot="10800000">
            <a:off x="205704" y="981852"/>
            <a:ext cx="1189608" cy="1189608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92">
            <a:extLst>
              <a:ext uri="{FF2B5EF4-FFF2-40B4-BE49-F238E27FC236}">
                <a16:creationId xmlns:a16="http://schemas.microsoft.com/office/drawing/2014/main" xmlns="" id="{C91B7E19-4B64-4620-9CBE-4A7F3EBCAE60}"/>
              </a:ext>
            </a:extLst>
          </p:cNvPr>
          <p:cNvSpPr/>
          <p:nvPr/>
        </p:nvSpPr>
        <p:spPr>
          <a:xfrm>
            <a:off x="4773582" y="5481595"/>
            <a:ext cx="1189608" cy="1189608"/>
          </a:xfrm>
          <a:custGeom>
            <a:avLst/>
            <a:gdLst>
              <a:gd name="connsiteX0" fmla="*/ 927718 w 1189608"/>
              <a:gd name="connsiteY0" fmla="*/ 1189608 h 1189608"/>
              <a:gd name="connsiteX1" fmla="*/ 0 w 1189608"/>
              <a:gd name="connsiteY1" fmla="*/ 1189608 h 1189608"/>
              <a:gd name="connsiteX2" fmla="*/ 0 w 1189608"/>
              <a:gd name="connsiteY2" fmla="*/ 0 h 1189608"/>
              <a:gd name="connsiteX3" fmla="*/ 1189608 w 1189608"/>
              <a:gd name="connsiteY3" fmla="*/ 0 h 1189608"/>
              <a:gd name="connsiteX4" fmla="*/ 1189608 w 1189608"/>
              <a:gd name="connsiteY4" fmla="*/ 927718 h 1189608"/>
              <a:gd name="connsiteX5" fmla="*/ 927718 w 1189608"/>
              <a:gd name="connsiteY5" fmla="*/ 118960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608" h="1189608">
                <a:moveTo>
                  <a:pt x="927718" y="1189608"/>
                </a:moveTo>
                <a:lnTo>
                  <a:pt x="0" y="1189608"/>
                </a:lnTo>
                <a:lnTo>
                  <a:pt x="0" y="0"/>
                </a:lnTo>
                <a:lnTo>
                  <a:pt x="1189608" y="0"/>
                </a:lnTo>
                <a:lnTo>
                  <a:pt x="1189608" y="927718"/>
                </a:lnTo>
                <a:cubicBezTo>
                  <a:pt x="1189608" y="1072356"/>
                  <a:pt x="1072356" y="1189608"/>
                  <a:pt x="927718" y="118960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xmlns="" id="{2F823285-6F3C-4583-A223-983B97C6BC88}"/>
              </a:ext>
            </a:extLst>
          </p:cNvPr>
          <p:cNvSpPr/>
          <p:nvPr/>
        </p:nvSpPr>
        <p:spPr>
          <a:xfrm>
            <a:off x="409890" y="1186037"/>
            <a:ext cx="5259300" cy="5244259"/>
          </a:xfrm>
          <a:prstGeom prst="roundRect">
            <a:avLst>
              <a:gd name="adj" fmla="val 919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87">
            <a:extLst>
              <a:ext uri="{FF2B5EF4-FFF2-40B4-BE49-F238E27FC236}">
                <a16:creationId xmlns:a16="http://schemas.microsoft.com/office/drawing/2014/main" xmlns="" id="{BBA26733-FD8D-49C9-9919-A913326E6741}"/>
              </a:ext>
            </a:extLst>
          </p:cNvPr>
          <p:cNvSpPr/>
          <p:nvPr/>
        </p:nvSpPr>
        <p:spPr>
          <a:xfrm rot="5400000">
            <a:off x="192746" y="989992"/>
            <a:ext cx="1189608" cy="1189608"/>
          </a:xfrm>
          <a:custGeom>
            <a:avLst/>
            <a:gdLst>
              <a:gd name="connsiteX0" fmla="*/ 0 w 1189608"/>
              <a:gd name="connsiteY0" fmla="*/ 927718 h 1189608"/>
              <a:gd name="connsiteX1" fmla="*/ 0 w 1189608"/>
              <a:gd name="connsiteY1" fmla="*/ 0 h 1189608"/>
              <a:gd name="connsiteX2" fmla="*/ 1189608 w 1189608"/>
              <a:gd name="connsiteY2" fmla="*/ 1189608 h 1189608"/>
              <a:gd name="connsiteX3" fmla="*/ 261890 w 1189608"/>
              <a:gd name="connsiteY3" fmla="*/ 1189608 h 1189608"/>
              <a:gd name="connsiteX4" fmla="*/ 0 w 1189608"/>
              <a:gd name="connsiteY4" fmla="*/ 927718 h 11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08" h="1189608">
                <a:moveTo>
                  <a:pt x="0" y="927718"/>
                </a:moveTo>
                <a:lnTo>
                  <a:pt x="0" y="0"/>
                </a:lnTo>
                <a:lnTo>
                  <a:pt x="1189608" y="1189608"/>
                </a:lnTo>
                <a:lnTo>
                  <a:pt x="261890" y="1189608"/>
                </a:lnTo>
                <a:cubicBezTo>
                  <a:pt x="117252" y="1189608"/>
                  <a:pt x="0" y="1072356"/>
                  <a:pt x="0" y="927718"/>
                </a:cubicBezTo>
                <a:close/>
              </a:path>
            </a:pathLst>
          </a:cu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2">
            <a:extLst>
              <a:ext uri="{FF2B5EF4-FFF2-40B4-BE49-F238E27FC236}">
                <a16:creationId xmlns:a16="http://schemas.microsoft.com/office/drawing/2014/main" xmlns="" id="{DFB928BA-9845-4B23-8488-2D1A390F38D1}"/>
              </a:ext>
            </a:extLst>
          </p:cNvPr>
          <p:cNvSpPr txBox="1"/>
          <p:nvPr/>
        </p:nvSpPr>
        <p:spPr>
          <a:xfrm>
            <a:off x="1070365" y="1251307"/>
            <a:ext cx="4416905" cy="132343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lvl="0"/>
            <a:r>
              <a:rPr kumimoji="0" lang="es-EC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</a:t>
            </a:r>
            <a:r>
              <a:rPr lang="es-EC" sz="1600" kern="0" dirty="0"/>
              <a:t>a </a:t>
            </a:r>
            <a:r>
              <a:rPr lang="es-EC" sz="1600" b="1" kern="0" dirty="0"/>
              <a:t>aplicación ARTDIS OP </a:t>
            </a:r>
            <a:r>
              <a:rPr kumimoji="0" lang="es-EC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permitió evidenciar, el alcanzar una </a:t>
            </a:r>
            <a:r>
              <a:rPr lang="es-EC" sz="1600" kern="0" dirty="0"/>
              <a:t>solución efectiva a un problema</a:t>
            </a:r>
            <a:r>
              <a:rPr kumimoji="0" lang="es-EC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complejo como en la </a:t>
            </a:r>
            <a:r>
              <a:rPr kumimoji="0" lang="es-EC" sz="160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prov. de Esmeraldas</a:t>
            </a:r>
            <a:r>
              <a:rPr kumimoji="0" lang="es-EC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,</a:t>
            </a:r>
            <a:endParaRPr kumimoji="0" lang="es-EC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lvl="0"/>
            <a:r>
              <a:rPr kumimoji="0" lang="es-EC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Empleo de acción integrada </a:t>
            </a:r>
            <a:r>
              <a:rPr kumimoji="0" lang="es-EC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 </a:t>
            </a:r>
            <a:r>
              <a:rPr kumimoji="0" lang="es-EC" sz="160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instituciones del Estado</a:t>
            </a:r>
            <a:r>
              <a:rPr kumimoji="0" lang="es-EC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xmlns="" id="{E3DAAA14-2AAB-4953-8DB0-E18B656CE96A}"/>
              </a:ext>
            </a:extLst>
          </p:cNvPr>
          <p:cNvGrpSpPr/>
          <p:nvPr/>
        </p:nvGrpSpPr>
        <p:grpSpPr>
          <a:xfrm>
            <a:off x="6330497" y="987956"/>
            <a:ext cx="5701822" cy="5696856"/>
            <a:chOff x="6330497" y="987956"/>
            <a:chExt cx="5701822" cy="5696856"/>
          </a:xfrm>
        </p:grpSpPr>
        <p:sp>
          <p:nvSpPr>
            <p:cNvPr id="62" name="Freeform: Shape 96">
              <a:extLst>
                <a:ext uri="{FF2B5EF4-FFF2-40B4-BE49-F238E27FC236}">
                  <a16:creationId xmlns:a16="http://schemas.microsoft.com/office/drawing/2014/main" xmlns="" id="{C6338DF4-F02F-4205-AEA5-1EFD17238706}"/>
                </a:ext>
              </a:extLst>
            </p:cNvPr>
            <p:cNvSpPr/>
            <p:nvPr/>
          </p:nvSpPr>
          <p:spPr>
            <a:xfrm>
              <a:off x="10842711" y="5474173"/>
              <a:ext cx="1189608" cy="1189608"/>
            </a:xfrm>
            <a:custGeom>
              <a:avLst/>
              <a:gdLst>
                <a:gd name="connsiteX0" fmla="*/ 927718 w 1189608"/>
                <a:gd name="connsiteY0" fmla="*/ 1189608 h 1189608"/>
                <a:gd name="connsiteX1" fmla="*/ 0 w 1189608"/>
                <a:gd name="connsiteY1" fmla="*/ 1189608 h 1189608"/>
                <a:gd name="connsiteX2" fmla="*/ 0 w 1189608"/>
                <a:gd name="connsiteY2" fmla="*/ 0 h 1189608"/>
                <a:gd name="connsiteX3" fmla="*/ 1189608 w 1189608"/>
                <a:gd name="connsiteY3" fmla="*/ 0 h 1189608"/>
                <a:gd name="connsiteX4" fmla="*/ 1189608 w 1189608"/>
                <a:gd name="connsiteY4" fmla="*/ 927718 h 1189608"/>
                <a:gd name="connsiteX5" fmla="*/ 927718 w 1189608"/>
                <a:gd name="connsiteY5" fmla="*/ 118960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08" h="1189608">
                  <a:moveTo>
                    <a:pt x="927718" y="1189608"/>
                  </a:moveTo>
                  <a:lnTo>
                    <a:pt x="0" y="1189608"/>
                  </a:lnTo>
                  <a:lnTo>
                    <a:pt x="0" y="0"/>
                  </a:lnTo>
                  <a:lnTo>
                    <a:pt x="1189608" y="0"/>
                  </a:lnTo>
                  <a:lnTo>
                    <a:pt x="1189608" y="927718"/>
                  </a:lnTo>
                  <a:cubicBezTo>
                    <a:pt x="1189608" y="1072356"/>
                    <a:pt x="1072356" y="1189608"/>
                    <a:pt x="927718" y="1189608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95">
              <a:extLst>
                <a:ext uri="{FF2B5EF4-FFF2-40B4-BE49-F238E27FC236}">
                  <a16:creationId xmlns:a16="http://schemas.microsoft.com/office/drawing/2014/main" xmlns="" id="{93B9C12D-1737-4BC3-A0DE-4E090324A356}"/>
                </a:ext>
              </a:extLst>
            </p:cNvPr>
            <p:cNvSpPr/>
            <p:nvPr/>
          </p:nvSpPr>
          <p:spPr>
            <a:xfrm rot="10800000">
              <a:off x="6339510" y="987956"/>
              <a:ext cx="1189608" cy="1189608"/>
            </a:xfrm>
            <a:custGeom>
              <a:avLst/>
              <a:gdLst>
                <a:gd name="connsiteX0" fmla="*/ 927718 w 1189608"/>
                <a:gd name="connsiteY0" fmla="*/ 1189608 h 1189608"/>
                <a:gd name="connsiteX1" fmla="*/ 0 w 1189608"/>
                <a:gd name="connsiteY1" fmla="*/ 1189608 h 1189608"/>
                <a:gd name="connsiteX2" fmla="*/ 0 w 1189608"/>
                <a:gd name="connsiteY2" fmla="*/ 0 h 1189608"/>
                <a:gd name="connsiteX3" fmla="*/ 1189608 w 1189608"/>
                <a:gd name="connsiteY3" fmla="*/ 0 h 1189608"/>
                <a:gd name="connsiteX4" fmla="*/ 1189608 w 1189608"/>
                <a:gd name="connsiteY4" fmla="*/ 927718 h 1189608"/>
                <a:gd name="connsiteX5" fmla="*/ 927718 w 1189608"/>
                <a:gd name="connsiteY5" fmla="*/ 118960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08" h="1189608">
                  <a:moveTo>
                    <a:pt x="927718" y="1189608"/>
                  </a:moveTo>
                  <a:lnTo>
                    <a:pt x="0" y="1189608"/>
                  </a:lnTo>
                  <a:lnTo>
                    <a:pt x="0" y="0"/>
                  </a:lnTo>
                  <a:lnTo>
                    <a:pt x="1189608" y="0"/>
                  </a:lnTo>
                  <a:lnTo>
                    <a:pt x="1189608" y="927718"/>
                  </a:lnTo>
                  <a:cubicBezTo>
                    <a:pt x="1189608" y="1072356"/>
                    <a:pt x="1072356" y="1189608"/>
                    <a:pt x="927718" y="1189608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97">
              <a:extLst>
                <a:ext uri="{FF2B5EF4-FFF2-40B4-BE49-F238E27FC236}">
                  <a16:creationId xmlns:a16="http://schemas.microsoft.com/office/drawing/2014/main" xmlns="" id="{D57F4369-DB05-4B19-8598-6A44D0D98CCB}"/>
                </a:ext>
              </a:extLst>
            </p:cNvPr>
            <p:cNvSpPr/>
            <p:nvPr/>
          </p:nvSpPr>
          <p:spPr>
            <a:xfrm>
              <a:off x="6543695" y="1192141"/>
              <a:ext cx="5238415" cy="5238155"/>
            </a:xfrm>
            <a:prstGeom prst="roundRect">
              <a:avLst>
                <a:gd name="adj" fmla="val 919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98">
              <a:extLst>
                <a:ext uri="{FF2B5EF4-FFF2-40B4-BE49-F238E27FC236}">
                  <a16:creationId xmlns:a16="http://schemas.microsoft.com/office/drawing/2014/main" xmlns="" id="{3AA72B7C-84AF-4736-9ED1-6822B6751DD8}"/>
                </a:ext>
              </a:extLst>
            </p:cNvPr>
            <p:cNvSpPr/>
            <p:nvPr/>
          </p:nvSpPr>
          <p:spPr>
            <a:xfrm rot="5400000">
              <a:off x="6339510" y="987956"/>
              <a:ext cx="1189608" cy="1189608"/>
            </a:xfrm>
            <a:custGeom>
              <a:avLst/>
              <a:gdLst>
                <a:gd name="connsiteX0" fmla="*/ 0 w 1189608"/>
                <a:gd name="connsiteY0" fmla="*/ 927718 h 1189608"/>
                <a:gd name="connsiteX1" fmla="*/ 0 w 1189608"/>
                <a:gd name="connsiteY1" fmla="*/ 0 h 1189608"/>
                <a:gd name="connsiteX2" fmla="*/ 1189608 w 1189608"/>
                <a:gd name="connsiteY2" fmla="*/ 1189608 h 1189608"/>
                <a:gd name="connsiteX3" fmla="*/ 261890 w 1189608"/>
                <a:gd name="connsiteY3" fmla="*/ 1189608 h 1189608"/>
                <a:gd name="connsiteX4" fmla="*/ 0 w 1189608"/>
                <a:gd name="connsiteY4" fmla="*/ 92771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608" h="1189608">
                  <a:moveTo>
                    <a:pt x="0" y="927718"/>
                  </a:moveTo>
                  <a:lnTo>
                    <a:pt x="0" y="0"/>
                  </a:lnTo>
                  <a:lnTo>
                    <a:pt x="1189608" y="1189608"/>
                  </a:lnTo>
                  <a:lnTo>
                    <a:pt x="261890" y="1189608"/>
                  </a:lnTo>
                  <a:cubicBezTo>
                    <a:pt x="117252" y="1189608"/>
                    <a:pt x="0" y="1072356"/>
                    <a:pt x="0" y="9277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35">
              <a:extLst>
                <a:ext uri="{FF2B5EF4-FFF2-40B4-BE49-F238E27FC236}">
                  <a16:creationId xmlns:a16="http://schemas.microsoft.com/office/drawing/2014/main" xmlns="" id="{69D617A6-ADF0-44B3-8D82-A677698E04FD}"/>
                </a:ext>
              </a:extLst>
            </p:cNvPr>
            <p:cNvSpPr txBox="1"/>
            <p:nvPr/>
          </p:nvSpPr>
          <p:spPr>
            <a:xfrm>
              <a:off x="7440687" y="1324552"/>
              <a:ext cx="4141496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s-EC" sz="1600" dirty="0"/>
                <a:t>Las </a:t>
              </a:r>
              <a:r>
                <a:rPr lang="es-EC" sz="1600" b="1" dirty="0"/>
                <a:t>consideraciones estratégicas </a:t>
              </a:r>
              <a:r>
                <a:rPr lang="es-EC" sz="1600" dirty="0"/>
                <a:t>propuestas coadyuvan a </a:t>
              </a:r>
              <a:r>
                <a:rPr lang="es-EC" sz="1600" u="sng" dirty="0"/>
                <a:t>implementar</a:t>
              </a:r>
              <a:r>
                <a:rPr lang="es-EC" sz="1600" dirty="0"/>
                <a:t> ARTDIS OP. </a:t>
              </a:r>
            </a:p>
            <a:p>
              <a:r>
                <a:rPr lang="es-EC" sz="1600" dirty="0"/>
                <a:t>Clave: El </a:t>
              </a:r>
              <a:r>
                <a:rPr lang="es-EC" sz="1600" u="sng" dirty="0"/>
                <a:t>proceso de transformación del Ejército</a:t>
              </a:r>
              <a:r>
                <a:rPr lang="es-EC" sz="1600" dirty="0"/>
                <a:t>.</a:t>
              </a:r>
            </a:p>
          </p:txBody>
        </p:sp>
        <p:sp>
          <p:nvSpPr>
            <p:cNvPr id="54" name="Freeform: Shape 15">
              <a:extLst>
                <a:ext uri="{FF2B5EF4-FFF2-40B4-BE49-F238E27FC236}">
                  <a16:creationId xmlns:a16="http://schemas.microsoft.com/office/drawing/2014/main" xmlns="" id="{93CB4D73-F8AC-4632-9BF9-0F922206EE83}"/>
                </a:ext>
              </a:extLst>
            </p:cNvPr>
            <p:cNvSpPr/>
            <p:nvPr/>
          </p:nvSpPr>
          <p:spPr>
            <a:xfrm>
              <a:off x="6330497" y="1046947"/>
              <a:ext cx="639831" cy="555210"/>
            </a:xfrm>
            <a:custGeom>
              <a:avLst/>
              <a:gdLst>
                <a:gd name="connsiteX0" fmla="*/ 4467281 w 7298142"/>
                <a:gd name="connsiteY0" fmla="*/ 2059082 h 6858000"/>
                <a:gd name="connsiteX1" fmla="*/ 4436133 w 7298142"/>
                <a:gd name="connsiteY1" fmla="*/ 2111826 h 6858000"/>
                <a:gd name="connsiteX2" fmla="*/ 4378012 w 7298142"/>
                <a:gd name="connsiteY2" fmla="*/ 2223202 h 6858000"/>
                <a:gd name="connsiteX3" fmla="*/ 3865459 w 7298142"/>
                <a:gd name="connsiteY3" fmla="*/ 2757381 h 6858000"/>
                <a:gd name="connsiteX4" fmla="*/ 3554035 w 7298142"/>
                <a:gd name="connsiteY4" fmla="*/ 2939045 h 6858000"/>
                <a:gd name="connsiteX5" fmla="*/ 3104201 w 7298142"/>
                <a:gd name="connsiteY5" fmla="*/ 3295885 h 6858000"/>
                <a:gd name="connsiteX6" fmla="*/ 2773312 w 7298142"/>
                <a:gd name="connsiteY6" fmla="*/ 3596496 h 6858000"/>
                <a:gd name="connsiteX7" fmla="*/ 2513792 w 7298142"/>
                <a:gd name="connsiteY7" fmla="*/ 3814925 h 6858000"/>
                <a:gd name="connsiteX8" fmla="*/ 2223995 w 7298142"/>
                <a:gd name="connsiteY8" fmla="*/ 4003076 h 6858000"/>
                <a:gd name="connsiteX9" fmla="*/ 2048818 w 7298142"/>
                <a:gd name="connsiteY9" fmla="*/ 4171765 h 6858000"/>
                <a:gd name="connsiteX10" fmla="*/ 2539744 w 7298142"/>
                <a:gd name="connsiteY10" fmla="*/ 4245296 h 6858000"/>
                <a:gd name="connsiteX11" fmla="*/ 3042772 w 7298142"/>
                <a:gd name="connsiteY11" fmla="*/ 4299823 h 6858000"/>
                <a:gd name="connsiteX12" fmla="*/ 3466286 w 7298142"/>
                <a:gd name="connsiteY12" fmla="*/ 4230204 h 6858000"/>
                <a:gd name="connsiteX13" fmla="*/ 3811393 w 7298142"/>
                <a:gd name="connsiteY13" fmla="*/ 4033354 h 6858000"/>
                <a:gd name="connsiteX14" fmla="*/ 3984406 w 7298142"/>
                <a:gd name="connsiteY14" fmla="*/ 3871155 h 6858000"/>
                <a:gd name="connsiteX15" fmla="*/ 4235276 w 7298142"/>
                <a:gd name="connsiteY15" fmla="*/ 3914407 h 6858000"/>
                <a:gd name="connsiteX16" fmla="*/ 4618600 w 7298142"/>
                <a:gd name="connsiteY16" fmla="*/ 3945792 h 6858000"/>
                <a:gd name="connsiteX17" fmla="*/ 4690182 w 7298142"/>
                <a:gd name="connsiteY17" fmla="*/ 3934344 h 6858000"/>
                <a:gd name="connsiteX18" fmla="*/ 4686736 w 7298142"/>
                <a:gd name="connsiteY18" fmla="*/ 3932474 h 6858000"/>
                <a:gd name="connsiteX19" fmla="*/ 4815162 w 7298142"/>
                <a:gd name="connsiteY19" fmla="*/ 3844539 h 6858000"/>
                <a:gd name="connsiteX20" fmla="*/ 4980646 w 7298142"/>
                <a:gd name="connsiteY20" fmla="*/ 3555647 h 6858000"/>
                <a:gd name="connsiteX21" fmla="*/ 5109904 w 7298142"/>
                <a:gd name="connsiteY21" fmla="*/ 3546693 h 6858000"/>
                <a:gd name="connsiteX22" fmla="*/ 5186462 w 7298142"/>
                <a:gd name="connsiteY22" fmla="*/ 3140204 h 6858000"/>
                <a:gd name="connsiteX23" fmla="*/ 5082952 w 7298142"/>
                <a:gd name="connsiteY23" fmla="*/ 2827165 h 6858000"/>
                <a:gd name="connsiteX24" fmla="*/ 4845753 w 7298142"/>
                <a:gd name="connsiteY24" fmla="*/ 2544840 h 6858000"/>
                <a:gd name="connsiteX25" fmla="*/ 4533553 w 7298142"/>
                <a:gd name="connsiteY25" fmla="*/ 2315891 h 6858000"/>
                <a:gd name="connsiteX26" fmla="*/ 4565133 w 7298142"/>
                <a:gd name="connsiteY26" fmla="*/ 2099928 h 6858000"/>
                <a:gd name="connsiteX27" fmla="*/ 6205068 w 7298142"/>
                <a:gd name="connsiteY27" fmla="*/ 115 h 6858000"/>
                <a:gd name="connsiteX28" fmla="*/ 6653104 w 7298142"/>
                <a:gd name="connsiteY28" fmla="*/ 98013 h 6858000"/>
                <a:gd name="connsiteX29" fmla="*/ 6948673 w 7298142"/>
                <a:gd name="connsiteY29" fmla="*/ 631195 h 6858000"/>
                <a:gd name="connsiteX30" fmla="*/ 6913828 w 7298142"/>
                <a:gd name="connsiteY30" fmla="*/ 1838739 h 6858000"/>
                <a:gd name="connsiteX31" fmla="*/ 7024850 w 7298142"/>
                <a:gd name="connsiteY31" fmla="*/ 2134700 h 6858000"/>
                <a:gd name="connsiteX32" fmla="*/ 6711874 w 7298142"/>
                <a:gd name="connsiteY32" fmla="*/ 2577152 h 6858000"/>
                <a:gd name="connsiteX33" fmla="*/ 6565961 w 7298142"/>
                <a:gd name="connsiteY33" fmla="*/ 2981740 h 6858000"/>
                <a:gd name="connsiteX34" fmla="*/ 6659308 w 7298142"/>
                <a:gd name="connsiteY34" fmla="*/ 3445273 h 6858000"/>
                <a:gd name="connsiteX35" fmla="*/ 6794558 w 7298142"/>
                <a:gd name="connsiteY35" fmla="*/ 3508513 h 6858000"/>
                <a:gd name="connsiteX36" fmla="*/ 7044953 w 7298142"/>
                <a:gd name="connsiteY36" fmla="*/ 3830937 h 6858000"/>
                <a:gd name="connsiteX37" fmla="*/ 7298142 w 7298142"/>
                <a:gd name="connsiteY37" fmla="*/ 3893023 h 6858000"/>
                <a:gd name="connsiteX38" fmla="*/ 7298142 w 7298142"/>
                <a:gd name="connsiteY38" fmla="*/ 6858000 h 6858000"/>
                <a:gd name="connsiteX39" fmla="*/ 3771436 w 7298142"/>
                <a:gd name="connsiteY39" fmla="*/ 6858000 h 6858000"/>
                <a:gd name="connsiteX40" fmla="*/ 3728704 w 7298142"/>
                <a:gd name="connsiteY40" fmla="*/ 6776055 h 6858000"/>
                <a:gd name="connsiteX41" fmla="*/ 3688120 w 7298142"/>
                <a:gd name="connsiteY41" fmla="*/ 6686946 h 6858000"/>
                <a:gd name="connsiteX42" fmla="*/ 3411299 w 7298142"/>
                <a:gd name="connsiteY42" fmla="*/ 6224137 h 6858000"/>
                <a:gd name="connsiteX43" fmla="*/ 3004717 w 7298142"/>
                <a:gd name="connsiteY43" fmla="*/ 5914874 h 6858000"/>
                <a:gd name="connsiteX44" fmla="*/ 2561371 w 7298142"/>
                <a:gd name="connsiteY44" fmla="*/ 5953803 h 6858000"/>
                <a:gd name="connsiteX45" fmla="*/ 1988264 w 7298142"/>
                <a:gd name="connsiteY45" fmla="*/ 5713746 h 6858000"/>
                <a:gd name="connsiteX46" fmla="*/ 1332976 w 7298142"/>
                <a:gd name="connsiteY46" fmla="*/ 5568849 h 6858000"/>
                <a:gd name="connsiteX47" fmla="*/ 937207 w 7298142"/>
                <a:gd name="connsiteY47" fmla="*/ 5443415 h 6858000"/>
                <a:gd name="connsiteX48" fmla="*/ 279756 w 7298142"/>
                <a:gd name="connsiteY48" fmla="*/ 5134152 h 6858000"/>
                <a:gd name="connsiteX49" fmla="*/ 89442 w 7298142"/>
                <a:gd name="connsiteY49" fmla="*/ 4907072 h 6858000"/>
                <a:gd name="connsiteX50" fmla="*/ 2935 w 7298142"/>
                <a:gd name="connsiteY50" fmla="*/ 4522118 h 6858000"/>
                <a:gd name="connsiteX51" fmla="*/ 534951 w 7298142"/>
                <a:gd name="connsiteY51" fmla="*/ 3756533 h 6858000"/>
                <a:gd name="connsiteX52" fmla="*/ 941532 w 7298142"/>
                <a:gd name="connsiteY52" fmla="*/ 3406180 h 6858000"/>
                <a:gd name="connsiteX53" fmla="*/ 1140498 w 7298142"/>
                <a:gd name="connsiteY53" fmla="*/ 3163962 h 6858000"/>
                <a:gd name="connsiteX54" fmla="*/ 1490850 w 7298142"/>
                <a:gd name="connsiteY54" fmla="*/ 3045015 h 6858000"/>
                <a:gd name="connsiteX55" fmla="*/ 1869317 w 7298142"/>
                <a:gd name="connsiteY55" fmla="*/ 2711963 h 6858000"/>
                <a:gd name="connsiteX56" fmla="*/ 2249947 w 7298142"/>
                <a:gd name="connsiteY56" fmla="*/ 2530301 h 6858000"/>
                <a:gd name="connsiteX57" fmla="*/ 2812240 w 7298142"/>
                <a:gd name="connsiteY57" fmla="*/ 2588694 h 6858000"/>
                <a:gd name="connsiteX58" fmla="*/ 3339930 w 7298142"/>
                <a:gd name="connsiteY58" fmla="*/ 2242665 h 6858000"/>
                <a:gd name="connsiteX59" fmla="*/ 3474016 w 7298142"/>
                <a:gd name="connsiteY59" fmla="*/ 2164809 h 6858000"/>
                <a:gd name="connsiteX60" fmla="*/ 3867622 w 7298142"/>
                <a:gd name="connsiteY60" fmla="*/ 1896639 h 6858000"/>
                <a:gd name="connsiteX61" fmla="*/ 4053611 w 7298142"/>
                <a:gd name="connsiteY61" fmla="*/ 1829596 h 6858000"/>
                <a:gd name="connsiteX62" fmla="*/ 4284443 w 7298142"/>
                <a:gd name="connsiteY62" fmla="*/ 1676926 h 6858000"/>
                <a:gd name="connsiteX63" fmla="*/ 4345232 w 7298142"/>
                <a:gd name="connsiteY63" fmla="*/ 1657720 h 6858000"/>
                <a:gd name="connsiteX64" fmla="*/ 4462440 w 7298142"/>
                <a:gd name="connsiteY64" fmla="*/ 1123805 h 6858000"/>
                <a:gd name="connsiteX65" fmla="*/ 4697156 w 7298142"/>
                <a:gd name="connsiteY65" fmla="*/ 871705 h 6858000"/>
                <a:gd name="connsiteX66" fmla="*/ 5502717 w 7298142"/>
                <a:gd name="connsiteY66" fmla="*/ 231308 h 6858000"/>
                <a:gd name="connsiteX67" fmla="*/ 6205068 w 7298142"/>
                <a:gd name="connsiteY67" fmla="*/ 1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7298142" h="6858000">
                  <a:moveTo>
                    <a:pt x="4467281" y="2059082"/>
                  </a:moveTo>
                  <a:lnTo>
                    <a:pt x="4436133" y="2111826"/>
                  </a:lnTo>
                  <a:cubicBezTo>
                    <a:pt x="4408829" y="2155078"/>
                    <a:pt x="4381256" y="2197250"/>
                    <a:pt x="4378012" y="2223202"/>
                  </a:cubicBezTo>
                  <a:cubicBezTo>
                    <a:pt x="4250414" y="2500024"/>
                    <a:pt x="4068750" y="2605995"/>
                    <a:pt x="3865459" y="2757381"/>
                  </a:cubicBezTo>
                  <a:cubicBezTo>
                    <a:pt x="3867622" y="2763869"/>
                    <a:pt x="3560523" y="2939045"/>
                    <a:pt x="3554035" y="2939045"/>
                  </a:cubicBezTo>
                  <a:cubicBezTo>
                    <a:pt x="3400485" y="3101245"/>
                    <a:pt x="3175568" y="3023389"/>
                    <a:pt x="3104201" y="3295885"/>
                  </a:cubicBezTo>
                  <a:cubicBezTo>
                    <a:pt x="3071761" y="3451596"/>
                    <a:pt x="2864145" y="3488362"/>
                    <a:pt x="2773312" y="3596496"/>
                  </a:cubicBezTo>
                  <a:cubicBezTo>
                    <a:pt x="2695457" y="3687329"/>
                    <a:pt x="2539744" y="3819250"/>
                    <a:pt x="2513792" y="3814925"/>
                  </a:cubicBezTo>
                  <a:cubicBezTo>
                    <a:pt x="2472701" y="3808436"/>
                    <a:pt x="2280225" y="3953334"/>
                    <a:pt x="2223995" y="4003076"/>
                  </a:cubicBezTo>
                  <a:cubicBezTo>
                    <a:pt x="2206693" y="4018215"/>
                    <a:pt x="2059631" y="4176091"/>
                    <a:pt x="2048818" y="4171765"/>
                  </a:cubicBezTo>
                  <a:cubicBezTo>
                    <a:pt x="2239133" y="4245296"/>
                    <a:pt x="2420797" y="4048492"/>
                    <a:pt x="2539744" y="4245296"/>
                  </a:cubicBezTo>
                  <a:cubicBezTo>
                    <a:pt x="2673830" y="4416145"/>
                    <a:pt x="2888349" y="4302338"/>
                    <a:pt x="3042772" y="4299823"/>
                  </a:cubicBezTo>
                  <a:cubicBezTo>
                    <a:pt x="3197195" y="4297308"/>
                    <a:pt x="3338183" y="4274615"/>
                    <a:pt x="3466286" y="4230204"/>
                  </a:cubicBezTo>
                  <a:cubicBezTo>
                    <a:pt x="3594389" y="4185792"/>
                    <a:pt x="3725040" y="4093195"/>
                    <a:pt x="3811393" y="4033354"/>
                  </a:cubicBezTo>
                  <a:cubicBezTo>
                    <a:pt x="3897746" y="3973512"/>
                    <a:pt x="3913038" y="3897106"/>
                    <a:pt x="3984406" y="3871155"/>
                  </a:cubicBezTo>
                  <a:cubicBezTo>
                    <a:pt x="4062262" y="3845202"/>
                    <a:pt x="4166070" y="3879806"/>
                    <a:pt x="4235276" y="3914407"/>
                  </a:cubicBezTo>
                  <a:cubicBezTo>
                    <a:pt x="4296101" y="3945495"/>
                    <a:pt x="4477732" y="3960533"/>
                    <a:pt x="4618600" y="3945792"/>
                  </a:cubicBezTo>
                  <a:lnTo>
                    <a:pt x="4690182" y="3934344"/>
                  </a:lnTo>
                  <a:lnTo>
                    <a:pt x="4686736" y="3932474"/>
                  </a:lnTo>
                  <a:lnTo>
                    <a:pt x="4815162" y="3844539"/>
                  </a:lnTo>
                  <a:lnTo>
                    <a:pt x="4980646" y="3555647"/>
                  </a:lnTo>
                  <a:lnTo>
                    <a:pt x="5109904" y="3546693"/>
                  </a:lnTo>
                  <a:cubicBezTo>
                    <a:pt x="5188144" y="3413398"/>
                    <a:pt x="5180668" y="3308271"/>
                    <a:pt x="5186462" y="3140204"/>
                  </a:cubicBezTo>
                  <a:cubicBezTo>
                    <a:pt x="5177772" y="3079349"/>
                    <a:pt x="5109034" y="2853241"/>
                    <a:pt x="5082952" y="2827165"/>
                  </a:cubicBezTo>
                  <a:cubicBezTo>
                    <a:pt x="5004718" y="2740235"/>
                    <a:pt x="4926884" y="2628874"/>
                    <a:pt x="4845753" y="2544840"/>
                  </a:cubicBezTo>
                  <a:cubicBezTo>
                    <a:pt x="4682612" y="2550663"/>
                    <a:pt x="4577428" y="2427691"/>
                    <a:pt x="4533553" y="2315891"/>
                  </a:cubicBezTo>
                  <a:cubicBezTo>
                    <a:pt x="4456968" y="2009825"/>
                    <a:pt x="4607652" y="2167577"/>
                    <a:pt x="4565133" y="2099928"/>
                  </a:cubicBezTo>
                  <a:close/>
                  <a:moveTo>
                    <a:pt x="6205068" y="115"/>
                  </a:moveTo>
                  <a:cubicBezTo>
                    <a:pt x="6350746" y="-2093"/>
                    <a:pt x="6499887" y="27382"/>
                    <a:pt x="6653104" y="98013"/>
                  </a:cubicBezTo>
                  <a:cubicBezTo>
                    <a:pt x="6873328" y="199433"/>
                    <a:pt x="7076170" y="329832"/>
                    <a:pt x="6948673" y="631195"/>
                  </a:cubicBezTo>
                  <a:cubicBezTo>
                    <a:pt x="6995440" y="908064"/>
                    <a:pt x="6911072" y="1614659"/>
                    <a:pt x="6913828" y="1838739"/>
                  </a:cubicBezTo>
                  <a:cubicBezTo>
                    <a:pt x="6916586" y="2062818"/>
                    <a:pt x="6985623" y="1983471"/>
                    <a:pt x="7024850" y="2134700"/>
                  </a:cubicBezTo>
                  <a:cubicBezTo>
                    <a:pt x="7007411" y="2465823"/>
                    <a:pt x="6740016" y="2438961"/>
                    <a:pt x="6711874" y="2577152"/>
                  </a:cubicBezTo>
                  <a:cubicBezTo>
                    <a:pt x="6658584" y="2715012"/>
                    <a:pt x="6591286" y="2823801"/>
                    <a:pt x="6565961" y="2981740"/>
                  </a:cubicBezTo>
                  <a:cubicBezTo>
                    <a:pt x="6540636" y="3139679"/>
                    <a:pt x="6619552" y="3344225"/>
                    <a:pt x="6659308" y="3445273"/>
                  </a:cubicBezTo>
                  <a:cubicBezTo>
                    <a:pt x="6699064" y="3546321"/>
                    <a:pt x="6693841" y="3437610"/>
                    <a:pt x="6794558" y="3508513"/>
                  </a:cubicBezTo>
                  <a:cubicBezTo>
                    <a:pt x="6895276" y="3579416"/>
                    <a:pt x="6962456" y="3779072"/>
                    <a:pt x="7044953" y="3830937"/>
                  </a:cubicBezTo>
                  <a:lnTo>
                    <a:pt x="7298142" y="3893023"/>
                  </a:lnTo>
                  <a:lnTo>
                    <a:pt x="7298142" y="6858000"/>
                  </a:lnTo>
                  <a:lnTo>
                    <a:pt x="3771436" y="6858000"/>
                  </a:lnTo>
                  <a:lnTo>
                    <a:pt x="3728704" y="6776055"/>
                  </a:lnTo>
                  <a:cubicBezTo>
                    <a:pt x="3711910" y="6742500"/>
                    <a:pt x="3697312" y="6711276"/>
                    <a:pt x="3688120" y="6686946"/>
                  </a:cubicBezTo>
                  <a:cubicBezTo>
                    <a:pt x="3653517" y="6596116"/>
                    <a:pt x="3478342" y="6289016"/>
                    <a:pt x="3411299" y="6224137"/>
                  </a:cubicBezTo>
                  <a:cubicBezTo>
                    <a:pt x="3285864" y="6103027"/>
                    <a:pt x="3182056" y="5962454"/>
                    <a:pt x="3004717" y="5914874"/>
                  </a:cubicBezTo>
                  <a:cubicBezTo>
                    <a:pt x="2954976" y="5901898"/>
                    <a:pt x="2663016" y="5977593"/>
                    <a:pt x="2561371" y="5953803"/>
                  </a:cubicBezTo>
                  <a:cubicBezTo>
                    <a:pt x="2438099" y="5925689"/>
                    <a:pt x="2074770" y="5733211"/>
                    <a:pt x="1988264" y="5713746"/>
                  </a:cubicBezTo>
                  <a:cubicBezTo>
                    <a:pt x="1901757" y="5694283"/>
                    <a:pt x="1410832" y="5592637"/>
                    <a:pt x="1332976" y="5568849"/>
                  </a:cubicBezTo>
                  <a:cubicBezTo>
                    <a:pt x="1201053" y="5527757"/>
                    <a:pt x="1066967" y="5490994"/>
                    <a:pt x="937207" y="5443415"/>
                  </a:cubicBezTo>
                  <a:cubicBezTo>
                    <a:pt x="813935" y="5397998"/>
                    <a:pt x="372750" y="5201195"/>
                    <a:pt x="279756" y="5134152"/>
                  </a:cubicBezTo>
                  <a:cubicBezTo>
                    <a:pt x="201901" y="5075761"/>
                    <a:pt x="139183" y="4991417"/>
                    <a:pt x="89442" y="4907072"/>
                  </a:cubicBezTo>
                  <a:cubicBezTo>
                    <a:pt x="20235" y="4792452"/>
                    <a:pt x="-10042" y="4656203"/>
                    <a:pt x="2935" y="4522118"/>
                  </a:cubicBezTo>
                  <a:cubicBezTo>
                    <a:pt x="33212" y="4217180"/>
                    <a:pt x="288406" y="3918734"/>
                    <a:pt x="534951" y="3756533"/>
                  </a:cubicBezTo>
                  <a:cubicBezTo>
                    <a:pt x="701476" y="3648401"/>
                    <a:pt x="868002" y="3613796"/>
                    <a:pt x="941532" y="3406180"/>
                  </a:cubicBezTo>
                  <a:cubicBezTo>
                    <a:pt x="978297" y="3302373"/>
                    <a:pt x="1030202" y="3207214"/>
                    <a:pt x="1140498" y="3163962"/>
                  </a:cubicBezTo>
                  <a:cubicBezTo>
                    <a:pt x="1257282" y="3118546"/>
                    <a:pt x="1391367" y="3129361"/>
                    <a:pt x="1490850" y="3045015"/>
                  </a:cubicBezTo>
                  <a:cubicBezTo>
                    <a:pt x="1622773" y="2932557"/>
                    <a:pt x="1698467" y="2776845"/>
                    <a:pt x="1869317" y="2711963"/>
                  </a:cubicBezTo>
                  <a:cubicBezTo>
                    <a:pt x="1893107" y="2703313"/>
                    <a:pt x="2044493" y="2383240"/>
                    <a:pt x="2249947" y="2530301"/>
                  </a:cubicBezTo>
                  <a:cubicBezTo>
                    <a:pt x="2425122" y="2677362"/>
                    <a:pt x="2615437" y="2644923"/>
                    <a:pt x="2812240" y="2588694"/>
                  </a:cubicBezTo>
                  <a:cubicBezTo>
                    <a:pt x="2874958" y="2567067"/>
                    <a:pt x="3149616" y="2305382"/>
                    <a:pt x="3339930" y="2242665"/>
                  </a:cubicBezTo>
                  <a:cubicBezTo>
                    <a:pt x="3385347" y="2216714"/>
                    <a:pt x="3428600" y="2188599"/>
                    <a:pt x="3474016" y="2164809"/>
                  </a:cubicBezTo>
                  <a:cubicBezTo>
                    <a:pt x="3647030" y="2056678"/>
                    <a:pt x="3701096" y="1926917"/>
                    <a:pt x="3867622" y="1896639"/>
                  </a:cubicBezTo>
                  <a:cubicBezTo>
                    <a:pt x="3915200" y="1892314"/>
                    <a:pt x="4010358" y="1868524"/>
                    <a:pt x="4053611" y="1829596"/>
                  </a:cubicBezTo>
                  <a:cubicBezTo>
                    <a:pt x="4141199" y="1740387"/>
                    <a:pt x="4205674" y="1704702"/>
                    <a:pt x="4284443" y="1676926"/>
                  </a:cubicBezTo>
                  <a:lnTo>
                    <a:pt x="4345232" y="1657720"/>
                  </a:lnTo>
                  <a:lnTo>
                    <a:pt x="4462440" y="1123805"/>
                  </a:lnTo>
                  <a:cubicBezTo>
                    <a:pt x="4503006" y="1005000"/>
                    <a:pt x="4592834" y="967332"/>
                    <a:pt x="4697156" y="871705"/>
                  </a:cubicBezTo>
                  <a:cubicBezTo>
                    <a:pt x="4894196" y="564547"/>
                    <a:pt x="5172374" y="367501"/>
                    <a:pt x="5502717" y="231308"/>
                  </a:cubicBezTo>
                  <a:cubicBezTo>
                    <a:pt x="5729100" y="95481"/>
                    <a:pt x="5962272" y="3795"/>
                    <a:pt x="6205068" y="11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190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3" name="Freeform: Shape 99">
              <a:extLst>
                <a:ext uri="{FF2B5EF4-FFF2-40B4-BE49-F238E27FC236}">
                  <a16:creationId xmlns:a16="http://schemas.microsoft.com/office/drawing/2014/main" xmlns="" id="{5C845A80-D8E8-4714-A657-04E135D51A6E}"/>
                </a:ext>
              </a:extLst>
            </p:cNvPr>
            <p:cNvSpPr/>
            <p:nvPr/>
          </p:nvSpPr>
          <p:spPr>
            <a:xfrm rot="16200000">
              <a:off x="10842711" y="5474173"/>
              <a:ext cx="1189608" cy="1189608"/>
            </a:xfrm>
            <a:custGeom>
              <a:avLst/>
              <a:gdLst>
                <a:gd name="connsiteX0" fmla="*/ 0 w 1189608"/>
                <a:gd name="connsiteY0" fmla="*/ 927718 h 1189608"/>
                <a:gd name="connsiteX1" fmla="*/ 0 w 1189608"/>
                <a:gd name="connsiteY1" fmla="*/ 0 h 1189608"/>
                <a:gd name="connsiteX2" fmla="*/ 1189608 w 1189608"/>
                <a:gd name="connsiteY2" fmla="*/ 1189608 h 1189608"/>
                <a:gd name="connsiteX3" fmla="*/ 261890 w 1189608"/>
                <a:gd name="connsiteY3" fmla="*/ 1189608 h 1189608"/>
                <a:gd name="connsiteX4" fmla="*/ 0 w 1189608"/>
                <a:gd name="connsiteY4" fmla="*/ 92771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608" h="1189608">
                  <a:moveTo>
                    <a:pt x="0" y="927718"/>
                  </a:moveTo>
                  <a:lnTo>
                    <a:pt x="0" y="0"/>
                  </a:lnTo>
                  <a:lnTo>
                    <a:pt x="1189608" y="1189608"/>
                  </a:lnTo>
                  <a:lnTo>
                    <a:pt x="261890" y="1189608"/>
                  </a:lnTo>
                  <a:cubicBezTo>
                    <a:pt x="117252" y="1189608"/>
                    <a:pt x="0" y="1072356"/>
                    <a:pt x="0" y="9277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24">
              <a:extLst>
                <a:ext uri="{FF2B5EF4-FFF2-40B4-BE49-F238E27FC236}">
                  <a16:creationId xmlns:a16="http://schemas.microsoft.com/office/drawing/2014/main" xmlns="" id="{1BD15130-9D4C-41D0-B160-DBBD30104F28}"/>
                </a:ext>
              </a:extLst>
            </p:cNvPr>
            <p:cNvSpPr txBox="1"/>
            <p:nvPr/>
          </p:nvSpPr>
          <p:spPr>
            <a:xfrm>
              <a:off x="11316008" y="5976926"/>
              <a:ext cx="704039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05</a:t>
              </a:r>
            </a:p>
          </p:txBody>
        </p:sp>
      </p:grpSp>
      <p:sp>
        <p:nvSpPr>
          <p:cNvPr id="69" name="TextBox 35">
            <a:extLst>
              <a:ext uri="{FF2B5EF4-FFF2-40B4-BE49-F238E27FC236}">
                <a16:creationId xmlns:a16="http://schemas.microsoft.com/office/drawing/2014/main" xmlns="" id="{0EC2FE47-2D7F-487E-A23A-B3BCDBFAEDDD}"/>
              </a:ext>
            </a:extLst>
          </p:cNvPr>
          <p:cNvSpPr txBox="1"/>
          <p:nvPr/>
        </p:nvSpPr>
        <p:spPr>
          <a:xfrm>
            <a:off x="6813149" y="5534028"/>
            <a:ext cx="4968961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s-EC" sz="1600" dirty="0"/>
              <a:t>Se requiere la </a:t>
            </a:r>
            <a:r>
              <a:rPr lang="es-EC" sz="1600" b="1" dirty="0"/>
              <a:t>decisión</a:t>
            </a:r>
            <a:r>
              <a:rPr lang="es-EC" sz="1600" dirty="0"/>
              <a:t> del mando militar para </a:t>
            </a:r>
            <a:r>
              <a:rPr lang="es-EC" sz="1600" b="1" dirty="0"/>
              <a:t>adoptar y adaptarla</a:t>
            </a:r>
            <a:r>
              <a:rPr lang="es-EC" sz="1600" dirty="0"/>
              <a:t>; un proceso de </a:t>
            </a:r>
            <a:r>
              <a:rPr lang="es-EC" sz="1600" b="1" dirty="0"/>
              <a:t>capacitación</a:t>
            </a:r>
            <a:r>
              <a:rPr lang="es-EC" sz="1600" dirty="0"/>
              <a:t> y su aplicación en </a:t>
            </a:r>
            <a:r>
              <a:rPr lang="es-EC" sz="1600" b="1" dirty="0"/>
              <a:t>juegos de guerra/ejercicios mil.</a:t>
            </a:r>
          </a:p>
        </p:txBody>
      </p:sp>
      <p:grpSp>
        <p:nvGrpSpPr>
          <p:cNvPr id="75" name="Grupo 74">
            <a:extLst>
              <a:ext uri="{FF2B5EF4-FFF2-40B4-BE49-F238E27FC236}">
                <a16:creationId xmlns:a16="http://schemas.microsoft.com/office/drawing/2014/main" xmlns="" id="{9557322D-3AC4-4F73-98FB-9F9D889422DD}"/>
              </a:ext>
            </a:extLst>
          </p:cNvPr>
          <p:cNvGrpSpPr/>
          <p:nvPr/>
        </p:nvGrpSpPr>
        <p:grpSpPr>
          <a:xfrm>
            <a:off x="6584436" y="2457488"/>
            <a:ext cx="1712388" cy="2893284"/>
            <a:chOff x="115529" y="1424545"/>
            <a:chExt cx="4078691" cy="554129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6" name="Triángulo isósceles 75">
              <a:extLst>
                <a:ext uri="{FF2B5EF4-FFF2-40B4-BE49-F238E27FC236}">
                  <a16:creationId xmlns:a16="http://schemas.microsoft.com/office/drawing/2014/main" xmlns="" id="{83F0058E-CC5F-4700-A11E-670FA45BA90D}"/>
                </a:ext>
              </a:extLst>
            </p:cNvPr>
            <p:cNvSpPr/>
            <p:nvPr/>
          </p:nvSpPr>
          <p:spPr>
            <a:xfrm>
              <a:off x="2712247" y="2956934"/>
              <a:ext cx="1481973" cy="40089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Triángulo isósceles 76">
              <a:extLst>
                <a:ext uri="{FF2B5EF4-FFF2-40B4-BE49-F238E27FC236}">
                  <a16:creationId xmlns:a16="http://schemas.microsoft.com/office/drawing/2014/main" xmlns="" id="{C3A622A2-1A3B-470D-A3AD-C73D5FB7CE08}"/>
                </a:ext>
              </a:extLst>
            </p:cNvPr>
            <p:cNvSpPr/>
            <p:nvPr/>
          </p:nvSpPr>
          <p:spPr>
            <a:xfrm flipV="1">
              <a:off x="115529" y="1424545"/>
              <a:ext cx="2695999" cy="47406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xmlns="" id="{F7D7A7A5-5265-419A-B8F0-05C8934A12B3}"/>
              </a:ext>
            </a:extLst>
          </p:cNvPr>
          <p:cNvGrpSpPr/>
          <p:nvPr/>
        </p:nvGrpSpPr>
        <p:grpSpPr>
          <a:xfrm>
            <a:off x="8294294" y="2457488"/>
            <a:ext cx="1754069" cy="2893284"/>
            <a:chOff x="115529" y="1424547"/>
            <a:chExt cx="2922330" cy="479219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9" name="Triángulo isósceles 78">
              <a:extLst>
                <a:ext uri="{FF2B5EF4-FFF2-40B4-BE49-F238E27FC236}">
                  <a16:creationId xmlns:a16="http://schemas.microsoft.com/office/drawing/2014/main" xmlns="" id="{753E62C8-C8E4-4298-AF96-E0117889A0F0}"/>
                </a:ext>
              </a:extLst>
            </p:cNvPr>
            <p:cNvSpPr/>
            <p:nvPr/>
          </p:nvSpPr>
          <p:spPr>
            <a:xfrm>
              <a:off x="2001277" y="2749782"/>
              <a:ext cx="1036582" cy="34669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0" name="Triángulo isósceles 79">
              <a:extLst>
                <a:ext uri="{FF2B5EF4-FFF2-40B4-BE49-F238E27FC236}">
                  <a16:creationId xmlns:a16="http://schemas.microsoft.com/office/drawing/2014/main" xmlns="" id="{1E34F9AC-9B68-4B87-AFCC-1E0F003AB73B}"/>
                </a:ext>
              </a:extLst>
            </p:cNvPr>
            <p:cNvSpPr/>
            <p:nvPr/>
          </p:nvSpPr>
          <p:spPr>
            <a:xfrm flipV="1">
              <a:off x="115529" y="1424547"/>
              <a:ext cx="1885748" cy="40520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xmlns="" id="{4C4FA306-6C3F-4B29-BAEF-64D1C0083EB5}"/>
              </a:ext>
            </a:extLst>
          </p:cNvPr>
          <p:cNvGrpSpPr/>
          <p:nvPr/>
        </p:nvGrpSpPr>
        <p:grpSpPr>
          <a:xfrm>
            <a:off x="10048363" y="2445727"/>
            <a:ext cx="1749115" cy="2893286"/>
            <a:chOff x="-193142" y="1424545"/>
            <a:chExt cx="1951030" cy="2479425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82" name="Triángulo isósceles 81">
              <a:extLst>
                <a:ext uri="{FF2B5EF4-FFF2-40B4-BE49-F238E27FC236}">
                  <a16:creationId xmlns:a16="http://schemas.microsoft.com/office/drawing/2014/main" xmlns="" id="{F49E8670-9FA2-4F8E-9804-2B279EEA8517}"/>
                </a:ext>
              </a:extLst>
            </p:cNvPr>
            <p:cNvSpPr/>
            <p:nvPr/>
          </p:nvSpPr>
          <p:spPr>
            <a:xfrm>
              <a:off x="1063876" y="2110207"/>
              <a:ext cx="694012" cy="17937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Triángulo isósceles 82">
              <a:extLst>
                <a:ext uri="{FF2B5EF4-FFF2-40B4-BE49-F238E27FC236}">
                  <a16:creationId xmlns:a16="http://schemas.microsoft.com/office/drawing/2014/main" xmlns="" id="{5104E3B4-4C49-4DCA-BC2C-A0EBA9F340E3}"/>
                </a:ext>
              </a:extLst>
            </p:cNvPr>
            <p:cNvSpPr/>
            <p:nvPr/>
          </p:nvSpPr>
          <p:spPr>
            <a:xfrm flipV="1">
              <a:off x="-193142" y="1424545"/>
              <a:ext cx="1262546" cy="20964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4" name="Graphic 22" descr="Rocket">
            <a:extLst>
              <a:ext uri="{FF2B5EF4-FFF2-40B4-BE49-F238E27FC236}">
                <a16:creationId xmlns:a16="http://schemas.microsoft.com/office/drawing/2014/main" xmlns="" id="{091C3A6F-A3C6-448C-A175-A0D7B8227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24325" y="1057312"/>
            <a:ext cx="644857" cy="644857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xmlns="" id="{8BDC7B78-75FA-4DBA-9731-5BFA0383A0B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27" y="2626452"/>
            <a:ext cx="4808844" cy="3738573"/>
          </a:xfrm>
          <a:prstGeom prst="rect">
            <a:avLst/>
          </a:prstGeom>
        </p:spPr>
      </p:pic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BF844046-C1BA-49B0-A5CE-0A7BEA404C25}"/>
              </a:ext>
            </a:extLst>
          </p:cNvPr>
          <p:cNvGrpSpPr/>
          <p:nvPr/>
        </p:nvGrpSpPr>
        <p:grpSpPr>
          <a:xfrm>
            <a:off x="4773582" y="5481595"/>
            <a:ext cx="1189608" cy="1210639"/>
            <a:chOff x="4773582" y="5481595"/>
            <a:chExt cx="1189608" cy="1210639"/>
          </a:xfrm>
        </p:grpSpPr>
        <p:sp>
          <p:nvSpPr>
            <p:cNvPr id="37" name="Freeform: Shape 93">
              <a:extLst>
                <a:ext uri="{FF2B5EF4-FFF2-40B4-BE49-F238E27FC236}">
                  <a16:creationId xmlns:a16="http://schemas.microsoft.com/office/drawing/2014/main" xmlns="" id="{8DA2035C-238B-40C4-825F-AB09F1E83DE2}"/>
                </a:ext>
              </a:extLst>
            </p:cNvPr>
            <p:cNvSpPr/>
            <p:nvPr/>
          </p:nvSpPr>
          <p:spPr>
            <a:xfrm rot="16200000">
              <a:off x="4773582" y="5481595"/>
              <a:ext cx="1189608" cy="1189608"/>
            </a:xfrm>
            <a:custGeom>
              <a:avLst/>
              <a:gdLst>
                <a:gd name="connsiteX0" fmla="*/ 0 w 1189608"/>
                <a:gd name="connsiteY0" fmla="*/ 927718 h 1189608"/>
                <a:gd name="connsiteX1" fmla="*/ 0 w 1189608"/>
                <a:gd name="connsiteY1" fmla="*/ 0 h 1189608"/>
                <a:gd name="connsiteX2" fmla="*/ 1189608 w 1189608"/>
                <a:gd name="connsiteY2" fmla="*/ 1189608 h 1189608"/>
                <a:gd name="connsiteX3" fmla="*/ 261890 w 1189608"/>
                <a:gd name="connsiteY3" fmla="*/ 1189608 h 1189608"/>
                <a:gd name="connsiteX4" fmla="*/ 0 w 1189608"/>
                <a:gd name="connsiteY4" fmla="*/ 927718 h 11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608" h="1189608">
                  <a:moveTo>
                    <a:pt x="0" y="927718"/>
                  </a:moveTo>
                  <a:lnTo>
                    <a:pt x="0" y="0"/>
                  </a:lnTo>
                  <a:lnTo>
                    <a:pt x="1189608" y="1189608"/>
                  </a:lnTo>
                  <a:lnTo>
                    <a:pt x="261890" y="1189608"/>
                  </a:lnTo>
                  <a:cubicBezTo>
                    <a:pt x="117252" y="1189608"/>
                    <a:pt x="0" y="1072356"/>
                    <a:pt x="0" y="927718"/>
                  </a:cubicBezTo>
                  <a:close/>
                </a:path>
              </a:pathLst>
            </a:cu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">
              <a:extLst>
                <a:ext uri="{FF2B5EF4-FFF2-40B4-BE49-F238E27FC236}">
                  <a16:creationId xmlns:a16="http://schemas.microsoft.com/office/drawing/2014/main" xmlns="" id="{0DCB2C8B-516A-42C1-A0CF-2F63AE4C80D1}"/>
                </a:ext>
              </a:extLst>
            </p:cNvPr>
            <p:cNvSpPr txBox="1"/>
            <p:nvPr/>
          </p:nvSpPr>
          <p:spPr>
            <a:xfrm>
              <a:off x="5234605" y="5984348"/>
              <a:ext cx="704039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04</a:t>
              </a: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93950451-D908-4B68-BF5E-5EF0D845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91723"/>
      </p:ext>
    </p:extLst>
  </p:cSld>
  <p:clrMapOvr>
    <a:masterClrMapping/>
  </p:clrMapOvr>
  <p:transition spd="slow" advTm="22570">
    <p:strips dir="l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/>
          <p:cNvSpPr txBox="1"/>
          <p:nvPr/>
        </p:nvSpPr>
        <p:spPr bwMode="auto">
          <a:xfrm rot="16200000">
            <a:off x="-1269767" y="3549521"/>
            <a:ext cx="4580731" cy="379656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67" b="1" dirty="0">
                <a:cs typeface="Arial" pitchFamily="34" charset="0"/>
              </a:rPr>
              <a:t>IMPLEMENTAR EL ARTDIS OP</a:t>
            </a:r>
            <a:endParaRPr lang="ko-KR" altLang="en-US" sz="1867" b="1" dirty="0"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7716" y="1448983"/>
            <a:ext cx="2880319" cy="40318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 existencia de un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ambiente operacional VICA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hace más </a:t>
            </a:r>
            <a:r>
              <a:rPr lang="es-EC" altLang="ko-KR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dificil el evaluar los escenarios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 una metodología linear (PMTD). </a:t>
            </a:r>
          </a:p>
          <a:p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decisión de implementar el ARTDIS OP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permitirá:</a:t>
            </a:r>
          </a:p>
          <a:p>
            <a:pPr marL="198438" indent="-198438">
              <a:buFont typeface="Arial" panose="020B0604020202020204" pitchFamily="34" charset="0"/>
              <a:buChar char="•"/>
            </a:pP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Líderes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ágiles y adaptativos, flexibles, con </a:t>
            </a:r>
            <a:r>
              <a:rPr lang="es-EC" altLang="ko-KR" sz="1600" u="sng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pensamiento crítico y creativo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;</a:t>
            </a:r>
          </a:p>
          <a:p>
            <a:pPr marL="198438" indent="-198438">
              <a:buFont typeface="Arial" panose="020B0604020202020204" pitchFamily="34" charset="0"/>
              <a:buChar char="•"/>
            </a:pP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Comprender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el ambiente operacional complejo, el problema y desarrollar una aproximación operacional (empleo eficiente)</a:t>
            </a:r>
          </a:p>
        </p:txBody>
      </p:sp>
      <p:sp>
        <p:nvSpPr>
          <p:cNvPr id="10" name="TextBox 10"/>
          <p:cNvSpPr txBox="1"/>
          <p:nvPr/>
        </p:nvSpPr>
        <p:spPr bwMode="auto">
          <a:xfrm rot="16200000">
            <a:off x="2364793" y="3549521"/>
            <a:ext cx="4580731" cy="379656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67" b="1" dirty="0">
                <a:cs typeface="Arial" pitchFamily="34" charset="0"/>
              </a:rPr>
              <a:t>FOMENTAR EL DEBATE</a:t>
            </a:r>
            <a:endParaRPr lang="ko-KR" altLang="en-US" sz="1867" b="1" dirty="0"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2274" y="1448983"/>
            <a:ext cx="2880319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DPGE, CEDMT y COT,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permitan fomentar el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debate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para analizar la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factibilidad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ejecutar las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consideraciones estratégicas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propuestas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;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y, presentar al mando militar para su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aprobación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como parte del </a:t>
            </a:r>
            <a:r>
              <a:rPr lang="es-EC" altLang="ko-KR" sz="1600" u="sng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proceso de transformación del Ejército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en el campo doctrinario. </a:t>
            </a:r>
          </a:p>
          <a:p>
            <a:endParaRPr lang="es-EC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Es importante considerar la presencia de </a:t>
            </a:r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oficiales en servicio pasivo expertos </a:t>
            </a:r>
            <a:r>
              <a:rPr lang="es-EC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en estas teorías.</a:t>
            </a:r>
          </a:p>
        </p:txBody>
      </p:sp>
      <p:sp>
        <p:nvSpPr>
          <p:cNvPr id="12" name="TextBox 10"/>
          <p:cNvSpPr txBox="1"/>
          <p:nvPr/>
        </p:nvSpPr>
        <p:spPr bwMode="auto">
          <a:xfrm rot="16200000">
            <a:off x="5999355" y="3549521"/>
            <a:ext cx="4580731" cy="379656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altLang="ko-KR" sz="1867" b="1" dirty="0">
                <a:cs typeface="Arial" pitchFamily="34" charset="0"/>
              </a:rPr>
              <a:t>CONSIDERACIONES ESTRATÉGICAS</a:t>
            </a:r>
            <a:endParaRPr lang="ko-KR" altLang="en-US" sz="1867" b="1" dirty="0"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6835" y="1431025"/>
            <a:ext cx="3067617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Los líderes en los diferentes niveles de decisión, </a:t>
            </a:r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adopten y adapten 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esta doctrina,</a:t>
            </a:r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capaciten 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su personal </a:t>
            </a:r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 la implementen 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 través de ejercicios y juegos de guerra.</a:t>
            </a:r>
          </a:p>
          <a:p>
            <a:endParaRPr lang="es-MX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s-MX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Potencializar el recurso humano 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para enfrentar </a:t>
            </a:r>
            <a:r>
              <a:rPr lang="es-MX" altLang="ko-KR" sz="1600" u="sng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problemas complejos y mal estructurados</a:t>
            </a:r>
            <a:r>
              <a:rPr lang="es-MX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64CDAF55-E994-4484-B0CC-62B55EFA45A3}"/>
              </a:ext>
            </a:extLst>
          </p:cNvPr>
          <p:cNvSpPr txBox="1"/>
          <p:nvPr/>
        </p:nvSpPr>
        <p:spPr>
          <a:xfrm>
            <a:off x="2457449" y="107965"/>
            <a:ext cx="7308055" cy="64698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3200" b="1" dirty="0">
                <a:solidFill>
                  <a:schemeClr val="bg1"/>
                </a:solidFill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270198319"/>
      </p:ext>
    </p:extLst>
  </p:cSld>
  <p:clrMapOvr>
    <a:masterClrMapping/>
  </p:clrMapOvr>
  <p:transition spd="slow" advTm="76759"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11"/>
          <p:cNvSpPr/>
          <p:nvPr/>
        </p:nvSpPr>
        <p:spPr>
          <a:xfrm rot="16200000">
            <a:off x="2497823" y="4348630"/>
            <a:ext cx="625753" cy="715571"/>
          </a:xfrm>
          <a:prstGeom prst="downArrow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>
            <a:off x="3244644" y="86289"/>
            <a:ext cx="5681435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IDENTIFICACIÓN DEL PROBLEMA</a:t>
            </a:r>
          </a:p>
        </p:txBody>
      </p:sp>
      <p:sp>
        <p:nvSpPr>
          <p:cNvPr id="10" name="Down Arrow 9"/>
          <p:cNvSpPr/>
          <p:nvPr/>
        </p:nvSpPr>
        <p:spPr>
          <a:xfrm>
            <a:off x="1123932" y="2471375"/>
            <a:ext cx="625753" cy="863662"/>
          </a:xfrm>
          <a:prstGeom prst="downArrow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F77B813F-63D9-4C6A-B741-75376DF1C2B5}"/>
              </a:ext>
            </a:extLst>
          </p:cNvPr>
          <p:cNvGrpSpPr/>
          <p:nvPr/>
        </p:nvGrpSpPr>
        <p:grpSpPr>
          <a:xfrm>
            <a:off x="173781" y="681395"/>
            <a:ext cx="2571555" cy="1789980"/>
            <a:chOff x="182623" y="970161"/>
            <a:chExt cx="2571555" cy="1789980"/>
          </a:xfrm>
        </p:grpSpPr>
        <p:sp>
          <p:nvSpPr>
            <p:cNvPr id="9" name="Rectangle 8"/>
            <p:cNvSpPr/>
            <p:nvPr/>
          </p:nvSpPr>
          <p:spPr>
            <a:xfrm>
              <a:off x="182623" y="970161"/>
              <a:ext cx="1804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/>
                <a:t>INCERTIDUMBRE</a:t>
              </a:r>
              <a:endParaRPr lang="en-US" b="1" dirty="0"/>
            </a:p>
          </p:txBody>
        </p:sp>
        <p:pic>
          <p:nvPicPr>
            <p:cNvPr id="1028" name="Picture 4" descr="Resultado de imagen para uncertainty security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90" y="1339493"/>
              <a:ext cx="2562488" cy="14206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253497" y="5920204"/>
            <a:ext cx="24465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/>
              <a:t>Actores diversos</a:t>
            </a:r>
          </a:p>
          <a:p>
            <a:pPr algn="ctr"/>
            <a:r>
              <a:rPr lang="es-ES" b="1" dirty="0"/>
              <a:t>Usan la violencia (fines)</a:t>
            </a:r>
          </a:p>
          <a:p>
            <a:pPr algn="ctr"/>
            <a:r>
              <a:rPr lang="es-ES" b="1" dirty="0"/>
              <a:t>Ámbito transnacional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3079543" y="5133256"/>
            <a:ext cx="22335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Amenazan seguridad </a:t>
            </a:r>
          </a:p>
          <a:p>
            <a:pPr algn="ctr"/>
            <a:r>
              <a:rPr lang="es-ES" b="1" dirty="0"/>
              <a:t>del HEMISFERIO </a:t>
            </a:r>
          </a:p>
          <a:p>
            <a:pPr algn="ctr"/>
            <a:r>
              <a:rPr lang="es-ES" b="1" dirty="0"/>
              <a:t>(Estado)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5803662" y="5750198"/>
            <a:ext cx="2446688" cy="557204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b="1" dirty="0"/>
              <a:t>Nuevas amenazas y no tradicionales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88306" y="5248670"/>
            <a:ext cx="2446687" cy="148053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2000" b="1" dirty="0"/>
              <a:t>ESTADO responder de forma intersectorial (efectiva).</a:t>
            </a:r>
          </a:p>
          <a:p>
            <a:pPr algn="ctr">
              <a:lnSpc>
                <a:spcPts val="1800"/>
              </a:lnSpc>
            </a:pPr>
            <a:r>
              <a:rPr lang="es-ES" sz="2000" b="1" dirty="0"/>
              <a:t>Cooperación hemisférica</a:t>
            </a:r>
            <a:endParaRPr lang="en-US" sz="2000" b="1" dirty="0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xmlns="" id="{F2124B8D-0356-48A6-91E0-44C2DAE9789B}"/>
              </a:ext>
            </a:extLst>
          </p:cNvPr>
          <p:cNvSpPr/>
          <p:nvPr/>
        </p:nvSpPr>
        <p:spPr>
          <a:xfrm>
            <a:off x="5640908" y="4183269"/>
            <a:ext cx="2981806" cy="124970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b="1" dirty="0"/>
              <a:t>Amenazas, preocupaciones y otros desafíos a la seguridad</a:t>
            </a:r>
          </a:p>
          <a:p>
            <a:pPr algn="ctr">
              <a:lnSpc>
                <a:spcPts val="1800"/>
              </a:lnSpc>
            </a:pPr>
            <a:r>
              <a:rPr lang="es-ES" b="1" dirty="0"/>
              <a:t>NATURALEZA DIVERSA y ALCANCE MULTIDIMENSIONAL</a:t>
            </a:r>
            <a:endParaRPr lang="en-US" b="1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104DA674-73E0-432D-8051-412F0463C999}"/>
              </a:ext>
            </a:extLst>
          </p:cNvPr>
          <p:cNvGrpSpPr/>
          <p:nvPr/>
        </p:nvGrpSpPr>
        <p:grpSpPr>
          <a:xfrm>
            <a:off x="4997158" y="949626"/>
            <a:ext cx="3928921" cy="3233643"/>
            <a:chOff x="4807520" y="677220"/>
            <a:chExt cx="3928921" cy="3233643"/>
          </a:xfrm>
        </p:grpSpPr>
        <p:grpSp>
          <p:nvGrpSpPr>
            <p:cNvPr id="4" name="Group 3"/>
            <p:cNvGrpSpPr/>
            <p:nvPr/>
          </p:nvGrpSpPr>
          <p:grpSpPr>
            <a:xfrm>
              <a:off x="6007623" y="1614569"/>
              <a:ext cx="1886426" cy="2296294"/>
              <a:chOff x="6765858" y="880158"/>
              <a:chExt cx="3778344" cy="5267328"/>
            </a:xfrm>
          </p:grpSpPr>
          <p:pic>
            <p:nvPicPr>
              <p:cNvPr id="15" name="Imagen 13">
                <a:extLst>
                  <a:ext uri="{FF2B5EF4-FFF2-40B4-BE49-F238E27FC236}">
                    <a16:creationId xmlns:a16="http://schemas.microsoft.com/office/drawing/2014/main" xmlns="" id="{46F3EF62-5EF4-6243-9C3C-50C1964A6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65858" y="880158"/>
                <a:ext cx="3778344" cy="736336"/>
              </a:xfrm>
              <a:prstGeom prst="rect">
                <a:avLst/>
              </a:prstGeom>
            </p:spPr>
          </p:pic>
          <p:pic>
            <p:nvPicPr>
              <p:cNvPr id="16" name="Imagen 14">
                <a:extLst>
                  <a:ext uri="{FF2B5EF4-FFF2-40B4-BE49-F238E27FC236}">
                    <a16:creationId xmlns:a16="http://schemas.microsoft.com/office/drawing/2014/main" xmlns="" id="{55E1C70A-C608-6C43-AB45-16F6F602E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86489" y="1696518"/>
                <a:ext cx="3620253" cy="19223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Imagen 30">
                <a:extLst>
                  <a:ext uri="{FF2B5EF4-FFF2-40B4-BE49-F238E27FC236}">
                    <a16:creationId xmlns:a16="http://schemas.microsoft.com/office/drawing/2014/main" xmlns="" id="{B4455BAD-566F-BD42-9A8B-83F4FA494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6490" y="3698910"/>
                <a:ext cx="3620252" cy="24485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xmlns="" id="{3A03E920-4D1E-44C7-BEF6-B63E834B9DE6}"/>
                </a:ext>
              </a:extLst>
            </p:cNvPr>
            <p:cNvGrpSpPr/>
            <p:nvPr/>
          </p:nvGrpSpPr>
          <p:grpSpPr>
            <a:xfrm>
              <a:off x="4807520" y="677220"/>
              <a:ext cx="3928921" cy="884376"/>
              <a:chOff x="4679364" y="633167"/>
              <a:chExt cx="3928921" cy="884376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xmlns="" id="{E588425A-F82A-464B-9698-D0EDB1D79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grayscl/>
              </a:blip>
              <a:stretch>
                <a:fillRect/>
              </a:stretch>
            </p:blipFill>
            <p:spPr>
              <a:xfrm>
                <a:off x="4679364" y="743592"/>
                <a:ext cx="3928921" cy="773951"/>
              </a:xfrm>
              <a:prstGeom prst="rect">
                <a:avLst/>
              </a:prstGeom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xmlns="" id="{AD1D1C67-78DA-459B-8426-CE20833B01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9146" y="633167"/>
                <a:ext cx="602461" cy="401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8" name="Down Arrow 11">
            <a:extLst>
              <a:ext uri="{FF2B5EF4-FFF2-40B4-BE49-F238E27FC236}">
                <a16:creationId xmlns:a16="http://schemas.microsoft.com/office/drawing/2014/main" xmlns="" id="{FB46ABD8-E042-45B7-85F2-C82DF7683422}"/>
              </a:ext>
            </a:extLst>
          </p:cNvPr>
          <p:cNvSpPr/>
          <p:nvPr/>
        </p:nvSpPr>
        <p:spPr>
          <a:xfrm rot="16200000">
            <a:off x="8490988" y="5380406"/>
            <a:ext cx="625753" cy="1217063"/>
          </a:xfrm>
          <a:prstGeom prst="downArrow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echa: doblada 20">
            <a:extLst>
              <a:ext uri="{FF2B5EF4-FFF2-40B4-BE49-F238E27FC236}">
                <a16:creationId xmlns:a16="http://schemas.microsoft.com/office/drawing/2014/main" xmlns="" id="{5BD7A151-2C1F-4709-84AB-9982BCEDC48B}"/>
              </a:ext>
            </a:extLst>
          </p:cNvPr>
          <p:cNvSpPr/>
          <p:nvPr/>
        </p:nvSpPr>
        <p:spPr>
          <a:xfrm>
            <a:off x="3657600" y="1447027"/>
            <a:ext cx="1334649" cy="1668784"/>
          </a:xfrm>
          <a:prstGeom prst="bentArrow">
            <a:avLst/>
          </a:prstGeom>
          <a:gradFill flip="none" rotWithShape="1">
            <a:gsLst>
              <a:gs pos="2000">
                <a:schemeClr val="accent1">
                  <a:lumMod val="0"/>
                  <a:lumOff val="100000"/>
                </a:schemeClr>
              </a:gs>
              <a:gs pos="13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9F35E364-CAC4-4CDE-B37A-D1A0F2741AB3}"/>
              </a:ext>
            </a:extLst>
          </p:cNvPr>
          <p:cNvGrpSpPr/>
          <p:nvPr/>
        </p:nvGrpSpPr>
        <p:grpSpPr>
          <a:xfrm>
            <a:off x="3177789" y="2872258"/>
            <a:ext cx="2088969" cy="2300751"/>
            <a:chOff x="3177789" y="2872258"/>
            <a:chExt cx="2088969" cy="2300751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F7CC4680-38D8-E94C-A434-12FF1507C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7789" y="3974856"/>
              <a:ext cx="1139830" cy="11722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4" descr="Panamericanismo - Wikipedia, la enciclopedia libre">
              <a:extLst>
                <a:ext uri="{FF2B5EF4-FFF2-40B4-BE49-F238E27FC236}">
                  <a16:creationId xmlns:a16="http://schemas.microsoft.com/office/drawing/2014/main" xmlns="" id="{84D58B39-3F64-4E71-802E-0D0196F14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806" y="2872258"/>
              <a:ext cx="1968952" cy="230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xmlns="" id="{D16B646F-27AA-4AFF-B9F1-06969B5C9BAB}"/>
              </a:ext>
            </a:extLst>
          </p:cNvPr>
          <p:cNvGrpSpPr/>
          <p:nvPr/>
        </p:nvGrpSpPr>
        <p:grpSpPr>
          <a:xfrm>
            <a:off x="-998314" y="7163556"/>
            <a:ext cx="4655914" cy="3517304"/>
            <a:chOff x="-998314" y="7163556"/>
            <a:chExt cx="4655914" cy="3517304"/>
          </a:xfrm>
        </p:grpSpPr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xmlns="" id="{7E5A330C-792D-40BA-B7E3-0B4ABD53A211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-998314" y="9487667"/>
              <a:ext cx="2293590" cy="119319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xmlns="" id="{2BD8B5B5-137B-4614-B972-B0FECFDF2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762" r="5107"/>
            <a:stretch/>
          </p:blipFill>
          <p:spPr>
            <a:xfrm>
              <a:off x="1287070" y="9487667"/>
              <a:ext cx="2362324" cy="1193193"/>
            </a:xfrm>
            <a:prstGeom prst="rect">
              <a:avLst/>
            </a:prstGeom>
          </p:spPr>
        </p:pic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xmlns="" id="{85E37C62-4E1A-4ECF-8274-F971180C09C0}"/>
                </a:ext>
              </a:extLst>
            </p:cNvPr>
            <p:cNvGrpSpPr/>
            <p:nvPr/>
          </p:nvGrpSpPr>
          <p:grpSpPr>
            <a:xfrm>
              <a:off x="-954586" y="7163556"/>
              <a:ext cx="4612186" cy="2341233"/>
              <a:chOff x="-954586" y="7163556"/>
              <a:chExt cx="4612186" cy="2341233"/>
            </a:xfrm>
          </p:grpSpPr>
          <p:pic>
            <p:nvPicPr>
              <p:cNvPr id="41" name="Picture 1">
                <a:extLst>
                  <a:ext uri="{FF2B5EF4-FFF2-40B4-BE49-F238E27FC236}">
                    <a16:creationId xmlns:a16="http://schemas.microsoft.com/office/drawing/2014/main" xmlns="" id="{BBEF80CD-B742-428B-A2FF-130713DEF378}"/>
                  </a:ext>
                </a:extLst>
              </p:cNvPr>
              <p:cNvPicPr/>
              <p:nvPr/>
            </p:nvPicPr>
            <p:blipFill rotWithShape="1">
              <a:blip r:embed="rId12"/>
              <a:srcRect l="21957" r="23368"/>
              <a:stretch/>
            </p:blipFill>
            <p:spPr>
              <a:xfrm>
                <a:off x="-954585" y="7164536"/>
                <a:ext cx="2256731" cy="1148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">
                <a:extLst>
                  <a:ext uri="{FF2B5EF4-FFF2-40B4-BE49-F238E27FC236}">
                    <a16:creationId xmlns:a16="http://schemas.microsoft.com/office/drawing/2014/main" xmlns="" id="{587CA554-4C3B-41C7-9F28-22F00C56774F}"/>
                  </a:ext>
                </a:extLst>
              </p:cNvPr>
              <p:cNvPicPr/>
              <p:nvPr/>
            </p:nvPicPr>
            <p:blipFill>
              <a:blip r:embed="rId13"/>
              <a:stretch/>
            </p:blipFill>
            <p:spPr>
              <a:xfrm>
                <a:off x="1295275" y="7163556"/>
                <a:ext cx="2362325" cy="1148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5">
                <a:extLst>
                  <a:ext uri="{FF2B5EF4-FFF2-40B4-BE49-F238E27FC236}">
                    <a16:creationId xmlns:a16="http://schemas.microsoft.com/office/drawing/2014/main" xmlns="" id="{D4669D28-ECE1-4D45-93E9-9779D1ED43EC}"/>
                  </a:ext>
                </a:extLst>
              </p:cNvPr>
              <p:cNvPicPr/>
              <p:nvPr/>
            </p:nvPicPr>
            <p:blipFill>
              <a:blip r:embed="rId14"/>
              <a:stretch/>
            </p:blipFill>
            <p:spPr>
              <a:xfrm>
                <a:off x="1282576" y="8311596"/>
                <a:ext cx="2375024" cy="119319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4" descr="Cinco momentos clave de la crisis política que mantuvo a Ecuador ...">
                <a:extLst>
                  <a:ext uri="{FF2B5EF4-FFF2-40B4-BE49-F238E27FC236}">
                    <a16:creationId xmlns:a16="http://schemas.microsoft.com/office/drawing/2014/main" xmlns="" id="{C3346F7D-FAAD-439C-9D94-AA94F5041B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4586" y="8312072"/>
                <a:ext cx="2241656" cy="117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9A1CBAF7-A273-4006-8F95-D2274512CD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514" y="3456665"/>
            <a:ext cx="2095504" cy="240297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xmlns="" id="{F04C6D3F-1563-4908-BF5E-25FE02BB96DF}"/>
              </a:ext>
            </a:extLst>
          </p:cNvPr>
          <p:cNvGrpSpPr/>
          <p:nvPr/>
        </p:nvGrpSpPr>
        <p:grpSpPr>
          <a:xfrm>
            <a:off x="9203633" y="1843203"/>
            <a:ext cx="2848152" cy="2644638"/>
            <a:chOff x="9180073" y="1944427"/>
            <a:chExt cx="2848152" cy="2644638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xmlns="" id="{A00F417B-A3BB-41E0-932A-D148FF70E58E}"/>
                </a:ext>
              </a:extLst>
            </p:cNvPr>
            <p:cNvGrpSpPr/>
            <p:nvPr/>
          </p:nvGrpSpPr>
          <p:grpSpPr>
            <a:xfrm>
              <a:off x="9383574" y="2593274"/>
              <a:ext cx="2547264" cy="1995791"/>
              <a:chOff x="8711328" y="3257038"/>
              <a:chExt cx="3005217" cy="2319162"/>
            </a:xfrm>
          </p:grpSpPr>
          <p:pic>
            <p:nvPicPr>
              <p:cNvPr id="35" name="Picture 2" descr="Resultado de imagen para vuca scenary us army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1328" y="3257038"/>
                <a:ext cx="3005217" cy="196021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10278168" y="5206868"/>
                <a:ext cx="12756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/>
                  <a:t>ESCENARIO</a:t>
                </a:r>
                <a:endParaRPr lang="en-US" b="1" dirty="0"/>
              </a:p>
            </p:txBody>
          </p:sp>
        </p:grp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xmlns="" id="{DB1F33A7-769B-426A-A607-CD379676C212}"/>
                </a:ext>
              </a:extLst>
            </p:cNvPr>
            <p:cNvSpPr/>
            <p:nvPr/>
          </p:nvSpPr>
          <p:spPr>
            <a:xfrm>
              <a:off x="9180073" y="1944427"/>
              <a:ext cx="284815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s-ES" b="1" dirty="0"/>
                <a:t>PROBLEMAS COMPLEJOS O </a:t>
              </a:r>
            </a:p>
            <a:p>
              <a:pPr algn="r"/>
              <a:r>
                <a:rPr lang="es-ES" b="1" dirty="0"/>
                <a:t>MAL ESTRUCTURADOS</a:t>
              </a:r>
              <a:endParaRPr lang="en-US" b="1" dirty="0"/>
            </a:p>
          </p:txBody>
        </p:sp>
      </p:grpSp>
      <p:sp>
        <p:nvSpPr>
          <p:cNvPr id="62" name="Down Arrow 9">
            <a:extLst>
              <a:ext uri="{FF2B5EF4-FFF2-40B4-BE49-F238E27FC236}">
                <a16:creationId xmlns:a16="http://schemas.microsoft.com/office/drawing/2014/main" xmlns="" id="{AC0FAB24-DCDB-4D30-80E4-A092DFD0C47B}"/>
              </a:ext>
            </a:extLst>
          </p:cNvPr>
          <p:cNvSpPr/>
          <p:nvPr/>
        </p:nvSpPr>
        <p:spPr>
          <a:xfrm flipV="1">
            <a:off x="10367889" y="4330521"/>
            <a:ext cx="625753" cy="863662"/>
          </a:xfrm>
          <a:prstGeom prst="downArrow">
            <a:avLst/>
          </a:prstGeom>
          <a:gradFill flip="none" rotWithShape="1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88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D2E25E0-B32A-43BB-9916-098FD77B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99695"/>
      </p:ext>
    </p:extLst>
  </p:cSld>
  <p:clrMapOvr>
    <a:masterClrMapping/>
  </p:clrMapOvr>
  <p:transition spd="slow" advTm="47038">
    <p:strips dir="l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371458" y="1450810"/>
            <a:ext cx="7449084" cy="671018"/>
          </a:xfrm>
          <a:prstGeom prst="rect">
            <a:avLst/>
          </a:prstGeom>
          <a:noFill/>
          <a:effectLst>
            <a:outerShdw blurRad="50800" dist="25400" dir="5400000" algn="ctr" rotWithShape="0">
              <a:sysClr val="windowText" lastClr="000000"/>
            </a:outerShdw>
          </a:effectLst>
        </p:spPr>
        <p:txBody>
          <a:bodyPr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kern="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MS PGothic" panose="020B0600070205080204" pitchFamily="34" charset="-128"/>
                <a:cs typeface="Times New Roman" pitchFamily="18" charset="0"/>
              </a:rPr>
              <a:t>FIN DE LA PRESENTACIÓN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34CC26C-29AB-4390-995A-8A7D0A5034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406830"/>
            <a:ext cx="12192000" cy="348081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1FB8246D-1FC3-4F98-BD81-B1811AC9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57986"/>
      </p:ext>
    </p:extLst>
  </p:cSld>
  <p:clrMapOvr>
    <a:masterClrMapping/>
  </p:clrMapOvr>
  <p:transition spd="slow" advTm="5029"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3">
            <a:extLst>
              <a:ext uri="{FF2B5EF4-FFF2-40B4-BE49-F238E27FC236}">
                <a16:creationId xmlns:a16="http://schemas.microsoft.com/office/drawing/2014/main" xmlns="" id="{BF91C6D2-A4FA-1B4D-A6C6-90C028133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09" y="109455"/>
            <a:ext cx="2651895" cy="1833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2130" y="1593538"/>
            <a:ext cx="29264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b="1" dirty="0"/>
              <a:t>Prepara, entrena y capacita a su personal</a:t>
            </a:r>
            <a:endParaRPr lang="en-US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31" y="688061"/>
            <a:ext cx="1048331" cy="98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>
            <a:off x="1666464" y="2147536"/>
            <a:ext cx="580404" cy="1281464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48000">
                <a:srgbClr val="FF0000"/>
              </a:gs>
              <a:gs pos="100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0331" y="3485807"/>
            <a:ext cx="2446688" cy="55720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b="1" dirty="0"/>
              <a:t>Enfrenta escenarios complejos</a:t>
            </a:r>
          </a:p>
        </p:txBody>
      </p:sp>
      <p:sp>
        <p:nvSpPr>
          <p:cNvPr id="9" name="Down Arrow 8"/>
          <p:cNvSpPr/>
          <p:nvPr/>
        </p:nvSpPr>
        <p:spPr>
          <a:xfrm>
            <a:off x="1666464" y="4110446"/>
            <a:ext cx="580404" cy="78752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48000">
                <a:srgbClr val="FF0000"/>
              </a:gs>
              <a:gs pos="100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3322" y="4921578"/>
            <a:ext cx="2446688" cy="148053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b="1" dirty="0"/>
              <a:t>Los </a:t>
            </a:r>
            <a:r>
              <a:rPr lang="es-ES" b="1" u="sng" dirty="0"/>
              <a:t>métodos y herramientas de planificación militar</a:t>
            </a:r>
            <a:r>
              <a:rPr lang="es-ES" b="1" dirty="0"/>
              <a:t> </a:t>
            </a:r>
          </a:p>
          <a:p>
            <a:pPr algn="ctr">
              <a:lnSpc>
                <a:spcPts val="1800"/>
              </a:lnSpc>
            </a:pPr>
            <a:r>
              <a:rPr lang="es-ES" b="1" dirty="0"/>
              <a:t>NO se han adaptado para enfrentar eficazmente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026090" y="886357"/>
            <a:ext cx="14515" cy="5329817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352134" y="2639961"/>
            <a:ext cx="2402085" cy="3081018"/>
            <a:chOff x="4599605" y="3540584"/>
            <a:chExt cx="1398477" cy="2234516"/>
          </a:xfrm>
        </p:grpSpPr>
        <p:pic>
          <p:nvPicPr>
            <p:cNvPr id="12" name="Imagen 8">
              <a:extLst>
                <a:ext uri="{FF2B5EF4-FFF2-40B4-BE49-F238E27FC236}">
                  <a16:creationId xmlns:a16="http://schemas.microsoft.com/office/drawing/2014/main" xmlns="" id="{E73C9F05-EAFC-0644-A872-A857B66DD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56" y="4662004"/>
              <a:ext cx="917019" cy="1113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n 10">
              <a:extLst>
                <a:ext uri="{FF2B5EF4-FFF2-40B4-BE49-F238E27FC236}">
                  <a16:creationId xmlns:a16="http://schemas.microsoft.com/office/drawing/2014/main" xmlns="" id="{2A9417A4-6C56-7344-B73C-FAE42AEB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605" y="3540584"/>
              <a:ext cx="1398477" cy="1113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Down Arrow 13"/>
          <p:cNvSpPr/>
          <p:nvPr/>
        </p:nvSpPr>
        <p:spPr>
          <a:xfrm rot="16200000">
            <a:off x="3313067" y="5035646"/>
            <a:ext cx="580404" cy="78752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48000">
                <a:srgbClr val="FF0000"/>
              </a:gs>
              <a:gs pos="100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72172" y="5817346"/>
            <a:ext cx="1931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PMTD – </a:t>
            </a:r>
          </a:p>
          <a:p>
            <a:r>
              <a:rPr lang="es-ES" b="1" dirty="0"/>
              <a:t>ESCENARIO (VICA)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762" y="109455"/>
            <a:ext cx="4402371" cy="321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72186B6F-0FFB-4AA0-82D2-B042E0057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62" y="3324336"/>
            <a:ext cx="4402371" cy="280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xmlns="" id="{6679AF8D-37BF-47FE-823F-25DF1590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60"/>
      </p:ext>
    </p:extLst>
  </p:cSld>
  <p:clrMapOvr>
    <a:masterClrMapping/>
  </p:clrMapOvr>
  <p:transition spd="slow" advTm="40650">
    <p:strips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29898" y="72002"/>
            <a:ext cx="5737122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ENUNCIADO DEL PROBLEMA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897" y="1185140"/>
            <a:ext cx="5354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En un </a:t>
            </a:r>
            <a:r>
              <a:rPr lang="es-ES" sz="2000" b="1" dirty="0"/>
              <a:t>ambiente operacional complejo</a:t>
            </a:r>
            <a:r>
              <a:rPr lang="es-ES" sz="2000" dirty="0"/>
              <a:t>,</a:t>
            </a:r>
          </a:p>
          <a:p>
            <a:pPr algn="ctr"/>
            <a:r>
              <a:rPr lang="es-ES" sz="2000" dirty="0"/>
              <a:t>es necesario </a:t>
            </a:r>
            <a:r>
              <a:rPr lang="es-ES" sz="2000" b="1" dirty="0"/>
              <a:t>reducir la incertidumbre</a:t>
            </a:r>
            <a:endParaRPr lang="en-US" sz="20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686710F-9FEF-FB40-A3EE-8D0FFBD15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29" y="722887"/>
            <a:ext cx="4909958" cy="3485006"/>
          </a:xfrm>
          <a:prstGeom prst="roundRect">
            <a:avLst/>
          </a:prstGeom>
          <a:effectLst>
            <a:outerShdw blurRad="114300" dist="63500" dir="5400000" sx="101000" sy="101000" algn="ctr" rotWithShape="0">
              <a:srgbClr val="000000">
                <a:alpha val="68000"/>
              </a:srgbClr>
            </a:outerShdw>
          </a:effectLst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42A47DDC-065F-44BD-A830-4C858F088952}"/>
              </a:ext>
            </a:extLst>
          </p:cNvPr>
          <p:cNvGrpSpPr/>
          <p:nvPr/>
        </p:nvGrpSpPr>
        <p:grpSpPr>
          <a:xfrm>
            <a:off x="383177" y="2871006"/>
            <a:ext cx="5902362" cy="3780509"/>
            <a:chOff x="383177" y="2871006"/>
            <a:chExt cx="5902362" cy="3780509"/>
          </a:xfrm>
        </p:grpSpPr>
        <p:grpSp>
          <p:nvGrpSpPr>
            <p:cNvPr id="25" name="Group 24"/>
            <p:cNvGrpSpPr/>
            <p:nvPr/>
          </p:nvGrpSpPr>
          <p:grpSpPr>
            <a:xfrm>
              <a:off x="383177" y="4479600"/>
              <a:ext cx="5684436" cy="2171915"/>
              <a:chOff x="261151" y="982574"/>
              <a:chExt cx="6926526" cy="2137388"/>
            </a:xfrm>
          </p:grpSpPr>
          <p:pic>
            <p:nvPicPr>
              <p:cNvPr id="9" name="Imagen 3">
                <a:extLst>
                  <a:ext uri="{FF2B5EF4-FFF2-40B4-BE49-F238E27FC236}">
                    <a16:creationId xmlns:a16="http://schemas.microsoft.com/office/drawing/2014/main" xmlns="" id="{3E367332-D4D6-DB4F-AD58-2F3B0BAA3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916" y="1585338"/>
                <a:ext cx="1074220" cy="1484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Imagen 5">
                <a:extLst>
                  <a:ext uri="{FF2B5EF4-FFF2-40B4-BE49-F238E27FC236}">
                    <a16:creationId xmlns:a16="http://schemas.microsoft.com/office/drawing/2014/main" xmlns="" id="{0855BF91-064B-164A-BBF9-60938929A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8443" y="1578713"/>
                <a:ext cx="2237458" cy="14777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Imagen 8">
                <a:extLst>
                  <a:ext uri="{FF2B5EF4-FFF2-40B4-BE49-F238E27FC236}">
                    <a16:creationId xmlns:a16="http://schemas.microsoft.com/office/drawing/2014/main" xmlns="" id="{E73C9F05-EAFC-0644-A872-A857B66DD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5398" y="1598316"/>
                <a:ext cx="1117394" cy="15216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Imagen 10">
                <a:extLst>
                  <a:ext uri="{FF2B5EF4-FFF2-40B4-BE49-F238E27FC236}">
                    <a16:creationId xmlns:a16="http://schemas.microsoft.com/office/drawing/2014/main" xmlns="" id="{2A9417A4-6C56-7344-B73C-FAE42AEB3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486" y="1598316"/>
                <a:ext cx="1704054" cy="15216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Abrir llave 11">
                <a:extLst>
                  <a:ext uri="{FF2B5EF4-FFF2-40B4-BE49-F238E27FC236}">
                    <a16:creationId xmlns:a16="http://schemas.microsoft.com/office/drawing/2014/main" xmlns="" id="{9C773E08-750F-F149-84EF-3855FBE2275F}"/>
                  </a:ext>
                </a:extLst>
              </p:cNvPr>
              <p:cNvSpPr/>
              <p:nvPr/>
            </p:nvSpPr>
            <p:spPr>
              <a:xfrm rot="16200000">
                <a:off x="3511290" y="-2267565"/>
                <a:ext cx="426248" cy="6926526"/>
              </a:xfrm>
              <a:prstGeom prst="leftBrace">
                <a:avLst>
                  <a:gd name="adj1" fmla="val 8333"/>
                  <a:gd name="adj2" fmla="val 52276"/>
                </a:avLst>
              </a:prstGeom>
              <a:ln w="25400">
                <a:solidFill>
                  <a:srgbClr val="FF0000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2716052" y="3169354"/>
              <a:ext cx="356948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b="1" dirty="0"/>
                <a:t>NO se aplica una metodología del diseño </a:t>
              </a:r>
              <a:r>
                <a:rPr lang="es-ES" sz="2000" dirty="0"/>
                <a:t>que </a:t>
              </a:r>
              <a:r>
                <a:rPr lang="es-ES" sz="2000" b="1" dirty="0"/>
                <a:t>complemente el proceso de planificación </a:t>
              </a:r>
              <a:r>
                <a:rPr lang="es-ES" sz="2000" dirty="0"/>
                <a:t>de las operaciones militares</a:t>
              </a:r>
              <a:endParaRPr lang="en-US" sz="2000" dirty="0"/>
            </a:p>
          </p:txBody>
        </p:sp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33" y="2871006"/>
              <a:ext cx="1766740" cy="166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E66BD6DB-2DC1-46B8-9FD3-A109604818EB}"/>
              </a:ext>
            </a:extLst>
          </p:cNvPr>
          <p:cNvGrpSpPr/>
          <p:nvPr/>
        </p:nvGrpSpPr>
        <p:grpSpPr>
          <a:xfrm>
            <a:off x="6197459" y="4537860"/>
            <a:ext cx="1398477" cy="738907"/>
            <a:chOff x="6197459" y="4537860"/>
            <a:chExt cx="1398477" cy="738907"/>
          </a:xfrm>
        </p:grpSpPr>
        <p:sp>
          <p:nvSpPr>
            <p:cNvPr id="23" name="Rectangle 22"/>
            <p:cNvSpPr/>
            <p:nvPr/>
          </p:nvSpPr>
          <p:spPr>
            <a:xfrm>
              <a:off x="6496220" y="4907435"/>
              <a:ext cx="7601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/>
                <a:t>Incide</a:t>
              </a:r>
              <a:endParaRPr lang="en-US" b="1" dirty="0"/>
            </a:p>
          </p:txBody>
        </p:sp>
        <p:sp>
          <p:nvSpPr>
            <p:cNvPr id="20" name="Down Arrow 13">
              <a:extLst>
                <a:ext uri="{FF2B5EF4-FFF2-40B4-BE49-F238E27FC236}">
                  <a16:creationId xmlns:a16="http://schemas.microsoft.com/office/drawing/2014/main" xmlns="" id="{9FF51B17-BFF9-476F-A405-E63F38DA0F97}"/>
                </a:ext>
              </a:extLst>
            </p:cNvPr>
            <p:cNvSpPr/>
            <p:nvPr/>
          </p:nvSpPr>
          <p:spPr>
            <a:xfrm rot="16200000">
              <a:off x="6606496" y="4128823"/>
              <a:ext cx="580404" cy="1398477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48000">
                  <a:srgbClr val="FF0000"/>
                </a:gs>
                <a:gs pos="100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own Arrow 13">
            <a:extLst>
              <a:ext uri="{FF2B5EF4-FFF2-40B4-BE49-F238E27FC236}">
                <a16:creationId xmlns:a16="http://schemas.microsoft.com/office/drawing/2014/main" xmlns="" id="{47C25043-BDDF-405A-ACAC-F96EC9E0D041}"/>
              </a:ext>
            </a:extLst>
          </p:cNvPr>
          <p:cNvSpPr/>
          <p:nvPr/>
        </p:nvSpPr>
        <p:spPr>
          <a:xfrm>
            <a:off x="3051308" y="1961887"/>
            <a:ext cx="580404" cy="1014912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48000">
                <a:srgbClr val="FF0000"/>
              </a:gs>
              <a:gs pos="100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17E045E9-C744-4095-81CC-C1A37B086AFA}"/>
              </a:ext>
            </a:extLst>
          </p:cNvPr>
          <p:cNvGrpSpPr/>
          <p:nvPr/>
        </p:nvGrpSpPr>
        <p:grpSpPr>
          <a:xfrm>
            <a:off x="7605576" y="4366396"/>
            <a:ext cx="4399611" cy="1849857"/>
            <a:chOff x="7605576" y="4366396"/>
            <a:chExt cx="4399611" cy="1849857"/>
          </a:xfrm>
        </p:grpSpPr>
        <p:sp>
          <p:nvSpPr>
            <p:cNvPr id="21" name="Rectangle 20"/>
            <p:cNvSpPr/>
            <p:nvPr/>
          </p:nvSpPr>
          <p:spPr>
            <a:xfrm>
              <a:off x="7667296" y="4461927"/>
              <a:ext cx="4337891" cy="17543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1254125" indent="-168275">
                <a:buFont typeface="Arial" panose="020B0604020202020204" pitchFamily="34" charset="0"/>
                <a:buChar char="•"/>
              </a:pPr>
              <a:r>
                <a:rPr lang="es-ES" b="1" dirty="0"/>
                <a:t>entender </a:t>
              </a:r>
              <a:r>
                <a:rPr lang="es-ES" dirty="0"/>
                <a:t>el problema complejo</a:t>
              </a:r>
            </a:p>
            <a:p>
              <a:pPr marL="1254125" indent="-168275">
                <a:buFont typeface="Arial" panose="020B0604020202020204" pitchFamily="34" charset="0"/>
                <a:buChar char="•"/>
              </a:pPr>
              <a:r>
                <a:rPr lang="es-ES" dirty="0"/>
                <a:t>estructurar su </a:t>
              </a:r>
              <a:r>
                <a:rPr lang="es-ES" b="1" dirty="0"/>
                <a:t>solución</a:t>
              </a:r>
            </a:p>
            <a:p>
              <a:pPr marL="1254125" indent="-168275">
                <a:buFont typeface="Arial" panose="020B0604020202020204" pitchFamily="34" charset="0"/>
                <a:buChar char="•"/>
              </a:pPr>
              <a:r>
                <a:rPr lang="es-ES" dirty="0"/>
                <a:t>anticipar </a:t>
              </a:r>
              <a:r>
                <a:rPr lang="es-ES" b="1" dirty="0"/>
                <a:t>cambios</a:t>
              </a:r>
              <a:r>
                <a:rPr lang="es-ES" dirty="0"/>
                <a:t>, crear </a:t>
              </a:r>
              <a:r>
                <a:rPr lang="es-ES" b="1" dirty="0"/>
                <a:t>oportunidades</a:t>
              </a:r>
              <a:r>
                <a:rPr lang="es-ES" dirty="0"/>
                <a:t>, reconocer y dirigir </a:t>
              </a:r>
              <a:r>
                <a:rPr lang="es-ES" b="1" dirty="0"/>
                <a:t>transiciones</a:t>
              </a:r>
              <a:r>
                <a:rPr lang="es-ES" dirty="0"/>
                <a:t>. </a:t>
              </a:r>
              <a:endParaRPr lang="en-US" dirty="0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F5013BBE-C6F1-496C-85F8-A236E40ACE03}"/>
                </a:ext>
              </a:extLst>
            </p:cNvPr>
            <p:cNvSpPr/>
            <p:nvPr/>
          </p:nvSpPr>
          <p:spPr>
            <a:xfrm>
              <a:off x="7605576" y="4366396"/>
              <a:ext cx="121219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60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NO</a:t>
              </a:r>
            </a:p>
          </p:txBody>
        </p:sp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FFF71E6-FEEA-497B-922C-93EC2736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17627"/>
      </p:ext>
    </p:extLst>
  </p:cSld>
  <p:clrMapOvr>
    <a:masterClrMapping/>
  </p:clrMapOvr>
  <p:transition spd="slow" advTm="36177"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42356" y="941128"/>
            <a:ext cx="6387161" cy="9698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42356" y="2173596"/>
            <a:ext cx="6387161" cy="9698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42356" y="3348914"/>
            <a:ext cx="6387161" cy="9698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42356" y="4543283"/>
            <a:ext cx="6387161" cy="9698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431519" y="844162"/>
            <a:ext cx="6400799" cy="969818"/>
            <a:chOff x="3925455" y="1191491"/>
            <a:chExt cx="6400799" cy="969818"/>
          </a:xfrm>
        </p:grpSpPr>
        <p:sp>
          <p:nvSpPr>
            <p:cNvPr id="14" name="Rectangle 13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5431519" y="2076553"/>
            <a:ext cx="6400799" cy="969818"/>
            <a:chOff x="3925455" y="1191491"/>
            <a:chExt cx="6400799" cy="969818"/>
          </a:xfrm>
        </p:grpSpPr>
        <p:sp>
          <p:nvSpPr>
            <p:cNvPr id="19" name="Rectangle 18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02</a:t>
                </a:r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431519" y="3251794"/>
            <a:ext cx="6400799" cy="969818"/>
            <a:chOff x="3925455" y="1191491"/>
            <a:chExt cx="6400799" cy="969818"/>
          </a:xfrm>
        </p:grpSpPr>
        <p:sp>
          <p:nvSpPr>
            <p:cNvPr id="24" name="Rectangle 23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03</a:t>
                </a: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431519" y="4446084"/>
            <a:ext cx="6400799" cy="969818"/>
            <a:chOff x="3925455" y="1191491"/>
            <a:chExt cx="6400799" cy="969818"/>
          </a:xfrm>
        </p:grpSpPr>
        <p:sp>
          <p:nvSpPr>
            <p:cNvPr id="29" name="Rectangle 28"/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04</a:t>
                </a:r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6716276" y="914278"/>
            <a:ext cx="4146223" cy="8653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s-EC" sz="2000" kern="0" dirty="0"/>
              <a:t>Analizar</a:t>
            </a:r>
            <a:r>
              <a:rPr lang="en-US" sz="2000" kern="0" dirty="0"/>
              <a:t> la </a:t>
            </a:r>
            <a:r>
              <a:rPr lang="es-EC" sz="2000" b="1" kern="0" dirty="0"/>
              <a:t>doctrina </a:t>
            </a:r>
            <a:r>
              <a:rPr lang="es-EC" sz="2000" kern="0" dirty="0"/>
              <a:t>sobre el ARTDIS OP </a:t>
            </a:r>
            <a:r>
              <a:rPr lang="en-US" sz="2000" b="1" kern="0" dirty="0"/>
              <a:t>(EE.UU, COL, ARG)</a:t>
            </a:r>
            <a:r>
              <a:rPr lang="en-US" sz="2000" kern="0" dirty="0"/>
              <a:t> y </a:t>
            </a:r>
            <a:r>
              <a:rPr lang="es-EC" sz="2000" kern="0" dirty="0"/>
              <a:t>contrastar</a:t>
            </a:r>
            <a:r>
              <a:rPr lang="en-US" sz="2000" kern="0" dirty="0"/>
              <a:t> con la de </a:t>
            </a:r>
            <a:r>
              <a:rPr lang="en-US" sz="2000" b="1" kern="0" dirty="0"/>
              <a:t>Ecuador</a:t>
            </a:r>
            <a:r>
              <a:rPr lang="en-US" sz="2000" kern="0" dirty="0"/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16275" y="2221156"/>
            <a:ext cx="4146223" cy="60529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indent="0">
              <a:lnSpc>
                <a:spcPts val="2000"/>
              </a:lnSpc>
            </a:pPr>
            <a:r>
              <a:rPr lang="es-EC" sz="2000" kern="0" dirty="0"/>
              <a:t>Analizar la </a:t>
            </a:r>
            <a:r>
              <a:rPr lang="es-EC" sz="2000" b="1" kern="0" dirty="0"/>
              <a:t>importancia del PMTD </a:t>
            </a:r>
            <a:r>
              <a:rPr lang="es-EC" sz="2000" kern="0" dirty="0"/>
              <a:t>en el Ejército ecuatoriano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16274" y="3155216"/>
            <a:ext cx="4146223" cy="111825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R="0" lv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kern="0" dirty="0"/>
              <a:t>Comprender y aplicar ARTDIS OP</a:t>
            </a:r>
            <a:r>
              <a:rPr lang="es-EC" sz="2000" kern="0" dirty="0"/>
              <a:t> en la planificación, ejecución y evaluación de OpMil; y, demostrar el valor de metodología en problemas complejos.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16274" y="4490874"/>
            <a:ext cx="4146223" cy="86177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R="0" lv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kern="0" dirty="0"/>
              <a:t>Evaluar el ARTDIS OP </a:t>
            </a:r>
            <a:r>
              <a:rPr lang="es-EC" sz="2000" kern="0" dirty="0"/>
              <a:t>en la planificación y conducción OpMil de la F.T.C “Esmeraldas”</a:t>
            </a:r>
          </a:p>
        </p:txBody>
      </p:sp>
      <p:pic>
        <p:nvPicPr>
          <p:cNvPr id="45" name="Graphic 38" descr="Bar char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17918" y="900665"/>
            <a:ext cx="914400" cy="914400"/>
          </a:xfrm>
          <a:prstGeom prst="rect">
            <a:avLst/>
          </a:prstGeom>
        </p:spPr>
      </p:pic>
      <p:pic>
        <p:nvPicPr>
          <p:cNvPr id="46" name="Graphic 48" descr="Bullsey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17918" y="2130659"/>
            <a:ext cx="914400" cy="914400"/>
          </a:xfrm>
          <a:prstGeom prst="rect">
            <a:avLst/>
          </a:prstGeom>
        </p:spPr>
      </p:pic>
      <p:pic>
        <p:nvPicPr>
          <p:cNvPr id="47" name="Graphic 49" descr="Head with Gear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917918" y="3303503"/>
            <a:ext cx="914400" cy="914400"/>
          </a:xfrm>
          <a:prstGeom prst="rect">
            <a:avLst/>
          </a:prstGeom>
        </p:spPr>
      </p:pic>
      <p:pic>
        <p:nvPicPr>
          <p:cNvPr id="48" name="Graphic 50" descr="Lightbulb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917918" y="4495398"/>
            <a:ext cx="914400" cy="914400"/>
          </a:xfrm>
          <a:prstGeom prst="rect">
            <a:avLst/>
          </a:prstGeom>
        </p:spPr>
      </p:pic>
      <p:sp>
        <p:nvSpPr>
          <p:cNvPr id="49" name="CuadroTexto 1"/>
          <p:cNvSpPr txBox="1"/>
          <p:nvPr/>
        </p:nvSpPr>
        <p:spPr>
          <a:xfrm>
            <a:off x="873324" y="1912254"/>
            <a:ext cx="3829317" cy="51127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es-ES" sz="2400" b="1" dirty="0">
                <a:solidFill>
                  <a:schemeClr val="bg1"/>
                </a:solidFill>
              </a:rPr>
              <a:t>OBJETIVO GENERAL</a:t>
            </a:r>
          </a:p>
        </p:txBody>
      </p:sp>
      <p:sp>
        <p:nvSpPr>
          <p:cNvPr id="50" name="CuadroTexto 1"/>
          <p:cNvSpPr txBox="1"/>
          <p:nvPr/>
        </p:nvSpPr>
        <p:spPr>
          <a:xfrm>
            <a:off x="6803189" y="127134"/>
            <a:ext cx="3972392" cy="51127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es-ES" sz="2400" b="1" dirty="0">
                <a:solidFill>
                  <a:schemeClr val="bg1"/>
                </a:solidFill>
              </a:rPr>
              <a:t>OBJETIVOS ESPECÍFICOS</a:t>
            </a:r>
          </a:p>
        </p:txBody>
      </p:sp>
      <p:sp>
        <p:nvSpPr>
          <p:cNvPr id="54" name="Rectangle 11">
            <a:extLst>
              <a:ext uri="{FF2B5EF4-FFF2-40B4-BE49-F238E27FC236}">
                <a16:creationId xmlns:a16="http://schemas.microsoft.com/office/drawing/2014/main" xmlns="" id="{6712A958-54F3-4B00-9D8C-356E257C7BFD}"/>
              </a:ext>
            </a:extLst>
          </p:cNvPr>
          <p:cNvSpPr/>
          <p:nvPr/>
        </p:nvSpPr>
        <p:spPr>
          <a:xfrm>
            <a:off x="5542356" y="5683757"/>
            <a:ext cx="6387161" cy="9698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27">
            <a:extLst>
              <a:ext uri="{FF2B5EF4-FFF2-40B4-BE49-F238E27FC236}">
                <a16:creationId xmlns:a16="http://schemas.microsoft.com/office/drawing/2014/main" xmlns="" id="{EFE000D5-A33A-450C-BE50-E6281E56F64C}"/>
              </a:ext>
            </a:extLst>
          </p:cNvPr>
          <p:cNvGrpSpPr/>
          <p:nvPr/>
        </p:nvGrpSpPr>
        <p:grpSpPr>
          <a:xfrm>
            <a:off x="5431519" y="5586558"/>
            <a:ext cx="6400799" cy="969818"/>
            <a:chOff x="3925455" y="1191491"/>
            <a:chExt cx="6400799" cy="969818"/>
          </a:xfrm>
        </p:grpSpPr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xmlns="" id="{34F73B5F-FE47-4D2C-B18F-C7865F92038C}"/>
                </a:ext>
              </a:extLst>
            </p:cNvPr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29">
              <a:extLst>
                <a:ext uri="{FF2B5EF4-FFF2-40B4-BE49-F238E27FC236}">
                  <a16:creationId xmlns:a16="http://schemas.microsoft.com/office/drawing/2014/main" xmlns="" id="{30E258EE-178A-466B-A081-E2DD3EC93374}"/>
                </a:ext>
              </a:extLst>
            </p:cNvPr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8" name="Rectangle 30">
                <a:extLst>
                  <a:ext uri="{FF2B5EF4-FFF2-40B4-BE49-F238E27FC236}">
                    <a16:creationId xmlns:a16="http://schemas.microsoft.com/office/drawing/2014/main" xmlns="" id="{E5EBDF47-014E-49CA-9413-6A1FB0532423}"/>
                  </a:ext>
                </a:extLst>
              </p:cNvPr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05</a:t>
                </a:r>
              </a:p>
            </p:txBody>
          </p:sp>
          <p:sp>
            <p:nvSpPr>
              <p:cNvPr id="59" name="Isosceles Triangle 31">
                <a:extLst>
                  <a:ext uri="{FF2B5EF4-FFF2-40B4-BE49-F238E27FC236}">
                    <a16:creationId xmlns:a16="http://schemas.microsoft.com/office/drawing/2014/main" xmlns="" id="{F04D97EE-5AF9-409C-B258-FF2F59268861}"/>
                  </a:ext>
                </a:extLst>
              </p:cNvPr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0" name="TextBox 43">
            <a:extLst>
              <a:ext uri="{FF2B5EF4-FFF2-40B4-BE49-F238E27FC236}">
                <a16:creationId xmlns:a16="http://schemas.microsoft.com/office/drawing/2014/main" xmlns="" id="{E5B15B6C-1AC3-4599-97D1-5E99D913D694}"/>
              </a:ext>
            </a:extLst>
          </p:cNvPr>
          <p:cNvSpPr txBox="1"/>
          <p:nvPr/>
        </p:nvSpPr>
        <p:spPr>
          <a:xfrm>
            <a:off x="6716274" y="5767024"/>
            <a:ext cx="4410473" cy="60888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R="0" lv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kern="0" dirty="0"/>
              <a:t>Definir </a:t>
            </a:r>
            <a:r>
              <a:rPr lang="es-EC" sz="2000" b="1" kern="0" dirty="0"/>
              <a:t>consideraciones estratégicas</a:t>
            </a:r>
            <a:r>
              <a:rPr lang="es-EC" sz="2000" kern="0" dirty="0"/>
              <a:t> para adaptar el ARTDIS OP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70BBE74A-D319-4A58-A07D-53AE7C080830}"/>
              </a:ext>
            </a:extLst>
          </p:cNvPr>
          <p:cNvGrpSpPr/>
          <p:nvPr/>
        </p:nvGrpSpPr>
        <p:grpSpPr>
          <a:xfrm>
            <a:off x="544744" y="2701435"/>
            <a:ext cx="4343873" cy="2067922"/>
            <a:chOff x="600001" y="4585652"/>
            <a:chExt cx="4343873" cy="2067922"/>
          </a:xfrm>
        </p:grpSpPr>
        <p:sp>
          <p:nvSpPr>
            <p:cNvPr id="62" name="Rectangle 9">
              <a:extLst>
                <a:ext uri="{FF2B5EF4-FFF2-40B4-BE49-F238E27FC236}">
                  <a16:creationId xmlns:a16="http://schemas.microsoft.com/office/drawing/2014/main" xmlns="" id="{CDD557A5-D8FD-430A-86AC-64E400CFE8E5}"/>
                </a:ext>
              </a:extLst>
            </p:cNvPr>
            <p:cNvSpPr/>
            <p:nvPr/>
          </p:nvSpPr>
          <p:spPr>
            <a:xfrm>
              <a:off x="710516" y="4769357"/>
              <a:ext cx="4233358" cy="188421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00001" y="4585652"/>
              <a:ext cx="4233358" cy="1938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es-ES" sz="2000" dirty="0"/>
                <a:t>Analizar la</a:t>
              </a:r>
              <a:r>
                <a:rPr lang="es-ES" sz="2000" b="1" dirty="0"/>
                <a:t> metodología del ARTDIS</a:t>
              </a:r>
              <a:r>
                <a:rPr lang="es-ES" sz="2000" dirty="0"/>
                <a:t> </a:t>
              </a:r>
              <a:r>
                <a:rPr lang="es-ES" sz="2000" b="1" dirty="0"/>
                <a:t>OP</a:t>
              </a:r>
              <a:r>
                <a:rPr lang="es-ES" sz="2000" dirty="0"/>
                <a:t> a fin de establecer </a:t>
              </a:r>
              <a:r>
                <a:rPr lang="es-ES" sz="2000" b="1" dirty="0"/>
                <a:t>CONSIDERACIONES ESTRATÉGICAS </a:t>
              </a:r>
              <a:r>
                <a:rPr lang="es-ES" sz="2000" dirty="0"/>
                <a:t>para su implementación en los procesos de planificación y conducción de OpMil en el Ejército.</a:t>
              </a:r>
              <a:endParaRPr lang="en-US" sz="2000"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B0C0881-6EFE-4A51-BA39-CC234B7CBE5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83549" y="5610300"/>
            <a:ext cx="833436" cy="969817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A615DC2-801C-4B7A-9D63-EB547EAE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53757"/>
      </p:ext>
    </p:extLst>
  </p:cSld>
  <p:clrMapOvr>
    <a:masterClrMapping/>
  </p:clrMapOvr>
  <p:transition spd="slow" advTm="63985">
    <p:strips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09112" y="86289"/>
            <a:ext cx="5744388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JUSTIFICACIÓN DE LA INVESTIGACIÓN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07981" y="949635"/>
            <a:ext cx="8607024" cy="1324220"/>
            <a:chOff x="3244851" y="1906877"/>
            <a:chExt cx="8607024" cy="1324220"/>
          </a:xfrm>
        </p:grpSpPr>
        <p:sp>
          <p:nvSpPr>
            <p:cNvPr id="11" name="Rounded Rectangle 10"/>
            <p:cNvSpPr/>
            <p:nvPr/>
          </p:nvSpPr>
          <p:spPr>
            <a:xfrm>
              <a:off x="3764279" y="2446953"/>
              <a:ext cx="8059710" cy="7841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46"/>
            <p:cNvSpPr/>
            <p:nvPr/>
          </p:nvSpPr>
          <p:spPr>
            <a:xfrm>
              <a:off x="3244851" y="1906877"/>
              <a:ext cx="5532438" cy="1120776"/>
            </a:xfrm>
            <a:custGeom>
              <a:avLst/>
              <a:gdLst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51604 w 5532438"/>
                <a:gd name="connsiteY8" fmla="*/ 731837 h 1120776"/>
                <a:gd name="connsiteX9" fmla="*/ 1146174 w 5532438"/>
                <a:gd name="connsiteY9" fmla="*/ 731837 h 1120776"/>
                <a:gd name="connsiteX10" fmla="*/ 1146174 w 5532438"/>
                <a:gd name="connsiteY10" fmla="*/ 760525 h 1120776"/>
                <a:gd name="connsiteX11" fmla="*/ 785923 w 5532438"/>
                <a:gd name="connsiteY11" fmla="*/ 1120776 h 1120776"/>
                <a:gd name="connsiteX12" fmla="*/ 360251 w 5532438"/>
                <a:gd name="connsiteY12" fmla="*/ 1120776 h 1120776"/>
                <a:gd name="connsiteX13" fmla="*/ 0 w 5532438"/>
                <a:gd name="connsiteY13" fmla="*/ 760525 h 1120776"/>
                <a:gd name="connsiteX14" fmla="*/ 0 w 5532438"/>
                <a:gd name="connsiteY14" fmla="*/ 360251 h 1120776"/>
                <a:gd name="connsiteX15" fmla="*/ 360251 w 5532438"/>
                <a:gd name="connsiteY15" fmla="*/ 0 h 1120776"/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51604 w 5532438"/>
                <a:gd name="connsiteY8" fmla="*/ 731837 h 1120776"/>
                <a:gd name="connsiteX9" fmla="*/ 1146174 w 5532438"/>
                <a:gd name="connsiteY9" fmla="*/ 760525 h 1120776"/>
                <a:gd name="connsiteX10" fmla="*/ 785923 w 5532438"/>
                <a:gd name="connsiteY10" fmla="*/ 1120776 h 1120776"/>
                <a:gd name="connsiteX11" fmla="*/ 360251 w 5532438"/>
                <a:gd name="connsiteY11" fmla="*/ 1120776 h 1120776"/>
                <a:gd name="connsiteX12" fmla="*/ 0 w 5532438"/>
                <a:gd name="connsiteY12" fmla="*/ 760525 h 1120776"/>
                <a:gd name="connsiteX13" fmla="*/ 0 w 5532438"/>
                <a:gd name="connsiteY13" fmla="*/ 360251 h 1120776"/>
                <a:gd name="connsiteX14" fmla="*/ 360251 w 5532438"/>
                <a:gd name="connsiteY14" fmla="*/ 0 h 1120776"/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46174 w 5532438"/>
                <a:gd name="connsiteY8" fmla="*/ 760525 h 1120776"/>
                <a:gd name="connsiteX9" fmla="*/ 785923 w 5532438"/>
                <a:gd name="connsiteY9" fmla="*/ 1120776 h 1120776"/>
                <a:gd name="connsiteX10" fmla="*/ 360251 w 5532438"/>
                <a:gd name="connsiteY10" fmla="*/ 1120776 h 1120776"/>
                <a:gd name="connsiteX11" fmla="*/ 0 w 5532438"/>
                <a:gd name="connsiteY11" fmla="*/ 760525 h 1120776"/>
                <a:gd name="connsiteX12" fmla="*/ 0 w 5532438"/>
                <a:gd name="connsiteY12" fmla="*/ 360251 h 1120776"/>
                <a:gd name="connsiteX13" fmla="*/ 360251 w 5532438"/>
                <a:gd name="connsiteY13" fmla="*/ 0 h 112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2438" h="1120776">
                  <a:moveTo>
                    <a:pt x="360251" y="0"/>
                  </a:moveTo>
                  <a:lnTo>
                    <a:pt x="384174" y="0"/>
                  </a:lnTo>
                  <a:lnTo>
                    <a:pt x="785923" y="0"/>
                  </a:lnTo>
                  <a:lnTo>
                    <a:pt x="5532438" y="0"/>
                  </a:lnTo>
                  <a:lnTo>
                    <a:pt x="5532438" y="425450"/>
                  </a:lnTo>
                  <a:lnTo>
                    <a:pt x="1719261" y="425450"/>
                  </a:lnTo>
                  <a:lnTo>
                    <a:pt x="1506425" y="425450"/>
                  </a:lnTo>
                  <a:cubicBezTo>
                    <a:pt x="1332334" y="425450"/>
                    <a:pt x="1187085" y="548938"/>
                    <a:pt x="1153493" y="713098"/>
                  </a:cubicBezTo>
                  <a:lnTo>
                    <a:pt x="1146174" y="760525"/>
                  </a:lnTo>
                  <a:cubicBezTo>
                    <a:pt x="1146174" y="959486"/>
                    <a:pt x="984884" y="1120776"/>
                    <a:pt x="785923" y="1120776"/>
                  </a:cubicBezTo>
                  <a:lnTo>
                    <a:pt x="360251" y="1120776"/>
                  </a:lnTo>
                  <a:cubicBezTo>
                    <a:pt x="161290" y="1120776"/>
                    <a:pt x="0" y="959486"/>
                    <a:pt x="0" y="760525"/>
                  </a:cubicBezTo>
                  <a:lnTo>
                    <a:pt x="0" y="360251"/>
                  </a:lnTo>
                  <a:cubicBezTo>
                    <a:pt x="0" y="161290"/>
                    <a:pt x="161290" y="0"/>
                    <a:pt x="360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29025" y="1906877"/>
              <a:ext cx="8222850" cy="5449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8" name="Freeform: Shape 73"/>
          <p:cNvSpPr/>
          <p:nvPr/>
        </p:nvSpPr>
        <p:spPr>
          <a:xfrm>
            <a:off x="10193244" y="949635"/>
            <a:ext cx="415637" cy="1193594"/>
          </a:xfrm>
          <a:custGeom>
            <a:avLst/>
            <a:gdLst>
              <a:gd name="connsiteX0" fmla="*/ 192520 w 415637"/>
              <a:gd name="connsiteY0" fmla="*/ 0 h 886429"/>
              <a:gd name="connsiteX1" fmla="*/ 231079 w 415637"/>
              <a:gd name="connsiteY1" fmla="*/ 3887 h 886429"/>
              <a:gd name="connsiteX2" fmla="*/ 415637 w 415637"/>
              <a:gd name="connsiteY2" fmla="*/ 230332 h 886429"/>
              <a:gd name="connsiteX3" fmla="*/ 415637 w 415637"/>
              <a:gd name="connsiteY3" fmla="*/ 656097 h 886429"/>
              <a:gd name="connsiteX4" fmla="*/ 231079 w 415637"/>
              <a:gd name="connsiteY4" fmla="*/ 882542 h 886429"/>
              <a:gd name="connsiteX5" fmla="*/ 192520 w 415637"/>
              <a:gd name="connsiteY5" fmla="*/ 886429 h 886429"/>
              <a:gd name="connsiteX6" fmla="*/ 192520 w 415637"/>
              <a:gd name="connsiteY6" fmla="*/ 650557 h 886429"/>
              <a:gd name="connsiteX7" fmla="*/ 192520 w 415637"/>
              <a:gd name="connsiteY7" fmla="*/ 616489 h 886429"/>
              <a:gd name="connsiteX8" fmla="*/ 37643 w 415637"/>
              <a:gd name="connsiteY8" fmla="*/ 426462 h 886429"/>
              <a:gd name="connsiteX9" fmla="*/ 0 w 415637"/>
              <a:gd name="connsiteY9" fmla="*/ 422667 h 886429"/>
              <a:gd name="connsiteX10" fmla="*/ 0 w 415637"/>
              <a:gd name="connsiteY10" fmla="*/ 223489 h 886429"/>
              <a:gd name="connsiteX11" fmla="*/ 192520 w 415637"/>
              <a:gd name="connsiteY11" fmla="*/ 223489 h 88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37" h="886429">
                <a:moveTo>
                  <a:pt x="192520" y="0"/>
                </a:moveTo>
                <a:lnTo>
                  <a:pt x="231079" y="3887"/>
                </a:lnTo>
                <a:cubicBezTo>
                  <a:pt x="336406" y="25440"/>
                  <a:pt x="415637" y="118633"/>
                  <a:pt x="415637" y="230332"/>
                </a:cubicBezTo>
                <a:lnTo>
                  <a:pt x="415637" y="656097"/>
                </a:lnTo>
                <a:cubicBezTo>
                  <a:pt x="415637" y="767796"/>
                  <a:pt x="336406" y="860989"/>
                  <a:pt x="231079" y="882542"/>
                </a:cubicBezTo>
                <a:lnTo>
                  <a:pt x="192520" y="886429"/>
                </a:lnTo>
                <a:lnTo>
                  <a:pt x="192520" y="650557"/>
                </a:lnTo>
                <a:lnTo>
                  <a:pt x="192520" y="616489"/>
                </a:lnTo>
                <a:cubicBezTo>
                  <a:pt x="192520" y="522754"/>
                  <a:pt x="126032" y="444549"/>
                  <a:pt x="37643" y="426462"/>
                </a:cubicBezTo>
                <a:lnTo>
                  <a:pt x="0" y="422667"/>
                </a:lnTo>
                <a:lnTo>
                  <a:pt x="0" y="223489"/>
                </a:lnTo>
                <a:lnTo>
                  <a:pt x="192520" y="22348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197400" y="990762"/>
            <a:ext cx="1641027" cy="461665"/>
          </a:xfrm>
          <a:prstGeom prst="rect">
            <a:avLst/>
          </a:prstGeom>
        </p:spPr>
        <p:txBody>
          <a:bodyPr wrap="none" lIns="0" anchor="ctr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Importancia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09112" y="1630209"/>
            <a:ext cx="7381797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US" b="1" dirty="0" err="1"/>
              <a:t>Adaptar</a:t>
            </a:r>
            <a:r>
              <a:rPr lang="en-US" dirty="0"/>
              <a:t> a los procesos de planificación y </a:t>
            </a:r>
            <a:r>
              <a:rPr lang="en-US" dirty="0" err="1"/>
              <a:t>conducción</a:t>
            </a:r>
            <a:r>
              <a:rPr lang="en-US" dirty="0"/>
              <a:t> de OpMil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D362BCE-EB27-4036-97D4-FBC11FA5CB1E}"/>
              </a:ext>
            </a:extLst>
          </p:cNvPr>
          <p:cNvGrpSpPr/>
          <p:nvPr/>
        </p:nvGrpSpPr>
        <p:grpSpPr>
          <a:xfrm>
            <a:off x="1829001" y="2355754"/>
            <a:ext cx="8800900" cy="1324220"/>
            <a:chOff x="1829001" y="2370502"/>
            <a:chExt cx="8800900" cy="1324220"/>
          </a:xfrm>
        </p:grpSpPr>
        <p:grpSp>
          <p:nvGrpSpPr>
            <p:cNvPr id="42" name="Group 41"/>
            <p:cNvGrpSpPr/>
            <p:nvPr/>
          </p:nvGrpSpPr>
          <p:grpSpPr>
            <a:xfrm>
              <a:off x="1829001" y="2370502"/>
              <a:ext cx="8607024" cy="1324220"/>
              <a:chOff x="3244851" y="1906877"/>
              <a:chExt cx="8607024" cy="132422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764279" y="2446953"/>
                <a:ext cx="8059710" cy="78414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6"/>
              <p:cNvSpPr/>
              <p:nvPr/>
            </p:nvSpPr>
            <p:spPr>
              <a:xfrm>
                <a:off x="3244851" y="1906877"/>
                <a:ext cx="5532438" cy="1120776"/>
              </a:xfrm>
              <a:custGeom>
                <a:avLst/>
                <a:gdLst>
                  <a:gd name="connsiteX0" fmla="*/ 360251 w 5532438"/>
                  <a:gd name="connsiteY0" fmla="*/ 0 h 1120776"/>
                  <a:gd name="connsiteX1" fmla="*/ 384174 w 5532438"/>
                  <a:gd name="connsiteY1" fmla="*/ 0 h 1120776"/>
                  <a:gd name="connsiteX2" fmla="*/ 785923 w 5532438"/>
                  <a:gd name="connsiteY2" fmla="*/ 0 h 1120776"/>
                  <a:gd name="connsiteX3" fmla="*/ 5532438 w 5532438"/>
                  <a:gd name="connsiteY3" fmla="*/ 0 h 1120776"/>
                  <a:gd name="connsiteX4" fmla="*/ 5532438 w 5532438"/>
                  <a:gd name="connsiteY4" fmla="*/ 425450 h 1120776"/>
                  <a:gd name="connsiteX5" fmla="*/ 1719261 w 5532438"/>
                  <a:gd name="connsiteY5" fmla="*/ 425450 h 1120776"/>
                  <a:gd name="connsiteX6" fmla="*/ 1506425 w 5532438"/>
                  <a:gd name="connsiteY6" fmla="*/ 425450 h 1120776"/>
                  <a:gd name="connsiteX7" fmla="*/ 1153493 w 5532438"/>
                  <a:gd name="connsiteY7" fmla="*/ 713098 h 1120776"/>
                  <a:gd name="connsiteX8" fmla="*/ 1151604 w 5532438"/>
                  <a:gd name="connsiteY8" fmla="*/ 731837 h 1120776"/>
                  <a:gd name="connsiteX9" fmla="*/ 1146174 w 5532438"/>
                  <a:gd name="connsiteY9" fmla="*/ 731837 h 1120776"/>
                  <a:gd name="connsiteX10" fmla="*/ 1146174 w 5532438"/>
                  <a:gd name="connsiteY10" fmla="*/ 760525 h 1120776"/>
                  <a:gd name="connsiteX11" fmla="*/ 785923 w 5532438"/>
                  <a:gd name="connsiteY11" fmla="*/ 1120776 h 1120776"/>
                  <a:gd name="connsiteX12" fmla="*/ 360251 w 5532438"/>
                  <a:gd name="connsiteY12" fmla="*/ 1120776 h 1120776"/>
                  <a:gd name="connsiteX13" fmla="*/ 0 w 5532438"/>
                  <a:gd name="connsiteY13" fmla="*/ 760525 h 1120776"/>
                  <a:gd name="connsiteX14" fmla="*/ 0 w 5532438"/>
                  <a:gd name="connsiteY14" fmla="*/ 360251 h 1120776"/>
                  <a:gd name="connsiteX15" fmla="*/ 360251 w 5532438"/>
                  <a:gd name="connsiteY15" fmla="*/ 0 h 1120776"/>
                  <a:gd name="connsiteX0" fmla="*/ 360251 w 5532438"/>
                  <a:gd name="connsiteY0" fmla="*/ 0 h 1120776"/>
                  <a:gd name="connsiteX1" fmla="*/ 384174 w 5532438"/>
                  <a:gd name="connsiteY1" fmla="*/ 0 h 1120776"/>
                  <a:gd name="connsiteX2" fmla="*/ 785923 w 5532438"/>
                  <a:gd name="connsiteY2" fmla="*/ 0 h 1120776"/>
                  <a:gd name="connsiteX3" fmla="*/ 5532438 w 5532438"/>
                  <a:gd name="connsiteY3" fmla="*/ 0 h 1120776"/>
                  <a:gd name="connsiteX4" fmla="*/ 5532438 w 5532438"/>
                  <a:gd name="connsiteY4" fmla="*/ 425450 h 1120776"/>
                  <a:gd name="connsiteX5" fmla="*/ 1719261 w 5532438"/>
                  <a:gd name="connsiteY5" fmla="*/ 425450 h 1120776"/>
                  <a:gd name="connsiteX6" fmla="*/ 1506425 w 5532438"/>
                  <a:gd name="connsiteY6" fmla="*/ 425450 h 1120776"/>
                  <a:gd name="connsiteX7" fmla="*/ 1153493 w 5532438"/>
                  <a:gd name="connsiteY7" fmla="*/ 713098 h 1120776"/>
                  <a:gd name="connsiteX8" fmla="*/ 1151604 w 5532438"/>
                  <a:gd name="connsiteY8" fmla="*/ 731837 h 1120776"/>
                  <a:gd name="connsiteX9" fmla="*/ 1146174 w 5532438"/>
                  <a:gd name="connsiteY9" fmla="*/ 760525 h 1120776"/>
                  <a:gd name="connsiteX10" fmla="*/ 785923 w 5532438"/>
                  <a:gd name="connsiteY10" fmla="*/ 1120776 h 1120776"/>
                  <a:gd name="connsiteX11" fmla="*/ 360251 w 5532438"/>
                  <a:gd name="connsiteY11" fmla="*/ 1120776 h 1120776"/>
                  <a:gd name="connsiteX12" fmla="*/ 0 w 5532438"/>
                  <a:gd name="connsiteY12" fmla="*/ 760525 h 1120776"/>
                  <a:gd name="connsiteX13" fmla="*/ 0 w 5532438"/>
                  <a:gd name="connsiteY13" fmla="*/ 360251 h 1120776"/>
                  <a:gd name="connsiteX14" fmla="*/ 360251 w 5532438"/>
                  <a:gd name="connsiteY14" fmla="*/ 0 h 1120776"/>
                  <a:gd name="connsiteX0" fmla="*/ 360251 w 5532438"/>
                  <a:gd name="connsiteY0" fmla="*/ 0 h 1120776"/>
                  <a:gd name="connsiteX1" fmla="*/ 384174 w 5532438"/>
                  <a:gd name="connsiteY1" fmla="*/ 0 h 1120776"/>
                  <a:gd name="connsiteX2" fmla="*/ 785923 w 5532438"/>
                  <a:gd name="connsiteY2" fmla="*/ 0 h 1120776"/>
                  <a:gd name="connsiteX3" fmla="*/ 5532438 w 5532438"/>
                  <a:gd name="connsiteY3" fmla="*/ 0 h 1120776"/>
                  <a:gd name="connsiteX4" fmla="*/ 5532438 w 5532438"/>
                  <a:gd name="connsiteY4" fmla="*/ 425450 h 1120776"/>
                  <a:gd name="connsiteX5" fmla="*/ 1719261 w 5532438"/>
                  <a:gd name="connsiteY5" fmla="*/ 425450 h 1120776"/>
                  <a:gd name="connsiteX6" fmla="*/ 1506425 w 5532438"/>
                  <a:gd name="connsiteY6" fmla="*/ 425450 h 1120776"/>
                  <a:gd name="connsiteX7" fmla="*/ 1153493 w 5532438"/>
                  <a:gd name="connsiteY7" fmla="*/ 713098 h 1120776"/>
                  <a:gd name="connsiteX8" fmla="*/ 1146174 w 5532438"/>
                  <a:gd name="connsiteY8" fmla="*/ 760525 h 1120776"/>
                  <a:gd name="connsiteX9" fmla="*/ 785923 w 5532438"/>
                  <a:gd name="connsiteY9" fmla="*/ 1120776 h 1120776"/>
                  <a:gd name="connsiteX10" fmla="*/ 360251 w 5532438"/>
                  <a:gd name="connsiteY10" fmla="*/ 1120776 h 1120776"/>
                  <a:gd name="connsiteX11" fmla="*/ 0 w 5532438"/>
                  <a:gd name="connsiteY11" fmla="*/ 760525 h 1120776"/>
                  <a:gd name="connsiteX12" fmla="*/ 0 w 5532438"/>
                  <a:gd name="connsiteY12" fmla="*/ 360251 h 1120776"/>
                  <a:gd name="connsiteX13" fmla="*/ 360251 w 5532438"/>
                  <a:gd name="connsiteY13" fmla="*/ 0 h 112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32438" h="1120776">
                    <a:moveTo>
                      <a:pt x="360251" y="0"/>
                    </a:moveTo>
                    <a:lnTo>
                      <a:pt x="384174" y="0"/>
                    </a:lnTo>
                    <a:lnTo>
                      <a:pt x="785923" y="0"/>
                    </a:lnTo>
                    <a:lnTo>
                      <a:pt x="5532438" y="0"/>
                    </a:lnTo>
                    <a:lnTo>
                      <a:pt x="5532438" y="425450"/>
                    </a:lnTo>
                    <a:lnTo>
                      <a:pt x="1719261" y="425450"/>
                    </a:lnTo>
                    <a:lnTo>
                      <a:pt x="1506425" y="425450"/>
                    </a:lnTo>
                    <a:cubicBezTo>
                      <a:pt x="1332334" y="425450"/>
                      <a:pt x="1187085" y="548938"/>
                      <a:pt x="1153493" y="713098"/>
                    </a:cubicBezTo>
                    <a:lnTo>
                      <a:pt x="1146174" y="760525"/>
                    </a:lnTo>
                    <a:cubicBezTo>
                      <a:pt x="1146174" y="959486"/>
                      <a:pt x="984884" y="1120776"/>
                      <a:pt x="785923" y="1120776"/>
                    </a:cubicBezTo>
                    <a:lnTo>
                      <a:pt x="360251" y="1120776"/>
                    </a:lnTo>
                    <a:cubicBezTo>
                      <a:pt x="161290" y="1120776"/>
                      <a:pt x="0" y="959486"/>
                      <a:pt x="0" y="760525"/>
                    </a:cubicBezTo>
                    <a:lnTo>
                      <a:pt x="0" y="360251"/>
                    </a:lnTo>
                    <a:cubicBezTo>
                      <a:pt x="0" y="161290"/>
                      <a:pt x="161290" y="0"/>
                      <a:pt x="3602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629025" y="1906877"/>
                <a:ext cx="8222850" cy="54495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: Shape 73"/>
            <p:cNvSpPr/>
            <p:nvPr/>
          </p:nvSpPr>
          <p:spPr>
            <a:xfrm>
              <a:off x="10214264" y="2370502"/>
              <a:ext cx="415637" cy="1193594"/>
            </a:xfrm>
            <a:custGeom>
              <a:avLst/>
              <a:gdLst>
                <a:gd name="connsiteX0" fmla="*/ 192520 w 415637"/>
                <a:gd name="connsiteY0" fmla="*/ 0 h 886429"/>
                <a:gd name="connsiteX1" fmla="*/ 231079 w 415637"/>
                <a:gd name="connsiteY1" fmla="*/ 3887 h 886429"/>
                <a:gd name="connsiteX2" fmla="*/ 415637 w 415637"/>
                <a:gd name="connsiteY2" fmla="*/ 230332 h 886429"/>
                <a:gd name="connsiteX3" fmla="*/ 415637 w 415637"/>
                <a:gd name="connsiteY3" fmla="*/ 656097 h 886429"/>
                <a:gd name="connsiteX4" fmla="*/ 231079 w 415637"/>
                <a:gd name="connsiteY4" fmla="*/ 882542 h 886429"/>
                <a:gd name="connsiteX5" fmla="*/ 192520 w 415637"/>
                <a:gd name="connsiteY5" fmla="*/ 886429 h 886429"/>
                <a:gd name="connsiteX6" fmla="*/ 192520 w 415637"/>
                <a:gd name="connsiteY6" fmla="*/ 650557 h 886429"/>
                <a:gd name="connsiteX7" fmla="*/ 192520 w 415637"/>
                <a:gd name="connsiteY7" fmla="*/ 616489 h 886429"/>
                <a:gd name="connsiteX8" fmla="*/ 37643 w 415637"/>
                <a:gd name="connsiteY8" fmla="*/ 426462 h 886429"/>
                <a:gd name="connsiteX9" fmla="*/ 0 w 415637"/>
                <a:gd name="connsiteY9" fmla="*/ 422667 h 886429"/>
                <a:gd name="connsiteX10" fmla="*/ 0 w 415637"/>
                <a:gd name="connsiteY10" fmla="*/ 223489 h 886429"/>
                <a:gd name="connsiteX11" fmla="*/ 192520 w 415637"/>
                <a:gd name="connsiteY11" fmla="*/ 223489 h 88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5637" h="886429">
                  <a:moveTo>
                    <a:pt x="192520" y="0"/>
                  </a:moveTo>
                  <a:lnTo>
                    <a:pt x="231079" y="3887"/>
                  </a:lnTo>
                  <a:cubicBezTo>
                    <a:pt x="336406" y="25440"/>
                    <a:pt x="415637" y="118633"/>
                    <a:pt x="415637" y="230332"/>
                  </a:cubicBezTo>
                  <a:lnTo>
                    <a:pt x="415637" y="656097"/>
                  </a:lnTo>
                  <a:cubicBezTo>
                    <a:pt x="415637" y="767796"/>
                    <a:pt x="336406" y="860989"/>
                    <a:pt x="231079" y="882542"/>
                  </a:cubicBezTo>
                  <a:lnTo>
                    <a:pt x="192520" y="886429"/>
                  </a:lnTo>
                  <a:lnTo>
                    <a:pt x="192520" y="650557"/>
                  </a:lnTo>
                  <a:lnTo>
                    <a:pt x="192520" y="616489"/>
                  </a:lnTo>
                  <a:cubicBezTo>
                    <a:pt x="192520" y="522754"/>
                    <a:pt x="126032" y="444549"/>
                    <a:pt x="37643" y="426462"/>
                  </a:cubicBezTo>
                  <a:lnTo>
                    <a:pt x="0" y="422667"/>
                  </a:lnTo>
                  <a:lnTo>
                    <a:pt x="0" y="223489"/>
                  </a:lnTo>
                  <a:lnTo>
                    <a:pt x="192520" y="22348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3212123" y="2409389"/>
            <a:ext cx="1460464" cy="461665"/>
          </a:xfrm>
          <a:prstGeom prst="rect">
            <a:avLst/>
          </a:prstGeom>
        </p:spPr>
        <p:txBody>
          <a:bodyPr wrap="none" lIns="0" anchor="ctr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Relevancia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09112" y="3013977"/>
            <a:ext cx="7024782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US" dirty="0"/>
              <a:t>Permite a los </a:t>
            </a:r>
            <a:r>
              <a:rPr lang="en-US" b="1" dirty="0"/>
              <a:t>CMTE/E.M </a:t>
            </a:r>
            <a:r>
              <a:rPr lang="en-US" b="1" dirty="0" err="1"/>
              <a:t>visualizar</a:t>
            </a:r>
            <a:r>
              <a:rPr lang="en-US" dirty="0"/>
              <a:t> los </a:t>
            </a:r>
            <a:r>
              <a:rPr lang="en-US" dirty="0" err="1"/>
              <a:t>elementos</a:t>
            </a:r>
            <a:r>
              <a:rPr lang="en-US" dirty="0"/>
              <a:t> que </a:t>
            </a:r>
            <a:r>
              <a:rPr lang="en-US" dirty="0" err="1"/>
              <a:t>inciden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problema </a:t>
            </a:r>
            <a:r>
              <a:rPr lang="en-US" dirty="0" err="1"/>
              <a:t>complejo</a:t>
            </a:r>
            <a:r>
              <a:rPr lang="en-US" dirty="0"/>
              <a:t> y de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incertidumbre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801115" y="3804037"/>
            <a:ext cx="8607024" cy="1324220"/>
            <a:chOff x="3244851" y="1906877"/>
            <a:chExt cx="8607024" cy="1324220"/>
          </a:xfrm>
        </p:grpSpPr>
        <p:sp>
          <p:nvSpPr>
            <p:cNvPr id="51" name="Rounded Rectangle 50"/>
            <p:cNvSpPr/>
            <p:nvPr/>
          </p:nvSpPr>
          <p:spPr>
            <a:xfrm>
              <a:off x="3779027" y="2446953"/>
              <a:ext cx="8059710" cy="78414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2" name="Freeform: Shape 46"/>
            <p:cNvSpPr/>
            <p:nvPr/>
          </p:nvSpPr>
          <p:spPr>
            <a:xfrm>
              <a:off x="3244851" y="1906877"/>
              <a:ext cx="5532438" cy="1120776"/>
            </a:xfrm>
            <a:custGeom>
              <a:avLst/>
              <a:gdLst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51604 w 5532438"/>
                <a:gd name="connsiteY8" fmla="*/ 731837 h 1120776"/>
                <a:gd name="connsiteX9" fmla="*/ 1146174 w 5532438"/>
                <a:gd name="connsiteY9" fmla="*/ 731837 h 1120776"/>
                <a:gd name="connsiteX10" fmla="*/ 1146174 w 5532438"/>
                <a:gd name="connsiteY10" fmla="*/ 760525 h 1120776"/>
                <a:gd name="connsiteX11" fmla="*/ 785923 w 5532438"/>
                <a:gd name="connsiteY11" fmla="*/ 1120776 h 1120776"/>
                <a:gd name="connsiteX12" fmla="*/ 360251 w 5532438"/>
                <a:gd name="connsiteY12" fmla="*/ 1120776 h 1120776"/>
                <a:gd name="connsiteX13" fmla="*/ 0 w 5532438"/>
                <a:gd name="connsiteY13" fmla="*/ 760525 h 1120776"/>
                <a:gd name="connsiteX14" fmla="*/ 0 w 5532438"/>
                <a:gd name="connsiteY14" fmla="*/ 360251 h 1120776"/>
                <a:gd name="connsiteX15" fmla="*/ 360251 w 5532438"/>
                <a:gd name="connsiteY15" fmla="*/ 0 h 1120776"/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51604 w 5532438"/>
                <a:gd name="connsiteY8" fmla="*/ 731837 h 1120776"/>
                <a:gd name="connsiteX9" fmla="*/ 1146174 w 5532438"/>
                <a:gd name="connsiteY9" fmla="*/ 760525 h 1120776"/>
                <a:gd name="connsiteX10" fmla="*/ 785923 w 5532438"/>
                <a:gd name="connsiteY10" fmla="*/ 1120776 h 1120776"/>
                <a:gd name="connsiteX11" fmla="*/ 360251 w 5532438"/>
                <a:gd name="connsiteY11" fmla="*/ 1120776 h 1120776"/>
                <a:gd name="connsiteX12" fmla="*/ 0 w 5532438"/>
                <a:gd name="connsiteY12" fmla="*/ 760525 h 1120776"/>
                <a:gd name="connsiteX13" fmla="*/ 0 w 5532438"/>
                <a:gd name="connsiteY13" fmla="*/ 360251 h 1120776"/>
                <a:gd name="connsiteX14" fmla="*/ 360251 w 5532438"/>
                <a:gd name="connsiteY14" fmla="*/ 0 h 1120776"/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46174 w 5532438"/>
                <a:gd name="connsiteY8" fmla="*/ 760525 h 1120776"/>
                <a:gd name="connsiteX9" fmla="*/ 785923 w 5532438"/>
                <a:gd name="connsiteY9" fmla="*/ 1120776 h 1120776"/>
                <a:gd name="connsiteX10" fmla="*/ 360251 w 5532438"/>
                <a:gd name="connsiteY10" fmla="*/ 1120776 h 1120776"/>
                <a:gd name="connsiteX11" fmla="*/ 0 w 5532438"/>
                <a:gd name="connsiteY11" fmla="*/ 760525 h 1120776"/>
                <a:gd name="connsiteX12" fmla="*/ 0 w 5532438"/>
                <a:gd name="connsiteY12" fmla="*/ 360251 h 1120776"/>
                <a:gd name="connsiteX13" fmla="*/ 360251 w 5532438"/>
                <a:gd name="connsiteY13" fmla="*/ 0 h 112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2438" h="1120776">
                  <a:moveTo>
                    <a:pt x="360251" y="0"/>
                  </a:moveTo>
                  <a:lnTo>
                    <a:pt x="384174" y="0"/>
                  </a:lnTo>
                  <a:lnTo>
                    <a:pt x="785923" y="0"/>
                  </a:lnTo>
                  <a:lnTo>
                    <a:pt x="5532438" y="0"/>
                  </a:lnTo>
                  <a:lnTo>
                    <a:pt x="5532438" y="425450"/>
                  </a:lnTo>
                  <a:lnTo>
                    <a:pt x="1719261" y="425450"/>
                  </a:lnTo>
                  <a:lnTo>
                    <a:pt x="1506425" y="425450"/>
                  </a:lnTo>
                  <a:cubicBezTo>
                    <a:pt x="1332334" y="425450"/>
                    <a:pt x="1187085" y="548938"/>
                    <a:pt x="1153493" y="713098"/>
                  </a:cubicBezTo>
                  <a:lnTo>
                    <a:pt x="1146174" y="760525"/>
                  </a:lnTo>
                  <a:cubicBezTo>
                    <a:pt x="1146174" y="959486"/>
                    <a:pt x="984884" y="1120776"/>
                    <a:pt x="785923" y="1120776"/>
                  </a:cubicBezTo>
                  <a:lnTo>
                    <a:pt x="360251" y="1120776"/>
                  </a:lnTo>
                  <a:cubicBezTo>
                    <a:pt x="161290" y="1120776"/>
                    <a:pt x="0" y="959486"/>
                    <a:pt x="0" y="760525"/>
                  </a:cubicBezTo>
                  <a:lnTo>
                    <a:pt x="0" y="360251"/>
                  </a:lnTo>
                  <a:cubicBezTo>
                    <a:pt x="0" y="161290"/>
                    <a:pt x="161290" y="0"/>
                    <a:pt x="360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29025" y="1906877"/>
              <a:ext cx="8222850" cy="5449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/>
            </a:p>
          </p:txBody>
        </p:sp>
      </p:grpSp>
      <p:sp>
        <p:nvSpPr>
          <p:cNvPr id="54" name="Freeform: Shape 73"/>
          <p:cNvSpPr/>
          <p:nvPr/>
        </p:nvSpPr>
        <p:spPr>
          <a:xfrm>
            <a:off x="10200320" y="3782912"/>
            <a:ext cx="415637" cy="1193594"/>
          </a:xfrm>
          <a:custGeom>
            <a:avLst/>
            <a:gdLst>
              <a:gd name="connsiteX0" fmla="*/ 192520 w 415637"/>
              <a:gd name="connsiteY0" fmla="*/ 0 h 886429"/>
              <a:gd name="connsiteX1" fmla="*/ 231079 w 415637"/>
              <a:gd name="connsiteY1" fmla="*/ 3887 h 886429"/>
              <a:gd name="connsiteX2" fmla="*/ 415637 w 415637"/>
              <a:gd name="connsiteY2" fmla="*/ 230332 h 886429"/>
              <a:gd name="connsiteX3" fmla="*/ 415637 w 415637"/>
              <a:gd name="connsiteY3" fmla="*/ 656097 h 886429"/>
              <a:gd name="connsiteX4" fmla="*/ 231079 w 415637"/>
              <a:gd name="connsiteY4" fmla="*/ 882542 h 886429"/>
              <a:gd name="connsiteX5" fmla="*/ 192520 w 415637"/>
              <a:gd name="connsiteY5" fmla="*/ 886429 h 886429"/>
              <a:gd name="connsiteX6" fmla="*/ 192520 w 415637"/>
              <a:gd name="connsiteY6" fmla="*/ 650557 h 886429"/>
              <a:gd name="connsiteX7" fmla="*/ 192520 w 415637"/>
              <a:gd name="connsiteY7" fmla="*/ 616489 h 886429"/>
              <a:gd name="connsiteX8" fmla="*/ 37643 w 415637"/>
              <a:gd name="connsiteY8" fmla="*/ 426462 h 886429"/>
              <a:gd name="connsiteX9" fmla="*/ 0 w 415637"/>
              <a:gd name="connsiteY9" fmla="*/ 422667 h 886429"/>
              <a:gd name="connsiteX10" fmla="*/ 0 w 415637"/>
              <a:gd name="connsiteY10" fmla="*/ 223489 h 886429"/>
              <a:gd name="connsiteX11" fmla="*/ 192520 w 415637"/>
              <a:gd name="connsiteY11" fmla="*/ 223489 h 88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37" h="886429">
                <a:moveTo>
                  <a:pt x="192520" y="0"/>
                </a:moveTo>
                <a:lnTo>
                  <a:pt x="231079" y="3887"/>
                </a:lnTo>
                <a:cubicBezTo>
                  <a:pt x="336406" y="25440"/>
                  <a:pt x="415637" y="118633"/>
                  <a:pt x="415637" y="230332"/>
                </a:cubicBezTo>
                <a:lnTo>
                  <a:pt x="415637" y="656097"/>
                </a:lnTo>
                <a:cubicBezTo>
                  <a:pt x="415637" y="767796"/>
                  <a:pt x="336406" y="860989"/>
                  <a:pt x="231079" y="882542"/>
                </a:cubicBezTo>
                <a:lnTo>
                  <a:pt x="192520" y="886429"/>
                </a:lnTo>
                <a:lnTo>
                  <a:pt x="192520" y="650557"/>
                </a:lnTo>
                <a:lnTo>
                  <a:pt x="192520" y="616489"/>
                </a:lnTo>
                <a:cubicBezTo>
                  <a:pt x="192520" y="522754"/>
                  <a:pt x="126032" y="444549"/>
                  <a:pt x="37643" y="426462"/>
                </a:cubicBezTo>
                <a:lnTo>
                  <a:pt x="0" y="422667"/>
                </a:lnTo>
                <a:lnTo>
                  <a:pt x="0" y="223489"/>
                </a:lnTo>
                <a:lnTo>
                  <a:pt x="192520" y="22348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89482" y="3845747"/>
            <a:ext cx="1656864" cy="461665"/>
          </a:xfrm>
          <a:prstGeom prst="rect">
            <a:avLst/>
          </a:prstGeom>
        </p:spPr>
        <p:txBody>
          <a:bodyPr wrap="none" lIns="0" anchor="ctr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Originalidad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8515" y="4445511"/>
            <a:ext cx="7381797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s-EC" kern="0" dirty="0"/>
              <a:t>Es una </a:t>
            </a:r>
            <a:r>
              <a:rPr lang="es-EC" b="1" kern="0" dirty="0"/>
              <a:t>metodología que no ha sido aplicada </a:t>
            </a:r>
            <a:r>
              <a:rPr lang="es-EC" kern="0" dirty="0"/>
              <a:t>en el Ejército</a:t>
            </a:r>
            <a:r>
              <a:rPr lang="es-EC" b="1" kern="0" dirty="0"/>
              <a:t> </a:t>
            </a:r>
            <a:r>
              <a:rPr lang="es-EC" kern="0" dirty="0"/>
              <a:t>ecuatoriano.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1829001" y="5281898"/>
            <a:ext cx="8607024" cy="1324220"/>
            <a:chOff x="3244851" y="1906877"/>
            <a:chExt cx="8607024" cy="1324220"/>
          </a:xfrm>
        </p:grpSpPr>
        <p:sp>
          <p:nvSpPr>
            <p:cNvPr id="59" name="Rounded Rectangle 58"/>
            <p:cNvSpPr/>
            <p:nvPr/>
          </p:nvSpPr>
          <p:spPr>
            <a:xfrm>
              <a:off x="3764279" y="2446953"/>
              <a:ext cx="8059710" cy="7841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: Shape 46"/>
            <p:cNvSpPr/>
            <p:nvPr/>
          </p:nvSpPr>
          <p:spPr>
            <a:xfrm>
              <a:off x="3244851" y="1906877"/>
              <a:ext cx="5532438" cy="1120776"/>
            </a:xfrm>
            <a:custGeom>
              <a:avLst/>
              <a:gdLst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51604 w 5532438"/>
                <a:gd name="connsiteY8" fmla="*/ 731837 h 1120776"/>
                <a:gd name="connsiteX9" fmla="*/ 1146174 w 5532438"/>
                <a:gd name="connsiteY9" fmla="*/ 731837 h 1120776"/>
                <a:gd name="connsiteX10" fmla="*/ 1146174 w 5532438"/>
                <a:gd name="connsiteY10" fmla="*/ 760525 h 1120776"/>
                <a:gd name="connsiteX11" fmla="*/ 785923 w 5532438"/>
                <a:gd name="connsiteY11" fmla="*/ 1120776 h 1120776"/>
                <a:gd name="connsiteX12" fmla="*/ 360251 w 5532438"/>
                <a:gd name="connsiteY12" fmla="*/ 1120776 h 1120776"/>
                <a:gd name="connsiteX13" fmla="*/ 0 w 5532438"/>
                <a:gd name="connsiteY13" fmla="*/ 760525 h 1120776"/>
                <a:gd name="connsiteX14" fmla="*/ 0 w 5532438"/>
                <a:gd name="connsiteY14" fmla="*/ 360251 h 1120776"/>
                <a:gd name="connsiteX15" fmla="*/ 360251 w 5532438"/>
                <a:gd name="connsiteY15" fmla="*/ 0 h 1120776"/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51604 w 5532438"/>
                <a:gd name="connsiteY8" fmla="*/ 731837 h 1120776"/>
                <a:gd name="connsiteX9" fmla="*/ 1146174 w 5532438"/>
                <a:gd name="connsiteY9" fmla="*/ 760525 h 1120776"/>
                <a:gd name="connsiteX10" fmla="*/ 785923 w 5532438"/>
                <a:gd name="connsiteY10" fmla="*/ 1120776 h 1120776"/>
                <a:gd name="connsiteX11" fmla="*/ 360251 w 5532438"/>
                <a:gd name="connsiteY11" fmla="*/ 1120776 h 1120776"/>
                <a:gd name="connsiteX12" fmla="*/ 0 w 5532438"/>
                <a:gd name="connsiteY12" fmla="*/ 760525 h 1120776"/>
                <a:gd name="connsiteX13" fmla="*/ 0 w 5532438"/>
                <a:gd name="connsiteY13" fmla="*/ 360251 h 1120776"/>
                <a:gd name="connsiteX14" fmla="*/ 360251 w 5532438"/>
                <a:gd name="connsiteY14" fmla="*/ 0 h 1120776"/>
                <a:gd name="connsiteX0" fmla="*/ 360251 w 5532438"/>
                <a:gd name="connsiteY0" fmla="*/ 0 h 1120776"/>
                <a:gd name="connsiteX1" fmla="*/ 384174 w 5532438"/>
                <a:gd name="connsiteY1" fmla="*/ 0 h 1120776"/>
                <a:gd name="connsiteX2" fmla="*/ 785923 w 5532438"/>
                <a:gd name="connsiteY2" fmla="*/ 0 h 1120776"/>
                <a:gd name="connsiteX3" fmla="*/ 5532438 w 5532438"/>
                <a:gd name="connsiteY3" fmla="*/ 0 h 1120776"/>
                <a:gd name="connsiteX4" fmla="*/ 5532438 w 5532438"/>
                <a:gd name="connsiteY4" fmla="*/ 425450 h 1120776"/>
                <a:gd name="connsiteX5" fmla="*/ 1719261 w 5532438"/>
                <a:gd name="connsiteY5" fmla="*/ 425450 h 1120776"/>
                <a:gd name="connsiteX6" fmla="*/ 1506425 w 5532438"/>
                <a:gd name="connsiteY6" fmla="*/ 425450 h 1120776"/>
                <a:gd name="connsiteX7" fmla="*/ 1153493 w 5532438"/>
                <a:gd name="connsiteY7" fmla="*/ 713098 h 1120776"/>
                <a:gd name="connsiteX8" fmla="*/ 1146174 w 5532438"/>
                <a:gd name="connsiteY8" fmla="*/ 760525 h 1120776"/>
                <a:gd name="connsiteX9" fmla="*/ 785923 w 5532438"/>
                <a:gd name="connsiteY9" fmla="*/ 1120776 h 1120776"/>
                <a:gd name="connsiteX10" fmla="*/ 360251 w 5532438"/>
                <a:gd name="connsiteY10" fmla="*/ 1120776 h 1120776"/>
                <a:gd name="connsiteX11" fmla="*/ 0 w 5532438"/>
                <a:gd name="connsiteY11" fmla="*/ 760525 h 1120776"/>
                <a:gd name="connsiteX12" fmla="*/ 0 w 5532438"/>
                <a:gd name="connsiteY12" fmla="*/ 360251 h 1120776"/>
                <a:gd name="connsiteX13" fmla="*/ 360251 w 5532438"/>
                <a:gd name="connsiteY13" fmla="*/ 0 h 112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2438" h="1120776">
                  <a:moveTo>
                    <a:pt x="360251" y="0"/>
                  </a:moveTo>
                  <a:lnTo>
                    <a:pt x="384174" y="0"/>
                  </a:lnTo>
                  <a:lnTo>
                    <a:pt x="785923" y="0"/>
                  </a:lnTo>
                  <a:lnTo>
                    <a:pt x="5532438" y="0"/>
                  </a:lnTo>
                  <a:lnTo>
                    <a:pt x="5532438" y="425450"/>
                  </a:lnTo>
                  <a:lnTo>
                    <a:pt x="1719261" y="425450"/>
                  </a:lnTo>
                  <a:lnTo>
                    <a:pt x="1506425" y="425450"/>
                  </a:lnTo>
                  <a:cubicBezTo>
                    <a:pt x="1332334" y="425450"/>
                    <a:pt x="1187085" y="548938"/>
                    <a:pt x="1153493" y="713098"/>
                  </a:cubicBezTo>
                  <a:lnTo>
                    <a:pt x="1146174" y="760525"/>
                  </a:lnTo>
                  <a:cubicBezTo>
                    <a:pt x="1146174" y="959486"/>
                    <a:pt x="984884" y="1120776"/>
                    <a:pt x="785923" y="1120776"/>
                  </a:cubicBezTo>
                  <a:lnTo>
                    <a:pt x="360251" y="1120776"/>
                  </a:lnTo>
                  <a:cubicBezTo>
                    <a:pt x="161290" y="1120776"/>
                    <a:pt x="0" y="959486"/>
                    <a:pt x="0" y="760525"/>
                  </a:cubicBezTo>
                  <a:lnTo>
                    <a:pt x="0" y="360251"/>
                  </a:lnTo>
                  <a:cubicBezTo>
                    <a:pt x="0" y="161290"/>
                    <a:pt x="161290" y="0"/>
                    <a:pt x="360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629025" y="1906877"/>
              <a:ext cx="8222850" cy="5449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2" name="Freeform: Shape 73"/>
          <p:cNvSpPr/>
          <p:nvPr/>
        </p:nvSpPr>
        <p:spPr>
          <a:xfrm>
            <a:off x="10214264" y="5252402"/>
            <a:ext cx="415637" cy="1193594"/>
          </a:xfrm>
          <a:custGeom>
            <a:avLst/>
            <a:gdLst>
              <a:gd name="connsiteX0" fmla="*/ 192520 w 415637"/>
              <a:gd name="connsiteY0" fmla="*/ 0 h 886429"/>
              <a:gd name="connsiteX1" fmla="*/ 231079 w 415637"/>
              <a:gd name="connsiteY1" fmla="*/ 3887 h 886429"/>
              <a:gd name="connsiteX2" fmla="*/ 415637 w 415637"/>
              <a:gd name="connsiteY2" fmla="*/ 230332 h 886429"/>
              <a:gd name="connsiteX3" fmla="*/ 415637 w 415637"/>
              <a:gd name="connsiteY3" fmla="*/ 656097 h 886429"/>
              <a:gd name="connsiteX4" fmla="*/ 231079 w 415637"/>
              <a:gd name="connsiteY4" fmla="*/ 882542 h 886429"/>
              <a:gd name="connsiteX5" fmla="*/ 192520 w 415637"/>
              <a:gd name="connsiteY5" fmla="*/ 886429 h 886429"/>
              <a:gd name="connsiteX6" fmla="*/ 192520 w 415637"/>
              <a:gd name="connsiteY6" fmla="*/ 650557 h 886429"/>
              <a:gd name="connsiteX7" fmla="*/ 192520 w 415637"/>
              <a:gd name="connsiteY7" fmla="*/ 616489 h 886429"/>
              <a:gd name="connsiteX8" fmla="*/ 37643 w 415637"/>
              <a:gd name="connsiteY8" fmla="*/ 426462 h 886429"/>
              <a:gd name="connsiteX9" fmla="*/ 0 w 415637"/>
              <a:gd name="connsiteY9" fmla="*/ 422667 h 886429"/>
              <a:gd name="connsiteX10" fmla="*/ 0 w 415637"/>
              <a:gd name="connsiteY10" fmla="*/ 223489 h 886429"/>
              <a:gd name="connsiteX11" fmla="*/ 192520 w 415637"/>
              <a:gd name="connsiteY11" fmla="*/ 223489 h 88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37" h="886429">
                <a:moveTo>
                  <a:pt x="192520" y="0"/>
                </a:moveTo>
                <a:lnTo>
                  <a:pt x="231079" y="3887"/>
                </a:lnTo>
                <a:cubicBezTo>
                  <a:pt x="336406" y="25440"/>
                  <a:pt x="415637" y="118633"/>
                  <a:pt x="415637" y="230332"/>
                </a:cubicBezTo>
                <a:lnTo>
                  <a:pt x="415637" y="656097"/>
                </a:lnTo>
                <a:cubicBezTo>
                  <a:pt x="415637" y="767796"/>
                  <a:pt x="336406" y="860989"/>
                  <a:pt x="231079" y="882542"/>
                </a:cubicBezTo>
                <a:lnTo>
                  <a:pt x="192520" y="886429"/>
                </a:lnTo>
                <a:lnTo>
                  <a:pt x="192520" y="650557"/>
                </a:lnTo>
                <a:lnTo>
                  <a:pt x="192520" y="616489"/>
                </a:lnTo>
                <a:cubicBezTo>
                  <a:pt x="192520" y="522754"/>
                  <a:pt x="126032" y="444549"/>
                  <a:pt x="37643" y="426462"/>
                </a:cubicBezTo>
                <a:lnTo>
                  <a:pt x="0" y="422667"/>
                </a:lnTo>
                <a:lnTo>
                  <a:pt x="0" y="223489"/>
                </a:lnTo>
                <a:lnTo>
                  <a:pt x="192520" y="223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209112" y="5309839"/>
            <a:ext cx="1561902" cy="461665"/>
          </a:xfrm>
          <a:prstGeom prst="rect">
            <a:avLst/>
          </a:prstGeom>
        </p:spPr>
        <p:txBody>
          <a:bodyPr wrap="none" lIns="0" anchor="ctr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Factibilidad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223488" y="5833577"/>
            <a:ext cx="7381797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US" b="1" dirty="0" err="1"/>
              <a:t>Incorporar</a:t>
            </a:r>
            <a:r>
              <a:rPr lang="en-US" b="1" dirty="0"/>
              <a:t> la </a:t>
            </a:r>
            <a:r>
              <a:rPr lang="en-US" b="1" dirty="0" err="1"/>
              <a:t>metodología</a:t>
            </a:r>
            <a:r>
              <a:rPr lang="en-US" dirty="0"/>
              <a:t> a los </a:t>
            </a:r>
            <a:r>
              <a:rPr lang="es-EC" kern="0" dirty="0"/>
              <a:t>procesos de planificación y conducción de OpMil.</a:t>
            </a:r>
            <a:endParaRPr lang="en-US" dirty="0"/>
          </a:p>
        </p:txBody>
      </p:sp>
      <p:pic>
        <p:nvPicPr>
          <p:cNvPr id="35" name="Graphic 15" descr="Handshak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5747" y="1046034"/>
            <a:ext cx="914400" cy="914400"/>
          </a:xfrm>
          <a:prstGeom prst="rect">
            <a:avLst/>
          </a:prstGeom>
        </p:spPr>
      </p:pic>
      <p:pic>
        <p:nvPicPr>
          <p:cNvPr id="36" name="Graphic 17" descr="Bar char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76054" y="2433005"/>
            <a:ext cx="914400" cy="914400"/>
          </a:xfrm>
          <a:prstGeom prst="rect">
            <a:avLst/>
          </a:prstGeom>
        </p:spPr>
      </p:pic>
      <p:pic>
        <p:nvPicPr>
          <p:cNvPr id="37" name="Graphic 19" descr="Bullsey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63526" y="3881107"/>
            <a:ext cx="914400" cy="914400"/>
          </a:xfrm>
          <a:prstGeom prst="rect">
            <a:avLst/>
          </a:prstGeom>
        </p:spPr>
      </p:pic>
      <p:pic>
        <p:nvPicPr>
          <p:cNvPr id="39" name="Graphic 21" descr="Lightbulb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975747" y="5376377"/>
            <a:ext cx="914400" cy="9144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51E5334-62CD-47A3-86BB-FC90CDC7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1277"/>
      </p:ext>
    </p:extLst>
  </p:cSld>
  <p:clrMapOvr>
    <a:masterClrMapping/>
  </p:clrMapOvr>
  <p:transition spd="slow" advTm="35303">
    <p:strips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19450" y="86289"/>
            <a:ext cx="5753100" cy="51077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HIPÓTESIS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9F954383-DC95-43FD-BB9E-28062BBBAC7E}"/>
              </a:ext>
            </a:extLst>
          </p:cNvPr>
          <p:cNvSpPr txBox="1"/>
          <p:nvPr/>
        </p:nvSpPr>
        <p:spPr>
          <a:xfrm>
            <a:off x="1656733" y="1997839"/>
            <a:ext cx="9220817" cy="2862322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3600" dirty="0"/>
              <a:t>La </a:t>
            </a:r>
            <a:r>
              <a:rPr lang="es-ES" sz="3600" b="1" dirty="0"/>
              <a:t>aplicación del ARTDIS OP </a:t>
            </a:r>
            <a:r>
              <a:rPr lang="es-ES" sz="3600" dirty="0"/>
              <a:t>en el proceso de planificación y conducción de las OpMil </a:t>
            </a:r>
            <a:r>
              <a:rPr lang="es-ES" sz="3600" b="1" u="sng" dirty="0"/>
              <a:t>permitirá</a:t>
            </a:r>
            <a:r>
              <a:rPr lang="es-ES" sz="3600" u="sng" dirty="0"/>
              <a:t> </a:t>
            </a:r>
            <a:r>
              <a:rPr lang="es-ES" sz="3600" b="1" u="sng" dirty="0"/>
              <a:t>resolver problemas en un ambiente operacional complejo</a:t>
            </a:r>
            <a:r>
              <a:rPr lang="es-ES" sz="3600" dirty="0"/>
              <a:t> acorde a la realidad del Ecuador.</a:t>
            </a:r>
            <a:endParaRPr lang="en-US" sz="36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C05C0A8-EB4F-4A60-8168-C5FA7713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926D-7076-476A-9ADD-97BE6358345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22254"/>
      </p:ext>
    </p:extLst>
  </p:cSld>
  <p:clrMapOvr>
    <a:masterClrMapping/>
  </p:clrMapOvr>
  <p:transition spd="slow" advTm="18134">
    <p:strips dir="l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.3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0.1|4.3|4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2|5.9|6.4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7274</TotalTime>
  <Words>2171</Words>
  <Application>Microsoft Office PowerPoint</Application>
  <PresentationFormat>Personalizado</PresentationFormat>
  <Paragraphs>440</Paragraphs>
  <Slides>40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Diego Vega</dc:creator>
  <cp:lastModifiedBy>Luffi</cp:lastModifiedBy>
  <cp:revision>698</cp:revision>
  <dcterms:created xsi:type="dcterms:W3CDTF">2018-08-04T00:15:02Z</dcterms:created>
  <dcterms:modified xsi:type="dcterms:W3CDTF">2020-09-29T23:41:52Z</dcterms:modified>
</cp:coreProperties>
</file>