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9" r:id="rId5"/>
    <p:sldId id="260" r:id="rId6"/>
    <p:sldId id="266" r:id="rId7"/>
    <p:sldId id="270" r:id="rId8"/>
    <p:sldId id="269" r:id="rId9"/>
    <p:sldId id="326" r:id="rId10"/>
    <p:sldId id="267" r:id="rId11"/>
    <p:sldId id="271" r:id="rId12"/>
    <p:sldId id="272" r:id="rId13"/>
    <p:sldId id="261" r:id="rId14"/>
    <p:sldId id="325" r:id="rId15"/>
    <p:sldId id="291" r:id="rId16"/>
    <p:sldId id="292" r:id="rId17"/>
    <p:sldId id="293" r:id="rId18"/>
    <p:sldId id="294" r:id="rId19"/>
    <p:sldId id="296" r:id="rId20"/>
    <p:sldId id="298" r:id="rId21"/>
    <p:sldId id="299" r:id="rId22"/>
    <p:sldId id="300" r:id="rId23"/>
    <p:sldId id="301" r:id="rId24"/>
    <p:sldId id="302" r:id="rId25"/>
    <p:sldId id="303" r:id="rId26"/>
    <p:sldId id="327" r:id="rId27"/>
    <p:sldId id="309" r:id="rId28"/>
    <p:sldId id="310" r:id="rId29"/>
    <p:sldId id="311" r:id="rId30"/>
    <p:sldId id="313" r:id="rId31"/>
    <p:sldId id="314" r:id="rId32"/>
    <p:sldId id="323" r:id="rId33"/>
    <p:sldId id="324" r:id="rId34"/>
    <p:sldId id="319" r:id="rId35"/>
    <p:sldId id="317" r:id="rId36"/>
    <p:sldId id="320" r:id="rId3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ei3" initials="C" lastIdx="1" clrIdx="0">
    <p:extLst>
      <p:ext uri="{19B8F6BF-5375-455C-9EA6-DF929625EA0E}">
        <p15:presenceInfo xmlns:p15="http://schemas.microsoft.com/office/powerpoint/2012/main" userId="Corei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FFF"/>
    <a:srgbClr val="FFFF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0E5D5-0EE8-4254-8E27-DA8756814816}" type="doc">
      <dgm:prSet loTypeId="urn:microsoft.com/office/officeart/2016/7/layout/RoundedRectangleTimeline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BA8B7847-952B-40AE-B05B-1428403A5D73}">
      <dgm:prSet/>
      <dgm:spPr>
        <a:solidFill>
          <a:srgbClr val="FFFF99"/>
        </a:solidFill>
        <a:ln>
          <a:solidFill>
            <a:srgbClr val="FFFF99"/>
          </a:solidFill>
        </a:ln>
      </dgm:spPr>
      <dgm:t>
        <a:bodyPr rtlCol="0"/>
        <a:lstStyle/>
        <a:p>
          <a:pPr rtl="0"/>
          <a:r>
            <a:rPr lang="es-ES" noProof="1">
              <a:solidFill>
                <a:schemeClr val="tx1"/>
              </a:solidFill>
            </a:rPr>
            <a:t>2015</a:t>
          </a:r>
        </a:p>
      </dgm:t>
    </dgm:pt>
    <dgm:pt modelId="{A2A411F3-01C6-4917-A3B5-251D17C7DAE3}" type="parTrans" cxnId="{35767B43-1B1E-40B3-B4B1-C6CD3954748D}">
      <dgm:prSet/>
      <dgm:spPr/>
      <dgm:t>
        <a:bodyPr rtlCol="0"/>
        <a:lstStyle/>
        <a:p>
          <a:pPr rtl="0"/>
          <a:endParaRPr lang="es-ES" noProof="1">
            <a:solidFill>
              <a:schemeClr val="tx1"/>
            </a:solidFill>
          </a:endParaRPr>
        </a:p>
      </dgm:t>
    </dgm:pt>
    <dgm:pt modelId="{41B295C3-F967-4B3E-BDC8-FB77D4058C8E}" type="sibTrans" cxnId="{35767B43-1B1E-40B3-B4B1-C6CD3954748D}">
      <dgm:prSet/>
      <dgm:spPr/>
      <dgm:t>
        <a:bodyPr rtlCol="0"/>
        <a:lstStyle/>
        <a:p>
          <a:pPr rtl="0"/>
          <a:endParaRPr lang="es-ES" noProof="1">
            <a:solidFill>
              <a:schemeClr val="tx1"/>
            </a:solidFill>
          </a:endParaRPr>
        </a:p>
      </dgm:t>
    </dgm:pt>
    <dgm:pt modelId="{BCB977F5-DCAD-4798-B516-1905FE0FF7D0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 rtlCol="0"/>
        <a:lstStyle/>
        <a:p>
          <a:pPr rtl="0"/>
          <a:r>
            <a:rPr lang="es-ES" noProof="1">
              <a:solidFill>
                <a:schemeClr val="tx1"/>
              </a:solidFill>
            </a:rPr>
            <a:t>2014</a:t>
          </a:r>
        </a:p>
      </dgm:t>
    </dgm:pt>
    <dgm:pt modelId="{C7780598-61C3-45C3-92B4-E812EFD8E386}" type="parTrans" cxnId="{FC1ACB38-BEC8-4C93-A08A-FDD947BC484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B33E666-E9EB-4304-BAF2-6F6B2D4264BB}" type="sibTrans" cxnId="{FC1ACB38-BEC8-4C93-A08A-FDD947BC484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EAA955D-7411-4295-8019-58CE607A6BA3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 rtlCol="0"/>
        <a:lstStyle/>
        <a:p>
          <a:pPr rtl="0"/>
          <a:r>
            <a:rPr lang="es-ES" noProof="1">
              <a:solidFill>
                <a:schemeClr val="tx1"/>
              </a:solidFill>
            </a:rPr>
            <a:t>2011</a:t>
          </a:r>
        </a:p>
      </dgm:t>
    </dgm:pt>
    <dgm:pt modelId="{0C92DC25-3EE6-419D-8616-EA97794F69B0}" type="parTrans" cxnId="{D9A5F2CD-A441-4477-91A0-AF67CB3B30D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A5429DF-D25F-4C41-B7AD-A8AF176685F1}" type="sibTrans" cxnId="{D9A5F2CD-A441-4477-91A0-AF67CB3B30D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F643A8-30A9-49F4-AFE7-9781B1305271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 rtlCol="0"/>
        <a:lstStyle/>
        <a:p>
          <a:pPr rtl="0"/>
          <a:r>
            <a:rPr lang="es-ES" noProof="1">
              <a:solidFill>
                <a:schemeClr val="tx1"/>
              </a:solidFill>
            </a:rPr>
            <a:t>2012</a:t>
          </a:r>
        </a:p>
      </dgm:t>
    </dgm:pt>
    <dgm:pt modelId="{5317EE84-FA82-4103-A869-B56E782B1647}" type="parTrans" cxnId="{C6709EB6-1BB3-47C7-A923-4D6CD835AFC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5074B60-20CB-4083-9F8B-6DE686DD2B3B}" type="sibTrans" cxnId="{C6709EB6-1BB3-47C7-A923-4D6CD835AFC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B86112E-1514-4237-8DF5-AAD11CBCE8BE}">
      <dgm:prSet/>
      <dgm:spPr/>
      <dgm:t>
        <a:bodyPr rtlCol="0"/>
        <a:lstStyle/>
        <a:p>
          <a:pPr rtl="0"/>
          <a:r>
            <a:rPr lang="es-ES" noProof="1">
              <a:solidFill>
                <a:schemeClr val="tx1"/>
              </a:solidFill>
            </a:rPr>
            <a:t>2019</a:t>
          </a:r>
        </a:p>
      </dgm:t>
    </dgm:pt>
    <dgm:pt modelId="{CB962284-38AE-4096-9A41-9A3E6020F953}" type="parTrans" cxnId="{92938C52-2FA6-487C-98EA-81FCA0D1B9C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A7390A9-F233-46AD-B1A3-EC69A4741D91}" type="sibTrans" cxnId="{92938C52-2FA6-487C-98EA-81FCA0D1B9C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898553F-ED9F-4ED5-A68C-5BCF3206843E}" type="pres">
      <dgm:prSet presAssocID="{FDE0E5D5-0EE8-4254-8E27-DA8756814816}" presName="Name0" presStyleCnt="0">
        <dgm:presLayoutVars>
          <dgm:chMax/>
          <dgm:chPref/>
          <dgm:animLvl val="lvl"/>
        </dgm:presLayoutVars>
      </dgm:prSet>
      <dgm:spPr/>
    </dgm:pt>
    <dgm:pt modelId="{A1738067-6B99-49AD-9A8F-DAF7D47A3BBA}" type="pres">
      <dgm:prSet presAssocID="{CEAA955D-7411-4295-8019-58CE607A6BA3}" presName="composite1" presStyleCnt="0"/>
      <dgm:spPr/>
    </dgm:pt>
    <dgm:pt modelId="{56EA9F7B-87D6-4F3C-8C2F-4825FFDF22B0}" type="pres">
      <dgm:prSet presAssocID="{CEAA955D-7411-4295-8019-58CE607A6BA3}" presName="parent1" presStyleLbl="alignNode1" presStyleIdx="0" presStyleCnt="5">
        <dgm:presLayoutVars>
          <dgm:chMax val="1"/>
          <dgm:chPref val="1"/>
          <dgm:bulletEnabled val="1"/>
        </dgm:presLayoutVars>
      </dgm:prSet>
      <dgm:spPr/>
    </dgm:pt>
    <dgm:pt modelId="{740A9C8F-1818-41DB-B5A6-8B1071700E5B}" type="pres">
      <dgm:prSet presAssocID="{CEAA955D-7411-4295-8019-58CE607A6BA3}" presName="Childtext1" presStyleLbl="revTx" presStyleIdx="0" presStyleCnt="5">
        <dgm:presLayoutVars>
          <dgm:bulletEnabled val="1"/>
        </dgm:presLayoutVars>
      </dgm:prSet>
      <dgm:spPr/>
    </dgm:pt>
    <dgm:pt modelId="{E3C74946-6FB9-4561-B515-E4EE4A404BB4}" type="pres">
      <dgm:prSet presAssocID="{CEAA955D-7411-4295-8019-58CE607A6BA3}" presName="ConnectLine1" presStyleLbl="sibTrans1D1" presStyleIdx="0" presStyleCnt="5"/>
      <dgm:spPr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577E8596-C737-4BB7-8CE2-F1CF30090F12}" type="pres">
      <dgm:prSet presAssocID="{CEAA955D-7411-4295-8019-58CE607A6BA3}" presName="ConnectLineEnd1" presStyleLbl="lnNode1" presStyleIdx="0" presStyleCnt="5"/>
      <dgm:spPr/>
    </dgm:pt>
    <dgm:pt modelId="{332E4C1B-1044-4270-9457-2791729ECFB0}" type="pres">
      <dgm:prSet presAssocID="{CEAA955D-7411-4295-8019-58CE607A6BA3}" presName="EmptyPane1" presStyleCnt="0"/>
      <dgm:spPr/>
    </dgm:pt>
    <dgm:pt modelId="{CD79A4BE-518A-4BEC-BB7D-B2DB6A6D9AC4}" type="pres">
      <dgm:prSet presAssocID="{7A5429DF-D25F-4C41-B7AD-A8AF176685F1}" presName="spaceBetweenRectangles1" presStyleCnt="0"/>
      <dgm:spPr/>
    </dgm:pt>
    <dgm:pt modelId="{7052BC51-A1EF-494A-8329-25307E6E44D7}" type="pres">
      <dgm:prSet presAssocID="{90F643A8-30A9-49F4-AFE7-9781B1305271}" presName="composite1" presStyleCnt="0"/>
      <dgm:spPr/>
    </dgm:pt>
    <dgm:pt modelId="{42F864A7-FF03-4ECA-9F56-32D4AED7385C}" type="pres">
      <dgm:prSet presAssocID="{90F643A8-30A9-49F4-AFE7-9781B1305271}" presName="parent1" presStyleLbl="alignNode1" presStyleIdx="1" presStyleCnt="5">
        <dgm:presLayoutVars>
          <dgm:chMax val="1"/>
          <dgm:chPref val="1"/>
          <dgm:bulletEnabled val="1"/>
        </dgm:presLayoutVars>
      </dgm:prSet>
      <dgm:spPr/>
    </dgm:pt>
    <dgm:pt modelId="{02A43858-44B2-4C38-884B-ECC77CB1A062}" type="pres">
      <dgm:prSet presAssocID="{90F643A8-30A9-49F4-AFE7-9781B1305271}" presName="Childtext1" presStyleLbl="revTx" presStyleIdx="1" presStyleCnt="5">
        <dgm:presLayoutVars>
          <dgm:bulletEnabled val="1"/>
        </dgm:presLayoutVars>
      </dgm:prSet>
      <dgm:spPr/>
    </dgm:pt>
    <dgm:pt modelId="{8408BF2E-E6A4-47D4-9595-8E74D746966C}" type="pres">
      <dgm:prSet presAssocID="{90F643A8-30A9-49F4-AFE7-9781B1305271}" presName="ConnectLine1" presStyleLbl="sibTrans1D1" presStyleIdx="1" presStyleCnt="5"/>
      <dgm:spPr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1701D73-38EA-4252-BA20-681F14492504}" type="pres">
      <dgm:prSet presAssocID="{90F643A8-30A9-49F4-AFE7-9781B1305271}" presName="ConnectLineEnd1" presStyleLbl="lnNode1" presStyleIdx="1" presStyleCnt="5"/>
      <dgm:spPr/>
    </dgm:pt>
    <dgm:pt modelId="{A11D1D0A-8A22-4845-9FF2-9408D7A5FFCB}" type="pres">
      <dgm:prSet presAssocID="{90F643A8-30A9-49F4-AFE7-9781B1305271}" presName="EmptyPane1" presStyleCnt="0"/>
      <dgm:spPr/>
    </dgm:pt>
    <dgm:pt modelId="{A601345C-2D33-4429-AF9A-D26DC91665F4}" type="pres">
      <dgm:prSet presAssocID="{55074B60-20CB-4083-9F8B-6DE686DD2B3B}" presName="spaceBetweenRectangles1" presStyleCnt="0"/>
      <dgm:spPr/>
    </dgm:pt>
    <dgm:pt modelId="{7C698F9A-C670-46A5-ABB1-634C7975A7C2}" type="pres">
      <dgm:prSet presAssocID="{BCB977F5-DCAD-4798-B516-1905FE0FF7D0}" presName="composite1" presStyleCnt="0"/>
      <dgm:spPr/>
    </dgm:pt>
    <dgm:pt modelId="{ADD3362A-48AB-40EB-A711-C097C39F6386}" type="pres">
      <dgm:prSet presAssocID="{BCB977F5-DCAD-4798-B516-1905FE0FF7D0}" presName="parent1" presStyleLbl="alignNode1" presStyleIdx="2" presStyleCnt="5">
        <dgm:presLayoutVars>
          <dgm:chMax val="1"/>
          <dgm:chPref val="1"/>
          <dgm:bulletEnabled val="1"/>
        </dgm:presLayoutVars>
      </dgm:prSet>
      <dgm:spPr/>
    </dgm:pt>
    <dgm:pt modelId="{989BFB52-AF3A-48CF-8B2A-99FE3E18FC08}" type="pres">
      <dgm:prSet presAssocID="{BCB977F5-DCAD-4798-B516-1905FE0FF7D0}" presName="Childtext1" presStyleLbl="revTx" presStyleIdx="2" presStyleCnt="5">
        <dgm:presLayoutVars>
          <dgm:bulletEnabled val="1"/>
        </dgm:presLayoutVars>
      </dgm:prSet>
      <dgm:spPr/>
    </dgm:pt>
    <dgm:pt modelId="{371D0512-477E-46D4-A2D2-D3B8CFF2A35C}" type="pres">
      <dgm:prSet presAssocID="{BCB977F5-DCAD-4798-B516-1905FE0FF7D0}" presName="ConnectLine1" presStyleLbl="sibTrans1D1" presStyleIdx="2" presStyleCnt="5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FE4A7232-50C9-4176-BD7C-70D2A3891482}" type="pres">
      <dgm:prSet presAssocID="{BCB977F5-DCAD-4798-B516-1905FE0FF7D0}" presName="ConnectLineEnd1" presStyleLbl="lnNode1" presStyleIdx="2" presStyleCnt="5"/>
      <dgm:spPr/>
    </dgm:pt>
    <dgm:pt modelId="{499EEC6D-1781-4FF6-9CBA-7232487E416F}" type="pres">
      <dgm:prSet presAssocID="{BCB977F5-DCAD-4798-B516-1905FE0FF7D0}" presName="EmptyPane1" presStyleCnt="0"/>
      <dgm:spPr/>
    </dgm:pt>
    <dgm:pt modelId="{9813E256-B1D7-4C11-A042-6CCD259DEFB3}" type="pres">
      <dgm:prSet presAssocID="{7B33E666-E9EB-4304-BAF2-6F6B2D4264BB}" presName="spaceBetweenRectangles1" presStyleCnt="0"/>
      <dgm:spPr/>
    </dgm:pt>
    <dgm:pt modelId="{24616094-F5E4-414B-80A0-E2183A2ADE3A}" type="pres">
      <dgm:prSet presAssocID="{BA8B7847-952B-40AE-B05B-1428403A5D73}" presName="composite1" presStyleCnt="0"/>
      <dgm:spPr/>
    </dgm:pt>
    <dgm:pt modelId="{BCA1C944-F88E-41E3-927A-90888385765F}" type="pres">
      <dgm:prSet presAssocID="{BA8B7847-952B-40AE-B05B-1428403A5D73}" presName="parent1" presStyleLbl="alignNode1" presStyleIdx="3" presStyleCnt="5">
        <dgm:presLayoutVars>
          <dgm:chMax val="1"/>
          <dgm:chPref val="1"/>
          <dgm:bulletEnabled val="1"/>
        </dgm:presLayoutVars>
      </dgm:prSet>
      <dgm:spPr/>
    </dgm:pt>
    <dgm:pt modelId="{236BD468-78BC-4EBC-85B6-E6F947E7FBBD}" type="pres">
      <dgm:prSet presAssocID="{BA8B7847-952B-40AE-B05B-1428403A5D73}" presName="Childtext1" presStyleLbl="revTx" presStyleIdx="3" presStyleCnt="5">
        <dgm:presLayoutVars>
          <dgm:bulletEnabled val="1"/>
        </dgm:presLayoutVars>
      </dgm:prSet>
      <dgm:spPr/>
    </dgm:pt>
    <dgm:pt modelId="{2A43FB34-29AE-4945-8008-A20772479A7D}" type="pres">
      <dgm:prSet presAssocID="{BA8B7847-952B-40AE-B05B-1428403A5D73}" presName="ConnectLine1" presStyleLbl="sibTrans1D1" presStyleIdx="3" presStyleCnt="5"/>
      <dgm:spPr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88ECFB25-7485-4AFB-89ED-A1562B9AF6D5}" type="pres">
      <dgm:prSet presAssocID="{BA8B7847-952B-40AE-B05B-1428403A5D73}" presName="ConnectLineEnd1" presStyleLbl="lnNode1" presStyleIdx="3" presStyleCnt="5"/>
      <dgm:spPr/>
    </dgm:pt>
    <dgm:pt modelId="{E854A9EB-1F4E-42C9-9825-A3E5BC8D0876}" type="pres">
      <dgm:prSet presAssocID="{BA8B7847-952B-40AE-B05B-1428403A5D73}" presName="EmptyPane1" presStyleCnt="0"/>
      <dgm:spPr/>
    </dgm:pt>
    <dgm:pt modelId="{95FF2B9E-111F-44E8-87B0-FFBBCB7044AD}" type="pres">
      <dgm:prSet presAssocID="{41B295C3-F967-4B3E-BDC8-FB77D4058C8E}" presName="spaceBetweenRectangles1" presStyleCnt="0"/>
      <dgm:spPr/>
    </dgm:pt>
    <dgm:pt modelId="{9DB7A170-6376-4778-B016-A20C92979002}" type="pres">
      <dgm:prSet presAssocID="{3B86112E-1514-4237-8DF5-AAD11CBCE8BE}" presName="composite1" presStyleCnt="0"/>
      <dgm:spPr/>
    </dgm:pt>
    <dgm:pt modelId="{9F40427B-23FC-478C-A2B5-BEAE38542057}" type="pres">
      <dgm:prSet presAssocID="{3B86112E-1514-4237-8DF5-AAD11CBCE8BE}" presName="parent1" presStyleLbl="alignNode1" presStyleIdx="4" presStyleCnt="5">
        <dgm:presLayoutVars>
          <dgm:chMax val="1"/>
          <dgm:chPref val="1"/>
          <dgm:bulletEnabled val="1"/>
        </dgm:presLayoutVars>
      </dgm:prSet>
      <dgm:spPr/>
    </dgm:pt>
    <dgm:pt modelId="{50695287-1532-4FC2-8D8E-1E31DAAA0E24}" type="pres">
      <dgm:prSet presAssocID="{3B86112E-1514-4237-8DF5-AAD11CBCE8BE}" presName="Childtext1" presStyleLbl="revTx" presStyleIdx="4" presStyleCnt="5">
        <dgm:presLayoutVars>
          <dgm:bulletEnabled val="1"/>
        </dgm:presLayoutVars>
      </dgm:prSet>
      <dgm:spPr/>
    </dgm:pt>
    <dgm:pt modelId="{A3280658-7263-4B0C-B285-A3E26F7228B6}" type="pres">
      <dgm:prSet presAssocID="{3B86112E-1514-4237-8DF5-AAD11CBCE8BE}" presName="ConnectLine1" presStyleLbl="sibTrans1D1" presStyleIdx="4" presStyleCnt="5"/>
      <dgm:spPr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526A1C03-DD2B-4F3E-853E-2752C3FF3D76}" type="pres">
      <dgm:prSet presAssocID="{3B86112E-1514-4237-8DF5-AAD11CBCE8BE}" presName="ConnectLineEnd1" presStyleLbl="lnNode1" presStyleIdx="4" presStyleCnt="5"/>
      <dgm:spPr/>
    </dgm:pt>
    <dgm:pt modelId="{1BF05061-91B7-416E-ADFF-A9C9BD0C94A6}" type="pres">
      <dgm:prSet presAssocID="{3B86112E-1514-4237-8DF5-AAD11CBCE8BE}" presName="EmptyPane1" presStyleCnt="0"/>
      <dgm:spPr/>
    </dgm:pt>
  </dgm:ptLst>
  <dgm:cxnLst>
    <dgm:cxn modelId="{8FF6ED00-0386-4A5A-A269-DB13A762C5CB}" type="presOf" srcId="{90F643A8-30A9-49F4-AFE7-9781B1305271}" destId="{42F864A7-FF03-4ECA-9F56-32D4AED7385C}" srcOrd="0" destOrd="0" presId="urn:microsoft.com/office/officeart/2016/7/layout/RoundedRectangleTimeline"/>
    <dgm:cxn modelId="{7A497F24-9C49-454B-AEF5-AA13EBDCA604}" type="presOf" srcId="{BA8B7847-952B-40AE-B05B-1428403A5D73}" destId="{BCA1C944-F88E-41E3-927A-90888385765F}" srcOrd="0" destOrd="0" presId="urn:microsoft.com/office/officeart/2016/7/layout/RoundedRectangleTimeline"/>
    <dgm:cxn modelId="{FC1ACB38-BEC8-4C93-A08A-FDD947BC4842}" srcId="{FDE0E5D5-0EE8-4254-8E27-DA8756814816}" destId="{BCB977F5-DCAD-4798-B516-1905FE0FF7D0}" srcOrd="2" destOrd="0" parTransId="{C7780598-61C3-45C3-92B4-E812EFD8E386}" sibTransId="{7B33E666-E9EB-4304-BAF2-6F6B2D4264BB}"/>
    <dgm:cxn modelId="{35767B43-1B1E-40B3-B4B1-C6CD3954748D}" srcId="{FDE0E5D5-0EE8-4254-8E27-DA8756814816}" destId="{BA8B7847-952B-40AE-B05B-1428403A5D73}" srcOrd="3" destOrd="0" parTransId="{A2A411F3-01C6-4917-A3B5-251D17C7DAE3}" sibTransId="{41B295C3-F967-4B3E-BDC8-FB77D4058C8E}"/>
    <dgm:cxn modelId="{42B8A665-C624-49F0-A0A5-D9D6C8B47E30}" type="presOf" srcId="{FDE0E5D5-0EE8-4254-8E27-DA8756814816}" destId="{9898553F-ED9F-4ED5-A68C-5BCF3206843E}" srcOrd="0" destOrd="0" presId="urn:microsoft.com/office/officeart/2016/7/layout/RoundedRectangleTimeline"/>
    <dgm:cxn modelId="{92938C52-2FA6-487C-98EA-81FCA0D1B9CB}" srcId="{FDE0E5D5-0EE8-4254-8E27-DA8756814816}" destId="{3B86112E-1514-4237-8DF5-AAD11CBCE8BE}" srcOrd="4" destOrd="0" parTransId="{CB962284-38AE-4096-9A41-9A3E6020F953}" sibTransId="{DA7390A9-F233-46AD-B1A3-EC69A4741D91}"/>
    <dgm:cxn modelId="{5C54E354-A497-44E0-94B2-CB1B94C60BDA}" type="presOf" srcId="{3B86112E-1514-4237-8DF5-AAD11CBCE8BE}" destId="{9F40427B-23FC-478C-A2B5-BEAE38542057}" srcOrd="0" destOrd="0" presId="urn:microsoft.com/office/officeart/2016/7/layout/RoundedRectangleTimeline"/>
    <dgm:cxn modelId="{E6E42D84-AC74-4C12-A9F2-70D175C1510E}" type="presOf" srcId="{CEAA955D-7411-4295-8019-58CE607A6BA3}" destId="{56EA9F7B-87D6-4F3C-8C2F-4825FFDF22B0}" srcOrd="0" destOrd="0" presId="urn:microsoft.com/office/officeart/2016/7/layout/RoundedRectangleTimeline"/>
    <dgm:cxn modelId="{C6709EB6-1BB3-47C7-A923-4D6CD835AFC3}" srcId="{FDE0E5D5-0EE8-4254-8E27-DA8756814816}" destId="{90F643A8-30A9-49F4-AFE7-9781B1305271}" srcOrd="1" destOrd="0" parTransId="{5317EE84-FA82-4103-A869-B56E782B1647}" sibTransId="{55074B60-20CB-4083-9F8B-6DE686DD2B3B}"/>
    <dgm:cxn modelId="{D9A5F2CD-A441-4477-91A0-AF67CB3B30D2}" srcId="{FDE0E5D5-0EE8-4254-8E27-DA8756814816}" destId="{CEAA955D-7411-4295-8019-58CE607A6BA3}" srcOrd="0" destOrd="0" parTransId="{0C92DC25-3EE6-419D-8616-EA97794F69B0}" sibTransId="{7A5429DF-D25F-4C41-B7AD-A8AF176685F1}"/>
    <dgm:cxn modelId="{E84EA7FE-0E1A-4E0E-9E2A-17DB5309C9F6}" type="presOf" srcId="{BCB977F5-DCAD-4798-B516-1905FE0FF7D0}" destId="{ADD3362A-48AB-40EB-A711-C097C39F6386}" srcOrd="0" destOrd="0" presId="urn:microsoft.com/office/officeart/2016/7/layout/RoundedRectangleTimeline"/>
    <dgm:cxn modelId="{E11A9490-83D2-43BF-9171-A5B81FEE6291}" type="presParOf" srcId="{9898553F-ED9F-4ED5-A68C-5BCF3206843E}" destId="{A1738067-6B99-49AD-9A8F-DAF7D47A3BBA}" srcOrd="0" destOrd="0" presId="urn:microsoft.com/office/officeart/2016/7/layout/RoundedRectangleTimeline"/>
    <dgm:cxn modelId="{B53FFAEF-D157-4B1E-81B0-A7B23763D17C}" type="presParOf" srcId="{A1738067-6B99-49AD-9A8F-DAF7D47A3BBA}" destId="{56EA9F7B-87D6-4F3C-8C2F-4825FFDF22B0}" srcOrd="0" destOrd="0" presId="urn:microsoft.com/office/officeart/2016/7/layout/RoundedRectangleTimeline"/>
    <dgm:cxn modelId="{81A1403B-029A-48AD-90A4-E94D4EC79CF2}" type="presParOf" srcId="{A1738067-6B99-49AD-9A8F-DAF7D47A3BBA}" destId="{740A9C8F-1818-41DB-B5A6-8B1071700E5B}" srcOrd="1" destOrd="0" presId="urn:microsoft.com/office/officeart/2016/7/layout/RoundedRectangleTimeline"/>
    <dgm:cxn modelId="{17A978EC-A048-4E68-BB61-98977F87DAC5}" type="presParOf" srcId="{A1738067-6B99-49AD-9A8F-DAF7D47A3BBA}" destId="{E3C74946-6FB9-4561-B515-E4EE4A404BB4}" srcOrd="2" destOrd="0" presId="urn:microsoft.com/office/officeart/2016/7/layout/RoundedRectangleTimeline"/>
    <dgm:cxn modelId="{B27651A4-AEB3-4AC4-812D-8E9C583CBD06}" type="presParOf" srcId="{A1738067-6B99-49AD-9A8F-DAF7D47A3BBA}" destId="{577E8596-C737-4BB7-8CE2-F1CF30090F12}" srcOrd="3" destOrd="0" presId="urn:microsoft.com/office/officeart/2016/7/layout/RoundedRectangleTimeline"/>
    <dgm:cxn modelId="{429C57DB-B85E-45A6-A2A2-70CC292F8D22}" type="presParOf" srcId="{A1738067-6B99-49AD-9A8F-DAF7D47A3BBA}" destId="{332E4C1B-1044-4270-9457-2791729ECFB0}" srcOrd="4" destOrd="0" presId="urn:microsoft.com/office/officeart/2016/7/layout/RoundedRectangleTimeline"/>
    <dgm:cxn modelId="{AF426FC3-8E50-4AC9-ABCB-C8B7DCA35572}" type="presParOf" srcId="{9898553F-ED9F-4ED5-A68C-5BCF3206843E}" destId="{CD79A4BE-518A-4BEC-BB7D-B2DB6A6D9AC4}" srcOrd="1" destOrd="0" presId="urn:microsoft.com/office/officeart/2016/7/layout/RoundedRectangleTimeline"/>
    <dgm:cxn modelId="{922DE474-BA67-4F5B-9217-07CB701BE6BD}" type="presParOf" srcId="{9898553F-ED9F-4ED5-A68C-5BCF3206843E}" destId="{7052BC51-A1EF-494A-8329-25307E6E44D7}" srcOrd="2" destOrd="0" presId="urn:microsoft.com/office/officeart/2016/7/layout/RoundedRectangleTimeline"/>
    <dgm:cxn modelId="{BCD284CE-4A93-4AD4-94A9-DA9CAD52B5E9}" type="presParOf" srcId="{7052BC51-A1EF-494A-8329-25307E6E44D7}" destId="{42F864A7-FF03-4ECA-9F56-32D4AED7385C}" srcOrd="0" destOrd="0" presId="urn:microsoft.com/office/officeart/2016/7/layout/RoundedRectangleTimeline"/>
    <dgm:cxn modelId="{8AF84CEB-F68B-4FAD-A880-44B48AECE60C}" type="presParOf" srcId="{7052BC51-A1EF-494A-8329-25307E6E44D7}" destId="{02A43858-44B2-4C38-884B-ECC77CB1A062}" srcOrd="1" destOrd="0" presId="urn:microsoft.com/office/officeart/2016/7/layout/RoundedRectangleTimeline"/>
    <dgm:cxn modelId="{6AFD1CED-1392-4A25-B924-5329C99C4F57}" type="presParOf" srcId="{7052BC51-A1EF-494A-8329-25307E6E44D7}" destId="{8408BF2E-E6A4-47D4-9595-8E74D746966C}" srcOrd="2" destOrd="0" presId="urn:microsoft.com/office/officeart/2016/7/layout/RoundedRectangleTimeline"/>
    <dgm:cxn modelId="{850AD3B0-7F53-4593-8167-2045D3D2FF3B}" type="presParOf" srcId="{7052BC51-A1EF-494A-8329-25307E6E44D7}" destId="{C1701D73-38EA-4252-BA20-681F14492504}" srcOrd="3" destOrd="0" presId="urn:microsoft.com/office/officeart/2016/7/layout/RoundedRectangleTimeline"/>
    <dgm:cxn modelId="{6B34B3EC-D9FF-4CAA-9607-9CF013ED97CF}" type="presParOf" srcId="{7052BC51-A1EF-494A-8329-25307E6E44D7}" destId="{A11D1D0A-8A22-4845-9FF2-9408D7A5FFCB}" srcOrd="4" destOrd="0" presId="urn:microsoft.com/office/officeart/2016/7/layout/RoundedRectangleTimeline"/>
    <dgm:cxn modelId="{1FECEEA5-E6F7-4977-BB4C-E28417E0E26B}" type="presParOf" srcId="{9898553F-ED9F-4ED5-A68C-5BCF3206843E}" destId="{A601345C-2D33-4429-AF9A-D26DC91665F4}" srcOrd="3" destOrd="0" presId="urn:microsoft.com/office/officeart/2016/7/layout/RoundedRectangleTimeline"/>
    <dgm:cxn modelId="{EF299A20-9C74-4FDD-8290-7797096401F0}" type="presParOf" srcId="{9898553F-ED9F-4ED5-A68C-5BCF3206843E}" destId="{7C698F9A-C670-46A5-ABB1-634C7975A7C2}" srcOrd="4" destOrd="0" presId="urn:microsoft.com/office/officeart/2016/7/layout/RoundedRectangleTimeline"/>
    <dgm:cxn modelId="{16A25593-2DBF-486C-81C7-BAC2862DD232}" type="presParOf" srcId="{7C698F9A-C670-46A5-ABB1-634C7975A7C2}" destId="{ADD3362A-48AB-40EB-A711-C097C39F6386}" srcOrd="0" destOrd="0" presId="urn:microsoft.com/office/officeart/2016/7/layout/RoundedRectangleTimeline"/>
    <dgm:cxn modelId="{19577F7A-397F-48C0-B4B4-7D1DEE7C2857}" type="presParOf" srcId="{7C698F9A-C670-46A5-ABB1-634C7975A7C2}" destId="{989BFB52-AF3A-48CF-8B2A-99FE3E18FC08}" srcOrd="1" destOrd="0" presId="urn:microsoft.com/office/officeart/2016/7/layout/RoundedRectangleTimeline"/>
    <dgm:cxn modelId="{FDA2B943-AA71-403D-A590-E815F2B3F8C7}" type="presParOf" srcId="{7C698F9A-C670-46A5-ABB1-634C7975A7C2}" destId="{371D0512-477E-46D4-A2D2-D3B8CFF2A35C}" srcOrd="2" destOrd="0" presId="urn:microsoft.com/office/officeart/2016/7/layout/RoundedRectangleTimeline"/>
    <dgm:cxn modelId="{71207399-A07F-450E-B041-8E795A79E8F8}" type="presParOf" srcId="{7C698F9A-C670-46A5-ABB1-634C7975A7C2}" destId="{FE4A7232-50C9-4176-BD7C-70D2A3891482}" srcOrd="3" destOrd="0" presId="urn:microsoft.com/office/officeart/2016/7/layout/RoundedRectangleTimeline"/>
    <dgm:cxn modelId="{33FCF91C-6B4F-40F4-A904-36FE42C8AE00}" type="presParOf" srcId="{7C698F9A-C670-46A5-ABB1-634C7975A7C2}" destId="{499EEC6D-1781-4FF6-9CBA-7232487E416F}" srcOrd="4" destOrd="0" presId="urn:microsoft.com/office/officeart/2016/7/layout/RoundedRectangleTimeline"/>
    <dgm:cxn modelId="{6CE45CBD-B5BF-479B-91C6-82E921D5B230}" type="presParOf" srcId="{9898553F-ED9F-4ED5-A68C-5BCF3206843E}" destId="{9813E256-B1D7-4C11-A042-6CCD259DEFB3}" srcOrd="5" destOrd="0" presId="urn:microsoft.com/office/officeart/2016/7/layout/RoundedRectangleTimeline"/>
    <dgm:cxn modelId="{AEF02340-47C5-49F3-9B58-7CB5A3E8D63B}" type="presParOf" srcId="{9898553F-ED9F-4ED5-A68C-5BCF3206843E}" destId="{24616094-F5E4-414B-80A0-E2183A2ADE3A}" srcOrd="6" destOrd="0" presId="urn:microsoft.com/office/officeart/2016/7/layout/RoundedRectangleTimeline"/>
    <dgm:cxn modelId="{096A772D-DABE-4987-A2E3-BA107C9E9300}" type="presParOf" srcId="{24616094-F5E4-414B-80A0-E2183A2ADE3A}" destId="{BCA1C944-F88E-41E3-927A-90888385765F}" srcOrd="0" destOrd="0" presId="urn:microsoft.com/office/officeart/2016/7/layout/RoundedRectangleTimeline"/>
    <dgm:cxn modelId="{80EDC695-9CF4-4330-8196-D9C74A350E4D}" type="presParOf" srcId="{24616094-F5E4-414B-80A0-E2183A2ADE3A}" destId="{236BD468-78BC-4EBC-85B6-E6F947E7FBBD}" srcOrd="1" destOrd="0" presId="urn:microsoft.com/office/officeart/2016/7/layout/RoundedRectangleTimeline"/>
    <dgm:cxn modelId="{BBDC956F-DAB1-4533-B90C-716C48EC270B}" type="presParOf" srcId="{24616094-F5E4-414B-80A0-E2183A2ADE3A}" destId="{2A43FB34-29AE-4945-8008-A20772479A7D}" srcOrd="2" destOrd="0" presId="urn:microsoft.com/office/officeart/2016/7/layout/RoundedRectangleTimeline"/>
    <dgm:cxn modelId="{86654CDF-415C-4192-9AD5-DD3A6B16ABA0}" type="presParOf" srcId="{24616094-F5E4-414B-80A0-E2183A2ADE3A}" destId="{88ECFB25-7485-4AFB-89ED-A1562B9AF6D5}" srcOrd="3" destOrd="0" presId="urn:microsoft.com/office/officeart/2016/7/layout/RoundedRectangleTimeline"/>
    <dgm:cxn modelId="{7533B2CF-A489-4102-9B33-911AAD62A740}" type="presParOf" srcId="{24616094-F5E4-414B-80A0-E2183A2ADE3A}" destId="{E854A9EB-1F4E-42C9-9825-A3E5BC8D0876}" srcOrd="4" destOrd="0" presId="urn:microsoft.com/office/officeart/2016/7/layout/RoundedRectangleTimeline"/>
    <dgm:cxn modelId="{E608AA5C-041F-44AD-B272-5B0DE3667246}" type="presParOf" srcId="{9898553F-ED9F-4ED5-A68C-5BCF3206843E}" destId="{95FF2B9E-111F-44E8-87B0-FFBBCB7044AD}" srcOrd="7" destOrd="0" presId="urn:microsoft.com/office/officeart/2016/7/layout/RoundedRectangleTimeline"/>
    <dgm:cxn modelId="{5F72BDB8-7EF9-444F-883E-E991DEFAE515}" type="presParOf" srcId="{9898553F-ED9F-4ED5-A68C-5BCF3206843E}" destId="{9DB7A170-6376-4778-B016-A20C92979002}" srcOrd="8" destOrd="0" presId="urn:microsoft.com/office/officeart/2016/7/layout/RoundedRectangleTimeline"/>
    <dgm:cxn modelId="{C25DEE6A-5ED3-41F3-8041-3A8ED49F89BF}" type="presParOf" srcId="{9DB7A170-6376-4778-B016-A20C92979002}" destId="{9F40427B-23FC-478C-A2B5-BEAE38542057}" srcOrd="0" destOrd="0" presId="urn:microsoft.com/office/officeart/2016/7/layout/RoundedRectangleTimeline"/>
    <dgm:cxn modelId="{E7B0586A-B836-4EB4-B03F-583B53A6AF95}" type="presParOf" srcId="{9DB7A170-6376-4778-B016-A20C92979002}" destId="{50695287-1532-4FC2-8D8E-1E31DAAA0E24}" srcOrd="1" destOrd="0" presId="urn:microsoft.com/office/officeart/2016/7/layout/RoundedRectangleTimeline"/>
    <dgm:cxn modelId="{96EDE671-A907-4903-8089-008C7060FB56}" type="presParOf" srcId="{9DB7A170-6376-4778-B016-A20C92979002}" destId="{A3280658-7263-4B0C-B285-A3E26F7228B6}" srcOrd="2" destOrd="0" presId="urn:microsoft.com/office/officeart/2016/7/layout/RoundedRectangleTimeline"/>
    <dgm:cxn modelId="{71CF453E-BF25-4039-8DED-2AD88AB13823}" type="presParOf" srcId="{9DB7A170-6376-4778-B016-A20C92979002}" destId="{526A1C03-DD2B-4F3E-853E-2752C3FF3D76}" srcOrd="3" destOrd="0" presId="urn:microsoft.com/office/officeart/2016/7/layout/RoundedRectangleTimeline"/>
    <dgm:cxn modelId="{F5FCF55E-1F1F-458E-BF42-5378D458469A}" type="presParOf" srcId="{9DB7A170-6376-4778-B016-A20C92979002}" destId="{1BF05061-91B7-416E-ADFF-A9C9BD0C94A6}" srcOrd="4" destOrd="0" presId="urn:microsoft.com/office/officeart/2016/7/layout/RoundedRectangle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091D61-D807-46E7-9DE0-A9BB1E88CB2F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2A4987D-A4DE-48DE-BBB9-1C3DC9274E4A}">
      <dgm:prSet phldrT="[Texto]" custT="1"/>
      <dgm:spPr/>
      <dgm:t>
        <a:bodyPr/>
        <a:lstStyle/>
        <a:p>
          <a:r>
            <a:rPr lang="es-EC" sz="1500">
              <a:solidFill>
                <a:schemeClr val="tx2"/>
              </a:solidFill>
            </a:rPr>
            <a:t>Tipo de investigación</a:t>
          </a:r>
          <a:endParaRPr lang="es-EC" sz="1500" dirty="0">
            <a:solidFill>
              <a:schemeClr val="tx2"/>
            </a:solidFill>
          </a:endParaRPr>
        </a:p>
      </dgm:t>
    </dgm:pt>
    <dgm:pt modelId="{D24BA54D-9DA3-4212-AB47-BC4AB0A33BF8}" type="parTrans" cxnId="{C19A17A9-A5E1-436D-A762-DDCE33367F33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F88B701E-3B4B-4DB8-9197-3408E0AD5A82}" type="sibTrans" cxnId="{C19A17A9-A5E1-436D-A762-DDCE33367F33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2127E99F-E714-4984-ADBF-2C44EB2DFB12}">
      <dgm:prSet phldrT="[Texto]" custT="1"/>
      <dgm:spPr/>
      <dgm:t>
        <a:bodyPr/>
        <a:lstStyle/>
        <a:p>
          <a:r>
            <a:rPr lang="es-EC" sz="1500">
              <a:solidFill>
                <a:schemeClr val="tx2"/>
              </a:solidFill>
            </a:rPr>
            <a:t>Correlacional (Determinar las relaciones existentes entre las variables)</a:t>
          </a:r>
          <a:endParaRPr lang="es-EC" sz="1500" dirty="0">
            <a:solidFill>
              <a:schemeClr val="tx2"/>
            </a:solidFill>
          </a:endParaRPr>
        </a:p>
      </dgm:t>
    </dgm:pt>
    <dgm:pt modelId="{67E977E3-C088-4073-818B-E8B523871469}" type="parTrans" cxnId="{DFC2BC63-67C7-4033-B0B8-97B07C97749C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5503D7DD-4CE6-4D97-8B90-2DC2A375F8EF}" type="sibTrans" cxnId="{DFC2BC63-67C7-4033-B0B8-97B07C97749C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22EE44D3-64FF-47C1-8A9B-51AB3DFF4302}">
      <dgm:prSet phldrT="[Texto]" custT="1"/>
      <dgm:spPr/>
      <dgm:t>
        <a:bodyPr/>
        <a:lstStyle/>
        <a:p>
          <a:r>
            <a:rPr lang="es-EC" sz="1500">
              <a:solidFill>
                <a:schemeClr val="tx2"/>
              </a:solidFill>
            </a:rPr>
            <a:t>Métodos de investigación</a:t>
          </a:r>
          <a:endParaRPr lang="es-EC" sz="1500" dirty="0">
            <a:solidFill>
              <a:schemeClr val="tx2"/>
            </a:solidFill>
          </a:endParaRPr>
        </a:p>
      </dgm:t>
    </dgm:pt>
    <dgm:pt modelId="{5D635E02-DFBE-455B-8AD9-496AC7AB6790}" type="parTrans" cxnId="{C8C61499-60B7-40F4-BD72-AE2EE986EA52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161E893D-B03B-488A-8BCE-1F9829088CA0}" type="sibTrans" cxnId="{C8C61499-60B7-40F4-BD72-AE2EE986EA52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84BBACE7-2785-4A99-AFD5-5DF76CAD4CC4}">
      <dgm:prSet phldrT="[Texto]" custT="1"/>
      <dgm:spPr/>
      <dgm:t>
        <a:bodyPr/>
        <a:lstStyle/>
        <a:p>
          <a:r>
            <a:rPr lang="es-EC" sz="1500">
              <a:solidFill>
                <a:schemeClr val="tx2"/>
              </a:solidFill>
            </a:rPr>
            <a:t>Método científico para demostrar el impacto</a:t>
          </a:r>
          <a:endParaRPr lang="es-EC" sz="1500" dirty="0">
            <a:solidFill>
              <a:schemeClr val="tx2"/>
            </a:solidFill>
          </a:endParaRPr>
        </a:p>
      </dgm:t>
    </dgm:pt>
    <dgm:pt modelId="{1DA6C2F6-63E4-4026-B30A-78EE1CD3F70D}" type="parTrans" cxnId="{A1413AA2-DD52-4154-8866-711D40CEF84B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97E6054F-978B-4757-A417-6BDD85C68E6C}" type="sibTrans" cxnId="{A1413AA2-DD52-4154-8866-711D40CEF84B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F1053A62-EDB8-4ADA-B68D-616CCC37334A}">
      <dgm:prSet phldrT="[Texto]" custT="1"/>
      <dgm:spPr/>
      <dgm:t>
        <a:bodyPr/>
        <a:lstStyle/>
        <a:p>
          <a:r>
            <a:rPr lang="es-EC" sz="1500">
              <a:solidFill>
                <a:schemeClr val="tx2"/>
              </a:solidFill>
            </a:rPr>
            <a:t>Técnicas de recolección de información</a:t>
          </a:r>
          <a:endParaRPr lang="es-EC" sz="1500" dirty="0">
            <a:solidFill>
              <a:schemeClr val="tx2"/>
            </a:solidFill>
          </a:endParaRPr>
        </a:p>
      </dgm:t>
    </dgm:pt>
    <dgm:pt modelId="{E3528CD1-AB2C-44D6-A073-432630BB067D}" type="parTrans" cxnId="{8CDC416C-143E-44F9-B0D1-5EC16EEA88E3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5D583FC9-48C5-4110-99F7-D7BE6EDC96A4}" type="sibTrans" cxnId="{8CDC416C-143E-44F9-B0D1-5EC16EEA88E3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A344CEC6-9EDB-4AC2-A2B1-1834BEABC3DA}">
      <dgm:prSet phldrT="[Texto]" custT="1"/>
      <dgm:spPr/>
      <dgm:t>
        <a:bodyPr/>
        <a:lstStyle/>
        <a:p>
          <a:r>
            <a:rPr lang="es-EC" sz="1500">
              <a:solidFill>
                <a:schemeClr val="tx2"/>
              </a:solidFill>
            </a:rPr>
            <a:t>Observación sistemática, fuentes de información secundarias, análisis teórico, de cifras e indicadores</a:t>
          </a:r>
          <a:endParaRPr lang="es-EC" sz="1500" dirty="0">
            <a:solidFill>
              <a:schemeClr val="tx2"/>
            </a:solidFill>
          </a:endParaRPr>
        </a:p>
      </dgm:t>
    </dgm:pt>
    <dgm:pt modelId="{E642C6AD-58D7-44D3-A603-F69C7F84462C}" type="parTrans" cxnId="{E7BB4FC0-6888-4CDD-A3CB-73DE654EB371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5B9E167B-BE0B-4BE4-976E-2F12DC5B2B90}" type="sibTrans" cxnId="{E7BB4FC0-6888-4CDD-A3CB-73DE654EB371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A51278A3-CCAC-4741-A1BA-FF2DEC55E79A}" type="pres">
      <dgm:prSet presAssocID="{3B091D61-D807-46E7-9DE0-A9BB1E88CB2F}" presName="Name0" presStyleCnt="0">
        <dgm:presLayoutVars>
          <dgm:dir/>
          <dgm:animLvl val="lvl"/>
          <dgm:resizeHandles val="exact"/>
        </dgm:presLayoutVars>
      </dgm:prSet>
      <dgm:spPr/>
    </dgm:pt>
    <dgm:pt modelId="{6DDED939-F8C1-467D-B66F-ACDEBBD2F287}" type="pres">
      <dgm:prSet presAssocID="{F1053A62-EDB8-4ADA-B68D-616CCC37334A}" presName="boxAndChildren" presStyleCnt="0"/>
      <dgm:spPr/>
    </dgm:pt>
    <dgm:pt modelId="{7B11E4D1-318A-489D-AC7B-24CC6C7B15CB}" type="pres">
      <dgm:prSet presAssocID="{F1053A62-EDB8-4ADA-B68D-616CCC37334A}" presName="parentTextBox" presStyleLbl="node1" presStyleIdx="0" presStyleCnt="3"/>
      <dgm:spPr/>
    </dgm:pt>
    <dgm:pt modelId="{7483E001-8CD0-4BD4-934D-74834AD2DA17}" type="pres">
      <dgm:prSet presAssocID="{F1053A62-EDB8-4ADA-B68D-616CCC37334A}" presName="entireBox" presStyleLbl="node1" presStyleIdx="0" presStyleCnt="3"/>
      <dgm:spPr/>
    </dgm:pt>
    <dgm:pt modelId="{B864D8E4-DDCC-4D00-B5E7-12AA4B0FB3ED}" type="pres">
      <dgm:prSet presAssocID="{F1053A62-EDB8-4ADA-B68D-616CCC37334A}" presName="descendantBox" presStyleCnt="0"/>
      <dgm:spPr/>
    </dgm:pt>
    <dgm:pt modelId="{7A65B5D5-BFB5-4216-989E-90DA00321EBF}" type="pres">
      <dgm:prSet presAssocID="{A344CEC6-9EDB-4AC2-A2B1-1834BEABC3DA}" presName="childTextBox" presStyleLbl="fgAccFollowNode1" presStyleIdx="0" presStyleCnt="3">
        <dgm:presLayoutVars>
          <dgm:bulletEnabled val="1"/>
        </dgm:presLayoutVars>
      </dgm:prSet>
      <dgm:spPr/>
    </dgm:pt>
    <dgm:pt modelId="{2E6F0FAB-E202-4CA0-889A-286F569D3A54}" type="pres">
      <dgm:prSet presAssocID="{161E893D-B03B-488A-8BCE-1F9829088CA0}" presName="sp" presStyleCnt="0"/>
      <dgm:spPr/>
    </dgm:pt>
    <dgm:pt modelId="{3726F5D8-DD8B-4D90-B388-DA14F4638A42}" type="pres">
      <dgm:prSet presAssocID="{22EE44D3-64FF-47C1-8A9B-51AB3DFF4302}" presName="arrowAndChildren" presStyleCnt="0"/>
      <dgm:spPr/>
    </dgm:pt>
    <dgm:pt modelId="{B3489DFA-BDD5-4B29-9405-44B547ED7283}" type="pres">
      <dgm:prSet presAssocID="{22EE44D3-64FF-47C1-8A9B-51AB3DFF4302}" presName="parentTextArrow" presStyleLbl="node1" presStyleIdx="0" presStyleCnt="3"/>
      <dgm:spPr/>
    </dgm:pt>
    <dgm:pt modelId="{ECDE05CE-19E8-486D-950A-9A19746ED7F3}" type="pres">
      <dgm:prSet presAssocID="{22EE44D3-64FF-47C1-8A9B-51AB3DFF4302}" presName="arrow" presStyleLbl="node1" presStyleIdx="1" presStyleCnt="3"/>
      <dgm:spPr/>
    </dgm:pt>
    <dgm:pt modelId="{E1759BDD-6678-4119-B124-5134709A3F26}" type="pres">
      <dgm:prSet presAssocID="{22EE44D3-64FF-47C1-8A9B-51AB3DFF4302}" presName="descendantArrow" presStyleCnt="0"/>
      <dgm:spPr/>
    </dgm:pt>
    <dgm:pt modelId="{9C14F346-7ED3-4C88-B5B6-86BF3DD399B3}" type="pres">
      <dgm:prSet presAssocID="{84BBACE7-2785-4A99-AFD5-5DF76CAD4CC4}" presName="childTextArrow" presStyleLbl="fgAccFollowNode1" presStyleIdx="1" presStyleCnt="3">
        <dgm:presLayoutVars>
          <dgm:bulletEnabled val="1"/>
        </dgm:presLayoutVars>
      </dgm:prSet>
      <dgm:spPr/>
    </dgm:pt>
    <dgm:pt modelId="{01B87661-1B59-4154-8514-71F5F76924A4}" type="pres">
      <dgm:prSet presAssocID="{F88B701E-3B4B-4DB8-9197-3408E0AD5A82}" presName="sp" presStyleCnt="0"/>
      <dgm:spPr/>
    </dgm:pt>
    <dgm:pt modelId="{6F7A26ED-5574-4A73-93ED-CC8E59CD34AA}" type="pres">
      <dgm:prSet presAssocID="{92A4987D-A4DE-48DE-BBB9-1C3DC9274E4A}" presName="arrowAndChildren" presStyleCnt="0"/>
      <dgm:spPr/>
    </dgm:pt>
    <dgm:pt modelId="{D45A254A-99D4-45C6-8C8E-9AC7255CA9CA}" type="pres">
      <dgm:prSet presAssocID="{92A4987D-A4DE-48DE-BBB9-1C3DC9274E4A}" presName="parentTextArrow" presStyleLbl="node1" presStyleIdx="1" presStyleCnt="3"/>
      <dgm:spPr/>
    </dgm:pt>
    <dgm:pt modelId="{7F68BC53-936F-4E24-8BF9-2933845BF412}" type="pres">
      <dgm:prSet presAssocID="{92A4987D-A4DE-48DE-BBB9-1C3DC9274E4A}" presName="arrow" presStyleLbl="node1" presStyleIdx="2" presStyleCnt="3"/>
      <dgm:spPr/>
    </dgm:pt>
    <dgm:pt modelId="{49B40B04-BECB-4193-89A6-B28252BED10D}" type="pres">
      <dgm:prSet presAssocID="{92A4987D-A4DE-48DE-BBB9-1C3DC9274E4A}" presName="descendantArrow" presStyleCnt="0"/>
      <dgm:spPr/>
    </dgm:pt>
    <dgm:pt modelId="{FB8B57CB-53D0-46D5-8094-B7537222780B}" type="pres">
      <dgm:prSet presAssocID="{2127E99F-E714-4984-ADBF-2C44EB2DFB12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D172232A-C538-4D67-976C-974CD49CB7B5}" type="presOf" srcId="{2127E99F-E714-4984-ADBF-2C44EB2DFB12}" destId="{FB8B57CB-53D0-46D5-8094-B7537222780B}" srcOrd="0" destOrd="0" presId="urn:microsoft.com/office/officeart/2005/8/layout/process4"/>
    <dgm:cxn modelId="{DFC2BC63-67C7-4033-B0B8-97B07C97749C}" srcId="{92A4987D-A4DE-48DE-BBB9-1C3DC9274E4A}" destId="{2127E99F-E714-4984-ADBF-2C44EB2DFB12}" srcOrd="0" destOrd="0" parTransId="{67E977E3-C088-4073-818B-E8B523871469}" sibTransId="{5503D7DD-4CE6-4D97-8B90-2DC2A375F8EF}"/>
    <dgm:cxn modelId="{E19A654B-5290-4090-B2E4-222C671AB0E4}" type="presOf" srcId="{22EE44D3-64FF-47C1-8A9B-51AB3DFF4302}" destId="{ECDE05CE-19E8-486D-950A-9A19746ED7F3}" srcOrd="1" destOrd="0" presId="urn:microsoft.com/office/officeart/2005/8/layout/process4"/>
    <dgm:cxn modelId="{8CDC416C-143E-44F9-B0D1-5EC16EEA88E3}" srcId="{3B091D61-D807-46E7-9DE0-A9BB1E88CB2F}" destId="{F1053A62-EDB8-4ADA-B68D-616CCC37334A}" srcOrd="2" destOrd="0" parTransId="{E3528CD1-AB2C-44D6-A073-432630BB067D}" sibTransId="{5D583FC9-48C5-4110-99F7-D7BE6EDC96A4}"/>
    <dgm:cxn modelId="{6D8F7F4F-ABEE-4B79-A340-300DED08F68B}" type="presOf" srcId="{92A4987D-A4DE-48DE-BBB9-1C3DC9274E4A}" destId="{D45A254A-99D4-45C6-8C8E-9AC7255CA9CA}" srcOrd="0" destOrd="0" presId="urn:microsoft.com/office/officeart/2005/8/layout/process4"/>
    <dgm:cxn modelId="{70920551-6516-42E6-80F2-A044BD041ACB}" type="presOf" srcId="{A344CEC6-9EDB-4AC2-A2B1-1834BEABC3DA}" destId="{7A65B5D5-BFB5-4216-989E-90DA00321EBF}" srcOrd="0" destOrd="0" presId="urn:microsoft.com/office/officeart/2005/8/layout/process4"/>
    <dgm:cxn modelId="{C8C61499-60B7-40F4-BD72-AE2EE986EA52}" srcId="{3B091D61-D807-46E7-9DE0-A9BB1E88CB2F}" destId="{22EE44D3-64FF-47C1-8A9B-51AB3DFF4302}" srcOrd="1" destOrd="0" parTransId="{5D635E02-DFBE-455B-8AD9-496AC7AB6790}" sibTransId="{161E893D-B03B-488A-8BCE-1F9829088CA0}"/>
    <dgm:cxn modelId="{1D3758A1-FED7-4E80-9D5E-9F3E3D88366B}" type="presOf" srcId="{3B091D61-D807-46E7-9DE0-A9BB1E88CB2F}" destId="{A51278A3-CCAC-4741-A1BA-FF2DEC55E79A}" srcOrd="0" destOrd="0" presId="urn:microsoft.com/office/officeart/2005/8/layout/process4"/>
    <dgm:cxn modelId="{A1413AA2-DD52-4154-8866-711D40CEF84B}" srcId="{22EE44D3-64FF-47C1-8A9B-51AB3DFF4302}" destId="{84BBACE7-2785-4A99-AFD5-5DF76CAD4CC4}" srcOrd="0" destOrd="0" parTransId="{1DA6C2F6-63E4-4026-B30A-78EE1CD3F70D}" sibTransId="{97E6054F-978B-4757-A417-6BDD85C68E6C}"/>
    <dgm:cxn modelId="{C19A17A9-A5E1-436D-A762-DDCE33367F33}" srcId="{3B091D61-D807-46E7-9DE0-A9BB1E88CB2F}" destId="{92A4987D-A4DE-48DE-BBB9-1C3DC9274E4A}" srcOrd="0" destOrd="0" parTransId="{D24BA54D-9DA3-4212-AB47-BC4AB0A33BF8}" sibTransId="{F88B701E-3B4B-4DB8-9197-3408E0AD5A82}"/>
    <dgm:cxn modelId="{109309B3-18E8-4E46-B93A-6F1D45A644EC}" type="presOf" srcId="{F1053A62-EDB8-4ADA-B68D-616CCC37334A}" destId="{7B11E4D1-318A-489D-AC7B-24CC6C7B15CB}" srcOrd="0" destOrd="0" presId="urn:microsoft.com/office/officeart/2005/8/layout/process4"/>
    <dgm:cxn modelId="{9DE545BB-D5B9-4E95-BC0E-0BDD1383887D}" type="presOf" srcId="{84BBACE7-2785-4A99-AFD5-5DF76CAD4CC4}" destId="{9C14F346-7ED3-4C88-B5B6-86BF3DD399B3}" srcOrd="0" destOrd="0" presId="urn:microsoft.com/office/officeart/2005/8/layout/process4"/>
    <dgm:cxn modelId="{E7BB4FC0-6888-4CDD-A3CB-73DE654EB371}" srcId="{F1053A62-EDB8-4ADA-B68D-616CCC37334A}" destId="{A344CEC6-9EDB-4AC2-A2B1-1834BEABC3DA}" srcOrd="0" destOrd="0" parTransId="{E642C6AD-58D7-44D3-A603-F69C7F84462C}" sibTransId="{5B9E167B-BE0B-4BE4-976E-2F12DC5B2B90}"/>
    <dgm:cxn modelId="{0E6417C5-E74E-42C0-B8F6-F57D3D7A5DA5}" type="presOf" srcId="{92A4987D-A4DE-48DE-BBB9-1C3DC9274E4A}" destId="{7F68BC53-936F-4E24-8BF9-2933845BF412}" srcOrd="1" destOrd="0" presId="urn:microsoft.com/office/officeart/2005/8/layout/process4"/>
    <dgm:cxn modelId="{F21A48D8-416A-41D5-8E58-4F498BC9AAA4}" type="presOf" srcId="{F1053A62-EDB8-4ADA-B68D-616CCC37334A}" destId="{7483E001-8CD0-4BD4-934D-74834AD2DA17}" srcOrd="1" destOrd="0" presId="urn:microsoft.com/office/officeart/2005/8/layout/process4"/>
    <dgm:cxn modelId="{BD8B2CE5-AA75-48B5-ACBF-F8FA87810B69}" type="presOf" srcId="{22EE44D3-64FF-47C1-8A9B-51AB3DFF4302}" destId="{B3489DFA-BDD5-4B29-9405-44B547ED7283}" srcOrd="0" destOrd="0" presId="urn:microsoft.com/office/officeart/2005/8/layout/process4"/>
    <dgm:cxn modelId="{D2617862-EE00-471F-91BC-2954259A0D8C}" type="presParOf" srcId="{A51278A3-CCAC-4741-A1BA-FF2DEC55E79A}" destId="{6DDED939-F8C1-467D-B66F-ACDEBBD2F287}" srcOrd="0" destOrd="0" presId="urn:microsoft.com/office/officeart/2005/8/layout/process4"/>
    <dgm:cxn modelId="{BC04D8EB-067A-4278-B683-27C690904C06}" type="presParOf" srcId="{6DDED939-F8C1-467D-B66F-ACDEBBD2F287}" destId="{7B11E4D1-318A-489D-AC7B-24CC6C7B15CB}" srcOrd="0" destOrd="0" presId="urn:microsoft.com/office/officeart/2005/8/layout/process4"/>
    <dgm:cxn modelId="{49E94B64-1AD7-4A95-8B43-67631A7A08F9}" type="presParOf" srcId="{6DDED939-F8C1-467D-B66F-ACDEBBD2F287}" destId="{7483E001-8CD0-4BD4-934D-74834AD2DA17}" srcOrd="1" destOrd="0" presId="urn:microsoft.com/office/officeart/2005/8/layout/process4"/>
    <dgm:cxn modelId="{0F04F858-F376-438F-90F1-52D0D2F53AC8}" type="presParOf" srcId="{6DDED939-F8C1-467D-B66F-ACDEBBD2F287}" destId="{B864D8E4-DDCC-4D00-B5E7-12AA4B0FB3ED}" srcOrd="2" destOrd="0" presId="urn:microsoft.com/office/officeart/2005/8/layout/process4"/>
    <dgm:cxn modelId="{2371EE3C-6471-44E1-AB95-EDACF7C7D280}" type="presParOf" srcId="{B864D8E4-DDCC-4D00-B5E7-12AA4B0FB3ED}" destId="{7A65B5D5-BFB5-4216-989E-90DA00321EBF}" srcOrd="0" destOrd="0" presId="urn:microsoft.com/office/officeart/2005/8/layout/process4"/>
    <dgm:cxn modelId="{668E1A91-D66D-4C2B-91BF-F1D28318FCEC}" type="presParOf" srcId="{A51278A3-CCAC-4741-A1BA-FF2DEC55E79A}" destId="{2E6F0FAB-E202-4CA0-889A-286F569D3A54}" srcOrd="1" destOrd="0" presId="urn:microsoft.com/office/officeart/2005/8/layout/process4"/>
    <dgm:cxn modelId="{F6C4ECB6-B918-4828-B095-D19A0CE306F8}" type="presParOf" srcId="{A51278A3-CCAC-4741-A1BA-FF2DEC55E79A}" destId="{3726F5D8-DD8B-4D90-B388-DA14F4638A42}" srcOrd="2" destOrd="0" presId="urn:microsoft.com/office/officeart/2005/8/layout/process4"/>
    <dgm:cxn modelId="{B08FCE3C-5450-4AE7-8F2A-699DB5205043}" type="presParOf" srcId="{3726F5D8-DD8B-4D90-B388-DA14F4638A42}" destId="{B3489DFA-BDD5-4B29-9405-44B547ED7283}" srcOrd="0" destOrd="0" presId="urn:microsoft.com/office/officeart/2005/8/layout/process4"/>
    <dgm:cxn modelId="{98F48508-38A4-46FB-BCA0-27832F751816}" type="presParOf" srcId="{3726F5D8-DD8B-4D90-B388-DA14F4638A42}" destId="{ECDE05CE-19E8-486D-950A-9A19746ED7F3}" srcOrd="1" destOrd="0" presId="urn:microsoft.com/office/officeart/2005/8/layout/process4"/>
    <dgm:cxn modelId="{7B0DC32B-F6DE-4802-8317-D0D2AA245EE1}" type="presParOf" srcId="{3726F5D8-DD8B-4D90-B388-DA14F4638A42}" destId="{E1759BDD-6678-4119-B124-5134709A3F26}" srcOrd="2" destOrd="0" presId="urn:microsoft.com/office/officeart/2005/8/layout/process4"/>
    <dgm:cxn modelId="{0FC69D55-CAD3-46A6-ABF8-A298E3E9E5DF}" type="presParOf" srcId="{E1759BDD-6678-4119-B124-5134709A3F26}" destId="{9C14F346-7ED3-4C88-B5B6-86BF3DD399B3}" srcOrd="0" destOrd="0" presId="urn:microsoft.com/office/officeart/2005/8/layout/process4"/>
    <dgm:cxn modelId="{ED3AACE0-EE5A-4AC5-8785-F5EB6736CCDD}" type="presParOf" srcId="{A51278A3-CCAC-4741-A1BA-FF2DEC55E79A}" destId="{01B87661-1B59-4154-8514-71F5F76924A4}" srcOrd="3" destOrd="0" presId="urn:microsoft.com/office/officeart/2005/8/layout/process4"/>
    <dgm:cxn modelId="{68B928CD-7D7D-4676-9FBB-BBF8ABFAF989}" type="presParOf" srcId="{A51278A3-CCAC-4741-A1BA-FF2DEC55E79A}" destId="{6F7A26ED-5574-4A73-93ED-CC8E59CD34AA}" srcOrd="4" destOrd="0" presId="urn:microsoft.com/office/officeart/2005/8/layout/process4"/>
    <dgm:cxn modelId="{BC6F0A8C-9CE1-42BE-989B-C9E992B24C50}" type="presParOf" srcId="{6F7A26ED-5574-4A73-93ED-CC8E59CD34AA}" destId="{D45A254A-99D4-45C6-8C8E-9AC7255CA9CA}" srcOrd="0" destOrd="0" presId="urn:microsoft.com/office/officeart/2005/8/layout/process4"/>
    <dgm:cxn modelId="{5FB253B5-69A8-447A-9684-F078C99BB3F4}" type="presParOf" srcId="{6F7A26ED-5574-4A73-93ED-CC8E59CD34AA}" destId="{7F68BC53-936F-4E24-8BF9-2933845BF412}" srcOrd="1" destOrd="0" presId="urn:microsoft.com/office/officeart/2005/8/layout/process4"/>
    <dgm:cxn modelId="{55069267-D236-4FB3-8778-BC1050013744}" type="presParOf" srcId="{6F7A26ED-5574-4A73-93ED-CC8E59CD34AA}" destId="{49B40B04-BECB-4193-89A6-B28252BED10D}" srcOrd="2" destOrd="0" presId="urn:microsoft.com/office/officeart/2005/8/layout/process4"/>
    <dgm:cxn modelId="{D00856D7-EB44-4955-B732-E13B91EEC74F}" type="presParOf" srcId="{49B40B04-BECB-4193-89A6-B28252BED10D}" destId="{FB8B57CB-53D0-46D5-8094-B7537222780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AECF94F-74FB-4CE4-BFD9-74544AB3AEDD}" type="doc">
      <dgm:prSet loTypeId="urn:microsoft.com/office/officeart/2005/8/layout/process4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127E451D-183D-43DE-8C38-281E15E9DE4A}">
      <dgm:prSet phldrT="[Texto]" custT="1"/>
      <dgm:spPr/>
      <dgm:t>
        <a:bodyPr/>
        <a:lstStyle/>
        <a:p>
          <a:r>
            <a:rPr lang="es-EC" sz="2400" dirty="0">
              <a:solidFill>
                <a:schemeClr val="tx2"/>
              </a:solidFill>
            </a:rPr>
            <a:t>Factor político</a:t>
          </a:r>
        </a:p>
      </dgm:t>
    </dgm:pt>
    <dgm:pt modelId="{4E8CD4A7-75AD-4525-A85A-C3C5FE88EF78}" type="parTrans" cxnId="{DEAE865D-0BE7-4E19-B7CD-093C38DC6595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1F30A7FD-C494-46E7-9104-8B5212DC7701}" type="sibTrans" cxnId="{DEAE865D-0BE7-4E19-B7CD-093C38DC6595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16E20E22-EA60-46D6-A4B4-2CEC2381DE0C}">
      <dgm:prSet phldrT="[Texto]" custT="1"/>
      <dgm:spPr/>
      <dgm:t>
        <a:bodyPr/>
        <a:lstStyle/>
        <a:p>
          <a:r>
            <a:rPr lang="es-EC" sz="1800" dirty="0">
              <a:solidFill>
                <a:schemeClr val="tx2"/>
              </a:solidFill>
            </a:rPr>
            <a:t>COAC pueden solicitar hasta el 3% a sus socios por el valor del crédito otorgado</a:t>
          </a:r>
        </a:p>
      </dgm:t>
    </dgm:pt>
    <dgm:pt modelId="{E7D9F603-AC12-4921-8B0D-21947816403F}" type="parTrans" cxnId="{AAD5D7C1-46A5-4F01-98A6-CA9A8483D8C9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2483A548-4533-4380-85FC-5D07B4633939}" type="sibTrans" cxnId="{AAD5D7C1-46A5-4F01-98A6-CA9A8483D8C9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8102B790-C949-416E-A89E-FB019CDD395F}">
      <dgm:prSet phldrT="[Texto]" custT="1"/>
      <dgm:spPr/>
      <dgm:t>
        <a:bodyPr/>
        <a:lstStyle/>
        <a:p>
          <a:r>
            <a:rPr lang="es-EC" sz="1800" dirty="0">
              <a:solidFill>
                <a:schemeClr val="tx2"/>
              </a:solidFill>
            </a:rPr>
            <a:t>Garantizar la equidad y justicia</a:t>
          </a:r>
        </a:p>
      </dgm:t>
    </dgm:pt>
    <dgm:pt modelId="{EF2DA1ED-22DE-41A7-A662-3A9020359F0C}" type="parTrans" cxnId="{1B6BE039-CF1C-4795-84E4-B9CEBAFB9B3F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405F0B1E-62AA-4FE0-B9B2-012B738EFC77}" type="sibTrans" cxnId="{1B6BE039-CF1C-4795-84E4-B9CEBAFB9B3F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71A4DD71-9A68-4B0C-99D7-24D8651CF418}">
      <dgm:prSet phldrT="[Texto]" custT="1"/>
      <dgm:spPr/>
      <dgm:t>
        <a:bodyPr/>
        <a:lstStyle/>
        <a:p>
          <a:r>
            <a:rPr lang="es-EC" sz="1800" dirty="0">
              <a:solidFill>
                <a:schemeClr val="tx2"/>
              </a:solidFill>
            </a:rPr>
            <a:t>Contribuye a la resolución de conflictos</a:t>
          </a:r>
        </a:p>
      </dgm:t>
    </dgm:pt>
    <dgm:pt modelId="{76E7FD04-A97D-4323-982D-DCB44897DA51}" type="sibTrans" cxnId="{F615BA86-7B95-48BD-8709-47BCE80E1251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F418A778-704C-41FE-9F81-762E701D986A}" type="parTrans" cxnId="{F615BA86-7B95-48BD-8709-47BCE80E1251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F9EC1BDF-6337-4403-A550-9F8B80E9A72D}">
      <dgm:prSet phldrT="[Texto]" custT="1"/>
      <dgm:spPr/>
      <dgm:t>
        <a:bodyPr/>
        <a:lstStyle/>
        <a:p>
          <a:r>
            <a:rPr lang="es-EC" sz="2400" dirty="0">
              <a:solidFill>
                <a:schemeClr val="tx2"/>
              </a:solidFill>
            </a:rPr>
            <a:t>Reglamento de calificación de centros de mediación</a:t>
          </a:r>
        </a:p>
      </dgm:t>
    </dgm:pt>
    <dgm:pt modelId="{9DF7E3A0-73C2-4B60-A6CD-2E07EE493FA0}" type="sibTrans" cxnId="{35780DA2-89F4-4B17-84A6-50AD9F12C794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98787D7E-28A8-4D2C-82D2-4F16A15781CF}" type="parTrans" cxnId="{35780DA2-89F4-4B17-84A6-50AD9F12C794}">
      <dgm:prSet/>
      <dgm:spPr/>
      <dgm:t>
        <a:bodyPr/>
        <a:lstStyle/>
        <a:p>
          <a:endParaRPr lang="es-EC" sz="1800">
            <a:solidFill>
              <a:schemeClr val="tx2"/>
            </a:solidFill>
          </a:endParaRPr>
        </a:p>
      </dgm:t>
    </dgm:pt>
    <dgm:pt modelId="{29C9137A-5E78-4848-87D9-473510967654}" type="pres">
      <dgm:prSet presAssocID="{8AECF94F-74FB-4CE4-BFD9-74544AB3AEDD}" presName="Name0" presStyleCnt="0">
        <dgm:presLayoutVars>
          <dgm:dir/>
          <dgm:animLvl val="lvl"/>
          <dgm:resizeHandles val="exact"/>
        </dgm:presLayoutVars>
      </dgm:prSet>
      <dgm:spPr/>
    </dgm:pt>
    <dgm:pt modelId="{1D713141-FB85-4991-9D0C-F2DF0CBC7B35}" type="pres">
      <dgm:prSet presAssocID="{F9EC1BDF-6337-4403-A550-9F8B80E9A72D}" presName="boxAndChildren" presStyleCnt="0"/>
      <dgm:spPr/>
    </dgm:pt>
    <dgm:pt modelId="{7FE10C9F-52A5-4260-8DCF-F36EC4126FD4}" type="pres">
      <dgm:prSet presAssocID="{F9EC1BDF-6337-4403-A550-9F8B80E9A72D}" presName="parentTextBox" presStyleLbl="node1" presStyleIdx="0" presStyleCnt="2"/>
      <dgm:spPr/>
    </dgm:pt>
    <dgm:pt modelId="{56BD844C-FC5D-4F88-B199-37BB671AE251}" type="pres">
      <dgm:prSet presAssocID="{F9EC1BDF-6337-4403-A550-9F8B80E9A72D}" presName="entireBox" presStyleLbl="node1" presStyleIdx="0" presStyleCnt="2"/>
      <dgm:spPr/>
    </dgm:pt>
    <dgm:pt modelId="{AB6647CD-8DDA-4F6C-9A2C-21982D7AE6D0}" type="pres">
      <dgm:prSet presAssocID="{F9EC1BDF-6337-4403-A550-9F8B80E9A72D}" presName="descendantBox" presStyleCnt="0"/>
      <dgm:spPr/>
    </dgm:pt>
    <dgm:pt modelId="{694D4305-7C77-4E32-AEC0-F31D5D123BA4}" type="pres">
      <dgm:prSet presAssocID="{71A4DD71-9A68-4B0C-99D7-24D8651CF418}" presName="childTextBox" presStyleLbl="fgAccFollowNode1" presStyleIdx="0" presStyleCnt="3">
        <dgm:presLayoutVars>
          <dgm:bulletEnabled val="1"/>
        </dgm:presLayoutVars>
      </dgm:prSet>
      <dgm:spPr/>
    </dgm:pt>
    <dgm:pt modelId="{23D37413-7713-4D75-BDED-5FD2F4AE35F9}" type="pres">
      <dgm:prSet presAssocID="{8102B790-C949-416E-A89E-FB019CDD395F}" presName="childTextBox" presStyleLbl="fgAccFollowNode1" presStyleIdx="1" presStyleCnt="3">
        <dgm:presLayoutVars>
          <dgm:bulletEnabled val="1"/>
        </dgm:presLayoutVars>
      </dgm:prSet>
      <dgm:spPr/>
    </dgm:pt>
    <dgm:pt modelId="{EACCD569-9A01-4ED9-AAE7-F11FD978E3A0}" type="pres">
      <dgm:prSet presAssocID="{1F30A7FD-C494-46E7-9104-8B5212DC7701}" presName="sp" presStyleCnt="0"/>
      <dgm:spPr/>
    </dgm:pt>
    <dgm:pt modelId="{6BAB3889-7746-4B78-85AD-93F316C4F046}" type="pres">
      <dgm:prSet presAssocID="{127E451D-183D-43DE-8C38-281E15E9DE4A}" presName="arrowAndChildren" presStyleCnt="0"/>
      <dgm:spPr/>
    </dgm:pt>
    <dgm:pt modelId="{BE7F5E27-CF82-4F04-BD59-43C2F2E2A936}" type="pres">
      <dgm:prSet presAssocID="{127E451D-183D-43DE-8C38-281E15E9DE4A}" presName="parentTextArrow" presStyleLbl="node1" presStyleIdx="0" presStyleCnt="2"/>
      <dgm:spPr/>
    </dgm:pt>
    <dgm:pt modelId="{5755F380-6560-4661-B238-B62732162646}" type="pres">
      <dgm:prSet presAssocID="{127E451D-183D-43DE-8C38-281E15E9DE4A}" presName="arrow" presStyleLbl="node1" presStyleIdx="1" presStyleCnt="2"/>
      <dgm:spPr/>
    </dgm:pt>
    <dgm:pt modelId="{CCDDB3E4-D236-4591-A5C8-B4D56732663B}" type="pres">
      <dgm:prSet presAssocID="{127E451D-183D-43DE-8C38-281E15E9DE4A}" presName="descendantArrow" presStyleCnt="0"/>
      <dgm:spPr/>
    </dgm:pt>
    <dgm:pt modelId="{F8D2FC23-E3D7-438C-9377-1CF926644879}" type="pres">
      <dgm:prSet presAssocID="{16E20E22-EA60-46D6-A4B4-2CEC2381DE0C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F6216B16-C0A9-4057-863B-EF85DFFE440A}" type="presOf" srcId="{127E451D-183D-43DE-8C38-281E15E9DE4A}" destId="{5755F380-6560-4661-B238-B62732162646}" srcOrd="1" destOrd="0" presId="urn:microsoft.com/office/officeart/2005/8/layout/process4"/>
    <dgm:cxn modelId="{FD86861D-91DE-41A0-85C6-76E2AB4A770A}" type="presOf" srcId="{8AECF94F-74FB-4CE4-BFD9-74544AB3AEDD}" destId="{29C9137A-5E78-4848-87D9-473510967654}" srcOrd="0" destOrd="0" presId="urn:microsoft.com/office/officeart/2005/8/layout/process4"/>
    <dgm:cxn modelId="{1B6BE039-CF1C-4795-84E4-B9CEBAFB9B3F}" srcId="{F9EC1BDF-6337-4403-A550-9F8B80E9A72D}" destId="{8102B790-C949-416E-A89E-FB019CDD395F}" srcOrd="1" destOrd="0" parTransId="{EF2DA1ED-22DE-41A7-A662-3A9020359F0C}" sibTransId="{405F0B1E-62AA-4FE0-B9B2-012B738EFC77}"/>
    <dgm:cxn modelId="{DEAE865D-0BE7-4E19-B7CD-093C38DC6595}" srcId="{8AECF94F-74FB-4CE4-BFD9-74544AB3AEDD}" destId="{127E451D-183D-43DE-8C38-281E15E9DE4A}" srcOrd="0" destOrd="0" parTransId="{4E8CD4A7-75AD-4525-A85A-C3C5FE88EF78}" sibTransId="{1F30A7FD-C494-46E7-9104-8B5212DC7701}"/>
    <dgm:cxn modelId="{F615BA86-7B95-48BD-8709-47BCE80E1251}" srcId="{F9EC1BDF-6337-4403-A550-9F8B80E9A72D}" destId="{71A4DD71-9A68-4B0C-99D7-24D8651CF418}" srcOrd="0" destOrd="0" parTransId="{F418A778-704C-41FE-9F81-762E701D986A}" sibTransId="{76E7FD04-A97D-4323-982D-DCB44897DA51}"/>
    <dgm:cxn modelId="{5CD7F787-8B10-475C-ACB1-5832846BF9D2}" type="presOf" srcId="{127E451D-183D-43DE-8C38-281E15E9DE4A}" destId="{BE7F5E27-CF82-4F04-BD59-43C2F2E2A936}" srcOrd="0" destOrd="0" presId="urn:microsoft.com/office/officeart/2005/8/layout/process4"/>
    <dgm:cxn modelId="{35780DA2-89F4-4B17-84A6-50AD9F12C794}" srcId="{8AECF94F-74FB-4CE4-BFD9-74544AB3AEDD}" destId="{F9EC1BDF-6337-4403-A550-9F8B80E9A72D}" srcOrd="1" destOrd="0" parTransId="{98787D7E-28A8-4D2C-82D2-4F16A15781CF}" sibTransId="{9DF7E3A0-73C2-4B60-A6CD-2E07EE493FA0}"/>
    <dgm:cxn modelId="{BC82BCA5-5992-4A37-A1E9-DA67BED762E3}" type="presOf" srcId="{71A4DD71-9A68-4B0C-99D7-24D8651CF418}" destId="{694D4305-7C77-4E32-AEC0-F31D5D123BA4}" srcOrd="0" destOrd="0" presId="urn:microsoft.com/office/officeart/2005/8/layout/process4"/>
    <dgm:cxn modelId="{524B11BB-323E-440B-A298-2ABD567FFD3C}" type="presOf" srcId="{F9EC1BDF-6337-4403-A550-9F8B80E9A72D}" destId="{7FE10C9F-52A5-4260-8DCF-F36EC4126FD4}" srcOrd="0" destOrd="0" presId="urn:microsoft.com/office/officeart/2005/8/layout/process4"/>
    <dgm:cxn modelId="{AAD5D7C1-46A5-4F01-98A6-CA9A8483D8C9}" srcId="{127E451D-183D-43DE-8C38-281E15E9DE4A}" destId="{16E20E22-EA60-46D6-A4B4-2CEC2381DE0C}" srcOrd="0" destOrd="0" parTransId="{E7D9F603-AC12-4921-8B0D-21947816403F}" sibTransId="{2483A548-4533-4380-85FC-5D07B4633939}"/>
    <dgm:cxn modelId="{2E8497CB-967B-404E-8A0F-920147AB5374}" type="presOf" srcId="{8102B790-C949-416E-A89E-FB019CDD395F}" destId="{23D37413-7713-4D75-BDED-5FD2F4AE35F9}" srcOrd="0" destOrd="0" presId="urn:microsoft.com/office/officeart/2005/8/layout/process4"/>
    <dgm:cxn modelId="{71B9C9DA-5022-45B2-8B47-E6C8012AE05A}" type="presOf" srcId="{F9EC1BDF-6337-4403-A550-9F8B80E9A72D}" destId="{56BD844C-FC5D-4F88-B199-37BB671AE251}" srcOrd="1" destOrd="0" presId="urn:microsoft.com/office/officeart/2005/8/layout/process4"/>
    <dgm:cxn modelId="{A51F53EF-277F-4E21-9E4A-A6A13847C7BA}" type="presOf" srcId="{16E20E22-EA60-46D6-A4B4-2CEC2381DE0C}" destId="{F8D2FC23-E3D7-438C-9377-1CF926644879}" srcOrd="0" destOrd="0" presId="urn:microsoft.com/office/officeart/2005/8/layout/process4"/>
    <dgm:cxn modelId="{3A8A3EE2-5466-4E3F-B882-0F8EBE62F914}" type="presParOf" srcId="{29C9137A-5E78-4848-87D9-473510967654}" destId="{1D713141-FB85-4991-9D0C-F2DF0CBC7B35}" srcOrd="0" destOrd="0" presId="urn:microsoft.com/office/officeart/2005/8/layout/process4"/>
    <dgm:cxn modelId="{6B2A7C92-60D2-42AE-88C2-60DE721E38BF}" type="presParOf" srcId="{1D713141-FB85-4991-9D0C-F2DF0CBC7B35}" destId="{7FE10C9F-52A5-4260-8DCF-F36EC4126FD4}" srcOrd="0" destOrd="0" presId="urn:microsoft.com/office/officeart/2005/8/layout/process4"/>
    <dgm:cxn modelId="{0452CA0C-A38E-4FFB-BF9C-850D8C391AFE}" type="presParOf" srcId="{1D713141-FB85-4991-9D0C-F2DF0CBC7B35}" destId="{56BD844C-FC5D-4F88-B199-37BB671AE251}" srcOrd="1" destOrd="0" presId="urn:microsoft.com/office/officeart/2005/8/layout/process4"/>
    <dgm:cxn modelId="{C6DD1DC7-B88B-48D2-8F65-8F302EF37F35}" type="presParOf" srcId="{1D713141-FB85-4991-9D0C-F2DF0CBC7B35}" destId="{AB6647CD-8DDA-4F6C-9A2C-21982D7AE6D0}" srcOrd="2" destOrd="0" presId="urn:microsoft.com/office/officeart/2005/8/layout/process4"/>
    <dgm:cxn modelId="{46C8A042-C827-4789-A250-A51A434AF37D}" type="presParOf" srcId="{AB6647CD-8DDA-4F6C-9A2C-21982D7AE6D0}" destId="{694D4305-7C77-4E32-AEC0-F31D5D123BA4}" srcOrd="0" destOrd="0" presId="urn:microsoft.com/office/officeart/2005/8/layout/process4"/>
    <dgm:cxn modelId="{115F8AED-9A5B-48A6-86A2-04DF20ABD647}" type="presParOf" srcId="{AB6647CD-8DDA-4F6C-9A2C-21982D7AE6D0}" destId="{23D37413-7713-4D75-BDED-5FD2F4AE35F9}" srcOrd="1" destOrd="0" presId="urn:microsoft.com/office/officeart/2005/8/layout/process4"/>
    <dgm:cxn modelId="{40460A31-0AC1-4ECB-94BD-75434845214A}" type="presParOf" srcId="{29C9137A-5E78-4848-87D9-473510967654}" destId="{EACCD569-9A01-4ED9-AAE7-F11FD978E3A0}" srcOrd="1" destOrd="0" presId="urn:microsoft.com/office/officeart/2005/8/layout/process4"/>
    <dgm:cxn modelId="{5B1C6C7D-B769-4A2C-BCD1-008FCE9BBADE}" type="presParOf" srcId="{29C9137A-5E78-4848-87D9-473510967654}" destId="{6BAB3889-7746-4B78-85AD-93F316C4F046}" srcOrd="2" destOrd="0" presId="urn:microsoft.com/office/officeart/2005/8/layout/process4"/>
    <dgm:cxn modelId="{5C19D943-D682-4BC2-ADD6-E6CF49B7FFF6}" type="presParOf" srcId="{6BAB3889-7746-4B78-85AD-93F316C4F046}" destId="{BE7F5E27-CF82-4F04-BD59-43C2F2E2A936}" srcOrd="0" destOrd="0" presId="urn:microsoft.com/office/officeart/2005/8/layout/process4"/>
    <dgm:cxn modelId="{1F7DEECA-86C4-443F-B97F-A78DDD3D27BD}" type="presParOf" srcId="{6BAB3889-7746-4B78-85AD-93F316C4F046}" destId="{5755F380-6560-4661-B238-B62732162646}" srcOrd="1" destOrd="0" presId="urn:microsoft.com/office/officeart/2005/8/layout/process4"/>
    <dgm:cxn modelId="{1A79ED22-752F-42A8-A399-05D4FB45ECBD}" type="presParOf" srcId="{6BAB3889-7746-4B78-85AD-93F316C4F046}" destId="{CCDDB3E4-D236-4591-A5C8-B4D56732663B}" srcOrd="2" destOrd="0" presId="urn:microsoft.com/office/officeart/2005/8/layout/process4"/>
    <dgm:cxn modelId="{D72A5EC5-D612-4FF5-AE2C-0F1B0ECF59F3}" type="presParOf" srcId="{CCDDB3E4-D236-4591-A5C8-B4D56732663B}" destId="{F8D2FC23-E3D7-438C-9377-1CF92664487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B0A5022-C846-43F2-B5C4-5264FDB8B4C5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A92A61A-0B18-4B62-BE47-969F98A68984}">
      <dgm:prSet phldrT="[Texto]" custT="1"/>
      <dgm:spPr/>
      <dgm:t>
        <a:bodyPr/>
        <a:lstStyle/>
        <a:p>
          <a:pPr algn="just"/>
          <a:endParaRPr lang="es-EC" sz="1600" dirty="0"/>
        </a:p>
      </dgm:t>
    </dgm:pt>
    <dgm:pt modelId="{B6F90CC5-1C51-4C32-90A9-8FFEEBD37703}" type="parTrans" cxnId="{B363E055-5B8F-438B-B22A-F622341EAEA5}">
      <dgm:prSet/>
      <dgm:spPr/>
      <dgm:t>
        <a:bodyPr/>
        <a:lstStyle/>
        <a:p>
          <a:pPr algn="just"/>
          <a:endParaRPr lang="es-EC" sz="1600"/>
        </a:p>
      </dgm:t>
    </dgm:pt>
    <dgm:pt modelId="{DDF34CD2-95F1-4C31-9315-E90CE28DE9F4}" type="sibTrans" cxnId="{B363E055-5B8F-438B-B22A-F622341EAEA5}">
      <dgm:prSet/>
      <dgm:spPr/>
      <dgm:t>
        <a:bodyPr/>
        <a:lstStyle/>
        <a:p>
          <a:pPr algn="just"/>
          <a:endParaRPr lang="es-EC" sz="1600"/>
        </a:p>
      </dgm:t>
    </dgm:pt>
    <dgm:pt modelId="{DF6D09AA-6F3C-49E7-B5D5-E0F731E4C59E}">
      <dgm:prSet phldrT="[Texto]" custT="1"/>
      <dgm:spPr/>
      <dgm:t>
        <a:bodyPr/>
        <a:lstStyle/>
        <a:p>
          <a:pPr algn="just"/>
          <a:r>
            <a:rPr lang="es-EC" sz="1600" dirty="0"/>
            <a:t>Según el sistema de acopio de la Superintendencia de Economía Popular y Solidaria, el crédito inmobiliario en las cooperativas de ahorro y crédito del segmento 1 del Distrito Metropolitano de Quito en el período 2015 – 2019 generó un impacto promedio en la rentabilidad de 4,92%.</a:t>
          </a:r>
        </a:p>
      </dgm:t>
    </dgm:pt>
    <dgm:pt modelId="{A051C607-F95F-4450-9FA4-7F109C5DDBCB}" type="parTrans" cxnId="{58BD35B7-8E7F-4723-88FA-1579E0BA1C95}">
      <dgm:prSet/>
      <dgm:spPr/>
      <dgm:t>
        <a:bodyPr/>
        <a:lstStyle/>
        <a:p>
          <a:pPr algn="just"/>
          <a:endParaRPr lang="es-EC" sz="1600"/>
        </a:p>
      </dgm:t>
    </dgm:pt>
    <dgm:pt modelId="{C2DF2BB3-78CA-4BA1-A454-70C70E5285D7}" type="sibTrans" cxnId="{58BD35B7-8E7F-4723-88FA-1579E0BA1C95}">
      <dgm:prSet/>
      <dgm:spPr/>
      <dgm:t>
        <a:bodyPr/>
        <a:lstStyle/>
        <a:p>
          <a:pPr algn="just"/>
          <a:endParaRPr lang="es-EC" sz="1600"/>
        </a:p>
      </dgm:t>
    </dgm:pt>
    <dgm:pt modelId="{C2BA0D19-46FA-43C1-B1C8-67C33863C67A}">
      <dgm:prSet phldrT="[Texto]" custT="1"/>
      <dgm:spPr/>
      <dgm:t>
        <a:bodyPr/>
        <a:lstStyle/>
        <a:p>
          <a:pPr algn="just"/>
          <a:endParaRPr lang="es-EC" sz="1600" dirty="0"/>
        </a:p>
      </dgm:t>
    </dgm:pt>
    <dgm:pt modelId="{40A58091-1357-474D-B1BF-D5B5BFF5C424}" type="sibTrans" cxnId="{5EDCA961-643C-4609-B09C-020BFED318A9}">
      <dgm:prSet/>
      <dgm:spPr/>
      <dgm:t>
        <a:bodyPr/>
        <a:lstStyle/>
        <a:p>
          <a:pPr algn="just"/>
          <a:endParaRPr lang="es-EC" sz="1600"/>
        </a:p>
      </dgm:t>
    </dgm:pt>
    <dgm:pt modelId="{64BFC6F6-986B-4C29-91A0-E19F76247722}" type="parTrans" cxnId="{5EDCA961-643C-4609-B09C-020BFED318A9}">
      <dgm:prSet/>
      <dgm:spPr/>
      <dgm:t>
        <a:bodyPr/>
        <a:lstStyle/>
        <a:p>
          <a:pPr algn="just"/>
          <a:endParaRPr lang="es-EC" sz="1600"/>
        </a:p>
      </dgm:t>
    </dgm:pt>
    <dgm:pt modelId="{3D958C55-9B2B-4F4B-BA9C-1FEDFB1F45E6}">
      <dgm:prSet phldrT="[Texto]" custT="1"/>
      <dgm:spPr/>
      <dgm:t>
        <a:bodyPr/>
        <a:lstStyle/>
        <a:p>
          <a:pPr algn="just"/>
          <a:r>
            <a:rPr lang="es-EC" sz="1600" dirty="0"/>
            <a:t>El modelo de regresión lineal presenta una relación de 0,99 frente a la variable dependiente (contribución de crédito inmobiliario en la rentabilidad), al tener una p value de 8,21E-11 menor a 0,05 se rechaza la hipótesis nula y se concluye que el modelo es aceptable.</a:t>
          </a:r>
        </a:p>
      </dgm:t>
    </dgm:pt>
    <dgm:pt modelId="{FEFDD9EA-D4FE-43E9-88AA-FE7E7E726369}" type="sibTrans" cxnId="{B999479F-500F-45DC-9D52-53B11501989F}">
      <dgm:prSet/>
      <dgm:spPr/>
      <dgm:t>
        <a:bodyPr/>
        <a:lstStyle/>
        <a:p>
          <a:pPr algn="just"/>
          <a:endParaRPr lang="es-EC" sz="1600"/>
        </a:p>
      </dgm:t>
    </dgm:pt>
    <dgm:pt modelId="{A8D77771-7570-4D1C-B950-DB47C341F60E}" type="parTrans" cxnId="{B999479F-500F-45DC-9D52-53B11501989F}">
      <dgm:prSet/>
      <dgm:spPr/>
      <dgm:t>
        <a:bodyPr/>
        <a:lstStyle/>
        <a:p>
          <a:pPr algn="just"/>
          <a:endParaRPr lang="es-EC" sz="1600"/>
        </a:p>
      </dgm:t>
    </dgm:pt>
    <dgm:pt modelId="{808D7191-A99E-4054-98B4-61937A0717E3}">
      <dgm:prSet phldrT="[Texto]" custT="1"/>
      <dgm:spPr/>
      <dgm:t>
        <a:bodyPr/>
        <a:lstStyle/>
        <a:p>
          <a:pPr algn="just"/>
          <a:r>
            <a:rPr lang="es-EC" sz="1600" dirty="0"/>
            <a:t>Los indicadores totales de rentabilidad sobre activos y sobre el patrimonio en el año 2018 fueron de 1,44% y 11,51% respectivamente, el rendimiento de cartera inmobiliaria en el año 2015 con 12,22%; junto al nivel de morosidad en el año 2018 con 1,19% reflejaron un impacto positivo en la evolución del crédito inmobiliario de las cooperativas de ahorro y crédito del segmento uno del Distrito Metropolitano de Quito.</a:t>
          </a:r>
        </a:p>
      </dgm:t>
    </dgm:pt>
    <dgm:pt modelId="{460520DA-CBE8-490A-A753-BA06ADAB3815}" type="parTrans" cxnId="{02B86C43-6E99-4C53-89E4-D555FD2B1779}">
      <dgm:prSet/>
      <dgm:spPr/>
      <dgm:t>
        <a:bodyPr/>
        <a:lstStyle/>
        <a:p>
          <a:endParaRPr lang="es-EC" sz="2000"/>
        </a:p>
      </dgm:t>
    </dgm:pt>
    <dgm:pt modelId="{11E2F5F0-404F-4D53-9227-F24BCE5C4468}" type="sibTrans" cxnId="{02B86C43-6E99-4C53-89E4-D555FD2B1779}">
      <dgm:prSet/>
      <dgm:spPr/>
      <dgm:t>
        <a:bodyPr/>
        <a:lstStyle/>
        <a:p>
          <a:endParaRPr lang="es-EC" sz="2000"/>
        </a:p>
      </dgm:t>
    </dgm:pt>
    <dgm:pt modelId="{01B50D75-1C35-495C-81A7-61A3FDB5867F}">
      <dgm:prSet phldrT="[Texto]" custT="1"/>
      <dgm:spPr/>
      <dgm:t>
        <a:bodyPr/>
        <a:lstStyle/>
        <a:p>
          <a:pPr algn="just"/>
          <a:endParaRPr lang="es-EC" sz="1600" dirty="0"/>
        </a:p>
      </dgm:t>
    </dgm:pt>
    <dgm:pt modelId="{FEC85FF9-BE6A-4363-B7CC-FF0996325B26}" type="parTrans" cxnId="{A5587FC7-BD7E-4EDA-87FE-CD0B7CD18A3C}">
      <dgm:prSet/>
      <dgm:spPr/>
      <dgm:t>
        <a:bodyPr/>
        <a:lstStyle/>
        <a:p>
          <a:endParaRPr lang="es-EC" sz="2000"/>
        </a:p>
      </dgm:t>
    </dgm:pt>
    <dgm:pt modelId="{F7B011EA-CB7D-4989-AEF9-274AE52136BF}" type="sibTrans" cxnId="{A5587FC7-BD7E-4EDA-87FE-CD0B7CD18A3C}">
      <dgm:prSet/>
      <dgm:spPr/>
      <dgm:t>
        <a:bodyPr/>
        <a:lstStyle/>
        <a:p>
          <a:endParaRPr lang="es-EC" sz="2000"/>
        </a:p>
      </dgm:t>
    </dgm:pt>
    <dgm:pt modelId="{A45B57DE-591F-420D-8453-CED08E07CBA9}" type="pres">
      <dgm:prSet presAssocID="{DB0A5022-C846-43F2-B5C4-5264FDB8B4C5}" presName="linearFlow" presStyleCnt="0">
        <dgm:presLayoutVars>
          <dgm:dir/>
          <dgm:animLvl val="lvl"/>
          <dgm:resizeHandles val="exact"/>
        </dgm:presLayoutVars>
      </dgm:prSet>
      <dgm:spPr/>
    </dgm:pt>
    <dgm:pt modelId="{90209D8E-55DD-4912-A0DA-88C8AD151A8B}" type="pres">
      <dgm:prSet presAssocID="{5A92A61A-0B18-4B62-BE47-969F98A68984}" presName="composite" presStyleCnt="0"/>
      <dgm:spPr/>
    </dgm:pt>
    <dgm:pt modelId="{3F54E0C1-2A1B-4072-92A1-067EB9FD09E4}" type="pres">
      <dgm:prSet presAssocID="{5A92A61A-0B18-4B62-BE47-969F98A6898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8E585F5-8764-483B-B0EB-97F87D2B11EC}" type="pres">
      <dgm:prSet presAssocID="{5A92A61A-0B18-4B62-BE47-969F98A68984}" presName="descendantText" presStyleLbl="alignAcc1" presStyleIdx="0" presStyleCnt="3">
        <dgm:presLayoutVars>
          <dgm:bulletEnabled val="1"/>
        </dgm:presLayoutVars>
      </dgm:prSet>
      <dgm:spPr/>
    </dgm:pt>
    <dgm:pt modelId="{D420F9CD-2815-4D5A-B32A-1A6D9AA227A3}" type="pres">
      <dgm:prSet presAssocID="{DDF34CD2-95F1-4C31-9315-E90CE28DE9F4}" presName="sp" presStyleCnt="0"/>
      <dgm:spPr/>
    </dgm:pt>
    <dgm:pt modelId="{BD2856DF-CBCC-4B8D-8F23-CA264ECBBBF6}" type="pres">
      <dgm:prSet presAssocID="{C2BA0D19-46FA-43C1-B1C8-67C33863C67A}" presName="composite" presStyleCnt="0"/>
      <dgm:spPr/>
    </dgm:pt>
    <dgm:pt modelId="{30CB1E8C-5265-4C74-A0BF-5310670EE32D}" type="pres">
      <dgm:prSet presAssocID="{C2BA0D19-46FA-43C1-B1C8-67C33863C67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CB7B428-A7CD-4D58-ABB3-4F046BFD8F63}" type="pres">
      <dgm:prSet presAssocID="{C2BA0D19-46FA-43C1-B1C8-67C33863C67A}" presName="descendantText" presStyleLbl="alignAcc1" presStyleIdx="1" presStyleCnt="3">
        <dgm:presLayoutVars>
          <dgm:bulletEnabled val="1"/>
        </dgm:presLayoutVars>
      </dgm:prSet>
      <dgm:spPr/>
    </dgm:pt>
    <dgm:pt modelId="{7B9699F4-BF98-4EF5-A273-2D5E005117D2}" type="pres">
      <dgm:prSet presAssocID="{40A58091-1357-474D-B1BF-D5B5BFF5C424}" presName="sp" presStyleCnt="0"/>
      <dgm:spPr/>
    </dgm:pt>
    <dgm:pt modelId="{6670AF1B-0A72-4119-AC90-AF4AD3B4531C}" type="pres">
      <dgm:prSet presAssocID="{01B50D75-1C35-495C-81A7-61A3FDB5867F}" presName="composite" presStyleCnt="0"/>
      <dgm:spPr/>
    </dgm:pt>
    <dgm:pt modelId="{A590DFAD-82DF-493A-B816-5D2FD6EFF017}" type="pres">
      <dgm:prSet presAssocID="{01B50D75-1C35-495C-81A7-61A3FDB5867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832FD75-2CE5-4F0A-8289-4EABD5DF25ED}" type="pres">
      <dgm:prSet presAssocID="{01B50D75-1C35-495C-81A7-61A3FDB5867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0593B15-A0D0-4006-B660-E67A2815C723}" type="presOf" srcId="{5A92A61A-0B18-4B62-BE47-969F98A68984}" destId="{3F54E0C1-2A1B-4072-92A1-067EB9FD09E4}" srcOrd="0" destOrd="0" presId="urn:microsoft.com/office/officeart/2005/8/layout/chevron2"/>
    <dgm:cxn modelId="{DE5ED035-55E1-49AC-B072-7C9479697A37}" type="presOf" srcId="{01B50D75-1C35-495C-81A7-61A3FDB5867F}" destId="{A590DFAD-82DF-493A-B816-5D2FD6EFF017}" srcOrd="0" destOrd="0" presId="urn:microsoft.com/office/officeart/2005/8/layout/chevron2"/>
    <dgm:cxn modelId="{5091503F-5E84-4594-89C0-1B40C50AE0B2}" type="presOf" srcId="{C2BA0D19-46FA-43C1-B1C8-67C33863C67A}" destId="{30CB1E8C-5265-4C74-A0BF-5310670EE32D}" srcOrd="0" destOrd="0" presId="urn:microsoft.com/office/officeart/2005/8/layout/chevron2"/>
    <dgm:cxn modelId="{5EDCA961-643C-4609-B09C-020BFED318A9}" srcId="{DB0A5022-C846-43F2-B5C4-5264FDB8B4C5}" destId="{C2BA0D19-46FA-43C1-B1C8-67C33863C67A}" srcOrd="1" destOrd="0" parTransId="{64BFC6F6-986B-4C29-91A0-E19F76247722}" sibTransId="{40A58091-1357-474D-B1BF-D5B5BFF5C424}"/>
    <dgm:cxn modelId="{02B86C43-6E99-4C53-89E4-D555FD2B1779}" srcId="{01B50D75-1C35-495C-81A7-61A3FDB5867F}" destId="{808D7191-A99E-4054-98B4-61937A0717E3}" srcOrd="0" destOrd="0" parTransId="{460520DA-CBE8-490A-A753-BA06ADAB3815}" sibTransId="{11E2F5F0-404F-4D53-9227-F24BCE5C4468}"/>
    <dgm:cxn modelId="{B363E055-5B8F-438B-B22A-F622341EAEA5}" srcId="{DB0A5022-C846-43F2-B5C4-5264FDB8B4C5}" destId="{5A92A61A-0B18-4B62-BE47-969F98A68984}" srcOrd="0" destOrd="0" parTransId="{B6F90CC5-1C51-4C32-90A9-8FFEEBD37703}" sibTransId="{DDF34CD2-95F1-4C31-9315-E90CE28DE9F4}"/>
    <dgm:cxn modelId="{B999479F-500F-45DC-9D52-53B11501989F}" srcId="{C2BA0D19-46FA-43C1-B1C8-67C33863C67A}" destId="{3D958C55-9B2B-4F4B-BA9C-1FEDFB1F45E6}" srcOrd="0" destOrd="0" parTransId="{A8D77771-7570-4D1C-B950-DB47C341F60E}" sibTransId="{FEFDD9EA-D4FE-43E9-88AA-FE7E7E726369}"/>
    <dgm:cxn modelId="{58BD35B7-8E7F-4723-88FA-1579E0BA1C95}" srcId="{5A92A61A-0B18-4B62-BE47-969F98A68984}" destId="{DF6D09AA-6F3C-49E7-B5D5-E0F731E4C59E}" srcOrd="0" destOrd="0" parTransId="{A051C607-F95F-4450-9FA4-7F109C5DDBCB}" sibTransId="{C2DF2BB3-78CA-4BA1-A454-70C70E5285D7}"/>
    <dgm:cxn modelId="{A5587FC7-BD7E-4EDA-87FE-CD0B7CD18A3C}" srcId="{DB0A5022-C846-43F2-B5C4-5264FDB8B4C5}" destId="{01B50D75-1C35-495C-81A7-61A3FDB5867F}" srcOrd="2" destOrd="0" parTransId="{FEC85FF9-BE6A-4363-B7CC-FF0996325B26}" sibTransId="{F7B011EA-CB7D-4989-AEF9-274AE52136BF}"/>
    <dgm:cxn modelId="{711A14CE-27F6-4BC4-8C2A-F16B20BDCFA6}" type="presOf" srcId="{DF6D09AA-6F3C-49E7-B5D5-E0F731E4C59E}" destId="{38E585F5-8764-483B-B0EB-97F87D2B11EC}" srcOrd="0" destOrd="0" presId="urn:microsoft.com/office/officeart/2005/8/layout/chevron2"/>
    <dgm:cxn modelId="{3EDC7CCE-A342-46CB-8627-C2B72A6E3F4A}" type="presOf" srcId="{808D7191-A99E-4054-98B4-61937A0717E3}" destId="{2832FD75-2CE5-4F0A-8289-4EABD5DF25ED}" srcOrd="0" destOrd="0" presId="urn:microsoft.com/office/officeart/2005/8/layout/chevron2"/>
    <dgm:cxn modelId="{67A246E4-6C67-475A-8AFF-4C501D3CCCD0}" type="presOf" srcId="{3D958C55-9B2B-4F4B-BA9C-1FEDFB1F45E6}" destId="{1CB7B428-A7CD-4D58-ABB3-4F046BFD8F63}" srcOrd="0" destOrd="0" presId="urn:microsoft.com/office/officeart/2005/8/layout/chevron2"/>
    <dgm:cxn modelId="{0C9A91E5-DF9F-414B-A056-9D193E1BC26B}" type="presOf" srcId="{DB0A5022-C846-43F2-B5C4-5264FDB8B4C5}" destId="{A45B57DE-591F-420D-8453-CED08E07CBA9}" srcOrd="0" destOrd="0" presId="urn:microsoft.com/office/officeart/2005/8/layout/chevron2"/>
    <dgm:cxn modelId="{CB402532-3A0C-4B5D-825E-06FE59F02E09}" type="presParOf" srcId="{A45B57DE-591F-420D-8453-CED08E07CBA9}" destId="{90209D8E-55DD-4912-A0DA-88C8AD151A8B}" srcOrd="0" destOrd="0" presId="urn:microsoft.com/office/officeart/2005/8/layout/chevron2"/>
    <dgm:cxn modelId="{F261639F-8415-4887-BF31-755EAC5C5AB4}" type="presParOf" srcId="{90209D8E-55DD-4912-A0DA-88C8AD151A8B}" destId="{3F54E0C1-2A1B-4072-92A1-067EB9FD09E4}" srcOrd="0" destOrd="0" presId="urn:microsoft.com/office/officeart/2005/8/layout/chevron2"/>
    <dgm:cxn modelId="{05D464B0-4CE0-4343-9159-C13922CB3151}" type="presParOf" srcId="{90209D8E-55DD-4912-A0DA-88C8AD151A8B}" destId="{38E585F5-8764-483B-B0EB-97F87D2B11EC}" srcOrd="1" destOrd="0" presId="urn:microsoft.com/office/officeart/2005/8/layout/chevron2"/>
    <dgm:cxn modelId="{BF373E7E-F00A-4944-A358-6ABBAEB8F95A}" type="presParOf" srcId="{A45B57DE-591F-420D-8453-CED08E07CBA9}" destId="{D420F9CD-2815-4D5A-B32A-1A6D9AA227A3}" srcOrd="1" destOrd="0" presId="urn:microsoft.com/office/officeart/2005/8/layout/chevron2"/>
    <dgm:cxn modelId="{6069CC46-C2C6-4B94-A481-465EED81A32A}" type="presParOf" srcId="{A45B57DE-591F-420D-8453-CED08E07CBA9}" destId="{BD2856DF-CBCC-4B8D-8F23-CA264ECBBBF6}" srcOrd="2" destOrd="0" presId="urn:microsoft.com/office/officeart/2005/8/layout/chevron2"/>
    <dgm:cxn modelId="{2760403A-7CA4-4CC9-AB05-D4FA5F980EA6}" type="presParOf" srcId="{BD2856DF-CBCC-4B8D-8F23-CA264ECBBBF6}" destId="{30CB1E8C-5265-4C74-A0BF-5310670EE32D}" srcOrd="0" destOrd="0" presId="urn:microsoft.com/office/officeart/2005/8/layout/chevron2"/>
    <dgm:cxn modelId="{3E006286-CC77-4A52-AD5E-0B1E07894E6A}" type="presParOf" srcId="{BD2856DF-CBCC-4B8D-8F23-CA264ECBBBF6}" destId="{1CB7B428-A7CD-4D58-ABB3-4F046BFD8F63}" srcOrd="1" destOrd="0" presId="urn:microsoft.com/office/officeart/2005/8/layout/chevron2"/>
    <dgm:cxn modelId="{C6F9D489-88F1-49AC-92D2-C068AF359605}" type="presParOf" srcId="{A45B57DE-591F-420D-8453-CED08E07CBA9}" destId="{7B9699F4-BF98-4EF5-A273-2D5E005117D2}" srcOrd="3" destOrd="0" presId="urn:microsoft.com/office/officeart/2005/8/layout/chevron2"/>
    <dgm:cxn modelId="{B9B9B29F-87B9-491C-81C4-8FE1D3FDC58F}" type="presParOf" srcId="{A45B57DE-591F-420D-8453-CED08E07CBA9}" destId="{6670AF1B-0A72-4119-AC90-AF4AD3B4531C}" srcOrd="4" destOrd="0" presId="urn:microsoft.com/office/officeart/2005/8/layout/chevron2"/>
    <dgm:cxn modelId="{DB013D04-F653-481E-9227-BB9EE938D2C6}" type="presParOf" srcId="{6670AF1B-0A72-4119-AC90-AF4AD3B4531C}" destId="{A590DFAD-82DF-493A-B816-5D2FD6EFF017}" srcOrd="0" destOrd="0" presId="urn:microsoft.com/office/officeart/2005/8/layout/chevron2"/>
    <dgm:cxn modelId="{BB1A5E0A-A6A5-41D2-9F4C-6E03D4FA72EF}" type="presParOf" srcId="{6670AF1B-0A72-4119-AC90-AF4AD3B4531C}" destId="{2832FD75-2CE5-4F0A-8289-4EABD5DF25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70482F-D797-40B6-9A61-D5F799A434AF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A1AE8CF-C130-4B15-9FE0-5BF00872F052}">
      <dgm:prSet phldrT="[Texto]"/>
      <dgm:spPr/>
      <dgm:t>
        <a:bodyPr/>
        <a:lstStyle/>
        <a:p>
          <a:endParaRPr lang="es-EC" dirty="0"/>
        </a:p>
      </dgm:t>
    </dgm:pt>
    <dgm:pt modelId="{E7E62EAC-24D9-4A07-A228-1E2A698FF367}" type="parTrans" cxnId="{BC3BDEBD-20E8-4D41-B8D2-7289418E55E1}">
      <dgm:prSet/>
      <dgm:spPr/>
      <dgm:t>
        <a:bodyPr/>
        <a:lstStyle/>
        <a:p>
          <a:endParaRPr lang="es-EC"/>
        </a:p>
      </dgm:t>
    </dgm:pt>
    <dgm:pt modelId="{F18D87D3-AF99-470C-8CE0-7E105400E5A8}" type="sibTrans" cxnId="{BC3BDEBD-20E8-4D41-B8D2-7289418E55E1}">
      <dgm:prSet/>
      <dgm:spPr/>
      <dgm:t>
        <a:bodyPr/>
        <a:lstStyle/>
        <a:p>
          <a:endParaRPr lang="es-EC"/>
        </a:p>
      </dgm:t>
    </dgm:pt>
    <dgm:pt modelId="{EF758493-AED9-4E61-83CC-6FC161CF60ED}">
      <dgm:prSet phldrT="[Texto]"/>
      <dgm:spPr/>
      <dgm:t>
        <a:bodyPr/>
        <a:lstStyle/>
        <a:p>
          <a:pPr algn="just"/>
          <a:r>
            <a:rPr lang="es-ES" dirty="0"/>
            <a:t>Se recomienda a las cooperativas de ahorro y crédito del segmento uno del Distrito Metropolitano de Quito, disminuir la tasa activa, ofrecer mayores facilidades de pago y revisar las metodologías de crédito, para mejorar la gestión de cartera nueva, así como también para la recuperación de cartera en mora.</a:t>
          </a:r>
          <a:endParaRPr lang="es-EC" dirty="0"/>
        </a:p>
      </dgm:t>
    </dgm:pt>
    <dgm:pt modelId="{33815993-E664-4A6A-9DE3-D135070424EC}" type="parTrans" cxnId="{1A275DF8-1630-48A0-A6AA-56EF1D1BA25E}">
      <dgm:prSet/>
      <dgm:spPr/>
      <dgm:t>
        <a:bodyPr/>
        <a:lstStyle/>
        <a:p>
          <a:endParaRPr lang="es-EC"/>
        </a:p>
      </dgm:t>
    </dgm:pt>
    <dgm:pt modelId="{E6C0B61F-EC08-49AE-A3BA-69B8681839CE}" type="sibTrans" cxnId="{1A275DF8-1630-48A0-A6AA-56EF1D1BA25E}">
      <dgm:prSet/>
      <dgm:spPr/>
      <dgm:t>
        <a:bodyPr/>
        <a:lstStyle/>
        <a:p>
          <a:endParaRPr lang="es-EC"/>
        </a:p>
      </dgm:t>
    </dgm:pt>
    <dgm:pt modelId="{31620D2D-B9BA-4915-8EF5-35C7A0942B50}">
      <dgm:prSet phldrT="[Texto]"/>
      <dgm:spPr/>
      <dgm:t>
        <a:bodyPr/>
        <a:lstStyle/>
        <a:p>
          <a:endParaRPr lang="es-EC" dirty="0"/>
        </a:p>
      </dgm:t>
    </dgm:pt>
    <dgm:pt modelId="{909CC2BA-2077-422D-9736-B5B3FC2C60BF}" type="sibTrans" cxnId="{3EB0CECB-FDD7-4D8A-AED1-725A4E004DEF}">
      <dgm:prSet/>
      <dgm:spPr/>
      <dgm:t>
        <a:bodyPr/>
        <a:lstStyle/>
        <a:p>
          <a:endParaRPr lang="es-EC"/>
        </a:p>
      </dgm:t>
    </dgm:pt>
    <dgm:pt modelId="{384C4CC3-4090-484C-ADE6-7DFCA09F7724}" type="parTrans" cxnId="{3EB0CECB-FDD7-4D8A-AED1-725A4E004DEF}">
      <dgm:prSet/>
      <dgm:spPr/>
      <dgm:t>
        <a:bodyPr/>
        <a:lstStyle/>
        <a:p>
          <a:endParaRPr lang="es-EC"/>
        </a:p>
      </dgm:t>
    </dgm:pt>
    <dgm:pt modelId="{44FAB0F7-8D64-4A6B-A800-21036FC5EED1}">
      <dgm:prSet phldrT="[Texto]"/>
      <dgm:spPr/>
      <dgm:t>
        <a:bodyPr/>
        <a:lstStyle/>
        <a:p>
          <a:pPr algn="just"/>
          <a:r>
            <a:rPr lang="es-EC" dirty="0"/>
            <a:t>Se sugiere a la Superintendencia de Economía Popular y Solidaria, realizar programas de capacitación relacionados con la fusión, entre cooperativas de ahorro y crédito similares, para incrementar la cartera de crédito inmobiliario y la rentabilidad.</a:t>
          </a:r>
        </a:p>
      </dgm:t>
    </dgm:pt>
    <dgm:pt modelId="{2A05E5C9-AC0E-441F-93EA-B9091508BCBC}" type="sibTrans" cxnId="{6A265D21-5DE1-407E-AF6A-C8FAC1035403}">
      <dgm:prSet/>
      <dgm:spPr/>
      <dgm:t>
        <a:bodyPr/>
        <a:lstStyle/>
        <a:p>
          <a:endParaRPr lang="es-EC"/>
        </a:p>
      </dgm:t>
    </dgm:pt>
    <dgm:pt modelId="{7483535B-5F75-4CAE-A628-8BDA61D9CFDC}" type="parTrans" cxnId="{6A265D21-5DE1-407E-AF6A-C8FAC1035403}">
      <dgm:prSet/>
      <dgm:spPr/>
      <dgm:t>
        <a:bodyPr/>
        <a:lstStyle/>
        <a:p>
          <a:endParaRPr lang="es-EC"/>
        </a:p>
      </dgm:t>
    </dgm:pt>
    <dgm:pt modelId="{138CBC4C-6961-4629-93F9-4DA409086271}" type="pres">
      <dgm:prSet presAssocID="{8F70482F-D797-40B6-9A61-D5F799A434AF}" presName="Name0" presStyleCnt="0">
        <dgm:presLayoutVars>
          <dgm:dir/>
          <dgm:animLvl val="lvl"/>
          <dgm:resizeHandles val="exact"/>
        </dgm:presLayoutVars>
      </dgm:prSet>
      <dgm:spPr/>
    </dgm:pt>
    <dgm:pt modelId="{1B597266-E48E-4AF7-A68F-19DE1CABA94E}" type="pres">
      <dgm:prSet presAssocID="{5A1AE8CF-C130-4B15-9FE0-5BF00872F052}" presName="linNode" presStyleCnt="0"/>
      <dgm:spPr/>
    </dgm:pt>
    <dgm:pt modelId="{8538DC0D-573A-4013-A75F-64D56FF5728E}" type="pres">
      <dgm:prSet presAssocID="{5A1AE8CF-C130-4B15-9FE0-5BF00872F052}" presName="parentText" presStyleLbl="node1" presStyleIdx="0" presStyleCnt="2" custScaleX="41599" custScaleY="77446">
        <dgm:presLayoutVars>
          <dgm:chMax val="1"/>
          <dgm:bulletEnabled val="1"/>
        </dgm:presLayoutVars>
      </dgm:prSet>
      <dgm:spPr/>
    </dgm:pt>
    <dgm:pt modelId="{A7855120-BF53-44EB-83C1-8207854BE7A3}" type="pres">
      <dgm:prSet presAssocID="{5A1AE8CF-C130-4B15-9FE0-5BF00872F052}" presName="descendantText" presStyleLbl="alignAccFollowNode1" presStyleIdx="0" presStyleCnt="2" custScaleX="122845">
        <dgm:presLayoutVars>
          <dgm:bulletEnabled val="1"/>
        </dgm:presLayoutVars>
      </dgm:prSet>
      <dgm:spPr/>
    </dgm:pt>
    <dgm:pt modelId="{A91D8431-3CBF-46E9-AADE-1FE23A07C28C}" type="pres">
      <dgm:prSet presAssocID="{F18D87D3-AF99-470C-8CE0-7E105400E5A8}" presName="sp" presStyleCnt="0"/>
      <dgm:spPr/>
    </dgm:pt>
    <dgm:pt modelId="{2347425C-897D-4F70-901B-3D3E663E230A}" type="pres">
      <dgm:prSet presAssocID="{31620D2D-B9BA-4915-8EF5-35C7A0942B50}" presName="linNode" presStyleCnt="0"/>
      <dgm:spPr/>
    </dgm:pt>
    <dgm:pt modelId="{9EAA0B93-460B-4C25-954E-092BE3345AA6}" type="pres">
      <dgm:prSet presAssocID="{31620D2D-B9BA-4915-8EF5-35C7A0942B50}" presName="parentText" presStyleLbl="node1" presStyleIdx="1" presStyleCnt="2" custScaleX="41599" custScaleY="77446">
        <dgm:presLayoutVars>
          <dgm:chMax val="1"/>
          <dgm:bulletEnabled val="1"/>
        </dgm:presLayoutVars>
      </dgm:prSet>
      <dgm:spPr/>
    </dgm:pt>
    <dgm:pt modelId="{5E876507-A716-4C74-AE9B-E430780C92FF}" type="pres">
      <dgm:prSet presAssocID="{31620D2D-B9BA-4915-8EF5-35C7A0942B50}" presName="descendantText" presStyleLbl="alignAccFollowNode1" presStyleIdx="1" presStyleCnt="2" custScaleX="122845">
        <dgm:presLayoutVars>
          <dgm:bulletEnabled val="1"/>
        </dgm:presLayoutVars>
      </dgm:prSet>
      <dgm:spPr/>
    </dgm:pt>
  </dgm:ptLst>
  <dgm:cxnLst>
    <dgm:cxn modelId="{611B1C01-4582-49C0-BC7E-304EC2AB1472}" type="presOf" srcId="{8F70482F-D797-40B6-9A61-D5F799A434AF}" destId="{138CBC4C-6961-4629-93F9-4DA409086271}" srcOrd="0" destOrd="0" presId="urn:microsoft.com/office/officeart/2005/8/layout/vList5"/>
    <dgm:cxn modelId="{3C374210-D998-4AFD-8AD7-D366E8A8A8F7}" type="presOf" srcId="{31620D2D-B9BA-4915-8EF5-35C7A0942B50}" destId="{9EAA0B93-460B-4C25-954E-092BE3345AA6}" srcOrd="0" destOrd="0" presId="urn:microsoft.com/office/officeart/2005/8/layout/vList5"/>
    <dgm:cxn modelId="{6A265D21-5DE1-407E-AF6A-C8FAC1035403}" srcId="{31620D2D-B9BA-4915-8EF5-35C7A0942B50}" destId="{44FAB0F7-8D64-4A6B-A800-21036FC5EED1}" srcOrd="0" destOrd="0" parTransId="{7483535B-5F75-4CAE-A628-8BDA61D9CFDC}" sibTransId="{2A05E5C9-AC0E-441F-93EA-B9091508BCBC}"/>
    <dgm:cxn modelId="{A515D9A8-B738-43CC-83CE-02A235EEDF7B}" type="presOf" srcId="{EF758493-AED9-4E61-83CC-6FC161CF60ED}" destId="{A7855120-BF53-44EB-83C1-8207854BE7A3}" srcOrd="0" destOrd="0" presId="urn:microsoft.com/office/officeart/2005/8/layout/vList5"/>
    <dgm:cxn modelId="{47D5C4BD-3DC7-419F-9A70-D0FB87364071}" type="presOf" srcId="{5A1AE8CF-C130-4B15-9FE0-5BF00872F052}" destId="{8538DC0D-573A-4013-A75F-64D56FF5728E}" srcOrd="0" destOrd="0" presId="urn:microsoft.com/office/officeart/2005/8/layout/vList5"/>
    <dgm:cxn modelId="{BC3BDEBD-20E8-4D41-B8D2-7289418E55E1}" srcId="{8F70482F-D797-40B6-9A61-D5F799A434AF}" destId="{5A1AE8CF-C130-4B15-9FE0-5BF00872F052}" srcOrd="0" destOrd="0" parTransId="{E7E62EAC-24D9-4A07-A228-1E2A698FF367}" sibTransId="{F18D87D3-AF99-470C-8CE0-7E105400E5A8}"/>
    <dgm:cxn modelId="{3EB0CECB-FDD7-4D8A-AED1-725A4E004DEF}" srcId="{8F70482F-D797-40B6-9A61-D5F799A434AF}" destId="{31620D2D-B9BA-4915-8EF5-35C7A0942B50}" srcOrd="1" destOrd="0" parTransId="{384C4CC3-4090-484C-ADE6-7DFCA09F7724}" sibTransId="{909CC2BA-2077-422D-9736-B5B3FC2C60BF}"/>
    <dgm:cxn modelId="{76F035E7-85B9-4F6E-85EC-B5D3DBC99865}" type="presOf" srcId="{44FAB0F7-8D64-4A6B-A800-21036FC5EED1}" destId="{5E876507-A716-4C74-AE9B-E430780C92FF}" srcOrd="0" destOrd="0" presId="urn:microsoft.com/office/officeart/2005/8/layout/vList5"/>
    <dgm:cxn modelId="{1A275DF8-1630-48A0-A6AA-56EF1D1BA25E}" srcId="{5A1AE8CF-C130-4B15-9FE0-5BF00872F052}" destId="{EF758493-AED9-4E61-83CC-6FC161CF60ED}" srcOrd="0" destOrd="0" parTransId="{33815993-E664-4A6A-9DE3-D135070424EC}" sibTransId="{E6C0B61F-EC08-49AE-A3BA-69B8681839CE}"/>
    <dgm:cxn modelId="{BC68ACB4-20DC-4F34-B355-54E441A8F4D9}" type="presParOf" srcId="{138CBC4C-6961-4629-93F9-4DA409086271}" destId="{1B597266-E48E-4AF7-A68F-19DE1CABA94E}" srcOrd="0" destOrd="0" presId="urn:microsoft.com/office/officeart/2005/8/layout/vList5"/>
    <dgm:cxn modelId="{B3B6597C-C262-4E31-926F-03AF8CC66BC3}" type="presParOf" srcId="{1B597266-E48E-4AF7-A68F-19DE1CABA94E}" destId="{8538DC0D-573A-4013-A75F-64D56FF5728E}" srcOrd="0" destOrd="0" presId="urn:microsoft.com/office/officeart/2005/8/layout/vList5"/>
    <dgm:cxn modelId="{6218C09A-A09A-4995-B266-73925C27F456}" type="presParOf" srcId="{1B597266-E48E-4AF7-A68F-19DE1CABA94E}" destId="{A7855120-BF53-44EB-83C1-8207854BE7A3}" srcOrd="1" destOrd="0" presId="urn:microsoft.com/office/officeart/2005/8/layout/vList5"/>
    <dgm:cxn modelId="{5D0A258D-9FB2-448B-94EA-84C89FC40B10}" type="presParOf" srcId="{138CBC4C-6961-4629-93F9-4DA409086271}" destId="{A91D8431-3CBF-46E9-AADE-1FE23A07C28C}" srcOrd="1" destOrd="0" presId="urn:microsoft.com/office/officeart/2005/8/layout/vList5"/>
    <dgm:cxn modelId="{70D2EC4E-69AD-4C08-A1D5-BEFE3980ABF6}" type="presParOf" srcId="{138CBC4C-6961-4629-93F9-4DA409086271}" destId="{2347425C-897D-4F70-901B-3D3E663E230A}" srcOrd="2" destOrd="0" presId="urn:microsoft.com/office/officeart/2005/8/layout/vList5"/>
    <dgm:cxn modelId="{E9974670-3705-4378-A8DD-CDBA07BF9FEA}" type="presParOf" srcId="{2347425C-897D-4F70-901B-3D3E663E230A}" destId="{9EAA0B93-460B-4C25-954E-092BE3345AA6}" srcOrd="0" destOrd="0" presId="urn:microsoft.com/office/officeart/2005/8/layout/vList5"/>
    <dgm:cxn modelId="{6C5CAE4C-D6A7-4AC2-A33F-CCA11FA788B6}" type="presParOf" srcId="{2347425C-897D-4F70-901B-3D3E663E230A}" destId="{5E876507-A716-4C74-AE9B-E430780C92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B9C13-9140-4C3A-9408-4E151DA61910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62B3DFA-AB52-4BCE-8680-2E85681BA5B5}">
      <dgm:prSet phldrT="[Texto]" custT="1"/>
      <dgm:spPr/>
      <dgm:t>
        <a:bodyPr/>
        <a:lstStyle/>
        <a:p>
          <a:pPr algn="just"/>
          <a:r>
            <a:rPr lang="es-EC" sz="2000" dirty="0"/>
            <a:t>Efectuar la revisión teórica sobre el crédito inmobiliario, por medio de la indagación en fuentes secundarias, que sustentan la investigación.</a:t>
          </a:r>
        </a:p>
      </dgm:t>
    </dgm:pt>
    <dgm:pt modelId="{76D399A6-8C8B-46A5-8766-29865666C8A7}" type="parTrans" cxnId="{F8FA2CFF-9822-414C-A36B-E01FFA139C9E}">
      <dgm:prSet/>
      <dgm:spPr/>
      <dgm:t>
        <a:bodyPr/>
        <a:lstStyle/>
        <a:p>
          <a:pPr algn="just"/>
          <a:endParaRPr lang="es-EC" sz="1400"/>
        </a:p>
      </dgm:t>
    </dgm:pt>
    <dgm:pt modelId="{F8FA8CC6-B770-49BD-A01A-88E82F1154BB}" type="sibTrans" cxnId="{F8FA2CFF-9822-414C-A36B-E01FFA139C9E}">
      <dgm:prSet/>
      <dgm:spPr/>
      <dgm:t>
        <a:bodyPr/>
        <a:lstStyle/>
        <a:p>
          <a:pPr algn="just"/>
          <a:endParaRPr lang="es-EC" sz="1400"/>
        </a:p>
      </dgm:t>
    </dgm:pt>
    <dgm:pt modelId="{B3C8C5F0-3C0F-4BE3-A40F-6C8A55651438}">
      <dgm:prSet phldrT="[Texto]" custT="1"/>
      <dgm:spPr/>
      <dgm:t>
        <a:bodyPr/>
        <a:lstStyle/>
        <a:p>
          <a:pPr algn="just"/>
          <a:endParaRPr lang="es-EC" sz="2000" dirty="0"/>
        </a:p>
      </dgm:t>
    </dgm:pt>
    <dgm:pt modelId="{FBDB582D-78E5-4BF4-B1F7-DBE8F8A00FD9}" type="parTrans" cxnId="{E6E8F180-850B-4310-A6B9-C7E57B13EF91}">
      <dgm:prSet/>
      <dgm:spPr/>
      <dgm:t>
        <a:bodyPr/>
        <a:lstStyle/>
        <a:p>
          <a:pPr algn="just"/>
          <a:endParaRPr lang="es-EC" sz="1400"/>
        </a:p>
      </dgm:t>
    </dgm:pt>
    <dgm:pt modelId="{FA837880-E0FB-47B6-9F8B-6A0674048DA4}" type="sibTrans" cxnId="{E6E8F180-850B-4310-A6B9-C7E57B13EF91}">
      <dgm:prSet/>
      <dgm:spPr/>
      <dgm:t>
        <a:bodyPr/>
        <a:lstStyle/>
        <a:p>
          <a:pPr algn="just"/>
          <a:endParaRPr lang="es-EC" sz="1400"/>
        </a:p>
      </dgm:t>
    </dgm:pt>
    <dgm:pt modelId="{D8CCD575-FF44-4762-BA50-297C2054B311}">
      <dgm:prSet phldrT="[Texto]" custT="1"/>
      <dgm:spPr/>
      <dgm:t>
        <a:bodyPr/>
        <a:lstStyle/>
        <a:p>
          <a:pPr algn="just"/>
          <a:r>
            <a:rPr lang="es-EC" sz="2000" dirty="0"/>
            <a:t>Establecer la metodología de investigación aplicable al estudio del crédito inmobiliario de acuerdo con sus dimensiones y variables, para la identificación de técnicas, métodos y procedimiento.</a:t>
          </a:r>
        </a:p>
      </dgm:t>
    </dgm:pt>
    <dgm:pt modelId="{E93F9CCA-E8CA-484D-A3B6-405F3339D2A8}" type="parTrans" cxnId="{6BB9CC3F-633B-4B30-A452-BBB177464474}">
      <dgm:prSet/>
      <dgm:spPr/>
      <dgm:t>
        <a:bodyPr/>
        <a:lstStyle/>
        <a:p>
          <a:pPr algn="just"/>
          <a:endParaRPr lang="es-EC" sz="1400"/>
        </a:p>
      </dgm:t>
    </dgm:pt>
    <dgm:pt modelId="{02DCBCF1-0604-4445-91E7-2416D331D088}" type="sibTrans" cxnId="{6BB9CC3F-633B-4B30-A452-BBB177464474}">
      <dgm:prSet/>
      <dgm:spPr/>
      <dgm:t>
        <a:bodyPr/>
        <a:lstStyle/>
        <a:p>
          <a:pPr algn="just"/>
          <a:endParaRPr lang="es-EC" sz="1400"/>
        </a:p>
      </dgm:t>
    </dgm:pt>
    <dgm:pt modelId="{B1B67440-0A76-494E-B1E0-60E1F931FEB6}">
      <dgm:prSet phldrT="[Texto]" custT="1"/>
      <dgm:spPr/>
      <dgm:t>
        <a:bodyPr/>
        <a:lstStyle/>
        <a:p>
          <a:pPr algn="just"/>
          <a:endParaRPr lang="es-EC" sz="2000" dirty="0"/>
        </a:p>
      </dgm:t>
    </dgm:pt>
    <dgm:pt modelId="{1B0C5C66-65C2-4657-8A94-94DC0FE93A29}" type="sibTrans" cxnId="{1E921C17-4B9F-4AF5-BADA-7DD9D4B2FC6B}">
      <dgm:prSet/>
      <dgm:spPr/>
      <dgm:t>
        <a:bodyPr/>
        <a:lstStyle/>
        <a:p>
          <a:pPr algn="just"/>
          <a:endParaRPr lang="es-EC" sz="1400"/>
        </a:p>
      </dgm:t>
    </dgm:pt>
    <dgm:pt modelId="{5DE1E5F7-42EA-43BF-8A81-41F8B4347DDF}" type="parTrans" cxnId="{1E921C17-4B9F-4AF5-BADA-7DD9D4B2FC6B}">
      <dgm:prSet/>
      <dgm:spPr/>
      <dgm:t>
        <a:bodyPr/>
        <a:lstStyle/>
        <a:p>
          <a:pPr algn="just"/>
          <a:endParaRPr lang="es-EC" sz="1400"/>
        </a:p>
      </dgm:t>
    </dgm:pt>
    <dgm:pt modelId="{08F3419B-BD8A-484D-9A22-72921DEAD8C1}" type="pres">
      <dgm:prSet presAssocID="{E7DB9C13-9140-4C3A-9408-4E151DA61910}" presName="linearFlow" presStyleCnt="0">
        <dgm:presLayoutVars>
          <dgm:dir/>
          <dgm:animLvl val="lvl"/>
          <dgm:resizeHandles val="exact"/>
        </dgm:presLayoutVars>
      </dgm:prSet>
      <dgm:spPr/>
    </dgm:pt>
    <dgm:pt modelId="{A9001205-8139-4FBE-AAC8-F2AB8F238C6D}" type="pres">
      <dgm:prSet presAssocID="{B1B67440-0A76-494E-B1E0-60E1F931FEB6}" presName="composite" presStyleCnt="0"/>
      <dgm:spPr/>
    </dgm:pt>
    <dgm:pt modelId="{0F9CE6D1-4344-4AE6-B82A-4E210787CC02}" type="pres">
      <dgm:prSet presAssocID="{B1B67440-0A76-494E-B1E0-60E1F931FEB6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FB3964E-96AD-49DB-A519-5E997B40078A}" type="pres">
      <dgm:prSet presAssocID="{B1B67440-0A76-494E-B1E0-60E1F931FEB6}" presName="descendantText" presStyleLbl="alignAcc1" presStyleIdx="0" presStyleCnt="2">
        <dgm:presLayoutVars>
          <dgm:bulletEnabled val="1"/>
        </dgm:presLayoutVars>
      </dgm:prSet>
      <dgm:spPr/>
    </dgm:pt>
    <dgm:pt modelId="{8747E32F-CE0E-44FC-84F3-18B6603EB07C}" type="pres">
      <dgm:prSet presAssocID="{1B0C5C66-65C2-4657-8A94-94DC0FE93A29}" presName="sp" presStyleCnt="0"/>
      <dgm:spPr/>
    </dgm:pt>
    <dgm:pt modelId="{3F85C474-F9EF-44F4-A55C-DBCEE00A6370}" type="pres">
      <dgm:prSet presAssocID="{B3C8C5F0-3C0F-4BE3-A40F-6C8A55651438}" presName="composite" presStyleCnt="0"/>
      <dgm:spPr/>
    </dgm:pt>
    <dgm:pt modelId="{F524F0E5-7995-405B-9AF6-36994EE9A2BB}" type="pres">
      <dgm:prSet presAssocID="{B3C8C5F0-3C0F-4BE3-A40F-6C8A55651438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8AD752E5-0624-4667-BED4-81DD0EADE931}" type="pres">
      <dgm:prSet presAssocID="{B3C8C5F0-3C0F-4BE3-A40F-6C8A55651438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E921C17-4B9F-4AF5-BADA-7DD9D4B2FC6B}" srcId="{E7DB9C13-9140-4C3A-9408-4E151DA61910}" destId="{B1B67440-0A76-494E-B1E0-60E1F931FEB6}" srcOrd="0" destOrd="0" parTransId="{5DE1E5F7-42EA-43BF-8A81-41F8B4347DDF}" sibTransId="{1B0C5C66-65C2-4657-8A94-94DC0FE93A29}"/>
    <dgm:cxn modelId="{7BD38D1A-956E-43F0-A49B-6B36336FC24C}" type="presOf" srcId="{B3C8C5F0-3C0F-4BE3-A40F-6C8A55651438}" destId="{F524F0E5-7995-405B-9AF6-36994EE9A2BB}" srcOrd="0" destOrd="0" presId="urn:microsoft.com/office/officeart/2005/8/layout/chevron2"/>
    <dgm:cxn modelId="{40F57C32-EC83-43F1-BEF9-2B976146A9CD}" type="presOf" srcId="{D8CCD575-FF44-4762-BA50-297C2054B311}" destId="{8AD752E5-0624-4667-BED4-81DD0EADE931}" srcOrd="0" destOrd="0" presId="urn:microsoft.com/office/officeart/2005/8/layout/chevron2"/>
    <dgm:cxn modelId="{6BB9CC3F-633B-4B30-A452-BBB177464474}" srcId="{B3C8C5F0-3C0F-4BE3-A40F-6C8A55651438}" destId="{D8CCD575-FF44-4762-BA50-297C2054B311}" srcOrd="0" destOrd="0" parTransId="{E93F9CCA-E8CA-484D-A3B6-405F3339D2A8}" sibTransId="{02DCBCF1-0604-4445-91E7-2416D331D088}"/>
    <dgm:cxn modelId="{90CB144C-F2E6-486A-B2E6-CA110C8A77E9}" type="presOf" srcId="{E7DB9C13-9140-4C3A-9408-4E151DA61910}" destId="{08F3419B-BD8A-484D-9A22-72921DEAD8C1}" srcOrd="0" destOrd="0" presId="urn:microsoft.com/office/officeart/2005/8/layout/chevron2"/>
    <dgm:cxn modelId="{BDD4B357-19FD-4260-A354-12AD9FD23D0E}" type="presOf" srcId="{B1B67440-0A76-494E-B1E0-60E1F931FEB6}" destId="{0F9CE6D1-4344-4AE6-B82A-4E210787CC02}" srcOrd="0" destOrd="0" presId="urn:microsoft.com/office/officeart/2005/8/layout/chevron2"/>
    <dgm:cxn modelId="{E6E8F180-850B-4310-A6B9-C7E57B13EF91}" srcId="{E7DB9C13-9140-4C3A-9408-4E151DA61910}" destId="{B3C8C5F0-3C0F-4BE3-A40F-6C8A55651438}" srcOrd="1" destOrd="0" parTransId="{FBDB582D-78E5-4BF4-B1F7-DBE8F8A00FD9}" sibTransId="{FA837880-E0FB-47B6-9F8B-6A0674048DA4}"/>
    <dgm:cxn modelId="{FCD283CD-2FEE-428A-B89B-0EEB39DB2BF7}" type="presOf" srcId="{A62B3DFA-AB52-4BCE-8680-2E85681BA5B5}" destId="{0FB3964E-96AD-49DB-A519-5E997B40078A}" srcOrd="0" destOrd="0" presId="urn:microsoft.com/office/officeart/2005/8/layout/chevron2"/>
    <dgm:cxn modelId="{F8FA2CFF-9822-414C-A36B-E01FFA139C9E}" srcId="{B1B67440-0A76-494E-B1E0-60E1F931FEB6}" destId="{A62B3DFA-AB52-4BCE-8680-2E85681BA5B5}" srcOrd="0" destOrd="0" parTransId="{76D399A6-8C8B-46A5-8766-29865666C8A7}" sibTransId="{F8FA8CC6-B770-49BD-A01A-88E82F1154BB}"/>
    <dgm:cxn modelId="{EC25EB0B-E12F-4FF1-A09C-FDB2DB259D14}" type="presParOf" srcId="{08F3419B-BD8A-484D-9A22-72921DEAD8C1}" destId="{A9001205-8139-4FBE-AAC8-F2AB8F238C6D}" srcOrd="0" destOrd="0" presId="urn:microsoft.com/office/officeart/2005/8/layout/chevron2"/>
    <dgm:cxn modelId="{3BFF7D91-35A9-4A3E-A167-D2B3441D7E19}" type="presParOf" srcId="{A9001205-8139-4FBE-AAC8-F2AB8F238C6D}" destId="{0F9CE6D1-4344-4AE6-B82A-4E210787CC02}" srcOrd="0" destOrd="0" presId="urn:microsoft.com/office/officeart/2005/8/layout/chevron2"/>
    <dgm:cxn modelId="{569F382C-7B97-46FC-B854-5B4E20736215}" type="presParOf" srcId="{A9001205-8139-4FBE-AAC8-F2AB8F238C6D}" destId="{0FB3964E-96AD-49DB-A519-5E997B40078A}" srcOrd="1" destOrd="0" presId="urn:microsoft.com/office/officeart/2005/8/layout/chevron2"/>
    <dgm:cxn modelId="{F10F0666-B886-457A-AEEC-88AC43A3E33B}" type="presParOf" srcId="{08F3419B-BD8A-484D-9A22-72921DEAD8C1}" destId="{8747E32F-CE0E-44FC-84F3-18B6603EB07C}" srcOrd="1" destOrd="0" presId="urn:microsoft.com/office/officeart/2005/8/layout/chevron2"/>
    <dgm:cxn modelId="{8D4812EA-5DDD-4FC8-8784-D7A8BED57DA3}" type="presParOf" srcId="{08F3419B-BD8A-484D-9A22-72921DEAD8C1}" destId="{3F85C474-F9EF-44F4-A55C-DBCEE00A6370}" srcOrd="2" destOrd="0" presId="urn:microsoft.com/office/officeart/2005/8/layout/chevron2"/>
    <dgm:cxn modelId="{12A9CB02-8A49-4F83-BEFD-64BB6A0E11F2}" type="presParOf" srcId="{3F85C474-F9EF-44F4-A55C-DBCEE00A6370}" destId="{F524F0E5-7995-405B-9AF6-36994EE9A2BB}" srcOrd="0" destOrd="0" presId="urn:microsoft.com/office/officeart/2005/8/layout/chevron2"/>
    <dgm:cxn modelId="{25054C19-DD17-40A5-9E56-EB60C1A38927}" type="presParOf" srcId="{3F85C474-F9EF-44F4-A55C-DBCEE00A6370}" destId="{8AD752E5-0624-4667-BED4-81DD0EADE9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D4793E-8C5B-4986-86E9-BDDBD0941B34}" type="doc">
      <dgm:prSet loTypeId="urn:microsoft.com/office/officeart/2005/8/layout/v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8441012-9732-4B04-A6F0-981E4C0DC268}">
      <dgm:prSet phldrT="[Texto]" custT="1"/>
      <dgm:spPr/>
      <dgm:t>
        <a:bodyPr/>
        <a:lstStyle/>
        <a:p>
          <a:r>
            <a:rPr lang="es-EC" sz="2800" dirty="0"/>
            <a:t>Objetivo General</a:t>
          </a:r>
        </a:p>
      </dgm:t>
    </dgm:pt>
    <dgm:pt modelId="{AF3C200F-E227-4C4D-B0D3-B8C995563CEA}" type="parTrans" cxnId="{0EC49CCF-B980-40E7-9B7F-9BF083086F2F}">
      <dgm:prSet/>
      <dgm:spPr/>
      <dgm:t>
        <a:bodyPr/>
        <a:lstStyle/>
        <a:p>
          <a:endParaRPr lang="es-EC" sz="1400"/>
        </a:p>
      </dgm:t>
    </dgm:pt>
    <dgm:pt modelId="{CAD63118-7E7F-4A22-A497-82151634C4E1}" type="sibTrans" cxnId="{0EC49CCF-B980-40E7-9B7F-9BF083086F2F}">
      <dgm:prSet/>
      <dgm:spPr/>
      <dgm:t>
        <a:bodyPr/>
        <a:lstStyle/>
        <a:p>
          <a:endParaRPr lang="es-EC" sz="1400"/>
        </a:p>
      </dgm:t>
    </dgm:pt>
    <dgm:pt modelId="{56680C9F-EF90-4195-A7B7-B3F345F094AB}">
      <dgm:prSet phldrT="[Texto]" custT="1"/>
      <dgm:spPr/>
      <dgm:t>
        <a:bodyPr/>
        <a:lstStyle/>
        <a:p>
          <a:pPr algn="just"/>
          <a:r>
            <a:rPr lang="es-EC" sz="1800" dirty="0">
              <a:latin typeface="+mn-lt"/>
            </a:rPr>
            <a:t>Analizar la evolución del crédito inmobiliario en las cooperativas de ahorro y crédito del segmento uno del Distrito Metropolitano de Quito, a través de la información que reposa en el sistema de acopio de la Superintendencia de Economía Popular y Solidaria, con el fin de determinar su impacto en la rentabilidad en el período 2015 – 2019.</a:t>
          </a:r>
        </a:p>
      </dgm:t>
    </dgm:pt>
    <dgm:pt modelId="{5C57B5D3-6CFC-40D4-A383-D5D97284A54B}" type="parTrans" cxnId="{40931237-DDDB-46F2-8CE9-7A85B0CCD6E4}">
      <dgm:prSet/>
      <dgm:spPr/>
      <dgm:t>
        <a:bodyPr/>
        <a:lstStyle/>
        <a:p>
          <a:endParaRPr lang="es-EC" sz="1400"/>
        </a:p>
      </dgm:t>
    </dgm:pt>
    <dgm:pt modelId="{593B4C38-79CD-46A6-9983-84C876116439}" type="sibTrans" cxnId="{40931237-DDDB-46F2-8CE9-7A85B0CCD6E4}">
      <dgm:prSet/>
      <dgm:spPr/>
      <dgm:t>
        <a:bodyPr/>
        <a:lstStyle/>
        <a:p>
          <a:endParaRPr lang="es-EC" sz="1400"/>
        </a:p>
      </dgm:t>
    </dgm:pt>
    <dgm:pt modelId="{E750F695-7308-4556-846E-E1D26314AF7C}" type="pres">
      <dgm:prSet presAssocID="{82D4793E-8C5B-4986-86E9-BDDBD0941B34}" presName="Name0" presStyleCnt="0">
        <dgm:presLayoutVars>
          <dgm:dir/>
          <dgm:animLvl val="lvl"/>
          <dgm:resizeHandles/>
        </dgm:presLayoutVars>
      </dgm:prSet>
      <dgm:spPr/>
    </dgm:pt>
    <dgm:pt modelId="{7665F2BB-45F8-4D4C-9E7F-1FE55E0D6081}" type="pres">
      <dgm:prSet presAssocID="{88441012-9732-4B04-A6F0-981E4C0DC268}" presName="linNode" presStyleCnt="0"/>
      <dgm:spPr/>
    </dgm:pt>
    <dgm:pt modelId="{FD325CCE-D871-4766-ADA7-1054B5EBE8C8}" type="pres">
      <dgm:prSet presAssocID="{88441012-9732-4B04-A6F0-981E4C0DC268}" presName="parentShp" presStyleLbl="node1" presStyleIdx="0" presStyleCnt="1" custScaleX="43442" custLinFactNeighborX="-11761" custLinFactNeighborY="-7356">
        <dgm:presLayoutVars>
          <dgm:bulletEnabled val="1"/>
        </dgm:presLayoutVars>
      </dgm:prSet>
      <dgm:spPr/>
    </dgm:pt>
    <dgm:pt modelId="{BC37D3F1-CDCC-434F-AAD7-5684D72706ED}" type="pres">
      <dgm:prSet presAssocID="{88441012-9732-4B04-A6F0-981E4C0DC268}" presName="childShp" presStyleLbl="bgAccFollowNode1" presStyleIdx="0" presStyleCnt="1" custScaleX="137366">
        <dgm:presLayoutVars>
          <dgm:bulletEnabled val="1"/>
        </dgm:presLayoutVars>
      </dgm:prSet>
      <dgm:spPr/>
    </dgm:pt>
  </dgm:ptLst>
  <dgm:cxnLst>
    <dgm:cxn modelId="{40931237-DDDB-46F2-8CE9-7A85B0CCD6E4}" srcId="{88441012-9732-4B04-A6F0-981E4C0DC268}" destId="{56680C9F-EF90-4195-A7B7-B3F345F094AB}" srcOrd="0" destOrd="0" parTransId="{5C57B5D3-6CFC-40D4-A383-D5D97284A54B}" sibTransId="{593B4C38-79CD-46A6-9983-84C876116439}"/>
    <dgm:cxn modelId="{67748345-26A0-49AF-9982-311F5BBFB605}" type="presOf" srcId="{88441012-9732-4B04-A6F0-981E4C0DC268}" destId="{FD325CCE-D871-4766-ADA7-1054B5EBE8C8}" srcOrd="0" destOrd="0" presId="urn:microsoft.com/office/officeart/2005/8/layout/vList6"/>
    <dgm:cxn modelId="{5BB6C27E-E596-4CAB-9848-42C5F8EFB53A}" type="presOf" srcId="{82D4793E-8C5B-4986-86E9-BDDBD0941B34}" destId="{E750F695-7308-4556-846E-E1D26314AF7C}" srcOrd="0" destOrd="0" presId="urn:microsoft.com/office/officeart/2005/8/layout/vList6"/>
    <dgm:cxn modelId="{0EC49CCF-B980-40E7-9B7F-9BF083086F2F}" srcId="{82D4793E-8C5B-4986-86E9-BDDBD0941B34}" destId="{88441012-9732-4B04-A6F0-981E4C0DC268}" srcOrd="0" destOrd="0" parTransId="{AF3C200F-E227-4C4D-B0D3-B8C995563CEA}" sibTransId="{CAD63118-7E7F-4A22-A497-82151634C4E1}"/>
    <dgm:cxn modelId="{B6473EDB-491A-4F03-BEE1-91A1CE8457D0}" type="presOf" srcId="{56680C9F-EF90-4195-A7B7-B3F345F094AB}" destId="{BC37D3F1-CDCC-434F-AAD7-5684D72706ED}" srcOrd="0" destOrd="0" presId="urn:microsoft.com/office/officeart/2005/8/layout/vList6"/>
    <dgm:cxn modelId="{A0BB03BA-639F-436C-AE2D-483B6DA945BE}" type="presParOf" srcId="{E750F695-7308-4556-846E-E1D26314AF7C}" destId="{7665F2BB-45F8-4D4C-9E7F-1FE55E0D6081}" srcOrd="0" destOrd="0" presId="urn:microsoft.com/office/officeart/2005/8/layout/vList6"/>
    <dgm:cxn modelId="{BA1CDF18-5D10-481B-A90E-B1B2516FBA28}" type="presParOf" srcId="{7665F2BB-45F8-4D4C-9E7F-1FE55E0D6081}" destId="{FD325CCE-D871-4766-ADA7-1054B5EBE8C8}" srcOrd="0" destOrd="0" presId="urn:microsoft.com/office/officeart/2005/8/layout/vList6"/>
    <dgm:cxn modelId="{8BCF9732-07F5-454B-96E2-CD86416CFA03}" type="presParOf" srcId="{7665F2BB-45F8-4D4C-9E7F-1FE55E0D6081}" destId="{BC37D3F1-CDCC-434F-AAD7-5684D72706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DB9C13-9140-4C3A-9408-4E151DA61910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C138D8B-70E0-4A87-934D-D5671B00B2BB}">
      <dgm:prSet phldrT="[Texto]" custT="1"/>
      <dgm:spPr/>
      <dgm:t>
        <a:bodyPr/>
        <a:lstStyle/>
        <a:p>
          <a:pPr algn="just"/>
          <a:r>
            <a:rPr lang="es-EC" sz="2000" dirty="0"/>
            <a:t>Determinar el impacto de la evolución crédito inmobiliario de las cooperativas de ahorro y crédito del segmento uno del Distrito Metropolitano de Quito en la rentabilidad, a través del análisis de indicadores de rendimiento y morosidad, que permitan la comprobación de hipótesis.</a:t>
          </a:r>
        </a:p>
      </dgm:t>
    </dgm:pt>
    <dgm:pt modelId="{61A78BF2-F482-40AF-9CA8-3A74C832006A}" type="parTrans" cxnId="{434FBB02-D417-4E2F-9202-FBC8B9F913D4}">
      <dgm:prSet/>
      <dgm:spPr/>
      <dgm:t>
        <a:bodyPr/>
        <a:lstStyle/>
        <a:p>
          <a:pPr algn="just"/>
          <a:endParaRPr lang="es-EC" sz="1400"/>
        </a:p>
      </dgm:t>
    </dgm:pt>
    <dgm:pt modelId="{D33DD6E5-9B2A-4BBB-ACF3-DC4BA1162457}" type="sibTrans" cxnId="{434FBB02-D417-4E2F-9202-FBC8B9F913D4}">
      <dgm:prSet/>
      <dgm:spPr/>
      <dgm:t>
        <a:bodyPr/>
        <a:lstStyle/>
        <a:p>
          <a:pPr algn="just"/>
          <a:endParaRPr lang="es-EC" sz="1400"/>
        </a:p>
      </dgm:t>
    </dgm:pt>
    <dgm:pt modelId="{4D85FBCA-63F6-4C53-AB19-3ECF764FC06E}">
      <dgm:prSet phldrT="[Texto]" custT="1"/>
      <dgm:spPr/>
      <dgm:t>
        <a:bodyPr/>
        <a:lstStyle/>
        <a:p>
          <a:pPr algn="just"/>
          <a:endParaRPr lang="es-EC" sz="2000" dirty="0"/>
        </a:p>
      </dgm:t>
    </dgm:pt>
    <dgm:pt modelId="{7B275A9C-2439-4ACD-ABB6-7444FDA1B9C2}" type="parTrans" cxnId="{00D564C0-85F9-4616-B2A3-AF7F96E66858}">
      <dgm:prSet/>
      <dgm:spPr/>
      <dgm:t>
        <a:bodyPr/>
        <a:lstStyle/>
        <a:p>
          <a:pPr algn="just"/>
          <a:endParaRPr lang="es-EC" sz="1400"/>
        </a:p>
      </dgm:t>
    </dgm:pt>
    <dgm:pt modelId="{E452406F-80CA-4876-AAA5-93E3215770F7}" type="sibTrans" cxnId="{00D564C0-85F9-4616-B2A3-AF7F96E66858}">
      <dgm:prSet/>
      <dgm:spPr/>
      <dgm:t>
        <a:bodyPr/>
        <a:lstStyle/>
        <a:p>
          <a:pPr algn="just"/>
          <a:endParaRPr lang="es-EC" sz="1400"/>
        </a:p>
      </dgm:t>
    </dgm:pt>
    <dgm:pt modelId="{ADCDA887-E3EC-4576-98B3-2457594886E1}">
      <dgm:prSet phldrT="[Texto]" custT="1"/>
      <dgm:spPr/>
      <dgm:t>
        <a:bodyPr/>
        <a:lstStyle/>
        <a:p>
          <a:pPr algn="just"/>
          <a:endParaRPr lang="es-EC" sz="2000" dirty="0"/>
        </a:p>
      </dgm:t>
    </dgm:pt>
    <dgm:pt modelId="{64681332-93C2-4A2C-9E7B-F5D2B1AF5229}" type="sibTrans" cxnId="{B7ED05DC-1AA5-426E-8F12-F3DF9800F8F9}">
      <dgm:prSet/>
      <dgm:spPr/>
      <dgm:t>
        <a:bodyPr/>
        <a:lstStyle/>
        <a:p>
          <a:pPr algn="just"/>
          <a:endParaRPr lang="es-EC" sz="1400"/>
        </a:p>
      </dgm:t>
    </dgm:pt>
    <dgm:pt modelId="{5169AD65-E38A-4378-9B7A-F043726B6C18}" type="parTrans" cxnId="{B7ED05DC-1AA5-426E-8F12-F3DF9800F8F9}">
      <dgm:prSet/>
      <dgm:spPr/>
      <dgm:t>
        <a:bodyPr/>
        <a:lstStyle/>
        <a:p>
          <a:pPr algn="just"/>
          <a:endParaRPr lang="es-EC" sz="1400"/>
        </a:p>
      </dgm:t>
    </dgm:pt>
    <dgm:pt modelId="{C8F6CB68-FE33-44B8-84BD-3088BE24976E}">
      <dgm:prSet phldrT="[Texto]" custT="1"/>
      <dgm:spPr/>
      <dgm:t>
        <a:bodyPr/>
        <a:lstStyle/>
        <a:p>
          <a:pPr algn="just"/>
          <a:r>
            <a:rPr lang="es-EC" sz="2000" dirty="0"/>
            <a:t>Investigar el entorno económico en las cooperativas de ahorro y crédito del segmento uno del Distrito Metropolitano de Quito, por medio de la revisión del macroambiente y microambiente, que definan la situación del sector en el período 2015 – 2019.</a:t>
          </a:r>
        </a:p>
      </dgm:t>
    </dgm:pt>
    <dgm:pt modelId="{DFB3A59D-6076-406A-912F-437BCCDFC87D}" type="sibTrans" cxnId="{9623C278-2149-4A36-9268-A1B6683076E5}">
      <dgm:prSet/>
      <dgm:spPr/>
      <dgm:t>
        <a:bodyPr/>
        <a:lstStyle/>
        <a:p>
          <a:pPr algn="just"/>
          <a:endParaRPr lang="es-EC" sz="1400"/>
        </a:p>
      </dgm:t>
    </dgm:pt>
    <dgm:pt modelId="{F8F71BC6-22C1-4F16-8DCF-DE4BA6D295C3}" type="parTrans" cxnId="{9623C278-2149-4A36-9268-A1B6683076E5}">
      <dgm:prSet/>
      <dgm:spPr/>
      <dgm:t>
        <a:bodyPr/>
        <a:lstStyle/>
        <a:p>
          <a:pPr algn="just"/>
          <a:endParaRPr lang="es-EC" sz="1400"/>
        </a:p>
      </dgm:t>
    </dgm:pt>
    <dgm:pt modelId="{08F3419B-BD8A-484D-9A22-72921DEAD8C1}" type="pres">
      <dgm:prSet presAssocID="{E7DB9C13-9140-4C3A-9408-4E151DA61910}" presName="linearFlow" presStyleCnt="0">
        <dgm:presLayoutVars>
          <dgm:dir/>
          <dgm:animLvl val="lvl"/>
          <dgm:resizeHandles val="exact"/>
        </dgm:presLayoutVars>
      </dgm:prSet>
      <dgm:spPr/>
    </dgm:pt>
    <dgm:pt modelId="{3426E1AE-5242-444B-89C1-451869040586}" type="pres">
      <dgm:prSet presAssocID="{ADCDA887-E3EC-4576-98B3-2457594886E1}" presName="composite" presStyleCnt="0"/>
      <dgm:spPr/>
    </dgm:pt>
    <dgm:pt modelId="{27E5BAFA-B521-4F08-8C4A-B160856F4C93}" type="pres">
      <dgm:prSet presAssocID="{ADCDA887-E3EC-4576-98B3-2457594886E1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1CCFD749-2421-464E-BB94-F29414DF0AE0}" type="pres">
      <dgm:prSet presAssocID="{ADCDA887-E3EC-4576-98B3-2457594886E1}" presName="descendantText" presStyleLbl="alignAcc1" presStyleIdx="0" presStyleCnt="2">
        <dgm:presLayoutVars>
          <dgm:bulletEnabled val="1"/>
        </dgm:presLayoutVars>
      </dgm:prSet>
      <dgm:spPr/>
    </dgm:pt>
    <dgm:pt modelId="{6685638A-05F3-4DDE-A628-B19A7B9D42DA}" type="pres">
      <dgm:prSet presAssocID="{64681332-93C2-4A2C-9E7B-F5D2B1AF5229}" presName="sp" presStyleCnt="0"/>
      <dgm:spPr/>
    </dgm:pt>
    <dgm:pt modelId="{5E225B41-AA4E-40FE-ABA1-7AB39D6B17F0}" type="pres">
      <dgm:prSet presAssocID="{4D85FBCA-63F6-4C53-AB19-3ECF764FC06E}" presName="composite" presStyleCnt="0"/>
      <dgm:spPr/>
    </dgm:pt>
    <dgm:pt modelId="{8E182155-4B80-4A85-8442-196BB6D5E141}" type="pres">
      <dgm:prSet presAssocID="{4D85FBCA-63F6-4C53-AB19-3ECF764FC06E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09ED8A7C-15AC-46B1-800E-679B7CBFDF45}" type="pres">
      <dgm:prSet presAssocID="{4D85FBCA-63F6-4C53-AB19-3ECF764FC06E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434FBB02-D417-4E2F-9202-FBC8B9F913D4}" srcId="{4D85FBCA-63F6-4C53-AB19-3ECF764FC06E}" destId="{3C138D8B-70E0-4A87-934D-D5671B00B2BB}" srcOrd="0" destOrd="0" parTransId="{61A78BF2-F482-40AF-9CA8-3A74C832006A}" sibTransId="{D33DD6E5-9B2A-4BBB-ACF3-DC4BA1162457}"/>
    <dgm:cxn modelId="{A7742E0A-5BA8-4225-8EE6-035903F59EF0}" type="presOf" srcId="{4D85FBCA-63F6-4C53-AB19-3ECF764FC06E}" destId="{8E182155-4B80-4A85-8442-196BB6D5E141}" srcOrd="0" destOrd="0" presId="urn:microsoft.com/office/officeart/2005/8/layout/chevron2"/>
    <dgm:cxn modelId="{D910601A-EF36-4BEA-9357-84E7A3CA448F}" type="presOf" srcId="{ADCDA887-E3EC-4576-98B3-2457594886E1}" destId="{27E5BAFA-B521-4F08-8C4A-B160856F4C93}" srcOrd="0" destOrd="0" presId="urn:microsoft.com/office/officeart/2005/8/layout/chevron2"/>
    <dgm:cxn modelId="{90CB144C-F2E6-486A-B2E6-CA110C8A77E9}" type="presOf" srcId="{E7DB9C13-9140-4C3A-9408-4E151DA61910}" destId="{08F3419B-BD8A-484D-9A22-72921DEAD8C1}" srcOrd="0" destOrd="0" presId="urn:microsoft.com/office/officeart/2005/8/layout/chevron2"/>
    <dgm:cxn modelId="{9623C278-2149-4A36-9268-A1B6683076E5}" srcId="{ADCDA887-E3EC-4576-98B3-2457594886E1}" destId="{C8F6CB68-FE33-44B8-84BD-3088BE24976E}" srcOrd="0" destOrd="0" parTransId="{F8F71BC6-22C1-4F16-8DCF-DE4BA6D295C3}" sibTransId="{DFB3A59D-6076-406A-912F-437BCCDFC87D}"/>
    <dgm:cxn modelId="{E12A819C-27E9-43A9-B3E1-66E1994E3063}" type="presOf" srcId="{C8F6CB68-FE33-44B8-84BD-3088BE24976E}" destId="{1CCFD749-2421-464E-BB94-F29414DF0AE0}" srcOrd="0" destOrd="0" presId="urn:microsoft.com/office/officeart/2005/8/layout/chevron2"/>
    <dgm:cxn modelId="{00D564C0-85F9-4616-B2A3-AF7F96E66858}" srcId="{E7DB9C13-9140-4C3A-9408-4E151DA61910}" destId="{4D85FBCA-63F6-4C53-AB19-3ECF764FC06E}" srcOrd="1" destOrd="0" parTransId="{7B275A9C-2439-4ACD-ABB6-7444FDA1B9C2}" sibTransId="{E452406F-80CA-4876-AAA5-93E3215770F7}"/>
    <dgm:cxn modelId="{B7ED05DC-1AA5-426E-8F12-F3DF9800F8F9}" srcId="{E7DB9C13-9140-4C3A-9408-4E151DA61910}" destId="{ADCDA887-E3EC-4576-98B3-2457594886E1}" srcOrd="0" destOrd="0" parTransId="{5169AD65-E38A-4378-9B7A-F043726B6C18}" sibTransId="{64681332-93C2-4A2C-9E7B-F5D2B1AF5229}"/>
    <dgm:cxn modelId="{BB294FFD-0847-41A2-8F64-62016EBBF48C}" type="presOf" srcId="{3C138D8B-70E0-4A87-934D-D5671B00B2BB}" destId="{09ED8A7C-15AC-46B1-800E-679B7CBFDF45}" srcOrd="0" destOrd="0" presId="urn:microsoft.com/office/officeart/2005/8/layout/chevron2"/>
    <dgm:cxn modelId="{CCAB4373-C16D-4D5E-A33D-AA52EADA7B55}" type="presParOf" srcId="{08F3419B-BD8A-484D-9A22-72921DEAD8C1}" destId="{3426E1AE-5242-444B-89C1-451869040586}" srcOrd="0" destOrd="0" presId="urn:microsoft.com/office/officeart/2005/8/layout/chevron2"/>
    <dgm:cxn modelId="{5885CE34-1662-4378-BF38-BFC2DEE7641F}" type="presParOf" srcId="{3426E1AE-5242-444B-89C1-451869040586}" destId="{27E5BAFA-B521-4F08-8C4A-B160856F4C93}" srcOrd="0" destOrd="0" presId="urn:microsoft.com/office/officeart/2005/8/layout/chevron2"/>
    <dgm:cxn modelId="{2D28C1F3-4611-4D1F-8C9C-47B0C6F2CA77}" type="presParOf" srcId="{3426E1AE-5242-444B-89C1-451869040586}" destId="{1CCFD749-2421-464E-BB94-F29414DF0AE0}" srcOrd="1" destOrd="0" presId="urn:microsoft.com/office/officeart/2005/8/layout/chevron2"/>
    <dgm:cxn modelId="{B654BF7E-384B-4AD3-B21A-A2A4B989D864}" type="presParOf" srcId="{08F3419B-BD8A-484D-9A22-72921DEAD8C1}" destId="{6685638A-05F3-4DDE-A628-B19A7B9D42DA}" srcOrd="1" destOrd="0" presId="urn:microsoft.com/office/officeart/2005/8/layout/chevron2"/>
    <dgm:cxn modelId="{D1DF3AD2-70A5-4DF9-A8BB-D0399540667B}" type="presParOf" srcId="{08F3419B-BD8A-484D-9A22-72921DEAD8C1}" destId="{5E225B41-AA4E-40FE-ABA1-7AB39D6B17F0}" srcOrd="2" destOrd="0" presId="urn:microsoft.com/office/officeart/2005/8/layout/chevron2"/>
    <dgm:cxn modelId="{7BD97D2C-34E8-4284-A3F0-D1CBFCCE8471}" type="presParOf" srcId="{5E225B41-AA4E-40FE-ABA1-7AB39D6B17F0}" destId="{8E182155-4B80-4A85-8442-196BB6D5E141}" srcOrd="0" destOrd="0" presId="urn:microsoft.com/office/officeart/2005/8/layout/chevron2"/>
    <dgm:cxn modelId="{3209DD76-748D-45A7-9F61-DCE18F090336}" type="presParOf" srcId="{5E225B41-AA4E-40FE-ABA1-7AB39D6B17F0}" destId="{09ED8A7C-15AC-46B1-800E-679B7CBFDF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8A191F-EA69-4B7F-9E6C-DB6EE0631A41}" type="doc">
      <dgm:prSet loTypeId="urn:microsoft.com/office/officeart/2005/8/layout/arrow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26279BE-D416-426E-9924-60010A8206D8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C" dirty="0"/>
            <a:t>Ho: El volumen de colocación en crédito inmobiliario no impacta en la rentabilidad de las cooperativas de ahorro y crédito del segmento uno del Distrito Metropolitano de Quito.</a:t>
          </a:r>
        </a:p>
      </dgm:t>
    </dgm:pt>
    <dgm:pt modelId="{0932E108-10AF-42EF-9019-F66C810B85E4}" type="parTrans" cxnId="{240587D7-396F-428A-AE13-02DF03942FA1}">
      <dgm:prSet/>
      <dgm:spPr/>
      <dgm:t>
        <a:bodyPr/>
        <a:lstStyle/>
        <a:p>
          <a:endParaRPr lang="es-EC"/>
        </a:p>
      </dgm:t>
    </dgm:pt>
    <dgm:pt modelId="{6E1AE8A3-CD24-411E-AE98-8E3F66957F2D}" type="sibTrans" cxnId="{240587D7-396F-428A-AE13-02DF03942FA1}">
      <dgm:prSet/>
      <dgm:spPr/>
      <dgm:t>
        <a:bodyPr/>
        <a:lstStyle/>
        <a:p>
          <a:endParaRPr lang="es-EC"/>
        </a:p>
      </dgm:t>
    </dgm:pt>
    <dgm:pt modelId="{5E0E336C-A7B4-4C39-8E40-5BD52D95E437}">
      <dgm:prSet phldrT="[Texto]"/>
      <dgm:spPr>
        <a:solidFill>
          <a:srgbClr val="002060"/>
        </a:solidFill>
      </dgm:spPr>
      <dgm:t>
        <a:bodyPr/>
        <a:lstStyle/>
        <a:p>
          <a:r>
            <a:rPr lang="es-EC" dirty="0"/>
            <a:t>H1: El volumen de colocación en crédito inmobiliario impacta en la rentabilidad de las cooperativas de ahorro y crédito del segmento uno del Distrito Metropolitano de Quito.</a:t>
          </a:r>
        </a:p>
      </dgm:t>
    </dgm:pt>
    <dgm:pt modelId="{895303A6-9B1D-47F3-94EF-8C87695E17BB}" type="parTrans" cxnId="{B85A4AD9-5D6B-414B-A5BB-8BA57FFC834D}">
      <dgm:prSet/>
      <dgm:spPr/>
      <dgm:t>
        <a:bodyPr/>
        <a:lstStyle/>
        <a:p>
          <a:endParaRPr lang="es-EC"/>
        </a:p>
      </dgm:t>
    </dgm:pt>
    <dgm:pt modelId="{03627AF5-2EA9-49D2-BC47-3B2D41D8D616}" type="sibTrans" cxnId="{B85A4AD9-5D6B-414B-A5BB-8BA57FFC834D}">
      <dgm:prSet/>
      <dgm:spPr/>
      <dgm:t>
        <a:bodyPr/>
        <a:lstStyle/>
        <a:p>
          <a:endParaRPr lang="es-EC"/>
        </a:p>
      </dgm:t>
    </dgm:pt>
    <dgm:pt modelId="{03BAD752-EF8B-412C-B25D-2CFE3FD316D6}" type="pres">
      <dgm:prSet presAssocID="{CE8A191F-EA69-4B7F-9E6C-DB6EE0631A41}" presName="diagram" presStyleCnt="0">
        <dgm:presLayoutVars>
          <dgm:dir/>
          <dgm:resizeHandles val="exact"/>
        </dgm:presLayoutVars>
      </dgm:prSet>
      <dgm:spPr/>
    </dgm:pt>
    <dgm:pt modelId="{A75FEF9C-29FD-489B-86DB-C1AF114C6D99}" type="pres">
      <dgm:prSet presAssocID="{A26279BE-D416-426E-9924-60010A8206D8}" presName="arrow" presStyleLbl="node1" presStyleIdx="0" presStyleCnt="2" custScaleY="100081">
        <dgm:presLayoutVars>
          <dgm:bulletEnabled val="1"/>
        </dgm:presLayoutVars>
      </dgm:prSet>
      <dgm:spPr/>
    </dgm:pt>
    <dgm:pt modelId="{3C73FC69-3791-443B-852E-CD3BDC70CFE5}" type="pres">
      <dgm:prSet presAssocID="{5E0E336C-A7B4-4C39-8E40-5BD52D95E437}" presName="arrow" presStyleLbl="node1" presStyleIdx="1" presStyleCnt="2" custScaleY="102978">
        <dgm:presLayoutVars>
          <dgm:bulletEnabled val="1"/>
        </dgm:presLayoutVars>
      </dgm:prSet>
      <dgm:spPr/>
    </dgm:pt>
  </dgm:ptLst>
  <dgm:cxnLst>
    <dgm:cxn modelId="{9DD1AFB0-0475-45A8-8167-DDC916467025}" type="presOf" srcId="{A26279BE-D416-426E-9924-60010A8206D8}" destId="{A75FEF9C-29FD-489B-86DB-C1AF114C6D99}" srcOrd="0" destOrd="0" presId="urn:microsoft.com/office/officeart/2005/8/layout/arrow5"/>
    <dgm:cxn modelId="{240587D7-396F-428A-AE13-02DF03942FA1}" srcId="{CE8A191F-EA69-4B7F-9E6C-DB6EE0631A41}" destId="{A26279BE-D416-426E-9924-60010A8206D8}" srcOrd="0" destOrd="0" parTransId="{0932E108-10AF-42EF-9019-F66C810B85E4}" sibTransId="{6E1AE8A3-CD24-411E-AE98-8E3F66957F2D}"/>
    <dgm:cxn modelId="{B85A4AD9-5D6B-414B-A5BB-8BA57FFC834D}" srcId="{CE8A191F-EA69-4B7F-9E6C-DB6EE0631A41}" destId="{5E0E336C-A7B4-4C39-8E40-5BD52D95E437}" srcOrd="1" destOrd="0" parTransId="{895303A6-9B1D-47F3-94EF-8C87695E17BB}" sibTransId="{03627AF5-2EA9-49D2-BC47-3B2D41D8D616}"/>
    <dgm:cxn modelId="{D06F65F2-EABB-498A-8719-91E4957F6D43}" type="presOf" srcId="{5E0E336C-A7B4-4C39-8E40-5BD52D95E437}" destId="{3C73FC69-3791-443B-852E-CD3BDC70CFE5}" srcOrd="0" destOrd="0" presId="urn:microsoft.com/office/officeart/2005/8/layout/arrow5"/>
    <dgm:cxn modelId="{0D605AF4-EE02-45E0-81A8-3550967AF667}" type="presOf" srcId="{CE8A191F-EA69-4B7F-9E6C-DB6EE0631A41}" destId="{03BAD752-EF8B-412C-B25D-2CFE3FD316D6}" srcOrd="0" destOrd="0" presId="urn:microsoft.com/office/officeart/2005/8/layout/arrow5"/>
    <dgm:cxn modelId="{4D0DEB23-18A3-4ADD-AC95-4F05705FAE7D}" type="presParOf" srcId="{03BAD752-EF8B-412C-B25D-2CFE3FD316D6}" destId="{A75FEF9C-29FD-489B-86DB-C1AF114C6D99}" srcOrd="0" destOrd="0" presId="urn:microsoft.com/office/officeart/2005/8/layout/arrow5"/>
    <dgm:cxn modelId="{6638D200-855C-45EC-9AC4-B550C04FE271}" type="presParOf" srcId="{03BAD752-EF8B-412C-B25D-2CFE3FD316D6}" destId="{3C73FC69-3791-443B-852E-CD3BDC70CFE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2D44AF-3F79-4406-9C2C-52DD1651AF19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BE71DB0-6276-426B-951C-41CDA2DED1A8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Sistema Financiero Nacional</a:t>
          </a:r>
        </a:p>
      </dgm:t>
    </dgm:pt>
    <dgm:pt modelId="{28F7FB84-D89E-4638-AE47-0C3C8D3D8CEA}" type="parTrans" cxnId="{A0543CC4-B6DA-4FCE-8CAC-5DF2CF25790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9169568-D5DA-4044-AA13-A05DE00E5196}" type="sibTrans" cxnId="{A0543CC4-B6DA-4FCE-8CAC-5DF2CF25790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38F540E-7F54-4796-8FD0-E584B38017E3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Sistema financiero popular y solidario</a:t>
          </a:r>
        </a:p>
      </dgm:t>
    </dgm:pt>
    <dgm:pt modelId="{5685CDE5-5385-422D-BAEF-17F0772283AA}" type="parTrans" cxnId="{AAC758CA-8A97-449C-A516-C03F393C05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7B467E6-2B78-487C-9663-B27AD6DA663D}" type="sibTrans" cxnId="{AAC758CA-8A97-449C-A516-C03F393C05D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191A24A-FE2B-470B-8154-23E3B8DB2DD6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Sector financiero privado</a:t>
          </a:r>
        </a:p>
      </dgm:t>
    </dgm:pt>
    <dgm:pt modelId="{53756295-CB7D-4068-9F46-4A6BCBB09032}" type="parTrans" cxnId="{96F4653A-2F0E-450D-ABDB-8369D4115F9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51EC5D8-E75B-4F05-8C49-7AD99D6AB964}" type="sibTrans" cxnId="{96F4653A-2F0E-450D-ABDB-8369D4115F9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8707BFB-B17E-41AF-8B6E-57F781499174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Sector financiero público</a:t>
          </a:r>
        </a:p>
      </dgm:t>
    </dgm:pt>
    <dgm:pt modelId="{0FF1874D-3370-4C14-8619-195FFA9914ED}" type="parTrans" cxnId="{C62A1CC5-ED39-44FF-9702-0F2CF699EA6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54AD530-6F57-45A2-ABE5-F57529DA8F0B}" type="sibTrans" cxnId="{C62A1CC5-ED39-44FF-9702-0F2CF699EA6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48CB810-3B3F-4451-9396-F3A2F3A4EFD5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Cooperativas de ahorro y crédito, mutualistas, bancos comunales y cajas de ahorro</a:t>
          </a:r>
        </a:p>
      </dgm:t>
    </dgm:pt>
    <dgm:pt modelId="{4A883592-594A-41C5-816F-6DF9D88E0311}" type="parTrans" cxnId="{2BFB0BB2-4FD7-425D-84C5-7298886AA59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F617F48-46F4-41D6-A013-40245A3B6473}" type="sibTrans" cxnId="{2BFB0BB2-4FD7-425D-84C5-7298886AA59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25369DE-45A0-4059-B47B-9B72EE0A6EC8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Bancos, entidades de servicios financieros y de servicios auxiliares</a:t>
          </a:r>
        </a:p>
      </dgm:t>
    </dgm:pt>
    <dgm:pt modelId="{2D016C3A-C671-4D46-B2A8-6FB6586A0161}" type="parTrans" cxnId="{8C82A1BA-AE6B-4BEC-87B8-93F5F58921B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78686A-75C5-4171-9670-8FDA6813FC4D}" type="sibTrans" cxnId="{8C82A1BA-AE6B-4BEC-87B8-93F5F58921B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1301544-928B-4E3C-B71F-5DFC1438A79A}" type="pres">
      <dgm:prSet presAssocID="{232D44AF-3F79-4406-9C2C-52DD1651AF1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FB18E1E-3B86-4A2F-AEB7-EAB2E8B0B072}" type="pres">
      <dgm:prSet presAssocID="{5BE71DB0-6276-426B-951C-41CDA2DED1A8}" presName="root1" presStyleCnt="0"/>
      <dgm:spPr/>
    </dgm:pt>
    <dgm:pt modelId="{841DFD5D-ACE2-4533-862A-2E996C2CD1DC}" type="pres">
      <dgm:prSet presAssocID="{5BE71DB0-6276-426B-951C-41CDA2DED1A8}" presName="LevelOneTextNode" presStyleLbl="node0" presStyleIdx="0" presStyleCnt="1">
        <dgm:presLayoutVars>
          <dgm:chPref val="3"/>
        </dgm:presLayoutVars>
      </dgm:prSet>
      <dgm:spPr/>
    </dgm:pt>
    <dgm:pt modelId="{C98AF3C6-AE70-4A6D-AE3A-C6F770FD22B4}" type="pres">
      <dgm:prSet presAssocID="{5BE71DB0-6276-426B-951C-41CDA2DED1A8}" presName="level2hierChild" presStyleCnt="0"/>
      <dgm:spPr/>
    </dgm:pt>
    <dgm:pt modelId="{9642277B-95D2-49E2-BF77-BD7C294A7F64}" type="pres">
      <dgm:prSet presAssocID="{5685CDE5-5385-422D-BAEF-17F0772283AA}" presName="conn2-1" presStyleLbl="parChTrans1D2" presStyleIdx="0" presStyleCnt="3"/>
      <dgm:spPr/>
    </dgm:pt>
    <dgm:pt modelId="{485FA943-C6B3-46D4-849D-D7E916FF0AC8}" type="pres">
      <dgm:prSet presAssocID="{5685CDE5-5385-422D-BAEF-17F0772283AA}" presName="connTx" presStyleLbl="parChTrans1D2" presStyleIdx="0" presStyleCnt="3"/>
      <dgm:spPr/>
    </dgm:pt>
    <dgm:pt modelId="{B22E7FD7-8A6A-4BD3-8839-8F747D02C4BA}" type="pres">
      <dgm:prSet presAssocID="{738F540E-7F54-4796-8FD0-E584B38017E3}" presName="root2" presStyleCnt="0"/>
      <dgm:spPr/>
    </dgm:pt>
    <dgm:pt modelId="{43EEEF4C-9709-4D53-8A0F-3EB2540134F5}" type="pres">
      <dgm:prSet presAssocID="{738F540E-7F54-4796-8FD0-E584B38017E3}" presName="LevelTwoTextNode" presStyleLbl="node2" presStyleIdx="0" presStyleCnt="3">
        <dgm:presLayoutVars>
          <dgm:chPref val="3"/>
        </dgm:presLayoutVars>
      </dgm:prSet>
      <dgm:spPr/>
    </dgm:pt>
    <dgm:pt modelId="{CD5406D0-528E-42B5-A921-EA29D3120651}" type="pres">
      <dgm:prSet presAssocID="{738F540E-7F54-4796-8FD0-E584B38017E3}" presName="level3hierChild" presStyleCnt="0"/>
      <dgm:spPr/>
    </dgm:pt>
    <dgm:pt modelId="{7020C728-7C1A-45F2-AE1F-29D6D14C13D5}" type="pres">
      <dgm:prSet presAssocID="{4A883592-594A-41C5-816F-6DF9D88E0311}" presName="conn2-1" presStyleLbl="parChTrans1D3" presStyleIdx="0" presStyleCnt="2"/>
      <dgm:spPr/>
    </dgm:pt>
    <dgm:pt modelId="{097F65A4-90D7-442F-B68E-75A7E1B35F90}" type="pres">
      <dgm:prSet presAssocID="{4A883592-594A-41C5-816F-6DF9D88E0311}" presName="connTx" presStyleLbl="parChTrans1D3" presStyleIdx="0" presStyleCnt="2"/>
      <dgm:spPr/>
    </dgm:pt>
    <dgm:pt modelId="{8F4C2D6E-3F5B-4F5C-825D-4A7F28171233}" type="pres">
      <dgm:prSet presAssocID="{548CB810-3B3F-4451-9396-F3A2F3A4EFD5}" presName="root2" presStyleCnt="0"/>
      <dgm:spPr/>
    </dgm:pt>
    <dgm:pt modelId="{3F42D2F0-1AC5-408B-8C87-0E92962FCDA2}" type="pres">
      <dgm:prSet presAssocID="{548CB810-3B3F-4451-9396-F3A2F3A4EFD5}" presName="LevelTwoTextNode" presStyleLbl="node3" presStyleIdx="0" presStyleCnt="2">
        <dgm:presLayoutVars>
          <dgm:chPref val="3"/>
        </dgm:presLayoutVars>
      </dgm:prSet>
      <dgm:spPr/>
    </dgm:pt>
    <dgm:pt modelId="{F91D9324-7D9E-46E1-BA78-A9CD6CF02720}" type="pres">
      <dgm:prSet presAssocID="{548CB810-3B3F-4451-9396-F3A2F3A4EFD5}" presName="level3hierChild" presStyleCnt="0"/>
      <dgm:spPr/>
    </dgm:pt>
    <dgm:pt modelId="{C926B25A-B9DB-41E7-90CD-71A7A8B3D449}" type="pres">
      <dgm:prSet presAssocID="{53756295-CB7D-4068-9F46-4A6BCBB09032}" presName="conn2-1" presStyleLbl="parChTrans1D2" presStyleIdx="1" presStyleCnt="3"/>
      <dgm:spPr/>
    </dgm:pt>
    <dgm:pt modelId="{8D12EB14-9CCD-41FD-A835-2D2D17B38BF5}" type="pres">
      <dgm:prSet presAssocID="{53756295-CB7D-4068-9F46-4A6BCBB09032}" presName="connTx" presStyleLbl="parChTrans1D2" presStyleIdx="1" presStyleCnt="3"/>
      <dgm:spPr/>
    </dgm:pt>
    <dgm:pt modelId="{C4DFDBC7-125C-4FA7-85E8-5753C6D46B87}" type="pres">
      <dgm:prSet presAssocID="{C191A24A-FE2B-470B-8154-23E3B8DB2DD6}" presName="root2" presStyleCnt="0"/>
      <dgm:spPr/>
    </dgm:pt>
    <dgm:pt modelId="{B98AB829-9290-41B2-A4AC-95DE180EF4A8}" type="pres">
      <dgm:prSet presAssocID="{C191A24A-FE2B-470B-8154-23E3B8DB2DD6}" presName="LevelTwoTextNode" presStyleLbl="node2" presStyleIdx="1" presStyleCnt="3">
        <dgm:presLayoutVars>
          <dgm:chPref val="3"/>
        </dgm:presLayoutVars>
      </dgm:prSet>
      <dgm:spPr/>
    </dgm:pt>
    <dgm:pt modelId="{6090185D-D3E9-4FFE-998B-56A23766E9A6}" type="pres">
      <dgm:prSet presAssocID="{C191A24A-FE2B-470B-8154-23E3B8DB2DD6}" presName="level3hierChild" presStyleCnt="0"/>
      <dgm:spPr/>
    </dgm:pt>
    <dgm:pt modelId="{132EA92B-EB00-43C4-A6B8-B86F10C6D15D}" type="pres">
      <dgm:prSet presAssocID="{2D016C3A-C671-4D46-B2A8-6FB6586A0161}" presName="conn2-1" presStyleLbl="parChTrans1D3" presStyleIdx="1" presStyleCnt="2"/>
      <dgm:spPr/>
    </dgm:pt>
    <dgm:pt modelId="{2CB00DF9-3D07-4514-96E1-93BA1FFD7C32}" type="pres">
      <dgm:prSet presAssocID="{2D016C3A-C671-4D46-B2A8-6FB6586A0161}" presName="connTx" presStyleLbl="parChTrans1D3" presStyleIdx="1" presStyleCnt="2"/>
      <dgm:spPr/>
    </dgm:pt>
    <dgm:pt modelId="{7CBE08CF-F87B-4D9F-87AC-90E8737420B1}" type="pres">
      <dgm:prSet presAssocID="{D25369DE-45A0-4059-B47B-9B72EE0A6EC8}" presName="root2" presStyleCnt="0"/>
      <dgm:spPr/>
    </dgm:pt>
    <dgm:pt modelId="{FD194CDC-B4AA-4351-9AB6-27C4E76373D3}" type="pres">
      <dgm:prSet presAssocID="{D25369DE-45A0-4059-B47B-9B72EE0A6EC8}" presName="LevelTwoTextNode" presStyleLbl="node3" presStyleIdx="1" presStyleCnt="2">
        <dgm:presLayoutVars>
          <dgm:chPref val="3"/>
        </dgm:presLayoutVars>
      </dgm:prSet>
      <dgm:spPr/>
    </dgm:pt>
    <dgm:pt modelId="{0BCDB780-421F-4444-ACD7-300A19E56777}" type="pres">
      <dgm:prSet presAssocID="{D25369DE-45A0-4059-B47B-9B72EE0A6EC8}" presName="level3hierChild" presStyleCnt="0"/>
      <dgm:spPr/>
    </dgm:pt>
    <dgm:pt modelId="{DD064D68-959F-4F3E-9C21-ABF50659E636}" type="pres">
      <dgm:prSet presAssocID="{0FF1874D-3370-4C14-8619-195FFA9914ED}" presName="conn2-1" presStyleLbl="parChTrans1D2" presStyleIdx="2" presStyleCnt="3"/>
      <dgm:spPr/>
    </dgm:pt>
    <dgm:pt modelId="{14FD7EEA-47AA-4D12-B17D-ADC67D0EFB9D}" type="pres">
      <dgm:prSet presAssocID="{0FF1874D-3370-4C14-8619-195FFA9914ED}" presName="connTx" presStyleLbl="parChTrans1D2" presStyleIdx="2" presStyleCnt="3"/>
      <dgm:spPr/>
    </dgm:pt>
    <dgm:pt modelId="{9FA8A659-1453-4767-8955-F21D7F7D2658}" type="pres">
      <dgm:prSet presAssocID="{E8707BFB-B17E-41AF-8B6E-57F781499174}" presName="root2" presStyleCnt="0"/>
      <dgm:spPr/>
    </dgm:pt>
    <dgm:pt modelId="{BCF34C5F-B62B-4850-A79F-37F54D94246A}" type="pres">
      <dgm:prSet presAssocID="{E8707BFB-B17E-41AF-8B6E-57F781499174}" presName="LevelTwoTextNode" presStyleLbl="node2" presStyleIdx="2" presStyleCnt="3">
        <dgm:presLayoutVars>
          <dgm:chPref val="3"/>
        </dgm:presLayoutVars>
      </dgm:prSet>
      <dgm:spPr/>
    </dgm:pt>
    <dgm:pt modelId="{CBEE48C6-86D0-4F32-B505-64E7154C4D17}" type="pres">
      <dgm:prSet presAssocID="{E8707BFB-B17E-41AF-8B6E-57F781499174}" presName="level3hierChild" presStyleCnt="0"/>
      <dgm:spPr/>
    </dgm:pt>
  </dgm:ptLst>
  <dgm:cxnLst>
    <dgm:cxn modelId="{CF0E6404-7B49-4BDF-883C-4D82EA946445}" type="presOf" srcId="{D25369DE-45A0-4059-B47B-9B72EE0A6EC8}" destId="{FD194CDC-B4AA-4351-9AB6-27C4E76373D3}" srcOrd="0" destOrd="0" presId="urn:microsoft.com/office/officeart/2008/layout/HorizontalMultiLevelHierarchy"/>
    <dgm:cxn modelId="{11D17515-4B50-425E-9222-E5FBD735AE4E}" type="presOf" srcId="{4A883592-594A-41C5-816F-6DF9D88E0311}" destId="{097F65A4-90D7-442F-B68E-75A7E1B35F90}" srcOrd="1" destOrd="0" presId="urn:microsoft.com/office/officeart/2008/layout/HorizontalMultiLevelHierarchy"/>
    <dgm:cxn modelId="{80B2BE1D-09BB-489E-8C63-353242A4A9DD}" type="presOf" srcId="{548CB810-3B3F-4451-9396-F3A2F3A4EFD5}" destId="{3F42D2F0-1AC5-408B-8C87-0E92962FCDA2}" srcOrd="0" destOrd="0" presId="urn:microsoft.com/office/officeart/2008/layout/HorizontalMultiLevelHierarchy"/>
    <dgm:cxn modelId="{A421FF36-C5D2-42A2-A7A2-61ACA5B47811}" type="presOf" srcId="{C191A24A-FE2B-470B-8154-23E3B8DB2DD6}" destId="{B98AB829-9290-41B2-A4AC-95DE180EF4A8}" srcOrd="0" destOrd="0" presId="urn:microsoft.com/office/officeart/2008/layout/HorizontalMultiLevelHierarchy"/>
    <dgm:cxn modelId="{96F4653A-2F0E-450D-ABDB-8369D4115F9A}" srcId="{5BE71DB0-6276-426B-951C-41CDA2DED1A8}" destId="{C191A24A-FE2B-470B-8154-23E3B8DB2DD6}" srcOrd="1" destOrd="0" parTransId="{53756295-CB7D-4068-9F46-4A6BCBB09032}" sibTransId="{551EC5D8-E75B-4F05-8C49-7AD99D6AB964}"/>
    <dgm:cxn modelId="{EEA7A43F-6B0A-4CCF-A222-3311485FF02C}" type="presOf" srcId="{738F540E-7F54-4796-8FD0-E584B38017E3}" destId="{43EEEF4C-9709-4D53-8A0F-3EB2540134F5}" srcOrd="0" destOrd="0" presId="urn:microsoft.com/office/officeart/2008/layout/HorizontalMultiLevelHierarchy"/>
    <dgm:cxn modelId="{98CD145B-92BA-445D-8085-CAF56EE5D22B}" type="presOf" srcId="{4A883592-594A-41C5-816F-6DF9D88E0311}" destId="{7020C728-7C1A-45F2-AE1F-29D6D14C13D5}" srcOrd="0" destOrd="0" presId="urn:microsoft.com/office/officeart/2008/layout/HorizontalMultiLevelHierarchy"/>
    <dgm:cxn modelId="{2472E15E-E091-4244-9A53-D187CE6EDC9A}" type="presOf" srcId="{53756295-CB7D-4068-9F46-4A6BCBB09032}" destId="{8D12EB14-9CCD-41FD-A835-2D2D17B38BF5}" srcOrd="1" destOrd="0" presId="urn:microsoft.com/office/officeart/2008/layout/HorizontalMultiLevelHierarchy"/>
    <dgm:cxn modelId="{8E8ACF5F-39F3-44FB-9056-87D921A017C5}" type="presOf" srcId="{232D44AF-3F79-4406-9C2C-52DD1651AF19}" destId="{F1301544-928B-4E3C-B71F-5DFC1438A79A}" srcOrd="0" destOrd="0" presId="urn:microsoft.com/office/officeart/2008/layout/HorizontalMultiLevelHierarchy"/>
    <dgm:cxn modelId="{D86C0744-1E1A-4B9A-BBD6-0010CCA35C5E}" type="presOf" srcId="{53756295-CB7D-4068-9F46-4A6BCBB09032}" destId="{C926B25A-B9DB-41E7-90CD-71A7A8B3D449}" srcOrd="0" destOrd="0" presId="urn:microsoft.com/office/officeart/2008/layout/HorizontalMultiLevelHierarchy"/>
    <dgm:cxn modelId="{0F152865-B4F6-4A21-B4CD-05DC54AF47D0}" type="presOf" srcId="{0FF1874D-3370-4C14-8619-195FFA9914ED}" destId="{DD064D68-959F-4F3E-9C21-ABF50659E636}" srcOrd="0" destOrd="0" presId="urn:microsoft.com/office/officeart/2008/layout/HorizontalMultiLevelHierarchy"/>
    <dgm:cxn modelId="{05549952-54E6-41DB-81F5-C5B37A92CC26}" type="presOf" srcId="{2D016C3A-C671-4D46-B2A8-6FB6586A0161}" destId="{132EA92B-EB00-43C4-A6B8-B86F10C6D15D}" srcOrd="0" destOrd="0" presId="urn:microsoft.com/office/officeart/2008/layout/HorizontalMultiLevelHierarchy"/>
    <dgm:cxn modelId="{2348F485-AE4A-4A67-BCAA-FD619B8DD1C6}" type="presOf" srcId="{2D016C3A-C671-4D46-B2A8-6FB6586A0161}" destId="{2CB00DF9-3D07-4514-96E1-93BA1FFD7C32}" srcOrd="1" destOrd="0" presId="urn:microsoft.com/office/officeart/2008/layout/HorizontalMultiLevelHierarchy"/>
    <dgm:cxn modelId="{C1DE8394-3D21-429C-9533-6459E966D504}" type="presOf" srcId="{5BE71DB0-6276-426B-951C-41CDA2DED1A8}" destId="{841DFD5D-ACE2-4533-862A-2E996C2CD1DC}" srcOrd="0" destOrd="0" presId="urn:microsoft.com/office/officeart/2008/layout/HorizontalMultiLevelHierarchy"/>
    <dgm:cxn modelId="{2BFB0BB2-4FD7-425D-84C5-7298886AA598}" srcId="{738F540E-7F54-4796-8FD0-E584B38017E3}" destId="{548CB810-3B3F-4451-9396-F3A2F3A4EFD5}" srcOrd="0" destOrd="0" parTransId="{4A883592-594A-41C5-816F-6DF9D88E0311}" sibTransId="{CF617F48-46F4-41D6-A013-40245A3B6473}"/>
    <dgm:cxn modelId="{2D995DB5-1EF2-4204-B7F5-7E0447BAC570}" type="presOf" srcId="{5685CDE5-5385-422D-BAEF-17F0772283AA}" destId="{9642277B-95D2-49E2-BF77-BD7C294A7F64}" srcOrd="0" destOrd="0" presId="urn:microsoft.com/office/officeart/2008/layout/HorizontalMultiLevelHierarchy"/>
    <dgm:cxn modelId="{8C82A1BA-AE6B-4BEC-87B8-93F5F58921B0}" srcId="{C191A24A-FE2B-470B-8154-23E3B8DB2DD6}" destId="{D25369DE-45A0-4059-B47B-9B72EE0A6EC8}" srcOrd="0" destOrd="0" parTransId="{2D016C3A-C671-4D46-B2A8-6FB6586A0161}" sibTransId="{5A78686A-75C5-4171-9670-8FDA6813FC4D}"/>
    <dgm:cxn modelId="{1EEF20C1-8196-4A55-A5E1-1C8120D934A8}" type="presOf" srcId="{E8707BFB-B17E-41AF-8B6E-57F781499174}" destId="{BCF34C5F-B62B-4850-A79F-37F54D94246A}" srcOrd="0" destOrd="0" presId="urn:microsoft.com/office/officeart/2008/layout/HorizontalMultiLevelHierarchy"/>
    <dgm:cxn modelId="{A0543CC4-B6DA-4FCE-8CAC-5DF2CF257906}" srcId="{232D44AF-3F79-4406-9C2C-52DD1651AF19}" destId="{5BE71DB0-6276-426B-951C-41CDA2DED1A8}" srcOrd="0" destOrd="0" parTransId="{28F7FB84-D89E-4638-AE47-0C3C8D3D8CEA}" sibTransId="{D9169568-D5DA-4044-AA13-A05DE00E5196}"/>
    <dgm:cxn modelId="{C62A1CC5-ED39-44FF-9702-0F2CF699EA60}" srcId="{5BE71DB0-6276-426B-951C-41CDA2DED1A8}" destId="{E8707BFB-B17E-41AF-8B6E-57F781499174}" srcOrd="2" destOrd="0" parTransId="{0FF1874D-3370-4C14-8619-195FFA9914ED}" sibTransId="{054AD530-6F57-45A2-ABE5-F57529DA8F0B}"/>
    <dgm:cxn modelId="{AAC758CA-8A97-449C-A516-C03F393C05DC}" srcId="{5BE71DB0-6276-426B-951C-41CDA2DED1A8}" destId="{738F540E-7F54-4796-8FD0-E584B38017E3}" srcOrd="0" destOrd="0" parTransId="{5685CDE5-5385-422D-BAEF-17F0772283AA}" sibTransId="{27B467E6-2B78-487C-9663-B27AD6DA663D}"/>
    <dgm:cxn modelId="{8922DCCE-6C9A-412D-8D2E-2CDC9C142BFF}" type="presOf" srcId="{5685CDE5-5385-422D-BAEF-17F0772283AA}" destId="{485FA943-C6B3-46D4-849D-D7E916FF0AC8}" srcOrd="1" destOrd="0" presId="urn:microsoft.com/office/officeart/2008/layout/HorizontalMultiLevelHierarchy"/>
    <dgm:cxn modelId="{C2E65AFF-24A3-4F5C-A11B-82BC1FB41D02}" type="presOf" srcId="{0FF1874D-3370-4C14-8619-195FFA9914ED}" destId="{14FD7EEA-47AA-4D12-B17D-ADC67D0EFB9D}" srcOrd="1" destOrd="0" presId="urn:microsoft.com/office/officeart/2008/layout/HorizontalMultiLevelHierarchy"/>
    <dgm:cxn modelId="{31236601-8496-4CEE-A9AD-C6ED136B63D1}" type="presParOf" srcId="{F1301544-928B-4E3C-B71F-5DFC1438A79A}" destId="{4FB18E1E-3B86-4A2F-AEB7-EAB2E8B0B072}" srcOrd="0" destOrd="0" presId="urn:microsoft.com/office/officeart/2008/layout/HorizontalMultiLevelHierarchy"/>
    <dgm:cxn modelId="{07B74DD8-D290-42EC-A104-28B4B52CDBAF}" type="presParOf" srcId="{4FB18E1E-3B86-4A2F-AEB7-EAB2E8B0B072}" destId="{841DFD5D-ACE2-4533-862A-2E996C2CD1DC}" srcOrd="0" destOrd="0" presId="urn:microsoft.com/office/officeart/2008/layout/HorizontalMultiLevelHierarchy"/>
    <dgm:cxn modelId="{CE9CD36D-B37B-4655-BAD9-4F47975DB684}" type="presParOf" srcId="{4FB18E1E-3B86-4A2F-AEB7-EAB2E8B0B072}" destId="{C98AF3C6-AE70-4A6D-AE3A-C6F770FD22B4}" srcOrd="1" destOrd="0" presId="urn:microsoft.com/office/officeart/2008/layout/HorizontalMultiLevelHierarchy"/>
    <dgm:cxn modelId="{DF7EAB35-5B13-4CAA-AB94-81D1BFABD19D}" type="presParOf" srcId="{C98AF3C6-AE70-4A6D-AE3A-C6F770FD22B4}" destId="{9642277B-95D2-49E2-BF77-BD7C294A7F64}" srcOrd="0" destOrd="0" presId="urn:microsoft.com/office/officeart/2008/layout/HorizontalMultiLevelHierarchy"/>
    <dgm:cxn modelId="{13B1629C-9636-45AC-B605-8968E95B526F}" type="presParOf" srcId="{9642277B-95D2-49E2-BF77-BD7C294A7F64}" destId="{485FA943-C6B3-46D4-849D-D7E916FF0AC8}" srcOrd="0" destOrd="0" presId="urn:microsoft.com/office/officeart/2008/layout/HorizontalMultiLevelHierarchy"/>
    <dgm:cxn modelId="{E129841C-18DC-460F-BA13-3B75E95CEF50}" type="presParOf" srcId="{C98AF3C6-AE70-4A6D-AE3A-C6F770FD22B4}" destId="{B22E7FD7-8A6A-4BD3-8839-8F747D02C4BA}" srcOrd="1" destOrd="0" presId="urn:microsoft.com/office/officeart/2008/layout/HorizontalMultiLevelHierarchy"/>
    <dgm:cxn modelId="{7D4A4946-AF5C-42AF-89C1-DF9E2FEF1CDB}" type="presParOf" srcId="{B22E7FD7-8A6A-4BD3-8839-8F747D02C4BA}" destId="{43EEEF4C-9709-4D53-8A0F-3EB2540134F5}" srcOrd="0" destOrd="0" presId="urn:microsoft.com/office/officeart/2008/layout/HorizontalMultiLevelHierarchy"/>
    <dgm:cxn modelId="{24052F34-6A46-4A38-B3DB-A5221EA5F2D4}" type="presParOf" srcId="{B22E7FD7-8A6A-4BD3-8839-8F747D02C4BA}" destId="{CD5406D0-528E-42B5-A921-EA29D3120651}" srcOrd="1" destOrd="0" presId="urn:microsoft.com/office/officeart/2008/layout/HorizontalMultiLevelHierarchy"/>
    <dgm:cxn modelId="{8272D4A2-4FE8-418D-983A-D901B0737208}" type="presParOf" srcId="{CD5406D0-528E-42B5-A921-EA29D3120651}" destId="{7020C728-7C1A-45F2-AE1F-29D6D14C13D5}" srcOrd="0" destOrd="0" presId="urn:microsoft.com/office/officeart/2008/layout/HorizontalMultiLevelHierarchy"/>
    <dgm:cxn modelId="{F39B9E3F-EBCA-42FC-BC5B-8DFC5E55B82A}" type="presParOf" srcId="{7020C728-7C1A-45F2-AE1F-29D6D14C13D5}" destId="{097F65A4-90D7-442F-B68E-75A7E1B35F90}" srcOrd="0" destOrd="0" presId="urn:microsoft.com/office/officeart/2008/layout/HorizontalMultiLevelHierarchy"/>
    <dgm:cxn modelId="{0C3627AC-1856-485D-8C4F-AC904450750D}" type="presParOf" srcId="{CD5406D0-528E-42B5-A921-EA29D3120651}" destId="{8F4C2D6E-3F5B-4F5C-825D-4A7F28171233}" srcOrd="1" destOrd="0" presId="urn:microsoft.com/office/officeart/2008/layout/HorizontalMultiLevelHierarchy"/>
    <dgm:cxn modelId="{EE0F803E-B590-4EA0-BF69-AFEC2036FA45}" type="presParOf" srcId="{8F4C2D6E-3F5B-4F5C-825D-4A7F28171233}" destId="{3F42D2F0-1AC5-408B-8C87-0E92962FCDA2}" srcOrd="0" destOrd="0" presId="urn:microsoft.com/office/officeart/2008/layout/HorizontalMultiLevelHierarchy"/>
    <dgm:cxn modelId="{0B050B80-8428-4CD3-9BCD-0175CCFD5F5E}" type="presParOf" srcId="{8F4C2D6E-3F5B-4F5C-825D-4A7F28171233}" destId="{F91D9324-7D9E-46E1-BA78-A9CD6CF02720}" srcOrd="1" destOrd="0" presId="urn:microsoft.com/office/officeart/2008/layout/HorizontalMultiLevelHierarchy"/>
    <dgm:cxn modelId="{A21D1955-33A1-4D17-A97F-AC8691B7D8A4}" type="presParOf" srcId="{C98AF3C6-AE70-4A6D-AE3A-C6F770FD22B4}" destId="{C926B25A-B9DB-41E7-90CD-71A7A8B3D449}" srcOrd="2" destOrd="0" presId="urn:microsoft.com/office/officeart/2008/layout/HorizontalMultiLevelHierarchy"/>
    <dgm:cxn modelId="{4E466A4B-6322-4B92-AF6C-FAA5518B0DE4}" type="presParOf" srcId="{C926B25A-B9DB-41E7-90CD-71A7A8B3D449}" destId="{8D12EB14-9CCD-41FD-A835-2D2D17B38BF5}" srcOrd="0" destOrd="0" presId="urn:microsoft.com/office/officeart/2008/layout/HorizontalMultiLevelHierarchy"/>
    <dgm:cxn modelId="{AF60B3F9-936F-48FA-9422-497CA9932CAD}" type="presParOf" srcId="{C98AF3C6-AE70-4A6D-AE3A-C6F770FD22B4}" destId="{C4DFDBC7-125C-4FA7-85E8-5753C6D46B87}" srcOrd="3" destOrd="0" presId="urn:microsoft.com/office/officeart/2008/layout/HorizontalMultiLevelHierarchy"/>
    <dgm:cxn modelId="{D1A6820E-AF26-4172-837C-22CCFA7758DD}" type="presParOf" srcId="{C4DFDBC7-125C-4FA7-85E8-5753C6D46B87}" destId="{B98AB829-9290-41B2-A4AC-95DE180EF4A8}" srcOrd="0" destOrd="0" presId="urn:microsoft.com/office/officeart/2008/layout/HorizontalMultiLevelHierarchy"/>
    <dgm:cxn modelId="{B9DDA42C-CFEF-498C-B473-E867F2475709}" type="presParOf" srcId="{C4DFDBC7-125C-4FA7-85E8-5753C6D46B87}" destId="{6090185D-D3E9-4FFE-998B-56A23766E9A6}" srcOrd="1" destOrd="0" presId="urn:microsoft.com/office/officeart/2008/layout/HorizontalMultiLevelHierarchy"/>
    <dgm:cxn modelId="{47477231-5030-4899-83A7-9780D7B55DE8}" type="presParOf" srcId="{6090185D-D3E9-4FFE-998B-56A23766E9A6}" destId="{132EA92B-EB00-43C4-A6B8-B86F10C6D15D}" srcOrd="0" destOrd="0" presId="urn:microsoft.com/office/officeart/2008/layout/HorizontalMultiLevelHierarchy"/>
    <dgm:cxn modelId="{1E75B582-AEAC-4A8E-BD82-08C161D5A626}" type="presParOf" srcId="{132EA92B-EB00-43C4-A6B8-B86F10C6D15D}" destId="{2CB00DF9-3D07-4514-96E1-93BA1FFD7C32}" srcOrd="0" destOrd="0" presId="urn:microsoft.com/office/officeart/2008/layout/HorizontalMultiLevelHierarchy"/>
    <dgm:cxn modelId="{DB5C8556-1541-472D-81CC-D3A1861BD1B2}" type="presParOf" srcId="{6090185D-D3E9-4FFE-998B-56A23766E9A6}" destId="{7CBE08CF-F87B-4D9F-87AC-90E8737420B1}" srcOrd="1" destOrd="0" presId="urn:microsoft.com/office/officeart/2008/layout/HorizontalMultiLevelHierarchy"/>
    <dgm:cxn modelId="{7C9EBD15-A1E5-46A1-8948-F842316E0C73}" type="presParOf" srcId="{7CBE08CF-F87B-4D9F-87AC-90E8737420B1}" destId="{FD194CDC-B4AA-4351-9AB6-27C4E76373D3}" srcOrd="0" destOrd="0" presId="urn:microsoft.com/office/officeart/2008/layout/HorizontalMultiLevelHierarchy"/>
    <dgm:cxn modelId="{C31BDC6E-4400-4BD6-9FD6-86843AF901AF}" type="presParOf" srcId="{7CBE08CF-F87B-4D9F-87AC-90E8737420B1}" destId="{0BCDB780-421F-4444-ACD7-300A19E56777}" srcOrd="1" destOrd="0" presId="urn:microsoft.com/office/officeart/2008/layout/HorizontalMultiLevelHierarchy"/>
    <dgm:cxn modelId="{D4419129-69F4-42B6-BA82-D66C778425EA}" type="presParOf" srcId="{C98AF3C6-AE70-4A6D-AE3A-C6F770FD22B4}" destId="{DD064D68-959F-4F3E-9C21-ABF50659E636}" srcOrd="4" destOrd="0" presId="urn:microsoft.com/office/officeart/2008/layout/HorizontalMultiLevelHierarchy"/>
    <dgm:cxn modelId="{4CF03CCC-A9A7-4097-9321-36B7B566EA0C}" type="presParOf" srcId="{DD064D68-959F-4F3E-9C21-ABF50659E636}" destId="{14FD7EEA-47AA-4D12-B17D-ADC67D0EFB9D}" srcOrd="0" destOrd="0" presId="urn:microsoft.com/office/officeart/2008/layout/HorizontalMultiLevelHierarchy"/>
    <dgm:cxn modelId="{A5578787-DE8E-4F30-A3E0-9E10D3670480}" type="presParOf" srcId="{C98AF3C6-AE70-4A6D-AE3A-C6F770FD22B4}" destId="{9FA8A659-1453-4767-8955-F21D7F7D2658}" srcOrd="5" destOrd="0" presId="urn:microsoft.com/office/officeart/2008/layout/HorizontalMultiLevelHierarchy"/>
    <dgm:cxn modelId="{EF4D285E-0629-448B-A036-762F8DB3590C}" type="presParOf" srcId="{9FA8A659-1453-4767-8955-F21D7F7D2658}" destId="{BCF34C5F-B62B-4850-A79F-37F54D94246A}" srcOrd="0" destOrd="0" presId="urn:microsoft.com/office/officeart/2008/layout/HorizontalMultiLevelHierarchy"/>
    <dgm:cxn modelId="{991745B8-FC61-437A-B99F-81A8EA60353C}" type="presParOf" srcId="{9FA8A659-1453-4767-8955-F21D7F7D2658}" destId="{CBEE48C6-86D0-4F32-B505-64E7154C4D1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5BFD8A-4AD5-4E54-B8EB-64D20E96A45F}" type="doc">
      <dgm:prSet loTypeId="urn:microsoft.com/office/officeart/2005/8/layout/hierarchy3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316E516-B814-4F21-BE6E-F07EF0874AC6}">
      <dgm:prSet phldrT="[Texto]"/>
      <dgm:spPr/>
      <dgm:t>
        <a:bodyPr/>
        <a:lstStyle/>
        <a:p>
          <a:r>
            <a:rPr lang="es-EC" dirty="0"/>
            <a:t>Basilea</a:t>
          </a:r>
        </a:p>
      </dgm:t>
    </dgm:pt>
    <dgm:pt modelId="{923A0D13-9B17-4E9C-B2C7-3325016B36D1}" type="parTrans" cxnId="{08CBE188-9521-42EF-A172-1721274CFB29}">
      <dgm:prSet/>
      <dgm:spPr/>
      <dgm:t>
        <a:bodyPr/>
        <a:lstStyle/>
        <a:p>
          <a:endParaRPr lang="es-EC"/>
        </a:p>
      </dgm:t>
    </dgm:pt>
    <dgm:pt modelId="{BB0C44BC-745E-42C7-8FF1-71DD403D80FB}" type="sibTrans" cxnId="{08CBE188-9521-42EF-A172-1721274CFB29}">
      <dgm:prSet/>
      <dgm:spPr/>
      <dgm:t>
        <a:bodyPr/>
        <a:lstStyle/>
        <a:p>
          <a:endParaRPr lang="es-EC"/>
        </a:p>
      </dgm:t>
    </dgm:pt>
    <dgm:pt modelId="{7C13341D-1C5F-4C35-9B18-A6DD3EBF34D4}">
      <dgm:prSet phldrT="[Texto]" custT="1"/>
      <dgm:spPr/>
      <dgm:t>
        <a:bodyPr/>
        <a:lstStyle/>
        <a:p>
          <a:r>
            <a:rPr lang="es-EC" sz="1600" dirty="0"/>
            <a:t>Basilea I</a:t>
          </a:r>
        </a:p>
      </dgm:t>
    </dgm:pt>
    <dgm:pt modelId="{86021EF5-6B6B-41AB-916A-92883A47496E}" type="parTrans" cxnId="{88D293CE-E748-4B42-9F15-C6B0707170ED}">
      <dgm:prSet/>
      <dgm:spPr/>
      <dgm:t>
        <a:bodyPr/>
        <a:lstStyle/>
        <a:p>
          <a:endParaRPr lang="es-EC"/>
        </a:p>
      </dgm:t>
    </dgm:pt>
    <dgm:pt modelId="{21EAAD4F-299E-4D2D-ACCF-936C83E32339}" type="sibTrans" cxnId="{88D293CE-E748-4B42-9F15-C6B0707170ED}">
      <dgm:prSet/>
      <dgm:spPr/>
      <dgm:t>
        <a:bodyPr/>
        <a:lstStyle/>
        <a:p>
          <a:endParaRPr lang="es-EC"/>
        </a:p>
      </dgm:t>
    </dgm:pt>
    <dgm:pt modelId="{C7D04739-9080-459D-BE4B-0EE8CCC8AA64}">
      <dgm:prSet phldrT="[Texto]" custT="1"/>
      <dgm:spPr/>
      <dgm:t>
        <a:bodyPr/>
        <a:lstStyle/>
        <a:p>
          <a:r>
            <a:rPr lang="es-EC" sz="1600" dirty="0"/>
            <a:t>Basilea II</a:t>
          </a:r>
        </a:p>
      </dgm:t>
    </dgm:pt>
    <dgm:pt modelId="{BBA1C210-2596-4495-A1D7-8C157366CFC9}" type="parTrans" cxnId="{C1541849-952A-4E91-AB33-D8EF84BE0799}">
      <dgm:prSet/>
      <dgm:spPr/>
      <dgm:t>
        <a:bodyPr/>
        <a:lstStyle/>
        <a:p>
          <a:endParaRPr lang="es-EC"/>
        </a:p>
      </dgm:t>
    </dgm:pt>
    <dgm:pt modelId="{25AA2FDC-5621-481E-A718-56BF72A56D61}" type="sibTrans" cxnId="{C1541849-952A-4E91-AB33-D8EF84BE0799}">
      <dgm:prSet/>
      <dgm:spPr/>
      <dgm:t>
        <a:bodyPr/>
        <a:lstStyle/>
        <a:p>
          <a:endParaRPr lang="es-EC"/>
        </a:p>
      </dgm:t>
    </dgm:pt>
    <dgm:pt modelId="{A1237423-4001-4581-9177-595824015700}">
      <dgm:prSet phldrT="[Texto]"/>
      <dgm:spPr/>
      <dgm:t>
        <a:bodyPr/>
        <a:lstStyle/>
        <a:p>
          <a:r>
            <a:rPr lang="es-EC" dirty="0"/>
            <a:t>Riesgo de crédito</a:t>
          </a:r>
        </a:p>
      </dgm:t>
    </dgm:pt>
    <dgm:pt modelId="{3C7A6B79-8E5C-4AFD-933D-761F745F8E95}" type="parTrans" cxnId="{95FC34BF-551F-4B6A-969C-E3FAE3DEC18E}">
      <dgm:prSet/>
      <dgm:spPr/>
      <dgm:t>
        <a:bodyPr/>
        <a:lstStyle/>
        <a:p>
          <a:endParaRPr lang="es-EC"/>
        </a:p>
      </dgm:t>
    </dgm:pt>
    <dgm:pt modelId="{66FCF23D-BC66-4E10-90DA-0401787EAB05}" type="sibTrans" cxnId="{95FC34BF-551F-4B6A-969C-E3FAE3DEC18E}">
      <dgm:prSet/>
      <dgm:spPr/>
      <dgm:t>
        <a:bodyPr/>
        <a:lstStyle/>
        <a:p>
          <a:endParaRPr lang="es-EC"/>
        </a:p>
      </dgm:t>
    </dgm:pt>
    <dgm:pt modelId="{3D896BA9-2B07-433C-B05A-F7BA3FA53C54}">
      <dgm:prSet phldrT="[Texto]" custT="1"/>
      <dgm:spPr/>
      <dgm:t>
        <a:bodyPr/>
        <a:lstStyle/>
        <a:p>
          <a:r>
            <a:rPr lang="es-EC" sz="1600" dirty="0"/>
            <a:t>Fondos insuficientes</a:t>
          </a:r>
        </a:p>
      </dgm:t>
    </dgm:pt>
    <dgm:pt modelId="{6F8528F7-3434-475E-A9BB-D1CF42CD0ECC}" type="parTrans" cxnId="{4FC400E6-0149-42D5-87F8-0A2F696E90AA}">
      <dgm:prSet/>
      <dgm:spPr/>
      <dgm:t>
        <a:bodyPr/>
        <a:lstStyle/>
        <a:p>
          <a:endParaRPr lang="es-EC"/>
        </a:p>
      </dgm:t>
    </dgm:pt>
    <dgm:pt modelId="{6B988C81-8E9F-4858-A38D-64ED628F15F4}" type="sibTrans" cxnId="{4FC400E6-0149-42D5-87F8-0A2F696E90AA}">
      <dgm:prSet/>
      <dgm:spPr/>
      <dgm:t>
        <a:bodyPr/>
        <a:lstStyle/>
        <a:p>
          <a:endParaRPr lang="es-EC"/>
        </a:p>
      </dgm:t>
    </dgm:pt>
    <dgm:pt modelId="{5E035D8D-A898-41E2-81C4-C4AB3FE9B547}">
      <dgm:prSet phldrT="[Texto]" custT="1"/>
      <dgm:spPr/>
      <dgm:t>
        <a:bodyPr/>
        <a:lstStyle/>
        <a:p>
          <a:r>
            <a:rPr lang="es-EC" sz="1600" dirty="0"/>
            <a:t>Falta de voluntad de pago</a:t>
          </a:r>
        </a:p>
      </dgm:t>
    </dgm:pt>
    <dgm:pt modelId="{F0F36CE5-48BF-4BEF-AD7C-55E05487C0DB}" type="parTrans" cxnId="{B54A680D-2114-4C90-BC3F-BC623483607E}">
      <dgm:prSet/>
      <dgm:spPr/>
      <dgm:t>
        <a:bodyPr/>
        <a:lstStyle/>
        <a:p>
          <a:endParaRPr lang="es-EC"/>
        </a:p>
      </dgm:t>
    </dgm:pt>
    <dgm:pt modelId="{FB45D212-21ED-4378-9C15-55BA14A0A41C}" type="sibTrans" cxnId="{B54A680D-2114-4C90-BC3F-BC623483607E}">
      <dgm:prSet/>
      <dgm:spPr/>
      <dgm:t>
        <a:bodyPr/>
        <a:lstStyle/>
        <a:p>
          <a:endParaRPr lang="es-EC"/>
        </a:p>
      </dgm:t>
    </dgm:pt>
    <dgm:pt modelId="{A7BBB615-05A2-4342-8490-AE716F35283D}">
      <dgm:prSet phldrT="[Texto]" custT="1"/>
      <dgm:spPr/>
      <dgm:t>
        <a:bodyPr/>
        <a:lstStyle/>
        <a:p>
          <a:r>
            <a:rPr lang="es-EC" sz="1600" dirty="0"/>
            <a:t>Capacidad de la institución de generar superávit</a:t>
          </a:r>
        </a:p>
      </dgm:t>
    </dgm:pt>
    <dgm:pt modelId="{7904ECFD-E722-4C2B-A1D9-661ECD1A9AF2}" type="parTrans" cxnId="{3FE3174E-EE0E-4353-A6F2-9D8B73D7C675}">
      <dgm:prSet/>
      <dgm:spPr/>
      <dgm:t>
        <a:bodyPr/>
        <a:lstStyle/>
        <a:p>
          <a:endParaRPr lang="es-EC"/>
        </a:p>
      </dgm:t>
    </dgm:pt>
    <dgm:pt modelId="{D8C81568-83B5-4F41-B9B8-F982D64A80E3}" type="sibTrans" cxnId="{3FE3174E-EE0E-4353-A6F2-9D8B73D7C675}">
      <dgm:prSet/>
      <dgm:spPr/>
      <dgm:t>
        <a:bodyPr/>
        <a:lstStyle/>
        <a:p>
          <a:endParaRPr lang="es-EC"/>
        </a:p>
      </dgm:t>
    </dgm:pt>
    <dgm:pt modelId="{7F249509-9ED4-4551-9573-5EA95F525C72}">
      <dgm:prSet phldrT="[Texto]"/>
      <dgm:spPr/>
      <dgm:t>
        <a:bodyPr/>
        <a:lstStyle/>
        <a:p>
          <a:r>
            <a:rPr lang="es-EC" dirty="0"/>
            <a:t>Rentabilidad</a:t>
          </a:r>
        </a:p>
      </dgm:t>
    </dgm:pt>
    <dgm:pt modelId="{1A405CF7-2C15-4BDD-915A-A812BD231CDF}" type="parTrans" cxnId="{A50BFEB4-BFC3-4E3E-84FA-74D304577B39}">
      <dgm:prSet/>
      <dgm:spPr/>
      <dgm:t>
        <a:bodyPr/>
        <a:lstStyle/>
        <a:p>
          <a:endParaRPr lang="es-EC"/>
        </a:p>
      </dgm:t>
    </dgm:pt>
    <dgm:pt modelId="{3AA88285-DFF3-4534-9D6A-B8724FE6389A}" type="sibTrans" cxnId="{A50BFEB4-BFC3-4E3E-84FA-74D304577B39}">
      <dgm:prSet/>
      <dgm:spPr/>
      <dgm:t>
        <a:bodyPr/>
        <a:lstStyle/>
        <a:p>
          <a:endParaRPr lang="es-EC"/>
        </a:p>
      </dgm:t>
    </dgm:pt>
    <dgm:pt modelId="{BB9C00D5-FB12-4A1F-AE15-C4BE3A7DDC4B}">
      <dgm:prSet phldrT="[Texto]" custT="1"/>
      <dgm:spPr/>
      <dgm:t>
        <a:bodyPr/>
        <a:lstStyle/>
        <a:p>
          <a:r>
            <a:rPr lang="es-EC" sz="1600" dirty="0"/>
            <a:t>Relación entre los beneficios obtenidos y los recursos de capital requeridos</a:t>
          </a:r>
        </a:p>
      </dgm:t>
    </dgm:pt>
    <dgm:pt modelId="{769ABAA7-9C49-4859-808B-0FB34EC847D3}" type="parTrans" cxnId="{641B1AC5-E0A0-4D02-9FE2-3E38A4561110}">
      <dgm:prSet/>
      <dgm:spPr/>
      <dgm:t>
        <a:bodyPr/>
        <a:lstStyle/>
        <a:p>
          <a:endParaRPr lang="es-EC"/>
        </a:p>
      </dgm:t>
    </dgm:pt>
    <dgm:pt modelId="{AC7C65DC-19FF-4537-8D3F-4699CE9FEFF1}" type="sibTrans" cxnId="{641B1AC5-E0A0-4D02-9FE2-3E38A4561110}">
      <dgm:prSet/>
      <dgm:spPr/>
      <dgm:t>
        <a:bodyPr/>
        <a:lstStyle/>
        <a:p>
          <a:endParaRPr lang="es-EC"/>
        </a:p>
      </dgm:t>
    </dgm:pt>
    <dgm:pt modelId="{9BF08AE9-BE4B-4F24-B4F9-1F2F20BE4C8E}">
      <dgm:prSet phldrT="[Texto]" custT="1"/>
      <dgm:spPr/>
      <dgm:t>
        <a:bodyPr/>
        <a:lstStyle/>
        <a:p>
          <a:r>
            <a:rPr lang="es-EC" sz="1600" dirty="0"/>
            <a:t>Basilea III</a:t>
          </a:r>
        </a:p>
      </dgm:t>
    </dgm:pt>
    <dgm:pt modelId="{4F923E0D-644D-4906-BD7D-A9EFBE8AC4E4}" type="parTrans" cxnId="{99B89FF1-88C4-49AC-8B22-F09127821106}">
      <dgm:prSet/>
      <dgm:spPr/>
      <dgm:t>
        <a:bodyPr/>
        <a:lstStyle/>
        <a:p>
          <a:endParaRPr lang="es-EC"/>
        </a:p>
      </dgm:t>
    </dgm:pt>
    <dgm:pt modelId="{72BEAC9A-0273-4F17-82D6-EDF6A174A758}" type="sibTrans" cxnId="{99B89FF1-88C4-49AC-8B22-F09127821106}">
      <dgm:prSet/>
      <dgm:spPr/>
      <dgm:t>
        <a:bodyPr/>
        <a:lstStyle/>
        <a:p>
          <a:endParaRPr lang="es-EC"/>
        </a:p>
      </dgm:t>
    </dgm:pt>
    <dgm:pt modelId="{65681393-011D-4CE3-9D6B-901D666053D1}">
      <dgm:prSet phldrT="[Texto]" custT="1"/>
      <dgm:spPr/>
      <dgm:t>
        <a:bodyPr/>
        <a:lstStyle/>
        <a:p>
          <a:r>
            <a:rPr lang="es-EC" sz="1600" dirty="0"/>
            <a:t>Incumplimiento del prestatario</a:t>
          </a:r>
        </a:p>
      </dgm:t>
    </dgm:pt>
    <dgm:pt modelId="{277B5663-8AAE-4D02-B7F0-5E6D7056EFFB}" type="parTrans" cxnId="{43C19CBB-18B7-41D1-999B-8EABC62C38D6}">
      <dgm:prSet/>
      <dgm:spPr/>
      <dgm:t>
        <a:bodyPr/>
        <a:lstStyle/>
        <a:p>
          <a:endParaRPr lang="es-EC"/>
        </a:p>
      </dgm:t>
    </dgm:pt>
    <dgm:pt modelId="{10CDE751-B9EA-47D9-A9A3-74FD285AB838}" type="sibTrans" cxnId="{43C19CBB-18B7-41D1-999B-8EABC62C38D6}">
      <dgm:prSet/>
      <dgm:spPr/>
      <dgm:t>
        <a:bodyPr/>
        <a:lstStyle/>
        <a:p>
          <a:endParaRPr lang="es-EC"/>
        </a:p>
      </dgm:t>
    </dgm:pt>
    <dgm:pt modelId="{51674364-FDB8-4E46-B38B-AE0E1F38EECC}">
      <dgm:prSet phldrT="[Texto]" custT="1"/>
      <dgm:spPr/>
      <dgm:t>
        <a:bodyPr/>
        <a:lstStyle/>
        <a:p>
          <a:r>
            <a:rPr lang="es-EC" sz="1600" dirty="0"/>
            <a:t>ROA y ROE</a:t>
          </a:r>
        </a:p>
      </dgm:t>
    </dgm:pt>
    <dgm:pt modelId="{9F30B56B-E295-4BEF-A4C6-EB312E348BAB}" type="parTrans" cxnId="{D202B2F5-B9CA-49B4-897A-8F6CD9D2B0A9}">
      <dgm:prSet/>
      <dgm:spPr/>
      <dgm:t>
        <a:bodyPr/>
        <a:lstStyle/>
        <a:p>
          <a:endParaRPr lang="es-EC"/>
        </a:p>
      </dgm:t>
    </dgm:pt>
    <dgm:pt modelId="{1F8FF189-2366-47E4-BFF0-81BB32DBEBF7}" type="sibTrans" cxnId="{D202B2F5-B9CA-49B4-897A-8F6CD9D2B0A9}">
      <dgm:prSet/>
      <dgm:spPr/>
      <dgm:t>
        <a:bodyPr/>
        <a:lstStyle/>
        <a:p>
          <a:endParaRPr lang="es-EC"/>
        </a:p>
      </dgm:t>
    </dgm:pt>
    <dgm:pt modelId="{58278537-D394-4BB8-A811-54544D8CFDA6}" type="pres">
      <dgm:prSet presAssocID="{155BFD8A-4AD5-4E54-B8EB-64D20E96A4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8EAC2A-BF3C-4479-8F4D-7A6B7B3354DF}" type="pres">
      <dgm:prSet presAssocID="{9316E516-B814-4F21-BE6E-F07EF0874AC6}" presName="root" presStyleCnt="0"/>
      <dgm:spPr/>
    </dgm:pt>
    <dgm:pt modelId="{15EB1183-9FB5-4DA5-9A38-0A3187C5390E}" type="pres">
      <dgm:prSet presAssocID="{9316E516-B814-4F21-BE6E-F07EF0874AC6}" presName="rootComposite" presStyleCnt="0"/>
      <dgm:spPr/>
    </dgm:pt>
    <dgm:pt modelId="{0A72D785-671C-40C5-ACB5-B2FC36E5B746}" type="pres">
      <dgm:prSet presAssocID="{9316E516-B814-4F21-BE6E-F07EF0874AC6}" presName="rootText" presStyleLbl="node1" presStyleIdx="0" presStyleCnt="3"/>
      <dgm:spPr/>
    </dgm:pt>
    <dgm:pt modelId="{A45DBD93-AAD2-42B4-BC6C-D59FB669B2F5}" type="pres">
      <dgm:prSet presAssocID="{9316E516-B814-4F21-BE6E-F07EF0874AC6}" presName="rootConnector" presStyleLbl="node1" presStyleIdx="0" presStyleCnt="3"/>
      <dgm:spPr/>
    </dgm:pt>
    <dgm:pt modelId="{4C252063-464B-45A7-B31F-16666D4A58B9}" type="pres">
      <dgm:prSet presAssocID="{9316E516-B814-4F21-BE6E-F07EF0874AC6}" presName="childShape" presStyleCnt="0"/>
      <dgm:spPr/>
    </dgm:pt>
    <dgm:pt modelId="{1C6C49C2-7F79-4AA5-BA11-E859BD678841}" type="pres">
      <dgm:prSet presAssocID="{86021EF5-6B6B-41AB-916A-92883A47496E}" presName="Name13" presStyleLbl="parChTrans1D2" presStyleIdx="0" presStyleCnt="9"/>
      <dgm:spPr/>
    </dgm:pt>
    <dgm:pt modelId="{BA2ED752-FF81-4C18-8E7A-274F069D99C3}" type="pres">
      <dgm:prSet presAssocID="{7C13341D-1C5F-4C35-9B18-A6DD3EBF34D4}" presName="childText" presStyleLbl="bgAcc1" presStyleIdx="0" presStyleCnt="9">
        <dgm:presLayoutVars>
          <dgm:bulletEnabled val="1"/>
        </dgm:presLayoutVars>
      </dgm:prSet>
      <dgm:spPr/>
    </dgm:pt>
    <dgm:pt modelId="{125EFA83-C4E7-4965-9340-55D3E2A59093}" type="pres">
      <dgm:prSet presAssocID="{BBA1C210-2596-4495-A1D7-8C157366CFC9}" presName="Name13" presStyleLbl="parChTrans1D2" presStyleIdx="1" presStyleCnt="9"/>
      <dgm:spPr/>
    </dgm:pt>
    <dgm:pt modelId="{AAB0CD80-61BC-4872-BA02-3596E5720F4F}" type="pres">
      <dgm:prSet presAssocID="{C7D04739-9080-459D-BE4B-0EE8CCC8AA64}" presName="childText" presStyleLbl="bgAcc1" presStyleIdx="1" presStyleCnt="9">
        <dgm:presLayoutVars>
          <dgm:bulletEnabled val="1"/>
        </dgm:presLayoutVars>
      </dgm:prSet>
      <dgm:spPr/>
    </dgm:pt>
    <dgm:pt modelId="{E0C2204B-7CF5-4A2C-93D5-7417C386780F}" type="pres">
      <dgm:prSet presAssocID="{4F923E0D-644D-4906-BD7D-A9EFBE8AC4E4}" presName="Name13" presStyleLbl="parChTrans1D2" presStyleIdx="2" presStyleCnt="9"/>
      <dgm:spPr/>
    </dgm:pt>
    <dgm:pt modelId="{C89DE872-1823-4439-AC13-B978C4A9CF0B}" type="pres">
      <dgm:prSet presAssocID="{9BF08AE9-BE4B-4F24-B4F9-1F2F20BE4C8E}" presName="childText" presStyleLbl="bgAcc1" presStyleIdx="2" presStyleCnt="9">
        <dgm:presLayoutVars>
          <dgm:bulletEnabled val="1"/>
        </dgm:presLayoutVars>
      </dgm:prSet>
      <dgm:spPr/>
    </dgm:pt>
    <dgm:pt modelId="{00D82C72-AC56-43FC-820B-DC3F28CC771B}" type="pres">
      <dgm:prSet presAssocID="{A1237423-4001-4581-9177-595824015700}" presName="root" presStyleCnt="0"/>
      <dgm:spPr/>
    </dgm:pt>
    <dgm:pt modelId="{78754B8C-4226-4F7B-B617-3D030456497F}" type="pres">
      <dgm:prSet presAssocID="{A1237423-4001-4581-9177-595824015700}" presName="rootComposite" presStyleCnt="0"/>
      <dgm:spPr/>
    </dgm:pt>
    <dgm:pt modelId="{663393FD-1283-496D-8AF1-01D572C34C1E}" type="pres">
      <dgm:prSet presAssocID="{A1237423-4001-4581-9177-595824015700}" presName="rootText" presStyleLbl="node1" presStyleIdx="1" presStyleCnt="3"/>
      <dgm:spPr/>
    </dgm:pt>
    <dgm:pt modelId="{9A00D20A-2AD3-4A71-92A0-237AA5347D9D}" type="pres">
      <dgm:prSet presAssocID="{A1237423-4001-4581-9177-595824015700}" presName="rootConnector" presStyleLbl="node1" presStyleIdx="1" presStyleCnt="3"/>
      <dgm:spPr/>
    </dgm:pt>
    <dgm:pt modelId="{71DE76B7-B06A-41DF-8D58-4951DD23A427}" type="pres">
      <dgm:prSet presAssocID="{A1237423-4001-4581-9177-595824015700}" presName="childShape" presStyleCnt="0"/>
      <dgm:spPr/>
    </dgm:pt>
    <dgm:pt modelId="{DF58B80D-F0B9-4A64-A542-BF064DE571D4}" type="pres">
      <dgm:prSet presAssocID="{277B5663-8AAE-4D02-B7F0-5E6D7056EFFB}" presName="Name13" presStyleLbl="parChTrans1D2" presStyleIdx="3" presStyleCnt="9"/>
      <dgm:spPr/>
    </dgm:pt>
    <dgm:pt modelId="{9FD68D82-77AC-4515-B9C3-DF9DB5BA9547}" type="pres">
      <dgm:prSet presAssocID="{65681393-011D-4CE3-9D6B-901D666053D1}" presName="childText" presStyleLbl="bgAcc1" presStyleIdx="3" presStyleCnt="9">
        <dgm:presLayoutVars>
          <dgm:bulletEnabled val="1"/>
        </dgm:presLayoutVars>
      </dgm:prSet>
      <dgm:spPr/>
    </dgm:pt>
    <dgm:pt modelId="{02C8C00D-56E9-41BC-AC4C-16882CF0D29A}" type="pres">
      <dgm:prSet presAssocID="{6F8528F7-3434-475E-A9BB-D1CF42CD0ECC}" presName="Name13" presStyleLbl="parChTrans1D2" presStyleIdx="4" presStyleCnt="9"/>
      <dgm:spPr/>
    </dgm:pt>
    <dgm:pt modelId="{A1EED677-9326-4251-BF17-958F841C4F34}" type="pres">
      <dgm:prSet presAssocID="{3D896BA9-2B07-433C-B05A-F7BA3FA53C54}" presName="childText" presStyleLbl="bgAcc1" presStyleIdx="4" presStyleCnt="9">
        <dgm:presLayoutVars>
          <dgm:bulletEnabled val="1"/>
        </dgm:presLayoutVars>
      </dgm:prSet>
      <dgm:spPr/>
    </dgm:pt>
    <dgm:pt modelId="{94A548E9-F7A7-43DD-B15B-83069F536DBA}" type="pres">
      <dgm:prSet presAssocID="{F0F36CE5-48BF-4BEF-AD7C-55E05487C0DB}" presName="Name13" presStyleLbl="parChTrans1D2" presStyleIdx="5" presStyleCnt="9"/>
      <dgm:spPr/>
    </dgm:pt>
    <dgm:pt modelId="{626B4950-B3F0-44C2-8053-0C2594989A69}" type="pres">
      <dgm:prSet presAssocID="{5E035D8D-A898-41E2-81C4-C4AB3FE9B547}" presName="childText" presStyleLbl="bgAcc1" presStyleIdx="5" presStyleCnt="9">
        <dgm:presLayoutVars>
          <dgm:bulletEnabled val="1"/>
        </dgm:presLayoutVars>
      </dgm:prSet>
      <dgm:spPr/>
    </dgm:pt>
    <dgm:pt modelId="{47E0D6CF-0BF4-42F6-8477-48624F09B433}" type="pres">
      <dgm:prSet presAssocID="{7F249509-9ED4-4551-9573-5EA95F525C72}" presName="root" presStyleCnt="0"/>
      <dgm:spPr/>
    </dgm:pt>
    <dgm:pt modelId="{61ED588C-19C0-4A60-8268-923FD8A7DD05}" type="pres">
      <dgm:prSet presAssocID="{7F249509-9ED4-4551-9573-5EA95F525C72}" presName="rootComposite" presStyleCnt="0"/>
      <dgm:spPr/>
    </dgm:pt>
    <dgm:pt modelId="{386FDB5C-E421-4485-8EB9-E19D18E2624D}" type="pres">
      <dgm:prSet presAssocID="{7F249509-9ED4-4551-9573-5EA95F525C72}" presName="rootText" presStyleLbl="node1" presStyleIdx="2" presStyleCnt="3"/>
      <dgm:spPr/>
    </dgm:pt>
    <dgm:pt modelId="{3D3918CE-6A2F-4D35-A4F0-D91BEE03D7A4}" type="pres">
      <dgm:prSet presAssocID="{7F249509-9ED4-4551-9573-5EA95F525C72}" presName="rootConnector" presStyleLbl="node1" presStyleIdx="2" presStyleCnt="3"/>
      <dgm:spPr/>
    </dgm:pt>
    <dgm:pt modelId="{88148B6D-75C2-4976-8D47-FC6194DD21AD}" type="pres">
      <dgm:prSet presAssocID="{7F249509-9ED4-4551-9573-5EA95F525C72}" presName="childShape" presStyleCnt="0"/>
      <dgm:spPr/>
    </dgm:pt>
    <dgm:pt modelId="{3383F8BC-20D1-444F-8501-0BA0419EA405}" type="pres">
      <dgm:prSet presAssocID="{769ABAA7-9C49-4859-808B-0FB34EC847D3}" presName="Name13" presStyleLbl="parChTrans1D2" presStyleIdx="6" presStyleCnt="9"/>
      <dgm:spPr/>
    </dgm:pt>
    <dgm:pt modelId="{A4E03904-07DF-4584-9F69-AF08C2137710}" type="pres">
      <dgm:prSet presAssocID="{BB9C00D5-FB12-4A1F-AE15-C4BE3A7DDC4B}" presName="childText" presStyleLbl="bgAcc1" presStyleIdx="6" presStyleCnt="9" custScaleX="148010">
        <dgm:presLayoutVars>
          <dgm:bulletEnabled val="1"/>
        </dgm:presLayoutVars>
      </dgm:prSet>
      <dgm:spPr/>
    </dgm:pt>
    <dgm:pt modelId="{DA3A0B66-697D-4CC1-8CF3-9AB2189CDBFB}" type="pres">
      <dgm:prSet presAssocID="{7904ECFD-E722-4C2B-A1D9-661ECD1A9AF2}" presName="Name13" presStyleLbl="parChTrans1D2" presStyleIdx="7" presStyleCnt="9"/>
      <dgm:spPr/>
    </dgm:pt>
    <dgm:pt modelId="{946EDCC4-3908-4BFF-97E5-260071422769}" type="pres">
      <dgm:prSet presAssocID="{A7BBB615-05A2-4342-8490-AE716F35283D}" presName="childText" presStyleLbl="bgAcc1" presStyleIdx="7" presStyleCnt="9">
        <dgm:presLayoutVars>
          <dgm:bulletEnabled val="1"/>
        </dgm:presLayoutVars>
      </dgm:prSet>
      <dgm:spPr/>
    </dgm:pt>
    <dgm:pt modelId="{1911BAD6-1191-4E67-9840-31327999E303}" type="pres">
      <dgm:prSet presAssocID="{9F30B56B-E295-4BEF-A4C6-EB312E348BAB}" presName="Name13" presStyleLbl="parChTrans1D2" presStyleIdx="8" presStyleCnt="9"/>
      <dgm:spPr/>
    </dgm:pt>
    <dgm:pt modelId="{BA646D1E-F0E0-4D1C-AB19-B9EE31D8C685}" type="pres">
      <dgm:prSet presAssocID="{51674364-FDB8-4E46-B38B-AE0E1F38EECC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2E277C01-24BE-41FA-9AD1-FF0ECA6DDCE0}" type="presOf" srcId="{86021EF5-6B6B-41AB-916A-92883A47496E}" destId="{1C6C49C2-7F79-4AA5-BA11-E859BD678841}" srcOrd="0" destOrd="0" presId="urn:microsoft.com/office/officeart/2005/8/layout/hierarchy3"/>
    <dgm:cxn modelId="{95A2130B-9D31-44B8-8E49-8B8AD3536CD0}" type="presOf" srcId="{7F249509-9ED4-4551-9573-5EA95F525C72}" destId="{3D3918CE-6A2F-4D35-A4F0-D91BEE03D7A4}" srcOrd="1" destOrd="0" presId="urn:microsoft.com/office/officeart/2005/8/layout/hierarchy3"/>
    <dgm:cxn modelId="{B54A680D-2114-4C90-BC3F-BC623483607E}" srcId="{A1237423-4001-4581-9177-595824015700}" destId="{5E035D8D-A898-41E2-81C4-C4AB3FE9B547}" srcOrd="2" destOrd="0" parTransId="{F0F36CE5-48BF-4BEF-AD7C-55E05487C0DB}" sibTransId="{FB45D212-21ED-4378-9C15-55BA14A0A41C}"/>
    <dgm:cxn modelId="{BE43DE1C-DB92-4A0A-900F-30E57B7BD25A}" type="presOf" srcId="{C7D04739-9080-459D-BE4B-0EE8CCC8AA64}" destId="{AAB0CD80-61BC-4872-BA02-3596E5720F4F}" srcOrd="0" destOrd="0" presId="urn:microsoft.com/office/officeart/2005/8/layout/hierarchy3"/>
    <dgm:cxn modelId="{68291422-F364-4A96-A1C1-02EA71629509}" type="presOf" srcId="{7F249509-9ED4-4551-9573-5EA95F525C72}" destId="{386FDB5C-E421-4485-8EB9-E19D18E2624D}" srcOrd="0" destOrd="0" presId="urn:microsoft.com/office/officeart/2005/8/layout/hierarchy3"/>
    <dgm:cxn modelId="{663B4935-DF0F-4743-9BC9-101477413BA9}" type="presOf" srcId="{65681393-011D-4CE3-9D6B-901D666053D1}" destId="{9FD68D82-77AC-4515-B9C3-DF9DB5BA9547}" srcOrd="0" destOrd="0" presId="urn:microsoft.com/office/officeart/2005/8/layout/hierarchy3"/>
    <dgm:cxn modelId="{6E65EC3C-0379-47D2-BCC7-83E8E44DB805}" type="presOf" srcId="{6F8528F7-3434-475E-A9BB-D1CF42CD0ECC}" destId="{02C8C00D-56E9-41BC-AC4C-16882CF0D29A}" srcOrd="0" destOrd="0" presId="urn:microsoft.com/office/officeart/2005/8/layout/hierarchy3"/>
    <dgm:cxn modelId="{3932E45B-31E0-4C2A-A93D-9E0117110FFD}" type="presOf" srcId="{A7BBB615-05A2-4342-8490-AE716F35283D}" destId="{946EDCC4-3908-4BFF-97E5-260071422769}" srcOrd="0" destOrd="0" presId="urn:microsoft.com/office/officeart/2005/8/layout/hierarchy3"/>
    <dgm:cxn modelId="{5FECF360-B28C-493C-8F3C-DF792429B772}" type="presOf" srcId="{769ABAA7-9C49-4859-808B-0FB34EC847D3}" destId="{3383F8BC-20D1-444F-8501-0BA0419EA405}" srcOrd="0" destOrd="0" presId="urn:microsoft.com/office/officeart/2005/8/layout/hierarchy3"/>
    <dgm:cxn modelId="{C1541849-952A-4E91-AB33-D8EF84BE0799}" srcId="{9316E516-B814-4F21-BE6E-F07EF0874AC6}" destId="{C7D04739-9080-459D-BE4B-0EE8CCC8AA64}" srcOrd="1" destOrd="0" parTransId="{BBA1C210-2596-4495-A1D7-8C157366CFC9}" sibTransId="{25AA2FDC-5621-481E-A718-56BF72A56D61}"/>
    <dgm:cxn modelId="{3FE3174E-EE0E-4353-A6F2-9D8B73D7C675}" srcId="{7F249509-9ED4-4551-9573-5EA95F525C72}" destId="{A7BBB615-05A2-4342-8490-AE716F35283D}" srcOrd="1" destOrd="0" parTransId="{7904ECFD-E722-4C2B-A1D9-661ECD1A9AF2}" sibTransId="{D8C81568-83B5-4F41-B9B8-F982D64A80E3}"/>
    <dgm:cxn modelId="{67BB0050-7932-4606-9CE1-77BDCC5C9927}" type="presOf" srcId="{9316E516-B814-4F21-BE6E-F07EF0874AC6}" destId="{A45DBD93-AAD2-42B4-BC6C-D59FB669B2F5}" srcOrd="1" destOrd="0" presId="urn:microsoft.com/office/officeart/2005/8/layout/hierarchy3"/>
    <dgm:cxn modelId="{25BC0972-6594-44BD-B5A8-6F485B585CCF}" type="presOf" srcId="{F0F36CE5-48BF-4BEF-AD7C-55E05487C0DB}" destId="{94A548E9-F7A7-43DD-B15B-83069F536DBA}" srcOrd="0" destOrd="0" presId="urn:microsoft.com/office/officeart/2005/8/layout/hierarchy3"/>
    <dgm:cxn modelId="{A3640673-617C-4AFF-81C2-8E06F5304799}" type="presOf" srcId="{9316E516-B814-4F21-BE6E-F07EF0874AC6}" destId="{0A72D785-671C-40C5-ACB5-B2FC36E5B746}" srcOrd="0" destOrd="0" presId="urn:microsoft.com/office/officeart/2005/8/layout/hierarchy3"/>
    <dgm:cxn modelId="{EF9FBB53-69D6-4A24-A087-7BA454809DA1}" type="presOf" srcId="{7904ECFD-E722-4C2B-A1D9-661ECD1A9AF2}" destId="{DA3A0B66-697D-4CC1-8CF3-9AB2189CDBFB}" srcOrd="0" destOrd="0" presId="urn:microsoft.com/office/officeart/2005/8/layout/hierarchy3"/>
    <dgm:cxn modelId="{42868855-6562-4159-B5A3-D787FD452058}" type="presOf" srcId="{7C13341D-1C5F-4C35-9B18-A6DD3EBF34D4}" destId="{BA2ED752-FF81-4C18-8E7A-274F069D99C3}" srcOrd="0" destOrd="0" presId="urn:microsoft.com/office/officeart/2005/8/layout/hierarchy3"/>
    <dgm:cxn modelId="{AD0BC157-1E97-40A4-AD0D-E9CD72CE6B9C}" type="presOf" srcId="{A1237423-4001-4581-9177-595824015700}" destId="{663393FD-1283-496D-8AF1-01D572C34C1E}" srcOrd="0" destOrd="0" presId="urn:microsoft.com/office/officeart/2005/8/layout/hierarchy3"/>
    <dgm:cxn modelId="{08CBE188-9521-42EF-A172-1721274CFB29}" srcId="{155BFD8A-4AD5-4E54-B8EB-64D20E96A45F}" destId="{9316E516-B814-4F21-BE6E-F07EF0874AC6}" srcOrd="0" destOrd="0" parTransId="{923A0D13-9B17-4E9C-B2C7-3325016B36D1}" sibTransId="{BB0C44BC-745E-42C7-8FF1-71DD403D80FB}"/>
    <dgm:cxn modelId="{0F4F2C9D-2C97-4D96-97E9-D63D41B98A8F}" type="presOf" srcId="{9BF08AE9-BE4B-4F24-B4F9-1F2F20BE4C8E}" destId="{C89DE872-1823-4439-AC13-B978C4A9CF0B}" srcOrd="0" destOrd="0" presId="urn:microsoft.com/office/officeart/2005/8/layout/hierarchy3"/>
    <dgm:cxn modelId="{768953A9-CFFF-4774-BC76-B652FEBE5DCD}" type="presOf" srcId="{BB9C00D5-FB12-4A1F-AE15-C4BE3A7DDC4B}" destId="{A4E03904-07DF-4584-9F69-AF08C2137710}" srcOrd="0" destOrd="0" presId="urn:microsoft.com/office/officeart/2005/8/layout/hierarchy3"/>
    <dgm:cxn modelId="{A50BFEB4-BFC3-4E3E-84FA-74D304577B39}" srcId="{155BFD8A-4AD5-4E54-B8EB-64D20E96A45F}" destId="{7F249509-9ED4-4551-9573-5EA95F525C72}" srcOrd="2" destOrd="0" parTransId="{1A405CF7-2C15-4BDD-915A-A812BD231CDF}" sibTransId="{3AA88285-DFF3-4534-9D6A-B8724FE6389A}"/>
    <dgm:cxn modelId="{43C19CBB-18B7-41D1-999B-8EABC62C38D6}" srcId="{A1237423-4001-4581-9177-595824015700}" destId="{65681393-011D-4CE3-9D6B-901D666053D1}" srcOrd="0" destOrd="0" parTransId="{277B5663-8AAE-4D02-B7F0-5E6D7056EFFB}" sibTransId="{10CDE751-B9EA-47D9-A9A3-74FD285AB838}"/>
    <dgm:cxn modelId="{95FC34BF-551F-4B6A-969C-E3FAE3DEC18E}" srcId="{155BFD8A-4AD5-4E54-B8EB-64D20E96A45F}" destId="{A1237423-4001-4581-9177-595824015700}" srcOrd="1" destOrd="0" parTransId="{3C7A6B79-8E5C-4AFD-933D-761F745F8E95}" sibTransId="{66FCF23D-BC66-4E10-90DA-0401787EAB05}"/>
    <dgm:cxn modelId="{FC7147C3-D09D-4CEA-8186-457470330F8B}" type="presOf" srcId="{155BFD8A-4AD5-4E54-B8EB-64D20E96A45F}" destId="{58278537-D394-4BB8-A811-54544D8CFDA6}" srcOrd="0" destOrd="0" presId="urn:microsoft.com/office/officeart/2005/8/layout/hierarchy3"/>
    <dgm:cxn modelId="{641B1AC5-E0A0-4D02-9FE2-3E38A4561110}" srcId="{7F249509-9ED4-4551-9573-5EA95F525C72}" destId="{BB9C00D5-FB12-4A1F-AE15-C4BE3A7DDC4B}" srcOrd="0" destOrd="0" parTransId="{769ABAA7-9C49-4859-808B-0FB34EC847D3}" sibTransId="{AC7C65DC-19FF-4537-8D3F-4699CE9FEFF1}"/>
    <dgm:cxn modelId="{964045C5-6211-4233-80FE-FF1A25937EED}" type="presOf" srcId="{A1237423-4001-4581-9177-595824015700}" destId="{9A00D20A-2AD3-4A71-92A0-237AA5347D9D}" srcOrd="1" destOrd="0" presId="urn:microsoft.com/office/officeart/2005/8/layout/hierarchy3"/>
    <dgm:cxn modelId="{059B50CB-29EE-4FA1-AF94-AC7EB64C9097}" type="presOf" srcId="{51674364-FDB8-4E46-B38B-AE0E1F38EECC}" destId="{BA646D1E-F0E0-4D1C-AB19-B9EE31D8C685}" srcOrd="0" destOrd="0" presId="urn:microsoft.com/office/officeart/2005/8/layout/hierarchy3"/>
    <dgm:cxn modelId="{D304E4CC-C3A8-4A77-9C16-737F3C655ECE}" type="presOf" srcId="{5E035D8D-A898-41E2-81C4-C4AB3FE9B547}" destId="{626B4950-B3F0-44C2-8053-0C2594989A69}" srcOrd="0" destOrd="0" presId="urn:microsoft.com/office/officeart/2005/8/layout/hierarchy3"/>
    <dgm:cxn modelId="{88D293CE-E748-4B42-9F15-C6B0707170ED}" srcId="{9316E516-B814-4F21-BE6E-F07EF0874AC6}" destId="{7C13341D-1C5F-4C35-9B18-A6DD3EBF34D4}" srcOrd="0" destOrd="0" parTransId="{86021EF5-6B6B-41AB-916A-92883A47496E}" sibTransId="{21EAAD4F-299E-4D2D-ACCF-936C83E32339}"/>
    <dgm:cxn modelId="{45D8A5D8-28E5-4AE5-9AC5-FB0EC9736745}" type="presOf" srcId="{4F923E0D-644D-4906-BD7D-A9EFBE8AC4E4}" destId="{E0C2204B-7CF5-4A2C-93D5-7417C386780F}" srcOrd="0" destOrd="0" presId="urn:microsoft.com/office/officeart/2005/8/layout/hierarchy3"/>
    <dgm:cxn modelId="{66702FD9-3791-49F2-81EE-DB133FFB52F2}" type="presOf" srcId="{277B5663-8AAE-4D02-B7F0-5E6D7056EFFB}" destId="{DF58B80D-F0B9-4A64-A542-BF064DE571D4}" srcOrd="0" destOrd="0" presId="urn:microsoft.com/office/officeart/2005/8/layout/hierarchy3"/>
    <dgm:cxn modelId="{C2C5B3DD-4C03-4151-8C3A-2F6733814DDB}" type="presOf" srcId="{3D896BA9-2B07-433C-B05A-F7BA3FA53C54}" destId="{A1EED677-9326-4251-BF17-958F841C4F34}" srcOrd="0" destOrd="0" presId="urn:microsoft.com/office/officeart/2005/8/layout/hierarchy3"/>
    <dgm:cxn modelId="{ED7F75E1-41D0-451A-B460-D2C6D03825AE}" type="presOf" srcId="{BBA1C210-2596-4495-A1D7-8C157366CFC9}" destId="{125EFA83-C4E7-4965-9340-55D3E2A59093}" srcOrd="0" destOrd="0" presId="urn:microsoft.com/office/officeart/2005/8/layout/hierarchy3"/>
    <dgm:cxn modelId="{4FC400E6-0149-42D5-87F8-0A2F696E90AA}" srcId="{A1237423-4001-4581-9177-595824015700}" destId="{3D896BA9-2B07-433C-B05A-F7BA3FA53C54}" srcOrd="1" destOrd="0" parTransId="{6F8528F7-3434-475E-A9BB-D1CF42CD0ECC}" sibTransId="{6B988C81-8E9F-4858-A38D-64ED628F15F4}"/>
    <dgm:cxn modelId="{99B89FF1-88C4-49AC-8B22-F09127821106}" srcId="{9316E516-B814-4F21-BE6E-F07EF0874AC6}" destId="{9BF08AE9-BE4B-4F24-B4F9-1F2F20BE4C8E}" srcOrd="2" destOrd="0" parTransId="{4F923E0D-644D-4906-BD7D-A9EFBE8AC4E4}" sibTransId="{72BEAC9A-0273-4F17-82D6-EDF6A174A758}"/>
    <dgm:cxn modelId="{D202B2F5-B9CA-49B4-897A-8F6CD9D2B0A9}" srcId="{7F249509-9ED4-4551-9573-5EA95F525C72}" destId="{51674364-FDB8-4E46-B38B-AE0E1F38EECC}" srcOrd="2" destOrd="0" parTransId="{9F30B56B-E295-4BEF-A4C6-EB312E348BAB}" sibTransId="{1F8FF189-2366-47E4-BFF0-81BB32DBEBF7}"/>
    <dgm:cxn modelId="{246984FD-2BE6-4928-9DD1-F5F63C815DC2}" type="presOf" srcId="{9F30B56B-E295-4BEF-A4C6-EB312E348BAB}" destId="{1911BAD6-1191-4E67-9840-31327999E303}" srcOrd="0" destOrd="0" presId="urn:microsoft.com/office/officeart/2005/8/layout/hierarchy3"/>
    <dgm:cxn modelId="{1213EDB1-A6BD-4083-94BE-F0826E413270}" type="presParOf" srcId="{58278537-D394-4BB8-A811-54544D8CFDA6}" destId="{CC8EAC2A-BF3C-4479-8F4D-7A6B7B3354DF}" srcOrd="0" destOrd="0" presId="urn:microsoft.com/office/officeart/2005/8/layout/hierarchy3"/>
    <dgm:cxn modelId="{7B06FD01-5817-434F-9471-F5D1E63ABFC3}" type="presParOf" srcId="{CC8EAC2A-BF3C-4479-8F4D-7A6B7B3354DF}" destId="{15EB1183-9FB5-4DA5-9A38-0A3187C5390E}" srcOrd="0" destOrd="0" presId="urn:microsoft.com/office/officeart/2005/8/layout/hierarchy3"/>
    <dgm:cxn modelId="{8B5D0680-B157-40E4-AA9B-C1C63DA36B08}" type="presParOf" srcId="{15EB1183-9FB5-4DA5-9A38-0A3187C5390E}" destId="{0A72D785-671C-40C5-ACB5-B2FC36E5B746}" srcOrd="0" destOrd="0" presId="urn:microsoft.com/office/officeart/2005/8/layout/hierarchy3"/>
    <dgm:cxn modelId="{CA06BE5E-8D18-4BE2-B248-48FE44E16FC2}" type="presParOf" srcId="{15EB1183-9FB5-4DA5-9A38-0A3187C5390E}" destId="{A45DBD93-AAD2-42B4-BC6C-D59FB669B2F5}" srcOrd="1" destOrd="0" presId="urn:microsoft.com/office/officeart/2005/8/layout/hierarchy3"/>
    <dgm:cxn modelId="{42B52107-BFA6-409F-9A2F-C901737D7CDE}" type="presParOf" srcId="{CC8EAC2A-BF3C-4479-8F4D-7A6B7B3354DF}" destId="{4C252063-464B-45A7-B31F-16666D4A58B9}" srcOrd="1" destOrd="0" presId="urn:microsoft.com/office/officeart/2005/8/layout/hierarchy3"/>
    <dgm:cxn modelId="{A496D7C9-9394-414D-BE66-254569E93000}" type="presParOf" srcId="{4C252063-464B-45A7-B31F-16666D4A58B9}" destId="{1C6C49C2-7F79-4AA5-BA11-E859BD678841}" srcOrd="0" destOrd="0" presId="urn:microsoft.com/office/officeart/2005/8/layout/hierarchy3"/>
    <dgm:cxn modelId="{12D3D26C-E1CA-4E95-BC91-1E920C6AA5F0}" type="presParOf" srcId="{4C252063-464B-45A7-B31F-16666D4A58B9}" destId="{BA2ED752-FF81-4C18-8E7A-274F069D99C3}" srcOrd="1" destOrd="0" presId="urn:microsoft.com/office/officeart/2005/8/layout/hierarchy3"/>
    <dgm:cxn modelId="{DEA0EFF0-FB93-47A5-8080-17B75519EF4E}" type="presParOf" srcId="{4C252063-464B-45A7-B31F-16666D4A58B9}" destId="{125EFA83-C4E7-4965-9340-55D3E2A59093}" srcOrd="2" destOrd="0" presId="urn:microsoft.com/office/officeart/2005/8/layout/hierarchy3"/>
    <dgm:cxn modelId="{6B75CD55-3C3C-4E49-AB9C-4FFB2AE6558C}" type="presParOf" srcId="{4C252063-464B-45A7-B31F-16666D4A58B9}" destId="{AAB0CD80-61BC-4872-BA02-3596E5720F4F}" srcOrd="3" destOrd="0" presId="urn:microsoft.com/office/officeart/2005/8/layout/hierarchy3"/>
    <dgm:cxn modelId="{585C219D-E853-4962-A8F2-7C9219A4F1B3}" type="presParOf" srcId="{4C252063-464B-45A7-B31F-16666D4A58B9}" destId="{E0C2204B-7CF5-4A2C-93D5-7417C386780F}" srcOrd="4" destOrd="0" presId="urn:microsoft.com/office/officeart/2005/8/layout/hierarchy3"/>
    <dgm:cxn modelId="{DDC5BA13-65C4-4882-9E1C-5D29631582DA}" type="presParOf" srcId="{4C252063-464B-45A7-B31F-16666D4A58B9}" destId="{C89DE872-1823-4439-AC13-B978C4A9CF0B}" srcOrd="5" destOrd="0" presId="urn:microsoft.com/office/officeart/2005/8/layout/hierarchy3"/>
    <dgm:cxn modelId="{4F4E6DC0-886B-48E5-9438-24902E91A5AB}" type="presParOf" srcId="{58278537-D394-4BB8-A811-54544D8CFDA6}" destId="{00D82C72-AC56-43FC-820B-DC3F28CC771B}" srcOrd="1" destOrd="0" presId="urn:microsoft.com/office/officeart/2005/8/layout/hierarchy3"/>
    <dgm:cxn modelId="{3E52CB6B-7D89-4935-8A73-207C96E98817}" type="presParOf" srcId="{00D82C72-AC56-43FC-820B-DC3F28CC771B}" destId="{78754B8C-4226-4F7B-B617-3D030456497F}" srcOrd="0" destOrd="0" presId="urn:microsoft.com/office/officeart/2005/8/layout/hierarchy3"/>
    <dgm:cxn modelId="{3B249BF1-B488-447E-A53D-20FEA8A951C6}" type="presParOf" srcId="{78754B8C-4226-4F7B-B617-3D030456497F}" destId="{663393FD-1283-496D-8AF1-01D572C34C1E}" srcOrd="0" destOrd="0" presId="urn:microsoft.com/office/officeart/2005/8/layout/hierarchy3"/>
    <dgm:cxn modelId="{0359A240-4616-47EE-A1B9-8B4BFC2C655C}" type="presParOf" srcId="{78754B8C-4226-4F7B-B617-3D030456497F}" destId="{9A00D20A-2AD3-4A71-92A0-237AA5347D9D}" srcOrd="1" destOrd="0" presId="urn:microsoft.com/office/officeart/2005/8/layout/hierarchy3"/>
    <dgm:cxn modelId="{0181B948-D8D2-40EF-AC46-4D7EA8B94A32}" type="presParOf" srcId="{00D82C72-AC56-43FC-820B-DC3F28CC771B}" destId="{71DE76B7-B06A-41DF-8D58-4951DD23A427}" srcOrd="1" destOrd="0" presId="urn:microsoft.com/office/officeart/2005/8/layout/hierarchy3"/>
    <dgm:cxn modelId="{BC7C11D4-E56A-40A5-BCED-8A379CB74D88}" type="presParOf" srcId="{71DE76B7-B06A-41DF-8D58-4951DD23A427}" destId="{DF58B80D-F0B9-4A64-A542-BF064DE571D4}" srcOrd="0" destOrd="0" presId="urn:microsoft.com/office/officeart/2005/8/layout/hierarchy3"/>
    <dgm:cxn modelId="{FBA9F103-F810-4C5E-A900-C48C86FDA2DB}" type="presParOf" srcId="{71DE76B7-B06A-41DF-8D58-4951DD23A427}" destId="{9FD68D82-77AC-4515-B9C3-DF9DB5BA9547}" srcOrd="1" destOrd="0" presId="urn:microsoft.com/office/officeart/2005/8/layout/hierarchy3"/>
    <dgm:cxn modelId="{9ABAC9E0-EB9B-4641-9814-0CFAF58C909C}" type="presParOf" srcId="{71DE76B7-B06A-41DF-8D58-4951DD23A427}" destId="{02C8C00D-56E9-41BC-AC4C-16882CF0D29A}" srcOrd="2" destOrd="0" presId="urn:microsoft.com/office/officeart/2005/8/layout/hierarchy3"/>
    <dgm:cxn modelId="{E19EE150-B723-4A85-B025-B69C9D9BAC14}" type="presParOf" srcId="{71DE76B7-B06A-41DF-8D58-4951DD23A427}" destId="{A1EED677-9326-4251-BF17-958F841C4F34}" srcOrd="3" destOrd="0" presId="urn:microsoft.com/office/officeart/2005/8/layout/hierarchy3"/>
    <dgm:cxn modelId="{B55CC968-C858-4D73-B485-C6CFAA2C9A69}" type="presParOf" srcId="{71DE76B7-B06A-41DF-8D58-4951DD23A427}" destId="{94A548E9-F7A7-43DD-B15B-83069F536DBA}" srcOrd="4" destOrd="0" presId="urn:microsoft.com/office/officeart/2005/8/layout/hierarchy3"/>
    <dgm:cxn modelId="{A0CCDDB1-4E46-4EBD-9E8D-6CA9D1FC1563}" type="presParOf" srcId="{71DE76B7-B06A-41DF-8D58-4951DD23A427}" destId="{626B4950-B3F0-44C2-8053-0C2594989A69}" srcOrd="5" destOrd="0" presId="urn:microsoft.com/office/officeart/2005/8/layout/hierarchy3"/>
    <dgm:cxn modelId="{4F2B4AB1-8D18-4D74-AEE0-FC9359F70CD3}" type="presParOf" srcId="{58278537-D394-4BB8-A811-54544D8CFDA6}" destId="{47E0D6CF-0BF4-42F6-8477-48624F09B433}" srcOrd="2" destOrd="0" presId="urn:microsoft.com/office/officeart/2005/8/layout/hierarchy3"/>
    <dgm:cxn modelId="{7C4FC7A2-0823-4F58-8BC9-266B7A4683E7}" type="presParOf" srcId="{47E0D6CF-0BF4-42F6-8477-48624F09B433}" destId="{61ED588C-19C0-4A60-8268-923FD8A7DD05}" srcOrd="0" destOrd="0" presId="urn:microsoft.com/office/officeart/2005/8/layout/hierarchy3"/>
    <dgm:cxn modelId="{FD9BB622-D6AF-4626-9DED-9EDF3C3904C2}" type="presParOf" srcId="{61ED588C-19C0-4A60-8268-923FD8A7DD05}" destId="{386FDB5C-E421-4485-8EB9-E19D18E2624D}" srcOrd="0" destOrd="0" presId="urn:microsoft.com/office/officeart/2005/8/layout/hierarchy3"/>
    <dgm:cxn modelId="{1A355A70-37E3-4236-96F0-4B34D8E2E941}" type="presParOf" srcId="{61ED588C-19C0-4A60-8268-923FD8A7DD05}" destId="{3D3918CE-6A2F-4D35-A4F0-D91BEE03D7A4}" srcOrd="1" destOrd="0" presId="urn:microsoft.com/office/officeart/2005/8/layout/hierarchy3"/>
    <dgm:cxn modelId="{FDD39DEE-B0DC-466F-AE1A-6D08A9B2A6F9}" type="presParOf" srcId="{47E0D6CF-0BF4-42F6-8477-48624F09B433}" destId="{88148B6D-75C2-4976-8D47-FC6194DD21AD}" srcOrd="1" destOrd="0" presId="urn:microsoft.com/office/officeart/2005/8/layout/hierarchy3"/>
    <dgm:cxn modelId="{192F8274-458A-4970-932F-AA843D30F43E}" type="presParOf" srcId="{88148B6D-75C2-4976-8D47-FC6194DD21AD}" destId="{3383F8BC-20D1-444F-8501-0BA0419EA405}" srcOrd="0" destOrd="0" presId="urn:microsoft.com/office/officeart/2005/8/layout/hierarchy3"/>
    <dgm:cxn modelId="{27C72CCB-4A65-4283-A956-7539EADF25A8}" type="presParOf" srcId="{88148B6D-75C2-4976-8D47-FC6194DD21AD}" destId="{A4E03904-07DF-4584-9F69-AF08C2137710}" srcOrd="1" destOrd="0" presId="urn:microsoft.com/office/officeart/2005/8/layout/hierarchy3"/>
    <dgm:cxn modelId="{3B405801-E9C7-4F27-BD62-130706D35F27}" type="presParOf" srcId="{88148B6D-75C2-4976-8D47-FC6194DD21AD}" destId="{DA3A0B66-697D-4CC1-8CF3-9AB2189CDBFB}" srcOrd="2" destOrd="0" presId="urn:microsoft.com/office/officeart/2005/8/layout/hierarchy3"/>
    <dgm:cxn modelId="{5EB20C33-663E-4211-9BAA-BF4A5AD87F8A}" type="presParOf" srcId="{88148B6D-75C2-4976-8D47-FC6194DD21AD}" destId="{946EDCC4-3908-4BFF-97E5-260071422769}" srcOrd="3" destOrd="0" presId="urn:microsoft.com/office/officeart/2005/8/layout/hierarchy3"/>
    <dgm:cxn modelId="{2F7383DC-BDEE-4B07-890D-F79672C65404}" type="presParOf" srcId="{88148B6D-75C2-4976-8D47-FC6194DD21AD}" destId="{1911BAD6-1191-4E67-9840-31327999E303}" srcOrd="4" destOrd="0" presId="urn:microsoft.com/office/officeart/2005/8/layout/hierarchy3"/>
    <dgm:cxn modelId="{3040A4A7-89E1-420E-95B3-E4B6D50BC4C8}" type="presParOf" srcId="{88148B6D-75C2-4976-8D47-FC6194DD21AD}" destId="{BA646D1E-F0E0-4D1C-AB19-B9EE31D8C68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151720-AEEC-406C-98AE-81F02A676F73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6518E5F-D8AA-4229-B3A7-0EF48DD57732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Proporción de intereses ganados sobre los ingresos</a:t>
          </a:r>
        </a:p>
      </dgm:t>
    </dgm:pt>
    <dgm:pt modelId="{08D47E71-2DD2-4DBF-A952-EE820F79811A}" type="parTrans" cxnId="{A25B759E-18D7-4154-BED5-E7846D99C45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1006D41-9DD4-467E-8DE0-DCE6B2D07B56}" type="sibTrans" cxnId="{A25B759E-18D7-4154-BED5-E7846D99C45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650C9F9-7877-41F1-BA97-22100CD454BC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Diferencia entre indicadores de rentabilidad sobre activos </a:t>
          </a:r>
        </a:p>
      </dgm:t>
    </dgm:pt>
    <dgm:pt modelId="{95F150AA-3E2A-4162-BA89-66F052E19180}" type="parTrans" cxnId="{DE061777-1739-4CD8-AC5E-575E5782E915}">
      <dgm:prSet/>
      <dgm:spPr/>
      <dgm:t>
        <a:bodyPr/>
        <a:lstStyle/>
        <a:p>
          <a:endParaRPr lang="es-EC"/>
        </a:p>
      </dgm:t>
    </dgm:pt>
    <dgm:pt modelId="{F9D78BDC-B70C-495C-9948-7E7BC75716A8}" type="sibTrans" cxnId="{DE061777-1739-4CD8-AC5E-575E5782E915}">
      <dgm:prSet/>
      <dgm:spPr/>
      <dgm:t>
        <a:bodyPr/>
        <a:lstStyle/>
        <a:p>
          <a:endParaRPr lang="es-EC"/>
        </a:p>
      </dgm:t>
    </dgm:pt>
    <dgm:pt modelId="{8E0E70C2-2ED8-476E-8FCB-7782FD355B44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Contribución porcentual multiplicado por la utilidad sin efecto fiscal  </a:t>
          </a:r>
        </a:p>
      </dgm:t>
    </dgm:pt>
    <dgm:pt modelId="{D641D79A-43EB-4BB6-8411-A992CD022E97}" type="parTrans" cxnId="{DE73B833-DF74-4242-8578-D6B9396C1CC4}">
      <dgm:prSet/>
      <dgm:spPr/>
      <dgm:t>
        <a:bodyPr/>
        <a:lstStyle/>
        <a:p>
          <a:endParaRPr lang="es-EC"/>
        </a:p>
      </dgm:t>
    </dgm:pt>
    <dgm:pt modelId="{C7E54644-ECB3-493D-923A-3A28F4E6E499}" type="sibTrans" cxnId="{DE73B833-DF74-4242-8578-D6B9396C1CC4}">
      <dgm:prSet/>
      <dgm:spPr/>
      <dgm:t>
        <a:bodyPr/>
        <a:lstStyle/>
        <a:p>
          <a:endParaRPr lang="es-EC"/>
        </a:p>
      </dgm:t>
    </dgm:pt>
    <dgm:pt modelId="{F1C67095-9FCD-40F4-B062-04BA48DD2512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Impacto por tipo de cartera e institución</a:t>
          </a:r>
        </a:p>
      </dgm:t>
    </dgm:pt>
    <dgm:pt modelId="{58C5D21A-461A-4077-9336-4F275446E773}" type="parTrans" cxnId="{EB3D99A7-EEB5-48DC-8F19-D94F552C1483}">
      <dgm:prSet/>
      <dgm:spPr/>
      <dgm:t>
        <a:bodyPr/>
        <a:lstStyle/>
        <a:p>
          <a:endParaRPr lang="es-EC"/>
        </a:p>
      </dgm:t>
    </dgm:pt>
    <dgm:pt modelId="{B30B7B22-54FB-49B1-8688-317CF3F2D1ED}" type="sibTrans" cxnId="{EB3D99A7-EEB5-48DC-8F19-D94F552C1483}">
      <dgm:prSet/>
      <dgm:spPr/>
      <dgm:t>
        <a:bodyPr/>
        <a:lstStyle/>
        <a:p>
          <a:endParaRPr lang="es-EC"/>
        </a:p>
      </dgm:t>
    </dgm:pt>
    <dgm:pt modelId="{AA3FFC78-1B21-4724-A503-18D7CD2133DE}" type="pres">
      <dgm:prSet presAssocID="{E5151720-AEEC-406C-98AE-81F02A676F73}" presName="diagram" presStyleCnt="0">
        <dgm:presLayoutVars>
          <dgm:dir/>
          <dgm:resizeHandles val="exact"/>
        </dgm:presLayoutVars>
      </dgm:prSet>
      <dgm:spPr/>
    </dgm:pt>
    <dgm:pt modelId="{625CB2EB-82FF-4E88-A532-1E8DBACA3773}" type="pres">
      <dgm:prSet presAssocID="{06518E5F-D8AA-4229-B3A7-0EF48DD57732}" presName="node" presStyleLbl="node1" presStyleIdx="0" presStyleCnt="4">
        <dgm:presLayoutVars>
          <dgm:bulletEnabled val="1"/>
        </dgm:presLayoutVars>
      </dgm:prSet>
      <dgm:spPr/>
    </dgm:pt>
    <dgm:pt modelId="{9BA35453-2BA3-4361-8D22-7AAA39C62C01}" type="pres">
      <dgm:prSet presAssocID="{C1006D41-9DD4-467E-8DE0-DCE6B2D07B56}" presName="sibTrans" presStyleCnt="0"/>
      <dgm:spPr/>
    </dgm:pt>
    <dgm:pt modelId="{AC5404B2-681A-441C-9D7F-518540BFC5A8}" type="pres">
      <dgm:prSet presAssocID="{8E0E70C2-2ED8-476E-8FCB-7782FD355B44}" presName="node" presStyleLbl="node1" presStyleIdx="1" presStyleCnt="4">
        <dgm:presLayoutVars>
          <dgm:bulletEnabled val="1"/>
        </dgm:presLayoutVars>
      </dgm:prSet>
      <dgm:spPr/>
    </dgm:pt>
    <dgm:pt modelId="{42EA37D3-D586-4A24-B6F2-13A6916EBD4A}" type="pres">
      <dgm:prSet presAssocID="{C7E54644-ECB3-493D-923A-3A28F4E6E499}" presName="sibTrans" presStyleCnt="0"/>
      <dgm:spPr/>
    </dgm:pt>
    <dgm:pt modelId="{8AAF600F-93D5-4F9A-AF60-7AA2E254C656}" type="pres">
      <dgm:prSet presAssocID="{F1C67095-9FCD-40F4-B062-04BA48DD2512}" presName="node" presStyleLbl="node1" presStyleIdx="2" presStyleCnt="4">
        <dgm:presLayoutVars>
          <dgm:bulletEnabled val="1"/>
        </dgm:presLayoutVars>
      </dgm:prSet>
      <dgm:spPr/>
    </dgm:pt>
    <dgm:pt modelId="{AA6E2572-8C2B-4CA7-A38B-EE5A10252023}" type="pres">
      <dgm:prSet presAssocID="{B30B7B22-54FB-49B1-8688-317CF3F2D1ED}" presName="sibTrans" presStyleCnt="0"/>
      <dgm:spPr/>
    </dgm:pt>
    <dgm:pt modelId="{9A0F4AF5-3870-41A7-9FB4-8F5ABB06F6C4}" type="pres">
      <dgm:prSet presAssocID="{B650C9F9-7877-41F1-BA97-22100CD454BC}" presName="node" presStyleLbl="node1" presStyleIdx="3" presStyleCnt="4">
        <dgm:presLayoutVars>
          <dgm:bulletEnabled val="1"/>
        </dgm:presLayoutVars>
      </dgm:prSet>
      <dgm:spPr/>
    </dgm:pt>
  </dgm:ptLst>
  <dgm:cxnLst>
    <dgm:cxn modelId="{DE73B833-DF74-4242-8578-D6B9396C1CC4}" srcId="{E5151720-AEEC-406C-98AE-81F02A676F73}" destId="{8E0E70C2-2ED8-476E-8FCB-7782FD355B44}" srcOrd="1" destOrd="0" parTransId="{D641D79A-43EB-4BB6-8411-A992CD022E97}" sibTransId="{C7E54644-ECB3-493D-923A-3A28F4E6E499}"/>
    <dgm:cxn modelId="{1D53583B-BE92-4749-8770-5B244828EEA0}" type="presOf" srcId="{F1C67095-9FCD-40F4-B062-04BA48DD2512}" destId="{8AAF600F-93D5-4F9A-AF60-7AA2E254C656}" srcOrd="0" destOrd="0" presId="urn:microsoft.com/office/officeart/2005/8/layout/default"/>
    <dgm:cxn modelId="{297D8962-2382-4922-B3EE-5B40411949E9}" type="presOf" srcId="{8E0E70C2-2ED8-476E-8FCB-7782FD355B44}" destId="{AC5404B2-681A-441C-9D7F-518540BFC5A8}" srcOrd="0" destOrd="0" presId="urn:microsoft.com/office/officeart/2005/8/layout/default"/>
    <dgm:cxn modelId="{DE061777-1739-4CD8-AC5E-575E5782E915}" srcId="{E5151720-AEEC-406C-98AE-81F02A676F73}" destId="{B650C9F9-7877-41F1-BA97-22100CD454BC}" srcOrd="3" destOrd="0" parTransId="{95F150AA-3E2A-4162-BA89-66F052E19180}" sibTransId="{F9D78BDC-B70C-495C-9948-7E7BC75716A8}"/>
    <dgm:cxn modelId="{8EB22A87-AB64-4715-BF1B-CD613C656D11}" type="presOf" srcId="{B650C9F9-7877-41F1-BA97-22100CD454BC}" destId="{9A0F4AF5-3870-41A7-9FB4-8F5ABB06F6C4}" srcOrd="0" destOrd="0" presId="urn:microsoft.com/office/officeart/2005/8/layout/default"/>
    <dgm:cxn modelId="{A25B759E-18D7-4154-BED5-E7846D99C450}" srcId="{E5151720-AEEC-406C-98AE-81F02A676F73}" destId="{06518E5F-D8AA-4229-B3A7-0EF48DD57732}" srcOrd="0" destOrd="0" parTransId="{08D47E71-2DD2-4DBF-A952-EE820F79811A}" sibTransId="{C1006D41-9DD4-467E-8DE0-DCE6B2D07B56}"/>
    <dgm:cxn modelId="{EB3D99A7-EEB5-48DC-8F19-D94F552C1483}" srcId="{E5151720-AEEC-406C-98AE-81F02A676F73}" destId="{F1C67095-9FCD-40F4-B062-04BA48DD2512}" srcOrd="2" destOrd="0" parTransId="{58C5D21A-461A-4077-9336-4F275446E773}" sibTransId="{B30B7B22-54FB-49B1-8688-317CF3F2D1ED}"/>
    <dgm:cxn modelId="{12B43BAB-6EF5-481A-B291-EA73A7A43656}" type="presOf" srcId="{06518E5F-D8AA-4229-B3A7-0EF48DD57732}" destId="{625CB2EB-82FF-4E88-A532-1E8DBACA3773}" srcOrd="0" destOrd="0" presId="urn:microsoft.com/office/officeart/2005/8/layout/default"/>
    <dgm:cxn modelId="{019018BC-32CC-4E0F-A968-B9A4EC581DAE}" type="presOf" srcId="{E5151720-AEEC-406C-98AE-81F02A676F73}" destId="{AA3FFC78-1B21-4724-A503-18D7CD2133DE}" srcOrd="0" destOrd="0" presId="urn:microsoft.com/office/officeart/2005/8/layout/default"/>
    <dgm:cxn modelId="{47CD5FAE-5C75-4C23-B876-29F063779073}" type="presParOf" srcId="{AA3FFC78-1B21-4724-A503-18D7CD2133DE}" destId="{625CB2EB-82FF-4E88-A532-1E8DBACA3773}" srcOrd="0" destOrd="0" presId="urn:microsoft.com/office/officeart/2005/8/layout/default"/>
    <dgm:cxn modelId="{3E60A3D2-4BBE-4228-B253-8FED2B627EF1}" type="presParOf" srcId="{AA3FFC78-1B21-4724-A503-18D7CD2133DE}" destId="{9BA35453-2BA3-4361-8D22-7AAA39C62C01}" srcOrd="1" destOrd="0" presId="urn:microsoft.com/office/officeart/2005/8/layout/default"/>
    <dgm:cxn modelId="{EDDB0BC2-8C22-4C13-BE32-E3BD554BF527}" type="presParOf" srcId="{AA3FFC78-1B21-4724-A503-18D7CD2133DE}" destId="{AC5404B2-681A-441C-9D7F-518540BFC5A8}" srcOrd="2" destOrd="0" presId="urn:microsoft.com/office/officeart/2005/8/layout/default"/>
    <dgm:cxn modelId="{EDF46584-452F-4947-9987-DF9024015078}" type="presParOf" srcId="{AA3FFC78-1B21-4724-A503-18D7CD2133DE}" destId="{42EA37D3-D586-4A24-B6F2-13A6916EBD4A}" srcOrd="3" destOrd="0" presId="urn:microsoft.com/office/officeart/2005/8/layout/default"/>
    <dgm:cxn modelId="{7B3D47E2-9C3C-4DDA-B556-44A40F153E47}" type="presParOf" srcId="{AA3FFC78-1B21-4724-A503-18D7CD2133DE}" destId="{8AAF600F-93D5-4F9A-AF60-7AA2E254C656}" srcOrd="4" destOrd="0" presId="urn:microsoft.com/office/officeart/2005/8/layout/default"/>
    <dgm:cxn modelId="{BA247990-039A-4A82-8962-B061B55C92E0}" type="presParOf" srcId="{AA3FFC78-1B21-4724-A503-18D7CD2133DE}" destId="{AA6E2572-8C2B-4CA7-A38B-EE5A10252023}" srcOrd="5" destOrd="0" presId="urn:microsoft.com/office/officeart/2005/8/layout/default"/>
    <dgm:cxn modelId="{0F9772A2-2580-42E4-A686-CAD7B3D6DFE2}" type="presParOf" srcId="{AA3FFC78-1B21-4724-A503-18D7CD2133DE}" destId="{9A0F4AF5-3870-41A7-9FB4-8F5ABB06F6C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091D61-D807-46E7-9DE0-A9BB1E88CB2F}" type="doc">
      <dgm:prSet loTypeId="urn:microsoft.com/office/officeart/2005/8/layout/process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2A4987D-A4DE-48DE-BBB9-1C3DC9274E4A}">
      <dgm:prSet phldrT="[Texto]" custT="1"/>
      <dgm:spPr/>
      <dgm:t>
        <a:bodyPr/>
        <a:lstStyle/>
        <a:p>
          <a:r>
            <a:rPr lang="es-EC" sz="1500">
              <a:solidFill>
                <a:schemeClr val="tx2"/>
              </a:solidFill>
            </a:rPr>
            <a:t>Enfoque de investigación</a:t>
          </a:r>
          <a:endParaRPr lang="es-EC" sz="1500" dirty="0">
            <a:solidFill>
              <a:schemeClr val="tx2"/>
            </a:solidFill>
          </a:endParaRPr>
        </a:p>
      </dgm:t>
    </dgm:pt>
    <dgm:pt modelId="{D24BA54D-9DA3-4212-AB47-BC4AB0A33BF8}" type="parTrans" cxnId="{C19A17A9-A5E1-436D-A762-DDCE33367F33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F88B701E-3B4B-4DB8-9197-3408E0AD5A82}" type="sibTrans" cxnId="{C19A17A9-A5E1-436D-A762-DDCE33367F33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2127E99F-E714-4984-ADBF-2C44EB2DFB12}">
      <dgm:prSet phldrT="[Texto]" custT="1"/>
      <dgm:spPr/>
      <dgm:t>
        <a:bodyPr/>
        <a:lstStyle/>
        <a:p>
          <a:r>
            <a:rPr lang="es-EC" sz="1500">
              <a:solidFill>
                <a:schemeClr val="tx2"/>
              </a:solidFill>
            </a:rPr>
            <a:t>Cuantitativo (Indicadores financieros y modelo de regresión múltiple)</a:t>
          </a:r>
          <a:endParaRPr lang="es-EC" sz="1500" dirty="0">
            <a:solidFill>
              <a:schemeClr val="tx2"/>
            </a:solidFill>
          </a:endParaRPr>
        </a:p>
      </dgm:t>
    </dgm:pt>
    <dgm:pt modelId="{67E977E3-C088-4073-818B-E8B523871469}" type="parTrans" cxnId="{DFC2BC63-67C7-4033-B0B8-97B07C97749C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5503D7DD-4CE6-4D97-8B90-2DC2A375F8EF}" type="sibTrans" cxnId="{DFC2BC63-67C7-4033-B0B8-97B07C97749C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A344CEC6-9EDB-4AC2-A2B1-1834BEABC3DA}">
      <dgm:prSet phldrT="[Texto]" custT="1"/>
      <dgm:spPr/>
      <dgm:t>
        <a:bodyPr/>
        <a:lstStyle/>
        <a:p>
          <a:r>
            <a:rPr lang="es-EC" sz="1500">
              <a:solidFill>
                <a:schemeClr val="tx2"/>
              </a:solidFill>
            </a:rPr>
            <a:t>Documental (Estados financieros consolidados y colocación en el Distrito Metropolitano de Quito)</a:t>
          </a:r>
          <a:endParaRPr lang="es-EC" sz="1500" dirty="0">
            <a:solidFill>
              <a:schemeClr val="tx2"/>
            </a:solidFill>
          </a:endParaRPr>
        </a:p>
      </dgm:t>
    </dgm:pt>
    <dgm:pt modelId="{E642C6AD-58D7-44D3-A603-F69C7F84462C}" type="parTrans" cxnId="{E7BB4FC0-6888-4CDD-A3CB-73DE654EB371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5B9E167B-BE0B-4BE4-976E-2F12DC5B2B90}" type="sibTrans" cxnId="{E7BB4FC0-6888-4CDD-A3CB-73DE654EB371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F1053A62-EDB8-4ADA-B68D-616CCC37334A}">
      <dgm:prSet phldrT="[Texto]" custT="1"/>
      <dgm:spPr/>
      <dgm:t>
        <a:bodyPr/>
        <a:lstStyle/>
        <a:p>
          <a:r>
            <a:rPr lang="es-EC" sz="1500">
              <a:solidFill>
                <a:schemeClr val="tx2"/>
              </a:solidFill>
            </a:rPr>
            <a:t>Modalidad</a:t>
          </a:r>
          <a:endParaRPr lang="es-EC" sz="1500" dirty="0">
            <a:solidFill>
              <a:schemeClr val="tx2"/>
            </a:solidFill>
          </a:endParaRPr>
        </a:p>
      </dgm:t>
    </dgm:pt>
    <dgm:pt modelId="{5D583FC9-48C5-4110-99F7-D7BE6EDC96A4}" type="sibTrans" cxnId="{8CDC416C-143E-44F9-B0D1-5EC16EEA88E3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E3528CD1-AB2C-44D6-A073-432630BB067D}" type="parTrans" cxnId="{8CDC416C-143E-44F9-B0D1-5EC16EEA88E3}">
      <dgm:prSet/>
      <dgm:spPr/>
      <dgm:t>
        <a:bodyPr/>
        <a:lstStyle/>
        <a:p>
          <a:endParaRPr lang="es-EC" sz="1500">
            <a:solidFill>
              <a:schemeClr val="tx2"/>
            </a:solidFill>
          </a:endParaRPr>
        </a:p>
      </dgm:t>
    </dgm:pt>
    <dgm:pt modelId="{A51278A3-CCAC-4741-A1BA-FF2DEC55E79A}" type="pres">
      <dgm:prSet presAssocID="{3B091D61-D807-46E7-9DE0-A9BB1E88CB2F}" presName="Name0" presStyleCnt="0">
        <dgm:presLayoutVars>
          <dgm:dir/>
          <dgm:animLvl val="lvl"/>
          <dgm:resizeHandles val="exact"/>
        </dgm:presLayoutVars>
      </dgm:prSet>
      <dgm:spPr/>
    </dgm:pt>
    <dgm:pt modelId="{6DDED939-F8C1-467D-B66F-ACDEBBD2F287}" type="pres">
      <dgm:prSet presAssocID="{F1053A62-EDB8-4ADA-B68D-616CCC37334A}" presName="boxAndChildren" presStyleCnt="0"/>
      <dgm:spPr/>
    </dgm:pt>
    <dgm:pt modelId="{7B11E4D1-318A-489D-AC7B-24CC6C7B15CB}" type="pres">
      <dgm:prSet presAssocID="{F1053A62-EDB8-4ADA-B68D-616CCC37334A}" presName="parentTextBox" presStyleLbl="node1" presStyleIdx="0" presStyleCnt="2"/>
      <dgm:spPr/>
    </dgm:pt>
    <dgm:pt modelId="{7483E001-8CD0-4BD4-934D-74834AD2DA17}" type="pres">
      <dgm:prSet presAssocID="{F1053A62-EDB8-4ADA-B68D-616CCC37334A}" presName="entireBox" presStyleLbl="node1" presStyleIdx="0" presStyleCnt="2"/>
      <dgm:spPr/>
    </dgm:pt>
    <dgm:pt modelId="{B864D8E4-DDCC-4D00-B5E7-12AA4B0FB3ED}" type="pres">
      <dgm:prSet presAssocID="{F1053A62-EDB8-4ADA-B68D-616CCC37334A}" presName="descendantBox" presStyleCnt="0"/>
      <dgm:spPr/>
    </dgm:pt>
    <dgm:pt modelId="{7A65B5D5-BFB5-4216-989E-90DA00321EBF}" type="pres">
      <dgm:prSet presAssocID="{A344CEC6-9EDB-4AC2-A2B1-1834BEABC3DA}" presName="childTextBox" presStyleLbl="fgAccFollowNode1" presStyleIdx="0" presStyleCnt="2">
        <dgm:presLayoutVars>
          <dgm:bulletEnabled val="1"/>
        </dgm:presLayoutVars>
      </dgm:prSet>
      <dgm:spPr/>
    </dgm:pt>
    <dgm:pt modelId="{01B87661-1B59-4154-8514-71F5F76924A4}" type="pres">
      <dgm:prSet presAssocID="{F88B701E-3B4B-4DB8-9197-3408E0AD5A82}" presName="sp" presStyleCnt="0"/>
      <dgm:spPr/>
    </dgm:pt>
    <dgm:pt modelId="{6F7A26ED-5574-4A73-93ED-CC8E59CD34AA}" type="pres">
      <dgm:prSet presAssocID="{92A4987D-A4DE-48DE-BBB9-1C3DC9274E4A}" presName="arrowAndChildren" presStyleCnt="0"/>
      <dgm:spPr/>
    </dgm:pt>
    <dgm:pt modelId="{D45A254A-99D4-45C6-8C8E-9AC7255CA9CA}" type="pres">
      <dgm:prSet presAssocID="{92A4987D-A4DE-48DE-BBB9-1C3DC9274E4A}" presName="parentTextArrow" presStyleLbl="node1" presStyleIdx="0" presStyleCnt="2"/>
      <dgm:spPr/>
    </dgm:pt>
    <dgm:pt modelId="{7F68BC53-936F-4E24-8BF9-2933845BF412}" type="pres">
      <dgm:prSet presAssocID="{92A4987D-A4DE-48DE-BBB9-1C3DC9274E4A}" presName="arrow" presStyleLbl="node1" presStyleIdx="1" presStyleCnt="2"/>
      <dgm:spPr/>
    </dgm:pt>
    <dgm:pt modelId="{49B40B04-BECB-4193-89A6-B28252BED10D}" type="pres">
      <dgm:prSet presAssocID="{92A4987D-A4DE-48DE-BBB9-1C3DC9274E4A}" presName="descendantArrow" presStyleCnt="0"/>
      <dgm:spPr/>
    </dgm:pt>
    <dgm:pt modelId="{FB8B57CB-53D0-46D5-8094-B7537222780B}" type="pres">
      <dgm:prSet presAssocID="{2127E99F-E714-4984-ADBF-2C44EB2DFB12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D172232A-C538-4D67-976C-974CD49CB7B5}" type="presOf" srcId="{2127E99F-E714-4984-ADBF-2C44EB2DFB12}" destId="{FB8B57CB-53D0-46D5-8094-B7537222780B}" srcOrd="0" destOrd="0" presId="urn:microsoft.com/office/officeart/2005/8/layout/process4"/>
    <dgm:cxn modelId="{DFC2BC63-67C7-4033-B0B8-97B07C97749C}" srcId="{92A4987D-A4DE-48DE-BBB9-1C3DC9274E4A}" destId="{2127E99F-E714-4984-ADBF-2C44EB2DFB12}" srcOrd="0" destOrd="0" parTransId="{67E977E3-C088-4073-818B-E8B523871469}" sibTransId="{5503D7DD-4CE6-4D97-8B90-2DC2A375F8EF}"/>
    <dgm:cxn modelId="{8CDC416C-143E-44F9-B0D1-5EC16EEA88E3}" srcId="{3B091D61-D807-46E7-9DE0-A9BB1E88CB2F}" destId="{F1053A62-EDB8-4ADA-B68D-616CCC37334A}" srcOrd="1" destOrd="0" parTransId="{E3528CD1-AB2C-44D6-A073-432630BB067D}" sibTransId="{5D583FC9-48C5-4110-99F7-D7BE6EDC96A4}"/>
    <dgm:cxn modelId="{6D8F7F4F-ABEE-4B79-A340-300DED08F68B}" type="presOf" srcId="{92A4987D-A4DE-48DE-BBB9-1C3DC9274E4A}" destId="{D45A254A-99D4-45C6-8C8E-9AC7255CA9CA}" srcOrd="0" destOrd="0" presId="urn:microsoft.com/office/officeart/2005/8/layout/process4"/>
    <dgm:cxn modelId="{70920551-6516-42E6-80F2-A044BD041ACB}" type="presOf" srcId="{A344CEC6-9EDB-4AC2-A2B1-1834BEABC3DA}" destId="{7A65B5D5-BFB5-4216-989E-90DA00321EBF}" srcOrd="0" destOrd="0" presId="urn:microsoft.com/office/officeart/2005/8/layout/process4"/>
    <dgm:cxn modelId="{1D3758A1-FED7-4E80-9D5E-9F3E3D88366B}" type="presOf" srcId="{3B091D61-D807-46E7-9DE0-A9BB1E88CB2F}" destId="{A51278A3-CCAC-4741-A1BA-FF2DEC55E79A}" srcOrd="0" destOrd="0" presId="urn:microsoft.com/office/officeart/2005/8/layout/process4"/>
    <dgm:cxn modelId="{C19A17A9-A5E1-436D-A762-DDCE33367F33}" srcId="{3B091D61-D807-46E7-9DE0-A9BB1E88CB2F}" destId="{92A4987D-A4DE-48DE-BBB9-1C3DC9274E4A}" srcOrd="0" destOrd="0" parTransId="{D24BA54D-9DA3-4212-AB47-BC4AB0A33BF8}" sibTransId="{F88B701E-3B4B-4DB8-9197-3408E0AD5A82}"/>
    <dgm:cxn modelId="{109309B3-18E8-4E46-B93A-6F1D45A644EC}" type="presOf" srcId="{F1053A62-EDB8-4ADA-B68D-616CCC37334A}" destId="{7B11E4D1-318A-489D-AC7B-24CC6C7B15CB}" srcOrd="0" destOrd="0" presId="urn:microsoft.com/office/officeart/2005/8/layout/process4"/>
    <dgm:cxn modelId="{E7BB4FC0-6888-4CDD-A3CB-73DE654EB371}" srcId="{F1053A62-EDB8-4ADA-B68D-616CCC37334A}" destId="{A344CEC6-9EDB-4AC2-A2B1-1834BEABC3DA}" srcOrd="0" destOrd="0" parTransId="{E642C6AD-58D7-44D3-A603-F69C7F84462C}" sibTransId="{5B9E167B-BE0B-4BE4-976E-2F12DC5B2B90}"/>
    <dgm:cxn modelId="{0E6417C5-E74E-42C0-B8F6-F57D3D7A5DA5}" type="presOf" srcId="{92A4987D-A4DE-48DE-BBB9-1C3DC9274E4A}" destId="{7F68BC53-936F-4E24-8BF9-2933845BF412}" srcOrd="1" destOrd="0" presId="urn:microsoft.com/office/officeart/2005/8/layout/process4"/>
    <dgm:cxn modelId="{F21A48D8-416A-41D5-8E58-4F498BC9AAA4}" type="presOf" srcId="{F1053A62-EDB8-4ADA-B68D-616CCC37334A}" destId="{7483E001-8CD0-4BD4-934D-74834AD2DA17}" srcOrd="1" destOrd="0" presId="urn:microsoft.com/office/officeart/2005/8/layout/process4"/>
    <dgm:cxn modelId="{D2617862-EE00-471F-91BC-2954259A0D8C}" type="presParOf" srcId="{A51278A3-CCAC-4741-A1BA-FF2DEC55E79A}" destId="{6DDED939-F8C1-467D-B66F-ACDEBBD2F287}" srcOrd="0" destOrd="0" presId="urn:microsoft.com/office/officeart/2005/8/layout/process4"/>
    <dgm:cxn modelId="{BC04D8EB-067A-4278-B683-27C690904C06}" type="presParOf" srcId="{6DDED939-F8C1-467D-B66F-ACDEBBD2F287}" destId="{7B11E4D1-318A-489D-AC7B-24CC6C7B15CB}" srcOrd="0" destOrd="0" presId="urn:microsoft.com/office/officeart/2005/8/layout/process4"/>
    <dgm:cxn modelId="{49E94B64-1AD7-4A95-8B43-67631A7A08F9}" type="presParOf" srcId="{6DDED939-F8C1-467D-B66F-ACDEBBD2F287}" destId="{7483E001-8CD0-4BD4-934D-74834AD2DA17}" srcOrd="1" destOrd="0" presId="urn:microsoft.com/office/officeart/2005/8/layout/process4"/>
    <dgm:cxn modelId="{0F04F858-F376-438F-90F1-52D0D2F53AC8}" type="presParOf" srcId="{6DDED939-F8C1-467D-B66F-ACDEBBD2F287}" destId="{B864D8E4-DDCC-4D00-B5E7-12AA4B0FB3ED}" srcOrd="2" destOrd="0" presId="urn:microsoft.com/office/officeart/2005/8/layout/process4"/>
    <dgm:cxn modelId="{2371EE3C-6471-44E1-AB95-EDACF7C7D280}" type="presParOf" srcId="{B864D8E4-DDCC-4D00-B5E7-12AA4B0FB3ED}" destId="{7A65B5D5-BFB5-4216-989E-90DA00321EBF}" srcOrd="0" destOrd="0" presId="urn:microsoft.com/office/officeart/2005/8/layout/process4"/>
    <dgm:cxn modelId="{ED3AACE0-EE5A-4AC5-8785-F5EB6736CCDD}" type="presParOf" srcId="{A51278A3-CCAC-4741-A1BA-FF2DEC55E79A}" destId="{01B87661-1B59-4154-8514-71F5F76924A4}" srcOrd="1" destOrd="0" presId="urn:microsoft.com/office/officeart/2005/8/layout/process4"/>
    <dgm:cxn modelId="{68B928CD-7D7D-4676-9FBB-BBF8ABFAF989}" type="presParOf" srcId="{A51278A3-CCAC-4741-A1BA-FF2DEC55E79A}" destId="{6F7A26ED-5574-4A73-93ED-CC8E59CD34AA}" srcOrd="2" destOrd="0" presId="urn:microsoft.com/office/officeart/2005/8/layout/process4"/>
    <dgm:cxn modelId="{BC6F0A8C-9CE1-42BE-989B-C9E992B24C50}" type="presParOf" srcId="{6F7A26ED-5574-4A73-93ED-CC8E59CD34AA}" destId="{D45A254A-99D4-45C6-8C8E-9AC7255CA9CA}" srcOrd="0" destOrd="0" presId="urn:microsoft.com/office/officeart/2005/8/layout/process4"/>
    <dgm:cxn modelId="{5FB253B5-69A8-447A-9684-F078C99BB3F4}" type="presParOf" srcId="{6F7A26ED-5574-4A73-93ED-CC8E59CD34AA}" destId="{7F68BC53-936F-4E24-8BF9-2933845BF412}" srcOrd="1" destOrd="0" presId="urn:microsoft.com/office/officeart/2005/8/layout/process4"/>
    <dgm:cxn modelId="{55069267-D236-4FB3-8778-BC1050013744}" type="presParOf" srcId="{6F7A26ED-5574-4A73-93ED-CC8E59CD34AA}" destId="{49B40B04-BECB-4193-89A6-B28252BED10D}" srcOrd="2" destOrd="0" presId="urn:microsoft.com/office/officeart/2005/8/layout/process4"/>
    <dgm:cxn modelId="{D00856D7-EB44-4955-B732-E13B91EEC74F}" type="presParOf" srcId="{49B40B04-BECB-4193-89A6-B28252BED10D}" destId="{FB8B57CB-53D0-46D5-8094-B7537222780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A9F7B-87D6-4F3C-8C2F-4825FFDF22B0}">
      <dsp:nvSpPr>
        <dsp:cNvPr id="0" name=""/>
        <dsp:cNvSpPr/>
      </dsp:nvSpPr>
      <dsp:spPr>
        <a:xfrm rot="16200000">
          <a:off x="1003646" y="981622"/>
          <a:ext cx="336683" cy="1403588"/>
        </a:xfrm>
        <a:prstGeom prst="round2Same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1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1">
              <a:solidFill>
                <a:schemeClr val="tx1"/>
              </a:solidFill>
            </a:rPr>
            <a:t>2011</a:t>
          </a:r>
        </a:p>
      </dsp:txBody>
      <dsp:txXfrm rot="5400000">
        <a:off x="486630" y="1531510"/>
        <a:ext cx="1387152" cy="303811"/>
      </dsp:txXfrm>
    </dsp:sp>
    <dsp:sp modelId="{740A9C8F-1818-41DB-B5A6-8B1071700E5B}">
      <dsp:nvSpPr>
        <dsp:cNvPr id="0" name=""/>
        <dsp:cNvSpPr/>
      </dsp:nvSpPr>
      <dsp:spPr>
        <a:xfrm>
          <a:off x="2331" y="0"/>
          <a:ext cx="2339314" cy="117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74946-6FB9-4561-B515-E4EE4A404BB4}">
      <dsp:nvSpPr>
        <dsp:cNvPr id="0" name=""/>
        <dsp:cNvSpPr/>
      </dsp:nvSpPr>
      <dsp:spPr>
        <a:xfrm>
          <a:off x="1171988" y="1245728"/>
          <a:ext cx="0" cy="269346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E8596-C737-4BB7-8CE2-F1CF30090F12}">
      <dsp:nvSpPr>
        <dsp:cNvPr id="0" name=""/>
        <dsp:cNvSpPr/>
      </dsp:nvSpPr>
      <dsp:spPr>
        <a:xfrm>
          <a:off x="1138320" y="1178391"/>
          <a:ext cx="67336" cy="673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864A7-FF03-4ECA-9F56-32D4AED7385C}">
      <dsp:nvSpPr>
        <dsp:cNvPr id="0" name=""/>
        <dsp:cNvSpPr/>
      </dsp:nvSpPr>
      <dsp:spPr>
        <a:xfrm>
          <a:off x="1873782" y="1515075"/>
          <a:ext cx="1403588" cy="33668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1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1">
              <a:solidFill>
                <a:schemeClr val="tx1"/>
              </a:solidFill>
            </a:rPr>
            <a:t>2012</a:t>
          </a:r>
        </a:p>
      </dsp:txBody>
      <dsp:txXfrm>
        <a:off x="1873782" y="1515075"/>
        <a:ext cx="1403588" cy="336683"/>
      </dsp:txXfrm>
    </dsp:sp>
    <dsp:sp modelId="{02A43858-44B2-4C38-884B-ECC77CB1A062}">
      <dsp:nvSpPr>
        <dsp:cNvPr id="0" name=""/>
        <dsp:cNvSpPr/>
      </dsp:nvSpPr>
      <dsp:spPr>
        <a:xfrm>
          <a:off x="1405919" y="2188442"/>
          <a:ext cx="2339314" cy="117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8BF2E-E6A4-47D4-9595-8E74D746966C}">
      <dsp:nvSpPr>
        <dsp:cNvPr id="0" name=""/>
        <dsp:cNvSpPr/>
      </dsp:nvSpPr>
      <dsp:spPr>
        <a:xfrm>
          <a:off x="2575577" y="1851758"/>
          <a:ext cx="0" cy="269346"/>
        </a:xfrm>
        <a:prstGeom prst="line">
          <a:avLst/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01D73-38EA-4252-BA20-681F14492504}">
      <dsp:nvSpPr>
        <dsp:cNvPr id="0" name=""/>
        <dsp:cNvSpPr/>
      </dsp:nvSpPr>
      <dsp:spPr>
        <a:xfrm>
          <a:off x="2541908" y="2121105"/>
          <a:ext cx="67336" cy="673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3362A-48AB-40EB-A711-C097C39F6386}">
      <dsp:nvSpPr>
        <dsp:cNvPr id="0" name=""/>
        <dsp:cNvSpPr/>
      </dsp:nvSpPr>
      <dsp:spPr>
        <a:xfrm>
          <a:off x="3277371" y="1515075"/>
          <a:ext cx="1403588" cy="33668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1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1">
              <a:solidFill>
                <a:schemeClr val="tx1"/>
              </a:solidFill>
            </a:rPr>
            <a:t>2014</a:t>
          </a:r>
        </a:p>
      </dsp:txBody>
      <dsp:txXfrm>
        <a:off x="3277371" y="1515075"/>
        <a:ext cx="1403588" cy="336683"/>
      </dsp:txXfrm>
    </dsp:sp>
    <dsp:sp modelId="{989BFB52-AF3A-48CF-8B2A-99FE3E18FC08}">
      <dsp:nvSpPr>
        <dsp:cNvPr id="0" name=""/>
        <dsp:cNvSpPr/>
      </dsp:nvSpPr>
      <dsp:spPr>
        <a:xfrm>
          <a:off x="2809508" y="0"/>
          <a:ext cx="2339314" cy="117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D0512-477E-46D4-A2D2-D3B8CFF2A35C}">
      <dsp:nvSpPr>
        <dsp:cNvPr id="0" name=""/>
        <dsp:cNvSpPr/>
      </dsp:nvSpPr>
      <dsp:spPr>
        <a:xfrm>
          <a:off x="3979165" y="1245728"/>
          <a:ext cx="0" cy="269346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A7232-50C9-4176-BD7C-70D2A3891482}">
      <dsp:nvSpPr>
        <dsp:cNvPr id="0" name=""/>
        <dsp:cNvSpPr/>
      </dsp:nvSpPr>
      <dsp:spPr>
        <a:xfrm>
          <a:off x="3945497" y="1178391"/>
          <a:ext cx="67336" cy="673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A1C944-F88E-41E3-927A-90888385765F}">
      <dsp:nvSpPr>
        <dsp:cNvPr id="0" name=""/>
        <dsp:cNvSpPr/>
      </dsp:nvSpPr>
      <dsp:spPr>
        <a:xfrm>
          <a:off x="4680959" y="1515075"/>
          <a:ext cx="1403588" cy="336683"/>
        </a:xfrm>
        <a:prstGeom prst="rect">
          <a:avLst/>
        </a:prstGeom>
        <a:solidFill>
          <a:srgbClr val="FFFF99"/>
        </a:solidFill>
        <a:ln w="15875" cap="flat" cmpd="sng" algn="ctr">
          <a:solidFill>
            <a:srgbClr val="FF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1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1">
              <a:solidFill>
                <a:schemeClr val="tx1"/>
              </a:solidFill>
            </a:rPr>
            <a:t>2015</a:t>
          </a:r>
        </a:p>
      </dsp:txBody>
      <dsp:txXfrm>
        <a:off x="4680959" y="1515075"/>
        <a:ext cx="1403588" cy="336683"/>
      </dsp:txXfrm>
    </dsp:sp>
    <dsp:sp modelId="{236BD468-78BC-4EBC-85B6-E6F947E7FBBD}">
      <dsp:nvSpPr>
        <dsp:cNvPr id="0" name=""/>
        <dsp:cNvSpPr/>
      </dsp:nvSpPr>
      <dsp:spPr>
        <a:xfrm>
          <a:off x="4213096" y="2188442"/>
          <a:ext cx="2339314" cy="117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3FB34-29AE-4945-8008-A20772479A7D}">
      <dsp:nvSpPr>
        <dsp:cNvPr id="0" name=""/>
        <dsp:cNvSpPr/>
      </dsp:nvSpPr>
      <dsp:spPr>
        <a:xfrm>
          <a:off x="5382753" y="1851758"/>
          <a:ext cx="0" cy="269346"/>
        </a:xfrm>
        <a:prstGeom prst="line">
          <a:avLst/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CFB25-7485-4AFB-89ED-A1562B9AF6D5}">
      <dsp:nvSpPr>
        <dsp:cNvPr id="0" name=""/>
        <dsp:cNvSpPr/>
      </dsp:nvSpPr>
      <dsp:spPr>
        <a:xfrm>
          <a:off x="5349085" y="2121105"/>
          <a:ext cx="67336" cy="673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0427B-23FC-478C-A2B5-BEAE38542057}">
      <dsp:nvSpPr>
        <dsp:cNvPr id="0" name=""/>
        <dsp:cNvSpPr/>
      </dsp:nvSpPr>
      <dsp:spPr>
        <a:xfrm rot="5400000">
          <a:off x="6618000" y="981622"/>
          <a:ext cx="336683" cy="1403588"/>
        </a:xfrm>
        <a:prstGeom prst="round2Same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1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noProof="1">
              <a:solidFill>
                <a:schemeClr val="tx1"/>
              </a:solidFill>
            </a:rPr>
            <a:t>2019</a:t>
          </a:r>
        </a:p>
      </dsp:txBody>
      <dsp:txXfrm rot="-5400000">
        <a:off x="6084548" y="1531510"/>
        <a:ext cx="1387152" cy="303811"/>
      </dsp:txXfrm>
    </dsp:sp>
    <dsp:sp modelId="{50695287-1532-4FC2-8D8E-1E31DAAA0E24}">
      <dsp:nvSpPr>
        <dsp:cNvPr id="0" name=""/>
        <dsp:cNvSpPr/>
      </dsp:nvSpPr>
      <dsp:spPr>
        <a:xfrm>
          <a:off x="5616685" y="0"/>
          <a:ext cx="2339314" cy="117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80658-7263-4B0C-B285-A3E26F7228B6}">
      <dsp:nvSpPr>
        <dsp:cNvPr id="0" name=""/>
        <dsp:cNvSpPr/>
      </dsp:nvSpPr>
      <dsp:spPr>
        <a:xfrm>
          <a:off x="6786342" y="1245728"/>
          <a:ext cx="0" cy="269346"/>
        </a:xfrm>
        <a:prstGeom prst="line">
          <a:avLst/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A1C03-DD2B-4F3E-853E-2752C3FF3D76}">
      <dsp:nvSpPr>
        <dsp:cNvPr id="0" name=""/>
        <dsp:cNvSpPr/>
      </dsp:nvSpPr>
      <dsp:spPr>
        <a:xfrm>
          <a:off x="6752674" y="1178391"/>
          <a:ext cx="67336" cy="673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3E001-8CD0-4BD4-934D-74834AD2DA17}">
      <dsp:nvSpPr>
        <dsp:cNvPr id="0" name=""/>
        <dsp:cNvSpPr/>
      </dsp:nvSpPr>
      <dsp:spPr>
        <a:xfrm>
          <a:off x="0" y="3008998"/>
          <a:ext cx="4619032" cy="9876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>
              <a:solidFill>
                <a:schemeClr val="tx2"/>
              </a:solidFill>
            </a:rPr>
            <a:t>Técnicas de recolección de información</a:t>
          </a:r>
          <a:endParaRPr lang="es-EC" sz="1500" kern="1200" dirty="0">
            <a:solidFill>
              <a:schemeClr val="tx2"/>
            </a:solidFill>
          </a:endParaRPr>
        </a:p>
      </dsp:txBody>
      <dsp:txXfrm>
        <a:off x="0" y="3008998"/>
        <a:ext cx="4619032" cy="533314"/>
      </dsp:txXfrm>
    </dsp:sp>
    <dsp:sp modelId="{7A65B5D5-BFB5-4216-989E-90DA00321EBF}">
      <dsp:nvSpPr>
        <dsp:cNvPr id="0" name=""/>
        <dsp:cNvSpPr/>
      </dsp:nvSpPr>
      <dsp:spPr>
        <a:xfrm>
          <a:off x="0" y="3522560"/>
          <a:ext cx="4619032" cy="4543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>
              <a:solidFill>
                <a:schemeClr val="tx2"/>
              </a:solidFill>
            </a:rPr>
            <a:t>Observación sistemática, fuentes de información secundarias, análisis teórico, de cifras e indicadores</a:t>
          </a:r>
          <a:endParaRPr lang="es-EC" sz="1500" kern="1200" dirty="0">
            <a:solidFill>
              <a:schemeClr val="tx2"/>
            </a:solidFill>
          </a:endParaRPr>
        </a:p>
      </dsp:txBody>
      <dsp:txXfrm>
        <a:off x="0" y="3522560"/>
        <a:ext cx="4619032" cy="454305"/>
      </dsp:txXfrm>
    </dsp:sp>
    <dsp:sp modelId="{ECDE05CE-19E8-486D-950A-9A19746ED7F3}">
      <dsp:nvSpPr>
        <dsp:cNvPr id="0" name=""/>
        <dsp:cNvSpPr/>
      </dsp:nvSpPr>
      <dsp:spPr>
        <a:xfrm rot="10800000">
          <a:off x="0" y="1504852"/>
          <a:ext cx="4619032" cy="1518960"/>
        </a:xfrm>
        <a:prstGeom prst="upArrowCallout">
          <a:avLst/>
        </a:prstGeom>
        <a:gradFill rotWithShape="0">
          <a:gsLst>
            <a:gs pos="0">
              <a:schemeClr val="accent5">
                <a:hueOff val="4367846"/>
                <a:satOff val="-22820"/>
                <a:lumOff val="53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4367846"/>
                <a:satOff val="-22820"/>
                <a:lumOff val="5392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4367846"/>
                <a:satOff val="-22820"/>
                <a:lumOff val="5392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>
              <a:solidFill>
                <a:schemeClr val="tx2"/>
              </a:solidFill>
            </a:rPr>
            <a:t>Métodos de investigación</a:t>
          </a:r>
          <a:endParaRPr lang="es-EC" sz="1500" kern="1200" dirty="0">
            <a:solidFill>
              <a:schemeClr val="tx2"/>
            </a:solidFill>
          </a:endParaRPr>
        </a:p>
      </dsp:txBody>
      <dsp:txXfrm rot="-10800000">
        <a:off x="0" y="1504852"/>
        <a:ext cx="4619032" cy="533154"/>
      </dsp:txXfrm>
    </dsp:sp>
    <dsp:sp modelId="{9C14F346-7ED3-4C88-B5B6-86BF3DD399B3}">
      <dsp:nvSpPr>
        <dsp:cNvPr id="0" name=""/>
        <dsp:cNvSpPr/>
      </dsp:nvSpPr>
      <dsp:spPr>
        <a:xfrm>
          <a:off x="0" y="2038007"/>
          <a:ext cx="4619032" cy="454169"/>
        </a:xfrm>
        <a:prstGeom prst="rect">
          <a:avLst/>
        </a:prstGeom>
        <a:solidFill>
          <a:schemeClr val="accent5">
            <a:tint val="40000"/>
            <a:alpha val="90000"/>
            <a:hueOff val="4655751"/>
            <a:satOff val="-19827"/>
            <a:lumOff val="21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>
              <a:solidFill>
                <a:schemeClr val="tx2"/>
              </a:solidFill>
            </a:rPr>
            <a:t>Método científico para demostrar el impacto</a:t>
          </a:r>
          <a:endParaRPr lang="es-EC" sz="1500" kern="1200" dirty="0">
            <a:solidFill>
              <a:schemeClr val="tx2"/>
            </a:solidFill>
          </a:endParaRPr>
        </a:p>
      </dsp:txBody>
      <dsp:txXfrm>
        <a:off x="0" y="2038007"/>
        <a:ext cx="4619032" cy="454169"/>
      </dsp:txXfrm>
    </dsp:sp>
    <dsp:sp modelId="{7F68BC53-936F-4E24-8BF9-2933845BF412}">
      <dsp:nvSpPr>
        <dsp:cNvPr id="0" name=""/>
        <dsp:cNvSpPr/>
      </dsp:nvSpPr>
      <dsp:spPr>
        <a:xfrm rot="10800000">
          <a:off x="0" y="706"/>
          <a:ext cx="4619032" cy="1518960"/>
        </a:xfrm>
        <a:prstGeom prst="upArrowCallout">
          <a:avLst/>
        </a:prstGeom>
        <a:gradFill rotWithShape="0">
          <a:gsLst>
            <a:gs pos="0">
              <a:schemeClr val="accent5">
                <a:hueOff val="8735693"/>
                <a:satOff val="-45639"/>
                <a:lumOff val="1078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8735693"/>
                <a:satOff val="-45639"/>
                <a:lumOff val="10784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8735693"/>
                <a:satOff val="-45639"/>
                <a:lumOff val="10784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>
              <a:solidFill>
                <a:schemeClr val="tx2"/>
              </a:solidFill>
            </a:rPr>
            <a:t>Tipo de investigación</a:t>
          </a:r>
          <a:endParaRPr lang="es-EC" sz="1500" kern="1200" dirty="0">
            <a:solidFill>
              <a:schemeClr val="tx2"/>
            </a:solidFill>
          </a:endParaRPr>
        </a:p>
      </dsp:txBody>
      <dsp:txXfrm rot="-10800000">
        <a:off x="0" y="706"/>
        <a:ext cx="4619032" cy="533154"/>
      </dsp:txXfrm>
    </dsp:sp>
    <dsp:sp modelId="{FB8B57CB-53D0-46D5-8094-B7537222780B}">
      <dsp:nvSpPr>
        <dsp:cNvPr id="0" name=""/>
        <dsp:cNvSpPr/>
      </dsp:nvSpPr>
      <dsp:spPr>
        <a:xfrm>
          <a:off x="0" y="533861"/>
          <a:ext cx="4619032" cy="454169"/>
        </a:xfrm>
        <a:prstGeom prst="rect">
          <a:avLst/>
        </a:prstGeom>
        <a:solidFill>
          <a:schemeClr val="accent5">
            <a:tint val="40000"/>
            <a:alpha val="90000"/>
            <a:hueOff val="9311502"/>
            <a:satOff val="-39654"/>
            <a:lumOff val="43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>
              <a:solidFill>
                <a:schemeClr val="tx2"/>
              </a:solidFill>
            </a:rPr>
            <a:t>Correlacional (Determinar las relaciones existentes entre las variables)</a:t>
          </a:r>
          <a:endParaRPr lang="es-EC" sz="1500" kern="1200" dirty="0">
            <a:solidFill>
              <a:schemeClr val="tx2"/>
            </a:solidFill>
          </a:endParaRPr>
        </a:p>
      </dsp:txBody>
      <dsp:txXfrm>
        <a:off x="0" y="533861"/>
        <a:ext cx="4619032" cy="4541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844C-FC5D-4F88-B199-37BB671AE251}">
      <dsp:nvSpPr>
        <dsp:cNvPr id="0" name=""/>
        <dsp:cNvSpPr/>
      </dsp:nvSpPr>
      <dsp:spPr>
        <a:xfrm>
          <a:off x="0" y="2412597"/>
          <a:ext cx="6706922" cy="15829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2"/>
              </a:solidFill>
            </a:rPr>
            <a:t>Reglamento de calificación de centros de mediación</a:t>
          </a:r>
        </a:p>
      </dsp:txBody>
      <dsp:txXfrm>
        <a:off x="0" y="2412597"/>
        <a:ext cx="6706922" cy="854779"/>
      </dsp:txXfrm>
    </dsp:sp>
    <dsp:sp modelId="{694D4305-7C77-4E32-AEC0-F31D5D123BA4}">
      <dsp:nvSpPr>
        <dsp:cNvPr id="0" name=""/>
        <dsp:cNvSpPr/>
      </dsp:nvSpPr>
      <dsp:spPr>
        <a:xfrm>
          <a:off x="0" y="3235718"/>
          <a:ext cx="3353461" cy="7281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2"/>
              </a:solidFill>
            </a:rPr>
            <a:t>Contribuye a la resolución de conflictos</a:t>
          </a:r>
        </a:p>
      </dsp:txBody>
      <dsp:txXfrm>
        <a:off x="0" y="3235718"/>
        <a:ext cx="3353461" cy="728145"/>
      </dsp:txXfrm>
    </dsp:sp>
    <dsp:sp modelId="{23D37413-7713-4D75-BDED-5FD2F4AE35F9}">
      <dsp:nvSpPr>
        <dsp:cNvPr id="0" name=""/>
        <dsp:cNvSpPr/>
      </dsp:nvSpPr>
      <dsp:spPr>
        <a:xfrm>
          <a:off x="3353461" y="3235718"/>
          <a:ext cx="3353461" cy="728145"/>
        </a:xfrm>
        <a:prstGeom prst="rect">
          <a:avLst/>
        </a:prstGeom>
        <a:solidFill>
          <a:schemeClr val="accent2">
            <a:tint val="40000"/>
            <a:alpha val="90000"/>
            <a:hueOff val="1667088"/>
            <a:satOff val="3844"/>
            <a:lumOff val="4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67088"/>
              <a:satOff val="3844"/>
              <a:lumOff val="4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2"/>
              </a:solidFill>
            </a:rPr>
            <a:t>Garantizar la equidad y justicia</a:t>
          </a:r>
        </a:p>
      </dsp:txBody>
      <dsp:txXfrm>
        <a:off x="3353461" y="3235718"/>
        <a:ext cx="3353461" cy="728145"/>
      </dsp:txXfrm>
    </dsp:sp>
    <dsp:sp modelId="{5755F380-6560-4661-B238-B62732162646}">
      <dsp:nvSpPr>
        <dsp:cNvPr id="0" name=""/>
        <dsp:cNvSpPr/>
      </dsp:nvSpPr>
      <dsp:spPr>
        <a:xfrm rot="10800000">
          <a:off x="0" y="1802"/>
          <a:ext cx="6706922" cy="2434538"/>
        </a:xfrm>
        <a:prstGeom prst="upArrowCallout">
          <a:avLst/>
        </a:prstGeom>
        <a:gradFill rotWithShape="0">
          <a:gsLst>
            <a:gs pos="0">
              <a:schemeClr val="accent2">
                <a:hueOff val="2655785"/>
                <a:satOff val="9135"/>
                <a:lumOff val="-176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2655785"/>
                <a:satOff val="9135"/>
                <a:lumOff val="-1765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2655785"/>
                <a:satOff val="9135"/>
                <a:lumOff val="-1765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2"/>
              </a:solidFill>
            </a:rPr>
            <a:t>Factor político</a:t>
          </a:r>
        </a:p>
      </dsp:txBody>
      <dsp:txXfrm rot="-10800000">
        <a:off x="0" y="1802"/>
        <a:ext cx="6706922" cy="854523"/>
      </dsp:txXfrm>
    </dsp:sp>
    <dsp:sp modelId="{F8D2FC23-E3D7-438C-9377-1CF926644879}">
      <dsp:nvSpPr>
        <dsp:cNvPr id="0" name=""/>
        <dsp:cNvSpPr/>
      </dsp:nvSpPr>
      <dsp:spPr>
        <a:xfrm>
          <a:off x="0" y="856325"/>
          <a:ext cx="6706922" cy="727927"/>
        </a:xfrm>
        <a:prstGeom prst="rect">
          <a:avLst/>
        </a:prstGeom>
        <a:solidFill>
          <a:schemeClr val="accent2">
            <a:tint val="40000"/>
            <a:alpha val="90000"/>
            <a:hueOff val="3334177"/>
            <a:satOff val="7689"/>
            <a:lumOff val="8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34177"/>
              <a:satOff val="7689"/>
              <a:lumOff val="8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2"/>
              </a:solidFill>
            </a:rPr>
            <a:t>COAC pueden solicitar hasta el 3% a sus socios por el valor del crédito otorgado</a:t>
          </a:r>
        </a:p>
      </dsp:txBody>
      <dsp:txXfrm>
        <a:off x="0" y="856325"/>
        <a:ext cx="6706922" cy="7279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4E0C1-2A1B-4072-92A1-067EB9FD09E4}">
      <dsp:nvSpPr>
        <dsp:cNvPr id="0" name=""/>
        <dsp:cNvSpPr/>
      </dsp:nvSpPr>
      <dsp:spPr>
        <a:xfrm rot="5400000">
          <a:off x="-291985" y="293602"/>
          <a:ext cx="1946572" cy="136260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 dirty="0"/>
        </a:p>
      </dsp:txBody>
      <dsp:txXfrm rot="-5400000">
        <a:off x="1" y="682916"/>
        <a:ext cx="1362600" cy="583972"/>
      </dsp:txXfrm>
    </dsp:sp>
    <dsp:sp modelId="{38E585F5-8764-483B-B0EB-97F87D2B11EC}">
      <dsp:nvSpPr>
        <dsp:cNvPr id="0" name=""/>
        <dsp:cNvSpPr/>
      </dsp:nvSpPr>
      <dsp:spPr>
        <a:xfrm rot="5400000">
          <a:off x="5608463" y="-4244246"/>
          <a:ext cx="1265271" cy="9756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Según el sistema de acopio de la Superintendencia de Economía Popular y Solidaria, el crédito inmobiliario en las cooperativas de ahorro y crédito del segmento 1 del Distrito Metropolitano de Quito en el período 2015 – 2019 generó un impacto promedio en la rentabilidad de 4,92%.</a:t>
          </a:r>
        </a:p>
      </dsp:txBody>
      <dsp:txXfrm rot="-5400000">
        <a:off x="1362601" y="63381"/>
        <a:ext cx="9695232" cy="1141741"/>
      </dsp:txXfrm>
    </dsp:sp>
    <dsp:sp modelId="{30CB1E8C-5265-4C74-A0BF-5310670EE32D}">
      <dsp:nvSpPr>
        <dsp:cNvPr id="0" name=""/>
        <dsp:cNvSpPr/>
      </dsp:nvSpPr>
      <dsp:spPr>
        <a:xfrm rot="5400000">
          <a:off x="-291985" y="2049233"/>
          <a:ext cx="1946572" cy="1362600"/>
        </a:xfrm>
        <a:prstGeom prst="chevron">
          <a:avLst/>
        </a:prstGeom>
        <a:gradFill rotWithShape="0">
          <a:gsLst>
            <a:gs pos="0">
              <a:schemeClr val="accent3">
                <a:hueOff val="-4403536"/>
                <a:satOff val="-1592"/>
                <a:lumOff val="68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4403536"/>
                <a:satOff val="-1592"/>
                <a:lumOff val="686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-4403536"/>
                <a:satOff val="-1592"/>
                <a:lumOff val="686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-4403536"/>
              <a:satOff val="-1592"/>
              <a:lumOff val="68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 dirty="0"/>
        </a:p>
      </dsp:txBody>
      <dsp:txXfrm rot="-5400000">
        <a:off x="1" y="2438547"/>
        <a:ext cx="1362600" cy="583972"/>
      </dsp:txXfrm>
    </dsp:sp>
    <dsp:sp modelId="{1CB7B428-A7CD-4D58-ABB3-4F046BFD8F63}">
      <dsp:nvSpPr>
        <dsp:cNvPr id="0" name=""/>
        <dsp:cNvSpPr/>
      </dsp:nvSpPr>
      <dsp:spPr>
        <a:xfrm rot="5400000">
          <a:off x="5608463" y="-2488614"/>
          <a:ext cx="1265271" cy="9756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403536"/>
              <a:satOff val="-1592"/>
              <a:lumOff val="68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El modelo de regresión lineal presenta una relación de 0,99 frente a la variable dependiente (contribución de crédito inmobiliario en la rentabilidad), al tener una p value de 8,21E-11 menor a 0,05 se rechaza la hipótesis nula y se concluye que el modelo es aceptable.</a:t>
          </a:r>
        </a:p>
      </dsp:txBody>
      <dsp:txXfrm rot="-5400000">
        <a:off x="1362601" y="1819013"/>
        <a:ext cx="9695232" cy="1141741"/>
      </dsp:txXfrm>
    </dsp:sp>
    <dsp:sp modelId="{A590DFAD-82DF-493A-B816-5D2FD6EFF017}">
      <dsp:nvSpPr>
        <dsp:cNvPr id="0" name=""/>
        <dsp:cNvSpPr/>
      </dsp:nvSpPr>
      <dsp:spPr>
        <a:xfrm rot="5400000">
          <a:off x="-291985" y="3804865"/>
          <a:ext cx="1946572" cy="1362600"/>
        </a:xfrm>
        <a:prstGeom prst="chevron">
          <a:avLst/>
        </a:prstGeom>
        <a:gradFill rotWithShape="0">
          <a:gsLst>
            <a:gs pos="0">
              <a:schemeClr val="accent3">
                <a:hueOff val="-8807072"/>
                <a:satOff val="-3184"/>
                <a:lumOff val="137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8807072"/>
                <a:satOff val="-3184"/>
                <a:lumOff val="137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-8807072"/>
                <a:satOff val="-3184"/>
                <a:lumOff val="137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-8807072"/>
              <a:satOff val="-3184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 dirty="0"/>
        </a:p>
      </dsp:txBody>
      <dsp:txXfrm rot="-5400000">
        <a:off x="1" y="4194179"/>
        <a:ext cx="1362600" cy="583972"/>
      </dsp:txXfrm>
    </dsp:sp>
    <dsp:sp modelId="{2832FD75-2CE5-4F0A-8289-4EABD5DF25ED}">
      <dsp:nvSpPr>
        <dsp:cNvPr id="0" name=""/>
        <dsp:cNvSpPr/>
      </dsp:nvSpPr>
      <dsp:spPr>
        <a:xfrm rot="5400000">
          <a:off x="5608463" y="-732983"/>
          <a:ext cx="1265271" cy="9756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8807072"/>
              <a:satOff val="-3184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Los indicadores totales de rentabilidad sobre activos y sobre el patrimonio en el año 2018 fueron de 1,44% y 11,51% respectivamente, el rendimiento de cartera inmobiliaria en el año 2015 con 12,22%; junto al nivel de morosidad en el año 2018 con 1,19% reflejaron un impacto positivo en la evolución del crédito inmobiliario de las cooperativas de ahorro y crédito del segmento uno del Distrito Metropolitano de Quito.</a:t>
          </a:r>
        </a:p>
      </dsp:txBody>
      <dsp:txXfrm rot="-5400000">
        <a:off x="1362601" y="3574644"/>
        <a:ext cx="9695232" cy="11417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55120-BF53-44EB-83C1-8207854BE7A3}">
      <dsp:nvSpPr>
        <dsp:cNvPr id="0" name=""/>
        <dsp:cNvSpPr/>
      </dsp:nvSpPr>
      <dsp:spPr>
        <a:xfrm rot="5400000">
          <a:off x="5585647" y="-3520406"/>
          <a:ext cx="1879759" cy="892436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Se recomienda a las cooperativas de ahorro y crédito del segmento uno del Distrito Metropolitano de Quito, disminuir la tasa activa, ofrecer mayores facilidades de pago y revisar las metodologías de crédito, para mejorar la gestión de cartera nueva, así como también para la recuperación de cartera en mora.</a:t>
          </a:r>
          <a:endParaRPr lang="es-EC" sz="2100" kern="1200" dirty="0"/>
        </a:p>
      </dsp:txBody>
      <dsp:txXfrm rot="-5400000">
        <a:off x="2063346" y="93657"/>
        <a:ext cx="8832600" cy="1696235"/>
      </dsp:txXfrm>
    </dsp:sp>
    <dsp:sp modelId="{8538DC0D-573A-4013-A75F-64D56FF5728E}">
      <dsp:nvSpPr>
        <dsp:cNvPr id="0" name=""/>
        <dsp:cNvSpPr/>
      </dsp:nvSpPr>
      <dsp:spPr>
        <a:xfrm>
          <a:off x="363438" y="31900"/>
          <a:ext cx="1699906" cy="181974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500" kern="1200" dirty="0"/>
        </a:p>
      </dsp:txBody>
      <dsp:txXfrm>
        <a:off x="446421" y="114883"/>
        <a:ext cx="1533940" cy="1653781"/>
      </dsp:txXfrm>
    </dsp:sp>
    <dsp:sp modelId="{5E876507-A716-4C74-AE9B-E430780C92FF}">
      <dsp:nvSpPr>
        <dsp:cNvPr id="0" name=""/>
        <dsp:cNvSpPr/>
      </dsp:nvSpPr>
      <dsp:spPr>
        <a:xfrm rot="5400000">
          <a:off x="5585647" y="-1523162"/>
          <a:ext cx="1879759" cy="8924362"/>
        </a:xfrm>
        <a:prstGeom prst="round2SameRect">
          <a:avLst/>
        </a:prstGeom>
        <a:solidFill>
          <a:schemeClr val="accent3">
            <a:tint val="40000"/>
            <a:alpha val="90000"/>
            <a:hueOff val="-9374819"/>
            <a:satOff val="-2435"/>
            <a:lumOff val="8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9374819"/>
              <a:satOff val="-2435"/>
              <a:lumOff val="8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kern="1200" dirty="0"/>
            <a:t>Se sugiere a la Superintendencia de Economía Popular y Solidaria, realizar programas de capacitación relacionados con la fusión, entre cooperativas de ahorro y crédito similares, para incrementar la cartera de crédito inmobiliario y la rentabilidad.</a:t>
          </a:r>
        </a:p>
      </dsp:txBody>
      <dsp:txXfrm rot="-5400000">
        <a:off x="2063346" y="2090901"/>
        <a:ext cx="8832600" cy="1696235"/>
      </dsp:txXfrm>
    </dsp:sp>
    <dsp:sp modelId="{9EAA0B93-460B-4C25-954E-092BE3345AA6}">
      <dsp:nvSpPr>
        <dsp:cNvPr id="0" name=""/>
        <dsp:cNvSpPr/>
      </dsp:nvSpPr>
      <dsp:spPr>
        <a:xfrm>
          <a:off x="363438" y="2029144"/>
          <a:ext cx="1699906" cy="1819747"/>
        </a:xfrm>
        <a:prstGeom prst="roundRect">
          <a:avLst/>
        </a:prstGeom>
        <a:gradFill rotWithShape="0">
          <a:gsLst>
            <a:gs pos="0">
              <a:schemeClr val="accent3">
                <a:hueOff val="-8807072"/>
                <a:satOff val="-3184"/>
                <a:lumOff val="137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8807072"/>
                <a:satOff val="-3184"/>
                <a:lumOff val="137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-8807072"/>
                <a:satOff val="-3184"/>
                <a:lumOff val="137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6500" kern="1200" dirty="0"/>
        </a:p>
      </dsp:txBody>
      <dsp:txXfrm>
        <a:off x="446421" y="2112127"/>
        <a:ext cx="1533940" cy="1653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CE6D1-4344-4AE6-B82A-4E210787CC02}">
      <dsp:nvSpPr>
        <dsp:cNvPr id="0" name=""/>
        <dsp:cNvSpPr/>
      </dsp:nvSpPr>
      <dsp:spPr>
        <a:xfrm rot="5400000">
          <a:off x="-254266" y="255446"/>
          <a:ext cx="1695107" cy="118657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</dsp:txBody>
      <dsp:txXfrm rot="-5400000">
        <a:off x="1" y="594468"/>
        <a:ext cx="1186575" cy="508532"/>
      </dsp:txXfrm>
    </dsp:sp>
    <dsp:sp modelId="{0FB3964E-96AD-49DB-A519-5E997B40078A}">
      <dsp:nvSpPr>
        <dsp:cNvPr id="0" name=""/>
        <dsp:cNvSpPr/>
      </dsp:nvSpPr>
      <dsp:spPr>
        <a:xfrm rot="5400000">
          <a:off x="5025611" y="-3837855"/>
          <a:ext cx="1101820" cy="8779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Efectuar la revisión teórica sobre el crédito inmobiliario, por medio de la indagación en fuentes secundarias, que sustentan la investigación.</a:t>
          </a:r>
        </a:p>
      </dsp:txBody>
      <dsp:txXfrm rot="-5400000">
        <a:off x="1186576" y="54966"/>
        <a:ext cx="8726105" cy="994248"/>
      </dsp:txXfrm>
    </dsp:sp>
    <dsp:sp modelId="{F524F0E5-7995-405B-9AF6-36994EE9A2BB}">
      <dsp:nvSpPr>
        <dsp:cNvPr id="0" name=""/>
        <dsp:cNvSpPr/>
      </dsp:nvSpPr>
      <dsp:spPr>
        <a:xfrm rot="5400000">
          <a:off x="-254266" y="1657604"/>
          <a:ext cx="1695107" cy="118657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</dsp:txBody>
      <dsp:txXfrm rot="-5400000">
        <a:off x="1" y="1996626"/>
        <a:ext cx="1186575" cy="508532"/>
      </dsp:txXfrm>
    </dsp:sp>
    <dsp:sp modelId="{8AD752E5-0624-4667-BED4-81DD0EADE931}">
      <dsp:nvSpPr>
        <dsp:cNvPr id="0" name=""/>
        <dsp:cNvSpPr/>
      </dsp:nvSpPr>
      <dsp:spPr>
        <a:xfrm rot="5400000">
          <a:off x="5025611" y="-2435697"/>
          <a:ext cx="1101820" cy="87798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Establecer la metodología de investigación aplicable al estudio del crédito inmobiliario de acuerdo con sus dimensiones y variables, para la identificación de técnicas, métodos y procedimiento.</a:t>
          </a:r>
        </a:p>
      </dsp:txBody>
      <dsp:txXfrm rot="-5400000">
        <a:off x="1186576" y="1457124"/>
        <a:ext cx="8726105" cy="994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7D3F1-CDCC-434F-AAD7-5684D72706ED}">
      <dsp:nvSpPr>
        <dsp:cNvPr id="0" name=""/>
        <dsp:cNvSpPr/>
      </dsp:nvSpPr>
      <dsp:spPr>
        <a:xfrm>
          <a:off x="1776887" y="789"/>
          <a:ext cx="8378839" cy="16150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800" kern="1200" dirty="0">
              <a:latin typeface="+mn-lt"/>
            </a:rPr>
            <a:t>Analizar la evolución del crédito inmobiliario en las cooperativas de ahorro y crédito del segmento uno del Distrito Metropolitano de Quito, a través de la información que reposa en el sistema de acopio de la Superintendencia de Economía Popular y Solidaria, con el fin de determinar su impacto en la rentabilidad en el período 2015 – 2019.</a:t>
          </a:r>
        </a:p>
      </dsp:txBody>
      <dsp:txXfrm>
        <a:off x="1776887" y="202673"/>
        <a:ext cx="7773188" cy="1211301"/>
      </dsp:txXfrm>
    </dsp:sp>
    <dsp:sp modelId="{FD325CCE-D871-4766-ADA7-1054B5EBE8C8}">
      <dsp:nvSpPr>
        <dsp:cNvPr id="0" name=""/>
        <dsp:cNvSpPr/>
      </dsp:nvSpPr>
      <dsp:spPr>
        <a:xfrm>
          <a:off x="0" y="0"/>
          <a:ext cx="1766538" cy="161506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Objetivo General</a:t>
          </a:r>
        </a:p>
      </dsp:txBody>
      <dsp:txXfrm>
        <a:off x="78841" y="78841"/>
        <a:ext cx="1608856" cy="14573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5BAFA-B521-4F08-8C4A-B160856F4C93}">
      <dsp:nvSpPr>
        <dsp:cNvPr id="0" name=""/>
        <dsp:cNvSpPr/>
      </dsp:nvSpPr>
      <dsp:spPr>
        <a:xfrm rot="5400000">
          <a:off x="-317311" y="320129"/>
          <a:ext cx="2115411" cy="148078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</dsp:txBody>
      <dsp:txXfrm rot="-5400000">
        <a:off x="1" y="743211"/>
        <a:ext cx="1480788" cy="634623"/>
      </dsp:txXfrm>
    </dsp:sp>
    <dsp:sp modelId="{1CCFD749-2421-464E-BB94-F29414DF0AE0}">
      <dsp:nvSpPr>
        <dsp:cNvPr id="0" name=""/>
        <dsp:cNvSpPr/>
      </dsp:nvSpPr>
      <dsp:spPr>
        <a:xfrm rot="5400000">
          <a:off x="5036118" y="-3552513"/>
          <a:ext cx="1375017" cy="8485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Investigar el entorno económico en las cooperativas de ahorro y crédito del segmento uno del Distrito Metropolitano de Quito, por medio de la revisión del macroambiente y microambiente, que definan la situación del sector en el período 2015 – 2019.</a:t>
          </a:r>
        </a:p>
      </dsp:txBody>
      <dsp:txXfrm rot="-5400000">
        <a:off x="1480788" y="69940"/>
        <a:ext cx="8418555" cy="1240771"/>
      </dsp:txXfrm>
    </dsp:sp>
    <dsp:sp modelId="{8E182155-4B80-4A85-8442-196BB6D5E141}">
      <dsp:nvSpPr>
        <dsp:cNvPr id="0" name=""/>
        <dsp:cNvSpPr/>
      </dsp:nvSpPr>
      <dsp:spPr>
        <a:xfrm rot="5400000">
          <a:off x="-317311" y="2148625"/>
          <a:ext cx="2115411" cy="14807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 dirty="0"/>
        </a:p>
      </dsp:txBody>
      <dsp:txXfrm rot="-5400000">
        <a:off x="1" y="2571707"/>
        <a:ext cx="1480788" cy="634623"/>
      </dsp:txXfrm>
    </dsp:sp>
    <dsp:sp modelId="{09ED8A7C-15AC-46B1-800E-679B7CBFDF45}">
      <dsp:nvSpPr>
        <dsp:cNvPr id="0" name=""/>
        <dsp:cNvSpPr/>
      </dsp:nvSpPr>
      <dsp:spPr>
        <a:xfrm rot="5400000">
          <a:off x="5036118" y="-1724016"/>
          <a:ext cx="1375017" cy="8485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/>
            <a:t>Determinar el impacto de la evolución crédito inmobiliario de las cooperativas de ahorro y crédito del segmento uno del Distrito Metropolitano de Quito en la rentabilidad, a través del análisis de indicadores de rendimiento y morosidad, que permitan la comprobación de hipótesis.</a:t>
          </a:r>
        </a:p>
      </dsp:txBody>
      <dsp:txXfrm rot="-5400000">
        <a:off x="1480788" y="1898437"/>
        <a:ext cx="8418555" cy="12407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FEF9C-29FD-489B-86DB-C1AF114C6D99}">
      <dsp:nvSpPr>
        <dsp:cNvPr id="0" name=""/>
        <dsp:cNvSpPr/>
      </dsp:nvSpPr>
      <dsp:spPr>
        <a:xfrm rot="16200000">
          <a:off x="804" y="66353"/>
          <a:ext cx="4580548" cy="45842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Ho: El volumen de colocación en crédito inmobiliario no impacta en la rentabilidad de las cooperativas de ahorro y crédito del segmento uno del Distrito Metropolitano de Quito.</a:t>
          </a:r>
        </a:p>
      </dsp:txBody>
      <dsp:txXfrm rot="5400000">
        <a:off x="-1051" y="1213345"/>
        <a:ext cx="3782662" cy="2290274"/>
      </dsp:txXfrm>
    </dsp:sp>
    <dsp:sp modelId="{3C73FC69-3791-443B-852E-CD3BDC70CFE5}">
      <dsp:nvSpPr>
        <dsp:cNvPr id="0" name=""/>
        <dsp:cNvSpPr/>
      </dsp:nvSpPr>
      <dsp:spPr>
        <a:xfrm rot="5400000">
          <a:off x="4837284" y="4"/>
          <a:ext cx="4580548" cy="4716956"/>
        </a:xfrm>
        <a:prstGeom prst="downArrow">
          <a:avLst>
            <a:gd name="adj1" fmla="val 50000"/>
            <a:gd name="adj2" fmla="val 35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H1: El volumen de colocación en crédito inmobiliario impacta en la rentabilidad de las cooperativas de ahorro y crédito del segmento uno del Distrito Metropolitano de Quito.</a:t>
          </a:r>
        </a:p>
      </dsp:txBody>
      <dsp:txXfrm rot="-5400000">
        <a:off x="5570676" y="1213345"/>
        <a:ext cx="3915360" cy="22902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64D68-959F-4F3E-9C21-ABF50659E636}">
      <dsp:nvSpPr>
        <dsp:cNvPr id="0" name=""/>
        <dsp:cNvSpPr/>
      </dsp:nvSpPr>
      <dsp:spPr>
        <a:xfrm>
          <a:off x="1586752" y="2371333"/>
          <a:ext cx="591126" cy="1126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563" y="0"/>
              </a:lnTo>
              <a:lnTo>
                <a:pt x="295563" y="1126383"/>
              </a:lnTo>
              <a:lnTo>
                <a:pt x="591126" y="1126383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1850513" y="2902723"/>
        <a:ext cx="63603" cy="63603"/>
      </dsp:txXfrm>
    </dsp:sp>
    <dsp:sp modelId="{132EA92B-EB00-43C4-A6B8-B86F10C6D15D}">
      <dsp:nvSpPr>
        <dsp:cNvPr id="0" name=""/>
        <dsp:cNvSpPr/>
      </dsp:nvSpPr>
      <dsp:spPr>
        <a:xfrm>
          <a:off x="5133508" y="2325613"/>
          <a:ext cx="5911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1126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5414293" y="2356555"/>
        <a:ext cx="29556" cy="29556"/>
      </dsp:txXfrm>
    </dsp:sp>
    <dsp:sp modelId="{C926B25A-B9DB-41E7-90CD-71A7A8B3D449}">
      <dsp:nvSpPr>
        <dsp:cNvPr id="0" name=""/>
        <dsp:cNvSpPr/>
      </dsp:nvSpPr>
      <dsp:spPr>
        <a:xfrm>
          <a:off x="1586752" y="2325613"/>
          <a:ext cx="5911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1126" y="4572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1867537" y="2356555"/>
        <a:ext cx="29556" cy="29556"/>
      </dsp:txXfrm>
    </dsp:sp>
    <dsp:sp modelId="{7020C728-7C1A-45F2-AE1F-29D6D14C13D5}">
      <dsp:nvSpPr>
        <dsp:cNvPr id="0" name=""/>
        <dsp:cNvSpPr/>
      </dsp:nvSpPr>
      <dsp:spPr>
        <a:xfrm>
          <a:off x="5133508" y="1199230"/>
          <a:ext cx="5911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1126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5414293" y="1230171"/>
        <a:ext cx="29556" cy="29556"/>
      </dsp:txXfrm>
    </dsp:sp>
    <dsp:sp modelId="{9642277B-95D2-49E2-BF77-BD7C294A7F64}">
      <dsp:nvSpPr>
        <dsp:cNvPr id="0" name=""/>
        <dsp:cNvSpPr/>
      </dsp:nvSpPr>
      <dsp:spPr>
        <a:xfrm>
          <a:off x="1586752" y="1244950"/>
          <a:ext cx="591126" cy="1126383"/>
        </a:xfrm>
        <a:custGeom>
          <a:avLst/>
          <a:gdLst/>
          <a:ahLst/>
          <a:cxnLst/>
          <a:rect l="0" t="0" r="0" b="0"/>
          <a:pathLst>
            <a:path>
              <a:moveTo>
                <a:pt x="0" y="1126383"/>
              </a:moveTo>
              <a:lnTo>
                <a:pt x="295563" y="1126383"/>
              </a:lnTo>
              <a:lnTo>
                <a:pt x="295563" y="0"/>
              </a:lnTo>
              <a:lnTo>
                <a:pt x="591126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>
            <a:solidFill>
              <a:schemeClr val="tx1"/>
            </a:solidFill>
          </a:endParaRPr>
        </a:p>
      </dsp:txBody>
      <dsp:txXfrm>
        <a:off x="1850513" y="1776339"/>
        <a:ext cx="63603" cy="63603"/>
      </dsp:txXfrm>
    </dsp:sp>
    <dsp:sp modelId="{841DFD5D-ACE2-4533-862A-2E996C2CD1DC}">
      <dsp:nvSpPr>
        <dsp:cNvPr id="0" name=""/>
        <dsp:cNvSpPr/>
      </dsp:nvSpPr>
      <dsp:spPr>
        <a:xfrm rot="16200000">
          <a:off x="-1235134" y="1920780"/>
          <a:ext cx="4742667" cy="9011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 dirty="0">
              <a:solidFill>
                <a:schemeClr val="tx1"/>
              </a:solidFill>
            </a:rPr>
            <a:t>Sistema Financiero Nacional</a:t>
          </a:r>
        </a:p>
      </dsp:txBody>
      <dsp:txXfrm>
        <a:off x="-1235134" y="1920780"/>
        <a:ext cx="4742667" cy="901106"/>
      </dsp:txXfrm>
    </dsp:sp>
    <dsp:sp modelId="{43EEEF4C-9709-4D53-8A0F-3EB2540134F5}">
      <dsp:nvSpPr>
        <dsp:cNvPr id="0" name=""/>
        <dsp:cNvSpPr/>
      </dsp:nvSpPr>
      <dsp:spPr>
        <a:xfrm>
          <a:off x="2177878" y="794396"/>
          <a:ext cx="2955630" cy="9011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Sistema financiero popular y solidario</a:t>
          </a:r>
        </a:p>
      </dsp:txBody>
      <dsp:txXfrm>
        <a:off x="2177878" y="794396"/>
        <a:ext cx="2955630" cy="901106"/>
      </dsp:txXfrm>
    </dsp:sp>
    <dsp:sp modelId="{3F42D2F0-1AC5-408B-8C87-0E92962FCDA2}">
      <dsp:nvSpPr>
        <dsp:cNvPr id="0" name=""/>
        <dsp:cNvSpPr/>
      </dsp:nvSpPr>
      <dsp:spPr>
        <a:xfrm>
          <a:off x="5724634" y="794396"/>
          <a:ext cx="2955630" cy="9011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Cooperativas de ahorro y crédito, mutualistas, bancos comunales y cajas de ahorro</a:t>
          </a:r>
        </a:p>
      </dsp:txBody>
      <dsp:txXfrm>
        <a:off x="5724634" y="794396"/>
        <a:ext cx="2955630" cy="901106"/>
      </dsp:txXfrm>
    </dsp:sp>
    <dsp:sp modelId="{B98AB829-9290-41B2-A4AC-95DE180EF4A8}">
      <dsp:nvSpPr>
        <dsp:cNvPr id="0" name=""/>
        <dsp:cNvSpPr/>
      </dsp:nvSpPr>
      <dsp:spPr>
        <a:xfrm>
          <a:off x="2177878" y="1920780"/>
          <a:ext cx="2955630" cy="9011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Sector financiero privado</a:t>
          </a:r>
        </a:p>
      </dsp:txBody>
      <dsp:txXfrm>
        <a:off x="2177878" y="1920780"/>
        <a:ext cx="2955630" cy="901106"/>
      </dsp:txXfrm>
    </dsp:sp>
    <dsp:sp modelId="{FD194CDC-B4AA-4351-9AB6-27C4E76373D3}">
      <dsp:nvSpPr>
        <dsp:cNvPr id="0" name=""/>
        <dsp:cNvSpPr/>
      </dsp:nvSpPr>
      <dsp:spPr>
        <a:xfrm>
          <a:off x="5724634" y="1920780"/>
          <a:ext cx="2955630" cy="90110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Bancos, entidades de servicios financieros y de servicios auxiliares</a:t>
          </a:r>
        </a:p>
      </dsp:txBody>
      <dsp:txXfrm>
        <a:off x="5724634" y="1920780"/>
        <a:ext cx="2955630" cy="901106"/>
      </dsp:txXfrm>
    </dsp:sp>
    <dsp:sp modelId="{BCF34C5F-B62B-4850-A79F-37F54D94246A}">
      <dsp:nvSpPr>
        <dsp:cNvPr id="0" name=""/>
        <dsp:cNvSpPr/>
      </dsp:nvSpPr>
      <dsp:spPr>
        <a:xfrm>
          <a:off x="2177878" y="3047163"/>
          <a:ext cx="2955630" cy="90110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Sector financiero público</a:t>
          </a:r>
        </a:p>
      </dsp:txBody>
      <dsp:txXfrm>
        <a:off x="2177878" y="3047163"/>
        <a:ext cx="2955630" cy="9011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2D785-671C-40C5-ACB5-B2FC36E5B746}">
      <dsp:nvSpPr>
        <dsp:cNvPr id="0" name=""/>
        <dsp:cNvSpPr/>
      </dsp:nvSpPr>
      <dsp:spPr>
        <a:xfrm>
          <a:off x="854777" y="283"/>
          <a:ext cx="1885753" cy="94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Basilea</a:t>
          </a:r>
        </a:p>
      </dsp:txBody>
      <dsp:txXfrm>
        <a:off x="882393" y="27899"/>
        <a:ext cx="1830521" cy="887644"/>
      </dsp:txXfrm>
    </dsp:sp>
    <dsp:sp modelId="{1C6C49C2-7F79-4AA5-BA11-E859BD678841}">
      <dsp:nvSpPr>
        <dsp:cNvPr id="0" name=""/>
        <dsp:cNvSpPr/>
      </dsp:nvSpPr>
      <dsp:spPr>
        <a:xfrm>
          <a:off x="1043352" y="943160"/>
          <a:ext cx="188575" cy="707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157"/>
              </a:lnTo>
              <a:lnTo>
                <a:pt x="188575" y="70715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ED752-FF81-4C18-8E7A-274F069D99C3}">
      <dsp:nvSpPr>
        <dsp:cNvPr id="0" name=""/>
        <dsp:cNvSpPr/>
      </dsp:nvSpPr>
      <dsp:spPr>
        <a:xfrm>
          <a:off x="1231927" y="1178879"/>
          <a:ext cx="1508602" cy="942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Basilea I</a:t>
          </a:r>
        </a:p>
      </dsp:txBody>
      <dsp:txXfrm>
        <a:off x="1259543" y="1206495"/>
        <a:ext cx="1453370" cy="887644"/>
      </dsp:txXfrm>
    </dsp:sp>
    <dsp:sp modelId="{125EFA83-C4E7-4965-9340-55D3E2A59093}">
      <dsp:nvSpPr>
        <dsp:cNvPr id="0" name=""/>
        <dsp:cNvSpPr/>
      </dsp:nvSpPr>
      <dsp:spPr>
        <a:xfrm>
          <a:off x="1043352" y="943160"/>
          <a:ext cx="188575" cy="1885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753"/>
              </a:lnTo>
              <a:lnTo>
                <a:pt x="188575" y="188575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0CD80-61BC-4872-BA02-3596E5720F4F}">
      <dsp:nvSpPr>
        <dsp:cNvPr id="0" name=""/>
        <dsp:cNvSpPr/>
      </dsp:nvSpPr>
      <dsp:spPr>
        <a:xfrm>
          <a:off x="1231927" y="2357475"/>
          <a:ext cx="1508602" cy="942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1973"/>
              <a:satOff val="1142"/>
              <a:lumOff val="-2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Basilea II</a:t>
          </a:r>
        </a:p>
      </dsp:txBody>
      <dsp:txXfrm>
        <a:off x="1259543" y="2385091"/>
        <a:ext cx="1453370" cy="887644"/>
      </dsp:txXfrm>
    </dsp:sp>
    <dsp:sp modelId="{E0C2204B-7CF5-4A2C-93D5-7417C386780F}">
      <dsp:nvSpPr>
        <dsp:cNvPr id="0" name=""/>
        <dsp:cNvSpPr/>
      </dsp:nvSpPr>
      <dsp:spPr>
        <a:xfrm>
          <a:off x="1043352" y="943160"/>
          <a:ext cx="188575" cy="3064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4348"/>
              </a:lnTo>
              <a:lnTo>
                <a:pt x="188575" y="306434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DE872-1823-4439-AC13-B978C4A9CF0B}">
      <dsp:nvSpPr>
        <dsp:cNvPr id="0" name=""/>
        <dsp:cNvSpPr/>
      </dsp:nvSpPr>
      <dsp:spPr>
        <a:xfrm>
          <a:off x="1231927" y="3536070"/>
          <a:ext cx="1508602" cy="942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63946"/>
              <a:satOff val="2284"/>
              <a:lumOff val="-4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Basilea III</a:t>
          </a:r>
        </a:p>
      </dsp:txBody>
      <dsp:txXfrm>
        <a:off x="1259543" y="3563686"/>
        <a:ext cx="1453370" cy="887644"/>
      </dsp:txXfrm>
    </dsp:sp>
    <dsp:sp modelId="{663393FD-1283-496D-8AF1-01D572C34C1E}">
      <dsp:nvSpPr>
        <dsp:cNvPr id="0" name=""/>
        <dsp:cNvSpPr/>
      </dsp:nvSpPr>
      <dsp:spPr>
        <a:xfrm>
          <a:off x="3211968" y="283"/>
          <a:ext cx="1885753" cy="94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327892"/>
                <a:satOff val="4567"/>
                <a:lumOff val="-882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2">
                <a:hueOff val="1327892"/>
                <a:satOff val="4567"/>
                <a:lumOff val="-882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Riesgo de crédito</a:t>
          </a:r>
        </a:p>
      </dsp:txBody>
      <dsp:txXfrm>
        <a:off x="3239584" y="27899"/>
        <a:ext cx="1830521" cy="887644"/>
      </dsp:txXfrm>
    </dsp:sp>
    <dsp:sp modelId="{DF58B80D-F0B9-4A64-A542-BF064DE571D4}">
      <dsp:nvSpPr>
        <dsp:cNvPr id="0" name=""/>
        <dsp:cNvSpPr/>
      </dsp:nvSpPr>
      <dsp:spPr>
        <a:xfrm>
          <a:off x="3400543" y="943160"/>
          <a:ext cx="188575" cy="707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157"/>
              </a:lnTo>
              <a:lnTo>
                <a:pt x="188575" y="70715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68D82-77AC-4515-B9C3-DF9DB5BA9547}">
      <dsp:nvSpPr>
        <dsp:cNvPr id="0" name=""/>
        <dsp:cNvSpPr/>
      </dsp:nvSpPr>
      <dsp:spPr>
        <a:xfrm>
          <a:off x="3589119" y="1178879"/>
          <a:ext cx="1508602" cy="942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95919"/>
              <a:satOff val="3426"/>
              <a:lumOff val="-6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Incumplimiento del prestatario</a:t>
          </a:r>
        </a:p>
      </dsp:txBody>
      <dsp:txXfrm>
        <a:off x="3616735" y="1206495"/>
        <a:ext cx="1453370" cy="887644"/>
      </dsp:txXfrm>
    </dsp:sp>
    <dsp:sp modelId="{02C8C00D-56E9-41BC-AC4C-16882CF0D29A}">
      <dsp:nvSpPr>
        <dsp:cNvPr id="0" name=""/>
        <dsp:cNvSpPr/>
      </dsp:nvSpPr>
      <dsp:spPr>
        <a:xfrm>
          <a:off x="3400543" y="943160"/>
          <a:ext cx="188575" cy="1885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753"/>
              </a:lnTo>
              <a:lnTo>
                <a:pt x="188575" y="188575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ED677-9326-4251-BF17-958F841C4F34}">
      <dsp:nvSpPr>
        <dsp:cNvPr id="0" name=""/>
        <dsp:cNvSpPr/>
      </dsp:nvSpPr>
      <dsp:spPr>
        <a:xfrm>
          <a:off x="3589119" y="2357475"/>
          <a:ext cx="1508602" cy="942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327892"/>
              <a:satOff val="4567"/>
              <a:lumOff val="-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Fondos insuficientes</a:t>
          </a:r>
        </a:p>
      </dsp:txBody>
      <dsp:txXfrm>
        <a:off x="3616735" y="2385091"/>
        <a:ext cx="1453370" cy="887644"/>
      </dsp:txXfrm>
    </dsp:sp>
    <dsp:sp modelId="{94A548E9-F7A7-43DD-B15B-83069F536DBA}">
      <dsp:nvSpPr>
        <dsp:cNvPr id="0" name=""/>
        <dsp:cNvSpPr/>
      </dsp:nvSpPr>
      <dsp:spPr>
        <a:xfrm>
          <a:off x="3400543" y="943160"/>
          <a:ext cx="188575" cy="3064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4348"/>
              </a:lnTo>
              <a:lnTo>
                <a:pt x="188575" y="306434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B4950-B3F0-44C2-8053-0C2594989A69}">
      <dsp:nvSpPr>
        <dsp:cNvPr id="0" name=""/>
        <dsp:cNvSpPr/>
      </dsp:nvSpPr>
      <dsp:spPr>
        <a:xfrm>
          <a:off x="3589119" y="3536070"/>
          <a:ext cx="1508602" cy="942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659865"/>
              <a:satOff val="5709"/>
              <a:lumOff val="-110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Falta de voluntad de pago</a:t>
          </a:r>
        </a:p>
      </dsp:txBody>
      <dsp:txXfrm>
        <a:off x="3616735" y="3563686"/>
        <a:ext cx="1453370" cy="887644"/>
      </dsp:txXfrm>
    </dsp:sp>
    <dsp:sp modelId="{386FDB5C-E421-4485-8EB9-E19D18E2624D}">
      <dsp:nvSpPr>
        <dsp:cNvPr id="0" name=""/>
        <dsp:cNvSpPr/>
      </dsp:nvSpPr>
      <dsp:spPr>
        <a:xfrm>
          <a:off x="5569159" y="283"/>
          <a:ext cx="1885753" cy="942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655785"/>
                <a:satOff val="9135"/>
                <a:lumOff val="-1765"/>
                <a:alphaOff val="0"/>
                <a:tint val="48000"/>
                <a:alpha val="88000"/>
                <a:satMod val="105000"/>
                <a:lumMod val="110000"/>
              </a:schemeClr>
            </a:gs>
            <a:gs pos="100000">
              <a:schemeClr val="accent2">
                <a:hueOff val="2655785"/>
                <a:satOff val="9135"/>
                <a:lumOff val="-1765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Rentabilidad</a:t>
          </a:r>
        </a:p>
      </dsp:txBody>
      <dsp:txXfrm>
        <a:off x="5596775" y="27899"/>
        <a:ext cx="1830521" cy="887644"/>
      </dsp:txXfrm>
    </dsp:sp>
    <dsp:sp modelId="{3383F8BC-20D1-444F-8501-0BA0419EA405}">
      <dsp:nvSpPr>
        <dsp:cNvPr id="0" name=""/>
        <dsp:cNvSpPr/>
      </dsp:nvSpPr>
      <dsp:spPr>
        <a:xfrm>
          <a:off x="5757735" y="943160"/>
          <a:ext cx="188575" cy="707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157"/>
              </a:lnTo>
              <a:lnTo>
                <a:pt x="188575" y="70715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03904-07DF-4584-9F69-AF08C2137710}">
      <dsp:nvSpPr>
        <dsp:cNvPr id="0" name=""/>
        <dsp:cNvSpPr/>
      </dsp:nvSpPr>
      <dsp:spPr>
        <a:xfrm>
          <a:off x="5946310" y="1178879"/>
          <a:ext cx="2232882" cy="942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991838"/>
              <a:satOff val="6851"/>
              <a:lumOff val="-13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Relación entre los beneficios obtenidos y los recursos de capital requeridos</a:t>
          </a:r>
        </a:p>
      </dsp:txBody>
      <dsp:txXfrm>
        <a:off x="5973926" y="1206495"/>
        <a:ext cx="2177650" cy="887644"/>
      </dsp:txXfrm>
    </dsp:sp>
    <dsp:sp modelId="{DA3A0B66-697D-4CC1-8CF3-9AB2189CDBFB}">
      <dsp:nvSpPr>
        <dsp:cNvPr id="0" name=""/>
        <dsp:cNvSpPr/>
      </dsp:nvSpPr>
      <dsp:spPr>
        <a:xfrm>
          <a:off x="5757735" y="943160"/>
          <a:ext cx="188575" cy="1885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753"/>
              </a:lnTo>
              <a:lnTo>
                <a:pt x="188575" y="1885753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EDCC4-3908-4BFF-97E5-260071422769}">
      <dsp:nvSpPr>
        <dsp:cNvPr id="0" name=""/>
        <dsp:cNvSpPr/>
      </dsp:nvSpPr>
      <dsp:spPr>
        <a:xfrm>
          <a:off x="5946310" y="2357475"/>
          <a:ext cx="1508602" cy="942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23812"/>
              <a:satOff val="7993"/>
              <a:lumOff val="-15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Capacidad de la institución de generar superávit</a:t>
          </a:r>
        </a:p>
      </dsp:txBody>
      <dsp:txXfrm>
        <a:off x="5973926" y="2385091"/>
        <a:ext cx="1453370" cy="887644"/>
      </dsp:txXfrm>
    </dsp:sp>
    <dsp:sp modelId="{1911BAD6-1191-4E67-9840-31327999E303}">
      <dsp:nvSpPr>
        <dsp:cNvPr id="0" name=""/>
        <dsp:cNvSpPr/>
      </dsp:nvSpPr>
      <dsp:spPr>
        <a:xfrm>
          <a:off x="5757735" y="943160"/>
          <a:ext cx="188575" cy="3064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4348"/>
              </a:lnTo>
              <a:lnTo>
                <a:pt x="188575" y="306434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46D1E-F0E0-4D1C-AB19-B9EE31D8C685}">
      <dsp:nvSpPr>
        <dsp:cNvPr id="0" name=""/>
        <dsp:cNvSpPr/>
      </dsp:nvSpPr>
      <dsp:spPr>
        <a:xfrm>
          <a:off x="5946310" y="3536070"/>
          <a:ext cx="1508602" cy="942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655785"/>
              <a:satOff val="9135"/>
              <a:lumOff val="-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ROA y ROE</a:t>
          </a:r>
        </a:p>
      </dsp:txBody>
      <dsp:txXfrm>
        <a:off x="5973926" y="3563686"/>
        <a:ext cx="1453370" cy="8876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CB2EB-82FF-4E88-A532-1E8DBACA3773}">
      <dsp:nvSpPr>
        <dsp:cNvPr id="0" name=""/>
        <dsp:cNvSpPr/>
      </dsp:nvSpPr>
      <dsp:spPr>
        <a:xfrm>
          <a:off x="472139" y="607"/>
          <a:ext cx="3389016" cy="20334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solidFill>
                <a:schemeClr val="tx1"/>
              </a:solidFill>
            </a:rPr>
            <a:t>Proporción de intereses ganados sobre los ingresos</a:t>
          </a:r>
        </a:p>
      </dsp:txBody>
      <dsp:txXfrm>
        <a:off x="472139" y="607"/>
        <a:ext cx="3389016" cy="2033409"/>
      </dsp:txXfrm>
    </dsp:sp>
    <dsp:sp modelId="{AC5404B2-681A-441C-9D7F-518540BFC5A8}">
      <dsp:nvSpPr>
        <dsp:cNvPr id="0" name=""/>
        <dsp:cNvSpPr/>
      </dsp:nvSpPr>
      <dsp:spPr>
        <a:xfrm>
          <a:off x="4200057" y="607"/>
          <a:ext cx="3389016" cy="2033409"/>
        </a:xfrm>
        <a:prstGeom prst="rect">
          <a:avLst/>
        </a:prstGeom>
        <a:gradFill rotWithShape="0">
          <a:gsLst>
            <a:gs pos="0">
              <a:schemeClr val="accent3">
                <a:hueOff val="-2935691"/>
                <a:satOff val="-1061"/>
                <a:lumOff val="45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2935691"/>
                <a:satOff val="-1061"/>
                <a:lumOff val="458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-2935691"/>
                <a:satOff val="-1061"/>
                <a:lumOff val="458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solidFill>
                <a:schemeClr val="tx1"/>
              </a:solidFill>
            </a:rPr>
            <a:t>Contribución porcentual multiplicado por la utilidad sin efecto fiscal  </a:t>
          </a:r>
        </a:p>
      </dsp:txBody>
      <dsp:txXfrm>
        <a:off x="4200057" y="607"/>
        <a:ext cx="3389016" cy="2033409"/>
      </dsp:txXfrm>
    </dsp:sp>
    <dsp:sp modelId="{8AAF600F-93D5-4F9A-AF60-7AA2E254C656}">
      <dsp:nvSpPr>
        <dsp:cNvPr id="0" name=""/>
        <dsp:cNvSpPr/>
      </dsp:nvSpPr>
      <dsp:spPr>
        <a:xfrm>
          <a:off x="472139" y="2372919"/>
          <a:ext cx="3389016" cy="2033409"/>
        </a:xfrm>
        <a:prstGeom prst="rect">
          <a:avLst/>
        </a:prstGeom>
        <a:gradFill rotWithShape="0">
          <a:gsLst>
            <a:gs pos="0">
              <a:schemeClr val="accent3">
                <a:hueOff val="-5871381"/>
                <a:satOff val="-2123"/>
                <a:lumOff val="91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5871381"/>
                <a:satOff val="-2123"/>
                <a:lumOff val="915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-5871381"/>
                <a:satOff val="-2123"/>
                <a:lumOff val="915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solidFill>
                <a:schemeClr val="tx1"/>
              </a:solidFill>
            </a:rPr>
            <a:t>Impacto por tipo de cartera e institución</a:t>
          </a:r>
        </a:p>
      </dsp:txBody>
      <dsp:txXfrm>
        <a:off x="472139" y="2372919"/>
        <a:ext cx="3389016" cy="2033409"/>
      </dsp:txXfrm>
    </dsp:sp>
    <dsp:sp modelId="{9A0F4AF5-3870-41A7-9FB4-8F5ABB06F6C4}">
      <dsp:nvSpPr>
        <dsp:cNvPr id="0" name=""/>
        <dsp:cNvSpPr/>
      </dsp:nvSpPr>
      <dsp:spPr>
        <a:xfrm>
          <a:off x="4200057" y="2372919"/>
          <a:ext cx="3389016" cy="2033409"/>
        </a:xfrm>
        <a:prstGeom prst="rect">
          <a:avLst/>
        </a:prstGeom>
        <a:gradFill rotWithShape="0">
          <a:gsLst>
            <a:gs pos="0">
              <a:schemeClr val="accent3">
                <a:hueOff val="-8807072"/>
                <a:satOff val="-3184"/>
                <a:lumOff val="137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8807072"/>
                <a:satOff val="-3184"/>
                <a:lumOff val="137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-8807072"/>
                <a:satOff val="-3184"/>
                <a:lumOff val="137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>
              <a:solidFill>
                <a:schemeClr val="tx1"/>
              </a:solidFill>
            </a:rPr>
            <a:t>Diferencia entre indicadores de rentabilidad sobre activos </a:t>
          </a:r>
        </a:p>
      </dsp:txBody>
      <dsp:txXfrm>
        <a:off x="4200057" y="2372919"/>
        <a:ext cx="3389016" cy="20334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3E001-8CD0-4BD4-934D-74834AD2DA17}">
      <dsp:nvSpPr>
        <dsp:cNvPr id="0" name=""/>
        <dsp:cNvSpPr/>
      </dsp:nvSpPr>
      <dsp:spPr>
        <a:xfrm>
          <a:off x="0" y="1508494"/>
          <a:ext cx="4619032" cy="9897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>
              <a:solidFill>
                <a:schemeClr val="tx2"/>
              </a:solidFill>
            </a:rPr>
            <a:t>Modalidad</a:t>
          </a:r>
          <a:endParaRPr lang="es-EC" sz="1500" kern="1200" dirty="0">
            <a:solidFill>
              <a:schemeClr val="tx2"/>
            </a:solidFill>
          </a:endParaRPr>
        </a:p>
      </dsp:txBody>
      <dsp:txXfrm>
        <a:off x="0" y="1508494"/>
        <a:ext cx="4619032" cy="534457"/>
      </dsp:txXfrm>
    </dsp:sp>
    <dsp:sp modelId="{7A65B5D5-BFB5-4216-989E-90DA00321EBF}">
      <dsp:nvSpPr>
        <dsp:cNvPr id="0" name=""/>
        <dsp:cNvSpPr/>
      </dsp:nvSpPr>
      <dsp:spPr>
        <a:xfrm>
          <a:off x="0" y="2023157"/>
          <a:ext cx="4619032" cy="4552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>
              <a:solidFill>
                <a:schemeClr val="tx2"/>
              </a:solidFill>
            </a:rPr>
            <a:t>Documental (Estados financieros consolidados y colocación en el Distrito Metropolitano de Quito)</a:t>
          </a:r>
          <a:endParaRPr lang="es-EC" sz="1500" kern="1200" dirty="0">
            <a:solidFill>
              <a:schemeClr val="tx2"/>
            </a:solidFill>
          </a:endParaRPr>
        </a:p>
      </dsp:txBody>
      <dsp:txXfrm>
        <a:off x="0" y="2023157"/>
        <a:ext cx="4619032" cy="455278"/>
      </dsp:txXfrm>
    </dsp:sp>
    <dsp:sp modelId="{7F68BC53-936F-4E24-8BF9-2933845BF412}">
      <dsp:nvSpPr>
        <dsp:cNvPr id="0" name=""/>
        <dsp:cNvSpPr/>
      </dsp:nvSpPr>
      <dsp:spPr>
        <a:xfrm rot="10800000">
          <a:off x="0" y="1127"/>
          <a:ext cx="4619032" cy="152221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>
              <a:solidFill>
                <a:schemeClr val="tx2"/>
              </a:solidFill>
            </a:rPr>
            <a:t>Enfoque de investigación</a:t>
          </a:r>
          <a:endParaRPr lang="es-EC" sz="1500" kern="1200" dirty="0">
            <a:solidFill>
              <a:schemeClr val="tx2"/>
            </a:solidFill>
          </a:endParaRPr>
        </a:p>
      </dsp:txBody>
      <dsp:txXfrm rot="-10800000">
        <a:off x="0" y="1127"/>
        <a:ext cx="4619032" cy="534297"/>
      </dsp:txXfrm>
    </dsp:sp>
    <dsp:sp modelId="{FB8B57CB-53D0-46D5-8094-B7537222780B}">
      <dsp:nvSpPr>
        <dsp:cNvPr id="0" name=""/>
        <dsp:cNvSpPr/>
      </dsp:nvSpPr>
      <dsp:spPr>
        <a:xfrm>
          <a:off x="0" y="535424"/>
          <a:ext cx="4619032" cy="45514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>
              <a:solidFill>
                <a:schemeClr val="tx2"/>
              </a:solidFill>
            </a:rPr>
            <a:t>Cuantitativo (Indicadores financieros y modelo de regresión múltiple)</a:t>
          </a:r>
          <a:endParaRPr lang="es-EC" sz="1500" kern="1200" dirty="0">
            <a:solidFill>
              <a:schemeClr val="tx2"/>
            </a:solidFill>
          </a:endParaRPr>
        </a:p>
      </dsp:txBody>
      <dsp:txXfrm>
        <a:off x="0" y="535424"/>
        <a:ext cx="4619032" cy="455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oundedRectangleTimeline">
  <dgm:title val="Escala de tiempo rectangular redondeada"/>
  <dgm:desc val="Se usa para mostrar una lista de eventos en orden cronológico. Un cuadro invisible contiene la descripción mientras que la fecha se muestra en rectángulos, excepto el primer y último nodo, en los que las esquinas del rectángulo son redondeadas. Puede mostrar una gran cantidad de texto y un formato de fecha descriptivo largo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18"/>
      <dgm:constr type="primFontSz" for="des" forName="Childtext" val="18"/>
      <dgm:constr type="primFontSz" for="des" forName="Childtext" refType="primFontSz" refFor="des" refForName="parent" op="lte"/>
      <dgm:constr type="w" for="ch" forName="composite" refType="w"/>
      <dgm:constr type="h" for="ch" forName="composite" refType="h"/>
      <dgm:constr type="w" for="ch" forName="spaceBetweenRectangles" refType="w" refFor="ch" refForName="composite" fact="-0.4"/>
      <dgm:constr type="w" for="ch" ptType="sibTrans" op="equ"/>
      <dgm:constr type="primFontSz" for="des" forName="parent" op="equ"/>
      <dgm:constr type="primFontSz" for="des" forName="Childtext" op="equ"/>
      <dgm:constr type="primFontSz" for="des" forName="parent1" val="18"/>
      <dgm:constr type="primFontSz" for="des" forName="Childtext1" val="18"/>
      <dgm:constr type="primFontSz" for="des" forName="Childtext1" refType="primFontSz" refFor="des" refForName="parent1" op="lte"/>
      <dgm:constr type="w" for="ch" forName="composite1" refType="w"/>
      <dgm:constr type="h" for="ch" forName="composite1" refType="h"/>
      <dgm:constr type="w" for="ch" forName="spaceBetweenRectangles1" refType="w" refFor="ch" refForName="composite1" fact="-0.4"/>
      <dgm:constr type="primFontSz" for="des" forName="parent1" op="equ"/>
      <dgm:constr type="primFontSz" for="des" forName="Childtext1" op="equ"/>
    </dgm:constrLst>
    <dgm:choose name="layoutByNodeCnt">
      <dgm:if name="twoOrLessNodes" axis="ch" ptType="node" func="cnt" op="lte" val="2">
        <dgm:forEach name="nodesForEach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choose name="casesForFirstAndLastNode1">
              <dgm:if name="startNode1" axis="self" ptType="node" func="pos" op="equ" val="1">
                <dgm:choose name="removeLineWhenOnlyOneNode1">
                  <dgm:if name="ifOnlyOneNode1" axis="followSib" ptType="node" func="cnt" op="equ" val="0">
                    <dgm:constrLst>
                      <dgm:constr type="w" for="ch" forName="parent" refType="w" fact="0.95"/>
                      <dgm:constr type="l" for="ch" forName="parent" refType="w" fact="0.025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025"/>
                      <dgm:constr type="w" for="ch" forName="Childtext" refType="w" fact="0.95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ifMoreThanOneNode1">
                    <dgm:constrLst>
                      <dgm:constr type="w" for="ch" forName="parent" refType="w" fact="0.6"/>
                      <dgm:constr type="l" for="ch" forName="parent" refType="w" fact="0.2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2"/>
                      <dgm:constr type="w" for="ch" forName="Childtext" refType="w" fact="0.6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else>
                </dgm:choose>
              </dgm:if>
              <dgm:else name="notStartNode1">
                <dgm:constrLst>
                  <dgm:constr type="w" for="ch" forName="parent" refType="w" fact="0.6"/>
                  <dgm:constr type="l" for="ch" forName="parent" refType="w" fact="0.2"/>
                  <dgm:constr type="t" for="ch" forName="parent" refType="h" fact="0.45"/>
                  <dgm:constr type="h" for="ch" forName="parent" refType="h" fact="0.1"/>
                  <dgm:constr type="l" for="ch" forName="Childtext" refType="w" fact="0.2"/>
                  <dgm:constr type="w" for="ch" forName="Childtext" refType="w" fact="0.6"/>
                  <dgm:constr type="h" for="ch" forName="Childtext" refType="h" fact="0.35"/>
                  <dgm:constr type="t" for="ch" forName="Childtext" refType="h" fact="0.65"/>
                  <dgm:constr type="w" for="ch" forName="ConnectLine"/>
                  <dgm:constr type="h" for="ch" forName="ConnectLine" refType="h" fact="0.08"/>
                  <dgm:constr type="t" for="ch" forName="ConnectLine" refType="h" fact="0.55"/>
                  <dgm:constr type="ctrX" for="ch" forName="ConnectLine" refType="w" fact="0.5"/>
                  <dgm:constr type="w" for="ch" forName="ConnectLineEnd" refType="h" fact="0.02"/>
                  <dgm:constr type="h" for="ch" forName="ConnectLineEnd" refType="h" fact="0.02"/>
                  <dgm:constr type="b" for="ch" forName="ConnectLineEnd" refType="h" fact="0.65"/>
                  <dgm:constr type="ctrX" for="ch" forName="ConnectLineEnd" refType="w" fact="0.5"/>
                  <dgm:constr type="w" for="ch" forName="EmptyPane" refType="w"/>
                  <dgm:constr type="h" for="ch" forName="EmptyPane" refType="h" fact="0.45"/>
                </dgm:constrLst>
              </dgm:else>
            </dgm:choose>
            <dgm:layoutNode name="parent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">
                <dgm:if name="startNode" axis="self" ptType="node" func="pos" op="equ" val="1">
                  <dgm:choose name="removeLineWhenOnlyOneNode">
                    <dgm:if name="ifOnlyOneNode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">
                      <dgm:choose name="Name18">
                        <dgm:if name="Name19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">
                  <dgm:choose name="Name22">
                    <dgm:if name="Name23" axis="self" ptType="node" func="revPos" op="equ" val="1">
                      <dgm:choose name="Name24">
                        <dgm:if name="Name25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" styleLbl="revTx">
              <dgm:varLst>
                <dgm:bulletEnabled val="1"/>
              </dgm:varLst>
              <dgm:choose name="casesForTxtDirLogic">
                <dgm:if name="Name77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" axis="followSib" ptType="sibTrans" cnt="1">
            <dgm:layoutNode name="spaceBetweenRectangle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moreThanTwoNodes">
        <dgm:forEach name="nodesForEach1" axis="ch" ptType="node">
          <dgm:layoutNode name="composite1">
            <dgm:alg type="composite"/>
            <dgm:shape xmlns:r="http://schemas.openxmlformats.org/officeDocument/2006/relationships" r:blip="">
              <dgm:adjLst/>
            </dgm:shape>
            <dgm:choose name="casesForSnakingLogic21">
              <dgm:if name="oddNode21" axis="self" ptType="node" func="posOdd" op="equ" val="1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w" for="ch" forName="ConnectLine1"/>
                  <dgm:constr type="h" for="ch" forName="ConnectLine1" refType="h" fact="0.08"/>
                  <dgm:constr type="t" for="ch" forName="ConnectLine1" refType="h" fact="0.37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t" for="ch" forName="ConnectLineEnd1" refType="h" fact="0.35"/>
                  <dgm:constr type="ctrX" for="ch" forName="ConnectLineEnd1" refType="w" fact="0.5"/>
                  <dgm:constr type="w" for="ch" forName="EmptyPane1" refType="w"/>
                  <dgm:constr type="t" for="ch" forName="EmptyPane1" refType="h" fact="0.55"/>
                  <dgm:constr type="h" for="ch" forName="EmptyPane1" refType="h" fact="0.45"/>
                </dgm:constrLst>
              </dgm:if>
              <dgm:else name="evenNode2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t" for="ch" forName="Childtext1" refType="h" fact="0.65"/>
                  <dgm:constr type="w" for="ch" forName="ConnectLine1"/>
                  <dgm:constr type="h" for="ch" forName="ConnectLine1" refType="h" fact="0.08"/>
                  <dgm:constr type="t" for="ch" forName="ConnectLine1" refType="h" fact="0.55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b" for="ch" forName="ConnectLineEnd1" refType="h" fact="0.65"/>
                  <dgm:constr type="ctrX" for="ch" forName="ConnectLineEnd1" refType="w" fact="0.5"/>
                  <dgm:constr type="w" for="ch" forName="EmptyPane1" refType="w"/>
                  <dgm:constr type="h" for="ch" forName="EmptyPane1" refType="h" fact="0.45"/>
                </dgm:constrLst>
              </dgm:else>
            </dgm:choose>
            <dgm:layoutNode name="parent1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12">
                <dgm:if name="startNode12" axis="self" ptType="node" func="pos" op="equ" val="1">
                  <dgm:choose name="removeLineWhenOnlyOneNode12">
                    <dgm:if name="ifOnlyOneNode12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12">
                      <dgm:choose name="Name181">
                        <dgm:if name="Name191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1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12">
                  <dgm:choose name="Name221">
                    <dgm:if name="Name231" axis="self" ptType="node" func="revPos" op="equ" val="1">
                      <dgm:choose name="Name241">
                        <dgm:if name="Name251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1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1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1" styleLbl="revTx">
              <dgm:varLst>
                <dgm:bulletEnabled val="1"/>
              </dgm:varLst>
              <dgm:choose name="casesForTxtDirLogic1">
                <dgm:if name="Name771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1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1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1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1" axis="followSib" ptType="sibTrans" cnt="1">
            <dgm:layoutNode name="spaceBetweenRectangles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95175C-3935-4058-A05C-56B7DF0FE774}" type="datetime1">
              <a:rPr lang="es-ES" smtClean="0"/>
              <a:t>02/10/2020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71D633-9DD7-49CB-ADF7-75325D4C46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74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EE734C-E159-40F7-B023-477E4851F60D}" type="datetime1">
              <a:rPr lang="es-ES" noProof="0" smtClean="0"/>
              <a:t>02/10/2020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C0D42F3-CDD5-4B19-B3DB-7C5223465AF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81058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972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002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410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855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166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993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992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798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776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285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03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077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341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772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021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763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1364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31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544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0111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083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07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8721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54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7308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7358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61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7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03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998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30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64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88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ángulo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rtlCol="0" anchor="t">
            <a:normAutofit/>
          </a:bodyPr>
          <a:lstStyle>
            <a:lvl1pPr algn="r"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F5BDDB-B42E-41A7-8F34-5B859FD5215B}" type="datetime1">
              <a:rPr lang="es-ES" noProof="0" smtClean="0"/>
              <a:t>02/10/2020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Cuadro de texto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ES" sz="24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s-ES" sz="24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ángulo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uadro de texto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ES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s-ES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ACB8FD-ADF7-4950-B066-4D20C9DE3E35}" type="datetime1">
              <a:rPr lang="es-ES" noProof="0" smtClean="0"/>
              <a:t>02/10/2020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ángulo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uadro de texto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ES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s-ES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D6D9EC-D3A2-4725-8978-EB96C54165E6}" type="datetime1">
              <a:rPr lang="es-ES" noProof="0" smtClean="0"/>
              <a:t>02/10/2020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063DFF-6E07-445E-9E35-A3103B7D0DD2}" type="datetime1">
              <a:rPr lang="es-ES" noProof="0" smtClean="0"/>
              <a:t>02/10/2020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7" name="Cuadro de texto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ES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s-ES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ángulo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Cuadro de texto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ES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s-ES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0B066A-A1E6-4EFA-B3A1-E9F47428B1EA}" type="datetime1">
              <a:rPr lang="es-ES" noProof="0" smtClean="0"/>
              <a:t>02/10/2020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ángulo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3FEE07-1483-4398-AABE-BAC2822453FB}" type="datetime1">
              <a:rPr lang="es-ES" noProof="0" smtClean="0"/>
              <a:t>02/10/2020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Cuadro de texto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ES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s-ES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ángulo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CuadroDeTexto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ES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s-ES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65A8D7-3694-42A8-8473-9B08C62BD91F}" type="datetime1">
              <a:rPr lang="es-ES" noProof="0" smtClean="0"/>
              <a:t>02/10/2020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ángulo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AB7A7F-DB44-4D8F-941E-53F0930E26F4}" type="datetime1">
              <a:rPr lang="es-ES" noProof="0" smtClean="0"/>
              <a:t>02/10/2020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Cuadro de texto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ES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s-ES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66C9C4-0E29-4FAE-81DF-D7580803DA6B}" type="datetime1">
              <a:rPr lang="es-ES" noProof="0" smtClean="0"/>
              <a:t>02/10/2020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ángulo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Cuadro de texto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ES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s-ES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6C049E-E1B0-49C7-8762-5A41E5C7B01B}" type="datetime1">
              <a:rPr lang="es-ES" noProof="0" smtClean="0"/>
              <a:t>02/10/2020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ángulo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Haz clic en el icono para agregar una imagen</a:t>
            </a:r>
          </a:p>
        </p:txBody>
      </p:sp>
      <p:sp>
        <p:nvSpPr>
          <p:cNvPr id="10" name="Cuadro de texto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ES" sz="1800" noProof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s-ES" sz="1000" noProof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A72D65-0776-43DD-B2D0-526509AEEEE0}" type="datetime1">
              <a:rPr lang="es-ES" noProof="0" smtClean="0"/>
              <a:t>02/10/2020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3966A09E-3CB2-4BF9-A1AF-DA89BDED6799}" type="datetime1">
              <a:rPr lang="es-ES" noProof="0" smtClean="0"/>
              <a:t>02/10/2020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7" name="Rectángulo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5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0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2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11.wdp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4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3.wdp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5.xml"/><Relationship Id="rId12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microsoft.com/office/2007/relationships/diagramDrawing" Target="../diagrams/drawing5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ángulo 45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54" name="Rectángulo 5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4" name="Picture 4" descr="Resultado de imagen para sello espe">
            <a:extLst>
              <a:ext uri="{FF2B5EF4-FFF2-40B4-BE49-F238E27FC236}">
                <a16:creationId xmlns:a16="http://schemas.microsoft.com/office/drawing/2014/main" id="{4B05B4CE-244C-484C-8736-D8232F4D8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4664429" y="132897"/>
            <a:ext cx="6364128" cy="17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37B54A0-F04B-4570-930B-B24A6BF2B551}"/>
              </a:ext>
            </a:extLst>
          </p:cNvPr>
          <p:cNvSpPr txBox="1"/>
          <p:nvPr/>
        </p:nvSpPr>
        <p:spPr>
          <a:xfrm>
            <a:off x="3168502" y="2017591"/>
            <a:ext cx="8853635" cy="457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C" sz="2000" b="1" dirty="0">
                <a:solidFill>
                  <a:schemeClr val="bg1"/>
                </a:solidFill>
              </a:rPr>
              <a:t>Departamento de Ciencias Económicas Administrativas y del Comercio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C" sz="2000" b="1" dirty="0">
                <a:solidFill>
                  <a:schemeClr val="bg1"/>
                </a:solidFill>
              </a:rPr>
              <a:t>Carrera de Ingeniería en Finanzas y Auditoría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C" sz="2000" b="1" dirty="0">
                <a:solidFill>
                  <a:schemeClr val="bg1"/>
                </a:solidFill>
              </a:rPr>
              <a:t>Trabajo de titulación, previo a la obtención del título de Ingeniero en Finanzas, Contador Público-Auditor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C" sz="2000" b="1" dirty="0">
                <a:solidFill>
                  <a:schemeClr val="bg1"/>
                </a:solidFill>
              </a:rPr>
              <a:t>Tema: </a:t>
            </a:r>
            <a:r>
              <a:rPr lang="es-EC" sz="2000" dirty="0">
                <a:solidFill>
                  <a:schemeClr val="bg1"/>
                </a:solidFill>
              </a:rPr>
              <a:t>Evolución del crédito inmobiliario y su impacto en la rentabilidad de las cooperativas de ahorro y crédito del segmento uno del Distrito Metropolitano de Quito 2015 – 2019.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C" sz="2000" b="1" dirty="0">
                <a:solidFill>
                  <a:schemeClr val="bg1"/>
                </a:solidFill>
              </a:rPr>
              <a:t>Director: </a:t>
            </a:r>
            <a:r>
              <a:rPr lang="es-EC" sz="2000" dirty="0">
                <a:solidFill>
                  <a:schemeClr val="bg1"/>
                </a:solidFill>
              </a:rPr>
              <a:t>Ing. Gálvez Fonseca, Ana Lucía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C" sz="2000" b="1" dirty="0">
                <a:solidFill>
                  <a:schemeClr val="bg1"/>
                </a:solidFill>
              </a:rPr>
              <a:t>Autor: </a:t>
            </a:r>
            <a:r>
              <a:rPr lang="es-EC" sz="2000" dirty="0">
                <a:solidFill>
                  <a:schemeClr val="bg1"/>
                </a:solidFill>
              </a:rPr>
              <a:t>Maldonado Albán, Henry Reynaldo</a:t>
            </a:r>
          </a:p>
        </p:txBody>
      </p:sp>
    </p:spTree>
    <p:extLst>
      <p:ext uri="{BB962C8B-B14F-4D97-AF65-F5344CB8AC3E}">
        <p14:creationId xmlns:p14="http://schemas.microsoft.com/office/powerpoint/2010/main" val="412562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87" y="391020"/>
            <a:ext cx="9745312" cy="529683"/>
          </a:xfrm>
        </p:spPr>
        <p:txBody>
          <a:bodyPr rtlCol="0">
            <a:noAutofit/>
          </a:bodyPr>
          <a:lstStyle/>
          <a:p>
            <a:pPr algn="l"/>
            <a:r>
              <a:rPr lang="es-ES" sz="3000" b="1" noProof="1"/>
              <a:t>Crédito inmobiliario en las COAC del segmento uno</a:t>
            </a:r>
          </a:p>
        </p:txBody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30217244-6C53-44F5-9226-CA461EC7C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SBC Preventa', nuevo producto de crédito hipotecario – Inmobiliare">
            <a:extLst>
              <a:ext uri="{FF2B5EF4-FFF2-40B4-BE49-F238E27FC236}">
                <a16:creationId xmlns:a16="http://schemas.microsoft.com/office/drawing/2014/main" id="{A6667DCA-351E-4628-9E09-936289C53A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3"/>
          <a:stretch/>
        </p:blipFill>
        <p:spPr bwMode="auto">
          <a:xfrm>
            <a:off x="4992790" y="1467804"/>
            <a:ext cx="4752970" cy="18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B0BDA5A-B24F-4576-B988-6225F9690A96}"/>
              </a:ext>
            </a:extLst>
          </p:cNvPr>
          <p:cNvSpPr/>
          <p:nvPr/>
        </p:nvSpPr>
        <p:spPr>
          <a:xfrm>
            <a:off x="5062055" y="2581934"/>
            <a:ext cx="1647210" cy="66349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Crédito Inmobiliario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13CDB33-627B-43DD-ACCA-B94744D4EC1F}"/>
              </a:ext>
            </a:extLst>
          </p:cNvPr>
          <p:cNvSpPr/>
          <p:nvPr/>
        </p:nvSpPr>
        <p:spPr>
          <a:xfrm>
            <a:off x="2196984" y="3616034"/>
            <a:ext cx="1442172" cy="5296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Montos máximos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BFC1B53-B77C-4AE9-80DF-9097C845754E}"/>
              </a:ext>
            </a:extLst>
          </p:cNvPr>
          <p:cNvSpPr/>
          <p:nvPr/>
        </p:nvSpPr>
        <p:spPr>
          <a:xfrm>
            <a:off x="5191883" y="3616034"/>
            <a:ext cx="1442172" cy="5296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Tasas</a:t>
            </a:r>
          </a:p>
        </p:txBody>
      </p:sp>
      <p:sp>
        <p:nvSpPr>
          <p:cNvPr id="24" name="Pergamino: horizontal 23">
            <a:extLst>
              <a:ext uri="{FF2B5EF4-FFF2-40B4-BE49-F238E27FC236}">
                <a16:creationId xmlns:a16="http://schemas.microsoft.com/office/drawing/2014/main" id="{13804947-6419-457A-8134-31878FE87ED6}"/>
              </a:ext>
            </a:extLst>
          </p:cNvPr>
          <p:cNvSpPr/>
          <p:nvPr/>
        </p:nvSpPr>
        <p:spPr>
          <a:xfrm>
            <a:off x="4321401" y="4219317"/>
            <a:ext cx="3041903" cy="1170879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En diciembre de 2019 las tasas activas oscilaban entre el 10% y 10,7%</a:t>
            </a:r>
          </a:p>
        </p:txBody>
      </p:sp>
      <p:sp>
        <p:nvSpPr>
          <p:cNvPr id="25" name="Pergamino: horizontal 24">
            <a:extLst>
              <a:ext uri="{FF2B5EF4-FFF2-40B4-BE49-F238E27FC236}">
                <a16:creationId xmlns:a16="http://schemas.microsoft.com/office/drawing/2014/main" id="{5612794E-5399-4BCC-AAF7-4200AC4C0EF4}"/>
              </a:ext>
            </a:extLst>
          </p:cNvPr>
          <p:cNvSpPr/>
          <p:nvPr/>
        </p:nvSpPr>
        <p:spPr>
          <a:xfrm>
            <a:off x="1757299" y="4219317"/>
            <a:ext cx="2321542" cy="1170879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De USD 50.000,00 a USD 100.000,00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C5CC1FC1-1708-4B5E-ABDD-4CEAEFB39BC9}"/>
              </a:ext>
            </a:extLst>
          </p:cNvPr>
          <p:cNvSpPr/>
          <p:nvPr/>
        </p:nvSpPr>
        <p:spPr>
          <a:xfrm>
            <a:off x="7586894" y="3620190"/>
            <a:ext cx="1442172" cy="5296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Plazo</a:t>
            </a:r>
          </a:p>
        </p:txBody>
      </p:sp>
      <p:sp>
        <p:nvSpPr>
          <p:cNvPr id="29" name="Pergamino: horizontal 28">
            <a:extLst>
              <a:ext uri="{FF2B5EF4-FFF2-40B4-BE49-F238E27FC236}">
                <a16:creationId xmlns:a16="http://schemas.microsoft.com/office/drawing/2014/main" id="{75766206-07D4-4AE5-933E-3BC267B4C4D5}"/>
              </a:ext>
            </a:extLst>
          </p:cNvPr>
          <p:cNvSpPr/>
          <p:nvPr/>
        </p:nvSpPr>
        <p:spPr>
          <a:xfrm>
            <a:off x="7586894" y="4167857"/>
            <a:ext cx="1442173" cy="1170879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De 5 a 10 años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7658BDF-3F60-425C-9DC9-1BF852D5B3CE}"/>
              </a:ext>
            </a:extLst>
          </p:cNvPr>
          <p:cNvSpPr/>
          <p:nvPr/>
        </p:nvSpPr>
        <p:spPr>
          <a:xfrm>
            <a:off x="9680111" y="3616034"/>
            <a:ext cx="1492721" cy="5296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Garantía</a:t>
            </a:r>
          </a:p>
        </p:txBody>
      </p:sp>
      <p:sp>
        <p:nvSpPr>
          <p:cNvPr id="5" name="Pergamino: horizontal 4">
            <a:extLst>
              <a:ext uri="{FF2B5EF4-FFF2-40B4-BE49-F238E27FC236}">
                <a16:creationId xmlns:a16="http://schemas.microsoft.com/office/drawing/2014/main" id="{FA9E5B46-163A-4E47-AC4C-69F0F71B5857}"/>
              </a:ext>
            </a:extLst>
          </p:cNvPr>
          <p:cNvSpPr/>
          <p:nvPr/>
        </p:nvSpPr>
        <p:spPr>
          <a:xfrm>
            <a:off x="9633099" y="4167857"/>
            <a:ext cx="1586746" cy="1170879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Hipotecaria</a:t>
            </a:r>
          </a:p>
        </p:txBody>
      </p:sp>
      <p:sp>
        <p:nvSpPr>
          <p:cNvPr id="7" name="Pergamino: horizontal 6">
            <a:extLst>
              <a:ext uri="{FF2B5EF4-FFF2-40B4-BE49-F238E27FC236}">
                <a16:creationId xmlns:a16="http://schemas.microsoft.com/office/drawing/2014/main" id="{B0EB991F-EB4E-48E6-B5AC-A30FAD451699}"/>
              </a:ext>
            </a:extLst>
          </p:cNvPr>
          <p:cNvSpPr/>
          <p:nvPr/>
        </p:nvSpPr>
        <p:spPr>
          <a:xfrm>
            <a:off x="1571128" y="2349899"/>
            <a:ext cx="2693884" cy="1170879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Compra, construcción, ampliación y mejora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784A0D4-8FCC-4BFB-B7BE-CB36635C11DF}"/>
              </a:ext>
            </a:extLst>
          </p:cNvPr>
          <p:cNvSpPr/>
          <p:nvPr/>
        </p:nvSpPr>
        <p:spPr>
          <a:xfrm>
            <a:off x="2197946" y="1724960"/>
            <a:ext cx="1442172" cy="5296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Destino</a:t>
            </a:r>
          </a:p>
        </p:txBody>
      </p:sp>
    </p:spTree>
    <p:extLst>
      <p:ext uri="{BB962C8B-B14F-4D97-AF65-F5344CB8AC3E}">
        <p14:creationId xmlns:p14="http://schemas.microsoft.com/office/powerpoint/2010/main" val="343383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B9B66D1D-19A6-43F0-9343-9FB7822E0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983707"/>
              </p:ext>
            </p:extLst>
          </p:nvPr>
        </p:nvGraphicFramePr>
        <p:xfrm>
          <a:off x="2254292" y="1541721"/>
          <a:ext cx="8061214" cy="440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ítulo 1">
            <a:extLst>
              <a:ext uri="{FF2B5EF4-FFF2-40B4-BE49-F238E27FC236}">
                <a16:creationId xmlns:a16="http://schemas.microsoft.com/office/drawing/2014/main" id="{EE24920A-6721-4F1B-AE96-72B5A56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31" y="370150"/>
            <a:ext cx="10223937" cy="969552"/>
          </a:xfrm>
        </p:spPr>
        <p:txBody>
          <a:bodyPr rtlCol="0">
            <a:noAutofit/>
          </a:bodyPr>
          <a:lstStyle/>
          <a:p>
            <a:pPr algn="l"/>
            <a:r>
              <a:rPr lang="es-EC" sz="3000" b="1" noProof="1"/>
              <a:t>Metodología para la determinación del impacto en la rentabilidad</a:t>
            </a:r>
            <a:endParaRPr lang="es-ES" sz="3000" b="1" noProof="1"/>
          </a:p>
        </p:txBody>
      </p:sp>
    </p:spTree>
    <p:extLst>
      <p:ext uri="{BB962C8B-B14F-4D97-AF65-F5344CB8AC3E}">
        <p14:creationId xmlns:p14="http://schemas.microsoft.com/office/powerpoint/2010/main" val="269428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E24920A-6721-4F1B-AE96-72B5A56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31" y="370150"/>
            <a:ext cx="7255497" cy="663923"/>
          </a:xfrm>
        </p:spPr>
        <p:txBody>
          <a:bodyPr rtlCol="0">
            <a:noAutofit/>
          </a:bodyPr>
          <a:lstStyle/>
          <a:p>
            <a:pPr algn="l"/>
            <a:r>
              <a:rPr lang="es-ES" sz="3000" b="1" noProof="1"/>
              <a:t>Provisión y nivel de riesgo para COAC</a:t>
            </a:r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67D14A94-DA2E-4F3B-8057-7E13C5705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233764"/>
              </p:ext>
            </p:extLst>
          </p:nvPr>
        </p:nvGraphicFramePr>
        <p:xfrm>
          <a:off x="3477729" y="1404223"/>
          <a:ext cx="5228026" cy="392737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715307">
                  <a:extLst>
                    <a:ext uri="{9D8B030D-6E8A-4147-A177-3AD203B41FA5}">
                      <a16:colId xmlns:a16="http://schemas.microsoft.com/office/drawing/2014/main" val="713085757"/>
                    </a:ext>
                  </a:extLst>
                </a:gridCol>
                <a:gridCol w="1396050">
                  <a:extLst>
                    <a:ext uri="{9D8B030D-6E8A-4147-A177-3AD203B41FA5}">
                      <a16:colId xmlns:a16="http://schemas.microsoft.com/office/drawing/2014/main" val="2841643782"/>
                    </a:ext>
                  </a:extLst>
                </a:gridCol>
                <a:gridCol w="1045877">
                  <a:extLst>
                    <a:ext uri="{9D8B030D-6E8A-4147-A177-3AD203B41FA5}">
                      <a16:colId xmlns:a16="http://schemas.microsoft.com/office/drawing/2014/main" val="72159096"/>
                    </a:ext>
                  </a:extLst>
                </a:gridCol>
                <a:gridCol w="1070792">
                  <a:extLst>
                    <a:ext uri="{9D8B030D-6E8A-4147-A177-3AD203B41FA5}">
                      <a16:colId xmlns:a16="http://schemas.microsoft.com/office/drawing/2014/main" val="390637830"/>
                    </a:ext>
                  </a:extLst>
                </a:gridCol>
              </a:tblGrid>
              <a:tr h="39298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</a:rPr>
                        <a:t>Nivel de riesgo</a:t>
                      </a:r>
                      <a:endParaRPr lang="es-EC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400" b="1" kern="1200" dirty="0">
                          <a:solidFill>
                            <a:schemeClr val="tx1"/>
                          </a:solidFill>
                          <a:effectLst/>
                        </a:rPr>
                        <a:t>Calificación</a:t>
                      </a:r>
                      <a:endParaRPr lang="es-EC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</a:rPr>
                        <a:t>Desde</a:t>
                      </a:r>
                      <a:endParaRPr lang="es-EC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</a:rPr>
                        <a:t>Hasta</a:t>
                      </a:r>
                      <a:endParaRPr lang="es-EC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859" marR="46859" marT="0" marB="0" anchor="ctr"/>
                </a:tc>
                <a:extLst>
                  <a:ext uri="{0D108BD9-81ED-4DB2-BD59-A6C34878D82A}">
                    <a16:rowId xmlns:a16="http://schemas.microsoft.com/office/drawing/2014/main" val="5447193"/>
                  </a:ext>
                </a:extLst>
              </a:tr>
              <a:tr h="392989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b="0" dirty="0">
                          <a:effectLst/>
                        </a:rPr>
                        <a:t>Riesgo normal</a:t>
                      </a:r>
                      <a:endParaRPr lang="es-EC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A-1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1%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1.99%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extLst>
                  <a:ext uri="{0D108BD9-81ED-4DB2-BD59-A6C34878D82A}">
                    <a16:rowId xmlns:a16="http://schemas.microsoft.com/office/drawing/2014/main" val="155685765"/>
                  </a:ext>
                </a:extLst>
              </a:tr>
              <a:tr h="392989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A-2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>
                          <a:effectLst/>
                        </a:rPr>
                        <a:t>2%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2.99%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extLst>
                  <a:ext uri="{0D108BD9-81ED-4DB2-BD59-A6C34878D82A}">
                    <a16:rowId xmlns:a16="http://schemas.microsoft.com/office/drawing/2014/main" val="1447022368"/>
                  </a:ext>
                </a:extLst>
              </a:tr>
              <a:tr h="392989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A-3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3%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5.99%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extLst>
                  <a:ext uri="{0D108BD9-81ED-4DB2-BD59-A6C34878D82A}">
                    <a16:rowId xmlns:a16="http://schemas.microsoft.com/office/drawing/2014/main" val="3161326072"/>
                  </a:ext>
                </a:extLst>
              </a:tr>
              <a:tr h="392989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b="0" dirty="0">
                          <a:effectLst/>
                        </a:rPr>
                        <a:t>Riesgo potencial</a:t>
                      </a:r>
                      <a:endParaRPr lang="es-EC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B-1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6%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9.99%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extLst>
                  <a:ext uri="{0D108BD9-81ED-4DB2-BD59-A6C34878D82A}">
                    <a16:rowId xmlns:a16="http://schemas.microsoft.com/office/drawing/2014/main" val="4215768995"/>
                  </a:ext>
                </a:extLst>
              </a:tr>
              <a:tr h="392989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B-2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10%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19.99%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extLst>
                  <a:ext uri="{0D108BD9-81ED-4DB2-BD59-A6C34878D82A}">
                    <a16:rowId xmlns:a16="http://schemas.microsoft.com/office/drawing/2014/main" val="2912016608"/>
                  </a:ext>
                </a:extLst>
              </a:tr>
              <a:tr h="392989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b="0" dirty="0">
                          <a:effectLst/>
                        </a:rPr>
                        <a:t>Riesgo deficiente</a:t>
                      </a:r>
                      <a:endParaRPr lang="es-EC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C-1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20%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39.99%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extLst>
                  <a:ext uri="{0D108BD9-81ED-4DB2-BD59-A6C34878D82A}">
                    <a16:rowId xmlns:a16="http://schemas.microsoft.com/office/drawing/2014/main" val="3620204866"/>
                  </a:ext>
                </a:extLst>
              </a:tr>
              <a:tr h="392989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C-2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40%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59.99%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extLst>
                  <a:ext uri="{0D108BD9-81ED-4DB2-BD59-A6C34878D82A}">
                    <a16:rowId xmlns:a16="http://schemas.microsoft.com/office/drawing/2014/main" val="2287979709"/>
                  </a:ext>
                </a:extLst>
              </a:tr>
              <a:tr h="39298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b="0" dirty="0">
                          <a:effectLst/>
                        </a:rPr>
                        <a:t>Dudoso recaudo</a:t>
                      </a:r>
                      <a:endParaRPr lang="es-EC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D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60%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99.99%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extLst>
                  <a:ext uri="{0D108BD9-81ED-4DB2-BD59-A6C34878D82A}">
                    <a16:rowId xmlns:a16="http://schemas.microsoft.com/office/drawing/2014/main" val="1871947434"/>
                  </a:ext>
                </a:extLst>
              </a:tr>
              <a:tr h="39047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b="0" dirty="0">
                          <a:effectLst/>
                        </a:rPr>
                        <a:t>Pérdida</a:t>
                      </a:r>
                      <a:endParaRPr lang="es-EC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E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</a:rPr>
                        <a:t>100%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59" marR="4685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546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602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7D3B0353-E9A4-4C21-8EBC-3BF44B6AB8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928657"/>
              </p:ext>
            </p:extLst>
          </p:nvPr>
        </p:nvGraphicFramePr>
        <p:xfrm>
          <a:off x="1379230" y="1859992"/>
          <a:ext cx="4619032" cy="2499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ítulo 1">
            <a:extLst>
              <a:ext uri="{FF2B5EF4-FFF2-40B4-BE49-F238E27FC236}">
                <a16:creationId xmlns:a16="http://schemas.microsoft.com/office/drawing/2014/main" id="{EE24920A-6721-4F1B-AE96-72B5A56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105" y="1000683"/>
            <a:ext cx="4129525" cy="663923"/>
          </a:xfrm>
        </p:spPr>
        <p:txBody>
          <a:bodyPr rtlCol="0">
            <a:noAutofit/>
          </a:bodyPr>
          <a:lstStyle/>
          <a:p>
            <a:pPr algn="ctr"/>
            <a:r>
              <a:rPr lang="es-ES" sz="3000" b="1" noProof="1"/>
              <a:t>Marco Metodológico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B52B776-8F6F-41C8-8DE0-48E43EE5A9F0}"/>
              </a:ext>
            </a:extLst>
          </p:cNvPr>
          <p:cNvSpPr txBox="1">
            <a:spLocks/>
          </p:cNvSpPr>
          <p:nvPr/>
        </p:nvSpPr>
        <p:spPr>
          <a:xfrm>
            <a:off x="4764524" y="395087"/>
            <a:ext cx="2658688" cy="533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b="1" noProof="1"/>
              <a:t>CAPÍTULO III</a:t>
            </a:r>
          </a:p>
        </p:txBody>
      </p:sp>
      <p:graphicFrame>
        <p:nvGraphicFramePr>
          <p:cNvPr id="11" name="Marcador de contenido 1">
            <a:extLst>
              <a:ext uri="{FF2B5EF4-FFF2-40B4-BE49-F238E27FC236}">
                <a16:creationId xmlns:a16="http://schemas.microsoft.com/office/drawing/2014/main" id="{22CBC148-D4A7-449F-B76F-8EF3CEBD2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076703"/>
              </p:ext>
            </p:extLst>
          </p:nvPr>
        </p:nvGraphicFramePr>
        <p:xfrm>
          <a:off x="6388049" y="1859992"/>
          <a:ext cx="4619032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10308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0391D00A-A2F7-42EC-8C74-FE9F06071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975789"/>
              </p:ext>
            </p:extLst>
          </p:nvPr>
        </p:nvGraphicFramePr>
        <p:xfrm>
          <a:off x="1697054" y="1609990"/>
          <a:ext cx="6706922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ítulo 1">
            <a:extLst>
              <a:ext uri="{FF2B5EF4-FFF2-40B4-BE49-F238E27FC236}">
                <a16:creationId xmlns:a16="http://schemas.microsoft.com/office/drawing/2014/main" id="{EE24920A-6721-4F1B-AE96-72B5A56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32" y="912098"/>
            <a:ext cx="5739712" cy="663923"/>
          </a:xfrm>
        </p:spPr>
        <p:txBody>
          <a:bodyPr rtlCol="0">
            <a:noAutofit/>
          </a:bodyPr>
          <a:lstStyle/>
          <a:p>
            <a:pPr algn="l"/>
            <a:r>
              <a:rPr lang="es-ES" sz="3000" b="1" noProof="1"/>
              <a:t>Macroambiente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88E8419-756B-462B-9D69-2CAA6CEEBC3D}"/>
              </a:ext>
            </a:extLst>
          </p:cNvPr>
          <p:cNvSpPr txBox="1">
            <a:spLocks/>
          </p:cNvSpPr>
          <p:nvPr/>
        </p:nvSpPr>
        <p:spPr>
          <a:xfrm>
            <a:off x="5303364" y="396193"/>
            <a:ext cx="2737010" cy="5159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b="1" noProof="1"/>
              <a:t>CAPÍTULO IV</a:t>
            </a:r>
          </a:p>
        </p:txBody>
      </p:sp>
      <p:sp>
        <p:nvSpPr>
          <p:cNvPr id="4" name="Flecha: hacia la izquierda 3">
            <a:extLst>
              <a:ext uri="{FF2B5EF4-FFF2-40B4-BE49-F238E27FC236}">
                <a16:creationId xmlns:a16="http://schemas.microsoft.com/office/drawing/2014/main" id="{F9ACC1C9-1702-42DD-B546-584DF93D8EBE}"/>
              </a:ext>
            </a:extLst>
          </p:cNvPr>
          <p:cNvSpPr/>
          <p:nvPr/>
        </p:nvSpPr>
        <p:spPr>
          <a:xfrm>
            <a:off x="8952622" y="1806095"/>
            <a:ext cx="1895599" cy="1158271"/>
          </a:xfrm>
          <a:prstGeom prst="leftArrow">
            <a:avLst>
              <a:gd name="adj1" fmla="val 61016"/>
              <a:gd name="adj2" fmla="val 38984"/>
            </a:avLst>
          </a:prstGeom>
          <a:gradFill>
            <a:gsLst>
              <a:gs pos="23000">
                <a:srgbClr val="033FFF"/>
              </a:gs>
              <a:gs pos="100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Resolución No. 127-2015-F de 2015</a:t>
            </a:r>
            <a:endParaRPr lang="es-EC" sz="1400" dirty="0"/>
          </a:p>
        </p:txBody>
      </p:sp>
      <p:sp>
        <p:nvSpPr>
          <p:cNvPr id="5" name="Flecha: hacia la izquierda 4">
            <a:extLst>
              <a:ext uri="{FF2B5EF4-FFF2-40B4-BE49-F238E27FC236}">
                <a16:creationId xmlns:a16="http://schemas.microsoft.com/office/drawing/2014/main" id="{919335CB-F631-4FC5-8513-63D8E113D1C6}"/>
              </a:ext>
            </a:extLst>
          </p:cNvPr>
          <p:cNvSpPr/>
          <p:nvPr/>
        </p:nvSpPr>
        <p:spPr>
          <a:xfrm>
            <a:off x="8952622" y="4191326"/>
            <a:ext cx="1895599" cy="1158270"/>
          </a:xfrm>
          <a:prstGeom prst="leftArrow">
            <a:avLst>
              <a:gd name="adj1" fmla="val 61016"/>
              <a:gd name="adj2" fmla="val 38984"/>
            </a:avLst>
          </a:prstGeom>
          <a:gradFill>
            <a:gsLst>
              <a:gs pos="23000">
                <a:srgbClr val="033FFF"/>
              </a:gs>
              <a:gs pos="100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latin typeface="Arial" panose="020B0604020202020204" pitchFamily="34" charset="0"/>
              </a:rPr>
              <a:t>Resolución No. SEPS-IGPJ-2015-041</a:t>
            </a:r>
          </a:p>
        </p:txBody>
      </p:sp>
    </p:spTree>
    <p:extLst>
      <p:ext uri="{BB962C8B-B14F-4D97-AF65-F5344CB8AC3E}">
        <p14:creationId xmlns:p14="http://schemas.microsoft.com/office/powerpoint/2010/main" val="87413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01E4F8F-36CA-4465-9F26-E3F005443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7517" y="1824100"/>
            <a:ext cx="6674857" cy="424387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E24920A-6721-4F1B-AE96-72B5A56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32" y="370150"/>
            <a:ext cx="5739712" cy="663923"/>
          </a:xfrm>
        </p:spPr>
        <p:txBody>
          <a:bodyPr rtlCol="0">
            <a:noAutofit/>
          </a:bodyPr>
          <a:lstStyle/>
          <a:p>
            <a:pPr algn="l"/>
            <a:r>
              <a:rPr lang="es-ES" sz="3000" b="1" noProof="1"/>
              <a:t>Factor económico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6574FB3-D9D2-45CF-A59E-09C5A26A1E97}"/>
              </a:ext>
            </a:extLst>
          </p:cNvPr>
          <p:cNvSpPr txBox="1">
            <a:spLocks/>
          </p:cNvSpPr>
          <p:nvPr/>
        </p:nvSpPr>
        <p:spPr>
          <a:xfrm>
            <a:off x="1172932" y="1034072"/>
            <a:ext cx="8809442" cy="663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noProof="1"/>
              <a:t>Relación Crédito inmobiliario / PIB</a:t>
            </a:r>
          </a:p>
        </p:txBody>
      </p:sp>
    </p:spTree>
    <p:extLst>
      <p:ext uri="{BB962C8B-B14F-4D97-AF65-F5344CB8AC3E}">
        <p14:creationId xmlns:p14="http://schemas.microsoft.com/office/powerpoint/2010/main" val="232197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E24920A-6721-4F1B-AE96-72B5A56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31" y="370150"/>
            <a:ext cx="8286855" cy="663923"/>
          </a:xfrm>
        </p:spPr>
        <p:txBody>
          <a:bodyPr rtlCol="0">
            <a:noAutofit/>
          </a:bodyPr>
          <a:lstStyle/>
          <a:p>
            <a:pPr algn="l"/>
            <a:r>
              <a:rPr lang="es-ES" sz="3000" b="1" noProof="1"/>
              <a:t>Volumen de captación de COAC segmento 1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A51B589-AA27-41A1-BC19-032981074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3088" y="1109347"/>
            <a:ext cx="5749122" cy="26700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4579A7-C980-4D7F-A580-EB6CD1868E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2556" y="3891516"/>
            <a:ext cx="5749125" cy="2670029"/>
          </a:xfrm>
          <a:prstGeom prst="rect">
            <a:avLst/>
          </a:prstGeom>
        </p:spPr>
      </p:pic>
      <p:sp>
        <p:nvSpPr>
          <p:cNvPr id="10" name="Diagrama de flujo: cinta perforada 9">
            <a:extLst>
              <a:ext uri="{FF2B5EF4-FFF2-40B4-BE49-F238E27FC236}">
                <a16:creationId xmlns:a16="http://schemas.microsoft.com/office/drawing/2014/main" id="{CC4D136A-3471-4211-BC87-85CCE719DD9C}"/>
              </a:ext>
            </a:extLst>
          </p:cNvPr>
          <p:cNvSpPr/>
          <p:nvPr/>
        </p:nvSpPr>
        <p:spPr>
          <a:xfrm>
            <a:off x="1593575" y="1962847"/>
            <a:ext cx="1091964" cy="862355"/>
          </a:xfrm>
          <a:prstGeom prst="flowChartPunchedTape">
            <a:avLst/>
          </a:prstGeom>
          <a:gradFill>
            <a:gsLst>
              <a:gs pos="16000">
                <a:srgbClr val="00B050"/>
              </a:gs>
              <a:gs pos="100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A nivel nacional</a:t>
            </a:r>
          </a:p>
        </p:txBody>
      </p:sp>
      <p:sp>
        <p:nvSpPr>
          <p:cNvPr id="12" name="Diagrama de flujo: cinta perforada 11">
            <a:extLst>
              <a:ext uri="{FF2B5EF4-FFF2-40B4-BE49-F238E27FC236}">
                <a16:creationId xmlns:a16="http://schemas.microsoft.com/office/drawing/2014/main" id="{72CBA855-10AC-4E77-AC0F-0A78DA203B50}"/>
              </a:ext>
            </a:extLst>
          </p:cNvPr>
          <p:cNvSpPr/>
          <p:nvPr/>
        </p:nvSpPr>
        <p:spPr>
          <a:xfrm>
            <a:off x="1593575" y="4895153"/>
            <a:ext cx="1091964" cy="754912"/>
          </a:xfrm>
          <a:prstGeom prst="flowChartPunchedTape">
            <a:avLst/>
          </a:prstGeom>
          <a:gradFill>
            <a:gsLst>
              <a:gs pos="16000">
                <a:srgbClr val="00B050"/>
              </a:gs>
              <a:gs pos="100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Quito</a:t>
            </a:r>
          </a:p>
        </p:txBody>
      </p:sp>
    </p:spTree>
    <p:extLst>
      <p:ext uri="{BB962C8B-B14F-4D97-AF65-F5344CB8AC3E}">
        <p14:creationId xmlns:p14="http://schemas.microsoft.com/office/powerpoint/2010/main" val="2058781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E24920A-6721-4F1B-AE96-72B5A56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298" y="859247"/>
            <a:ext cx="10338939" cy="663923"/>
          </a:xfrm>
        </p:spPr>
        <p:txBody>
          <a:bodyPr rtlCol="0">
            <a:noAutofit/>
          </a:bodyPr>
          <a:lstStyle/>
          <a:p>
            <a:pPr algn="l"/>
            <a:r>
              <a:rPr lang="es-ES" sz="2400" b="1" noProof="1"/>
              <a:t>Oferta de crédito inmobiliario de COAC segmento 1 en Quito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5F295895-302A-47D9-8ACD-AFD2CDCD0E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81" y="2191314"/>
            <a:ext cx="8982774" cy="28021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4503FCD7-4274-4583-8F0E-4E82AE9ADF90}"/>
              </a:ext>
            </a:extLst>
          </p:cNvPr>
          <p:cNvSpPr txBox="1">
            <a:spLocks/>
          </p:cNvSpPr>
          <p:nvPr/>
        </p:nvSpPr>
        <p:spPr>
          <a:xfrm>
            <a:off x="1162298" y="195324"/>
            <a:ext cx="5739712" cy="663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b="1" noProof="1"/>
              <a:t>Microambiente</a:t>
            </a:r>
          </a:p>
        </p:txBody>
      </p:sp>
    </p:spTree>
    <p:extLst>
      <p:ext uri="{BB962C8B-B14F-4D97-AF65-F5344CB8AC3E}">
        <p14:creationId xmlns:p14="http://schemas.microsoft.com/office/powerpoint/2010/main" val="1326306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DA865144-1A87-4D03-A95B-640B75CF7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228622"/>
              </p:ext>
            </p:extLst>
          </p:nvPr>
        </p:nvGraphicFramePr>
        <p:xfrm>
          <a:off x="3636628" y="1285103"/>
          <a:ext cx="5666860" cy="215418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075357">
                  <a:extLst>
                    <a:ext uri="{9D8B030D-6E8A-4147-A177-3AD203B41FA5}">
                      <a16:colId xmlns:a16="http://schemas.microsoft.com/office/drawing/2014/main" val="1565687035"/>
                    </a:ext>
                  </a:extLst>
                </a:gridCol>
                <a:gridCol w="1763028">
                  <a:extLst>
                    <a:ext uri="{9D8B030D-6E8A-4147-A177-3AD203B41FA5}">
                      <a16:colId xmlns:a16="http://schemas.microsoft.com/office/drawing/2014/main" val="4238908202"/>
                    </a:ext>
                  </a:extLst>
                </a:gridCol>
                <a:gridCol w="1134780">
                  <a:extLst>
                    <a:ext uri="{9D8B030D-6E8A-4147-A177-3AD203B41FA5}">
                      <a16:colId xmlns:a16="http://schemas.microsoft.com/office/drawing/2014/main" val="3785296447"/>
                    </a:ext>
                  </a:extLst>
                </a:gridCol>
                <a:gridCol w="1693695">
                  <a:extLst>
                    <a:ext uri="{9D8B030D-6E8A-4147-A177-3AD203B41FA5}">
                      <a16:colId xmlns:a16="http://schemas.microsoft.com/office/drawing/2014/main" val="2714293052"/>
                    </a:ext>
                  </a:extLst>
                </a:gridCol>
              </a:tblGrid>
              <a:tr h="881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Período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Monto concedido (millones USD)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Variación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Número de sujetos de crédito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9839615"/>
                  </a:ext>
                </a:extLst>
              </a:tr>
              <a:tr h="318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0" dirty="0">
                          <a:effectLst/>
                        </a:rPr>
                        <a:t>2016</a:t>
                      </a:r>
                      <a:endParaRPr lang="es-EC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74,28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1.895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4741180"/>
                  </a:ext>
                </a:extLst>
              </a:tr>
              <a:tr h="318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0" dirty="0">
                          <a:effectLst/>
                        </a:rPr>
                        <a:t>2017</a:t>
                      </a:r>
                      <a:endParaRPr lang="es-EC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273,20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267,8%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5.187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0312307"/>
                  </a:ext>
                </a:extLst>
              </a:tr>
              <a:tr h="318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0" dirty="0">
                          <a:effectLst/>
                        </a:rPr>
                        <a:t>2018</a:t>
                      </a:r>
                      <a:endParaRPr lang="es-EC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503,86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84,42%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>
                          <a:effectLst/>
                        </a:rPr>
                        <a:t>7.697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9197201"/>
                  </a:ext>
                </a:extLst>
              </a:tr>
              <a:tr h="318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b="0" dirty="0">
                          <a:effectLst/>
                        </a:rPr>
                        <a:t>2019</a:t>
                      </a:r>
                      <a:endParaRPr lang="es-EC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441,84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-12,31%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6.400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2390422"/>
                  </a:ext>
                </a:extLst>
              </a:tr>
            </a:tbl>
          </a:graphicData>
        </a:graphic>
      </p:graphicFrame>
      <p:sp>
        <p:nvSpPr>
          <p:cNvPr id="13" name="Título 1">
            <a:extLst>
              <a:ext uri="{FF2B5EF4-FFF2-40B4-BE49-F238E27FC236}">
                <a16:creationId xmlns:a16="http://schemas.microsoft.com/office/drawing/2014/main" id="{EE24920A-6721-4F1B-AE96-72B5A56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32" y="370150"/>
            <a:ext cx="5739712" cy="663923"/>
          </a:xfrm>
        </p:spPr>
        <p:txBody>
          <a:bodyPr rtlCol="0">
            <a:noAutofit/>
          </a:bodyPr>
          <a:lstStyle/>
          <a:p>
            <a:pPr algn="l"/>
            <a:r>
              <a:rPr lang="es-ES" sz="2400" b="1" noProof="1"/>
              <a:t>Demanda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3FD1FF2-4577-45D6-8F33-9F42EBF85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92933"/>
              </p:ext>
            </p:extLst>
          </p:nvPr>
        </p:nvGraphicFramePr>
        <p:xfrm>
          <a:off x="3636626" y="3901055"/>
          <a:ext cx="5666860" cy="201583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676928">
                  <a:extLst>
                    <a:ext uri="{9D8B030D-6E8A-4147-A177-3AD203B41FA5}">
                      <a16:colId xmlns:a16="http://schemas.microsoft.com/office/drawing/2014/main" val="3909806618"/>
                    </a:ext>
                  </a:extLst>
                </a:gridCol>
                <a:gridCol w="1300881">
                  <a:extLst>
                    <a:ext uri="{9D8B030D-6E8A-4147-A177-3AD203B41FA5}">
                      <a16:colId xmlns:a16="http://schemas.microsoft.com/office/drawing/2014/main" val="479389490"/>
                    </a:ext>
                  </a:extLst>
                </a:gridCol>
                <a:gridCol w="1300881">
                  <a:extLst>
                    <a:ext uri="{9D8B030D-6E8A-4147-A177-3AD203B41FA5}">
                      <a16:colId xmlns:a16="http://schemas.microsoft.com/office/drawing/2014/main" val="405356372"/>
                    </a:ext>
                  </a:extLst>
                </a:gridCol>
                <a:gridCol w="1388170">
                  <a:extLst>
                    <a:ext uri="{9D8B030D-6E8A-4147-A177-3AD203B41FA5}">
                      <a16:colId xmlns:a16="http://schemas.microsoft.com/office/drawing/2014/main" val="1631844753"/>
                    </a:ext>
                  </a:extLst>
                </a:gridCol>
              </a:tblGrid>
              <a:tr h="31605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</a:rPr>
                        <a:t>Ítem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</a:rPr>
                        <a:t>2017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</a:rPr>
                        <a:t>2018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>
                          <a:effectLst/>
                        </a:rPr>
                        <a:t>2019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8978453"/>
                  </a:ext>
                </a:extLst>
              </a:tr>
              <a:tr h="63210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b="0" dirty="0">
                          <a:effectLst/>
                        </a:rPr>
                        <a:t>Total valor operaciones (USD)</a:t>
                      </a:r>
                      <a:endParaRPr lang="es-EC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</a:rPr>
                        <a:t>67.992.144,10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</a:rPr>
                        <a:t>89.506.308,08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</a:rPr>
                        <a:t>116.380.909,97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03678746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Variación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31,64%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30,02%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62210618"/>
                  </a:ext>
                </a:extLst>
              </a:tr>
              <a:tr h="32282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b="0" dirty="0">
                          <a:effectLst/>
                        </a:rPr>
                        <a:t>Sujetos de crédito</a:t>
                      </a:r>
                      <a:endParaRPr lang="es-EC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</a:rPr>
                        <a:t>2896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</a:rPr>
                        <a:t>3237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</a:rPr>
                        <a:t>3367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75591953"/>
                  </a:ext>
                </a:extLst>
              </a:tr>
              <a:tr h="37061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Promedio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23.477,95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27.651,01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34.565,16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14052509"/>
                  </a:ext>
                </a:extLst>
              </a:tr>
            </a:tbl>
          </a:graphicData>
        </a:graphic>
      </p:graphicFrame>
      <p:sp>
        <p:nvSpPr>
          <p:cNvPr id="5" name="Diagrama de flujo: proceso alternativo 4">
            <a:extLst>
              <a:ext uri="{FF2B5EF4-FFF2-40B4-BE49-F238E27FC236}">
                <a16:creationId xmlns:a16="http://schemas.microsoft.com/office/drawing/2014/main" id="{DE055B39-BD00-445A-AAD9-49D954D76963}"/>
              </a:ext>
            </a:extLst>
          </p:cNvPr>
          <p:cNvSpPr/>
          <p:nvPr/>
        </p:nvSpPr>
        <p:spPr>
          <a:xfrm>
            <a:off x="1359496" y="1906644"/>
            <a:ext cx="1925397" cy="903767"/>
          </a:xfrm>
          <a:prstGeom prst="flowChartAlternateProcess">
            <a:avLst/>
          </a:prstGeom>
          <a:gradFill>
            <a:gsLst>
              <a:gs pos="16000">
                <a:srgbClr val="00B050"/>
              </a:gs>
              <a:gs pos="100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Segmentos 1, 2, 3 y mutualistas en Pichincha</a:t>
            </a:r>
          </a:p>
        </p:txBody>
      </p:sp>
      <p:sp>
        <p:nvSpPr>
          <p:cNvPr id="6" name="Diagrama de flujo: proceso alternativo 5">
            <a:extLst>
              <a:ext uri="{FF2B5EF4-FFF2-40B4-BE49-F238E27FC236}">
                <a16:creationId xmlns:a16="http://schemas.microsoft.com/office/drawing/2014/main" id="{04450EDC-C190-40E1-88E8-B7735F1C7667}"/>
              </a:ext>
            </a:extLst>
          </p:cNvPr>
          <p:cNvSpPr/>
          <p:nvPr/>
        </p:nvSpPr>
        <p:spPr>
          <a:xfrm>
            <a:off x="1359495" y="4439846"/>
            <a:ext cx="1925397" cy="903767"/>
          </a:xfrm>
          <a:prstGeom prst="flowChartAlternateProcess">
            <a:avLst/>
          </a:prstGeom>
          <a:gradFill>
            <a:gsLst>
              <a:gs pos="16000">
                <a:srgbClr val="00B050"/>
              </a:gs>
              <a:gs pos="100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dk1"/>
                </a:solidFill>
              </a:rPr>
              <a:t>COAC segmento 1 de Quito</a:t>
            </a:r>
          </a:p>
        </p:txBody>
      </p:sp>
    </p:spTree>
    <p:extLst>
      <p:ext uri="{BB962C8B-B14F-4D97-AF65-F5344CB8AC3E}">
        <p14:creationId xmlns:p14="http://schemas.microsoft.com/office/powerpoint/2010/main" val="1306399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E24920A-6721-4F1B-AE96-72B5A56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31" y="370150"/>
            <a:ext cx="8573936" cy="663923"/>
          </a:xfrm>
        </p:spPr>
        <p:txBody>
          <a:bodyPr rtlCol="0">
            <a:noAutofit/>
          </a:bodyPr>
          <a:lstStyle/>
          <a:p>
            <a:pPr algn="l"/>
            <a:r>
              <a:rPr lang="es-ES" sz="3000" b="1" noProof="1"/>
              <a:t>Competencia según cartera bruta inmobiliaria</a:t>
            </a:r>
          </a:p>
        </p:txBody>
      </p:sp>
      <p:sp>
        <p:nvSpPr>
          <p:cNvPr id="10" name="Flecha: hacia la izquierda 9">
            <a:extLst>
              <a:ext uri="{FF2B5EF4-FFF2-40B4-BE49-F238E27FC236}">
                <a16:creationId xmlns:a16="http://schemas.microsoft.com/office/drawing/2014/main" id="{9EDB4A17-9A7B-4A75-9C9A-FCD043DF6D48}"/>
              </a:ext>
            </a:extLst>
          </p:cNvPr>
          <p:cNvSpPr/>
          <p:nvPr/>
        </p:nvSpPr>
        <p:spPr>
          <a:xfrm>
            <a:off x="10180315" y="4189229"/>
            <a:ext cx="1503352" cy="38277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ysClr val="windowText" lastClr="000000"/>
                </a:solidFill>
              </a:rPr>
              <a:t>544 millones 30%</a:t>
            </a:r>
          </a:p>
        </p:txBody>
      </p:sp>
      <p:sp>
        <p:nvSpPr>
          <p:cNvPr id="11" name="Flecha: hacia la izquierda 10">
            <a:extLst>
              <a:ext uri="{FF2B5EF4-FFF2-40B4-BE49-F238E27FC236}">
                <a16:creationId xmlns:a16="http://schemas.microsoft.com/office/drawing/2014/main" id="{F94B8C7E-318A-4AF1-996F-BBF180128A19}"/>
              </a:ext>
            </a:extLst>
          </p:cNvPr>
          <p:cNvSpPr/>
          <p:nvPr/>
        </p:nvSpPr>
        <p:spPr>
          <a:xfrm flipH="1">
            <a:off x="665621" y="4444410"/>
            <a:ext cx="1560509" cy="38277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ysClr val="windowText" lastClr="000000"/>
                </a:solidFill>
              </a:rPr>
              <a:t>540 millones 190%</a:t>
            </a:r>
          </a:p>
        </p:txBody>
      </p:sp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7D0DE417-2FA5-4ADA-A39D-3F16CBB22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1019" y="1731699"/>
            <a:ext cx="7742591" cy="339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82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966" y="246260"/>
            <a:ext cx="2594696" cy="463228"/>
          </a:xfrm>
        </p:spPr>
        <p:txBody>
          <a:bodyPr rtlCol="0">
            <a:noAutofit/>
          </a:bodyPr>
          <a:lstStyle/>
          <a:p>
            <a:pPr algn="ctr"/>
            <a:r>
              <a:rPr lang="es-ES" sz="3000" b="1" noProof="1"/>
              <a:t>CAPÍTULO I</a:t>
            </a:r>
          </a:p>
        </p:txBody>
      </p:sp>
      <p:graphicFrame>
        <p:nvGraphicFramePr>
          <p:cNvPr id="36" name="Marcador de contenido 2" descr="Escala de tiempo rectangular redondeada de SmartArt">
            <a:extLst>
              <a:ext uri="{FF2B5EF4-FFF2-40B4-BE49-F238E27FC236}">
                <a16:creationId xmlns:a16="http://schemas.microsoft.com/office/drawing/2014/main" id="{6BA025B2-6EAF-4BAB-AE0F-7FFFCD4D8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108250"/>
              </p:ext>
            </p:extLst>
          </p:nvPr>
        </p:nvGraphicFramePr>
        <p:xfrm>
          <a:off x="1947432" y="2325444"/>
          <a:ext cx="7958331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Resultado de imagen para sello espe">
            <a:extLst>
              <a:ext uri="{FF2B5EF4-FFF2-40B4-BE49-F238E27FC236}">
                <a16:creationId xmlns:a16="http://schemas.microsoft.com/office/drawing/2014/main" id="{62D8E291-3C94-4D37-B37B-188B82279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DAC9E02-506B-4CED-8118-450DE7D27EE3}"/>
              </a:ext>
            </a:extLst>
          </p:cNvPr>
          <p:cNvSpPr/>
          <p:nvPr/>
        </p:nvSpPr>
        <p:spPr>
          <a:xfrm>
            <a:off x="2203911" y="2821255"/>
            <a:ext cx="1866284" cy="6244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58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rtlCol="0" anchor="ctr" anchorCtr="1">
            <a:noAutofit/>
          </a:bodyPr>
          <a:lstStyle/>
          <a:p>
            <a:pPr algn="ctr"/>
            <a:r>
              <a:rPr lang="es-EC" sz="1200" dirty="0"/>
              <a:t>Se crea la Ley Orgánica de Economía Popular y Solidaria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B540E78-21D4-4470-82C4-996C50D714C1}"/>
              </a:ext>
            </a:extLst>
          </p:cNvPr>
          <p:cNvSpPr/>
          <p:nvPr/>
        </p:nvSpPr>
        <p:spPr>
          <a:xfrm>
            <a:off x="2004880" y="2142875"/>
            <a:ext cx="2264343" cy="4676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58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rtlCol="0" anchor="ctr" anchorCtr="1">
            <a:noAutofit/>
          </a:bodyPr>
          <a:lstStyle/>
          <a:p>
            <a:pPr algn="ctr"/>
            <a:r>
              <a:rPr lang="es-EC" sz="1200" dirty="0"/>
              <a:t>Se reconoce a la EPS como forma de organización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03E25F1-1B05-4419-BDE5-F7A03E36476E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3137052" y="2610564"/>
            <a:ext cx="2" cy="18298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0592F54A-EECA-4568-B712-54CC1218D9DB}"/>
              </a:ext>
            </a:extLst>
          </p:cNvPr>
          <p:cNvSpPr/>
          <p:nvPr/>
        </p:nvSpPr>
        <p:spPr>
          <a:xfrm>
            <a:off x="3603850" y="4572000"/>
            <a:ext cx="1866284" cy="6244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58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rtlCol="0" anchor="ctr" anchorCtr="1">
            <a:noAutofit/>
          </a:bodyPr>
          <a:lstStyle/>
          <a:p>
            <a:pPr algn="ctr"/>
            <a:r>
              <a:rPr lang="es-EC" sz="1200" dirty="0"/>
              <a:t>Se expide el Reglamento a la LOEPS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F27D739-D515-4346-AB50-7C0BB493ED77}"/>
              </a:ext>
            </a:extLst>
          </p:cNvPr>
          <p:cNvSpPr/>
          <p:nvPr/>
        </p:nvSpPr>
        <p:spPr>
          <a:xfrm>
            <a:off x="3603850" y="5578186"/>
            <a:ext cx="1866284" cy="6244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58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rtlCol="0" anchor="ctr" anchorCtr="1">
            <a:noAutofit/>
          </a:bodyPr>
          <a:lstStyle/>
          <a:p>
            <a:pPr algn="ctr"/>
            <a:r>
              <a:rPr lang="es-EC" sz="1200" dirty="0"/>
              <a:t>MIES transfiere el control de las cooperativas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A8C3806-3375-4BDA-AAFB-7A7F437E3558}"/>
              </a:ext>
            </a:extLst>
          </p:cNvPr>
          <p:cNvSpPr/>
          <p:nvPr/>
        </p:nvSpPr>
        <p:spPr>
          <a:xfrm>
            <a:off x="2203911" y="1519443"/>
            <a:ext cx="1866284" cy="3834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58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rtlCol="0" anchor="ctr" anchorCtr="1">
            <a:noAutofit/>
          </a:bodyPr>
          <a:lstStyle/>
          <a:p>
            <a:pPr algn="ctr"/>
            <a:r>
              <a:rPr lang="es-EC" sz="1200" dirty="0"/>
              <a:t>Se constituye la SEPS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2FEDBA7-2420-4D46-8D0B-19695E2CBA6D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3137053" y="1902872"/>
            <a:ext cx="5924" cy="26771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0E0A8A4F-730F-4267-8632-F9132238C49B}"/>
              </a:ext>
            </a:extLst>
          </p:cNvPr>
          <p:cNvCxnSpPr>
            <a:cxnSpLocks/>
          </p:cNvCxnSpPr>
          <p:nvPr/>
        </p:nvCxnSpPr>
        <p:spPr>
          <a:xfrm flipV="1">
            <a:off x="4524287" y="5196468"/>
            <a:ext cx="0" cy="38171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88735F13-0437-4DFD-9177-BB5123F55907}"/>
              </a:ext>
            </a:extLst>
          </p:cNvPr>
          <p:cNvSpPr/>
          <p:nvPr/>
        </p:nvSpPr>
        <p:spPr>
          <a:xfrm>
            <a:off x="4993455" y="2788672"/>
            <a:ext cx="1866284" cy="6244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587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rtlCol="0" anchor="ctr" anchorCtr="1">
            <a:noAutofit/>
          </a:bodyPr>
          <a:lstStyle/>
          <a:p>
            <a:pPr algn="ctr"/>
            <a:r>
              <a:rPr lang="es-EC" sz="1200" dirty="0"/>
              <a:t>Se expide el COMYF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3A64E349-C3F1-432C-A6A0-93175ADEDB4B}"/>
              </a:ext>
            </a:extLst>
          </p:cNvPr>
          <p:cNvSpPr/>
          <p:nvPr/>
        </p:nvSpPr>
        <p:spPr>
          <a:xfrm>
            <a:off x="6400034" y="4572000"/>
            <a:ext cx="1866284" cy="624468"/>
          </a:xfrm>
          <a:prstGeom prst="roundRect">
            <a:avLst/>
          </a:prstGeom>
          <a:solidFill>
            <a:srgbClr val="FFFF99"/>
          </a:solidFill>
          <a:ln w="15875" cap="flat" cmpd="sng" algn="ctr">
            <a:solidFill>
              <a:srgbClr val="FFFF99"/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rtlCol="0" anchor="ctr" anchorCtr="1">
            <a:noAutofit/>
          </a:bodyPr>
          <a:lstStyle/>
          <a:p>
            <a:pPr algn="ctr"/>
            <a:r>
              <a:rPr lang="es-EC" sz="1200" dirty="0"/>
              <a:t>Se establece la nueva segmentación para entidades del SFPS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11A2023-B199-4647-B0C9-45050B7E5E6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124" r="10029" b="16190"/>
          <a:stretch/>
        </p:blipFill>
        <p:spPr>
          <a:xfrm>
            <a:off x="5839065" y="5395428"/>
            <a:ext cx="2988221" cy="12959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DBD21B61-E46D-462A-A04D-149A71C24DDA}"/>
              </a:ext>
            </a:extLst>
          </p:cNvPr>
          <p:cNvSpPr/>
          <p:nvPr/>
        </p:nvSpPr>
        <p:spPr>
          <a:xfrm>
            <a:off x="7634634" y="2610565"/>
            <a:ext cx="2204223" cy="793132"/>
          </a:xfrm>
          <a:prstGeom prst="roundRect">
            <a:avLst/>
          </a:prstGeom>
          <a:solidFill>
            <a:srgbClr val="8EC0C1">
              <a:hueOff val="0"/>
              <a:satOff val="0"/>
              <a:lumOff val="0"/>
              <a:alphaOff val="0"/>
            </a:srgbClr>
          </a:solidFill>
          <a:ln w="15875" cap="flat" cmpd="sng" algn="ctr">
            <a:solidFill>
              <a:srgbClr val="8EC0C1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3820" tIns="83820" rIns="83820" bIns="83820" numCol="1" spcCol="1270" rtlCol="0" anchor="ctr" anchorCtr="1">
            <a:noAutofit/>
          </a:bodyPr>
          <a:lstStyle/>
          <a:p>
            <a:pPr algn="ctr"/>
            <a:r>
              <a:rPr lang="es-EC" sz="1200" dirty="0"/>
              <a:t>Los activos de las cooperativas y mutualistas han incrementado en 130% desde el año 2012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B51FB290-42D4-483F-9922-6ACA453B2BB7}"/>
              </a:ext>
            </a:extLst>
          </p:cNvPr>
          <p:cNvSpPr txBox="1">
            <a:spLocks/>
          </p:cNvSpPr>
          <p:nvPr/>
        </p:nvSpPr>
        <p:spPr>
          <a:xfrm>
            <a:off x="754563" y="701470"/>
            <a:ext cx="3315632" cy="5573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b="1" noProof="1"/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2151924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E24920A-6721-4F1B-AE96-72B5A56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257" y="338252"/>
            <a:ext cx="2665421" cy="533617"/>
          </a:xfrm>
        </p:spPr>
        <p:txBody>
          <a:bodyPr rtlCol="0">
            <a:noAutofit/>
          </a:bodyPr>
          <a:lstStyle/>
          <a:p>
            <a:pPr algn="ctr"/>
            <a:r>
              <a:rPr lang="es-ES" sz="3000" b="1" noProof="1"/>
              <a:t>CAPÍTULO V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4D30EF3E-204A-433C-BA4F-AB413B00060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26" y="1866272"/>
            <a:ext cx="7606177" cy="3997325"/>
          </a:xfrm>
          <a:prstGeom prst="rect">
            <a:avLst/>
          </a:prstGeom>
          <a:noFill/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73E4CE93-FEB6-4799-8C7D-B319F0FD8867}"/>
              </a:ext>
            </a:extLst>
          </p:cNvPr>
          <p:cNvSpPr txBox="1">
            <a:spLocks/>
          </p:cNvSpPr>
          <p:nvPr/>
        </p:nvSpPr>
        <p:spPr>
          <a:xfrm>
            <a:off x="1067360" y="1042503"/>
            <a:ext cx="10926166" cy="4516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400" b="1" noProof="1"/>
              <a:t>Análisis de la cartera de crédito consolidada en relación a los Activos</a:t>
            </a:r>
            <a:endParaRPr lang="es-ES" sz="2400" b="1" noProof="1"/>
          </a:p>
        </p:txBody>
      </p:sp>
      <p:sp>
        <p:nvSpPr>
          <p:cNvPr id="2" name="Flecha: hacia la izquierda 1">
            <a:extLst>
              <a:ext uri="{FF2B5EF4-FFF2-40B4-BE49-F238E27FC236}">
                <a16:creationId xmlns:a16="http://schemas.microsoft.com/office/drawing/2014/main" id="{0A846FDB-4FDD-49C2-BED1-1174F9D075B6}"/>
              </a:ext>
            </a:extLst>
          </p:cNvPr>
          <p:cNvSpPr/>
          <p:nvPr/>
        </p:nvSpPr>
        <p:spPr>
          <a:xfrm flipH="1">
            <a:off x="726201" y="5167424"/>
            <a:ext cx="1629437" cy="38277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ysClr val="windowText" lastClr="000000"/>
                </a:solidFill>
              </a:rPr>
              <a:t>3.800 millones 93%</a:t>
            </a:r>
          </a:p>
        </p:txBody>
      </p:sp>
      <p:sp>
        <p:nvSpPr>
          <p:cNvPr id="4" name="Flecha: hacia la izquierda 3">
            <a:extLst>
              <a:ext uri="{FF2B5EF4-FFF2-40B4-BE49-F238E27FC236}">
                <a16:creationId xmlns:a16="http://schemas.microsoft.com/office/drawing/2014/main" id="{96A7D72B-C3C0-4101-9A7F-C4B671BB1914}"/>
              </a:ext>
            </a:extLst>
          </p:cNvPr>
          <p:cNvSpPr/>
          <p:nvPr/>
        </p:nvSpPr>
        <p:spPr>
          <a:xfrm>
            <a:off x="10048990" y="5358810"/>
            <a:ext cx="1678721" cy="38277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ysClr val="windowText" lastClr="000000"/>
                </a:solidFill>
              </a:rPr>
              <a:t>2.400 millones 81%</a:t>
            </a:r>
          </a:p>
        </p:txBody>
      </p:sp>
    </p:spTree>
    <p:extLst>
      <p:ext uri="{BB962C8B-B14F-4D97-AF65-F5344CB8AC3E}">
        <p14:creationId xmlns:p14="http://schemas.microsoft.com/office/powerpoint/2010/main" val="1879307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E24920A-6721-4F1B-AE96-72B5A56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31" y="370150"/>
            <a:ext cx="9102373" cy="663923"/>
          </a:xfrm>
        </p:spPr>
        <p:txBody>
          <a:bodyPr rtlCol="0">
            <a:noAutofit/>
          </a:bodyPr>
          <a:lstStyle/>
          <a:p>
            <a:pPr algn="l"/>
            <a:r>
              <a:rPr lang="es-EC" sz="2400" b="1" noProof="1"/>
              <a:t>Análisis de la cartera inmobiliaria consolidada en relación a los activos</a:t>
            </a:r>
            <a:endParaRPr lang="es-ES" sz="2400" b="1" noProof="1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380263CC-F534-48DD-9BDD-8100D77A8B9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20" y="1430747"/>
            <a:ext cx="7187709" cy="4268304"/>
          </a:xfrm>
          <a:prstGeom prst="rect">
            <a:avLst/>
          </a:prstGeom>
          <a:noFill/>
        </p:spPr>
      </p:pic>
      <p:sp>
        <p:nvSpPr>
          <p:cNvPr id="2" name="Flecha: hacia la izquierda 1">
            <a:extLst>
              <a:ext uri="{FF2B5EF4-FFF2-40B4-BE49-F238E27FC236}">
                <a16:creationId xmlns:a16="http://schemas.microsoft.com/office/drawing/2014/main" id="{B1F2B56E-B772-42DB-A797-B597622F3755}"/>
              </a:ext>
            </a:extLst>
          </p:cNvPr>
          <p:cNvSpPr/>
          <p:nvPr/>
        </p:nvSpPr>
        <p:spPr>
          <a:xfrm flipH="1">
            <a:off x="1028432" y="5209955"/>
            <a:ext cx="1560509" cy="38277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ysClr val="windowText" lastClr="000000"/>
                </a:solidFill>
              </a:rPr>
              <a:t>464 millones 175%</a:t>
            </a:r>
          </a:p>
        </p:txBody>
      </p:sp>
    </p:spTree>
    <p:extLst>
      <p:ext uri="{BB962C8B-B14F-4D97-AF65-F5344CB8AC3E}">
        <p14:creationId xmlns:p14="http://schemas.microsoft.com/office/powerpoint/2010/main" val="344098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E24920A-6721-4F1B-AE96-72B5A56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932" y="588152"/>
            <a:ext cx="10178217" cy="437906"/>
          </a:xfrm>
        </p:spPr>
        <p:txBody>
          <a:bodyPr rtlCol="0">
            <a:noAutofit/>
          </a:bodyPr>
          <a:lstStyle/>
          <a:p>
            <a:pPr algn="l"/>
            <a:r>
              <a:rPr lang="es-EC" sz="2400" b="1" noProof="1"/>
              <a:t>Análisis de la composición de la cartera de crédito inmobiliario</a:t>
            </a:r>
            <a:endParaRPr lang="es-ES" sz="2400" b="1" noProof="1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989472F-2DAE-4A42-88B5-C990A1B1A5AE}"/>
              </a:ext>
            </a:extLst>
          </p:cNvPr>
          <p:cNvSpPr txBox="1">
            <a:spLocks/>
          </p:cNvSpPr>
          <p:nvPr/>
        </p:nvSpPr>
        <p:spPr>
          <a:xfrm>
            <a:off x="2073666" y="1289303"/>
            <a:ext cx="3245978" cy="6127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noProof="1"/>
              <a:t>Cartera de crédito por vencer consolidado</a:t>
            </a:r>
            <a:endParaRPr lang="es-ES" sz="2000" b="1" noProof="1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1851D0CB-65C9-467B-BDF1-571B59F0EC6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02" y="2165291"/>
            <a:ext cx="5258338" cy="3096527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A62C36-1B4C-4E57-9DAA-1B63B7DE5CD5}"/>
              </a:ext>
            </a:extLst>
          </p:cNvPr>
          <p:cNvSpPr txBox="1">
            <a:spLocks/>
          </p:cNvSpPr>
          <p:nvPr/>
        </p:nvSpPr>
        <p:spPr>
          <a:xfrm>
            <a:off x="7192481" y="1289304"/>
            <a:ext cx="3517438" cy="6127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noProof="1"/>
              <a:t>Cartera de crédito por vencer en Quito</a:t>
            </a:r>
            <a:endParaRPr lang="es-ES" sz="2000" b="1" noProof="1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050F957-2A49-42EC-8A60-40091D4A52D8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35" y="2178165"/>
            <a:ext cx="5056505" cy="3096527"/>
          </a:xfrm>
          <a:prstGeom prst="rect">
            <a:avLst/>
          </a:prstGeom>
          <a:noFill/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077D496-7C52-4AC6-ABF7-E0662B23C7BD}"/>
              </a:ext>
            </a:extLst>
          </p:cNvPr>
          <p:cNvSpPr/>
          <p:nvPr/>
        </p:nvSpPr>
        <p:spPr>
          <a:xfrm>
            <a:off x="2859697" y="5420404"/>
            <a:ext cx="1549528" cy="2965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ysClr val="windowText" lastClr="000000"/>
                </a:solidFill>
              </a:rPr>
              <a:t>179 millones 53%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CF52CC2-E705-487E-BF0C-FA6265B6E40D}"/>
              </a:ext>
            </a:extLst>
          </p:cNvPr>
          <p:cNvSpPr/>
          <p:nvPr/>
        </p:nvSpPr>
        <p:spPr>
          <a:xfrm>
            <a:off x="8176436" y="5420404"/>
            <a:ext cx="1549528" cy="2965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ysClr val="windowText" lastClr="000000"/>
                </a:solidFill>
              </a:rPr>
              <a:t>28 millones 33%</a:t>
            </a:r>
          </a:p>
        </p:txBody>
      </p:sp>
    </p:spTree>
    <p:extLst>
      <p:ext uri="{BB962C8B-B14F-4D97-AF65-F5344CB8AC3E}">
        <p14:creationId xmlns:p14="http://schemas.microsoft.com/office/powerpoint/2010/main" val="825771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989472F-2DAE-4A42-88B5-C990A1B1A5AE}"/>
              </a:ext>
            </a:extLst>
          </p:cNvPr>
          <p:cNvSpPr txBox="1">
            <a:spLocks/>
          </p:cNvSpPr>
          <p:nvPr/>
        </p:nvSpPr>
        <p:spPr>
          <a:xfrm>
            <a:off x="897192" y="1151080"/>
            <a:ext cx="4272330" cy="6127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noProof="1"/>
              <a:t>Cartera improductiva de crédito inmobiliario consolidado</a:t>
            </a:r>
            <a:endParaRPr lang="es-ES" sz="2000" b="1" noProof="1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BFAA59-85D5-4C50-8247-870F08D1F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4" y="1907360"/>
            <a:ext cx="5442107" cy="30965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B02F44D-ADD9-4399-A6C1-A13B9019B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91" y="809548"/>
            <a:ext cx="5453881" cy="26386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18FA4FCB-0790-46F4-B2D1-8C1B75C2CC11}"/>
              </a:ext>
            </a:extLst>
          </p:cNvPr>
          <p:cNvSpPr txBox="1">
            <a:spLocks/>
          </p:cNvSpPr>
          <p:nvPr/>
        </p:nvSpPr>
        <p:spPr>
          <a:xfrm>
            <a:off x="6740423" y="196807"/>
            <a:ext cx="4272330" cy="6127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noProof="1"/>
              <a:t>Cartera improductiva de crédito inmobiliario en Quito</a:t>
            </a:r>
            <a:endParaRPr lang="es-ES" sz="2000" b="1" noProof="1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59C5F2E-073E-4C60-B0DA-79BD92998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327" y="3862818"/>
            <a:ext cx="5453881" cy="2580512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1D2C811-A57B-44EF-A07E-3B97FEC579A2}"/>
              </a:ext>
            </a:extLst>
          </p:cNvPr>
          <p:cNvSpPr/>
          <p:nvPr/>
        </p:nvSpPr>
        <p:spPr>
          <a:xfrm>
            <a:off x="1886563" y="5817799"/>
            <a:ext cx="2293585" cy="3070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ysClr val="windowText" lastClr="000000"/>
                </a:solidFill>
              </a:rPr>
              <a:t>Cartera vencida: 885 mil 101%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DF61B73-C375-4161-969D-E5B268B94D34}"/>
              </a:ext>
            </a:extLst>
          </p:cNvPr>
          <p:cNvSpPr/>
          <p:nvPr/>
        </p:nvSpPr>
        <p:spPr>
          <a:xfrm>
            <a:off x="1150765" y="5257305"/>
            <a:ext cx="3765183" cy="3070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ysClr val="windowText" lastClr="000000"/>
                </a:solidFill>
              </a:rPr>
              <a:t>Cartera que no devenga intereses: 4,8 millones 92%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EB0BA73-63F0-456D-9F2E-89CDAB2D4CB9}"/>
              </a:ext>
            </a:extLst>
          </p:cNvPr>
          <p:cNvSpPr/>
          <p:nvPr/>
        </p:nvSpPr>
        <p:spPr>
          <a:xfrm>
            <a:off x="7679238" y="6497127"/>
            <a:ext cx="2293585" cy="3070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ysClr val="windowText" lastClr="000000"/>
                </a:solidFill>
              </a:rPr>
              <a:t>Cartera vencida: 59 mil 19%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AD2BE17-2799-452B-BAFE-2EC889E5FC82}"/>
              </a:ext>
            </a:extLst>
          </p:cNvPr>
          <p:cNvSpPr/>
          <p:nvPr/>
        </p:nvSpPr>
        <p:spPr>
          <a:xfrm>
            <a:off x="6938594" y="3501945"/>
            <a:ext cx="3765183" cy="3070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ysClr val="windowText" lastClr="000000"/>
                </a:solidFill>
              </a:rPr>
              <a:t>Cartera que no devenga intereses: 568 mil  -26%</a:t>
            </a:r>
          </a:p>
        </p:txBody>
      </p:sp>
    </p:spTree>
    <p:extLst>
      <p:ext uri="{BB962C8B-B14F-4D97-AF65-F5344CB8AC3E}">
        <p14:creationId xmlns:p14="http://schemas.microsoft.com/office/powerpoint/2010/main" val="55820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E24920A-6721-4F1B-AE96-72B5A56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355" y="445829"/>
            <a:ext cx="9102373" cy="52298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s-EC" sz="2400" b="1" noProof="1"/>
              <a:t>Análisis de indicadores financieros</a:t>
            </a:r>
            <a:endParaRPr lang="es-ES" sz="2400" b="1" noProof="1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EAC9C8D-2071-408C-9BCB-25C61B00ED16}"/>
              </a:ext>
            </a:extLst>
          </p:cNvPr>
          <p:cNvSpPr txBox="1"/>
          <p:nvPr/>
        </p:nvSpPr>
        <p:spPr>
          <a:xfrm>
            <a:off x="858290" y="1527307"/>
            <a:ext cx="4399546" cy="769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400" b="1" i="0" cap="none"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dirty="0"/>
              <a:t>Morosidad de cartera de crédito inmobiliario consolidado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AB040F-6E86-4654-906A-E58673706766}"/>
              </a:ext>
            </a:extLst>
          </p:cNvPr>
          <p:cNvSpPr txBox="1"/>
          <p:nvPr/>
        </p:nvSpPr>
        <p:spPr>
          <a:xfrm>
            <a:off x="6934162" y="1527307"/>
            <a:ext cx="4399546" cy="769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400" b="1" i="0" cap="none"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dirty="0"/>
              <a:t>Morosidad de cartera de crédito inmobiliario en Quito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4817D2-25FD-45A4-BE7A-15D3C0952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70" y="2286594"/>
            <a:ext cx="5898987" cy="386408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58DEC1A-0547-431E-88E2-2D42C45CA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4441" y="2296632"/>
            <a:ext cx="5898988" cy="38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87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989472F-2DAE-4A42-88B5-C990A1B1A5AE}"/>
              </a:ext>
            </a:extLst>
          </p:cNvPr>
          <p:cNvSpPr txBox="1">
            <a:spLocks/>
          </p:cNvSpPr>
          <p:nvPr/>
        </p:nvSpPr>
        <p:spPr>
          <a:xfrm>
            <a:off x="4082701" y="650792"/>
            <a:ext cx="4022334" cy="6127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noProof="1"/>
              <a:t>Cobertura de cartera de crédito inmobiliario consolidado</a:t>
            </a:r>
            <a:endParaRPr lang="es-ES" sz="2000" b="1" noProof="1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73E4B21-3FC9-4FB4-B93D-86AE1BB50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55648" y="1727294"/>
            <a:ext cx="8693332" cy="38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33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09546DF6-D9B9-4BAE-8E05-9C653A44BD18}"/>
              </a:ext>
            </a:extLst>
          </p:cNvPr>
          <p:cNvSpPr txBox="1"/>
          <p:nvPr/>
        </p:nvSpPr>
        <p:spPr>
          <a:xfrm>
            <a:off x="606599" y="985952"/>
            <a:ext cx="4996772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 rtl="0">
              <a:defRPr lang="es-e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 b="1" i="0" cap="none"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Rentabilidad sobre el activo consolidado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BB7D8B-04F9-431C-95A4-C2361B4AB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39" y="1946481"/>
            <a:ext cx="5687692" cy="39255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AD7E1A4-8EED-419D-BCC6-F4492EB1E857}"/>
              </a:ext>
            </a:extLst>
          </p:cNvPr>
          <p:cNvSpPr txBox="1"/>
          <p:nvPr/>
        </p:nvSpPr>
        <p:spPr>
          <a:xfrm>
            <a:off x="6550068" y="992188"/>
            <a:ext cx="4996772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 rtl="0">
              <a:defRPr lang="es-e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 b="1" i="0" cap="none"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Rentabilidad sobre el patrimonio consolidado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5DC61F-10CA-4B1E-AA37-3CD452392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047" y="1946482"/>
            <a:ext cx="5764814" cy="39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54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09546DF6-D9B9-4BAE-8E05-9C653A44BD18}"/>
              </a:ext>
            </a:extLst>
          </p:cNvPr>
          <p:cNvSpPr txBox="1"/>
          <p:nvPr/>
        </p:nvSpPr>
        <p:spPr>
          <a:xfrm>
            <a:off x="606599" y="985952"/>
            <a:ext cx="5254724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 rtl="0">
              <a:defRPr lang="es-e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 b="1" i="0" cap="none"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Rendimiento de cartera de crédito inmobiliario por vencer consolidado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D8458D-9570-43CB-B752-797719903E84}"/>
              </a:ext>
            </a:extLst>
          </p:cNvPr>
          <p:cNvSpPr txBox="1"/>
          <p:nvPr/>
        </p:nvSpPr>
        <p:spPr>
          <a:xfrm>
            <a:off x="6421092" y="985395"/>
            <a:ext cx="5254724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 rtl="0">
              <a:defRPr lang="es-e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000" b="1" i="0" cap="none"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Rendimiento de cartera de crédito inmobiliario por vencer en Quito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085956C-7E54-47BB-824D-B72494C721DF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3" y="1784748"/>
            <a:ext cx="5433389" cy="3786712"/>
          </a:xfrm>
          <a:prstGeom prst="rect">
            <a:avLst/>
          </a:prstGeom>
          <a:noFill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FD3DD36-D590-47C8-A97B-ADD454B32FE3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66" y="1784746"/>
            <a:ext cx="5714212" cy="3786711"/>
          </a:xfrm>
          <a:prstGeom prst="rect">
            <a:avLst/>
          </a:prstGeom>
          <a:noFill/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791446D-3CB0-4BBE-BD8C-DC056BF96997}"/>
              </a:ext>
            </a:extLst>
          </p:cNvPr>
          <p:cNvSpPr/>
          <p:nvPr/>
        </p:nvSpPr>
        <p:spPr>
          <a:xfrm>
            <a:off x="2060097" y="5754116"/>
            <a:ext cx="2347727" cy="3070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ysClr val="windowText" lastClr="000000"/>
                </a:solidFill>
              </a:rPr>
              <a:t>Rendimiento promedio 10,68%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89871DE-AF62-4224-810F-9F9F01BCDFF2}"/>
              </a:ext>
            </a:extLst>
          </p:cNvPr>
          <p:cNvSpPr/>
          <p:nvPr/>
        </p:nvSpPr>
        <p:spPr>
          <a:xfrm>
            <a:off x="7874590" y="5752596"/>
            <a:ext cx="2347727" cy="3070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>
                <a:solidFill>
                  <a:sysClr val="windowText" lastClr="000000"/>
                </a:solidFill>
              </a:rPr>
              <a:t>Rendimiento promedio 10,66%</a:t>
            </a:r>
          </a:p>
        </p:txBody>
      </p:sp>
    </p:spTree>
    <p:extLst>
      <p:ext uri="{BB962C8B-B14F-4D97-AF65-F5344CB8AC3E}">
        <p14:creationId xmlns:p14="http://schemas.microsoft.com/office/powerpoint/2010/main" val="3108675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E24920A-6721-4F1B-AE96-72B5A56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355" y="445829"/>
            <a:ext cx="9350466" cy="7693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s-EC" sz="2400" b="1" noProof="1"/>
              <a:t>Impacto del crédito inmobiliario en la rentabilidad de las COAC segmento 1 del Distrito Metropolitano de Quito</a:t>
            </a:r>
            <a:endParaRPr lang="es-ES" sz="2400" b="1" noProof="1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EAC9C8D-2071-408C-9BCB-25C61B00ED16}"/>
              </a:ext>
            </a:extLst>
          </p:cNvPr>
          <p:cNvSpPr txBox="1"/>
          <p:nvPr/>
        </p:nvSpPr>
        <p:spPr>
          <a:xfrm>
            <a:off x="858290" y="1527307"/>
            <a:ext cx="4399546" cy="769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400" b="1" i="0" cap="none"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dirty="0"/>
              <a:t>Contribución a nivel consolidado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AB040F-6E86-4654-906A-E58673706766}"/>
              </a:ext>
            </a:extLst>
          </p:cNvPr>
          <p:cNvSpPr txBox="1"/>
          <p:nvPr/>
        </p:nvSpPr>
        <p:spPr>
          <a:xfrm>
            <a:off x="6774084" y="1537813"/>
            <a:ext cx="4568621" cy="551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2400" b="1" i="0" cap="none"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dirty="0"/>
              <a:t>Contribución proporcional en Quito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DB0B570-B626-411F-BFC8-9EDF77FD208D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7" y="2089415"/>
            <a:ext cx="5803045" cy="3894324"/>
          </a:xfrm>
          <a:prstGeom prst="rect">
            <a:avLst/>
          </a:prstGeom>
          <a:noFill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05864F0-A680-49E4-A563-BBEC228692AC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868" y="2089415"/>
            <a:ext cx="5929055" cy="3894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658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E24920A-6721-4F1B-AE96-72B5A56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61" y="445829"/>
            <a:ext cx="9350466" cy="42843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s-EC" sz="2400" b="1" noProof="1"/>
              <a:t>Comparación de rentabilidad sobre activos</a:t>
            </a:r>
            <a:endParaRPr lang="es-ES" sz="2400" b="1" noProof="1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83B4B2-D5A6-40C4-B55C-3531AE238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914" y="1053431"/>
            <a:ext cx="6962801" cy="483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7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418" y="295101"/>
            <a:ext cx="6082763" cy="708510"/>
          </a:xfrm>
        </p:spPr>
        <p:txBody>
          <a:bodyPr rtlCol="0">
            <a:normAutofit/>
          </a:bodyPr>
          <a:lstStyle/>
          <a:p>
            <a:pPr algn="l"/>
            <a:r>
              <a:rPr lang="es-ES" sz="3000" b="1" noProof="1"/>
              <a:t>Planteamiento del problema</a:t>
            </a:r>
          </a:p>
        </p:txBody>
      </p:sp>
      <p:pic>
        <p:nvPicPr>
          <p:cNvPr id="5" name="Picture 4" descr="Resultado de imagen para sello espe">
            <a:extLst>
              <a:ext uri="{FF2B5EF4-FFF2-40B4-BE49-F238E27FC236}">
                <a16:creationId xmlns:a16="http://schemas.microsoft.com/office/drawing/2014/main" id="{62BAA999-5C0D-4D07-949A-7E6A9C41D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AE00643D-9D8D-4381-85B1-351F86A9B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580" y="13827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0344596D-F202-4A52-9ECB-1F462E4AB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580" y="18399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52071A1A-ED1E-4987-BC25-F2BF55BB4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580" y="44402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5C2C48A-019F-4105-AB00-49E26A36C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8" y="1248936"/>
            <a:ext cx="8921550" cy="5169370"/>
          </a:xfrm>
          <a:prstGeom prst="rect">
            <a:avLst/>
          </a:prstGeom>
        </p:spPr>
      </p:pic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DD5A04DC-3A33-49C8-88B5-E7E28B39C447}"/>
              </a:ext>
            </a:extLst>
          </p:cNvPr>
          <p:cNvSpPr/>
          <p:nvPr/>
        </p:nvSpPr>
        <p:spPr>
          <a:xfrm>
            <a:off x="1512506" y="4368488"/>
            <a:ext cx="1402021" cy="92345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700" dirty="0"/>
              <a:t>Causas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49475C7C-F572-41C6-A59A-0E0EC1390C94}"/>
              </a:ext>
            </a:extLst>
          </p:cNvPr>
          <p:cNvSpPr/>
          <p:nvPr/>
        </p:nvSpPr>
        <p:spPr>
          <a:xfrm>
            <a:off x="1512506" y="3327244"/>
            <a:ext cx="1402021" cy="92345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700" dirty="0"/>
              <a:t>Problema</a:t>
            </a: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43491FBF-C4EB-43D4-8F02-9AE9B8021938}"/>
              </a:ext>
            </a:extLst>
          </p:cNvPr>
          <p:cNvSpPr/>
          <p:nvPr/>
        </p:nvSpPr>
        <p:spPr>
          <a:xfrm>
            <a:off x="1512506" y="2286000"/>
            <a:ext cx="1402021" cy="92345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700" dirty="0"/>
              <a:t>Efectos</a:t>
            </a:r>
          </a:p>
        </p:txBody>
      </p:sp>
    </p:spTree>
    <p:extLst>
      <p:ext uri="{BB962C8B-B14F-4D97-AF65-F5344CB8AC3E}">
        <p14:creationId xmlns:p14="http://schemas.microsoft.com/office/powerpoint/2010/main" val="2309948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E24920A-6721-4F1B-AE96-72B5A56B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61" y="445829"/>
            <a:ext cx="9350466" cy="42843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s-EC" sz="2400" b="1" noProof="1"/>
              <a:t>Comprobación de hipótesis</a:t>
            </a:r>
            <a:endParaRPr lang="es-ES" sz="2400" b="1" noProof="1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9473D8-4993-4ADB-A876-432FC2523C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26" y="1320090"/>
            <a:ext cx="6243884" cy="3741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846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D6F9FF9-2899-4D67-88E9-3DCCB3A73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933490"/>
              </p:ext>
            </p:extLst>
          </p:nvPr>
        </p:nvGraphicFramePr>
        <p:xfrm>
          <a:off x="299064" y="971631"/>
          <a:ext cx="11119598" cy="546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9D54759C-7C68-47D0-81CF-2E03E2877A99}"/>
              </a:ext>
            </a:extLst>
          </p:cNvPr>
          <p:cNvSpPr txBox="1">
            <a:spLocks/>
          </p:cNvSpPr>
          <p:nvPr/>
        </p:nvSpPr>
        <p:spPr>
          <a:xfrm>
            <a:off x="1007761" y="278841"/>
            <a:ext cx="3101709" cy="5496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000" b="1" noProof="1"/>
              <a:t>Conclusiones </a:t>
            </a:r>
            <a:endParaRPr lang="es-ES" sz="3000" b="1" noProof="1"/>
          </a:p>
        </p:txBody>
      </p:sp>
    </p:spTree>
    <p:extLst>
      <p:ext uri="{BB962C8B-B14F-4D97-AF65-F5344CB8AC3E}">
        <p14:creationId xmlns:p14="http://schemas.microsoft.com/office/powerpoint/2010/main" val="2554018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892D795A-43F1-403F-A321-D08CF428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331" y="527967"/>
            <a:ext cx="3725843" cy="54967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s-EC" sz="3000" b="1" noProof="1"/>
              <a:t>Recomendaciones</a:t>
            </a:r>
            <a:endParaRPr lang="es-ES" sz="3000" b="1" noProof="1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80A5914-EE37-4F00-A9B9-EC676DD3A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050463"/>
              </p:ext>
            </p:extLst>
          </p:nvPr>
        </p:nvGraphicFramePr>
        <p:xfrm>
          <a:off x="418294" y="1605608"/>
          <a:ext cx="11351147" cy="3880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5740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4FA14B64-27CC-4B77-9AC2-54F8FD4F8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8DD9D4C-8F97-464D-9646-9E310CA2A810}"/>
              </a:ext>
            </a:extLst>
          </p:cNvPr>
          <p:cNvSpPr txBox="1"/>
          <p:nvPr/>
        </p:nvSpPr>
        <p:spPr>
          <a:xfrm>
            <a:off x="1926216" y="1142500"/>
            <a:ext cx="80155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800" i="1" dirty="0">
                <a:latin typeface="Edwardian Script ITC" panose="030303020407070D0804" pitchFamily="66" charset="0"/>
              </a:rPr>
              <a:t>Gracias por la atención</a:t>
            </a:r>
          </a:p>
        </p:txBody>
      </p:sp>
    </p:spTree>
    <p:extLst>
      <p:ext uri="{BB962C8B-B14F-4D97-AF65-F5344CB8AC3E}">
        <p14:creationId xmlns:p14="http://schemas.microsoft.com/office/powerpoint/2010/main" val="440809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418" y="450376"/>
            <a:ext cx="5856936" cy="608149"/>
          </a:xfrm>
        </p:spPr>
        <p:txBody>
          <a:bodyPr rtlCol="0">
            <a:normAutofit/>
          </a:bodyPr>
          <a:lstStyle/>
          <a:p>
            <a:pPr algn="l"/>
            <a:r>
              <a:rPr lang="es-ES" sz="3000" b="1" noProof="1"/>
              <a:t>Determinación de variables</a:t>
            </a:r>
          </a:p>
        </p:txBody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3657CB8F-8DEA-4B7C-A1C7-835AF4A18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DFDAB0D-4B4D-40E2-8588-7A8687CEA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524758"/>
              </p:ext>
            </p:extLst>
          </p:nvPr>
        </p:nvGraphicFramePr>
        <p:xfrm>
          <a:off x="1969803" y="1508901"/>
          <a:ext cx="8560177" cy="400257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790427">
                  <a:extLst>
                    <a:ext uri="{9D8B030D-6E8A-4147-A177-3AD203B41FA5}">
                      <a16:colId xmlns:a16="http://schemas.microsoft.com/office/drawing/2014/main" val="52834667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09562625"/>
                    </a:ext>
                  </a:extLst>
                </a:gridCol>
                <a:gridCol w="3287633">
                  <a:extLst>
                    <a:ext uri="{9D8B030D-6E8A-4147-A177-3AD203B41FA5}">
                      <a16:colId xmlns:a16="http://schemas.microsoft.com/office/drawing/2014/main" val="3979213128"/>
                    </a:ext>
                  </a:extLst>
                </a:gridCol>
                <a:gridCol w="1653317">
                  <a:extLst>
                    <a:ext uri="{9D8B030D-6E8A-4147-A177-3AD203B41FA5}">
                      <a16:colId xmlns:a16="http://schemas.microsoft.com/office/drawing/2014/main" val="2555721644"/>
                    </a:ext>
                  </a:extLst>
                </a:gridCol>
              </a:tblGrid>
              <a:tr h="79887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effectLst/>
                        </a:rPr>
                        <a:t>Dependiente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87" marR="2968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es-EC" sz="1600">
                          <a:effectLst/>
                        </a:rPr>
                        <a:t>Independiente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87" marR="2968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es-EC" sz="1600">
                          <a:effectLst/>
                        </a:rPr>
                        <a:t>Covariables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87" marR="2968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es-EC" sz="1600" dirty="0">
                          <a:effectLst/>
                        </a:rPr>
                        <a:t>Categorías de las variables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87" marR="29687" marT="0" marB="0" anchor="ctr"/>
                </a:tc>
                <a:extLst>
                  <a:ext uri="{0D108BD9-81ED-4DB2-BD59-A6C34878D82A}">
                    <a16:rowId xmlns:a16="http://schemas.microsoft.com/office/drawing/2014/main" val="3135947427"/>
                  </a:ext>
                </a:extLst>
              </a:tr>
              <a:tr h="1719477"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b="0" dirty="0">
                          <a:effectLst/>
                        </a:rPr>
                        <a:t>Rentabilidad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b="0" dirty="0">
                          <a:effectLst/>
                        </a:rPr>
                        <a:t>“Contribución del crédito inmobiliario en la rentabilidad”</a:t>
                      </a:r>
                      <a:endParaRPr lang="es-EC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87" marR="29687" marT="0" marB="0"/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dirty="0">
                          <a:effectLst/>
                        </a:rPr>
                        <a:t>Cartera de crédito inmobiliario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87" marR="2968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dirty="0">
                          <a:effectLst/>
                        </a:rPr>
                        <a:t>Cobertura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dirty="0">
                          <a:effectLst/>
                        </a:rPr>
                        <a:t>Morosidad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dirty="0">
                          <a:effectLst/>
                        </a:rPr>
                        <a:t>Rentabilidad sobre los activos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dirty="0">
                          <a:effectLst/>
                        </a:rPr>
                        <a:t>Rentabilidad sobre el patrimonio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dirty="0">
                          <a:effectLst/>
                        </a:rPr>
                        <a:t>Rendimiento de cartera inmobiliaria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87" marR="2968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>
                          <a:effectLst/>
                        </a:rPr>
                        <a:t>Financiera 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87" marR="29687" marT="0" marB="0"/>
                </a:tc>
                <a:extLst>
                  <a:ext uri="{0D108BD9-81ED-4DB2-BD59-A6C34878D82A}">
                    <a16:rowId xmlns:a16="http://schemas.microsoft.com/office/drawing/2014/main" val="3511680169"/>
                  </a:ext>
                </a:extLst>
              </a:tr>
              <a:tr h="12840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>
                          <a:effectLst/>
                        </a:rPr>
                        <a:t>Nivel de ahorro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>
                          <a:effectLst/>
                        </a:rPr>
                        <a:t>Producto Interno Bruto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>
                          <a:effectLst/>
                        </a:rPr>
                        <a:t>Riesgo País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>
                          <a:effectLst/>
                        </a:rPr>
                        <a:t>Tasa de interés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87" marR="29687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</a:pPr>
                      <a:r>
                        <a:rPr lang="es-EC" sz="1600" dirty="0">
                          <a:effectLst/>
                        </a:rPr>
                        <a:t>Económica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87" marR="29687" marT="0" marB="0"/>
                </a:tc>
                <a:extLst>
                  <a:ext uri="{0D108BD9-81ED-4DB2-BD59-A6C34878D82A}">
                    <a16:rowId xmlns:a16="http://schemas.microsoft.com/office/drawing/2014/main" val="409428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917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705668F8-D807-49FA-BBF2-F4930B237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2BDE95A2-2105-49EB-9C6C-47AC0E293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807859"/>
              </p:ext>
            </p:extLst>
          </p:nvPr>
        </p:nvGraphicFramePr>
        <p:xfrm>
          <a:off x="1217770" y="3429000"/>
          <a:ext cx="9966467" cy="3099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8EA73AC-E67A-4F58-A634-85D275A12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326733"/>
              </p:ext>
            </p:extLst>
          </p:nvPr>
        </p:nvGraphicFramePr>
        <p:xfrm>
          <a:off x="1217770" y="414172"/>
          <a:ext cx="10166077" cy="161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6" name="Grupo 15">
            <a:extLst>
              <a:ext uri="{FF2B5EF4-FFF2-40B4-BE49-F238E27FC236}">
                <a16:creationId xmlns:a16="http://schemas.microsoft.com/office/drawing/2014/main" id="{204EDC70-D231-40F9-88F3-97983FE4E729}"/>
              </a:ext>
            </a:extLst>
          </p:cNvPr>
          <p:cNvGrpSpPr/>
          <p:nvPr/>
        </p:nvGrpSpPr>
        <p:grpSpPr>
          <a:xfrm>
            <a:off x="1217770" y="2402757"/>
            <a:ext cx="4342703" cy="654306"/>
            <a:chOff x="0" y="0"/>
            <a:chExt cx="1766538" cy="1275155"/>
          </a:xfrm>
          <a:scene3d>
            <a:camera prst="orthographicFront"/>
            <a:lightRig rig="flat" dir="t"/>
          </a:scene3d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FC971684-F874-4B6E-B0E1-6FDBF2A45D35}"/>
                </a:ext>
              </a:extLst>
            </p:cNvPr>
            <p:cNvSpPr/>
            <p:nvPr/>
          </p:nvSpPr>
          <p:spPr>
            <a:xfrm>
              <a:off x="0" y="0"/>
              <a:ext cx="1766538" cy="127515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: esquinas redondeadas 4">
              <a:extLst>
                <a:ext uri="{FF2B5EF4-FFF2-40B4-BE49-F238E27FC236}">
                  <a16:creationId xmlns:a16="http://schemas.microsoft.com/office/drawing/2014/main" id="{6D2F4534-EAEE-4954-A18D-18A4AE0C5A0D}"/>
                </a:ext>
              </a:extLst>
            </p:cNvPr>
            <p:cNvSpPr txBox="1"/>
            <p:nvPr/>
          </p:nvSpPr>
          <p:spPr>
            <a:xfrm>
              <a:off x="62248" y="62248"/>
              <a:ext cx="1642042" cy="11506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800" kern="1200" dirty="0"/>
                <a:t>Objetivos Específicos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8889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705668F8-D807-49FA-BBF2-F4930B237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2BDE95A2-2105-49EB-9C6C-47AC0E293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321293"/>
              </p:ext>
            </p:extLst>
          </p:nvPr>
        </p:nvGraphicFramePr>
        <p:xfrm>
          <a:off x="1263491" y="1823936"/>
          <a:ext cx="9966467" cy="3949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6" name="Grupo 15">
            <a:extLst>
              <a:ext uri="{FF2B5EF4-FFF2-40B4-BE49-F238E27FC236}">
                <a16:creationId xmlns:a16="http://schemas.microsoft.com/office/drawing/2014/main" id="{204EDC70-D231-40F9-88F3-97983FE4E729}"/>
              </a:ext>
            </a:extLst>
          </p:cNvPr>
          <p:cNvGrpSpPr/>
          <p:nvPr/>
        </p:nvGrpSpPr>
        <p:grpSpPr>
          <a:xfrm>
            <a:off x="1217770" y="584815"/>
            <a:ext cx="4342703" cy="654306"/>
            <a:chOff x="0" y="0"/>
            <a:chExt cx="1766538" cy="1275155"/>
          </a:xfrm>
          <a:scene3d>
            <a:camera prst="orthographicFront"/>
            <a:lightRig rig="flat" dir="t"/>
          </a:scene3d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FC971684-F874-4B6E-B0E1-6FDBF2A45D35}"/>
                </a:ext>
              </a:extLst>
            </p:cNvPr>
            <p:cNvSpPr/>
            <p:nvPr/>
          </p:nvSpPr>
          <p:spPr>
            <a:xfrm>
              <a:off x="0" y="0"/>
              <a:ext cx="1766538" cy="127515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: esquinas redondeadas 4">
              <a:extLst>
                <a:ext uri="{FF2B5EF4-FFF2-40B4-BE49-F238E27FC236}">
                  <a16:creationId xmlns:a16="http://schemas.microsoft.com/office/drawing/2014/main" id="{6D2F4534-EAEE-4954-A18D-18A4AE0C5A0D}"/>
                </a:ext>
              </a:extLst>
            </p:cNvPr>
            <p:cNvSpPr txBox="1"/>
            <p:nvPr/>
          </p:nvSpPr>
          <p:spPr>
            <a:xfrm>
              <a:off x="62248" y="62248"/>
              <a:ext cx="1642042" cy="11506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3000" kern="1200" dirty="0"/>
                <a:t>Objetivos Específicos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31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090" y="621328"/>
            <a:ext cx="1899482" cy="703540"/>
          </a:xfrm>
        </p:spPr>
        <p:txBody>
          <a:bodyPr rtlCol="0">
            <a:normAutofit/>
          </a:bodyPr>
          <a:lstStyle/>
          <a:p>
            <a:pPr algn="l"/>
            <a:r>
              <a:rPr lang="es-ES" sz="3000" b="1" noProof="1"/>
              <a:t>Hipótesis</a:t>
            </a:r>
          </a:p>
        </p:txBody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A861BF7C-3915-4E2F-A4D3-2766AA142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2A9B756-B22F-4779-9BB3-DDF0A6E662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158" t="20152" r="30660" b="22087"/>
          <a:stretch/>
        </p:blipFill>
        <p:spPr>
          <a:xfrm>
            <a:off x="2626043" y="1468719"/>
            <a:ext cx="1235696" cy="1380049"/>
          </a:xfrm>
          <a:prstGeom prst="rect">
            <a:avLst/>
          </a:prstGeom>
        </p:spPr>
      </p:pic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A9893D7D-BB66-45B5-8496-C4A672C26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455081"/>
              </p:ext>
            </p:extLst>
          </p:nvPr>
        </p:nvGraphicFramePr>
        <p:xfrm>
          <a:off x="1426090" y="1884556"/>
          <a:ext cx="9418637" cy="4716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076A61E2-9AB6-4DD7-B47C-7200C34FA6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4458" y="1468719"/>
            <a:ext cx="123149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78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96E7FCA6-26F1-448D-A9E7-CD404C614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AFE74445-BCDE-4F59-8722-9A1D7B5B6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675028"/>
              </p:ext>
            </p:extLst>
          </p:nvPr>
        </p:nvGraphicFramePr>
        <p:xfrm>
          <a:off x="1328108" y="1613527"/>
          <a:ext cx="9365911" cy="474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2A168702-4563-4613-B15D-74600016840D}"/>
              </a:ext>
            </a:extLst>
          </p:cNvPr>
          <p:cNvSpPr txBox="1">
            <a:spLocks/>
          </p:cNvSpPr>
          <p:nvPr/>
        </p:nvSpPr>
        <p:spPr>
          <a:xfrm>
            <a:off x="1007761" y="867351"/>
            <a:ext cx="5644669" cy="609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b="1" noProof="1"/>
              <a:t>Sistema Financiero Nacional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6879EF8-79DC-43DA-BE26-106FB912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174" y="174206"/>
            <a:ext cx="3226952" cy="518939"/>
          </a:xfrm>
        </p:spPr>
        <p:txBody>
          <a:bodyPr rtlCol="0">
            <a:noAutofit/>
          </a:bodyPr>
          <a:lstStyle/>
          <a:p>
            <a:pPr algn="ctr"/>
            <a:r>
              <a:rPr lang="es-ES" sz="3000" b="1" noProof="1"/>
              <a:t>CAPÍTULO II</a:t>
            </a:r>
          </a:p>
        </p:txBody>
      </p:sp>
    </p:spTree>
    <p:extLst>
      <p:ext uri="{BB962C8B-B14F-4D97-AF65-F5344CB8AC3E}">
        <p14:creationId xmlns:p14="http://schemas.microsoft.com/office/powerpoint/2010/main" val="1190361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 useBgFill="1">
        <p:nvSpPr>
          <p:cNvPr id="43" name="Rectángulo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4" descr="Resultado de imagen para sello espe">
            <a:extLst>
              <a:ext uri="{FF2B5EF4-FFF2-40B4-BE49-F238E27FC236}">
                <a16:creationId xmlns:a16="http://schemas.microsoft.com/office/drawing/2014/main" id="{DB86D088-70BC-47A3-AAC8-3D77BB83F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1"/>
          <a:stretch/>
        </p:blipFill>
        <p:spPr bwMode="auto">
          <a:xfrm>
            <a:off x="8876588" y="6150678"/>
            <a:ext cx="2520280" cy="7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inta: inclinada hacia arriba 1">
            <a:extLst>
              <a:ext uri="{FF2B5EF4-FFF2-40B4-BE49-F238E27FC236}">
                <a16:creationId xmlns:a16="http://schemas.microsoft.com/office/drawing/2014/main" id="{B5F85DEC-1B46-4FDF-8758-768A3D053994}"/>
              </a:ext>
            </a:extLst>
          </p:cNvPr>
          <p:cNvSpPr/>
          <p:nvPr/>
        </p:nvSpPr>
        <p:spPr>
          <a:xfrm>
            <a:off x="482087" y="138575"/>
            <a:ext cx="3454421" cy="1338961"/>
          </a:xfrm>
          <a:prstGeom prst="ribbon2">
            <a:avLst>
              <a:gd name="adj1" fmla="val 16667"/>
              <a:gd name="adj2" fmla="val 60330"/>
            </a:avLst>
          </a:prstGeom>
          <a:solidFill>
            <a:schemeClr val="bg1"/>
          </a:solidFill>
          <a:ln>
            <a:solidFill>
              <a:srgbClr val="033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noProof="1">
                <a:solidFill>
                  <a:schemeClr val="tx1"/>
                </a:solidFill>
              </a:rPr>
              <a:t>Teorías de soporte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3BC5363-89C3-47D5-9378-77A0C321FA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03908"/>
              </p:ext>
            </p:extLst>
          </p:nvPr>
        </p:nvGraphicFramePr>
        <p:xfrm>
          <a:off x="1780327" y="1616111"/>
          <a:ext cx="9033970" cy="4479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4827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037_TF45439525.potx" id="{A44FFAC2-5D7B-45D5-A2ED-208DB637BE19}" vid="{DFBBC0F5-7171-41E8-B755-36D44BEB8A6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38766F-4A4C-4A97-A586-D473DB73896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09D4EA3-187B-4130-8E4D-A4F81F9678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5A3BA9-6D02-4532-AB7C-88A97C6EE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tf45439525_win32</Template>
  <TotalTime>5482</TotalTime>
  <Words>1476</Words>
  <Application>Microsoft Office PowerPoint</Application>
  <PresentationFormat>Panorámica</PresentationFormat>
  <Paragraphs>274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Calibri</vt:lpstr>
      <vt:lpstr>Edwardian Script ITC</vt:lpstr>
      <vt:lpstr>MS Shell Dlg 2</vt:lpstr>
      <vt:lpstr>Times New Roman</vt:lpstr>
      <vt:lpstr>Wingdings</vt:lpstr>
      <vt:lpstr>Wingdings 3</vt:lpstr>
      <vt:lpstr>Madison</vt:lpstr>
      <vt:lpstr>Presentación de PowerPoint</vt:lpstr>
      <vt:lpstr>CAPÍTULO I</vt:lpstr>
      <vt:lpstr>Planteamiento del problema</vt:lpstr>
      <vt:lpstr>Determinación de variables</vt:lpstr>
      <vt:lpstr>Presentación de PowerPoint</vt:lpstr>
      <vt:lpstr>Presentación de PowerPoint</vt:lpstr>
      <vt:lpstr>Hipótesis</vt:lpstr>
      <vt:lpstr>CAPÍTULO II</vt:lpstr>
      <vt:lpstr>Presentación de PowerPoint</vt:lpstr>
      <vt:lpstr>Crédito inmobiliario en las COAC del segmento uno</vt:lpstr>
      <vt:lpstr>Metodología para la determinación del impacto en la rentabilidad</vt:lpstr>
      <vt:lpstr>Provisión y nivel de riesgo para COAC</vt:lpstr>
      <vt:lpstr>Marco Metodológico</vt:lpstr>
      <vt:lpstr>Macroambiente</vt:lpstr>
      <vt:lpstr>Factor económico</vt:lpstr>
      <vt:lpstr>Volumen de captación de COAC segmento 1</vt:lpstr>
      <vt:lpstr>Oferta de crédito inmobiliario de COAC segmento 1 en Quito</vt:lpstr>
      <vt:lpstr>Demanda</vt:lpstr>
      <vt:lpstr>Competencia según cartera bruta inmobiliaria</vt:lpstr>
      <vt:lpstr>CAPÍTULO V</vt:lpstr>
      <vt:lpstr>Análisis de la cartera inmobiliaria consolidada en relación a los activos</vt:lpstr>
      <vt:lpstr>Análisis de la composición de la cartera de crédito inmobiliario</vt:lpstr>
      <vt:lpstr>Presentación de PowerPoint</vt:lpstr>
      <vt:lpstr>Análisis de indicadores financieros</vt:lpstr>
      <vt:lpstr>Presentación de PowerPoint</vt:lpstr>
      <vt:lpstr>Presentación de PowerPoint</vt:lpstr>
      <vt:lpstr>Presentación de PowerPoint</vt:lpstr>
      <vt:lpstr>Impacto del crédito inmobiliario en la rentabilidad de las COAC segmento 1 del Distrito Metropolitano de Quito</vt:lpstr>
      <vt:lpstr>Comparación de rentabilidad sobre activos</vt:lpstr>
      <vt:lpstr>Comprobación de hipótesis</vt:lpstr>
      <vt:lpstr>Presentación de PowerPoint</vt:lpstr>
      <vt:lpstr>Recomendaciones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Corei3</dc:creator>
  <cp:lastModifiedBy>Corei3</cp:lastModifiedBy>
  <cp:revision>122</cp:revision>
  <dcterms:created xsi:type="dcterms:W3CDTF">2020-08-22T22:44:17Z</dcterms:created>
  <dcterms:modified xsi:type="dcterms:W3CDTF">2020-10-02T17:52:58Z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