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257" r:id="rId3"/>
    <p:sldId id="379" r:id="rId4"/>
    <p:sldId id="277" r:id="rId5"/>
    <p:sldId id="268" r:id="rId6"/>
    <p:sldId id="282" r:id="rId7"/>
    <p:sldId id="280" r:id="rId8"/>
    <p:sldId id="283" r:id="rId9"/>
    <p:sldId id="284" r:id="rId10"/>
    <p:sldId id="281" r:id="rId11"/>
    <p:sldId id="385" r:id="rId12"/>
    <p:sldId id="260" r:id="rId13"/>
    <p:sldId id="276" r:id="rId14"/>
    <p:sldId id="275" r:id="rId15"/>
    <p:sldId id="274" r:id="rId16"/>
    <p:sldId id="273" r:id="rId17"/>
    <p:sldId id="262" r:id="rId18"/>
    <p:sldId id="272" r:id="rId19"/>
    <p:sldId id="263" r:id="rId20"/>
    <p:sldId id="271" r:id="rId21"/>
    <p:sldId id="287" r:id="rId22"/>
    <p:sldId id="266" r:id="rId23"/>
    <p:sldId id="269" r:id="rId24"/>
    <p:sldId id="389" r:id="rId25"/>
    <p:sldId id="390" r:id="rId26"/>
    <p:sldId id="381" r:id="rId27"/>
    <p:sldId id="386" r:id="rId28"/>
    <p:sldId id="387" r:id="rId29"/>
    <p:sldId id="288" r:id="rId30"/>
    <p:sldId id="388" r:id="rId31"/>
    <p:sldId id="380" r:id="rId3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D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660"/>
  </p:normalViewPr>
  <p:slideViewPr>
    <p:cSldViewPr snapToGrid="0">
      <p:cViewPr varScale="1">
        <p:scale>
          <a:sx n="48" d="100"/>
          <a:sy n="48" d="100"/>
        </p:scale>
        <p:origin x="75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amilia\Documents\Estados%20Financier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amilia\Documents\Estados%20Financier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8\Documents\Estados%20Financier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w8\Documents\Estados%20Financiero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w8\Documents\Estados%20Financieros.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Downloads\Libro1%20(1).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Downloads\Libro1%20(1).xlsx"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Documents\Estados%20Financieros%20x%20Ram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lineChart>
        <c:grouping val="standard"/>
        <c:varyColors val="0"/>
        <c:ser>
          <c:idx val="0"/>
          <c:order val="0"/>
          <c:tx>
            <c:strRef>
              <c:f>Hoja1!$B$11</c:f>
              <c:strCache>
                <c:ptCount val="1"/>
                <c:pt idx="0">
                  <c:v>AYMESA</c:v>
                </c:pt>
              </c:strCache>
            </c:strRef>
          </c:tx>
          <c:marker>
            <c:symbol val="none"/>
          </c:marker>
          <c:cat>
            <c:numRef>
              <c:f>Hoja1!$C$6:$E$6</c:f>
              <c:numCache>
                <c:formatCode>General</c:formatCode>
                <c:ptCount val="3"/>
                <c:pt idx="0">
                  <c:v>2016</c:v>
                </c:pt>
                <c:pt idx="1">
                  <c:v>2017</c:v>
                </c:pt>
                <c:pt idx="2">
                  <c:v>2018</c:v>
                </c:pt>
              </c:numCache>
            </c:numRef>
          </c:cat>
          <c:val>
            <c:numRef>
              <c:f>Hoja1!$C$11:$E$11</c:f>
              <c:numCache>
                <c:formatCode>_(* #,##0.00_);_(* \(#,##0.00\);_(* "-"??_);_(@_)</c:formatCode>
                <c:ptCount val="3"/>
                <c:pt idx="0">
                  <c:v>0.26969242879831795</c:v>
                </c:pt>
                <c:pt idx="1">
                  <c:v>0.23130108868138133</c:v>
                </c:pt>
                <c:pt idx="2">
                  <c:v>0.2617224096565352</c:v>
                </c:pt>
              </c:numCache>
            </c:numRef>
          </c:val>
          <c:smooth val="0"/>
          <c:extLst xmlns:c16r2="http://schemas.microsoft.com/office/drawing/2015/06/chart">
            <c:ext xmlns:c16="http://schemas.microsoft.com/office/drawing/2014/chart" uri="{C3380CC4-5D6E-409C-BE32-E72D297353CC}">
              <c16:uniqueId val="{00000000-F4A8-479E-93AA-99C64791C3A2}"/>
            </c:ext>
          </c:extLst>
        </c:ser>
        <c:ser>
          <c:idx val="1"/>
          <c:order val="1"/>
          <c:tx>
            <c:strRef>
              <c:f>Hoja1!$B$12</c:f>
              <c:strCache>
                <c:ptCount val="1"/>
                <c:pt idx="0">
                  <c:v>OMNIBUS BB</c:v>
                </c:pt>
              </c:strCache>
            </c:strRef>
          </c:tx>
          <c:marker>
            <c:symbol val="none"/>
          </c:marker>
          <c:cat>
            <c:numRef>
              <c:f>Hoja1!$C$6:$E$6</c:f>
              <c:numCache>
                <c:formatCode>General</c:formatCode>
                <c:ptCount val="3"/>
                <c:pt idx="0">
                  <c:v>2016</c:v>
                </c:pt>
                <c:pt idx="1">
                  <c:v>2017</c:v>
                </c:pt>
                <c:pt idx="2">
                  <c:v>2018</c:v>
                </c:pt>
              </c:numCache>
            </c:numRef>
          </c:cat>
          <c:val>
            <c:numRef>
              <c:f>Hoja1!$C$12:$E$12</c:f>
              <c:numCache>
                <c:formatCode>_(* #,##0.00_);_(* \(#,##0.00\);_(* "-"??_);_(@_)</c:formatCode>
                <c:ptCount val="3"/>
                <c:pt idx="0">
                  <c:v>0.27494864110611722</c:v>
                </c:pt>
                <c:pt idx="1">
                  <c:v>0.25613162257777211</c:v>
                </c:pt>
                <c:pt idx="2">
                  <c:v>0.29500694549612921</c:v>
                </c:pt>
              </c:numCache>
            </c:numRef>
          </c:val>
          <c:smooth val="0"/>
          <c:extLst xmlns:c16r2="http://schemas.microsoft.com/office/drawing/2015/06/chart">
            <c:ext xmlns:c16="http://schemas.microsoft.com/office/drawing/2014/chart" uri="{C3380CC4-5D6E-409C-BE32-E72D297353CC}">
              <c16:uniqueId val="{00000001-F4A8-479E-93AA-99C64791C3A2}"/>
            </c:ext>
          </c:extLst>
        </c:ser>
        <c:ser>
          <c:idx val="2"/>
          <c:order val="2"/>
          <c:tx>
            <c:strRef>
              <c:f>Hoja1!$B$13</c:f>
              <c:strCache>
                <c:ptCount val="1"/>
                <c:pt idx="0">
                  <c:v>CIAUTO</c:v>
                </c:pt>
              </c:strCache>
            </c:strRef>
          </c:tx>
          <c:marker>
            <c:symbol val="none"/>
          </c:marker>
          <c:cat>
            <c:numRef>
              <c:f>Hoja1!$C$6:$E$6</c:f>
              <c:numCache>
                <c:formatCode>General</c:formatCode>
                <c:ptCount val="3"/>
                <c:pt idx="0">
                  <c:v>2016</c:v>
                </c:pt>
                <c:pt idx="1">
                  <c:v>2017</c:v>
                </c:pt>
                <c:pt idx="2">
                  <c:v>2018</c:v>
                </c:pt>
              </c:numCache>
            </c:numRef>
          </c:cat>
          <c:val>
            <c:numRef>
              <c:f>Hoja1!$C$13:$E$13</c:f>
              <c:numCache>
                <c:formatCode>_(* #,##0.00_);_(* \(#,##0.00\);_(* "-"??_);_(@_)</c:formatCode>
                <c:ptCount val="3"/>
                <c:pt idx="0">
                  <c:v>0.23746327532409822</c:v>
                </c:pt>
                <c:pt idx="1">
                  <c:v>0.317075749087049</c:v>
                </c:pt>
                <c:pt idx="2">
                  <c:v>0.40347187784498301</c:v>
                </c:pt>
              </c:numCache>
            </c:numRef>
          </c:val>
          <c:smooth val="0"/>
          <c:extLst xmlns:c16r2="http://schemas.microsoft.com/office/drawing/2015/06/chart">
            <c:ext xmlns:c16="http://schemas.microsoft.com/office/drawing/2014/chart" uri="{C3380CC4-5D6E-409C-BE32-E72D297353CC}">
              <c16:uniqueId val="{00000002-F4A8-479E-93AA-99C64791C3A2}"/>
            </c:ext>
          </c:extLst>
        </c:ser>
        <c:dLbls>
          <c:showLegendKey val="0"/>
          <c:showVal val="0"/>
          <c:showCatName val="0"/>
          <c:showSerName val="0"/>
          <c:showPercent val="0"/>
          <c:showBubbleSize val="0"/>
        </c:dLbls>
        <c:smooth val="0"/>
        <c:axId val="129233120"/>
        <c:axId val="129235552"/>
      </c:lineChart>
      <c:catAx>
        <c:axId val="129233120"/>
        <c:scaling>
          <c:orientation val="minMax"/>
        </c:scaling>
        <c:delete val="0"/>
        <c:axPos val="b"/>
        <c:numFmt formatCode="General" sourceLinked="1"/>
        <c:majorTickMark val="out"/>
        <c:minorTickMark val="none"/>
        <c:tickLblPos val="nextTo"/>
        <c:crossAx val="129235552"/>
        <c:crosses val="autoZero"/>
        <c:auto val="1"/>
        <c:lblAlgn val="ctr"/>
        <c:lblOffset val="100"/>
        <c:noMultiLvlLbl val="0"/>
      </c:catAx>
      <c:valAx>
        <c:axId val="129235552"/>
        <c:scaling>
          <c:orientation val="minMax"/>
        </c:scaling>
        <c:delete val="0"/>
        <c:axPos val="l"/>
        <c:majorGridlines/>
        <c:numFmt formatCode="_(* #,##0.00_);_(* \(#,##0.00\);_(* &quot;-&quot;??_);_(@_)" sourceLinked="1"/>
        <c:majorTickMark val="out"/>
        <c:minorTickMark val="none"/>
        <c:tickLblPos val="nextTo"/>
        <c:crossAx val="129233120"/>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Hoja1!$B$31</c:f>
              <c:strCache>
                <c:ptCount val="1"/>
                <c:pt idx="0">
                  <c:v>AYMESA</c:v>
                </c:pt>
              </c:strCache>
            </c:strRef>
          </c:tx>
          <c:marker>
            <c:symbol val="none"/>
          </c:marker>
          <c:cat>
            <c:numRef>
              <c:f>Hoja1!$C$30:$E$30</c:f>
              <c:numCache>
                <c:formatCode>General</c:formatCode>
                <c:ptCount val="3"/>
                <c:pt idx="0">
                  <c:v>2016</c:v>
                </c:pt>
                <c:pt idx="1">
                  <c:v>2017</c:v>
                </c:pt>
                <c:pt idx="2">
                  <c:v>2018</c:v>
                </c:pt>
              </c:numCache>
            </c:numRef>
          </c:cat>
          <c:val>
            <c:numRef>
              <c:f>Hoja1!$C$31:$E$31</c:f>
              <c:numCache>
                <c:formatCode>_-* #,##0.0000\ _€_-;\-* #,##0.0000\ _€_-;_-* "-"??\ _€_-;_-@_-</c:formatCode>
                <c:ptCount val="3"/>
                <c:pt idx="0">
                  <c:v>5.6044966788395351E-2</c:v>
                </c:pt>
                <c:pt idx="1">
                  <c:v>4.928555948694735E-2</c:v>
                </c:pt>
                <c:pt idx="2">
                  <c:v>4.9819279022652804E-2</c:v>
                </c:pt>
              </c:numCache>
            </c:numRef>
          </c:val>
          <c:smooth val="0"/>
          <c:extLst xmlns:c16r2="http://schemas.microsoft.com/office/drawing/2015/06/chart">
            <c:ext xmlns:c16="http://schemas.microsoft.com/office/drawing/2014/chart" uri="{C3380CC4-5D6E-409C-BE32-E72D297353CC}">
              <c16:uniqueId val="{00000000-D88D-4568-AAA7-1D66C29414F4}"/>
            </c:ext>
          </c:extLst>
        </c:ser>
        <c:ser>
          <c:idx val="1"/>
          <c:order val="1"/>
          <c:tx>
            <c:strRef>
              <c:f>Hoja1!$B$32</c:f>
              <c:strCache>
                <c:ptCount val="1"/>
                <c:pt idx="0">
                  <c:v>OMNIBUS BB</c:v>
                </c:pt>
              </c:strCache>
            </c:strRef>
          </c:tx>
          <c:marker>
            <c:symbol val="none"/>
          </c:marker>
          <c:cat>
            <c:numRef>
              <c:f>Hoja1!$C$30:$E$30</c:f>
              <c:numCache>
                <c:formatCode>General</c:formatCode>
                <c:ptCount val="3"/>
                <c:pt idx="0">
                  <c:v>2016</c:v>
                </c:pt>
                <c:pt idx="1">
                  <c:v>2017</c:v>
                </c:pt>
                <c:pt idx="2">
                  <c:v>2018</c:v>
                </c:pt>
              </c:numCache>
            </c:numRef>
          </c:cat>
          <c:val>
            <c:numRef>
              <c:f>Hoja1!$C$32:$E$32</c:f>
              <c:numCache>
                <c:formatCode>_-* #,##0.0000\ _€_-;\-* #,##0.0000\ _€_-;_-* "-"??\ _€_-;_-@_-</c:formatCode>
                <c:ptCount val="3"/>
                <c:pt idx="0">
                  <c:v>2.0971285469498975E-4</c:v>
                </c:pt>
                <c:pt idx="1">
                  <c:v>1.8419921103184276E-4</c:v>
                </c:pt>
                <c:pt idx="2">
                  <c:v>1.9855114020615307E-4</c:v>
                </c:pt>
              </c:numCache>
            </c:numRef>
          </c:val>
          <c:smooth val="0"/>
          <c:extLst xmlns:c16r2="http://schemas.microsoft.com/office/drawing/2015/06/chart">
            <c:ext xmlns:c16="http://schemas.microsoft.com/office/drawing/2014/chart" uri="{C3380CC4-5D6E-409C-BE32-E72D297353CC}">
              <c16:uniqueId val="{00000001-D88D-4568-AAA7-1D66C29414F4}"/>
            </c:ext>
          </c:extLst>
        </c:ser>
        <c:ser>
          <c:idx val="2"/>
          <c:order val="2"/>
          <c:tx>
            <c:strRef>
              <c:f>Hoja1!$B$33</c:f>
              <c:strCache>
                <c:ptCount val="1"/>
                <c:pt idx="0">
                  <c:v>CIAUTO</c:v>
                </c:pt>
              </c:strCache>
            </c:strRef>
          </c:tx>
          <c:marker>
            <c:symbol val="none"/>
          </c:marker>
          <c:cat>
            <c:numRef>
              <c:f>Hoja1!$C$30:$E$30</c:f>
              <c:numCache>
                <c:formatCode>General</c:formatCode>
                <c:ptCount val="3"/>
                <c:pt idx="0">
                  <c:v>2016</c:v>
                </c:pt>
                <c:pt idx="1">
                  <c:v>2017</c:v>
                </c:pt>
                <c:pt idx="2">
                  <c:v>2018</c:v>
                </c:pt>
              </c:numCache>
            </c:numRef>
          </c:cat>
          <c:val>
            <c:numRef>
              <c:f>Hoja1!$C$33:$E$33</c:f>
              <c:numCache>
                <c:formatCode>_-* #,##0.0000\ _€_-;\-* #,##0.0000\ _€_-;_-* "-"??\ _€_-;_-@_-</c:formatCode>
                <c:ptCount val="3"/>
                <c:pt idx="0">
                  <c:v>5.747191522046978E-2</c:v>
                </c:pt>
                <c:pt idx="1">
                  <c:v>0.12078220840247281</c:v>
                </c:pt>
                <c:pt idx="2">
                  <c:v>0.33136998888879232</c:v>
                </c:pt>
              </c:numCache>
            </c:numRef>
          </c:val>
          <c:smooth val="0"/>
          <c:extLst xmlns:c16r2="http://schemas.microsoft.com/office/drawing/2015/06/chart">
            <c:ext xmlns:c16="http://schemas.microsoft.com/office/drawing/2014/chart" uri="{C3380CC4-5D6E-409C-BE32-E72D297353CC}">
              <c16:uniqueId val="{00000002-D88D-4568-AAA7-1D66C29414F4}"/>
            </c:ext>
          </c:extLst>
        </c:ser>
        <c:dLbls>
          <c:showLegendKey val="0"/>
          <c:showVal val="0"/>
          <c:showCatName val="0"/>
          <c:showSerName val="0"/>
          <c:showPercent val="0"/>
          <c:showBubbleSize val="0"/>
        </c:dLbls>
        <c:smooth val="0"/>
        <c:axId val="128905096"/>
        <c:axId val="128905480"/>
      </c:lineChart>
      <c:catAx>
        <c:axId val="128905096"/>
        <c:scaling>
          <c:orientation val="minMax"/>
        </c:scaling>
        <c:delete val="0"/>
        <c:axPos val="b"/>
        <c:numFmt formatCode="General" sourceLinked="1"/>
        <c:majorTickMark val="out"/>
        <c:minorTickMark val="none"/>
        <c:tickLblPos val="nextTo"/>
        <c:crossAx val="128905480"/>
        <c:crosses val="autoZero"/>
        <c:auto val="1"/>
        <c:lblAlgn val="ctr"/>
        <c:lblOffset val="100"/>
        <c:noMultiLvlLbl val="0"/>
      </c:catAx>
      <c:valAx>
        <c:axId val="128905480"/>
        <c:scaling>
          <c:orientation val="minMax"/>
        </c:scaling>
        <c:delete val="0"/>
        <c:axPos val="l"/>
        <c:majorGridlines/>
        <c:numFmt formatCode="_-* #,##0.0000\ _€_-;\-* #,##0.0000\ _€_-;_-* &quot;-&quot;??\ _€_-;_-@_-" sourceLinked="1"/>
        <c:majorTickMark val="out"/>
        <c:minorTickMark val="none"/>
        <c:tickLblPos val="nextTo"/>
        <c:crossAx val="128905096"/>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Hoja2!$A$8</c:f>
              <c:strCache>
                <c:ptCount val="1"/>
                <c:pt idx="0">
                  <c:v>AYMESA</c:v>
                </c:pt>
              </c:strCache>
            </c:strRef>
          </c:tx>
          <c:marker>
            <c:symbol val="none"/>
          </c:marker>
          <c:cat>
            <c:numRef>
              <c:f>Hoja2!$B$7:$D$7</c:f>
              <c:numCache>
                <c:formatCode>General</c:formatCode>
                <c:ptCount val="3"/>
                <c:pt idx="0">
                  <c:v>2016</c:v>
                </c:pt>
                <c:pt idx="1">
                  <c:v>2017</c:v>
                </c:pt>
                <c:pt idx="2">
                  <c:v>2018</c:v>
                </c:pt>
              </c:numCache>
            </c:numRef>
          </c:cat>
          <c:val>
            <c:numRef>
              <c:f>Hoja2!$B$8:$D$8</c:f>
              <c:numCache>
                <c:formatCode>_(* #,##0.00_);_(* \(#,##0.00\);_(* "-"??_);_(@_)</c:formatCode>
                <c:ptCount val="3"/>
                <c:pt idx="0">
                  <c:v>6.7577633524326204E-3</c:v>
                </c:pt>
                <c:pt idx="1">
                  <c:v>3.8846070766405366E-2</c:v>
                </c:pt>
                <c:pt idx="2">
                  <c:v>2.1955228207838552E-2</c:v>
                </c:pt>
              </c:numCache>
            </c:numRef>
          </c:val>
          <c:smooth val="0"/>
          <c:extLst xmlns:c16r2="http://schemas.microsoft.com/office/drawing/2015/06/chart">
            <c:ext xmlns:c16="http://schemas.microsoft.com/office/drawing/2014/chart" uri="{C3380CC4-5D6E-409C-BE32-E72D297353CC}">
              <c16:uniqueId val="{00000000-B7DB-4477-9231-E79E5138188E}"/>
            </c:ext>
          </c:extLst>
        </c:ser>
        <c:ser>
          <c:idx val="2"/>
          <c:order val="1"/>
          <c:tx>
            <c:strRef>
              <c:f>Hoja2!$A$9</c:f>
              <c:strCache>
                <c:ptCount val="1"/>
                <c:pt idx="0">
                  <c:v>OMNIBUS BB</c:v>
                </c:pt>
              </c:strCache>
            </c:strRef>
          </c:tx>
          <c:marker>
            <c:symbol val="none"/>
          </c:marker>
          <c:cat>
            <c:numRef>
              <c:f>Hoja2!$B$7:$D$7</c:f>
              <c:numCache>
                <c:formatCode>General</c:formatCode>
                <c:ptCount val="3"/>
                <c:pt idx="0">
                  <c:v>2016</c:v>
                </c:pt>
                <c:pt idx="1">
                  <c:v>2017</c:v>
                </c:pt>
                <c:pt idx="2">
                  <c:v>2018</c:v>
                </c:pt>
              </c:numCache>
            </c:numRef>
          </c:cat>
          <c:val>
            <c:numRef>
              <c:f>Hoja2!$B$9:$D$9</c:f>
              <c:numCache>
                <c:formatCode>_(* #,##0.00_);_(* \(#,##0.00\);_(* "-"??_);_(@_)</c:formatCode>
                <c:ptCount val="3"/>
                <c:pt idx="0">
                  <c:v>0.10274585029371364</c:v>
                </c:pt>
                <c:pt idx="1">
                  <c:v>6.7893381670451405E-2</c:v>
                </c:pt>
                <c:pt idx="2">
                  <c:v>6.8785705924166829E-2</c:v>
                </c:pt>
              </c:numCache>
            </c:numRef>
          </c:val>
          <c:smooth val="0"/>
          <c:extLst xmlns:c16r2="http://schemas.microsoft.com/office/drawing/2015/06/chart">
            <c:ext xmlns:c16="http://schemas.microsoft.com/office/drawing/2014/chart" uri="{C3380CC4-5D6E-409C-BE32-E72D297353CC}">
              <c16:uniqueId val="{00000001-B7DB-4477-9231-E79E5138188E}"/>
            </c:ext>
          </c:extLst>
        </c:ser>
        <c:ser>
          <c:idx val="3"/>
          <c:order val="2"/>
          <c:tx>
            <c:strRef>
              <c:f>Hoja2!$A$10</c:f>
              <c:strCache>
                <c:ptCount val="1"/>
                <c:pt idx="0">
                  <c:v>CIAUTO</c:v>
                </c:pt>
              </c:strCache>
            </c:strRef>
          </c:tx>
          <c:marker>
            <c:symbol val="none"/>
          </c:marker>
          <c:cat>
            <c:numRef>
              <c:f>Hoja2!$B$7:$D$7</c:f>
              <c:numCache>
                <c:formatCode>General</c:formatCode>
                <c:ptCount val="3"/>
                <c:pt idx="0">
                  <c:v>2016</c:v>
                </c:pt>
                <c:pt idx="1">
                  <c:v>2017</c:v>
                </c:pt>
                <c:pt idx="2">
                  <c:v>2018</c:v>
                </c:pt>
              </c:numCache>
            </c:numRef>
          </c:cat>
          <c:val>
            <c:numRef>
              <c:f>Hoja2!$B$10:$D$10</c:f>
              <c:numCache>
                <c:formatCode>_(* #,##0.00_);_(* \(#,##0.00\);_(* "-"??_);_(@_)</c:formatCode>
                <c:ptCount val="3"/>
                <c:pt idx="0">
                  <c:v>0.16443809811749538</c:v>
                </c:pt>
                <c:pt idx="1">
                  <c:v>0.30786153552149609</c:v>
                </c:pt>
                <c:pt idx="2">
                  <c:v>0.21104672573736991</c:v>
                </c:pt>
              </c:numCache>
            </c:numRef>
          </c:val>
          <c:smooth val="0"/>
          <c:extLst xmlns:c16r2="http://schemas.microsoft.com/office/drawing/2015/06/chart">
            <c:ext xmlns:c16="http://schemas.microsoft.com/office/drawing/2014/chart" uri="{C3380CC4-5D6E-409C-BE32-E72D297353CC}">
              <c16:uniqueId val="{00000002-B7DB-4477-9231-E79E5138188E}"/>
            </c:ext>
          </c:extLst>
        </c:ser>
        <c:dLbls>
          <c:showLegendKey val="0"/>
          <c:showVal val="0"/>
          <c:showCatName val="0"/>
          <c:showSerName val="0"/>
          <c:showPercent val="0"/>
          <c:showBubbleSize val="0"/>
        </c:dLbls>
        <c:smooth val="0"/>
        <c:axId val="128989488"/>
        <c:axId val="128993968"/>
      </c:lineChart>
      <c:catAx>
        <c:axId val="128989488"/>
        <c:scaling>
          <c:orientation val="minMax"/>
        </c:scaling>
        <c:delete val="0"/>
        <c:axPos val="b"/>
        <c:numFmt formatCode="General" sourceLinked="1"/>
        <c:majorTickMark val="out"/>
        <c:minorTickMark val="none"/>
        <c:tickLblPos val="nextTo"/>
        <c:crossAx val="128993968"/>
        <c:crosses val="autoZero"/>
        <c:auto val="1"/>
        <c:lblAlgn val="ctr"/>
        <c:lblOffset val="100"/>
        <c:noMultiLvlLbl val="0"/>
      </c:catAx>
      <c:valAx>
        <c:axId val="128993968"/>
        <c:scaling>
          <c:orientation val="minMax"/>
        </c:scaling>
        <c:delete val="0"/>
        <c:axPos val="l"/>
        <c:majorGridlines/>
        <c:numFmt formatCode="_(* #,##0.00_);_(* \(#,##0.00\);_(* &quot;-&quot;??_);_(@_)" sourceLinked="1"/>
        <c:majorTickMark val="out"/>
        <c:minorTickMark val="none"/>
        <c:tickLblPos val="nextTo"/>
        <c:crossAx val="128989488"/>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Hoja2!$A$27</c:f>
              <c:strCache>
                <c:ptCount val="1"/>
                <c:pt idx="0">
                  <c:v>AYMESA</c:v>
                </c:pt>
              </c:strCache>
            </c:strRef>
          </c:tx>
          <c:marker>
            <c:symbol val="none"/>
          </c:marker>
          <c:cat>
            <c:numRef>
              <c:f>Hoja2!$B$26:$D$26</c:f>
              <c:numCache>
                <c:formatCode>General</c:formatCode>
                <c:ptCount val="3"/>
                <c:pt idx="0">
                  <c:v>2016</c:v>
                </c:pt>
                <c:pt idx="1">
                  <c:v>2017</c:v>
                </c:pt>
                <c:pt idx="2">
                  <c:v>2018</c:v>
                </c:pt>
              </c:numCache>
            </c:numRef>
          </c:cat>
          <c:val>
            <c:numRef>
              <c:f>Hoja2!$B$27:$D$27</c:f>
              <c:numCache>
                <c:formatCode>_(* #,##0.00_);_(* \(#,##0.00\);_(* "-"??_);_(@_)</c:formatCode>
                <c:ptCount val="3"/>
                <c:pt idx="0">
                  <c:v>0.92304667687047637</c:v>
                </c:pt>
                <c:pt idx="1">
                  <c:v>0.81376599332960642</c:v>
                </c:pt>
                <c:pt idx="2">
                  <c:v>0.84182336736170649</c:v>
                </c:pt>
              </c:numCache>
            </c:numRef>
          </c:val>
          <c:smooth val="0"/>
          <c:extLst xmlns:c16r2="http://schemas.microsoft.com/office/drawing/2015/06/chart">
            <c:ext xmlns:c16="http://schemas.microsoft.com/office/drawing/2014/chart" uri="{C3380CC4-5D6E-409C-BE32-E72D297353CC}">
              <c16:uniqueId val="{00000000-DD0C-4A4E-9A8F-D1C057B516BA}"/>
            </c:ext>
          </c:extLst>
        </c:ser>
        <c:ser>
          <c:idx val="2"/>
          <c:order val="1"/>
          <c:tx>
            <c:strRef>
              <c:f>Hoja2!$A$28</c:f>
              <c:strCache>
                <c:ptCount val="1"/>
                <c:pt idx="0">
                  <c:v>OMNIBUS BB</c:v>
                </c:pt>
              </c:strCache>
            </c:strRef>
          </c:tx>
          <c:marker>
            <c:symbol val="none"/>
          </c:marker>
          <c:cat>
            <c:numRef>
              <c:f>Hoja2!$B$26:$D$26</c:f>
              <c:numCache>
                <c:formatCode>General</c:formatCode>
                <c:ptCount val="3"/>
                <c:pt idx="0">
                  <c:v>2016</c:v>
                </c:pt>
                <c:pt idx="1">
                  <c:v>2017</c:v>
                </c:pt>
                <c:pt idx="2">
                  <c:v>2018</c:v>
                </c:pt>
              </c:numCache>
            </c:numRef>
          </c:cat>
          <c:val>
            <c:numRef>
              <c:f>Hoja2!$B$28:$D$28</c:f>
              <c:numCache>
                <c:formatCode>_(* #,##0.00_);_(* \(#,##0.00\);_(* "-"??_);_(@_)</c:formatCode>
                <c:ptCount val="3"/>
                <c:pt idx="0">
                  <c:v>1.7440317889322192</c:v>
                </c:pt>
                <c:pt idx="1">
                  <c:v>1.2359641778461574</c:v>
                </c:pt>
                <c:pt idx="2">
                  <c:v>1.4701940830642151</c:v>
                </c:pt>
              </c:numCache>
            </c:numRef>
          </c:val>
          <c:smooth val="0"/>
          <c:extLst xmlns:c16r2="http://schemas.microsoft.com/office/drawing/2015/06/chart">
            <c:ext xmlns:c16="http://schemas.microsoft.com/office/drawing/2014/chart" uri="{C3380CC4-5D6E-409C-BE32-E72D297353CC}">
              <c16:uniqueId val="{00000001-DD0C-4A4E-9A8F-D1C057B516BA}"/>
            </c:ext>
          </c:extLst>
        </c:ser>
        <c:ser>
          <c:idx val="3"/>
          <c:order val="2"/>
          <c:tx>
            <c:strRef>
              <c:f>Hoja2!$A$29</c:f>
              <c:strCache>
                <c:ptCount val="1"/>
                <c:pt idx="0">
                  <c:v>CIAUTO</c:v>
                </c:pt>
              </c:strCache>
            </c:strRef>
          </c:tx>
          <c:marker>
            <c:symbol val="none"/>
          </c:marker>
          <c:cat>
            <c:numRef>
              <c:f>Hoja2!$B$26:$D$26</c:f>
              <c:numCache>
                <c:formatCode>General</c:formatCode>
                <c:ptCount val="3"/>
                <c:pt idx="0">
                  <c:v>2016</c:v>
                </c:pt>
                <c:pt idx="1">
                  <c:v>2017</c:v>
                </c:pt>
                <c:pt idx="2">
                  <c:v>2018</c:v>
                </c:pt>
              </c:numCache>
            </c:numRef>
          </c:cat>
          <c:val>
            <c:numRef>
              <c:f>Hoja2!$B$29:$D$29</c:f>
              <c:numCache>
                <c:formatCode>_(* #,##0.00_);_(* \(#,##0.00\);_(* "-"??_);_(@_)</c:formatCode>
                <c:ptCount val="3"/>
                <c:pt idx="0">
                  <c:v>0.5400389733573695</c:v>
                </c:pt>
                <c:pt idx="1">
                  <c:v>0.93769718057194451</c:v>
                </c:pt>
                <c:pt idx="2">
                  <c:v>1.4250386202463594</c:v>
                </c:pt>
              </c:numCache>
            </c:numRef>
          </c:val>
          <c:smooth val="0"/>
          <c:extLst xmlns:c16r2="http://schemas.microsoft.com/office/drawing/2015/06/chart">
            <c:ext xmlns:c16="http://schemas.microsoft.com/office/drawing/2014/chart" uri="{C3380CC4-5D6E-409C-BE32-E72D297353CC}">
              <c16:uniqueId val="{00000002-DD0C-4A4E-9A8F-D1C057B516BA}"/>
            </c:ext>
          </c:extLst>
        </c:ser>
        <c:dLbls>
          <c:showLegendKey val="0"/>
          <c:showVal val="0"/>
          <c:showCatName val="0"/>
          <c:showSerName val="0"/>
          <c:showPercent val="0"/>
          <c:showBubbleSize val="0"/>
        </c:dLbls>
        <c:smooth val="0"/>
        <c:axId val="129008048"/>
        <c:axId val="129068104"/>
      </c:lineChart>
      <c:catAx>
        <c:axId val="129008048"/>
        <c:scaling>
          <c:orientation val="minMax"/>
        </c:scaling>
        <c:delete val="0"/>
        <c:axPos val="b"/>
        <c:numFmt formatCode="General" sourceLinked="1"/>
        <c:majorTickMark val="out"/>
        <c:minorTickMark val="none"/>
        <c:tickLblPos val="nextTo"/>
        <c:crossAx val="129068104"/>
        <c:crosses val="autoZero"/>
        <c:auto val="1"/>
        <c:lblAlgn val="ctr"/>
        <c:lblOffset val="100"/>
        <c:noMultiLvlLbl val="0"/>
      </c:catAx>
      <c:valAx>
        <c:axId val="129068104"/>
        <c:scaling>
          <c:orientation val="minMax"/>
        </c:scaling>
        <c:delete val="0"/>
        <c:axPos val="l"/>
        <c:majorGridlines/>
        <c:numFmt formatCode="_(* #,##0.00_);_(* \(#,##0.00\);_(* &quot;-&quot;??_);_(@_)" sourceLinked="1"/>
        <c:majorTickMark val="out"/>
        <c:minorTickMark val="none"/>
        <c:tickLblPos val="nextTo"/>
        <c:crossAx val="129008048"/>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Hoja2!$A$48</c:f>
              <c:strCache>
                <c:ptCount val="1"/>
                <c:pt idx="0">
                  <c:v>AYMESA</c:v>
                </c:pt>
              </c:strCache>
            </c:strRef>
          </c:tx>
          <c:marker>
            <c:symbol val="none"/>
          </c:marker>
          <c:cat>
            <c:numRef>
              <c:f>Hoja2!$B$47:$D$47</c:f>
              <c:numCache>
                <c:formatCode>General</c:formatCode>
                <c:ptCount val="3"/>
                <c:pt idx="0">
                  <c:v>2016</c:v>
                </c:pt>
                <c:pt idx="1">
                  <c:v>2017</c:v>
                </c:pt>
                <c:pt idx="2">
                  <c:v>2018</c:v>
                </c:pt>
              </c:numCache>
            </c:numRef>
          </c:cat>
          <c:val>
            <c:numRef>
              <c:f>Hoja2!$B$48:$D$48</c:f>
              <c:numCache>
                <c:formatCode>_(* #,##0.00_);_(* \(#,##0.00\);_(* "-"??_);_(@_)</c:formatCode>
                <c:ptCount val="3"/>
                <c:pt idx="0">
                  <c:v>0.60867811108734504</c:v>
                </c:pt>
                <c:pt idx="1">
                  <c:v>0.64003603279564381</c:v>
                </c:pt>
                <c:pt idx="2" formatCode="0.00">
                  <c:v>0.56499402181076308</c:v>
                </c:pt>
              </c:numCache>
            </c:numRef>
          </c:val>
          <c:smooth val="0"/>
          <c:extLst xmlns:c16r2="http://schemas.microsoft.com/office/drawing/2015/06/chart">
            <c:ext xmlns:c16="http://schemas.microsoft.com/office/drawing/2014/chart" uri="{C3380CC4-5D6E-409C-BE32-E72D297353CC}">
              <c16:uniqueId val="{00000000-10AE-4C76-BE5A-EFBFFC530143}"/>
            </c:ext>
          </c:extLst>
        </c:ser>
        <c:ser>
          <c:idx val="1"/>
          <c:order val="1"/>
          <c:tx>
            <c:strRef>
              <c:f>Hoja2!$A$49</c:f>
              <c:strCache>
                <c:ptCount val="1"/>
                <c:pt idx="0">
                  <c:v>OMNIBUS BB</c:v>
                </c:pt>
              </c:strCache>
            </c:strRef>
          </c:tx>
          <c:marker>
            <c:symbol val="none"/>
          </c:marker>
          <c:cat>
            <c:numRef>
              <c:f>Hoja2!$B$47:$D$47</c:f>
              <c:numCache>
                <c:formatCode>General</c:formatCode>
                <c:ptCount val="3"/>
                <c:pt idx="0">
                  <c:v>2016</c:v>
                </c:pt>
                <c:pt idx="1">
                  <c:v>2017</c:v>
                </c:pt>
                <c:pt idx="2">
                  <c:v>2018</c:v>
                </c:pt>
              </c:numCache>
            </c:numRef>
          </c:cat>
          <c:val>
            <c:numRef>
              <c:f>Hoja2!$B$49:$D$49</c:f>
              <c:numCache>
                <c:formatCode>_(* #,##0.00_);_(* \(#,##0.00\);_(* "-"??_);_(@_)</c:formatCode>
                <c:ptCount val="3"/>
                <c:pt idx="0">
                  <c:v>1.4148148035879735</c:v>
                </c:pt>
                <c:pt idx="1">
                  <c:v>1.5322671063297899</c:v>
                </c:pt>
                <c:pt idx="2" formatCode="0.00">
                  <c:v>1.4387904638681095</c:v>
                </c:pt>
              </c:numCache>
            </c:numRef>
          </c:val>
          <c:smooth val="0"/>
          <c:extLst xmlns:c16r2="http://schemas.microsoft.com/office/drawing/2015/06/chart">
            <c:ext xmlns:c16="http://schemas.microsoft.com/office/drawing/2014/chart" uri="{C3380CC4-5D6E-409C-BE32-E72D297353CC}">
              <c16:uniqueId val="{00000001-10AE-4C76-BE5A-EFBFFC530143}"/>
            </c:ext>
          </c:extLst>
        </c:ser>
        <c:ser>
          <c:idx val="2"/>
          <c:order val="2"/>
          <c:tx>
            <c:strRef>
              <c:f>Hoja2!$A$50</c:f>
              <c:strCache>
                <c:ptCount val="1"/>
                <c:pt idx="0">
                  <c:v>CIAUTO</c:v>
                </c:pt>
              </c:strCache>
            </c:strRef>
          </c:tx>
          <c:marker>
            <c:symbol val="none"/>
          </c:marker>
          <c:cat>
            <c:numRef>
              <c:f>Hoja2!$B$47:$D$47</c:f>
              <c:numCache>
                <c:formatCode>General</c:formatCode>
                <c:ptCount val="3"/>
                <c:pt idx="0">
                  <c:v>2016</c:v>
                </c:pt>
                <c:pt idx="1">
                  <c:v>2017</c:v>
                </c:pt>
                <c:pt idx="2">
                  <c:v>2018</c:v>
                </c:pt>
              </c:numCache>
            </c:numRef>
          </c:cat>
          <c:val>
            <c:numRef>
              <c:f>Hoja2!$B$50:$D$50</c:f>
              <c:numCache>
                <c:formatCode>_(* #,##0.00_);_(* \(#,##0.00\);_(* "-"??_);_(@_)</c:formatCode>
                <c:ptCount val="3"/>
                <c:pt idx="0">
                  <c:v>1.235859127299709</c:v>
                </c:pt>
                <c:pt idx="1">
                  <c:v>1.4042914062784531</c:v>
                </c:pt>
                <c:pt idx="2" formatCode="0.00">
                  <c:v>1.1782494098893415</c:v>
                </c:pt>
              </c:numCache>
            </c:numRef>
          </c:val>
          <c:smooth val="0"/>
          <c:extLst xmlns:c16r2="http://schemas.microsoft.com/office/drawing/2015/06/chart">
            <c:ext xmlns:c16="http://schemas.microsoft.com/office/drawing/2014/chart" uri="{C3380CC4-5D6E-409C-BE32-E72D297353CC}">
              <c16:uniqueId val="{00000002-10AE-4C76-BE5A-EFBFFC530143}"/>
            </c:ext>
          </c:extLst>
        </c:ser>
        <c:dLbls>
          <c:showLegendKey val="0"/>
          <c:showVal val="0"/>
          <c:showCatName val="0"/>
          <c:showSerName val="0"/>
          <c:showPercent val="0"/>
          <c:showBubbleSize val="0"/>
        </c:dLbls>
        <c:smooth val="0"/>
        <c:axId val="127699760"/>
        <c:axId val="127700152"/>
      </c:lineChart>
      <c:catAx>
        <c:axId val="127699760"/>
        <c:scaling>
          <c:orientation val="minMax"/>
        </c:scaling>
        <c:delete val="0"/>
        <c:axPos val="b"/>
        <c:numFmt formatCode="General" sourceLinked="1"/>
        <c:majorTickMark val="out"/>
        <c:minorTickMark val="none"/>
        <c:tickLblPos val="nextTo"/>
        <c:crossAx val="127700152"/>
        <c:crosses val="autoZero"/>
        <c:auto val="1"/>
        <c:lblAlgn val="ctr"/>
        <c:lblOffset val="100"/>
        <c:noMultiLvlLbl val="0"/>
      </c:catAx>
      <c:valAx>
        <c:axId val="127700152"/>
        <c:scaling>
          <c:orientation val="minMax"/>
        </c:scaling>
        <c:delete val="0"/>
        <c:axPos val="l"/>
        <c:majorGridlines/>
        <c:numFmt formatCode="_(* #,##0.00_);_(* \(#,##0.00\);_(* &quot;-&quot;??_);_(@_)" sourceLinked="1"/>
        <c:majorTickMark val="out"/>
        <c:minorTickMark val="none"/>
        <c:tickLblPos val="nextTo"/>
        <c:crossAx val="127699760"/>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600" b="1" dirty="0" smtClean="0"/>
              <a:t>Z1</a:t>
            </a:r>
            <a:r>
              <a:rPr lang="es-EC" sz="1600" b="1" baseline="0" dirty="0" smtClean="0"/>
              <a:t> 2016 -2018</a:t>
            </a:r>
            <a:endParaRPr lang="es-EC" sz="1600" b="1" dirty="0"/>
          </a:p>
        </c:rich>
      </c:tx>
      <c:layout>
        <c:manualLayout>
          <c:xMode val="edge"/>
          <c:yMode val="edge"/>
          <c:x val="0.35690266841644797"/>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Hoja1!$C$42</c:f>
              <c:strCache>
                <c:ptCount val="1"/>
                <c:pt idx="0">
                  <c:v>AYMESA</c:v>
                </c:pt>
              </c:strCache>
            </c:strRef>
          </c:tx>
          <c:spPr>
            <a:solidFill>
              <a:schemeClr val="accent1"/>
            </a:solidFill>
            <a:ln>
              <a:noFill/>
            </a:ln>
            <a:effectLst/>
          </c:spPr>
          <c:invertIfNegative val="0"/>
          <c:cat>
            <c:numRef>
              <c:f>Hoja1!$D$41:$F$41</c:f>
              <c:numCache>
                <c:formatCode>General</c:formatCode>
                <c:ptCount val="3"/>
                <c:pt idx="0">
                  <c:v>2016</c:v>
                </c:pt>
                <c:pt idx="1">
                  <c:v>2017</c:v>
                </c:pt>
                <c:pt idx="2">
                  <c:v>2018</c:v>
                </c:pt>
              </c:numCache>
            </c:numRef>
          </c:cat>
          <c:val>
            <c:numRef>
              <c:f>Hoja1!$D$42:$F$42</c:f>
              <c:numCache>
                <c:formatCode>General</c:formatCode>
                <c:ptCount val="3"/>
                <c:pt idx="0">
                  <c:v>1.26</c:v>
                </c:pt>
                <c:pt idx="1">
                  <c:v>1.31</c:v>
                </c:pt>
                <c:pt idx="2">
                  <c:v>1.22</c:v>
                </c:pt>
              </c:numCache>
            </c:numRef>
          </c:val>
        </c:ser>
        <c:ser>
          <c:idx val="1"/>
          <c:order val="1"/>
          <c:tx>
            <c:strRef>
              <c:f>Hoja1!$C$43</c:f>
              <c:strCache>
                <c:ptCount val="1"/>
                <c:pt idx="0">
                  <c:v>OMNIBUS BB</c:v>
                </c:pt>
              </c:strCache>
            </c:strRef>
          </c:tx>
          <c:spPr>
            <a:solidFill>
              <a:schemeClr val="accent2"/>
            </a:solidFill>
            <a:ln>
              <a:noFill/>
            </a:ln>
            <a:effectLst/>
          </c:spPr>
          <c:invertIfNegative val="0"/>
          <c:cat>
            <c:numRef>
              <c:f>Hoja1!$D$41:$F$41</c:f>
              <c:numCache>
                <c:formatCode>General</c:formatCode>
                <c:ptCount val="3"/>
                <c:pt idx="0">
                  <c:v>2016</c:v>
                </c:pt>
                <c:pt idx="1">
                  <c:v>2017</c:v>
                </c:pt>
                <c:pt idx="2">
                  <c:v>2018</c:v>
                </c:pt>
              </c:numCache>
            </c:numRef>
          </c:cat>
          <c:val>
            <c:numRef>
              <c:f>Hoja1!$D$43:$F$43</c:f>
              <c:numCache>
                <c:formatCode>General</c:formatCode>
                <c:ptCount val="3"/>
                <c:pt idx="0">
                  <c:v>2.66</c:v>
                </c:pt>
                <c:pt idx="1">
                  <c:v>2.44</c:v>
                </c:pt>
                <c:pt idx="2">
                  <c:v>2.48</c:v>
                </c:pt>
              </c:numCache>
            </c:numRef>
          </c:val>
        </c:ser>
        <c:ser>
          <c:idx val="2"/>
          <c:order val="2"/>
          <c:tx>
            <c:strRef>
              <c:f>Hoja1!$C$44</c:f>
              <c:strCache>
                <c:ptCount val="1"/>
                <c:pt idx="0">
                  <c:v>CIAUTO</c:v>
                </c:pt>
              </c:strCache>
            </c:strRef>
          </c:tx>
          <c:spPr>
            <a:solidFill>
              <a:schemeClr val="accent3"/>
            </a:solidFill>
            <a:ln>
              <a:noFill/>
            </a:ln>
            <a:effectLst/>
          </c:spPr>
          <c:invertIfNegative val="0"/>
          <c:cat>
            <c:numRef>
              <c:f>Hoja1!$D$41:$F$41</c:f>
              <c:numCache>
                <c:formatCode>General</c:formatCode>
                <c:ptCount val="3"/>
                <c:pt idx="0">
                  <c:v>2016</c:v>
                </c:pt>
                <c:pt idx="1">
                  <c:v>2017</c:v>
                </c:pt>
                <c:pt idx="2">
                  <c:v>2018</c:v>
                </c:pt>
              </c:numCache>
            </c:numRef>
          </c:cat>
          <c:val>
            <c:numRef>
              <c:f>Hoja1!$D$44:$F$44</c:f>
              <c:numCache>
                <c:formatCode>General</c:formatCode>
                <c:ptCount val="3"/>
                <c:pt idx="0">
                  <c:v>2.19</c:v>
                </c:pt>
                <c:pt idx="1">
                  <c:v>3.08</c:v>
                </c:pt>
                <c:pt idx="2">
                  <c:v>3</c:v>
                </c:pt>
              </c:numCache>
            </c:numRef>
          </c:val>
        </c:ser>
        <c:dLbls>
          <c:showLegendKey val="0"/>
          <c:showVal val="0"/>
          <c:showCatName val="0"/>
          <c:showSerName val="0"/>
          <c:showPercent val="0"/>
          <c:showBubbleSize val="0"/>
        </c:dLbls>
        <c:gapWidth val="219"/>
        <c:overlap val="-27"/>
        <c:axId val="127700936"/>
        <c:axId val="127701328"/>
      </c:barChart>
      <c:catAx>
        <c:axId val="12770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7701328"/>
        <c:crosses val="autoZero"/>
        <c:auto val="1"/>
        <c:lblAlgn val="ctr"/>
        <c:lblOffset val="100"/>
        <c:noMultiLvlLbl val="0"/>
      </c:catAx>
      <c:valAx>
        <c:axId val="12770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6350" cap="flat" cmpd="sng" algn="ctr">
            <a:solidFill>
              <a:schemeClr val="accent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12770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4589169774830776"/>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'[Libro1 (1).xlsx]Hoja6'!$C$2</c:f>
              <c:strCache>
                <c:ptCount val="1"/>
                <c:pt idx="0">
                  <c:v>VENTAS SECTOR ENSAMBLADOR</c:v>
                </c:pt>
              </c:strCache>
            </c:strRef>
          </c:tx>
          <c:spPr>
            <a:ln w="28575" cap="rnd">
              <a:solidFill>
                <a:schemeClr val="accent1"/>
              </a:solidFill>
              <a:round/>
            </a:ln>
            <a:effectLst/>
          </c:spPr>
          <c:marker>
            <c:symbol val="none"/>
          </c:marker>
          <c:cat>
            <c:numRef>
              <c:f>'[Libro1 (1).xlsx]Hoja6'!$B$3:$B$9</c:f>
              <c:numCache>
                <c:formatCode>General</c:formatCode>
                <c:ptCount val="7"/>
                <c:pt idx="0">
                  <c:v>2019</c:v>
                </c:pt>
                <c:pt idx="1">
                  <c:v>2020</c:v>
                </c:pt>
                <c:pt idx="2">
                  <c:v>2021</c:v>
                </c:pt>
                <c:pt idx="3">
                  <c:v>2022</c:v>
                </c:pt>
                <c:pt idx="4">
                  <c:v>2023</c:v>
                </c:pt>
                <c:pt idx="5">
                  <c:v>2024</c:v>
                </c:pt>
                <c:pt idx="6">
                  <c:v>2025</c:v>
                </c:pt>
              </c:numCache>
            </c:numRef>
          </c:cat>
          <c:val>
            <c:numRef>
              <c:f>'[Libro1 (1).xlsx]Hoja6'!$C$3:$C$9</c:f>
              <c:numCache>
                <c:formatCode>0</c:formatCode>
                <c:ptCount val="7"/>
                <c:pt idx="0">
                  <c:v>25663</c:v>
                </c:pt>
                <c:pt idx="1">
                  <c:v>17074</c:v>
                </c:pt>
                <c:pt idx="2">
                  <c:v>15878.82</c:v>
                </c:pt>
                <c:pt idx="3">
                  <c:v>15243.6672</c:v>
                </c:pt>
                <c:pt idx="4">
                  <c:v>15091.230528</c:v>
                </c:pt>
                <c:pt idx="5">
                  <c:v>15393.055138559999</c:v>
                </c:pt>
                <c:pt idx="6">
                  <c:v>16162.707895488</c:v>
                </c:pt>
              </c:numCache>
            </c:numRef>
          </c:val>
          <c:smooth val="0"/>
        </c:ser>
        <c:dLbls>
          <c:showLegendKey val="0"/>
          <c:showVal val="0"/>
          <c:showCatName val="0"/>
          <c:showSerName val="0"/>
          <c:showPercent val="0"/>
          <c:showBubbleSize val="0"/>
        </c:dLbls>
        <c:smooth val="0"/>
        <c:axId val="127702112"/>
        <c:axId val="127702504"/>
      </c:lineChart>
      <c:catAx>
        <c:axId val="12770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7702504"/>
        <c:crosses val="autoZero"/>
        <c:auto val="1"/>
        <c:lblAlgn val="ctr"/>
        <c:lblOffset val="100"/>
        <c:noMultiLvlLbl val="0"/>
      </c:catAx>
      <c:valAx>
        <c:axId val="127702504"/>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7702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'[Libro1 (1).xlsx]Hoja6'!$C$17</c:f>
              <c:strCache>
                <c:ptCount val="1"/>
                <c:pt idx="0">
                  <c:v>VENTAS TOTALES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'[Libro1 (1).xlsx]Hoja6'!$B$18:$B$24</c:f>
              <c:numCache>
                <c:formatCode>General</c:formatCode>
                <c:ptCount val="7"/>
                <c:pt idx="0">
                  <c:v>2019</c:v>
                </c:pt>
                <c:pt idx="1">
                  <c:v>2020</c:v>
                </c:pt>
                <c:pt idx="2">
                  <c:v>2021</c:v>
                </c:pt>
                <c:pt idx="3">
                  <c:v>2022</c:v>
                </c:pt>
                <c:pt idx="4">
                  <c:v>2023</c:v>
                </c:pt>
                <c:pt idx="5">
                  <c:v>2024</c:v>
                </c:pt>
                <c:pt idx="6">
                  <c:v>2025</c:v>
                </c:pt>
              </c:numCache>
            </c:numRef>
          </c:cat>
          <c:val>
            <c:numRef>
              <c:f>'[Libro1 (1).xlsx]Hoja6'!$C$18:$C$24</c:f>
              <c:numCache>
                <c:formatCode>0</c:formatCode>
                <c:ptCount val="7"/>
                <c:pt idx="0">
                  <c:v>132208</c:v>
                </c:pt>
                <c:pt idx="1">
                  <c:v>93926</c:v>
                </c:pt>
                <c:pt idx="2">
                  <c:v>87351.18</c:v>
                </c:pt>
                <c:pt idx="3">
                  <c:v>83857.132799999992</c:v>
                </c:pt>
                <c:pt idx="4">
                  <c:v>83018.561471999987</c:v>
                </c:pt>
                <c:pt idx="5">
                  <c:v>84678.93270143999</c:v>
                </c:pt>
                <c:pt idx="6">
                  <c:v>88912.879336511993</c:v>
                </c:pt>
              </c:numCache>
            </c:numRef>
          </c:val>
          <c:smooth val="0"/>
        </c:ser>
        <c:ser>
          <c:idx val="1"/>
          <c:order val="1"/>
          <c:tx>
            <c:strRef>
              <c:f>'[Libro1 (1).xlsx]Hoja6'!$D$17</c:f>
              <c:strCache>
                <c:ptCount val="1"/>
                <c:pt idx="0">
                  <c:v>VENTAS SECTOR ENSAMBLADOR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'[Libro1 (1).xlsx]Hoja6'!$B$18:$B$24</c:f>
              <c:numCache>
                <c:formatCode>General</c:formatCode>
                <c:ptCount val="7"/>
                <c:pt idx="0">
                  <c:v>2019</c:v>
                </c:pt>
                <c:pt idx="1">
                  <c:v>2020</c:v>
                </c:pt>
                <c:pt idx="2">
                  <c:v>2021</c:v>
                </c:pt>
                <c:pt idx="3">
                  <c:v>2022</c:v>
                </c:pt>
                <c:pt idx="4">
                  <c:v>2023</c:v>
                </c:pt>
                <c:pt idx="5">
                  <c:v>2024</c:v>
                </c:pt>
                <c:pt idx="6">
                  <c:v>2025</c:v>
                </c:pt>
              </c:numCache>
            </c:numRef>
          </c:cat>
          <c:val>
            <c:numRef>
              <c:f>'[Libro1 (1).xlsx]Hoja6'!$D$18:$D$24</c:f>
              <c:numCache>
                <c:formatCode>0</c:formatCode>
                <c:ptCount val="7"/>
                <c:pt idx="0">
                  <c:v>25663</c:v>
                </c:pt>
                <c:pt idx="1">
                  <c:v>17074</c:v>
                </c:pt>
                <c:pt idx="2">
                  <c:v>15878.82</c:v>
                </c:pt>
                <c:pt idx="3">
                  <c:v>15243.6672</c:v>
                </c:pt>
                <c:pt idx="4">
                  <c:v>15091.230528</c:v>
                </c:pt>
                <c:pt idx="5">
                  <c:v>15393.055138559999</c:v>
                </c:pt>
                <c:pt idx="6">
                  <c:v>16162.707895488</c:v>
                </c:pt>
              </c:numCache>
            </c:numRef>
          </c:val>
          <c:smooth val="0"/>
        </c:ser>
        <c:dLbls>
          <c:showLegendKey val="0"/>
          <c:showVal val="0"/>
          <c:showCatName val="0"/>
          <c:showSerName val="0"/>
          <c:showPercent val="0"/>
          <c:showBubbleSize val="0"/>
        </c:dLbls>
        <c:marker val="1"/>
        <c:smooth val="0"/>
        <c:axId val="127703288"/>
        <c:axId val="127703680"/>
      </c:lineChart>
      <c:catAx>
        <c:axId val="127703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7703680"/>
        <c:crosses val="autoZero"/>
        <c:auto val="1"/>
        <c:lblAlgn val="ctr"/>
        <c:lblOffset val="100"/>
        <c:noMultiLvlLbl val="0"/>
      </c:catAx>
      <c:valAx>
        <c:axId val="127703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7703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Hoja11!$B$3</c:f>
              <c:strCache>
                <c:ptCount val="1"/>
                <c:pt idx="0">
                  <c:v>Aymesa</c:v>
                </c:pt>
              </c:strCache>
            </c:strRef>
          </c:tx>
          <c:spPr>
            <a:solidFill>
              <a:schemeClr val="accent1"/>
            </a:solidFill>
            <a:ln>
              <a:noFill/>
            </a:ln>
            <a:effectLst/>
          </c:spPr>
          <c:invertIfNegative val="0"/>
          <c:cat>
            <c:numRef>
              <c:f>Hoja11!$C$2:$I$2</c:f>
              <c:numCache>
                <c:formatCode>General</c:formatCode>
                <c:ptCount val="7"/>
                <c:pt idx="0">
                  <c:v>2019</c:v>
                </c:pt>
                <c:pt idx="1">
                  <c:v>2020</c:v>
                </c:pt>
                <c:pt idx="2">
                  <c:v>2021</c:v>
                </c:pt>
                <c:pt idx="3">
                  <c:v>2022</c:v>
                </c:pt>
                <c:pt idx="4">
                  <c:v>2023</c:v>
                </c:pt>
                <c:pt idx="5">
                  <c:v>2024</c:v>
                </c:pt>
                <c:pt idx="6">
                  <c:v>2025</c:v>
                </c:pt>
              </c:numCache>
            </c:numRef>
          </c:cat>
          <c:val>
            <c:numRef>
              <c:f>Hoja11!$C$3:$I$3</c:f>
              <c:numCache>
                <c:formatCode>0.00</c:formatCode>
                <c:ptCount val="7"/>
                <c:pt idx="0">
                  <c:v>1.0225885142166633</c:v>
                </c:pt>
                <c:pt idx="1">
                  <c:v>0.88508686153996541</c:v>
                </c:pt>
                <c:pt idx="2">
                  <c:v>0.86823807946737552</c:v>
                </c:pt>
                <c:pt idx="3">
                  <c:v>0.86055167693261203</c:v>
                </c:pt>
                <c:pt idx="4">
                  <c:v>0.86086457524351268</c:v>
                </c:pt>
                <c:pt idx="5">
                  <c:v>0.86878719205997146</c:v>
                </c:pt>
                <c:pt idx="6">
                  <c:v>0.88460264790251086</c:v>
                </c:pt>
              </c:numCache>
            </c:numRef>
          </c:val>
        </c:ser>
        <c:ser>
          <c:idx val="1"/>
          <c:order val="1"/>
          <c:tx>
            <c:strRef>
              <c:f>Hoja11!$B$4</c:f>
              <c:strCache>
                <c:ptCount val="1"/>
                <c:pt idx="0">
                  <c:v>Ómnibus BB</c:v>
                </c:pt>
              </c:strCache>
            </c:strRef>
          </c:tx>
          <c:spPr>
            <a:solidFill>
              <a:schemeClr val="accent2"/>
            </a:solidFill>
            <a:ln>
              <a:noFill/>
            </a:ln>
            <a:effectLst/>
          </c:spPr>
          <c:invertIfNegative val="0"/>
          <c:cat>
            <c:numRef>
              <c:f>Hoja11!$C$2:$I$2</c:f>
              <c:numCache>
                <c:formatCode>General</c:formatCode>
                <c:ptCount val="7"/>
                <c:pt idx="0">
                  <c:v>2019</c:v>
                </c:pt>
                <c:pt idx="1">
                  <c:v>2020</c:v>
                </c:pt>
                <c:pt idx="2">
                  <c:v>2021</c:v>
                </c:pt>
                <c:pt idx="3">
                  <c:v>2022</c:v>
                </c:pt>
                <c:pt idx="4">
                  <c:v>2023</c:v>
                </c:pt>
                <c:pt idx="5">
                  <c:v>2024</c:v>
                </c:pt>
                <c:pt idx="6">
                  <c:v>2025</c:v>
                </c:pt>
              </c:numCache>
            </c:numRef>
          </c:cat>
          <c:val>
            <c:numRef>
              <c:f>Hoja11!$C$4:$I$4</c:f>
              <c:numCache>
                <c:formatCode>0.00</c:formatCode>
                <c:ptCount val="7"/>
                <c:pt idx="0">
                  <c:v>2.0473694622280609</c:v>
                </c:pt>
                <c:pt idx="1">
                  <c:v>1.9827476164742892</c:v>
                </c:pt>
                <c:pt idx="2">
                  <c:v>1.970709771740037</c:v>
                </c:pt>
                <c:pt idx="3">
                  <c:v>1.9751376287798501</c:v>
                </c:pt>
                <c:pt idx="4">
                  <c:v>1.9935729289977879</c:v>
                </c:pt>
                <c:pt idx="5">
                  <c:v>2.0250396893196765</c:v>
                </c:pt>
                <c:pt idx="6">
                  <c:v>2.0697957588690521</c:v>
                </c:pt>
              </c:numCache>
            </c:numRef>
          </c:val>
        </c:ser>
        <c:ser>
          <c:idx val="2"/>
          <c:order val="2"/>
          <c:tx>
            <c:strRef>
              <c:f>Hoja11!$B$5</c:f>
              <c:strCache>
                <c:ptCount val="1"/>
                <c:pt idx="0">
                  <c:v>Ciauto</c:v>
                </c:pt>
              </c:strCache>
            </c:strRef>
          </c:tx>
          <c:spPr>
            <a:solidFill>
              <a:schemeClr val="accent3"/>
            </a:solidFill>
            <a:ln>
              <a:noFill/>
            </a:ln>
            <a:effectLst/>
          </c:spPr>
          <c:invertIfNegative val="0"/>
          <c:cat>
            <c:numRef>
              <c:f>Hoja11!$C$2:$I$2</c:f>
              <c:numCache>
                <c:formatCode>General</c:formatCode>
                <c:ptCount val="7"/>
                <c:pt idx="0">
                  <c:v>2019</c:v>
                </c:pt>
                <c:pt idx="1">
                  <c:v>2020</c:v>
                </c:pt>
                <c:pt idx="2">
                  <c:v>2021</c:v>
                </c:pt>
                <c:pt idx="3">
                  <c:v>2022</c:v>
                </c:pt>
                <c:pt idx="4">
                  <c:v>2023</c:v>
                </c:pt>
                <c:pt idx="5">
                  <c:v>2024</c:v>
                </c:pt>
                <c:pt idx="6">
                  <c:v>2025</c:v>
                </c:pt>
              </c:numCache>
            </c:numRef>
          </c:cat>
          <c:val>
            <c:numRef>
              <c:f>Hoja11!$C$5:$I$5</c:f>
              <c:numCache>
                <c:formatCode>0.00</c:formatCode>
                <c:ptCount val="7"/>
                <c:pt idx="0">
                  <c:v>2.6165391789712054</c:v>
                </c:pt>
                <c:pt idx="1">
                  <c:v>3.064564533134237</c:v>
                </c:pt>
                <c:pt idx="2">
                  <c:v>3.4088072980677957</c:v>
                </c:pt>
                <c:pt idx="3">
                  <c:v>3.798132720560548</c:v>
                </c:pt>
                <c:pt idx="4">
                  <c:v>4.1999112574129294</c:v>
                </c:pt>
                <c:pt idx="5">
                  <c:v>4.5626785608470124</c:v>
                </c:pt>
                <c:pt idx="6">
                  <c:v>4.8209651171118866</c:v>
                </c:pt>
              </c:numCache>
            </c:numRef>
          </c:val>
        </c:ser>
        <c:dLbls>
          <c:showLegendKey val="0"/>
          <c:showVal val="0"/>
          <c:showCatName val="0"/>
          <c:showSerName val="0"/>
          <c:showPercent val="0"/>
          <c:showBubbleSize val="0"/>
        </c:dLbls>
        <c:gapWidth val="219"/>
        <c:overlap val="-27"/>
        <c:axId val="127704464"/>
        <c:axId val="127704856"/>
      </c:barChart>
      <c:catAx>
        <c:axId val="12770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7704856"/>
        <c:crosses val="autoZero"/>
        <c:auto val="1"/>
        <c:lblAlgn val="ctr"/>
        <c:lblOffset val="100"/>
        <c:noMultiLvlLbl val="0"/>
      </c:catAx>
      <c:valAx>
        <c:axId val="1277048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7704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E1A0D-DC9F-4B75-AD75-8DBAF0921A51}" type="doc">
      <dgm:prSet loTypeId="urn:microsoft.com/office/officeart/2009/layout/ReverseList" loCatId="relationship" qsTypeId="urn:microsoft.com/office/officeart/2005/8/quickstyle/simple1" qsCatId="simple" csTypeId="urn:microsoft.com/office/officeart/2005/8/colors/colorful4" csCatId="colorful" phldr="1"/>
      <dgm:spPr/>
      <dgm:t>
        <a:bodyPr/>
        <a:lstStyle/>
        <a:p>
          <a:endParaRPr lang="es-ES"/>
        </a:p>
      </dgm:t>
    </dgm:pt>
    <dgm:pt modelId="{F09921F7-101F-420F-BDED-E23EC171A09F}">
      <dgm:prSet phldrT="[Texto]" custT="1"/>
      <dgm:spPr/>
      <dgm:t>
        <a:bodyPr/>
        <a:lstStyle/>
        <a:p>
          <a:r>
            <a:rPr lang="es-ES" sz="2400" dirty="0"/>
            <a:t>Antecedentes</a:t>
          </a:r>
        </a:p>
      </dgm:t>
    </dgm:pt>
    <dgm:pt modelId="{9E98AB96-E230-417B-A2D8-E31BD27A14DD}" type="parTrans" cxnId="{EB63BECB-0386-4523-BB75-C1E1C6B61DB0}">
      <dgm:prSet/>
      <dgm:spPr/>
      <dgm:t>
        <a:bodyPr/>
        <a:lstStyle/>
        <a:p>
          <a:endParaRPr lang="es-ES"/>
        </a:p>
      </dgm:t>
    </dgm:pt>
    <dgm:pt modelId="{74E85485-B33E-4EEA-8212-AC32BA6672E8}" type="sibTrans" cxnId="{EB63BECB-0386-4523-BB75-C1E1C6B61DB0}">
      <dgm:prSet/>
      <dgm:spPr/>
      <dgm:t>
        <a:bodyPr/>
        <a:lstStyle/>
        <a:p>
          <a:endParaRPr lang="es-ES"/>
        </a:p>
      </dgm:t>
    </dgm:pt>
    <dgm:pt modelId="{4009CBDF-7C0D-4B08-8431-9CB908ECBB2E}">
      <dgm:prSet phldrT="[Texto]" custT="1"/>
      <dgm:spPr/>
      <dgm:t>
        <a:bodyPr/>
        <a:lstStyle/>
        <a:p>
          <a:r>
            <a:rPr lang="es-ES" sz="2400" dirty="0" smtClean="0"/>
            <a:t>Planteamiento </a:t>
          </a:r>
          <a:endParaRPr lang="es-ES" sz="2400" dirty="0"/>
        </a:p>
      </dgm:t>
    </dgm:pt>
    <dgm:pt modelId="{C7268434-94D9-475F-B6DF-F824600B38D3}" type="sibTrans" cxnId="{F3530689-9C28-42F7-8858-4DBEB7B2945F}">
      <dgm:prSet/>
      <dgm:spPr/>
      <dgm:t>
        <a:bodyPr/>
        <a:lstStyle/>
        <a:p>
          <a:endParaRPr lang="es-ES"/>
        </a:p>
      </dgm:t>
    </dgm:pt>
    <dgm:pt modelId="{46DE29EF-2AAE-40F8-9D7E-6D2C50D48C9F}" type="parTrans" cxnId="{F3530689-9C28-42F7-8858-4DBEB7B2945F}">
      <dgm:prSet/>
      <dgm:spPr/>
      <dgm:t>
        <a:bodyPr/>
        <a:lstStyle/>
        <a:p>
          <a:endParaRPr lang="es-ES"/>
        </a:p>
      </dgm:t>
    </dgm:pt>
    <dgm:pt modelId="{2D482656-7920-4156-A37D-727550BBB2B2}" type="pres">
      <dgm:prSet presAssocID="{5A9E1A0D-DC9F-4B75-AD75-8DBAF0921A51}" presName="Name0" presStyleCnt="0">
        <dgm:presLayoutVars>
          <dgm:chMax val="2"/>
          <dgm:chPref val="2"/>
          <dgm:animLvl val="lvl"/>
        </dgm:presLayoutVars>
      </dgm:prSet>
      <dgm:spPr/>
      <dgm:t>
        <a:bodyPr/>
        <a:lstStyle/>
        <a:p>
          <a:endParaRPr lang="es-EC"/>
        </a:p>
      </dgm:t>
    </dgm:pt>
    <dgm:pt modelId="{D29CBF87-5913-4541-ADD0-6F0DE5749041}" type="pres">
      <dgm:prSet presAssocID="{5A9E1A0D-DC9F-4B75-AD75-8DBAF0921A51}" presName="LeftText" presStyleLbl="revTx" presStyleIdx="0" presStyleCnt="0">
        <dgm:presLayoutVars>
          <dgm:bulletEnabled val="1"/>
        </dgm:presLayoutVars>
      </dgm:prSet>
      <dgm:spPr/>
      <dgm:t>
        <a:bodyPr/>
        <a:lstStyle/>
        <a:p>
          <a:endParaRPr lang="es-EC"/>
        </a:p>
      </dgm:t>
    </dgm:pt>
    <dgm:pt modelId="{D1DB43B4-FE66-45DE-B71C-395188C245DF}" type="pres">
      <dgm:prSet presAssocID="{5A9E1A0D-DC9F-4B75-AD75-8DBAF0921A51}" presName="LeftNode" presStyleLbl="bgImgPlace1" presStyleIdx="0" presStyleCnt="2" custScaleX="164073" custScaleY="146934" custLinFactNeighborX="-27349">
        <dgm:presLayoutVars>
          <dgm:chMax val="2"/>
          <dgm:chPref val="2"/>
        </dgm:presLayoutVars>
      </dgm:prSet>
      <dgm:spPr/>
      <dgm:t>
        <a:bodyPr/>
        <a:lstStyle/>
        <a:p>
          <a:endParaRPr lang="es-EC"/>
        </a:p>
      </dgm:t>
    </dgm:pt>
    <dgm:pt modelId="{53D62755-8441-40CE-ADBF-A55D5607DFA2}" type="pres">
      <dgm:prSet presAssocID="{5A9E1A0D-DC9F-4B75-AD75-8DBAF0921A51}" presName="RightText" presStyleLbl="revTx" presStyleIdx="0" presStyleCnt="0">
        <dgm:presLayoutVars>
          <dgm:bulletEnabled val="1"/>
        </dgm:presLayoutVars>
      </dgm:prSet>
      <dgm:spPr/>
      <dgm:t>
        <a:bodyPr/>
        <a:lstStyle/>
        <a:p>
          <a:endParaRPr lang="es-EC"/>
        </a:p>
      </dgm:t>
    </dgm:pt>
    <dgm:pt modelId="{4E14D344-4979-459B-BBD5-666753B2EFF5}" type="pres">
      <dgm:prSet presAssocID="{5A9E1A0D-DC9F-4B75-AD75-8DBAF0921A51}" presName="RightNode" presStyleLbl="bgImgPlace1" presStyleIdx="1" presStyleCnt="2" custScaleX="150917" custScaleY="146371" custLinFactNeighborX="35327" custLinFactNeighborY="-141">
        <dgm:presLayoutVars>
          <dgm:chMax val="0"/>
          <dgm:chPref val="0"/>
        </dgm:presLayoutVars>
      </dgm:prSet>
      <dgm:spPr/>
      <dgm:t>
        <a:bodyPr/>
        <a:lstStyle/>
        <a:p>
          <a:endParaRPr lang="es-EC"/>
        </a:p>
      </dgm:t>
    </dgm:pt>
    <dgm:pt modelId="{B7F19FB6-639B-4A16-9BCA-E22A6B43CDEC}" type="pres">
      <dgm:prSet presAssocID="{5A9E1A0D-DC9F-4B75-AD75-8DBAF0921A51}" presName="TopArrow" presStyleLbl="node1" presStyleIdx="0" presStyleCnt="2" custScaleX="39463" custScaleY="33619" custLinFactNeighborX="8605" custLinFactNeighborY="-31542"/>
      <dgm:spPr/>
    </dgm:pt>
    <dgm:pt modelId="{495AB4F2-8AD3-4038-9274-BB339D273434}" type="pres">
      <dgm:prSet presAssocID="{5A9E1A0D-DC9F-4B75-AD75-8DBAF0921A51}" presName="BottomArrow" presStyleLbl="node1" presStyleIdx="1" presStyleCnt="2" custScaleX="42850" custScaleY="40368" custLinFactNeighborX="5682" custLinFactNeighborY="30065"/>
      <dgm:spPr/>
    </dgm:pt>
  </dgm:ptLst>
  <dgm:cxnLst>
    <dgm:cxn modelId="{8BFCB3C7-B93F-43E7-AB58-AE435E8CDE46}" type="presOf" srcId="{F09921F7-101F-420F-BDED-E23EC171A09F}" destId="{D29CBF87-5913-4541-ADD0-6F0DE5749041}" srcOrd="0" destOrd="0" presId="urn:microsoft.com/office/officeart/2009/layout/ReverseList"/>
    <dgm:cxn modelId="{A1519E8A-AE6D-4FBD-AE9E-3FAFEB070C5D}" type="presOf" srcId="{F09921F7-101F-420F-BDED-E23EC171A09F}" destId="{D1DB43B4-FE66-45DE-B71C-395188C245DF}" srcOrd="1" destOrd="0" presId="urn:microsoft.com/office/officeart/2009/layout/ReverseList"/>
    <dgm:cxn modelId="{AC68FF3D-EDA7-4FFF-A728-240059823962}" type="presOf" srcId="{4009CBDF-7C0D-4B08-8431-9CB908ECBB2E}" destId="{53D62755-8441-40CE-ADBF-A55D5607DFA2}" srcOrd="0" destOrd="0" presId="urn:microsoft.com/office/officeart/2009/layout/ReverseList"/>
    <dgm:cxn modelId="{8B017911-42F3-4F0C-8B61-A0FF0AEAE8D0}" type="presOf" srcId="{4009CBDF-7C0D-4B08-8431-9CB908ECBB2E}" destId="{4E14D344-4979-459B-BBD5-666753B2EFF5}" srcOrd="1" destOrd="0" presId="urn:microsoft.com/office/officeart/2009/layout/ReverseList"/>
    <dgm:cxn modelId="{D929677F-4954-445C-84DA-7D34378660BB}" type="presOf" srcId="{5A9E1A0D-DC9F-4B75-AD75-8DBAF0921A51}" destId="{2D482656-7920-4156-A37D-727550BBB2B2}" srcOrd="0" destOrd="0" presId="urn:microsoft.com/office/officeart/2009/layout/ReverseList"/>
    <dgm:cxn modelId="{EB63BECB-0386-4523-BB75-C1E1C6B61DB0}" srcId="{5A9E1A0D-DC9F-4B75-AD75-8DBAF0921A51}" destId="{F09921F7-101F-420F-BDED-E23EC171A09F}" srcOrd="0" destOrd="0" parTransId="{9E98AB96-E230-417B-A2D8-E31BD27A14DD}" sibTransId="{74E85485-B33E-4EEA-8212-AC32BA6672E8}"/>
    <dgm:cxn modelId="{F3530689-9C28-42F7-8858-4DBEB7B2945F}" srcId="{5A9E1A0D-DC9F-4B75-AD75-8DBAF0921A51}" destId="{4009CBDF-7C0D-4B08-8431-9CB908ECBB2E}" srcOrd="1" destOrd="0" parTransId="{46DE29EF-2AAE-40F8-9D7E-6D2C50D48C9F}" sibTransId="{C7268434-94D9-475F-B6DF-F824600B38D3}"/>
    <dgm:cxn modelId="{C8D89D95-C851-440F-8722-74809D6AAEDB}" type="presParOf" srcId="{2D482656-7920-4156-A37D-727550BBB2B2}" destId="{D29CBF87-5913-4541-ADD0-6F0DE5749041}" srcOrd="0" destOrd="0" presId="urn:microsoft.com/office/officeart/2009/layout/ReverseList"/>
    <dgm:cxn modelId="{D1EFB884-35AC-46BE-9DCA-BA37EE4C6E04}" type="presParOf" srcId="{2D482656-7920-4156-A37D-727550BBB2B2}" destId="{D1DB43B4-FE66-45DE-B71C-395188C245DF}" srcOrd="1" destOrd="0" presId="urn:microsoft.com/office/officeart/2009/layout/ReverseList"/>
    <dgm:cxn modelId="{47542609-50D1-4367-8C80-1DC158572B67}" type="presParOf" srcId="{2D482656-7920-4156-A37D-727550BBB2B2}" destId="{53D62755-8441-40CE-ADBF-A55D5607DFA2}" srcOrd="2" destOrd="0" presId="urn:microsoft.com/office/officeart/2009/layout/ReverseList"/>
    <dgm:cxn modelId="{E0887222-495F-4614-ACA5-F591BE055E70}" type="presParOf" srcId="{2D482656-7920-4156-A37D-727550BBB2B2}" destId="{4E14D344-4979-459B-BBD5-666753B2EFF5}" srcOrd="3" destOrd="0" presId="urn:microsoft.com/office/officeart/2009/layout/ReverseList"/>
    <dgm:cxn modelId="{BC28C601-7F24-4679-85C5-B1521680B46C}" type="presParOf" srcId="{2D482656-7920-4156-A37D-727550BBB2B2}" destId="{B7F19FB6-639B-4A16-9BCA-E22A6B43CDEC}" srcOrd="4" destOrd="0" presId="urn:microsoft.com/office/officeart/2009/layout/ReverseList"/>
    <dgm:cxn modelId="{DF54BD49-7018-44DD-AC40-3081ACE94854}" type="presParOf" srcId="{2D482656-7920-4156-A37D-727550BBB2B2}" destId="{495AB4F2-8AD3-4038-9274-BB339D273434}"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0.07083</cdr:x>
      <cdr:y>0.57118</cdr:y>
    </cdr:from>
    <cdr:to>
      <cdr:x>0.97292</cdr:x>
      <cdr:y>0.57118</cdr:y>
    </cdr:to>
    <cdr:cxnSp macro="">
      <cdr:nvCxnSpPr>
        <cdr:cNvPr id="3" name="Conector recto 2"/>
        <cdr:cNvCxnSpPr/>
      </cdr:nvCxnSpPr>
      <cdr:spPr>
        <a:xfrm xmlns:a="http://schemas.openxmlformats.org/drawingml/2006/main">
          <a:off x="323850" y="1566863"/>
          <a:ext cx="4124325" cy="0"/>
        </a:xfrm>
        <a:prstGeom xmlns:a="http://schemas.openxmlformats.org/drawingml/2006/main" prst="line">
          <a:avLst/>
        </a:prstGeom>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cxnSp>
  </cdr:relSizeAnchor>
  <cdr:relSizeAnchor xmlns:cdr="http://schemas.openxmlformats.org/drawingml/2006/chartDrawing">
    <cdr:from>
      <cdr:x>0.07083</cdr:x>
      <cdr:y>0.27604</cdr:y>
    </cdr:from>
    <cdr:to>
      <cdr:x>0.96875</cdr:x>
      <cdr:y>0.27604</cdr:y>
    </cdr:to>
    <cdr:cxnSp macro="">
      <cdr:nvCxnSpPr>
        <cdr:cNvPr id="5" name="Conector recto 4"/>
        <cdr:cNvCxnSpPr/>
      </cdr:nvCxnSpPr>
      <cdr:spPr>
        <a:xfrm xmlns:a="http://schemas.openxmlformats.org/drawingml/2006/main">
          <a:off x="323850" y="757238"/>
          <a:ext cx="4105275" cy="0"/>
        </a:xfrm>
        <a:prstGeom xmlns:a="http://schemas.openxmlformats.org/drawingml/2006/main" prst="line">
          <a:avLst/>
        </a:prstGeom>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0.08542</cdr:x>
      <cdr:y>0.63021</cdr:y>
    </cdr:from>
    <cdr:to>
      <cdr:x>0.96875</cdr:x>
      <cdr:y>0.63021</cdr:y>
    </cdr:to>
    <cdr:cxnSp macro="">
      <cdr:nvCxnSpPr>
        <cdr:cNvPr id="3" name="Conector recto 2"/>
        <cdr:cNvCxnSpPr/>
      </cdr:nvCxnSpPr>
      <cdr:spPr>
        <a:xfrm xmlns:a="http://schemas.openxmlformats.org/drawingml/2006/main">
          <a:off x="390525" y="1728788"/>
          <a:ext cx="4038600" cy="0"/>
        </a:xfrm>
        <a:prstGeom xmlns:a="http://schemas.openxmlformats.org/drawingml/2006/main" prst="line">
          <a:avLst/>
        </a:prstGeom>
        <a:ln xmlns:a="http://schemas.openxmlformats.org/drawingml/2006/mai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0.08611</cdr:x>
      <cdr:y>0.43345</cdr:y>
    </cdr:from>
    <cdr:to>
      <cdr:x>0.96944</cdr:x>
      <cdr:y>0.43345</cdr:y>
    </cdr:to>
    <cdr:cxnSp macro="">
      <cdr:nvCxnSpPr>
        <cdr:cNvPr id="4" name="Conector recto 3"/>
        <cdr:cNvCxnSpPr/>
      </cdr:nvCxnSpPr>
      <cdr:spPr>
        <a:xfrm xmlns:a="http://schemas.openxmlformats.org/drawingml/2006/main">
          <a:off x="393700" y="1189038"/>
          <a:ext cx="4038600" cy="0"/>
        </a:xfrm>
        <a:prstGeom xmlns:a="http://schemas.openxmlformats.org/drawingml/2006/main" prst="line">
          <a:avLst/>
        </a:prstGeom>
        <a:ln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4FCE8-7323-4326-B5DA-5F51EFD10870}" type="datetimeFigureOut">
              <a:rPr lang="es-ES" smtClean="0"/>
              <a:t>06/10/2020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553B6-C260-494C-9C3C-61FF14555086}" type="slidenum">
              <a:rPr lang="es-ES" smtClean="0"/>
              <a:t>‹Nº›</a:t>
            </a:fld>
            <a:endParaRPr lang="es-ES"/>
          </a:p>
        </p:txBody>
      </p:sp>
    </p:spTree>
    <p:extLst>
      <p:ext uri="{BB962C8B-B14F-4D97-AF65-F5344CB8AC3E}">
        <p14:creationId xmlns:p14="http://schemas.microsoft.com/office/powerpoint/2010/main" val="181510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2. Las empresas que invierten en I+D y actividades relacionadas a la innovación, poseen una mejor infraestructura para introducir avances tecnológicos, y generar una mayor productividad laboral, que aquellas que no lo hacen. Sin embargo, uno de los aspectos que no permite que las empresas desarrollen sus habilidades innovadoras y aprovechen los avances tecnológicos, es la carencia de recursos económicos, que es uno de los factores que adolecen las actividades de investigación y desarrollo (I+D). </a:t>
            </a:r>
          </a:p>
        </p:txBody>
      </p:sp>
      <p:sp>
        <p:nvSpPr>
          <p:cNvPr id="4" name="Marcador de número de diapositiva 3"/>
          <p:cNvSpPr>
            <a:spLocks noGrp="1"/>
          </p:cNvSpPr>
          <p:nvPr>
            <p:ph type="sldNum" sz="quarter" idx="10"/>
          </p:nvPr>
        </p:nvSpPr>
        <p:spPr/>
        <p:txBody>
          <a:bodyPr/>
          <a:lstStyle/>
          <a:p>
            <a:fld id="{87D77045-401A-4D5E-BFE3-54C21A8A6634}" type="slidenum">
              <a:rPr lang="es-EC" smtClean="0">
                <a:solidFill>
                  <a:prstClr val="black"/>
                </a:solidFill>
              </a:rPr>
              <a:pPr/>
              <a:t>2</a:t>
            </a:fld>
            <a:endParaRPr lang="es-EC">
              <a:solidFill>
                <a:prstClr val="black"/>
              </a:solidFill>
            </a:endParaRPr>
          </a:p>
        </p:txBody>
      </p:sp>
    </p:spTree>
    <p:extLst>
      <p:ext uri="{BB962C8B-B14F-4D97-AF65-F5344CB8AC3E}">
        <p14:creationId xmlns:p14="http://schemas.microsoft.com/office/powerpoint/2010/main" val="254560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D059527-E902-41A1-AA60-A1F25BEAE62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41DC8BBB-9017-4A79-A0B0-B37827402C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88066654-0096-4CE8-9D90-84D675CF18A3}"/>
              </a:ext>
            </a:extLst>
          </p:cNvPr>
          <p:cNvSpPr>
            <a:spLocks noGrp="1"/>
          </p:cNvSpPr>
          <p:nvPr>
            <p:ph type="dt" sz="half" idx="10"/>
          </p:nvPr>
        </p:nvSpPr>
        <p:spPr/>
        <p:txBody>
          <a:bodyPr/>
          <a:lstStyle/>
          <a:p>
            <a:fld id="{DCCD128C-3EF9-4496-965E-8BD2C5FA6784}" type="datetimeFigureOut">
              <a:rPr lang="es-ES" smtClean="0"/>
              <a:t>06/10/2020</a:t>
            </a:fld>
            <a:endParaRPr lang="es-ES"/>
          </a:p>
        </p:txBody>
      </p:sp>
      <p:sp>
        <p:nvSpPr>
          <p:cNvPr id="5" name="Marcador de pie de página 4">
            <a:extLst>
              <a:ext uri="{FF2B5EF4-FFF2-40B4-BE49-F238E27FC236}">
                <a16:creationId xmlns="" xmlns:a16="http://schemas.microsoft.com/office/drawing/2014/main" id="{615C235A-E644-43F5-B552-5AB1369AFF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93392CE9-8F22-4E3C-80E8-67FF526F48A7}"/>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326397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3891DAE-C805-46E8-A1CA-52AB4494005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FE0BC73D-0F74-4F70-8091-36738726E82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FD3BC7F4-6483-4F2F-BB0B-1C3621E72650}"/>
              </a:ext>
            </a:extLst>
          </p:cNvPr>
          <p:cNvSpPr>
            <a:spLocks noGrp="1"/>
          </p:cNvSpPr>
          <p:nvPr>
            <p:ph type="dt" sz="half" idx="10"/>
          </p:nvPr>
        </p:nvSpPr>
        <p:spPr/>
        <p:txBody>
          <a:bodyPr/>
          <a:lstStyle/>
          <a:p>
            <a:fld id="{DCCD128C-3EF9-4496-965E-8BD2C5FA6784}" type="datetimeFigureOut">
              <a:rPr lang="es-ES" smtClean="0"/>
              <a:t>06/10/2020</a:t>
            </a:fld>
            <a:endParaRPr lang="es-ES"/>
          </a:p>
        </p:txBody>
      </p:sp>
      <p:sp>
        <p:nvSpPr>
          <p:cNvPr id="5" name="Marcador de pie de página 4">
            <a:extLst>
              <a:ext uri="{FF2B5EF4-FFF2-40B4-BE49-F238E27FC236}">
                <a16:creationId xmlns="" xmlns:a16="http://schemas.microsoft.com/office/drawing/2014/main" id="{81627E8A-E77A-4A62-B8A1-A6C65B1FE4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A56F0327-942F-4FEC-A0A8-C196B24981DB}"/>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3082002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304B4F0E-0FC1-473E-91DC-F36625935AA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76C20AF5-F568-42FB-8823-44E09D82D89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C3DD9FBB-238D-4158-9BB3-D31E430FEB24}"/>
              </a:ext>
            </a:extLst>
          </p:cNvPr>
          <p:cNvSpPr>
            <a:spLocks noGrp="1"/>
          </p:cNvSpPr>
          <p:nvPr>
            <p:ph type="dt" sz="half" idx="10"/>
          </p:nvPr>
        </p:nvSpPr>
        <p:spPr/>
        <p:txBody>
          <a:bodyPr/>
          <a:lstStyle/>
          <a:p>
            <a:fld id="{DCCD128C-3EF9-4496-965E-8BD2C5FA6784}" type="datetimeFigureOut">
              <a:rPr lang="es-ES" smtClean="0"/>
              <a:t>06/10/2020</a:t>
            </a:fld>
            <a:endParaRPr lang="es-ES"/>
          </a:p>
        </p:txBody>
      </p:sp>
      <p:sp>
        <p:nvSpPr>
          <p:cNvPr id="5" name="Marcador de pie de página 4">
            <a:extLst>
              <a:ext uri="{FF2B5EF4-FFF2-40B4-BE49-F238E27FC236}">
                <a16:creationId xmlns="" xmlns:a16="http://schemas.microsoft.com/office/drawing/2014/main" id="{E14FFDBD-34A4-4600-B999-2177F64219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55AC96FD-A128-4B24-8DB3-80B1EDEA2BEB}"/>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4226117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111"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dirty="0">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545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135"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dirty="0">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84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18419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92338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3256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21752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25668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7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C5F7D2C-CB10-44CA-A10F-9FE4109A929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E224BD98-C34D-4375-B35F-7902F43303C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E367DFA7-186A-478C-8028-3425AA274BD8}"/>
              </a:ext>
            </a:extLst>
          </p:cNvPr>
          <p:cNvSpPr>
            <a:spLocks noGrp="1"/>
          </p:cNvSpPr>
          <p:nvPr>
            <p:ph type="dt" sz="half" idx="10"/>
          </p:nvPr>
        </p:nvSpPr>
        <p:spPr/>
        <p:txBody>
          <a:bodyPr/>
          <a:lstStyle/>
          <a:p>
            <a:fld id="{DCCD128C-3EF9-4496-965E-8BD2C5FA6784}" type="datetimeFigureOut">
              <a:rPr lang="es-ES" smtClean="0"/>
              <a:t>06/10/2020</a:t>
            </a:fld>
            <a:endParaRPr lang="es-ES"/>
          </a:p>
        </p:txBody>
      </p:sp>
      <p:sp>
        <p:nvSpPr>
          <p:cNvPr id="5" name="Marcador de pie de página 4">
            <a:extLst>
              <a:ext uri="{FF2B5EF4-FFF2-40B4-BE49-F238E27FC236}">
                <a16:creationId xmlns="" xmlns:a16="http://schemas.microsoft.com/office/drawing/2014/main" id="{3DBCB214-CEE8-465A-BD43-FC1FE7A514D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95F60081-41B4-47FC-B9DA-4F343CC65E21}"/>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3684394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82280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38685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8516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1"/>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4138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a:xfrm>
            <a:off x="2639616" y="260648"/>
            <a:ext cx="9552384" cy="1344149"/>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 Placeholder 9"/>
          <p:cNvSpPr>
            <a:spLocks noGrp="1"/>
          </p:cNvSpPr>
          <p:nvPr>
            <p:ph type="body" sz="quarter" idx="10" hasCustomPrompt="1"/>
          </p:nvPr>
        </p:nvSpPr>
        <p:spPr>
          <a:xfrm>
            <a:off x="3264363" y="343959"/>
            <a:ext cx="892763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64363" y="1112044"/>
            <a:ext cx="8927637"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527281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615070" y="378662"/>
            <a:ext cx="828165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45245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5099282"/>
            <a:ext cx="12192000" cy="768084"/>
          </a:xfrm>
          <a:prstGeom prst="rect">
            <a:avLst/>
          </a:prstGeom>
        </p:spPr>
        <p:txBody>
          <a:bodyPr anchor="ctr"/>
          <a:lstStyle>
            <a:lvl1pPr marL="0" indent="0" algn="ctr">
              <a:buNone/>
              <a:defRPr sz="48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7" y="5867367"/>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882322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solidFill>
                  <a:srgbClr val="E3DED1"/>
                </a:solidFill>
              </a:rPr>
              <a:t>The Power of PowerPoint | thepopp.com</a:t>
            </a:r>
            <a:endParaRPr lang="ja-JP" altLang="en-US" dirty="0">
              <a:solidFill>
                <a:srgbClr val="E3DED1"/>
              </a:solidFill>
            </a:endParaRPr>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solidFill>
                  <a:srgbClr val="E3DED1"/>
                </a:solidFill>
              </a:rPr>
              <a:pPr/>
              <a:t>‹Nº›</a:t>
            </a:fld>
            <a:endParaRPr lang="ja-JP" altLang="en-US">
              <a:solidFill>
                <a:srgbClr val="E3DED1"/>
              </a:solidFill>
            </a:endParaRPr>
          </a:p>
        </p:txBody>
      </p:sp>
      <p:sp>
        <p:nvSpPr>
          <p:cNvPr id="5" name="正方形/長方形 4"/>
          <p:cNvSpPr/>
          <p:nvPr userDrawn="1"/>
        </p:nvSpPr>
        <p:spPr>
          <a:xfrm>
            <a:off x="0" y="1"/>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prstClr val="white"/>
              </a:solidFill>
            </a:endParaRPr>
          </a:p>
        </p:txBody>
      </p:sp>
    </p:spTree>
    <p:extLst>
      <p:ext uri="{BB962C8B-B14F-4D97-AF65-F5344CB8AC3E}">
        <p14:creationId xmlns:p14="http://schemas.microsoft.com/office/powerpoint/2010/main" val="26455433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91EBA01-6DBA-481F-AEC4-EE9CC15487A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96701649-6778-48F3-8303-FDC8EA6B6C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E1473D82-254F-43CB-B3A5-58A6B1C9BAEA}"/>
              </a:ext>
            </a:extLst>
          </p:cNvPr>
          <p:cNvSpPr>
            <a:spLocks noGrp="1"/>
          </p:cNvSpPr>
          <p:nvPr>
            <p:ph type="dt" sz="half" idx="10"/>
          </p:nvPr>
        </p:nvSpPr>
        <p:spPr/>
        <p:txBody>
          <a:bodyPr/>
          <a:lstStyle/>
          <a:p>
            <a:fld id="{DCCD128C-3EF9-4496-965E-8BD2C5FA6784}" type="datetimeFigureOut">
              <a:rPr lang="es-ES" smtClean="0"/>
              <a:t>06/10/2020</a:t>
            </a:fld>
            <a:endParaRPr lang="es-ES"/>
          </a:p>
        </p:txBody>
      </p:sp>
      <p:sp>
        <p:nvSpPr>
          <p:cNvPr id="5" name="Marcador de pie de página 4">
            <a:extLst>
              <a:ext uri="{FF2B5EF4-FFF2-40B4-BE49-F238E27FC236}">
                <a16:creationId xmlns="" xmlns:a16="http://schemas.microsoft.com/office/drawing/2014/main" id="{DBE87011-7B80-4ADC-8967-4A82578444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9893325B-8C0D-4FD4-B59B-CFBD6828D858}"/>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67194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1ED5FBF-44D7-45BC-9B3D-099DF04D067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801F0702-42EF-48F1-A02D-4E6A84D4955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D0EFE166-AB62-4E18-8075-7D1CF745B8F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CAD38FED-7E2B-43CE-8361-321257447859}"/>
              </a:ext>
            </a:extLst>
          </p:cNvPr>
          <p:cNvSpPr>
            <a:spLocks noGrp="1"/>
          </p:cNvSpPr>
          <p:nvPr>
            <p:ph type="dt" sz="half" idx="10"/>
          </p:nvPr>
        </p:nvSpPr>
        <p:spPr/>
        <p:txBody>
          <a:bodyPr/>
          <a:lstStyle/>
          <a:p>
            <a:fld id="{DCCD128C-3EF9-4496-965E-8BD2C5FA6784}" type="datetimeFigureOut">
              <a:rPr lang="es-ES" smtClean="0"/>
              <a:t>06/10/2020</a:t>
            </a:fld>
            <a:endParaRPr lang="es-ES"/>
          </a:p>
        </p:txBody>
      </p:sp>
      <p:sp>
        <p:nvSpPr>
          <p:cNvPr id="6" name="Marcador de pie de página 5">
            <a:extLst>
              <a:ext uri="{FF2B5EF4-FFF2-40B4-BE49-F238E27FC236}">
                <a16:creationId xmlns="" xmlns:a16="http://schemas.microsoft.com/office/drawing/2014/main" id="{E31F9780-02F7-479D-951B-F119263F902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C7B6DC5B-716C-4FB9-A7BA-0E37ED642A42}"/>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313764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CE2FC2-7E88-4DEE-8CB7-6DB5A881CFF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D8C269C6-E271-4194-8DC7-76AE23444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B8EEC380-B886-44EE-8397-C0D91DA57C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64368669-80E5-46FD-A129-6730DCB6C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38229A83-0C34-4F93-9A7C-A221E4647E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04220D73-5F72-4910-A06B-63E85DBBDB3E}"/>
              </a:ext>
            </a:extLst>
          </p:cNvPr>
          <p:cNvSpPr>
            <a:spLocks noGrp="1"/>
          </p:cNvSpPr>
          <p:nvPr>
            <p:ph type="dt" sz="half" idx="10"/>
          </p:nvPr>
        </p:nvSpPr>
        <p:spPr/>
        <p:txBody>
          <a:bodyPr/>
          <a:lstStyle/>
          <a:p>
            <a:fld id="{DCCD128C-3EF9-4496-965E-8BD2C5FA6784}" type="datetimeFigureOut">
              <a:rPr lang="es-ES" smtClean="0"/>
              <a:t>06/10/2020</a:t>
            </a:fld>
            <a:endParaRPr lang="es-ES"/>
          </a:p>
        </p:txBody>
      </p:sp>
      <p:sp>
        <p:nvSpPr>
          <p:cNvPr id="8" name="Marcador de pie de página 7">
            <a:extLst>
              <a:ext uri="{FF2B5EF4-FFF2-40B4-BE49-F238E27FC236}">
                <a16:creationId xmlns="" xmlns:a16="http://schemas.microsoft.com/office/drawing/2014/main" id="{F656D0C2-0814-44C3-A9C4-AB0AF174D6D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 xmlns:a16="http://schemas.microsoft.com/office/drawing/2014/main" id="{C103F3E2-E21E-4111-8FC1-0BF4697052C3}"/>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330425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5E1CD3-E69C-48DC-967A-537E6C11A5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13014BEE-E55E-4811-BC7F-A9FF8CAA193C}"/>
              </a:ext>
            </a:extLst>
          </p:cNvPr>
          <p:cNvSpPr>
            <a:spLocks noGrp="1"/>
          </p:cNvSpPr>
          <p:nvPr>
            <p:ph type="dt" sz="half" idx="10"/>
          </p:nvPr>
        </p:nvSpPr>
        <p:spPr/>
        <p:txBody>
          <a:bodyPr/>
          <a:lstStyle/>
          <a:p>
            <a:fld id="{DCCD128C-3EF9-4496-965E-8BD2C5FA6784}" type="datetimeFigureOut">
              <a:rPr lang="es-ES" smtClean="0"/>
              <a:t>06/10/2020</a:t>
            </a:fld>
            <a:endParaRPr lang="es-ES"/>
          </a:p>
        </p:txBody>
      </p:sp>
      <p:sp>
        <p:nvSpPr>
          <p:cNvPr id="4" name="Marcador de pie de página 3">
            <a:extLst>
              <a:ext uri="{FF2B5EF4-FFF2-40B4-BE49-F238E27FC236}">
                <a16:creationId xmlns="" xmlns:a16="http://schemas.microsoft.com/office/drawing/2014/main" id="{BF22A854-A10C-4B0B-B30A-44B76854133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 xmlns:a16="http://schemas.microsoft.com/office/drawing/2014/main" id="{BD3D6201-6DAA-4CD2-845C-6856F83B3CB6}"/>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130585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917FBABA-8CAE-497D-B2FB-96080EC17DED}"/>
              </a:ext>
            </a:extLst>
          </p:cNvPr>
          <p:cNvSpPr>
            <a:spLocks noGrp="1"/>
          </p:cNvSpPr>
          <p:nvPr>
            <p:ph type="dt" sz="half" idx="10"/>
          </p:nvPr>
        </p:nvSpPr>
        <p:spPr/>
        <p:txBody>
          <a:bodyPr/>
          <a:lstStyle/>
          <a:p>
            <a:fld id="{DCCD128C-3EF9-4496-965E-8BD2C5FA6784}" type="datetimeFigureOut">
              <a:rPr lang="es-ES" smtClean="0"/>
              <a:t>06/10/2020</a:t>
            </a:fld>
            <a:endParaRPr lang="es-ES"/>
          </a:p>
        </p:txBody>
      </p:sp>
      <p:sp>
        <p:nvSpPr>
          <p:cNvPr id="3" name="Marcador de pie de página 2">
            <a:extLst>
              <a:ext uri="{FF2B5EF4-FFF2-40B4-BE49-F238E27FC236}">
                <a16:creationId xmlns="" xmlns:a16="http://schemas.microsoft.com/office/drawing/2014/main" id="{A9710512-6EA4-4109-9AFA-E74721951B9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 xmlns:a16="http://schemas.microsoft.com/office/drawing/2014/main" id="{14C851C5-F0D5-4527-AAB9-138D286B422C}"/>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422770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49CA6E2-DE5D-488E-8DA8-F4A414B373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54D1569B-F515-4356-A127-C3635CD87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53F20082-6782-4079-83CC-A55AB1976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0A6721D9-8421-4983-9BC9-C94D33140A1F}"/>
              </a:ext>
            </a:extLst>
          </p:cNvPr>
          <p:cNvSpPr>
            <a:spLocks noGrp="1"/>
          </p:cNvSpPr>
          <p:nvPr>
            <p:ph type="dt" sz="half" idx="10"/>
          </p:nvPr>
        </p:nvSpPr>
        <p:spPr/>
        <p:txBody>
          <a:bodyPr/>
          <a:lstStyle/>
          <a:p>
            <a:fld id="{DCCD128C-3EF9-4496-965E-8BD2C5FA6784}" type="datetimeFigureOut">
              <a:rPr lang="es-ES" smtClean="0"/>
              <a:t>06/10/2020</a:t>
            </a:fld>
            <a:endParaRPr lang="es-ES"/>
          </a:p>
        </p:txBody>
      </p:sp>
      <p:sp>
        <p:nvSpPr>
          <p:cNvPr id="6" name="Marcador de pie de página 5">
            <a:extLst>
              <a:ext uri="{FF2B5EF4-FFF2-40B4-BE49-F238E27FC236}">
                <a16:creationId xmlns="" xmlns:a16="http://schemas.microsoft.com/office/drawing/2014/main" id="{E9AA8E2E-BC55-4E0C-8100-FF39BB9F71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20D3FEB2-824F-43CD-A276-7FD7F10F5928}"/>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33154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F261F49-A8C2-4985-9582-9557839EE3F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65698B9E-C07F-458F-9A96-0538262251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86C201ED-5140-4ECE-BD6A-43246C34A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BFEED139-6C9E-4112-BBA6-2B76B3F055F3}"/>
              </a:ext>
            </a:extLst>
          </p:cNvPr>
          <p:cNvSpPr>
            <a:spLocks noGrp="1"/>
          </p:cNvSpPr>
          <p:nvPr>
            <p:ph type="dt" sz="half" idx="10"/>
          </p:nvPr>
        </p:nvSpPr>
        <p:spPr/>
        <p:txBody>
          <a:bodyPr/>
          <a:lstStyle/>
          <a:p>
            <a:fld id="{DCCD128C-3EF9-4496-965E-8BD2C5FA6784}" type="datetimeFigureOut">
              <a:rPr lang="es-ES" smtClean="0"/>
              <a:t>06/10/2020</a:t>
            </a:fld>
            <a:endParaRPr lang="es-ES"/>
          </a:p>
        </p:txBody>
      </p:sp>
      <p:sp>
        <p:nvSpPr>
          <p:cNvPr id="6" name="Marcador de pie de página 5">
            <a:extLst>
              <a:ext uri="{FF2B5EF4-FFF2-40B4-BE49-F238E27FC236}">
                <a16:creationId xmlns="" xmlns:a16="http://schemas.microsoft.com/office/drawing/2014/main" id="{36032411-2903-421D-9CC7-AB03F2D2BD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515FF249-E0B2-4220-BCA7-AAA8586AE247}"/>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103267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jpe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D9B21243-DE60-43DA-B8BD-284093D88D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AC9FBDA0-879A-4254-9650-B0F506E46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F6E300E9-B4D5-4931-A220-3B4B63D61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D128C-3EF9-4496-965E-8BD2C5FA6784}" type="datetimeFigureOut">
              <a:rPr lang="es-ES" smtClean="0"/>
              <a:t>06/10/2020</a:t>
            </a:fld>
            <a:endParaRPr lang="es-ES"/>
          </a:p>
        </p:txBody>
      </p:sp>
      <p:sp>
        <p:nvSpPr>
          <p:cNvPr id="5" name="Marcador de pie de página 4">
            <a:extLst>
              <a:ext uri="{FF2B5EF4-FFF2-40B4-BE49-F238E27FC236}">
                <a16:creationId xmlns="" xmlns:a16="http://schemas.microsoft.com/office/drawing/2014/main" id="{4831B9A8-0A2F-4457-BAA4-427E24D2B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 xmlns:a16="http://schemas.microsoft.com/office/drawing/2014/main" id="{33DFD0C7-2FB4-4761-B54A-1A5380E1E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D7B82-D465-451B-BD0F-6B5C63A539D8}" type="slidenum">
              <a:rPr lang="es-ES" smtClean="0"/>
              <a:t>‹Nº›</a:t>
            </a:fld>
            <a:endParaRPr lang="es-ES"/>
          </a:p>
        </p:txBody>
      </p:sp>
    </p:spTree>
    <p:extLst>
      <p:ext uri="{BB962C8B-B14F-4D97-AF65-F5344CB8AC3E}">
        <p14:creationId xmlns:p14="http://schemas.microsoft.com/office/powerpoint/2010/main" val="1114558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3"/>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dirty="0">
              <a:solidFill>
                <a:prstClr val="black"/>
              </a:solidFill>
            </a:endParaRPr>
          </a:p>
        </p:txBody>
      </p:sp>
      <p:sp>
        <p:nvSpPr>
          <p:cNvPr id="1045" name="Rectangle 21"/>
          <p:cNvSpPr>
            <a:spLocks noChangeArrowheads="1"/>
          </p:cNvSpPr>
          <p:nvPr/>
        </p:nvSpPr>
        <p:spPr bwMode="auto">
          <a:xfrm rot="10800000">
            <a:off x="2" y="6308728"/>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dirty="0">
              <a:solidFill>
                <a:prstClr val="black"/>
              </a:solidFill>
            </a:endParaRPr>
          </a:p>
        </p:txBody>
      </p:sp>
      <p:sp>
        <p:nvSpPr>
          <p:cNvPr id="1047" name="Line 23"/>
          <p:cNvSpPr>
            <a:spLocks noChangeShapeType="1"/>
          </p:cNvSpPr>
          <p:nvPr/>
        </p:nvSpPr>
        <p:spPr bwMode="auto">
          <a:xfrm rot="10800000" flipH="1">
            <a:off x="33869" y="6296025"/>
            <a:ext cx="8879417" cy="0"/>
          </a:xfrm>
          <a:prstGeom prst="line">
            <a:avLst/>
          </a:prstGeom>
          <a:noFill/>
          <a:ln w="38100">
            <a:solidFill>
              <a:srgbClr val="FF0000"/>
            </a:solidFill>
            <a:round/>
            <a:headEnd/>
            <a:tailEnd/>
          </a:ln>
          <a:effectLst/>
        </p:spPr>
        <p:txBody>
          <a:bodyPr/>
          <a:lstStyle/>
          <a:p>
            <a:pPr defTabSz="914400"/>
            <a:endParaRPr lang="es-ES" dirty="0">
              <a:solidFill>
                <a:prstClr val="black"/>
              </a:solidFill>
            </a:endParaRPr>
          </a:p>
        </p:txBody>
      </p:sp>
      <p:sp>
        <p:nvSpPr>
          <p:cNvPr id="1048" name="Line 24"/>
          <p:cNvSpPr>
            <a:spLocks noChangeShapeType="1"/>
          </p:cNvSpPr>
          <p:nvPr/>
        </p:nvSpPr>
        <p:spPr bwMode="auto">
          <a:xfrm rot="10800000" flipH="1">
            <a:off x="33869" y="6245225"/>
            <a:ext cx="8879417" cy="0"/>
          </a:xfrm>
          <a:prstGeom prst="line">
            <a:avLst/>
          </a:prstGeom>
          <a:noFill/>
          <a:ln w="38100">
            <a:solidFill>
              <a:srgbClr val="006600"/>
            </a:solidFill>
            <a:round/>
            <a:headEnd/>
            <a:tailEnd/>
          </a:ln>
          <a:effectLst/>
        </p:spPr>
        <p:txBody>
          <a:bodyPr/>
          <a:lstStyle/>
          <a:p>
            <a:pPr defTabSz="914400"/>
            <a:endParaRPr lang="es-ES" dirty="0">
              <a:solidFill>
                <a:prstClr val="black"/>
              </a:solidFill>
            </a:endParaRPr>
          </a:p>
        </p:txBody>
      </p:sp>
      <p:pic>
        <p:nvPicPr>
          <p:cNvPr id="7" name="Picture 6"/>
          <p:cNvPicPr>
            <a:picLocks noChangeAspect="1"/>
          </p:cNvPicPr>
          <p:nvPr/>
        </p:nvPicPr>
        <p:blipFill rotWithShape="1">
          <a:blip r:embed="rId17" cstate="print">
            <a:extLst>
              <a:ext uri="{28A0092B-C50C-407E-A947-70E740481C1C}">
                <a14:useLocalDpi xmlns:a14="http://schemas.microsoft.com/office/drawing/2010/main" val="0"/>
              </a:ext>
            </a:extLst>
          </a:blip>
          <a:srcRect l="7594" t="38806" r="7258" b="30597"/>
          <a:stretch/>
        </p:blipFill>
        <p:spPr bwMode="auto">
          <a:xfrm>
            <a:off x="8880312"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6740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8.png"/><Relationship Id="rId12" Type="http://schemas.microsoft.com/office/2007/relationships/hdphoto" Target="../media/hdphoto3.wdp"/><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openxmlformats.org/officeDocument/2006/relationships/image" Target="../media/image10.png"/><Relationship Id="rId5" Type="http://schemas.openxmlformats.org/officeDocument/2006/relationships/diagramColors" Target="../diagrams/colors1.xml"/><Relationship Id="rId10" Type="http://schemas.microsoft.com/office/2007/relationships/hdphoto" Target="../media/hdphoto2.wdp"/><Relationship Id="rId4" Type="http://schemas.openxmlformats.org/officeDocument/2006/relationships/diagramQuickStyle" Target="../diagrams/quickStyle1.xml"/><Relationship Id="rId9" Type="http://schemas.openxmlformats.org/officeDocument/2006/relationships/image" Target="../media/image9.png"/><Relationship Id="rId14" Type="http://schemas.microsoft.com/office/2007/relationships/hdphoto" Target="../media/hdphoto4.wdp"/></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txBox="1">
            <a:spLocks/>
          </p:cNvSpPr>
          <p:nvPr/>
        </p:nvSpPr>
        <p:spPr>
          <a:xfrm>
            <a:off x="1150624" y="692696"/>
            <a:ext cx="11039789" cy="530781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CARRERA DE INGENIERÍA EN FINANZAS Y AUDITORÍA</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TRABAJO DE TITULACIÓN, PREVIO A LA OBTENCIÓN DEL TÍTULO DE </a:t>
            </a:r>
            <a:r>
              <a:rPr lang="es-EC" sz="1800" b="1" dirty="0" smtClean="0">
                <a:solidFill>
                  <a:srgbClr val="000000"/>
                </a:solidFill>
                <a:latin typeface="Times New Roman" panose="02020603050405020304" pitchFamily="18" charset="0"/>
                <a:cs typeface="Times New Roman" panose="02020603050405020304" pitchFamily="18" charset="0"/>
              </a:rPr>
              <a:t>INGENIERO </a:t>
            </a:r>
            <a:r>
              <a:rPr lang="es-EC" sz="1800" b="1" dirty="0">
                <a:solidFill>
                  <a:srgbClr val="000000"/>
                </a:solidFill>
                <a:latin typeface="Times New Roman" panose="02020603050405020304" pitchFamily="18" charset="0"/>
                <a:cs typeface="Times New Roman" panose="02020603050405020304" pitchFamily="18" charset="0"/>
              </a:rPr>
              <a:t>EN </a:t>
            </a:r>
            <a:r>
              <a:rPr lang="es-EC" sz="1800" b="1" dirty="0" smtClean="0">
                <a:solidFill>
                  <a:srgbClr val="000000"/>
                </a:solidFill>
                <a:latin typeface="Times New Roman" panose="02020603050405020304" pitchFamily="18" charset="0"/>
                <a:cs typeface="Times New Roman" panose="02020603050405020304" pitchFamily="18" charset="0"/>
              </a:rPr>
              <a:t>FINANZAS, CONTADOR PUBLICO - AUDITOR</a:t>
            </a:r>
            <a:endParaRPr lang="es-EC" sz="18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AUTOR: VIVANCO ENCALADA, LUIS MIGUEL</a:t>
            </a: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smtClean="0">
                <a:solidFill>
                  <a:schemeClr val="tx1"/>
                </a:solidFill>
                <a:latin typeface="Times New Roman" panose="02020603050405020304" pitchFamily="18" charset="0"/>
                <a:cs typeface="Times New Roman" panose="02020603050405020304" pitchFamily="18" charset="0"/>
              </a:rPr>
              <a:t/>
            </a:r>
            <a:br>
              <a:rPr lang="es-EC" sz="1800" b="1" dirty="0" smtClean="0">
                <a:solidFill>
                  <a:schemeClr val="tx1"/>
                </a:solidFill>
                <a:latin typeface="Times New Roman" panose="02020603050405020304" pitchFamily="18" charset="0"/>
                <a:cs typeface="Times New Roman" panose="02020603050405020304" pitchFamily="18" charset="0"/>
              </a:rPr>
            </a:br>
            <a:r>
              <a:rPr lang="es-EC" sz="1800" b="1" dirty="0">
                <a:solidFill>
                  <a:srgbClr val="000000"/>
                </a:solidFill>
                <a:latin typeface="Times New Roman" panose="02020603050405020304" pitchFamily="18" charset="0"/>
                <a:cs typeface="Times New Roman" panose="02020603050405020304" pitchFamily="18" charset="0"/>
              </a:rPr>
              <a:t>ANÁLISIS DEL RIESGO DE QUIEBRA DEL SECTOR AUTOMOTRIZ ENSAMBLADOR DEL ECUADOR PERIODO </a:t>
            </a:r>
            <a:r>
              <a:rPr lang="es-EC" sz="1800" b="1" dirty="0" smtClean="0">
                <a:solidFill>
                  <a:srgbClr val="000000"/>
                </a:solidFill>
                <a:latin typeface="Times New Roman" panose="02020603050405020304" pitchFamily="18" charset="0"/>
                <a:cs typeface="Times New Roman" panose="02020603050405020304" pitchFamily="18" charset="0"/>
              </a:rPr>
              <a:t>2016-2018</a:t>
            </a:r>
          </a:p>
          <a:p>
            <a:pPr marL="0" indent="0" algn="ctr">
              <a:buNone/>
            </a:pPr>
            <a:endParaRPr lang="es-EC" sz="18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PHD. </a:t>
            </a:r>
            <a:r>
              <a:rPr lang="es-EC" sz="1800" b="1" dirty="0">
                <a:solidFill>
                  <a:srgbClr val="000000"/>
                </a:solidFill>
                <a:latin typeface="Times New Roman" panose="02020603050405020304" pitchFamily="18" charset="0"/>
                <a:cs typeface="Times New Roman" panose="02020603050405020304" pitchFamily="18" charset="0"/>
              </a:rPr>
              <a:t>CARRILLO PUNINA, </a:t>
            </a:r>
            <a:r>
              <a:rPr lang="es-EC" sz="1800" b="1" dirty="0" smtClean="0">
                <a:solidFill>
                  <a:srgbClr val="000000"/>
                </a:solidFill>
                <a:latin typeface="Times New Roman" panose="02020603050405020304" pitchFamily="18" charset="0"/>
                <a:cs typeface="Times New Roman" panose="02020603050405020304" pitchFamily="18" charset="0"/>
              </a:rPr>
              <a:t>ÁLVARO </a:t>
            </a:r>
            <a:r>
              <a:rPr lang="es-EC" sz="1800" b="1" dirty="0">
                <a:solidFill>
                  <a:srgbClr val="000000"/>
                </a:solidFill>
                <a:latin typeface="Times New Roman" panose="02020603050405020304" pitchFamily="18" charset="0"/>
                <a:cs typeface="Times New Roman" panose="02020603050405020304" pitchFamily="18" charset="0"/>
              </a:rPr>
              <a:t>PATRICIO </a:t>
            </a: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DIRECTOR</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21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7">
            <a:extLst>
              <a:ext uri="{FF2B5EF4-FFF2-40B4-BE49-F238E27FC236}">
                <a16:creationId xmlns="" xmlns:a16="http://schemas.microsoft.com/office/drawing/2014/main" id="{5B031A95-1EC9-47FA-9B21-CA6164634E0B}"/>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Marco Referencial</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5" name="Elipse 4">
            <a:extLst>
              <a:ext uri="{FF2B5EF4-FFF2-40B4-BE49-F238E27FC236}">
                <a16:creationId xmlns="" xmlns:a16="http://schemas.microsoft.com/office/drawing/2014/main" id="{02553D5A-305E-4913-9D5E-04C44AB871ED}"/>
              </a:ext>
            </a:extLst>
          </p:cNvPr>
          <p:cNvSpPr/>
          <p:nvPr/>
        </p:nvSpPr>
        <p:spPr>
          <a:xfrm>
            <a:off x="197866" y="234202"/>
            <a:ext cx="575670" cy="639746"/>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2</a:t>
            </a:r>
            <a:endParaRPr lang="en-US" b="1" dirty="0">
              <a:solidFill>
                <a:srgbClr val="337D38"/>
              </a:solidFill>
              <a:latin typeface="Times New Roman" panose="02020603050405020304" pitchFamily="18" charset="0"/>
              <a:cs typeface="Times New Roman" panose="02020603050405020304" pitchFamily="18" charset="0"/>
            </a:endParaRPr>
          </a:p>
        </p:txBody>
      </p:sp>
      <p:sp>
        <p:nvSpPr>
          <p:cNvPr id="8" name="Rectángulo 7"/>
          <p:cNvSpPr/>
          <p:nvPr/>
        </p:nvSpPr>
        <p:spPr>
          <a:xfrm>
            <a:off x="888780" y="1287810"/>
            <a:ext cx="430982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indent="457200" algn="ctr">
              <a:spcAft>
                <a:spcPts val="0"/>
              </a:spcAft>
            </a:pPr>
            <a:r>
              <a:rPr lang="es-EC" sz="1600" b="1" i="1" dirty="0">
                <a:latin typeface="Calibri" panose="020F0502020204030204" pitchFamily="34" charset="0"/>
                <a:ea typeface="Calibri" panose="020F0502020204030204" pitchFamily="34" charset="0"/>
                <a:cs typeface="Times New Roman" panose="02020603050405020304" pitchFamily="18" charset="0"/>
              </a:rPr>
              <a:t>¿ES EL MODELO Z-SCORE DE ALTMAN UN BUEN PREDICTOR DE LA SITUACIÓN FINANCIERA DE LAS PYMES EN COLOMBIA?</a:t>
            </a:r>
            <a:endParaRPr lang="es-EC"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1158830" y="2836033"/>
            <a:ext cx="3769719"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7200" algn="just"/>
            <a:r>
              <a:rPr lang="es-EC" sz="1600" dirty="0"/>
              <a:t>Se aplicó el modelo </a:t>
            </a:r>
            <a:r>
              <a:rPr lang="es-EC" sz="1600" dirty="0" err="1" smtClean="0"/>
              <a:t>Añtman</a:t>
            </a:r>
            <a:r>
              <a:rPr lang="es-EC" sz="1600" dirty="0" smtClean="0"/>
              <a:t> </a:t>
            </a:r>
            <a:r>
              <a:rPr lang="es-EC" sz="1600" dirty="0"/>
              <a:t>en un total de treinta empresas de las cuales la mitad de las empresas se encontraban en un proceso de cierre, obteniendo un 62 % de acierto en las empresas saludable y un 100% de acierto en las empresas en proceso de cierre lo cual determino que el modelo es buen predictor de riesgo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ángulo 16"/>
          <p:cNvSpPr/>
          <p:nvPr/>
        </p:nvSpPr>
        <p:spPr>
          <a:xfrm>
            <a:off x="6329680" y="2836033"/>
            <a:ext cx="475488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457200" algn="just">
              <a:spcAft>
                <a:spcPts val="0"/>
              </a:spcAft>
            </a:pPr>
            <a:r>
              <a:rPr lang="es-EC" dirty="0" smtClean="0">
                <a:latin typeface="Calibri" panose="020F0502020204030204" pitchFamily="34" charset="0"/>
                <a:ea typeface="Calibri" panose="020F0502020204030204" pitchFamily="34" charset="0"/>
                <a:cs typeface="Times New Roman" panose="02020603050405020304" pitchFamily="18" charset="0"/>
              </a:rPr>
              <a:t>Se evaluó con el modelo Altman a nueve </a:t>
            </a:r>
            <a:r>
              <a:rPr lang="es-EC" dirty="0">
                <a:latin typeface="Calibri" panose="020F0502020204030204" pitchFamily="34" charset="0"/>
                <a:ea typeface="Calibri" panose="020F0502020204030204" pitchFamily="34" charset="0"/>
                <a:cs typeface="Times New Roman" panose="02020603050405020304" pitchFamily="18" charset="0"/>
              </a:rPr>
              <a:t>empresas que han tenido problemas de quiebra en el periodo analizado, el estudio observo que en el 78 % de las empresas seleccionadas efectivamente estaban en riesgo de quiebra exceptuando a dos empresas que según la investigación eran saludables, a pesar de este error el porcentaje de acierto fue </a:t>
            </a:r>
            <a:r>
              <a:rPr lang="es-EC" dirty="0" smtClean="0">
                <a:latin typeface="Calibri" panose="020F0502020204030204" pitchFamily="34" charset="0"/>
                <a:ea typeface="Calibri" panose="020F0502020204030204" pitchFamily="34" charset="0"/>
                <a:cs typeface="Times New Roman" panose="02020603050405020304" pitchFamily="18" charset="0"/>
              </a:rPr>
              <a:t>alto.</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ángulo 17"/>
          <p:cNvSpPr/>
          <p:nvPr/>
        </p:nvSpPr>
        <p:spPr>
          <a:xfrm>
            <a:off x="6507480" y="1410920"/>
            <a:ext cx="439928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457200" algn="ctr">
              <a:spcAft>
                <a:spcPts val="0"/>
              </a:spcAft>
            </a:pPr>
            <a:r>
              <a:rPr lang="es-EC" sz="1600" b="1" dirty="0">
                <a:latin typeface="Calibri" panose="020F0502020204030204" pitchFamily="34" charset="0"/>
                <a:ea typeface="Calibri" panose="020F0502020204030204" pitchFamily="34" charset="0"/>
                <a:cs typeface="Times New Roman" panose="02020603050405020304" pitchFamily="18" charset="0"/>
              </a:rPr>
              <a:t>ANÁLISIS DEL MODELO Z DE ALTMAN EN EL MERCADO PERUANO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78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37">
            <a:extLst>
              <a:ext uri="{FF2B5EF4-FFF2-40B4-BE49-F238E27FC236}">
                <a16:creationId xmlns="" xmlns:a16="http://schemas.microsoft.com/office/drawing/2014/main" id="{D00206B3-1B0A-477D-A777-FDE5DF20FF55}"/>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Marco Metodológico</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8" name="Elipse 7">
            <a:extLst>
              <a:ext uri="{FF2B5EF4-FFF2-40B4-BE49-F238E27FC236}">
                <a16:creationId xmlns="" xmlns:a16="http://schemas.microsoft.com/office/drawing/2014/main" id="{104214F9-2419-490D-AA34-84B638DF6F45}"/>
              </a:ext>
            </a:extLst>
          </p:cNvPr>
          <p:cNvSpPr/>
          <p:nvPr/>
        </p:nvSpPr>
        <p:spPr>
          <a:xfrm>
            <a:off x="197866" y="234202"/>
            <a:ext cx="575670" cy="639746"/>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2</a:t>
            </a:r>
            <a:endParaRPr lang="en-US" b="1" dirty="0">
              <a:solidFill>
                <a:srgbClr val="337D38"/>
              </a:solidFill>
              <a:latin typeface="Times New Roman" panose="02020603050405020304" pitchFamily="18" charset="0"/>
              <a:cs typeface="Times New Roman" panose="02020603050405020304" pitchFamily="18" charset="0"/>
            </a:endParaRPr>
          </a:p>
        </p:txBody>
      </p:sp>
      <p:cxnSp>
        <p:nvCxnSpPr>
          <p:cNvPr id="25" name="Straight Connector 31">
            <a:extLst>
              <a:ext uri="{FF2B5EF4-FFF2-40B4-BE49-F238E27FC236}">
                <a16:creationId xmlns="" xmlns:a16="http://schemas.microsoft.com/office/drawing/2014/main" id="{BE26F1DC-2D65-4F71-8CD7-D8E9B82D98CB}"/>
              </a:ext>
            </a:extLst>
          </p:cNvPr>
          <p:cNvCxnSpPr>
            <a:cxnSpLocks/>
          </p:cNvCxnSpPr>
          <p:nvPr/>
        </p:nvCxnSpPr>
        <p:spPr>
          <a:xfrm flipV="1">
            <a:off x="5737915" y="2565887"/>
            <a:ext cx="1823045" cy="864766"/>
          </a:xfrm>
          <a:prstGeom prst="line">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37">
            <a:extLst>
              <a:ext uri="{FF2B5EF4-FFF2-40B4-BE49-F238E27FC236}">
                <a16:creationId xmlns="" xmlns:a16="http://schemas.microsoft.com/office/drawing/2014/main" id="{0BBEA114-1B42-44B7-8165-A1EBDF65C0E5}"/>
              </a:ext>
            </a:extLst>
          </p:cNvPr>
          <p:cNvCxnSpPr/>
          <p:nvPr/>
        </p:nvCxnSpPr>
        <p:spPr>
          <a:xfrm flipH="1" flipV="1">
            <a:off x="4813862" y="2324991"/>
            <a:ext cx="924053" cy="1105661"/>
          </a:xfrm>
          <a:prstGeom prst="line">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49">
            <a:extLst>
              <a:ext uri="{FF2B5EF4-FFF2-40B4-BE49-F238E27FC236}">
                <a16:creationId xmlns="" xmlns:a16="http://schemas.microsoft.com/office/drawing/2014/main" id="{FF01511C-8D39-41B4-A0A3-7A3DD418C9A0}"/>
              </a:ext>
            </a:extLst>
          </p:cNvPr>
          <p:cNvCxnSpPr>
            <a:cxnSpLocks/>
          </p:cNvCxnSpPr>
          <p:nvPr/>
        </p:nvCxnSpPr>
        <p:spPr>
          <a:xfrm flipH="1" flipV="1">
            <a:off x="3914870" y="3254715"/>
            <a:ext cx="1823046" cy="175937"/>
          </a:xfrm>
          <a:prstGeom prst="line">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9" name="Oval 16">
            <a:extLst>
              <a:ext uri="{FF2B5EF4-FFF2-40B4-BE49-F238E27FC236}">
                <a16:creationId xmlns="" xmlns:a16="http://schemas.microsoft.com/office/drawing/2014/main" id="{8E6FC590-6FA3-4F96-8713-C1CA4F831870}"/>
              </a:ext>
            </a:extLst>
          </p:cNvPr>
          <p:cNvSpPr/>
          <p:nvPr/>
        </p:nvSpPr>
        <p:spPr>
          <a:xfrm>
            <a:off x="4741184" y="2487608"/>
            <a:ext cx="1993462" cy="1872582"/>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ko-KR" altLang="en-US" sz="1200" dirty="0">
              <a:solidFill>
                <a:schemeClr val="tx1">
                  <a:lumMod val="75000"/>
                  <a:lumOff val="25000"/>
                </a:schemeClr>
              </a:solidFill>
              <a:latin typeface="Calibri" panose="020F0502020204030204" pitchFamily="34" charset="0"/>
            </a:endParaRPr>
          </a:p>
        </p:txBody>
      </p:sp>
      <p:sp>
        <p:nvSpPr>
          <p:cNvPr id="32" name="TextBox 78">
            <a:extLst>
              <a:ext uri="{FF2B5EF4-FFF2-40B4-BE49-F238E27FC236}">
                <a16:creationId xmlns="" xmlns:a16="http://schemas.microsoft.com/office/drawing/2014/main" id="{5166C42C-2116-484D-B64F-BB3A79D3CFE7}"/>
              </a:ext>
            </a:extLst>
          </p:cNvPr>
          <p:cNvSpPr txBox="1"/>
          <p:nvPr/>
        </p:nvSpPr>
        <p:spPr>
          <a:xfrm>
            <a:off x="4895637" y="3254715"/>
            <a:ext cx="1684555" cy="338554"/>
          </a:xfrm>
          <a:prstGeom prst="rect">
            <a:avLst/>
          </a:prstGeom>
          <a:noFill/>
          <a:ln w="3175">
            <a:noFill/>
          </a:ln>
        </p:spPr>
        <p:txBody>
          <a:bodyPr wrap="square" rtlCol="0" anchor="ctr">
            <a:spAutoFit/>
          </a:bodyPr>
          <a:lstStyle/>
          <a:p>
            <a:pPr algn="ctr"/>
            <a:r>
              <a:rPr lang="es-EC" altLang="ko-KR" sz="1600" b="1" dirty="0">
                <a:solidFill>
                  <a:schemeClr val="bg1"/>
                </a:solidFill>
                <a:latin typeface="Calibri" panose="020F0502020204030204" pitchFamily="34" charset="0"/>
                <a:cs typeface="Arial" pitchFamily="34" charset="0"/>
              </a:rPr>
              <a:t>Metodología</a:t>
            </a:r>
            <a:endParaRPr lang="ko-KR" altLang="en-US" sz="1600" b="1" dirty="0">
              <a:solidFill>
                <a:schemeClr val="bg1"/>
              </a:solidFill>
              <a:latin typeface="Calibri" panose="020F0502020204030204" pitchFamily="34" charset="0"/>
              <a:cs typeface="Arial" pitchFamily="34" charset="0"/>
            </a:endParaRPr>
          </a:p>
        </p:txBody>
      </p:sp>
      <p:sp>
        <p:nvSpPr>
          <p:cNvPr id="33" name="Frame 17">
            <a:extLst>
              <a:ext uri="{FF2B5EF4-FFF2-40B4-BE49-F238E27FC236}">
                <a16:creationId xmlns="" xmlns:a16="http://schemas.microsoft.com/office/drawing/2014/main" id="{9AC2A07D-904D-4FF1-8FCA-7B384D610CAC}"/>
              </a:ext>
            </a:extLst>
          </p:cNvPr>
          <p:cNvSpPr/>
          <p:nvPr/>
        </p:nvSpPr>
        <p:spPr>
          <a:xfrm>
            <a:off x="3892457" y="4397886"/>
            <a:ext cx="544138"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sz="1200" dirty="0">
              <a:solidFill>
                <a:schemeClr val="tx1"/>
              </a:solidFill>
              <a:latin typeface="Calibri" panose="020F0502020204030204" pitchFamily="34" charset="0"/>
            </a:endParaRPr>
          </a:p>
        </p:txBody>
      </p:sp>
      <p:sp>
        <p:nvSpPr>
          <p:cNvPr id="34" name="Frame 17">
            <a:extLst>
              <a:ext uri="{FF2B5EF4-FFF2-40B4-BE49-F238E27FC236}">
                <a16:creationId xmlns="" xmlns:a16="http://schemas.microsoft.com/office/drawing/2014/main" id="{1DD6E9C8-30D6-4FDF-8C5C-F601EF29E578}"/>
              </a:ext>
            </a:extLst>
          </p:cNvPr>
          <p:cNvSpPr/>
          <p:nvPr/>
        </p:nvSpPr>
        <p:spPr>
          <a:xfrm>
            <a:off x="7608299" y="2311810"/>
            <a:ext cx="544138"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sz="1200">
              <a:solidFill>
                <a:schemeClr val="tx1"/>
              </a:solidFill>
              <a:latin typeface="Calibri" panose="020F0502020204030204" pitchFamily="34" charset="0"/>
            </a:endParaRPr>
          </a:p>
        </p:txBody>
      </p:sp>
      <p:sp>
        <p:nvSpPr>
          <p:cNvPr id="35" name="Frame 17">
            <a:extLst>
              <a:ext uri="{FF2B5EF4-FFF2-40B4-BE49-F238E27FC236}">
                <a16:creationId xmlns="" xmlns:a16="http://schemas.microsoft.com/office/drawing/2014/main" id="{4D430D48-CB11-4175-B4B0-32EB40F8B746}"/>
              </a:ext>
            </a:extLst>
          </p:cNvPr>
          <p:cNvSpPr/>
          <p:nvPr/>
        </p:nvSpPr>
        <p:spPr>
          <a:xfrm>
            <a:off x="3323393" y="2922498"/>
            <a:ext cx="544138"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sz="1200">
              <a:solidFill>
                <a:schemeClr val="tx1"/>
              </a:solidFill>
              <a:latin typeface="Calibri" panose="020F0502020204030204" pitchFamily="34" charset="0"/>
            </a:endParaRPr>
          </a:p>
        </p:txBody>
      </p:sp>
      <p:grpSp>
        <p:nvGrpSpPr>
          <p:cNvPr id="40" name="Google Shape;4566;p39">
            <a:extLst>
              <a:ext uri="{FF2B5EF4-FFF2-40B4-BE49-F238E27FC236}">
                <a16:creationId xmlns="" xmlns:a16="http://schemas.microsoft.com/office/drawing/2014/main" id="{5D8C563A-2F67-462A-AA2F-E0E31660C9B0}"/>
              </a:ext>
            </a:extLst>
          </p:cNvPr>
          <p:cNvGrpSpPr/>
          <p:nvPr/>
        </p:nvGrpSpPr>
        <p:grpSpPr>
          <a:xfrm>
            <a:off x="4127622" y="1759298"/>
            <a:ext cx="692286" cy="508153"/>
            <a:chOff x="3955900" y="2984500"/>
            <a:chExt cx="414000" cy="422525"/>
          </a:xfrm>
        </p:grpSpPr>
        <p:sp>
          <p:nvSpPr>
            <p:cNvPr id="41" name="Google Shape;4567;p39">
              <a:extLst>
                <a:ext uri="{FF2B5EF4-FFF2-40B4-BE49-F238E27FC236}">
                  <a16:creationId xmlns="" xmlns:a16="http://schemas.microsoft.com/office/drawing/2014/main" id="{AF78871C-9E3E-45E0-9467-56EEBF47F6BF}"/>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2" name="Google Shape;4568;p39">
              <a:extLst>
                <a:ext uri="{FF2B5EF4-FFF2-40B4-BE49-F238E27FC236}">
                  <a16:creationId xmlns="" xmlns:a16="http://schemas.microsoft.com/office/drawing/2014/main" id="{AF9650DE-7066-41BC-9815-7DBCFD5BB5F0}"/>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3" name="Google Shape;4569;p39">
              <a:extLst>
                <a:ext uri="{FF2B5EF4-FFF2-40B4-BE49-F238E27FC236}">
                  <a16:creationId xmlns="" xmlns:a16="http://schemas.microsoft.com/office/drawing/2014/main" id="{D4216ACE-4078-4E94-A553-4A69EBDBF9D7}"/>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7" name="Rectángulo 46">
            <a:extLst>
              <a:ext uri="{FF2B5EF4-FFF2-40B4-BE49-F238E27FC236}">
                <a16:creationId xmlns="" xmlns:a16="http://schemas.microsoft.com/office/drawing/2014/main" id="{D0726A19-1519-4770-80CF-768AB47A8F0A}"/>
              </a:ext>
            </a:extLst>
          </p:cNvPr>
          <p:cNvSpPr/>
          <p:nvPr/>
        </p:nvSpPr>
        <p:spPr>
          <a:xfrm>
            <a:off x="773536" y="2807176"/>
            <a:ext cx="2578308" cy="873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11150">
              <a:lnSpc>
                <a:spcPct val="90000"/>
              </a:lnSpc>
              <a:spcBef>
                <a:spcPct val="0"/>
              </a:spcBef>
              <a:spcAft>
                <a:spcPct val="15000"/>
              </a:spcAft>
            </a:pPr>
            <a:r>
              <a:rPr lang="es-ES" sz="1400" b="1" dirty="0" smtClean="0">
                <a:solidFill>
                  <a:schemeClr val="tx1"/>
                </a:solidFill>
              </a:rPr>
              <a:t>Alcance</a:t>
            </a:r>
            <a:endParaRPr lang="es-ES" sz="1400" b="1" dirty="0">
              <a:solidFill>
                <a:schemeClr val="tx1"/>
              </a:solidFill>
            </a:endParaRPr>
          </a:p>
          <a:p>
            <a:pPr marL="57150" lvl="1" indent="-57150" defTabSz="311150">
              <a:lnSpc>
                <a:spcPct val="90000"/>
              </a:lnSpc>
              <a:spcBef>
                <a:spcPct val="0"/>
              </a:spcBef>
              <a:spcAft>
                <a:spcPct val="15000"/>
              </a:spcAft>
              <a:buChar char="•"/>
            </a:pPr>
            <a:r>
              <a:rPr lang="es-ES" sz="1400" dirty="0" smtClean="0">
                <a:solidFill>
                  <a:schemeClr val="tx1"/>
                </a:solidFill>
              </a:rPr>
              <a:t>Correlacional</a:t>
            </a:r>
            <a:endParaRPr lang="es-ES" sz="1400" dirty="0">
              <a:solidFill>
                <a:schemeClr val="tx1"/>
              </a:solidFill>
            </a:endParaRPr>
          </a:p>
        </p:txBody>
      </p:sp>
      <p:sp>
        <p:nvSpPr>
          <p:cNvPr id="48" name="Rectángulo 47">
            <a:extLst>
              <a:ext uri="{FF2B5EF4-FFF2-40B4-BE49-F238E27FC236}">
                <a16:creationId xmlns="" xmlns:a16="http://schemas.microsoft.com/office/drawing/2014/main" id="{597464FE-5B52-4C87-A305-DAD601D0A3A7}"/>
              </a:ext>
            </a:extLst>
          </p:cNvPr>
          <p:cNvSpPr/>
          <p:nvPr/>
        </p:nvSpPr>
        <p:spPr>
          <a:xfrm>
            <a:off x="1673621" y="1692521"/>
            <a:ext cx="2578308" cy="873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11150">
              <a:lnSpc>
                <a:spcPct val="90000"/>
              </a:lnSpc>
              <a:spcBef>
                <a:spcPct val="0"/>
              </a:spcBef>
              <a:spcAft>
                <a:spcPct val="15000"/>
              </a:spcAft>
            </a:pPr>
            <a:r>
              <a:rPr lang="es-ES" sz="1400" b="1" dirty="0">
                <a:solidFill>
                  <a:schemeClr val="tx1"/>
                </a:solidFill>
              </a:rPr>
              <a:t>Enfoque de la investigación </a:t>
            </a:r>
          </a:p>
          <a:p>
            <a:pPr marL="57150" lvl="1" indent="-57150" defTabSz="311150">
              <a:lnSpc>
                <a:spcPct val="90000"/>
              </a:lnSpc>
              <a:spcBef>
                <a:spcPct val="0"/>
              </a:spcBef>
              <a:spcAft>
                <a:spcPct val="15000"/>
              </a:spcAft>
              <a:buChar char="•"/>
            </a:pPr>
            <a:r>
              <a:rPr lang="es-ES" sz="1400" dirty="0" smtClean="0">
                <a:solidFill>
                  <a:schemeClr val="tx1"/>
                </a:solidFill>
              </a:rPr>
              <a:t>Cuantitativo</a:t>
            </a:r>
            <a:endParaRPr lang="es-ES" sz="1400" dirty="0">
              <a:solidFill>
                <a:schemeClr val="tx1"/>
              </a:solidFill>
            </a:endParaRPr>
          </a:p>
        </p:txBody>
      </p:sp>
      <p:sp>
        <p:nvSpPr>
          <p:cNvPr id="49" name="Rectángulo 48">
            <a:extLst>
              <a:ext uri="{FF2B5EF4-FFF2-40B4-BE49-F238E27FC236}">
                <a16:creationId xmlns="" xmlns:a16="http://schemas.microsoft.com/office/drawing/2014/main" id="{48E0594D-DFC8-4059-A471-7B8B8CCBC061}"/>
              </a:ext>
            </a:extLst>
          </p:cNvPr>
          <p:cNvSpPr/>
          <p:nvPr/>
        </p:nvSpPr>
        <p:spPr>
          <a:xfrm>
            <a:off x="8403239" y="2070960"/>
            <a:ext cx="1939642" cy="1522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11150">
              <a:lnSpc>
                <a:spcPct val="90000"/>
              </a:lnSpc>
              <a:spcBef>
                <a:spcPct val="0"/>
              </a:spcBef>
              <a:spcAft>
                <a:spcPct val="15000"/>
              </a:spcAft>
            </a:pPr>
            <a:r>
              <a:rPr lang="es-EC" sz="1400" b="1" dirty="0" smtClean="0">
                <a:solidFill>
                  <a:schemeClr val="tx1"/>
                </a:solidFill>
              </a:rPr>
              <a:t>Objeto de estudio</a:t>
            </a:r>
          </a:p>
          <a:p>
            <a:pPr marL="0" lvl="1" defTabSz="311150">
              <a:lnSpc>
                <a:spcPct val="90000"/>
              </a:lnSpc>
              <a:spcBef>
                <a:spcPct val="0"/>
              </a:spcBef>
              <a:spcAft>
                <a:spcPct val="15000"/>
              </a:spcAft>
            </a:pPr>
            <a:r>
              <a:rPr lang="es-EC" sz="1400" dirty="0" smtClean="0">
                <a:solidFill>
                  <a:schemeClr val="tx1"/>
                </a:solidFill>
              </a:rPr>
              <a:t>Este será </a:t>
            </a:r>
            <a:r>
              <a:rPr lang="es-EC" sz="1400" dirty="0">
                <a:solidFill>
                  <a:schemeClr val="tx1"/>
                </a:solidFill>
              </a:rPr>
              <a:t>la población de empresas ensambladoras del Ecuador que se compone de a las siguientes empresas:</a:t>
            </a:r>
            <a:endParaRPr lang="es-ES" sz="1400" dirty="0">
              <a:solidFill>
                <a:schemeClr val="tx1"/>
              </a:solidFill>
            </a:endParaRPr>
          </a:p>
        </p:txBody>
      </p:sp>
      <p:sp>
        <p:nvSpPr>
          <p:cNvPr id="50" name="Rectángulo 49">
            <a:extLst>
              <a:ext uri="{FF2B5EF4-FFF2-40B4-BE49-F238E27FC236}">
                <a16:creationId xmlns="" xmlns:a16="http://schemas.microsoft.com/office/drawing/2014/main" id="{1FE40642-2627-4A94-8780-5FDF4182C30C}"/>
              </a:ext>
            </a:extLst>
          </p:cNvPr>
          <p:cNvSpPr/>
          <p:nvPr/>
        </p:nvSpPr>
        <p:spPr>
          <a:xfrm>
            <a:off x="1088354" y="4275955"/>
            <a:ext cx="2960277" cy="92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11150">
              <a:lnSpc>
                <a:spcPct val="90000"/>
              </a:lnSpc>
              <a:spcBef>
                <a:spcPct val="0"/>
              </a:spcBef>
              <a:spcAft>
                <a:spcPct val="15000"/>
              </a:spcAft>
            </a:pPr>
            <a:r>
              <a:rPr lang="es-ES" sz="1400" b="1" dirty="0">
                <a:solidFill>
                  <a:schemeClr val="tx1"/>
                </a:solidFill>
              </a:rPr>
              <a:t>Modalidad de la investigación</a:t>
            </a:r>
          </a:p>
          <a:p>
            <a:pPr marL="57150" lvl="1" indent="-57150" defTabSz="311150">
              <a:lnSpc>
                <a:spcPct val="90000"/>
              </a:lnSpc>
              <a:spcBef>
                <a:spcPct val="0"/>
              </a:spcBef>
              <a:spcAft>
                <a:spcPct val="15000"/>
              </a:spcAft>
              <a:buChar char="•"/>
            </a:pPr>
            <a:r>
              <a:rPr lang="es-ES" sz="1400" dirty="0" smtClean="0">
                <a:solidFill>
                  <a:schemeClr val="tx1"/>
                </a:solidFill>
              </a:rPr>
              <a:t>Documental</a:t>
            </a:r>
            <a:endParaRPr lang="es-ES" sz="1400" dirty="0">
              <a:solidFill>
                <a:schemeClr val="tx1"/>
              </a:solidFill>
            </a:endParaRPr>
          </a:p>
        </p:txBody>
      </p:sp>
      <p:cxnSp>
        <p:nvCxnSpPr>
          <p:cNvPr id="52" name="Straight Connector 49">
            <a:extLst>
              <a:ext uri="{FF2B5EF4-FFF2-40B4-BE49-F238E27FC236}">
                <a16:creationId xmlns="" xmlns:a16="http://schemas.microsoft.com/office/drawing/2014/main" id="{6A30B2B1-6E7D-4915-9CA7-ABAF8425743E}"/>
              </a:ext>
            </a:extLst>
          </p:cNvPr>
          <p:cNvCxnSpPr>
            <a:cxnSpLocks/>
            <a:stCxn id="29" idx="3"/>
          </p:cNvCxnSpPr>
          <p:nvPr/>
        </p:nvCxnSpPr>
        <p:spPr>
          <a:xfrm flipH="1">
            <a:off x="4504704" y="4085957"/>
            <a:ext cx="528416" cy="608916"/>
          </a:xfrm>
          <a:prstGeom prst="line">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8403238" y="3774799"/>
            <a:ext cx="3016602" cy="1384995"/>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C" sz="1400" dirty="0" err="1">
                <a:latin typeface="Calibri" panose="020F0502020204030204" pitchFamily="34" charset="0"/>
                <a:ea typeface="Calibri" panose="020F0502020204030204" pitchFamily="34" charset="0"/>
                <a:cs typeface="Times New Roman" panose="02020603050405020304" pitchFamily="18" charset="0"/>
              </a:rPr>
              <a:t>Aymesa</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400" dirty="0">
                <a:latin typeface="Calibri" panose="020F0502020204030204" pitchFamily="34" charset="0"/>
                <a:ea typeface="Calibri" panose="020F0502020204030204" pitchFamily="34" charset="0"/>
                <a:cs typeface="Times New Roman" panose="02020603050405020304" pitchFamily="18" charset="0"/>
              </a:rPr>
              <a:t>Ómnibus BB</a:t>
            </a:r>
          </a:p>
          <a:p>
            <a:pPr marL="342900" lvl="0" indent="-342900" algn="just">
              <a:lnSpc>
                <a:spcPct val="200000"/>
              </a:lnSpc>
              <a:spcAft>
                <a:spcPts val="0"/>
              </a:spcAft>
              <a:buFont typeface="Symbol" panose="05050102010706020507" pitchFamily="18" charset="2"/>
              <a:buChar char=""/>
            </a:pPr>
            <a:r>
              <a:rPr lang="es-EC" sz="1400" dirty="0" err="1">
                <a:latin typeface="Calibri" panose="020F0502020204030204" pitchFamily="34" charset="0"/>
                <a:ea typeface="Calibri" panose="020F0502020204030204" pitchFamily="34" charset="0"/>
                <a:cs typeface="Times New Roman" panose="02020603050405020304" pitchFamily="18" charset="0"/>
              </a:rPr>
              <a:t>Ciauto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2507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25"/>
                                        </p:tgtEl>
                                        <p:attrNameLst>
                                          <p:attrName>ppt_w</p:attrName>
                                        </p:attrNameLst>
                                      </p:cBhvr>
                                      <p:tavLst>
                                        <p:tav tm="0">
                                          <p:val>
                                            <p:strVal val="ppt_w"/>
                                          </p:val>
                                        </p:tav>
                                        <p:tav tm="100000">
                                          <p:val>
                                            <p:fltVal val="0"/>
                                          </p:val>
                                        </p:tav>
                                      </p:tavLst>
                                    </p:anim>
                                    <p:anim calcmode="lin" valueType="num">
                                      <p:cBhvr>
                                        <p:cTn id="19" dur="1000"/>
                                        <p:tgtEl>
                                          <p:spTgt spid="25"/>
                                        </p:tgtEl>
                                        <p:attrNameLst>
                                          <p:attrName>ppt_h</p:attrName>
                                        </p:attrNameLst>
                                      </p:cBhvr>
                                      <p:tavLst>
                                        <p:tav tm="0">
                                          <p:val>
                                            <p:strVal val="ppt_h"/>
                                          </p:val>
                                        </p:tav>
                                        <p:tav tm="100000">
                                          <p:val>
                                            <p:fltVal val="0"/>
                                          </p:val>
                                        </p:tav>
                                      </p:tavLst>
                                    </p:anim>
                                    <p:anim calcmode="lin" valueType="num">
                                      <p:cBhvr>
                                        <p:cTn id="20" dur="1000"/>
                                        <p:tgtEl>
                                          <p:spTgt spid="25"/>
                                        </p:tgtEl>
                                        <p:attrNameLst>
                                          <p:attrName>style.rotation</p:attrName>
                                        </p:attrNameLst>
                                      </p:cBhvr>
                                      <p:tavLst>
                                        <p:tav tm="0">
                                          <p:val>
                                            <p:fltVal val="0"/>
                                          </p:val>
                                        </p:tav>
                                        <p:tav tm="100000">
                                          <p:val>
                                            <p:fltVal val="90"/>
                                          </p:val>
                                        </p:tav>
                                      </p:tavLst>
                                    </p:anim>
                                    <p:animEffect transition="out" filter="fade">
                                      <p:cBhvr>
                                        <p:cTn id="21" dur="1000"/>
                                        <p:tgtEl>
                                          <p:spTgt spid="25"/>
                                        </p:tgtEl>
                                      </p:cBhvr>
                                    </p:animEffect>
                                    <p:set>
                                      <p:cBhvr>
                                        <p:cTn id="22" dur="1" fill="hold">
                                          <p:stCondLst>
                                            <p:cond delay="999"/>
                                          </p:stCondLst>
                                        </p:cTn>
                                        <p:tgtEl>
                                          <p:spTgt spid="25"/>
                                        </p:tgtEl>
                                        <p:attrNameLst>
                                          <p:attrName>style.visibility</p:attrName>
                                        </p:attrNameLst>
                                      </p:cBhvr>
                                      <p:to>
                                        <p:strVal val="hidden"/>
                                      </p:to>
                                    </p:set>
                                  </p:childTnLst>
                                </p:cTn>
                              </p:par>
                              <p:par>
                                <p:cTn id="23" presetID="31" presetClass="exit" presetSubtype="0" fill="hold" nodeType="withEffect">
                                  <p:stCondLst>
                                    <p:cond delay="0"/>
                                  </p:stCondLst>
                                  <p:childTnLst>
                                    <p:anim calcmode="lin" valueType="num">
                                      <p:cBhvr>
                                        <p:cTn id="24" dur="1000"/>
                                        <p:tgtEl>
                                          <p:spTgt spid="27"/>
                                        </p:tgtEl>
                                        <p:attrNameLst>
                                          <p:attrName>ppt_w</p:attrName>
                                        </p:attrNameLst>
                                      </p:cBhvr>
                                      <p:tavLst>
                                        <p:tav tm="0">
                                          <p:val>
                                            <p:strVal val="ppt_w"/>
                                          </p:val>
                                        </p:tav>
                                        <p:tav tm="100000">
                                          <p:val>
                                            <p:fltVal val="0"/>
                                          </p:val>
                                        </p:tav>
                                      </p:tavLst>
                                    </p:anim>
                                    <p:anim calcmode="lin" valueType="num">
                                      <p:cBhvr>
                                        <p:cTn id="25" dur="1000"/>
                                        <p:tgtEl>
                                          <p:spTgt spid="27"/>
                                        </p:tgtEl>
                                        <p:attrNameLst>
                                          <p:attrName>ppt_h</p:attrName>
                                        </p:attrNameLst>
                                      </p:cBhvr>
                                      <p:tavLst>
                                        <p:tav tm="0">
                                          <p:val>
                                            <p:strVal val="ppt_h"/>
                                          </p:val>
                                        </p:tav>
                                        <p:tav tm="100000">
                                          <p:val>
                                            <p:fltVal val="0"/>
                                          </p:val>
                                        </p:tav>
                                      </p:tavLst>
                                    </p:anim>
                                    <p:anim calcmode="lin" valueType="num">
                                      <p:cBhvr>
                                        <p:cTn id="26" dur="1000"/>
                                        <p:tgtEl>
                                          <p:spTgt spid="27"/>
                                        </p:tgtEl>
                                        <p:attrNameLst>
                                          <p:attrName>style.rotation</p:attrName>
                                        </p:attrNameLst>
                                      </p:cBhvr>
                                      <p:tavLst>
                                        <p:tav tm="0">
                                          <p:val>
                                            <p:fltVal val="0"/>
                                          </p:val>
                                        </p:tav>
                                        <p:tav tm="100000">
                                          <p:val>
                                            <p:fltVal val="90"/>
                                          </p:val>
                                        </p:tav>
                                      </p:tavLst>
                                    </p:anim>
                                    <p:animEffect transition="out" filter="fade">
                                      <p:cBhvr>
                                        <p:cTn id="27" dur="1000"/>
                                        <p:tgtEl>
                                          <p:spTgt spid="27"/>
                                        </p:tgtEl>
                                      </p:cBhvr>
                                    </p:animEffect>
                                    <p:set>
                                      <p:cBhvr>
                                        <p:cTn id="28" dur="1" fill="hold">
                                          <p:stCondLst>
                                            <p:cond delay="999"/>
                                          </p:stCondLst>
                                        </p:cTn>
                                        <p:tgtEl>
                                          <p:spTgt spid="27"/>
                                        </p:tgtEl>
                                        <p:attrNameLst>
                                          <p:attrName>style.visibility</p:attrName>
                                        </p:attrNameLst>
                                      </p:cBhvr>
                                      <p:to>
                                        <p:strVal val="hidden"/>
                                      </p:to>
                                    </p:set>
                                  </p:childTnLst>
                                </p:cTn>
                              </p:par>
                              <p:par>
                                <p:cTn id="29" presetID="31" presetClass="exit" presetSubtype="0" fill="hold" nodeType="withEffect">
                                  <p:stCondLst>
                                    <p:cond delay="0"/>
                                  </p:stCondLst>
                                  <p:childTnLst>
                                    <p:anim calcmode="lin" valueType="num">
                                      <p:cBhvr>
                                        <p:cTn id="30" dur="1000"/>
                                        <p:tgtEl>
                                          <p:spTgt spid="28"/>
                                        </p:tgtEl>
                                        <p:attrNameLst>
                                          <p:attrName>ppt_w</p:attrName>
                                        </p:attrNameLst>
                                      </p:cBhvr>
                                      <p:tavLst>
                                        <p:tav tm="0">
                                          <p:val>
                                            <p:strVal val="ppt_w"/>
                                          </p:val>
                                        </p:tav>
                                        <p:tav tm="100000">
                                          <p:val>
                                            <p:fltVal val="0"/>
                                          </p:val>
                                        </p:tav>
                                      </p:tavLst>
                                    </p:anim>
                                    <p:anim calcmode="lin" valueType="num">
                                      <p:cBhvr>
                                        <p:cTn id="31" dur="1000"/>
                                        <p:tgtEl>
                                          <p:spTgt spid="28"/>
                                        </p:tgtEl>
                                        <p:attrNameLst>
                                          <p:attrName>ppt_h</p:attrName>
                                        </p:attrNameLst>
                                      </p:cBhvr>
                                      <p:tavLst>
                                        <p:tav tm="0">
                                          <p:val>
                                            <p:strVal val="ppt_h"/>
                                          </p:val>
                                        </p:tav>
                                        <p:tav tm="100000">
                                          <p:val>
                                            <p:fltVal val="0"/>
                                          </p:val>
                                        </p:tav>
                                      </p:tavLst>
                                    </p:anim>
                                    <p:anim calcmode="lin" valueType="num">
                                      <p:cBhvr>
                                        <p:cTn id="32" dur="1000"/>
                                        <p:tgtEl>
                                          <p:spTgt spid="28"/>
                                        </p:tgtEl>
                                        <p:attrNameLst>
                                          <p:attrName>style.rotation</p:attrName>
                                        </p:attrNameLst>
                                      </p:cBhvr>
                                      <p:tavLst>
                                        <p:tav tm="0">
                                          <p:val>
                                            <p:fltVal val="0"/>
                                          </p:val>
                                        </p:tav>
                                        <p:tav tm="100000">
                                          <p:val>
                                            <p:fltVal val="90"/>
                                          </p:val>
                                        </p:tav>
                                      </p:tavLst>
                                    </p:anim>
                                    <p:animEffect transition="out" filter="fade">
                                      <p:cBhvr>
                                        <p:cTn id="33" dur="1000"/>
                                        <p:tgtEl>
                                          <p:spTgt spid="28"/>
                                        </p:tgtEl>
                                      </p:cBhvr>
                                    </p:animEffect>
                                    <p:set>
                                      <p:cBhvr>
                                        <p:cTn id="34" dur="1" fill="hold">
                                          <p:stCondLst>
                                            <p:cond delay="999"/>
                                          </p:stCondLst>
                                        </p:cTn>
                                        <p:tgtEl>
                                          <p:spTgt spid="28"/>
                                        </p:tgtEl>
                                        <p:attrNameLst>
                                          <p:attrName>style.visibility</p:attrName>
                                        </p:attrNameLst>
                                      </p:cBhvr>
                                      <p:to>
                                        <p:strVal val="hidden"/>
                                      </p:to>
                                    </p:set>
                                  </p:childTnLst>
                                </p:cTn>
                              </p:par>
                              <p:par>
                                <p:cTn id="35" presetID="31" presetClass="exit" presetSubtype="0" fill="hold" grpId="0" nodeType="withEffect">
                                  <p:stCondLst>
                                    <p:cond delay="0"/>
                                  </p:stCondLst>
                                  <p:childTnLst>
                                    <p:anim calcmode="lin" valueType="num">
                                      <p:cBhvr>
                                        <p:cTn id="36" dur="1000"/>
                                        <p:tgtEl>
                                          <p:spTgt spid="29"/>
                                        </p:tgtEl>
                                        <p:attrNameLst>
                                          <p:attrName>ppt_w</p:attrName>
                                        </p:attrNameLst>
                                      </p:cBhvr>
                                      <p:tavLst>
                                        <p:tav tm="0">
                                          <p:val>
                                            <p:strVal val="ppt_w"/>
                                          </p:val>
                                        </p:tav>
                                        <p:tav tm="100000">
                                          <p:val>
                                            <p:fltVal val="0"/>
                                          </p:val>
                                        </p:tav>
                                      </p:tavLst>
                                    </p:anim>
                                    <p:anim calcmode="lin" valueType="num">
                                      <p:cBhvr>
                                        <p:cTn id="37" dur="1000"/>
                                        <p:tgtEl>
                                          <p:spTgt spid="29"/>
                                        </p:tgtEl>
                                        <p:attrNameLst>
                                          <p:attrName>ppt_h</p:attrName>
                                        </p:attrNameLst>
                                      </p:cBhvr>
                                      <p:tavLst>
                                        <p:tav tm="0">
                                          <p:val>
                                            <p:strVal val="ppt_h"/>
                                          </p:val>
                                        </p:tav>
                                        <p:tav tm="100000">
                                          <p:val>
                                            <p:fltVal val="0"/>
                                          </p:val>
                                        </p:tav>
                                      </p:tavLst>
                                    </p:anim>
                                    <p:anim calcmode="lin" valueType="num">
                                      <p:cBhvr>
                                        <p:cTn id="38" dur="1000"/>
                                        <p:tgtEl>
                                          <p:spTgt spid="29"/>
                                        </p:tgtEl>
                                        <p:attrNameLst>
                                          <p:attrName>style.rotation</p:attrName>
                                        </p:attrNameLst>
                                      </p:cBhvr>
                                      <p:tavLst>
                                        <p:tav tm="0">
                                          <p:val>
                                            <p:fltVal val="0"/>
                                          </p:val>
                                        </p:tav>
                                        <p:tav tm="100000">
                                          <p:val>
                                            <p:fltVal val="90"/>
                                          </p:val>
                                        </p:tav>
                                      </p:tavLst>
                                    </p:anim>
                                    <p:animEffect transition="out" filter="fade">
                                      <p:cBhvr>
                                        <p:cTn id="39" dur="1000"/>
                                        <p:tgtEl>
                                          <p:spTgt spid="29"/>
                                        </p:tgtEl>
                                      </p:cBhvr>
                                    </p:animEffect>
                                    <p:set>
                                      <p:cBhvr>
                                        <p:cTn id="40" dur="1" fill="hold">
                                          <p:stCondLst>
                                            <p:cond delay="999"/>
                                          </p:stCondLst>
                                        </p:cTn>
                                        <p:tgtEl>
                                          <p:spTgt spid="29"/>
                                        </p:tgtEl>
                                        <p:attrNameLst>
                                          <p:attrName>style.visibility</p:attrName>
                                        </p:attrNameLst>
                                      </p:cBhvr>
                                      <p:to>
                                        <p:strVal val="hidden"/>
                                      </p:to>
                                    </p:set>
                                  </p:childTnLst>
                                </p:cTn>
                              </p:par>
                              <p:par>
                                <p:cTn id="41" presetID="31" presetClass="exit" presetSubtype="0" fill="hold" grpId="0" nodeType="withEffect">
                                  <p:stCondLst>
                                    <p:cond delay="0"/>
                                  </p:stCondLst>
                                  <p:childTnLst>
                                    <p:anim calcmode="lin" valueType="num">
                                      <p:cBhvr>
                                        <p:cTn id="42" dur="1000"/>
                                        <p:tgtEl>
                                          <p:spTgt spid="32"/>
                                        </p:tgtEl>
                                        <p:attrNameLst>
                                          <p:attrName>ppt_w</p:attrName>
                                        </p:attrNameLst>
                                      </p:cBhvr>
                                      <p:tavLst>
                                        <p:tav tm="0">
                                          <p:val>
                                            <p:strVal val="ppt_w"/>
                                          </p:val>
                                        </p:tav>
                                        <p:tav tm="100000">
                                          <p:val>
                                            <p:fltVal val="0"/>
                                          </p:val>
                                        </p:tav>
                                      </p:tavLst>
                                    </p:anim>
                                    <p:anim calcmode="lin" valueType="num">
                                      <p:cBhvr>
                                        <p:cTn id="43" dur="1000"/>
                                        <p:tgtEl>
                                          <p:spTgt spid="32"/>
                                        </p:tgtEl>
                                        <p:attrNameLst>
                                          <p:attrName>ppt_h</p:attrName>
                                        </p:attrNameLst>
                                      </p:cBhvr>
                                      <p:tavLst>
                                        <p:tav tm="0">
                                          <p:val>
                                            <p:strVal val="ppt_h"/>
                                          </p:val>
                                        </p:tav>
                                        <p:tav tm="100000">
                                          <p:val>
                                            <p:fltVal val="0"/>
                                          </p:val>
                                        </p:tav>
                                      </p:tavLst>
                                    </p:anim>
                                    <p:anim calcmode="lin" valueType="num">
                                      <p:cBhvr>
                                        <p:cTn id="44" dur="1000"/>
                                        <p:tgtEl>
                                          <p:spTgt spid="32"/>
                                        </p:tgtEl>
                                        <p:attrNameLst>
                                          <p:attrName>style.rotation</p:attrName>
                                        </p:attrNameLst>
                                      </p:cBhvr>
                                      <p:tavLst>
                                        <p:tav tm="0">
                                          <p:val>
                                            <p:fltVal val="0"/>
                                          </p:val>
                                        </p:tav>
                                        <p:tav tm="100000">
                                          <p:val>
                                            <p:fltVal val="90"/>
                                          </p:val>
                                        </p:tav>
                                      </p:tavLst>
                                    </p:anim>
                                    <p:animEffect transition="out" filter="fade">
                                      <p:cBhvr>
                                        <p:cTn id="45" dur="1000"/>
                                        <p:tgtEl>
                                          <p:spTgt spid="32"/>
                                        </p:tgtEl>
                                      </p:cBhvr>
                                    </p:animEffect>
                                    <p:set>
                                      <p:cBhvr>
                                        <p:cTn id="46" dur="1" fill="hold">
                                          <p:stCondLst>
                                            <p:cond delay="999"/>
                                          </p:stCondLst>
                                        </p:cTn>
                                        <p:tgtEl>
                                          <p:spTgt spid="32"/>
                                        </p:tgtEl>
                                        <p:attrNameLst>
                                          <p:attrName>style.visibility</p:attrName>
                                        </p:attrNameLst>
                                      </p:cBhvr>
                                      <p:to>
                                        <p:strVal val="hidden"/>
                                      </p:to>
                                    </p:set>
                                  </p:childTnLst>
                                </p:cTn>
                              </p:par>
                              <p:par>
                                <p:cTn id="47" presetID="31" presetClass="exit" presetSubtype="0" fill="hold" grpId="0" nodeType="withEffect">
                                  <p:stCondLst>
                                    <p:cond delay="0"/>
                                  </p:stCondLst>
                                  <p:childTnLst>
                                    <p:anim calcmode="lin" valueType="num">
                                      <p:cBhvr>
                                        <p:cTn id="48" dur="1000"/>
                                        <p:tgtEl>
                                          <p:spTgt spid="33"/>
                                        </p:tgtEl>
                                        <p:attrNameLst>
                                          <p:attrName>ppt_w</p:attrName>
                                        </p:attrNameLst>
                                      </p:cBhvr>
                                      <p:tavLst>
                                        <p:tav tm="0">
                                          <p:val>
                                            <p:strVal val="ppt_w"/>
                                          </p:val>
                                        </p:tav>
                                        <p:tav tm="100000">
                                          <p:val>
                                            <p:fltVal val="0"/>
                                          </p:val>
                                        </p:tav>
                                      </p:tavLst>
                                    </p:anim>
                                    <p:anim calcmode="lin" valueType="num">
                                      <p:cBhvr>
                                        <p:cTn id="49" dur="1000"/>
                                        <p:tgtEl>
                                          <p:spTgt spid="33"/>
                                        </p:tgtEl>
                                        <p:attrNameLst>
                                          <p:attrName>ppt_h</p:attrName>
                                        </p:attrNameLst>
                                      </p:cBhvr>
                                      <p:tavLst>
                                        <p:tav tm="0">
                                          <p:val>
                                            <p:strVal val="ppt_h"/>
                                          </p:val>
                                        </p:tav>
                                        <p:tav tm="100000">
                                          <p:val>
                                            <p:fltVal val="0"/>
                                          </p:val>
                                        </p:tav>
                                      </p:tavLst>
                                    </p:anim>
                                    <p:anim calcmode="lin" valueType="num">
                                      <p:cBhvr>
                                        <p:cTn id="50" dur="1000"/>
                                        <p:tgtEl>
                                          <p:spTgt spid="33"/>
                                        </p:tgtEl>
                                        <p:attrNameLst>
                                          <p:attrName>style.rotation</p:attrName>
                                        </p:attrNameLst>
                                      </p:cBhvr>
                                      <p:tavLst>
                                        <p:tav tm="0">
                                          <p:val>
                                            <p:fltVal val="0"/>
                                          </p:val>
                                        </p:tav>
                                        <p:tav tm="100000">
                                          <p:val>
                                            <p:fltVal val="90"/>
                                          </p:val>
                                        </p:tav>
                                      </p:tavLst>
                                    </p:anim>
                                    <p:animEffect transition="out" filter="fade">
                                      <p:cBhvr>
                                        <p:cTn id="51" dur="1000"/>
                                        <p:tgtEl>
                                          <p:spTgt spid="33"/>
                                        </p:tgtEl>
                                      </p:cBhvr>
                                    </p:animEffect>
                                    <p:set>
                                      <p:cBhvr>
                                        <p:cTn id="52" dur="1" fill="hold">
                                          <p:stCondLst>
                                            <p:cond delay="999"/>
                                          </p:stCondLst>
                                        </p:cTn>
                                        <p:tgtEl>
                                          <p:spTgt spid="33"/>
                                        </p:tgtEl>
                                        <p:attrNameLst>
                                          <p:attrName>style.visibility</p:attrName>
                                        </p:attrNameLst>
                                      </p:cBhvr>
                                      <p:to>
                                        <p:strVal val="hidden"/>
                                      </p:to>
                                    </p:set>
                                  </p:childTnLst>
                                </p:cTn>
                              </p:par>
                              <p:par>
                                <p:cTn id="53" presetID="31" presetClass="exit" presetSubtype="0" fill="hold" grpId="0" nodeType="withEffect">
                                  <p:stCondLst>
                                    <p:cond delay="0"/>
                                  </p:stCondLst>
                                  <p:childTnLst>
                                    <p:anim calcmode="lin" valueType="num">
                                      <p:cBhvr>
                                        <p:cTn id="54" dur="1000"/>
                                        <p:tgtEl>
                                          <p:spTgt spid="34"/>
                                        </p:tgtEl>
                                        <p:attrNameLst>
                                          <p:attrName>ppt_w</p:attrName>
                                        </p:attrNameLst>
                                      </p:cBhvr>
                                      <p:tavLst>
                                        <p:tav tm="0">
                                          <p:val>
                                            <p:strVal val="ppt_w"/>
                                          </p:val>
                                        </p:tav>
                                        <p:tav tm="100000">
                                          <p:val>
                                            <p:fltVal val="0"/>
                                          </p:val>
                                        </p:tav>
                                      </p:tavLst>
                                    </p:anim>
                                    <p:anim calcmode="lin" valueType="num">
                                      <p:cBhvr>
                                        <p:cTn id="55" dur="1000"/>
                                        <p:tgtEl>
                                          <p:spTgt spid="34"/>
                                        </p:tgtEl>
                                        <p:attrNameLst>
                                          <p:attrName>ppt_h</p:attrName>
                                        </p:attrNameLst>
                                      </p:cBhvr>
                                      <p:tavLst>
                                        <p:tav tm="0">
                                          <p:val>
                                            <p:strVal val="ppt_h"/>
                                          </p:val>
                                        </p:tav>
                                        <p:tav tm="100000">
                                          <p:val>
                                            <p:fltVal val="0"/>
                                          </p:val>
                                        </p:tav>
                                      </p:tavLst>
                                    </p:anim>
                                    <p:anim calcmode="lin" valueType="num">
                                      <p:cBhvr>
                                        <p:cTn id="56" dur="1000"/>
                                        <p:tgtEl>
                                          <p:spTgt spid="34"/>
                                        </p:tgtEl>
                                        <p:attrNameLst>
                                          <p:attrName>style.rotation</p:attrName>
                                        </p:attrNameLst>
                                      </p:cBhvr>
                                      <p:tavLst>
                                        <p:tav tm="0">
                                          <p:val>
                                            <p:fltVal val="0"/>
                                          </p:val>
                                        </p:tav>
                                        <p:tav tm="100000">
                                          <p:val>
                                            <p:fltVal val="90"/>
                                          </p:val>
                                        </p:tav>
                                      </p:tavLst>
                                    </p:anim>
                                    <p:animEffect transition="out" filter="fade">
                                      <p:cBhvr>
                                        <p:cTn id="57" dur="1000"/>
                                        <p:tgtEl>
                                          <p:spTgt spid="34"/>
                                        </p:tgtEl>
                                      </p:cBhvr>
                                    </p:animEffect>
                                    <p:set>
                                      <p:cBhvr>
                                        <p:cTn id="58" dur="1" fill="hold">
                                          <p:stCondLst>
                                            <p:cond delay="999"/>
                                          </p:stCondLst>
                                        </p:cTn>
                                        <p:tgtEl>
                                          <p:spTgt spid="34"/>
                                        </p:tgtEl>
                                        <p:attrNameLst>
                                          <p:attrName>style.visibility</p:attrName>
                                        </p:attrNameLst>
                                      </p:cBhvr>
                                      <p:to>
                                        <p:strVal val="hidden"/>
                                      </p:to>
                                    </p:set>
                                  </p:childTnLst>
                                </p:cTn>
                              </p:par>
                              <p:par>
                                <p:cTn id="59" presetID="31" presetClass="exit" presetSubtype="0" fill="hold" grpId="0" nodeType="withEffect">
                                  <p:stCondLst>
                                    <p:cond delay="0"/>
                                  </p:stCondLst>
                                  <p:childTnLst>
                                    <p:anim calcmode="lin" valueType="num">
                                      <p:cBhvr>
                                        <p:cTn id="60" dur="1000"/>
                                        <p:tgtEl>
                                          <p:spTgt spid="35"/>
                                        </p:tgtEl>
                                        <p:attrNameLst>
                                          <p:attrName>ppt_w</p:attrName>
                                        </p:attrNameLst>
                                      </p:cBhvr>
                                      <p:tavLst>
                                        <p:tav tm="0">
                                          <p:val>
                                            <p:strVal val="ppt_w"/>
                                          </p:val>
                                        </p:tav>
                                        <p:tav tm="100000">
                                          <p:val>
                                            <p:fltVal val="0"/>
                                          </p:val>
                                        </p:tav>
                                      </p:tavLst>
                                    </p:anim>
                                    <p:anim calcmode="lin" valueType="num">
                                      <p:cBhvr>
                                        <p:cTn id="61" dur="1000"/>
                                        <p:tgtEl>
                                          <p:spTgt spid="35"/>
                                        </p:tgtEl>
                                        <p:attrNameLst>
                                          <p:attrName>ppt_h</p:attrName>
                                        </p:attrNameLst>
                                      </p:cBhvr>
                                      <p:tavLst>
                                        <p:tav tm="0">
                                          <p:val>
                                            <p:strVal val="ppt_h"/>
                                          </p:val>
                                        </p:tav>
                                        <p:tav tm="100000">
                                          <p:val>
                                            <p:fltVal val="0"/>
                                          </p:val>
                                        </p:tav>
                                      </p:tavLst>
                                    </p:anim>
                                    <p:anim calcmode="lin" valueType="num">
                                      <p:cBhvr>
                                        <p:cTn id="62" dur="1000"/>
                                        <p:tgtEl>
                                          <p:spTgt spid="35"/>
                                        </p:tgtEl>
                                        <p:attrNameLst>
                                          <p:attrName>style.rotation</p:attrName>
                                        </p:attrNameLst>
                                      </p:cBhvr>
                                      <p:tavLst>
                                        <p:tav tm="0">
                                          <p:val>
                                            <p:fltVal val="0"/>
                                          </p:val>
                                        </p:tav>
                                        <p:tav tm="100000">
                                          <p:val>
                                            <p:fltVal val="90"/>
                                          </p:val>
                                        </p:tav>
                                      </p:tavLst>
                                    </p:anim>
                                    <p:animEffect transition="out" filter="fade">
                                      <p:cBhvr>
                                        <p:cTn id="63" dur="1000"/>
                                        <p:tgtEl>
                                          <p:spTgt spid="35"/>
                                        </p:tgtEl>
                                      </p:cBhvr>
                                    </p:animEffect>
                                    <p:set>
                                      <p:cBhvr>
                                        <p:cTn id="64" dur="1" fill="hold">
                                          <p:stCondLst>
                                            <p:cond delay="999"/>
                                          </p:stCondLst>
                                        </p:cTn>
                                        <p:tgtEl>
                                          <p:spTgt spid="35"/>
                                        </p:tgtEl>
                                        <p:attrNameLst>
                                          <p:attrName>style.visibility</p:attrName>
                                        </p:attrNameLst>
                                      </p:cBhvr>
                                      <p:to>
                                        <p:strVal val="hidden"/>
                                      </p:to>
                                    </p:set>
                                  </p:childTnLst>
                                </p:cTn>
                              </p:par>
                              <p:par>
                                <p:cTn id="65" presetID="31" presetClass="exit" presetSubtype="0" fill="hold" nodeType="withEffect">
                                  <p:stCondLst>
                                    <p:cond delay="0"/>
                                  </p:stCondLst>
                                  <p:childTnLst>
                                    <p:anim calcmode="lin" valueType="num">
                                      <p:cBhvr>
                                        <p:cTn id="66" dur="1000"/>
                                        <p:tgtEl>
                                          <p:spTgt spid="40"/>
                                        </p:tgtEl>
                                        <p:attrNameLst>
                                          <p:attrName>ppt_w</p:attrName>
                                        </p:attrNameLst>
                                      </p:cBhvr>
                                      <p:tavLst>
                                        <p:tav tm="0">
                                          <p:val>
                                            <p:strVal val="ppt_w"/>
                                          </p:val>
                                        </p:tav>
                                        <p:tav tm="100000">
                                          <p:val>
                                            <p:fltVal val="0"/>
                                          </p:val>
                                        </p:tav>
                                      </p:tavLst>
                                    </p:anim>
                                    <p:anim calcmode="lin" valueType="num">
                                      <p:cBhvr>
                                        <p:cTn id="67" dur="1000"/>
                                        <p:tgtEl>
                                          <p:spTgt spid="40"/>
                                        </p:tgtEl>
                                        <p:attrNameLst>
                                          <p:attrName>ppt_h</p:attrName>
                                        </p:attrNameLst>
                                      </p:cBhvr>
                                      <p:tavLst>
                                        <p:tav tm="0">
                                          <p:val>
                                            <p:strVal val="ppt_h"/>
                                          </p:val>
                                        </p:tav>
                                        <p:tav tm="100000">
                                          <p:val>
                                            <p:fltVal val="0"/>
                                          </p:val>
                                        </p:tav>
                                      </p:tavLst>
                                    </p:anim>
                                    <p:anim calcmode="lin" valueType="num">
                                      <p:cBhvr>
                                        <p:cTn id="68" dur="1000"/>
                                        <p:tgtEl>
                                          <p:spTgt spid="40"/>
                                        </p:tgtEl>
                                        <p:attrNameLst>
                                          <p:attrName>style.rotation</p:attrName>
                                        </p:attrNameLst>
                                      </p:cBhvr>
                                      <p:tavLst>
                                        <p:tav tm="0">
                                          <p:val>
                                            <p:fltVal val="0"/>
                                          </p:val>
                                        </p:tav>
                                        <p:tav tm="100000">
                                          <p:val>
                                            <p:fltVal val="90"/>
                                          </p:val>
                                        </p:tav>
                                      </p:tavLst>
                                    </p:anim>
                                    <p:animEffect transition="out" filter="fade">
                                      <p:cBhvr>
                                        <p:cTn id="69" dur="1000"/>
                                        <p:tgtEl>
                                          <p:spTgt spid="40"/>
                                        </p:tgtEl>
                                      </p:cBhvr>
                                    </p:animEffect>
                                    <p:set>
                                      <p:cBhvr>
                                        <p:cTn id="70" dur="1" fill="hold">
                                          <p:stCondLst>
                                            <p:cond delay="999"/>
                                          </p:stCondLst>
                                        </p:cTn>
                                        <p:tgtEl>
                                          <p:spTgt spid="40"/>
                                        </p:tgtEl>
                                        <p:attrNameLst>
                                          <p:attrName>style.visibility</p:attrName>
                                        </p:attrNameLst>
                                      </p:cBhvr>
                                      <p:to>
                                        <p:strVal val="hidden"/>
                                      </p:to>
                                    </p:set>
                                  </p:childTnLst>
                                </p:cTn>
                              </p:par>
                              <p:par>
                                <p:cTn id="71" presetID="31" presetClass="exit" presetSubtype="0" fill="hold" grpId="0" nodeType="withEffect">
                                  <p:stCondLst>
                                    <p:cond delay="0"/>
                                  </p:stCondLst>
                                  <p:childTnLst>
                                    <p:anim calcmode="lin" valueType="num">
                                      <p:cBhvr>
                                        <p:cTn id="72" dur="1000"/>
                                        <p:tgtEl>
                                          <p:spTgt spid="47"/>
                                        </p:tgtEl>
                                        <p:attrNameLst>
                                          <p:attrName>ppt_w</p:attrName>
                                        </p:attrNameLst>
                                      </p:cBhvr>
                                      <p:tavLst>
                                        <p:tav tm="0">
                                          <p:val>
                                            <p:strVal val="ppt_w"/>
                                          </p:val>
                                        </p:tav>
                                        <p:tav tm="100000">
                                          <p:val>
                                            <p:fltVal val="0"/>
                                          </p:val>
                                        </p:tav>
                                      </p:tavLst>
                                    </p:anim>
                                    <p:anim calcmode="lin" valueType="num">
                                      <p:cBhvr>
                                        <p:cTn id="73" dur="1000"/>
                                        <p:tgtEl>
                                          <p:spTgt spid="47"/>
                                        </p:tgtEl>
                                        <p:attrNameLst>
                                          <p:attrName>ppt_h</p:attrName>
                                        </p:attrNameLst>
                                      </p:cBhvr>
                                      <p:tavLst>
                                        <p:tav tm="0">
                                          <p:val>
                                            <p:strVal val="ppt_h"/>
                                          </p:val>
                                        </p:tav>
                                        <p:tav tm="100000">
                                          <p:val>
                                            <p:fltVal val="0"/>
                                          </p:val>
                                        </p:tav>
                                      </p:tavLst>
                                    </p:anim>
                                    <p:anim calcmode="lin" valueType="num">
                                      <p:cBhvr>
                                        <p:cTn id="74" dur="1000"/>
                                        <p:tgtEl>
                                          <p:spTgt spid="47"/>
                                        </p:tgtEl>
                                        <p:attrNameLst>
                                          <p:attrName>style.rotation</p:attrName>
                                        </p:attrNameLst>
                                      </p:cBhvr>
                                      <p:tavLst>
                                        <p:tav tm="0">
                                          <p:val>
                                            <p:fltVal val="0"/>
                                          </p:val>
                                        </p:tav>
                                        <p:tav tm="100000">
                                          <p:val>
                                            <p:fltVal val="90"/>
                                          </p:val>
                                        </p:tav>
                                      </p:tavLst>
                                    </p:anim>
                                    <p:animEffect transition="out" filter="fade">
                                      <p:cBhvr>
                                        <p:cTn id="75" dur="1000"/>
                                        <p:tgtEl>
                                          <p:spTgt spid="47"/>
                                        </p:tgtEl>
                                      </p:cBhvr>
                                    </p:animEffect>
                                    <p:set>
                                      <p:cBhvr>
                                        <p:cTn id="76" dur="1" fill="hold">
                                          <p:stCondLst>
                                            <p:cond delay="999"/>
                                          </p:stCondLst>
                                        </p:cTn>
                                        <p:tgtEl>
                                          <p:spTgt spid="47"/>
                                        </p:tgtEl>
                                        <p:attrNameLst>
                                          <p:attrName>style.visibility</p:attrName>
                                        </p:attrNameLst>
                                      </p:cBhvr>
                                      <p:to>
                                        <p:strVal val="hidden"/>
                                      </p:to>
                                    </p:set>
                                  </p:childTnLst>
                                </p:cTn>
                              </p:par>
                              <p:par>
                                <p:cTn id="77" presetID="31" presetClass="exit" presetSubtype="0" fill="hold" grpId="0" nodeType="withEffect">
                                  <p:stCondLst>
                                    <p:cond delay="0"/>
                                  </p:stCondLst>
                                  <p:childTnLst>
                                    <p:anim calcmode="lin" valueType="num">
                                      <p:cBhvr>
                                        <p:cTn id="78" dur="1000"/>
                                        <p:tgtEl>
                                          <p:spTgt spid="48"/>
                                        </p:tgtEl>
                                        <p:attrNameLst>
                                          <p:attrName>ppt_w</p:attrName>
                                        </p:attrNameLst>
                                      </p:cBhvr>
                                      <p:tavLst>
                                        <p:tav tm="0">
                                          <p:val>
                                            <p:strVal val="ppt_w"/>
                                          </p:val>
                                        </p:tav>
                                        <p:tav tm="100000">
                                          <p:val>
                                            <p:fltVal val="0"/>
                                          </p:val>
                                        </p:tav>
                                      </p:tavLst>
                                    </p:anim>
                                    <p:anim calcmode="lin" valueType="num">
                                      <p:cBhvr>
                                        <p:cTn id="79" dur="1000"/>
                                        <p:tgtEl>
                                          <p:spTgt spid="48"/>
                                        </p:tgtEl>
                                        <p:attrNameLst>
                                          <p:attrName>ppt_h</p:attrName>
                                        </p:attrNameLst>
                                      </p:cBhvr>
                                      <p:tavLst>
                                        <p:tav tm="0">
                                          <p:val>
                                            <p:strVal val="ppt_h"/>
                                          </p:val>
                                        </p:tav>
                                        <p:tav tm="100000">
                                          <p:val>
                                            <p:fltVal val="0"/>
                                          </p:val>
                                        </p:tav>
                                      </p:tavLst>
                                    </p:anim>
                                    <p:anim calcmode="lin" valueType="num">
                                      <p:cBhvr>
                                        <p:cTn id="80" dur="1000"/>
                                        <p:tgtEl>
                                          <p:spTgt spid="48"/>
                                        </p:tgtEl>
                                        <p:attrNameLst>
                                          <p:attrName>style.rotation</p:attrName>
                                        </p:attrNameLst>
                                      </p:cBhvr>
                                      <p:tavLst>
                                        <p:tav tm="0">
                                          <p:val>
                                            <p:fltVal val="0"/>
                                          </p:val>
                                        </p:tav>
                                        <p:tav tm="100000">
                                          <p:val>
                                            <p:fltVal val="90"/>
                                          </p:val>
                                        </p:tav>
                                      </p:tavLst>
                                    </p:anim>
                                    <p:animEffect transition="out" filter="fade">
                                      <p:cBhvr>
                                        <p:cTn id="81" dur="1000"/>
                                        <p:tgtEl>
                                          <p:spTgt spid="48"/>
                                        </p:tgtEl>
                                      </p:cBhvr>
                                    </p:animEffect>
                                    <p:set>
                                      <p:cBhvr>
                                        <p:cTn id="82" dur="1" fill="hold">
                                          <p:stCondLst>
                                            <p:cond delay="999"/>
                                          </p:stCondLst>
                                        </p:cTn>
                                        <p:tgtEl>
                                          <p:spTgt spid="48"/>
                                        </p:tgtEl>
                                        <p:attrNameLst>
                                          <p:attrName>style.visibility</p:attrName>
                                        </p:attrNameLst>
                                      </p:cBhvr>
                                      <p:to>
                                        <p:strVal val="hidden"/>
                                      </p:to>
                                    </p:set>
                                  </p:childTnLst>
                                </p:cTn>
                              </p:par>
                              <p:par>
                                <p:cTn id="83" presetID="31" presetClass="exit" presetSubtype="0" fill="hold" grpId="0" nodeType="withEffect">
                                  <p:stCondLst>
                                    <p:cond delay="0"/>
                                  </p:stCondLst>
                                  <p:childTnLst>
                                    <p:anim calcmode="lin" valueType="num">
                                      <p:cBhvr>
                                        <p:cTn id="84" dur="1000"/>
                                        <p:tgtEl>
                                          <p:spTgt spid="49"/>
                                        </p:tgtEl>
                                        <p:attrNameLst>
                                          <p:attrName>ppt_w</p:attrName>
                                        </p:attrNameLst>
                                      </p:cBhvr>
                                      <p:tavLst>
                                        <p:tav tm="0">
                                          <p:val>
                                            <p:strVal val="ppt_w"/>
                                          </p:val>
                                        </p:tav>
                                        <p:tav tm="100000">
                                          <p:val>
                                            <p:fltVal val="0"/>
                                          </p:val>
                                        </p:tav>
                                      </p:tavLst>
                                    </p:anim>
                                    <p:anim calcmode="lin" valueType="num">
                                      <p:cBhvr>
                                        <p:cTn id="85" dur="1000"/>
                                        <p:tgtEl>
                                          <p:spTgt spid="49"/>
                                        </p:tgtEl>
                                        <p:attrNameLst>
                                          <p:attrName>ppt_h</p:attrName>
                                        </p:attrNameLst>
                                      </p:cBhvr>
                                      <p:tavLst>
                                        <p:tav tm="0">
                                          <p:val>
                                            <p:strVal val="ppt_h"/>
                                          </p:val>
                                        </p:tav>
                                        <p:tav tm="100000">
                                          <p:val>
                                            <p:fltVal val="0"/>
                                          </p:val>
                                        </p:tav>
                                      </p:tavLst>
                                    </p:anim>
                                    <p:anim calcmode="lin" valueType="num">
                                      <p:cBhvr>
                                        <p:cTn id="86" dur="1000"/>
                                        <p:tgtEl>
                                          <p:spTgt spid="49"/>
                                        </p:tgtEl>
                                        <p:attrNameLst>
                                          <p:attrName>style.rotation</p:attrName>
                                        </p:attrNameLst>
                                      </p:cBhvr>
                                      <p:tavLst>
                                        <p:tav tm="0">
                                          <p:val>
                                            <p:fltVal val="0"/>
                                          </p:val>
                                        </p:tav>
                                        <p:tav tm="100000">
                                          <p:val>
                                            <p:fltVal val="90"/>
                                          </p:val>
                                        </p:tav>
                                      </p:tavLst>
                                    </p:anim>
                                    <p:animEffect transition="out" filter="fade">
                                      <p:cBhvr>
                                        <p:cTn id="87" dur="1000"/>
                                        <p:tgtEl>
                                          <p:spTgt spid="49"/>
                                        </p:tgtEl>
                                      </p:cBhvr>
                                    </p:animEffect>
                                    <p:set>
                                      <p:cBhvr>
                                        <p:cTn id="88" dur="1" fill="hold">
                                          <p:stCondLst>
                                            <p:cond delay="999"/>
                                          </p:stCondLst>
                                        </p:cTn>
                                        <p:tgtEl>
                                          <p:spTgt spid="49"/>
                                        </p:tgtEl>
                                        <p:attrNameLst>
                                          <p:attrName>style.visibility</p:attrName>
                                        </p:attrNameLst>
                                      </p:cBhvr>
                                      <p:to>
                                        <p:strVal val="hidden"/>
                                      </p:to>
                                    </p:set>
                                  </p:childTnLst>
                                </p:cTn>
                              </p:par>
                              <p:par>
                                <p:cTn id="89" presetID="31" presetClass="exit" presetSubtype="0" fill="hold" grpId="0" nodeType="withEffect">
                                  <p:stCondLst>
                                    <p:cond delay="0"/>
                                  </p:stCondLst>
                                  <p:childTnLst>
                                    <p:anim calcmode="lin" valueType="num">
                                      <p:cBhvr>
                                        <p:cTn id="90" dur="1000"/>
                                        <p:tgtEl>
                                          <p:spTgt spid="50"/>
                                        </p:tgtEl>
                                        <p:attrNameLst>
                                          <p:attrName>ppt_w</p:attrName>
                                        </p:attrNameLst>
                                      </p:cBhvr>
                                      <p:tavLst>
                                        <p:tav tm="0">
                                          <p:val>
                                            <p:strVal val="ppt_w"/>
                                          </p:val>
                                        </p:tav>
                                        <p:tav tm="100000">
                                          <p:val>
                                            <p:fltVal val="0"/>
                                          </p:val>
                                        </p:tav>
                                      </p:tavLst>
                                    </p:anim>
                                    <p:anim calcmode="lin" valueType="num">
                                      <p:cBhvr>
                                        <p:cTn id="91" dur="1000"/>
                                        <p:tgtEl>
                                          <p:spTgt spid="50"/>
                                        </p:tgtEl>
                                        <p:attrNameLst>
                                          <p:attrName>ppt_h</p:attrName>
                                        </p:attrNameLst>
                                      </p:cBhvr>
                                      <p:tavLst>
                                        <p:tav tm="0">
                                          <p:val>
                                            <p:strVal val="ppt_h"/>
                                          </p:val>
                                        </p:tav>
                                        <p:tav tm="100000">
                                          <p:val>
                                            <p:fltVal val="0"/>
                                          </p:val>
                                        </p:tav>
                                      </p:tavLst>
                                    </p:anim>
                                    <p:anim calcmode="lin" valueType="num">
                                      <p:cBhvr>
                                        <p:cTn id="92" dur="1000"/>
                                        <p:tgtEl>
                                          <p:spTgt spid="50"/>
                                        </p:tgtEl>
                                        <p:attrNameLst>
                                          <p:attrName>style.rotation</p:attrName>
                                        </p:attrNameLst>
                                      </p:cBhvr>
                                      <p:tavLst>
                                        <p:tav tm="0">
                                          <p:val>
                                            <p:fltVal val="0"/>
                                          </p:val>
                                        </p:tav>
                                        <p:tav tm="100000">
                                          <p:val>
                                            <p:fltVal val="90"/>
                                          </p:val>
                                        </p:tav>
                                      </p:tavLst>
                                    </p:anim>
                                    <p:animEffect transition="out" filter="fade">
                                      <p:cBhvr>
                                        <p:cTn id="93" dur="1000"/>
                                        <p:tgtEl>
                                          <p:spTgt spid="50"/>
                                        </p:tgtEl>
                                      </p:cBhvr>
                                    </p:animEffect>
                                    <p:set>
                                      <p:cBhvr>
                                        <p:cTn id="94" dur="1" fill="hold">
                                          <p:stCondLst>
                                            <p:cond delay="999"/>
                                          </p:stCondLst>
                                        </p:cTn>
                                        <p:tgtEl>
                                          <p:spTgt spid="50"/>
                                        </p:tgtEl>
                                        <p:attrNameLst>
                                          <p:attrName>style.visibility</p:attrName>
                                        </p:attrNameLst>
                                      </p:cBhvr>
                                      <p:to>
                                        <p:strVal val="hidden"/>
                                      </p:to>
                                    </p:set>
                                  </p:childTnLst>
                                </p:cTn>
                              </p:par>
                              <p:par>
                                <p:cTn id="95" presetID="31" presetClass="exit" presetSubtype="0" fill="hold" nodeType="withEffect">
                                  <p:stCondLst>
                                    <p:cond delay="0"/>
                                  </p:stCondLst>
                                  <p:childTnLst>
                                    <p:anim calcmode="lin" valueType="num">
                                      <p:cBhvr>
                                        <p:cTn id="96" dur="1000"/>
                                        <p:tgtEl>
                                          <p:spTgt spid="52"/>
                                        </p:tgtEl>
                                        <p:attrNameLst>
                                          <p:attrName>ppt_w</p:attrName>
                                        </p:attrNameLst>
                                      </p:cBhvr>
                                      <p:tavLst>
                                        <p:tav tm="0">
                                          <p:val>
                                            <p:strVal val="ppt_w"/>
                                          </p:val>
                                        </p:tav>
                                        <p:tav tm="100000">
                                          <p:val>
                                            <p:fltVal val="0"/>
                                          </p:val>
                                        </p:tav>
                                      </p:tavLst>
                                    </p:anim>
                                    <p:anim calcmode="lin" valueType="num">
                                      <p:cBhvr>
                                        <p:cTn id="97" dur="1000"/>
                                        <p:tgtEl>
                                          <p:spTgt spid="52"/>
                                        </p:tgtEl>
                                        <p:attrNameLst>
                                          <p:attrName>ppt_h</p:attrName>
                                        </p:attrNameLst>
                                      </p:cBhvr>
                                      <p:tavLst>
                                        <p:tav tm="0">
                                          <p:val>
                                            <p:strVal val="ppt_h"/>
                                          </p:val>
                                        </p:tav>
                                        <p:tav tm="100000">
                                          <p:val>
                                            <p:fltVal val="0"/>
                                          </p:val>
                                        </p:tav>
                                      </p:tavLst>
                                    </p:anim>
                                    <p:anim calcmode="lin" valueType="num">
                                      <p:cBhvr>
                                        <p:cTn id="98" dur="1000"/>
                                        <p:tgtEl>
                                          <p:spTgt spid="52"/>
                                        </p:tgtEl>
                                        <p:attrNameLst>
                                          <p:attrName>style.rotation</p:attrName>
                                        </p:attrNameLst>
                                      </p:cBhvr>
                                      <p:tavLst>
                                        <p:tav tm="0">
                                          <p:val>
                                            <p:fltVal val="0"/>
                                          </p:val>
                                        </p:tav>
                                        <p:tav tm="100000">
                                          <p:val>
                                            <p:fltVal val="90"/>
                                          </p:val>
                                        </p:tav>
                                      </p:tavLst>
                                    </p:anim>
                                    <p:animEffect transition="out" filter="fade">
                                      <p:cBhvr>
                                        <p:cTn id="99" dur="1000"/>
                                        <p:tgtEl>
                                          <p:spTgt spid="52"/>
                                        </p:tgtEl>
                                      </p:cBhvr>
                                    </p:animEffect>
                                    <p:set>
                                      <p:cBhvr>
                                        <p:cTn id="100" dur="1" fill="hold">
                                          <p:stCondLst>
                                            <p:cond delay="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9" grpId="0" animBg="1"/>
      <p:bldP spid="32" grpId="0"/>
      <p:bldP spid="33" grpId="0" animBg="1"/>
      <p:bldP spid="34" grpId="0" animBg="1"/>
      <p:bldP spid="35" grpId="0" animBg="1"/>
      <p:bldP spid="47" grpId="0"/>
      <p:bldP spid="48" grpId="0"/>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37">
            <a:extLst>
              <a:ext uri="{FF2B5EF4-FFF2-40B4-BE49-F238E27FC236}">
                <a16:creationId xmlns="" xmlns:a16="http://schemas.microsoft.com/office/drawing/2014/main" id="{75FC2B72-5521-4030-8468-A983430A95A9}"/>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9" name="Elipse 8">
            <a:extLst>
              <a:ext uri="{FF2B5EF4-FFF2-40B4-BE49-F238E27FC236}">
                <a16:creationId xmlns="" xmlns:a16="http://schemas.microsoft.com/office/drawing/2014/main" id="{680C8A6C-63AF-400A-8931-0AE15608531A}"/>
              </a:ext>
            </a:extLst>
          </p:cNvPr>
          <p:cNvSpPr/>
          <p:nvPr/>
        </p:nvSpPr>
        <p:spPr>
          <a:xfrm>
            <a:off x="228648" y="265851"/>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3</a:t>
            </a:r>
            <a:endParaRPr lang="en-US" b="1" dirty="0">
              <a:solidFill>
                <a:srgbClr val="337D38"/>
              </a:solidFill>
              <a:latin typeface="Times New Roman" panose="02020603050405020304" pitchFamily="18" charset="0"/>
              <a:cs typeface="Times New Roman" panose="02020603050405020304" pitchFamily="18" charset="0"/>
            </a:endParaRPr>
          </a:p>
        </p:txBody>
      </p:sp>
      <p:graphicFrame>
        <p:nvGraphicFramePr>
          <p:cNvPr id="7" name="Gráfico 6"/>
          <p:cNvGraphicFramePr/>
          <p:nvPr>
            <p:extLst>
              <p:ext uri="{D42A27DB-BD31-4B8C-83A1-F6EECF244321}">
                <p14:modId xmlns:p14="http://schemas.microsoft.com/office/powerpoint/2010/main" val="1436421871"/>
              </p:ext>
            </p:extLst>
          </p:nvPr>
        </p:nvGraphicFramePr>
        <p:xfrm>
          <a:off x="5719721" y="2234318"/>
          <a:ext cx="5565913" cy="32799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639338119"/>
              </p:ext>
            </p:extLst>
          </p:nvPr>
        </p:nvGraphicFramePr>
        <p:xfrm>
          <a:off x="1025801" y="3982718"/>
          <a:ext cx="3769719" cy="1204281"/>
        </p:xfrm>
        <a:graphic>
          <a:graphicData uri="http://schemas.openxmlformats.org/drawingml/2006/table">
            <a:tbl>
              <a:tblPr>
                <a:tableStyleId>{775DCB02-9BB8-47FD-8907-85C794F793BA}</a:tableStyleId>
              </a:tblPr>
              <a:tblGrid>
                <a:gridCol w="1158266"/>
                <a:gridCol w="924893"/>
                <a:gridCol w="873760"/>
                <a:gridCol w="812800"/>
              </a:tblGrid>
              <a:tr h="386082">
                <a:tc>
                  <a:txBody>
                    <a:bodyPr/>
                    <a:lstStyle/>
                    <a:p>
                      <a:pPr algn="ctr" fontAlgn="b"/>
                      <a:r>
                        <a:rPr lang="es-EC" sz="1400" u="none" strike="noStrike" dirty="0">
                          <a:effectLst/>
                        </a:rPr>
                        <a:t> </a:t>
                      </a:r>
                      <a:endParaRPr lang="es-EC" sz="1400" b="0" i="0" u="none" strike="noStrike" dirty="0">
                        <a:solidFill>
                          <a:srgbClr val="000000"/>
                        </a:solidFill>
                        <a:effectLst/>
                        <a:latin typeface="Tahoma" panose="020B0604030504040204" pitchFamily="34" charset="0"/>
                      </a:endParaRPr>
                    </a:p>
                  </a:txBody>
                  <a:tcPr marL="9525" marR="9525" marT="9525" marB="0" anchor="b"/>
                </a:tc>
                <a:tc>
                  <a:txBody>
                    <a:bodyPr/>
                    <a:lstStyle/>
                    <a:p>
                      <a:pPr algn="ctr" fontAlgn="b"/>
                      <a:r>
                        <a:rPr lang="es-EC" sz="1400" b="1" u="none" strike="noStrike" dirty="0">
                          <a:effectLst/>
                        </a:rPr>
                        <a:t>2016</a:t>
                      </a:r>
                      <a:endParaRPr lang="es-EC" sz="1400" b="1" i="0" u="none" strike="noStrike" dirty="0">
                        <a:solidFill>
                          <a:srgbClr val="000000"/>
                        </a:solidFill>
                        <a:effectLst/>
                        <a:latin typeface="Tahoma" panose="020B0604030504040204" pitchFamily="34" charset="0"/>
                      </a:endParaRPr>
                    </a:p>
                  </a:txBody>
                  <a:tcPr marL="9525" marR="9525" marT="9525" marB="0" anchor="b"/>
                </a:tc>
                <a:tc>
                  <a:txBody>
                    <a:bodyPr/>
                    <a:lstStyle/>
                    <a:p>
                      <a:pPr algn="ctr" fontAlgn="b"/>
                      <a:r>
                        <a:rPr lang="es-EC" sz="1400" b="1" u="none" strike="noStrike" dirty="0">
                          <a:effectLst/>
                        </a:rPr>
                        <a:t>2017</a:t>
                      </a:r>
                      <a:endParaRPr lang="es-EC" sz="1400" b="1" i="0" u="none" strike="noStrike" dirty="0">
                        <a:solidFill>
                          <a:srgbClr val="000000"/>
                        </a:solidFill>
                        <a:effectLst/>
                        <a:latin typeface="Tahoma" panose="020B0604030504040204" pitchFamily="34" charset="0"/>
                      </a:endParaRPr>
                    </a:p>
                  </a:txBody>
                  <a:tcPr marL="9525" marR="9525" marT="9525" marB="0" anchor="b"/>
                </a:tc>
                <a:tc>
                  <a:txBody>
                    <a:bodyPr/>
                    <a:lstStyle/>
                    <a:p>
                      <a:pPr algn="ctr" fontAlgn="b"/>
                      <a:r>
                        <a:rPr lang="es-EC" sz="1400" b="1" u="none" strike="noStrike" dirty="0">
                          <a:effectLst/>
                        </a:rPr>
                        <a:t>2018</a:t>
                      </a:r>
                      <a:endParaRPr lang="es-EC" sz="1400" b="1" i="0" u="none" strike="noStrike" dirty="0">
                        <a:solidFill>
                          <a:srgbClr val="000000"/>
                        </a:solidFill>
                        <a:effectLst/>
                        <a:latin typeface="Tahoma" panose="020B0604030504040204" pitchFamily="34" charset="0"/>
                      </a:endParaRPr>
                    </a:p>
                  </a:txBody>
                  <a:tcPr marL="9525" marR="9525" marT="9525" marB="0" anchor="b"/>
                </a:tc>
              </a:tr>
              <a:tr h="272733">
                <a:tc>
                  <a:txBody>
                    <a:bodyPr/>
                    <a:lstStyle/>
                    <a:p>
                      <a:pPr algn="ctr" fontAlgn="b"/>
                      <a:r>
                        <a:rPr lang="es-EC" sz="1400" b="1" u="none" strike="noStrike">
                          <a:effectLst/>
                        </a:rPr>
                        <a:t>Aymesa</a:t>
                      </a:r>
                      <a:endParaRPr lang="es-EC" sz="1400" b="1" i="0" u="none" strike="noStrike">
                        <a:solidFill>
                          <a:srgbClr val="000000"/>
                        </a:solidFill>
                        <a:effectLst/>
                        <a:latin typeface="Tahoma" panose="020B0604030504040204" pitchFamily="34" charset="0"/>
                      </a:endParaRPr>
                    </a:p>
                  </a:txBody>
                  <a:tcPr marL="9525" marR="9525" marT="9525" marB="0" anchor="b"/>
                </a:tc>
                <a:tc>
                  <a:txBody>
                    <a:bodyPr/>
                    <a:lstStyle/>
                    <a:p>
                      <a:pPr algn="ctr" fontAlgn="b"/>
                      <a:r>
                        <a:rPr lang="es-EC" sz="1400" u="none" strike="noStrike">
                          <a:effectLst/>
                        </a:rPr>
                        <a:t>0,27</a:t>
                      </a:r>
                      <a:endParaRPr lang="es-EC" sz="1400" b="0" i="0" u="none" strike="noStrike">
                        <a:solidFill>
                          <a:srgbClr val="000000"/>
                        </a:solidFill>
                        <a:effectLst/>
                        <a:latin typeface="Tahoma" panose="020B0604030504040204" pitchFamily="34" charset="0"/>
                      </a:endParaRPr>
                    </a:p>
                  </a:txBody>
                  <a:tcPr marL="9525" marR="9525" marT="9525" marB="0" anchor="b"/>
                </a:tc>
                <a:tc>
                  <a:txBody>
                    <a:bodyPr/>
                    <a:lstStyle/>
                    <a:p>
                      <a:pPr algn="ctr" fontAlgn="b"/>
                      <a:r>
                        <a:rPr lang="es-EC" sz="1400" u="none" strike="noStrike">
                          <a:effectLst/>
                        </a:rPr>
                        <a:t>0,23</a:t>
                      </a:r>
                      <a:endParaRPr lang="es-EC" sz="1400" b="0" i="0" u="none" strike="noStrike">
                        <a:solidFill>
                          <a:srgbClr val="000000"/>
                        </a:solidFill>
                        <a:effectLst/>
                        <a:latin typeface="Tahoma" panose="020B0604030504040204" pitchFamily="34" charset="0"/>
                      </a:endParaRPr>
                    </a:p>
                  </a:txBody>
                  <a:tcPr marL="9525" marR="9525" marT="9525" marB="0" anchor="b"/>
                </a:tc>
                <a:tc>
                  <a:txBody>
                    <a:bodyPr/>
                    <a:lstStyle/>
                    <a:p>
                      <a:pPr algn="ctr" fontAlgn="b"/>
                      <a:r>
                        <a:rPr lang="es-EC" sz="1400" u="none" strike="noStrike">
                          <a:effectLst/>
                        </a:rPr>
                        <a:t>0,26</a:t>
                      </a:r>
                      <a:endParaRPr lang="es-EC" sz="1400" b="0" i="0" u="none" strike="noStrike">
                        <a:solidFill>
                          <a:srgbClr val="000000"/>
                        </a:solidFill>
                        <a:effectLst/>
                        <a:latin typeface="Tahoma" panose="020B0604030504040204" pitchFamily="34" charset="0"/>
                      </a:endParaRPr>
                    </a:p>
                  </a:txBody>
                  <a:tcPr marL="9525" marR="9525" marT="9525" marB="0" anchor="b"/>
                </a:tc>
              </a:tr>
              <a:tr h="272733">
                <a:tc>
                  <a:txBody>
                    <a:bodyPr/>
                    <a:lstStyle/>
                    <a:p>
                      <a:pPr algn="ctr" fontAlgn="b"/>
                      <a:r>
                        <a:rPr lang="es-EC" sz="1400" b="1" u="none" strike="noStrike" dirty="0" smtClean="0">
                          <a:effectLst/>
                        </a:rPr>
                        <a:t>Ómnibus </a:t>
                      </a:r>
                      <a:r>
                        <a:rPr lang="es-EC" sz="1400" b="1" u="none" strike="noStrike" dirty="0">
                          <a:effectLst/>
                        </a:rPr>
                        <a:t>BB</a:t>
                      </a:r>
                      <a:endParaRPr lang="es-EC" sz="1400" b="1" i="0" u="none" strike="noStrike" dirty="0">
                        <a:solidFill>
                          <a:srgbClr val="000000"/>
                        </a:solidFill>
                        <a:effectLst/>
                        <a:latin typeface="Tahoma" panose="020B0604030504040204" pitchFamily="34" charset="0"/>
                      </a:endParaRPr>
                    </a:p>
                  </a:txBody>
                  <a:tcPr marL="9525" marR="9525" marT="9525" marB="0" anchor="b"/>
                </a:tc>
                <a:tc>
                  <a:txBody>
                    <a:bodyPr/>
                    <a:lstStyle/>
                    <a:p>
                      <a:pPr algn="ctr" fontAlgn="b"/>
                      <a:r>
                        <a:rPr lang="es-EC" sz="1400" u="none" strike="noStrike">
                          <a:effectLst/>
                        </a:rPr>
                        <a:t>0,27</a:t>
                      </a:r>
                      <a:endParaRPr lang="es-EC" sz="1400" b="0" i="0" u="none" strike="noStrike">
                        <a:solidFill>
                          <a:srgbClr val="000000"/>
                        </a:solidFill>
                        <a:effectLst/>
                        <a:latin typeface="Tahoma" panose="020B0604030504040204" pitchFamily="34" charset="0"/>
                      </a:endParaRPr>
                    </a:p>
                  </a:txBody>
                  <a:tcPr marL="9525" marR="9525" marT="9525" marB="0" anchor="b"/>
                </a:tc>
                <a:tc>
                  <a:txBody>
                    <a:bodyPr/>
                    <a:lstStyle/>
                    <a:p>
                      <a:pPr algn="ctr" fontAlgn="b"/>
                      <a:r>
                        <a:rPr lang="es-EC" sz="1400" u="none" strike="noStrike">
                          <a:effectLst/>
                        </a:rPr>
                        <a:t>0,26</a:t>
                      </a:r>
                      <a:endParaRPr lang="es-EC" sz="1400" b="0" i="0" u="none" strike="noStrike">
                        <a:solidFill>
                          <a:srgbClr val="000000"/>
                        </a:solidFill>
                        <a:effectLst/>
                        <a:latin typeface="Tahoma" panose="020B0604030504040204" pitchFamily="34" charset="0"/>
                      </a:endParaRPr>
                    </a:p>
                  </a:txBody>
                  <a:tcPr marL="9525" marR="9525" marT="9525" marB="0" anchor="b"/>
                </a:tc>
                <a:tc>
                  <a:txBody>
                    <a:bodyPr/>
                    <a:lstStyle/>
                    <a:p>
                      <a:pPr algn="ctr" fontAlgn="b"/>
                      <a:r>
                        <a:rPr lang="es-EC" sz="1400" u="none" strike="noStrike" dirty="0">
                          <a:effectLst/>
                        </a:rPr>
                        <a:t>0,30</a:t>
                      </a:r>
                      <a:endParaRPr lang="es-EC" sz="1400" b="0" i="0" u="none" strike="noStrike" dirty="0">
                        <a:solidFill>
                          <a:srgbClr val="000000"/>
                        </a:solidFill>
                        <a:effectLst/>
                        <a:latin typeface="Tahoma" panose="020B0604030504040204" pitchFamily="34" charset="0"/>
                      </a:endParaRPr>
                    </a:p>
                  </a:txBody>
                  <a:tcPr marL="9525" marR="9525" marT="9525" marB="0" anchor="b"/>
                </a:tc>
              </a:tr>
              <a:tr h="272733">
                <a:tc>
                  <a:txBody>
                    <a:bodyPr/>
                    <a:lstStyle/>
                    <a:p>
                      <a:pPr algn="ctr" fontAlgn="b"/>
                      <a:r>
                        <a:rPr lang="es-EC" sz="1400" b="1" u="none" strike="noStrike" dirty="0" err="1">
                          <a:effectLst/>
                        </a:rPr>
                        <a:t>Ciauto</a:t>
                      </a:r>
                      <a:endParaRPr lang="es-EC" sz="1400" b="1" i="0" u="none" strike="noStrike" dirty="0">
                        <a:solidFill>
                          <a:srgbClr val="000000"/>
                        </a:solidFill>
                        <a:effectLst/>
                        <a:latin typeface="Tahoma" panose="020B0604030504040204" pitchFamily="34" charset="0"/>
                      </a:endParaRPr>
                    </a:p>
                  </a:txBody>
                  <a:tcPr marL="9525" marR="9525" marT="9525" marB="0" anchor="b"/>
                </a:tc>
                <a:tc>
                  <a:txBody>
                    <a:bodyPr/>
                    <a:lstStyle/>
                    <a:p>
                      <a:pPr algn="ctr" fontAlgn="b"/>
                      <a:r>
                        <a:rPr lang="es-EC" sz="1400" u="none" strike="noStrike">
                          <a:effectLst/>
                        </a:rPr>
                        <a:t>0,24</a:t>
                      </a:r>
                      <a:endParaRPr lang="es-EC" sz="1400" b="0" i="0" u="none" strike="noStrike">
                        <a:solidFill>
                          <a:srgbClr val="000000"/>
                        </a:solidFill>
                        <a:effectLst/>
                        <a:latin typeface="Tahoma" panose="020B0604030504040204" pitchFamily="34" charset="0"/>
                      </a:endParaRPr>
                    </a:p>
                  </a:txBody>
                  <a:tcPr marL="9525" marR="9525" marT="9525" marB="0" anchor="b"/>
                </a:tc>
                <a:tc>
                  <a:txBody>
                    <a:bodyPr/>
                    <a:lstStyle/>
                    <a:p>
                      <a:pPr algn="ctr" fontAlgn="b"/>
                      <a:r>
                        <a:rPr lang="es-EC" sz="1400" u="none" strike="noStrike">
                          <a:effectLst/>
                        </a:rPr>
                        <a:t>0,32</a:t>
                      </a:r>
                      <a:endParaRPr lang="es-EC" sz="1400" b="0" i="0" u="none" strike="noStrike">
                        <a:solidFill>
                          <a:srgbClr val="000000"/>
                        </a:solidFill>
                        <a:effectLst/>
                        <a:latin typeface="Tahoma" panose="020B0604030504040204" pitchFamily="34" charset="0"/>
                      </a:endParaRPr>
                    </a:p>
                  </a:txBody>
                  <a:tcPr marL="9525" marR="9525" marT="9525" marB="0" anchor="b"/>
                </a:tc>
                <a:tc>
                  <a:txBody>
                    <a:bodyPr/>
                    <a:lstStyle/>
                    <a:p>
                      <a:pPr algn="ctr" fontAlgn="b"/>
                      <a:r>
                        <a:rPr lang="es-EC" sz="1400" u="none" strike="noStrike" dirty="0">
                          <a:effectLst/>
                        </a:rPr>
                        <a:t>0,40</a:t>
                      </a:r>
                      <a:endParaRPr lang="es-EC" sz="1400" b="0" i="0" u="none" strike="noStrike" dirty="0">
                        <a:solidFill>
                          <a:srgbClr val="000000"/>
                        </a:solidFill>
                        <a:effectLst/>
                        <a:latin typeface="Tahoma" panose="020B0604030504040204" pitchFamily="34" charset="0"/>
                      </a:endParaRPr>
                    </a:p>
                  </a:txBody>
                  <a:tcPr marL="9525" marR="9525" marT="9525" marB="0" anchor="b"/>
                </a:tc>
              </a:tr>
            </a:tbl>
          </a:graphicData>
        </a:graphic>
      </p:graphicFrame>
      <p:sp>
        <p:nvSpPr>
          <p:cNvPr id="4" name="Rectángulo 3"/>
          <p:cNvSpPr/>
          <p:nvPr/>
        </p:nvSpPr>
        <p:spPr>
          <a:xfrm>
            <a:off x="804318" y="2755374"/>
            <a:ext cx="409280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7200" algn="just">
              <a:spcAft>
                <a:spcPts val="0"/>
              </a:spcAft>
            </a:pPr>
            <a:r>
              <a:rPr lang="es-EC" dirty="0">
                <a:latin typeface="Calibri" panose="020F0502020204030204" pitchFamily="34" charset="0"/>
                <a:ea typeface="Calibri" panose="020F0502020204030204" pitchFamily="34" charset="0"/>
                <a:cs typeface="Times New Roman" panose="02020603050405020304" pitchFamily="18" charset="0"/>
              </a:rPr>
              <a:t>X1=Capital circulante/ Activos totales </a:t>
            </a:r>
          </a:p>
        </p:txBody>
      </p:sp>
      <p:sp>
        <p:nvSpPr>
          <p:cNvPr id="10" name="Rectángulo 9"/>
          <p:cNvSpPr/>
          <p:nvPr/>
        </p:nvSpPr>
        <p:spPr>
          <a:xfrm>
            <a:off x="1479119" y="1643660"/>
            <a:ext cx="2316480" cy="56874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lnSpc>
                <a:spcPct val="200000"/>
              </a:lnSpc>
              <a:spcAft>
                <a:spcPts val="0"/>
              </a:spcAft>
            </a:pPr>
            <a:r>
              <a:rPr lang="es-EC" b="1" dirty="0" smtClean="0">
                <a:latin typeface="Calibri" panose="020F0502020204030204" pitchFamily="34" charset="0"/>
                <a:ea typeface="Calibri" panose="020F0502020204030204" pitchFamily="34" charset="0"/>
                <a:cs typeface="Times New Roman" panose="02020603050405020304" pitchFamily="18" charset="0"/>
              </a:rPr>
              <a:t>CALCULO DE X1</a:t>
            </a:r>
            <a:endParaRPr lang="es-EC"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182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37">
            <a:extLst>
              <a:ext uri="{FF2B5EF4-FFF2-40B4-BE49-F238E27FC236}">
                <a16:creationId xmlns="" xmlns:a16="http://schemas.microsoft.com/office/drawing/2014/main" id="{5BFBCB05-C90E-4918-948D-AB3D16B00F66}"/>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9" name="Elipse 8">
            <a:extLst>
              <a:ext uri="{FF2B5EF4-FFF2-40B4-BE49-F238E27FC236}">
                <a16:creationId xmlns="" xmlns:a16="http://schemas.microsoft.com/office/drawing/2014/main" id="{55C37E4A-9CAB-419C-ADFA-561D720ABFE3}"/>
              </a:ext>
            </a:extLst>
          </p:cNvPr>
          <p:cNvSpPr/>
          <p:nvPr/>
        </p:nvSpPr>
        <p:spPr>
          <a:xfrm>
            <a:off x="228648" y="265851"/>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3</a:t>
            </a:r>
            <a:endParaRPr lang="en-US" b="1" dirty="0">
              <a:solidFill>
                <a:srgbClr val="337D38"/>
              </a:solidFill>
              <a:latin typeface="Times New Roman" panose="02020603050405020304" pitchFamily="18"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3568245119"/>
              </p:ext>
            </p:extLst>
          </p:nvPr>
        </p:nvGraphicFramePr>
        <p:xfrm>
          <a:off x="5416411" y="1720505"/>
          <a:ext cx="5635902" cy="3666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p:cNvGraphicFramePr>
            <a:graphicFrameLocks noGrp="1"/>
          </p:cNvGraphicFramePr>
          <p:nvPr>
            <p:extLst>
              <p:ext uri="{D42A27DB-BD31-4B8C-83A1-F6EECF244321}">
                <p14:modId xmlns:p14="http://schemas.microsoft.com/office/powerpoint/2010/main" val="339903502"/>
              </p:ext>
            </p:extLst>
          </p:nvPr>
        </p:nvGraphicFramePr>
        <p:xfrm>
          <a:off x="804318" y="3677920"/>
          <a:ext cx="3828642" cy="1292225"/>
        </p:xfrm>
        <a:graphic>
          <a:graphicData uri="http://schemas.openxmlformats.org/drawingml/2006/table">
            <a:tbl>
              <a:tblPr>
                <a:tableStyleId>{08FB837D-C827-4EFA-A057-4D05807E0F7C}</a:tableStyleId>
              </a:tblPr>
              <a:tblGrid>
                <a:gridCol w="1267640"/>
                <a:gridCol w="750639"/>
                <a:gridCol w="853202"/>
                <a:gridCol w="957161"/>
              </a:tblGrid>
              <a:tr h="406400">
                <a:tc>
                  <a:txBody>
                    <a:bodyPr/>
                    <a:lstStyle/>
                    <a:p>
                      <a:pPr algn="l" fontAlgn="b"/>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b="1" u="none" strike="noStrike" dirty="0">
                          <a:effectLst/>
                        </a:rPr>
                        <a:t>2016</a:t>
                      </a:r>
                      <a:endParaRPr lang="es-ES" sz="14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r>
                        <a:rPr lang="es-ES" sz="1400" b="1" u="none" strike="noStrike" dirty="0">
                          <a:effectLst/>
                        </a:rPr>
                        <a:t>2017</a:t>
                      </a:r>
                      <a:endParaRPr lang="es-ES" sz="14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r>
                        <a:rPr lang="es-ES" sz="1400" b="1" u="none" strike="noStrike" dirty="0">
                          <a:effectLst/>
                        </a:rPr>
                        <a:t>2018</a:t>
                      </a:r>
                      <a:endParaRPr lang="es-ES" sz="1400" b="1" i="0" u="none" strike="noStrike" dirty="0">
                        <a:solidFill>
                          <a:srgbClr val="000000"/>
                        </a:solidFill>
                        <a:effectLst/>
                        <a:latin typeface="Tahoma" panose="020B0604030504040204" pitchFamily="34" charset="0"/>
                      </a:endParaRPr>
                    </a:p>
                  </a:txBody>
                  <a:tcPr marL="9525" marR="9525" marT="9525" marB="0" anchor="ctr"/>
                </a:tc>
              </a:tr>
              <a:tr h="295275">
                <a:tc>
                  <a:txBody>
                    <a:bodyPr/>
                    <a:lstStyle/>
                    <a:p>
                      <a:pPr algn="l" fontAlgn="b"/>
                      <a:r>
                        <a:rPr lang="es-EC" sz="1400" b="1" u="none" strike="noStrike" dirty="0" err="1">
                          <a:effectLst/>
                        </a:rPr>
                        <a:t>Aymesa</a:t>
                      </a:r>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0,0560</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0,0493</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0,0498</a:t>
                      </a:r>
                      <a:endParaRPr lang="es-EC" sz="1400" b="0" i="0" u="none" strike="noStrike">
                        <a:solidFill>
                          <a:srgbClr val="000000"/>
                        </a:solidFill>
                        <a:effectLst/>
                        <a:latin typeface="Calibri" panose="020F0502020204030204" pitchFamily="34" charset="0"/>
                      </a:endParaRPr>
                    </a:p>
                  </a:txBody>
                  <a:tcPr marL="9525" marR="9525" marT="9525" marB="0" anchor="b"/>
                </a:tc>
              </a:tr>
              <a:tr h="295275">
                <a:tc>
                  <a:txBody>
                    <a:bodyPr/>
                    <a:lstStyle/>
                    <a:p>
                      <a:pPr algn="l" fontAlgn="b"/>
                      <a:r>
                        <a:rPr lang="es-EC" sz="1400" b="1" u="none" strike="noStrike" dirty="0" smtClean="0">
                          <a:effectLst/>
                        </a:rPr>
                        <a:t>Ómnibus </a:t>
                      </a:r>
                      <a:r>
                        <a:rPr lang="es-EC" sz="1400" b="1" u="none" strike="noStrike" dirty="0">
                          <a:effectLst/>
                        </a:rPr>
                        <a:t>BB</a:t>
                      </a:r>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0,0002</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0,0002</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0,0002</a:t>
                      </a:r>
                      <a:endParaRPr lang="es-EC" sz="1400" b="0" i="0" u="none" strike="noStrike">
                        <a:solidFill>
                          <a:srgbClr val="000000"/>
                        </a:solidFill>
                        <a:effectLst/>
                        <a:latin typeface="Calibri" panose="020F0502020204030204" pitchFamily="34" charset="0"/>
                      </a:endParaRPr>
                    </a:p>
                  </a:txBody>
                  <a:tcPr marL="9525" marR="9525" marT="9525" marB="0" anchor="b"/>
                </a:tc>
              </a:tr>
              <a:tr h="295275">
                <a:tc>
                  <a:txBody>
                    <a:bodyPr/>
                    <a:lstStyle/>
                    <a:p>
                      <a:pPr algn="l" fontAlgn="b"/>
                      <a:r>
                        <a:rPr lang="es-EC" sz="1400" b="1" u="none" strike="noStrike" dirty="0" err="1">
                          <a:effectLst/>
                        </a:rPr>
                        <a:t>Ciauto</a:t>
                      </a:r>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0,0575</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0,1208</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0,3314</a:t>
                      </a:r>
                      <a:endParaRPr lang="es-EC"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1" name="Rectángulo 10"/>
          <p:cNvSpPr/>
          <p:nvPr/>
        </p:nvSpPr>
        <p:spPr>
          <a:xfrm>
            <a:off x="804318" y="2694460"/>
            <a:ext cx="367792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7200" algn="ctr">
              <a:spcAft>
                <a:spcPts val="0"/>
              </a:spcAft>
            </a:pPr>
            <a:r>
              <a:rPr lang="es-EC" dirty="0">
                <a:latin typeface="Calibri" panose="020F0502020204030204" pitchFamily="34" charset="0"/>
                <a:ea typeface="Calibri" panose="020F0502020204030204" pitchFamily="34" charset="0"/>
                <a:cs typeface="Times New Roman" panose="02020603050405020304" pitchFamily="18" charset="0"/>
              </a:rPr>
              <a:t>X2=Utilidades retenidas/ Activos totales </a:t>
            </a:r>
          </a:p>
        </p:txBody>
      </p:sp>
      <p:sp>
        <p:nvSpPr>
          <p:cNvPr id="12" name="Rectángulo 11"/>
          <p:cNvSpPr/>
          <p:nvPr/>
        </p:nvSpPr>
        <p:spPr>
          <a:xfrm>
            <a:off x="1479119" y="1643660"/>
            <a:ext cx="23164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lnSpc>
                <a:spcPct val="200000"/>
              </a:lnSpc>
              <a:spcAft>
                <a:spcPts val="0"/>
              </a:spcAft>
            </a:pPr>
            <a:r>
              <a:rPr lang="es-EC" b="1" dirty="0" smtClean="0">
                <a:latin typeface="Calibri" panose="020F0502020204030204" pitchFamily="34" charset="0"/>
                <a:ea typeface="Calibri" panose="020F0502020204030204" pitchFamily="34" charset="0"/>
                <a:cs typeface="Times New Roman" panose="02020603050405020304" pitchFamily="18" charset="0"/>
              </a:rPr>
              <a:t>CALCULO DE X2</a:t>
            </a:r>
            <a:endParaRPr lang="es-EC"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149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37">
            <a:extLst>
              <a:ext uri="{FF2B5EF4-FFF2-40B4-BE49-F238E27FC236}">
                <a16:creationId xmlns="" xmlns:a16="http://schemas.microsoft.com/office/drawing/2014/main" id="{B46C055E-3E4B-4F8C-9893-6B8C29F6A151}"/>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9" name="Elipse 8">
            <a:extLst>
              <a:ext uri="{FF2B5EF4-FFF2-40B4-BE49-F238E27FC236}">
                <a16:creationId xmlns="" xmlns:a16="http://schemas.microsoft.com/office/drawing/2014/main" id="{C6B72E50-F467-4B5E-9DA1-2FB42885DA48}"/>
              </a:ext>
            </a:extLst>
          </p:cNvPr>
          <p:cNvSpPr/>
          <p:nvPr/>
        </p:nvSpPr>
        <p:spPr>
          <a:xfrm>
            <a:off x="228648" y="265851"/>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3</a:t>
            </a:r>
            <a:endParaRPr lang="en-US" b="1" dirty="0">
              <a:solidFill>
                <a:srgbClr val="337D38"/>
              </a:solidFill>
              <a:latin typeface="Times New Roman" panose="02020603050405020304" pitchFamily="18"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632101061"/>
              </p:ext>
            </p:extLst>
          </p:nvPr>
        </p:nvGraphicFramePr>
        <p:xfrm>
          <a:off x="5605670" y="1654574"/>
          <a:ext cx="5429747" cy="32354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p:cNvGraphicFramePr>
            <a:graphicFrameLocks noGrp="1"/>
          </p:cNvGraphicFramePr>
          <p:nvPr>
            <p:extLst>
              <p:ext uri="{D42A27DB-BD31-4B8C-83A1-F6EECF244321}">
                <p14:modId xmlns:p14="http://schemas.microsoft.com/office/powerpoint/2010/main" val="746224697"/>
              </p:ext>
            </p:extLst>
          </p:nvPr>
        </p:nvGraphicFramePr>
        <p:xfrm>
          <a:off x="1195617" y="3718560"/>
          <a:ext cx="3408541" cy="1310736"/>
        </p:xfrm>
        <a:graphic>
          <a:graphicData uri="http://schemas.openxmlformats.org/drawingml/2006/table">
            <a:tbl>
              <a:tblPr>
                <a:tableStyleId>{35758FB7-9AC5-4552-8A53-C91805E547FA}</a:tableStyleId>
              </a:tblPr>
              <a:tblGrid>
                <a:gridCol w="1289410"/>
                <a:gridCol w="704432"/>
                <a:gridCol w="636261"/>
                <a:gridCol w="778438"/>
              </a:tblGrid>
              <a:tr h="345440">
                <a:tc>
                  <a:txBody>
                    <a:bodyPr/>
                    <a:lstStyle/>
                    <a:p>
                      <a:pPr algn="l" fontAlgn="b"/>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b="1" u="none" strike="noStrike" dirty="0">
                          <a:effectLst/>
                        </a:rPr>
                        <a:t>2016</a:t>
                      </a:r>
                      <a:endParaRPr lang="es-ES" sz="14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r>
                        <a:rPr lang="es-ES" sz="1400" b="1" u="none" strike="noStrike" dirty="0">
                          <a:effectLst/>
                        </a:rPr>
                        <a:t>2017</a:t>
                      </a:r>
                      <a:endParaRPr lang="es-ES" sz="14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r>
                        <a:rPr lang="es-ES" sz="1400" b="1" u="none" strike="noStrike" dirty="0">
                          <a:effectLst/>
                        </a:rPr>
                        <a:t>2018</a:t>
                      </a:r>
                      <a:endParaRPr lang="es-ES" sz="1400" b="1" i="0" u="none" strike="noStrike" dirty="0">
                        <a:solidFill>
                          <a:srgbClr val="000000"/>
                        </a:solidFill>
                        <a:effectLst/>
                        <a:latin typeface="Tahoma" panose="020B0604030504040204" pitchFamily="34" charset="0"/>
                      </a:endParaRPr>
                    </a:p>
                  </a:txBody>
                  <a:tcPr marL="9525" marR="9525" marT="9525" marB="0" anchor="ctr"/>
                </a:tc>
              </a:tr>
              <a:tr h="339922">
                <a:tc>
                  <a:txBody>
                    <a:bodyPr/>
                    <a:lstStyle/>
                    <a:p>
                      <a:pPr algn="l" fontAlgn="b"/>
                      <a:r>
                        <a:rPr lang="es-EC" sz="1400" b="1" u="none" strike="noStrike" dirty="0" err="1">
                          <a:effectLst/>
                        </a:rPr>
                        <a:t>Aymesa</a:t>
                      </a:r>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0,01</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0,04</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0,02</a:t>
                      </a:r>
                      <a:endParaRPr lang="es-EC" sz="1400" b="0" i="0" u="none" strike="noStrike">
                        <a:solidFill>
                          <a:srgbClr val="000000"/>
                        </a:solidFill>
                        <a:effectLst/>
                        <a:latin typeface="Calibri" panose="020F0502020204030204" pitchFamily="34" charset="0"/>
                      </a:endParaRPr>
                    </a:p>
                  </a:txBody>
                  <a:tcPr marL="9525" marR="9525" marT="9525" marB="0" anchor="b"/>
                </a:tc>
              </a:tr>
              <a:tr h="339922">
                <a:tc>
                  <a:txBody>
                    <a:bodyPr/>
                    <a:lstStyle/>
                    <a:p>
                      <a:pPr algn="l" fontAlgn="b"/>
                      <a:r>
                        <a:rPr lang="es-EC" sz="1400" b="1" u="none" strike="noStrike" dirty="0" smtClean="0">
                          <a:effectLst/>
                        </a:rPr>
                        <a:t>Ómnibus </a:t>
                      </a:r>
                      <a:r>
                        <a:rPr lang="es-EC" sz="1400" b="1" u="none" strike="noStrike" dirty="0">
                          <a:effectLst/>
                        </a:rPr>
                        <a:t>BB</a:t>
                      </a:r>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0,10</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0,07</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0,07</a:t>
                      </a:r>
                      <a:endParaRPr lang="es-EC" sz="1400" b="0" i="0" u="none" strike="noStrike">
                        <a:solidFill>
                          <a:srgbClr val="000000"/>
                        </a:solidFill>
                        <a:effectLst/>
                        <a:latin typeface="Calibri" panose="020F0502020204030204" pitchFamily="34" charset="0"/>
                      </a:endParaRPr>
                    </a:p>
                  </a:txBody>
                  <a:tcPr marL="9525" marR="9525" marT="9525" marB="0" anchor="b"/>
                </a:tc>
              </a:tr>
              <a:tr h="285452">
                <a:tc>
                  <a:txBody>
                    <a:bodyPr/>
                    <a:lstStyle/>
                    <a:p>
                      <a:pPr algn="l" fontAlgn="b"/>
                      <a:r>
                        <a:rPr lang="es-EC" sz="1400" b="1" u="none" strike="noStrike" dirty="0" err="1">
                          <a:effectLst/>
                        </a:rPr>
                        <a:t>Ciauto</a:t>
                      </a:r>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0,16</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0,31</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0,21</a:t>
                      </a:r>
                      <a:endParaRPr lang="es-EC"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1" name="Rectángulo 10"/>
          <p:cNvSpPr/>
          <p:nvPr/>
        </p:nvSpPr>
        <p:spPr>
          <a:xfrm>
            <a:off x="804318" y="2694460"/>
            <a:ext cx="407248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7200" algn="ctr">
              <a:spcAft>
                <a:spcPts val="0"/>
              </a:spcAft>
            </a:pPr>
            <a:r>
              <a:rPr lang="es-EC" dirty="0" smtClean="0">
                <a:latin typeface="Calibri" panose="020F0502020204030204" pitchFamily="34" charset="0"/>
                <a:ea typeface="Calibri" panose="020F0502020204030204" pitchFamily="34" charset="0"/>
                <a:cs typeface="Times New Roman" panose="02020603050405020304" pitchFamily="18" charset="0"/>
              </a:rPr>
              <a:t>X3</a:t>
            </a:r>
            <a:r>
              <a:rPr lang="es-EC" dirty="0">
                <a:latin typeface="Calibri" panose="020F0502020204030204" pitchFamily="34" charset="0"/>
                <a:ea typeface="Calibri" panose="020F0502020204030204" pitchFamily="34" charset="0"/>
                <a:cs typeface="Times New Roman" panose="02020603050405020304" pitchFamily="18" charset="0"/>
              </a:rPr>
              <a:t>=</a:t>
            </a:r>
            <a:r>
              <a:rPr lang="es-EC" dirty="0" smtClean="0">
                <a:latin typeface="Calibri" panose="020F0502020204030204" pitchFamily="34" charset="0"/>
                <a:ea typeface="Calibri" panose="020F0502020204030204" pitchFamily="34" charset="0"/>
                <a:cs typeface="Times New Roman" panose="02020603050405020304" pitchFamily="18" charset="0"/>
              </a:rPr>
              <a:t>Utilidades </a:t>
            </a:r>
            <a:r>
              <a:rPr lang="es-EC" dirty="0">
                <a:latin typeface="Calibri" panose="020F0502020204030204" pitchFamily="34" charset="0"/>
                <a:ea typeface="Calibri" panose="020F0502020204030204" pitchFamily="34" charset="0"/>
                <a:cs typeface="Times New Roman" panose="02020603050405020304" pitchFamily="18" charset="0"/>
              </a:rPr>
              <a:t>antes de intereses e Impuestos/ Activos totales</a:t>
            </a:r>
          </a:p>
        </p:txBody>
      </p:sp>
      <p:sp>
        <p:nvSpPr>
          <p:cNvPr id="12" name="Rectángulo 11"/>
          <p:cNvSpPr/>
          <p:nvPr/>
        </p:nvSpPr>
        <p:spPr>
          <a:xfrm>
            <a:off x="1479119" y="1643660"/>
            <a:ext cx="23164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lnSpc>
                <a:spcPct val="200000"/>
              </a:lnSpc>
              <a:spcAft>
                <a:spcPts val="0"/>
              </a:spcAft>
            </a:pPr>
            <a:r>
              <a:rPr lang="es-EC" b="1" dirty="0" smtClean="0">
                <a:latin typeface="Calibri" panose="020F0502020204030204" pitchFamily="34" charset="0"/>
                <a:ea typeface="Calibri" panose="020F0502020204030204" pitchFamily="34" charset="0"/>
                <a:cs typeface="Times New Roman" panose="02020603050405020304" pitchFamily="18" charset="0"/>
              </a:rPr>
              <a:t>CALCULO DE X3</a:t>
            </a:r>
            <a:endParaRPr lang="es-EC"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299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37">
            <a:extLst>
              <a:ext uri="{FF2B5EF4-FFF2-40B4-BE49-F238E27FC236}">
                <a16:creationId xmlns="" xmlns:a16="http://schemas.microsoft.com/office/drawing/2014/main" id="{19BA406C-A016-4036-ACB2-D39CD02439EF}"/>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9" name="Elipse 8">
            <a:extLst>
              <a:ext uri="{FF2B5EF4-FFF2-40B4-BE49-F238E27FC236}">
                <a16:creationId xmlns="" xmlns:a16="http://schemas.microsoft.com/office/drawing/2014/main" id="{AC662D84-BDB6-40C2-AFC5-DD10ED53DDCC}"/>
              </a:ext>
            </a:extLst>
          </p:cNvPr>
          <p:cNvSpPr/>
          <p:nvPr/>
        </p:nvSpPr>
        <p:spPr>
          <a:xfrm>
            <a:off x="228648" y="265851"/>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3</a:t>
            </a:r>
            <a:endParaRPr lang="en-US" b="1" dirty="0">
              <a:solidFill>
                <a:srgbClr val="337D38"/>
              </a:solidFill>
              <a:latin typeface="Times New Roman" panose="02020603050405020304" pitchFamily="18"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2637058765"/>
              </p:ext>
            </p:extLst>
          </p:nvPr>
        </p:nvGraphicFramePr>
        <p:xfrm>
          <a:off x="5510419" y="1490870"/>
          <a:ext cx="5522015" cy="38563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937955163"/>
              </p:ext>
            </p:extLst>
          </p:nvPr>
        </p:nvGraphicFramePr>
        <p:xfrm>
          <a:off x="804318" y="3738880"/>
          <a:ext cx="3779519" cy="1140460"/>
        </p:xfrm>
        <a:graphic>
          <a:graphicData uri="http://schemas.openxmlformats.org/drawingml/2006/table">
            <a:tbl>
              <a:tblPr>
                <a:tableStyleId>{3C2FFA5D-87B4-456A-9821-1D502468CF0F}</a:tableStyleId>
              </a:tblPr>
              <a:tblGrid>
                <a:gridCol w="1281942"/>
                <a:gridCol w="906200"/>
                <a:gridCol w="751484"/>
                <a:gridCol w="839893"/>
              </a:tblGrid>
              <a:tr h="285115">
                <a:tc>
                  <a:txBody>
                    <a:bodyPr/>
                    <a:lstStyle/>
                    <a:p>
                      <a:pPr algn="l" fontAlgn="b"/>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b="1" u="none" strike="noStrike" dirty="0">
                          <a:effectLst/>
                        </a:rPr>
                        <a:t>2016</a:t>
                      </a:r>
                      <a:endParaRPr lang="es-ES" sz="14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r>
                        <a:rPr lang="es-ES" sz="1400" b="1" u="none" strike="noStrike" dirty="0">
                          <a:effectLst/>
                        </a:rPr>
                        <a:t>2017</a:t>
                      </a:r>
                      <a:endParaRPr lang="es-ES" sz="14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r>
                        <a:rPr lang="es-ES" sz="1400" b="1" u="none" strike="noStrike" dirty="0">
                          <a:effectLst/>
                        </a:rPr>
                        <a:t>2018</a:t>
                      </a:r>
                      <a:endParaRPr lang="es-ES" sz="1400" b="1" i="0" u="none" strike="noStrike" dirty="0">
                        <a:solidFill>
                          <a:srgbClr val="000000"/>
                        </a:solidFill>
                        <a:effectLst/>
                        <a:latin typeface="Tahoma" panose="020B0604030504040204" pitchFamily="34" charset="0"/>
                      </a:endParaRPr>
                    </a:p>
                  </a:txBody>
                  <a:tcPr marL="9525" marR="9525" marT="9525" marB="0" anchor="ctr"/>
                </a:tc>
              </a:tr>
              <a:tr h="285115">
                <a:tc>
                  <a:txBody>
                    <a:bodyPr/>
                    <a:lstStyle/>
                    <a:p>
                      <a:pPr algn="l" fontAlgn="b"/>
                      <a:r>
                        <a:rPr lang="es-EC" sz="1400" b="1" u="none" strike="noStrike">
                          <a:effectLst/>
                        </a:rPr>
                        <a:t>Aymesa</a:t>
                      </a:r>
                      <a:endParaRPr lang="es-EC"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0,92</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0,81</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0,84</a:t>
                      </a:r>
                      <a:endParaRPr lang="es-EC" sz="1400" b="0" i="0" u="none" strike="noStrike">
                        <a:solidFill>
                          <a:srgbClr val="000000"/>
                        </a:solidFill>
                        <a:effectLst/>
                        <a:latin typeface="Calibri" panose="020F0502020204030204" pitchFamily="34" charset="0"/>
                      </a:endParaRPr>
                    </a:p>
                  </a:txBody>
                  <a:tcPr marL="9525" marR="9525" marT="9525" marB="0" anchor="b"/>
                </a:tc>
              </a:tr>
              <a:tr h="285115">
                <a:tc>
                  <a:txBody>
                    <a:bodyPr/>
                    <a:lstStyle/>
                    <a:p>
                      <a:pPr algn="l" fontAlgn="b"/>
                      <a:r>
                        <a:rPr lang="es-EC" sz="1400" b="1" u="none" strike="noStrike" dirty="0" smtClean="0">
                          <a:effectLst/>
                        </a:rPr>
                        <a:t>Ómnibus </a:t>
                      </a:r>
                      <a:r>
                        <a:rPr lang="es-EC" sz="1400" b="1" u="none" strike="noStrike" dirty="0">
                          <a:effectLst/>
                        </a:rPr>
                        <a:t>BB</a:t>
                      </a:r>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1,74</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1,24</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1,47</a:t>
                      </a:r>
                      <a:endParaRPr lang="es-EC" sz="1400" b="0" i="0" u="none" strike="noStrike">
                        <a:solidFill>
                          <a:srgbClr val="000000"/>
                        </a:solidFill>
                        <a:effectLst/>
                        <a:latin typeface="Calibri" panose="020F0502020204030204" pitchFamily="34" charset="0"/>
                      </a:endParaRPr>
                    </a:p>
                  </a:txBody>
                  <a:tcPr marL="9525" marR="9525" marT="9525" marB="0" anchor="b"/>
                </a:tc>
              </a:tr>
              <a:tr h="285115">
                <a:tc>
                  <a:txBody>
                    <a:bodyPr/>
                    <a:lstStyle/>
                    <a:p>
                      <a:pPr algn="l" fontAlgn="b"/>
                      <a:r>
                        <a:rPr lang="es-EC" sz="1400" b="1" u="none" strike="noStrike" dirty="0" err="1">
                          <a:effectLst/>
                        </a:rPr>
                        <a:t>Ciauto</a:t>
                      </a:r>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0,54</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0,94</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1,43</a:t>
                      </a:r>
                      <a:endParaRPr lang="es-EC"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1" name="Rectángulo 10"/>
          <p:cNvSpPr/>
          <p:nvPr/>
        </p:nvSpPr>
        <p:spPr>
          <a:xfrm>
            <a:off x="804318" y="3017626"/>
            <a:ext cx="367792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7200">
              <a:spcAft>
                <a:spcPts val="0"/>
              </a:spcAft>
            </a:pPr>
            <a:r>
              <a:rPr lang="es-EC" dirty="0">
                <a:latin typeface="Calibri" panose="020F0502020204030204" pitchFamily="34" charset="0"/>
                <a:ea typeface="Calibri" panose="020F0502020204030204" pitchFamily="34" charset="0"/>
                <a:cs typeface="Times New Roman" panose="02020603050405020304" pitchFamily="18" charset="0"/>
              </a:rPr>
              <a:t>X4=Patrimonio/ Pasivos totales </a:t>
            </a:r>
          </a:p>
        </p:txBody>
      </p:sp>
      <p:sp>
        <p:nvSpPr>
          <p:cNvPr id="12" name="Rectángulo 11"/>
          <p:cNvSpPr/>
          <p:nvPr/>
        </p:nvSpPr>
        <p:spPr>
          <a:xfrm>
            <a:off x="1479119" y="1643660"/>
            <a:ext cx="23164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lnSpc>
                <a:spcPct val="200000"/>
              </a:lnSpc>
              <a:spcAft>
                <a:spcPts val="0"/>
              </a:spcAft>
            </a:pPr>
            <a:r>
              <a:rPr lang="es-EC" b="1" dirty="0" smtClean="0">
                <a:latin typeface="Calibri" panose="020F0502020204030204" pitchFamily="34" charset="0"/>
                <a:ea typeface="Calibri" panose="020F0502020204030204" pitchFamily="34" charset="0"/>
                <a:cs typeface="Times New Roman" panose="02020603050405020304" pitchFamily="18" charset="0"/>
              </a:rPr>
              <a:t>CALCULO DE X4</a:t>
            </a:r>
            <a:endParaRPr lang="es-EC"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2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37">
            <a:extLst>
              <a:ext uri="{FF2B5EF4-FFF2-40B4-BE49-F238E27FC236}">
                <a16:creationId xmlns="" xmlns:a16="http://schemas.microsoft.com/office/drawing/2014/main" id="{4602AC40-A700-472F-98D5-598AC0108477}"/>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9" name="Elipse 8">
            <a:extLst>
              <a:ext uri="{FF2B5EF4-FFF2-40B4-BE49-F238E27FC236}">
                <a16:creationId xmlns="" xmlns:a16="http://schemas.microsoft.com/office/drawing/2014/main" id="{1F9FAE18-035A-42B3-8D51-F700FF750E9C}"/>
              </a:ext>
            </a:extLst>
          </p:cNvPr>
          <p:cNvSpPr/>
          <p:nvPr/>
        </p:nvSpPr>
        <p:spPr>
          <a:xfrm>
            <a:off x="228648" y="265851"/>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3</a:t>
            </a:r>
            <a:endParaRPr lang="en-US" b="1" dirty="0">
              <a:solidFill>
                <a:srgbClr val="337D38"/>
              </a:solidFill>
              <a:latin typeface="Times New Roman" panose="02020603050405020304" pitchFamily="18"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3773816977"/>
              </p:ext>
            </p:extLst>
          </p:nvPr>
        </p:nvGraphicFramePr>
        <p:xfrm>
          <a:off x="5445760" y="1311965"/>
          <a:ext cx="5745701" cy="35979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p:cNvGraphicFramePr>
            <a:graphicFrameLocks noGrp="1"/>
          </p:cNvGraphicFramePr>
          <p:nvPr>
            <p:extLst>
              <p:ext uri="{D42A27DB-BD31-4B8C-83A1-F6EECF244321}">
                <p14:modId xmlns:p14="http://schemas.microsoft.com/office/powerpoint/2010/main" val="3753532876"/>
              </p:ext>
            </p:extLst>
          </p:nvPr>
        </p:nvGraphicFramePr>
        <p:xfrm>
          <a:off x="1000898" y="3637280"/>
          <a:ext cx="3510142" cy="1059180"/>
        </p:xfrm>
        <a:graphic>
          <a:graphicData uri="http://schemas.openxmlformats.org/drawingml/2006/table">
            <a:tbl>
              <a:tblPr>
                <a:tableStyleId>{08FB837D-C827-4EFA-A057-4D05807E0F7C}</a:tableStyleId>
              </a:tblPr>
              <a:tblGrid>
                <a:gridCol w="1464695"/>
                <a:gridCol w="703123"/>
                <a:gridCol w="681816"/>
                <a:gridCol w="660508"/>
              </a:tblGrid>
              <a:tr h="264795">
                <a:tc>
                  <a:txBody>
                    <a:bodyPr/>
                    <a:lstStyle/>
                    <a:p>
                      <a:pPr algn="l" fontAlgn="b"/>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b="1" u="none" strike="noStrike">
                          <a:effectLst/>
                        </a:rPr>
                        <a:t>2016</a:t>
                      </a:r>
                      <a:endParaRPr lang="es-ES" sz="14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S" sz="1400" b="1" u="none" strike="noStrike">
                          <a:effectLst/>
                        </a:rPr>
                        <a:t>2017</a:t>
                      </a:r>
                      <a:endParaRPr lang="es-ES" sz="14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S" sz="1400" b="1" u="none" strike="noStrike" dirty="0">
                          <a:effectLst/>
                        </a:rPr>
                        <a:t>2018</a:t>
                      </a:r>
                      <a:endParaRPr lang="es-ES" sz="1400" b="1" i="0" u="none" strike="noStrike" dirty="0">
                        <a:solidFill>
                          <a:srgbClr val="000000"/>
                        </a:solidFill>
                        <a:effectLst/>
                        <a:latin typeface="Tahoma" panose="020B0604030504040204" pitchFamily="34" charset="0"/>
                      </a:endParaRPr>
                    </a:p>
                  </a:txBody>
                  <a:tcPr marL="9525" marR="9525" marT="9525" marB="0" anchor="ctr"/>
                </a:tc>
              </a:tr>
              <a:tr h="264795">
                <a:tc>
                  <a:txBody>
                    <a:bodyPr/>
                    <a:lstStyle/>
                    <a:p>
                      <a:pPr algn="l" fontAlgn="b"/>
                      <a:r>
                        <a:rPr lang="es-EC" sz="1400" b="1" u="none" strike="noStrike" dirty="0" err="1">
                          <a:effectLst/>
                        </a:rPr>
                        <a:t>Aymesa</a:t>
                      </a:r>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0,61</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0,64</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0,56</a:t>
                      </a:r>
                      <a:endParaRPr lang="es-EC" sz="1400" b="0" i="0" u="none" strike="noStrike" dirty="0">
                        <a:solidFill>
                          <a:srgbClr val="000000"/>
                        </a:solidFill>
                        <a:effectLst/>
                        <a:latin typeface="Calibri" panose="020F0502020204030204" pitchFamily="34" charset="0"/>
                      </a:endParaRPr>
                    </a:p>
                  </a:txBody>
                  <a:tcPr marL="9525" marR="9525" marT="9525" marB="0" anchor="b"/>
                </a:tc>
              </a:tr>
              <a:tr h="264795">
                <a:tc>
                  <a:txBody>
                    <a:bodyPr/>
                    <a:lstStyle/>
                    <a:p>
                      <a:pPr algn="l" fontAlgn="b"/>
                      <a:r>
                        <a:rPr lang="es-EC" sz="1400" b="1" u="none" strike="noStrike" dirty="0" smtClean="0">
                          <a:effectLst/>
                        </a:rPr>
                        <a:t>Ómnibus BB</a:t>
                      </a:r>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1,41</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1,53</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1,44</a:t>
                      </a:r>
                      <a:endParaRPr lang="es-EC" sz="1400" b="0" i="0" u="none" strike="noStrike" dirty="0">
                        <a:solidFill>
                          <a:srgbClr val="000000"/>
                        </a:solidFill>
                        <a:effectLst/>
                        <a:latin typeface="Calibri" panose="020F0502020204030204" pitchFamily="34" charset="0"/>
                      </a:endParaRPr>
                    </a:p>
                  </a:txBody>
                  <a:tcPr marL="9525" marR="9525" marT="9525" marB="0" anchor="b"/>
                </a:tc>
              </a:tr>
              <a:tr h="264795">
                <a:tc>
                  <a:txBody>
                    <a:bodyPr/>
                    <a:lstStyle/>
                    <a:p>
                      <a:pPr algn="l" fontAlgn="b"/>
                      <a:r>
                        <a:rPr lang="es-EC" sz="1400" b="1" u="none" strike="noStrike" dirty="0" err="1">
                          <a:effectLst/>
                        </a:rPr>
                        <a:t>Ciauto</a:t>
                      </a:r>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1,24</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1,40</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1,18</a:t>
                      </a:r>
                      <a:endParaRPr lang="es-EC"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1" name="Rectángulo 10"/>
          <p:cNvSpPr/>
          <p:nvPr/>
        </p:nvSpPr>
        <p:spPr>
          <a:xfrm>
            <a:off x="1178560" y="2942408"/>
            <a:ext cx="31496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7200" algn="ctr">
              <a:spcAft>
                <a:spcPts val="0"/>
              </a:spcAft>
            </a:pPr>
            <a:r>
              <a:rPr lang="es-EC" dirty="0">
                <a:latin typeface="Calibri" panose="020F0502020204030204" pitchFamily="34" charset="0"/>
                <a:ea typeface="Calibri" panose="020F0502020204030204" pitchFamily="34" charset="0"/>
                <a:cs typeface="Times New Roman" panose="02020603050405020304" pitchFamily="18" charset="0"/>
              </a:rPr>
              <a:t>X5=Ventas/ Activos totales</a:t>
            </a:r>
          </a:p>
        </p:txBody>
      </p:sp>
      <p:sp>
        <p:nvSpPr>
          <p:cNvPr id="12" name="Rectángulo 11"/>
          <p:cNvSpPr/>
          <p:nvPr/>
        </p:nvSpPr>
        <p:spPr>
          <a:xfrm>
            <a:off x="1479119" y="1542060"/>
            <a:ext cx="23164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lnSpc>
                <a:spcPct val="200000"/>
              </a:lnSpc>
              <a:spcAft>
                <a:spcPts val="0"/>
              </a:spcAft>
            </a:pPr>
            <a:r>
              <a:rPr lang="es-EC" b="1" dirty="0" smtClean="0">
                <a:latin typeface="Calibri" panose="020F0502020204030204" pitchFamily="34" charset="0"/>
                <a:ea typeface="Calibri" panose="020F0502020204030204" pitchFamily="34" charset="0"/>
                <a:cs typeface="Times New Roman" panose="02020603050405020304" pitchFamily="18" charset="0"/>
              </a:rPr>
              <a:t>CALCULO DE X5</a:t>
            </a:r>
            <a:endParaRPr lang="es-EC"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3795599" y="5301475"/>
            <a:ext cx="6096000" cy="568745"/>
          </a:xfrm>
          <a:prstGeom prst="rect">
            <a:avLst/>
          </a:prstGeom>
        </p:spPr>
        <p:txBody>
          <a:bodyPr>
            <a:spAutoFit/>
          </a:bodyPr>
          <a:lstStyle/>
          <a:p>
            <a:pPr indent="457200" algn="just">
              <a:lnSpc>
                <a:spcPct val="200000"/>
              </a:lnSpc>
              <a:spcAft>
                <a:spcPts val="0"/>
              </a:spcAft>
            </a:pPr>
            <a:r>
              <a:rPr lang="es-EC" dirty="0" smtClean="0">
                <a:latin typeface="Calibri" panose="020F0502020204030204" pitchFamily="34" charset="0"/>
                <a:ea typeface="Calibri" panose="020F0502020204030204" pitchFamily="34" charset="0"/>
                <a:cs typeface="Times New Roman" panose="02020603050405020304" pitchFamily="18" charset="0"/>
              </a:rPr>
              <a:t>X5=Ventas</a:t>
            </a:r>
            <a:r>
              <a:rPr lang="es-EC" dirty="0">
                <a:latin typeface="Calibri" panose="020F0502020204030204" pitchFamily="34" charset="0"/>
                <a:ea typeface="Calibri" panose="020F0502020204030204" pitchFamily="34" charset="0"/>
                <a:cs typeface="Times New Roman" panose="02020603050405020304" pitchFamily="18" charset="0"/>
              </a:rPr>
              <a:t>/ Activos totales</a:t>
            </a:r>
          </a:p>
        </p:txBody>
      </p:sp>
    </p:spTree>
    <p:extLst>
      <p:ext uri="{BB962C8B-B14F-4D97-AF65-F5344CB8AC3E}">
        <p14:creationId xmlns:p14="http://schemas.microsoft.com/office/powerpoint/2010/main" val="150010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37">
            <a:extLst>
              <a:ext uri="{FF2B5EF4-FFF2-40B4-BE49-F238E27FC236}">
                <a16:creationId xmlns="" xmlns:a16="http://schemas.microsoft.com/office/drawing/2014/main" id="{2010A8C4-317C-486F-AC7B-1F9BAB4EBEBC}"/>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9" name="Elipse 8">
            <a:extLst>
              <a:ext uri="{FF2B5EF4-FFF2-40B4-BE49-F238E27FC236}">
                <a16:creationId xmlns="" xmlns:a16="http://schemas.microsoft.com/office/drawing/2014/main" id="{85DE37C4-146B-4214-8819-90BFAA757FC1}"/>
              </a:ext>
            </a:extLst>
          </p:cNvPr>
          <p:cNvSpPr/>
          <p:nvPr/>
        </p:nvSpPr>
        <p:spPr>
          <a:xfrm>
            <a:off x="228648" y="265851"/>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3</a:t>
            </a:r>
            <a:endParaRPr lang="en-US" b="1" dirty="0">
              <a:solidFill>
                <a:srgbClr val="337D38"/>
              </a:solidFill>
              <a:latin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325413228"/>
              </p:ext>
            </p:extLst>
          </p:nvPr>
        </p:nvGraphicFramePr>
        <p:xfrm>
          <a:off x="417444" y="3740226"/>
          <a:ext cx="5565911" cy="1462280"/>
        </p:xfrm>
        <a:graphic>
          <a:graphicData uri="http://schemas.openxmlformats.org/drawingml/2006/table">
            <a:tbl>
              <a:tblPr firstRow="1" firstCol="1" bandRow="1">
                <a:tableStyleId>{0E3FDE45-AF77-4B5C-9715-49D594BDF05E}</a:tableStyleId>
              </a:tblPr>
              <a:tblGrid>
                <a:gridCol w="2165921"/>
                <a:gridCol w="1133330"/>
                <a:gridCol w="1133330"/>
                <a:gridCol w="1133330"/>
              </a:tblGrid>
              <a:tr h="161925">
                <a:tc>
                  <a:txBody>
                    <a:bodyPr/>
                    <a:lstStyle/>
                    <a:p>
                      <a:endParaRPr lang="es-EC" sz="1400" dirty="0">
                        <a:effectLst/>
                        <a:latin typeface="Calibri" panose="020F0502020204030204" pitchFamily="34" charset="0"/>
                      </a:endParaRPr>
                    </a:p>
                  </a:txBody>
                  <a:tcPr marL="68580" marR="68580" marT="0" marB="0"/>
                </a:tc>
                <a:tc>
                  <a:txBody>
                    <a:bodyPr/>
                    <a:lstStyle/>
                    <a:p>
                      <a:pPr indent="457200" algn="ctr">
                        <a:lnSpc>
                          <a:spcPct val="200000"/>
                        </a:lnSpc>
                        <a:spcAft>
                          <a:spcPts val="0"/>
                        </a:spcAft>
                      </a:pPr>
                      <a:r>
                        <a:rPr lang="es-ES" sz="1400" dirty="0">
                          <a:effectLst/>
                        </a:rPr>
                        <a:t>2016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spcAft>
                          <a:spcPts val="0"/>
                        </a:spcAft>
                      </a:pPr>
                      <a:r>
                        <a:rPr lang="es-ES" sz="1400">
                          <a:effectLst/>
                        </a:rPr>
                        <a:t>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spcAft>
                          <a:spcPts val="0"/>
                        </a:spcAft>
                      </a:pPr>
                      <a:r>
                        <a:rPr lang="es-ES" sz="1400">
                          <a:effectLst/>
                        </a:rPr>
                        <a:t>2018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indent="457200" algn="ctr">
                        <a:lnSpc>
                          <a:spcPct val="200000"/>
                        </a:lnSpc>
                        <a:spcAft>
                          <a:spcPts val="0"/>
                        </a:spcAft>
                      </a:pPr>
                      <a:r>
                        <a:rPr lang="es-ES" sz="1400">
                          <a:effectLst/>
                        </a:rPr>
                        <a:t>AYMESA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spcAft>
                          <a:spcPts val="0"/>
                        </a:spcAft>
                      </a:pPr>
                      <a:r>
                        <a:rPr lang="es-ES" sz="1400" dirty="0">
                          <a:effectLst/>
                        </a:rPr>
                        <a:t>1,26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spcAft>
                          <a:spcPts val="0"/>
                        </a:spcAft>
                      </a:pPr>
                      <a:r>
                        <a:rPr lang="es-ES" sz="1400">
                          <a:effectLst/>
                        </a:rPr>
                        <a:t>1,31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spcAft>
                          <a:spcPts val="0"/>
                        </a:spcAft>
                      </a:pPr>
                      <a:r>
                        <a:rPr lang="es-ES" sz="1400">
                          <a:effectLst/>
                        </a:rPr>
                        <a:t>1,22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indent="457200" algn="ctr">
                        <a:lnSpc>
                          <a:spcPct val="200000"/>
                        </a:lnSpc>
                        <a:spcAft>
                          <a:spcPts val="0"/>
                        </a:spcAft>
                      </a:pPr>
                      <a:r>
                        <a:rPr lang="es-ES" sz="1400">
                          <a:effectLst/>
                        </a:rPr>
                        <a:t>OMNIBUS BB</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spcAft>
                          <a:spcPts val="0"/>
                        </a:spcAft>
                      </a:pPr>
                      <a:r>
                        <a:rPr lang="es-ES" sz="1400">
                          <a:effectLst/>
                        </a:rPr>
                        <a:t>2,66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spcAft>
                          <a:spcPts val="0"/>
                        </a:spcAft>
                      </a:pPr>
                      <a:r>
                        <a:rPr lang="es-ES" sz="1400">
                          <a:effectLst/>
                        </a:rPr>
                        <a:t>2,44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spcAft>
                          <a:spcPts val="0"/>
                        </a:spcAft>
                      </a:pPr>
                      <a:r>
                        <a:rPr lang="es-ES" sz="1400">
                          <a:effectLst/>
                        </a:rPr>
                        <a:t>2,48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indent="457200" algn="ctr">
                        <a:lnSpc>
                          <a:spcPct val="200000"/>
                        </a:lnSpc>
                        <a:spcAft>
                          <a:spcPts val="0"/>
                        </a:spcAft>
                      </a:pPr>
                      <a:r>
                        <a:rPr lang="es-ES" sz="1400">
                          <a:effectLst/>
                        </a:rPr>
                        <a:t>CIAUTO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spcAft>
                          <a:spcPts val="0"/>
                        </a:spcAft>
                      </a:pPr>
                      <a:r>
                        <a:rPr lang="es-ES" sz="1400" dirty="0">
                          <a:effectLst/>
                        </a:rPr>
                        <a:t>2,19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spcAft>
                          <a:spcPts val="0"/>
                        </a:spcAft>
                      </a:pPr>
                      <a:r>
                        <a:rPr lang="es-ES" sz="1400">
                          <a:effectLst/>
                        </a:rPr>
                        <a:t>3,08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spcAft>
                          <a:spcPts val="0"/>
                        </a:spcAft>
                      </a:pPr>
                      <a:r>
                        <a:rPr lang="es-ES" sz="1400" dirty="0">
                          <a:effectLst/>
                        </a:rPr>
                        <a:t>3,00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0" name="Gráfico 9"/>
          <p:cNvGraphicFramePr>
            <a:graphicFrameLocks/>
          </p:cNvGraphicFramePr>
          <p:nvPr>
            <p:extLst>
              <p:ext uri="{D42A27DB-BD31-4B8C-83A1-F6EECF244321}">
                <p14:modId xmlns:p14="http://schemas.microsoft.com/office/powerpoint/2010/main" val="1336162895"/>
              </p:ext>
            </p:extLst>
          </p:nvPr>
        </p:nvGraphicFramePr>
        <p:xfrm>
          <a:off x="6918519" y="1977003"/>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228648" y="2658795"/>
            <a:ext cx="616747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spcAft>
                <a:spcPts val="0"/>
              </a:spcAft>
            </a:pPr>
            <a:r>
              <a:rPr lang="es-EC" b="1" dirty="0">
                <a:latin typeface="Calibri" panose="020F0502020204030204" pitchFamily="34" charset="0"/>
                <a:ea typeface="Calibri" panose="020F0502020204030204" pitchFamily="34" charset="0"/>
                <a:cs typeface="Times New Roman" panose="02020603050405020304" pitchFamily="18" charset="0"/>
              </a:rPr>
              <a:t>Z1 </a:t>
            </a:r>
            <a:r>
              <a:rPr lang="es-EC" dirty="0">
                <a:latin typeface="Calibri" panose="020F0502020204030204" pitchFamily="34" charset="0"/>
                <a:ea typeface="Calibri" panose="020F0502020204030204" pitchFamily="34" charset="0"/>
                <a:cs typeface="Times New Roman" panose="02020603050405020304" pitchFamily="18" charset="0"/>
              </a:rPr>
              <a:t>= 0,717(X1)+0,847(X2)+3,107 (X3)+0.42(X4)+0.998(X5)</a:t>
            </a:r>
          </a:p>
        </p:txBody>
      </p:sp>
      <p:sp>
        <p:nvSpPr>
          <p:cNvPr id="11" name="Rectángulo 10"/>
          <p:cNvSpPr/>
          <p:nvPr/>
        </p:nvSpPr>
        <p:spPr>
          <a:xfrm>
            <a:off x="1985668" y="1587355"/>
            <a:ext cx="2653437"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spcAft>
                <a:spcPts val="0"/>
              </a:spcAft>
            </a:pPr>
            <a:r>
              <a:rPr lang="es-EC" sz="2000" b="1" dirty="0" smtClean="0">
                <a:latin typeface="Calibri" panose="020F0502020204030204" pitchFamily="34" charset="0"/>
                <a:ea typeface="Calibri" panose="020F0502020204030204" pitchFamily="34" charset="0"/>
                <a:cs typeface="Times New Roman" panose="02020603050405020304" pitchFamily="18" charset="0"/>
              </a:rPr>
              <a:t>CALCULO DE Z1 </a:t>
            </a:r>
            <a:endParaRPr lang="es-EC"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624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37">
            <a:extLst>
              <a:ext uri="{FF2B5EF4-FFF2-40B4-BE49-F238E27FC236}">
                <a16:creationId xmlns="" xmlns:a16="http://schemas.microsoft.com/office/drawing/2014/main" id="{60E1FBB8-2AEE-40F4-9EFD-5606B601133A}"/>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10" name="Elipse 9">
            <a:extLst>
              <a:ext uri="{FF2B5EF4-FFF2-40B4-BE49-F238E27FC236}">
                <a16:creationId xmlns="" xmlns:a16="http://schemas.microsoft.com/office/drawing/2014/main" id="{0FA2F0C9-A290-451F-AC0F-4E8DACC72AE4}"/>
              </a:ext>
            </a:extLst>
          </p:cNvPr>
          <p:cNvSpPr/>
          <p:nvPr/>
        </p:nvSpPr>
        <p:spPr>
          <a:xfrm>
            <a:off x="228648" y="265851"/>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3</a:t>
            </a:r>
            <a:endParaRPr lang="en-US" b="1" dirty="0">
              <a:solidFill>
                <a:srgbClr val="337D38"/>
              </a:solidFill>
              <a:latin typeface="Times New Roman" panose="02020603050405020304" pitchFamily="18" charset="0"/>
              <a:cs typeface="Times New Roman" panose="02020603050405020304" pitchFamily="18" charset="0"/>
            </a:endParaRPr>
          </a:p>
        </p:txBody>
      </p:sp>
      <p:graphicFrame>
        <p:nvGraphicFramePr>
          <p:cNvPr id="7" name="Gráfico 6"/>
          <p:cNvGraphicFramePr/>
          <p:nvPr>
            <p:extLst>
              <p:ext uri="{D42A27DB-BD31-4B8C-83A1-F6EECF244321}">
                <p14:modId xmlns:p14="http://schemas.microsoft.com/office/powerpoint/2010/main" val="1723761192"/>
              </p:ext>
            </p:extLst>
          </p:nvPr>
        </p:nvGraphicFramePr>
        <p:xfrm>
          <a:off x="804318" y="2481911"/>
          <a:ext cx="43434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extLst>
              <p:ext uri="{D42A27DB-BD31-4B8C-83A1-F6EECF244321}">
                <p14:modId xmlns:p14="http://schemas.microsoft.com/office/powerpoint/2010/main" val="4195513520"/>
              </p:ext>
            </p:extLst>
          </p:nvPr>
        </p:nvGraphicFramePr>
        <p:xfrm>
          <a:off x="6175071" y="251990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11"/>
          <p:cNvSpPr/>
          <p:nvPr/>
        </p:nvSpPr>
        <p:spPr>
          <a:xfrm>
            <a:off x="4252098" y="1323195"/>
            <a:ext cx="3449182"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ctr">
              <a:spcAft>
                <a:spcPts val="0"/>
              </a:spcAft>
            </a:pPr>
            <a:r>
              <a:rPr lang="es-EC" sz="2000" b="1" dirty="0" smtClean="0">
                <a:latin typeface="Calibri" panose="020F0502020204030204" pitchFamily="34" charset="0"/>
                <a:ea typeface="Calibri" panose="020F0502020204030204" pitchFamily="34" charset="0"/>
                <a:cs typeface="Times New Roman" panose="02020603050405020304" pitchFamily="18" charset="0"/>
              </a:rPr>
              <a:t>PROYECCIÓN DE VENTAS 2019 – 2025 EN UNIDADES</a:t>
            </a:r>
            <a:endParaRPr lang="es-EC"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200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37">
            <a:extLst>
              <a:ext uri="{FF2B5EF4-FFF2-40B4-BE49-F238E27FC236}">
                <a16:creationId xmlns="" xmlns:a16="http://schemas.microsoft.com/office/drawing/2014/main" id="{F959511E-9CA3-4600-978E-DCBEAC82E24B}"/>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9" name="Elipse 8">
            <a:extLst>
              <a:ext uri="{FF2B5EF4-FFF2-40B4-BE49-F238E27FC236}">
                <a16:creationId xmlns="" xmlns:a16="http://schemas.microsoft.com/office/drawing/2014/main" id="{F623A7A8-A577-431B-BA91-8A8C579DFC2E}"/>
              </a:ext>
            </a:extLst>
          </p:cNvPr>
          <p:cNvSpPr/>
          <p:nvPr/>
        </p:nvSpPr>
        <p:spPr>
          <a:xfrm>
            <a:off x="228648" y="265851"/>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3</a:t>
            </a:r>
            <a:endParaRPr lang="en-US" b="1" dirty="0">
              <a:solidFill>
                <a:srgbClr val="337D38"/>
              </a:solidFill>
              <a:latin typeface="Times New Roman" panose="02020603050405020304" pitchFamily="18" charset="0"/>
              <a:cs typeface="Times New Roman" panose="02020603050405020304" pitchFamily="18"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1964709114"/>
              </p:ext>
            </p:extLst>
          </p:nvPr>
        </p:nvGraphicFramePr>
        <p:xfrm>
          <a:off x="954156" y="2226365"/>
          <a:ext cx="10177671" cy="2918420"/>
        </p:xfrm>
        <a:graphic>
          <a:graphicData uri="http://schemas.openxmlformats.org/drawingml/2006/table">
            <a:tbl>
              <a:tblPr>
                <a:tableStyleId>{C4B1156A-380E-4F78-BDF5-A606A8083BF9}</a:tableStyleId>
              </a:tblPr>
              <a:tblGrid>
                <a:gridCol w="1760773"/>
                <a:gridCol w="1202414"/>
                <a:gridCol w="1202414"/>
                <a:gridCol w="1202414"/>
                <a:gridCol w="1202414"/>
                <a:gridCol w="1202414"/>
                <a:gridCol w="1202414"/>
                <a:gridCol w="1202414"/>
              </a:tblGrid>
              <a:tr h="259470">
                <a:tc>
                  <a:txBody>
                    <a:bodyPr/>
                    <a:lstStyle/>
                    <a:p>
                      <a:pPr algn="just" fontAlgn="ctr"/>
                      <a:r>
                        <a:rPr lang="es-EC" sz="1200" b="1" u="none" strike="noStrike" dirty="0">
                          <a:effectLst/>
                        </a:rPr>
                        <a:t>AYMESA</a:t>
                      </a:r>
                      <a:endParaRPr lang="es-EC"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a:effectLst/>
                        </a:rPr>
                        <a:t>2019</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a:effectLst/>
                        </a:rPr>
                        <a:t>2020</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a:effectLst/>
                        </a:rPr>
                        <a:t>2021</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a:effectLst/>
                        </a:rPr>
                        <a:t>2022</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a:effectLst/>
                        </a:rPr>
                        <a:t>2023</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a:effectLst/>
                        </a:rPr>
                        <a:t>2024</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dirty="0">
                          <a:effectLst/>
                        </a:rPr>
                        <a:t>2025</a:t>
                      </a:r>
                      <a:endParaRPr lang="es-EC" sz="1200" b="1" i="0" u="none" strike="noStrike" dirty="0">
                        <a:solidFill>
                          <a:srgbClr val="000000"/>
                        </a:solidFill>
                        <a:effectLst/>
                        <a:latin typeface="Calibri" panose="020F0502020204030204" pitchFamily="34" charset="0"/>
                      </a:endParaRPr>
                    </a:p>
                  </a:txBody>
                  <a:tcPr marL="9525" marR="9525" marT="9525" marB="0" anchor="ctr"/>
                </a:tc>
              </a:tr>
              <a:tr h="383028">
                <a:tc>
                  <a:txBody>
                    <a:bodyPr/>
                    <a:lstStyle/>
                    <a:p>
                      <a:pPr algn="just" fontAlgn="ctr"/>
                      <a:r>
                        <a:rPr lang="es-EC" sz="1200" b="1" u="none" strike="noStrike" dirty="0">
                          <a:effectLst/>
                        </a:rPr>
                        <a:t>ACTIVO CORRIENTE</a:t>
                      </a:r>
                      <a:endParaRPr lang="es-EC"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dirty="0">
                          <a:solidFill>
                            <a:schemeClr val="tx1"/>
                          </a:solidFill>
                          <a:effectLst/>
                        </a:rPr>
                        <a:t>135307198,91</a:t>
                      </a:r>
                      <a:endParaRPr lang="es-EC"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133294431,44</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133014350,01</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132865506,74</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132829784,35</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132900514,67</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133080877,00</a:t>
                      </a:r>
                      <a:endParaRPr lang="es-EC" sz="1200" b="0" i="0" u="none" strike="noStrike">
                        <a:solidFill>
                          <a:schemeClr val="tx1"/>
                        </a:solidFill>
                        <a:effectLst/>
                        <a:latin typeface="Calibri" panose="020F0502020204030204" pitchFamily="34" charset="0"/>
                      </a:endParaRPr>
                    </a:p>
                  </a:txBody>
                  <a:tcPr marL="9525" marR="9525" marT="9525" marB="0" anchor="ctr"/>
                </a:tc>
              </a:tr>
              <a:tr h="383028">
                <a:tc>
                  <a:txBody>
                    <a:bodyPr/>
                    <a:lstStyle/>
                    <a:p>
                      <a:pPr algn="just" fontAlgn="ctr"/>
                      <a:r>
                        <a:rPr lang="es-EC" sz="1200" b="1" u="none" strike="noStrike">
                          <a:effectLst/>
                        </a:rPr>
                        <a:t>PASIVO CORRIENTE</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89788005,21</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87536640,65</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87034663,92</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86672801,16</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86426189,48</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86281812,73</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86236312,63</a:t>
                      </a:r>
                      <a:endParaRPr lang="es-EC" sz="1200" b="0" i="0" u="none" strike="noStrike">
                        <a:solidFill>
                          <a:schemeClr val="tx1"/>
                        </a:solidFill>
                        <a:effectLst/>
                        <a:latin typeface="Calibri" panose="020F0502020204030204" pitchFamily="34" charset="0"/>
                      </a:endParaRPr>
                    </a:p>
                  </a:txBody>
                  <a:tcPr marL="9525" marR="9525" marT="9525" marB="0" anchor="ctr"/>
                </a:tc>
              </a:tr>
              <a:tr h="259470">
                <a:tc>
                  <a:txBody>
                    <a:bodyPr/>
                    <a:lstStyle/>
                    <a:p>
                      <a:pPr algn="just" fontAlgn="ctr"/>
                      <a:r>
                        <a:rPr lang="es-EC" sz="1200" b="1" u="none" strike="noStrike">
                          <a:effectLst/>
                        </a:rPr>
                        <a:t>PASIVO TOTAL</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90605062,31</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88353697,75</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87851721,02</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87489858,26</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87243246,58</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87098869,83</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87053369,73</a:t>
                      </a:r>
                      <a:endParaRPr lang="es-EC" sz="1200" b="0" i="0" u="none" strike="noStrike">
                        <a:solidFill>
                          <a:schemeClr val="tx1"/>
                        </a:solidFill>
                        <a:effectLst/>
                        <a:latin typeface="Calibri" panose="020F0502020204030204" pitchFamily="34" charset="0"/>
                      </a:endParaRPr>
                    </a:p>
                  </a:txBody>
                  <a:tcPr marL="9525" marR="9525" marT="9525" marB="0" anchor="ctr"/>
                </a:tc>
              </a:tr>
              <a:tr h="259470">
                <a:tc>
                  <a:txBody>
                    <a:bodyPr/>
                    <a:lstStyle/>
                    <a:p>
                      <a:pPr algn="just" fontAlgn="ctr"/>
                      <a:r>
                        <a:rPr lang="es-EC" sz="1200" b="1" u="none" strike="noStrike">
                          <a:effectLst/>
                        </a:rPr>
                        <a:t>ACTIVO TOTAL</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169829993,91</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167817226,44</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167537145,01</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167388301,74</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dirty="0">
                          <a:solidFill>
                            <a:schemeClr val="tx1"/>
                          </a:solidFill>
                          <a:effectLst/>
                        </a:rPr>
                        <a:t>167352579,35</a:t>
                      </a:r>
                      <a:endParaRPr lang="es-EC"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167423309,67</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167603672,00</a:t>
                      </a:r>
                      <a:endParaRPr lang="es-EC" sz="1200" b="0" i="0" u="none" strike="noStrike">
                        <a:solidFill>
                          <a:schemeClr val="tx1"/>
                        </a:solidFill>
                        <a:effectLst/>
                        <a:latin typeface="Calibri" panose="020F0502020204030204" pitchFamily="34" charset="0"/>
                      </a:endParaRPr>
                    </a:p>
                  </a:txBody>
                  <a:tcPr marL="9525" marR="9525" marT="9525" marB="0" anchor="ctr"/>
                </a:tc>
              </a:tr>
              <a:tr h="259470">
                <a:tc>
                  <a:txBody>
                    <a:bodyPr/>
                    <a:lstStyle/>
                    <a:p>
                      <a:pPr algn="just" fontAlgn="ctr"/>
                      <a:r>
                        <a:rPr lang="es-EC" sz="1200" b="1" u="none" strike="noStrike">
                          <a:effectLst/>
                        </a:rPr>
                        <a:t>PATRIMONIO </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79224931,60</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79463528,70</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79685423,99</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79898443,48</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80109332,77</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80324439,84</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80550302,27</a:t>
                      </a:r>
                      <a:endParaRPr lang="es-EC" sz="1200" b="0" i="0" u="none" strike="noStrike">
                        <a:solidFill>
                          <a:schemeClr val="tx1"/>
                        </a:solidFill>
                        <a:effectLst/>
                        <a:latin typeface="Calibri" panose="020F0502020204030204" pitchFamily="34" charset="0"/>
                      </a:endParaRPr>
                    </a:p>
                  </a:txBody>
                  <a:tcPr marL="9525" marR="9525" marT="9525" marB="0" anchor="ctr"/>
                </a:tc>
              </a:tr>
              <a:tr h="259470">
                <a:tc>
                  <a:txBody>
                    <a:bodyPr/>
                    <a:lstStyle/>
                    <a:p>
                      <a:pPr algn="just" fontAlgn="ctr"/>
                      <a:r>
                        <a:rPr lang="es-EC" sz="1200" b="1" u="none" strike="noStrike">
                          <a:effectLst/>
                        </a:rPr>
                        <a:t>VENTAS NETAS</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70392792,37</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46833438,68</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43555097,98</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41812894,06</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41394765,12</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dirty="0">
                          <a:solidFill>
                            <a:schemeClr val="tx1"/>
                          </a:solidFill>
                          <a:effectLst/>
                        </a:rPr>
                        <a:t>42222660,42</a:t>
                      </a:r>
                      <a:endParaRPr lang="es-EC"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44333793,44</a:t>
                      </a:r>
                      <a:endParaRPr lang="es-EC" sz="1200" b="0" i="0" u="none" strike="noStrike">
                        <a:solidFill>
                          <a:schemeClr val="tx1"/>
                        </a:solidFill>
                        <a:effectLst/>
                        <a:latin typeface="Calibri" panose="020F0502020204030204" pitchFamily="34" charset="0"/>
                      </a:endParaRPr>
                    </a:p>
                  </a:txBody>
                  <a:tcPr marL="9525" marR="9525" marT="9525" marB="0" anchor="ctr"/>
                </a:tc>
              </a:tr>
              <a:tr h="427507">
                <a:tc>
                  <a:txBody>
                    <a:bodyPr/>
                    <a:lstStyle/>
                    <a:p>
                      <a:pPr algn="just" fontAlgn="ctr"/>
                      <a:r>
                        <a:rPr lang="es-EC" sz="1200" b="1" u="none" strike="noStrike">
                          <a:effectLst/>
                        </a:rPr>
                        <a:t>UTILIDAD ANTES DEL EJ.</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2608162,20</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1735251,58</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1613783,97</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1549232,61</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1533740,29</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1564415,09</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dirty="0">
                          <a:solidFill>
                            <a:schemeClr val="tx1"/>
                          </a:solidFill>
                          <a:effectLst/>
                        </a:rPr>
                        <a:t>1642635,85</a:t>
                      </a:r>
                      <a:endParaRPr lang="es-EC" sz="1200" b="0" i="0" u="none" strike="noStrike" dirty="0">
                        <a:solidFill>
                          <a:schemeClr val="tx1"/>
                        </a:solidFill>
                        <a:effectLst/>
                        <a:latin typeface="Calibri" panose="020F0502020204030204" pitchFamily="34" charset="0"/>
                      </a:endParaRPr>
                    </a:p>
                  </a:txBody>
                  <a:tcPr marL="9525" marR="9525" marT="9525" marB="0" anchor="ctr"/>
                </a:tc>
              </a:tr>
              <a:tr h="427507">
                <a:tc>
                  <a:txBody>
                    <a:bodyPr/>
                    <a:lstStyle/>
                    <a:p>
                      <a:pPr algn="just" fontAlgn="ctr"/>
                      <a:r>
                        <a:rPr lang="es-EC" sz="1200" b="1" u="none" strike="noStrike" dirty="0">
                          <a:effectLst/>
                        </a:rPr>
                        <a:t>UTILIDADES RETENIDAS</a:t>
                      </a:r>
                      <a:endParaRPr lang="es-EC"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358622,30</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238597,09</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221895,30</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213019,48</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210889,29</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a:solidFill>
                            <a:schemeClr val="tx1"/>
                          </a:solidFill>
                          <a:effectLst/>
                        </a:rPr>
                        <a:t>215107,08</a:t>
                      </a:r>
                      <a:endParaRPr lang="es-EC" sz="12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ctr"/>
                      <a:r>
                        <a:rPr lang="es-EC" sz="1200" u="none" strike="noStrike" dirty="0">
                          <a:solidFill>
                            <a:schemeClr val="tx1"/>
                          </a:solidFill>
                          <a:effectLst/>
                        </a:rPr>
                        <a:t>225862,43</a:t>
                      </a:r>
                      <a:endParaRPr lang="es-EC" sz="1200" b="0" i="0" u="none" strike="noStrike" dirty="0">
                        <a:solidFill>
                          <a:schemeClr val="tx1"/>
                        </a:solidFill>
                        <a:effectLst/>
                        <a:latin typeface="Calibri" panose="020F0502020204030204" pitchFamily="34" charset="0"/>
                      </a:endParaRPr>
                    </a:p>
                  </a:txBody>
                  <a:tcPr marL="9525" marR="9525" marT="9525" marB="0" anchor="ctr"/>
                </a:tc>
              </a:tr>
            </a:tbl>
          </a:graphicData>
        </a:graphic>
      </p:graphicFrame>
      <p:sp>
        <p:nvSpPr>
          <p:cNvPr id="13" name="Rectángulo 12"/>
          <p:cNvSpPr/>
          <p:nvPr/>
        </p:nvSpPr>
        <p:spPr>
          <a:xfrm>
            <a:off x="4353698" y="1160635"/>
            <a:ext cx="4119742"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ctr">
              <a:spcAft>
                <a:spcPts val="0"/>
              </a:spcAft>
            </a:pPr>
            <a:r>
              <a:rPr lang="es-EC" sz="2000" b="1" dirty="0" smtClean="0">
                <a:latin typeface="Calibri" panose="020F0502020204030204" pitchFamily="34" charset="0"/>
                <a:ea typeface="Calibri" panose="020F0502020204030204" pitchFamily="34" charset="0"/>
                <a:cs typeface="Times New Roman" panose="02020603050405020304" pitchFamily="18" charset="0"/>
              </a:rPr>
              <a:t>PROYECCIÓN CUENTAS CONTABLES MODELO 2019 - 2025</a:t>
            </a:r>
            <a:endParaRPr lang="es-EC"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700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10956150" y="5448436"/>
            <a:ext cx="1235850" cy="1218774"/>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2997798" y="164396"/>
            <a:ext cx="5943114" cy="523220"/>
          </a:xfrm>
          <a:prstGeom prst="rect">
            <a:avLst/>
          </a:prstGeom>
          <a:noFill/>
        </p:spPr>
        <p:txBody>
          <a:bodyPr wrap="square" rtlCol="0">
            <a:spAutoFit/>
          </a:bodyPr>
          <a:lstStyle/>
          <a:p>
            <a:pPr algn="ctr"/>
            <a:r>
              <a:rPr lang="es-EC" sz="2800" b="1" dirty="0">
                <a:solidFill>
                  <a:srgbClr val="337D38"/>
                </a:solidFill>
                <a:latin typeface="Times New Roman" panose="02020603050405020304" pitchFamily="18" charset="0"/>
                <a:ea typeface="Roboto Condensed" panose="020B0604020202020204" charset="0"/>
                <a:cs typeface="Times New Roman" panose="02020603050405020304" pitchFamily="18" charset="0"/>
              </a:rPr>
              <a:t>ÍNDICE</a:t>
            </a:r>
            <a:endParaRPr lang="en-US" sz="2800" b="1" dirty="0">
              <a:solidFill>
                <a:srgbClr val="337D38"/>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14" name="Conector recto 13"/>
          <p:cNvCxnSpPr/>
          <p:nvPr/>
        </p:nvCxnSpPr>
        <p:spPr>
          <a:xfrm flipH="1">
            <a:off x="3065371" y="642751"/>
            <a:ext cx="580796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H="1">
            <a:off x="3269989" y="779816"/>
            <a:ext cx="551993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ángulo 32"/>
          <p:cNvSpPr/>
          <p:nvPr/>
        </p:nvSpPr>
        <p:spPr>
          <a:xfrm>
            <a:off x="722113" y="1106362"/>
            <a:ext cx="3628221" cy="1631216"/>
          </a:xfrm>
          <a:prstGeom prst="rect">
            <a:avLst/>
          </a:prstGeom>
        </p:spPr>
        <p:txBody>
          <a:bodyPr wrap="square">
            <a:spAutoFit/>
          </a:bodyPr>
          <a:lstStyle/>
          <a:p>
            <a:pPr marL="457200" indent="-457200">
              <a:buFont typeface="Wingdings" panose="05000000000000000000" pitchFamily="2" charset="2"/>
              <a:buChar char="Ø"/>
            </a:pPr>
            <a:r>
              <a:rPr lang="es-CO" sz="2000" dirty="0">
                <a:solidFill>
                  <a:prstClr val="black"/>
                </a:solidFill>
                <a:latin typeface="Times New Roman" panose="02020603050405020304" pitchFamily="18" charset="0"/>
                <a:cs typeface="Times New Roman" panose="02020603050405020304" pitchFamily="18" charset="0"/>
              </a:rPr>
              <a:t>Antecedentes</a:t>
            </a:r>
          </a:p>
          <a:p>
            <a:pPr marL="457200" indent="-4572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Planteamiento</a:t>
            </a:r>
            <a:endParaRPr lang="es-CO" sz="2000" dirty="0">
              <a:solidFill>
                <a:prstClr val="black"/>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s-CO" sz="2000" dirty="0">
                <a:solidFill>
                  <a:prstClr val="black"/>
                </a:solidFill>
                <a:latin typeface="Times New Roman" panose="02020603050405020304" pitchFamily="18" charset="0"/>
                <a:cs typeface="Times New Roman" panose="02020603050405020304" pitchFamily="18" charset="0"/>
              </a:rPr>
              <a:t>Objetivos</a:t>
            </a:r>
          </a:p>
          <a:p>
            <a:pPr marL="457200" indent="-457200">
              <a:buFont typeface="Wingdings" panose="05000000000000000000" pitchFamily="2" charset="2"/>
              <a:buChar char="Ø"/>
            </a:pPr>
            <a:r>
              <a:rPr lang="es-CO" sz="2000" dirty="0">
                <a:solidFill>
                  <a:prstClr val="black"/>
                </a:solidFill>
                <a:latin typeface="Times New Roman" panose="02020603050405020304" pitchFamily="18" charset="0"/>
                <a:cs typeface="Times New Roman" panose="02020603050405020304" pitchFamily="18" charset="0"/>
              </a:rPr>
              <a:t>Determinación de variables</a:t>
            </a:r>
          </a:p>
          <a:p>
            <a:pPr marL="457200" indent="-457200">
              <a:buFont typeface="Wingdings" panose="05000000000000000000" pitchFamily="2" charset="2"/>
              <a:buChar char="Ø"/>
            </a:pPr>
            <a:r>
              <a:rPr lang="es-CO" sz="2000" dirty="0">
                <a:solidFill>
                  <a:prstClr val="black"/>
                </a:solidFill>
                <a:latin typeface="Times New Roman" panose="02020603050405020304" pitchFamily="18" charset="0"/>
                <a:cs typeface="Times New Roman" panose="02020603050405020304" pitchFamily="18" charset="0"/>
              </a:rPr>
              <a:t>Hipótesis</a:t>
            </a:r>
          </a:p>
        </p:txBody>
      </p:sp>
      <p:sp>
        <p:nvSpPr>
          <p:cNvPr id="17" name="Rectángulo 52"/>
          <p:cNvSpPr/>
          <p:nvPr/>
        </p:nvSpPr>
        <p:spPr>
          <a:xfrm>
            <a:off x="1216024" y="3198956"/>
            <a:ext cx="2356735" cy="1015663"/>
          </a:xfrm>
          <a:prstGeom prst="rect">
            <a:avLst/>
          </a:prstGeom>
        </p:spPr>
        <p:txBody>
          <a:bodyPr wrap="none">
            <a:spAutoFit/>
          </a:bodyPr>
          <a:lstStyle/>
          <a:p>
            <a:pPr marL="342900" indent="-342900">
              <a:buFont typeface="Wingdings" panose="05000000000000000000" pitchFamily="2" charset="2"/>
              <a:buChar char="Ø"/>
            </a:pPr>
            <a:r>
              <a:rPr lang="es-CO" sz="2000" dirty="0">
                <a:solidFill>
                  <a:prstClr val="black"/>
                </a:solidFill>
                <a:latin typeface="Times New Roman" panose="02020603050405020304" pitchFamily="18" charset="0"/>
                <a:cs typeface="Times New Roman" panose="02020603050405020304" pitchFamily="18" charset="0"/>
              </a:rPr>
              <a:t>Conceptos</a:t>
            </a:r>
          </a:p>
          <a:p>
            <a:pPr marL="342900" indent="-342900">
              <a:buFont typeface="Wingdings" panose="05000000000000000000" pitchFamily="2" charset="2"/>
              <a:buChar char="Ø"/>
            </a:pPr>
            <a:r>
              <a:rPr lang="es-CO" sz="2000" dirty="0">
                <a:solidFill>
                  <a:prstClr val="black"/>
                </a:solidFill>
                <a:latin typeface="Times New Roman" panose="02020603050405020304" pitchFamily="18" charset="0"/>
                <a:cs typeface="Times New Roman" panose="02020603050405020304" pitchFamily="18" charset="0"/>
              </a:rPr>
              <a:t>Teorías</a:t>
            </a:r>
          </a:p>
          <a:p>
            <a:pPr marL="342900" indent="-3429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Marco referencial</a:t>
            </a:r>
            <a:endParaRPr lang="es-CO" sz="2000" dirty="0">
              <a:solidFill>
                <a:prstClr val="black"/>
              </a:solidFill>
              <a:latin typeface="Times New Roman" panose="02020603050405020304" pitchFamily="18" charset="0"/>
              <a:cs typeface="Times New Roman" panose="02020603050405020304" pitchFamily="18" charset="0"/>
            </a:endParaRPr>
          </a:p>
        </p:txBody>
      </p:sp>
      <p:sp>
        <p:nvSpPr>
          <p:cNvPr id="19" name="Rectángulo 52"/>
          <p:cNvSpPr/>
          <p:nvPr/>
        </p:nvSpPr>
        <p:spPr>
          <a:xfrm>
            <a:off x="7450839" y="1758795"/>
            <a:ext cx="4456669" cy="1323439"/>
          </a:xfrm>
          <a:prstGeom prst="rect">
            <a:avLst/>
          </a:prstGeom>
        </p:spPr>
        <p:txBody>
          <a:bodyPr wrap="square">
            <a:spAutoFit/>
          </a:bodyPr>
          <a:lstStyle/>
          <a:p>
            <a:pPr marL="457200" indent="-4572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Aplicación del modelo Altman</a:t>
            </a:r>
            <a:endParaRPr lang="es-CO" sz="2000" dirty="0">
              <a:solidFill>
                <a:prstClr val="black"/>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Proyección de datos al 2025</a:t>
            </a:r>
            <a:endParaRPr lang="es-CO" sz="2000" dirty="0">
              <a:solidFill>
                <a:prstClr val="black"/>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Aplicación del modelo Altman al 2025</a:t>
            </a:r>
            <a:endParaRPr lang="es-CO" sz="2000" dirty="0">
              <a:solidFill>
                <a:prstClr val="black"/>
              </a:solidFill>
              <a:latin typeface="Times New Roman" panose="02020603050405020304" pitchFamily="18" charset="0"/>
              <a:cs typeface="Times New Roman" panose="02020603050405020304" pitchFamily="18" charset="0"/>
            </a:endParaRPr>
          </a:p>
        </p:txBody>
      </p:sp>
      <p:sp>
        <p:nvSpPr>
          <p:cNvPr id="20" name="Rectángulo 52"/>
          <p:cNvSpPr/>
          <p:nvPr/>
        </p:nvSpPr>
        <p:spPr>
          <a:xfrm>
            <a:off x="3269989" y="5321993"/>
            <a:ext cx="3514781" cy="400110"/>
          </a:xfrm>
          <a:prstGeom prst="rect">
            <a:avLst/>
          </a:prstGeom>
        </p:spPr>
        <p:txBody>
          <a:bodyPr wrap="square">
            <a:spAutoFit/>
          </a:bodyPr>
          <a:lstStyle/>
          <a:p>
            <a:pPr marL="457200" indent="-4572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Medida </a:t>
            </a:r>
            <a:r>
              <a:rPr lang="es-CO" sz="2000" dirty="0">
                <a:solidFill>
                  <a:prstClr val="black"/>
                </a:solidFill>
                <a:latin typeface="Times New Roman" panose="02020603050405020304" pitchFamily="18" charset="0"/>
                <a:cs typeface="Times New Roman" panose="02020603050405020304" pitchFamily="18" charset="0"/>
              </a:rPr>
              <a:t>de las variables </a:t>
            </a:r>
          </a:p>
        </p:txBody>
      </p:sp>
      <p:sp>
        <p:nvSpPr>
          <p:cNvPr id="2" name="Rectángulo 1"/>
          <p:cNvSpPr/>
          <p:nvPr/>
        </p:nvSpPr>
        <p:spPr>
          <a:xfrm flipV="1">
            <a:off x="754167" y="1082750"/>
            <a:ext cx="3286825" cy="102900"/>
          </a:xfrm>
          <a:prstGeom prst="rect">
            <a:avLst/>
          </a:prstGeom>
          <a:solidFill>
            <a:srgbClr val="337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uadroTexto 2"/>
          <p:cNvSpPr txBox="1"/>
          <p:nvPr/>
        </p:nvSpPr>
        <p:spPr>
          <a:xfrm>
            <a:off x="751736" y="721666"/>
            <a:ext cx="2141933" cy="400110"/>
          </a:xfrm>
          <a:prstGeom prst="rect">
            <a:avLst/>
          </a:prstGeom>
          <a:noFill/>
        </p:spPr>
        <p:txBody>
          <a:bodyPr wrap="none" rtlCol="0">
            <a:spAutoFit/>
          </a:bodyPr>
          <a:lstStyle/>
          <a:p>
            <a:r>
              <a:rPr lang="es-EC" sz="2000" dirty="0">
                <a:solidFill>
                  <a:srgbClr val="337D38"/>
                </a:solidFill>
                <a:latin typeface="Times New Roman" panose="02020603050405020304" pitchFamily="18" charset="0"/>
                <a:cs typeface="Times New Roman" panose="02020603050405020304" pitchFamily="18" charset="0"/>
              </a:rPr>
              <a:t>INTRODUCCIÓN</a:t>
            </a:r>
            <a:endParaRPr lang="en-US" sz="2000" dirty="0">
              <a:solidFill>
                <a:srgbClr val="337D38"/>
              </a:solidFill>
              <a:latin typeface="Times New Roman" panose="02020603050405020304" pitchFamily="18" charset="0"/>
              <a:cs typeface="Times New Roman" panose="02020603050405020304" pitchFamily="18" charset="0"/>
            </a:endParaRPr>
          </a:p>
        </p:txBody>
      </p:sp>
      <p:sp>
        <p:nvSpPr>
          <p:cNvPr id="22" name="Rectángulo 21"/>
          <p:cNvSpPr/>
          <p:nvPr/>
        </p:nvSpPr>
        <p:spPr>
          <a:xfrm>
            <a:off x="855873" y="3088309"/>
            <a:ext cx="3716074" cy="86097"/>
          </a:xfrm>
          <a:prstGeom prst="rect">
            <a:avLst/>
          </a:prstGeom>
          <a:solidFill>
            <a:srgbClr val="337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CuadroTexto 22"/>
          <p:cNvSpPr txBox="1"/>
          <p:nvPr/>
        </p:nvSpPr>
        <p:spPr>
          <a:xfrm>
            <a:off x="760374" y="2722164"/>
            <a:ext cx="3833806" cy="400110"/>
          </a:xfrm>
          <a:prstGeom prst="rect">
            <a:avLst/>
          </a:prstGeom>
          <a:noFill/>
        </p:spPr>
        <p:txBody>
          <a:bodyPr wrap="none" rtlCol="0">
            <a:spAutoFit/>
          </a:bodyPr>
          <a:lstStyle/>
          <a:p>
            <a:r>
              <a:rPr lang="es-EC" sz="2000" dirty="0">
                <a:solidFill>
                  <a:srgbClr val="337D38"/>
                </a:solidFill>
                <a:latin typeface="Times New Roman" panose="02020603050405020304" pitchFamily="18" charset="0"/>
                <a:cs typeface="Times New Roman" panose="02020603050405020304" pitchFamily="18" charset="0"/>
              </a:rPr>
              <a:t>REVISIÓN DE LA LITERATURA</a:t>
            </a:r>
            <a:endParaRPr lang="en-US" sz="2000" dirty="0">
              <a:solidFill>
                <a:srgbClr val="337D38"/>
              </a:solidFill>
              <a:latin typeface="Times New Roman" panose="02020603050405020304" pitchFamily="18" charset="0"/>
              <a:cs typeface="Times New Roman" panose="02020603050405020304" pitchFamily="18" charset="0"/>
            </a:endParaRPr>
          </a:p>
        </p:txBody>
      </p:sp>
      <p:sp>
        <p:nvSpPr>
          <p:cNvPr id="25" name="Rectángulo 24"/>
          <p:cNvSpPr/>
          <p:nvPr/>
        </p:nvSpPr>
        <p:spPr>
          <a:xfrm flipV="1">
            <a:off x="2622092" y="5116215"/>
            <a:ext cx="3944176" cy="91769"/>
          </a:xfrm>
          <a:prstGeom prst="rect">
            <a:avLst/>
          </a:prstGeom>
          <a:solidFill>
            <a:srgbClr val="337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CuadroTexto 25"/>
          <p:cNvSpPr txBox="1"/>
          <p:nvPr/>
        </p:nvSpPr>
        <p:spPr>
          <a:xfrm>
            <a:off x="2591592" y="4644992"/>
            <a:ext cx="2079608" cy="400110"/>
          </a:xfrm>
          <a:prstGeom prst="rect">
            <a:avLst/>
          </a:prstGeom>
          <a:noFill/>
        </p:spPr>
        <p:txBody>
          <a:bodyPr wrap="none" rtlCol="0">
            <a:spAutoFit/>
          </a:bodyPr>
          <a:lstStyle/>
          <a:p>
            <a:r>
              <a:rPr lang="es-EC" sz="2000" dirty="0">
                <a:solidFill>
                  <a:srgbClr val="337D38"/>
                </a:solidFill>
                <a:latin typeface="Times New Roman" panose="02020603050405020304" pitchFamily="18" charset="0"/>
                <a:cs typeface="Times New Roman" panose="02020603050405020304" pitchFamily="18" charset="0"/>
              </a:rPr>
              <a:t>METODOLOGÍA</a:t>
            </a:r>
            <a:endParaRPr lang="en-US" sz="2000" dirty="0">
              <a:solidFill>
                <a:srgbClr val="337D38"/>
              </a:solidFill>
              <a:latin typeface="Times New Roman" panose="02020603050405020304" pitchFamily="18" charset="0"/>
              <a:cs typeface="Times New Roman" panose="02020603050405020304" pitchFamily="18" charset="0"/>
            </a:endParaRPr>
          </a:p>
        </p:txBody>
      </p:sp>
      <p:sp>
        <p:nvSpPr>
          <p:cNvPr id="31" name="Rectángulo 30"/>
          <p:cNvSpPr/>
          <p:nvPr/>
        </p:nvSpPr>
        <p:spPr>
          <a:xfrm>
            <a:off x="7828270" y="1641041"/>
            <a:ext cx="4075639" cy="88586"/>
          </a:xfrm>
          <a:prstGeom prst="rect">
            <a:avLst/>
          </a:prstGeom>
          <a:solidFill>
            <a:srgbClr val="337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FF"/>
              </a:solidFill>
            </a:endParaRPr>
          </a:p>
        </p:txBody>
      </p:sp>
      <p:sp>
        <p:nvSpPr>
          <p:cNvPr id="32" name="CuadroTexto 31"/>
          <p:cNvSpPr txBox="1"/>
          <p:nvPr/>
        </p:nvSpPr>
        <p:spPr>
          <a:xfrm>
            <a:off x="7821088" y="1247595"/>
            <a:ext cx="1812547" cy="400110"/>
          </a:xfrm>
          <a:prstGeom prst="rect">
            <a:avLst/>
          </a:prstGeom>
          <a:noFill/>
        </p:spPr>
        <p:txBody>
          <a:bodyPr wrap="none" rtlCol="0">
            <a:spAutoFit/>
          </a:bodyPr>
          <a:lstStyle/>
          <a:p>
            <a:r>
              <a:rPr lang="es-EC" sz="2000" dirty="0">
                <a:solidFill>
                  <a:srgbClr val="337D38"/>
                </a:solidFill>
                <a:latin typeface="Times New Roman" panose="02020603050405020304" pitchFamily="18" charset="0"/>
                <a:cs typeface="Times New Roman" panose="02020603050405020304" pitchFamily="18" charset="0"/>
              </a:rPr>
              <a:t>RESULTADOS</a:t>
            </a:r>
            <a:endParaRPr lang="en-US" sz="2000" dirty="0">
              <a:solidFill>
                <a:srgbClr val="337D38"/>
              </a:solidFill>
              <a:latin typeface="Times New Roman" panose="02020603050405020304" pitchFamily="18" charset="0"/>
              <a:cs typeface="Times New Roman" panose="02020603050405020304" pitchFamily="18" charset="0"/>
            </a:endParaRPr>
          </a:p>
        </p:txBody>
      </p:sp>
      <p:sp>
        <p:nvSpPr>
          <p:cNvPr id="4" name="Elipse 3"/>
          <p:cNvSpPr/>
          <p:nvPr/>
        </p:nvSpPr>
        <p:spPr>
          <a:xfrm>
            <a:off x="232454" y="2775899"/>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1</a:t>
            </a:r>
            <a:endParaRPr lang="en-US" b="1" dirty="0">
              <a:solidFill>
                <a:srgbClr val="337D38"/>
              </a:solidFill>
              <a:latin typeface="Times New Roman" panose="02020603050405020304" pitchFamily="18" charset="0"/>
              <a:cs typeface="Times New Roman" panose="02020603050405020304" pitchFamily="18" charset="0"/>
            </a:endParaRPr>
          </a:p>
        </p:txBody>
      </p:sp>
      <p:sp>
        <p:nvSpPr>
          <p:cNvPr id="24" name="Elipse 23"/>
          <p:cNvSpPr/>
          <p:nvPr/>
        </p:nvSpPr>
        <p:spPr>
          <a:xfrm>
            <a:off x="2055521" y="4644992"/>
            <a:ext cx="575670" cy="639746"/>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2</a:t>
            </a:r>
            <a:endParaRPr lang="en-US" b="1" dirty="0">
              <a:solidFill>
                <a:srgbClr val="337D38"/>
              </a:solidFill>
              <a:latin typeface="Times New Roman" panose="02020603050405020304" pitchFamily="18" charset="0"/>
              <a:cs typeface="Times New Roman" panose="02020603050405020304" pitchFamily="18" charset="0"/>
            </a:endParaRPr>
          </a:p>
        </p:txBody>
      </p:sp>
      <p:sp>
        <p:nvSpPr>
          <p:cNvPr id="27" name="Elipse 26"/>
          <p:cNvSpPr/>
          <p:nvPr/>
        </p:nvSpPr>
        <p:spPr>
          <a:xfrm>
            <a:off x="7227461" y="1355404"/>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3</a:t>
            </a:r>
            <a:endParaRPr lang="en-US" b="1" dirty="0">
              <a:solidFill>
                <a:srgbClr val="337D38"/>
              </a:solidFill>
              <a:latin typeface="Times New Roman" panose="02020603050405020304" pitchFamily="18" charset="0"/>
              <a:cs typeface="Times New Roman" panose="02020603050405020304" pitchFamily="18" charset="0"/>
            </a:endParaRPr>
          </a:p>
        </p:txBody>
      </p:sp>
      <p:sp>
        <p:nvSpPr>
          <p:cNvPr id="29" name="Rectángulo 52"/>
          <p:cNvSpPr/>
          <p:nvPr/>
        </p:nvSpPr>
        <p:spPr>
          <a:xfrm>
            <a:off x="7548665" y="4029439"/>
            <a:ext cx="4332975" cy="707886"/>
          </a:xfrm>
          <a:prstGeom prst="rect">
            <a:avLst/>
          </a:prstGeom>
        </p:spPr>
        <p:txBody>
          <a:bodyPr wrap="square">
            <a:spAutoFit/>
          </a:bodyPr>
          <a:lstStyle/>
          <a:p>
            <a:pPr marL="342900" indent="-342900">
              <a:buFont typeface="Wingdings" panose="05000000000000000000" pitchFamily="2" charset="2"/>
              <a:buChar char="Ø"/>
            </a:pPr>
            <a:r>
              <a:rPr lang="es-CO" sz="2000" dirty="0">
                <a:solidFill>
                  <a:prstClr val="black"/>
                </a:solidFill>
                <a:latin typeface="Times New Roman" panose="02020603050405020304" pitchFamily="18" charset="0"/>
                <a:cs typeface="Times New Roman" panose="02020603050405020304" pitchFamily="18" charset="0"/>
              </a:rPr>
              <a:t>Conclusiones</a:t>
            </a:r>
          </a:p>
          <a:p>
            <a:pPr marL="342900" indent="-342900">
              <a:buFont typeface="Wingdings" panose="05000000000000000000" pitchFamily="2" charset="2"/>
              <a:buChar char="Ø"/>
            </a:pPr>
            <a:r>
              <a:rPr lang="es-CO" sz="2000" dirty="0">
                <a:solidFill>
                  <a:prstClr val="black"/>
                </a:solidFill>
                <a:latin typeface="Times New Roman" panose="02020603050405020304" pitchFamily="18" charset="0"/>
                <a:cs typeface="Times New Roman" panose="02020603050405020304" pitchFamily="18" charset="0"/>
              </a:rPr>
              <a:t>Recomendaciones</a:t>
            </a:r>
          </a:p>
        </p:txBody>
      </p:sp>
      <p:sp>
        <p:nvSpPr>
          <p:cNvPr id="30" name="Rectángulo 29"/>
          <p:cNvSpPr/>
          <p:nvPr/>
        </p:nvSpPr>
        <p:spPr>
          <a:xfrm>
            <a:off x="7802403" y="3793173"/>
            <a:ext cx="4100378" cy="128933"/>
          </a:xfrm>
          <a:prstGeom prst="rect">
            <a:avLst/>
          </a:prstGeom>
          <a:solidFill>
            <a:srgbClr val="337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uadroTexto 32"/>
          <p:cNvSpPr txBox="1"/>
          <p:nvPr/>
        </p:nvSpPr>
        <p:spPr>
          <a:xfrm>
            <a:off x="7675819" y="3415224"/>
            <a:ext cx="4502002" cy="369332"/>
          </a:xfrm>
          <a:prstGeom prst="rect">
            <a:avLst/>
          </a:prstGeom>
          <a:noFill/>
        </p:spPr>
        <p:txBody>
          <a:bodyPr wrap="none" rtlCol="0">
            <a:spAutoFit/>
          </a:bodyPr>
          <a:lstStyle/>
          <a:p>
            <a:r>
              <a:rPr lang="es-EC" dirty="0">
                <a:solidFill>
                  <a:srgbClr val="337D38"/>
                </a:solidFill>
                <a:latin typeface="Times New Roman" panose="02020603050405020304" pitchFamily="18" charset="0"/>
                <a:cs typeface="Times New Roman" panose="02020603050405020304" pitchFamily="18" charset="0"/>
              </a:rPr>
              <a:t>CONCLUSIONES Y RECOMENDACIONES</a:t>
            </a:r>
            <a:endParaRPr lang="en-US" dirty="0">
              <a:solidFill>
                <a:srgbClr val="337D38"/>
              </a:solidFill>
              <a:latin typeface="Times New Roman" panose="02020603050405020304" pitchFamily="18" charset="0"/>
              <a:cs typeface="Times New Roman" panose="02020603050405020304" pitchFamily="18" charset="0"/>
            </a:endParaRPr>
          </a:p>
        </p:txBody>
      </p:sp>
      <p:sp>
        <p:nvSpPr>
          <p:cNvPr id="36" name="Elipse 35"/>
          <p:cNvSpPr/>
          <p:nvPr/>
        </p:nvSpPr>
        <p:spPr>
          <a:xfrm>
            <a:off x="7163004" y="3393703"/>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4</a:t>
            </a:r>
            <a:endParaRPr lang="en-US" b="1" dirty="0">
              <a:solidFill>
                <a:srgbClr val="337D3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835352"/>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par>
                                <p:cTn id="14" presetID="22" presetClass="exit" presetSubtype="4" fill="hold" grpId="0" nodeType="withEffect">
                                  <p:stCondLst>
                                    <p:cond delay="0"/>
                                  </p:stCondLst>
                                  <p:childTnLst>
                                    <p:animEffect transition="out" filter="wipe(down)">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par>
                                <p:cTn id="17" presetID="22" presetClass="exit" presetSubtype="4" fill="hold" grpId="0" nodeType="withEffect">
                                  <p:stCondLst>
                                    <p:cond delay="0"/>
                                  </p:stCondLst>
                                  <p:childTnLst>
                                    <p:animEffect transition="out" filter="wipe(down)">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par>
                                <p:cTn id="20" presetID="22" presetClass="exit" presetSubtype="4" fill="hold" nodeType="withEffect">
                                  <p:stCondLst>
                                    <p:cond delay="0"/>
                                  </p:stCondLst>
                                  <p:childTnLst>
                                    <p:animEffect transition="out" filter="wipe(down)">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22" presetClass="exit" presetSubtype="4" fill="hold" grpId="0" nodeType="withEffect">
                                  <p:stCondLst>
                                    <p:cond delay="0"/>
                                  </p:stCondLst>
                                  <p:childTnLst>
                                    <p:animEffect transition="out" filter="wipe(dow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22" presetClass="exit" presetSubtype="4" fill="hold" nodeType="withEffect">
                                  <p:stCondLst>
                                    <p:cond delay="0"/>
                                  </p:stCondLst>
                                  <p:childTnLst>
                                    <p:animEffect transition="out" filter="wipe(down)">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22" presetClass="exit" presetSubtype="4" fill="hold" nodeType="withEffect">
                                  <p:stCondLst>
                                    <p:cond delay="0"/>
                                  </p:stCondLst>
                                  <p:childTnLst>
                                    <p:animEffect transition="out" filter="wipe(down)">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22" presetClass="exit" presetSubtype="4" fill="hold" grpId="0" nodeType="withEffect">
                                  <p:stCondLst>
                                    <p:cond delay="0"/>
                                  </p:stCondLst>
                                  <p:childTnLst>
                                    <p:animEffect transition="out" filter="wipe(down)">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par>
                                <p:cTn id="35" presetID="22" presetClass="exit" presetSubtype="4" fill="hold" grpId="0" nodeType="withEffect">
                                  <p:stCondLst>
                                    <p:cond delay="0"/>
                                  </p:stCondLst>
                                  <p:childTnLst>
                                    <p:animEffect transition="out" filter="wipe(down)">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22" presetClass="exit" presetSubtype="4" fill="hold" grpId="0" nodeType="withEffect">
                                  <p:stCondLst>
                                    <p:cond delay="0"/>
                                  </p:stCondLst>
                                  <p:childTnLst>
                                    <p:animEffect transition="out" filter="wipe(down)">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par>
                                <p:cTn id="41" presetID="22" presetClass="exit" presetSubtype="4" fill="hold" grpId="0" nodeType="withEffect">
                                  <p:stCondLst>
                                    <p:cond delay="0"/>
                                  </p:stCondLst>
                                  <p:childTnLst>
                                    <p:animEffect transition="out" filter="wipe(down)">
                                      <p:cBhvr>
                                        <p:cTn id="42" dur="500"/>
                                        <p:tgtEl>
                                          <p:spTgt spid="23"/>
                                        </p:tgtEl>
                                      </p:cBhvr>
                                    </p:animEffect>
                                    <p:set>
                                      <p:cBhvr>
                                        <p:cTn id="43" dur="1" fill="hold">
                                          <p:stCondLst>
                                            <p:cond delay="499"/>
                                          </p:stCondLst>
                                        </p:cTn>
                                        <p:tgtEl>
                                          <p:spTgt spid="23"/>
                                        </p:tgtEl>
                                        <p:attrNameLst>
                                          <p:attrName>style.visibility</p:attrName>
                                        </p:attrNameLst>
                                      </p:cBhvr>
                                      <p:to>
                                        <p:strVal val="hidden"/>
                                      </p:to>
                                    </p:set>
                                  </p:childTnLst>
                                </p:cTn>
                              </p:par>
                              <p:par>
                                <p:cTn id="44" presetID="22" presetClass="exit" presetSubtype="4" fill="hold" grpId="0" nodeType="withEffect">
                                  <p:stCondLst>
                                    <p:cond delay="0"/>
                                  </p:stCondLst>
                                  <p:childTnLst>
                                    <p:animEffect transition="out" filter="wipe(down)">
                                      <p:cBhvr>
                                        <p:cTn id="45" dur="500"/>
                                        <p:tgtEl>
                                          <p:spTgt spid="25"/>
                                        </p:tgtEl>
                                      </p:cBhvr>
                                    </p:animEffect>
                                    <p:set>
                                      <p:cBhvr>
                                        <p:cTn id="46" dur="1" fill="hold">
                                          <p:stCondLst>
                                            <p:cond delay="499"/>
                                          </p:stCondLst>
                                        </p:cTn>
                                        <p:tgtEl>
                                          <p:spTgt spid="25"/>
                                        </p:tgtEl>
                                        <p:attrNameLst>
                                          <p:attrName>style.visibility</p:attrName>
                                        </p:attrNameLst>
                                      </p:cBhvr>
                                      <p:to>
                                        <p:strVal val="hidden"/>
                                      </p:to>
                                    </p:set>
                                  </p:childTnLst>
                                </p:cTn>
                              </p:par>
                              <p:par>
                                <p:cTn id="47" presetID="22" presetClass="exit" presetSubtype="4" fill="hold" grpId="0" nodeType="withEffect">
                                  <p:stCondLst>
                                    <p:cond delay="0"/>
                                  </p:stCondLst>
                                  <p:childTnLst>
                                    <p:animEffect transition="out" filter="wipe(down)">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par>
                                <p:cTn id="50" presetID="22" presetClass="exit" presetSubtype="4" fill="hold" grpId="0" nodeType="withEffect">
                                  <p:stCondLst>
                                    <p:cond delay="0"/>
                                  </p:stCondLst>
                                  <p:childTnLst>
                                    <p:animEffect transition="out" filter="wipe(down)">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par>
                                <p:cTn id="53" presetID="22" presetClass="exit" presetSubtype="4" fill="hold" grpId="0" nodeType="withEffect">
                                  <p:stCondLst>
                                    <p:cond delay="0"/>
                                  </p:stCondLst>
                                  <p:childTnLst>
                                    <p:animEffect transition="out" filter="wipe(down)">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par>
                                <p:cTn id="56" presetID="22" presetClass="exit" presetSubtype="4" fill="hold" grpId="0" nodeType="withEffect">
                                  <p:stCondLst>
                                    <p:cond delay="0"/>
                                  </p:stCondLst>
                                  <p:childTnLst>
                                    <p:animEffect transition="out" filter="wipe(down)">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par>
                                <p:cTn id="59" presetID="22" presetClass="exit" presetSubtype="4" fill="hold" grpId="0" nodeType="withEffect">
                                  <p:stCondLst>
                                    <p:cond delay="0"/>
                                  </p:stCondLst>
                                  <p:childTnLst>
                                    <p:animEffect transition="out" filter="wipe(down)">
                                      <p:cBhvr>
                                        <p:cTn id="60" dur="500"/>
                                        <p:tgtEl>
                                          <p:spTgt spid="24"/>
                                        </p:tgtEl>
                                      </p:cBhvr>
                                    </p:animEffect>
                                    <p:set>
                                      <p:cBhvr>
                                        <p:cTn id="61" dur="1" fill="hold">
                                          <p:stCondLst>
                                            <p:cond delay="499"/>
                                          </p:stCondLst>
                                        </p:cTn>
                                        <p:tgtEl>
                                          <p:spTgt spid="24"/>
                                        </p:tgtEl>
                                        <p:attrNameLst>
                                          <p:attrName>style.visibility</p:attrName>
                                        </p:attrNameLst>
                                      </p:cBhvr>
                                      <p:to>
                                        <p:strVal val="hidden"/>
                                      </p:to>
                                    </p:set>
                                  </p:childTnLst>
                                </p:cTn>
                              </p:par>
                              <p:par>
                                <p:cTn id="62" presetID="22" presetClass="exit" presetSubtype="4" fill="hold" grpId="0" nodeType="withEffect">
                                  <p:stCondLst>
                                    <p:cond delay="0"/>
                                  </p:stCondLst>
                                  <p:childTnLst>
                                    <p:animEffect transition="out" filter="wipe(down)">
                                      <p:cBhvr>
                                        <p:cTn id="63" dur="500"/>
                                        <p:tgtEl>
                                          <p:spTgt spid="27"/>
                                        </p:tgtEl>
                                      </p:cBhvr>
                                    </p:animEffect>
                                    <p:set>
                                      <p:cBhvr>
                                        <p:cTn id="64" dur="1" fill="hold">
                                          <p:stCondLst>
                                            <p:cond delay="499"/>
                                          </p:stCondLst>
                                        </p:cTn>
                                        <p:tgtEl>
                                          <p:spTgt spid="27"/>
                                        </p:tgtEl>
                                        <p:attrNameLst>
                                          <p:attrName>style.visibility</p:attrName>
                                        </p:attrNameLst>
                                      </p:cBhvr>
                                      <p:to>
                                        <p:strVal val="hidden"/>
                                      </p:to>
                                    </p:set>
                                  </p:childTnLst>
                                </p:cTn>
                              </p:par>
                              <p:par>
                                <p:cTn id="65" presetID="22" presetClass="exit" presetSubtype="4" fill="hold" grpId="0" nodeType="withEffect">
                                  <p:stCondLst>
                                    <p:cond delay="0"/>
                                  </p:stCondLst>
                                  <p:childTnLst>
                                    <p:animEffect transition="out" filter="wipe(down)">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par>
                                <p:cTn id="68" presetID="22" presetClass="exit" presetSubtype="4" fill="hold" grpId="0" nodeType="withEffect">
                                  <p:stCondLst>
                                    <p:cond delay="0"/>
                                  </p:stCondLst>
                                  <p:childTnLst>
                                    <p:animEffect transition="out" filter="wipe(down)">
                                      <p:cBhvr>
                                        <p:cTn id="69" dur="500"/>
                                        <p:tgtEl>
                                          <p:spTgt spid="33"/>
                                        </p:tgtEl>
                                      </p:cBhvr>
                                    </p:animEffect>
                                    <p:set>
                                      <p:cBhvr>
                                        <p:cTn id="70" dur="1" fill="hold">
                                          <p:stCondLst>
                                            <p:cond delay="499"/>
                                          </p:stCondLst>
                                        </p:cTn>
                                        <p:tgtEl>
                                          <p:spTgt spid="33"/>
                                        </p:tgtEl>
                                        <p:attrNameLst>
                                          <p:attrName>style.visibility</p:attrName>
                                        </p:attrNameLst>
                                      </p:cBhvr>
                                      <p:to>
                                        <p:strVal val="hidden"/>
                                      </p:to>
                                    </p:set>
                                  </p:childTnLst>
                                </p:cTn>
                              </p:par>
                              <p:par>
                                <p:cTn id="71" presetID="22" presetClass="exit" presetSubtype="4" fill="hold" grpId="0" nodeType="withEffect">
                                  <p:stCondLst>
                                    <p:cond delay="0"/>
                                  </p:stCondLst>
                                  <p:childTnLst>
                                    <p:animEffect transition="out" filter="wipe(down)">
                                      <p:cBhvr>
                                        <p:cTn id="72" dur="500"/>
                                        <p:tgtEl>
                                          <p:spTgt spid="36"/>
                                        </p:tgtEl>
                                      </p:cBhvr>
                                    </p:animEffect>
                                    <p:set>
                                      <p:cBhvr>
                                        <p:cTn id="73"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9" grpId="0"/>
      <p:bldP spid="20" grpId="0"/>
      <p:bldP spid="2" grpId="0" animBg="1"/>
      <p:bldP spid="3" grpId="0"/>
      <p:bldP spid="22" grpId="0" animBg="1"/>
      <p:bldP spid="23" grpId="0"/>
      <p:bldP spid="25" grpId="0" animBg="1"/>
      <p:bldP spid="26" grpId="0"/>
      <p:bldP spid="31" grpId="0" animBg="1"/>
      <p:bldP spid="32" grpId="0"/>
      <p:bldP spid="4" grpId="0" animBg="1"/>
      <p:bldP spid="24" grpId="0" animBg="1"/>
      <p:bldP spid="27" grpId="0" animBg="1"/>
      <p:bldP spid="29" grpId="0"/>
      <p:bldP spid="30" grpId="0" animBg="1"/>
      <p:bldP spid="33" grpId="0"/>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37">
            <a:extLst>
              <a:ext uri="{FF2B5EF4-FFF2-40B4-BE49-F238E27FC236}">
                <a16:creationId xmlns="" xmlns:a16="http://schemas.microsoft.com/office/drawing/2014/main" id="{FA599180-1D14-49C3-8730-C3BAB5C37211}"/>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10" name="Elipse 9">
            <a:extLst>
              <a:ext uri="{FF2B5EF4-FFF2-40B4-BE49-F238E27FC236}">
                <a16:creationId xmlns="" xmlns:a16="http://schemas.microsoft.com/office/drawing/2014/main" id="{39262748-0652-4004-9C18-A1F3E38D2922}"/>
              </a:ext>
            </a:extLst>
          </p:cNvPr>
          <p:cNvSpPr/>
          <p:nvPr/>
        </p:nvSpPr>
        <p:spPr>
          <a:xfrm>
            <a:off x="228648" y="265851"/>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3</a:t>
            </a:r>
            <a:endParaRPr lang="en-US" b="1" dirty="0">
              <a:solidFill>
                <a:srgbClr val="337D38"/>
              </a:solidFill>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2245641"/>
              </p:ext>
            </p:extLst>
          </p:nvPr>
        </p:nvGraphicFramePr>
        <p:xfrm>
          <a:off x="1035437" y="2351818"/>
          <a:ext cx="10058398" cy="2961860"/>
        </p:xfrm>
        <a:graphic>
          <a:graphicData uri="http://schemas.openxmlformats.org/drawingml/2006/table">
            <a:tbl>
              <a:tblPr>
                <a:tableStyleId>{22838BEF-8BB2-4498-84A7-C5851F593DF1}</a:tableStyleId>
              </a:tblPr>
              <a:tblGrid>
                <a:gridCol w="1858177"/>
                <a:gridCol w="1272448"/>
                <a:gridCol w="1131066"/>
                <a:gridCol w="1110867"/>
                <a:gridCol w="1191659"/>
                <a:gridCol w="1063965"/>
                <a:gridCol w="1215108"/>
                <a:gridCol w="1215108"/>
              </a:tblGrid>
              <a:tr h="271612">
                <a:tc>
                  <a:txBody>
                    <a:bodyPr/>
                    <a:lstStyle/>
                    <a:p>
                      <a:pPr algn="just" fontAlgn="ctr"/>
                      <a:r>
                        <a:rPr lang="es-EC" sz="1200" b="1" u="none" strike="noStrike" dirty="0">
                          <a:effectLst/>
                        </a:rPr>
                        <a:t>OMNIBUS BB</a:t>
                      </a:r>
                      <a:endParaRPr lang="es-EC"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a:effectLst/>
                        </a:rPr>
                        <a:t>2019</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a:effectLst/>
                        </a:rPr>
                        <a:t>2020</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a:effectLst/>
                        </a:rPr>
                        <a:t>2021</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a:effectLst/>
                        </a:rPr>
                        <a:t>2022</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a:effectLst/>
                        </a:rPr>
                        <a:t>2023</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a:effectLst/>
                        </a:rPr>
                        <a:t>2024</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dirty="0">
                          <a:effectLst/>
                        </a:rPr>
                        <a:t>2025</a:t>
                      </a:r>
                      <a:endParaRPr lang="es-EC" sz="1200" b="1" i="0" u="none" strike="noStrike" dirty="0">
                        <a:solidFill>
                          <a:srgbClr val="000000"/>
                        </a:solidFill>
                        <a:effectLst/>
                        <a:latin typeface="Calibri" panose="020F0502020204030204" pitchFamily="34" charset="0"/>
                      </a:endParaRPr>
                    </a:p>
                  </a:txBody>
                  <a:tcPr marL="9525" marR="9525" marT="9525" marB="0" anchor="ctr"/>
                </a:tc>
              </a:tr>
              <a:tr h="400950">
                <a:tc>
                  <a:txBody>
                    <a:bodyPr/>
                    <a:lstStyle/>
                    <a:p>
                      <a:pPr algn="just" fontAlgn="ctr"/>
                      <a:r>
                        <a:rPr lang="es-EC" sz="1200" b="1" u="none" strike="noStrike" dirty="0">
                          <a:effectLst/>
                        </a:rPr>
                        <a:t>ACTIVO CORRIENTE</a:t>
                      </a:r>
                      <a:endParaRPr lang="es-EC"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169891618,16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157610848,93</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155901950,36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154993792,84</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154775835,03</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155207391,49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dirty="0">
                          <a:effectLst/>
                        </a:rPr>
                        <a:t>156307860,45</a:t>
                      </a:r>
                      <a:endParaRPr lang="es-EC" sz="1200" b="0" i="0" u="none" strike="noStrike" dirty="0">
                        <a:solidFill>
                          <a:srgbClr val="000000"/>
                        </a:solidFill>
                        <a:effectLst/>
                        <a:latin typeface="Calibri" panose="020F0502020204030204" pitchFamily="34" charset="0"/>
                      </a:endParaRPr>
                    </a:p>
                  </a:txBody>
                  <a:tcPr marL="9525" marR="9525" marT="9525" marB="0" anchor="ctr"/>
                </a:tc>
              </a:tr>
              <a:tr h="400950">
                <a:tc>
                  <a:txBody>
                    <a:bodyPr/>
                    <a:lstStyle/>
                    <a:p>
                      <a:pPr algn="just" fontAlgn="ctr"/>
                      <a:r>
                        <a:rPr lang="es-EC" sz="1200" b="1" u="none" strike="noStrike" dirty="0">
                          <a:effectLst/>
                        </a:rPr>
                        <a:t>PASIVO CORRIENTE</a:t>
                      </a:r>
                      <a:endParaRPr lang="es-EC"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103131828,47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72352223,26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69520223,69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67533889,20</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66248536,19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65591349,55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65548638,25</a:t>
                      </a:r>
                      <a:endParaRPr lang="es-EC" sz="1200" b="0" i="0" u="none" strike="noStrike">
                        <a:solidFill>
                          <a:srgbClr val="000000"/>
                        </a:solidFill>
                        <a:effectLst/>
                        <a:latin typeface="Calibri" panose="020F0502020204030204" pitchFamily="34" charset="0"/>
                      </a:endParaRPr>
                    </a:p>
                  </a:txBody>
                  <a:tcPr marL="9525" marR="9525" marT="9525" marB="0" anchor="ctr"/>
                </a:tc>
              </a:tr>
              <a:tr h="271612">
                <a:tc>
                  <a:txBody>
                    <a:bodyPr/>
                    <a:lstStyle/>
                    <a:p>
                      <a:pPr algn="just" fontAlgn="ctr"/>
                      <a:r>
                        <a:rPr lang="es-EC" sz="1200" b="1" u="none" strike="noStrike">
                          <a:effectLst/>
                        </a:rPr>
                        <a:t>PASIVO TOTAL</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111720562,47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80940957,26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78108957,69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76122623,20</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74837270,19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74180083,55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74137372,25</a:t>
                      </a:r>
                      <a:endParaRPr lang="es-EC" sz="1200" b="0" i="0" u="none" strike="noStrike">
                        <a:solidFill>
                          <a:srgbClr val="000000"/>
                        </a:solidFill>
                        <a:effectLst/>
                        <a:latin typeface="Calibri" panose="020F0502020204030204" pitchFamily="34" charset="0"/>
                      </a:endParaRPr>
                    </a:p>
                  </a:txBody>
                  <a:tcPr marL="9525" marR="9525" marT="9525" marB="0" anchor="ctr"/>
                </a:tc>
              </a:tr>
              <a:tr h="271612">
                <a:tc>
                  <a:txBody>
                    <a:bodyPr/>
                    <a:lstStyle/>
                    <a:p>
                      <a:pPr algn="just" fontAlgn="ctr"/>
                      <a:r>
                        <a:rPr lang="es-EC" sz="1200" b="1" u="none" strike="noStrike">
                          <a:effectLst/>
                        </a:rPr>
                        <a:t>ACTIVO TOTAL</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262154503,16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249873733,93</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248164835,36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247256677,84</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247038720,03</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247470276,49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248570745,45</a:t>
                      </a:r>
                      <a:endParaRPr lang="es-EC" sz="1200" b="0" i="0" u="none" strike="noStrike">
                        <a:solidFill>
                          <a:srgbClr val="000000"/>
                        </a:solidFill>
                        <a:effectLst/>
                        <a:latin typeface="Calibri" panose="020F0502020204030204" pitchFamily="34" charset="0"/>
                      </a:endParaRPr>
                    </a:p>
                  </a:txBody>
                  <a:tcPr marL="9525" marR="9525" marT="9525" marB="0" anchor="ctr"/>
                </a:tc>
              </a:tr>
              <a:tr h="271612">
                <a:tc>
                  <a:txBody>
                    <a:bodyPr/>
                    <a:lstStyle/>
                    <a:p>
                      <a:pPr algn="just" fontAlgn="ctr"/>
                      <a:r>
                        <a:rPr lang="es-EC" sz="1200" b="1" u="none" strike="noStrike">
                          <a:effectLst/>
                        </a:rPr>
                        <a:t>PATRIMONIO </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167725141,17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168932776,67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170055877,67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171134054,64</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172201449,84</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173290192,94</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174433373,20</a:t>
                      </a:r>
                      <a:endParaRPr lang="es-EC" sz="1200" b="0" i="0" u="none" strike="noStrike">
                        <a:solidFill>
                          <a:srgbClr val="000000"/>
                        </a:solidFill>
                        <a:effectLst/>
                        <a:latin typeface="Calibri" panose="020F0502020204030204" pitchFamily="34" charset="0"/>
                      </a:endParaRPr>
                    </a:p>
                  </a:txBody>
                  <a:tcPr marL="9525" marR="9525" marT="9525" marB="0" anchor="ctr"/>
                </a:tc>
              </a:tr>
              <a:tr h="271612">
                <a:tc>
                  <a:txBody>
                    <a:bodyPr/>
                    <a:lstStyle/>
                    <a:p>
                      <a:pPr algn="just" fontAlgn="ctr"/>
                      <a:r>
                        <a:rPr lang="es-EC" sz="1200" b="1" u="none" strike="noStrike">
                          <a:effectLst/>
                        </a:rPr>
                        <a:t>VENTAS NETAS</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281571169,49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187333754,74</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174220391,91</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167251576,23</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165579060,47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168890641,68</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177335173,76</a:t>
                      </a:r>
                      <a:endParaRPr lang="es-EC" sz="1200" b="0" i="0" u="none" strike="noStrike">
                        <a:solidFill>
                          <a:srgbClr val="000000"/>
                        </a:solidFill>
                        <a:effectLst/>
                        <a:latin typeface="Calibri" panose="020F0502020204030204" pitchFamily="34" charset="0"/>
                      </a:endParaRPr>
                    </a:p>
                  </a:txBody>
                  <a:tcPr marL="9525" marR="9525" marT="9525" marB="0" anchor="ctr"/>
                </a:tc>
              </a:tr>
              <a:tr h="400950">
                <a:tc>
                  <a:txBody>
                    <a:bodyPr/>
                    <a:lstStyle/>
                    <a:p>
                      <a:pPr algn="just" fontAlgn="ctr"/>
                      <a:r>
                        <a:rPr lang="es-EC" sz="1200" b="1" u="none" strike="noStrike">
                          <a:effectLst/>
                        </a:rPr>
                        <a:t>UTILIDAD ANTES DEL EJ.</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13200953,98</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8782803,58</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8168007,33</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7841287,04</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7762874,17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7918131,65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8314038,23</a:t>
                      </a:r>
                      <a:endParaRPr lang="es-EC" sz="1200" b="0" i="0" u="none" strike="noStrike">
                        <a:solidFill>
                          <a:srgbClr val="000000"/>
                        </a:solidFill>
                        <a:effectLst/>
                        <a:latin typeface="Calibri" panose="020F0502020204030204" pitchFamily="34" charset="0"/>
                      </a:endParaRPr>
                    </a:p>
                  </a:txBody>
                  <a:tcPr marL="9525" marR="9525" marT="9525" marB="0" anchor="ctr"/>
                </a:tc>
              </a:tr>
              <a:tr h="400950">
                <a:tc>
                  <a:txBody>
                    <a:bodyPr/>
                    <a:lstStyle/>
                    <a:p>
                      <a:pPr algn="just" fontAlgn="ctr"/>
                      <a:r>
                        <a:rPr lang="es-EC" sz="1200" b="1" u="none" strike="noStrike" dirty="0">
                          <a:effectLst/>
                        </a:rPr>
                        <a:t>UTILIDADES RETENIDAS</a:t>
                      </a:r>
                      <a:endParaRPr lang="es-EC"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dirty="0">
                          <a:effectLst/>
                        </a:rPr>
                        <a:t>1815131,17</a:t>
                      </a:r>
                      <a:endParaRPr lang="es-EC"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1207635,49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1123101,01</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1078176,97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1067395,20</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1088743,10</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dirty="0">
                          <a:effectLst/>
                        </a:rPr>
                        <a:t>1143180,26</a:t>
                      </a:r>
                      <a:endParaRPr lang="es-EC" sz="12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11" name="Rectángulo 10"/>
          <p:cNvSpPr/>
          <p:nvPr/>
        </p:nvSpPr>
        <p:spPr>
          <a:xfrm>
            <a:off x="4353698" y="1160635"/>
            <a:ext cx="4119742"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ctr">
              <a:spcAft>
                <a:spcPts val="0"/>
              </a:spcAft>
            </a:pPr>
            <a:r>
              <a:rPr lang="es-EC" sz="2000" b="1" dirty="0" smtClean="0">
                <a:latin typeface="Calibri" panose="020F0502020204030204" pitchFamily="34" charset="0"/>
                <a:ea typeface="Calibri" panose="020F0502020204030204" pitchFamily="34" charset="0"/>
                <a:cs typeface="Times New Roman" panose="02020603050405020304" pitchFamily="18" charset="0"/>
              </a:rPr>
              <a:t>PROYECCIÓN CUENTAS CONTABLES MODELO 2019 - 2025</a:t>
            </a:r>
            <a:endParaRPr lang="es-EC"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17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redondeado 37">
            <a:extLst>
              <a:ext uri="{FF2B5EF4-FFF2-40B4-BE49-F238E27FC236}">
                <a16:creationId xmlns="" xmlns:a16="http://schemas.microsoft.com/office/drawing/2014/main" id="{A7AAB6C6-9AE8-4241-9949-2DE94AED5F4E}"/>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lvl="0" algn="ctr">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0" name="Elipse 19">
            <a:extLst>
              <a:ext uri="{FF2B5EF4-FFF2-40B4-BE49-F238E27FC236}">
                <a16:creationId xmlns="" xmlns:a16="http://schemas.microsoft.com/office/drawing/2014/main" id="{BC78E766-B6BE-41EF-9089-121626FFCA53}"/>
              </a:ext>
            </a:extLst>
          </p:cNvPr>
          <p:cNvSpPr/>
          <p:nvPr/>
        </p:nvSpPr>
        <p:spPr>
          <a:xfrm>
            <a:off x="228648" y="265851"/>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3</a:t>
            </a:r>
            <a:endParaRPr lang="en-US" b="1" dirty="0">
              <a:solidFill>
                <a:srgbClr val="337D38"/>
              </a:solidFill>
              <a:latin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295031191"/>
              </p:ext>
            </p:extLst>
          </p:nvPr>
        </p:nvGraphicFramePr>
        <p:xfrm>
          <a:off x="1113182" y="2206486"/>
          <a:ext cx="10078277" cy="2789874"/>
        </p:xfrm>
        <a:graphic>
          <a:graphicData uri="http://schemas.openxmlformats.org/drawingml/2006/table">
            <a:tbl>
              <a:tblPr>
                <a:tableStyleId>{16D9F66E-5EB9-4882-86FB-DCBF35E3C3E4}</a:tableStyleId>
              </a:tblPr>
              <a:tblGrid>
                <a:gridCol w="1689653"/>
                <a:gridCol w="1083564"/>
                <a:gridCol w="1217510"/>
                <a:gridCol w="1217510"/>
                <a:gridCol w="1217510"/>
                <a:gridCol w="1217510"/>
                <a:gridCol w="1217510"/>
                <a:gridCol w="1217510"/>
              </a:tblGrid>
              <a:tr h="244726">
                <a:tc>
                  <a:txBody>
                    <a:bodyPr/>
                    <a:lstStyle/>
                    <a:p>
                      <a:pPr algn="just" fontAlgn="ctr"/>
                      <a:r>
                        <a:rPr lang="es-EC" sz="1200" b="1" u="none" strike="noStrike" dirty="0">
                          <a:effectLst/>
                        </a:rPr>
                        <a:t>CIAUTO</a:t>
                      </a:r>
                      <a:endParaRPr lang="es-EC"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dirty="0">
                          <a:effectLst/>
                        </a:rPr>
                        <a:t>2019</a:t>
                      </a:r>
                      <a:endParaRPr lang="es-EC"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a:effectLst/>
                        </a:rPr>
                        <a:t>2020</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dirty="0">
                          <a:effectLst/>
                        </a:rPr>
                        <a:t>2021</a:t>
                      </a:r>
                      <a:endParaRPr lang="es-EC"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dirty="0">
                          <a:effectLst/>
                        </a:rPr>
                        <a:t>2022</a:t>
                      </a:r>
                      <a:endParaRPr lang="es-EC"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dirty="0">
                          <a:effectLst/>
                        </a:rPr>
                        <a:t>2023</a:t>
                      </a:r>
                      <a:endParaRPr lang="es-EC"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dirty="0">
                          <a:effectLst/>
                        </a:rPr>
                        <a:t>2024</a:t>
                      </a:r>
                      <a:endParaRPr lang="es-EC"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dirty="0">
                          <a:effectLst/>
                        </a:rPr>
                        <a:t>2025</a:t>
                      </a:r>
                      <a:endParaRPr lang="es-EC" sz="1200" b="1" i="0" u="none" strike="noStrike" dirty="0">
                        <a:solidFill>
                          <a:srgbClr val="000000"/>
                        </a:solidFill>
                        <a:effectLst/>
                        <a:latin typeface="Calibri" panose="020F0502020204030204" pitchFamily="34" charset="0"/>
                      </a:endParaRPr>
                    </a:p>
                  </a:txBody>
                  <a:tcPr marL="9525" marR="9525" marT="9525" marB="0" anchor="ctr"/>
                </a:tc>
              </a:tr>
              <a:tr h="361262">
                <a:tc>
                  <a:txBody>
                    <a:bodyPr/>
                    <a:lstStyle/>
                    <a:p>
                      <a:pPr algn="just" fontAlgn="ctr"/>
                      <a:r>
                        <a:rPr lang="es-EC" sz="1200" b="1" u="none" strike="noStrike">
                          <a:effectLst/>
                        </a:rPr>
                        <a:t>ACTIVO CORRIENTE</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36124321,82</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30488270,69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29704000,63</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29287217,11</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29187189,06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29385244,59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29890286,19</a:t>
                      </a:r>
                      <a:endParaRPr lang="es-EC" sz="1200" b="0" i="0" u="none" strike="noStrike">
                        <a:solidFill>
                          <a:srgbClr val="000000"/>
                        </a:solidFill>
                        <a:effectLst/>
                        <a:latin typeface="Calibri" panose="020F0502020204030204" pitchFamily="34" charset="0"/>
                      </a:endParaRPr>
                    </a:p>
                  </a:txBody>
                  <a:tcPr marL="9525" marR="9525" marT="9525" marB="0" anchor="ctr"/>
                </a:tc>
              </a:tr>
              <a:tr h="361262">
                <a:tc>
                  <a:txBody>
                    <a:bodyPr/>
                    <a:lstStyle/>
                    <a:p>
                      <a:pPr algn="just" fontAlgn="ctr"/>
                      <a:r>
                        <a:rPr lang="es-EC" sz="1200" b="1" u="none" strike="noStrike">
                          <a:effectLst/>
                        </a:rPr>
                        <a:t>PASIVO CORRIENTE</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11156889,18</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4737121,87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3223995,76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2107510,43</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1314777,59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806274,23</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569429,00</a:t>
                      </a:r>
                      <a:endParaRPr lang="es-EC" sz="1200" b="0" i="0" u="none" strike="noStrike">
                        <a:solidFill>
                          <a:srgbClr val="000000"/>
                        </a:solidFill>
                        <a:effectLst/>
                        <a:latin typeface="Calibri" panose="020F0502020204030204" pitchFamily="34" charset="0"/>
                      </a:endParaRPr>
                    </a:p>
                  </a:txBody>
                  <a:tcPr marL="9525" marR="9525" marT="9525" marB="0" anchor="ctr"/>
                </a:tc>
              </a:tr>
              <a:tr h="244726">
                <a:tc>
                  <a:txBody>
                    <a:bodyPr/>
                    <a:lstStyle/>
                    <a:p>
                      <a:pPr algn="just" fontAlgn="ctr"/>
                      <a:r>
                        <a:rPr lang="es-EC" sz="1200" b="1" u="none" strike="noStrike">
                          <a:effectLst/>
                        </a:rPr>
                        <a:t>PASIVO TOTAL</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15515458,18</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9095690,87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7582564,76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6466079,43</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5673346,59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5164843,23</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4927998,00</a:t>
                      </a:r>
                      <a:endParaRPr lang="es-EC" sz="1200" b="0" i="0" u="none" strike="noStrike">
                        <a:solidFill>
                          <a:srgbClr val="000000"/>
                        </a:solidFill>
                        <a:effectLst/>
                        <a:latin typeface="Calibri" panose="020F0502020204030204" pitchFamily="34" charset="0"/>
                      </a:endParaRPr>
                    </a:p>
                  </a:txBody>
                  <a:tcPr marL="9525" marR="9525" marT="9525" marB="0" anchor="ctr"/>
                </a:tc>
              </a:tr>
              <a:tr h="244726">
                <a:tc>
                  <a:txBody>
                    <a:bodyPr/>
                    <a:lstStyle/>
                    <a:p>
                      <a:pPr algn="just" fontAlgn="ctr"/>
                      <a:r>
                        <a:rPr lang="es-EC" sz="1200" b="1" u="none" strike="noStrike">
                          <a:effectLst/>
                        </a:rPr>
                        <a:t>ACTIVO TOTAL</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51341525,32</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45705474,19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44921204,13</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44504420,61</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44404392,56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44602448,09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45107489,69</a:t>
                      </a:r>
                      <a:endParaRPr lang="es-EC" sz="1200" b="0" i="0" u="none" strike="noStrike">
                        <a:solidFill>
                          <a:srgbClr val="000000"/>
                        </a:solidFill>
                        <a:effectLst/>
                        <a:latin typeface="Calibri" panose="020F0502020204030204" pitchFamily="34" charset="0"/>
                      </a:endParaRPr>
                    </a:p>
                  </a:txBody>
                  <a:tcPr marL="9525" marR="9525" marT="9525" marB="0" anchor="ctr"/>
                </a:tc>
              </a:tr>
              <a:tr h="244726">
                <a:tc>
                  <a:txBody>
                    <a:bodyPr/>
                    <a:lstStyle/>
                    <a:p>
                      <a:pPr algn="just" fontAlgn="ctr"/>
                      <a:r>
                        <a:rPr lang="es-EC" sz="1200" b="1" u="none" strike="noStrike">
                          <a:effectLst/>
                        </a:rPr>
                        <a:t>PATRIMONIO </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35826067,14</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36609783,32</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37338639,37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38038341,18</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38731045,97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39437604,86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40179491,69</a:t>
                      </a:r>
                      <a:endParaRPr lang="es-EC" sz="1200" b="0" i="0" u="none" strike="noStrike">
                        <a:solidFill>
                          <a:srgbClr val="000000"/>
                        </a:solidFill>
                        <a:effectLst/>
                        <a:latin typeface="Calibri" panose="020F0502020204030204" pitchFamily="34" charset="0"/>
                      </a:endParaRPr>
                    </a:p>
                  </a:txBody>
                  <a:tcPr marL="9525" marR="9525" marT="9525" marB="0" anchor="ctr"/>
                </a:tc>
              </a:tr>
              <a:tr h="244726">
                <a:tc>
                  <a:txBody>
                    <a:bodyPr/>
                    <a:lstStyle/>
                    <a:p>
                      <a:pPr algn="just" fontAlgn="ctr"/>
                      <a:r>
                        <a:rPr lang="es-EC" sz="1200" b="1" u="none" strike="noStrike">
                          <a:effectLst/>
                        </a:rPr>
                        <a:t>VENTAS NETAS</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39107106,87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26018577,05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24197276,65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23229385,59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22997091,73</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23457033,57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24629885,24</a:t>
                      </a:r>
                      <a:endParaRPr lang="es-EC" sz="1200" b="0" i="0" u="none" strike="noStrike">
                        <a:solidFill>
                          <a:srgbClr val="000000"/>
                        </a:solidFill>
                        <a:effectLst/>
                        <a:latin typeface="Calibri" panose="020F0502020204030204" pitchFamily="34" charset="0"/>
                      </a:endParaRPr>
                    </a:p>
                  </a:txBody>
                  <a:tcPr marL="9525" marR="9525" marT="9525" marB="0" anchor="ctr"/>
                </a:tc>
              </a:tr>
              <a:tr h="421860">
                <a:tc>
                  <a:txBody>
                    <a:bodyPr/>
                    <a:lstStyle/>
                    <a:p>
                      <a:pPr algn="just" fontAlgn="ctr"/>
                      <a:r>
                        <a:rPr lang="es-EC" sz="1200" b="1" u="none" strike="noStrike">
                          <a:effectLst/>
                        </a:rPr>
                        <a:t>UTILIDAD ANTES DEL EJ.</a:t>
                      </a:r>
                      <a:endParaRPr lang="es-EC"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8566990,08</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5699754,07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5300771,28</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5088740,43</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5037853,03</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5138610,09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5395540,59</a:t>
                      </a:r>
                      <a:endParaRPr lang="es-EC" sz="1200" b="0" i="0" u="none" strike="noStrike">
                        <a:solidFill>
                          <a:srgbClr val="000000"/>
                        </a:solidFill>
                        <a:effectLst/>
                        <a:latin typeface="Calibri" panose="020F0502020204030204" pitchFamily="34" charset="0"/>
                      </a:endParaRPr>
                    </a:p>
                  </a:txBody>
                  <a:tcPr marL="9525" marR="9525" marT="9525" marB="0" anchor="ctr"/>
                </a:tc>
              </a:tr>
              <a:tr h="421860">
                <a:tc>
                  <a:txBody>
                    <a:bodyPr/>
                    <a:lstStyle/>
                    <a:p>
                      <a:pPr algn="just" fontAlgn="ctr"/>
                      <a:r>
                        <a:rPr lang="es-EC" sz="1200" b="1" u="none" strike="noStrike" dirty="0">
                          <a:effectLst/>
                        </a:rPr>
                        <a:t>UTILIDADES RETENIDAS</a:t>
                      </a:r>
                      <a:endParaRPr lang="es-EC"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dirty="0">
                          <a:effectLst/>
                        </a:rPr>
                        <a:t>1177961,14</a:t>
                      </a:r>
                      <a:endParaRPr lang="es-EC"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783716,18</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728856,05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699701,81</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692704,79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706558,89</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dirty="0">
                          <a:effectLst/>
                        </a:rPr>
                        <a:t>741886,83</a:t>
                      </a:r>
                      <a:endParaRPr lang="es-EC" sz="12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22" name="Rectángulo 21"/>
          <p:cNvSpPr/>
          <p:nvPr/>
        </p:nvSpPr>
        <p:spPr>
          <a:xfrm>
            <a:off x="4353698" y="1160635"/>
            <a:ext cx="4119742"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ctr">
              <a:spcAft>
                <a:spcPts val="0"/>
              </a:spcAft>
            </a:pPr>
            <a:r>
              <a:rPr lang="es-EC" sz="2000" b="1" dirty="0" smtClean="0">
                <a:latin typeface="Calibri" panose="020F0502020204030204" pitchFamily="34" charset="0"/>
                <a:ea typeface="Calibri" panose="020F0502020204030204" pitchFamily="34" charset="0"/>
                <a:cs typeface="Times New Roman" panose="02020603050405020304" pitchFamily="18" charset="0"/>
              </a:rPr>
              <a:t>PROYECCIÓN CUENTAS CONTABLES MODELO 2019 - 2025</a:t>
            </a:r>
            <a:endParaRPr lang="es-EC"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055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redondeado 37">
            <a:extLst>
              <a:ext uri="{FF2B5EF4-FFF2-40B4-BE49-F238E27FC236}">
                <a16:creationId xmlns="" xmlns:a16="http://schemas.microsoft.com/office/drawing/2014/main" id="{46C7CD1B-363F-4CB8-9DCB-88DED4F42434}"/>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i="1" kern="0" dirty="0" err="1" smtClean="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15" name="Elipse 14">
            <a:extLst>
              <a:ext uri="{FF2B5EF4-FFF2-40B4-BE49-F238E27FC236}">
                <a16:creationId xmlns="" xmlns:a16="http://schemas.microsoft.com/office/drawing/2014/main" id="{2107AAA1-CE76-4AF3-A4E4-9163491D9975}"/>
              </a:ext>
            </a:extLst>
          </p:cNvPr>
          <p:cNvSpPr/>
          <p:nvPr/>
        </p:nvSpPr>
        <p:spPr>
          <a:xfrm>
            <a:off x="228648" y="265851"/>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3</a:t>
            </a:r>
            <a:endParaRPr lang="en-US" b="1" dirty="0">
              <a:solidFill>
                <a:srgbClr val="337D38"/>
              </a:solidFill>
              <a:latin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570682774"/>
              </p:ext>
            </p:extLst>
          </p:nvPr>
        </p:nvGraphicFramePr>
        <p:xfrm>
          <a:off x="2875633" y="1482420"/>
          <a:ext cx="7315202" cy="1026216"/>
        </p:xfrm>
        <a:graphic>
          <a:graphicData uri="http://schemas.openxmlformats.org/drawingml/2006/table">
            <a:tbl>
              <a:tblPr>
                <a:tableStyleId>{69C7853C-536D-4A76-A0AE-DD22124D55A5}</a:tableStyleId>
              </a:tblPr>
              <a:tblGrid>
                <a:gridCol w="1113185"/>
                <a:gridCol w="795129"/>
                <a:gridCol w="954157"/>
                <a:gridCol w="954157"/>
                <a:gridCol w="954157"/>
                <a:gridCol w="954157"/>
                <a:gridCol w="795130"/>
                <a:gridCol w="795130"/>
              </a:tblGrid>
              <a:tr h="256554">
                <a:tc>
                  <a:txBody>
                    <a:bodyPr/>
                    <a:lstStyle/>
                    <a:p>
                      <a:pPr algn="l" fontAlgn="b"/>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EC" sz="1400" u="none" strike="noStrike">
                          <a:effectLst/>
                        </a:rPr>
                        <a:t>2019</a:t>
                      </a:r>
                      <a:endParaRPr lang="es-EC" sz="14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2020</a:t>
                      </a:r>
                      <a:endParaRPr lang="es-EC" sz="14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2021</a:t>
                      </a:r>
                      <a:endParaRPr lang="es-EC" sz="14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2022</a:t>
                      </a:r>
                      <a:endParaRPr lang="es-EC" sz="14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2023</a:t>
                      </a:r>
                      <a:endParaRPr lang="es-EC" sz="14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2024</a:t>
                      </a:r>
                      <a:endParaRPr lang="es-EC" sz="14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2025</a:t>
                      </a:r>
                      <a:endParaRPr lang="es-EC" sz="1400" b="1" i="0" u="none" strike="noStrike">
                        <a:solidFill>
                          <a:srgbClr val="000000"/>
                        </a:solidFill>
                        <a:effectLst/>
                        <a:latin typeface="Tahoma" panose="020B0604030504040204" pitchFamily="34" charset="0"/>
                      </a:endParaRPr>
                    </a:p>
                  </a:txBody>
                  <a:tcPr marL="9525" marR="9525" marT="9525" marB="0" anchor="ctr"/>
                </a:tc>
              </a:tr>
              <a:tr h="256554">
                <a:tc>
                  <a:txBody>
                    <a:bodyPr/>
                    <a:lstStyle/>
                    <a:p>
                      <a:pPr algn="ctr" fontAlgn="ctr"/>
                      <a:r>
                        <a:rPr lang="es-EC" sz="1400" u="none" strike="noStrike">
                          <a:effectLst/>
                        </a:rPr>
                        <a:t>Aymesa</a:t>
                      </a:r>
                      <a:endParaRPr lang="es-EC" sz="14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1,02</a:t>
                      </a:r>
                      <a:endParaRPr lang="es-EC" sz="1400" b="0"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0,89</a:t>
                      </a:r>
                      <a:endParaRPr lang="es-EC" sz="1400" b="0"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0,87</a:t>
                      </a:r>
                      <a:endParaRPr lang="es-EC" sz="1400" b="0"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0,86</a:t>
                      </a:r>
                      <a:endParaRPr lang="es-EC" sz="1400" b="0"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0,86</a:t>
                      </a:r>
                      <a:endParaRPr lang="es-EC" sz="1400" b="0"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0,87</a:t>
                      </a:r>
                      <a:endParaRPr lang="es-EC" sz="1400" b="0"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0,88</a:t>
                      </a:r>
                      <a:endParaRPr lang="es-EC" sz="1400" b="0" i="0" u="none" strike="noStrike">
                        <a:solidFill>
                          <a:srgbClr val="000000"/>
                        </a:solidFill>
                        <a:effectLst/>
                        <a:latin typeface="Tahoma" panose="020B0604030504040204" pitchFamily="34" charset="0"/>
                      </a:endParaRPr>
                    </a:p>
                  </a:txBody>
                  <a:tcPr marL="9525" marR="9525" marT="9525" marB="0" anchor="ctr"/>
                </a:tc>
              </a:tr>
              <a:tr h="256554">
                <a:tc>
                  <a:txBody>
                    <a:bodyPr/>
                    <a:lstStyle/>
                    <a:p>
                      <a:pPr algn="ctr" fontAlgn="ctr"/>
                      <a:r>
                        <a:rPr lang="es-EC" sz="1400" u="none" strike="noStrike">
                          <a:effectLst/>
                        </a:rPr>
                        <a:t>Ómnibus BB</a:t>
                      </a:r>
                      <a:endParaRPr lang="es-EC" sz="14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2,05</a:t>
                      </a:r>
                      <a:endParaRPr lang="es-EC" sz="1400" b="0"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dirty="0">
                          <a:effectLst/>
                        </a:rPr>
                        <a:t>1,98</a:t>
                      </a:r>
                      <a:endParaRPr lang="es-EC" sz="1400" b="0"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1,97</a:t>
                      </a:r>
                      <a:endParaRPr lang="es-EC" sz="1400" b="0"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dirty="0">
                          <a:effectLst/>
                        </a:rPr>
                        <a:t>1,98</a:t>
                      </a:r>
                      <a:endParaRPr lang="es-EC" sz="1400" b="0"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1,99</a:t>
                      </a:r>
                      <a:endParaRPr lang="es-EC" sz="1400" b="0"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2,03</a:t>
                      </a:r>
                      <a:endParaRPr lang="es-EC" sz="1400" b="0"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2,07</a:t>
                      </a:r>
                      <a:endParaRPr lang="es-EC" sz="1400" b="0" i="0" u="none" strike="noStrike">
                        <a:solidFill>
                          <a:srgbClr val="000000"/>
                        </a:solidFill>
                        <a:effectLst/>
                        <a:latin typeface="Tahoma" panose="020B0604030504040204" pitchFamily="34" charset="0"/>
                      </a:endParaRPr>
                    </a:p>
                  </a:txBody>
                  <a:tcPr marL="9525" marR="9525" marT="9525" marB="0" anchor="ctr"/>
                </a:tc>
              </a:tr>
              <a:tr h="256554">
                <a:tc>
                  <a:txBody>
                    <a:bodyPr/>
                    <a:lstStyle/>
                    <a:p>
                      <a:pPr algn="ctr" fontAlgn="ctr"/>
                      <a:r>
                        <a:rPr lang="es-EC" sz="1400" u="none" strike="noStrike">
                          <a:effectLst/>
                        </a:rPr>
                        <a:t>Ciauto</a:t>
                      </a:r>
                      <a:endParaRPr lang="es-EC" sz="14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2,62</a:t>
                      </a:r>
                      <a:endParaRPr lang="es-EC" sz="1400" b="0"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3,06</a:t>
                      </a:r>
                      <a:endParaRPr lang="es-EC" sz="1400" b="0"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dirty="0">
                          <a:effectLst/>
                        </a:rPr>
                        <a:t>3,41</a:t>
                      </a:r>
                      <a:endParaRPr lang="es-EC" sz="1400" b="0"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3,8</a:t>
                      </a:r>
                      <a:endParaRPr lang="es-EC" sz="1400" b="0"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4,2</a:t>
                      </a:r>
                      <a:endParaRPr lang="es-EC" sz="1400" b="0"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a:effectLst/>
                        </a:rPr>
                        <a:t>4,56</a:t>
                      </a:r>
                      <a:endParaRPr lang="es-EC" sz="1400" b="0"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r>
                        <a:rPr lang="es-EC" sz="1400" u="none" strike="noStrike" dirty="0">
                          <a:effectLst/>
                        </a:rPr>
                        <a:t>4,82</a:t>
                      </a:r>
                      <a:endParaRPr lang="es-EC" sz="1400" b="0" i="0" u="none" strike="noStrike" dirty="0">
                        <a:solidFill>
                          <a:srgbClr val="000000"/>
                        </a:solidFill>
                        <a:effectLst/>
                        <a:latin typeface="Tahoma" panose="020B0604030504040204" pitchFamily="34" charset="0"/>
                      </a:endParaRPr>
                    </a:p>
                  </a:txBody>
                  <a:tcPr marL="9525" marR="9525" marT="9525" marB="0" anchor="ctr"/>
                </a:tc>
              </a:tr>
            </a:tbl>
          </a:graphicData>
        </a:graphic>
      </p:graphicFrame>
      <p:graphicFrame>
        <p:nvGraphicFramePr>
          <p:cNvPr id="8" name="Gráfico 7"/>
          <p:cNvGraphicFramePr/>
          <p:nvPr>
            <p:extLst>
              <p:ext uri="{D42A27DB-BD31-4B8C-83A1-F6EECF244321}">
                <p14:modId xmlns:p14="http://schemas.microsoft.com/office/powerpoint/2010/main" val="3639080604"/>
              </p:ext>
            </p:extLst>
          </p:nvPr>
        </p:nvGraphicFramePr>
        <p:xfrm>
          <a:off x="3531704" y="2842591"/>
          <a:ext cx="5473148" cy="3170583"/>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ángulo 10"/>
          <p:cNvSpPr/>
          <p:nvPr/>
        </p:nvSpPr>
        <p:spPr>
          <a:xfrm>
            <a:off x="4459971" y="715970"/>
            <a:ext cx="382585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spcAft>
                <a:spcPts val="0"/>
              </a:spcAft>
            </a:pPr>
            <a:r>
              <a:rPr lang="es-EC" sz="2000" b="1" dirty="0" smtClean="0">
                <a:latin typeface="Calibri" panose="020F0502020204030204" pitchFamily="34" charset="0"/>
                <a:ea typeface="Calibri" panose="020F0502020204030204" pitchFamily="34" charset="0"/>
                <a:cs typeface="Times New Roman" panose="02020603050405020304" pitchFamily="18" charset="0"/>
              </a:rPr>
              <a:t>CALCULO DE Z1 2019 -2025 </a:t>
            </a:r>
            <a:endParaRPr lang="es-EC"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923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ppt_x"/>
                                          </p:val>
                                        </p:tav>
                                      </p:tavLst>
                                    </p:anim>
                                    <p:anim calcmode="lin" valueType="num">
                                      <p:cBhvr additive="base">
                                        <p:cTn id="11" dur="500"/>
                                        <p:tgtEl>
                                          <p:spTgt spid="15"/>
                                        </p:tgtEl>
                                        <p:attrNameLst>
                                          <p:attrName>ppt_y</p:attrName>
                                        </p:attrNameLst>
                                      </p:cBhvr>
                                      <p:tavLst>
                                        <p:tav tm="0">
                                          <p:val>
                                            <p:strVal val="ppt_y"/>
                                          </p:val>
                                        </p:tav>
                                        <p:tav tm="100000">
                                          <p:val>
                                            <p:strVal val="1+ppt_h/2"/>
                                          </p:val>
                                        </p:tav>
                                      </p:tavLst>
                                    </p:anim>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0"/>
            <a:ext cx="10972800" cy="1143000"/>
          </a:xfrm>
        </p:spPr>
        <p:txBody>
          <a:bodyPr/>
          <a:lstStyle/>
          <a:p>
            <a:pPr algn="l"/>
            <a:r>
              <a:rPr lang="es-EC" dirty="0">
                <a:solidFill>
                  <a:schemeClr val="tx1"/>
                </a:solidFill>
                <a:effectLst/>
              </a:rPr>
              <a:t>Propuesta estratégica financiera</a:t>
            </a:r>
            <a:br>
              <a:rPr lang="es-EC" dirty="0">
                <a:solidFill>
                  <a:schemeClr val="tx1"/>
                </a:solidFill>
                <a:effectLst/>
              </a:rPr>
            </a:br>
            <a:endParaRPr lang="es-EC" dirty="0">
              <a:solidFill>
                <a:schemeClr val="tx1"/>
              </a:solidFill>
            </a:endParaRPr>
          </a:p>
        </p:txBody>
      </p:sp>
      <p:sp>
        <p:nvSpPr>
          <p:cNvPr id="3" name="Marcador de contenido 2"/>
          <p:cNvSpPr>
            <a:spLocks noGrp="1"/>
          </p:cNvSpPr>
          <p:nvPr>
            <p:ph idx="1"/>
          </p:nvPr>
        </p:nvSpPr>
        <p:spPr>
          <a:xfrm>
            <a:off x="623392" y="1556795"/>
            <a:ext cx="10972800" cy="3949484"/>
          </a:xfrm>
        </p:spPr>
        <p:style>
          <a:lnRef idx="1">
            <a:schemeClr val="accent4"/>
          </a:lnRef>
          <a:fillRef idx="2">
            <a:schemeClr val="accent4"/>
          </a:fillRef>
          <a:effectRef idx="1">
            <a:schemeClr val="accent4"/>
          </a:effectRef>
          <a:fontRef idx="minor">
            <a:schemeClr val="dk1"/>
          </a:fontRef>
        </p:style>
        <p:txBody>
          <a:bodyPr/>
          <a:lstStyle/>
          <a:p>
            <a:r>
              <a:rPr lang="es-EC" sz="1800" b="1" dirty="0">
                <a:solidFill>
                  <a:schemeClr val="tx1"/>
                </a:solidFill>
              </a:rPr>
              <a:t>1.-</a:t>
            </a:r>
            <a:r>
              <a:rPr lang="es-EC" sz="1800" dirty="0">
                <a:solidFill>
                  <a:schemeClr val="tx1"/>
                </a:solidFill>
              </a:rPr>
              <a:t>  Desarrollar la academia dedicada a la industria automotriz en el país, a través de una enseñanza basada en las nuevas metodologías y tecnologías del mercado </a:t>
            </a:r>
            <a:r>
              <a:rPr lang="es-EC" sz="1800" dirty="0" smtClean="0">
                <a:solidFill>
                  <a:schemeClr val="tx1"/>
                </a:solidFill>
              </a:rPr>
              <a:t>actual.</a:t>
            </a:r>
            <a:endParaRPr lang="es-EC" sz="1800" dirty="0">
              <a:solidFill>
                <a:schemeClr val="tx1"/>
              </a:solidFill>
            </a:endParaRPr>
          </a:p>
          <a:p>
            <a:r>
              <a:rPr lang="es-EC" sz="1800" b="1" dirty="0">
                <a:solidFill>
                  <a:schemeClr val="tx1"/>
                </a:solidFill>
              </a:rPr>
              <a:t>2.-</a:t>
            </a:r>
            <a:r>
              <a:rPr lang="es-EC" sz="1800" dirty="0">
                <a:solidFill>
                  <a:schemeClr val="tx1"/>
                </a:solidFill>
              </a:rPr>
              <a:t> Invertir en el sector de fabricación de autopartes y piezas para que se pueda desarrollar en el </a:t>
            </a:r>
            <a:r>
              <a:rPr lang="es-EC" sz="1800" dirty="0" smtClean="0">
                <a:solidFill>
                  <a:schemeClr val="tx1"/>
                </a:solidFill>
              </a:rPr>
              <a:t>país con una calidad optima</a:t>
            </a:r>
          </a:p>
          <a:p>
            <a:r>
              <a:rPr lang="es-EC" sz="1800" b="1" dirty="0" smtClean="0">
                <a:solidFill>
                  <a:schemeClr val="tx1"/>
                </a:solidFill>
              </a:rPr>
              <a:t>3</a:t>
            </a:r>
            <a:r>
              <a:rPr lang="es-EC" sz="1800" b="1" dirty="0">
                <a:solidFill>
                  <a:schemeClr val="tx1"/>
                </a:solidFill>
              </a:rPr>
              <a:t>.-</a:t>
            </a:r>
            <a:r>
              <a:rPr lang="es-EC" sz="1800" dirty="0">
                <a:solidFill>
                  <a:schemeClr val="tx1"/>
                </a:solidFill>
              </a:rPr>
              <a:t>  Invertir en infraestructura, maquinaria y tecnología para poder fabricar autopartes y para el ensamblaje de </a:t>
            </a:r>
            <a:r>
              <a:rPr lang="es-EC" sz="1800" dirty="0" smtClean="0">
                <a:solidFill>
                  <a:schemeClr val="tx1"/>
                </a:solidFill>
              </a:rPr>
              <a:t>automotores.</a:t>
            </a:r>
          </a:p>
          <a:p>
            <a:r>
              <a:rPr lang="es-EC" sz="1800" b="1" dirty="0" smtClean="0">
                <a:solidFill>
                  <a:schemeClr val="tx1"/>
                </a:solidFill>
              </a:rPr>
              <a:t>4</a:t>
            </a:r>
            <a:r>
              <a:rPr lang="es-EC" sz="1800" b="1" dirty="0">
                <a:solidFill>
                  <a:schemeClr val="tx1"/>
                </a:solidFill>
              </a:rPr>
              <a:t>.-</a:t>
            </a:r>
            <a:r>
              <a:rPr lang="es-EC" sz="1800" dirty="0">
                <a:solidFill>
                  <a:schemeClr val="tx1"/>
                </a:solidFill>
              </a:rPr>
              <a:t> Reducir los costos de producción de las ensambladoras y de las empresas autopartistas a través de la reducción del costo de materias primas, </a:t>
            </a:r>
            <a:endParaRPr lang="es-EC" sz="1800" dirty="0" smtClean="0">
              <a:solidFill>
                <a:schemeClr val="tx1"/>
              </a:solidFill>
            </a:endParaRPr>
          </a:p>
          <a:p>
            <a:r>
              <a:rPr lang="es-EC" sz="1800" b="1" dirty="0" smtClean="0">
                <a:solidFill>
                  <a:schemeClr val="tx1"/>
                </a:solidFill>
              </a:rPr>
              <a:t>5</a:t>
            </a:r>
            <a:r>
              <a:rPr lang="es-EC" sz="1800" b="1" dirty="0">
                <a:solidFill>
                  <a:schemeClr val="tx1"/>
                </a:solidFill>
              </a:rPr>
              <a:t>.-</a:t>
            </a:r>
            <a:r>
              <a:rPr lang="es-EC" sz="1800" dirty="0">
                <a:solidFill>
                  <a:schemeClr val="tx1"/>
                </a:solidFill>
              </a:rPr>
              <a:t> Como medida constante de ejecución estaría el soporte que debería dar el gobierno a la producción nacional, con acuerdos que favorezcan la producción de autopartes e incentivar a las ensambladoras a invertir en este producto. Además se debería buscar una forma de mantener un sistema general de política legal, financiera y laboral favorable para la inversión extranjera y nacional estable en el </a:t>
            </a:r>
            <a:r>
              <a:rPr lang="es-EC" sz="1800" dirty="0" smtClean="0">
                <a:solidFill>
                  <a:schemeClr val="tx1"/>
                </a:solidFill>
              </a:rPr>
              <a:t>tiempo</a:t>
            </a:r>
            <a:endParaRPr lang="es-EC" sz="1800" dirty="0"/>
          </a:p>
        </p:txBody>
      </p:sp>
    </p:spTree>
    <p:extLst>
      <p:ext uri="{BB962C8B-B14F-4D97-AF65-F5344CB8AC3E}">
        <p14:creationId xmlns:p14="http://schemas.microsoft.com/office/powerpoint/2010/main" val="389147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31235" y="874643"/>
            <a:ext cx="9163878" cy="4850296"/>
          </a:xfrm>
          <a:prstGeom prst="rect">
            <a:avLst/>
          </a:prstGeom>
        </p:spPr>
      </p:pic>
      <p:sp>
        <p:nvSpPr>
          <p:cNvPr id="5" name="Título 1"/>
          <p:cNvSpPr>
            <a:spLocks noGrp="1"/>
          </p:cNvSpPr>
          <p:nvPr>
            <p:ph type="title"/>
          </p:nvPr>
        </p:nvSpPr>
        <p:spPr>
          <a:xfrm>
            <a:off x="623392" y="0"/>
            <a:ext cx="10972800" cy="1143000"/>
          </a:xfrm>
        </p:spPr>
        <p:txBody>
          <a:bodyPr/>
          <a:lstStyle/>
          <a:p>
            <a:pPr algn="l"/>
            <a:r>
              <a:rPr lang="es-EC" dirty="0" smtClean="0">
                <a:solidFill>
                  <a:schemeClr val="tx1"/>
                </a:solidFill>
                <a:effectLst/>
              </a:rPr>
              <a:t>Mapa explicativo</a:t>
            </a:r>
            <a:r>
              <a:rPr lang="es-EC" dirty="0">
                <a:solidFill>
                  <a:schemeClr val="tx1"/>
                </a:solidFill>
                <a:effectLst/>
              </a:rPr>
              <a:t/>
            </a:r>
            <a:br>
              <a:rPr lang="es-EC" dirty="0">
                <a:solidFill>
                  <a:schemeClr val="tx1"/>
                </a:solidFill>
                <a:effectLst/>
              </a:rPr>
            </a:br>
            <a:endParaRPr lang="es-EC" dirty="0">
              <a:solidFill>
                <a:schemeClr val="tx1"/>
              </a:solidFill>
            </a:endParaRPr>
          </a:p>
        </p:txBody>
      </p:sp>
    </p:spTree>
    <p:extLst>
      <p:ext uri="{BB962C8B-B14F-4D97-AF65-F5344CB8AC3E}">
        <p14:creationId xmlns:p14="http://schemas.microsoft.com/office/powerpoint/2010/main" val="131132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37">
            <a:extLst>
              <a:ext uri="{FF2B5EF4-FFF2-40B4-BE49-F238E27FC236}">
                <a16:creationId xmlns="" xmlns:a16="http://schemas.microsoft.com/office/drawing/2014/main" id="{4816675A-E511-493A-9DCD-DB150BD6AE31}"/>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Conclusiones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7" name="Elipse 6">
            <a:extLst>
              <a:ext uri="{FF2B5EF4-FFF2-40B4-BE49-F238E27FC236}">
                <a16:creationId xmlns="" xmlns:a16="http://schemas.microsoft.com/office/drawing/2014/main" id="{30A3AB21-3BF9-4349-A559-999028BB2D58}"/>
              </a:ext>
            </a:extLst>
          </p:cNvPr>
          <p:cNvSpPr/>
          <p:nvPr/>
        </p:nvSpPr>
        <p:spPr>
          <a:xfrm>
            <a:off x="228648" y="265851"/>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4</a:t>
            </a:r>
            <a:endParaRPr lang="en-US" b="1" dirty="0">
              <a:solidFill>
                <a:srgbClr val="337D38"/>
              </a:solidFill>
              <a:latin typeface="Times New Roman" panose="02020603050405020304" pitchFamily="18" charset="0"/>
              <a:cs typeface="Times New Roman" panose="02020603050405020304" pitchFamily="18" charset="0"/>
            </a:endParaRPr>
          </a:p>
        </p:txBody>
      </p:sp>
      <p:sp>
        <p:nvSpPr>
          <p:cNvPr id="11" name="61 Rectángulo">
            <a:extLst>
              <a:ext uri="{FF2B5EF4-FFF2-40B4-BE49-F238E27FC236}">
                <a16:creationId xmlns="" xmlns:a16="http://schemas.microsoft.com/office/drawing/2014/main" id="{79D9862E-6104-4DFA-8ABB-C816B40A899F}"/>
              </a:ext>
            </a:extLst>
          </p:cNvPr>
          <p:cNvSpPr/>
          <p:nvPr/>
        </p:nvSpPr>
        <p:spPr>
          <a:xfrm>
            <a:off x="228648" y="3538829"/>
            <a:ext cx="3185112" cy="2308324"/>
          </a:xfrm>
          <a:prstGeom prst="rect">
            <a:avLst/>
          </a:prstGeom>
        </p:spPr>
        <p:txBody>
          <a:bodyPr wrap="square">
            <a:spAutoFit/>
          </a:bodyPr>
          <a:lstStyle/>
          <a:p>
            <a:pPr lvl="0" algn="just"/>
            <a:r>
              <a:rPr lang="es-EC" sz="1200" dirty="0"/>
              <a:t>La aplicación del modelo Altman en las empresas analizadas se determinó como eficiente, si lo comparamos con los datos del sector automotriz, y con los indicadores financieros evaluados, el modelo demostró que también es útil al utilizarlo en proyecciones, ya que determino los resultados esperados  que se tenían en el sector, por lo tanto se determinó el aceptar la hipótesis del proyecto al establecer que el modelo Altman si pudo determinar el riesgo de quiebra del sector ensamblador.</a:t>
            </a:r>
            <a:endParaRPr lang="es-MX" sz="1200" dirty="0">
              <a:latin typeface="Andalus" panose="02020603050405020304" pitchFamily="18" charset="-78"/>
              <a:cs typeface="Andalus" panose="02020603050405020304" pitchFamily="18" charset="-78"/>
            </a:endParaRPr>
          </a:p>
        </p:txBody>
      </p:sp>
      <p:sp>
        <p:nvSpPr>
          <p:cNvPr id="13" name="îSľïdè">
            <a:extLst>
              <a:ext uri="{FF2B5EF4-FFF2-40B4-BE49-F238E27FC236}">
                <a16:creationId xmlns="" xmlns:a16="http://schemas.microsoft.com/office/drawing/2014/main" id="{DB57C0F0-7D45-4216-A900-68F3D3DBE96B}"/>
              </a:ext>
            </a:extLst>
          </p:cNvPr>
          <p:cNvSpPr/>
          <p:nvPr/>
        </p:nvSpPr>
        <p:spPr>
          <a:xfrm>
            <a:off x="3534522" y="3203660"/>
            <a:ext cx="2430954" cy="13720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sp>
        <p:nvSpPr>
          <p:cNvPr id="14" name="îSľïdè">
            <a:extLst>
              <a:ext uri="{FF2B5EF4-FFF2-40B4-BE49-F238E27FC236}">
                <a16:creationId xmlns="" xmlns:a16="http://schemas.microsoft.com/office/drawing/2014/main" id="{6A28C442-2800-4465-A02C-7817F739CA1A}"/>
              </a:ext>
            </a:extLst>
          </p:cNvPr>
          <p:cNvSpPr/>
          <p:nvPr/>
        </p:nvSpPr>
        <p:spPr>
          <a:xfrm>
            <a:off x="6351810" y="3219192"/>
            <a:ext cx="2304256" cy="137209"/>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sp>
        <p:nvSpPr>
          <p:cNvPr id="15" name="îSľïdè">
            <a:extLst>
              <a:ext uri="{FF2B5EF4-FFF2-40B4-BE49-F238E27FC236}">
                <a16:creationId xmlns="" xmlns:a16="http://schemas.microsoft.com/office/drawing/2014/main" id="{268A7716-A0E4-491A-869D-76BE10E40242}"/>
              </a:ext>
            </a:extLst>
          </p:cNvPr>
          <p:cNvSpPr/>
          <p:nvPr/>
        </p:nvSpPr>
        <p:spPr>
          <a:xfrm>
            <a:off x="228648" y="3211155"/>
            <a:ext cx="2520280" cy="13720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sp>
        <p:nvSpPr>
          <p:cNvPr id="16" name="two-buildings_18497">
            <a:extLst>
              <a:ext uri="{FF2B5EF4-FFF2-40B4-BE49-F238E27FC236}">
                <a16:creationId xmlns="" xmlns:a16="http://schemas.microsoft.com/office/drawing/2014/main" id="{4F737268-CAE3-4F8E-94E7-48220293A69C}"/>
              </a:ext>
            </a:extLst>
          </p:cNvPr>
          <p:cNvSpPr>
            <a:spLocks noChangeAspect="1"/>
          </p:cNvSpPr>
          <p:nvPr/>
        </p:nvSpPr>
        <p:spPr bwMode="auto">
          <a:xfrm>
            <a:off x="9878978" y="3607137"/>
            <a:ext cx="1080000" cy="1136920"/>
          </a:xfrm>
          <a:custGeom>
            <a:avLst/>
            <a:gdLst>
              <a:gd name="connsiteX0" fmla="*/ 364476 w 590823"/>
              <a:gd name="connsiteY0" fmla="*/ 230016 h 523666"/>
              <a:gd name="connsiteX1" fmla="*/ 358022 w 590823"/>
              <a:gd name="connsiteY1" fmla="*/ 236463 h 523666"/>
              <a:gd name="connsiteX2" fmla="*/ 364476 w 590823"/>
              <a:gd name="connsiteY2" fmla="*/ 242911 h 523666"/>
              <a:gd name="connsiteX3" fmla="*/ 370930 w 590823"/>
              <a:gd name="connsiteY3" fmla="*/ 236463 h 523666"/>
              <a:gd name="connsiteX4" fmla="*/ 364476 w 590823"/>
              <a:gd name="connsiteY4" fmla="*/ 230016 h 523666"/>
              <a:gd name="connsiteX5" fmla="*/ 463309 w 590823"/>
              <a:gd name="connsiteY5" fmla="*/ 212688 h 523666"/>
              <a:gd name="connsiteX6" fmla="*/ 456854 w 590823"/>
              <a:gd name="connsiteY6" fmla="*/ 219136 h 523666"/>
              <a:gd name="connsiteX7" fmla="*/ 463309 w 590823"/>
              <a:gd name="connsiteY7" fmla="*/ 225583 h 523666"/>
              <a:gd name="connsiteX8" fmla="*/ 469763 w 590823"/>
              <a:gd name="connsiteY8" fmla="*/ 219136 h 523666"/>
              <a:gd name="connsiteX9" fmla="*/ 463309 w 590823"/>
              <a:gd name="connsiteY9" fmla="*/ 212688 h 523666"/>
              <a:gd name="connsiteX10" fmla="*/ 412077 w 590823"/>
              <a:gd name="connsiteY10" fmla="*/ 188511 h 523666"/>
              <a:gd name="connsiteX11" fmla="*/ 405623 w 590823"/>
              <a:gd name="connsiteY11" fmla="*/ 194958 h 523666"/>
              <a:gd name="connsiteX12" fmla="*/ 412077 w 590823"/>
              <a:gd name="connsiteY12" fmla="*/ 201405 h 523666"/>
              <a:gd name="connsiteX13" fmla="*/ 418531 w 590823"/>
              <a:gd name="connsiteY13" fmla="*/ 194958 h 523666"/>
              <a:gd name="connsiteX14" fmla="*/ 412077 w 590823"/>
              <a:gd name="connsiteY14" fmla="*/ 188511 h 523666"/>
              <a:gd name="connsiteX15" fmla="*/ 239422 w 590823"/>
              <a:gd name="connsiteY15" fmla="*/ 187302 h 523666"/>
              <a:gd name="connsiteX16" fmla="*/ 232968 w 590823"/>
              <a:gd name="connsiteY16" fmla="*/ 193749 h 523666"/>
              <a:gd name="connsiteX17" fmla="*/ 239422 w 590823"/>
              <a:gd name="connsiteY17" fmla="*/ 200196 h 523666"/>
              <a:gd name="connsiteX18" fmla="*/ 245877 w 590823"/>
              <a:gd name="connsiteY18" fmla="*/ 193749 h 523666"/>
              <a:gd name="connsiteX19" fmla="*/ 239422 w 590823"/>
              <a:gd name="connsiteY19" fmla="*/ 187302 h 523666"/>
              <a:gd name="connsiteX20" fmla="*/ 309210 w 590823"/>
              <a:gd name="connsiteY20" fmla="*/ 182063 h 523666"/>
              <a:gd name="connsiteX21" fmla="*/ 302756 w 590823"/>
              <a:gd name="connsiteY21" fmla="*/ 188511 h 523666"/>
              <a:gd name="connsiteX22" fmla="*/ 309210 w 590823"/>
              <a:gd name="connsiteY22" fmla="*/ 194958 h 523666"/>
              <a:gd name="connsiteX23" fmla="*/ 315665 w 590823"/>
              <a:gd name="connsiteY23" fmla="*/ 188511 h 523666"/>
              <a:gd name="connsiteX24" fmla="*/ 309210 w 590823"/>
              <a:gd name="connsiteY24" fmla="*/ 182063 h 523666"/>
              <a:gd name="connsiteX25" fmla="*/ 504859 w 590823"/>
              <a:gd name="connsiteY25" fmla="*/ 162721 h 523666"/>
              <a:gd name="connsiteX26" fmla="*/ 498404 w 590823"/>
              <a:gd name="connsiteY26" fmla="*/ 169168 h 523666"/>
              <a:gd name="connsiteX27" fmla="*/ 504859 w 590823"/>
              <a:gd name="connsiteY27" fmla="*/ 175616 h 523666"/>
              <a:gd name="connsiteX28" fmla="*/ 511313 w 590823"/>
              <a:gd name="connsiteY28" fmla="*/ 169168 h 523666"/>
              <a:gd name="connsiteX29" fmla="*/ 504859 w 590823"/>
              <a:gd name="connsiteY29" fmla="*/ 162721 h 523666"/>
              <a:gd name="connsiteX30" fmla="*/ 504859 w 590823"/>
              <a:gd name="connsiteY30" fmla="*/ 157079 h 523666"/>
              <a:gd name="connsiteX31" fmla="*/ 517364 w 590823"/>
              <a:gd name="connsiteY31" fmla="*/ 169168 h 523666"/>
              <a:gd name="connsiteX32" fmla="*/ 504859 w 590823"/>
              <a:gd name="connsiteY32" fmla="*/ 181660 h 523666"/>
              <a:gd name="connsiteX33" fmla="*/ 502438 w 590823"/>
              <a:gd name="connsiteY33" fmla="*/ 181257 h 523666"/>
              <a:gd name="connsiteX34" fmla="*/ 475007 w 590823"/>
              <a:gd name="connsiteY34" fmla="*/ 214703 h 523666"/>
              <a:gd name="connsiteX35" fmla="*/ 475411 w 590823"/>
              <a:gd name="connsiteY35" fmla="*/ 219136 h 523666"/>
              <a:gd name="connsiteX36" fmla="*/ 463309 w 590823"/>
              <a:gd name="connsiteY36" fmla="*/ 231628 h 523666"/>
              <a:gd name="connsiteX37" fmla="*/ 450803 w 590823"/>
              <a:gd name="connsiteY37" fmla="*/ 220345 h 523666"/>
              <a:gd name="connsiteX38" fmla="*/ 419742 w 590823"/>
              <a:gd name="connsiteY38" fmla="*/ 204629 h 523666"/>
              <a:gd name="connsiteX39" fmla="*/ 412077 w 590823"/>
              <a:gd name="connsiteY39" fmla="*/ 207450 h 523666"/>
              <a:gd name="connsiteX40" fmla="*/ 407236 w 590823"/>
              <a:gd name="connsiteY40" fmla="*/ 206644 h 523666"/>
              <a:gd name="connsiteX41" fmla="*/ 376578 w 590823"/>
              <a:gd name="connsiteY41" fmla="*/ 234449 h 523666"/>
              <a:gd name="connsiteX42" fmla="*/ 376981 w 590823"/>
              <a:gd name="connsiteY42" fmla="*/ 236463 h 523666"/>
              <a:gd name="connsiteX43" fmla="*/ 364476 w 590823"/>
              <a:gd name="connsiteY43" fmla="*/ 248955 h 523666"/>
              <a:gd name="connsiteX44" fmla="*/ 351971 w 590823"/>
              <a:gd name="connsiteY44" fmla="*/ 236463 h 523666"/>
              <a:gd name="connsiteX45" fmla="*/ 352374 w 590823"/>
              <a:gd name="connsiteY45" fmla="*/ 234851 h 523666"/>
              <a:gd name="connsiteX46" fmla="*/ 314051 w 590823"/>
              <a:gd name="connsiteY46" fmla="*/ 200196 h 523666"/>
              <a:gd name="connsiteX47" fmla="*/ 309210 w 590823"/>
              <a:gd name="connsiteY47" fmla="*/ 201002 h 523666"/>
              <a:gd name="connsiteX48" fmla="*/ 298722 w 590823"/>
              <a:gd name="connsiteY48" fmla="*/ 195361 h 523666"/>
              <a:gd name="connsiteX49" fmla="*/ 250718 w 590823"/>
              <a:gd name="connsiteY49" fmla="*/ 198988 h 523666"/>
              <a:gd name="connsiteX50" fmla="*/ 239422 w 590823"/>
              <a:gd name="connsiteY50" fmla="*/ 206241 h 523666"/>
              <a:gd name="connsiteX51" fmla="*/ 226917 w 590823"/>
              <a:gd name="connsiteY51" fmla="*/ 193749 h 523666"/>
              <a:gd name="connsiteX52" fmla="*/ 239422 w 590823"/>
              <a:gd name="connsiteY52" fmla="*/ 181257 h 523666"/>
              <a:gd name="connsiteX53" fmla="*/ 249911 w 590823"/>
              <a:gd name="connsiteY53" fmla="*/ 186899 h 523666"/>
              <a:gd name="connsiteX54" fmla="*/ 298319 w 590823"/>
              <a:gd name="connsiteY54" fmla="*/ 183272 h 523666"/>
              <a:gd name="connsiteX55" fmla="*/ 309210 w 590823"/>
              <a:gd name="connsiteY55" fmla="*/ 176422 h 523666"/>
              <a:gd name="connsiteX56" fmla="*/ 321716 w 590823"/>
              <a:gd name="connsiteY56" fmla="*/ 188511 h 523666"/>
              <a:gd name="connsiteX57" fmla="*/ 321312 w 590823"/>
              <a:gd name="connsiteY57" fmla="*/ 190928 h 523666"/>
              <a:gd name="connsiteX58" fmla="*/ 359232 w 590823"/>
              <a:gd name="connsiteY58" fmla="*/ 225180 h 523666"/>
              <a:gd name="connsiteX59" fmla="*/ 364476 w 590823"/>
              <a:gd name="connsiteY59" fmla="*/ 223971 h 523666"/>
              <a:gd name="connsiteX60" fmla="*/ 369317 w 590823"/>
              <a:gd name="connsiteY60" fmla="*/ 224777 h 523666"/>
              <a:gd name="connsiteX61" fmla="*/ 399572 w 590823"/>
              <a:gd name="connsiteY61" fmla="*/ 197376 h 523666"/>
              <a:gd name="connsiteX62" fmla="*/ 399572 w 590823"/>
              <a:gd name="connsiteY62" fmla="*/ 194958 h 523666"/>
              <a:gd name="connsiteX63" fmla="*/ 412077 w 590823"/>
              <a:gd name="connsiteY63" fmla="*/ 182869 h 523666"/>
              <a:gd name="connsiteX64" fmla="*/ 424179 w 590823"/>
              <a:gd name="connsiteY64" fmla="*/ 193749 h 523666"/>
              <a:gd name="connsiteX65" fmla="*/ 455644 w 590823"/>
              <a:gd name="connsiteY65" fmla="*/ 209465 h 523666"/>
              <a:gd name="connsiteX66" fmla="*/ 463309 w 590823"/>
              <a:gd name="connsiteY66" fmla="*/ 206644 h 523666"/>
              <a:gd name="connsiteX67" fmla="*/ 465729 w 590823"/>
              <a:gd name="connsiteY67" fmla="*/ 207047 h 523666"/>
              <a:gd name="connsiteX68" fmla="*/ 493160 w 590823"/>
              <a:gd name="connsiteY68" fmla="*/ 173601 h 523666"/>
              <a:gd name="connsiteX69" fmla="*/ 492757 w 590823"/>
              <a:gd name="connsiteY69" fmla="*/ 169168 h 523666"/>
              <a:gd name="connsiteX70" fmla="*/ 504859 w 590823"/>
              <a:gd name="connsiteY70" fmla="*/ 157079 h 523666"/>
              <a:gd name="connsiteX71" fmla="*/ 229743 w 590823"/>
              <a:gd name="connsiteY71" fmla="*/ 102882 h 523666"/>
              <a:gd name="connsiteX72" fmla="*/ 234225 w 590823"/>
              <a:gd name="connsiteY72" fmla="*/ 141399 h 523666"/>
              <a:gd name="connsiteX73" fmla="*/ 116025 w 590823"/>
              <a:gd name="connsiteY73" fmla="*/ 171608 h 523666"/>
              <a:gd name="connsiteX74" fmla="*/ 116025 w 590823"/>
              <a:gd name="connsiteY74" fmla="*/ 275124 h 523666"/>
              <a:gd name="connsiteX75" fmla="*/ 114815 w 590823"/>
              <a:gd name="connsiteY75" fmla="*/ 283985 h 523666"/>
              <a:gd name="connsiteX76" fmla="*/ 141440 w 590823"/>
              <a:gd name="connsiteY76" fmla="*/ 443891 h 523666"/>
              <a:gd name="connsiteX77" fmla="*/ 98275 w 590823"/>
              <a:gd name="connsiteY77" fmla="*/ 443891 h 523666"/>
              <a:gd name="connsiteX78" fmla="*/ 78104 w 590823"/>
              <a:gd name="connsiteY78" fmla="*/ 309763 h 523666"/>
              <a:gd name="connsiteX79" fmla="*/ 76491 w 590823"/>
              <a:gd name="connsiteY79" fmla="*/ 309763 h 523666"/>
              <a:gd name="connsiteX80" fmla="*/ 40587 w 590823"/>
              <a:gd name="connsiteY80" fmla="*/ 487392 h 523666"/>
              <a:gd name="connsiteX81" fmla="*/ 3473 w 590823"/>
              <a:gd name="connsiteY81" fmla="*/ 465641 h 523666"/>
              <a:gd name="connsiteX82" fmla="*/ 32519 w 590823"/>
              <a:gd name="connsiteY82" fmla="*/ 298082 h 523666"/>
              <a:gd name="connsiteX83" fmla="*/ 23644 w 590823"/>
              <a:gd name="connsiteY83" fmla="*/ 275124 h 523666"/>
              <a:gd name="connsiteX84" fmla="*/ 23644 w 590823"/>
              <a:gd name="connsiteY84" fmla="*/ 145829 h 523666"/>
              <a:gd name="connsiteX85" fmla="*/ 58337 w 590823"/>
              <a:gd name="connsiteY85" fmla="*/ 111190 h 523666"/>
              <a:gd name="connsiteX86" fmla="*/ 81332 w 590823"/>
              <a:gd name="connsiteY86" fmla="*/ 111190 h 523666"/>
              <a:gd name="connsiteX87" fmla="*/ 111184 w 590823"/>
              <a:gd name="connsiteY87" fmla="*/ 128510 h 523666"/>
              <a:gd name="connsiteX88" fmla="*/ 212440 w 590823"/>
              <a:gd name="connsiteY88" fmla="*/ 104342 h 523666"/>
              <a:gd name="connsiteX89" fmla="*/ 229743 w 590823"/>
              <a:gd name="connsiteY89" fmla="*/ 102882 h 523666"/>
              <a:gd name="connsiteX90" fmla="*/ 365732 w 590823"/>
              <a:gd name="connsiteY90" fmla="*/ 36271 h 523666"/>
              <a:gd name="connsiteX91" fmla="*/ 372186 w 590823"/>
              <a:gd name="connsiteY91" fmla="*/ 42716 h 523666"/>
              <a:gd name="connsiteX92" fmla="*/ 372186 w 590823"/>
              <a:gd name="connsiteY92" fmla="*/ 54397 h 523666"/>
              <a:gd name="connsiteX93" fmla="*/ 537979 w 590823"/>
              <a:gd name="connsiteY93" fmla="*/ 54397 h 523666"/>
              <a:gd name="connsiteX94" fmla="*/ 577915 w 590823"/>
              <a:gd name="connsiteY94" fmla="*/ 54397 h 523666"/>
              <a:gd name="connsiteX95" fmla="*/ 590823 w 590823"/>
              <a:gd name="connsiteY95" fmla="*/ 67287 h 523666"/>
              <a:gd name="connsiteX96" fmla="*/ 577915 w 590823"/>
              <a:gd name="connsiteY96" fmla="*/ 80177 h 523666"/>
              <a:gd name="connsiteX97" fmla="*/ 550887 w 590823"/>
              <a:gd name="connsiteY97" fmla="*/ 80177 h 523666"/>
              <a:gd name="connsiteX98" fmla="*/ 550887 w 590823"/>
              <a:gd name="connsiteY98" fmla="*/ 331125 h 523666"/>
              <a:gd name="connsiteX99" fmla="*/ 577915 w 590823"/>
              <a:gd name="connsiteY99" fmla="*/ 331125 h 523666"/>
              <a:gd name="connsiteX100" fmla="*/ 590823 w 590823"/>
              <a:gd name="connsiteY100" fmla="*/ 344015 h 523666"/>
              <a:gd name="connsiteX101" fmla="*/ 577915 w 590823"/>
              <a:gd name="connsiteY101" fmla="*/ 356905 h 523666"/>
              <a:gd name="connsiteX102" fmla="*/ 537979 w 590823"/>
              <a:gd name="connsiteY102" fmla="*/ 356905 h 523666"/>
              <a:gd name="connsiteX103" fmla="*/ 386304 w 590823"/>
              <a:gd name="connsiteY103" fmla="*/ 356905 h 523666"/>
              <a:gd name="connsiteX104" fmla="*/ 387515 w 590823"/>
              <a:gd name="connsiteY104" fmla="*/ 357710 h 523666"/>
              <a:gd name="connsiteX105" fmla="*/ 388321 w 590823"/>
              <a:gd name="connsiteY105" fmla="*/ 358113 h 523666"/>
              <a:gd name="connsiteX106" fmla="*/ 389532 w 590823"/>
              <a:gd name="connsiteY106" fmla="*/ 359321 h 523666"/>
              <a:gd name="connsiteX107" fmla="*/ 389532 w 590823"/>
              <a:gd name="connsiteY107" fmla="*/ 359724 h 523666"/>
              <a:gd name="connsiteX108" fmla="*/ 459721 w 590823"/>
              <a:gd name="connsiteY108" fmla="*/ 457606 h 523666"/>
              <a:gd name="connsiteX109" fmla="*/ 457301 w 590823"/>
              <a:gd name="connsiteY109" fmla="*/ 472510 h 523666"/>
              <a:gd name="connsiteX110" fmla="*/ 451250 w 590823"/>
              <a:gd name="connsiteY110" fmla="*/ 474524 h 523666"/>
              <a:gd name="connsiteX111" fmla="*/ 442376 w 590823"/>
              <a:gd name="connsiteY111" fmla="*/ 470093 h 523666"/>
              <a:gd name="connsiteX112" fmla="*/ 391549 w 590823"/>
              <a:gd name="connsiteY112" fmla="*/ 399199 h 523666"/>
              <a:gd name="connsiteX113" fmla="*/ 391549 w 590823"/>
              <a:gd name="connsiteY113" fmla="*/ 513193 h 523666"/>
              <a:gd name="connsiteX114" fmla="*/ 381060 w 590823"/>
              <a:gd name="connsiteY114" fmla="*/ 523666 h 523666"/>
              <a:gd name="connsiteX115" fmla="*/ 370169 w 590823"/>
              <a:gd name="connsiteY115" fmla="*/ 513193 h 523666"/>
              <a:gd name="connsiteX116" fmla="*/ 370169 w 590823"/>
              <a:gd name="connsiteY116" fmla="*/ 399199 h 523666"/>
              <a:gd name="connsiteX117" fmla="*/ 319745 w 590823"/>
              <a:gd name="connsiteY117" fmla="*/ 470093 h 523666"/>
              <a:gd name="connsiteX118" fmla="*/ 304820 w 590823"/>
              <a:gd name="connsiteY118" fmla="*/ 472510 h 523666"/>
              <a:gd name="connsiteX119" fmla="*/ 301996 w 590823"/>
              <a:gd name="connsiteY119" fmla="*/ 457606 h 523666"/>
              <a:gd name="connsiteX120" fmla="*/ 372186 w 590823"/>
              <a:gd name="connsiteY120" fmla="*/ 359724 h 523666"/>
              <a:gd name="connsiteX121" fmla="*/ 372589 w 590823"/>
              <a:gd name="connsiteY121" fmla="*/ 359321 h 523666"/>
              <a:gd name="connsiteX122" fmla="*/ 373799 w 590823"/>
              <a:gd name="connsiteY122" fmla="*/ 358113 h 523666"/>
              <a:gd name="connsiteX123" fmla="*/ 374606 w 590823"/>
              <a:gd name="connsiteY123" fmla="*/ 357710 h 523666"/>
              <a:gd name="connsiteX124" fmla="*/ 375413 w 590823"/>
              <a:gd name="connsiteY124" fmla="*/ 356905 h 523666"/>
              <a:gd name="connsiteX125" fmla="*/ 206796 w 590823"/>
              <a:gd name="connsiteY125" fmla="*/ 356905 h 523666"/>
              <a:gd name="connsiteX126" fmla="*/ 166457 w 590823"/>
              <a:gd name="connsiteY126" fmla="*/ 356905 h 523666"/>
              <a:gd name="connsiteX127" fmla="*/ 153952 w 590823"/>
              <a:gd name="connsiteY127" fmla="*/ 344015 h 523666"/>
              <a:gd name="connsiteX128" fmla="*/ 166457 w 590823"/>
              <a:gd name="connsiteY128" fmla="*/ 331125 h 523666"/>
              <a:gd name="connsiteX129" fmla="*/ 193888 w 590823"/>
              <a:gd name="connsiteY129" fmla="*/ 331125 h 523666"/>
              <a:gd name="connsiteX130" fmla="*/ 193888 w 590823"/>
              <a:gd name="connsiteY130" fmla="*/ 177656 h 523666"/>
              <a:gd name="connsiteX131" fmla="*/ 210023 w 590823"/>
              <a:gd name="connsiteY131" fmla="*/ 170808 h 523666"/>
              <a:gd name="connsiteX132" fmla="*/ 210023 w 590823"/>
              <a:gd name="connsiteY132" fmla="*/ 331125 h 523666"/>
              <a:gd name="connsiteX133" fmla="*/ 534348 w 590823"/>
              <a:gd name="connsiteY133" fmla="*/ 331125 h 523666"/>
              <a:gd name="connsiteX134" fmla="*/ 534348 w 590823"/>
              <a:gd name="connsiteY134" fmla="*/ 80177 h 523666"/>
              <a:gd name="connsiteX135" fmla="*/ 210023 w 590823"/>
              <a:gd name="connsiteY135" fmla="*/ 80177 h 523666"/>
              <a:gd name="connsiteX136" fmla="*/ 210023 w 590823"/>
              <a:gd name="connsiteY136" fmla="*/ 96692 h 523666"/>
              <a:gd name="connsiteX137" fmla="*/ 202359 w 590823"/>
              <a:gd name="connsiteY137" fmla="*/ 95484 h 523666"/>
              <a:gd name="connsiteX138" fmla="*/ 193888 w 590823"/>
              <a:gd name="connsiteY138" fmla="*/ 96692 h 523666"/>
              <a:gd name="connsiteX139" fmla="*/ 193888 w 590823"/>
              <a:gd name="connsiteY139" fmla="*/ 80177 h 523666"/>
              <a:gd name="connsiteX140" fmla="*/ 166457 w 590823"/>
              <a:gd name="connsiteY140" fmla="*/ 80177 h 523666"/>
              <a:gd name="connsiteX141" fmla="*/ 153952 w 590823"/>
              <a:gd name="connsiteY141" fmla="*/ 67287 h 523666"/>
              <a:gd name="connsiteX142" fmla="*/ 166457 w 590823"/>
              <a:gd name="connsiteY142" fmla="*/ 54397 h 523666"/>
              <a:gd name="connsiteX143" fmla="*/ 206796 w 590823"/>
              <a:gd name="connsiteY143" fmla="*/ 54397 h 523666"/>
              <a:gd name="connsiteX144" fmla="*/ 359681 w 590823"/>
              <a:gd name="connsiteY144" fmla="*/ 54397 h 523666"/>
              <a:gd name="connsiteX145" fmla="*/ 359681 w 590823"/>
              <a:gd name="connsiteY145" fmla="*/ 42716 h 523666"/>
              <a:gd name="connsiteX146" fmla="*/ 365732 w 590823"/>
              <a:gd name="connsiteY146" fmla="*/ 36271 h 523666"/>
              <a:gd name="connsiteX147" fmla="*/ 69803 w 590823"/>
              <a:gd name="connsiteY147" fmla="*/ 0 h 523666"/>
              <a:gd name="connsiteX148" fmla="*/ 115988 w 590823"/>
              <a:gd name="connsiteY148" fmla="*/ 46115 h 523666"/>
              <a:gd name="connsiteX149" fmla="*/ 69803 w 590823"/>
              <a:gd name="connsiteY149" fmla="*/ 92230 h 523666"/>
              <a:gd name="connsiteX150" fmla="*/ 23618 w 590823"/>
              <a:gd name="connsiteY150" fmla="*/ 46115 h 523666"/>
              <a:gd name="connsiteX151" fmla="*/ 69803 w 590823"/>
              <a:gd name="connsiteY151" fmla="*/ 0 h 52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90823" h="523666">
                <a:moveTo>
                  <a:pt x="364476" y="230016"/>
                </a:moveTo>
                <a:cubicBezTo>
                  <a:pt x="360845" y="230016"/>
                  <a:pt x="358022" y="232837"/>
                  <a:pt x="358022" y="236463"/>
                </a:cubicBezTo>
                <a:cubicBezTo>
                  <a:pt x="358022" y="240090"/>
                  <a:pt x="360845" y="242911"/>
                  <a:pt x="364476" y="242911"/>
                </a:cubicBezTo>
                <a:cubicBezTo>
                  <a:pt x="368107" y="242911"/>
                  <a:pt x="370930" y="240090"/>
                  <a:pt x="370930" y="236463"/>
                </a:cubicBezTo>
                <a:cubicBezTo>
                  <a:pt x="370930" y="232837"/>
                  <a:pt x="368107" y="230016"/>
                  <a:pt x="364476" y="230016"/>
                </a:cubicBezTo>
                <a:close/>
                <a:moveTo>
                  <a:pt x="463309" y="212688"/>
                </a:moveTo>
                <a:cubicBezTo>
                  <a:pt x="459678" y="212688"/>
                  <a:pt x="456854" y="215509"/>
                  <a:pt x="456854" y="219136"/>
                </a:cubicBezTo>
                <a:cubicBezTo>
                  <a:pt x="456854" y="222763"/>
                  <a:pt x="459678" y="225583"/>
                  <a:pt x="463309" y="225583"/>
                </a:cubicBezTo>
                <a:cubicBezTo>
                  <a:pt x="466536" y="225583"/>
                  <a:pt x="469763" y="222763"/>
                  <a:pt x="469763" y="219136"/>
                </a:cubicBezTo>
                <a:cubicBezTo>
                  <a:pt x="469763" y="215509"/>
                  <a:pt x="466536" y="212688"/>
                  <a:pt x="463309" y="212688"/>
                </a:cubicBezTo>
                <a:close/>
                <a:moveTo>
                  <a:pt x="412077" y="188511"/>
                </a:moveTo>
                <a:cubicBezTo>
                  <a:pt x="408446" y="188511"/>
                  <a:pt x="405623" y="191734"/>
                  <a:pt x="405623" y="194958"/>
                </a:cubicBezTo>
                <a:cubicBezTo>
                  <a:pt x="405623" y="198585"/>
                  <a:pt x="408446" y="201405"/>
                  <a:pt x="412077" y="201405"/>
                </a:cubicBezTo>
                <a:cubicBezTo>
                  <a:pt x="415304" y="201405"/>
                  <a:pt x="418531" y="198585"/>
                  <a:pt x="418531" y="194958"/>
                </a:cubicBezTo>
                <a:cubicBezTo>
                  <a:pt x="418531" y="191734"/>
                  <a:pt x="415304" y="188511"/>
                  <a:pt x="412077" y="188511"/>
                </a:cubicBezTo>
                <a:close/>
                <a:moveTo>
                  <a:pt x="239422" y="187302"/>
                </a:moveTo>
                <a:cubicBezTo>
                  <a:pt x="235792" y="187302"/>
                  <a:pt x="232968" y="190122"/>
                  <a:pt x="232968" y="193749"/>
                </a:cubicBezTo>
                <a:cubicBezTo>
                  <a:pt x="232968" y="197376"/>
                  <a:pt x="235792" y="200196"/>
                  <a:pt x="239422" y="200196"/>
                </a:cubicBezTo>
                <a:cubicBezTo>
                  <a:pt x="243053" y="200196"/>
                  <a:pt x="245877" y="197376"/>
                  <a:pt x="245877" y="193749"/>
                </a:cubicBezTo>
                <a:cubicBezTo>
                  <a:pt x="245877" y="190122"/>
                  <a:pt x="243053" y="187302"/>
                  <a:pt x="239422" y="187302"/>
                </a:cubicBezTo>
                <a:close/>
                <a:moveTo>
                  <a:pt x="309210" y="182063"/>
                </a:moveTo>
                <a:cubicBezTo>
                  <a:pt x="305580" y="182063"/>
                  <a:pt x="302756" y="185287"/>
                  <a:pt x="302756" y="188511"/>
                </a:cubicBezTo>
                <a:cubicBezTo>
                  <a:pt x="302756" y="192137"/>
                  <a:pt x="305580" y="194958"/>
                  <a:pt x="309210" y="194958"/>
                </a:cubicBezTo>
                <a:cubicBezTo>
                  <a:pt x="312841" y="194958"/>
                  <a:pt x="315665" y="192137"/>
                  <a:pt x="315665" y="188511"/>
                </a:cubicBezTo>
                <a:cubicBezTo>
                  <a:pt x="315665" y="185287"/>
                  <a:pt x="312841" y="182063"/>
                  <a:pt x="309210" y="182063"/>
                </a:cubicBezTo>
                <a:close/>
                <a:moveTo>
                  <a:pt x="504859" y="162721"/>
                </a:moveTo>
                <a:cubicBezTo>
                  <a:pt x="501631" y="162721"/>
                  <a:pt x="498404" y="165944"/>
                  <a:pt x="498404" y="169168"/>
                </a:cubicBezTo>
                <a:cubicBezTo>
                  <a:pt x="498404" y="172795"/>
                  <a:pt x="501631" y="175616"/>
                  <a:pt x="504859" y="175616"/>
                </a:cubicBezTo>
                <a:cubicBezTo>
                  <a:pt x="508489" y="175616"/>
                  <a:pt x="511313" y="172795"/>
                  <a:pt x="511313" y="169168"/>
                </a:cubicBezTo>
                <a:cubicBezTo>
                  <a:pt x="511313" y="165944"/>
                  <a:pt x="508489" y="162721"/>
                  <a:pt x="504859" y="162721"/>
                </a:cubicBezTo>
                <a:close/>
                <a:moveTo>
                  <a:pt x="504859" y="157079"/>
                </a:moveTo>
                <a:cubicBezTo>
                  <a:pt x="511716" y="157079"/>
                  <a:pt x="517364" y="162318"/>
                  <a:pt x="517364" y="169168"/>
                </a:cubicBezTo>
                <a:cubicBezTo>
                  <a:pt x="517364" y="176019"/>
                  <a:pt x="511716" y="181660"/>
                  <a:pt x="504859" y="181660"/>
                </a:cubicBezTo>
                <a:cubicBezTo>
                  <a:pt x="504052" y="181660"/>
                  <a:pt x="503245" y="181660"/>
                  <a:pt x="502438" y="181257"/>
                </a:cubicBezTo>
                <a:lnTo>
                  <a:pt x="475007" y="214703"/>
                </a:lnTo>
                <a:cubicBezTo>
                  <a:pt x="475411" y="216315"/>
                  <a:pt x="475411" y="217524"/>
                  <a:pt x="475411" y="219136"/>
                </a:cubicBezTo>
                <a:cubicBezTo>
                  <a:pt x="475411" y="225986"/>
                  <a:pt x="470166" y="231628"/>
                  <a:pt x="463309" y="231628"/>
                </a:cubicBezTo>
                <a:cubicBezTo>
                  <a:pt x="456854" y="231628"/>
                  <a:pt x="451610" y="226389"/>
                  <a:pt x="450803" y="220345"/>
                </a:cubicBezTo>
                <a:lnTo>
                  <a:pt x="419742" y="204629"/>
                </a:lnTo>
                <a:cubicBezTo>
                  <a:pt x="417725" y="206644"/>
                  <a:pt x="414901" y="207450"/>
                  <a:pt x="412077" y="207450"/>
                </a:cubicBezTo>
                <a:cubicBezTo>
                  <a:pt x="410463" y="207450"/>
                  <a:pt x="408850" y="207047"/>
                  <a:pt x="407236" y="206644"/>
                </a:cubicBezTo>
                <a:lnTo>
                  <a:pt x="376578" y="234449"/>
                </a:lnTo>
                <a:cubicBezTo>
                  <a:pt x="376981" y="234851"/>
                  <a:pt x="376981" y="235657"/>
                  <a:pt x="376981" y="236463"/>
                </a:cubicBezTo>
                <a:cubicBezTo>
                  <a:pt x="376981" y="243314"/>
                  <a:pt x="371334" y="248955"/>
                  <a:pt x="364476" y="248955"/>
                </a:cubicBezTo>
                <a:cubicBezTo>
                  <a:pt x="357618" y="248955"/>
                  <a:pt x="351971" y="243314"/>
                  <a:pt x="351971" y="236463"/>
                </a:cubicBezTo>
                <a:cubicBezTo>
                  <a:pt x="351971" y="236060"/>
                  <a:pt x="351971" y="235254"/>
                  <a:pt x="352374" y="234851"/>
                </a:cubicBezTo>
                <a:lnTo>
                  <a:pt x="314051" y="200196"/>
                </a:lnTo>
                <a:cubicBezTo>
                  <a:pt x="312438" y="200599"/>
                  <a:pt x="310824" y="201002"/>
                  <a:pt x="309210" y="201002"/>
                </a:cubicBezTo>
                <a:cubicBezTo>
                  <a:pt x="304773" y="201002"/>
                  <a:pt x="301142" y="198585"/>
                  <a:pt x="298722" y="195361"/>
                </a:cubicBezTo>
                <a:lnTo>
                  <a:pt x="250718" y="198988"/>
                </a:lnTo>
                <a:cubicBezTo>
                  <a:pt x="248701" y="203017"/>
                  <a:pt x="244263" y="206241"/>
                  <a:pt x="239422" y="206241"/>
                </a:cubicBezTo>
                <a:cubicBezTo>
                  <a:pt x="232565" y="206241"/>
                  <a:pt x="226917" y="200599"/>
                  <a:pt x="226917" y="193749"/>
                </a:cubicBezTo>
                <a:cubicBezTo>
                  <a:pt x="226917" y="186899"/>
                  <a:pt x="232565" y="181257"/>
                  <a:pt x="239422" y="181257"/>
                </a:cubicBezTo>
                <a:cubicBezTo>
                  <a:pt x="243860" y="181257"/>
                  <a:pt x="247894" y="183675"/>
                  <a:pt x="249911" y="186899"/>
                </a:cubicBezTo>
                <a:lnTo>
                  <a:pt x="298319" y="183272"/>
                </a:lnTo>
                <a:cubicBezTo>
                  <a:pt x="300336" y="179242"/>
                  <a:pt x="304370" y="176422"/>
                  <a:pt x="309210" y="176422"/>
                </a:cubicBezTo>
                <a:cubicBezTo>
                  <a:pt x="316068" y="176422"/>
                  <a:pt x="321716" y="181660"/>
                  <a:pt x="321716" y="188511"/>
                </a:cubicBezTo>
                <a:cubicBezTo>
                  <a:pt x="321716" y="189316"/>
                  <a:pt x="321716" y="190122"/>
                  <a:pt x="321312" y="190928"/>
                </a:cubicBezTo>
                <a:lnTo>
                  <a:pt x="359232" y="225180"/>
                </a:lnTo>
                <a:cubicBezTo>
                  <a:pt x="360845" y="224374"/>
                  <a:pt x="362459" y="223971"/>
                  <a:pt x="364476" y="223971"/>
                </a:cubicBezTo>
                <a:cubicBezTo>
                  <a:pt x="366090" y="223971"/>
                  <a:pt x="367703" y="224374"/>
                  <a:pt x="369317" y="224777"/>
                </a:cubicBezTo>
                <a:lnTo>
                  <a:pt x="399572" y="197376"/>
                </a:lnTo>
                <a:cubicBezTo>
                  <a:pt x="399572" y="196570"/>
                  <a:pt x="399572" y="195764"/>
                  <a:pt x="399572" y="194958"/>
                </a:cubicBezTo>
                <a:cubicBezTo>
                  <a:pt x="399572" y="188108"/>
                  <a:pt x="405219" y="182869"/>
                  <a:pt x="412077" y="182869"/>
                </a:cubicBezTo>
                <a:cubicBezTo>
                  <a:pt x="418128" y="182869"/>
                  <a:pt x="423372" y="187302"/>
                  <a:pt x="424179" y="193749"/>
                </a:cubicBezTo>
                <a:lnTo>
                  <a:pt x="455644" y="209465"/>
                </a:lnTo>
                <a:cubicBezTo>
                  <a:pt x="457661" y="207450"/>
                  <a:pt x="460485" y="206644"/>
                  <a:pt x="463309" y="206644"/>
                </a:cubicBezTo>
                <a:cubicBezTo>
                  <a:pt x="464115" y="206644"/>
                  <a:pt x="464922" y="206644"/>
                  <a:pt x="465729" y="207047"/>
                </a:cubicBezTo>
                <a:lnTo>
                  <a:pt x="493160" y="173601"/>
                </a:lnTo>
                <a:cubicBezTo>
                  <a:pt x="492757" y="172392"/>
                  <a:pt x="492757" y="170780"/>
                  <a:pt x="492757" y="169168"/>
                </a:cubicBezTo>
                <a:cubicBezTo>
                  <a:pt x="492757" y="162318"/>
                  <a:pt x="498001" y="157079"/>
                  <a:pt x="504859" y="157079"/>
                </a:cubicBezTo>
                <a:close/>
                <a:moveTo>
                  <a:pt x="229743" y="102882"/>
                </a:moveTo>
                <a:cubicBezTo>
                  <a:pt x="245192" y="108471"/>
                  <a:pt x="252983" y="131732"/>
                  <a:pt x="234225" y="141399"/>
                </a:cubicBezTo>
                <a:cubicBezTo>
                  <a:pt x="197111" y="160732"/>
                  <a:pt x="157173" y="170399"/>
                  <a:pt x="116025" y="171608"/>
                </a:cubicBezTo>
                <a:lnTo>
                  <a:pt x="116025" y="275124"/>
                </a:lnTo>
                <a:cubicBezTo>
                  <a:pt x="116025" y="278346"/>
                  <a:pt x="115622" y="281165"/>
                  <a:pt x="114815" y="283985"/>
                </a:cubicBezTo>
                <a:cubicBezTo>
                  <a:pt x="133372" y="335541"/>
                  <a:pt x="141036" y="389112"/>
                  <a:pt x="141440" y="443891"/>
                </a:cubicBezTo>
                <a:cubicBezTo>
                  <a:pt x="141843" y="471683"/>
                  <a:pt x="98678" y="471683"/>
                  <a:pt x="98275" y="443891"/>
                </a:cubicBezTo>
                <a:cubicBezTo>
                  <a:pt x="97871" y="397570"/>
                  <a:pt x="91820" y="353264"/>
                  <a:pt x="78104" y="309763"/>
                </a:cubicBezTo>
                <a:lnTo>
                  <a:pt x="76491" y="309763"/>
                </a:lnTo>
                <a:cubicBezTo>
                  <a:pt x="80525" y="371792"/>
                  <a:pt x="74877" y="433016"/>
                  <a:pt x="40587" y="487392"/>
                </a:cubicBezTo>
                <a:cubicBezTo>
                  <a:pt x="25661" y="510753"/>
                  <a:pt x="-11453" y="489003"/>
                  <a:pt x="3473" y="465641"/>
                </a:cubicBezTo>
                <a:cubicBezTo>
                  <a:pt x="35746" y="414085"/>
                  <a:pt x="37763" y="356486"/>
                  <a:pt x="32519" y="298082"/>
                </a:cubicBezTo>
                <a:cubicBezTo>
                  <a:pt x="27275" y="292041"/>
                  <a:pt x="23644" y="283985"/>
                  <a:pt x="23644" y="275124"/>
                </a:cubicBezTo>
                <a:lnTo>
                  <a:pt x="23644" y="145829"/>
                </a:lnTo>
                <a:cubicBezTo>
                  <a:pt x="23644" y="126898"/>
                  <a:pt x="39377" y="111190"/>
                  <a:pt x="58337" y="111190"/>
                </a:cubicBezTo>
                <a:lnTo>
                  <a:pt x="81332" y="111190"/>
                </a:lnTo>
                <a:cubicBezTo>
                  <a:pt x="94241" y="111190"/>
                  <a:pt x="105536" y="118440"/>
                  <a:pt x="111184" y="128510"/>
                </a:cubicBezTo>
                <a:cubicBezTo>
                  <a:pt x="146684" y="128107"/>
                  <a:pt x="180571" y="120857"/>
                  <a:pt x="212440" y="104342"/>
                </a:cubicBezTo>
                <a:cubicBezTo>
                  <a:pt x="218592" y="101120"/>
                  <a:pt x="224593" y="101019"/>
                  <a:pt x="229743" y="102882"/>
                </a:cubicBezTo>
                <a:close/>
                <a:moveTo>
                  <a:pt x="365732" y="36271"/>
                </a:moveTo>
                <a:cubicBezTo>
                  <a:pt x="369362" y="36271"/>
                  <a:pt x="372186" y="39090"/>
                  <a:pt x="372186" y="42716"/>
                </a:cubicBezTo>
                <a:lnTo>
                  <a:pt x="372186" y="54397"/>
                </a:lnTo>
                <a:lnTo>
                  <a:pt x="537979" y="54397"/>
                </a:lnTo>
                <a:lnTo>
                  <a:pt x="577915" y="54397"/>
                </a:lnTo>
                <a:cubicBezTo>
                  <a:pt x="585176" y="54397"/>
                  <a:pt x="590823" y="60439"/>
                  <a:pt x="590823" y="67287"/>
                </a:cubicBezTo>
                <a:cubicBezTo>
                  <a:pt x="590823" y="74537"/>
                  <a:pt x="585176" y="80177"/>
                  <a:pt x="577915" y="80177"/>
                </a:cubicBezTo>
                <a:lnTo>
                  <a:pt x="550887" y="80177"/>
                </a:lnTo>
                <a:lnTo>
                  <a:pt x="550887" y="331125"/>
                </a:lnTo>
                <a:lnTo>
                  <a:pt x="577915" y="331125"/>
                </a:lnTo>
                <a:cubicBezTo>
                  <a:pt x="585176" y="331125"/>
                  <a:pt x="590823" y="336764"/>
                  <a:pt x="590823" y="344015"/>
                </a:cubicBezTo>
                <a:cubicBezTo>
                  <a:pt x="590823" y="351265"/>
                  <a:pt x="584772" y="356905"/>
                  <a:pt x="577915" y="356905"/>
                </a:cubicBezTo>
                <a:lnTo>
                  <a:pt x="537979" y="356905"/>
                </a:lnTo>
                <a:lnTo>
                  <a:pt x="386304" y="356905"/>
                </a:lnTo>
                <a:cubicBezTo>
                  <a:pt x="386708" y="356905"/>
                  <a:pt x="387111" y="357307"/>
                  <a:pt x="387515" y="357710"/>
                </a:cubicBezTo>
                <a:cubicBezTo>
                  <a:pt x="387918" y="357710"/>
                  <a:pt x="387918" y="358113"/>
                  <a:pt x="388321" y="358113"/>
                </a:cubicBezTo>
                <a:cubicBezTo>
                  <a:pt x="388725" y="358516"/>
                  <a:pt x="389128" y="358919"/>
                  <a:pt x="389532" y="359321"/>
                </a:cubicBezTo>
                <a:cubicBezTo>
                  <a:pt x="389532" y="359724"/>
                  <a:pt x="389532" y="359724"/>
                  <a:pt x="389532" y="359724"/>
                </a:cubicBezTo>
                <a:lnTo>
                  <a:pt x="459721" y="457606"/>
                </a:lnTo>
                <a:cubicBezTo>
                  <a:pt x="463352" y="462440"/>
                  <a:pt x="462142" y="468885"/>
                  <a:pt x="457301" y="472510"/>
                </a:cubicBezTo>
                <a:cubicBezTo>
                  <a:pt x="455284" y="473718"/>
                  <a:pt x="453267" y="474524"/>
                  <a:pt x="451250" y="474524"/>
                </a:cubicBezTo>
                <a:cubicBezTo>
                  <a:pt x="447620" y="474524"/>
                  <a:pt x="444393" y="472913"/>
                  <a:pt x="442376" y="470093"/>
                </a:cubicBezTo>
                <a:lnTo>
                  <a:pt x="391549" y="399199"/>
                </a:lnTo>
                <a:lnTo>
                  <a:pt x="391549" y="513193"/>
                </a:lnTo>
                <a:cubicBezTo>
                  <a:pt x="391549" y="518833"/>
                  <a:pt x="387111" y="523666"/>
                  <a:pt x="381060" y="523666"/>
                </a:cubicBezTo>
                <a:cubicBezTo>
                  <a:pt x="375010" y="523666"/>
                  <a:pt x="370169" y="518833"/>
                  <a:pt x="370169" y="513193"/>
                </a:cubicBezTo>
                <a:lnTo>
                  <a:pt x="370169" y="399199"/>
                </a:lnTo>
                <a:lnTo>
                  <a:pt x="319745" y="470093"/>
                </a:lnTo>
                <a:cubicBezTo>
                  <a:pt x="316115" y="474927"/>
                  <a:pt x="309660" y="475732"/>
                  <a:pt x="304820" y="472510"/>
                </a:cubicBezTo>
                <a:cubicBezTo>
                  <a:pt x="299979" y="468885"/>
                  <a:pt x="298769" y="462440"/>
                  <a:pt x="301996" y="457606"/>
                </a:cubicBezTo>
                <a:lnTo>
                  <a:pt x="372186" y="359724"/>
                </a:lnTo>
                <a:cubicBezTo>
                  <a:pt x="372589" y="359724"/>
                  <a:pt x="372589" y="359724"/>
                  <a:pt x="372589" y="359321"/>
                </a:cubicBezTo>
                <a:cubicBezTo>
                  <a:pt x="372993" y="358919"/>
                  <a:pt x="373396" y="358516"/>
                  <a:pt x="373799" y="358113"/>
                </a:cubicBezTo>
                <a:cubicBezTo>
                  <a:pt x="373799" y="358113"/>
                  <a:pt x="374203" y="357710"/>
                  <a:pt x="374606" y="357710"/>
                </a:cubicBezTo>
                <a:cubicBezTo>
                  <a:pt x="374606" y="357307"/>
                  <a:pt x="375010" y="356905"/>
                  <a:pt x="375413" y="356905"/>
                </a:cubicBezTo>
                <a:lnTo>
                  <a:pt x="206796" y="356905"/>
                </a:lnTo>
                <a:lnTo>
                  <a:pt x="166457" y="356905"/>
                </a:lnTo>
                <a:cubicBezTo>
                  <a:pt x="159599" y="356905"/>
                  <a:pt x="153952" y="351265"/>
                  <a:pt x="153952" y="344015"/>
                </a:cubicBezTo>
                <a:cubicBezTo>
                  <a:pt x="153952" y="336764"/>
                  <a:pt x="159599" y="331125"/>
                  <a:pt x="166457" y="331125"/>
                </a:cubicBezTo>
                <a:lnTo>
                  <a:pt x="193888" y="331125"/>
                </a:lnTo>
                <a:lnTo>
                  <a:pt x="193888" y="177656"/>
                </a:lnTo>
                <a:cubicBezTo>
                  <a:pt x="199132" y="175642"/>
                  <a:pt x="204779" y="173225"/>
                  <a:pt x="210023" y="170808"/>
                </a:cubicBezTo>
                <a:lnTo>
                  <a:pt x="210023" y="331125"/>
                </a:lnTo>
                <a:lnTo>
                  <a:pt x="534348" y="331125"/>
                </a:lnTo>
                <a:lnTo>
                  <a:pt x="534348" y="80177"/>
                </a:lnTo>
                <a:lnTo>
                  <a:pt x="210023" y="80177"/>
                </a:lnTo>
                <a:lnTo>
                  <a:pt x="210023" y="96692"/>
                </a:lnTo>
                <a:cubicBezTo>
                  <a:pt x="207603" y="95887"/>
                  <a:pt x="205182" y="95484"/>
                  <a:pt x="202359" y="95484"/>
                </a:cubicBezTo>
                <a:cubicBezTo>
                  <a:pt x="199535" y="95484"/>
                  <a:pt x="196711" y="95887"/>
                  <a:pt x="193888" y="96692"/>
                </a:cubicBezTo>
                <a:lnTo>
                  <a:pt x="193888" y="80177"/>
                </a:lnTo>
                <a:lnTo>
                  <a:pt x="166457" y="80177"/>
                </a:lnTo>
                <a:cubicBezTo>
                  <a:pt x="159599" y="80177"/>
                  <a:pt x="153952" y="74537"/>
                  <a:pt x="153952" y="67287"/>
                </a:cubicBezTo>
                <a:cubicBezTo>
                  <a:pt x="153952" y="60439"/>
                  <a:pt x="159599" y="54397"/>
                  <a:pt x="166457" y="54397"/>
                </a:cubicBezTo>
                <a:lnTo>
                  <a:pt x="206796" y="54397"/>
                </a:lnTo>
                <a:lnTo>
                  <a:pt x="359681" y="54397"/>
                </a:lnTo>
                <a:lnTo>
                  <a:pt x="359681" y="42716"/>
                </a:lnTo>
                <a:cubicBezTo>
                  <a:pt x="359681" y="39090"/>
                  <a:pt x="362504" y="36271"/>
                  <a:pt x="365732" y="36271"/>
                </a:cubicBezTo>
                <a:close/>
                <a:moveTo>
                  <a:pt x="69803" y="0"/>
                </a:moveTo>
                <a:cubicBezTo>
                  <a:pt x="95310" y="0"/>
                  <a:pt x="115988" y="20646"/>
                  <a:pt x="115988" y="46115"/>
                </a:cubicBezTo>
                <a:cubicBezTo>
                  <a:pt x="115988" y="71584"/>
                  <a:pt x="95310" y="92230"/>
                  <a:pt x="69803" y="92230"/>
                </a:cubicBezTo>
                <a:cubicBezTo>
                  <a:pt x="44296" y="92230"/>
                  <a:pt x="23618" y="71584"/>
                  <a:pt x="23618" y="46115"/>
                </a:cubicBezTo>
                <a:cubicBezTo>
                  <a:pt x="23618" y="20646"/>
                  <a:pt x="44296" y="0"/>
                  <a:pt x="69803" y="0"/>
                </a:cubicBezTo>
                <a:close/>
              </a:path>
            </a:pathLst>
          </a:custGeom>
          <a:solidFill>
            <a:srgbClr val="FF6600"/>
          </a:solidFill>
          <a:ln>
            <a:solidFill>
              <a:schemeClr val="tx1"/>
            </a:solidFill>
          </a:ln>
        </p:spPr>
        <p:txBody>
          <a:bodyPr/>
          <a:lstStyle/>
          <a:p>
            <a:endParaRPr lang="es-MX"/>
          </a:p>
        </p:txBody>
      </p:sp>
      <p:sp>
        <p:nvSpPr>
          <p:cNvPr id="17" name="money-bag-with-dollar-sign_67891">
            <a:extLst>
              <a:ext uri="{FF2B5EF4-FFF2-40B4-BE49-F238E27FC236}">
                <a16:creationId xmlns="" xmlns:a16="http://schemas.microsoft.com/office/drawing/2014/main" id="{FB0A74A7-0458-4B66-92BA-CD6C2793E64E}"/>
              </a:ext>
            </a:extLst>
          </p:cNvPr>
          <p:cNvSpPr>
            <a:spLocks noChangeAspect="1"/>
          </p:cNvSpPr>
          <p:nvPr/>
        </p:nvSpPr>
        <p:spPr bwMode="auto">
          <a:xfrm>
            <a:off x="4048898" y="3657269"/>
            <a:ext cx="1080000" cy="1157467"/>
          </a:xfrm>
          <a:custGeom>
            <a:avLst/>
            <a:gdLst>
              <a:gd name="T0" fmla="*/ 2138 w 4937"/>
              <a:gd name="T1" fmla="*/ 2627 h 5655"/>
              <a:gd name="T2" fmla="*/ 2384 w 4937"/>
              <a:gd name="T3" fmla="*/ 2537 h 5655"/>
              <a:gd name="T4" fmla="*/ 2384 w 4937"/>
              <a:gd name="T5" fmla="*/ 3149 h 5655"/>
              <a:gd name="T6" fmla="*/ 2114 w 4937"/>
              <a:gd name="T7" fmla="*/ 3019 h 5655"/>
              <a:gd name="T8" fmla="*/ 2041 w 4937"/>
              <a:gd name="T9" fmla="*/ 2831 h 5655"/>
              <a:gd name="T10" fmla="*/ 2138 w 4937"/>
              <a:gd name="T11" fmla="*/ 2627 h 5655"/>
              <a:gd name="T12" fmla="*/ 2612 w 4937"/>
              <a:gd name="T13" fmla="*/ 3639 h 5655"/>
              <a:gd name="T14" fmla="*/ 2612 w 4937"/>
              <a:gd name="T15" fmla="*/ 4275 h 5655"/>
              <a:gd name="T16" fmla="*/ 2881 w 4937"/>
              <a:gd name="T17" fmla="*/ 4177 h 5655"/>
              <a:gd name="T18" fmla="*/ 2978 w 4937"/>
              <a:gd name="T19" fmla="*/ 3973 h 5655"/>
              <a:gd name="T20" fmla="*/ 2905 w 4937"/>
              <a:gd name="T21" fmla="*/ 3777 h 5655"/>
              <a:gd name="T22" fmla="*/ 2612 w 4937"/>
              <a:gd name="T23" fmla="*/ 3639 h 5655"/>
              <a:gd name="T24" fmla="*/ 4937 w 4937"/>
              <a:gd name="T25" fmla="*/ 3524 h 5655"/>
              <a:gd name="T26" fmla="*/ 4937 w 4937"/>
              <a:gd name="T27" fmla="*/ 5067 h 5655"/>
              <a:gd name="T28" fmla="*/ 4349 w 4937"/>
              <a:gd name="T29" fmla="*/ 5655 h 5655"/>
              <a:gd name="T30" fmla="*/ 588 w 4937"/>
              <a:gd name="T31" fmla="*/ 5655 h 5655"/>
              <a:gd name="T32" fmla="*/ 0 w 4937"/>
              <a:gd name="T33" fmla="*/ 5067 h 5655"/>
              <a:gd name="T34" fmla="*/ 0 w 4937"/>
              <a:gd name="T35" fmla="*/ 3524 h 5655"/>
              <a:gd name="T36" fmla="*/ 1990 w 4937"/>
              <a:gd name="T37" fmla="*/ 1100 h 5655"/>
              <a:gd name="T38" fmla="*/ 1778 w 4937"/>
              <a:gd name="T39" fmla="*/ 595 h 5655"/>
              <a:gd name="T40" fmla="*/ 1778 w 4937"/>
              <a:gd name="T41" fmla="*/ 163 h 5655"/>
              <a:gd name="T42" fmla="*/ 1941 w 4937"/>
              <a:gd name="T43" fmla="*/ 0 h 5655"/>
              <a:gd name="T44" fmla="*/ 1941 w 4937"/>
              <a:gd name="T45" fmla="*/ 0 h 5655"/>
              <a:gd name="T46" fmla="*/ 3002 w 4937"/>
              <a:gd name="T47" fmla="*/ 0 h 5655"/>
              <a:gd name="T48" fmla="*/ 3165 w 4937"/>
              <a:gd name="T49" fmla="*/ 163 h 5655"/>
              <a:gd name="T50" fmla="*/ 3165 w 4937"/>
              <a:gd name="T51" fmla="*/ 595 h 5655"/>
              <a:gd name="T52" fmla="*/ 2953 w 4937"/>
              <a:gd name="T53" fmla="*/ 1092 h 5655"/>
              <a:gd name="T54" fmla="*/ 4937 w 4937"/>
              <a:gd name="T55" fmla="*/ 3524 h 5655"/>
              <a:gd name="T56" fmla="*/ 3412 w 4937"/>
              <a:gd name="T57" fmla="*/ 3932 h 5655"/>
              <a:gd name="T58" fmla="*/ 3216 w 4937"/>
              <a:gd name="T59" fmla="*/ 3459 h 5655"/>
              <a:gd name="T60" fmla="*/ 2620 w 4937"/>
              <a:gd name="T61" fmla="*/ 3205 h 5655"/>
              <a:gd name="T62" fmla="*/ 2612 w 4937"/>
              <a:gd name="T63" fmla="*/ 3205 h 5655"/>
              <a:gd name="T64" fmla="*/ 2612 w 4937"/>
              <a:gd name="T65" fmla="*/ 2544 h 5655"/>
              <a:gd name="T66" fmla="*/ 3117 w 4937"/>
              <a:gd name="T67" fmla="*/ 2748 h 5655"/>
              <a:gd name="T68" fmla="*/ 3345 w 4937"/>
              <a:gd name="T69" fmla="*/ 2421 h 5655"/>
              <a:gd name="T70" fmla="*/ 2610 w 4937"/>
              <a:gd name="T71" fmla="*/ 2160 h 5655"/>
              <a:gd name="T72" fmla="*/ 2610 w 4937"/>
              <a:gd name="T73" fmla="*/ 1980 h 5655"/>
              <a:gd name="T74" fmla="*/ 2382 w 4937"/>
              <a:gd name="T75" fmla="*/ 1980 h 5655"/>
              <a:gd name="T76" fmla="*/ 2382 w 4937"/>
              <a:gd name="T77" fmla="*/ 1980 h 5655"/>
              <a:gd name="T78" fmla="*/ 2382 w 4937"/>
              <a:gd name="T79" fmla="*/ 2152 h 5655"/>
              <a:gd name="T80" fmla="*/ 1828 w 4937"/>
              <a:gd name="T81" fmla="*/ 2364 h 5655"/>
              <a:gd name="T82" fmla="*/ 1616 w 4937"/>
              <a:gd name="T83" fmla="*/ 2861 h 5655"/>
              <a:gd name="T84" fmla="*/ 1804 w 4937"/>
              <a:gd name="T85" fmla="*/ 3319 h 5655"/>
              <a:gd name="T86" fmla="*/ 2384 w 4937"/>
              <a:gd name="T87" fmla="*/ 3572 h 5655"/>
              <a:gd name="T88" fmla="*/ 2384 w 4937"/>
              <a:gd name="T89" fmla="*/ 4257 h 5655"/>
              <a:gd name="T90" fmla="*/ 1772 w 4937"/>
              <a:gd name="T91" fmla="*/ 3947 h 5655"/>
              <a:gd name="T92" fmla="*/ 1510 w 4937"/>
              <a:gd name="T93" fmla="*/ 4257 h 5655"/>
              <a:gd name="T94" fmla="*/ 2376 w 4937"/>
              <a:gd name="T95" fmla="*/ 4641 h 5655"/>
              <a:gd name="T96" fmla="*/ 2376 w 4937"/>
              <a:gd name="T97" fmla="*/ 4903 h 5655"/>
              <a:gd name="T98" fmla="*/ 2604 w 4937"/>
              <a:gd name="T99" fmla="*/ 4903 h 5655"/>
              <a:gd name="T100" fmla="*/ 2604 w 4937"/>
              <a:gd name="T101" fmla="*/ 4649 h 5655"/>
              <a:gd name="T102" fmla="*/ 3184 w 4937"/>
              <a:gd name="T103" fmla="*/ 4437 h 5655"/>
              <a:gd name="T104" fmla="*/ 3412 w 4937"/>
              <a:gd name="T105" fmla="*/ 3932 h 5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37" h="5655">
                <a:moveTo>
                  <a:pt x="2138" y="2627"/>
                </a:moveTo>
                <a:cubicBezTo>
                  <a:pt x="2196" y="2577"/>
                  <a:pt x="2277" y="2545"/>
                  <a:pt x="2384" y="2537"/>
                </a:cubicBezTo>
                <a:lnTo>
                  <a:pt x="2384" y="3149"/>
                </a:lnTo>
                <a:cubicBezTo>
                  <a:pt x="2253" y="3108"/>
                  <a:pt x="2164" y="3060"/>
                  <a:pt x="2114" y="3019"/>
                </a:cubicBezTo>
                <a:cubicBezTo>
                  <a:pt x="2065" y="2969"/>
                  <a:pt x="2041" y="2912"/>
                  <a:pt x="2041" y="2831"/>
                </a:cubicBezTo>
                <a:cubicBezTo>
                  <a:pt x="2049" y="2749"/>
                  <a:pt x="2081" y="2684"/>
                  <a:pt x="2138" y="2627"/>
                </a:cubicBezTo>
                <a:close/>
                <a:moveTo>
                  <a:pt x="2612" y="3639"/>
                </a:moveTo>
                <a:lnTo>
                  <a:pt x="2612" y="4275"/>
                </a:lnTo>
                <a:cubicBezTo>
                  <a:pt x="2726" y="4267"/>
                  <a:pt x="2816" y="4233"/>
                  <a:pt x="2881" y="4177"/>
                </a:cubicBezTo>
                <a:cubicBezTo>
                  <a:pt x="2946" y="4120"/>
                  <a:pt x="2978" y="4055"/>
                  <a:pt x="2978" y="3973"/>
                </a:cubicBezTo>
                <a:cubicBezTo>
                  <a:pt x="2978" y="3892"/>
                  <a:pt x="2954" y="3827"/>
                  <a:pt x="2905" y="3777"/>
                </a:cubicBezTo>
                <a:cubicBezTo>
                  <a:pt x="2849" y="3720"/>
                  <a:pt x="2750" y="3680"/>
                  <a:pt x="2612" y="3639"/>
                </a:cubicBezTo>
                <a:close/>
                <a:moveTo>
                  <a:pt x="4937" y="3524"/>
                </a:moveTo>
                <a:lnTo>
                  <a:pt x="4937" y="5067"/>
                </a:lnTo>
                <a:cubicBezTo>
                  <a:pt x="4937" y="5393"/>
                  <a:pt x="4676" y="5655"/>
                  <a:pt x="4349" y="5655"/>
                </a:cubicBezTo>
                <a:lnTo>
                  <a:pt x="588" y="5655"/>
                </a:lnTo>
                <a:cubicBezTo>
                  <a:pt x="261" y="5655"/>
                  <a:pt x="0" y="5393"/>
                  <a:pt x="0" y="5067"/>
                </a:cubicBezTo>
                <a:lnTo>
                  <a:pt x="0" y="3524"/>
                </a:lnTo>
                <a:cubicBezTo>
                  <a:pt x="0" y="2324"/>
                  <a:pt x="848" y="1329"/>
                  <a:pt x="1990" y="1100"/>
                </a:cubicBezTo>
                <a:cubicBezTo>
                  <a:pt x="1860" y="969"/>
                  <a:pt x="1778" y="789"/>
                  <a:pt x="1778" y="595"/>
                </a:cubicBezTo>
                <a:lnTo>
                  <a:pt x="1778" y="163"/>
                </a:lnTo>
                <a:cubicBezTo>
                  <a:pt x="1778" y="73"/>
                  <a:pt x="1852" y="0"/>
                  <a:pt x="1941" y="0"/>
                </a:cubicBezTo>
                <a:lnTo>
                  <a:pt x="1941" y="0"/>
                </a:lnTo>
                <a:lnTo>
                  <a:pt x="3002" y="0"/>
                </a:lnTo>
                <a:cubicBezTo>
                  <a:pt x="3092" y="0"/>
                  <a:pt x="3165" y="73"/>
                  <a:pt x="3165" y="163"/>
                </a:cubicBezTo>
                <a:lnTo>
                  <a:pt x="3165" y="595"/>
                </a:lnTo>
                <a:cubicBezTo>
                  <a:pt x="3165" y="791"/>
                  <a:pt x="3084" y="971"/>
                  <a:pt x="2953" y="1092"/>
                </a:cubicBezTo>
                <a:cubicBezTo>
                  <a:pt x="4081" y="1321"/>
                  <a:pt x="4937" y="2316"/>
                  <a:pt x="4937" y="3524"/>
                </a:cubicBezTo>
                <a:close/>
                <a:moveTo>
                  <a:pt x="3412" y="3932"/>
                </a:moveTo>
                <a:cubicBezTo>
                  <a:pt x="3412" y="3728"/>
                  <a:pt x="3346" y="3573"/>
                  <a:pt x="3216" y="3459"/>
                </a:cubicBezTo>
                <a:cubicBezTo>
                  <a:pt x="3085" y="3352"/>
                  <a:pt x="2889" y="3263"/>
                  <a:pt x="2620" y="3205"/>
                </a:cubicBezTo>
                <a:lnTo>
                  <a:pt x="2612" y="3205"/>
                </a:lnTo>
                <a:lnTo>
                  <a:pt x="2612" y="2544"/>
                </a:lnTo>
                <a:cubicBezTo>
                  <a:pt x="2792" y="2568"/>
                  <a:pt x="2962" y="2641"/>
                  <a:pt x="3117" y="2748"/>
                </a:cubicBezTo>
                <a:lnTo>
                  <a:pt x="3345" y="2421"/>
                </a:lnTo>
                <a:cubicBezTo>
                  <a:pt x="3117" y="2267"/>
                  <a:pt x="2872" y="2176"/>
                  <a:pt x="2610" y="2160"/>
                </a:cubicBezTo>
                <a:lnTo>
                  <a:pt x="2610" y="1980"/>
                </a:lnTo>
                <a:lnTo>
                  <a:pt x="2382" y="1980"/>
                </a:lnTo>
                <a:lnTo>
                  <a:pt x="2382" y="1980"/>
                </a:lnTo>
                <a:lnTo>
                  <a:pt x="2382" y="2152"/>
                </a:lnTo>
                <a:cubicBezTo>
                  <a:pt x="2154" y="2160"/>
                  <a:pt x="1974" y="2233"/>
                  <a:pt x="1828" y="2364"/>
                </a:cubicBezTo>
                <a:cubicBezTo>
                  <a:pt x="1689" y="2495"/>
                  <a:pt x="1616" y="2657"/>
                  <a:pt x="1616" y="2861"/>
                </a:cubicBezTo>
                <a:cubicBezTo>
                  <a:pt x="1616" y="3065"/>
                  <a:pt x="1681" y="3220"/>
                  <a:pt x="1804" y="3319"/>
                </a:cubicBezTo>
                <a:cubicBezTo>
                  <a:pt x="1926" y="3425"/>
                  <a:pt x="2122" y="3507"/>
                  <a:pt x="2384" y="3572"/>
                </a:cubicBezTo>
                <a:lnTo>
                  <a:pt x="2384" y="4257"/>
                </a:lnTo>
                <a:cubicBezTo>
                  <a:pt x="2172" y="4225"/>
                  <a:pt x="1976" y="4119"/>
                  <a:pt x="1772" y="3947"/>
                </a:cubicBezTo>
                <a:lnTo>
                  <a:pt x="1510" y="4257"/>
                </a:lnTo>
                <a:cubicBezTo>
                  <a:pt x="1764" y="4477"/>
                  <a:pt x="2057" y="4608"/>
                  <a:pt x="2376" y="4641"/>
                </a:cubicBezTo>
                <a:lnTo>
                  <a:pt x="2376" y="4903"/>
                </a:lnTo>
                <a:lnTo>
                  <a:pt x="2604" y="4903"/>
                </a:lnTo>
                <a:lnTo>
                  <a:pt x="2604" y="4649"/>
                </a:lnTo>
                <a:cubicBezTo>
                  <a:pt x="2840" y="4641"/>
                  <a:pt x="3036" y="4568"/>
                  <a:pt x="3184" y="4437"/>
                </a:cubicBezTo>
                <a:cubicBezTo>
                  <a:pt x="3338" y="4308"/>
                  <a:pt x="3412" y="4144"/>
                  <a:pt x="3412" y="3932"/>
                </a:cubicBezTo>
                <a:close/>
              </a:path>
            </a:pathLst>
          </a:custGeom>
          <a:solidFill>
            <a:srgbClr val="FFC000"/>
          </a:solidFill>
          <a:ln>
            <a:solidFill>
              <a:schemeClr val="tx1"/>
            </a:solidFill>
          </a:ln>
        </p:spPr>
      </p:sp>
      <p:sp>
        <p:nvSpPr>
          <p:cNvPr id="18" name="checked-box_56785">
            <a:extLst>
              <a:ext uri="{FF2B5EF4-FFF2-40B4-BE49-F238E27FC236}">
                <a16:creationId xmlns="" xmlns:a16="http://schemas.microsoft.com/office/drawing/2014/main" id="{55C8C088-CAC9-4E69-A9FC-D514AB73D0B2}"/>
              </a:ext>
            </a:extLst>
          </p:cNvPr>
          <p:cNvSpPr>
            <a:spLocks noChangeAspect="1"/>
          </p:cNvSpPr>
          <p:nvPr/>
        </p:nvSpPr>
        <p:spPr bwMode="auto">
          <a:xfrm>
            <a:off x="6963938" y="1732856"/>
            <a:ext cx="1080000" cy="1093462"/>
          </a:xfrm>
          <a:custGeom>
            <a:avLst/>
            <a:gdLst>
              <a:gd name="connsiteX0" fmla="*/ 543624 w 608916"/>
              <a:gd name="connsiteY0" fmla="*/ 21381 h 568405"/>
              <a:gd name="connsiteX1" fmla="*/ 547463 w 608916"/>
              <a:gd name="connsiteY1" fmla="*/ 21520 h 568405"/>
              <a:gd name="connsiteX2" fmla="*/ 590945 w 608916"/>
              <a:gd name="connsiteY2" fmla="*/ 41382 h 568405"/>
              <a:gd name="connsiteX3" fmla="*/ 588586 w 608916"/>
              <a:gd name="connsiteY3" fmla="*/ 135333 h 568405"/>
              <a:gd name="connsiteX4" fmla="*/ 338056 w 608916"/>
              <a:gd name="connsiteY4" fmla="*/ 385502 h 568405"/>
              <a:gd name="connsiteX5" fmla="*/ 291521 w 608916"/>
              <a:gd name="connsiteY5" fmla="*/ 404763 h 568405"/>
              <a:gd name="connsiteX6" fmla="*/ 244940 w 608916"/>
              <a:gd name="connsiteY6" fmla="*/ 385502 h 568405"/>
              <a:gd name="connsiteX7" fmla="*/ 198359 w 608916"/>
              <a:gd name="connsiteY7" fmla="*/ 338988 h 568405"/>
              <a:gd name="connsiteX8" fmla="*/ 147938 w 608916"/>
              <a:gd name="connsiteY8" fmla="*/ 288594 h 568405"/>
              <a:gd name="connsiteX9" fmla="*/ 147938 w 608916"/>
              <a:gd name="connsiteY9" fmla="*/ 195612 h 568405"/>
              <a:gd name="connsiteX10" fmla="*/ 194473 w 608916"/>
              <a:gd name="connsiteY10" fmla="*/ 176350 h 568405"/>
              <a:gd name="connsiteX11" fmla="*/ 241054 w 608916"/>
              <a:gd name="connsiteY11" fmla="*/ 195612 h 568405"/>
              <a:gd name="connsiteX12" fmla="*/ 291059 w 608916"/>
              <a:gd name="connsiteY12" fmla="*/ 246375 h 568405"/>
              <a:gd name="connsiteX13" fmla="*/ 497089 w 608916"/>
              <a:gd name="connsiteY13" fmla="*/ 40642 h 568405"/>
              <a:gd name="connsiteX14" fmla="*/ 543624 w 608916"/>
              <a:gd name="connsiteY14" fmla="*/ 21381 h 568405"/>
              <a:gd name="connsiteX15" fmla="*/ 74010 w 608916"/>
              <a:gd name="connsiteY15" fmla="*/ 0 h 568405"/>
              <a:gd name="connsiteX16" fmla="*/ 489345 w 608916"/>
              <a:gd name="connsiteY16" fmla="*/ 0 h 568405"/>
              <a:gd name="connsiteX17" fmla="*/ 470935 w 608916"/>
              <a:gd name="connsiteY17" fmla="*/ 14595 h 568405"/>
              <a:gd name="connsiteX18" fmla="*/ 411542 w 608916"/>
              <a:gd name="connsiteY18" fmla="*/ 73897 h 568405"/>
              <a:gd name="connsiteX19" fmla="*/ 74010 w 608916"/>
              <a:gd name="connsiteY19" fmla="*/ 73897 h 568405"/>
              <a:gd name="connsiteX20" fmla="*/ 74010 w 608916"/>
              <a:gd name="connsiteY20" fmla="*/ 494508 h 568405"/>
              <a:gd name="connsiteX21" fmla="*/ 495312 w 608916"/>
              <a:gd name="connsiteY21" fmla="*/ 494508 h 568405"/>
              <a:gd name="connsiteX22" fmla="*/ 495312 w 608916"/>
              <a:gd name="connsiteY22" fmla="*/ 280762 h 568405"/>
              <a:gd name="connsiteX23" fmla="*/ 569322 w 608916"/>
              <a:gd name="connsiteY23" fmla="*/ 206865 h 568405"/>
              <a:gd name="connsiteX24" fmla="*/ 569322 w 608916"/>
              <a:gd name="connsiteY24" fmla="*/ 494508 h 568405"/>
              <a:gd name="connsiteX25" fmla="*/ 495312 w 608916"/>
              <a:gd name="connsiteY25" fmla="*/ 568405 h 568405"/>
              <a:gd name="connsiteX26" fmla="*/ 74010 w 608916"/>
              <a:gd name="connsiteY26" fmla="*/ 568405 h 568405"/>
              <a:gd name="connsiteX27" fmla="*/ 0 w 608916"/>
              <a:gd name="connsiteY27" fmla="*/ 494554 h 568405"/>
              <a:gd name="connsiteX28" fmla="*/ 0 w 608916"/>
              <a:gd name="connsiteY28" fmla="*/ 73897 h 568405"/>
              <a:gd name="connsiteX29" fmla="*/ 74010 w 608916"/>
              <a:gd name="connsiteY29" fmla="*/ 0 h 56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8916" h="568405">
                <a:moveTo>
                  <a:pt x="543624" y="21381"/>
                </a:moveTo>
                <a:cubicBezTo>
                  <a:pt x="544919" y="21381"/>
                  <a:pt x="546168" y="21427"/>
                  <a:pt x="547463" y="21520"/>
                </a:cubicBezTo>
                <a:cubicBezTo>
                  <a:pt x="563330" y="22443"/>
                  <a:pt x="578965" y="29002"/>
                  <a:pt x="590945" y="41382"/>
                </a:cubicBezTo>
                <a:cubicBezTo>
                  <a:pt x="616248" y="67433"/>
                  <a:pt x="614259" y="109651"/>
                  <a:pt x="588586" y="135333"/>
                </a:cubicBezTo>
                <a:lnTo>
                  <a:pt x="338056" y="385502"/>
                </a:lnTo>
                <a:cubicBezTo>
                  <a:pt x="325752" y="397881"/>
                  <a:pt x="308960" y="404763"/>
                  <a:pt x="291521" y="404763"/>
                </a:cubicBezTo>
                <a:cubicBezTo>
                  <a:pt x="274036" y="404763"/>
                  <a:pt x="257291" y="397788"/>
                  <a:pt x="244940" y="385502"/>
                </a:cubicBezTo>
                <a:lnTo>
                  <a:pt x="198359" y="338988"/>
                </a:lnTo>
                <a:lnTo>
                  <a:pt x="147938" y="288594"/>
                </a:lnTo>
                <a:cubicBezTo>
                  <a:pt x="122219" y="262912"/>
                  <a:pt x="122219" y="221294"/>
                  <a:pt x="147938" y="195612"/>
                </a:cubicBezTo>
                <a:cubicBezTo>
                  <a:pt x="160798" y="182725"/>
                  <a:pt x="177636" y="176350"/>
                  <a:pt x="194473" y="176350"/>
                </a:cubicBezTo>
                <a:cubicBezTo>
                  <a:pt x="211311" y="176350"/>
                  <a:pt x="228241" y="182817"/>
                  <a:pt x="241054" y="195612"/>
                </a:cubicBezTo>
                <a:cubicBezTo>
                  <a:pt x="241054" y="195612"/>
                  <a:pt x="284120" y="238893"/>
                  <a:pt x="291059" y="246375"/>
                </a:cubicBezTo>
                <a:lnTo>
                  <a:pt x="497089" y="40642"/>
                </a:lnTo>
                <a:cubicBezTo>
                  <a:pt x="509949" y="27801"/>
                  <a:pt x="526786" y="21381"/>
                  <a:pt x="543624" y="21381"/>
                </a:cubicBezTo>
                <a:close/>
                <a:moveTo>
                  <a:pt x="74010" y="0"/>
                </a:moveTo>
                <a:lnTo>
                  <a:pt x="489345" y="0"/>
                </a:lnTo>
                <a:cubicBezTo>
                  <a:pt x="482731" y="4111"/>
                  <a:pt x="476578" y="9006"/>
                  <a:pt x="470935" y="14595"/>
                </a:cubicBezTo>
                <a:lnTo>
                  <a:pt x="411542" y="73897"/>
                </a:lnTo>
                <a:lnTo>
                  <a:pt x="74010" y="73897"/>
                </a:lnTo>
                <a:lnTo>
                  <a:pt x="74010" y="494508"/>
                </a:lnTo>
                <a:lnTo>
                  <a:pt x="495312" y="494508"/>
                </a:lnTo>
                <a:lnTo>
                  <a:pt x="495312" y="280762"/>
                </a:lnTo>
                <a:lnTo>
                  <a:pt x="569322" y="206865"/>
                </a:lnTo>
                <a:lnTo>
                  <a:pt x="569322" y="494508"/>
                </a:lnTo>
                <a:cubicBezTo>
                  <a:pt x="569322" y="535244"/>
                  <a:pt x="536156" y="568405"/>
                  <a:pt x="495312" y="568405"/>
                </a:cubicBezTo>
                <a:lnTo>
                  <a:pt x="74010" y="568405"/>
                </a:lnTo>
                <a:cubicBezTo>
                  <a:pt x="33165" y="568405"/>
                  <a:pt x="0" y="535244"/>
                  <a:pt x="0" y="494554"/>
                </a:cubicBezTo>
                <a:lnTo>
                  <a:pt x="0" y="73897"/>
                </a:lnTo>
                <a:cubicBezTo>
                  <a:pt x="0" y="33115"/>
                  <a:pt x="33165" y="0"/>
                  <a:pt x="74010" y="0"/>
                </a:cubicBezTo>
                <a:close/>
              </a:path>
            </a:pathLst>
          </a:custGeom>
          <a:solidFill>
            <a:srgbClr val="0000FF"/>
          </a:solidFill>
          <a:ln>
            <a:solidFill>
              <a:schemeClr val="tx1"/>
            </a:solidFill>
          </a:ln>
        </p:spPr>
      </p:sp>
      <p:sp>
        <p:nvSpPr>
          <p:cNvPr id="19" name="80 CuadroTexto">
            <a:extLst>
              <a:ext uri="{FF2B5EF4-FFF2-40B4-BE49-F238E27FC236}">
                <a16:creationId xmlns="" xmlns:a16="http://schemas.microsoft.com/office/drawing/2014/main" id="{18E03D95-BCDA-40E3-9351-0F50CB46B1C0}"/>
              </a:ext>
            </a:extLst>
          </p:cNvPr>
          <p:cNvSpPr txBox="1"/>
          <p:nvPr/>
        </p:nvSpPr>
        <p:spPr>
          <a:xfrm>
            <a:off x="3461550" y="1015642"/>
            <a:ext cx="2711499" cy="2123658"/>
          </a:xfrm>
          <a:prstGeom prst="rect">
            <a:avLst/>
          </a:prstGeom>
          <a:noFill/>
        </p:spPr>
        <p:txBody>
          <a:bodyPr wrap="square" rtlCol="0">
            <a:spAutoFit/>
          </a:bodyPr>
          <a:lstStyle/>
          <a:p>
            <a:pPr lvl="0" algn="just"/>
            <a:r>
              <a:rPr lang="es-EC" sz="1200" dirty="0">
                <a:cs typeface="Andalus" panose="02020603050405020304" pitchFamily="18" charset="-78"/>
              </a:rPr>
              <a:t>A través del análisis de cada uno de los ratios </a:t>
            </a:r>
            <a:r>
              <a:rPr lang="es-EC" sz="1200" dirty="0"/>
              <a:t>financieros</a:t>
            </a:r>
            <a:r>
              <a:rPr lang="es-EC" sz="1200" dirty="0">
                <a:cs typeface="Andalus" panose="02020603050405020304" pitchFamily="18" charset="-78"/>
              </a:rPr>
              <a:t> que compone el modelo Altman se determinó  que las empresas no pasan por problemas de liquidez, pero tienen cifras altas de endeudamiento en general, y su mayor problemas está determinado por la rentabilidad que obtienen al comparar sus ventas con su productividad llegamos a obtener cifras muy por debajo del óptimo.</a:t>
            </a:r>
            <a:endParaRPr lang="es-MX" sz="1200" dirty="0"/>
          </a:p>
        </p:txBody>
      </p:sp>
      <p:sp>
        <p:nvSpPr>
          <p:cNvPr id="20" name="îSľïdè">
            <a:extLst>
              <a:ext uri="{FF2B5EF4-FFF2-40B4-BE49-F238E27FC236}">
                <a16:creationId xmlns="" xmlns:a16="http://schemas.microsoft.com/office/drawing/2014/main" id="{3FF8B1C2-D0A8-480F-9535-33A9EEFE66CD}"/>
              </a:ext>
            </a:extLst>
          </p:cNvPr>
          <p:cNvSpPr/>
          <p:nvPr/>
        </p:nvSpPr>
        <p:spPr>
          <a:xfrm>
            <a:off x="9247947" y="3203661"/>
            <a:ext cx="2304256" cy="137209"/>
          </a:xfrm>
          <a:prstGeom prst="roundRect">
            <a:avLst/>
          </a:prstGeom>
          <a:ln/>
        </p:spPr>
        <p:style>
          <a:lnRef idx="1">
            <a:schemeClr val="accent6"/>
          </a:lnRef>
          <a:fillRef idx="3">
            <a:schemeClr val="accent6"/>
          </a:fillRef>
          <a:effectRef idx="2">
            <a:schemeClr val="accent6"/>
          </a:effectRef>
          <a:fontRef idx="minor">
            <a:schemeClr val="lt1"/>
          </a:fontRef>
        </p:style>
        <p:txBody>
          <a:bodyPr wrap="square" lIns="91440" tIns="45720" rIns="91440" bIns="45720" anchor="ctr">
            <a:normAutofit fontScale="25000" lnSpcReduction="20000"/>
          </a:bodyPr>
          <a:lstStyle/>
          <a:p>
            <a:pPr algn="ctr"/>
            <a:endParaRPr dirty="0"/>
          </a:p>
        </p:txBody>
      </p:sp>
      <p:sp>
        <p:nvSpPr>
          <p:cNvPr id="21" name="62 Rectángulo">
            <a:extLst>
              <a:ext uri="{FF2B5EF4-FFF2-40B4-BE49-F238E27FC236}">
                <a16:creationId xmlns="" xmlns:a16="http://schemas.microsoft.com/office/drawing/2014/main" id="{8307845B-5931-4DD3-A428-3ECBCBA42365}"/>
              </a:ext>
            </a:extLst>
          </p:cNvPr>
          <p:cNvSpPr/>
          <p:nvPr/>
        </p:nvSpPr>
        <p:spPr>
          <a:xfrm>
            <a:off x="8095326" y="694436"/>
            <a:ext cx="2647386" cy="276999"/>
          </a:xfrm>
          <a:prstGeom prst="rect">
            <a:avLst/>
          </a:prstGeom>
        </p:spPr>
        <p:txBody>
          <a:bodyPr wrap="square">
            <a:spAutoFit/>
          </a:bodyPr>
          <a:lstStyle/>
          <a:p>
            <a:pPr lvl="0" algn="just"/>
            <a:endParaRPr lang="es-MX" sz="1200" dirty="0">
              <a:latin typeface="Andalus" panose="02020603050405020304" pitchFamily="18" charset="-78"/>
              <a:cs typeface="Andalus" panose="02020603050405020304" pitchFamily="18" charset="-78"/>
            </a:endParaRPr>
          </a:p>
        </p:txBody>
      </p:sp>
      <p:sp>
        <p:nvSpPr>
          <p:cNvPr id="2" name="Rectángulo 1"/>
          <p:cNvSpPr/>
          <p:nvPr/>
        </p:nvSpPr>
        <p:spPr>
          <a:xfrm>
            <a:off x="5965476" y="3405229"/>
            <a:ext cx="3076924" cy="2677656"/>
          </a:xfrm>
          <a:prstGeom prst="rect">
            <a:avLst/>
          </a:prstGeom>
        </p:spPr>
        <p:txBody>
          <a:bodyPr wrap="square">
            <a:spAutoFit/>
          </a:bodyPr>
          <a:lstStyle/>
          <a:p>
            <a:pPr indent="457200" algn="just">
              <a:spcAft>
                <a:spcPts val="0"/>
              </a:spcAft>
            </a:pPr>
            <a:r>
              <a:rPr lang="es-EC" sz="1200" dirty="0">
                <a:latin typeface="+mj-lt"/>
                <a:ea typeface="Calibri" panose="020F0502020204030204" pitchFamily="34" charset="0"/>
                <a:cs typeface="Times New Roman" panose="02020603050405020304" pitchFamily="18" charset="0"/>
              </a:rPr>
              <a:t>El comportamiento de las empresas ensambladoras tiende a ser diferente en cada uno de los ratios que se aplica en el modelo, pero se determina que en el año 2017 hay un punto de quiebre determinado por la reducción de las ventas, analizando la razón principal del mismo se llegó a identificar que era por la reducción de aranceles de automotores importados determinando por el acuerdo económico que tiene el país con la Unión Europea, ventas que no se lograron recuperar y que se volvieron a reducir en el 2018.</a:t>
            </a:r>
            <a:endParaRPr lang="es-EC" sz="1200" dirty="0">
              <a:effectLst/>
              <a:latin typeface="+mj-lt"/>
              <a:ea typeface="Calibri" panose="020F0502020204030204" pitchFamily="34" charset="0"/>
              <a:cs typeface="Times New Roman" panose="02020603050405020304" pitchFamily="18" charset="0"/>
            </a:endParaRPr>
          </a:p>
        </p:txBody>
      </p:sp>
      <p:sp>
        <p:nvSpPr>
          <p:cNvPr id="23" name="two-buildings_18497">
            <a:extLst>
              <a:ext uri="{FF2B5EF4-FFF2-40B4-BE49-F238E27FC236}">
                <a16:creationId xmlns="" xmlns:a16="http://schemas.microsoft.com/office/drawing/2014/main" id="{4F737268-CAE3-4F8E-94E7-48220293A69C}"/>
              </a:ext>
            </a:extLst>
          </p:cNvPr>
          <p:cNvSpPr>
            <a:spLocks noChangeAspect="1"/>
          </p:cNvSpPr>
          <p:nvPr/>
        </p:nvSpPr>
        <p:spPr bwMode="auto">
          <a:xfrm>
            <a:off x="956718" y="1562943"/>
            <a:ext cx="1080000" cy="1136920"/>
          </a:xfrm>
          <a:custGeom>
            <a:avLst/>
            <a:gdLst>
              <a:gd name="connsiteX0" fmla="*/ 364476 w 590823"/>
              <a:gd name="connsiteY0" fmla="*/ 230016 h 523666"/>
              <a:gd name="connsiteX1" fmla="*/ 358022 w 590823"/>
              <a:gd name="connsiteY1" fmla="*/ 236463 h 523666"/>
              <a:gd name="connsiteX2" fmla="*/ 364476 w 590823"/>
              <a:gd name="connsiteY2" fmla="*/ 242911 h 523666"/>
              <a:gd name="connsiteX3" fmla="*/ 370930 w 590823"/>
              <a:gd name="connsiteY3" fmla="*/ 236463 h 523666"/>
              <a:gd name="connsiteX4" fmla="*/ 364476 w 590823"/>
              <a:gd name="connsiteY4" fmla="*/ 230016 h 523666"/>
              <a:gd name="connsiteX5" fmla="*/ 463309 w 590823"/>
              <a:gd name="connsiteY5" fmla="*/ 212688 h 523666"/>
              <a:gd name="connsiteX6" fmla="*/ 456854 w 590823"/>
              <a:gd name="connsiteY6" fmla="*/ 219136 h 523666"/>
              <a:gd name="connsiteX7" fmla="*/ 463309 w 590823"/>
              <a:gd name="connsiteY7" fmla="*/ 225583 h 523666"/>
              <a:gd name="connsiteX8" fmla="*/ 469763 w 590823"/>
              <a:gd name="connsiteY8" fmla="*/ 219136 h 523666"/>
              <a:gd name="connsiteX9" fmla="*/ 463309 w 590823"/>
              <a:gd name="connsiteY9" fmla="*/ 212688 h 523666"/>
              <a:gd name="connsiteX10" fmla="*/ 412077 w 590823"/>
              <a:gd name="connsiteY10" fmla="*/ 188511 h 523666"/>
              <a:gd name="connsiteX11" fmla="*/ 405623 w 590823"/>
              <a:gd name="connsiteY11" fmla="*/ 194958 h 523666"/>
              <a:gd name="connsiteX12" fmla="*/ 412077 w 590823"/>
              <a:gd name="connsiteY12" fmla="*/ 201405 h 523666"/>
              <a:gd name="connsiteX13" fmla="*/ 418531 w 590823"/>
              <a:gd name="connsiteY13" fmla="*/ 194958 h 523666"/>
              <a:gd name="connsiteX14" fmla="*/ 412077 w 590823"/>
              <a:gd name="connsiteY14" fmla="*/ 188511 h 523666"/>
              <a:gd name="connsiteX15" fmla="*/ 239422 w 590823"/>
              <a:gd name="connsiteY15" fmla="*/ 187302 h 523666"/>
              <a:gd name="connsiteX16" fmla="*/ 232968 w 590823"/>
              <a:gd name="connsiteY16" fmla="*/ 193749 h 523666"/>
              <a:gd name="connsiteX17" fmla="*/ 239422 w 590823"/>
              <a:gd name="connsiteY17" fmla="*/ 200196 h 523666"/>
              <a:gd name="connsiteX18" fmla="*/ 245877 w 590823"/>
              <a:gd name="connsiteY18" fmla="*/ 193749 h 523666"/>
              <a:gd name="connsiteX19" fmla="*/ 239422 w 590823"/>
              <a:gd name="connsiteY19" fmla="*/ 187302 h 523666"/>
              <a:gd name="connsiteX20" fmla="*/ 309210 w 590823"/>
              <a:gd name="connsiteY20" fmla="*/ 182063 h 523666"/>
              <a:gd name="connsiteX21" fmla="*/ 302756 w 590823"/>
              <a:gd name="connsiteY21" fmla="*/ 188511 h 523666"/>
              <a:gd name="connsiteX22" fmla="*/ 309210 w 590823"/>
              <a:gd name="connsiteY22" fmla="*/ 194958 h 523666"/>
              <a:gd name="connsiteX23" fmla="*/ 315665 w 590823"/>
              <a:gd name="connsiteY23" fmla="*/ 188511 h 523666"/>
              <a:gd name="connsiteX24" fmla="*/ 309210 w 590823"/>
              <a:gd name="connsiteY24" fmla="*/ 182063 h 523666"/>
              <a:gd name="connsiteX25" fmla="*/ 504859 w 590823"/>
              <a:gd name="connsiteY25" fmla="*/ 162721 h 523666"/>
              <a:gd name="connsiteX26" fmla="*/ 498404 w 590823"/>
              <a:gd name="connsiteY26" fmla="*/ 169168 h 523666"/>
              <a:gd name="connsiteX27" fmla="*/ 504859 w 590823"/>
              <a:gd name="connsiteY27" fmla="*/ 175616 h 523666"/>
              <a:gd name="connsiteX28" fmla="*/ 511313 w 590823"/>
              <a:gd name="connsiteY28" fmla="*/ 169168 h 523666"/>
              <a:gd name="connsiteX29" fmla="*/ 504859 w 590823"/>
              <a:gd name="connsiteY29" fmla="*/ 162721 h 523666"/>
              <a:gd name="connsiteX30" fmla="*/ 504859 w 590823"/>
              <a:gd name="connsiteY30" fmla="*/ 157079 h 523666"/>
              <a:gd name="connsiteX31" fmla="*/ 517364 w 590823"/>
              <a:gd name="connsiteY31" fmla="*/ 169168 h 523666"/>
              <a:gd name="connsiteX32" fmla="*/ 504859 w 590823"/>
              <a:gd name="connsiteY32" fmla="*/ 181660 h 523666"/>
              <a:gd name="connsiteX33" fmla="*/ 502438 w 590823"/>
              <a:gd name="connsiteY33" fmla="*/ 181257 h 523666"/>
              <a:gd name="connsiteX34" fmla="*/ 475007 w 590823"/>
              <a:gd name="connsiteY34" fmla="*/ 214703 h 523666"/>
              <a:gd name="connsiteX35" fmla="*/ 475411 w 590823"/>
              <a:gd name="connsiteY35" fmla="*/ 219136 h 523666"/>
              <a:gd name="connsiteX36" fmla="*/ 463309 w 590823"/>
              <a:gd name="connsiteY36" fmla="*/ 231628 h 523666"/>
              <a:gd name="connsiteX37" fmla="*/ 450803 w 590823"/>
              <a:gd name="connsiteY37" fmla="*/ 220345 h 523666"/>
              <a:gd name="connsiteX38" fmla="*/ 419742 w 590823"/>
              <a:gd name="connsiteY38" fmla="*/ 204629 h 523666"/>
              <a:gd name="connsiteX39" fmla="*/ 412077 w 590823"/>
              <a:gd name="connsiteY39" fmla="*/ 207450 h 523666"/>
              <a:gd name="connsiteX40" fmla="*/ 407236 w 590823"/>
              <a:gd name="connsiteY40" fmla="*/ 206644 h 523666"/>
              <a:gd name="connsiteX41" fmla="*/ 376578 w 590823"/>
              <a:gd name="connsiteY41" fmla="*/ 234449 h 523666"/>
              <a:gd name="connsiteX42" fmla="*/ 376981 w 590823"/>
              <a:gd name="connsiteY42" fmla="*/ 236463 h 523666"/>
              <a:gd name="connsiteX43" fmla="*/ 364476 w 590823"/>
              <a:gd name="connsiteY43" fmla="*/ 248955 h 523666"/>
              <a:gd name="connsiteX44" fmla="*/ 351971 w 590823"/>
              <a:gd name="connsiteY44" fmla="*/ 236463 h 523666"/>
              <a:gd name="connsiteX45" fmla="*/ 352374 w 590823"/>
              <a:gd name="connsiteY45" fmla="*/ 234851 h 523666"/>
              <a:gd name="connsiteX46" fmla="*/ 314051 w 590823"/>
              <a:gd name="connsiteY46" fmla="*/ 200196 h 523666"/>
              <a:gd name="connsiteX47" fmla="*/ 309210 w 590823"/>
              <a:gd name="connsiteY47" fmla="*/ 201002 h 523666"/>
              <a:gd name="connsiteX48" fmla="*/ 298722 w 590823"/>
              <a:gd name="connsiteY48" fmla="*/ 195361 h 523666"/>
              <a:gd name="connsiteX49" fmla="*/ 250718 w 590823"/>
              <a:gd name="connsiteY49" fmla="*/ 198988 h 523666"/>
              <a:gd name="connsiteX50" fmla="*/ 239422 w 590823"/>
              <a:gd name="connsiteY50" fmla="*/ 206241 h 523666"/>
              <a:gd name="connsiteX51" fmla="*/ 226917 w 590823"/>
              <a:gd name="connsiteY51" fmla="*/ 193749 h 523666"/>
              <a:gd name="connsiteX52" fmla="*/ 239422 w 590823"/>
              <a:gd name="connsiteY52" fmla="*/ 181257 h 523666"/>
              <a:gd name="connsiteX53" fmla="*/ 249911 w 590823"/>
              <a:gd name="connsiteY53" fmla="*/ 186899 h 523666"/>
              <a:gd name="connsiteX54" fmla="*/ 298319 w 590823"/>
              <a:gd name="connsiteY54" fmla="*/ 183272 h 523666"/>
              <a:gd name="connsiteX55" fmla="*/ 309210 w 590823"/>
              <a:gd name="connsiteY55" fmla="*/ 176422 h 523666"/>
              <a:gd name="connsiteX56" fmla="*/ 321716 w 590823"/>
              <a:gd name="connsiteY56" fmla="*/ 188511 h 523666"/>
              <a:gd name="connsiteX57" fmla="*/ 321312 w 590823"/>
              <a:gd name="connsiteY57" fmla="*/ 190928 h 523666"/>
              <a:gd name="connsiteX58" fmla="*/ 359232 w 590823"/>
              <a:gd name="connsiteY58" fmla="*/ 225180 h 523666"/>
              <a:gd name="connsiteX59" fmla="*/ 364476 w 590823"/>
              <a:gd name="connsiteY59" fmla="*/ 223971 h 523666"/>
              <a:gd name="connsiteX60" fmla="*/ 369317 w 590823"/>
              <a:gd name="connsiteY60" fmla="*/ 224777 h 523666"/>
              <a:gd name="connsiteX61" fmla="*/ 399572 w 590823"/>
              <a:gd name="connsiteY61" fmla="*/ 197376 h 523666"/>
              <a:gd name="connsiteX62" fmla="*/ 399572 w 590823"/>
              <a:gd name="connsiteY62" fmla="*/ 194958 h 523666"/>
              <a:gd name="connsiteX63" fmla="*/ 412077 w 590823"/>
              <a:gd name="connsiteY63" fmla="*/ 182869 h 523666"/>
              <a:gd name="connsiteX64" fmla="*/ 424179 w 590823"/>
              <a:gd name="connsiteY64" fmla="*/ 193749 h 523666"/>
              <a:gd name="connsiteX65" fmla="*/ 455644 w 590823"/>
              <a:gd name="connsiteY65" fmla="*/ 209465 h 523666"/>
              <a:gd name="connsiteX66" fmla="*/ 463309 w 590823"/>
              <a:gd name="connsiteY66" fmla="*/ 206644 h 523666"/>
              <a:gd name="connsiteX67" fmla="*/ 465729 w 590823"/>
              <a:gd name="connsiteY67" fmla="*/ 207047 h 523666"/>
              <a:gd name="connsiteX68" fmla="*/ 493160 w 590823"/>
              <a:gd name="connsiteY68" fmla="*/ 173601 h 523666"/>
              <a:gd name="connsiteX69" fmla="*/ 492757 w 590823"/>
              <a:gd name="connsiteY69" fmla="*/ 169168 h 523666"/>
              <a:gd name="connsiteX70" fmla="*/ 504859 w 590823"/>
              <a:gd name="connsiteY70" fmla="*/ 157079 h 523666"/>
              <a:gd name="connsiteX71" fmla="*/ 229743 w 590823"/>
              <a:gd name="connsiteY71" fmla="*/ 102882 h 523666"/>
              <a:gd name="connsiteX72" fmla="*/ 234225 w 590823"/>
              <a:gd name="connsiteY72" fmla="*/ 141399 h 523666"/>
              <a:gd name="connsiteX73" fmla="*/ 116025 w 590823"/>
              <a:gd name="connsiteY73" fmla="*/ 171608 h 523666"/>
              <a:gd name="connsiteX74" fmla="*/ 116025 w 590823"/>
              <a:gd name="connsiteY74" fmla="*/ 275124 h 523666"/>
              <a:gd name="connsiteX75" fmla="*/ 114815 w 590823"/>
              <a:gd name="connsiteY75" fmla="*/ 283985 h 523666"/>
              <a:gd name="connsiteX76" fmla="*/ 141440 w 590823"/>
              <a:gd name="connsiteY76" fmla="*/ 443891 h 523666"/>
              <a:gd name="connsiteX77" fmla="*/ 98275 w 590823"/>
              <a:gd name="connsiteY77" fmla="*/ 443891 h 523666"/>
              <a:gd name="connsiteX78" fmla="*/ 78104 w 590823"/>
              <a:gd name="connsiteY78" fmla="*/ 309763 h 523666"/>
              <a:gd name="connsiteX79" fmla="*/ 76491 w 590823"/>
              <a:gd name="connsiteY79" fmla="*/ 309763 h 523666"/>
              <a:gd name="connsiteX80" fmla="*/ 40587 w 590823"/>
              <a:gd name="connsiteY80" fmla="*/ 487392 h 523666"/>
              <a:gd name="connsiteX81" fmla="*/ 3473 w 590823"/>
              <a:gd name="connsiteY81" fmla="*/ 465641 h 523666"/>
              <a:gd name="connsiteX82" fmla="*/ 32519 w 590823"/>
              <a:gd name="connsiteY82" fmla="*/ 298082 h 523666"/>
              <a:gd name="connsiteX83" fmla="*/ 23644 w 590823"/>
              <a:gd name="connsiteY83" fmla="*/ 275124 h 523666"/>
              <a:gd name="connsiteX84" fmla="*/ 23644 w 590823"/>
              <a:gd name="connsiteY84" fmla="*/ 145829 h 523666"/>
              <a:gd name="connsiteX85" fmla="*/ 58337 w 590823"/>
              <a:gd name="connsiteY85" fmla="*/ 111190 h 523666"/>
              <a:gd name="connsiteX86" fmla="*/ 81332 w 590823"/>
              <a:gd name="connsiteY86" fmla="*/ 111190 h 523666"/>
              <a:gd name="connsiteX87" fmla="*/ 111184 w 590823"/>
              <a:gd name="connsiteY87" fmla="*/ 128510 h 523666"/>
              <a:gd name="connsiteX88" fmla="*/ 212440 w 590823"/>
              <a:gd name="connsiteY88" fmla="*/ 104342 h 523666"/>
              <a:gd name="connsiteX89" fmla="*/ 229743 w 590823"/>
              <a:gd name="connsiteY89" fmla="*/ 102882 h 523666"/>
              <a:gd name="connsiteX90" fmla="*/ 365732 w 590823"/>
              <a:gd name="connsiteY90" fmla="*/ 36271 h 523666"/>
              <a:gd name="connsiteX91" fmla="*/ 372186 w 590823"/>
              <a:gd name="connsiteY91" fmla="*/ 42716 h 523666"/>
              <a:gd name="connsiteX92" fmla="*/ 372186 w 590823"/>
              <a:gd name="connsiteY92" fmla="*/ 54397 h 523666"/>
              <a:gd name="connsiteX93" fmla="*/ 537979 w 590823"/>
              <a:gd name="connsiteY93" fmla="*/ 54397 h 523666"/>
              <a:gd name="connsiteX94" fmla="*/ 577915 w 590823"/>
              <a:gd name="connsiteY94" fmla="*/ 54397 h 523666"/>
              <a:gd name="connsiteX95" fmla="*/ 590823 w 590823"/>
              <a:gd name="connsiteY95" fmla="*/ 67287 h 523666"/>
              <a:gd name="connsiteX96" fmla="*/ 577915 w 590823"/>
              <a:gd name="connsiteY96" fmla="*/ 80177 h 523666"/>
              <a:gd name="connsiteX97" fmla="*/ 550887 w 590823"/>
              <a:gd name="connsiteY97" fmla="*/ 80177 h 523666"/>
              <a:gd name="connsiteX98" fmla="*/ 550887 w 590823"/>
              <a:gd name="connsiteY98" fmla="*/ 331125 h 523666"/>
              <a:gd name="connsiteX99" fmla="*/ 577915 w 590823"/>
              <a:gd name="connsiteY99" fmla="*/ 331125 h 523666"/>
              <a:gd name="connsiteX100" fmla="*/ 590823 w 590823"/>
              <a:gd name="connsiteY100" fmla="*/ 344015 h 523666"/>
              <a:gd name="connsiteX101" fmla="*/ 577915 w 590823"/>
              <a:gd name="connsiteY101" fmla="*/ 356905 h 523666"/>
              <a:gd name="connsiteX102" fmla="*/ 537979 w 590823"/>
              <a:gd name="connsiteY102" fmla="*/ 356905 h 523666"/>
              <a:gd name="connsiteX103" fmla="*/ 386304 w 590823"/>
              <a:gd name="connsiteY103" fmla="*/ 356905 h 523666"/>
              <a:gd name="connsiteX104" fmla="*/ 387515 w 590823"/>
              <a:gd name="connsiteY104" fmla="*/ 357710 h 523666"/>
              <a:gd name="connsiteX105" fmla="*/ 388321 w 590823"/>
              <a:gd name="connsiteY105" fmla="*/ 358113 h 523666"/>
              <a:gd name="connsiteX106" fmla="*/ 389532 w 590823"/>
              <a:gd name="connsiteY106" fmla="*/ 359321 h 523666"/>
              <a:gd name="connsiteX107" fmla="*/ 389532 w 590823"/>
              <a:gd name="connsiteY107" fmla="*/ 359724 h 523666"/>
              <a:gd name="connsiteX108" fmla="*/ 459721 w 590823"/>
              <a:gd name="connsiteY108" fmla="*/ 457606 h 523666"/>
              <a:gd name="connsiteX109" fmla="*/ 457301 w 590823"/>
              <a:gd name="connsiteY109" fmla="*/ 472510 h 523666"/>
              <a:gd name="connsiteX110" fmla="*/ 451250 w 590823"/>
              <a:gd name="connsiteY110" fmla="*/ 474524 h 523666"/>
              <a:gd name="connsiteX111" fmla="*/ 442376 w 590823"/>
              <a:gd name="connsiteY111" fmla="*/ 470093 h 523666"/>
              <a:gd name="connsiteX112" fmla="*/ 391549 w 590823"/>
              <a:gd name="connsiteY112" fmla="*/ 399199 h 523666"/>
              <a:gd name="connsiteX113" fmla="*/ 391549 w 590823"/>
              <a:gd name="connsiteY113" fmla="*/ 513193 h 523666"/>
              <a:gd name="connsiteX114" fmla="*/ 381060 w 590823"/>
              <a:gd name="connsiteY114" fmla="*/ 523666 h 523666"/>
              <a:gd name="connsiteX115" fmla="*/ 370169 w 590823"/>
              <a:gd name="connsiteY115" fmla="*/ 513193 h 523666"/>
              <a:gd name="connsiteX116" fmla="*/ 370169 w 590823"/>
              <a:gd name="connsiteY116" fmla="*/ 399199 h 523666"/>
              <a:gd name="connsiteX117" fmla="*/ 319745 w 590823"/>
              <a:gd name="connsiteY117" fmla="*/ 470093 h 523666"/>
              <a:gd name="connsiteX118" fmla="*/ 304820 w 590823"/>
              <a:gd name="connsiteY118" fmla="*/ 472510 h 523666"/>
              <a:gd name="connsiteX119" fmla="*/ 301996 w 590823"/>
              <a:gd name="connsiteY119" fmla="*/ 457606 h 523666"/>
              <a:gd name="connsiteX120" fmla="*/ 372186 w 590823"/>
              <a:gd name="connsiteY120" fmla="*/ 359724 h 523666"/>
              <a:gd name="connsiteX121" fmla="*/ 372589 w 590823"/>
              <a:gd name="connsiteY121" fmla="*/ 359321 h 523666"/>
              <a:gd name="connsiteX122" fmla="*/ 373799 w 590823"/>
              <a:gd name="connsiteY122" fmla="*/ 358113 h 523666"/>
              <a:gd name="connsiteX123" fmla="*/ 374606 w 590823"/>
              <a:gd name="connsiteY123" fmla="*/ 357710 h 523666"/>
              <a:gd name="connsiteX124" fmla="*/ 375413 w 590823"/>
              <a:gd name="connsiteY124" fmla="*/ 356905 h 523666"/>
              <a:gd name="connsiteX125" fmla="*/ 206796 w 590823"/>
              <a:gd name="connsiteY125" fmla="*/ 356905 h 523666"/>
              <a:gd name="connsiteX126" fmla="*/ 166457 w 590823"/>
              <a:gd name="connsiteY126" fmla="*/ 356905 h 523666"/>
              <a:gd name="connsiteX127" fmla="*/ 153952 w 590823"/>
              <a:gd name="connsiteY127" fmla="*/ 344015 h 523666"/>
              <a:gd name="connsiteX128" fmla="*/ 166457 w 590823"/>
              <a:gd name="connsiteY128" fmla="*/ 331125 h 523666"/>
              <a:gd name="connsiteX129" fmla="*/ 193888 w 590823"/>
              <a:gd name="connsiteY129" fmla="*/ 331125 h 523666"/>
              <a:gd name="connsiteX130" fmla="*/ 193888 w 590823"/>
              <a:gd name="connsiteY130" fmla="*/ 177656 h 523666"/>
              <a:gd name="connsiteX131" fmla="*/ 210023 w 590823"/>
              <a:gd name="connsiteY131" fmla="*/ 170808 h 523666"/>
              <a:gd name="connsiteX132" fmla="*/ 210023 w 590823"/>
              <a:gd name="connsiteY132" fmla="*/ 331125 h 523666"/>
              <a:gd name="connsiteX133" fmla="*/ 534348 w 590823"/>
              <a:gd name="connsiteY133" fmla="*/ 331125 h 523666"/>
              <a:gd name="connsiteX134" fmla="*/ 534348 w 590823"/>
              <a:gd name="connsiteY134" fmla="*/ 80177 h 523666"/>
              <a:gd name="connsiteX135" fmla="*/ 210023 w 590823"/>
              <a:gd name="connsiteY135" fmla="*/ 80177 h 523666"/>
              <a:gd name="connsiteX136" fmla="*/ 210023 w 590823"/>
              <a:gd name="connsiteY136" fmla="*/ 96692 h 523666"/>
              <a:gd name="connsiteX137" fmla="*/ 202359 w 590823"/>
              <a:gd name="connsiteY137" fmla="*/ 95484 h 523666"/>
              <a:gd name="connsiteX138" fmla="*/ 193888 w 590823"/>
              <a:gd name="connsiteY138" fmla="*/ 96692 h 523666"/>
              <a:gd name="connsiteX139" fmla="*/ 193888 w 590823"/>
              <a:gd name="connsiteY139" fmla="*/ 80177 h 523666"/>
              <a:gd name="connsiteX140" fmla="*/ 166457 w 590823"/>
              <a:gd name="connsiteY140" fmla="*/ 80177 h 523666"/>
              <a:gd name="connsiteX141" fmla="*/ 153952 w 590823"/>
              <a:gd name="connsiteY141" fmla="*/ 67287 h 523666"/>
              <a:gd name="connsiteX142" fmla="*/ 166457 w 590823"/>
              <a:gd name="connsiteY142" fmla="*/ 54397 h 523666"/>
              <a:gd name="connsiteX143" fmla="*/ 206796 w 590823"/>
              <a:gd name="connsiteY143" fmla="*/ 54397 h 523666"/>
              <a:gd name="connsiteX144" fmla="*/ 359681 w 590823"/>
              <a:gd name="connsiteY144" fmla="*/ 54397 h 523666"/>
              <a:gd name="connsiteX145" fmla="*/ 359681 w 590823"/>
              <a:gd name="connsiteY145" fmla="*/ 42716 h 523666"/>
              <a:gd name="connsiteX146" fmla="*/ 365732 w 590823"/>
              <a:gd name="connsiteY146" fmla="*/ 36271 h 523666"/>
              <a:gd name="connsiteX147" fmla="*/ 69803 w 590823"/>
              <a:gd name="connsiteY147" fmla="*/ 0 h 523666"/>
              <a:gd name="connsiteX148" fmla="*/ 115988 w 590823"/>
              <a:gd name="connsiteY148" fmla="*/ 46115 h 523666"/>
              <a:gd name="connsiteX149" fmla="*/ 69803 w 590823"/>
              <a:gd name="connsiteY149" fmla="*/ 92230 h 523666"/>
              <a:gd name="connsiteX150" fmla="*/ 23618 w 590823"/>
              <a:gd name="connsiteY150" fmla="*/ 46115 h 523666"/>
              <a:gd name="connsiteX151" fmla="*/ 69803 w 590823"/>
              <a:gd name="connsiteY151" fmla="*/ 0 h 52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90823" h="523666">
                <a:moveTo>
                  <a:pt x="364476" y="230016"/>
                </a:moveTo>
                <a:cubicBezTo>
                  <a:pt x="360845" y="230016"/>
                  <a:pt x="358022" y="232837"/>
                  <a:pt x="358022" y="236463"/>
                </a:cubicBezTo>
                <a:cubicBezTo>
                  <a:pt x="358022" y="240090"/>
                  <a:pt x="360845" y="242911"/>
                  <a:pt x="364476" y="242911"/>
                </a:cubicBezTo>
                <a:cubicBezTo>
                  <a:pt x="368107" y="242911"/>
                  <a:pt x="370930" y="240090"/>
                  <a:pt x="370930" y="236463"/>
                </a:cubicBezTo>
                <a:cubicBezTo>
                  <a:pt x="370930" y="232837"/>
                  <a:pt x="368107" y="230016"/>
                  <a:pt x="364476" y="230016"/>
                </a:cubicBezTo>
                <a:close/>
                <a:moveTo>
                  <a:pt x="463309" y="212688"/>
                </a:moveTo>
                <a:cubicBezTo>
                  <a:pt x="459678" y="212688"/>
                  <a:pt x="456854" y="215509"/>
                  <a:pt x="456854" y="219136"/>
                </a:cubicBezTo>
                <a:cubicBezTo>
                  <a:pt x="456854" y="222763"/>
                  <a:pt x="459678" y="225583"/>
                  <a:pt x="463309" y="225583"/>
                </a:cubicBezTo>
                <a:cubicBezTo>
                  <a:pt x="466536" y="225583"/>
                  <a:pt x="469763" y="222763"/>
                  <a:pt x="469763" y="219136"/>
                </a:cubicBezTo>
                <a:cubicBezTo>
                  <a:pt x="469763" y="215509"/>
                  <a:pt x="466536" y="212688"/>
                  <a:pt x="463309" y="212688"/>
                </a:cubicBezTo>
                <a:close/>
                <a:moveTo>
                  <a:pt x="412077" y="188511"/>
                </a:moveTo>
                <a:cubicBezTo>
                  <a:pt x="408446" y="188511"/>
                  <a:pt x="405623" y="191734"/>
                  <a:pt x="405623" y="194958"/>
                </a:cubicBezTo>
                <a:cubicBezTo>
                  <a:pt x="405623" y="198585"/>
                  <a:pt x="408446" y="201405"/>
                  <a:pt x="412077" y="201405"/>
                </a:cubicBezTo>
                <a:cubicBezTo>
                  <a:pt x="415304" y="201405"/>
                  <a:pt x="418531" y="198585"/>
                  <a:pt x="418531" y="194958"/>
                </a:cubicBezTo>
                <a:cubicBezTo>
                  <a:pt x="418531" y="191734"/>
                  <a:pt x="415304" y="188511"/>
                  <a:pt x="412077" y="188511"/>
                </a:cubicBezTo>
                <a:close/>
                <a:moveTo>
                  <a:pt x="239422" y="187302"/>
                </a:moveTo>
                <a:cubicBezTo>
                  <a:pt x="235792" y="187302"/>
                  <a:pt x="232968" y="190122"/>
                  <a:pt x="232968" y="193749"/>
                </a:cubicBezTo>
                <a:cubicBezTo>
                  <a:pt x="232968" y="197376"/>
                  <a:pt x="235792" y="200196"/>
                  <a:pt x="239422" y="200196"/>
                </a:cubicBezTo>
                <a:cubicBezTo>
                  <a:pt x="243053" y="200196"/>
                  <a:pt x="245877" y="197376"/>
                  <a:pt x="245877" y="193749"/>
                </a:cubicBezTo>
                <a:cubicBezTo>
                  <a:pt x="245877" y="190122"/>
                  <a:pt x="243053" y="187302"/>
                  <a:pt x="239422" y="187302"/>
                </a:cubicBezTo>
                <a:close/>
                <a:moveTo>
                  <a:pt x="309210" y="182063"/>
                </a:moveTo>
                <a:cubicBezTo>
                  <a:pt x="305580" y="182063"/>
                  <a:pt x="302756" y="185287"/>
                  <a:pt x="302756" y="188511"/>
                </a:cubicBezTo>
                <a:cubicBezTo>
                  <a:pt x="302756" y="192137"/>
                  <a:pt x="305580" y="194958"/>
                  <a:pt x="309210" y="194958"/>
                </a:cubicBezTo>
                <a:cubicBezTo>
                  <a:pt x="312841" y="194958"/>
                  <a:pt x="315665" y="192137"/>
                  <a:pt x="315665" y="188511"/>
                </a:cubicBezTo>
                <a:cubicBezTo>
                  <a:pt x="315665" y="185287"/>
                  <a:pt x="312841" y="182063"/>
                  <a:pt x="309210" y="182063"/>
                </a:cubicBezTo>
                <a:close/>
                <a:moveTo>
                  <a:pt x="504859" y="162721"/>
                </a:moveTo>
                <a:cubicBezTo>
                  <a:pt x="501631" y="162721"/>
                  <a:pt x="498404" y="165944"/>
                  <a:pt x="498404" y="169168"/>
                </a:cubicBezTo>
                <a:cubicBezTo>
                  <a:pt x="498404" y="172795"/>
                  <a:pt x="501631" y="175616"/>
                  <a:pt x="504859" y="175616"/>
                </a:cubicBezTo>
                <a:cubicBezTo>
                  <a:pt x="508489" y="175616"/>
                  <a:pt x="511313" y="172795"/>
                  <a:pt x="511313" y="169168"/>
                </a:cubicBezTo>
                <a:cubicBezTo>
                  <a:pt x="511313" y="165944"/>
                  <a:pt x="508489" y="162721"/>
                  <a:pt x="504859" y="162721"/>
                </a:cubicBezTo>
                <a:close/>
                <a:moveTo>
                  <a:pt x="504859" y="157079"/>
                </a:moveTo>
                <a:cubicBezTo>
                  <a:pt x="511716" y="157079"/>
                  <a:pt x="517364" y="162318"/>
                  <a:pt x="517364" y="169168"/>
                </a:cubicBezTo>
                <a:cubicBezTo>
                  <a:pt x="517364" y="176019"/>
                  <a:pt x="511716" y="181660"/>
                  <a:pt x="504859" y="181660"/>
                </a:cubicBezTo>
                <a:cubicBezTo>
                  <a:pt x="504052" y="181660"/>
                  <a:pt x="503245" y="181660"/>
                  <a:pt x="502438" y="181257"/>
                </a:cubicBezTo>
                <a:lnTo>
                  <a:pt x="475007" y="214703"/>
                </a:lnTo>
                <a:cubicBezTo>
                  <a:pt x="475411" y="216315"/>
                  <a:pt x="475411" y="217524"/>
                  <a:pt x="475411" y="219136"/>
                </a:cubicBezTo>
                <a:cubicBezTo>
                  <a:pt x="475411" y="225986"/>
                  <a:pt x="470166" y="231628"/>
                  <a:pt x="463309" y="231628"/>
                </a:cubicBezTo>
                <a:cubicBezTo>
                  <a:pt x="456854" y="231628"/>
                  <a:pt x="451610" y="226389"/>
                  <a:pt x="450803" y="220345"/>
                </a:cubicBezTo>
                <a:lnTo>
                  <a:pt x="419742" y="204629"/>
                </a:lnTo>
                <a:cubicBezTo>
                  <a:pt x="417725" y="206644"/>
                  <a:pt x="414901" y="207450"/>
                  <a:pt x="412077" y="207450"/>
                </a:cubicBezTo>
                <a:cubicBezTo>
                  <a:pt x="410463" y="207450"/>
                  <a:pt x="408850" y="207047"/>
                  <a:pt x="407236" y="206644"/>
                </a:cubicBezTo>
                <a:lnTo>
                  <a:pt x="376578" y="234449"/>
                </a:lnTo>
                <a:cubicBezTo>
                  <a:pt x="376981" y="234851"/>
                  <a:pt x="376981" y="235657"/>
                  <a:pt x="376981" y="236463"/>
                </a:cubicBezTo>
                <a:cubicBezTo>
                  <a:pt x="376981" y="243314"/>
                  <a:pt x="371334" y="248955"/>
                  <a:pt x="364476" y="248955"/>
                </a:cubicBezTo>
                <a:cubicBezTo>
                  <a:pt x="357618" y="248955"/>
                  <a:pt x="351971" y="243314"/>
                  <a:pt x="351971" y="236463"/>
                </a:cubicBezTo>
                <a:cubicBezTo>
                  <a:pt x="351971" y="236060"/>
                  <a:pt x="351971" y="235254"/>
                  <a:pt x="352374" y="234851"/>
                </a:cubicBezTo>
                <a:lnTo>
                  <a:pt x="314051" y="200196"/>
                </a:lnTo>
                <a:cubicBezTo>
                  <a:pt x="312438" y="200599"/>
                  <a:pt x="310824" y="201002"/>
                  <a:pt x="309210" y="201002"/>
                </a:cubicBezTo>
                <a:cubicBezTo>
                  <a:pt x="304773" y="201002"/>
                  <a:pt x="301142" y="198585"/>
                  <a:pt x="298722" y="195361"/>
                </a:cubicBezTo>
                <a:lnTo>
                  <a:pt x="250718" y="198988"/>
                </a:lnTo>
                <a:cubicBezTo>
                  <a:pt x="248701" y="203017"/>
                  <a:pt x="244263" y="206241"/>
                  <a:pt x="239422" y="206241"/>
                </a:cubicBezTo>
                <a:cubicBezTo>
                  <a:pt x="232565" y="206241"/>
                  <a:pt x="226917" y="200599"/>
                  <a:pt x="226917" y="193749"/>
                </a:cubicBezTo>
                <a:cubicBezTo>
                  <a:pt x="226917" y="186899"/>
                  <a:pt x="232565" y="181257"/>
                  <a:pt x="239422" y="181257"/>
                </a:cubicBezTo>
                <a:cubicBezTo>
                  <a:pt x="243860" y="181257"/>
                  <a:pt x="247894" y="183675"/>
                  <a:pt x="249911" y="186899"/>
                </a:cubicBezTo>
                <a:lnTo>
                  <a:pt x="298319" y="183272"/>
                </a:lnTo>
                <a:cubicBezTo>
                  <a:pt x="300336" y="179242"/>
                  <a:pt x="304370" y="176422"/>
                  <a:pt x="309210" y="176422"/>
                </a:cubicBezTo>
                <a:cubicBezTo>
                  <a:pt x="316068" y="176422"/>
                  <a:pt x="321716" y="181660"/>
                  <a:pt x="321716" y="188511"/>
                </a:cubicBezTo>
                <a:cubicBezTo>
                  <a:pt x="321716" y="189316"/>
                  <a:pt x="321716" y="190122"/>
                  <a:pt x="321312" y="190928"/>
                </a:cubicBezTo>
                <a:lnTo>
                  <a:pt x="359232" y="225180"/>
                </a:lnTo>
                <a:cubicBezTo>
                  <a:pt x="360845" y="224374"/>
                  <a:pt x="362459" y="223971"/>
                  <a:pt x="364476" y="223971"/>
                </a:cubicBezTo>
                <a:cubicBezTo>
                  <a:pt x="366090" y="223971"/>
                  <a:pt x="367703" y="224374"/>
                  <a:pt x="369317" y="224777"/>
                </a:cubicBezTo>
                <a:lnTo>
                  <a:pt x="399572" y="197376"/>
                </a:lnTo>
                <a:cubicBezTo>
                  <a:pt x="399572" y="196570"/>
                  <a:pt x="399572" y="195764"/>
                  <a:pt x="399572" y="194958"/>
                </a:cubicBezTo>
                <a:cubicBezTo>
                  <a:pt x="399572" y="188108"/>
                  <a:pt x="405219" y="182869"/>
                  <a:pt x="412077" y="182869"/>
                </a:cubicBezTo>
                <a:cubicBezTo>
                  <a:pt x="418128" y="182869"/>
                  <a:pt x="423372" y="187302"/>
                  <a:pt x="424179" y="193749"/>
                </a:cubicBezTo>
                <a:lnTo>
                  <a:pt x="455644" y="209465"/>
                </a:lnTo>
                <a:cubicBezTo>
                  <a:pt x="457661" y="207450"/>
                  <a:pt x="460485" y="206644"/>
                  <a:pt x="463309" y="206644"/>
                </a:cubicBezTo>
                <a:cubicBezTo>
                  <a:pt x="464115" y="206644"/>
                  <a:pt x="464922" y="206644"/>
                  <a:pt x="465729" y="207047"/>
                </a:cubicBezTo>
                <a:lnTo>
                  <a:pt x="493160" y="173601"/>
                </a:lnTo>
                <a:cubicBezTo>
                  <a:pt x="492757" y="172392"/>
                  <a:pt x="492757" y="170780"/>
                  <a:pt x="492757" y="169168"/>
                </a:cubicBezTo>
                <a:cubicBezTo>
                  <a:pt x="492757" y="162318"/>
                  <a:pt x="498001" y="157079"/>
                  <a:pt x="504859" y="157079"/>
                </a:cubicBezTo>
                <a:close/>
                <a:moveTo>
                  <a:pt x="229743" y="102882"/>
                </a:moveTo>
                <a:cubicBezTo>
                  <a:pt x="245192" y="108471"/>
                  <a:pt x="252983" y="131732"/>
                  <a:pt x="234225" y="141399"/>
                </a:cubicBezTo>
                <a:cubicBezTo>
                  <a:pt x="197111" y="160732"/>
                  <a:pt x="157173" y="170399"/>
                  <a:pt x="116025" y="171608"/>
                </a:cubicBezTo>
                <a:lnTo>
                  <a:pt x="116025" y="275124"/>
                </a:lnTo>
                <a:cubicBezTo>
                  <a:pt x="116025" y="278346"/>
                  <a:pt x="115622" y="281165"/>
                  <a:pt x="114815" y="283985"/>
                </a:cubicBezTo>
                <a:cubicBezTo>
                  <a:pt x="133372" y="335541"/>
                  <a:pt x="141036" y="389112"/>
                  <a:pt x="141440" y="443891"/>
                </a:cubicBezTo>
                <a:cubicBezTo>
                  <a:pt x="141843" y="471683"/>
                  <a:pt x="98678" y="471683"/>
                  <a:pt x="98275" y="443891"/>
                </a:cubicBezTo>
                <a:cubicBezTo>
                  <a:pt x="97871" y="397570"/>
                  <a:pt x="91820" y="353264"/>
                  <a:pt x="78104" y="309763"/>
                </a:cubicBezTo>
                <a:lnTo>
                  <a:pt x="76491" y="309763"/>
                </a:lnTo>
                <a:cubicBezTo>
                  <a:pt x="80525" y="371792"/>
                  <a:pt x="74877" y="433016"/>
                  <a:pt x="40587" y="487392"/>
                </a:cubicBezTo>
                <a:cubicBezTo>
                  <a:pt x="25661" y="510753"/>
                  <a:pt x="-11453" y="489003"/>
                  <a:pt x="3473" y="465641"/>
                </a:cubicBezTo>
                <a:cubicBezTo>
                  <a:pt x="35746" y="414085"/>
                  <a:pt x="37763" y="356486"/>
                  <a:pt x="32519" y="298082"/>
                </a:cubicBezTo>
                <a:cubicBezTo>
                  <a:pt x="27275" y="292041"/>
                  <a:pt x="23644" y="283985"/>
                  <a:pt x="23644" y="275124"/>
                </a:cubicBezTo>
                <a:lnTo>
                  <a:pt x="23644" y="145829"/>
                </a:lnTo>
                <a:cubicBezTo>
                  <a:pt x="23644" y="126898"/>
                  <a:pt x="39377" y="111190"/>
                  <a:pt x="58337" y="111190"/>
                </a:cubicBezTo>
                <a:lnTo>
                  <a:pt x="81332" y="111190"/>
                </a:lnTo>
                <a:cubicBezTo>
                  <a:pt x="94241" y="111190"/>
                  <a:pt x="105536" y="118440"/>
                  <a:pt x="111184" y="128510"/>
                </a:cubicBezTo>
                <a:cubicBezTo>
                  <a:pt x="146684" y="128107"/>
                  <a:pt x="180571" y="120857"/>
                  <a:pt x="212440" y="104342"/>
                </a:cubicBezTo>
                <a:cubicBezTo>
                  <a:pt x="218592" y="101120"/>
                  <a:pt x="224593" y="101019"/>
                  <a:pt x="229743" y="102882"/>
                </a:cubicBezTo>
                <a:close/>
                <a:moveTo>
                  <a:pt x="365732" y="36271"/>
                </a:moveTo>
                <a:cubicBezTo>
                  <a:pt x="369362" y="36271"/>
                  <a:pt x="372186" y="39090"/>
                  <a:pt x="372186" y="42716"/>
                </a:cubicBezTo>
                <a:lnTo>
                  <a:pt x="372186" y="54397"/>
                </a:lnTo>
                <a:lnTo>
                  <a:pt x="537979" y="54397"/>
                </a:lnTo>
                <a:lnTo>
                  <a:pt x="577915" y="54397"/>
                </a:lnTo>
                <a:cubicBezTo>
                  <a:pt x="585176" y="54397"/>
                  <a:pt x="590823" y="60439"/>
                  <a:pt x="590823" y="67287"/>
                </a:cubicBezTo>
                <a:cubicBezTo>
                  <a:pt x="590823" y="74537"/>
                  <a:pt x="585176" y="80177"/>
                  <a:pt x="577915" y="80177"/>
                </a:cubicBezTo>
                <a:lnTo>
                  <a:pt x="550887" y="80177"/>
                </a:lnTo>
                <a:lnTo>
                  <a:pt x="550887" y="331125"/>
                </a:lnTo>
                <a:lnTo>
                  <a:pt x="577915" y="331125"/>
                </a:lnTo>
                <a:cubicBezTo>
                  <a:pt x="585176" y="331125"/>
                  <a:pt x="590823" y="336764"/>
                  <a:pt x="590823" y="344015"/>
                </a:cubicBezTo>
                <a:cubicBezTo>
                  <a:pt x="590823" y="351265"/>
                  <a:pt x="584772" y="356905"/>
                  <a:pt x="577915" y="356905"/>
                </a:cubicBezTo>
                <a:lnTo>
                  <a:pt x="537979" y="356905"/>
                </a:lnTo>
                <a:lnTo>
                  <a:pt x="386304" y="356905"/>
                </a:lnTo>
                <a:cubicBezTo>
                  <a:pt x="386708" y="356905"/>
                  <a:pt x="387111" y="357307"/>
                  <a:pt x="387515" y="357710"/>
                </a:cubicBezTo>
                <a:cubicBezTo>
                  <a:pt x="387918" y="357710"/>
                  <a:pt x="387918" y="358113"/>
                  <a:pt x="388321" y="358113"/>
                </a:cubicBezTo>
                <a:cubicBezTo>
                  <a:pt x="388725" y="358516"/>
                  <a:pt x="389128" y="358919"/>
                  <a:pt x="389532" y="359321"/>
                </a:cubicBezTo>
                <a:cubicBezTo>
                  <a:pt x="389532" y="359724"/>
                  <a:pt x="389532" y="359724"/>
                  <a:pt x="389532" y="359724"/>
                </a:cubicBezTo>
                <a:lnTo>
                  <a:pt x="459721" y="457606"/>
                </a:lnTo>
                <a:cubicBezTo>
                  <a:pt x="463352" y="462440"/>
                  <a:pt x="462142" y="468885"/>
                  <a:pt x="457301" y="472510"/>
                </a:cubicBezTo>
                <a:cubicBezTo>
                  <a:pt x="455284" y="473718"/>
                  <a:pt x="453267" y="474524"/>
                  <a:pt x="451250" y="474524"/>
                </a:cubicBezTo>
                <a:cubicBezTo>
                  <a:pt x="447620" y="474524"/>
                  <a:pt x="444393" y="472913"/>
                  <a:pt x="442376" y="470093"/>
                </a:cubicBezTo>
                <a:lnTo>
                  <a:pt x="391549" y="399199"/>
                </a:lnTo>
                <a:lnTo>
                  <a:pt x="391549" y="513193"/>
                </a:lnTo>
                <a:cubicBezTo>
                  <a:pt x="391549" y="518833"/>
                  <a:pt x="387111" y="523666"/>
                  <a:pt x="381060" y="523666"/>
                </a:cubicBezTo>
                <a:cubicBezTo>
                  <a:pt x="375010" y="523666"/>
                  <a:pt x="370169" y="518833"/>
                  <a:pt x="370169" y="513193"/>
                </a:cubicBezTo>
                <a:lnTo>
                  <a:pt x="370169" y="399199"/>
                </a:lnTo>
                <a:lnTo>
                  <a:pt x="319745" y="470093"/>
                </a:lnTo>
                <a:cubicBezTo>
                  <a:pt x="316115" y="474927"/>
                  <a:pt x="309660" y="475732"/>
                  <a:pt x="304820" y="472510"/>
                </a:cubicBezTo>
                <a:cubicBezTo>
                  <a:pt x="299979" y="468885"/>
                  <a:pt x="298769" y="462440"/>
                  <a:pt x="301996" y="457606"/>
                </a:cubicBezTo>
                <a:lnTo>
                  <a:pt x="372186" y="359724"/>
                </a:lnTo>
                <a:cubicBezTo>
                  <a:pt x="372589" y="359724"/>
                  <a:pt x="372589" y="359724"/>
                  <a:pt x="372589" y="359321"/>
                </a:cubicBezTo>
                <a:cubicBezTo>
                  <a:pt x="372993" y="358919"/>
                  <a:pt x="373396" y="358516"/>
                  <a:pt x="373799" y="358113"/>
                </a:cubicBezTo>
                <a:cubicBezTo>
                  <a:pt x="373799" y="358113"/>
                  <a:pt x="374203" y="357710"/>
                  <a:pt x="374606" y="357710"/>
                </a:cubicBezTo>
                <a:cubicBezTo>
                  <a:pt x="374606" y="357307"/>
                  <a:pt x="375010" y="356905"/>
                  <a:pt x="375413" y="356905"/>
                </a:cubicBezTo>
                <a:lnTo>
                  <a:pt x="206796" y="356905"/>
                </a:lnTo>
                <a:lnTo>
                  <a:pt x="166457" y="356905"/>
                </a:lnTo>
                <a:cubicBezTo>
                  <a:pt x="159599" y="356905"/>
                  <a:pt x="153952" y="351265"/>
                  <a:pt x="153952" y="344015"/>
                </a:cubicBezTo>
                <a:cubicBezTo>
                  <a:pt x="153952" y="336764"/>
                  <a:pt x="159599" y="331125"/>
                  <a:pt x="166457" y="331125"/>
                </a:cubicBezTo>
                <a:lnTo>
                  <a:pt x="193888" y="331125"/>
                </a:lnTo>
                <a:lnTo>
                  <a:pt x="193888" y="177656"/>
                </a:lnTo>
                <a:cubicBezTo>
                  <a:pt x="199132" y="175642"/>
                  <a:pt x="204779" y="173225"/>
                  <a:pt x="210023" y="170808"/>
                </a:cubicBezTo>
                <a:lnTo>
                  <a:pt x="210023" y="331125"/>
                </a:lnTo>
                <a:lnTo>
                  <a:pt x="534348" y="331125"/>
                </a:lnTo>
                <a:lnTo>
                  <a:pt x="534348" y="80177"/>
                </a:lnTo>
                <a:lnTo>
                  <a:pt x="210023" y="80177"/>
                </a:lnTo>
                <a:lnTo>
                  <a:pt x="210023" y="96692"/>
                </a:lnTo>
                <a:cubicBezTo>
                  <a:pt x="207603" y="95887"/>
                  <a:pt x="205182" y="95484"/>
                  <a:pt x="202359" y="95484"/>
                </a:cubicBezTo>
                <a:cubicBezTo>
                  <a:pt x="199535" y="95484"/>
                  <a:pt x="196711" y="95887"/>
                  <a:pt x="193888" y="96692"/>
                </a:cubicBezTo>
                <a:lnTo>
                  <a:pt x="193888" y="80177"/>
                </a:lnTo>
                <a:lnTo>
                  <a:pt x="166457" y="80177"/>
                </a:lnTo>
                <a:cubicBezTo>
                  <a:pt x="159599" y="80177"/>
                  <a:pt x="153952" y="74537"/>
                  <a:pt x="153952" y="67287"/>
                </a:cubicBezTo>
                <a:cubicBezTo>
                  <a:pt x="153952" y="60439"/>
                  <a:pt x="159599" y="54397"/>
                  <a:pt x="166457" y="54397"/>
                </a:cubicBezTo>
                <a:lnTo>
                  <a:pt x="206796" y="54397"/>
                </a:lnTo>
                <a:lnTo>
                  <a:pt x="359681" y="54397"/>
                </a:lnTo>
                <a:lnTo>
                  <a:pt x="359681" y="42716"/>
                </a:lnTo>
                <a:cubicBezTo>
                  <a:pt x="359681" y="39090"/>
                  <a:pt x="362504" y="36271"/>
                  <a:pt x="365732" y="36271"/>
                </a:cubicBezTo>
                <a:close/>
                <a:moveTo>
                  <a:pt x="69803" y="0"/>
                </a:moveTo>
                <a:cubicBezTo>
                  <a:pt x="95310" y="0"/>
                  <a:pt x="115988" y="20646"/>
                  <a:pt x="115988" y="46115"/>
                </a:cubicBezTo>
                <a:cubicBezTo>
                  <a:pt x="115988" y="71584"/>
                  <a:pt x="95310" y="92230"/>
                  <a:pt x="69803" y="92230"/>
                </a:cubicBezTo>
                <a:cubicBezTo>
                  <a:pt x="44296" y="92230"/>
                  <a:pt x="23618" y="71584"/>
                  <a:pt x="23618" y="46115"/>
                </a:cubicBezTo>
                <a:cubicBezTo>
                  <a:pt x="23618" y="20646"/>
                  <a:pt x="44296" y="0"/>
                  <a:pt x="69803" y="0"/>
                </a:cubicBezTo>
                <a:close/>
              </a:path>
            </a:pathLst>
          </a:custGeom>
          <a:solidFill>
            <a:srgbClr val="FF6600"/>
          </a:solidFill>
          <a:ln>
            <a:solidFill>
              <a:schemeClr val="tx1"/>
            </a:solidFill>
          </a:ln>
        </p:spPr>
        <p:txBody>
          <a:bodyPr/>
          <a:lstStyle/>
          <a:p>
            <a:endParaRPr lang="es-MX"/>
          </a:p>
        </p:txBody>
      </p:sp>
      <p:sp>
        <p:nvSpPr>
          <p:cNvPr id="3" name="Rectángulo 2"/>
          <p:cNvSpPr/>
          <p:nvPr/>
        </p:nvSpPr>
        <p:spPr>
          <a:xfrm>
            <a:off x="9042400" y="729758"/>
            <a:ext cx="2999763" cy="2492990"/>
          </a:xfrm>
          <a:prstGeom prst="rect">
            <a:avLst/>
          </a:prstGeom>
        </p:spPr>
        <p:txBody>
          <a:bodyPr wrap="square">
            <a:spAutoFit/>
          </a:bodyPr>
          <a:lstStyle/>
          <a:p>
            <a:pPr indent="457200" algn="just">
              <a:spcAft>
                <a:spcPts val="0"/>
              </a:spcAft>
            </a:pPr>
            <a:r>
              <a:rPr lang="es-EC" sz="1200" dirty="0">
                <a:ea typeface="Calibri" panose="020F0502020204030204" pitchFamily="34" charset="0"/>
                <a:cs typeface="Times New Roman" panose="02020603050405020304" pitchFamily="18" charset="0"/>
              </a:rPr>
              <a:t>La empresa </a:t>
            </a:r>
            <a:r>
              <a:rPr lang="es-EC" sz="1200" dirty="0" err="1">
                <a:ea typeface="Calibri" panose="020F0502020204030204" pitchFamily="34" charset="0"/>
                <a:cs typeface="Times New Roman" panose="02020603050405020304" pitchFamily="18" charset="0"/>
              </a:rPr>
              <a:t>Aymesa</a:t>
            </a:r>
            <a:r>
              <a:rPr lang="es-EC" sz="1200" dirty="0">
                <a:ea typeface="Calibri" panose="020F0502020204030204" pitchFamily="34" charset="0"/>
                <a:cs typeface="Times New Roman" panose="02020603050405020304" pitchFamily="18" charset="0"/>
              </a:rPr>
              <a:t> obtuvo una media en su indicador de riesgo del año 2016 al 2018 de 1,26 que está un poco por encima de la media establecida por el modelo entre la zona gris y la zona enferma, pero en el 2018 esta llegar a ser de 1,22 que pertenece a la zona enferma, el peso más importante para este resultado recae sobre la rentabilidad generada sobre los activos, y la reducción de las ventas a partir del 2017 y que no muestra un gran signo de crecimiento en los próximos años.</a:t>
            </a:r>
            <a:endParaRPr lang="es-EC"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996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21" presetClass="exit" presetSubtype="1" fill="hold" grpId="0" nodeType="withEffect">
                                  <p:stCondLst>
                                    <p:cond delay="0"/>
                                  </p:stCondLst>
                                  <p:childTnLst>
                                    <p:animEffect transition="out" filter="wheel(1)">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par>
                                <p:cTn id="11" presetID="21" presetClass="exit" presetSubtype="1" fill="hold" grpId="0" nodeType="withEffect">
                                  <p:stCondLst>
                                    <p:cond delay="0"/>
                                  </p:stCondLst>
                                  <p:childTnLst>
                                    <p:animEffect transition="out" filter="wheel(1)">
                                      <p:cBhvr>
                                        <p:cTn id="12" dur="2000"/>
                                        <p:tgtEl>
                                          <p:spTgt spid="11"/>
                                        </p:tgtEl>
                                      </p:cBhvr>
                                    </p:animEffect>
                                    <p:set>
                                      <p:cBhvr>
                                        <p:cTn id="13" dur="1" fill="hold">
                                          <p:stCondLst>
                                            <p:cond delay="1999"/>
                                          </p:stCondLst>
                                        </p:cTn>
                                        <p:tgtEl>
                                          <p:spTgt spid="11"/>
                                        </p:tgtEl>
                                        <p:attrNameLst>
                                          <p:attrName>style.visibility</p:attrName>
                                        </p:attrNameLst>
                                      </p:cBhvr>
                                      <p:to>
                                        <p:strVal val="hidden"/>
                                      </p:to>
                                    </p:set>
                                  </p:childTnLst>
                                </p:cTn>
                              </p:par>
                              <p:par>
                                <p:cTn id="14" presetID="21" presetClass="exit" presetSubtype="1" fill="hold" grpId="0" nodeType="withEffect">
                                  <p:stCondLst>
                                    <p:cond delay="0"/>
                                  </p:stCondLst>
                                  <p:childTnLst>
                                    <p:animEffect transition="out" filter="wheel(1)">
                                      <p:cBhvr>
                                        <p:cTn id="15" dur="2000"/>
                                        <p:tgtEl>
                                          <p:spTgt spid="13"/>
                                        </p:tgtEl>
                                      </p:cBhvr>
                                    </p:animEffect>
                                    <p:set>
                                      <p:cBhvr>
                                        <p:cTn id="16" dur="1" fill="hold">
                                          <p:stCondLst>
                                            <p:cond delay="1999"/>
                                          </p:stCondLst>
                                        </p:cTn>
                                        <p:tgtEl>
                                          <p:spTgt spid="13"/>
                                        </p:tgtEl>
                                        <p:attrNameLst>
                                          <p:attrName>style.visibility</p:attrName>
                                        </p:attrNameLst>
                                      </p:cBhvr>
                                      <p:to>
                                        <p:strVal val="hidden"/>
                                      </p:to>
                                    </p:set>
                                  </p:childTnLst>
                                </p:cTn>
                              </p:par>
                              <p:par>
                                <p:cTn id="17" presetID="21" presetClass="exit" presetSubtype="1" fill="hold" grpId="0" nodeType="withEffect">
                                  <p:stCondLst>
                                    <p:cond delay="0"/>
                                  </p:stCondLst>
                                  <p:childTnLst>
                                    <p:animEffect transition="out" filter="wheel(1)">
                                      <p:cBhvr>
                                        <p:cTn id="18" dur="2000"/>
                                        <p:tgtEl>
                                          <p:spTgt spid="14"/>
                                        </p:tgtEl>
                                      </p:cBhvr>
                                    </p:animEffect>
                                    <p:set>
                                      <p:cBhvr>
                                        <p:cTn id="19" dur="1" fill="hold">
                                          <p:stCondLst>
                                            <p:cond delay="1999"/>
                                          </p:stCondLst>
                                        </p:cTn>
                                        <p:tgtEl>
                                          <p:spTgt spid="14"/>
                                        </p:tgtEl>
                                        <p:attrNameLst>
                                          <p:attrName>style.visibility</p:attrName>
                                        </p:attrNameLst>
                                      </p:cBhvr>
                                      <p:to>
                                        <p:strVal val="hidden"/>
                                      </p:to>
                                    </p:set>
                                  </p:childTnLst>
                                </p:cTn>
                              </p:par>
                              <p:par>
                                <p:cTn id="20" presetID="21" presetClass="exit" presetSubtype="1" fill="hold" grpId="0" nodeType="withEffect">
                                  <p:stCondLst>
                                    <p:cond delay="0"/>
                                  </p:stCondLst>
                                  <p:childTnLst>
                                    <p:animEffect transition="out" filter="wheel(1)">
                                      <p:cBhvr>
                                        <p:cTn id="21" dur="2000"/>
                                        <p:tgtEl>
                                          <p:spTgt spid="15"/>
                                        </p:tgtEl>
                                      </p:cBhvr>
                                    </p:animEffect>
                                    <p:set>
                                      <p:cBhvr>
                                        <p:cTn id="22" dur="1" fill="hold">
                                          <p:stCondLst>
                                            <p:cond delay="1999"/>
                                          </p:stCondLst>
                                        </p:cTn>
                                        <p:tgtEl>
                                          <p:spTgt spid="15"/>
                                        </p:tgtEl>
                                        <p:attrNameLst>
                                          <p:attrName>style.visibility</p:attrName>
                                        </p:attrNameLst>
                                      </p:cBhvr>
                                      <p:to>
                                        <p:strVal val="hidden"/>
                                      </p:to>
                                    </p:set>
                                  </p:childTnLst>
                                </p:cTn>
                              </p:par>
                              <p:par>
                                <p:cTn id="23" presetID="21" presetClass="exit" presetSubtype="1" fill="hold" grpId="0" nodeType="withEffect">
                                  <p:stCondLst>
                                    <p:cond delay="0"/>
                                  </p:stCondLst>
                                  <p:childTnLst>
                                    <p:animEffect transition="out" filter="wheel(1)">
                                      <p:cBhvr>
                                        <p:cTn id="24" dur="2000"/>
                                        <p:tgtEl>
                                          <p:spTgt spid="16"/>
                                        </p:tgtEl>
                                      </p:cBhvr>
                                    </p:animEffect>
                                    <p:set>
                                      <p:cBhvr>
                                        <p:cTn id="25" dur="1" fill="hold">
                                          <p:stCondLst>
                                            <p:cond delay="1999"/>
                                          </p:stCondLst>
                                        </p:cTn>
                                        <p:tgtEl>
                                          <p:spTgt spid="16"/>
                                        </p:tgtEl>
                                        <p:attrNameLst>
                                          <p:attrName>style.visibility</p:attrName>
                                        </p:attrNameLst>
                                      </p:cBhvr>
                                      <p:to>
                                        <p:strVal val="hidden"/>
                                      </p:to>
                                    </p:set>
                                  </p:childTnLst>
                                </p:cTn>
                              </p:par>
                              <p:par>
                                <p:cTn id="26" presetID="21" presetClass="exit" presetSubtype="1" fill="hold" nodeType="withEffect">
                                  <p:stCondLst>
                                    <p:cond delay="0"/>
                                  </p:stCondLst>
                                  <p:childTnLst>
                                    <p:animEffect transition="out" filter="wheel(1)">
                                      <p:cBhvr>
                                        <p:cTn id="27" dur="2000"/>
                                        <p:tgtEl>
                                          <p:spTgt spid="17"/>
                                        </p:tgtEl>
                                      </p:cBhvr>
                                    </p:animEffect>
                                    <p:set>
                                      <p:cBhvr>
                                        <p:cTn id="28" dur="1" fill="hold">
                                          <p:stCondLst>
                                            <p:cond delay="1999"/>
                                          </p:stCondLst>
                                        </p:cTn>
                                        <p:tgtEl>
                                          <p:spTgt spid="17"/>
                                        </p:tgtEl>
                                        <p:attrNameLst>
                                          <p:attrName>style.visibility</p:attrName>
                                        </p:attrNameLst>
                                      </p:cBhvr>
                                      <p:to>
                                        <p:strVal val="hidden"/>
                                      </p:to>
                                    </p:set>
                                  </p:childTnLst>
                                </p:cTn>
                              </p:par>
                              <p:par>
                                <p:cTn id="29" presetID="21" presetClass="exit" presetSubtype="1" fill="hold" nodeType="withEffect">
                                  <p:stCondLst>
                                    <p:cond delay="0"/>
                                  </p:stCondLst>
                                  <p:childTnLst>
                                    <p:animEffect transition="out" filter="wheel(1)">
                                      <p:cBhvr>
                                        <p:cTn id="30" dur="2000"/>
                                        <p:tgtEl>
                                          <p:spTgt spid="18"/>
                                        </p:tgtEl>
                                      </p:cBhvr>
                                    </p:animEffect>
                                    <p:set>
                                      <p:cBhvr>
                                        <p:cTn id="31" dur="1" fill="hold">
                                          <p:stCondLst>
                                            <p:cond delay="1999"/>
                                          </p:stCondLst>
                                        </p:cTn>
                                        <p:tgtEl>
                                          <p:spTgt spid="18"/>
                                        </p:tgtEl>
                                        <p:attrNameLst>
                                          <p:attrName>style.visibility</p:attrName>
                                        </p:attrNameLst>
                                      </p:cBhvr>
                                      <p:to>
                                        <p:strVal val="hidden"/>
                                      </p:to>
                                    </p:set>
                                  </p:childTnLst>
                                </p:cTn>
                              </p:par>
                              <p:par>
                                <p:cTn id="32" presetID="21" presetClass="exit" presetSubtype="1" fill="hold" grpId="0" nodeType="withEffect">
                                  <p:stCondLst>
                                    <p:cond delay="0"/>
                                  </p:stCondLst>
                                  <p:childTnLst>
                                    <p:animEffect transition="out" filter="wheel(1)">
                                      <p:cBhvr>
                                        <p:cTn id="33" dur="2000"/>
                                        <p:tgtEl>
                                          <p:spTgt spid="19"/>
                                        </p:tgtEl>
                                      </p:cBhvr>
                                    </p:animEffect>
                                    <p:set>
                                      <p:cBhvr>
                                        <p:cTn id="34" dur="1" fill="hold">
                                          <p:stCondLst>
                                            <p:cond delay="1999"/>
                                          </p:stCondLst>
                                        </p:cTn>
                                        <p:tgtEl>
                                          <p:spTgt spid="19"/>
                                        </p:tgtEl>
                                        <p:attrNameLst>
                                          <p:attrName>style.visibility</p:attrName>
                                        </p:attrNameLst>
                                      </p:cBhvr>
                                      <p:to>
                                        <p:strVal val="hidden"/>
                                      </p:to>
                                    </p:set>
                                  </p:childTnLst>
                                </p:cTn>
                              </p:par>
                              <p:par>
                                <p:cTn id="35" presetID="21" presetClass="exit" presetSubtype="1" fill="hold" grpId="0" nodeType="withEffect">
                                  <p:stCondLst>
                                    <p:cond delay="0"/>
                                  </p:stCondLst>
                                  <p:childTnLst>
                                    <p:animEffect transition="out" filter="wheel(1)">
                                      <p:cBhvr>
                                        <p:cTn id="36" dur="2000"/>
                                        <p:tgtEl>
                                          <p:spTgt spid="20"/>
                                        </p:tgtEl>
                                      </p:cBhvr>
                                    </p:animEffect>
                                    <p:set>
                                      <p:cBhvr>
                                        <p:cTn id="37" dur="1" fill="hold">
                                          <p:stCondLst>
                                            <p:cond delay="1999"/>
                                          </p:stCondLst>
                                        </p:cTn>
                                        <p:tgtEl>
                                          <p:spTgt spid="20"/>
                                        </p:tgtEl>
                                        <p:attrNameLst>
                                          <p:attrName>style.visibility</p:attrName>
                                        </p:attrNameLst>
                                      </p:cBhvr>
                                      <p:to>
                                        <p:strVal val="hidden"/>
                                      </p:to>
                                    </p:set>
                                  </p:childTnLst>
                                </p:cTn>
                              </p:par>
                              <p:par>
                                <p:cTn id="38" presetID="21" presetClass="exit" presetSubtype="1" fill="hold" grpId="0" nodeType="withEffect" nodePh="1">
                                  <p:stCondLst>
                                    <p:cond delay="0"/>
                                  </p:stCondLst>
                                  <p:endCondLst>
                                    <p:cond evt="begin" delay="0">
                                      <p:tn val="38"/>
                                    </p:cond>
                                  </p:endCondLst>
                                  <p:childTnLst>
                                    <p:animEffect transition="out" filter="wheel(1)">
                                      <p:cBhvr>
                                        <p:cTn id="39" dur="2000"/>
                                        <p:tgtEl>
                                          <p:spTgt spid="21"/>
                                        </p:tgtEl>
                                      </p:cBhvr>
                                    </p:animEffect>
                                    <p:set>
                                      <p:cBhvr>
                                        <p:cTn id="40" dur="1" fill="hold">
                                          <p:stCondLst>
                                            <p:cond delay="1999"/>
                                          </p:stCondLst>
                                        </p:cTn>
                                        <p:tgtEl>
                                          <p:spTgt spid="21"/>
                                        </p:tgtEl>
                                        <p:attrNameLst>
                                          <p:attrName>style.visibility</p:attrName>
                                        </p:attrNameLst>
                                      </p:cBhvr>
                                      <p:to>
                                        <p:strVal val="hidden"/>
                                      </p:to>
                                    </p:set>
                                  </p:childTnLst>
                                </p:cTn>
                              </p:par>
                              <p:par>
                                <p:cTn id="41" presetID="21" presetClass="exit" presetSubtype="1" fill="hold" grpId="0" nodeType="withEffect">
                                  <p:stCondLst>
                                    <p:cond delay="0"/>
                                  </p:stCondLst>
                                  <p:childTnLst>
                                    <p:animEffect transition="out" filter="wheel(1)">
                                      <p:cBhvr>
                                        <p:cTn id="42" dur="2000"/>
                                        <p:tgtEl>
                                          <p:spTgt spid="23"/>
                                        </p:tgtEl>
                                      </p:cBhvr>
                                    </p:animEffect>
                                    <p:set>
                                      <p:cBhvr>
                                        <p:cTn id="43"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3" grpId="0" animBg="1"/>
      <p:bldP spid="14" grpId="0" animBg="1"/>
      <p:bldP spid="15" grpId="0" animBg="1"/>
      <p:bldP spid="16" grpId="0" animBg="1"/>
      <p:bldP spid="19" grpId="0"/>
      <p:bldP spid="20" grpId="0" animBg="1"/>
      <p:bldP spid="21" grpId="0"/>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37">
            <a:extLst>
              <a:ext uri="{FF2B5EF4-FFF2-40B4-BE49-F238E27FC236}">
                <a16:creationId xmlns="" xmlns:a16="http://schemas.microsoft.com/office/drawing/2014/main" id="{4816675A-E511-493A-9DCD-DB150BD6AE31}"/>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Conclusiones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7" name="Elipse 6">
            <a:extLst>
              <a:ext uri="{FF2B5EF4-FFF2-40B4-BE49-F238E27FC236}">
                <a16:creationId xmlns="" xmlns:a16="http://schemas.microsoft.com/office/drawing/2014/main" id="{30A3AB21-3BF9-4349-A559-999028BB2D58}"/>
              </a:ext>
            </a:extLst>
          </p:cNvPr>
          <p:cNvSpPr/>
          <p:nvPr/>
        </p:nvSpPr>
        <p:spPr>
          <a:xfrm>
            <a:off x="228648" y="265851"/>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4</a:t>
            </a:r>
            <a:endParaRPr lang="en-US" b="1" dirty="0">
              <a:solidFill>
                <a:srgbClr val="337D38"/>
              </a:solidFill>
              <a:latin typeface="Times New Roman" panose="02020603050405020304" pitchFamily="18" charset="0"/>
              <a:cs typeface="Times New Roman" panose="02020603050405020304" pitchFamily="18" charset="0"/>
            </a:endParaRPr>
          </a:p>
        </p:txBody>
      </p:sp>
      <p:sp>
        <p:nvSpPr>
          <p:cNvPr id="11" name="61 Rectángulo">
            <a:extLst>
              <a:ext uri="{FF2B5EF4-FFF2-40B4-BE49-F238E27FC236}">
                <a16:creationId xmlns="" xmlns:a16="http://schemas.microsoft.com/office/drawing/2014/main" id="{79D9862E-6104-4DFA-8ABB-C816B40A899F}"/>
              </a:ext>
            </a:extLst>
          </p:cNvPr>
          <p:cNvSpPr/>
          <p:nvPr/>
        </p:nvSpPr>
        <p:spPr>
          <a:xfrm>
            <a:off x="228648" y="3538829"/>
            <a:ext cx="3567132" cy="1938992"/>
          </a:xfrm>
          <a:prstGeom prst="rect">
            <a:avLst/>
          </a:prstGeom>
        </p:spPr>
        <p:txBody>
          <a:bodyPr wrap="square">
            <a:spAutoFit/>
          </a:bodyPr>
          <a:lstStyle/>
          <a:p>
            <a:pPr lvl="0" algn="just"/>
            <a:r>
              <a:rPr lang="es-EC" sz="1200" dirty="0"/>
              <a:t>Ómnibus BB en cambio entre los tres años mostro una media de 2,52 que no llega  a la zona segura de 2,90 que el modelo establece, en el 2018 este llego a 2,48 mostrando un leve aumento con respecto al 2017 pero se sigue manteniendo en una zona gris. El principal factor para este resultado también se determina poro las bajas ventas y utilidades que la empresa posee, su productividad en base a lo invertido es muy inferior al mercado.</a:t>
            </a:r>
            <a:endParaRPr lang="es-MX" sz="1200" dirty="0">
              <a:latin typeface="Andalus" panose="02020603050405020304" pitchFamily="18" charset="-78"/>
              <a:cs typeface="Andalus" panose="02020603050405020304" pitchFamily="18" charset="-78"/>
            </a:endParaRPr>
          </a:p>
        </p:txBody>
      </p:sp>
      <p:sp>
        <p:nvSpPr>
          <p:cNvPr id="13" name="îSľïdè">
            <a:extLst>
              <a:ext uri="{FF2B5EF4-FFF2-40B4-BE49-F238E27FC236}">
                <a16:creationId xmlns="" xmlns:a16="http://schemas.microsoft.com/office/drawing/2014/main" id="{DB57C0F0-7D45-4216-A900-68F3D3DBE96B}"/>
              </a:ext>
            </a:extLst>
          </p:cNvPr>
          <p:cNvSpPr/>
          <p:nvPr/>
        </p:nvSpPr>
        <p:spPr>
          <a:xfrm>
            <a:off x="4702012" y="3211155"/>
            <a:ext cx="3262032" cy="13721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sp>
        <p:nvSpPr>
          <p:cNvPr id="14" name="îSľïdè">
            <a:extLst>
              <a:ext uri="{FF2B5EF4-FFF2-40B4-BE49-F238E27FC236}">
                <a16:creationId xmlns="" xmlns:a16="http://schemas.microsoft.com/office/drawing/2014/main" id="{6A28C442-2800-4465-A02C-7817F739CA1A}"/>
              </a:ext>
            </a:extLst>
          </p:cNvPr>
          <p:cNvSpPr/>
          <p:nvPr/>
        </p:nvSpPr>
        <p:spPr>
          <a:xfrm>
            <a:off x="8870277" y="3211155"/>
            <a:ext cx="2610523" cy="129172"/>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sp>
        <p:nvSpPr>
          <p:cNvPr id="15" name="îSľïdè">
            <a:extLst>
              <a:ext uri="{FF2B5EF4-FFF2-40B4-BE49-F238E27FC236}">
                <a16:creationId xmlns="" xmlns:a16="http://schemas.microsoft.com/office/drawing/2014/main" id="{268A7716-A0E4-491A-869D-76BE10E40242}"/>
              </a:ext>
            </a:extLst>
          </p:cNvPr>
          <p:cNvSpPr/>
          <p:nvPr/>
        </p:nvSpPr>
        <p:spPr>
          <a:xfrm>
            <a:off x="228647" y="3211155"/>
            <a:ext cx="3567133" cy="13785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sp>
        <p:nvSpPr>
          <p:cNvPr id="17" name="money-bag-with-dollar-sign_67891">
            <a:extLst>
              <a:ext uri="{FF2B5EF4-FFF2-40B4-BE49-F238E27FC236}">
                <a16:creationId xmlns="" xmlns:a16="http://schemas.microsoft.com/office/drawing/2014/main" id="{FB0A74A7-0458-4B66-92BA-CD6C2793E64E}"/>
              </a:ext>
            </a:extLst>
          </p:cNvPr>
          <p:cNvSpPr>
            <a:spLocks noChangeAspect="1"/>
          </p:cNvSpPr>
          <p:nvPr/>
        </p:nvSpPr>
        <p:spPr bwMode="auto">
          <a:xfrm>
            <a:off x="5793028" y="3538829"/>
            <a:ext cx="1080000" cy="1157467"/>
          </a:xfrm>
          <a:custGeom>
            <a:avLst/>
            <a:gdLst>
              <a:gd name="T0" fmla="*/ 2138 w 4937"/>
              <a:gd name="T1" fmla="*/ 2627 h 5655"/>
              <a:gd name="T2" fmla="*/ 2384 w 4937"/>
              <a:gd name="T3" fmla="*/ 2537 h 5655"/>
              <a:gd name="T4" fmla="*/ 2384 w 4937"/>
              <a:gd name="T5" fmla="*/ 3149 h 5655"/>
              <a:gd name="T6" fmla="*/ 2114 w 4937"/>
              <a:gd name="T7" fmla="*/ 3019 h 5655"/>
              <a:gd name="T8" fmla="*/ 2041 w 4937"/>
              <a:gd name="T9" fmla="*/ 2831 h 5655"/>
              <a:gd name="T10" fmla="*/ 2138 w 4937"/>
              <a:gd name="T11" fmla="*/ 2627 h 5655"/>
              <a:gd name="T12" fmla="*/ 2612 w 4937"/>
              <a:gd name="T13" fmla="*/ 3639 h 5655"/>
              <a:gd name="T14" fmla="*/ 2612 w 4937"/>
              <a:gd name="T15" fmla="*/ 4275 h 5655"/>
              <a:gd name="T16" fmla="*/ 2881 w 4937"/>
              <a:gd name="T17" fmla="*/ 4177 h 5655"/>
              <a:gd name="T18" fmla="*/ 2978 w 4937"/>
              <a:gd name="T19" fmla="*/ 3973 h 5655"/>
              <a:gd name="T20" fmla="*/ 2905 w 4937"/>
              <a:gd name="T21" fmla="*/ 3777 h 5655"/>
              <a:gd name="T22" fmla="*/ 2612 w 4937"/>
              <a:gd name="T23" fmla="*/ 3639 h 5655"/>
              <a:gd name="T24" fmla="*/ 4937 w 4937"/>
              <a:gd name="T25" fmla="*/ 3524 h 5655"/>
              <a:gd name="T26" fmla="*/ 4937 w 4937"/>
              <a:gd name="T27" fmla="*/ 5067 h 5655"/>
              <a:gd name="T28" fmla="*/ 4349 w 4937"/>
              <a:gd name="T29" fmla="*/ 5655 h 5655"/>
              <a:gd name="T30" fmla="*/ 588 w 4937"/>
              <a:gd name="T31" fmla="*/ 5655 h 5655"/>
              <a:gd name="T32" fmla="*/ 0 w 4937"/>
              <a:gd name="T33" fmla="*/ 5067 h 5655"/>
              <a:gd name="T34" fmla="*/ 0 w 4937"/>
              <a:gd name="T35" fmla="*/ 3524 h 5655"/>
              <a:gd name="T36" fmla="*/ 1990 w 4937"/>
              <a:gd name="T37" fmla="*/ 1100 h 5655"/>
              <a:gd name="T38" fmla="*/ 1778 w 4937"/>
              <a:gd name="T39" fmla="*/ 595 h 5655"/>
              <a:gd name="T40" fmla="*/ 1778 w 4937"/>
              <a:gd name="T41" fmla="*/ 163 h 5655"/>
              <a:gd name="T42" fmla="*/ 1941 w 4937"/>
              <a:gd name="T43" fmla="*/ 0 h 5655"/>
              <a:gd name="T44" fmla="*/ 1941 w 4937"/>
              <a:gd name="T45" fmla="*/ 0 h 5655"/>
              <a:gd name="T46" fmla="*/ 3002 w 4937"/>
              <a:gd name="T47" fmla="*/ 0 h 5655"/>
              <a:gd name="T48" fmla="*/ 3165 w 4937"/>
              <a:gd name="T49" fmla="*/ 163 h 5655"/>
              <a:gd name="T50" fmla="*/ 3165 w 4937"/>
              <a:gd name="T51" fmla="*/ 595 h 5655"/>
              <a:gd name="T52" fmla="*/ 2953 w 4937"/>
              <a:gd name="T53" fmla="*/ 1092 h 5655"/>
              <a:gd name="T54" fmla="*/ 4937 w 4937"/>
              <a:gd name="T55" fmla="*/ 3524 h 5655"/>
              <a:gd name="T56" fmla="*/ 3412 w 4937"/>
              <a:gd name="T57" fmla="*/ 3932 h 5655"/>
              <a:gd name="T58" fmla="*/ 3216 w 4937"/>
              <a:gd name="T59" fmla="*/ 3459 h 5655"/>
              <a:gd name="T60" fmla="*/ 2620 w 4937"/>
              <a:gd name="T61" fmla="*/ 3205 h 5655"/>
              <a:gd name="T62" fmla="*/ 2612 w 4937"/>
              <a:gd name="T63" fmla="*/ 3205 h 5655"/>
              <a:gd name="T64" fmla="*/ 2612 w 4937"/>
              <a:gd name="T65" fmla="*/ 2544 h 5655"/>
              <a:gd name="T66" fmla="*/ 3117 w 4937"/>
              <a:gd name="T67" fmla="*/ 2748 h 5655"/>
              <a:gd name="T68" fmla="*/ 3345 w 4937"/>
              <a:gd name="T69" fmla="*/ 2421 h 5655"/>
              <a:gd name="T70" fmla="*/ 2610 w 4937"/>
              <a:gd name="T71" fmla="*/ 2160 h 5655"/>
              <a:gd name="T72" fmla="*/ 2610 w 4937"/>
              <a:gd name="T73" fmla="*/ 1980 h 5655"/>
              <a:gd name="T74" fmla="*/ 2382 w 4937"/>
              <a:gd name="T75" fmla="*/ 1980 h 5655"/>
              <a:gd name="T76" fmla="*/ 2382 w 4937"/>
              <a:gd name="T77" fmla="*/ 1980 h 5655"/>
              <a:gd name="T78" fmla="*/ 2382 w 4937"/>
              <a:gd name="T79" fmla="*/ 2152 h 5655"/>
              <a:gd name="T80" fmla="*/ 1828 w 4937"/>
              <a:gd name="T81" fmla="*/ 2364 h 5655"/>
              <a:gd name="T82" fmla="*/ 1616 w 4937"/>
              <a:gd name="T83" fmla="*/ 2861 h 5655"/>
              <a:gd name="T84" fmla="*/ 1804 w 4937"/>
              <a:gd name="T85" fmla="*/ 3319 h 5655"/>
              <a:gd name="T86" fmla="*/ 2384 w 4937"/>
              <a:gd name="T87" fmla="*/ 3572 h 5655"/>
              <a:gd name="T88" fmla="*/ 2384 w 4937"/>
              <a:gd name="T89" fmla="*/ 4257 h 5655"/>
              <a:gd name="T90" fmla="*/ 1772 w 4937"/>
              <a:gd name="T91" fmla="*/ 3947 h 5655"/>
              <a:gd name="T92" fmla="*/ 1510 w 4937"/>
              <a:gd name="T93" fmla="*/ 4257 h 5655"/>
              <a:gd name="T94" fmla="*/ 2376 w 4937"/>
              <a:gd name="T95" fmla="*/ 4641 h 5655"/>
              <a:gd name="T96" fmla="*/ 2376 w 4937"/>
              <a:gd name="T97" fmla="*/ 4903 h 5655"/>
              <a:gd name="T98" fmla="*/ 2604 w 4937"/>
              <a:gd name="T99" fmla="*/ 4903 h 5655"/>
              <a:gd name="T100" fmla="*/ 2604 w 4937"/>
              <a:gd name="T101" fmla="*/ 4649 h 5655"/>
              <a:gd name="T102" fmla="*/ 3184 w 4937"/>
              <a:gd name="T103" fmla="*/ 4437 h 5655"/>
              <a:gd name="T104" fmla="*/ 3412 w 4937"/>
              <a:gd name="T105" fmla="*/ 3932 h 5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37" h="5655">
                <a:moveTo>
                  <a:pt x="2138" y="2627"/>
                </a:moveTo>
                <a:cubicBezTo>
                  <a:pt x="2196" y="2577"/>
                  <a:pt x="2277" y="2545"/>
                  <a:pt x="2384" y="2537"/>
                </a:cubicBezTo>
                <a:lnTo>
                  <a:pt x="2384" y="3149"/>
                </a:lnTo>
                <a:cubicBezTo>
                  <a:pt x="2253" y="3108"/>
                  <a:pt x="2164" y="3060"/>
                  <a:pt x="2114" y="3019"/>
                </a:cubicBezTo>
                <a:cubicBezTo>
                  <a:pt x="2065" y="2969"/>
                  <a:pt x="2041" y="2912"/>
                  <a:pt x="2041" y="2831"/>
                </a:cubicBezTo>
                <a:cubicBezTo>
                  <a:pt x="2049" y="2749"/>
                  <a:pt x="2081" y="2684"/>
                  <a:pt x="2138" y="2627"/>
                </a:cubicBezTo>
                <a:close/>
                <a:moveTo>
                  <a:pt x="2612" y="3639"/>
                </a:moveTo>
                <a:lnTo>
                  <a:pt x="2612" y="4275"/>
                </a:lnTo>
                <a:cubicBezTo>
                  <a:pt x="2726" y="4267"/>
                  <a:pt x="2816" y="4233"/>
                  <a:pt x="2881" y="4177"/>
                </a:cubicBezTo>
                <a:cubicBezTo>
                  <a:pt x="2946" y="4120"/>
                  <a:pt x="2978" y="4055"/>
                  <a:pt x="2978" y="3973"/>
                </a:cubicBezTo>
                <a:cubicBezTo>
                  <a:pt x="2978" y="3892"/>
                  <a:pt x="2954" y="3827"/>
                  <a:pt x="2905" y="3777"/>
                </a:cubicBezTo>
                <a:cubicBezTo>
                  <a:pt x="2849" y="3720"/>
                  <a:pt x="2750" y="3680"/>
                  <a:pt x="2612" y="3639"/>
                </a:cubicBezTo>
                <a:close/>
                <a:moveTo>
                  <a:pt x="4937" y="3524"/>
                </a:moveTo>
                <a:lnTo>
                  <a:pt x="4937" y="5067"/>
                </a:lnTo>
                <a:cubicBezTo>
                  <a:pt x="4937" y="5393"/>
                  <a:pt x="4676" y="5655"/>
                  <a:pt x="4349" y="5655"/>
                </a:cubicBezTo>
                <a:lnTo>
                  <a:pt x="588" y="5655"/>
                </a:lnTo>
                <a:cubicBezTo>
                  <a:pt x="261" y="5655"/>
                  <a:pt x="0" y="5393"/>
                  <a:pt x="0" y="5067"/>
                </a:cubicBezTo>
                <a:lnTo>
                  <a:pt x="0" y="3524"/>
                </a:lnTo>
                <a:cubicBezTo>
                  <a:pt x="0" y="2324"/>
                  <a:pt x="848" y="1329"/>
                  <a:pt x="1990" y="1100"/>
                </a:cubicBezTo>
                <a:cubicBezTo>
                  <a:pt x="1860" y="969"/>
                  <a:pt x="1778" y="789"/>
                  <a:pt x="1778" y="595"/>
                </a:cubicBezTo>
                <a:lnTo>
                  <a:pt x="1778" y="163"/>
                </a:lnTo>
                <a:cubicBezTo>
                  <a:pt x="1778" y="73"/>
                  <a:pt x="1852" y="0"/>
                  <a:pt x="1941" y="0"/>
                </a:cubicBezTo>
                <a:lnTo>
                  <a:pt x="1941" y="0"/>
                </a:lnTo>
                <a:lnTo>
                  <a:pt x="3002" y="0"/>
                </a:lnTo>
                <a:cubicBezTo>
                  <a:pt x="3092" y="0"/>
                  <a:pt x="3165" y="73"/>
                  <a:pt x="3165" y="163"/>
                </a:cubicBezTo>
                <a:lnTo>
                  <a:pt x="3165" y="595"/>
                </a:lnTo>
                <a:cubicBezTo>
                  <a:pt x="3165" y="791"/>
                  <a:pt x="3084" y="971"/>
                  <a:pt x="2953" y="1092"/>
                </a:cubicBezTo>
                <a:cubicBezTo>
                  <a:pt x="4081" y="1321"/>
                  <a:pt x="4937" y="2316"/>
                  <a:pt x="4937" y="3524"/>
                </a:cubicBezTo>
                <a:close/>
                <a:moveTo>
                  <a:pt x="3412" y="3932"/>
                </a:moveTo>
                <a:cubicBezTo>
                  <a:pt x="3412" y="3728"/>
                  <a:pt x="3346" y="3573"/>
                  <a:pt x="3216" y="3459"/>
                </a:cubicBezTo>
                <a:cubicBezTo>
                  <a:pt x="3085" y="3352"/>
                  <a:pt x="2889" y="3263"/>
                  <a:pt x="2620" y="3205"/>
                </a:cubicBezTo>
                <a:lnTo>
                  <a:pt x="2612" y="3205"/>
                </a:lnTo>
                <a:lnTo>
                  <a:pt x="2612" y="2544"/>
                </a:lnTo>
                <a:cubicBezTo>
                  <a:pt x="2792" y="2568"/>
                  <a:pt x="2962" y="2641"/>
                  <a:pt x="3117" y="2748"/>
                </a:cubicBezTo>
                <a:lnTo>
                  <a:pt x="3345" y="2421"/>
                </a:lnTo>
                <a:cubicBezTo>
                  <a:pt x="3117" y="2267"/>
                  <a:pt x="2872" y="2176"/>
                  <a:pt x="2610" y="2160"/>
                </a:cubicBezTo>
                <a:lnTo>
                  <a:pt x="2610" y="1980"/>
                </a:lnTo>
                <a:lnTo>
                  <a:pt x="2382" y="1980"/>
                </a:lnTo>
                <a:lnTo>
                  <a:pt x="2382" y="1980"/>
                </a:lnTo>
                <a:lnTo>
                  <a:pt x="2382" y="2152"/>
                </a:lnTo>
                <a:cubicBezTo>
                  <a:pt x="2154" y="2160"/>
                  <a:pt x="1974" y="2233"/>
                  <a:pt x="1828" y="2364"/>
                </a:cubicBezTo>
                <a:cubicBezTo>
                  <a:pt x="1689" y="2495"/>
                  <a:pt x="1616" y="2657"/>
                  <a:pt x="1616" y="2861"/>
                </a:cubicBezTo>
                <a:cubicBezTo>
                  <a:pt x="1616" y="3065"/>
                  <a:pt x="1681" y="3220"/>
                  <a:pt x="1804" y="3319"/>
                </a:cubicBezTo>
                <a:cubicBezTo>
                  <a:pt x="1926" y="3425"/>
                  <a:pt x="2122" y="3507"/>
                  <a:pt x="2384" y="3572"/>
                </a:cubicBezTo>
                <a:lnTo>
                  <a:pt x="2384" y="4257"/>
                </a:lnTo>
                <a:cubicBezTo>
                  <a:pt x="2172" y="4225"/>
                  <a:pt x="1976" y="4119"/>
                  <a:pt x="1772" y="3947"/>
                </a:cubicBezTo>
                <a:lnTo>
                  <a:pt x="1510" y="4257"/>
                </a:lnTo>
                <a:cubicBezTo>
                  <a:pt x="1764" y="4477"/>
                  <a:pt x="2057" y="4608"/>
                  <a:pt x="2376" y="4641"/>
                </a:cubicBezTo>
                <a:lnTo>
                  <a:pt x="2376" y="4903"/>
                </a:lnTo>
                <a:lnTo>
                  <a:pt x="2604" y="4903"/>
                </a:lnTo>
                <a:lnTo>
                  <a:pt x="2604" y="4649"/>
                </a:lnTo>
                <a:cubicBezTo>
                  <a:pt x="2840" y="4641"/>
                  <a:pt x="3036" y="4568"/>
                  <a:pt x="3184" y="4437"/>
                </a:cubicBezTo>
                <a:cubicBezTo>
                  <a:pt x="3338" y="4308"/>
                  <a:pt x="3412" y="4144"/>
                  <a:pt x="3412" y="3932"/>
                </a:cubicBezTo>
                <a:close/>
              </a:path>
            </a:pathLst>
          </a:custGeom>
          <a:solidFill>
            <a:srgbClr val="FFC000"/>
          </a:solidFill>
          <a:ln>
            <a:solidFill>
              <a:schemeClr val="tx1"/>
            </a:solidFill>
          </a:ln>
        </p:spPr>
      </p:sp>
      <p:sp>
        <p:nvSpPr>
          <p:cNvPr id="18" name="checked-box_56785">
            <a:extLst>
              <a:ext uri="{FF2B5EF4-FFF2-40B4-BE49-F238E27FC236}">
                <a16:creationId xmlns="" xmlns:a16="http://schemas.microsoft.com/office/drawing/2014/main" id="{55C8C088-CAC9-4E69-A9FC-D514AB73D0B2}"/>
              </a:ext>
            </a:extLst>
          </p:cNvPr>
          <p:cNvSpPr>
            <a:spLocks noChangeAspect="1"/>
          </p:cNvSpPr>
          <p:nvPr/>
        </p:nvSpPr>
        <p:spPr bwMode="auto">
          <a:xfrm>
            <a:off x="9530347" y="1736215"/>
            <a:ext cx="1080000" cy="1093462"/>
          </a:xfrm>
          <a:custGeom>
            <a:avLst/>
            <a:gdLst>
              <a:gd name="connsiteX0" fmla="*/ 543624 w 608916"/>
              <a:gd name="connsiteY0" fmla="*/ 21381 h 568405"/>
              <a:gd name="connsiteX1" fmla="*/ 547463 w 608916"/>
              <a:gd name="connsiteY1" fmla="*/ 21520 h 568405"/>
              <a:gd name="connsiteX2" fmla="*/ 590945 w 608916"/>
              <a:gd name="connsiteY2" fmla="*/ 41382 h 568405"/>
              <a:gd name="connsiteX3" fmla="*/ 588586 w 608916"/>
              <a:gd name="connsiteY3" fmla="*/ 135333 h 568405"/>
              <a:gd name="connsiteX4" fmla="*/ 338056 w 608916"/>
              <a:gd name="connsiteY4" fmla="*/ 385502 h 568405"/>
              <a:gd name="connsiteX5" fmla="*/ 291521 w 608916"/>
              <a:gd name="connsiteY5" fmla="*/ 404763 h 568405"/>
              <a:gd name="connsiteX6" fmla="*/ 244940 w 608916"/>
              <a:gd name="connsiteY6" fmla="*/ 385502 h 568405"/>
              <a:gd name="connsiteX7" fmla="*/ 198359 w 608916"/>
              <a:gd name="connsiteY7" fmla="*/ 338988 h 568405"/>
              <a:gd name="connsiteX8" fmla="*/ 147938 w 608916"/>
              <a:gd name="connsiteY8" fmla="*/ 288594 h 568405"/>
              <a:gd name="connsiteX9" fmla="*/ 147938 w 608916"/>
              <a:gd name="connsiteY9" fmla="*/ 195612 h 568405"/>
              <a:gd name="connsiteX10" fmla="*/ 194473 w 608916"/>
              <a:gd name="connsiteY10" fmla="*/ 176350 h 568405"/>
              <a:gd name="connsiteX11" fmla="*/ 241054 w 608916"/>
              <a:gd name="connsiteY11" fmla="*/ 195612 h 568405"/>
              <a:gd name="connsiteX12" fmla="*/ 291059 w 608916"/>
              <a:gd name="connsiteY12" fmla="*/ 246375 h 568405"/>
              <a:gd name="connsiteX13" fmla="*/ 497089 w 608916"/>
              <a:gd name="connsiteY13" fmla="*/ 40642 h 568405"/>
              <a:gd name="connsiteX14" fmla="*/ 543624 w 608916"/>
              <a:gd name="connsiteY14" fmla="*/ 21381 h 568405"/>
              <a:gd name="connsiteX15" fmla="*/ 74010 w 608916"/>
              <a:gd name="connsiteY15" fmla="*/ 0 h 568405"/>
              <a:gd name="connsiteX16" fmla="*/ 489345 w 608916"/>
              <a:gd name="connsiteY16" fmla="*/ 0 h 568405"/>
              <a:gd name="connsiteX17" fmla="*/ 470935 w 608916"/>
              <a:gd name="connsiteY17" fmla="*/ 14595 h 568405"/>
              <a:gd name="connsiteX18" fmla="*/ 411542 w 608916"/>
              <a:gd name="connsiteY18" fmla="*/ 73897 h 568405"/>
              <a:gd name="connsiteX19" fmla="*/ 74010 w 608916"/>
              <a:gd name="connsiteY19" fmla="*/ 73897 h 568405"/>
              <a:gd name="connsiteX20" fmla="*/ 74010 w 608916"/>
              <a:gd name="connsiteY20" fmla="*/ 494508 h 568405"/>
              <a:gd name="connsiteX21" fmla="*/ 495312 w 608916"/>
              <a:gd name="connsiteY21" fmla="*/ 494508 h 568405"/>
              <a:gd name="connsiteX22" fmla="*/ 495312 w 608916"/>
              <a:gd name="connsiteY22" fmla="*/ 280762 h 568405"/>
              <a:gd name="connsiteX23" fmla="*/ 569322 w 608916"/>
              <a:gd name="connsiteY23" fmla="*/ 206865 h 568405"/>
              <a:gd name="connsiteX24" fmla="*/ 569322 w 608916"/>
              <a:gd name="connsiteY24" fmla="*/ 494508 h 568405"/>
              <a:gd name="connsiteX25" fmla="*/ 495312 w 608916"/>
              <a:gd name="connsiteY25" fmla="*/ 568405 h 568405"/>
              <a:gd name="connsiteX26" fmla="*/ 74010 w 608916"/>
              <a:gd name="connsiteY26" fmla="*/ 568405 h 568405"/>
              <a:gd name="connsiteX27" fmla="*/ 0 w 608916"/>
              <a:gd name="connsiteY27" fmla="*/ 494554 h 568405"/>
              <a:gd name="connsiteX28" fmla="*/ 0 w 608916"/>
              <a:gd name="connsiteY28" fmla="*/ 73897 h 568405"/>
              <a:gd name="connsiteX29" fmla="*/ 74010 w 608916"/>
              <a:gd name="connsiteY29" fmla="*/ 0 h 56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8916" h="568405">
                <a:moveTo>
                  <a:pt x="543624" y="21381"/>
                </a:moveTo>
                <a:cubicBezTo>
                  <a:pt x="544919" y="21381"/>
                  <a:pt x="546168" y="21427"/>
                  <a:pt x="547463" y="21520"/>
                </a:cubicBezTo>
                <a:cubicBezTo>
                  <a:pt x="563330" y="22443"/>
                  <a:pt x="578965" y="29002"/>
                  <a:pt x="590945" y="41382"/>
                </a:cubicBezTo>
                <a:cubicBezTo>
                  <a:pt x="616248" y="67433"/>
                  <a:pt x="614259" y="109651"/>
                  <a:pt x="588586" y="135333"/>
                </a:cubicBezTo>
                <a:lnTo>
                  <a:pt x="338056" y="385502"/>
                </a:lnTo>
                <a:cubicBezTo>
                  <a:pt x="325752" y="397881"/>
                  <a:pt x="308960" y="404763"/>
                  <a:pt x="291521" y="404763"/>
                </a:cubicBezTo>
                <a:cubicBezTo>
                  <a:pt x="274036" y="404763"/>
                  <a:pt x="257291" y="397788"/>
                  <a:pt x="244940" y="385502"/>
                </a:cubicBezTo>
                <a:lnTo>
                  <a:pt x="198359" y="338988"/>
                </a:lnTo>
                <a:lnTo>
                  <a:pt x="147938" y="288594"/>
                </a:lnTo>
                <a:cubicBezTo>
                  <a:pt x="122219" y="262912"/>
                  <a:pt x="122219" y="221294"/>
                  <a:pt x="147938" y="195612"/>
                </a:cubicBezTo>
                <a:cubicBezTo>
                  <a:pt x="160798" y="182725"/>
                  <a:pt x="177636" y="176350"/>
                  <a:pt x="194473" y="176350"/>
                </a:cubicBezTo>
                <a:cubicBezTo>
                  <a:pt x="211311" y="176350"/>
                  <a:pt x="228241" y="182817"/>
                  <a:pt x="241054" y="195612"/>
                </a:cubicBezTo>
                <a:cubicBezTo>
                  <a:pt x="241054" y="195612"/>
                  <a:pt x="284120" y="238893"/>
                  <a:pt x="291059" y="246375"/>
                </a:cubicBezTo>
                <a:lnTo>
                  <a:pt x="497089" y="40642"/>
                </a:lnTo>
                <a:cubicBezTo>
                  <a:pt x="509949" y="27801"/>
                  <a:pt x="526786" y="21381"/>
                  <a:pt x="543624" y="21381"/>
                </a:cubicBezTo>
                <a:close/>
                <a:moveTo>
                  <a:pt x="74010" y="0"/>
                </a:moveTo>
                <a:lnTo>
                  <a:pt x="489345" y="0"/>
                </a:lnTo>
                <a:cubicBezTo>
                  <a:pt x="482731" y="4111"/>
                  <a:pt x="476578" y="9006"/>
                  <a:pt x="470935" y="14595"/>
                </a:cubicBezTo>
                <a:lnTo>
                  <a:pt x="411542" y="73897"/>
                </a:lnTo>
                <a:lnTo>
                  <a:pt x="74010" y="73897"/>
                </a:lnTo>
                <a:lnTo>
                  <a:pt x="74010" y="494508"/>
                </a:lnTo>
                <a:lnTo>
                  <a:pt x="495312" y="494508"/>
                </a:lnTo>
                <a:lnTo>
                  <a:pt x="495312" y="280762"/>
                </a:lnTo>
                <a:lnTo>
                  <a:pt x="569322" y="206865"/>
                </a:lnTo>
                <a:lnTo>
                  <a:pt x="569322" y="494508"/>
                </a:lnTo>
                <a:cubicBezTo>
                  <a:pt x="569322" y="535244"/>
                  <a:pt x="536156" y="568405"/>
                  <a:pt x="495312" y="568405"/>
                </a:cubicBezTo>
                <a:lnTo>
                  <a:pt x="74010" y="568405"/>
                </a:lnTo>
                <a:cubicBezTo>
                  <a:pt x="33165" y="568405"/>
                  <a:pt x="0" y="535244"/>
                  <a:pt x="0" y="494554"/>
                </a:cubicBezTo>
                <a:lnTo>
                  <a:pt x="0" y="73897"/>
                </a:lnTo>
                <a:cubicBezTo>
                  <a:pt x="0" y="33115"/>
                  <a:pt x="33165" y="0"/>
                  <a:pt x="74010" y="0"/>
                </a:cubicBezTo>
                <a:close/>
              </a:path>
            </a:pathLst>
          </a:custGeom>
          <a:solidFill>
            <a:srgbClr val="0000FF"/>
          </a:solidFill>
          <a:ln>
            <a:solidFill>
              <a:schemeClr val="tx1"/>
            </a:solidFill>
          </a:ln>
        </p:spPr>
      </p:sp>
      <p:sp>
        <p:nvSpPr>
          <p:cNvPr id="19" name="80 CuadroTexto">
            <a:extLst>
              <a:ext uri="{FF2B5EF4-FFF2-40B4-BE49-F238E27FC236}">
                <a16:creationId xmlns="" xmlns:a16="http://schemas.microsoft.com/office/drawing/2014/main" id="{18E03D95-BCDA-40E3-9351-0F50CB46B1C0}"/>
              </a:ext>
            </a:extLst>
          </p:cNvPr>
          <p:cNvSpPr txBox="1"/>
          <p:nvPr/>
        </p:nvSpPr>
        <p:spPr>
          <a:xfrm>
            <a:off x="4535882" y="1056035"/>
            <a:ext cx="3594292" cy="2123658"/>
          </a:xfrm>
          <a:prstGeom prst="rect">
            <a:avLst/>
          </a:prstGeom>
          <a:noFill/>
        </p:spPr>
        <p:txBody>
          <a:bodyPr wrap="square" rtlCol="0">
            <a:spAutoFit/>
          </a:bodyPr>
          <a:lstStyle/>
          <a:p>
            <a:pPr algn="just"/>
            <a:r>
              <a:rPr lang="es-EC" sz="1200" dirty="0" err="1"/>
              <a:t>Ciauto</a:t>
            </a:r>
            <a:r>
              <a:rPr lang="es-EC" sz="1200" dirty="0"/>
              <a:t> tiene una media de 2,75 que pertenece a la zona gris, aunque en el 2017 obtuvo un ratio de 2,08 y en el 2018 de 3,00 que pertenecen a una zona saludable ya que están por encima del límite establecido de 2,90 para esta zona, esta empresa ha mejorado en ese modelo debido a su mayor participación en el mercado ensamblador en estos años. Es la única empresa con tendencia creciente, entre sus virtudes se demuestra que la empresa ha podido controlar su pasivos a través de una mayor inversión propia de capital. </a:t>
            </a:r>
          </a:p>
        </p:txBody>
      </p:sp>
      <p:sp>
        <p:nvSpPr>
          <p:cNvPr id="21" name="62 Rectángulo">
            <a:extLst>
              <a:ext uri="{FF2B5EF4-FFF2-40B4-BE49-F238E27FC236}">
                <a16:creationId xmlns="" xmlns:a16="http://schemas.microsoft.com/office/drawing/2014/main" id="{8307845B-5931-4DD3-A428-3ECBCBA42365}"/>
              </a:ext>
            </a:extLst>
          </p:cNvPr>
          <p:cNvSpPr/>
          <p:nvPr/>
        </p:nvSpPr>
        <p:spPr>
          <a:xfrm>
            <a:off x="8095326" y="694436"/>
            <a:ext cx="2647386" cy="276999"/>
          </a:xfrm>
          <a:prstGeom prst="rect">
            <a:avLst/>
          </a:prstGeom>
        </p:spPr>
        <p:txBody>
          <a:bodyPr wrap="square">
            <a:spAutoFit/>
          </a:bodyPr>
          <a:lstStyle/>
          <a:p>
            <a:pPr lvl="0" algn="just"/>
            <a:endParaRPr lang="es-MX" sz="1200" dirty="0">
              <a:latin typeface="Andalus" panose="02020603050405020304" pitchFamily="18" charset="-78"/>
              <a:cs typeface="Andalus" panose="02020603050405020304" pitchFamily="18" charset="-78"/>
            </a:endParaRPr>
          </a:p>
        </p:txBody>
      </p:sp>
      <p:sp>
        <p:nvSpPr>
          <p:cNvPr id="2" name="Rectángulo 1"/>
          <p:cNvSpPr/>
          <p:nvPr/>
        </p:nvSpPr>
        <p:spPr>
          <a:xfrm>
            <a:off x="8870276" y="3538829"/>
            <a:ext cx="2610523" cy="1754326"/>
          </a:xfrm>
          <a:prstGeom prst="rect">
            <a:avLst/>
          </a:prstGeom>
        </p:spPr>
        <p:txBody>
          <a:bodyPr wrap="square">
            <a:spAutoFit/>
          </a:bodyPr>
          <a:lstStyle/>
          <a:p>
            <a:r>
              <a:rPr lang="es-EC" sz="1200" dirty="0"/>
              <a:t>El sector en general en los años evaluados se encuentra en una zona gris de riesgo, el factor más importante que determina el resultado son la caída de las ventas en el año 2018, consecuencia del incremento de las importaciones de vehículos terminados desde el 2017.</a:t>
            </a:r>
          </a:p>
        </p:txBody>
      </p:sp>
      <p:sp>
        <p:nvSpPr>
          <p:cNvPr id="23" name="two-buildings_18497">
            <a:extLst>
              <a:ext uri="{FF2B5EF4-FFF2-40B4-BE49-F238E27FC236}">
                <a16:creationId xmlns="" xmlns:a16="http://schemas.microsoft.com/office/drawing/2014/main" id="{4F737268-CAE3-4F8E-94E7-48220293A69C}"/>
              </a:ext>
            </a:extLst>
          </p:cNvPr>
          <p:cNvSpPr>
            <a:spLocks noChangeAspect="1"/>
          </p:cNvSpPr>
          <p:nvPr/>
        </p:nvSpPr>
        <p:spPr bwMode="auto">
          <a:xfrm>
            <a:off x="1668928" y="1692757"/>
            <a:ext cx="1080000" cy="1136920"/>
          </a:xfrm>
          <a:custGeom>
            <a:avLst/>
            <a:gdLst>
              <a:gd name="connsiteX0" fmla="*/ 364476 w 590823"/>
              <a:gd name="connsiteY0" fmla="*/ 230016 h 523666"/>
              <a:gd name="connsiteX1" fmla="*/ 358022 w 590823"/>
              <a:gd name="connsiteY1" fmla="*/ 236463 h 523666"/>
              <a:gd name="connsiteX2" fmla="*/ 364476 w 590823"/>
              <a:gd name="connsiteY2" fmla="*/ 242911 h 523666"/>
              <a:gd name="connsiteX3" fmla="*/ 370930 w 590823"/>
              <a:gd name="connsiteY3" fmla="*/ 236463 h 523666"/>
              <a:gd name="connsiteX4" fmla="*/ 364476 w 590823"/>
              <a:gd name="connsiteY4" fmla="*/ 230016 h 523666"/>
              <a:gd name="connsiteX5" fmla="*/ 463309 w 590823"/>
              <a:gd name="connsiteY5" fmla="*/ 212688 h 523666"/>
              <a:gd name="connsiteX6" fmla="*/ 456854 w 590823"/>
              <a:gd name="connsiteY6" fmla="*/ 219136 h 523666"/>
              <a:gd name="connsiteX7" fmla="*/ 463309 w 590823"/>
              <a:gd name="connsiteY7" fmla="*/ 225583 h 523666"/>
              <a:gd name="connsiteX8" fmla="*/ 469763 w 590823"/>
              <a:gd name="connsiteY8" fmla="*/ 219136 h 523666"/>
              <a:gd name="connsiteX9" fmla="*/ 463309 w 590823"/>
              <a:gd name="connsiteY9" fmla="*/ 212688 h 523666"/>
              <a:gd name="connsiteX10" fmla="*/ 412077 w 590823"/>
              <a:gd name="connsiteY10" fmla="*/ 188511 h 523666"/>
              <a:gd name="connsiteX11" fmla="*/ 405623 w 590823"/>
              <a:gd name="connsiteY11" fmla="*/ 194958 h 523666"/>
              <a:gd name="connsiteX12" fmla="*/ 412077 w 590823"/>
              <a:gd name="connsiteY12" fmla="*/ 201405 h 523666"/>
              <a:gd name="connsiteX13" fmla="*/ 418531 w 590823"/>
              <a:gd name="connsiteY13" fmla="*/ 194958 h 523666"/>
              <a:gd name="connsiteX14" fmla="*/ 412077 w 590823"/>
              <a:gd name="connsiteY14" fmla="*/ 188511 h 523666"/>
              <a:gd name="connsiteX15" fmla="*/ 239422 w 590823"/>
              <a:gd name="connsiteY15" fmla="*/ 187302 h 523666"/>
              <a:gd name="connsiteX16" fmla="*/ 232968 w 590823"/>
              <a:gd name="connsiteY16" fmla="*/ 193749 h 523666"/>
              <a:gd name="connsiteX17" fmla="*/ 239422 w 590823"/>
              <a:gd name="connsiteY17" fmla="*/ 200196 h 523666"/>
              <a:gd name="connsiteX18" fmla="*/ 245877 w 590823"/>
              <a:gd name="connsiteY18" fmla="*/ 193749 h 523666"/>
              <a:gd name="connsiteX19" fmla="*/ 239422 w 590823"/>
              <a:gd name="connsiteY19" fmla="*/ 187302 h 523666"/>
              <a:gd name="connsiteX20" fmla="*/ 309210 w 590823"/>
              <a:gd name="connsiteY20" fmla="*/ 182063 h 523666"/>
              <a:gd name="connsiteX21" fmla="*/ 302756 w 590823"/>
              <a:gd name="connsiteY21" fmla="*/ 188511 h 523666"/>
              <a:gd name="connsiteX22" fmla="*/ 309210 w 590823"/>
              <a:gd name="connsiteY22" fmla="*/ 194958 h 523666"/>
              <a:gd name="connsiteX23" fmla="*/ 315665 w 590823"/>
              <a:gd name="connsiteY23" fmla="*/ 188511 h 523666"/>
              <a:gd name="connsiteX24" fmla="*/ 309210 w 590823"/>
              <a:gd name="connsiteY24" fmla="*/ 182063 h 523666"/>
              <a:gd name="connsiteX25" fmla="*/ 504859 w 590823"/>
              <a:gd name="connsiteY25" fmla="*/ 162721 h 523666"/>
              <a:gd name="connsiteX26" fmla="*/ 498404 w 590823"/>
              <a:gd name="connsiteY26" fmla="*/ 169168 h 523666"/>
              <a:gd name="connsiteX27" fmla="*/ 504859 w 590823"/>
              <a:gd name="connsiteY27" fmla="*/ 175616 h 523666"/>
              <a:gd name="connsiteX28" fmla="*/ 511313 w 590823"/>
              <a:gd name="connsiteY28" fmla="*/ 169168 h 523666"/>
              <a:gd name="connsiteX29" fmla="*/ 504859 w 590823"/>
              <a:gd name="connsiteY29" fmla="*/ 162721 h 523666"/>
              <a:gd name="connsiteX30" fmla="*/ 504859 w 590823"/>
              <a:gd name="connsiteY30" fmla="*/ 157079 h 523666"/>
              <a:gd name="connsiteX31" fmla="*/ 517364 w 590823"/>
              <a:gd name="connsiteY31" fmla="*/ 169168 h 523666"/>
              <a:gd name="connsiteX32" fmla="*/ 504859 w 590823"/>
              <a:gd name="connsiteY32" fmla="*/ 181660 h 523666"/>
              <a:gd name="connsiteX33" fmla="*/ 502438 w 590823"/>
              <a:gd name="connsiteY33" fmla="*/ 181257 h 523666"/>
              <a:gd name="connsiteX34" fmla="*/ 475007 w 590823"/>
              <a:gd name="connsiteY34" fmla="*/ 214703 h 523666"/>
              <a:gd name="connsiteX35" fmla="*/ 475411 w 590823"/>
              <a:gd name="connsiteY35" fmla="*/ 219136 h 523666"/>
              <a:gd name="connsiteX36" fmla="*/ 463309 w 590823"/>
              <a:gd name="connsiteY36" fmla="*/ 231628 h 523666"/>
              <a:gd name="connsiteX37" fmla="*/ 450803 w 590823"/>
              <a:gd name="connsiteY37" fmla="*/ 220345 h 523666"/>
              <a:gd name="connsiteX38" fmla="*/ 419742 w 590823"/>
              <a:gd name="connsiteY38" fmla="*/ 204629 h 523666"/>
              <a:gd name="connsiteX39" fmla="*/ 412077 w 590823"/>
              <a:gd name="connsiteY39" fmla="*/ 207450 h 523666"/>
              <a:gd name="connsiteX40" fmla="*/ 407236 w 590823"/>
              <a:gd name="connsiteY40" fmla="*/ 206644 h 523666"/>
              <a:gd name="connsiteX41" fmla="*/ 376578 w 590823"/>
              <a:gd name="connsiteY41" fmla="*/ 234449 h 523666"/>
              <a:gd name="connsiteX42" fmla="*/ 376981 w 590823"/>
              <a:gd name="connsiteY42" fmla="*/ 236463 h 523666"/>
              <a:gd name="connsiteX43" fmla="*/ 364476 w 590823"/>
              <a:gd name="connsiteY43" fmla="*/ 248955 h 523666"/>
              <a:gd name="connsiteX44" fmla="*/ 351971 w 590823"/>
              <a:gd name="connsiteY44" fmla="*/ 236463 h 523666"/>
              <a:gd name="connsiteX45" fmla="*/ 352374 w 590823"/>
              <a:gd name="connsiteY45" fmla="*/ 234851 h 523666"/>
              <a:gd name="connsiteX46" fmla="*/ 314051 w 590823"/>
              <a:gd name="connsiteY46" fmla="*/ 200196 h 523666"/>
              <a:gd name="connsiteX47" fmla="*/ 309210 w 590823"/>
              <a:gd name="connsiteY47" fmla="*/ 201002 h 523666"/>
              <a:gd name="connsiteX48" fmla="*/ 298722 w 590823"/>
              <a:gd name="connsiteY48" fmla="*/ 195361 h 523666"/>
              <a:gd name="connsiteX49" fmla="*/ 250718 w 590823"/>
              <a:gd name="connsiteY49" fmla="*/ 198988 h 523666"/>
              <a:gd name="connsiteX50" fmla="*/ 239422 w 590823"/>
              <a:gd name="connsiteY50" fmla="*/ 206241 h 523666"/>
              <a:gd name="connsiteX51" fmla="*/ 226917 w 590823"/>
              <a:gd name="connsiteY51" fmla="*/ 193749 h 523666"/>
              <a:gd name="connsiteX52" fmla="*/ 239422 w 590823"/>
              <a:gd name="connsiteY52" fmla="*/ 181257 h 523666"/>
              <a:gd name="connsiteX53" fmla="*/ 249911 w 590823"/>
              <a:gd name="connsiteY53" fmla="*/ 186899 h 523666"/>
              <a:gd name="connsiteX54" fmla="*/ 298319 w 590823"/>
              <a:gd name="connsiteY54" fmla="*/ 183272 h 523666"/>
              <a:gd name="connsiteX55" fmla="*/ 309210 w 590823"/>
              <a:gd name="connsiteY55" fmla="*/ 176422 h 523666"/>
              <a:gd name="connsiteX56" fmla="*/ 321716 w 590823"/>
              <a:gd name="connsiteY56" fmla="*/ 188511 h 523666"/>
              <a:gd name="connsiteX57" fmla="*/ 321312 w 590823"/>
              <a:gd name="connsiteY57" fmla="*/ 190928 h 523666"/>
              <a:gd name="connsiteX58" fmla="*/ 359232 w 590823"/>
              <a:gd name="connsiteY58" fmla="*/ 225180 h 523666"/>
              <a:gd name="connsiteX59" fmla="*/ 364476 w 590823"/>
              <a:gd name="connsiteY59" fmla="*/ 223971 h 523666"/>
              <a:gd name="connsiteX60" fmla="*/ 369317 w 590823"/>
              <a:gd name="connsiteY60" fmla="*/ 224777 h 523666"/>
              <a:gd name="connsiteX61" fmla="*/ 399572 w 590823"/>
              <a:gd name="connsiteY61" fmla="*/ 197376 h 523666"/>
              <a:gd name="connsiteX62" fmla="*/ 399572 w 590823"/>
              <a:gd name="connsiteY62" fmla="*/ 194958 h 523666"/>
              <a:gd name="connsiteX63" fmla="*/ 412077 w 590823"/>
              <a:gd name="connsiteY63" fmla="*/ 182869 h 523666"/>
              <a:gd name="connsiteX64" fmla="*/ 424179 w 590823"/>
              <a:gd name="connsiteY64" fmla="*/ 193749 h 523666"/>
              <a:gd name="connsiteX65" fmla="*/ 455644 w 590823"/>
              <a:gd name="connsiteY65" fmla="*/ 209465 h 523666"/>
              <a:gd name="connsiteX66" fmla="*/ 463309 w 590823"/>
              <a:gd name="connsiteY66" fmla="*/ 206644 h 523666"/>
              <a:gd name="connsiteX67" fmla="*/ 465729 w 590823"/>
              <a:gd name="connsiteY67" fmla="*/ 207047 h 523666"/>
              <a:gd name="connsiteX68" fmla="*/ 493160 w 590823"/>
              <a:gd name="connsiteY68" fmla="*/ 173601 h 523666"/>
              <a:gd name="connsiteX69" fmla="*/ 492757 w 590823"/>
              <a:gd name="connsiteY69" fmla="*/ 169168 h 523666"/>
              <a:gd name="connsiteX70" fmla="*/ 504859 w 590823"/>
              <a:gd name="connsiteY70" fmla="*/ 157079 h 523666"/>
              <a:gd name="connsiteX71" fmla="*/ 229743 w 590823"/>
              <a:gd name="connsiteY71" fmla="*/ 102882 h 523666"/>
              <a:gd name="connsiteX72" fmla="*/ 234225 w 590823"/>
              <a:gd name="connsiteY72" fmla="*/ 141399 h 523666"/>
              <a:gd name="connsiteX73" fmla="*/ 116025 w 590823"/>
              <a:gd name="connsiteY73" fmla="*/ 171608 h 523666"/>
              <a:gd name="connsiteX74" fmla="*/ 116025 w 590823"/>
              <a:gd name="connsiteY74" fmla="*/ 275124 h 523666"/>
              <a:gd name="connsiteX75" fmla="*/ 114815 w 590823"/>
              <a:gd name="connsiteY75" fmla="*/ 283985 h 523666"/>
              <a:gd name="connsiteX76" fmla="*/ 141440 w 590823"/>
              <a:gd name="connsiteY76" fmla="*/ 443891 h 523666"/>
              <a:gd name="connsiteX77" fmla="*/ 98275 w 590823"/>
              <a:gd name="connsiteY77" fmla="*/ 443891 h 523666"/>
              <a:gd name="connsiteX78" fmla="*/ 78104 w 590823"/>
              <a:gd name="connsiteY78" fmla="*/ 309763 h 523666"/>
              <a:gd name="connsiteX79" fmla="*/ 76491 w 590823"/>
              <a:gd name="connsiteY79" fmla="*/ 309763 h 523666"/>
              <a:gd name="connsiteX80" fmla="*/ 40587 w 590823"/>
              <a:gd name="connsiteY80" fmla="*/ 487392 h 523666"/>
              <a:gd name="connsiteX81" fmla="*/ 3473 w 590823"/>
              <a:gd name="connsiteY81" fmla="*/ 465641 h 523666"/>
              <a:gd name="connsiteX82" fmla="*/ 32519 w 590823"/>
              <a:gd name="connsiteY82" fmla="*/ 298082 h 523666"/>
              <a:gd name="connsiteX83" fmla="*/ 23644 w 590823"/>
              <a:gd name="connsiteY83" fmla="*/ 275124 h 523666"/>
              <a:gd name="connsiteX84" fmla="*/ 23644 w 590823"/>
              <a:gd name="connsiteY84" fmla="*/ 145829 h 523666"/>
              <a:gd name="connsiteX85" fmla="*/ 58337 w 590823"/>
              <a:gd name="connsiteY85" fmla="*/ 111190 h 523666"/>
              <a:gd name="connsiteX86" fmla="*/ 81332 w 590823"/>
              <a:gd name="connsiteY86" fmla="*/ 111190 h 523666"/>
              <a:gd name="connsiteX87" fmla="*/ 111184 w 590823"/>
              <a:gd name="connsiteY87" fmla="*/ 128510 h 523666"/>
              <a:gd name="connsiteX88" fmla="*/ 212440 w 590823"/>
              <a:gd name="connsiteY88" fmla="*/ 104342 h 523666"/>
              <a:gd name="connsiteX89" fmla="*/ 229743 w 590823"/>
              <a:gd name="connsiteY89" fmla="*/ 102882 h 523666"/>
              <a:gd name="connsiteX90" fmla="*/ 365732 w 590823"/>
              <a:gd name="connsiteY90" fmla="*/ 36271 h 523666"/>
              <a:gd name="connsiteX91" fmla="*/ 372186 w 590823"/>
              <a:gd name="connsiteY91" fmla="*/ 42716 h 523666"/>
              <a:gd name="connsiteX92" fmla="*/ 372186 w 590823"/>
              <a:gd name="connsiteY92" fmla="*/ 54397 h 523666"/>
              <a:gd name="connsiteX93" fmla="*/ 537979 w 590823"/>
              <a:gd name="connsiteY93" fmla="*/ 54397 h 523666"/>
              <a:gd name="connsiteX94" fmla="*/ 577915 w 590823"/>
              <a:gd name="connsiteY94" fmla="*/ 54397 h 523666"/>
              <a:gd name="connsiteX95" fmla="*/ 590823 w 590823"/>
              <a:gd name="connsiteY95" fmla="*/ 67287 h 523666"/>
              <a:gd name="connsiteX96" fmla="*/ 577915 w 590823"/>
              <a:gd name="connsiteY96" fmla="*/ 80177 h 523666"/>
              <a:gd name="connsiteX97" fmla="*/ 550887 w 590823"/>
              <a:gd name="connsiteY97" fmla="*/ 80177 h 523666"/>
              <a:gd name="connsiteX98" fmla="*/ 550887 w 590823"/>
              <a:gd name="connsiteY98" fmla="*/ 331125 h 523666"/>
              <a:gd name="connsiteX99" fmla="*/ 577915 w 590823"/>
              <a:gd name="connsiteY99" fmla="*/ 331125 h 523666"/>
              <a:gd name="connsiteX100" fmla="*/ 590823 w 590823"/>
              <a:gd name="connsiteY100" fmla="*/ 344015 h 523666"/>
              <a:gd name="connsiteX101" fmla="*/ 577915 w 590823"/>
              <a:gd name="connsiteY101" fmla="*/ 356905 h 523666"/>
              <a:gd name="connsiteX102" fmla="*/ 537979 w 590823"/>
              <a:gd name="connsiteY102" fmla="*/ 356905 h 523666"/>
              <a:gd name="connsiteX103" fmla="*/ 386304 w 590823"/>
              <a:gd name="connsiteY103" fmla="*/ 356905 h 523666"/>
              <a:gd name="connsiteX104" fmla="*/ 387515 w 590823"/>
              <a:gd name="connsiteY104" fmla="*/ 357710 h 523666"/>
              <a:gd name="connsiteX105" fmla="*/ 388321 w 590823"/>
              <a:gd name="connsiteY105" fmla="*/ 358113 h 523666"/>
              <a:gd name="connsiteX106" fmla="*/ 389532 w 590823"/>
              <a:gd name="connsiteY106" fmla="*/ 359321 h 523666"/>
              <a:gd name="connsiteX107" fmla="*/ 389532 w 590823"/>
              <a:gd name="connsiteY107" fmla="*/ 359724 h 523666"/>
              <a:gd name="connsiteX108" fmla="*/ 459721 w 590823"/>
              <a:gd name="connsiteY108" fmla="*/ 457606 h 523666"/>
              <a:gd name="connsiteX109" fmla="*/ 457301 w 590823"/>
              <a:gd name="connsiteY109" fmla="*/ 472510 h 523666"/>
              <a:gd name="connsiteX110" fmla="*/ 451250 w 590823"/>
              <a:gd name="connsiteY110" fmla="*/ 474524 h 523666"/>
              <a:gd name="connsiteX111" fmla="*/ 442376 w 590823"/>
              <a:gd name="connsiteY111" fmla="*/ 470093 h 523666"/>
              <a:gd name="connsiteX112" fmla="*/ 391549 w 590823"/>
              <a:gd name="connsiteY112" fmla="*/ 399199 h 523666"/>
              <a:gd name="connsiteX113" fmla="*/ 391549 w 590823"/>
              <a:gd name="connsiteY113" fmla="*/ 513193 h 523666"/>
              <a:gd name="connsiteX114" fmla="*/ 381060 w 590823"/>
              <a:gd name="connsiteY114" fmla="*/ 523666 h 523666"/>
              <a:gd name="connsiteX115" fmla="*/ 370169 w 590823"/>
              <a:gd name="connsiteY115" fmla="*/ 513193 h 523666"/>
              <a:gd name="connsiteX116" fmla="*/ 370169 w 590823"/>
              <a:gd name="connsiteY116" fmla="*/ 399199 h 523666"/>
              <a:gd name="connsiteX117" fmla="*/ 319745 w 590823"/>
              <a:gd name="connsiteY117" fmla="*/ 470093 h 523666"/>
              <a:gd name="connsiteX118" fmla="*/ 304820 w 590823"/>
              <a:gd name="connsiteY118" fmla="*/ 472510 h 523666"/>
              <a:gd name="connsiteX119" fmla="*/ 301996 w 590823"/>
              <a:gd name="connsiteY119" fmla="*/ 457606 h 523666"/>
              <a:gd name="connsiteX120" fmla="*/ 372186 w 590823"/>
              <a:gd name="connsiteY120" fmla="*/ 359724 h 523666"/>
              <a:gd name="connsiteX121" fmla="*/ 372589 w 590823"/>
              <a:gd name="connsiteY121" fmla="*/ 359321 h 523666"/>
              <a:gd name="connsiteX122" fmla="*/ 373799 w 590823"/>
              <a:gd name="connsiteY122" fmla="*/ 358113 h 523666"/>
              <a:gd name="connsiteX123" fmla="*/ 374606 w 590823"/>
              <a:gd name="connsiteY123" fmla="*/ 357710 h 523666"/>
              <a:gd name="connsiteX124" fmla="*/ 375413 w 590823"/>
              <a:gd name="connsiteY124" fmla="*/ 356905 h 523666"/>
              <a:gd name="connsiteX125" fmla="*/ 206796 w 590823"/>
              <a:gd name="connsiteY125" fmla="*/ 356905 h 523666"/>
              <a:gd name="connsiteX126" fmla="*/ 166457 w 590823"/>
              <a:gd name="connsiteY126" fmla="*/ 356905 h 523666"/>
              <a:gd name="connsiteX127" fmla="*/ 153952 w 590823"/>
              <a:gd name="connsiteY127" fmla="*/ 344015 h 523666"/>
              <a:gd name="connsiteX128" fmla="*/ 166457 w 590823"/>
              <a:gd name="connsiteY128" fmla="*/ 331125 h 523666"/>
              <a:gd name="connsiteX129" fmla="*/ 193888 w 590823"/>
              <a:gd name="connsiteY129" fmla="*/ 331125 h 523666"/>
              <a:gd name="connsiteX130" fmla="*/ 193888 w 590823"/>
              <a:gd name="connsiteY130" fmla="*/ 177656 h 523666"/>
              <a:gd name="connsiteX131" fmla="*/ 210023 w 590823"/>
              <a:gd name="connsiteY131" fmla="*/ 170808 h 523666"/>
              <a:gd name="connsiteX132" fmla="*/ 210023 w 590823"/>
              <a:gd name="connsiteY132" fmla="*/ 331125 h 523666"/>
              <a:gd name="connsiteX133" fmla="*/ 534348 w 590823"/>
              <a:gd name="connsiteY133" fmla="*/ 331125 h 523666"/>
              <a:gd name="connsiteX134" fmla="*/ 534348 w 590823"/>
              <a:gd name="connsiteY134" fmla="*/ 80177 h 523666"/>
              <a:gd name="connsiteX135" fmla="*/ 210023 w 590823"/>
              <a:gd name="connsiteY135" fmla="*/ 80177 h 523666"/>
              <a:gd name="connsiteX136" fmla="*/ 210023 w 590823"/>
              <a:gd name="connsiteY136" fmla="*/ 96692 h 523666"/>
              <a:gd name="connsiteX137" fmla="*/ 202359 w 590823"/>
              <a:gd name="connsiteY137" fmla="*/ 95484 h 523666"/>
              <a:gd name="connsiteX138" fmla="*/ 193888 w 590823"/>
              <a:gd name="connsiteY138" fmla="*/ 96692 h 523666"/>
              <a:gd name="connsiteX139" fmla="*/ 193888 w 590823"/>
              <a:gd name="connsiteY139" fmla="*/ 80177 h 523666"/>
              <a:gd name="connsiteX140" fmla="*/ 166457 w 590823"/>
              <a:gd name="connsiteY140" fmla="*/ 80177 h 523666"/>
              <a:gd name="connsiteX141" fmla="*/ 153952 w 590823"/>
              <a:gd name="connsiteY141" fmla="*/ 67287 h 523666"/>
              <a:gd name="connsiteX142" fmla="*/ 166457 w 590823"/>
              <a:gd name="connsiteY142" fmla="*/ 54397 h 523666"/>
              <a:gd name="connsiteX143" fmla="*/ 206796 w 590823"/>
              <a:gd name="connsiteY143" fmla="*/ 54397 h 523666"/>
              <a:gd name="connsiteX144" fmla="*/ 359681 w 590823"/>
              <a:gd name="connsiteY144" fmla="*/ 54397 h 523666"/>
              <a:gd name="connsiteX145" fmla="*/ 359681 w 590823"/>
              <a:gd name="connsiteY145" fmla="*/ 42716 h 523666"/>
              <a:gd name="connsiteX146" fmla="*/ 365732 w 590823"/>
              <a:gd name="connsiteY146" fmla="*/ 36271 h 523666"/>
              <a:gd name="connsiteX147" fmla="*/ 69803 w 590823"/>
              <a:gd name="connsiteY147" fmla="*/ 0 h 523666"/>
              <a:gd name="connsiteX148" fmla="*/ 115988 w 590823"/>
              <a:gd name="connsiteY148" fmla="*/ 46115 h 523666"/>
              <a:gd name="connsiteX149" fmla="*/ 69803 w 590823"/>
              <a:gd name="connsiteY149" fmla="*/ 92230 h 523666"/>
              <a:gd name="connsiteX150" fmla="*/ 23618 w 590823"/>
              <a:gd name="connsiteY150" fmla="*/ 46115 h 523666"/>
              <a:gd name="connsiteX151" fmla="*/ 69803 w 590823"/>
              <a:gd name="connsiteY151" fmla="*/ 0 h 52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90823" h="523666">
                <a:moveTo>
                  <a:pt x="364476" y="230016"/>
                </a:moveTo>
                <a:cubicBezTo>
                  <a:pt x="360845" y="230016"/>
                  <a:pt x="358022" y="232837"/>
                  <a:pt x="358022" y="236463"/>
                </a:cubicBezTo>
                <a:cubicBezTo>
                  <a:pt x="358022" y="240090"/>
                  <a:pt x="360845" y="242911"/>
                  <a:pt x="364476" y="242911"/>
                </a:cubicBezTo>
                <a:cubicBezTo>
                  <a:pt x="368107" y="242911"/>
                  <a:pt x="370930" y="240090"/>
                  <a:pt x="370930" y="236463"/>
                </a:cubicBezTo>
                <a:cubicBezTo>
                  <a:pt x="370930" y="232837"/>
                  <a:pt x="368107" y="230016"/>
                  <a:pt x="364476" y="230016"/>
                </a:cubicBezTo>
                <a:close/>
                <a:moveTo>
                  <a:pt x="463309" y="212688"/>
                </a:moveTo>
                <a:cubicBezTo>
                  <a:pt x="459678" y="212688"/>
                  <a:pt x="456854" y="215509"/>
                  <a:pt x="456854" y="219136"/>
                </a:cubicBezTo>
                <a:cubicBezTo>
                  <a:pt x="456854" y="222763"/>
                  <a:pt x="459678" y="225583"/>
                  <a:pt x="463309" y="225583"/>
                </a:cubicBezTo>
                <a:cubicBezTo>
                  <a:pt x="466536" y="225583"/>
                  <a:pt x="469763" y="222763"/>
                  <a:pt x="469763" y="219136"/>
                </a:cubicBezTo>
                <a:cubicBezTo>
                  <a:pt x="469763" y="215509"/>
                  <a:pt x="466536" y="212688"/>
                  <a:pt x="463309" y="212688"/>
                </a:cubicBezTo>
                <a:close/>
                <a:moveTo>
                  <a:pt x="412077" y="188511"/>
                </a:moveTo>
                <a:cubicBezTo>
                  <a:pt x="408446" y="188511"/>
                  <a:pt x="405623" y="191734"/>
                  <a:pt x="405623" y="194958"/>
                </a:cubicBezTo>
                <a:cubicBezTo>
                  <a:pt x="405623" y="198585"/>
                  <a:pt x="408446" y="201405"/>
                  <a:pt x="412077" y="201405"/>
                </a:cubicBezTo>
                <a:cubicBezTo>
                  <a:pt x="415304" y="201405"/>
                  <a:pt x="418531" y="198585"/>
                  <a:pt x="418531" y="194958"/>
                </a:cubicBezTo>
                <a:cubicBezTo>
                  <a:pt x="418531" y="191734"/>
                  <a:pt x="415304" y="188511"/>
                  <a:pt x="412077" y="188511"/>
                </a:cubicBezTo>
                <a:close/>
                <a:moveTo>
                  <a:pt x="239422" y="187302"/>
                </a:moveTo>
                <a:cubicBezTo>
                  <a:pt x="235792" y="187302"/>
                  <a:pt x="232968" y="190122"/>
                  <a:pt x="232968" y="193749"/>
                </a:cubicBezTo>
                <a:cubicBezTo>
                  <a:pt x="232968" y="197376"/>
                  <a:pt x="235792" y="200196"/>
                  <a:pt x="239422" y="200196"/>
                </a:cubicBezTo>
                <a:cubicBezTo>
                  <a:pt x="243053" y="200196"/>
                  <a:pt x="245877" y="197376"/>
                  <a:pt x="245877" y="193749"/>
                </a:cubicBezTo>
                <a:cubicBezTo>
                  <a:pt x="245877" y="190122"/>
                  <a:pt x="243053" y="187302"/>
                  <a:pt x="239422" y="187302"/>
                </a:cubicBezTo>
                <a:close/>
                <a:moveTo>
                  <a:pt x="309210" y="182063"/>
                </a:moveTo>
                <a:cubicBezTo>
                  <a:pt x="305580" y="182063"/>
                  <a:pt x="302756" y="185287"/>
                  <a:pt x="302756" y="188511"/>
                </a:cubicBezTo>
                <a:cubicBezTo>
                  <a:pt x="302756" y="192137"/>
                  <a:pt x="305580" y="194958"/>
                  <a:pt x="309210" y="194958"/>
                </a:cubicBezTo>
                <a:cubicBezTo>
                  <a:pt x="312841" y="194958"/>
                  <a:pt x="315665" y="192137"/>
                  <a:pt x="315665" y="188511"/>
                </a:cubicBezTo>
                <a:cubicBezTo>
                  <a:pt x="315665" y="185287"/>
                  <a:pt x="312841" y="182063"/>
                  <a:pt x="309210" y="182063"/>
                </a:cubicBezTo>
                <a:close/>
                <a:moveTo>
                  <a:pt x="504859" y="162721"/>
                </a:moveTo>
                <a:cubicBezTo>
                  <a:pt x="501631" y="162721"/>
                  <a:pt x="498404" y="165944"/>
                  <a:pt x="498404" y="169168"/>
                </a:cubicBezTo>
                <a:cubicBezTo>
                  <a:pt x="498404" y="172795"/>
                  <a:pt x="501631" y="175616"/>
                  <a:pt x="504859" y="175616"/>
                </a:cubicBezTo>
                <a:cubicBezTo>
                  <a:pt x="508489" y="175616"/>
                  <a:pt x="511313" y="172795"/>
                  <a:pt x="511313" y="169168"/>
                </a:cubicBezTo>
                <a:cubicBezTo>
                  <a:pt x="511313" y="165944"/>
                  <a:pt x="508489" y="162721"/>
                  <a:pt x="504859" y="162721"/>
                </a:cubicBezTo>
                <a:close/>
                <a:moveTo>
                  <a:pt x="504859" y="157079"/>
                </a:moveTo>
                <a:cubicBezTo>
                  <a:pt x="511716" y="157079"/>
                  <a:pt x="517364" y="162318"/>
                  <a:pt x="517364" y="169168"/>
                </a:cubicBezTo>
                <a:cubicBezTo>
                  <a:pt x="517364" y="176019"/>
                  <a:pt x="511716" y="181660"/>
                  <a:pt x="504859" y="181660"/>
                </a:cubicBezTo>
                <a:cubicBezTo>
                  <a:pt x="504052" y="181660"/>
                  <a:pt x="503245" y="181660"/>
                  <a:pt x="502438" y="181257"/>
                </a:cubicBezTo>
                <a:lnTo>
                  <a:pt x="475007" y="214703"/>
                </a:lnTo>
                <a:cubicBezTo>
                  <a:pt x="475411" y="216315"/>
                  <a:pt x="475411" y="217524"/>
                  <a:pt x="475411" y="219136"/>
                </a:cubicBezTo>
                <a:cubicBezTo>
                  <a:pt x="475411" y="225986"/>
                  <a:pt x="470166" y="231628"/>
                  <a:pt x="463309" y="231628"/>
                </a:cubicBezTo>
                <a:cubicBezTo>
                  <a:pt x="456854" y="231628"/>
                  <a:pt x="451610" y="226389"/>
                  <a:pt x="450803" y="220345"/>
                </a:cubicBezTo>
                <a:lnTo>
                  <a:pt x="419742" y="204629"/>
                </a:lnTo>
                <a:cubicBezTo>
                  <a:pt x="417725" y="206644"/>
                  <a:pt x="414901" y="207450"/>
                  <a:pt x="412077" y="207450"/>
                </a:cubicBezTo>
                <a:cubicBezTo>
                  <a:pt x="410463" y="207450"/>
                  <a:pt x="408850" y="207047"/>
                  <a:pt x="407236" y="206644"/>
                </a:cubicBezTo>
                <a:lnTo>
                  <a:pt x="376578" y="234449"/>
                </a:lnTo>
                <a:cubicBezTo>
                  <a:pt x="376981" y="234851"/>
                  <a:pt x="376981" y="235657"/>
                  <a:pt x="376981" y="236463"/>
                </a:cubicBezTo>
                <a:cubicBezTo>
                  <a:pt x="376981" y="243314"/>
                  <a:pt x="371334" y="248955"/>
                  <a:pt x="364476" y="248955"/>
                </a:cubicBezTo>
                <a:cubicBezTo>
                  <a:pt x="357618" y="248955"/>
                  <a:pt x="351971" y="243314"/>
                  <a:pt x="351971" y="236463"/>
                </a:cubicBezTo>
                <a:cubicBezTo>
                  <a:pt x="351971" y="236060"/>
                  <a:pt x="351971" y="235254"/>
                  <a:pt x="352374" y="234851"/>
                </a:cubicBezTo>
                <a:lnTo>
                  <a:pt x="314051" y="200196"/>
                </a:lnTo>
                <a:cubicBezTo>
                  <a:pt x="312438" y="200599"/>
                  <a:pt x="310824" y="201002"/>
                  <a:pt x="309210" y="201002"/>
                </a:cubicBezTo>
                <a:cubicBezTo>
                  <a:pt x="304773" y="201002"/>
                  <a:pt x="301142" y="198585"/>
                  <a:pt x="298722" y="195361"/>
                </a:cubicBezTo>
                <a:lnTo>
                  <a:pt x="250718" y="198988"/>
                </a:lnTo>
                <a:cubicBezTo>
                  <a:pt x="248701" y="203017"/>
                  <a:pt x="244263" y="206241"/>
                  <a:pt x="239422" y="206241"/>
                </a:cubicBezTo>
                <a:cubicBezTo>
                  <a:pt x="232565" y="206241"/>
                  <a:pt x="226917" y="200599"/>
                  <a:pt x="226917" y="193749"/>
                </a:cubicBezTo>
                <a:cubicBezTo>
                  <a:pt x="226917" y="186899"/>
                  <a:pt x="232565" y="181257"/>
                  <a:pt x="239422" y="181257"/>
                </a:cubicBezTo>
                <a:cubicBezTo>
                  <a:pt x="243860" y="181257"/>
                  <a:pt x="247894" y="183675"/>
                  <a:pt x="249911" y="186899"/>
                </a:cubicBezTo>
                <a:lnTo>
                  <a:pt x="298319" y="183272"/>
                </a:lnTo>
                <a:cubicBezTo>
                  <a:pt x="300336" y="179242"/>
                  <a:pt x="304370" y="176422"/>
                  <a:pt x="309210" y="176422"/>
                </a:cubicBezTo>
                <a:cubicBezTo>
                  <a:pt x="316068" y="176422"/>
                  <a:pt x="321716" y="181660"/>
                  <a:pt x="321716" y="188511"/>
                </a:cubicBezTo>
                <a:cubicBezTo>
                  <a:pt x="321716" y="189316"/>
                  <a:pt x="321716" y="190122"/>
                  <a:pt x="321312" y="190928"/>
                </a:cubicBezTo>
                <a:lnTo>
                  <a:pt x="359232" y="225180"/>
                </a:lnTo>
                <a:cubicBezTo>
                  <a:pt x="360845" y="224374"/>
                  <a:pt x="362459" y="223971"/>
                  <a:pt x="364476" y="223971"/>
                </a:cubicBezTo>
                <a:cubicBezTo>
                  <a:pt x="366090" y="223971"/>
                  <a:pt x="367703" y="224374"/>
                  <a:pt x="369317" y="224777"/>
                </a:cubicBezTo>
                <a:lnTo>
                  <a:pt x="399572" y="197376"/>
                </a:lnTo>
                <a:cubicBezTo>
                  <a:pt x="399572" y="196570"/>
                  <a:pt x="399572" y="195764"/>
                  <a:pt x="399572" y="194958"/>
                </a:cubicBezTo>
                <a:cubicBezTo>
                  <a:pt x="399572" y="188108"/>
                  <a:pt x="405219" y="182869"/>
                  <a:pt x="412077" y="182869"/>
                </a:cubicBezTo>
                <a:cubicBezTo>
                  <a:pt x="418128" y="182869"/>
                  <a:pt x="423372" y="187302"/>
                  <a:pt x="424179" y="193749"/>
                </a:cubicBezTo>
                <a:lnTo>
                  <a:pt x="455644" y="209465"/>
                </a:lnTo>
                <a:cubicBezTo>
                  <a:pt x="457661" y="207450"/>
                  <a:pt x="460485" y="206644"/>
                  <a:pt x="463309" y="206644"/>
                </a:cubicBezTo>
                <a:cubicBezTo>
                  <a:pt x="464115" y="206644"/>
                  <a:pt x="464922" y="206644"/>
                  <a:pt x="465729" y="207047"/>
                </a:cubicBezTo>
                <a:lnTo>
                  <a:pt x="493160" y="173601"/>
                </a:lnTo>
                <a:cubicBezTo>
                  <a:pt x="492757" y="172392"/>
                  <a:pt x="492757" y="170780"/>
                  <a:pt x="492757" y="169168"/>
                </a:cubicBezTo>
                <a:cubicBezTo>
                  <a:pt x="492757" y="162318"/>
                  <a:pt x="498001" y="157079"/>
                  <a:pt x="504859" y="157079"/>
                </a:cubicBezTo>
                <a:close/>
                <a:moveTo>
                  <a:pt x="229743" y="102882"/>
                </a:moveTo>
                <a:cubicBezTo>
                  <a:pt x="245192" y="108471"/>
                  <a:pt x="252983" y="131732"/>
                  <a:pt x="234225" y="141399"/>
                </a:cubicBezTo>
                <a:cubicBezTo>
                  <a:pt x="197111" y="160732"/>
                  <a:pt x="157173" y="170399"/>
                  <a:pt x="116025" y="171608"/>
                </a:cubicBezTo>
                <a:lnTo>
                  <a:pt x="116025" y="275124"/>
                </a:lnTo>
                <a:cubicBezTo>
                  <a:pt x="116025" y="278346"/>
                  <a:pt x="115622" y="281165"/>
                  <a:pt x="114815" y="283985"/>
                </a:cubicBezTo>
                <a:cubicBezTo>
                  <a:pt x="133372" y="335541"/>
                  <a:pt x="141036" y="389112"/>
                  <a:pt x="141440" y="443891"/>
                </a:cubicBezTo>
                <a:cubicBezTo>
                  <a:pt x="141843" y="471683"/>
                  <a:pt x="98678" y="471683"/>
                  <a:pt x="98275" y="443891"/>
                </a:cubicBezTo>
                <a:cubicBezTo>
                  <a:pt x="97871" y="397570"/>
                  <a:pt x="91820" y="353264"/>
                  <a:pt x="78104" y="309763"/>
                </a:cubicBezTo>
                <a:lnTo>
                  <a:pt x="76491" y="309763"/>
                </a:lnTo>
                <a:cubicBezTo>
                  <a:pt x="80525" y="371792"/>
                  <a:pt x="74877" y="433016"/>
                  <a:pt x="40587" y="487392"/>
                </a:cubicBezTo>
                <a:cubicBezTo>
                  <a:pt x="25661" y="510753"/>
                  <a:pt x="-11453" y="489003"/>
                  <a:pt x="3473" y="465641"/>
                </a:cubicBezTo>
                <a:cubicBezTo>
                  <a:pt x="35746" y="414085"/>
                  <a:pt x="37763" y="356486"/>
                  <a:pt x="32519" y="298082"/>
                </a:cubicBezTo>
                <a:cubicBezTo>
                  <a:pt x="27275" y="292041"/>
                  <a:pt x="23644" y="283985"/>
                  <a:pt x="23644" y="275124"/>
                </a:cubicBezTo>
                <a:lnTo>
                  <a:pt x="23644" y="145829"/>
                </a:lnTo>
                <a:cubicBezTo>
                  <a:pt x="23644" y="126898"/>
                  <a:pt x="39377" y="111190"/>
                  <a:pt x="58337" y="111190"/>
                </a:cubicBezTo>
                <a:lnTo>
                  <a:pt x="81332" y="111190"/>
                </a:lnTo>
                <a:cubicBezTo>
                  <a:pt x="94241" y="111190"/>
                  <a:pt x="105536" y="118440"/>
                  <a:pt x="111184" y="128510"/>
                </a:cubicBezTo>
                <a:cubicBezTo>
                  <a:pt x="146684" y="128107"/>
                  <a:pt x="180571" y="120857"/>
                  <a:pt x="212440" y="104342"/>
                </a:cubicBezTo>
                <a:cubicBezTo>
                  <a:pt x="218592" y="101120"/>
                  <a:pt x="224593" y="101019"/>
                  <a:pt x="229743" y="102882"/>
                </a:cubicBezTo>
                <a:close/>
                <a:moveTo>
                  <a:pt x="365732" y="36271"/>
                </a:moveTo>
                <a:cubicBezTo>
                  <a:pt x="369362" y="36271"/>
                  <a:pt x="372186" y="39090"/>
                  <a:pt x="372186" y="42716"/>
                </a:cubicBezTo>
                <a:lnTo>
                  <a:pt x="372186" y="54397"/>
                </a:lnTo>
                <a:lnTo>
                  <a:pt x="537979" y="54397"/>
                </a:lnTo>
                <a:lnTo>
                  <a:pt x="577915" y="54397"/>
                </a:lnTo>
                <a:cubicBezTo>
                  <a:pt x="585176" y="54397"/>
                  <a:pt x="590823" y="60439"/>
                  <a:pt x="590823" y="67287"/>
                </a:cubicBezTo>
                <a:cubicBezTo>
                  <a:pt x="590823" y="74537"/>
                  <a:pt x="585176" y="80177"/>
                  <a:pt x="577915" y="80177"/>
                </a:cubicBezTo>
                <a:lnTo>
                  <a:pt x="550887" y="80177"/>
                </a:lnTo>
                <a:lnTo>
                  <a:pt x="550887" y="331125"/>
                </a:lnTo>
                <a:lnTo>
                  <a:pt x="577915" y="331125"/>
                </a:lnTo>
                <a:cubicBezTo>
                  <a:pt x="585176" y="331125"/>
                  <a:pt x="590823" y="336764"/>
                  <a:pt x="590823" y="344015"/>
                </a:cubicBezTo>
                <a:cubicBezTo>
                  <a:pt x="590823" y="351265"/>
                  <a:pt x="584772" y="356905"/>
                  <a:pt x="577915" y="356905"/>
                </a:cubicBezTo>
                <a:lnTo>
                  <a:pt x="537979" y="356905"/>
                </a:lnTo>
                <a:lnTo>
                  <a:pt x="386304" y="356905"/>
                </a:lnTo>
                <a:cubicBezTo>
                  <a:pt x="386708" y="356905"/>
                  <a:pt x="387111" y="357307"/>
                  <a:pt x="387515" y="357710"/>
                </a:cubicBezTo>
                <a:cubicBezTo>
                  <a:pt x="387918" y="357710"/>
                  <a:pt x="387918" y="358113"/>
                  <a:pt x="388321" y="358113"/>
                </a:cubicBezTo>
                <a:cubicBezTo>
                  <a:pt x="388725" y="358516"/>
                  <a:pt x="389128" y="358919"/>
                  <a:pt x="389532" y="359321"/>
                </a:cubicBezTo>
                <a:cubicBezTo>
                  <a:pt x="389532" y="359724"/>
                  <a:pt x="389532" y="359724"/>
                  <a:pt x="389532" y="359724"/>
                </a:cubicBezTo>
                <a:lnTo>
                  <a:pt x="459721" y="457606"/>
                </a:lnTo>
                <a:cubicBezTo>
                  <a:pt x="463352" y="462440"/>
                  <a:pt x="462142" y="468885"/>
                  <a:pt x="457301" y="472510"/>
                </a:cubicBezTo>
                <a:cubicBezTo>
                  <a:pt x="455284" y="473718"/>
                  <a:pt x="453267" y="474524"/>
                  <a:pt x="451250" y="474524"/>
                </a:cubicBezTo>
                <a:cubicBezTo>
                  <a:pt x="447620" y="474524"/>
                  <a:pt x="444393" y="472913"/>
                  <a:pt x="442376" y="470093"/>
                </a:cubicBezTo>
                <a:lnTo>
                  <a:pt x="391549" y="399199"/>
                </a:lnTo>
                <a:lnTo>
                  <a:pt x="391549" y="513193"/>
                </a:lnTo>
                <a:cubicBezTo>
                  <a:pt x="391549" y="518833"/>
                  <a:pt x="387111" y="523666"/>
                  <a:pt x="381060" y="523666"/>
                </a:cubicBezTo>
                <a:cubicBezTo>
                  <a:pt x="375010" y="523666"/>
                  <a:pt x="370169" y="518833"/>
                  <a:pt x="370169" y="513193"/>
                </a:cubicBezTo>
                <a:lnTo>
                  <a:pt x="370169" y="399199"/>
                </a:lnTo>
                <a:lnTo>
                  <a:pt x="319745" y="470093"/>
                </a:lnTo>
                <a:cubicBezTo>
                  <a:pt x="316115" y="474927"/>
                  <a:pt x="309660" y="475732"/>
                  <a:pt x="304820" y="472510"/>
                </a:cubicBezTo>
                <a:cubicBezTo>
                  <a:pt x="299979" y="468885"/>
                  <a:pt x="298769" y="462440"/>
                  <a:pt x="301996" y="457606"/>
                </a:cubicBezTo>
                <a:lnTo>
                  <a:pt x="372186" y="359724"/>
                </a:lnTo>
                <a:cubicBezTo>
                  <a:pt x="372589" y="359724"/>
                  <a:pt x="372589" y="359724"/>
                  <a:pt x="372589" y="359321"/>
                </a:cubicBezTo>
                <a:cubicBezTo>
                  <a:pt x="372993" y="358919"/>
                  <a:pt x="373396" y="358516"/>
                  <a:pt x="373799" y="358113"/>
                </a:cubicBezTo>
                <a:cubicBezTo>
                  <a:pt x="373799" y="358113"/>
                  <a:pt x="374203" y="357710"/>
                  <a:pt x="374606" y="357710"/>
                </a:cubicBezTo>
                <a:cubicBezTo>
                  <a:pt x="374606" y="357307"/>
                  <a:pt x="375010" y="356905"/>
                  <a:pt x="375413" y="356905"/>
                </a:cubicBezTo>
                <a:lnTo>
                  <a:pt x="206796" y="356905"/>
                </a:lnTo>
                <a:lnTo>
                  <a:pt x="166457" y="356905"/>
                </a:lnTo>
                <a:cubicBezTo>
                  <a:pt x="159599" y="356905"/>
                  <a:pt x="153952" y="351265"/>
                  <a:pt x="153952" y="344015"/>
                </a:cubicBezTo>
                <a:cubicBezTo>
                  <a:pt x="153952" y="336764"/>
                  <a:pt x="159599" y="331125"/>
                  <a:pt x="166457" y="331125"/>
                </a:cubicBezTo>
                <a:lnTo>
                  <a:pt x="193888" y="331125"/>
                </a:lnTo>
                <a:lnTo>
                  <a:pt x="193888" y="177656"/>
                </a:lnTo>
                <a:cubicBezTo>
                  <a:pt x="199132" y="175642"/>
                  <a:pt x="204779" y="173225"/>
                  <a:pt x="210023" y="170808"/>
                </a:cubicBezTo>
                <a:lnTo>
                  <a:pt x="210023" y="331125"/>
                </a:lnTo>
                <a:lnTo>
                  <a:pt x="534348" y="331125"/>
                </a:lnTo>
                <a:lnTo>
                  <a:pt x="534348" y="80177"/>
                </a:lnTo>
                <a:lnTo>
                  <a:pt x="210023" y="80177"/>
                </a:lnTo>
                <a:lnTo>
                  <a:pt x="210023" y="96692"/>
                </a:lnTo>
                <a:cubicBezTo>
                  <a:pt x="207603" y="95887"/>
                  <a:pt x="205182" y="95484"/>
                  <a:pt x="202359" y="95484"/>
                </a:cubicBezTo>
                <a:cubicBezTo>
                  <a:pt x="199535" y="95484"/>
                  <a:pt x="196711" y="95887"/>
                  <a:pt x="193888" y="96692"/>
                </a:cubicBezTo>
                <a:lnTo>
                  <a:pt x="193888" y="80177"/>
                </a:lnTo>
                <a:lnTo>
                  <a:pt x="166457" y="80177"/>
                </a:lnTo>
                <a:cubicBezTo>
                  <a:pt x="159599" y="80177"/>
                  <a:pt x="153952" y="74537"/>
                  <a:pt x="153952" y="67287"/>
                </a:cubicBezTo>
                <a:cubicBezTo>
                  <a:pt x="153952" y="60439"/>
                  <a:pt x="159599" y="54397"/>
                  <a:pt x="166457" y="54397"/>
                </a:cubicBezTo>
                <a:lnTo>
                  <a:pt x="206796" y="54397"/>
                </a:lnTo>
                <a:lnTo>
                  <a:pt x="359681" y="54397"/>
                </a:lnTo>
                <a:lnTo>
                  <a:pt x="359681" y="42716"/>
                </a:lnTo>
                <a:cubicBezTo>
                  <a:pt x="359681" y="39090"/>
                  <a:pt x="362504" y="36271"/>
                  <a:pt x="365732" y="36271"/>
                </a:cubicBezTo>
                <a:close/>
                <a:moveTo>
                  <a:pt x="69803" y="0"/>
                </a:moveTo>
                <a:cubicBezTo>
                  <a:pt x="95310" y="0"/>
                  <a:pt x="115988" y="20646"/>
                  <a:pt x="115988" y="46115"/>
                </a:cubicBezTo>
                <a:cubicBezTo>
                  <a:pt x="115988" y="71584"/>
                  <a:pt x="95310" y="92230"/>
                  <a:pt x="69803" y="92230"/>
                </a:cubicBezTo>
                <a:cubicBezTo>
                  <a:pt x="44296" y="92230"/>
                  <a:pt x="23618" y="71584"/>
                  <a:pt x="23618" y="46115"/>
                </a:cubicBezTo>
                <a:cubicBezTo>
                  <a:pt x="23618" y="20646"/>
                  <a:pt x="44296" y="0"/>
                  <a:pt x="69803" y="0"/>
                </a:cubicBezTo>
                <a:close/>
              </a:path>
            </a:pathLst>
          </a:custGeom>
          <a:solidFill>
            <a:srgbClr val="FF6600"/>
          </a:solidFill>
          <a:ln>
            <a:solidFill>
              <a:schemeClr val="tx1"/>
            </a:solidFill>
          </a:ln>
        </p:spPr>
        <p:txBody>
          <a:bodyPr/>
          <a:lstStyle/>
          <a:p>
            <a:endParaRPr lang="es-MX"/>
          </a:p>
        </p:txBody>
      </p:sp>
    </p:spTree>
    <p:extLst>
      <p:ext uri="{BB962C8B-B14F-4D97-AF65-F5344CB8AC3E}">
        <p14:creationId xmlns:p14="http://schemas.microsoft.com/office/powerpoint/2010/main" val="79952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21" presetClass="exit" presetSubtype="1" fill="hold" grpId="0" nodeType="withEffect">
                                  <p:stCondLst>
                                    <p:cond delay="0"/>
                                  </p:stCondLst>
                                  <p:childTnLst>
                                    <p:animEffect transition="out" filter="wheel(1)">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par>
                                <p:cTn id="11" presetID="21" presetClass="exit" presetSubtype="1" fill="hold" grpId="0" nodeType="withEffect">
                                  <p:stCondLst>
                                    <p:cond delay="0"/>
                                  </p:stCondLst>
                                  <p:childTnLst>
                                    <p:animEffect transition="out" filter="wheel(1)">
                                      <p:cBhvr>
                                        <p:cTn id="12" dur="2000"/>
                                        <p:tgtEl>
                                          <p:spTgt spid="11"/>
                                        </p:tgtEl>
                                      </p:cBhvr>
                                    </p:animEffect>
                                    <p:set>
                                      <p:cBhvr>
                                        <p:cTn id="13" dur="1" fill="hold">
                                          <p:stCondLst>
                                            <p:cond delay="1999"/>
                                          </p:stCondLst>
                                        </p:cTn>
                                        <p:tgtEl>
                                          <p:spTgt spid="11"/>
                                        </p:tgtEl>
                                        <p:attrNameLst>
                                          <p:attrName>style.visibility</p:attrName>
                                        </p:attrNameLst>
                                      </p:cBhvr>
                                      <p:to>
                                        <p:strVal val="hidden"/>
                                      </p:to>
                                    </p:set>
                                  </p:childTnLst>
                                </p:cTn>
                              </p:par>
                              <p:par>
                                <p:cTn id="14" presetID="21" presetClass="exit" presetSubtype="1" fill="hold" grpId="0" nodeType="withEffect">
                                  <p:stCondLst>
                                    <p:cond delay="0"/>
                                  </p:stCondLst>
                                  <p:childTnLst>
                                    <p:animEffect transition="out" filter="wheel(1)">
                                      <p:cBhvr>
                                        <p:cTn id="15" dur="2000"/>
                                        <p:tgtEl>
                                          <p:spTgt spid="13"/>
                                        </p:tgtEl>
                                      </p:cBhvr>
                                    </p:animEffect>
                                    <p:set>
                                      <p:cBhvr>
                                        <p:cTn id="16" dur="1" fill="hold">
                                          <p:stCondLst>
                                            <p:cond delay="1999"/>
                                          </p:stCondLst>
                                        </p:cTn>
                                        <p:tgtEl>
                                          <p:spTgt spid="13"/>
                                        </p:tgtEl>
                                        <p:attrNameLst>
                                          <p:attrName>style.visibility</p:attrName>
                                        </p:attrNameLst>
                                      </p:cBhvr>
                                      <p:to>
                                        <p:strVal val="hidden"/>
                                      </p:to>
                                    </p:set>
                                  </p:childTnLst>
                                </p:cTn>
                              </p:par>
                              <p:par>
                                <p:cTn id="17" presetID="21" presetClass="exit" presetSubtype="1" fill="hold" grpId="0" nodeType="withEffect">
                                  <p:stCondLst>
                                    <p:cond delay="0"/>
                                  </p:stCondLst>
                                  <p:childTnLst>
                                    <p:animEffect transition="out" filter="wheel(1)">
                                      <p:cBhvr>
                                        <p:cTn id="18" dur="2000"/>
                                        <p:tgtEl>
                                          <p:spTgt spid="14"/>
                                        </p:tgtEl>
                                      </p:cBhvr>
                                    </p:animEffect>
                                    <p:set>
                                      <p:cBhvr>
                                        <p:cTn id="19" dur="1" fill="hold">
                                          <p:stCondLst>
                                            <p:cond delay="1999"/>
                                          </p:stCondLst>
                                        </p:cTn>
                                        <p:tgtEl>
                                          <p:spTgt spid="14"/>
                                        </p:tgtEl>
                                        <p:attrNameLst>
                                          <p:attrName>style.visibility</p:attrName>
                                        </p:attrNameLst>
                                      </p:cBhvr>
                                      <p:to>
                                        <p:strVal val="hidden"/>
                                      </p:to>
                                    </p:set>
                                  </p:childTnLst>
                                </p:cTn>
                              </p:par>
                              <p:par>
                                <p:cTn id="20" presetID="21" presetClass="exit" presetSubtype="1" fill="hold" grpId="0" nodeType="withEffect">
                                  <p:stCondLst>
                                    <p:cond delay="0"/>
                                  </p:stCondLst>
                                  <p:childTnLst>
                                    <p:animEffect transition="out" filter="wheel(1)">
                                      <p:cBhvr>
                                        <p:cTn id="21" dur="2000"/>
                                        <p:tgtEl>
                                          <p:spTgt spid="15"/>
                                        </p:tgtEl>
                                      </p:cBhvr>
                                    </p:animEffect>
                                    <p:set>
                                      <p:cBhvr>
                                        <p:cTn id="22" dur="1" fill="hold">
                                          <p:stCondLst>
                                            <p:cond delay="1999"/>
                                          </p:stCondLst>
                                        </p:cTn>
                                        <p:tgtEl>
                                          <p:spTgt spid="15"/>
                                        </p:tgtEl>
                                        <p:attrNameLst>
                                          <p:attrName>style.visibility</p:attrName>
                                        </p:attrNameLst>
                                      </p:cBhvr>
                                      <p:to>
                                        <p:strVal val="hidden"/>
                                      </p:to>
                                    </p:set>
                                  </p:childTnLst>
                                </p:cTn>
                              </p:par>
                              <p:par>
                                <p:cTn id="23" presetID="21" presetClass="exit" presetSubtype="1" fill="hold" nodeType="withEffect">
                                  <p:stCondLst>
                                    <p:cond delay="0"/>
                                  </p:stCondLst>
                                  <p:childTnLst>
                                    <p:animEffect transition="out" filter="wheel(1)">
                                      <p:cBhvr>
                                        <p:cTn id="24" dur="2000"/>
                                        <p:tgtEl>
                                          <p:spTgt spid="17"/>
                                        </p:tgtEl>
                                      </p:cBhvr>
                                    </p:animEffect>
                                    <p:set>
                                      <p:cBhvr>
                                        <p:cTn id="25" dur="1" fill="hold">
                                          <p:stCondLst>
                                            <p:cond delay="1999"/>
                                          </p:stCondLst>
                                        </p:cTn>
                                        <p:tgtEl>
                                          <p:spTgt spid="17"/>
                                        </p:tgtEl>
                                        <p:attrNameLst>
                                          <p:attrName>style.visibility</p:attrName>
                                        </p:attrNameLst>
                                      </p:cBhvr>
                                      <p:to>
                                        <p:strVal val="hidden"/>
                                      </p:to>
                                    </p:set>
                                  </p:childTnLst>
                                </p:cTn>
                              </p:par>
                              <p:par>
                                <p:cTn id="26" presetID="21" presetClass="exit" presetSubtype="1" fill="hold" nodeType="withEffect">
                                  <p:stCondLst>
                                    <p:cond delay="0"/>
                                  </p:stCondLst>
                                  <p:childTnLst>
                                    <p:animEffect transition="out" filter="wheel(1)">
                                      <p:cBhvr>
                                        <p:cTn id="27" dur="2000"/>
                                        <p:tgtEl>
                                          <p:spTgt spid="18"/>
                                        </p:tgtEl>
                                      </p:cBhvr>
                                    </p:animEffect>
                                    <p:set>
                                      <p:cBhvr>
                                        <p:cTn id="28" dur="1" fill="hold">
                                          <p:stCondLst>
                                            <p:cond delay="1999"/>
                                          </p:stCondLst>
                                        </p:cTn>
                                        <p:tgtEl>
                                          <p:spTgt spid="18"/>
                                        </p:tgtEl>
                                        <p:attrNameLst>
                                          <p:attrName>style.visibility</p:attrName>
                                        </p:attrNameLst>
                                      </p:cBhvr>
                                      <p:to>
                                        <p:strVal val="hidden"/>
                                      </p:to>
                                    </p:set>
                                  </p:childTnLst>
                                </p:cTn>
                              </p:par>
                              <p:par>
                                <p:cTn id="29" presetID="21" presetClass="exit" presetSubtype="1" fill="hold" grpId="0" nodeType="withEffect">
                                  <p:stCondLst>
                                    <p:cond delay="0"/>
                                  </p:stCondLst>
                                  <p:childTnLst>
                                    <p:animEffect transition="out" filter="wheel(1)">
                                      <p:cBhvr>
                                        <p:cTn id="30" dur="2000"/>
                                        <p:tgtEl>
                                          <p:spTgt spid="19"/>
                                        </p:tgtEl>
                                      </p:cBhvr>
                                    </p:animEffect>
                                    <p:set>
                                      <p:cBhvr>
                                        <p:cTn id="31" dur="1" fill="hold">
                                          <p:stCondLst>
                                            <p:cond delay="1999"/>
                                          </p:stCondLst>
                                        </p:cTn>
                                        <p:tgtEl>
                                          <p:spTgt spid="19"/>
                                        </p:tgtEl>
                                        <p:attrNameLst>
                                          <p:attrName>style.visibility</p:attrName>
                                        </p:attrNameLst>
                                      </p:cBhvr>
                                      <p:to>
                                        <p:strVal val="hidden"/>
                                      </p:to>
                                    </p:set>
                                  </p:childTnLst>
                                </p:cTn>
                              </p:par>
                              <p:par>
                                <p:cTn id="32" presetID="21" presetClass="exit" presetSubtype="1" fill="hold" grpId="0" nodeType="withEffect" nodePh="1">
                                  <p:stCondLst>
                                    <p:cond delay="0"/>
                                  </p:stCondLst>
                                  <p:endCondLst>
                                    <p:cond evt="begin" delay="0">
                                      <p:tn val="32"/>
                                    </p:cond>
                                  </p:endCondLst>
                                  <p:childTnLst>
                                    <p:animEffect transition="out" filter="wheel(1)">
                                      <p:cBhvr>
                                        <p:cTn id="33" dur="2000"/>
                                        <p:tgtEl>
                                          <p:spTgt spid="21"/>
                                        </p:tgtEl>
                                      </p:cBhvr>
                                    </p:animEffect>
                                    <p:set>
                                      <p:cBhvr>
                                        <p:cTn id="34" dur="1" fill="hold">
                                          <p:stCondLst>
                                            <p:cond delay="1999"/>
                                          </p:stCondLst>
                                        </p:cTn>
                                        <p:tgtEl>
                                          <p:spTgt spid="21"/>
                                        </p:tgtEl>
                                        <p:attrNameLst>
                                          <p:attrName>style.visibility</p:attrName>
                                        </p:attrNameLst>
                                      </p:cBhvr>
                                      <p:to>
                                        <p:strVal val="hidden"/>
                                      </p:to>
                                    </p:set>
                                  </p:childTnLst>
                                </p:cTn>
                              </p:par>
                              <p:par>
                                <p:cTn id="35" presetID="21" presetClass="exit" presetSubtype="1" fill="hold" grpId="0" nodeType="withEffect">
                                  <p:stCondLst>
                                    <p:cond delay="0"/>
                                  </p:stCondLst>
                                  <p:childTnLst>
                                    <p:animEffect transition="out" filter="wheel(1)">
                                      <p:cBhvr>
                                        <p:cTn id="36" dur="2000"/>
                                        <p:tgtEl>
                                          <p:spTgt spid="23"/>
                                        </p:tgtEl>
                                      </p:cBhvr>
                                    </p:animEffect>
                                    <p:set>
                                      <p:cBhvr>
                                        <p:cTn id="37"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3" grpId="0" animBg="1"/>
      <p:bldP spid="14" grpId="0" animBg="1"/>
      <p:bldP spid="15" grpId="0" animBg="1"/>
      <p:bldP spid="19" grpId="0"/>
      <p:bldP spid="21"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37">
            <a:extLst>
              <a:ext uri="{FF2B5EF4-FFF2-40B4-BE49-F238E27FC236}">
                <a16:creationId xmlns="" xmlns:a16="http://schemas.microsoft.com/office/drawing/2014/main" id="{4816675A-E511-493A-9DCD-DB150BD6AE31}"/>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Conclusiones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7" name="Elipse 6">
            <a:extLst>
              <a:ext uri="{FF2B5EF4-FFF2-40B4-BE49-F238E27FC236}">
                <a16:creationId xmlns="" xmlns:a16="http://schemas.microsoft.com/office/drawing/2014/main" id="{30A3AB21-3BF9-4349-A559-999028BB2D58}"/>
              </a:ext>
            </a:extLst>
          </p:cNvPr>
          <p:cNvSpPr/>
          <p:nvPr/>
        </p:nvSpPr>
        <p:spPr>
          <a:xfrm>
            <a:off x="228648" y="265851"/>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4</a:t>
            </a:r>
            <a:endParaRPr lang="en-US" b="1" dirty="0">
              <a:solidFill>
                <a:srgbClr val="337D38"/>
              </a:solidFill>
              <a:latin typeface="Times New Roman" panose="02020603050405020304" pitchFamily="18" charset="0"/>
              <a:cs typeface="Times New Roman" panose="02020603050405020304" pitchFamily="18" charset="0"/>
            </a:endParaRPr>
          </a:p>
        </p:txBody>
      </p:sp>
      <p:sp>
        <p:nvSpPr>
          <p:cNvPr id="11" name="61 Rectángulo">
            <a:extLst>
              <a:ext uri="{FF2B5EF4-FFF2-40B4-BE49-F238E27FC236}">
                <a16:creationId xmlns="" xmlns:a16="http://schemas.microsoft.com/office/drawing/2014/main" id="{79D9862E-6104-4DFA-8ABB-C816B40A899F}"/>
              </a:ext>
            </a:extLst>
          </p:cNvPr>
          <p:cNvSpPr/>
          <p:nvPr/>
        </p:nvSpPr>
        <p:spPr>
          <a:xfrm>
            <a:off x="3804968" y="3572599"/>
            <a:ext cx="5074872" cy="2123658"/>
          </a:xfrm>
          <a:prstGeom prst="rect">
            <a:avLst/>
          </a:prstGeom>
        </p:spPr>
        <p:txBody>
          <a:bodyPr wrap="square">
            <a:spAutoFit/>
          </a:bodyPr>
          <a:lstStyle/>
          <a:p>
            <a:pPr lvl="0" algn="just"/>
            <a:r>
              <a:rPr lang="es-EC" sz="1200" dirty="0"/>
              <a:t>Al proyectar los datos obtenido al periodo 2019-2025 se demostró una tendencia de riesgo en el año 2020 determinada por la reducción de las ventas en un 33 % a causa de la pandemia denominada  Covid-19 , el 2021 se evidenció un crecimiento de aproximadamente el 7%, los años siguientes se evidenció un crecimiento lento. En cuanto a la aplicación del modelo ALTMAN podemos determinar un promedio de 0,89 en la empresa </a:t>
            </a:r>
            <a:r>
              <a:rPr lang="es-EC" sz="1200" dirty="0" err="1"/>
              <a:t>Aymesa</a:t>
            </a:r>
            <a:r>
              <a:rPr lang="es-EC" sz="1200" dirty="0"/>
              <a:t> en zona enferma, y en zona gris Ómnibus BB con un promedio de 2,00 y la empresa </a:t>
            </a:r>
            <a:r>
              <a:rPr lang="es-EC" sz="1200" dirty="0" err="1"/>
              <a:t>Ciauto</a:t>
            </a:r>
            <a:r>
              <a:rPr lang="es-EC" sz="1200" dirty="0"/>
              <a:t> en zona saludable con un promedio de 3,78. En los últimos años se ve un crecimiento en todas las empresas, el sector sigue estando en una zona gris pero cada vez más cerca de recuperarse.</a:t>
            </a:r>
            <a:endParaRPr lang="es-MX" sz="1200" dirty="0">
              <a:latin typeface="Andalus" panose="02020603050405020304" pitchFamily="18" charset="-78"/>
              <a:cs typeface="Andalus" panose="02020603050405020304" pitchFamily="18" charset="-78"/>
            </a:endParaRPr>
          </a:p>
        </p:txBody>
      </p:sp>
      <p:sp>
        <p:nvSpPr>
          <p:cNvPr id="15" name="îSľïdè">
            <a:extLst>
              <a:ext uri="{FF2B5EF4-FFF2-40B4-BE49-F238E27FC236}">
                <a16:creationId xmlns="" xmlns:a16="http://schemas.microsoft.com/office/drawing/2014/main" id="{268A7716-A0E4-491A-869D-76BE10E40242}"/>
              </a:ext>
            </a:extLst>
          </p:cNvPr>
          <p:cNvSpPr/>
          <p:nvPr/>
        </p:nvSpPr>
        <p:spPr>
          <a:xfrm>
            <a:off x="3459528" y="3242217"/>
            <a:ext cx="5765752" cy="12784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sp>
        <p:nvSpPr>
          <p:cNvPr id="21" name="62 Rectángulo">
            <a:extLst>
              <a:ext uri="{FF2B5EF4-FFF2-40B4-BE49-F238E27FC236}">
                <a16:creationId xmlns="" xmlns:a16="http://schemas.microsoft.com/office/drawing/2014/main" id="{8307845B-5931-4DD3-A428-3ECBCBA42365}"/>
              </a:ext>
            </a:extLst>
          </p:cNvPr>
          <p:cNvSpPr/>
          <p:nvPr/>
        </p:nvSpPr>
        <p:spPr>
          <a:xfrm>
            <a:off x="8095326" y="694436"/>
            <a:ext cx="2647386" cy="276999"/>
          </a:xfrm>
          <a:prstGeom prst="rect">
            <a:avLst/>
          </a:prstGeom>
        </p:spPr>
        <p:txBody>
          <a:bodyPr wrap="square">
            <a:spAutoFit/>
          </a:bodyPr>
          <a:lstStyle/>
          <a:p>
            <a:pPr lvl="0" algn="just"/>
            <a:endParaRPr lang="es-MX" sz="1200" dirty="0">
              <a:latin typeface="Andalus" panose="02020603050405020304" pitchFamily="18" charset="-78"/>
              <a:cs typeface="Andalus" panose="02020603050405020304" pitchFamily="18" charset="-78"/>
            </a:endParaRPr>
          </a:p>
        </p:txBody>
      </p:sp>
      <p:sp>
        <p:nvSpPr>
          <p:cNvPr id="23" name="two-buildings_18497">
            <a:extLst>
              <a:ext uri="{FF2B5EF4-FFF2-40B4-BE49-F238E27FC236}">
                <a16:creationId xmlns="" xmlns:a16="http://schemas.microsoft.com/office/drawing/2014/main" id="{4F737268-CAE3-4F8E-94E7-48220293A69C}"/>
              </a:ext>
            </a:extLst>
          </p:cNvPr>
          <p:cNvSpPr>
            <a:spLocks noChangeAspect="1"/>
          </p:cNvSpPr>
          <p:nvPr/>
        </p:nvSpPr>
        <p:spPr bwMode="auto">
          <a:xfrm>
            <a:off x="5802404" y="1749067"/>
            <a:ext cx="1080000" cy="1136920"/>
          </a:xfrm>
          <a:custGeom>
            <a:avLst/>
            <a:gdLst>
              <a:gd name="connsiteX0" fmla="*/ 364476 w 590823"/>
              <a:gd name="connsiteY0" fmla="*/ 230016 h 523666"/>
              <a:gd name="connsiteX1" fmla="*/ 358022 w 590823"/>
              <a:gd name="connsiteY1" fmla="*/ 236463 h 523666"/>
              <a:gd name="connsiteX2" fmla="*/ 364476 w 590823"/>
              <a:gd name="connsiteY2" fmla="*/ 242911 h 523666"/>
              <a:gd name="connsiteX3" fmla="*/ 370930 w 590823"/>
              <a:gd name="connsiteY3" fmla="*/ 236463 h 523666"/>
              <a:gd name="connsiteX4" fmla="*/ 364476 w 590823"/>
              <a:gd name="connsiteY4" fmla="*/ 230016 h 523666"/>
              <a:gd name="connsiteX5" fmla="*/ 463309 w 590823"/>
              <a:gd name="connsiteY5" fmla="*/ 212688 h 523666"/>
              <a:gd name="connsiteX6" fmla="*/ 456854 w 590823"/>
              <a:gd name="connsiteY6" fmla="*/ 219136 h 523666"/>
              <a:gd name="connsiteX7" fmla="*/ 463309 w 590823"/>
              <a:gd name="connsiteY7" fmla="*/ 225583 h 523666"/>
              <a:gd name="connsiteX8" fmla="*/ 469763 w 590823"/>
              <a:gd name="connsiteY8" fmla="*/ 219136 h 523666"/>
              <a:gd name="connsiteX9" fmla="*/ 463309 w 590823"/>
              <a:gd name="connsiteY9" fmla="*/ 212688 h 523666"/>
              <a:gd name="connsiteX10" fmla="*/ 412077 w 590823"/>
              <a:gd name="connsiteY10" fmla="*/ 188511 h 523666"/>
              <a:gd name="connsiteX11" fmla="*/ 405623 w 590823"/>
              <a:gd name="connsiteY11" fmla="*/ 194958 h 523666"/>
              <a:gd name="connsiteX12" fmla="*/ 412077 w 590823"/>
              <a:gd name="connsiteY12" fmla="*/ 201405 h 523666"/>
              <a:gd name="connsiteX13" fmla="*/ 418531 w 590823"/>
              <a:gd name="connsiteY13" fmla="*/ 194958 h 523666"/>
              <a:gd name="connsiteX14" fmla="*/ 412077 w 590823"/>
              <a:gd name="connsiteY14" fmla="*/ 188511 h 523666"/>
              <a:gd name="connsiteX15" fmla="*/ 239422 w 590823"/>
              <a:gd name="connsiteY15" fmla="*/ 187302 h 523666"/>
              <a:gd name="connsiteX16" fmla="*/ 232968 w 590823"/>
              <a:gd name="connsiteY16" fmla="*/ 193749 h 523666"/>
              <a:gd name="connsiteX17" fmla="*/ 239422 w 590823"/>
              <a:gd name="connsiteY17" fmla="*/ 200196 h 523666"/>
              <a:gd name="connsiteX18" fmla="*/ 245877 w 590823"/>
              <a:gd name="connsiteY18" fmla="*/ 193749 h 523666"/>
              <a:gd name="connsiteX19" fmla="*/ 239422 w 590823"/>
              <a:gd name="connsiteY19" fmla="*/ 187302 h 523666"/>
              <a:gd name="connsiteX20" fmla="*/ 309210 w 590823"/>
              <a:gd name="connsiteY20" fmla="*/ 182063 h 523666"/>
              <a:gd name="connsiteX21" fmla="*/ 302756 w 590823"/>
              <a:gd name="connsiteY21" fmla="*/ 188511 h 523666"/>
              <a:gd name="connsiteX22" fmla="*/ 309210 w 590823"/>
              <a:gd name="connsiteY22" fmla="*/ 194958 h 523666"/>
              <a:gd name="connsiteX23" fmla="*/ 315665 w 590823"/>
              <a:gd name="connsiteY23" fmla="*/ 188511 h 523666"/>
              <a:gd name="connsiteX24" fmla="*/ 309210 w 590823"/>
              <a:gd name="connsiteY24" fmla="*/ 182063 h 523666"/>
              <a:gd name="connsiteX25" fmla="*/ 504859 w 590823"/>
              <a:gd name="connsiteY25" fmla="*/ 162721 h 523666"/>
              <a:gd name="connsiteX26" fmla="*/ 498404 w 590823"/>
              <a:gd name="connsiteY26" fmla="*/ 169168 h 523666"/>
              <a:gd name="connsiteX27" fmla="*/ 504859 w 590823"/>
              <a:gd name="connsiteY27" fmla="*/ 175616 h 523666"/>
              <a:gd name="connsiteX28" fmla="*/ 511313 w 590823"/>
              <a:gd name="connsiteY28" fmla="*/ 169168 h 523666"/>
              <a:gd name="connsiteX29" fmla="*/ 504859 w 590823"/>
              <a:gd name="connsiteY29" fmla="*/ 162721 h 523666"/>
              <a:gd name="connsiteX30" fmla="*/ 504859 w 590823"/>
              <a:gd name="connsiteY30" fmla="*/ 157079 h 523666"/>
              <a:gd name="connsiteX31" fmla="*/ 517364 w 590823"/>
              <a:gd name="connsiteY31" fmla="*/ 169168 h 523666"/>
              <a:gd name="connsiteX32" fmla="*/ 504859 w 590823"/>
              <a:gd name="connsiteY32" fmla="*/ 181660 h 523666"/>
              <a:gd name="connsiteX33" fmla="*/ 502438 w 590823"/>
              <a:gd name="connsiteY33" fmla="*/ 181257 h 523666"/>
              <a:gd name="connsiteX34" fmla="*/ 475007 w 590823"/>
              <a:gd name="connsiteY34" fmla="*/ 214703 h 523666"/>
              <a:gd name="connsiteX35" fmla="*/ 475411 w 590823"/>
              <a:gd name="connsiteY35" fmla="*/ 219136 h 523666"/>
              <a:gd name="connsiteX36" fmla="*/ 463309 w 590823"/>
              <a:gd name="connsiteY36" fmla="*/ 231628 h 523666"/>
              <a:gd name="connsiteX37" fmla="*/ 450803 w 590823"/>
              <a:gd name="connsiteY37" fmla="*/ 220345 h 523666"/>
              <a:gd name="connsiteX38" fmla="*/ 419742 w 590823"/>
              <a:gd name="connsiteY38" fmla="*/ 204629 h 523666"/>
              <a:gd name="connsiteX39" fmla="*/ 412077 w 590823"/>
              <a:gd name="connsiteY39" fmla="*/ 207450 h 523666"/>
              <a:gd name="connsiteX40" fmla="*/ 407236 w 590823"/>
              <a:gd name="connsiteY40" fmla="*/ 206644 h 523666"/>
              <a:gd name="connsiteX41" fmla="*/ 376578 w 590823"/>
              <a:gd name="connsiteY41" fmla="*/ 234449 h 523666"/>
              <a:gd name="connsiteX42" fmla="*/ 376981 w 590823"/>
              <a:gd name="connsiteY42" fmla="*/ 236463 h 523666"/>
              <a:gd name="connsiteX43" fmla="*/ 364476 w 590823"/>
              <a:gd name="connsiteY43" fmla="*/ 248955 h 523666"/>
              <a:gd name="connsiteX44" fmla="*/ 351971 w 590823"/>
              <a:gd name="connsiteY44" fmla="*/ 236463 h 523666"/>
              <a:gd name="connsiteX45" fmla="*/ 352374 w 590823"/>
              <a:gd name="connsiteY45" fmla="*/ 234851 h 523666"/>
              <a:gd name="connsiteX46" fmla="*/ 314051 w 590823"/>
              <a:gd name="connsiteY46" fmla="*/ 200196 h 523666"/>
              <a:gd name="connsiteX47" fmla="*/ 309210 w 590823"/>
              <a:gd name="connsiteY47" fmla="*/ 201002 h 523666"/>
              <a:gd name="connsiteX48" fmla="*/ 298722 w 590823"/>
              <a:gd name="connsiteY48" fmla="*/ 195361 h 523666"/>
              <a:gd name="connsiteX49" fmla="*/ 250718 w 590823"/>
              <a:gd name="connsiteY49" fmla="*/ 198988 h 523666"/>
              <a:gd name="connsiteX50" fmla="*/ 239422 w 590823"/>
              <a:gd name="connsiteY50" fmla="*/ 206241 h 523666"/>
              <a:gd name="connsiteX51" fmla="*/ 226917 w 590823"/>
              <a:gd name="connsiteY51" fmla="*/ 193749 h 523666"/>
              <a:gd name="connsiteX52" fmla="*/ 239422 w 590823"/>
              <a:gd name="connsiteY52" fmla="*/ 181257 h 523666"/>
              <a:gd name="connsiteX53" fmla="*/ 249911 w 590823"/>
              <a:gd name="connsiteY53" fmla="*/ 186899 h 523666"/>
              <a:gd name="connsiteX54" fmla="*/ 298319 w 590823"/>
              <a:gd name="connsiteY54" fmla="*/ 183272 h 523666"/>
              <a:gd name="connsiteX55" fmla="*/ 309210 w 590823"/>
              <a:gd name="connsiteY55" fmla="*/ 176422 h 523666"/>
              <a:gd name="connsiteX56" fmla="*/ 321716 w 590823"/>
              <a:gd name="connsiteY56" fmla="*/ 188511 h 523666"/>
              <a:gd name="connsiteX57" fmla="*/ 321312 w 590823"/>
              <a:gd name="connsiteY57" fmla="*/ 190928 h 523666"/>
              <a:gd name="connsiteX58" fmla="*/ 359232 w 590823"/>
              <a:gd name="connsiteY58" fmla="*/ 225180 h 523666"/>
              <a:gd name="connsiteX59" fmla="*/ 364476 w 590823"/>
              <a:gd name="connsiteY59" fmla="*/ 223971 h 523666"/>
              <a:gd name="connsiteX60" fmla="*/ 369317 w 590823"/>
              <a:gd name="connsiteY60" fmla="*/ 224777 h 523666"/>
              <a:gd name="connsiteX61" fmla="*/ 399572 w 590823"/>
              <a:gd name="connsiteY61" fmla="*/ 197376 h 523666"/>
              <a:gd name="connsiteX62" fmla="*/ 399572 w 590823"/>
              <a:gd name="connsiteY62" fmla="*/ 194958 h 523666"/>
              <a:gd name="connsiteX63" fmla="*/ 412077 w 590823"/>
              <a:gd name="connsiteY63" fmla="*/ 182869 h 523666"/>
              <a:gd name="connsiteX64" fmla="*/ 424179 w 590823"/>
              <a:gd name="connsiteY64" fmla="*/ 193749 h 523666"/>
              <a:gd name="connsiteX65" fmla="*/ 455644 w 590823"/>
              <a:gd name="connsiteY65" fmla="*/ 209465 h 523666"/>
              <a:gd name="connsiteX66" fmla="*/ 463309 w 590823"/>
              <a:gd name="connsiteY66" fmla="*/ 206644 h 523666"/>
              <a:gd name="connsiteX67" fmla="*/ 465729 w 590823"/>
              <a:gd name="connsiteY67" fmla="*/ 207047 h 523666"/>
              <a:gd name="connsiteX68" fmla="*/ 493160 w 590823"/>
              <a:gd name="connsiteY68" fmla="*/ 173601 h 523666"/>
              <a:gd name="connsiteX69" fmla="*/ 492757 w 590823"/>
              <a:gd name="connsiteY69" fmla="*/ 169168 h 523666"/>
              <a:gd name="connsiteX70" fmla="*/ 504859 w 590823"/>
              <a:gd name="connsiteY70" fmla="*/ 157079 h 523666"/>
              <a:gd name="connsiteX71" fmla="*/ 229743 w 590823"/>
              <a:gd name="connsiteY71" fmla="*/ 102882 h 523666"/>
              <a:gd name="connsiteX72" fmla="*/ 234225 w 590823"/>
              <a:gd name="connsiteY72" fmla="*/ 141399 h 523666"/>
              <a:gd name="connsiteX73" fmla="*/ 116025 w 590823"/>
              <a:gd name="connsiteY73" fmla="*/ 171608 h 523666"/>
              <a:gd name="connsiteX74" fmla="*/ 116025 w 590823"/>
              <a:gd name="connsiteY74" fmla="*/ 275124 h 523666"/>
              <a:gd name="connsiteX75" fmla="*/ 114815 w 590823"/>
              <a:gd name="connsiteY75" fmla="*/ 283985 h 523666"/>
              <a:gd name="connsiteX76" fmla="*/ 141440 w 590823"/>
              <a:gd name="connsiteY76" fmla="*/ 443891 h 523666"/>
              <a:gd name="connsiteX77" fmla="*/ 98275 w 590823"/>
              <a:gd name="connsiteY77" fmla="*/ 443891 h 523666"/>
              <a:gd name="connsiteX78" fmla="*/ 78104 w 590823"/>
              <a:gd name="connsiteY78" fmla="*/ 309763 h 523666"/>
              <a:gd name="connsiteX79" fmla="*/ 76491 w 590823"/>
              <a:gd name="connsiteY79" fmla="*/ 309763 h 523666"/>
              <a:gd name="connsiteX80" fmla="*/ 40587 w 590823"/>
              <a:gd name="connsiteY80" fmla="*/ 487392 h 523666"/>
              <a:gd name="connsiteX81" fmla="*/ 3473 w 590823"/>
              <a:gd name="connsiteY81" fmla="*/ 465641 h 523666"/>
              <a:gd name="connsiteX82" fmla="*/ 32519 w 590823"/>
              <a:gd name="connsiteY82" fmla="*/ 298082 h 523666"/>
              <a:gd name="connsiteX83" fmla="*/ 23644 w 590823"/>
              <a:gd name="connsiteY83" fmla="*/ 275124 h 523666"/>
              <a:gd name="connsiteX84" fmla="*/ 23644 w 590823"/>
              <a:gd name="connsiteY84" fmla="*/ 145829 h 523666"/>
              <a:gd name="connsiteX85" fmla="*/ 58337 w 590823"/>
              <a:gd name="connsiteY85" fmla="*/ 111190 h 523666"/>
              <a:gd name="connsiteX86" fmla="*/ 81332 w 590823"/>
              <a:gd name="connsiteY86" fmla="*/ 111190 h 523666"/>
              <a:gd name="connsiteX87" fmla="*/ 111184 w 590823"/>
              <a:gd name="connsiteY87" fmla="*/ 128510 h 523666"/>
              <a:gd name="connsiteX88" fmla="*/ 212440 w 590823"/>
              <a:gd name="connsiteY88" fmla="*/ 104342 h 523666"/>
              <a:gd name="connsiteX89" fmla="*/ 229743 w 590823"/>
              <a:gd name="connsiteY89" fmla="*/ 102882 h 523666"/>
              <a:gd name="connsiteX90" fmla="*/ 365732 w 590823"/>
              <a:gd name="connsiteY90" fmla="*/ 36271 h 523666"/>
              <a:gd name="connsiteX91" fmla="*/ 372186 w 590823"/>
              <a:gd name="connsiteY91" fmla="*/ 42716 h 523666"/>
              <a:gd name="connsiteX92" fmla="*/ 372186 w 590823"/>
              <a:gd name="connsiteY92" fmla="*/ 54397 h 523666"/>
              <a:gd name="connsiteX93" fmla="*/ 537979 w 590823"/>
              <a:gd name="connsiteY93" fmla="*/ 54397 h 523666"/>
              <a:gd name="connsiteX94" fmla="*/ 577915 w 590823"/>
              <a:gd name="connsiteY94" fmla="*/ 54397 h 523666"/>
              <a:gd name="connsiteX95" fmla="*/ 590823 w 590823"/>
              <a:gd name="connsiteY95" fmla="*/ 67287 h 523666"/>
              <a:gd name="connsiteX96" fmla="*/ 577915 w 590823"/>
              <a:gd name="connsiteY96" fmla="*/ 80177 h 523666"/>
              <a:gd name="connsiteX97" fmla="*/ 550887 w 590823"/>
              <a:gd name="connsiteY97" fmla="*/ 80177 h 523666"/>
              <a:gd name="connsiteX98" fmla="*/ 550887 w 590823"/>
              <a:gd name="connsiteY98" fmla="*/ 331125 h 523666"/>
              <a:gd name="connsiteX99" fmla="*/ 577915 w 590823"/>
              <a:gd name="connsiteY99" fmla="*/ 331125 h 523666"/>
              <a:gd name="connsiteX100" fmla="*/ 590823 w 590823"/>
              <a:gd name="connsiteY100" fmla="*/ 344015 h 523666"/>
              <a:gd name="connsiteX101" fmla="*/ 577915 w 590823"/>
              <a:gd name="connsiteY101" fmla="*/ 356905 h 523666"/>
              <a:gd name="connsiteX102" fmla="*/ 537979 w 590823"/>
              <a:gd name="connsiteY102" fmla="*/ 356905 h 523666"/>
              <a:gd name="connsiteX103" fmla="*/ 386304 w 590823"/>
              <a:gd name="connsiteY103" fmla="*/ 356905 h 523666"/>
              <a:gd name="connsiteX104" fmla="*/ 387515 w 590823"/>
              <a:gd name="connsiteY104" fmla="*/ 357710 h 523666"/>
              <a:gd name="connsiteX105" fmla="*/ 388321 w 590823"/>
              <a:gd name="connsiteY105" fmla="*/ 358113 h 523666"/>
              <a:gd name="connsiteX106" fmla="*/ 389532 w 590823"/>
              <a:gd name="connsiteY106" fmla="*/ 359321 h 523666"/>
              <a:gd name="connsiteX107" fmla="*/ 389532 w 590823"/>
              <a:gd name="connsiteY107" fmla="*/ 359724 h 523666"/>
              <a:gd name="connsiteX108" fmla="*/ 459721 w 590823"/>
              <a:gd name="connsiteY108" fmla="*/ 457606 h 523666"/>
              <a:gd name="connsiteX109" fmla="*/ 457301 w 590823"/>
              <a:gd name="connsiteY109" fmla="*/ 472510 h 523666"/>
              <a:gd name="connsiteX110" fmla="*/ 451250 w 590823"/>
              <a:gd name="connsiteY110" fmla="*/ 474524 h 523666"/>
              <a:gd name="connsiteX111" fmla="*/ 442376 w 590823"/>
              <a:gd name="connsiteY111" fmla="*/ 470093 h 523666"/>
              <a:gd name="connsiteX112" fmla="*/ 391549 w 590823"/>
              <a:gd name="connsiteY112" fmla="*/ 399199 h 523666"/>
              <a:gd name="connsiteX113" fmla="*/ 391549 w 590823"/>
              <a:gd name="connsiteY113" fmla="*/ 513193 h 523666"/>
              <a:gd name="connsiteX114" fmla="*/ 381060 w 590823"/>
              <a:gd name="connsiteY114" fmla="*/ 523666 h 523666"/>
              <a:gd name="connsiteX115" fmla="*/ 370169 w 590823"/>
              <a:gd name="connsiteY115" fmla="*/ 513193 h 523666"/>
              <a:gd name="connsiteX116" fmla="*/ 370169 w 590823"/>
              <a:gd name="connsiteY116" fmla="*/ 399199 h 523666"/>
              <a:gd name="connsiteX117" fmla="*/ 319745 w 590823"/>
              <a:gd name="connsiteY117" fmla="*/ 470093 h 523666"/>
              <a:gd name="connsiteX118" fmla="*/ 304820 w 590823"/>
              <a:gd name="connsiteY118" fmla="*/ 472510 h 523666"/>
              <a:gd name="connsiteX119" fmla="*/ 301996 w 590823"/>
              <a:gd name="connsiteY119" fmla="*/ 457606 h 523666"/>
              <a:gd name="connsiteX120" fmla="*/ 372186 w 590823"/>
              <a:gd name="connsiteY120" fmla="*/ 359724 h 523666"/>
              <a:gd name="connsiteX121" fmla="*/ 372589 w 590823"/>
              <a:gd name="connsiteY121" fmla="*/ 359321 h 523666"/>
              <a:gd name="connsiteX122" fmla="*/ 373799 w 590823"/>
              <a:gd name="connsiteY122" fmla="*/ 358113 h 523666"/>
              <a:gd name="connsiteX123" fmla="*/ 374606 w 590823"/>
              <a:gd name="connsiteY123" fmla="*/ 357710 h 523666"/>
              <a:gd name="connsiteX124" fmla="*/ 375413 w 590823"/>
              <a:gd name="connsiteY124" fmla="*/ 356905 h 523666"/>
              <a:gd name="connsiteX125" fmla="*/ 206796 w 590823"/>
              <a:gd name="connsiteY125" fmla="*/ 356905 h 523666"/>
              <a:gd name="connsiteX126" fmla="*/ 166457 w 590823"/>
              <a:gd name="connsiteY126" fmla="*/ 356905 h 523666"/>
              <a:gd name="connsiteX127" fmla="*/ 153952 w 590823"/>
              <a:gd name="connsiteY127" fmla="*/ 344015 h 523666"/>
              <a:gd name="connsiteX128" fmla="*/ 166457 w 590823"/>
              <a:gd name="connsiteY128" fmla="*/ 331125 h 523666"/>
              <a:gd name="connsiteX129" fmla="*/ 193888 w 590823"/>
              <a:gd name="connsiteY129" fmla="*/ 331125 h 523666"/>
              <a:gd name="connsiteX130" fmla="*/ 193888 w 590823"/>
              <a:gd name="connsiteY130" fmla="*/ 177656 h 523666"/>
              <a:gd name="connsiteX131" fmla="*/ 210023 w 590823"/>
              <a:gd name="connsiteY131" fmla="*/ 170808 h 523666"/>
              <a:gd name="connsiteX132" fmla="*/ 210023 w 590823"/>
              <a:gd name="connsiteY132" fmla="*/ 331125 h 523666"/>
              <a:gd name="connsiteX133" fmla="*/ 534348 w 590823"/>
              <a:gd name="connsiteY133" fmla="*/ 331125 h 523666"/>
              <a:gd name="connsiteX134" fmla="*/ 534348 w 590823"/>
              <a:gd name="connsiteY134" fmla="*/ 80177 h 523666"/>
              <a:gd name="connsiteX135" fmla="*/ 210023 w 590823"/>
              <a:gd name="connsiteY135" fmla="*/ 80177 h 523666"/>
              <a:gd name="connsiteX136" fmla="*/ 210023 w 590823"/>
              <a:gd name="connsiteY136" fmla="*/ 96692 h 523666"/>
              <a:gd name="connsiteX137" fmla="*/ 202359 w 590823"/>
              <a:gd name="connsiteY137" fmla="*/ 95484 h 523666"/>
              <a:gd name="connsiteX138" fmla="*/ 193888 w 590823"/>
              <a:gd name="connsiteY138" fmla="*/ 96692 h 523666"/>
              <a:gd name="connsiteX139" fmla="*/ 193888 w 590823"/>
              <a:gd name="connsiteY139" fmla="*/ 80177 h 523666"/>
              <a:gd name="connsiteX140" fmla="*/ 166457 w 590823"/>
              <a:gd name="connsiteY140" fmla="*/ 80177 h 523666"/>
              <a:gd name="connsiteX141" fmla="*/ 153952 w 590823"/>
              <a:gd name="connsiteY141" fmla="*/ 67287 h 523666"/>
              <a:gd name="connsiteX142" fmla="*/ 166457 w 590823"/>
              <a:gd name="connsiteY142" fmla="*/ 54397 h 523666"/>
              <a:gd name="connsiteX143" fmla="*/ 206796 w 590823"/>
              <a:gd name="connsiteY143" fmla="*/ 54397 h 523666"/>
              <a:gd name="connsiteX144" fmla="*/ 359681 w 590823"/>
              <a:gd name="connsiteY144" fmla="*/ 54397 h 523666"/>
              <a:gd name="connsiteX145" fmla="*/ 359681 w 590823"/>
              <a:gd name="connsiteY145" fmla="*/ 42716 h 523666"/>
              <a:gd name="connsiteX146" fmla="*/ 365732 w 590823"/>
              <a:gd name="connsiteY146" fmla="*/ 36271 h 523666"/>
              <a:gd name="connsiteX147" fmla="*/ 69803 w 590823"/>
              <a:gd name="connsiteY147" fmla="*/ 0 h 523666"/>
              <a:gd name="connsiteX148" fmla="*/ 115988 w 590823"/>
              <a:gd name="connsiteY148" fmla="*/ 46115 h 523666"/>
              <a:gd name="connsiteX149" fmla="*/ 69803 w 590823"/>
              <a:gd name="connsiteY149" fmla="*/ 92230 h 523666"/>
              <a:gd name="connsiteX150" fmla="*/ 23618 w 590823"/>
              <a:gd name="connsiteY150" fmla="*/ 46115 h 523666"/>
              <a:gd name="connsiteX151" fmla="*/ 69803 w 590823"/>
              <a:gd name="connsiteY151" fmla="*/ 0 h 52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90823" h="523666">
                <a:moveTo>
                  <a:pt x="364476" y="230016"/>
                </a:moveTo>
                <a:cubicBezTo>
                  <a:pt x="360845" y="230016"/>
                  <a:pt x="358022" y="232837"/>
                  <a:pt x="358022" y="236463"/>
                </a:cubicBezTo>
                <a:cubicBezTo>
                  <a:pt x="358022" y="240090"/>
                  <a:pt x="360845" y="242911"/>
                  <a:pt x="364476" y="242911"/>
                </a:cubicBezTo>
                <a:cubicBezTo>
                  <a:pt x="368107" y="242911"/>
                  <a:pt x="370930" y="240090"/>
                  <a:pt x="370930" y="236463"/>
                </a:cubicBezTo>
                <a:cubicBezTo>
                  <a:pt x="370930" y="232837"/>
                  <a:pt x="368107" y="230016"/>
                  <a:pt x="364476" y="230016"/>
                </a:cubicBezTo>
                <a:close/>
                <a:moveTo>
                  <a:pt x="463309" y="212688"/>
                </a:moveTo>
                <a:cubicBezTo>
                  <a:pt x="459678" y="212688"/>
                  <a:pt x="456854" y="215509"/>
                  <a:pt x="456854" y="219136"/>
                </a:cubicBezTo>
                <a:cubicBezTo>
                  <a:pt x="456854" y="222763"/>
                  <a:pt x="459678" y="225583"/>
                  <a:pt x="463309" y="225583"/>
                </a:cubicBezTo>
                <a:cubicBezTo>
                  <a:pt x="466536" y="225583"/>
                  <a:pt x="469763" y="222763"/>
                  <a:pt x="469763" y="219136"/>
                </a:cubicBezTo>
                <a:cubicBezTo>
                  <a:pt x="469763" y="215509"/>
                  <a:pt x="466536" y="212688"/>
                  <a:pt x="463309" y="212688"/>
                </a:cubicBezTo>
                <a:close/>
                <a:moveTo>
                  <a:pt x="412077" y="188511"/>
                </a:moveTo>
                <a:cubicBezTo>
                  <a:pt x="408446" y="188511"/>
                  <a:pt x="405623" y="191734"/>
                  <a:pt x="405623" y="194958"/>
                </a:cubicBezTo>
                <a:cubicBezTo>
                  <a:pt x="405623" y="198585"/>
                  <a:pt x="408446" y="201405"/>
                  <a:pt x="412077" y="201405"/>
                </a:cubicBezTo>
                <a:cubicBezTo>
                  <a:pt x="415304" y="201405"/>
                  <a:pt x="418531" y="198585"/>
                  <a:pt x="418531" y="194958"/>
                </a:cubicBezTo>
                <a:cubicBezTo>
                  <a:pt x="418531" y="191734"/>
                  <a:pt x="415304" y="188511"/>
                  <a:pt x="412077" y="188511"/>
                </a:cubicBezTo>
                <a:close/>
                <a:moveTo>
                  <a:pt x="239422" y="187302"/>
                </a:moveTo>
                <a:cubicBezTo>
                  <a:pt x="235792" y="187302"/>
                  <a:pt x="232968" y="190122"/>
                  <a:pt x="232968" y="193749"/>
                </a:cubicBezTo>
                <a:cubicBezTo>
                  <a:pt x="232968" y="197376"/>
                  <a:pt x="235792" y="200196"/>
                  <a:pt x="239422" y="200196"/>
                </a:cubicBezTo>
                <a:cubicBezTo>
                  <a:pt x="243053" y="200196"/>
                  <a:pt x="245877" y="197376"/>
                  <a:pt x="245877" y="193749"/>
                </a:cubicBezTo>
                <a:cubicBezTo>
                  <a:pt x="245877" y="190122"/>
                  <a:pt x="243053" y="187302"/>
                  <a:pt x="239422" y="187302"/>
                </a:cubicBezTo>
                <a:close/>
                <a:moveTo>
                  <a:pt x="309210" y="182063"/>
                </a:moveTo>
                <a:cubicBezTo>
                  <a:pt x="305580" y="182063"/>
                  <a:pt x="302756" y="185287"/>
                  <a:pt x="302756" y="188511"/>
                </a:cubicBezTo>
                <a:cubicBezTo>
                  <a:pt x="302756" y="192137"/>
                  <a:pt x="305580" y="194958"/>
                  <a:pt x="309210" y="194958"/>
                </a:cubicBezTo>
                <a:cubicBezTo>
                  <a:pt x="312841" y="194958"/>
                  <a:pt x="315665" y="192137"/>
                  <a:pt x="315665" y="188511"/>
                </a:cubicBezTo>
                <a:cubicBezTo>
                  <a:pt x="315665" y="185287"/>
                  <a:pt x="312841" y="182063"/>
                  <a:pt x="309210" y="182063"/>
                </a:cubicBezTo>
                <a:close/>
                <a:moveTo>
                  <a:pt x="504859" y="162721"/>
                </a:moveTo>
                <a:cubicBezTo>
                  <a:pt x="501631" y="162721"/>
                  <a:pt x="498404" y="165944"/>
                  <a:pt x="498404" y="169168"/>
                </a:cubicBezTo>
                <a:cubicBezTo>
                  <a:pt x="498404" y="172795"/>
                  <a:pt x="501631" y="175616"/>
                  <a:pt x="504859" y="175616"/>
                </a:cubicBezTo>
                <a:cubicBezTo>
                  <a:pt x="508489" y="175616"/>
                  <a:pt x="511313" y="172795"/>
                  <a:pt x="511313" y="169168"/>
                </a:cubicBezTo>
                <a:cubicBezTo>
                  <a:pt x="511313" y="165944"/>
                  <a:pt x="508489" y="162721"/>
                  <a:pt x="504859" y="162721"/>
                </a:cubicBezTo>
                <a:close/>
                <a:moveTo>
                  <a:pt x="504859" y="157079"/>
                </a:moveTo>
                <a:cubicBezTo>
                  <a:pt x="511716" y="157079"/>
                  <a:pt x="517364" y="162318"/>
                  <a:pt x="517364" y="169168"/>
                </a:cubicBezTo>
                <a:cubicBezTo>
                  <a:pt x="517364" y="176019"/>
                  <a:pt x="511716" y="181660"/>
                  <a:pt x="504859" y="181660"/>
                </a:cubicBezTo>
                <a:cubicBezTo>
                  <a:pt x="504052" y="181660"/>
                  <a:pt x="503245" y="181660"/>
                  <a:pt x="502438" y="181257"/>
                </a:cubicBezTo>
                <a:lnTo>
                  <a:pt x="475007" y="214703"/>
                </a:lnTo>
                <a:cubicBezTo>
                  <a:pt x="475411" y="216315"/>
                  <a:pt x="475411" y="217524"/>
                  <a:pt x="475411" y="219136"/>
                </a:cubicBezTo>
                <a:cubicBezTo>
                  <a:pt x="475411" y="225986"/>
                  <a:pt x="470166" y="231628"/>
                  <a:pt x="463309" y="231628"/>
                </a:cubicBezTo>
                <a:cubicBezTo>
                  <a:pt x="456854" y="231628"/>
                  <a:pt x="451610" y="226389"/>
                  <a:pt x="450803" y="220345"/>
                </a:cubicBezTo>
                <a:lnTo>
                  <a:pt x="419742" y="204629"/>
                </a:lnTo>
                <a:cubicBezTo>
                  <a:pt x="417725" y="206644"/>
                  <a:pt x="414901" y="207450"/>
                  <a:pt x="412077" y="207450"/>
                </a:cubicBezTo>
                <a:cubicBezTo>
                  <a:pt x="410463" y="207450"/>
                  <a:pt x="408850" y="207047"/>
                  <a:pt x="407236" y="206644"/>
                </a:cubicBezTo>
                <a:lnTo>
                  <a:pt x="376578" y="234449"/>
                </a:lnTo>
                <a:cubicBezTo>
                  <a:pt x="376981" y="234851"/>
                  <a:pt x="376981" y="235657"/>
                  <a:pt x="376981" y="236463"/>
                </a:cubicBezTo>
                <a:cubicBezTo>
                  <a:pt x="376981" y="243314"/>
                  <a:pt x="371334" y="248955"/>
                  <a:pt x="364476" y="248955"/>
                </a:cubicBezTo>
                <a:cubicBezTo>
                  <a:pt x="357618" y="248955"/>
                  <a:pt x="351971" y="243314"/>
                  <a:pt x="351971" y="236463"/>
                </a:cubicBezTo>
                <a:cubicBezTo>
                  <a:pt x="351971" y="236060"/>
                  <a:pt x="351971" y="235254"/>
                  <a:pt x="352374" y="234851"/>
                </a:cubicBezTo>
                <a:lnTo>
                  <a:pt x="314051" y="200196"/>
                </a:lnTo>
                <a:cubicBezTo>
                  <a:pt x="312438" y="200599"/>
                  <a:pt x="310824" y="201002"/>
                  <a:pt x="309210" y="201002"/>
                </a:cubicBezTo>
                <a:cubicBezTo>
                  <a:pt x="304773" y="201002"/>
                  <a:pt x="301142" y="198585"/>
                  <a:pt x="298722" y="195361"/>
                </a:cubicBezTo>
                <a:lnTo>
                  <a:pt x="250718" y="198988"/>
                </a:lnTo>
                <a:cubicBezTo>
                  <a:pt x="248701" y="203017"/>
                  <a:pt x="244263" y="206241"/>
                  <a:pt x="239422" y="206241"/>
                </a:cubicBezTo>
                <a:cubicBezTo>
                  <a:pt x="232565" y="206241"/>
                  <a:pt x="226917" y="200599"/>
                  <a:pt x="226917" y="193749"/>
                </a:cubicBezTo>
                <a:cubicBezTo>
                  <a:pt x="226917" y="186899"/>
                  <a:pt x="232565" y="181257"/>
                  <a:pt x="239422" y="181257"/>
                </a:cubicBezTo>
                <a:cubicBezTo>
                  <a:pt x="243860" y="181257"/>
                  <a:pt x="247894" y="183675"/>
                  <a:pt x="249911" y="186899"/>
                </a:cubicBezTo>
                <a:lnTo>
                  <a:pt x="298319" y="183272"/>
                </a:lnTo>
                <a:cubicBezTo>
                  <a:pt x="300336" y="179242"/>
                  <a:pt x="304370" y="176422"/>
                  <a:pt x="309210" y="176422"/>
                </a:cubicBezTo>
                <a:cubicBezTo>
                  <a:pt x="316068" y="176422"/>
                  <a:pt x="321716" y="181660"/>
                  <a:pt x="321716" y="188511"/>
                </a:cubicBezTo>
                <a:cubicBezTo>
                  <a:pt x="321716" y="189316"/>
                  <a:pt x="321716" y="190122"/>
                  <a:pt x="321312" y="190928"/>
                </a:cubicBezTo>
                <a:lnTo>
                  <a:pt x="359232" y="225180"/>
                </a:lnTo>
                <a:cubicBezTo>
                  <a:pt x="360845" y="224374"/>
                  <a:pt x="362459" y="223971"/>
                  <a:pt x="364476" y="223971"/>
                </a:cubicBezTo>
                <a:cubicBezTo>
                  <a:pt x="366090" y="223971"/>
                  <a:pt x="367703" y="224374"/>
                  <a:pt x="369317" y="224777"/>
                </a:cubicBezTo>
                <a:lnTo>
                  <a:pt x="399572" y="197376"/>
                </a:lnTo>
                <a:cubicBezTo>
                  <a:pt x="399572" y="196570"/>
                  <a:pt x="399572" y="195764"/>
                  <a:pt x="399572" y="194958"/>
                </a:cubicBezTo>
                <a:cubicBezTo>
                  <a:pt x="399572" y="188108"/>
                  <a:pt x="405219" y="182869"/>
                  <a:pt x="412077" y="182869"/>
                </a:cubicBezTo>
                <a:cubicBezTo>
                  <a:pt x="418128" y="182869"/>
                  <a:pt x="423372" y="187302"/>
                  <a:pt x="424179" y="193749"/>
                </a:cubicBezTo>
                <a:lnTo>
                  <a:pt x="455644" y="209465"/>
                </a:lnTo>
                <a:cubicBezTo>
                  <a:pt x="457661" y="207450"/>
                  <a:pt x="460485" y="206644"/>
                  <a:pt x="463309" y="206644"/>
                </a:cubicBezTo>
                <a:cubicBezTo>
                  <a:pt x="464115" y="206644"/>
                  <a:pt x="464922" y="206644"/>
                  <a:pt x="465729" y="207047"/>
                </a:cubicBezTo>
                <a:lnTo>
                  <a:pt x="493160" y="173601"/>
                </a:lnTo>
                <a:cubicBezTo>
                  <a:pt x="492757" y="172392"/>
                  <a:pt x="492757" y="170780"/>
                  <a:pt x="492757" y="169168"/>
                </a:cubicBezTo>
                <a:cubicBezTo>
                  <a:pt x="492757" y="162318"/>
                  <a:pt x="498001" y="157079"/>
                  <a:pt x="504859" y="157079"/>
                </a:cubicBezTo>
                <a:close/>
                <a:moveTo>
                  <a:pt x="229743" y="102882"/>
                </a:moveTo>
                <a:cubicBezTo>
                  <a:pt x="245192" y="108471"/>
                  <a:pt x="252983" y="131732"/>
                  <a:pt x="234225" y="141399"/>
                </a:cubicBezTo>
                <a:cubicBezTo>
                  <a:pt x="197111" y="160732"/>
                  <a:pt x="157173" y="170399"/>
                  <a:pt x="116025" y="171608"/>
                </a:cubicBezTo>
                <a:lnTo>
                  <a:pt x="116025" y="275124"/>
                </a:lnTo>
                <a:cubicBezTo>
                  <a:pt x="116025" y="278346"/>
                  <a:pt x="115622" y="281165"/>
                  <a:pt x="114815" y="283985"/>
                </a:cubicBezTo>
                <a:cubicBezTo>
                  <a:pt x="133372" y="335541"/>
                  <a:pt x="141036" y="389112"/>
                  <a:pt x="141440" y="443891"/>
                </a:cubicBezTo>
                <a:cubicBezTo>
                  <a:pt x="141843" y="471683"/>
                  <a:pt x="98678" y="471683"/>
                  <a:pt x="98275" y="443891"/>
                </a:cubicBezTo>
                <a:cubicBezTo>
                  <a:pt x="97871" y="397570"/>
                  <a:pt x="91820" y="353264"/>
                  <a:pt x="78104" y="309763"/>
                </a:cubicBezTo>
                <a:lnTo>
                  <a:pt x="76491" y="309763"/>
                </a:lnTo>
                <a:cubicBezTo>
                  <a:pt x="80525" y="371792"/>
                  <a:pt x="74877" y="433016"/>
                  <a:pt x="40587" y="487392"/>
                </a:cubicBezTo>
                <a:cubicBezTo>
                  <a:pt x="25661" y="510753"/>
                  <a:pt x="-11453" y="489003"/>
                  <a:pt x="3473" y="465641"/>
                </a:cubicBezTo>
                <a:cubicBezTo>
                  <a:pt x="35746" y="414085"/>
                  <a:pt x="37763" y="356486"/>
                  <a:pt x="32519" y="298082"/>
                </a:cubicBezTo>
                <a:cubicBezTo>
                  <a:pt x="27275" y="292041"/>
                  <a:pt x="23644" y="283985"/>
                  <a:pt x="23644" y="275124"/>
                </a:cubicBezTo>
                <a:lnTo>
                  <a:pt x="23644" y="145829"/>
                </a:lnTo>
                <a:cubicBezTo>
                  <a:pt x="23644" y="126898"/>
                  <a:pt x="39377" y="111190"/>
                  <a:pt x="58337" y="111190"/>
                </a:cubicBezTo>
                <a:lnTo>
                  <a:pt x="81332" y="111190"/>
                </a:lnTo>
                <a:cubicBezTo>
                  <a:pt x="94241" y="111190"/>
                  <a:pt x="105536" y="118440"/>
                  <a:pt x="111184" y="128510"/>
                </a:cubicBezTo>
                <a:cubicBezTo>
                  <a:pt x="146684" y="128107"/>
                  <a:pt x="180571" y="120857"/>
                  <a:pt x="212440" y="104342"/>
                </a:cubicBezTo>
                <a:cubicBezTo>
                  <a:pt x="218592" y="101120"/>
                  <a:pt x="224593" y="101019"/>
                  <a:pt x="229743" y="102882"/>
                </a:cubicBezTo>
                <a:close/>
                <a:moveTo>
                  <a:pt x="365732" y="36271"/>
                </a:moveTo>
                <a:cubicBezTo>
                  <a:pt x="369362" y="36271"/>
                  <a:pt x="372186" y="39090"/>
                  <a:pt x="372186" y="42716"/>
                </a:cubicBezTo>
                <a:lnTo>
                  <a:pt x="372186" y="54397"/>
                </a:lnTo>
                <a:lnTo>
                  <a:pt x="537979" y="54397"/>
                </a:lnTo>
                <a:lnTo>
                  <a:pt x="577915" y="54397"/>
                </a:lnTo>
                <a:cubicBezTo>
                  <a:pt x="585176" y="54397"/>
                  <a:pt x="590823" y="60439"/>
                  <a:pt x="590823" y="67287"/>
                </a:cubicBezTo>
                <a:cubicBezTo>
                  <a:pt x="590823" y="74537"/>
                  <a:pt x="585176" y="80177"/>
                  <a:pt x="577915" y="80177"/>
                </a:cubicBezTo>
                <a:lnTo>
                  <a:pt x="550887" y="80177"/>
                </a:lnTo>
                <a:lnTo>
                  <a:pt x="550887" y="331125"/>
                </a:lnTo>
                <a:lnTo>
                  <a:pt x="577915" y="331125"/>
                </a:lnTo>
                <a:cubicBezTo>
                  <a:pt x="585176" y="331125"/>
                  <a:pt x="590823" y="336764"/>
                  <a:pt x="590823" y="344015"/>
                </a:cubicBezTo>
                <a:cubicBezTo>
                  <a:pt x="590823" y="351265"/>
                  <a:pt x="584772" y="356905"/>
                  <a:pt x="577915" y="356905"/>
                </a:cubicBezTo>
                <a:lnTo>
                  <a:pt x="537979" y="356905"/>
                </a:lnTo>
                <a:lnTo>
                  <a:pt x="386304" y="356905"/>
                </a:lnTo>
                <a:cubicBezTo>
                  <a:pt x="386708" y="356905"/>
                  <a:pt x="387111" y="357307"/>
                  <a:pt x="387515" y="357710"/>
                </a:cubicBezTo>
                <a:cubicBezTo>
                  <a:pt x="387918" y="357710"/>
                  <a:pt x="387918" y="358113"/>
                  <a:pt x="388321" y="358113"/>
                </a:cubicBezTo>
                <a:cubicBezTo>
                  <a:pt x="388725" y="358516"/>
                  <a:pt x="389128" y="358919"/>
                  <a:pt x="389532" y="359321"/>
                </a:cubicBezTo>
                <a:cubicBezTo>
                  <a:pt x="389532" y="359724"/>
                  <a:pt x="389532" y="359724"/>
                  <a:pt x="389532" y="359724"/>
                </a:cubicBezTo>
                <a:lnTo>
                  <a:pt x="459721" y="457606"/>
                </a:lnTo>
                <a:cubicBezTo>
                  <a:pt x="463352" y="462440"/>
                  <a:pt x="462142" y="468885"/>
                  <a:pt x="457301" y="472510"/>
                </a:cubicBezTo>
                <a:cubicBezTo>
                  <a:pt x="455284" y="473718"/>
                  <a:pt x="453267" y="474524"/>
                  <a:pt x="451250" y="474524"/>
                </a:cubicBezTo>
                <a:cubicBezTo>
                  <a:pt x="447620" y="474524"/>
                  <a:pt x="444393" y="472913"/>
                  <a:pt x="442376" y="470093"/>
                </a:cubicBezTo>
                <a:lnTo>
                  <a:pt x="391549" y="399199"/>
                </a:lnTo>
                <a:lnTo>
                  <a:pt x="391549" y="513193"/>
                </a:lnTo>
                <a:cubicBezTo>
                  <a:pt x="391549" y="518833"/>
                  <a:pt x="387111" y="523666"/>
                  <a:pt x="381060" y="523666"/>
                </a:cubicBezTo>
                <a:cubicBezTo>
                  <a:pt x="375010" y="523666"/>
                  <a:pt x="370169" y="518833"/>
                  <a:pt x="370169" y="513193"/>
                </a:cubicBezTo>
                <a:lnTo>
                  <a:pt x="370169" y="399199"/>
                </a:lnTo>
                <a:lnTo>
                  <a:pt x="319745" y="470093"/>
                </a:lnTo>
                <a:cubicBezTo>
                  <a:pt x="316115" y="474927"/>
                  <a:pt x="309660" y="475732"/>
                  <a:pt x="304820" y="472510"/>
                </a:cubicBezTo>
                <a:cubicBezTo>
                  <a:pt x="299979" y="468885"/>
                  <a:pt x="298769" y="462440"/>
                  <a:pt x="301996" y="457606"/>
                </a:cubicBezTo>
                <a:lnTo>
                  <a:pt x="372186" y="359724"/>
                </a:lnTo>
                <a:cubicBezTo>
                  <a:pt x="372589" y="359724"/>
                  <a:pt x="372589" y="359724"/>
                  <a:pt x="372589" y="359321"/>
                </a:cubicBezTo>
                <a:cubicBezTo>
                  <a:pt x="372993" y="358919"/>
                  <a:pt x="373396" y="358516"/>
                  <a:pt x="373799" y="358113"/>
                </a:cubicBezTo>
                <a:cubicBezTo>
                  <a:pt x="373799" y="358113"/>
                  <a:pt x="374203" y="357710"/>
                  <a:pt x="374606" y="357710"/>
                </a:cubicBezTo>
                <a:cubicBezTo>
                  <a:pt x="374606" y="357307"/>
                  <a:pt x="375010" y="356905"/>
                  <a:pt x="375413" y="356905"/>
                </a:cubicBezTo>
                <a:lnTo>
                  <a:pt x="206796" y="356905"/>
                </a:lnTo>
                <a:lnTo>
                  <a:pt x="166457" y="356905"/>
                </a:lnTo>
                <a:cubicBezTo>
                  <a:pt x="159599" y="356905"/>
                  <a:pt x="153952" y="351265"/>
                  <a:pt x="153952" y="344015"/>
                </a:cubicBezTo>
                <a:cubicBezTo>
                  <a:pt x="153952" y="336764"/>
                  <a:pt x="159599" y="331125"/>
                  <a:pt x="166457" y="331125"/>
                </a:cubicBezTo>
                <a:lnTo>
                  <a:pt x="193888" y="331125"/>
                </a:lnTo>
                <a:lnTo>
                  <a:pt x="193888" y="177656"/>
                </a:lnTo>
                <a:cubicBezTo>
                  <a:pt x="199132" y="175642"/>
                  <a:pt x="204779" y="173225"/>
                  <a:pt x="210023" y="170808"/>
                </a:cubicBezTo>
                <a:lnTo>
                  <a:pt x="210023" y="331125"/>
                </a:lnTo>
                <a:lnTo>
                  <a:pt x="534348" y="331125"/>
                </a:lnTo>
                <a:lnTo>
                  <a:pt x="534348" y="80177"/>
                </a:lnTo>
                <a:lnTo>
                  <a:pt x="210023" y="80177"/>
                </a:lnTo>
                <a:lnTo>
                  <a:pt x="210023" y="96692"/>
                </a:lnTo>
                <a:cubicBezTo>
                  <a:pt x="207603" y="95887"/>
                  <a:pt x="205182" y="95484"/>
                  <a:pt x="202359" y="95484"/>
                </a:cubicBezTo>
                <a:cubicBezTo>
                  <a:pt x="199535" y="95484"/>
                  <a:pt x="196711" y="95887"/>
                  <a:pt x="193888" y="96692"/>
                </a:cubicBezTo>
                <a:lnTo>
                  <a:pt x="193888" y="80177"/>
                </a:lnTo>
                <a:lnTo>
                  <a:pt x="166457" y="80177"/>
                </a:lnTo>
                <a:cubicBezTo>
                  <a:pt x="159599" y="80177"/>
                  <a:pt x="153952" y="74537"/>
                  <a:pt x="153952" y="67287"/>
                </a:cubicBezTo>
                <a:cubicBezTo>
                  <a:pt x="153952" y="60439"/>
                  <a:pt x="159599" y="54397"/>
                  <a:pt x="166457" y="54397"/>
                </a:cubicBezTo>
                <a:lnTo>
                  <a:pt x="206796" y="54397"/>
                </a:lnTo>
                <a:lnTo>
                  <a:pt x="359681" y="54397"/>
                </a:lnTo>
                <a:lnTo>
                  <a:pt x="359681" y="42716"/>
                </a:lnTo>
                <a:cubicBezTo>
                  <a:pt x="359681" y="39090"/>
                  <a:pt x="362504" y="36271"/>
                  <a:pt x="365732" y="36271"/>
                </a:cubicBezTo>
                <a:close/>
                <a:moveTo>
                  <a:pt x="69803" y="0"/>
                </a:moveTo>
                <a:cubicBezTo>
                  <a:pt x="95310" y="0"/>
                  <a:pt x="115988" y="20646"/>
                  <a:pt x="115988" y="46115"/>
                </a:cubicBezTo>
                <a:cubicBezTo>
                  <a:pt x="115988" y="71584"/>
                  <a:pt x="95310" y="92230"/>
                  <a:pt x="69803" y="92230"/>
                </a:cubicBezTo>
                <a:cubicBezTo>
                  <a:pt x="44296" y="92230"/>
                  <a:pt x="23618" y="71584"/>
                  <a:pt x="23618" y="46115"/>
                </a:cubicBezTo>
                <a:cubicBezTo>
                  <a:pt x="23618" y="20646"/>
                  <a:pt x="44296" y="0"/>
                  <a:pt x="69803" y="0"/>
                </a:cubicBezTo>
                <a:close/>
              </a:path>
            </a:pathLst>
          </a:custGeom>
          <a:solidFill>
            <a:srgbClr val="FF6600"/>
          </a:solidFill>
          <a:ln>
            <a:solidFill>
              <a:schemeClr val="tx1"/>
            </a:solidFill>
          </a:ln>
        </p:spPr>
        <p:txBody>
          <a:bodyPr/>
          <a:lstStyle/>
          <a:p>
            <a:endParaRPr lang="es-MX"/>
          </a:p>
        </p:txBody>
      </p:sp>
    </p:spTree>
    <p:extLst>
      <p:ext uri="{BB962C8B-B14F-4D97-AF65-F5344CB8AC3E}">
        <p14:creationId xmlns:p14="http://schemas.microsoft.com/office/powerpoint/2010/main" val="377926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21" presetClass="exit" presetSubtype="1" fill="hold" grpId="0" nodeType="withEffect">
                                  <p:stCondLst>
                                    <p:cond delay="0"/>
                                  </p:stCondLst>
                                  <p:childTnLst>
                                    <p:animEffect transition="out" filter="wheel(1)">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par>
                                <p:cTn id="11" presetID="21" presetClass="exit" presetSubtype="1" fill="hold" grpId="0" nodeType="withEffect">
                                  <p:stCondLst>
                                    <p:cond delay="0"/>
                                  </p:stCondLst>
                                  <p:childTnLst>
                                    <p:animEffect transition="out" filter="wheel(1)">
                                      <p:cBhvr>
                                        <p:cTn id="12" dur="2000"/>
                                        <p:tgtEl>
                                          <p:spTgt spid="11"/>
                                        </p:tgtEl>
                                      </p:cBhvr>
                                    </p:animEffect>
                                    <p:set>
                                      <p:cBhvr>
                                        <p:cTn id="13" dur="1" fill="hold">
                                          <p:stCondLst>
                                            <p:cond delay="1999"/>
                                          </p:stCondLst>
                                        </p:cTn>
                                        <p:tgtEl>
                                          <p:spTgt spid="11"/>
                                        </p:tgtEl>
                                        <p:attrNameLst>
                                          <p:attrName>style.visibility</p:attrName>
                                        </p:attrNameLst>
                                      </p:cBhvr>
                                      <p:to>
                                        <p:strVal val="hidden"/>
                                      </p:to>
                                    </p:set>
                                  </p:childTnLst>
                                </p:cTn>
                              </p:par>
                              <p:par>
                                <p:cTn id="14" presetID="21" presetClass="exit" presetSubtype="1" fill="hold" grpId="0" nodeType="withEffect">
                                  <p:stCondLst>
                                    <p:cond delay="0"/>
                                  </p:stCondLst>
                                  <p:childTnLst>
                                    <p:animEffect transition="out" filter="wheel(1)">
                                      <p:cBhvr>
                                        <p:cTn id="15" dur="2000"/>
                                        <p:tgtEl>
                                          <p:spTgt spid="15"/>
                                        </p:tgtEl>
                                      </p:cBhvr>
                                    </p:animEffect>
                                    <p:set>
                                      <p:cBhvr>
                                        <p:cTn id="16" dur="1" fill="hold">
                                          <p:stCondLst>
                                            <p:cond delay="1999"/>
                                          </p:stCondLst>
                                        </p:cTn>
                                        <p:tgtEl>
                                          <p:spTgt spid="15"/>
                                        </p:tgtEl>
                                        <p:attrNameLst>
                                          <p:attrName>style.visibility</p:attrName>
                                        </p:attrNameLst>
                                      </p:cBhvr>
                                      <p:to>
                                        <p:strVal val="hidden"/>
                                      </p:to>
                                    </p:set>
                                  </p:childTnLst>
                                </p:cTn>
                              </p:par>
                              <p:par>
                                <p:cTn id="17" presetID="21" presetClass="exit" presetSubtype="1" fill="hold" grpId="0" nodeType="withEffect" nodePh="1">
                                  <p:stCondLst>
                                    <p:cond delay="0"/>
                                  </p:stCondLst>
                                  <p:endCondLst>
                                    <p:cond evt="begin" delay="0">
                                      <p:tn val="17"/>
                                    </p:cond>
                                  </p:endCondLst>
                                  <p:childTnLst>
                                    <p:animEffect transition="out" filter="wheel(1)">
                                      <p:cBhvr>
                                        <p:cTn id="18" dur="2000"/>
                                        <p:tgtEl>
                                          <p:spTgt spid="21"/>
                                        </p:tgtEl>
                                      </p:cBhvr>
                                    </p:animEffect>
                                    <p:set>
                                      <p:cBhvr>
                                        <p:cTn id="19" dur="1" fill="hold">
                                          <p:stCondLst>
                                            <p:cond delay="1999"/>
                                          </p:stCondLst>
                                        </p:cTn>
                                        <p:tgtEl>
                                          <p:spTgt spid="21"/>
                                        </p:tgtEl>
                                        <p:attrNameLst>
                                          <p:attrName>style.visibility</p:attrName>
                                        </p:attrNameLst>
                                      </p:cBhvr>
                                      <p:to>
                                        <p:strVal val="hidden"/>
                                      </p:to>
                                    </p:set>
                                  </p:childTnLst>
                                </p:cTn>
                              </p:par>
                              <p:par>
                                <p:cTn id="20" presetID="21" presetClass="exit" presetSubtype="1" fill="hold" grpId="0" nodeType="withEffect">
                                  <p:stCondLst>
                                    <p:cond delay="0"/>
                                  </p:stCondLst>
                                  <p:childTnLst>
                                    <p:animEffect transition="out" filter="wheel(1)">
                                      <p:cBhvr>
                                        <p:cTn id="21" dur="2000"/>
                                        <p:tgtEl>
                                          <p:spTgt spid="23"/>
                                        </p:tgtEl>
                                      </p:cBhvr>
                                    </p:animEffect>
                                    <p:set>
                                      <p:cBhvr>
                                        <p:cTn id="22"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5" grpId="0" animBg="1"/>
      <p:bldP spid="21" grpId="0"/>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37">
            <a:extLst>
              <a:ext uri="{FF2B5EF4-FFF2-40B4-BE49-F238E27FC236}">
                <a16:creationId xmlns="" xmlns:a16="http://schemas.microsoft.com/office/drawing/2014/main" id="{575BD0B0-D9E0-4157-81BA-4515F1CD8A86}"/>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Recomendaciones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6" name="Elipse 5">
            <a:extLst>
              <a:ext uri="{FF2B5EF4-FFF2-40B4-BE49-F238E27FC236}">
                <a16:creationId xmlns="" xmlns:a16="http://schemas.microsoft.com/office/drawing/2014/main" id="{7B5EA68B-82EC-4E8B-974D-D3802A698E8D}"/>
              </a:ext>
            </a:extLst>
          </p:cNvPr>
          <p:cNvSpPr/>
          <p:nvPr/>
        </p:nvSpPr>
        <p:spPr>
          <a:xfrm>
            <a:off x="228648" y="265851"/>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4</a:t>
            </a:r>
            <a:endParaRPr lang="en-US" b="1" dirty="0">
              <a:solidFill>
                <a:srgbClr val="337D38"/>
              </a:solidFill>
              <a:latin typeface="Times New Roman" panose="02020603050405020304" pitchFamily="18" charset="0"/>
              <a:cs typeface="Times New Roman" panose="02020603050405020304" pitchFamily="18" charset="0"/>
            </a:endParaRPr>
          </a:p>
        </p:txBody>
      </p:sp>
      <p:sp>
        <p:nvSpPr>
          <p:cNvPr id="22" name="43 Rectángulo">
            <a:extLst>
              <a:ext uri="{FF2B5EF4-FFF2-40B4-BE49-F238E27FC236}">
                <a16:creationId xmlns="" xmlns:a16="http://schemas.microsoft.com/office/drawing/2014/main" id="{94824358-D28D-4BC5-A811-986E5E300961}"/>
              </a:ext>
            </a:extLst>
          </p:cNvPr>
          <p:cNvSpPr/>
          <p:nvPr/>
        </p:nvSpPr>
        <p:spPr>
          <a:xfrm>
            <a:off x="606661" y="1596322"/>
            <a:ext cx="3725115"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s-EC" sz="1200" dirty="0"/>
              <a:t>Ayudar al sector ensamblador por parte del gobierno a través de políticas de importación que ayuden a aumentar la producción nacional limitando gradualmente las marcas y líneas de automotores internacional que ingresen el país, para de esa manera mejorar la competitividad del producto nacional</a:t>
            </a:r>
            <a:r>
              <a:rPr lang="es-ES" sz="1200" dirty="0" smtClean="0">
                <a:latin typeface="Andalus" panose="02020603050405020304" pitchFamily="18" charset="-78"/>
                <a:cs typeface="Andalus" panose="02020603050405020304" pitchFamily="18" charset="-78"/>
              </a:rPr>
              <a:t>.</a:t>
            </a:r>
            <a:endParaRPr lang="es-MX" sz="1200" dirty="0">
              <a:latin typeface="Andalus" panose="02020603050405020304" pitchFamily="18" charset="-78"/>
              <a:cs typeface="Andalus" panose="02020603050405020304" pitchFamily="18" charset="-78"/>
            </a:endParaRPr>
          </a:p>
        </p:txBody>
      </p:sp>
      <p:sp>
        <p:nvSpPr>
          <p:cNvPr id="23" name="44 Rectángulo">
            <a:extLst>
              <a:ext uri="{FF2B5EF4-FFF2-40B4-BE49-F238E27FC236}">
                <a16:creationId xmlns="" xmlns:a16="http://schemas.microsoft.com/office/drawing/2014/main" id="{A32BB4F3-CCAF-44B7-A9FF-36454B189CFA}"/>
              </a:ext>
            </a:extLst>
          </p:cNvPr>
          <p:cNvSpPr/>
          <p:nvPr/>
        </p:nvSpPr>
        <p:spPr>
          <a:xfrm>
            <a:off x="639721" y="3735341"/>
            <a:ext cx="3725115"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EC" sz="1200" dirty="0"/>
              <a:t>Impulsar al sector ensamblador a través de incentivos tributarios, y prestar ayuda económica por medio del otorgamiento de créditos productivos a largo plazo, y con meses de gracia, que ayuden a las empresas a cubrir sus deudas más inmediatas, y a invertir en mejorar su tecnología para poder competir con las marcas de automotores que no se ensamblan en el país.</a:t>
            </a:r>
          </a:p>
        </p:txBody>
      </p:sp>
      <p:sp>
        <p:nvSpPr>
          <p:cNvPr id="24" name="47 Rectángulo">
            <a:extLst>
              <a:ext uri="{FF2B5EF4-FFF2-40B4-BE49-F238E27FC236}">
                <a16:creationId xmlns="" xmlns:a16="http://schemas.microsoft.com/office/drawing/2014/main" id="{59C4C574-487D-4693-A1F7-6DF1D4CACBEF}"/>
              </a:ext>
            </a:extLst>
          </p:cNvPr>
          <p:cNvSpPr/>
          <p:nvPr/>
        </p:nvSpPr>
        <p:spPr>
          <a:xfrm>
            <a:off x="7735326" y="1589198"/>
            <a:ext cx="3340732" cy="13849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sz="1200" dirty="0"/>
              <a:t>Revisar el espacio utilizado en las empresas analizadas en base a su producción, ya que en la actualidad no se equiparan, por lo tanto se recomienda utilizar el espacio ocioso con una actividad de producción que ayude a la empresa a obtener una rentabilidad mínima optima en sus ventas.</a:t>
            </a:r>
          </a:p>
        </p:txBody>
      </p:sp>
      <p:sp>
        <p:nvSpPr>
          <p:cNvPr id="26" name="information-icon_69544">
            <a:extLst>
              <a:ext uri="{FF2B5EF4-FFF2-40B4-BE49-F238E27FC236}">
                <a16:creationId xmlns="" xmlns:a16="http://schemas.microsoft.com/office/drawing/2014/main" id="{A538ADEE-56D4-469B-95C8-A6273582EEA9}"/>
              </a:ext>
            </a:extLst>
          </p:cNvPr>
          <p:cNvSpPr>
            <a:spLocks noChangeAspect="1"/>
          </p:cNvSpPr>
          <p:nvPr/>
        </p:nvSpPr>
        <p:spPr bwMode="auto">
          <a:xfrm>
            <a:off x="6101688" y="1589198"/>
            <a:ext cx="1081509" cy="1080000"/>
          </a:xfrm>
          <a:custGeom>
            <a:avLst/>
            <a:gdLst>
              <a:gd name="connsiteX0" fmla="*/ 272708 w 606933"/>
              <a:gd name="connsiteY0" fmla="*/ 273582 h 606086"/>
              <a:gd name="connsiteX1" fmla="*/ 334225 w 606933"/>
              <a:gd name="connsiteY1" fmla="*/ 273582 h 606086"/>
              <a:gd name="connsiteX2" fmla="*/ 352968 w 606933"/>
              <a:gd name="connsiteY2" fmla="*/ 292303 h 606086"/>
              <a:gd name="connsiteX3" fmla="*/ 352968 w 606933"/>
              <a:gd name="connsiteY3" fmla="*/ 474602 h 606086"/>
              <a:gd name="connsiteX4" fmla="*/ 334225 w 606933"/>
              <a:gd name="connsiteY4" fmla="*/ 493323 h 606086"/>
              <a:gd name="connsiteX5" fmla="*/ 272708 w 606933"/>
              <a:gd name="connsiteY5" fmla="*/ 493323 h 606086"/>
              <a:gd name="connsiteX6" fmla="*/ 253965 w 606933"/>
              <a:gd name="connsiteY6" fmla="*/ 474602 h 606086"/>
              <a:gd name="connsiteX7" fmla="*/ 253965 w 606933"/>
              <a:gd name="connsiteY7" fmla="*/ 292303 h 606086"/>
              <a:gd name="connsiteX8" fmla="*/ 272708 w 606933"/>
              <a:gd name="connsiteY8" fmla="*/ 273582 h 606086"/>
              <a:gd name="connsiteX9" fmla="*/ 303466 w 606933"/>
              <a:gd name="connsiteY9" fmla="*/ 112693 h 606086"/>
              <a:gd name="connsiteX10" fmla="*/ 358401 w 606933"/>
              <a:gd name="connsiteY10" fmla="*/ 167487 h 606086"/>
              <a:gd name="connsiteX11" fmla="*/ 303466 w 606933"/>
              <a:gd name="connsiteY11" fmla="*/ 222281 h 606086"/>
              <a:gd name="connsiteX12" fmla="*/ 248531 w 606933"/>
              <a:gd name="connsiteY12" fmla="*/ 167487 h 606086"/>
              <a:gd name="connsiteX13" fmla="*/ 303466 w 606933"/>
              <a:gd name="connsiteY13" fmla="*/ 112693 h 606086"/>
              <a:gd name="connsiteX14" fmla="*/ 303513 w 606933"/>
              <a:gd name="connsiteY14" fmla="*/ 64150 h 606086"/>
              <a:gd name="connsiteX15" fmla="*/ 64249 w 606933"/>
              <a:gd name="connsiteY15" fmla="*/ 303043 h 606086"/>
              <a:gd name="connsiteX16" fmla="*/ 303513 w 606933"/>
              <a:gd name="connsiteY16" fmla="*/ 541936 h 606086"/>
              <a:gd name="connsiteX17" fmla="*/ 542684 w 606933"/>
              <a:gd name="connsiteY17" fmla="*/ 303043 h 606086"/>
              <a:gd name="connsiteX18" fmla="*/ 303513 w 606933"/>
              <a:gd name="connsiteY18" fmla="*/ 64150 h 606086"/>
              <a:gd name="connsiteX19" fmla="*/ 303513 w 606933"/>
              <a:gd name="connsiteY19" fmla="*/ 0 h 606086"/>
              <a:gd name="connsiteX20" fmla="*/ 606933 w 606933"/>
              <a:gd name="connsiteY20" fmla="*/ 303043 h 606086"/>
              <a:gd name="connsiteX21" fmla="*/ 303513 w 606933"/>
              <a:gd name="connsiteY21" fmla="*/ 606086 h 606086"/>
              <a:gd name="connsiteX22" fmla="*/ 0 w 606933"/>
              <a:gd name="connsiteY22" fmla="*/ 303043 h 606086"/>
              <a:gd name="connsiteX23" fmla="*/ 303513 w 606933"/>
              <a:gd name="connsiteY23" fmla="*/ 0 h 6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6933" h="606086">
                <a:moveTo>
                  <a:pt x="272708" y="273582"/>
                </a:moveTo>
                <a:lnTo>
                  <a:pt x="334225" y="273582"/>
                </a:lnTo>
                <a:cubicBezTo>
                  <a:pt x="344617" y="273582"/>
                  <a:pt x="352968" y="282016"/>
                  <a:pt x="352968" y="292303"/>
                </a:cubicBezTo>
                <a:lnTo>
                  <a:pt x="352968" y="474602"/>
                </a:lnTo>
                <a:cubicBezTo>
                  <a:pt x="352968" y="484982"/>
                  <a:pt x="344617" y="493323"/>
                  <a:pt x="334225" y="493323"/>
                </a:cubicBezTo>
                <a:lnTo>
                  <a:pt x="272708" y="493323"/>
                </a:lnTo>
                <a:cubicBezTo>
                  <a:pt x="262409" y="493323"/>
                  <a:pt x="253965" y="484982"/>
                  <a:pt x="253965" y="474602"/>
                </a:cubicBezTo>
                <a:lnTo>
                  <a:pt x="253965" y="292303"/>
                </a:lnTo>
                <a:cubicBezTo>
                  <a:pt x="253965" y="282016"/>
                  <a:pt x="262409" y="273582"/>
                  <a:pt x="272708" y="273582"/>
                </a:cubicBezTo>
                <a:close/>
                <a:moveTo>
                  <a:pt x="303466" y="112693"/>
                </a:moveTo>
                <a:cubicBezTo>
                  <a:pt x="333806" y="112693"/>
                  <a:pt x="358401" y="137225"/>
                  <a:pt x="358401" y="167487"/>
                </a:cubicBezTo>
                <a:cubicBezTo>
                  <a:pt x="358401" y="197749"/>
                  <a:pt x="333806" y="222281"/>
                  <a:pt x="303466" y="222281"/>
                </a:cubicBezTo>
                <a:cubicBezTo>
                  <a:pt x="273126" y="222281"/>
                  <a:pt x="248531" y="197749"/>
                  <a:pt x="248531" y="167487"/>
                </a:cubicBezTo>
                <a:cubicBezTo>
                  <a:pt x="248531" y="137225"/>
                  <a:pt x="273126" y="112693"/>
                  <a:pt x="303466" y="112693"/>
                </a:cubicBezTo>
                <a:close/>
                <a:moveTo>
                  <a:pt x="303513" y="64150"/>
                </a:moveTo>
                <a:cubicBezTo>
                  <a:pt x="171579" y="64150"/>
                  <a:pt x="64249" y="171314"/>
                  <a:pt x="64249" y="303043"/>
                </a:cubicBezTo>
                <a:cubicBezTo>
                  <a:pt x="64249" y="434773"/>
                  <a:pt x="171579" y="541936"/>
                  <a:pt x="303513" y="541936"/>
                </a:cubicBezTo>
                <a:cubicBezTo>
                  <a:pt x="435354" y="541936"/>
                  <a:pt x="542684" y="434773"/>
                  <a:pt x="542684" y="303043"/>
                </a:cubicBezTo>
                <a:cubicBezTo>
                  <a:pt x="542684" y="171314"/>
                  <a:pt x="435354" y="64150"/>
                  <a:pt x="303513" y="64150"/>
                </a:cubicBezTo>
                <a:close/>
                <a:moveTo>
                  <a:pt x="303513" y="0"/>
                </a:moveTo>
                <a:cubicBezTo>
                  <a:pt x="470821" y="0"/>
                  <a:pt x="606933" y="135901"/>
                  <a:pt x="606933" y="303043"/>
                </a:cubicBezTo>
                <a:cubicBezTo>
                  <a:pt x="606933" y="470092"/>
                  <a:pt x="470821" y="606086"/>
                  <a:pt x="303513" y="606086"/>
                </a:cubicBezTo>
                <a:cubicBezTo>
                  <a:pt x="136112" y="606086"/>
                  <a:pt x="0" y="470092"/>
                  <a:pt x="0" y="303043"/>
                </a:cubicBezTo>
                <a:cubicBezTo>
                  <a:pt x="0" y="135901"/>
                  <a:pt x="136112" y="0"/>
                  <a:pt x="303513" y="0"/>
                </a:cubicBezTo>
                <a:close/>
              </a:path>
            </a:pathLst>
          </a:custGeom>
          <a:solidFill>
            <a:schemeClr val="accent2">
              <a:lumMod val="60000"/>
              <a:lumOff val="40000"/>
            </a:schemeClr>
          </a:solidFill>
          <a:ln>
            <a:solidFill>
              <a:schemeClr val="tx1"/>
            </a:solidFill>
          </a:ln>
        </p:spPr>
      </p:sp>
      <p:sp>
        <p:nvSpPr>
          <p:cNvPr id="27" name="protection-shield-with-a-check-mark_315">
            <a:extLst>
              <a:ext uri="{FF2B5EF4-FFF2-40B4-BE49-F238E27FC236}">
                <a16:creationId xmlns="" xmlns:a16="http://schemas.microsoft.com/office/drawing/2014/main" id="{9B7BE34C-C457-41E8-902F-F534124F517E}"/>
              </a:ext>
            </a:extLst>
          </p:cNvPr>
          <p:cNvSpPr>
            <a:spLocks noChangeAspect="1"/>
          </p:cNvSpPr>
          <p:nvPr/>
        </p:nvSpPr>
        <p:spPr bwMode="auto">
          <a:xfrm>
            <a:off x="4748878" y="1589198"/>
            <a:ext cx="800681" cy="1080000"/>
          </a:xfrm>
          <a:custGeom>
            <a:avLst/>
            <a:gdLst>
              <a:gd name="connsiteX0" fmla="*/ 363366 w 449447"/>
              <a:gd name="connsiteY0" fmla="*/ 179144 h 606236"/>
              <a:gd name="connsiteX1" fmla="*/ 377720 w 449447"/>
              <a:gd name="connsiteY1" fmla="*/ 197780 h 606236"/>
              <a:gd name="connsiteX2" fmla="*/ 376285 w 449447"/>
              <a:gd name="connsiteY2" fmla="*/ 202081 h 606236"/>
              <a:gd name="connsiteX3" fmla="*/ 215517 w 449447"/>
              <a:gd name="connsiteY3" fmla="*/ 424280 h 606236"/>
              <a:gd name="connsiteX4" fmla="*/ 212646 w 449447"/>
              <a:gd name="connsiteY4" fmla="*/ 427147 h 606236"/>
              <a:gd name="connsiteX5" fmla="*/ 211211 w 449447"/>
              <a:gd name="connsiteY5" fmla="*/ 427147 h 606236"/>
              <a:gd name="connsiteX6" fmla="*/ 208340 w 449447"/>
              <a:gd name="connsiteY6" fmla="*/ 425714 h 606236"/>
              <a:gd name="connsiteX7" fmla="*/ 90635 w 449447"/>
              <a:gd name="connsiteY7" fmla="*/ 306729 h 606236"/>
              <a:gd name="connsiteX8" fmla="*/ 126521 w 449447"/>
              <a:gd name="connsiteY8" fmla="*/ 276625 h 606236"/>
              <a:gd name="connsiteX9" fmla="*/ 191115 w 449447"/>
              <a:gd name="connsiteY9" fmla="*/ 326799 h 606236"/>
              <a:gd name="connsiteX10" fmla="*/ 363366 w 449447"/>
              <a:gd name="connsiteY10" fmla="*/ 179144 h 606236"/>
              <a:gd name="connsiteX11" fmla="*/ 224006 w 449447"/>
              <a:gd name="connsiteY11" fmla="*/ 65927 h 606236"/>
              <a:gd name="connsiteX12" fmla="*/ 218262 w 449447"/>
              <a:gd name="connsiteY12" fmla="*/ 70226 h 606236"/>
              <a:gd name="connsiteX13" fmla="*/ 56001 w 449447"/>
              <a:gd name="connsiteY13" fmla="*/ 123254 h 606236"/>
              <a:gd name="connsiteX14" fmla="*/ 48822 w 449447"/>
              <a:gd name="connsiteY14" fmla="*/ 130420 h 606236"/>
              <a:gd name="connsiteX15" fmla="*/ 48822 w 449447"/>
              <a:gd name="connsiteY15" fmla="*/ 365462 h 606236"/>
              <a:gd name="connsiteX16" fmla="*/ 221134 w 449447"/>
              <a:gd name="connsiteY16" fmla="*/ 538877 h 606236"/>
              <a:gd name="connsiteX17" fmla="*/ 224006 w 449447"/>
              <a:gd name="connsiteY17" fmla="*/ 540310 h 606236"/>
              <a:gd name="connsiteX18" fmla="*/ 226877 w 449447"/>
              <a:gd name="connsiteY18" fmla="*/ 538877 h 606236"/>
              <a:gd name="connsiteX19" fmla="*/ 400625 w 449447"/>
              <a:gd name="connsiteY19" fmla="*/ 365462 h 606236"/>
              <a:gd name="connsiteX20" fmla="*/ 400625 w 449447"/>
              <a:gd name="connsiteY20" fmla="*/ 130420 h 606236"/>
              <a:gd name="connsiteX21" fmla="*/ 393446 w 449447"/>
              <a:gd name="connsiteY21" fmla="*/ 123254 h 606236"/>
              <a:gd name="connsiteX22" fmla="*/ 231185 w 449447"/>
              <a:gd name="connsiteY22" fmla="*/ 70226 h 606236"/>
              <a:gd name="connsiteX23" fmla="*/ 224006 w 449447"/>
              <a:gd name="connsiteY23" fmla="*/ 65927 h 606236"/>
              <a:gd name="connsiteX24" fmla="*/ 224006 w 449447"/>
              <a:gd name="connsiteY24" fmla="*/ 0 h 606236"/>
              <a:gd name="connsiteX25" fmla="*/ 232621 w 449447"/>
              <a:gd name="connsiteY25" fmla="*/ 5733 h 606236"/>
              <a:gd name="connsiteX26" fmla="*/ 440831 w 449447"/>
              <a:gd name="connsiteY26" fmla="*/ 73093 h 606236"/>
              <a:gd name="connsiteX27" fmla="*/ 449447 w 449447"/>
              <a:gd name="connsiteY27" fmla="*/ 81692 h 606236"/>
              <a:gd name="connsiteX28" fmla="*/ 449447 w 449447"/>
              <a:gd name="connsiteY28" fmla="*/ 384093 h 606236"/>
              <a:gd name="connsiteX29" fmla="*/ 228313 w 449447"/>
              <a:gd name="connsiteY29" fmla="*/ 604803 h 606236"/>
              <a:gd name="connsiteX30" fmla="*/ 224006 w 449447"/>
              <a:gd name="connsiteY30" fmla="*/ 606236 h 606236"/>
              <a:gd name="connsiteX31" fmla="*/ 221134 w 449447"/>
              <a:gd name="connsiteY31" fmla="*/ 604803 h 606236"/>
              <a:gd name="connsiteX32" fmla="*/ 0 w 449447"/>
              <a:gd name="connsiteY32" fmla="*/ 384093 h 606236"/>
              <a:gd name="connsiteX33" fmla="*/ 0 w 449447"/>
              <a:gd name="connsiteY33" fmla="*/ 81692 h 606236"/>
              <a:gd name="connsiteX34" fmla="*/ 8616 w 449447"/>
              <a:gd name="connsiteY34" fmla="*/ 73093 h 606236"/>
              <a:gd name="connsiteX35" fmla="*/ 216826 w 449447"/>
              <a:gd name="connsiteY35" fmla="*/ 5733 h 606236"/>
              <a:gd name="connsiteX36" fmla="*/ 224006 w 449447"/>
              <a:gd name="connsiteY36" fmla="*/ 0 h 60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9447" h="606236">
                <a:moveTo>
                  <a:pt x="363366" y="179144"/>
                </a:moveTo>
                <a:cubicBezTo>
                  <a:pt x="364801" y="177710"/>
                  <a:pt x="377720" y="197780"/>
                  <a:pt x="377720" y="197780"/>
                </a:cubicBezTo>
                <a:cubicBezTo>
                  <a:pt x="377720" y="199213"/>
                  <a:pt x="377720" y="200647"/>
                  <a:pt x="376285" y="202081"/>
                </a:cubicBezTo>
                <a:cubicBezTo>
                  <a:pt x="297336" y="275191"/>
                  <a:pt x="234178" y="376973"/>
                  <a:pt x="215517" y="424280"/>
                </a:cubicBezTo>
                <a:cubicBezTo>
                  <a:pt x="215517" y="425714"/>
                  <a:pt x="214082" y="427147"/>
                  <a:pt x="212646" y="427147"/>
                </a:cubicBezTo>
                <a:cubicBezTo>
                  <a:pt x="211211" y="427147"/>
                  <a:pt x="211211" y="427147"/>
                  <a:pt x="211211" y="427147"/>
                </a:cubicBezTo>
                <a:cubicBezTo>
                  <a:pt x="209776" y="427147"/>
                  <a:pt x="208340" y="427147"/>
                  <a:pt x="208340" y="425714"/>
                </a:cubicBezTo>
                <a:lnTo>
                  <a:pt x="90635" y="306729"/>
                </a:lnTo>
                <a:cubicBezTo>
                  <a:pt x="89200" y="306729"/>
                  <a:pt x="125086" y="275191"/>
                  <a:pt x="126521" y="276625"/>
                </a:cubicBezTo>
                <a:lnTo>
                  <a:pt x="191115" y="326799"/>
                </a:lnTo>
                <a:cubicBezTo>
                  <a:pt x="216953" y="296695"/>
                  <a:pt x="278676" y="230751"/>
                  <a:pt x="363366" y="179144"/>
                </a:cubicBezTo>
                <a:close/>
                <a:moveTo>
                  <a:pt x="224006" y="65927"/>
                </a:moveTo>
                <a:cubicBezTo>
                  <a:pt x="221134" y="65927"/>
                  <a:pt x="219698" y="67360"/>
                  <a:pt x="218262" y="70226"/>
                </a:cubicBezTo>
                <a:cubicBezTo>
                  <a:pt x="218262" y="70226"/>
                  <a:pt x="193851" y="123254"/>
                  <a:pt x="56001" y="123254"/>
                </a:cubicBezTo>
                <a:cubicBezTo>
                  <a:pt x="51694" y="123254"/>
                  <a:pt x="48822" y="126120"/>
                  <a:pt x="48822" y="130420"/>
                </a:cubicBezTo>
                <a:lnTo>
                  <a:pt x="48822" y="365462"/>
                </a:lnTo>
                <a:cubicBezTo>
                  <a:pt x="48822" y="462918"/>
                  <a:pt x="213954" y="536010"/>
                  <a:pt x="221134" y="538877"/>
                </a:cubicBezTo>
                <a:cubicBezTo>
                  <a:pt x="222570" y="540310"/>
                  <a:pt x="224006" y="540310"/>
                  <a:pt x="224006" y="540310"/>
                </a:cubicBezTo>
                <a:cubicBezTo>
                  <a:pt x="225441" y="540310"/>
                  <a:pt x="226877" y="540310"/>
                  <a:pt x="226877" y="538877"/>
                </a:cubicBezTo>
                <a:cubicBezTo>
                  <a:pt x="234057" y="536010"/>
                  <a:pt x="400625" y="462918"/>
                  <a:pt x="400625" y="365462"/>
                </a:cubicBezTo>
                <a:lnTo>
                  <a:pt x="400625" y="130420"/>
                </a:lnTo>
                <a:cubicBezTo>
                  <a:pt x="400625" y="126120"/>
                  <a:pt x="397753" y="123254"/>
                  <a:pt x="393446" y="123254"/>
                </a:cubicBezTo>
                <a:cubicBezTo>
                  <a:pt x="254160" y="123254"/>
                  <a:pt x="231185" y="70226"/>
                  <a:pt x="231185" y="70226"/>
                </a:cubicBezTo>
                <a:cubicBezTo>
                  <a:pt x="229749" y="67360"/>
                  <a:pt x="226877" y="65927"/>
                  <a:pt x="224006" y="65927"/>
                </a:cubicBezTo>
                <a:close/>
                <a:moveTo>
                  <a:pt x="224006" y="0"/>
                </a:moveTo>
                <a:cubicBezTo>
                  <a:pt x="228313" y="0"/>
                  <a:pt x="231185" y="2867"/>
                  <a:pt x="232621" y="5733"/>
                </a:cubicBezTo>
                <a:cubicBezTo>
                  <a:pt x="232621" y="5733"/>
                  <a:pt x="262776" y="73093"/>
                  <a:pt x="440831" y="73093"/>
                </a:cubicBezTo>
                <a:cubicBezTo>
                  <a:pt x="445139" y="73093"/>
                  <a:pt x="449447" y="77392"/>
                  <a:pt x="449447" y="81692"/>
                </a:cubicBezTo>
                <a:lnTo>
                  <a:pt x="449447" y="384093"/>
                </a:lnTo>
                <a:cubicBezTo>
                  <a:pt x="449447" y="507347"/>
                  <a:pt x="236929" y="600503"/>
                  <a:pt x="228313" y="604803"/>
                </a:cubicBezTo>
                <a:cubicBezTo>
                  <a:pt x="226877" y="604803"/>
                  <a:pt x="225441" y="606236"/>
                  <a:pt x="224006" y="606236"/>
                </a:cubicBezTo>
                <a:cubicBezTo>
                  <a:pt x="222570" y="606236"/>
                  <a:pt x="222570" y="604803"/>
                  <a:pt x="221134" y="604803"/>
                </a:cubicBezTo>
                <a:cubicBezTo>
                  <a:pt x="212518" y="600503"/>
                  <a:pt x="0" y="507347"/>
                  <a:pt x="0" y="384093"/>
                </a:cubicBezTo>
                <a:lnTo>
                  <a:pt x="0" y="81692"/>
                </a:lnTo>
                <a:cubicBezTo>
                  <a:pt x="0" y="77392"/>
                  <a:pt x="2872" y="73093"/>
                  <a:pt x="8616" y="73093"/>
                </a:cubicBezTo>
                <a:cubicBezTo>
                  <a:pt x="185235" y="73093"/>
                  <a:pt x="215390" y="5733"/>
                  <a:pt x="216826" y="5733"/>
                </a:cubicBezTo>
                <a:cubicBezTo>
                  <a:pt x="218262" y="2867"/>
                  <a:pt x="221134" y="0"/>
                  <a:pt x="224006" y="0"/>
                </a:cubicBezTo>
                <a:close/>
              </a:path>
            </a:pathLst>
          </a:custGeom>
          <a:solidFill>
            <a:srgbClr val="0AC250"/>
          </a:solidFill>
          <a:ln>
            <a:solidFill>
              <a:schemeClr val="tx1"/>
            </a:solidFill>
          </a:ln>
        </p:spPr>
      </p:sp>
      <p:sp>
        <p:nvSpPr>
          <p:cNvPr id="28" name="home-delivery-service_75784">
            <a:extLst>
              <a:ext uri="{FF2B5EF4-FFF2-40B4-BE49-F238E27FC236}">
                <a16:creationId xmlns="" xmlns:a16="http://schemas.microsoft.com/office/drawing/2014/main" id="{8A1212E7-7377-491B-A053-064C5EE4CBA0}"/>
              </a:ext>
            </a:extLst>
          </p:cNvPr>
          <p:cNvSpPr>
            <a:spLocks noChangeAspect="1"/>
          </p:cNvSpPr>
          <p:nvPr/>
        </p:nvSpPr>
        <p:spPr bwMode="auto">
          <a:xfrm>
            <a:off x="4829559" y="4070225"/>
            <a:ext cx="720000" cy="715225"/>
          </a:xfrm>
          <a:custGeom>
            <a:avLst/>
            <a:gdLst>
              <a:gd name="connsiteX0" fmla="*/ 186168 w 606581"/>
              <a:gd name="connsiteY0" fmla="*/ 138308 h 602558"/>
              <a:gd name="connsiteX1" fmla="*/ 231574 w 606581"/>
              <a:gd name="connsiteY1" fmla="*/ 138308 h 602558"/>
              <a:gd name="connsiteX2" fmla="*/ 232967 w 606581"/>
              <a:gd name="connsiteY2" fmla="*/ 139699 h 602558"/>
              <a:gd name="connsiteX3" fmla="*/ 232967 w 606581"/>
              <a:gd name="connsiteY3" fmla="*/ 164912 h 602558"/>
              <a:gd name="connsiteX4" fmla="*/ 236496 w 606581"/>
              <a:gd name="connsiteY4" fmla="*/ 168435 h 602558"/>
              <a:gd name="connsiteX5" fmla="*/ 258874 w 606581"/>
              <a:gd name="connsiteY5" fmla="*/ 168435 h 602558"/>
              <a:gd name="connsiteX6" fmla="*/ 262402 w 606581"/>
              <a:gd name="connsiteY6" fmla="*/ 164912 h 602558"/>
              <a:gd name="connsiteX7" fmla="*/ 262402 w 606581"/>
              <a:gd name="connsiteY7" fmla="*/ 139699 h 602558"/>
              <a:gd name="connsiteX8" fmla="*/ 263795 w 606581"/>
              <a:gd name="connsiteY8" fmla="*/ 138308 h 602558"/>
              <a:gd name="connsiteX9" fmla="*/ 309202 w 606581"/>
              <a:gd name="connsiteY9" fmla="*/ 138308 h 602558"/>
              <a:gd name="connsiteX10" fmla="*/ 327494 w 606581"/>
              <a:gd name="connsiteY10" fmla="*/ 156570 h 602558"/>
              <a:gd name="connsiteX11" fmla="*/ 327494 w 606581"/>
              <a:gd name="connsiteY11" fmla="*/ 289404 h 602558"/>
              <a:gd name="connsiteX12" fmla="*/ 309202 w 606581"/>
              <a:gd name="connsiteY12" fmla="*/ 307665 h 602558"/>
              <a:gd name="connsiteX13" fmla="*/ 186168 w 606581"/>
              <a:gd name="connsiteY13" fmla="*/ 307665 h 602558"/>
              <a:gd name="connsiteX14" fmla="*/ 167875 w 606581"/>
              <a:gd name="connsiteY14" fmla="*/ 289404 h 602558"/>
              <a:gd name="connsiteX15" fmla="*/ 167875 w 606581"/>
              <a:gd name="connsiteY15" fmla="*/ 276426 h 602558"/>
              <a:gd name="connsiteX16" fmla="*/ 168247 w 606581"/>
              <a:gd name="connsiteY16" fmla="*/ 275407 h 602558"/>
              <a:gd name="connsiteX17" fmla="*/ 169268 w 606581"/>
              <a:gd name="connsiteY17" fmla="*/ 275036 h 602558"/>
              <a:gd name="connsiteX18" fmla="*/ 172332 w 606581"/>
              <a:gd name="connsiteY18" fmla="*/ 275129 h 602558"/>
              <a:gd name="connsiteX19" fmla="*/ 213467 w 606581"/>
              <a:gd name="connsiteY19" fmla="*/ 269660 h 602558"/>
              <a:gd name="connsiteX20" fmla="*/ 241974 w 606581"/>
              <a:gd name="connsiteY20" fmla="*/ 216266 h 602558"/>
              <a:gd name="connsiteX21" fmla="*/ 205668 w 606581"/>
              <a:gd name="connsiteY21" fmla="*/ 186881 h 602558"/>
              <a:gd name="connsiteX22" fmla="*/ 197218 w 606581"/>
              <a:gd name="connsiteY22" fmla="*/ 187623 h 602558"/>
              <a:gd name="connsiteX23" fmla="*/ 177718 w 606581"/>
              <a:gd name="connsiteY23" fmla="*/ 189199 h 602558"/>
              <a:gd name="connsiteX24" fmla="*/ 168897 w 606581"/>
              <a:gd name="connsiteY24" fmla="*/ 188365 h 602558"/>
              <a:gd name="connsiteX25" fmla="*/ 167875 w 606581"/>
              <a:gd name="connsiteY25" fmla="*/ 187067 h 602558"/>
              <a:gd name="connsiteX26" fmla="*/ 167875 w 606581"/>
              <a:gd name="connsiteY26" fmla="*/ 156570 h 602558"/>
              <a:gd name="connsiteX27" fmla="*/ 186168 w 606581"/>
              <a:gd name="connsiteY27" fmla="*/ 138308 h 602558"/>
              <a:gd name="connsiteX28" fmla="*/ 550498 w 606581"/>
              <a:gd name="connsiteY28" fmla="*/ 131252 h 602558"/>
              <a:gd name="connsiteX29" fmla="*/ 597759 w 606581"/>
              <a:gd name="connsiteY29" fmla="*/ 178438 h 602558"/>
              <a:gd name="connsiteX30" fmla="*/ 597759 w 606581"/>
              <a:gd name="connsiteY30" fmla="*/ 326579 h 602558"/>
              <a:gd name="connsiteX31" fmla="*/ 576218 w 606581"/>
              <a:gd name="connsiteY31" fmla="*/ 366164 h 602558"/>
              <a:gd name="connsiteX32" fmla="*/ 576218 w 606581"/>
              <a:gd name="connsiteY32" fmla="*/ 576879 h 602558"/>
              <a:gd name="connsiteX33" fmla="*/ 550498 w 606581"/>
              <a:gd name="connsiteY33" fmla="*/ 602558 h 602558"/>
              <a:gd name="connsiteX34" fmla="*/ 524779 w 606581"/>
              <a:gd name="connsiteY34" fmla="*/ 576879 h 602558"/>
              <a:gd name="connsiteX35" fmla="*/ 524779 w 606581"/>
              <a:gd name="connsiteY35" fmla="*/ 366164 h 602558"/>
              <a:gd name="connsiteX36" fmla="*/ 503330 w 606581"/>
              <a:gd name="connsiteY36" fmla="*/ 326579 h 602558"/>
              <a:gd name="connsiteX37" fmla="*/ 503330 w 606581"/>
              <a:gd name="connsiteY37" fmla="*/ 234710 h 602558"/>
              <a:gd name="connsiteX38" fmla="*/ 489959 w 606581"/>
              <a:gd name="connsiteY38" fmla="*/ 243053 h 602558"/>
              <a:gd name="connsiteX39" fmla="*/ 434249 w 606581"/>
              <a:gd name="connsiteY39" fmla="*/ 256402 h 602558"/>
              <a:gd name="connsiteX40" fmla="*/ 398594 w 606581"/>
              <a:gd name="connsiteY40" fmla="*/ 251767 h 602558"/>
              <a:gd name="connsiteX41" fmla="*/ 382624 w 606581"/>
              <a:gd name="connsiteY41" fmla="*/ 221731 h 602558"/>
              <a:gd name="connsiteX42" fmla="*/ 412615 w 606581"/>
              <a:gd name="connsiteY42" fmla="*/ 205786 h 602558"/>
              <a:gd name="connsiteX43" fmla="*/ 467118 w 606581"/>
              <a:gd name="connsiteY43" fmla="*/ 200873 h 602558"/>
              <a:gd name="connsiteX44" fmla="*/ 507415 w 606581"/>
              <a:gd name="connsiteY44" fmla="*/ 159156 h 602558"/>
              <a:gd name="connsiteX45" fmla="*/ 550498 w 606581"/>
              <a:gd name="connsiteY45" fmla="*/ 131252 h 602558"/>
              <a:gd name="connsiteX46" fmla="*/ 56082 w 606581"/>
              <a:gd name="connsiteY46" fmla="*/ 131252 h 602558"/>
              <a:gd name="connsiteX47" fmla="*/ 99257 w 606581"/>
              <a:gd name="connsiteY47" fmla="*/ 159156 h 602558"/>
              <a:gd name="connsiteX48" fmla="*/ 139555 w 606581"/>
              <a:gd name="connsiteY48" fmla="*/ 200873 h 602558"/>
              <a:gd name="connsiteX49" fmla="*/ 194059 w 606581"/>
              <a:gd name="connsiteY49" fmla="*/ 205786 h 602558"/>
              <a:gd name="connsiteX50" fmla="*/ 224049 w 606581"/>
              <a:gd name="connsiteY50" fmla="*/ 221731 h 602558"/>
              <a:gd name="connsiteX51" fmla="*/ 207986 w 606581"/>
              <a:gd name="connsiteY51" fmla="*/ 251767 h 602558"/>
              <a:gd name="connsiteX52" fmla="*/ 172331 w 606581"/>
              <a:gd name="connsiteY52" fmla="*/ 256402 h 602558"/>
              <a:gd name="connsiteX53" fmla="*/ 116621 w 606581"/>
              <a:gd name="connsiteY53" fmla="*/ 243053 h 602558"/>
              <a:gd name="connsiteX54" fmla="*/ 103343 w 606581"/>
              <a:gd name="connsiteY54" fmla="*/ 234710 h 602558"/>
              <a:gd name="connsiteX55" fmla="*/ 103343 w 606581"/>
              <a:gd name="connsiteY55" fmla="*/ 326579 h 602558"/>
              <a:gd name="connsiteX56" fmla="*/ 81801 w 606581"/>
              <a:gd name="connsiteY56" fmla="*/ 366164 h 602558"/>
              <a:gd name="connsiteX57" fmla="*/ 81801 w 606581"/>
              <a:gd name="connsiteY57" fmla="*/ 576879 h 602558"/>
              <a:gd name="connsiteX58" fmla="*/ 56082 w 606581"/>
              <a:gd name="connsiteY58" fmla="*/ 602558 h 602558"/>
              <a:gd name="connsiteX59" fmla="*/ 30362 w 606581"/>
              <a:gd name="connsiteY59" fmla="*/ 576879 h 602558"/>
              <a:gd name="connsiteX60" fmla="*/ 30362 w 606581"/>
              <a:gd name="connsiteY60" fmla="*/ 366164 h 602558"/>
              <a:gd name="connsiteX61" fmla="*/ 8821 w 606581"/>
              <a:gd name="connsiteY61" fmla="*/ 326579 h 602558"/>
              <a:gd name="connsiteX62" fmla="*/ 8821 w 606581"/>
              <a:gd name="connsiteY62" fmla="*/ 178438 h 602558"/>
              <a:gd name="connsiteX63" fmla="*/ 56082 w 606581"/>
              <a:gd name="connsiteY63" fmla="*/ 131252 h 602558"/>
              <a:gd name="connsiteX64" fmla="*/ 550481 w 606581"/>
              <a:gd name="connsiteY64" fmla="*/ 0 h 602558"/>
              <a:gd name="connsiteX65" fmla="*/ 606581 w 606581"/>
              <a:gd name="connsiteY65" fmla="*/ 55994 h 602558"/>
              <a:gd name="connsiteX66" fmla="*/ 550481 w 606581"/>
              <a:gd name="connsiteY66" fmla="*/ 111988 h 602558"/>
              <a:gd name="connsiteX67" fmla="*/ 494381 w 606581"/>
              <a:gd name="connsiteY67" fmla="*/ 55994 h 602558"/>
              <a:gd name="connsiteX68" fmla="*/ 550481 w 606581"/>
              <a:gd name="connsiteY68" fmla="*/ 0 h 602558"/>
              <a:gd name="connsiteX69" fmla="*/ 56064 w 606581"/>
              <a:gd name="connsiteY69" fmla="*/ 0 h 602558"/>
              <a:gd name="connsiteX70" fmla="*/ 112128 w 606581"/>
              <a:gd name="connsiteY70" fmla="*/ 55994 h 602558"/>
              <a:gd name="connsiteX71" fmla="*/ 56064 w 606581"/>
              <a:gd name="connsiteY71" fmla="*/ 111988 h 602558"/>
              <a:gd name="connsiteX72" fmla="*/ 0 w 606581"/>
              <a:gd name="connsiteY72" fmla="*/ 55994 h 602558"/>
              <a:gd name="connsiteX73" fmla="*/ 56064 w 606581"/>
              <a:gd name="connsiteY73" fmla="*/ 0 h 60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6581" h="602558">
                <a:moveTo>
                  <a:pt x="186168" y="138308"/>
                </a:moveTo>
                <a:lnTo>
                  <a:pt x="231574" y="138308"/>
                </a:lnTo>
                <a:cubicBezTo>
                  <a:pt x="232317" y="138308"/>
                  <a:pt x="232967" y="138864"/>
                  <a:pt x="232967" y="139699"/>
                </a:cubicBezTo>
                <a:lnTo>
                  <a:pt x="232967" y="164912"/>
                </a:lnTo>
                <a:cubicBezTo>
                  <a:pt x="232967" y="166859"/>
                  <a:pt x="234546" y="168435"/>
                  <a:pt x="236496" y="168435"/>
                </a:cubicBezTo>
                <a:lnTo>
                  <a:pt x="258874" y="168435"/>
                </a:lnTo>
                <a:cubicBezTo>
                  <a:pt x="260824" y="168435"/>
                  <a:pt x="262402" y="166859"/>
                  <a:pt x="262402" y="164912"/>
                </a:cubicBezTo>
                <a:lnTo>
                  <a:pt x="262402" y="139699"/>
                </a:lnTo>
                <a:cubicBezTo>
                  <a:pt x="262402" y="138864"/>
                  <a:pt x="263052" y="138308"/>
                  <a:pt x="263795" y="138308"/>
                </a:cubicBezTo>
                <a:lnTo>
                  <a:pt x="309202" y="138308"/>
                </a:lnTo>
                <a:cubicBezTo>
                  <a:pt x="319323" y="138308"/>
                  <a:pt x="327494" y="146466"/>
                  <a:pt x="327494" y="156570"/>
                </a:cubicBezTo>
                <a:lnTo>
                  <a:pt x="327494" y="289404"/>
                </a:lnTo>
                <a:cubicBezTo>
                  <a:pt x="327494" y="299415"/>
                  <a:pt x="319323" y="307665"/>
                  <a:pt x="309202" y="307665"/>
                </a:cubicBezTo>
                <a:lnTo>
                  <a:pt x="186168" y="307665"/>
                </a:lnTo>
                <a:cubicBezTo>
                  <a:pt x="176047" y="307665"/>
                  <a:pt x="167875" y="299415"/>
                  <a:pt x="167875" y="289404"/>
                </a:cubicBezTo>
                <a:lnTo>
                  <a:pt x="167875" y="276426"/>
                </a:lnTo>
                <a:cubicBezTo>
                  <a:pt x="167875" y="276056"/>
                  <a:pt x="167968" y="275685"/>
                  <a:pt x="168247" y="275407"/>
                </a:cubicBezTo>
                <a:cubicBezTo>
                  <a:pt x="168525" y="275221"/>
                  <a:pt x="168897" y="275036"/>
                  <a:pt x="169268" y="275036"/>
                </a:cubicBezTo>
                <a:cubicBezTo>
                  <a:pt x="170011" y="275036"/>
                  <a:pt x="171497" y="275129"/>
                  <a:pt x="172332" y="275129"/>
                </a:cubicBezTo>
                <a:cubicBezTo>
                  <a:pt x="194896" y="275129"/>
                  <a:pt x="211703" y="270216"/>
                  <a:pt x="213467" y="269660"/>
                </a:cubicBezTo>
                <a:cubicBezTo>
                  <a:pt x="236031" y="262800"/>
                  <a:pt x="248845" y="238884"/>
                  <a:pt x="241974" y="216266"/>
                </a:cubicBezTo>
                <a:cubicBezTo>
                  <a:pt x="236496" y="198468"/>
                  <a:pt x="222103" y="186511"/>
                  <a:pt x="205668" y="186881"/>
                </a:cubicBezTo>
                <a:cubicBezTo>
                  <a:pt x="204182" y="186974"/>
                  <a:pt x="198518" y="187438"/>
                  <a:pt x="197218" y="187623"/>
                </a:cubicBezTo>
                <a:cubicBezTo>
                  <a:pt x="191461" y="188272"/>
                  <a:pt x="184218" y="189199"/>
                  <a:pt x="177718" y="189199"/>
                </a:cubicBezTo>
                <a:cubicBezTo>
                  <a:pt x="174189" y="189199"/>
                  <a:pt x="171311" y="188921"/>
                  <a:pt x="168897" y="188365"/>
                </a:cubicBezTo>
                <a:cubicBezTo>
                  <a:pt x="168340" y="188272"/>
                  <a:pt x="167875" y="187716"/>
                  <a:pt x="167875" y="187067"/>
                </a:cubicBezTo>
                <a:lnTo>
                  <a:pt x="167875" y="156570"/>
                </a:lnTo>
                <a:cubicBezTo>
                  <a:pt x="167875" y="146466"/>
                  <a:pt x="176047" y="138308"/>
                  <a:pt x="186168" y="138308"/>
                </a:cubicBezTo>
                <a:close/>
                <a:moveTo>
                  <a:pt x="550498" y="131252"/>
                </a:moveTo>
                <a:cubicBezTo>
                  <a:pt x="576589" y="131252"/>
                  <a:pt x="597759" y="152389"/>
                  <a:pt x="597759" y="178438"/>
                </a:cubicBezTo>
                <a:lnTo>
                  <a:pt x="597759" y="326579"/>
                </a:lnTo>
                <a:cubicBezTo>
                  <a:pt x="597759" y="343173"/>
                  <a:pt x="589217" y="357728"/>
                  <a:pt x="576218" y="366164"/>
                </a:cubicBezTo>
                <a:lnTo>
                  <a:pt x="576218" y="576879"/>
                </a:lnTo>
                <a:cubicBezTo>
                  <a:pt x="576218" y="591063"/>
                  <a:pt x="564704" y="602558"/>
                  <a:pt x="550498" y="602558"/>
                </a:cubicBezTo>
                <a:cubicBezTo>
                  <a:pt x="536292" y="602558"/>
                  <a:pt x="524779" y="591063"/>
                  <a:pt x="524779" y="576879"/>
                </a:cubicBezTo>
                <a:lnTo>
                  <a:pt x="524779" y="366164"/>
                </a:lnTo>
                <a:cubicBezTo>
                  <a:pt x="511872" y="357728"/>
                  <a:pt x="503330" y="343173"/>
                  <a:pt x="503330" y="326579"/>
                </a:cubicBezTo>
                <a:lnTo>
                  <a:pt x="503330" y="234710"/>
                </a:lnTo>
                <a:cubicBezTo>
                  <a:pt x="499152" y="237676"/>
                  <a:pt x="494695" y="240550"/>
                  <a:pt x="489959" y="243053"/>
                </a:cubicBezTo>
                <a:cubicBezTo>
                  <a:pt x="470739" y="253436"/>
                  <a:pt x="450684" y="256402"/>
                  <a:pt x="434249" y="256402"/>
                </a:cubicBezTo>
                <a:cubicBezTo>
                  <a:pt x="414286" y="256402"/>
                  <a:pt x="399616" y="252045"/>
                  <a:pt x="398594" y="251767"/>
                </a:cubicBezTo>
                <a:cubicBezTo>
                  <a:pt x="385874" y="247874"/>
                  <a:pt x="378724" y="234432"/>
                  <a:pt x="382624" y="221731"/>
                </a:cubicBezTo>
                <a:cubicBezTo>
                  <a:pt x="386431" y="209123"/>
                  <a:pt x="399894" y="201985"/>
                  <a:pt x="412615" y="205786"/>
                </a:cubicBezTo>
                <a:cubicBezTo>
                  <a:pt x="412708" y="205879"/>
                  <a:pt x="442327" y="214222"/>
                  <a:pt x="467118" y="200873"/>
                </a:cubicBezTo>
                <a:cubicBezTo>
                  <a:pt x="488567" y="189192"/>
                  <a:pt x="502494" y="166850"/>
                  <a:pt x="507415" y="159156"/>
                </a:cubicBezTo>
                <a:cubicBezTo>
                  <a:pt x="517350" y="143675"/>
                  <a:pt x="531278" y="131252"/>
                  <a:pt x="550498" y="131252"/>
                </a:cubicBezTo>
                <a:close/>
                <a:moveTo>
                  <a:pt x="56082" y="131252"/>
                </a:moveTo>
                <a:cubicBezTo>
                  <a:pt x="75302" y="131252"/>
                  <a:pt x="89230" y="143675"/>
                  <a:pt x="99257" y="159156"/>
                </a:cubicBezTo>
                <a:cubicBezTo>
                  <a:pt x="104179" y="166850"/>
                  <a:pt x="118013" y="189192"/>
                  <a:pt x="139555" y="200873"/>
                </a:cubicBezTo>
                <a:cubicBezTo>
                  <a:pt x="164253" y="214222"/>
                  <a:pt x="191180" y="206528"/>
                  <a:pt x="194059" y="205786"/>
                </a:cubicBezTo>
                <a:cubicBezTo>
                  <a:pt x="207336" y="202541"/>
                  <a:pt x="220150" y="209123"/>
                  <a:pt x="224049" y="221731"/>
                </a:cubicBezTo>
                <a:cubicBezTo>
                  <a:pt x="227856" y="234432"/>
                  <a:pt x="220707" y="247874"/>
                  <a:pt x="207986" y="251767"/>
                </a:cubicBezTo>
                <a:cubicBezTo>
                  <a:pt x="206965" y="252045"/>
                  <a:pt x="192387" y="256402"/>
                  <a:pt x="172331" y="256402"/>
                </a:cubicBezTo>
                <a:cubicBezTo>
                  <a:pt x="155989" y="256402"/>
                  <a:pt x="135841" y="253436"/>
                  <a:pt x="116621" y="243053"/>
                </a:cubicBezTo>
                <a:cubicBezTo>
                  <a:pt x="111978" y="240550"/>
                  <a:pt x="107521" y="237676"/>
                  <a:pt x="103343" y="234710"/>
                </a:cubicBezTo>
                <a:lnTo>
                  <a:pt x="103343" y="326579"/>
                </a:lnTo>
                <a:cubicBezTo>
                  <a:pt x="103343" y="343173"/>
                  <a:pt x="94708" y="357728"/>
                  <a:pt x="81801" y="366164"/>
                </a:cubicBezTo>
                <a:lnTo>
                  <a:pt x="81801" y="576879"/>
                </a:lnTo>
                <a:cubicBezTo>
                  <a:pt x="81801" y="591063"/>
                  <a:pt x="70288" y="602558"/>
                  <a:pt x="56082" y="602558"/>
                </a:cubicBezTo>
                <a:cubicBezTo>
                  <a:pt x="41876" y="602558"/>
                  <a:pt x="30362" y="591063"/>
                  <a:pt x="30362" y="576879"/>
                </a:cubicBezTo>
                <a:lnTo>
                  <a:pt x="30362" y="366164"/>
                </a:lnTo>
                <a:cubicBezTo>
                  <a:pt x="17456" y="357728"/>
                  <a:pt x="8821" y="343173"/>
                  <a:pt x="8821" y="326579"/>
                </a:cubicBezTo>
                <a:lnTo>
                  <a:pt x="8821" y="178438"/>
                </a:lnTo>
                <a:cubicBezTo>
                  <a:pt x="8821" y="152389"/>
                  <a:pt x="29991" y="131252"/>
                  <a:pt x="56082" y="131252"/>
                </a:cubicBezTo>
                <a:close/>
                <a:moveTo>
                  <a:pt x="550481" y="0"/>
                </a:moveTo>
                <a:cubicBezTo>
                  <a:pt x="581464" y="0"/>
                  <a:pt x="606581" y="25069"/>
                  <a:pt x="606581" y="55994"/>
                </a:cubicBezTo>
                <a:cubicBezTo>
                  <a:pt x="606581" y="86919"/>
                  <a:pt x="581464" y="111988"/>
                  <a:pt x="550481" y="111988"/>
                </a:cubicBezTo>
                <a:cubicBezTo>
                  <a:pt x="519498" y="111988"/>
                  <a:pt x="494381" y="86919"/>
                  <a:pt x="494381" y="55994"/>
                </a:cubicBezTo>
                <a:cubicBezTo>
                  <a:pt x="494381" y="25069"/>
                  <a:pt x="519498" y="0"/>
                  <a:pt x="550481" y="0"/>
                </a:cubicBezTo>
                <a:close/>
                <a:moveTo>
                  <a:pt x="56064" y="0"/>
                </a:moveTo>
                <a:cubicBezTo>
                  <a:pt x="87027" y="0"/>
                  <a:pt x="112128" y="25069"/>
                  <a:pt x="112128" y="55994"/>
                </a:cubicBezTo>
                <a:cubicBezTo>
                  <a:pt x="112128" y="86919"/>
                  <a:pt x="87027" y="111988"/>
                  <a:pt x="56064" y="111988"/>
                </a:cubicBezTo>
                <a:cubicBezTo>
                  <a:pt x="25101" y="111988"/>
                  <a:pt x="0" y="86919"/>
                  <a:pt x="0" y="55994"/>
                </a:cubicBezTo>
                <a:cubicBezTo>
                  <a:pt x="0" y="25069"/>
                  <a:pt x="25101" y="0"/>
                  <a:pt x="56064" y="0"/>
                </a:cubicBezTo>
                <a:close/>
              </a:path>
            </a:pathLst>
          </a:custGeom>
          <a:solidFill>
            <a:schemeClr val="accent6">
              <a:lumMod val="60000"/>
              <a:lumOff val="40000"/>
            </a:schemeClr>
          </a:solidFill>
          <a:ln>
            <a:solidFill>
              <a:schemeClr val="tx1"/>
            </a:solidFill>
          </a:ln>
        </p:spPr>
      </p:sp>
      <p:sp>
        <p:nvSpPr>
          <p:cNvPr id="30" name="47 Rectángulo">
            <a:extLst>
              <a:ext uri="{FF2B5EF4-FFF2-40B4-BE49-F238E27FC236}">
                <a16:creationId xmlns="" xmlns:a16="http://schemas.microsoft.com/office/drawing/2014/main" id="{E14B719A-6484-470C-AC2B-ED8BEED9E3D5}"/>
              </a:ext>
            </a:extLst>
          </p:cNvPr>
          <p:cNvSpPr/>
          <p:nvPr/>
        </p:nvSpPr>
        <p:spPr>
          <a:xfrm>
            <a:off x="7738043" y="3712083"/>
            <a:ext cx="3340732" cy="15696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sz="1200" dirty="0"/>
              <a:t>Implementar medidas de seguridad y ayuda financiera a las ensambladoras por parte del gobierno en medio de la crisis económica que se vive por la pandemia denominada Covid-19, aunque el gobierno ya aplico un proceso de reincorporación al trabajo, el gobierno no ha ayudado a que no se desplomen las ventas el primer semestre del 2020.</a:t>
            </a:r>
          </a:p>
        </p:txBody>
      </p:sp>
      <p:grpSp>
        <p:nvGrpSpPr>
          <p:cNvPr id="31" name="Google Shape;4566;p39">
            <a:extLst>
              <a:ext uri="{FF2B5EF4-FFF2-40B4-BE49-F238E27FC236}">
                <a16:creationId xmlns="" xmlns:a16="http://schemas.microsoft.com/office/drawing/2014/main" id="{921C1CD9-CB3F-4661-AB6E-F5CC02D558BA}"/>
              </a:ext>
            </a:extLst>
          </p:cNvPr>
          <p:cNvGrpSpPr/>
          <p:nvPr/>
        </p:nvGrpSpPr>
        <p:grpSpPr>
          <a:xfrm>
            <a:off x="6311403" y="4055700"/>
            <a:ext cx="871794" cy="668064"/>
            <a:chOff x="3955900" y="2984500"/>
            <a:chExt cx="414000" cy="422525"/>
          </a:xfrm>
        </p:grpSpPr>
        <p:sp>
          <p:nvSpPr>
            <p:cNvPr id="32" name="Google Shape;4567;p39">
              <a:extLst>
                <a:ext uri="{FF2B5EF4-FFF2-40B4-BE49-F238E27FC236}">
                  <a16:creationId xmlns="" xmlns:a16="http://schemas.microsoft.com/office/drawing/2014/main" id="{DC17FBEA-42A2-4B93-834B-AA79E18E51B5}"/>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 name="Google Shape;4568;p39">
              <a:extLst>
                <a:ext uri="{FF2B5EF4-FFF2-40B4-BE49-F238E27FC236}">
                  <a16:creationId xmlns="" xmlns:a16="http://schemas.microsoft.com/office/drawing/2014/main" id="{87BC2F79-70BA-4229-A49D-E1CC8419498E}"/>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 name="Google Shape;4569;p39">
              <a:extLst>
                <a:ext uri="{FF2B5EF4-FFF2-40B4-BE49-F238E27FC236}">
                  <a16:creationId xmlns="" xmlns:a16="http://schemas.microsoft.com/office/drawing/2014/main" id="{DBA4C122-B978-42E7-9663-2FB726C772FC}"/>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154724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6"/>
                                        </p:tgtEl>
                                        <p:attrNameLst>
                                          <p:attrName>ppt_w</p:attrName>
                                        </p:attrNameLst>
                                      </p:cBhvr>
                                      <p:tavLst>
                                        <p:tav tm="0">
                                          <p:val>
                                            <p:strVal val="ppt_w"/>
                                          </p:val>
                                        </p:tav>
                                        <p:tav tm="100000">
                                          <p:val>
                                            <p:fltVal val="0"/>
                                          </p:val>
                                        </p:tav>
                                      </p:tavLst>
                                    </p:anim>
                                    <p:anim calcmode="lin" valueType="num">
                                      <p:cBhvr>
                                        <p:cTn id="13" dur="1000"/>
                                        <p:tgtEl>
                                          <p:spTgt spid="6"/>
                                        </p:tgtEl>
                                        <p:attrNameLst>
                                          <p:attrName>ppt_h</p:attrName>
                                        </p:attrNameLst>
                                      </p:cBhvr>
                                      <p:tavLst>
                                        <p:tav tm="0">
                                          <p:val>
                                            <p:strVal val="ppt_h"/>
                                          </p:val>
                                        </p:tav>
                                        <p:tav tm="100000">
                                          <p:val>
                                            <p:fltVal val="0"/>
                                          </p:val>
                                        </p:tav>
                                      </p:tavLst>
                                    </p:anim>
                                    <p:anim calcmode="lin" valueType="num">
                                      <p:cBhvr>
                                        <p:cTn id="14" dur="1000"/>
                                        <p:tgtEl>
                                          <p:spTgt spid="6"/>
                                        </p:tgtEl>
                                        <p:attrNameLst>
                                          <p:attrName>style.rotation</p:attrName>
                                        </p:attrNameLst>
                                      </p:cBhvr>
                                      <p:tavLst>
                                        <p:tav tm="0">
                                          <p:val>
                                            <p:fltVal val="0"/>
                                          </p:val>
                                        </p:tav>
                                        <p:tav tm="100000">
                                          <p:val>
                                            <p:fltVal val="90"/>
                                          </p:val>
                                        </p:tav>
                                      </p:tavLst>
                                    </p:anim>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22"/>
                                        </p:tgtEl>
                                        <p:attrNameLst>
                                          <p:attrName>ppt_w</p:attrName>
                                        </p:attrNameLst>
                                      </p:cBhvr>
                                      <p:tavLst>
                                        <p:tav tm="0">
                                          <p:val>
                                            <p:strVal val="ppt_w"/>
                                          </p:val>
                                        </p:tav>
                                        <p:tav tm="100000">
                                          <p:val>
                                            <p:fltVal val="0"/>
                                          </p:val>
                                        </p:tav>
                                      </p:tavLst>
                                    </p:anim>
                                    <p:anim calcmode="lin" valueType="num">
                                      <p:cBhvr>
                                        <p:cTn id="19" dur="1000"/>
                                        <p:tgtEl>
                                          <p:spTgt spid="22"/>
                                        </p:tgtEl>
                                        <p:attrNameLst>
                                          <p:attrName>ppt_h</p:attrName>
                                        </p:attrNameLst>
                                      </p:cBhvr>
                                      <p:tavLst>
                                        <p:tav tm="0">
                                          <p:val>
                                            <p:strVal val="ppt_h"/>
                                          </p:val>
                                        </p:tav>
                                        <p:tav tm="100000">
                                          <p:val>
                                            <p:fltVal val="0"/>
                                          </p:val>
                                        </p:tav>
                                      </p:tavLst>
                                    </p:anim>
                                    <p:anim calcmode="lin" valueType="num">
                                      <p:cBhvr>
                                        <p:cTn id="20" dur="1000"/>
                                        <p:tgtEl>
                                          <p:spTgt spid="22"/>
                                        </p:tgtEl>
                                        <p:attrNameLst>
                                          <p:attrName>style.rotation</p:attrName>
                                        </p:attrNameLst>
                                      </p:cBhvr>
                                      <p:tavLst>
                                        <p:tav tm="0">
                                          <p:val>
                                            <p:fltVal val="0"/>
                                          </p:val>
                                        </p:tav>
                                        <p:tav tm="100000">
                                          <p:val>
                                            <p:fltVal val="90"/>
                                          </p:val>
                                        </p:tav>
                                      </p:tavLst>
                                    </p:anim>
                                    <p:animEffect transition="out" filter="fade">
                                      <p:cBhvr>
                                        <p:cTn id="21" dur="1000"/>
                                        <p:tgtEl>
                                          <p:spTgt spid="22"/>
                                        </p:tgtEl>
                                      </p:cBhvr>
                                    </p:animEffect>
                                    <p:set>
                                      <p:cBhvr>
                                        <p:cTn id="22" dur="1" fill="hold">
                                          <p:stCondLst>
                                            <p:cond delay="999"/>
                                          </p:stCondLst>
                                        </p:cTn>
                                        <p:tgtEl>
                                          <p:spTgt spid="22"/>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23"/>
                                        </p:tgtEl>
                                        <p:attrNameLst>
                                          <p:attrName>ppt_w</p:attrName>
                                        </p:attrNameLst>
                                      </p:cBhvr>
                                      <p:tavLst>
                                        <p:tav tm="0">
                                          <p:val>
                                            <p:strVal val="ppt_w"/>
                                          </p:val>
                                        </p:tav>
                                        <p:tav tm="100000">
                                          <p:val>
                                            <p:fltVal val="0"/>
                                          </p:val>
                                        </p:tav>
                                      </p:tavLst>
                                    </p:anim>
                                    <p:anim calcmode="lin" valueType="num">
                                      <p:cBhvr>
                                        <p:cTn id="25" dur="1000"/>
                                        <p:tgtEl>
                                          <p:spTgt spid="23"/>
                                        </p:tgtEl>
                                        <p:attrNameLst>
                                          <p:attrName>ppt_h</p:attrName>
                                        </p:attrNameLst>
                                      </p:cBhvr>
                                      <p:tavLst>
                                        <p:tav tm="0">
                                          <p:val>
                                            <p:strVal val="ppt_h"/>
                                          </p:val>
                                        </p:tav>
                                        <p:tav tm="100000">
                                          <p:val>
                                            <p:fltVal val="0"/>
                                          </p:val>
                                        </p:tav>
                                      </p:tavLst>
                                    </p:anim>
                                    <p:anim calcmode="lin" valueType="num">
                                      <p:cBhvr>
                                        <p:cTn id="26" dur="1000"/>
                                        <p:tgtEl>
                                          <p:spTgt spid="23"/>
                                        </p:tgtEl>
                                        <p:attrNameLst>
                                          <p:attrName>style.rotation</p:attrName>
                                        </p:attrNameLst>
                                      </p:cBhvr>
                                      <p:tavLst>
                                        <p:tav tm="0">
                                          <p:val>
                                            <p:fltVal val="0"/>
                                          </p:val>
                                        </p:tav>
                                        <p:tav tm="100000">
                                          <p:val>
                                            <p:fltVal val="90"/>
                                          </p:val>
                                        </p:tav>
                                      </p:tavLst>
                                    </p:anim>
                                    <p:animEffect transition="out" filter="fade">
                                      <p:cBhvr>
                                        <p:cTn id="27" dur="1000"/>
                                        <p:tgtEl>
                                          <p:spTgt spid="23"/>
                                        </p:tgtEl>
                                      </p:cBhvr>
                                    </p:animEffect>
                                    <p:set>
                                      <p:cBhvr>
                                        <p:cTn id="28" dur="1" fill="hold">
                                          <p:stCondLst>
                                            <p:cond delay="999"/>
                                          </p:stCondLst>
                                        </p:cTn>
                                        <p:tgtEl>
                                          <p:spTgt spid="23"/>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24"/>
                                        </p:tgtEl>
                                        <p:attrNameLst>
                                          <p:attrName>ppt_w</p:attrName>
                                        </p:attrNameLst>
                                      </p:cBhvr>
                                      <p:tavLst>
                                        <p:tav tm="0">
                                          <p:val>
                                            <p:strVal val="ppt_w"/>
                                          </p:val>
                                        </p:tav>
                                        <p:tav tm="100000">
                                          <p:val>
                                            <p:fltVal val="0"/>
                                          </p:val>
                                        </p:tav>
                                      </p:tavLst>
                                    </p:anim>
                                    <p:anim calcmode="lin" valueType="num">
                                      <p:cBhvr>
                                        <p:cTn id="31" dur="1000"/>
                                        <p:tgtEl>
                                          <p:spTgt spid="24"/>
                                        </p:tgtEl>
                                        <p:attrNameLst>
                                          <p:attrName>ppt_h</p:attrName>
                                        </p:attrNameLst>
                                      </p:cBhvr>
                                      <p:tavLst>
                                        <p:tav tm="0">
                                          <p:val>
                                            <p:strVal val="ppt_h"/>
                                          </p:val>
                                        </p:tav>
                                        <p:tav tm="100000">
                                          <p:val>
                                            <p:fltVal val="0"/>
                                          </p:val>
                                        </p:tav>
                                      </p:tavLst>
                                    </p:anim>
                                    <p:anim calcmode="lin" valueType="num">
                                      <p:cBhvr>
                                        <p:cTn id="32" dur="1000"/>
                                        <p:tgtEl>
                                          <p:spTgt spid="24"/>
                                        </p:tgtEl>
                                        <p:attrNameLst>
                                          <p:attrName>style.rotation</p:attrName>
                                        </p:attrNameLst>
                                      </p:cBhvr>
                                      <p:tavLst>
                                        <p:tav tm="0">
                                          <p:val>
                                            <p:fltVal val="0"/>
                                          </p:val>
                                        </p:tav>
                                        <p:tav tm="100000">
                                          <p:val>
                                            <p:fltVal val="90"/>
                                          </p:val>
                                        </p:tav>
                                      </p:tavLst>
                                    </p:anim>
                                    <p:animEffect transition="out" filter="fade">
                                      <p:cBhvr>
                                        <p:cTn id="33" dur="1000"/>
                                        <p:tgtEl>
                                          <p:spTgt spid="24"/>
                                        </p:tgtEl>
                                      </p:cBhvr>
                                    </p:animEffect>
                                    <p:set>
                                      <p:cBhvr>
                                        <p:cTn id="34" dur="1" fill="hold">
                                          <p:stCondLst>
                                            <p:cond delay="999"/>
                                          </p:stCondLst>
                                        </p:cTn>
                                        <p:tgtEl>
                                          <p:spTgt spid="24"/>
                                        </p:tgtEl>
                                        <p:attrNameLst>
                                          <p:attrName>style.visibility</p:attrName>
                                        </p:attrNameLst>
                                      </p:cBhvr>
                                      <p:to>
                                        <p:strVal val="hidden"/>
                                      </p:to>
                                    </p:set>
                                  </p:childTnLst>
                                </p:cTn>
                              </p:par>
                              <p:par>
                                <p:cTn id="35" presetID="31" presetClass="exit" presetSubtype="0" fill="hold" nodeType="withEffect">
                                  <p:stCondLst>
                                    <p:cond delay="0"/>
                                  </p:stCondLst>
                                  <p:childTnLst>
                                    <p:anim calcmode="lin" valueType="num">
                                      <p:cBhvr>
                                        <p:cTn id="36" dur="1000"/>
                                        <p:tgtEl>
                                          <p:spTgt spid="26"/>
                                        </p:tgtEl>
                                        <p:attrNameLst>
                                          <p:attrName>ppt_w</p:attrName>
                                        </p:attrNameLst>
                                      </p:cBhvr>
                                      <p:tavLst>
                                        <p:tav tm="0">
                                          <p:val>
                                            <p:strVal val="ppt_w"/>
                                          </p:val>
                                        </p:tav>
                                        <p:tav tm="100000">
                                          <p:val>
                                            <p:fltVal val="0"/>
                                          </p:val>
                                        </p:tav>
                                      </p:tavLst>
                                    </p:anim>
                                    <p:anim calcmode="lin" valueType="num">
                                      <p:cBhvr>
                                        <p:cTn id="37" dur="1000"/>
                                        <p:tgtEl>
                                          <p:spTgt spid="26"/>
                                        </p:tgtEl>
                                        <p:attrNameLst>
                                          <p:attrName>ppt_h</p:attrName>
                                        </p:attrNameLst>
                                      </p:cBhvr>
                                      <p:tavLst>
                                        <p:tav tm="0">
                                          <p:val>
                                            <p:strVal val="ppt_h"/>
                                          </p:val>
                                        </p:tav>
                                        <p:tav tm="100000">
                                          <p:val>
                                            <p:fltVal val="0"/>
                                          </p:val>
                                        </p:tav>
                                      </p:tavLst>
                                    </p:anim>
                                    <p:anim calcmode="lin" valueType="num">
                                      <p:cBhvr>
                                        <p:cTn id="38" dur="1000"/>
                                        <p:tgtEl>
                                          <p:spTgt spid="26"/>
                                        </p:tgtEl>
                                        <p:attrNameLst>
                                          <p:attrName>style.rotation</p:attrName>
                                        </p:attrNameLst>
                                      </p:cBhvr>
                                      <p:tavLst>
                                        <p:tav tm="0">
                                          <p:val>
                                            <p:fltVal val="0"/>
                                          </p:val>
                                        </p:tav>
                                        <p:tav tm="100000">
                                          <p:val>
                                            <p:fltVal val="90"/>
                                          </p:val>
                                        </p:tav>
                                      </p:tavLst>
                                    </p:anim>
                                    <p:animEffect transition="out" filter="fade">
                                      <p:cBhvr>
                                        <p:cTn id="39" dur="1000"/>
                                        <p:tgtEl>
                                          <p:spTgt spid="26"/>
                                        </p:tgtEl>
                                      </p:cBhvr>
                                    </p:animEffect>
                                    <p:set>
                                      <p:cBhvr>
                                        <p:cTn id="40" dur="1" fill="hold">
                                          <p:stCondLst>
                                            <p:cond delay="999"/>
                                          </p:stCondLst>
                                        </p:cTn>
                                        <p:tgtEl>
                                          <p:spTgt spid="26"/>
                                        </p:tgtEl>
                                        <p:attrNameLst>
                                          <p:attrName>style.visibility</p:attrName>
                                        </p:attrNameLst>
                                      </p:cBhvr>
                                      <p:to>
                                        <p:strVal val="hidden"/>
                                      </p:to>
                                    </p:set>
                                  </p:childTnLst>
                                </p:cTn>
                              </p:par>
                              <p:par>
                                <p:cTn id="41" presetID="31" presetClass="exit" presetSubtype="0" fill="hold" nodeType="withEffect">
                                  <p:stCondLst>
                                    <p:cond delay="0"/>
                                  </p:stCondLst>
                                  <p:childTnLst>
                                    <p:anim calcmode="lin" valueType="num">
                                      <p:cBhvr>
                                        <p:cTn id="42" dur="1000"/>
                                        <p:tgtEl>
                                          <p:spTgt spid="27"/>
                                        </p:tgtEl>
                                        <p:attrNameLst>
                                          <p:attrName>ppt_w</p:attrName>
                                        </p:attrNameLst>
                                      </p:cBhvr>
                                      <p:tavLst>
                                        <p:tav tm="0">
                                          <p:val>
                                            <p:strVal val="ppt_w"/>
                                          </p:val>
                                        </p:tav>
                                        <p:tav tm="100000">
                                          <p:val>
                                            <p:fltVal val="0"/>
                                          </p:val>
                                        </p:tav>
                                      </p:tavLst>
                                    </p:anim>
                                    <p:anim calcmode="lin" valueType="num">
                                      <p:cBhvr>
                                        <p:cTn id="43" dur="1000"/>
                                        <p:tgtEl>
                                          <p:spTgt spid="27"/>
                                        </p:tgtEl>
                                        <p:attrNameLst>
                                          <p:attrName>ppt_h</p:attrName>
                                        </p:attrNameLst>
                                      </p:cBhvr>
                                      <p:tavLst>
                                        <p:tav tm="0">
                                          <p:val>
                                            <p:strVal val="ppt_h"/>
                                          </p:val>
                                        </p:tav>
                                        <p:tav tm="100000">
                                          <p:val>
                                            <p:fltVal val="0"/>
                                          </p:val>
                                        </p:tav>
                                      </p:tavLst>
                                    </p:anim>
                                    <p:anim calcmode="lin" valueType="num">
                                      <p:cBhvr>
                                        <p:cTn id="44" dur="1000"/>
                                        <p:tgtEl>
                                          <p:spTgt spid="27"/>
                                        </p:tgtEl>
                                        <p:attrNameLst>
                                          <p:attrName>style.rotation</p:attrName>
                                        </p:attrNameLst>
                                      </p:cBhvr>
                                      <p:tavLst>
                                        <p:tav tm="0">
                                          <p:val>
                                            <p:fltVal val="0"/>
                                          </p:val>
                                        </p:tav>
                                        <p:tav tm="100000">
                                          <p:val>
                                            <p:fltVal val="90"/>
                                          </p:val>
                                        </p:tav>
                                      </p:tavLst>
                                    </p:anim>
                                    <p:animEffect transition="out" filter="fade">
                                      <p:cBhvr>
                                        <p:cTn id="45" dur="1000"/>
                                        <p:tgtEl>
                                          <p:spTgt spid="27"/>
                                        </p:tgtEl>
                                      </p:cBhvr>
                                    </p:animEffect>
                                    <p:set>
                                      <p:cBhvr>
                                        <p:cTn id="46" dur="1" fill="hold">
                                          <p:stCondLst>
                                            <p:cond delay="999"/>
                                          </p:stCondLst>
                                        </p:cTn>
                                        <p:tgtEl>
                                          <p:spTgt spid="27"/>
                                        </p:tgtEl>
                                        <p:attrNameLst>
                                          <p:attrName>style.visibility</p:attrName>
                                        </p:attrNameLst>
                                      </p:cBhvr>
                                      <p:to>
                                        <p:strVal val="hidden"/>
                                      </p:to>
                                    </p:set>
                                  </p:childTnLst>
                                </p:cTn>
                              </p:par>
                              <p:par>
                                <p:cTn id="47" presetID="31" presetClass="exit" presetSubtype="0" fill="hold" nodeType="withEffect">
                                  <p:stCondLst>
                                    <p:cond delay="0"/>
                                  </p:stCondLst>
                                  <p:childTnLst>
                                    <p:anim calcmode="lin" valueType="num">
                                      <p:cBhvr>
                                        <p:cTn id="48" dur="1000"/>
                                        <p:tgtEl>
                                          <p:spTgt spid="28"/>
                                        </p:tgtEl>
                                        <p:attrNameLst>
                                          <p:attrName>ppt_w</p:attrName>
                                        </p:attrNameLst>
                                      </p:cBhvr>
                                      <p:tavLst>
                                        <p:tav tm="0">
                                          <p:val>
                                            <p:strVal val="ppt_w"/>
                                          </p:val>
                                        </p:tav>
                                        <p:tav tm="100000">
                                          <p:val>
                                            <p:fltVal val="0"/>
                                          </p:val>
                                        </p:tav>
                                      </p:tavLst>
                                    </p:anim>
                                    <p:anim calcmode="lin" valueType="num">
                                      <p:cBhvr>
                                        <p:cTn id="49" dur="1000"/>
                                        <p:tgtEl>
                                          <p:spTgt spid="28"/>
                                        </p:tgtEl>
                                        <p:attrNameLst>
                                          <p:attrName>ppt_h</p:attrName>
                                        </p:attrNameLst>
                                      </p:cBhvr>
                                      <p:tavLst>
                                        <p:tav tm="0">
                                          <p:val>
                                            <p:strVal val="ppt_h"/>
                                          </p:val>
                                        </p:tav>
                                        <p:tav tm="100000">
                                          <p:val>
                                            <p:fltVal val="0"/>
                                          </p:val>
                                        </p:tav>
                                      </p:tavLst>
                                    </p:anim>
                                    <p:anim calcmode="lin" valueType="num">
                                      <p:cBhvr>
                                        <p:cTn id="50" dur="1000"/>
                                        <p:tgtEl>
                                          <p:spTgt spid="28"/>
                                        </p:tgtEl>
                                        <p:attrNameLst>
                                          <p:attrName>style.rotation</p:attrName>
                                        </p:attrNameLst>
                                      </p:cBhvr>
                                      <p:tavLst>
                                        <p:tav tm="0">
                                          <p:val>
                                            <p:fltVal val="0"/>
                                          </p:val>
                                        </p:tav>
                                        <p:tav tm="100000">
                                          <p:val>
                                            <p:fltVal val="90"/>
                                          </p:val>
                                        </p:tav>
                                      </p:tavLst>
                                    </p:anim>
                                    <p:animEffect transition="out" filter="fade">
                                      <p:cBhvr>
                                        <p:cTn id="51" dur="1000"/>
                                        <p:tgtEl>
                                          <p:spTgt spid="28"/>
                                        </p:tgtEl>
                                      </p:cBhvr>
                                    </p:animEffect>
                                    <p:set>
                                      <p:cBhvr>
                                        <p:cTn id="52" dur="1" fill="hold">
                                          <p:stCondLst>
                                            <p:cond delay="999"/>
                                          </p:stCondLst>
                                        </p:cTn>
                                        <p:tgtEl>
                                          <p:spTgt spid="28"/>
                                        </p:tgtEl>
                                        <p:attrNameLst>
                                          <p:attrName>style.visibility</p:attrName>
                                        </p:attrNameLst>
                                      </p:cBhvr>
                                      <p:to>
                                        <p:strVal val="hidden"/>
                                      </p:to>
                                    </p:set>
                                  </p:childTnLst>
                                </p:cTn>
                              </p:par>
                              <p:par>
                                <p:cTn id="53" presetID="31" presetClass="exit" presetSubtype="0" fill="hold" grpId="0" nodeType="withEffect">
                                  <p:stCondLst>
                                    <p:cond delay="0"/>
                                  </p:stCondLst>
                                  <p:childTnLst>
                                    <p:anim calcmode="lin" valueType="num">
                                      <p:cBhvr>
                                        <p:cTn id="54" dur="1000"/>
                                        <p:tgtEl>
                                          <p:spTgt spid="30"/>
                                        </p:tgtEl>
                                        <p:attrNameLst>
                                          <p:attrName>ppt_w</p:attrName>
                                        </p:attrNameLst>
                                      </p:cBhvr>
                                      <p:tavLst>
                                        <p:tav tm="0">
                                          <p:val>
                                            <p:strVal val="ppt_w"/>
                                          </p:val>
                                        </p:tav>
                                        <p:tav tm="100000">
                                          <p:val>
                                            <p:fltVal val="0"/>
                                          </p:val>
                                        </p:tav>
                                      </p:tavLst>
                                    </p:anim>
                                    <p:anim calcmode="lin" valueType="num">
                                      <p:cBhvr>
                                        <p:cTn id="55" dur="1000"/>
                                        <p:tgtEl>
                                          <p:spTgt spid="30"/>
                                        </p:tgtEl>
                                        <p:attrNameLst>
                                          <p:attrName>ppt_h</p:attrName>
                                        </p:attrNameLst>
                                      </p:cBhvr>
                                      <p:tavLst>
                                        <p:tav tm="0">
                                          <p:val>
                                            <p:strVal val="ppt_h"/>
                                          </p:val>
                                        </p:tav>
                                        <p:tav tm="100000">
                                          <p:val>
                                            <p:fltVal val="0"/>
                                          </p:val>
                                        </p:tav>
                                      </p:tavLst>
                                    </p:anim>
                                    <p:anim calcmode="lin" valueType="num">
                                      <p:cBhvr>
                                        <p:cTn id="56" dur="1000"/>
                                        <p:tgtEl>
                                          <p:spTgt spid="30"/>
                                        </p:tgtEl>
                                        <p:attrNameLst>
                                          <p:attrName>style.rotation</p:attrName>
                                        </p:attrNameLst>
                                      </p:cBhvr>
                                      <p:tavLst>
                                        <p:tav tm="0">
                                          <p:val>
                                            <p:fltVal val="0"/>
                                          </p:val>
                                        </p:tav>
                                        <p:tav tm="100000">
                                          <p:val>
                                            <p:fltVal val="90"/>
                                          </p:val>
                                        </p:tav>
                                      </p:tavLst>
                                    </p:anim>
                                    <p:animEffect transition="out" filter="fade">
                                      <p:cBhvr>
                                        <p:cTn id="57" dur="1000"/>
                                        <p:tgtEl>
                                          <p:spTgt spid="30"/>
                                        </p:tgtEl>
                                      </p:cBhvr>
                                    </p:animEffect>
                                    <p:set>
                                      <p:cBhvr>
                                        <p:cTn id="58" dur="1" fill="hold">
                                          <p:stCondLst>
                                            <p:cond delay="999"/>
                                          </p:stCondLst>
                                        </p:cTn>
                                        <p:tgtEl>
                                          <p:spTgt spid="30"/>
                                        </p:tgtEl>
                                        <p:attrNameLst>
                                          <p:attrName>style.visibility</p:attrName>
                                        </p:attrNameLst>
                                      </p:cBhvr>
                                      <p:to>
                                        <p:strVal val="hidden"/>
                                      </p:to>
                                    </p:set>
                                  </p:childTnLst>
                                </p:cTn>
                              </p:par>
                              <p:par>
                                <p:cTn id="59" presetID="31" presetClass="exit" presetSubtype="0" fill="hold" nodeType="withEffect">
                                  <p:stCondLst>
                                    <p:cond delay="0"/>
                                  </p:stCondLst>
                                  <p:childTnLst>
                                    <p:anim calcmode="lin" valueType="num">
                                      <p:cBhvr>
                                        <p:cTn id="60" dur="1000"/>
                                        <p:tgtEl>
                                          <p:spTgt spid="31"/>
                                        </p:tgtEl>
                                        <p:attrNameLst>
                                          <p:attrName>ppt_w</p:attrName>
                                        </p:attrNameLst>
                                      </p:cBhvr>
                                      <p:tavLst>
                                        <p:tav tm="0">
                                          <p:val>
                                            <p:strVal val="ppt_w"/>
                                          </p:val>
                                        </p:tav>
                                        <p:tav tm="100000">
                                          <p:val>
                                            <p:fltVal val="0"/>
                                          </p:val>
                                        </p:tav>
                                      </p:tavLst>
                                    </p:anim>
                                    <p:anim calcmode="lin" valueType="num">
                                      <p:cBhvr>
                                        <p:cTn id="61" dur="1000"/>
                                        <p:tgtEl>
                                          <p:spTgt spid="31"/>
                                        </p:tgtEl>
                                        <p:attrNameLst>
                                          <p:attrName>ppt_h</p:attrName>
                                        </p:attrNameLst>
                                      </p:cBhvr>
                                      <p:tavLst>
                                        <p:tav tm="0">
                                          <p:val>
                                            <p:strVal val="ppt_h"/>
                                          </p:val>
                                        </p:tav>
                                        <p:tav tm="100000">
                                          <p:val>
                                            <p:fltVal val="0"/>
                                          </p:val>
                                        </p:tav>
                                      </p:tavLst>
                                    </p:anim>
                                    <p:anim calcmode="lin" valueType="num">
                                      <p:cBhvr>
                                        <p:cTn id="62" dur="1000"/>
                                        <p:tgtEl>
                                          <p:spTgt spid="31"/>
                                        </p:tgtEl>
                                        <p:attrNameLst>
                                          <p:attrName>style.rotation</p:attrName>
                                        </p:attrNameLst>
                                      </p:cBhvr>
                                      <p:tavLst>
                                        <p:tav tm="0">
                                          <p:val>
                                            <p:fltVal val="0"/>
                                          </p:val>
                                        </p:tav>
                                        <p:tav tm="100000">
                                          <p:val>
                                            <p:fltVal val="90"/>
                                          </p:val>
                                        </p:tav>
                                      </p:tavLst>
                                    </p:anim>
                                    <p:animEffect transition="out" filter="fade">
                                      <p:cBhvr>
                                        <p:cTn id="63" dur="1000"/>
                                        <p:tgtEl>
                                          <p:spTgt spid="31"/>
                                        </p:tgtEl>
                                      </p:cBhvr>
                                    </p:animEffect>
                                    <p:set>
                                      <p:cBhvr>
                                        <p:cTn id="64" dur="1" fill="hold">
                                          <p:stCondLst>
                                            <p:cond delay="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P spid="23" grpId="0" animBg="1"/>
      <p:bldP spid="24"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37">
            <a:extLst>
              <a:ext uri="{FF2B5EF4-FFF2-40B4-BE49-F238E27FC236}">
                <a16:creationId xmlns="" xmlns:a16="http://schemas.microsoft.com/office/drawing/2014/main" id="{575BD0B0-D9E0-4157-81BA-4515F1CD8A86}"/>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Recomendaciones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6" name="Elipse 5">
            <a:extLst>
              <a:ext uri="{FF2B5EF4-FFF2-40B4-BE49-F238E27FC236}">
                <a16:creationId xmlns="" xmlns:a16="http://schemas.microsoft.com/office/drawing/2014/main" id="{7B5EA68B-82EC-4E8B-974D-D3802A698E8D}"/>
              </a:ext>
            </a:extLst>
          </p:cNvPr>
          <p:cNvSpPr/>
          <p:nvPr/>
        </p:nvSpPr>
        <p:spPr>
          <a:xfrm>
            <a:off x="228648" y="265851"/>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4</a:t>
            </a:r>
            <a:endParaRPr lang="en-US" b="1" dirty="0">
              <a:solidFill>
                <a:srgbClr val="337D38"/>
              </a:solidFill>
              <a:latin typeface="Times New Roman" panose="02020603050405020304" pitchFamily="18" charset="0"/>
              <a:cs typeface="Times New Roman" panose="02020603050405020304" pitchFamily="18" charset="0"/>
            </a:endParaRPr>
          </a:p>
        </p:txBody>
      </p:sp>
      <p:sp>
        <p:nvSpPr>
          <p:cNvPr id="22" name="43 Rectángulo">
            <a:extLst>
              <a:ext uri="{FF2B5EF4-FFF2-40B4-BE49-F238E27FC236}">
                <a16:creationId xmlns="" xmlns:a16="http://schemas.microsoft.com/office/drawing/2014/main" id="{94824358-D28D-4BC5-A811-986E5E300961}"/>
              </a:ext>
            </a:extLst>
          </p:cNvPr>
          <p:cNvSpPr/>
          <p:nvPr/>
        </p:nvSpPr>
        <p:spPr>
          <a:xfrm>
            <a:off x="606661" y="1596322"/>
            <a:ext cx="3725115"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sz="1200" dirty="0"/>
              <a:t>Revisar adecuadamente si los activos que poseen están ofreciendo la rentabilidad optima que la empresa necesita, además de reducir el nivel de endeudamiento que las empresas poseen.</a:t>
            </a:r>
          </a:p>
        </p:txBody>
      </p:sp>
      <p:sp>
        <p:nvSpPr>
          <p:cNvPr id="23" name="44 Rectángulo">
            <a:extLst>
              <a:ext uri="{FF2B5EF4-FFF2-40B4-BE49-F238E27FC236}">
                <a16:creationId xmlns="" xmlns:a16="http://schemas.microsoft.com/office/drawing/2014/main" id="{A32BB4F3-CCAF-44B7-A9FF-36454B189CFA}"/>
              </a:ext>
            </a:extLst>
          </p:cNvPr>
          <p:cNvSpPr/>
          <p:nvPr/>
        </p:nvSpPr>
        <p:spPr>
          <a:xfrm>
            <a:off x="639721" y="3428097"/>
            <a:ext cx="3725115" cy="175432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EC" sz="1200" dirty="0"/>
              <a:t>Fomentar el desarrollo del sector fabricador autopartista para que pueda competir con el producto importado en costos, y de esta manera también ayudar al sector ensamblador a reducir sus costos a través de los productos de estas empresas, esto debería ir acompañado de incentivos económicos para las ensambladoras que en su proceso de fabricación usen más autopartes de origen ecuatoriano. </a:t>
            </a:r>
          </a:p>
        </p:txBody>
      </p:sp>
      <p:sp>
        <p:nvSpPr>
          <p:cNvPr id="24" name="47 Rectángulo">
            <a:extLst>
              <a:ext uri="{FF2B5EF4-FFF2-40B4-BE49-F238E27FC236}">
                <a16:creationId xmlns="" xmlns:a16="http://schemas.microsoft.com/office/drawing/2014/main" id="{59C4C574-487D-4693-A1F7-6DF1D4CACBEF}"/>
              </a:ext>
            </a:extLst>
          </p:cNvPr>
          <p:cNvSpPr/>
          <p:nvPr/>
        </p:nvSpPr>
        <p:spPr>
          <a:xfrm>
            <a:off x="7735326" y="1589198"/>
            <a:ext cx="3340732" cy="10156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sz="1200" dirty="0"/>
              <a:t>Reducir el apalancamiento del sector ensamblador que viene a hacer un problema mencionado y frecuente en la investigación, a través del fomento de inversión privada y pública.</a:t>
            </a:r>
          </a:p>
        </p:txBody>
      </p:sp>
      <p:sp>
        <p:nvSpPr>
          <p:cNvPr id="26" name="information-icon_69544">
            <a:extLst>
              <a:ext uri="{FF2B5EF4-FFF2-40B4-BE49-F238E27FC236}">
                <a16:creationId xmlns="" xmlns:a16="http://schemas.microsoft.com/office/drawing/2014/main" id="{A538ADEE-56D4-469B-95C8-A6273582EEA9}"/>
              </a:ext>
            </a:extLst>
          </p:cNvPr>
          <p:cNvSpPr>
            <a:spLocks noChangeAspect="1"/>
          </p:cNvSpPr>
          <p:nvPr/>
        </p:nvSpPr>
        <p:spPr bwMode="auto">
          <a:xfrm>
            <a:off x="6101688" y="1589198"/>
            <a:ext cx="1081509" cy="1080000"/>
          </a:xfrm>
          <a:custGeom>
            <a:avLst/>
            <a:gdLst>
              <a:gd name="connsiteX0" fmla="*/ 272708 w 606933"/>
              <a:gd name="connsiteY0" fmla="*/ 273582 h 606086"/>
              <a:gd name="connsiteX1" fmla="*/ 334225 w 606933"/>
              <a:gd name="connsiteY1" fmla="*/ 273582 h 606086"/>
              <a:gd name="connsiteX2" fmla="*/ 352968 w 606933"/>
              <a:gd name="connsiteY2" fmla="*/ 292303 h 606086"/>
              <a:gd name="connsiteX3" fmla="*/ 352968 w 606933"/>
              <a:gd name="connsiteY3" fmla="*/ 474602 h 606086"/>
              <a:gd name="connsiteX4" fmla="*/ 334225 w 606933"/>
              <a:gd name="connsiteY4" fmla="*/ 493323 h 606086"/>
              <a:gd name="connsiteX5" fmla="*/ 272708 w 606933"/>
              <a:gd name="connsiteY5" fmla="*/ 493323 h 606086"/>
              <a:gd name="connsiteX6" fmla="*/ 253965 w 606933"/>
              <a:gd name="connsiteY6" fmla="*/ 474602 h 606086"/>
              <a:gd name="connsiteX7" fmla="*/ 253965 w 606933"/>
              <a:gd name="connsiteY7" fmla="*/ 292303 h 606086"/>
              <a:gd name="connsiteX8" fmla="*/ 272708 w 606933"/>
              <a:gd name="connsiteY8" fmla="*/ 273582 h 606086"/>
              <a:gd name="connsiteX9" fmla="*/ 303466 w 606933"/>
              <a:gd name="connsiteY9" fmla="*/ 112693 h 606086"/>
              <a:gd name="connsiteX10" fmla="*/ 358401 w 606933"/>
              <a:gd name="connsiteY10" fmla="*/ 167487 h 606086"/>
              <a:gd name="connsiteX11" fmla="*/ 303466 w 606933"/>
              <a:gd name="connsiteY11" fmla="*/ 222281 h 606086"/>
              <a:gd name="connsiteX12" fmla="*/ 248531 w 606933"/>
              <a:gd name="connsiteY12" fmla="*/ 167487 h 606086"/>
              <a:gd name="connsiteX13" fmla="*/ 303466 w 606933"/>
              <a:gd name="connsiteY13" fmla="*/ 112693 h 606086"/>
              <a:gd name="connsiteX14" fmla="*/ 303513 w 606933"/>
              <a:gd name="connsiteY14" fmla="*/ 64150 h 606086"/>
              <a:gd name="connsiteX15" fmla="*/ 64249 w 606933"/>
              <a:gd name="connsiteY15" fmla="*/ 303043 h 606086"/>
              <a:gd name="connsiteX16" fmla="*/ 303513 w 606933"/>
              <a:gd name="connsiteY16" fmla="*/ 541936 h 606086"/>
              <a:gd name="connsiteX17" fmla="*/ 542684 w 606933"/>
              <a:gd name="connsiteY17" fmla="*/ 303043 h 606086"/>
              <a:gd name="connsiteX18" fmla="*/ 303513 w 606933"/>
              <a:gd name="connsiteY18" fmla="*/ 64150 h 606086"/>
              <a:gd name="connsiteX19" fmla="*/ 303513 w 606933"/>
              <a:gd name="connsiteY19" fmla="*/ 0 h 606086"/>
              <a:gd name="connsiteX20" fmla="*/ 606933 w 606933"/>
              <a:gd name="connsiteY20" fmla="*/ 303043 h 606086"/>
              <a:gd name="connsiteX21" fmla="*/ 303513 w 606933"/>
              <a:gd name="connsiteY21" fmla="*/ 606086 h 606086"/>
              <a:gd name="connsiteX22" fmla="*/ 0 w 606933"/>
              <a:gd name="connsiteY22" fmla="*/ 303043 h 606086"/>
              <a:gd name="connsiteX23" fmla="*/ 303513 w 606933"/>
              <a:gd name="connsiteY23" fmla="*/ 0 h 6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6933" h="606086">
                <a:moveTo>
                  <a:pt x="272708" y="273582"/>
                </a:moveTo>
                <a:lnTo>
                  <a:pt x="334225" y="273582"/>
                </a:lnTo>
                <a:cubicBezTo>
                  <a:pt x="344617" y="273582"/>
                  <a:pt x="352968" y="282016"/>
                  <a:pt x="352968" y="292303"/>
                </a:cubicBezTo>
                <a:lnTo>
                  <a:pt x="352968" y="474602"/>
                </a:lnTo>
                <a:cubicBezTo>
                  <a:pt x="352968" y="484982"/>
                  <a:pt x="344617" y="493323"/>
                  <a:pt x="334225" y="493323"/>
                </a:cubicBezTo>
                <a:lnTo>
                  <a:pt x="272708" y="493323"/>
                </a:lnTo>
                <a:cubicBezTo>
                  <a:pt x="262409" y="493323"/>
                  <a:pt x="253965" y="484982"/>
                  <a:pt x="253965" y="474602"/>
                </a:cubicBezTo>
                <a:lnTo>
                  <a:pt x="253965" y="292303"/>
                </a:lnTo>
                <a:cubicBezTo>
                  <a:pt x="253965" y="282016"/>
                  <a:pt x="262409" y="273582"/>
                  <a:pt x="272708" y="273582"/>
                </a:cubicBezTo>
                <a:close/>
                <a:moveTo>
                  <a:pt x="303466" y="112693"/>
                </a:moveTo>
                <a:cubicBezTo>
                  <a:pt x="333806" y="112693"/>
                  <a:pt x="358401" y="137225"/>
                  <a:pt x="358401" y="167487"/>
                </a:cubicBezTo>
                <a:cubicBezTo>
                  <a:pt x="358401" y="197749"/>
                  <a:pt x="333806" y="222281"/>
                  <a:pt x="303466" y="222281"/>
                </a:cubicBezTo>
                <a:cubicBezTo>
                  <a:pt x="273126" y="222281"/>
                  <a:pt x="248531" y="197749"/>
                  <a:pt x="248531" y="167487"/>
                </a:cubicBezTo>
                <a:cubicBezTo>
                  <a:pt x="248531" y="137225"/>
                  <a:pt x="273126" y="112693"/>
                  <a:pt x="303466" y="112693"/>
                </a:cubicBezTo>
                <a:close/>
                <a:moveTo>
                  <a:pt x="303513" y="64150"/>
                </a:moveTo>
                <a:cubicBezTo>
                  <a:pt x="171579" y="64150"/>
                  <a:pt x="64249" y="171314"/>
                  <a:pt x="64249" y="303043"/>
                </a:cubicBezTo>
                <a:cubicBezTo>
                  <a:pt x="64249" y="434773"/>
                  <a:pt x="171579" y="541936"/>
                  <a:pt x="303513" y="541936"/>
                </a:cubicBezTo>
                <a:cubicBezTo>
                  <a:pt x="435354" y="541936"/>
                  <a:pt x="542684" y="434773"/>
                  <a:pt x="542684" y="303043"/>
                </a:cubicBezTo>
                <a:cubicBezTo>
                  <a:pt x="542684" y="171314"/>
                  <a:pt x="435354" y="64150"/>
                  <a:pt x="303513" y="64150"/>
                </a:cubicBezTo>
                <a:close/>
                <a:moveTo>
                  <a:pt x="303513" y="0"/>
                </a:moveTo>
                <a:cubicBezTo>
                  <a:pt x="470821" y="0"/>
                  <a:pt x="606933" y="135901"/>
                  <a:pt x="606933" y="303043"/>
                </a:cubicBezTo>
                <a:cubicBezTo>
                  <a:pt x="606933" y="470092"/>
                  <a:pt x="470821" y="606086"/>
                  <a:pt x="303513" y="606086"/>
                </a:cubicBezTo>
                <a:cubicBezTo>
                  <a:pt x="136112" y="606086"/>
                  <a:pt x="0" y="470092"/>
                  <a:pt x="0" y="303043"/>
                </a:cubicBezTo>
                <a:cubicBezTo>
                  <a:pt x="0" y="135901"/>
                  <a:pt x="136112" y="0"/>
                  <a:pt x="303513" y="0"/>
                </a:cubicBezTo>
                <a:close/>
              </a:path>
            </a:pathLst>
          </a:custGeom>
          <a:solidFill>
            <a:schemeClr val="accent2">
              <a:lumMod val="60000"/>
              <a:lumOff val="40000"/>
            </a:schemeClr>
          </a:solidFill>
          <a:ln>
            <a:solidFill>
              <a:schemeClr val="tx1"/>
            </a:solidFill>
          </a:ln>
        </p:spPr>
      </p:sp>
      <p:sp>
        <p:nvSpPr>
          <p:cNvPr id="27" name="protection-shield-with-a-check-mark_315">
            <a:extLst>
              <a:ext uri="{FF2B5EF4-FFF2-40B4-BE49-F238E27FC236}">
                <a16:creationId xmlns="" xmlns:a16="http://schemas.microsoft.com/office/drawing/2014/main" id="{9B7BE34C-C457-41E8-902F-F534124F517E}"/>
              </a:ext>
            </a:extLst>
          </p:cNvPr>
          <p:cNvSpPr>
            <a:spLocks noChangeAspect="1"/>
          </p:cNvSpPr>
          <p:nvPr/>
        </p:nvSpPr>
        <p:spPr bwMode="auto">
          <a:xfrm>
            <a:off x="4748878" y="1589198"/>
            <a:ext cx="800681" cy="1080000"/>
          </a:xfrm>
          <a:custGeom>
            <a:avLst/>
            <a:gdLst>
              <a:gd name="connsiteX0" fmla="*/ 363366 w 449447"/>
              <a:gd name="connsiteY0" fmla="*/ 179144 h 606236"/>
              <a:gd name="connsiteX1" fmla="*/ 377720 w 449447"/>
              <a:gd name="connsiteY1" fmla="*/ 197780 h 606236"/>
              <a:gd name="connsiteX2" fmla="*/ 376285 w 449447"/>
              <a:gd name="connsiteY2" fmla="*/ 202081 h 606236"/>
              <a:gd name="connsiteX3" fmla="*/ 215517 w 449447"/>
              <a:gd name="connsiteY3" fmla="*/ 424280 h 606236"/>
              <a:gd name="connsiteX4" fmla="*/ 212646 w 449447"/>
              <a:gd name="connsiteY4" fmla="*/ 427147 h 606236"/>
              <a:gd name="connsiteX5" fmla="*/ 211211 w 449447"/>
              <a:gd name="connsiteY5" fmla="*/ 427147 h 606236"/>
              <a:gd name="connsiteX6" fmla="*/ 208340 w 449447"/>
              <a:gd name="connsiteY6" fmla="*/ 425714 h 606236"/>
              <a:gd name="connsiteX7" fmla="*/ 90635 w 449447"/>
              <a:gd name="connsiteY7" fmla="*/ 306729 h 606236"/>
              <a:gd name="connsiteX8" fmla="*/ 126521 w 449447"/>
              <a:gd name="connsiteY8" fmla="*/ 276625 h 606236"/>
              <a:gd name="connsiteX9" fmla="*/ 191115 w 449447"/>
              <a:gd name="connsiteY9" fmla="*/ 326799 h 606236"/>
              <a:gd name="connsiteX10" fmla="*/ 363366 w 449447"/>
              <a:gd name="connsiteY10" fmla="*/ 179144 h 606236"/>
              <a:gd name="connsiteX11" fmla="*/ 224006 w 449447"/>
              <a:gd name="connsiteY11" fmla="*/ 65927 h 606236"/>
              <a:gd name="connsiteX12" fmla="*/ 218262 w 449447"/>
              <a:gd name="connsiteY12" fmla="*/ 70226 h 606236"/>
              <a:gd name="connsiteX13" fmla="*/ 56001 w 449447"/>
              <a:gd name="connsiteY13" fmla="*/ 123254 h 606236"/>
              <a:gd name="connsiteX14" fmla="*/ 48822 w 449447"/>
              <a:gd name="connsiteY14" fmla="*/ 130420 h 606236"/>
              <a:gd name="connsiteX15" fmla="*/ 48822 w 449447"/>
              <a:gd name="connsiteY15" fmla="*/ 365462 h 606236"/>
              <a:gd name="connsiteX16" fmla="*/ 221134 w 449447"/>
              <a:gd name="connsiteY16" fmla="*/ 538877 h 606236"/>
              <a:gd name="connsiteX17" fmla="*/ 224006 w 449447"/>
              <a:gd name="connsiteY17" fmla="*/ 540310 h 606236"/>
              <a:gd name="connsiteX18" fmla="*/ 226877 w 449447"/>
              <a:gd name="connsiteY18" fmla="*/ 538877 h 606236"/>
              <a:gd name="connsiteX19" fmla="*/ 400625 w 449447"/>
              <a:gd name="connsiteY19" fmla="*/ 365462 h 606236"/>
              <a:gd name="connsiteX20" fmla="*/ 400625 w 449447"/>
              <a:gd name="connsiteY20" fmla="*/ 130420 h 606236"/>
              <a:gd name="connsiteX21" fmla="*/ 393446 w 449447"/>
              <a:gd name="connsiteY21" fmla="*/ 123254 h 606236"/>
              <a:gd name="connsiteX22" fmla="*/ 231185 w 449447"/>
              <a:gd name="connsiteY22" fmla="*/ 70226 h 606236"/>
              <a:gd name="connsiteX23" fmla="*/ 224006 w 449447"/>
              <a:gd name="connsiteY23" fmla="*/ 65927 h 606236"/>
              <a:gd name="connsiteX24" fmla="*/ 224006 w 449447"/>
              <a:gd name="connsiteY24" fmla="*/ 0 h 606236"/>
              <a:gd name="connsiteX25" fmla="*/ 232621 w 449447"/>
              <a:gd name="connsiteY25" fmla="*/ 5733 h 606236"/>
              <a:gd name="connsiteX26" fmla="*/ 440831 w 449447"/>
              <a:gd name="connsiteY26" fmla="*/ 73093 h 606236"/>
              <a:gd name="connsiteX27" fmla="*/ 449447 w 449447"/>
              <a:gd name="connsiteY27" fmla="*/ 81692 h 606236"/>
              <a:gd name="connsiteX28" fmla="*/ 449447 w 449447"/>
              <a:gd name="connsiteY28" fmla="*/ 384093 h 606236"/>
              <a:gd name="connsiteX29" fmla="*/ 228313 w 449447"/>
              <a:gd name="connsiteY29" fmla="*/ 604803 h 606236"/>
              <a:gd name="connsiteX30" fmla="*/ 224006 w 449447"/>
              <a:gd name="connsiteY30" fmla="*/ 606236 h 606236"/>
              <a:gd name="connsiteX31" fmla="*/ 221134 w 449447"/>
              <a:gd name="connsiteY31" fmla="*/ 604803 h 606236"/>
              <a:gd name="connsiteX32" fmla="*/ 0 w 449447"/>
              <a:gd name="connsiteY32" fmla="*/ 384093 h 606236"/>
              <a:gd name="connsiteX33" fmla="*/ 0 w 449447"/>
              <a:gd name="connsiteY33" fmla="*/ 81692 h 606236"/>
              <a:gd name="connsiteX34" fmla="*/ 8616 w 449447"/>
              <a:gd name="connsiteY34" fmla="*/ 73093 h 606236"/>
              <a:gd name="connsiteX35" fmla="*/ 216826 w 449447"/>
              <a:gd name="connsiteY35" fmla="*/ 5733 h 606236"/>
              <a:gd name="connsiteX36" fmla="*/ 224006 w 449447"/>
              <a:gd name="connsiteY36" fmla="*/ 0 h 60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9447" h="606236">
                <a:moveTo>
                  <a:pt x="363366" y="179144"/>
                </a:moveTo>
                <a:cubicBezTo>
                  <a:pt x="364801" y="177710"/>
                  <a:pt x="377720" y="197780"/>
                  <a:pt x="377720" y="197780"/>
                </a:cubicBezTo>
                <a:cubicBezTo>
                  <a:pt x="377720" y="199213"/>
                  <a:pt x="377720" y="200647"/>
                  <a:pt x="376285" y="202081"/>
                </a:cubicBezTo>
                <a:cubicBezTo>
                  <a:pt x="297336" y="275191"/>
                  <a:pt x="234178" y="376973"/>
                  <a:pt x="215517" y="424280"/>
                </a:cubicBezTo>
                <a:cubicBezTo>
                  <a:pt x="215517" y="425714"/>
                  <a:pt x="214082" y="427147"/>
                  <a:pt x="212646" y="427147"/>
                </a:cubicBezTo>
                <a:cubicBezTo>
                  <a:pt x="211211" y="427147"/>
                  <a:pt x="211211" y="427147"/>
                  <a:pt x="211211" y="427147"/>
                </a:cubicBezTo>
                <a:cubicBezTo>
                  <a:pt x="209776" y="427147"/>
                  <a:pt x="208340" y="427147"/>
                  <a:pt x="208340" y="425714"/>
                </a:cubicBezTo>
                <a:lnTo>
                  <a:pt x="90635" y="306729"/>
                </a:lnTo>
                <a:cubicBezTo>
                  <a:pt x="89200" y="306729"/>
                  <a:pt x="125086" y="275191"/>
                  <a:pt x="126521" y="276625"/>
                </a:cubicBezTo>
                <a:lnTo>
                  <a:pt x="191115" y="326799"/>
                </a:lnTo>
                <a:cubicBezTo>
                  <a:pt x="216953" y="296695"/>
                  <a:pt x="278676" y="230751"/>
                  <a:pt x="363366" y="179144"/>
                </a:cubicBezTo>
                <a:close/>
                <a:moveTo>
                  <a:pt x="224006" y="65927"/>
                </a:moveTo>
                <a:cubicBezTo>
                  <a:pt x="221134" y="65927"/>
                  <a:pt x="219698" y="67360"/>
                  <a:pt x="218262" y="70226"/>
                </a:cubicBezTo>
                <a:cubicBezTo>
                  <a:pt x="218262" y="70226"/>
                  <a:pt x="193851" y="123254"/>
                  <a:pt x="56001" y="123254"/>
                </a:cubicBezTo>
                <a:cubicBezTo>
                  <a:pt x="51694" y="123254"/>
                  <a:pt x="48822" y="126120"/>
                  <a:pt x="48822" y="130420"/>
                </a:cubicBezTo>
                <a:lnTo>
                  <a:pt x="48822" y="365462"/>
                </a:lnTo>
                <a:cubicBezTo>
                  <a:pt x="48822" y="462918"/>
                  <a:pt x="213954" y="536010"/>
                  <a:pt x="221134" y="538877"/>
                </a:cubicBezTo>
                <a:cubicBezTo>
                  <a:pt x="222570" y="540310"/>
                  <a:pt x="224006" y="540310"/>
                  <a:pt x="224006" y="540310"/>
                </a:cubicBezTo>
                <a:cubicBezTo>
                  <a:pt x="225441" y="540310"/>
                  <a:pt x="226877" y="540310"/>
                  <a:pt x="226877" y="538877"/>
                </a:cubicBezTo>
                <a:cubicBezTo>
                  <a:pt x="234057" y="536010"/>
                  <a:pt x="400625" y="462918"/>
                  <a:pt x="400625" y="365462"/>
                </a:cubicBezTo>
                <a:lnTo>
                  <a:pt x="400625" y="130420"/>
                </a:lnTo>
                <a:cubicBezTo>
                  <a:pt x="400625" y="126120"/>
                  <a:pt x="397753" y="123254"/>
                  <a:pt x="393446" y="123254"/>
                </a:cubicBezTo>
                <a:cubicBezTo>
                  <a:pt x="254160" y="123254"/>
                  <a:pt x="231185" y="70226"/>
                  <a:pt x="231185" y="70226"/>
                </a:cubicBezTo>
                <a:cubicBezTo>
                  <a:pt x="229749" y="67360"/>
                  <a:pt x="226877" y="65927"/>
                  <a:pt x="224006" y="65927"/>
                </a:cubicBezTo>
                <a:close/>
                <a:moveTo>
                  <a:pt x="224006" y="0"/>
                </a:moveTo>
                <a:cubicBezTo>
                  <a:pt x="228313" y="0"/>
                  <a:pt x="231185" y="2867"/>
                  <a:pt x="232621" y="5733"/>
                </a:cubicBezTo>
                <a:cubicBezTo>
                  <a:pt x="232621" y="5733"/>
                  <a:pt x="262776" y="73093"/>
                  <a:pt x="440831" y="73093"/>
                </a:cubicBezTo>
                <a:cubicBezTo>
                  <a:pt x="445139" y="73093"/>
                  <a:pt x="449447" y="77392"/>
                  <a:pt x="449447" y="81692"/>
                </a:cubicBezTo>
                <a:lnTo>
                  <a:pt x="449447" y="384093"/>
                </a:lnTo>
                <a:cubicBezTo>
                  <a:pt x="449447" y="507347"/>
                  <a:pt x="236929" y="600503"/>
                  <a:pt x="228313" y="604803"/>
                </a:cubicBezTo>
                <a:cubicBezTo>
                  <a:pt x="226877" y="604803"/>
                  <a:pt x="225441" y="606236"/>
                  <a:pt x="224006" y="606236"/>
                </a:cubicBezTo>
                <a:cubicBezTo>
                  <a:pt x="222570" y="606236"/>
                  <a:pt x="222570" y="604803"/>
                  <a:pt x="221134" y="604803"/>
                </a:cubicBezTo>
                <a:cubicBezTo>
                  <a:pt x="212518" y="600503"/>
                  <a:pt x="0" y="507347"/>
                  <a:pt x="0" y="384093"/>
                </a:cubicBezTo>
                <a:lnTo>
                  <a:pt x="0" y="81692"/>
                </a:lnTo>
                <a:cubicBezTo>
                  <a:pt x="0" y="77392"/>
                  <a:pt x="2872" y="73093"/>
                  <a:pt x="8616" y="73093"/>
                </a:cubicBezTo>
                <a:cubicBezTo>
                  <a:pt x="185235" y="73093"/>
                  <a:pt x="215390" y="5733"/>
                  <a:pt x="216826" y="5733"/>
                </a:cubicBezTo>
                <a:cubicBezTo>
                  <a:pt x="218262" y="2867"/>
                  <a:pt x="221134" y="0"/>
                  <a:pt x="224006" y="0"/>
                </a:cubicBezTo>
                <a:close/>
              </a:path>
            </a:pathLst>
          </a:custGeom>
          <a:solidFill>
            <a:srgbClr val="0AC250"/>
          </a:solidFill>
          <a:ln>
            <a:solidFill>
              <a:schemeClr val="tx1"/>
            </a:solidFill>
          </a:ln>
        </p:spPr>
      </p:sp>
      <p:sp>
        <p:nvSpPr>
          <p:cNvPr id="28" name="home-delivery-service_75784">
            <a:extLst>
              <a:ext uri="{FF2B5EF4-FFF2-40B4-BE49-F238E27FC236}">
                <a16:creationId xmlns="" xmlns:a16="http://schemas.microsoft.com/office/drawing/2014/main" id="{8A1212E7-7377-491B-A053-064C5EE4CBA0}"/>
              </a:ext>
            </a:extLst>
          </p:cNvPr>
          <p:cNvSpPr>
            <a:spLocks noChangeAspect="1"/>
          </p:cNvSpPr>
          <p:nvPr/>
        </p:nvSpPr>
        <p:spPr bwMode="auto">
          <a:xfrm>
            <a:off x="4874620" y="3985753"/>
            <a:ext cx="720000" cy="715225"/>
          </a:xfrm>
          <a:custGeom>
            <a:avLst/>
            <a:gdLst>
              <a:gd name="connsiteX0" fmla="*/ 186168 w 606581"/>
              <a:gd name="connsiteY0" fmla="*/ 138308 h 602558"/>
              <a:gd name="connsiteX1" fmla="*/ 231574 w 606581"/>
              <a:gd name="connsiteY1" fmla="*/ 138308 h 602558"/>
              <a:gd name="connsiteX2" fmla="*/ 232967 w 606581"/>
              <a:gd name="connsiteY2" fmla="*/ 139699 h 602558"/>
              <a:gd name="connsiteX3" fmla="*/ 232967 w 606581"/>
              <a:gd name="connsiteY3" fmla="*/ 164912 h 602558"/>
              <a:gd name="connsiteX4" fmla="*/ 236496 w 606581"/>
              <a:gd name="connsiteY4" fmla="*/ 168435 h 602558"/>
              <a:gd name="connsiteX5" fmla="*/ 258874 w 606581"/>
              <a:gd name="connsiteY5" fmla="*/ 168435 h 602558"/>
              <a:gd name="connsiteX6" fmla="*/ 262402 w 606581"/>
              <a:gd name="connsiteY6" fmla="*/ 164912 h 602558"/>
              <a:gd name="connsiteX7" fmla="*/ 262402 w 606581"/>
              <a:gd name="connsiteY7" fmla="*/ 139699 h 602558"/>
              <a:gd name="connsiteX8" fmla="*/ 263795 w 606581"/>
              <a:gd name="connsiteY8" fmla="*/ 138308 h 602558"/>
              <a:gd name="connsiteX9" fmla="*/ 309202 w 606581"/>
              <a:gd name="connsiteY9" fmla="*/ 138308 h 602558"/>
              <a:gd name="connsiteX10" fmla="*/ 327494 w 606581"/>
              <a:gd name="connsiteY10" fmla="*/ 156570 h 602558"/>
              <a:gd name="connsiteX11" fmla="*/ 327494 w 606581"/>
              <a:gd name="connsiteY11" fmla="*/ 289404 h 602558"/>
              <a:gd name="connsiteX12" fmla="*/ 309202 w 606581"/>
              <a:gd name="connsiteY12" fmla="*/ 307665 h 602558"/>
              <a:gd name="connsiteX13" fmla="*/ 186168 w 606581"/>
              <a:gd name="connsiteY13" fmla="*/ 307665 h 602558"/>
              <a:gd name="connsiteX14" fmla="*/ 167875 w 606581"/>
              <a:gd name="connsiteY14" fmla="*/ 289404 h 602558"/>
              <a:gd name="connsiteX15" fmla="*/ 167875 w 606581"/>
              <a:gd name="connsiteY15" fmla="*/ 276426 h 602558"/>
              <a:gd name="connsiteX16" fmla="*/ 168247 w 606581"/>
              <a:gd name="connsiteY16" fmla="*/ 275407 h 602558"/>
              <a:gd name="connsiteX17" fmla="*/ 169268 w 606581"/>
              <a:gd name="connsiteY17" fmla="*/ 275036 h 602558"/>
              <a:gd name="connsiteX18" fmla="*/ 172332 w 606581"/>
              <a:gd name="connsiteY18" fmla="*/ 275129 h 602558"/>
              <a:gd name="connsiteX19" fmla="*/ 213467 w 606581"/>
              <a:gd name="connsiteY19" fmla="*/ 269660 h 602558"/>
              <a:gd name="connsiteX20" fmla="*/ 241974 w 606581"/>
              <a:gd name="connsiteY20" fmla="*/ 216266 h 602558"/>
              <a:gd name="connsiteX21" fmla="*/ 205668 w 606581"/>
              <a:gd name="connsiteY21" fmla="*/ 186881 h 602558"/>
              <a:gd name="connsiteX22" fmla="*/ 197218 w 606581"/>
              <a:gd name="connsiteY22" fmla="*/ 187623 h 602558"/>
              <a:gd name="connsiteX23" fmla="*/ 177718 w 606581"/>
              <a:gd name="connsiteY23" fmla="*/ 189199 h 602558"/>
              <a:gd name="connsiteX24" fmla="*/ 168897 w 606581"/>
              <a:gd name="connsiteY24" fmla="*/ 188365 h 602558"/>
              <a:gd name="connsiteX25" fmla="*/ 167875 w 606581"/>
              <a:gd name="connsiteY25" fmla="*/ 187067 h 602558"/>
              <a:gd name="connsiteX26" fmla="*/ 167875 w 606581"/>
              <a:gd name="connsiteY26" fmla="*/ 156570 h 602558"/>
              <a:gd name="connsiteX27" fmla="*/ 186168 w 606581"/>
              <a:gd name="connsiteY27" fmla="*/ 138308 h 602558"/>
              <a:gd name="connsiteX28" fmla="*/ 550498 w 606581"/>
              <a:gd name="connsiteY28" fmla="*/ 131252 h 602558"/>
              <a:gd name="connsiteX29" fmla="*/ 597759 w 606581"/>
              <a:gd name="connsiteY29" fmla="*/ 178438 h 602558"/>
              <a:gd name="connsiteX30" fmla="*/ 597759 w 606581"/>
              <a:gd name="connsiteY30" fmla="*/ 326579 h 602558"/>
              <a:gd name="connsiteX31" fmla="*/ 576218 w 606581"/>
              <a:gd name="connsiteY31" fmla="*/ 366164 h 602558"/>
              <a:gd name="connsiteX32" fmla="*/ 576218 w 606581"/>
              <a:gd name="connsiteY32" fmla="*/ 576879 h 602558"/>
              <a:gd name="connsiteX33" fmla="*/ 550498 w 606581"/>
              <a:gd name="connsiteY33" fmla="*/ 602558 h 602558"/>
              <a:gd name="connsiteX34" fmla="*/ 524779 w 606581"/>
              <a:gd name="connsiteY34" fmla="*/ 576879 h 602558"/>
              <a:gd name="connsiteX35" fmla="*/ 524779 w 606581"/>
              <a:gd name="connsiteY35" fmla="*/ 366164 h 602558"/>
              <a:gd name="connsiteX36" fmla="*/ 503330 w 606581"/>
              <a:gd name="connsiteY36" fmla="*/ 326579 h 602558"/>
              <a:gd name="connsiteX37" fmla="*/ 503330 w 606581"/>
              <a:gd name="connsiteY37" fmla="*/ 234710 h 602558"/>
              <a:gd name="connsiteX38" fmla="*/ 489959 w 606581"/>
              <a:gd name="connsiteY38" fmla="*/ 243053 h 602558"/>
              <a:gd name="connsiteX39" fmla="*/ 434249 w 606581"/>
              <a:gd name="connsiteY39" fmla="*/ 256402 h 602558"/>
              <a:gd name="connsiteX40" fmla="*/ 398594 w 606581"/>
              <a:gd name="connsiteY40" fmla="*/ 251767 h 602558"/>
              <a:gd name="connsiteX41" fmla="*/ 382624 w 606581"/>
              <a:gd name="connsiteY41" fmla="*/ 221731 h 602558"/>
              <a:gd name="connsiteX42" fmla="*/ 412615 w 606581"/>
              <a:gd name="connsiteY42" fmla="*/ 205786 h 602558"/>
              <a:gd name="connsiteX43" fmla="*/ 467118 w 606581"/>
              <a:gd name="connsiteY43" fmla="*/ 200873 h 602558"/>
              <a:gd name="connsiteX44" fmla="*/ 507415 w 606581"/>
              <a:gd name="connsiteY44" fmla="*/ 159156 h 602558"/>
              <a:gd name="connsiteX45" fmla="*/ 550498 w 606581"/>
              <a:gd name="connsiteY45" fmla="*/ 131252 h 602558"/>
              <a:gd name="connsiteX46" fmla="*/ 56082 w 606581"/>
              <a:gd name="connsiteY46" fmla="*/ 131252 h 602558"/>
              <a:gd name="connsiteX47" fmla="*/ 99257 w 606581"/>
              <a:gd name="connsiteY47" fmla="*/ 159156 h 602558"/>
              <a:gd name="connsiteX48" fmla="*/ 139555 w 606581"/>
              <a:gd name="connsiteY48" fmla="*/ 200873 h 602558"/>
              <a:gd name="connsiteX49" fmla="*/ 194059 w 606581"/>
              <a:gd name="connsiteY49" fmla="*/ 205786 h 602558"/>
              <a:gd name="connsiteX50" fmla="*/ 224049 w 606581"/>
              <a:gd name="connsiteY50" fmla="*/ 221731 h 602558"/>
              <a:gd name="connsiteX51" fmla="*/ 207986 w 606581"/>
              <a:gd name="connsiteY51" fmla="*/ 251767 h 602558"/>
              <a:gd name="connsiteX52" fmla="*/ 172331 w 606581"/>
              <a:gd name="connsiteY52" fmla="*/ 256402 h 602558"/>
              <a:gd name="connsiteX53" fmla="*/ 116621 w 606581"/>
              <a:gd name="connsiteY53" fmla="*/ 243053 h 602558"/>
              <a:gd name="connsiteX54" fmla="*/ 103343 w 606581"/>
              <a:gd name="connsiteY54" fmla="*/ 234710 h 602558"/>
              <a:gd name="connsiteX55" fmla="*/ 103343 w 606581"/>
              <a:gd name="connsiteY55" fmla="*/ 326579 h 602558"/>
              <a:gd name="connsiteX56" fmla="*/ 81801 w 606581"/>
              <a:gd name="connsiteY56" fmla="*/ 366164 h 602558"/>
              <a:gd name="connsiteX57" fmla="*/ 81801 w 606581"/>
              <a:gd name="connsiteY57" fmla="*/ 576879 h 602558"/>
              <a:gd name="connsiteX58" fmla="*/ 56082 w 606581"/>
              <a:gd name="connsiteY58" fmla="*/ 602558 h 602558"/>
              <a:gd name="connsiteX59" fmla="*/ 30362 w 606581"/>
              <a:gd name="connsiteY59" fmla="*/ 576879 h 602558"/>
              <a:gd name="connsiteX60" fmla="*/ 30362 w 606581"/>
              <a:gd name="connsiteY60" fmla="*/ 366164 h 602558"/>
              <a:gd name="connsiteX61" fmla="*/ 8821 w 606581"/>
              <a:gd name="connsiteY61" fmla="*/ 326579 h 602558"/>
              <a:gd name="connsiteX62" fmla="*/ 8821 w 606581"/>
              <a:gd name="connsiteY62" fmla="*/ 178438 h 602558"/>
              <a:gd name="connsiteX63" fmla="*/ 56082 w 606581"/>
              <a:gd name="connsiteY63" fmla="*/ 131252 h 602558"/>
              <a:gd name="connsiteX64" fmla="*/ 550481 w 606581"/>
              <a:gd name="connsiteY64" fmla="*/ 0 h 602558"/>
              <a:gd name="connsiteX65" fmla="*/ 606581 w 606581"/>
              <a:gd name="connsiteY65" fmla="*/ 55994 h 602558"/>
              <a:gd name="connsiteX66" fmla="*/ 550481 w 606581"/>
              <a:gd name="connsiteY66" fmla="*/ 111988 h 602558"/>
              <a:gd name="connsiteX67" fmla="*/ 494381 w 606581"/>
              <a:gd name="connsiteY67" fmla="*/ 55994 h 602558"/>
              <a:gd name="connsiteX68" fmla="*/ 550481 w 606581"/>
              <a:gd name="connsiteY68" fmla="*/ 0 h 602558"/>
              <a:gd name="connsiteX69" fmla="*/ 56064 w 606581"/>
              <a:gd name="connsiteY69" fmla="*/ 0 h 602558"/>
              <a:gd name="connsiteX70" fmla="*/ 112128 w 606581"/>
              <a:gd name="connsiteY70" fmla="*/ 55994 h 602558"/>
              <a:gd name="connsiteX71" fmla="*/ 56064 w 606581"/>
              <a:gd name="connsiteY71" fmla="*/ 111988 h 602558"/>
              <a:gd name="connsiteX72" fmla="*/ 0 w 606581"/>
              <a:gd name="connsiteY72" fmla="*/ 55994 h 602558"/>
              <a:gd name="connsiteX73" fmla="*/ 56064 w 606581"/>
              <a:gd name="connsiteY73" fmla="*/ 0 h 60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6581" h="602558">
                <a:moveTo>
                  <a:pt x="186168" y="138308"/>
                </a:moveTo>
                <a:lnTo>
                  <a:pt x="231574" y="138308"/>
                </a:lnTo>
                <a:cubicBezTo>
                  <a:pt x="232317" y="138308"/>
                  <a:pt x="232967" y="138864"/>
                  <a:pt x="232967" y="139699"/>
                </a:cubicBezTo>
                <a:lnTo>
                  <a:pt x="232967" y="164912"/>
                </a:lnTo>
                <a:cubicBezTo>
                  <a:pt x="232967" y="166859"/>
                  <a:pt x="234546" y="168435"/>
                  <a:pt x="236496" y="168435"/>
                </a:cubicBezTo>
                <a:lnTo>
                  <a:pt x="258874" y="168435"/>
                </a:lnTo>
                <a:cubicBezTo>
                  <a:pt x="260824" y="168435"/>
                  <a:pt x="262402" y="166859"/>
                  <a:pt x="262402" y="164912"/>
                </a:cubicBezTo>
                <a:lnTo>
                  <a:pt x="262402" y="139699"/>
                </a:lnTo>
                <a:cubicBezTo>
                  <a:pt x="262402" y="138864"/>
                  <a:pt x="263052" y="138308"/>
                  <a:pt x="263795" y="138308"/>
                </a:cubicBezTo>
                <a:lnTo>
                  <a:pt x="309202" y="138308"/>
                </a:lnTo>
                <a:cubicBezTo>
                  <a:pt x="319323" y="138308"/>
                  <a:pt x="327494" y="146466"/>
                  <a:pt x="327494" y="156570"/>
                </a:cubicBezTo>
                <a:lnTo>
                  <a:pt x="327494" y="289404"/>
                </a:lnTo>
                <a:cubicBezTo>
                  <a:pt x="327494" y="299415"/>
                  <a:pt x="319323" y="307665"/>
                  <a:pt x="309202" y="307665"/>
                </a:cubicBezTo>
                <a:lnTo>
                  <a:pt x="186168" y="307665"/>
                </a:lnTo>
                <a:cubicBezTo>
                  <a:pt x="176047" y="307665"/>
                  <a:pt x="167875" y="299415"/>
                  <a:pt x="167875" y="289404"/>
                </a:cubicBezTo>
                <a:lnTo>
                  <a:pt x="167875" y="276426"/>
                </a:lnTo>
                <a:cubicBezTo>
                  <a:pt x="167875" y="276056"/>
                  <a:pt x="167968" y="275685"/>
                  <a:pt x="168247" y="275407"/>
                </a:cubicBezTo>
                <a:cubicBezTo>
                  <a:pt x="168525" y="275221"/>
                  <a:pt x="168897" y="275036"/>
                  <a:pt x="169268" y="275036"/>
                </a:cubicBezTo>
                <a:cubicBezTo>
                  <a:pt x="170011" y="275036"/>
                  <a:pt x="171497" y="275129"/>
                  <a:pt x="172332" y="275129"/>
                </a:cubicBezTo>
                <a:cubicBezTo>
                  <a:pt x="194896" y="275129"/>
                  <a:pt x="211703" y="270216"/>
                  <a:pt x="213467" y="269660"/>
                </a:cubicBezTo>
                <a:cubicBezTo>
                  <a:pt x="236031" y="262800"/>
                  <a:pt x="248845" y="238884"/>
                  <a:pt x="241974" y="216266"/>
                </a:cubicBezTo>
                <a:cubicBezTo>
                  <a:pt x="236496" y="198468"/>
                  <a:pt x="222103" y="186511"/>
                  <a:pt x="205668" y="186881"/>
                </a:cubicBezTo>
                <a:cubicBezTo>
                  <a:pt x="204182" y="186974"/>
                  <a:pt x="198518" y="187438"/>
                  <a:pt x="197218" y="187623"/>
                </a:cubicBezTo>
                <a:cubicBezTo>
                  <a:pt x="191461" y="188272"/>
                  <a:pt x="184218" y="189199"/>
                  <a:pt x="177718" y="189199"/>
                </a:cubicBezTo>
                <a:cubicBezTo>
                  <a:pt x="174189" y="189199"/>
                  <a:pt x="171311" y="188921"/>
                  <a:pt x="168897" y="188365"/>
                </a:cubicBezTo>
                <a:cubicBezTo>
                  <a:pt x="168340" y="188272"/>
                  <a:pt x="167875" y="187716"/>
                  <a:pt x="167875" y="187067"/>
                </a:cubicBezTo>
                <a:lnTo>
                  <a:pt x="167875" y="156570"/>
                </a:lnTo>
                <a:cubicBezTo>
                  <a:pt x="167875" y="146466"/>
                  <a:pt x="176047" y="138308"/>
                  <a:pt x="186168" y="138308"/>
                </a:cubicBezTo>
                <a:close/>
                <a:moveTo>
                  <a:pt x="550498" y="131252"/>
                </a:moveTo>
                <a:cubicBezTo>
                  <a:pt x="576589" y="131252"/>
                  <a:pt x="597759" y="152389"/>
                  <a:pt x="597759" y="178438"/>
                </a:cubicBezTo>
                <a:lnTo>
                  <a:pt x="597759" y="326579"/>
                </a:lnTo>
                <a:cubicBezTo>
                  <a:pt x="597759" y="343173"/>
                  <a:pt x="589217" y="357728"/>
                  <a:pt x="576218" y="366164"/>
                </a:cubicBezTo>
                <a:lnTo>
                  <a:pt x="576218" y="576879"/>
                </a:lnTo>
                <a:cubicBezTo>
                  <a:pt x="576218" y="591063"/>
                  <a:pt x="564704" y="602558"/>
                  <a:pt x="550498" y="602558"/>
                </a:cubicBezTo>
                <a:cubicBezTo>
                  <a:pt x="536292" y="602558"/>
                  <a:pt x="524779" y="591063"/>
                  <a:pt x="524779" y="576879"/>
                </a:cubicBezTo>
                <a:lnTo>
                  <a:pt x="524779" y="366164"/>
                </a:lnTo>
                <a:cubicBezTo>
                  <a:pt x="511872" y="357728"/>
                  <a:pt x="503330" y="343173"/>
                  <a:pt x="503330" y="326579"/>
                </a:cubicBezTo>
                <a:lnTo>
                  <a:pt x="503330" y="234710"/>
                </a:lnTo>
                <a:cubicBezTo>
                  <a:pt x="499152" y="237676"/>
                  <a:pt x="494695" y="240550"/>
                  <a:pt x="489959" y="243053"/>
                </a:cubicBezTo>
                <a:cubicBezTo>
                  <a:pt x="470739" y="253436"/>
                  <a:pt x="450684" y="256402"/>
                  <a:pt x="434249" y="256402"/>
                </a:cubicBezTo>
                <a:cubicBezTo>
                  <a:pt x="414286" y="256402"/>
                  <a:pt x="399616" y="252045"/>
                  <a:pt x="398594" y="251767"/>
                </a:cubicBezTo>
                <a:cubicBezTo>
                  <a:pt x="385874" y="247874"/>
                  <a:pt x="378724" y="234432"/>
                  <a:pt x="382624" y="221731"/>
                </a:cubicBezTo>
                <a:cubicBezTo>
                  <a:pt x="386431" y="209123"/>
                  <a:pt x="399894" y="201985"/>
                  <a:pt x="412615" y="205786"/>
                </a:cubicBezTo>
                <a:cubicBezTo>
                  <a:pt x="412708" y="205879"/>
                  <a:pt x="442327" y="214222"/>
                  <a:pt x="467118" y="200873"/>
                </a:cubicBezTo>
                <a:cubicBezTo>
                  <a:pt x="488567" y="189192"/>
                  <a:pt x="502494" y="166850"/>
                  <a:pt x="507415" y="159156"/>
                </a:cubicBezTo>
                <a:cubicBezTo>
                  <a:pt x="517350" y="143675"/>
                  <a:pt x="531278" y="131252"/>
                  <a:pt x="550498" y="131252"/>
                </a:cubicBezTo>
                <a:close/>
                <a:moveTo>
                  <a:pt x="56082" y="131252"/>
                </a:moveTo>
                <a:cubicBezTo>
                  <a:pt x="75302" y="131252"/>
                  <a:pt x="89230" y="143675"/>
                  <a:pt x="99257" y="159156"/>
                </a:cubicBezTo>
                <a:cubicBezTo>
                  <a:pt x="104179" y="166850"/>
                  <a:pt x="118013" y="189192"/>
                  <a:pt x="139555" y="200873"/>
                </a:cubicBezTo>
                <a:cubicBezTo>
                  <a:pt x="164253" y="214222"/>
                  <a:pt x="191180" y="206528"/>
                  <a:pt x="194059" y="205786"/>
                </a:cubicBezTo>
                <a:cubicBezTo>
                  <a:pt x="207336" y="202541"/>
                  <a:pt x="220150" y="209123"/>
                  <a:pt x="224049" y="221731"/>
                </a:cubicBezTo>
                <a:cubicBezTo>
                  <a:pt x="227856" y="234432"/>
                  <a:pt x="220707" y="247874"/>
                  <a:pt x="207986" y="251767"/>
                </a:cubicBezTo>
                <a:cubicBezTo>
                  <a:pt x="206965" y="252045"/>
                  <a:pt x="192387" y="256402"/>
                  <a:pt x="172331" y="256402"/>
                </a:cubicBezTo>
                <a:cubicBezTo>
                  <a:pt x="155989" y="256402"/>
                  <a:pt x="135841" y="253436"/>
                  <a:pt x="116621" y="243053"/>
                </a:cubicBezTo>
                <a:cubicBezTo>
                  <a:pt x="111978" y="240550"/>
                  <a:pt x="107521" y="237676"/>
                  <a:pt x="103343" y="234710"/>
                </a:cubicBezTo>
                <a:lnTo>
                  <a:pt x="103343" y="326579"/>
                </a:lnTo>
                <a:cubicBezTo>
                  <a:pt x="103343" y="343173"/>
                  <a:pt x="94708" y="357728"/>
                  <a:pt x="81801" y="366164"/>
                </a:cubicBezTo>
                <a:lnTo>
                  <a:pt x="81801" y="576879"/>
                </a:lnTo>
                <a:cubicBezTo>
                  <a:pt x="81801" y="591063"/>
                  <a:pt x="70288" y="602558"/>
                  <a:pt x="56082" y="602558"/>
                </a:cubicBezTo>
                <a:cubicBezTo>
                  <a:pt x="41876" y="602558"/>
                  <a:pt x="30362" y="591063"/>
                  <a:pt x="30362" y="576879"/>
                </a:cubicBezTo>
                <a:lnTo>
                  <a:pt x="30362" y="366164"/>
                </a:lnTo>
                <a:cubicBezTo>
                  <a:pt x="17456" y="357728"/>
                  <a:pt x="8821" y="343173"/>
                  <a:pt x="8821" y="326579"/>
                </a:cubicBezTo>
                <a:lnTo>
                  <a:pt x="8821" y="178438"/>
                </a:lnTo>
                <a:cubicBezTo>
                  <a:pt x="8821" y="152389"/>
                  <a:pt x="29991" y="131252"/>
                  <a:pt x="56082" y="131252"/>
                </a:cubicBezTo>
                <a:close/>
                <a:moveTo>
                  <a:pt x="550481" y="0"/>
                </a:moveTo>
                <a:cubicBezTo>
                  <a:pt x="581464" y="0"/>
                  <a:pt x="606581" y="25069"/>
                  <a:pt x="606581" y="55994"/>
                </a:cubicBezTo>
                <a:cubicBezTo>
                  <a:pt x="606581" y="86919"/>
                  <a:pt x="581464" y="111988"/>
                  <a:pt x="550481" y="111988"/>
                </a:cubicBezTo>
                <a:cubicBezTo>
                  <a:pt x="519498" y="111988"/>
                  <a:pt x="494381" y="86919"/>
                  <a:pt x="494381" y="55994"/>
                </a:cubicBezTo>
                <a:cubicBezTo>
                  <a:pt x="494381" y="25069"/>
                  <a:pt x="519498" y="0"/>
                  <a:pt x="550481" y="0"/>
                </a:cubicBezTo>
                <a:close/>
                <a:moveTo>
                  <a:pt x="56064" y="0"/>
                </a:moveTo>
                <a:cubicBezTo>
                  <a:pt x="87027" y="0"/>
                  <a:pt x="112128" y="25069"/>
                  <a:pt x="112128" y="55994"/>
                </a:cubicBezTo>
                <a:cubicBezTo>
                  <a:pt x="112128" y="86919"/>
                  <a:pt x="87027" y="111988"/>
                  <a:pt x="56064" y="111988"/>
                </a:cubicBezTo>
                <a:cubicBezTo>
                  <a:pt x="25101" y="111988"/>
                  <a:pt x="0" y="86919"/>
                  <a:pt x="0" y="55994"/>
                </a:cubicBezTo>
                <a:cubicBezTo>
                  <a:pt x="0" y="25069"/>
                  <a:pt x="25101" y="0"/>
                  <a:pt x="56064" y="0"/>
                </a:cubicBezTo>
                <a:close/>
              </a:path>
            </a:pathLst>
          </a:custGeom>
          <a:solidFill>
            <a:schemeClr val="accent6">
              <a:lumMod val="60000"/>
              <a:lumOff val="40000"/>
            </a:schemeClr>
          </a:solidFill>
          <a:ln>
            <a:solidFill>
              <a:schemeClr val="tx1"/>
            </a:solidFill>
          </a:ln>
        </p:spPr>
      </p:sp>
      <p:sp>
        <p:nvSpPr>
          <p:cNvPr id="30" name="47 Rectángulo">
            <a:extLst>
              <a:ext uri="{FF2B5EF4-FFF2-40B4-BE49-F238E27FC236}">
                <a16:creationId xmlns="" xmlns:a16="http://schemas.microsoft.com/office/drawing/2014/main" id="{E14B719A-6484-470C-AC2B-ED8BEED9E3D5}"/>
              </a:ext>
            </a:extLst>
          </p:cNvPr>
          <p:cNvSpPr/>
          <p:nvPr/>
        </p:nvSpPr>
        <p:spPr>
          <a:xfrm>
            <a:off x="7697585" y="3428097"/>
            <a:ext cx="3340732" cy="15696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sz="1200" dirty="0"/>
              <a:t>Fomentar la investigación de proyectos de tecnología relacionados con el sector productivo, a través de la inversión privada o  pública para ayudar a desarrollar el sector automotriz en general, y específicamente  a los procesos de fabricación de las ensambladoras y de las empresas fabricadoras de autopartes.</a:t>
            </a:r>
          </a:p>
        </p:txBody>
      </p:sp>
      <p:grpSp>
        <p:nvGrpSpPr>
          <p:cNvPr id="31" name="Google Shape;4566;p39">
            <a:extLst>
              <a:ext uri="{FF2B5EF4-FFF2-40B4-BE49-F238E27FC236}">
                <a16:creationId xmlns="" xmlns:a16="http://schemas.microsoft.com/office/drawing/2014/main" id="{921C1CD9-CB3F-4661-AB6E-F5CC02D558BA}"/>
              </a:ext>
            </a:extLst>
          </p:cNvPr>
          <p:cNvGrpSpPr/>
          <p:nvPr/>
        </p:nvGrpSpPr>
        <p:grpSpPr>
          <a:xfrm>
            <a:off x="6356464" y="3971228"/>
            <a:ext cx="871794" cy="668064"/>
            <a:chOff x="3955900" y="2984500"/>
            <a:chExt cx="414000" cy="422525"/>
          </a:xfrm>
        </p:grpSpPr>
        <p:sp>
          <p:nvSpPr>
            <p:cNvPr id="32" name="Google Shape;4567;p39">
              <a:extLst>
                <a:ext uri="{FF2B5EF4-FFF2-40B4-BE49-F238E27FC236}">
                  <a16:creationId xmlns="" xmlns:a16="http://schemas.microsoft.com/office/drawing/2014/main" id="{DC17FBEA-42A2-4B93-834B-AA79E18E51B5}"/>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 name="Google Shape;4568;p39">
              <a:extLst>
                <a:ext uri="{FF2B5EF4-FFF2-40B4-BE49-F238E27FC236}">
                  <a16:creationId xmlns="" xmlns:a16="http://schemas.microsoft.com/office/drawing/2014/main" id="{87BC2F79-70BA-4229-A49D-E1CC8419498E}"/>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 name="Google Shape;4569;p39">
              <a:extLst>
                <a:ext uri="{FF2B5EF4-FFF2-40B4-BE49-F238E27FC236}">
                  <a16:creationId xmlns="" xmlns:a16="http://schemas.microsoft.com/office/drawing/2014/main" id="{DBA4C122-B978-42E7-9663-2FB726C772FC}"/>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352988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6"/>
                                        </p:tgtEl>
                                        <p:attrNameLst>
                                          <p:attrName>ppt_w</p:attrName>
                                        </p:attrNameLst>
                                      </p:cBhvr>
                                      <p:tavLst>
                                        <p:tav tm="0">
                                          <p:val>
                                            <p:strVal val="ppt_w"/>
                                          </p:val>
                                        </p:tav>
                                        <p:tav tm="100000">
                                          <p:val>
                                            <p:fltVal val="0"/>
                                          </p:val>
                                        </p:tav>
                                      </p:tavLst>
                                    </p:anim>
                                    <p:anim calcmode="lin" valueType="num">
                                      <p:cBhvr>
                                        <p:cTn id="13" dur="1000"/>
                                        <p:tgtEl>
                                          <p:spTgt spid="6"/>
                                        </p:tgtEl>
                                        <p:attrNameLst>
                                          <p:attrName>ppt_h</p:attrName>
                                        </p:attrNameLst>
                                      </p:cBhvr>
                                      <p:tavLst>
                                        <p:tav tm="0">
                                          <p:val>
                                            <p:strVal val="ppt_h"/>
                                          </p:val>
                                        </p:tav>
                                        <p:tav tm="100000">
                                          <p:val>
                                            <p:fltVal val="0"/>
                                          </p:val>
                                        </p:tav>
                                      </p:tavLst>
                                    </p:anim>
                                    <p:anim calcmode="lin" valueType="num">
                                      <p:cBhvr>
                                        <p:cTn id="14" dur="1000"/>
                                        <p:tgtEl>
                                          <p:spTgt spid="6"/>
                                        </p:tgtEl>
                                        <p:attrNameLst>
                                          <p:attrName>style.rotation</p:attrName>
                                        </p:attrNameLst>
                                      </p:cBhvr>
                                      <p:tavLst>
                                        <p:tav tm="0">
                                          <p:val>
                                            <p:fltVal val="0"/>
                                          </p:val>
                                        </p:tav>
                                        <p:tav tm="100000">
                                          <p:val>
                                            <p:fltVal val="90"/>
                                          </p:val>
                                        </p:tav>
                                      </p:tavLst>
                                    </p:anim>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22"/>
                                        </p:tgtEl>
                                        <p:attrNameLst>
                                          <p:attrName>ppt_w</p:attrName>
                                        </p:attrNameLst>
                                      </p:cBhvr>
                                      <p:tavLst>
                                        <p:tav tm="0">
                                          <p:val>
                                            <p:strVal val="ppt_w"/>
                                          </p:val>
                                        </p:tav>
                                        <p:tav tm="100000">
                                          <p:val>
                                            <p:fltVal val="0"/>
                                          </p:val>
                                        </p:tav>
                                      </p:tavLst>
                                    </p:anim>
                                    <p:anim calcmode="lin" valueType="num">
                                      <p:cBhvr>
                                        <p:cTn id="19" dur="1000"/>
                                        <p:tgtEl>
                                          <p:spTgt spid="22"/>
                                        </p:tgtEl>
                                        <p:attrNameLst>
                                          <p:attrName>ppt_h</p:attrName>
                                        </p:attrNameLst>
                                      </p:cBhvr>
                                      <p:tavLst>
                                        <p:tav tm="0">
                                          <p:val>
                                            <p:strVal val="ppt_h"/>
                                          </p:val>
                                        </p:tav>
                                        <p:tav tm="100000">
                                          <p:val>
                                            <p:fltVal val="0"/>
                                          </p:val>
                                        </p:tav>
                                      </p:tavLst>
                                    </p:anim>
                                    <p:anim calcmode="lin" valueType="num">
                                      <p:cBhvr>
                                        <p:cTn id="20" dur="1000"/>
                                        <p:tgtEl>
                                          <p:spTgt spid="22"/>
                                        </p:tgtEl>
                                        <p:attrNameLst>
                                          <p:attrName>style.rotation</p:attrName>
                                        </p:attrNameLst>
                                      </p:cBhvr>
                                      <p:tavLst>
                                        <p:tav tm="0">
                                          <p:val>
                                            <p:fltVal val="0"/>
                                          </p:val>
                                        </p:tav>
                                        <p:tav tm="100000">
                                          <p:val>
                                            <p:fltVal val="90"/>
                                          </p:val>
                                        </p:tav>
                                      </p:tavLst>
                                    </p:anim>
                                    <p:animEffect transition="out" filter="fade">
                                      <p:cBhvr>
                                        <p:cTn id="21" dur="1000"/>
                                        <p:tgtEl>
                                          <p:spTgt spid="22"/>
                                        </p:tgtEl>
                                      </p:cBhvr>
                                    </p:animEffect>
                                    <p:set>
                                      <p:cBhvr>
                                        <p:cTn id="22" dur="1" fill="hold">
                                          <p:stCondLst>
                                            <p:cond delay="999"/>
                                          </p:stCondLst>
                                        </p:cTn>
                                        <p:tgtEl>
                                          <p:spTgt spid="22"/>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23"/>
                                        </p:tgtEl>
                                        <p:attrNameLst>
                                          <p:attrName>ppt_w</p:attrName>
                                        </p:attrNameLst>
                                      </p:cBhvr>
                                      <p:tavLst>
                                        <p:tav tm="0">
                                          <p:val>
                                            <p:strVal val="ppt_w"/>
                                          </p:val>
                                        </p:tav>
                                        <p:tav tm="100000">
                                          <p:val>
                                            <p:fltVal val="0"/>
                                          </p:val>
                                        </p:tav>
                                      </p:tavLst>
                                    </p:anim>
                                    <p:anim calcmode="lin" valueType="num">
                                      <p:cBhvr>
                                        <p:cTn id="25" dur="1000"/>
                                        <p:tgtEl>
                                          <p:spTgt spid="23"/>
                                        </p:tgtEl>
                                        <p:attrNameLst>
                                          <p:attrName>ppt_h</p:attrName>
                                        </p:attrNameLst>
                                      </p:cBhvr>
                                      <p:tavLst>
                                        <p:tav tm="0">
                                          <p:val>
                                            <p:strVal val="ppt_h"/>
                                          </p:val>
                                        </p:tav>
                                        <p:tav tm="100000">
                                          <p:val>
                                            <p:fltVal val="0"/>
                                          </p:val>
                                        </p:tav>
                                      </p:tavLst>
                                    </p:anim>
                                    <p:anim calcmode="lin" valueType="num">
                                      <p:cBhvr>
                                        <p:cTn id="26" dur="1000"/>
                                        <p:tgtEl>
                                          <p:spTgt spid="23"/>
                                        </p:tgtEl>
                                        <p:attrNameLst>
                                          <p:attrName>style.rotation</p:attrName>
                                        </p:attrNameLst>
                                      </p:cBhvr>
                                      <p:tavLst>
                                        <p:tav tm="0">
                                          <p:val>
                                            <p:fltVal val="0"/>
                                          </p:val>
                                        </p:tav>
                                        <p:tav tm="100000">
                                          <p:val>
                                            <p:fltVal val="90"/>
                                          </p:val>
                                        </p:tav>
                                      </p:tavLst>
                                    </p:anim>
                                    <p:animEffect transition="out" filter="fade">
                                      <p:cBhvr>
                                        <p:cTn id="27" dur="1000"/>
                                        <p:tgtEl>
                                          <p:spTgt spid="23"/>
                                        </p:tgtEl>
                                      </p:cBhvr>
                                    </p:animEffect>
                                    <p:set>
                                      <p:cBhvr>
                                        <p:cTn id="28" dur="1" fill="hold">
                                          <p:stCondLst>
                                            <p:cond delay="999"/>
                                          </p:stCondLst>
                                        </p:cTn>
                                        <p:tgtEl>
                                          <p:spTgt spid="23"/>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24"/>
                                        </p:tgtEl>
                                        <p:attrNameLst>
                                          <p:attrName>ppt_w</p:attrName>
                                        </p:attrNameLst>
                                      </p:cBhvr>
                                      <p:tavLst>
                                        <p:tav tm="0">
                                          <p:val>
                                            <p:strVal val="ppt_w"/>
                                          </p:val>
                                        </p:tav>
                                        <p:tav tm="100000">
                                          <p:val>
                                            <p:fltVal val="0"/>
                                          </p:val>
                                        </p:tav>
                                      </p:tavLst>
                                    </p:anim>
                                    <p:anim calcmode="lin" valueType="num">
                                      <p:cBhvr>
                                        <p:cTn id="31" dur="1000"/>
                                        <p:tgtEl>
                                          <p:spTgt spid="24"/>
                                        </p:tgtEl>
                                        <p:attrNameLst>
                                          <p:attrName>ppt_h</p:attrName>
                                        </p:attrNameLst>
                                      </p:cBhvr>
                                      <p:tavLst>
                                        <p:tav tm="0">
                                          <p:val>
                                            <p:strVal val="ppt_h"/>
                                          </p:val>
                                        </p:tav>
                                        <p:tav tm="100000">
                                          <p:val>
                                            <p:fltVal val="0"/>
                                          </p:val>
                                        </p:tav>
                                      </p:tavLst>
                                    </p:anim>
                                    <p:anim calcmode="lin" valueType="num">
                                      <p:cBhvr>
                                        <p:cTn id="32" dur="1000"/>
                                        <p:tgtEl>
                                          <p:spTgt spid="24"/>
                                        </p:tgtEl>
                                        <p:attrNameLst>
                                          <p:attrName>style.rotation</p:attrName>
                                        </p:attrNameLst>
                                      </p:cBhvr>
                                      <p:tavLst>
                                        <p:tav tm="0">
                                          <p:val>
                                            <p:fltVal val="0"/>
                                          </p:val>
                                        </p:tav>
                                        <p:tav tm="100000">
                                          <p:val>
                                            <p:fltVal val="90"/>
                                          </p:val>
                                        </p:tav>
                                      </p:tavLst>
                                    </p:anim>
                                    <p:animEffect transition="out" filter="fade">
                                      <p:cBhvr>
                                        <p:cTn id="33" dur="1000"/>
                                        <p:tgtEl>
                                          <p:spTgt spid="24"/>
                                        </p:tgtEl>
                                      </p:cBhvr>
                                    </p:animEffect>
                                    <p:set>
                                      <p:cBhvr>
                                        <p:cTn id="34" dur="1" fill="hold">
                                          <p:stCondLst>
                                            <p:cond delay="999"/>
                                          </p:stCondLst>
                                        </p:cTn>
                                        <p:tgtEl>
                                          <p:spTgt spid="24"/>
                                        </p:tgtEl>
                                        <p:attrNameLst>
                                          <p:attrName>style.visibility</p:attrName>
                                        </p:attrNameLst>
                                      </p:cBhvr>
                                      <p:to>
                                        <p:strVal val="hidden"/>
                                      </p:to>
                                    </p:set>
                                  </p:childTnLst>
                                </p:cTn>
                              </p:par>
                              <p:par>
                                <p:cTn id="35" presetID="31" presetClass="exit" presetSubtype="0" fill="hold" nodeType="withEffect">
                                  <p:stCondLst>
                                    <p:cond delay="0"/>
                                  </p:stCondLst>
                                  <p:childTnLst>
                                    <p:anim calcmode="lin" valueType="num">
                                      <p:cBhvr>
                                        <p:cTn id="36" dur="1000"/>
                                        <p:tgtEl>
                                          <p:spTgt spid="26"/>
                                        </p:tgtEl>
                                        <p:attrNameLst>
                                          <p:attrName>ppt_w</p:attrName>
                                        </p:attrNameLst>
                                      </p:cBhvr>
                                      <p:tavLst>
                                        <p:tav tm="0">
                                          <p:val>
                                            <p:strVal val="ppt_w"/>
                                          </p:val>
                                        </p:tav>
                                        <p:tav tm="100000">
                                          <p:val>
                                            <p:fltVal val="0"/>
                                          </p:val>
                                        </p:tav>
                                      </p:tavLst>
                                    </p:anim>
                                    <p:anim calcmode="lin" valueType="num">
                                      <p:cBhvr>
                                        <p:cTn id="37" dur="1000"/>
                                        <p:tgtEl>
                                          <p:spTgt spid="26"/>
                                        </p:tgtEl>
                                        <p:attrNameLst>
                                          <p:attrName>ppt_h</p:attrName>
                                        </p:attrNameLst>
                                      </p:cBhvr>
                                      <p:tavLst>
                                        <p:tav tm="0">
                                          <p:val>
                                            <p:strVal val="ppt_h"/>
                                          </p:val>
                                        </p:tav>
                                        <p:tav tm="100000">
                                          <p:val>
                                            <p:fltVal val="0"/>
                                          </p:val>
                                        </p:tav>
                                      </p:tavLst>
                                    </p:anim>
                                    <p:anim calcmode="lin" valueType="num">
                                      <p:cBhvr>
                                        <p:cTn id="38" dur="1000"/>
                                        <p:tgtEl>
                                          <p:spTgt spid="26"/>
                                        </p:tgtEl>
                                        <p:attrNameLst>
                                          <p:attrName>style.rotation</p:attrName>
                                        </p:attrNameLst>
                                      </p:cBhvr>
                                      <p:tavLst>
                                        <p:tav tm="0">
                                          <p:val>
                                            <p:fltVal val="0"/>
                                          </p:val>
                                        </p:tav>
                                        <p:tav tm="100000">
                                          <p:val>
                                            <p:fltVal val="90"/>
                                          </p:val>
                                        </p:tav>
                                      </p:tavLst>
                                    </p:anim>
                                    <p:animEffect transition="out" filter="fade">
                                      <p:cBhvr>
                                        <p:cTn id="39" dur="1000"/>
                                        <p:tgtEl>
                                          <p:spTgt spid="26"/>
                                        </p:tgtEl>
                                      </p:cBhvr>
                                    </p:animEffect>
                                    <p:set>
                                      <p:cBhvr>
                                        <p:cTn id="40" dur="1" fill="hold">
                                          <p:stCondLst>
                                            <p:cond delay="999"/>
                                          </p:stCondLst>
                                        </p:cTn>
                                        <p:tgtEl>
                                          <p:spTgt spid="26"/>
                                        </p:tgtEl>
                                        <p:attrNameLst>
                                          <p:attrName>style.visibility</p:attrName>
                                        </p:attrNameLst>
                                      </p:cBhvr>
                                      <p:to>
                                        <p:strVal val="hidden"/>
                                      </p:to>
                                    </p:set>
                                  </p:childTnLst>
                                </p:cTn>
                              </p:par>
                              <p:par>
                                <p:cTn id="41" presetID="31" presetClass="exit" presetSubtype="0" fill="hold" nodeType="withEffect">
                                  <p:stCondLst>
                                    <p:cond delay="0"/>
                                  </p:stCondLst>
                                  <p:childTnLst>
                                    <p:anim calcmode="lin" valueType="num">
                                      <p:cBhvr>
                                        <p:cTn id="42" dur="1000"/>
                                        <p:tgtEl>
                                          <p:spTgt spid="27"/>
                                        </p:tgtEl>
                                        <p:attrNameLst>
                                          <p:attrName>ppt_w</p:attrName>
                                        </p:attrNameLst>
                                      </p:cBhvr>
                                      <p:tavLst>
                                        <p:tav tm="0">
                                          <p:val>
                                            <p:strVal val="ppt_w"/>
                                          </p:val>
                                        </p:tav>
                                        <p:tav tm="100000">
                                          <p:val>
                                            <p:fltVal val="0"/>
                                          </p:val>
                                        </p:tav>
                                      </p:tavLst>
                                    </p:anim>
                                    <p:anim calcmode="lin" valueType="num">
                                      <p:cBhvr>
                                        <p:cTn id="43" dur="1000"/>
                                        <p:tgtEl>
                                          <p:spTgt spid="27"/>
                                        </p:tgtEl>
                                        <p:attrNameLst>
                                          <p:attrName>ppt_h</p:attrName>
                                        </p:attrNameLst>
                                      </p:cBhvr>
                                      <p:tavLst>
                                        <p:tav tm="0">
                                          <p:val>
                                            <p:strVal val="ppt_h"/>
                                          </p:val>
                                        </p:tav>
                                        <p:tav tm="100000">
                                          <p:val>
                                            <p:fltVal val="0"/>
                                          </p:val>
                                        </p:tav>
                                      </p:tavLst>
                                    </p:anim>
                                    <p:anim calcmode="lin" valueType="num">
                                      <p:cBhvr>
                                        <p:cTn id="44" dur="1000"/>
                                        <p:tgtEl>
                                          <p:spTgt spid="27"/>
                                        </p:tgtEl>
                                        <p:attrNameLst>
                                          <p:attrName>style.rotation</p:attrName>
                                        </p:attrNameLst>
                                      </p:cBhvr>
                                      <p:tavLst>
                                        <p:tav tm="0">
                                          <p:val>
                                            <p:fltVal val="0"/>
                                          </p:val>
                                        </p:tav>
                                        <p:tav tm="100000">
                                          <p:val>
                                            <p:fltVal val="90"/>
                                          </p:val>
                                        </p:tav>
                                      </p:tavLst>
                                    </p:anim>
                                    <p:animEffect transition="out" filter="fade">
                                      <p:cBhvr>
                                        <p:cTn id="45" dur="1000"/>
                                        <p:tgtEl>
                                          <p:spTgt spid="27"/>
                                        </p:tgtEl>
                                      </p:cBhvr>
                                    </p:animEffect>
                                    <p:set>
                                      <p:cBhvr>
                                        <p:cTn id="46" dur="1" fill="hold">
                                          <p:stCondLst>
                                            <p:cond delay="999"/>
                                          </p:stCondLst>
                                        </p:cTn>
                                        <p:tgtEl>
                                          <p:spTgt spid="27"/>
                                        </p:tgtEl>
                                        <p:attrNameLst>
                                          <p:attrName>style.visibility</p:attrName>
                                        </p:attrNameLst>
                                      </p:cBhvr>
                                      <p:to>
                                        <p:strVal val="hidden"/>
                                      </p:to>
                                    </p:set>
                                  </p:childTnLst>
                                </p:cTn>
                              </p:par>
                              <p:par>
                                <p:cTn id="47" presetID="31" presetClass="exit" presetSubtype="0" fill="hold" nodeType="withEffect">
                                  <p:stCondLst>
                                    <p:cond delay="0"/>
                                  </p:stCondLst>
                                  <p:childTnLst>
                                    <p:anim calcmode="lin" valueType="num">
                                      <p:cBhvr>
                                        <p:cTn id="48" dur="1000"/>
                                        <p:tgtEl>
                                          <p:spTgt spid="28"/>
                                        </p:tgtEl>
                                        <p:attrNameLst>
                                          <p:attrName>ppt_w</p:attrName>
                                        </p:attrNameLst>
                                      </p:cBhvr>
                                      <p:tavLst>
                                        <p:tav tm="0">
                                          <p:val>
                                            <p:strVal val="ppt_w"/>
                                          </p:val>
                                        </p:tav>
                                        <p:tav tm="100000">
                                          <p:val>
                                            <p:fltVal val="0"/>
                                          </p:val>
                                        </p:tav>
                                      </p:tavLst>
                                    </p:anim>
                                    <p:anim calcmode="lin" valueType="num">
                                      <p:cBhvr>
                                        <p:cTn id="49" dur="1000"/>
                                        <p:tgtEl>
                                          <p:spTgt spid="28"/>
                                        </p:tgtEl>
                                        <p:attrNameLst>
                                          <p:attrName>ppt_h</p:attrName>
                                        </p:attrNameLst>
                                      </p:cBhvr>
                                      <p:tavLst>
                                        <p:tav tm="0">
                                          <p:val>
                                            <p:strVal val="ppt_h"/>
                                          </p:val>
                                        </p:tav>
                                        <p:tav tm="100000">
                                          <p:val>
                                            <p:fltVal val="0"/>
                                          </p:val>
                                        </p:tav>
                                      </p:tavLst>
                                    </p:anim>
                                    <p:anim calcmode="lin" valueType="num">
                                      <p:cBhvr>
                                        <p:cTn id="50" dur="1000"/>
                                        <p:tgtEl>
                                          <p:spTgt spid="28"/>
                                        </p:tgtEl>
                                        <p:attrNameLst>
                                          <p:attrName>style.rotation</p:attrName>
                                        </p:attrNameLst>
                                      </p:cBhvr>
                                      <p:tavLst>
                                        <p:tav tm="0">
                                          <p:val>
                                            <p:fltVal val="0"/>
                                          </p:val>
                                        </p:tav>
                                        <p:tav tm="100000">
                                          <p:val>
                                            <p:fltVal val="90"/>
                                          </p:val>
                                        </p:tav>
                                      </p:tavLst>
                                    </p:anim>
                                    <p:animEffect transition="out" filter="fade">
                                      <p:cBhvr>
                                        <p:cTn id="51" dur="1000"/>
                                        <p:tgtEl>
                                          <p:spTgt spid="28"/>
                                        </p:tgtEl>
                                      </p:cBhvr>
                                    </p:animEffect>
                                    <p:set>
                                      <p:cBhvr>
                                        <p:cTn id="52" dur="1" fill="hold">
                                          <p:stCondLst>
                                            <p:cond delay="999"/>
                                          </p:stCondLst>
                                        </p:cTn>
                                        <p:tgtEl>
                                          <p:spTgt spid="28"/>
                                        </p:tgtEl>
                                        <p:attrNameLst>
                                          <p:attrName>style.visibility</p:attrName>
                                        </p:attrNameLst>
                                      </p:cBhvr>
                                      <p:to>
                                        <p:strVal val="hidden"/>
                                      </p:to>
                                    </p:set>
                                  </p:childTnLst>
                                </p:cTn>
                              </p:par>
                              <p:par>
                                <p:cTn id="53" presetID="31" presetClass="exit" presetSubtype="0" fill="hold" grpId="0" nodeType="withEffect">
                                  <p:stCondLst>
                                    <p:cond delay="0"/>
                                  </p:stCondLst>
                                  <p:childTnLst>
                                    <p:anim calcmode="lin" valueType="num">
                                      <p:cBhvr>
                                        <p:cTn id="54" dur="1000"/>
                                        <p:tgtEl>
                                          <p:spTgt spid="30"/>
                                        </p:tgtEl>
                                        <p:attrNameLst>
                                          <p:attrName>ppt_w</p:attrName>
                                        </p:attrNameLst>
                                      </p:cBhvr>
                                      <p:tavLst>
                                        <p:tav tm="0">
                                          <p:val>
                                            <p:strVal val="ppt_w"/>
                                          </p:val>
                                        </p:tav>
                                        <p:tav tm="100000">
                                          <p:val>
                                            <p:fltVal val="0"/>
                                          </p:val>
                                        </p:tav>
                                      </p:tavLst>
                                    </p:anim>
                                    <p:anim calcmode="lin" valueType="num">
                                      <p:cBhvr>
                                        <p:cTn id="55" dur="1000"/>
                                        <p:tgtEl>
                                          <p:spTgt spid="30"/>
                                        </p:tgtEl>
                                        <p:attrNameLst>
                                          <p:attrName>ppt_h</p:attrName>
                                        </p:attrNameLst>
                                      </p:cBhvr>
                                      <p:tavLst>
                                        <p:tav tm="0">
                                          <p:val>
                                            <p:strVal val="ppt_h"/>
                                          </p:val>
                                        </p:tav>
                                        <p:tav tm="100000">
                                          <p:val>
                                            <p:fltVal val="0"/>
                                          </p:val>
                                        </p:tav>
                                      </p:tavLst>
                                    </p:anim>
                                    <p:anim calcmode="lin" valueType="num">
                                      <p:cBhvr>
                                        <p:cTn id="56" dur="1000"/>
                                        <p:tgtEl>
                                          <p:spTgt spid="30"/>
                                        </p:tgtEl>
                                        <p:attrNameLst>
                                          <p:attrName>style.rotation</p:attrName>
                                        </p:attrNameLst>
                                      </p:cBhvr>
                                      <p:tavLst>
                                        <p:tav tm="0">
                                          <p:val>
                                            <p:fltVal val="0"/>
                                          </p:val>
                                        </p:tav>
                                        <p:tav tm="100000">
                                          <p:val>
                                            <p:fltVal val="90"/>
                                          </p:val>
                                        </p:tav>
                                      </p:tavLst>
                                    </p:anim>
                                    <p:animEffect transition="out" filter="fade">
                                      <p:cBhvr>
                                        <p:cTn id="57" dur="1000"/>
                                        <p:tgtEl>
                                          <p:spTgt spid="30"/>
                                        </p:tgtEl>
                                      </p:cBhvr>
                                    </p:animEffect>
                                    <p:set>
                                      <p:cBhvr>
                                        <p:cTn id="58" dur="1" fill="hold">
                                          <p:stCondLst>
                                            <p:cond delay="999"/>
                                          </p:stCondLst>
                                        </p:cTn>
                                        <p:tgtEl>
                                          <p:spTgt spid="30"/>
                                        </p:tgtEl>
                                        <p:attrNameLst>
                                          <p:attrName>style.visibility</p:attrName>
                                        </p:attrNameLst>
                                      </p:cBhvr>
                                      <p:to>
                                        <p:strVal val="hidden"/>
                                      </p:to>
                                    </p:set>
                                  </p:childTnLst>
                                </p:cTn>
                              </p:par>
                              <p:par>
                                <p:cTn id="59" presetID="31" presetClass="exit" presetSubtype="0" fill="hold" nodeType="withEffect">
                                  <p:stCondLst>
                                    <p:cond delay="0"/>
                                  </p:stCondLst>
                                  <p:childTnLst>
                                    <p:anim calcmode="lin" valueType="num">
                                      <p:cBhvr>
                                        <p:cTn id="60" dur="1000"/>
                                        <p:tgtEl>
                                          <p:spTgt spid="31"/>
                                        </p:tgtEl>
                                        <p:attrNameLst>
                                          <p:attrName>ppt_w</p:attrName>
                                        </p:attrNameLst>
                                      </p:cBhvr>
                                      <p:tavLst>
                                        <p:tav tm="0">
                                          <p:val>
                                            <p:strVal val="ppt_w"/>
                                          </p:val>
                                        </p:tav>
                                        <p:tav tm="100000">
                                          <p:val>
                                            <p:fltVal val="0"/>
                                          </p:val>
                                        </p:tav>
                                      </p:tavLst>
                                    </p:anim>
                                    <p:anim calcmode="lin" valueType="num">
                                      <p:cBhvr>
                                        <p:cTn id="61" dur="1000"/>
                                        <p:tgtEl>
                                          <p:spTgt spid="31"/>
                                        </p:tgtEl>
                                        <p:attrNameLst>
                                          <p:attrName>ppt_h</p:attrName>
                                        </p:attrNameLst>
                                      </p:cBhvr>
                                      <p:tavLst>
                                        <p:tav tm="0">
                                          <p:val>
                                            <p:strVal val="ppt_h"/>
                                          </p:val>
                                        </p:tav>
                                        <p:tav tm="100000">
                                          <p:val>
                                            <p:fltVal val="0"/>
                                          </p:val>
                                        </p:tav>
                                      </p:tavLst>
                                    </p:anim>
                                    <p:anim calcmode="lin" valueType="num">
                                      <p:cBhvr>
                                        <p:cTn id="62" dur="1000"/>
                                        <p:tgtEl>
                                          <p:spTgt spid="31"/>
                                        </p:tgtEl>
                                        <p:attrNameLst>
                                          <p:attrName>style.rotation</p:attrName>
                                        </p:attrNameLst>
                                      </p:cBhvr>
                                      <p:tavLst>
                                        <p:tav tm="0">
                                          <p:val>
                                            <p:fltVal val="0"/>
                                          </p:val>
                                        </p:tav>
                                        <p:tav tm="100000">
                                          <p:val>
                                            <p:fltVal val="90"/>
                                          </p:val>
                                        </p:tav>
                                      </p:tavLst>
                                    </p:anim>
                                    <p:animEffect transition="out" filter="fade">
                                      <p:cBhvr>
                                        <p:cTn id="63" dur="1000"/>
                                        <p:tgtEl>
                                          <p:spTgt spid="31"/>
                                        </p:tgtEl>
                                      </p:cBhvr>
                                    </p:animEffect>
                                    <p:set>
                                      <p:cBhvr>
                                        <p:cTn id="64" dur="1" fill="hold">
                                          <p:stCondLst>
                                            <p:cond delay="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P spid="23" grpId="0" animBg="1"/>
      <p:bldP spid="24"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 xmlns:a16="http://schemas.microsoft.com/office/drawing/2014/main" id="{1CA34B66-0BE2-4FAF-83CA-D6AE7773EE52}"/>
              </a:ext>
            </a:extLst>
          </p:cNvPr>
          <p:cNvGraphicFramePr>
            <a:graphicFrameLocks noGrp="1"/>
          </p:cNvGraphicFramePr>
          <p:nvPr>
            <p:ph idx="1"/>
            <p:extLst>
              <p:ext uri="{D42A27DB-BD31-4B8C-83A1-F6EECF244321}">
                <p14:modId xmlns:p14="http://schemas.microsoft.com/office/powerpoint/2010/main" val="3821737099"/>
              </p:ext>
            </p:extLst>
          </p:nvPr>
        </p:nvGraphicFramePr>
        <p:xfrm>
          <a:off x="1940454" y="525032"/>
          <a:ext cx="7878152" cy="5590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a:extLst>
              <a:ext uri="{FF2B5EF4-FFF2-40B4-BE49-F238E27FC236}">
                <a16:creationId xmlns="" xmlns:a16="http://schemas.microsoft.com/office/drawing/2014/main" id="{E624DE92-4067-4741-9C86-822DDF1776A9}"/>
              </a:ext>
            </a:extLst>
          </p:cNvPr>
          <p:cNvSpPr/>
          <p:nvPr/>
        </p:nvSpPr>
        <p:spPr>
          <a:xfrm>
            <a:off x="2803838" y="1382447"/>
            <a:ext cx="2906486" cy="173398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1600" dirty="0" smtClean="0"/>
              <a:t>El sector de ensamblaje representa </a:t>
            </a:r>
            <a:r>
              <a:rPr lang="es-EC" sz="1600" dirty="0"/>
              <a:t>aproximadamente un 11% de la industria </a:t>
            </a:r>
            <a:r>
              <a:rPr lang="es-EC" sz="1600" dirty="0" smtClean="0"/>
              <a:t>manufacturera </a:t>
            </a:r>
            <a:r>
              <a:rPr lang="es-EC" sz="1600" dirty="0"/>
              <a:t>del país y es el que genera el  27% del total de ventas del sector automotriz</a:t>
            </a:r>
            <a:r>
              <a:rPr lang="es-ES" sz="1600" dirty="0" smtClean="0"/>
              <a:t>.</a:t>
            </a:r>
            <a:endParaRPr lang="es-ES" sz="1600" dirty="0"/>
          </a:p>
        </p:txBody>
      </p:sp>
      <p:sp>
        <p:nvSpPr>
          <p:cNvPr id="9" name="Rectángulo 8">
            <a:extLst>
              <a:ext uri="{FF2B5EF4-FFF2-40B4-BE49-F238E27FC236}">
                <a16:creationId xmlns="" xmlns:a16="http://schemas.microsoft.com/office/drawing/2014/main" id="{AB896024-E1EA-4582-9640-5E6E9AFF2593}"/>
              </a:ext>
            </a:extLst>
          </p:cNvPr>
          <p:cNvSpPr/>
          <p:nvPr/>
        </p:nvSpPr>
        <p:spPr>
          <a:xfrm>
            <a:off x="2803838" y="3338041"/>
            <a:ext cx="2906486" cy="955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a:t>M</a:t>
            </a:r>
            <a:r>
              <a:rPr lang="es-EC" sz="1600" dirty="0" smtClean="0"/>
              <a:t>ayor </a:t>
            </a:r>
            <a:r>
              <a:rPr lang="es-EC" sz="1600" dirty="0"/>
              <a:t>demanda de producto importado versus el automotor </a:t>
            </a:r>
            <a:r>
              <a:rPr lang="es-EC" sz="1600" dirty="0" smtClean="0"/>
              <a:t>nacional</a:t>
            </a:r>
            <a:endParaRPr lang="es-ES" sz="1600" dirty="0"/>
          </a:p>
        </p:txBody>
      </p:sp>
      <p:pic>
        <p:nvPicPr>
          <p:cNvPr id="11" name="Imagen 10">
            <a:extLst>
              <a:ext uri="{FF2B5EF4-FFF2-40B4-BE49-F238E27FC236}">
                <a16:creationId xmlns="" xmlns:a16="http://schemas.microsoft.com/office/drawing/2014/main" id="{55370018-E92C-4DEA-9893-4F360217D9D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64" b="98945" l="10627" r="89547"/>
                    </a14:imgEffect>
                  </a14:imgLayer>
                </a14:imgProps>
              </a:ext>
            </a:extLst>
          </a:blip>
          <a:stretch>
            <a:fillRect/>
          </a:stretch>
        </p:blipFill>
        <p:spPr>
          <a:xfrm>
            <a:off x="-150848" y="1186846"/>
            <a:ext cx="2485833" cy="1641343"/>
          </a:xfrm>
          <a:prstGeom prst="rect">
            <a:avLst/>
          </a:prstGeom>
        </p:spPr>
      </p:pic>
      <p:sp>
        <p:nvSpPr>
          <p:cNvPr id="13" name="Rectángulo 12">
            <a:extLst>
              <a:ext uri="{FF2B5EF4-FFF2-40B4-BE49-F238E27FC236}">
                <a16:creationId xmlns="" xmlns:a16="http://schemas.microsoft.com/office/drawing/2014/main" id="{509EE5B5-317C-4B11-A7EC-873B7ADA7778}"/>
              </a:ext>
            </a:extLst>
          </p:cNvPr>
          <p:cNvSpPr/>
          <p:nvPr/>
        </p:nvSpPr>
        <p:spPr>
          <a:xfrm>
            <a:off x="6481676" y="1480781"/>
            <a:ext cx="2906486" cy="243312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smtClean="0"/>
              <a:t>Reducción de las ventas de automotores de producción nacional a partir de Enero del 2017 por la </a:t>
            </a:r>
            <a:r>
              <a:rPr lang="es-EC" dirty="0" smtClean="0"/>
              <a:t>aplicación </a:t>
            </a:r>
            <a:r>
              <a:rPr lang="es-EC" dirty="0"/>
              <a:t>de las leyes gubernamentales de política internacional con la unión Europea </a:t>
            </a:r>
            <a:endParaRPr lang="es-ES" dirty="0"/>
          </a:p>
        </p:txBody>
      </p:sp>
      <p:sp>
        <p:nvSpPr>
          <p:cNvPr id="14" name="Rectángulo 13">
            <a:extLst>
              <a:ext uri="{FF2B5EF4-FFF2-40B4-BE49-F238E27FC236}">
                <a16:creationId xmlns="" xmlns:a16="http://schemas.microsoft.com/office/drawing/2014/main" id="{3C74E5B1-1F7B-4FC8-A627-257CEE816BC3}"/>
              </a:ext>
            </a:extLst>
          </p:cNvPr>
          <p:cNvSpPr/>
          <p:nvPr/>
        </p:nvSpPr>
        <p:spPr>
          <a:xfrm>
            <a:off x="2803838" y="4514709"/>
            <a:ext cx="2906486"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s-EC" sz="1600" dirty="0"/>
              <a:t>N</a:t>
            </a:r>
            <a:r>
              <a:rPr lang="es-EC" sz="1600" dirty="0" smtClean="0"/>
              <a:t>ueva </a:t>
            </a:r>
            <a:r>
              <a:rPr lang="es-EC" sz="1600" dirty="0"/>
              <a:t>pandemia denominada </a:t>
            </a:r>
            <a:r>
              <a:rPr lang="es-EC" sz="1600" dirty="0" smtClean="0"/>
              <a:t>COVID-19 que afectaría </a:t>
            </a:r>
            <a:r>
              <a:rPr lang="es-EC" sz="1600" dirty="0"/>
              <a:t>directamente al sector ensamblador </a:t>
            </a:r>
            <a:endParaRPr lang="es-ES" sz="1600" dirty="0">
              <a:latin typeface="+mj-lt"/>
            </a:endParaRPr>
          </a:p>
        </p:txBody>
      </p:sp>
      <p:sp>
        <p:nvSpPr>
          <p:cNvPr id="15" name="Rectángulo 14">
            <a:extLst>
              <a:ext uri="{FF2B5EF4-FFF2-40B4-BE49-F238E27FC236}">
                <a16:creationId xmlns="" xmlns:a16="http://schemas.microsoft.com/office/drawing/2014/main" id="{0A80A531-0DD7-4B90-9F5D-20B0BB4944EC}"/>
              </a:ext>
            </a:extLst>
          </p:cNvPr>
          <p:cNvSpPr/>
          <p:nvPr/>
        </p:nvSpPr>
        <p:spPr>
          <a:xfrm>
            <a:off x="6481676" y="4263609"/>
            <a:ext cx="2906486"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C" sz="1600" dirty="0" smtClean="0"/>
              <a:t>Alto </a:t>
            </a:r>
            <a:r>
              <a:rPr lang="es-EC" sz="1600" dirty="0"/>
              <a:t>costo de </a:t>
            </a:r>
            <a:r>
              <a:rPr lang="es-EC" sz="1600" dirty="0" smtClean="0"/>
              <a:t>autopartes en  el proceso de producción de automotores ensamblados localmente</a:t>
            </a:r>
            <a:endParaRPr lang="es-ES" sz="1600" dirty="0"/>
          </a:p>
        </p:txBody>
      </p:sp>
      <p:pic>
        <p:nvPicPr>
          <p:cNvPr id="18" name="Imagen 17">
            <a:extLst>
              <a:ext uri="{FF2B5EF4-FFF2-40B4-BE49-F238E27FC236}">
                <a16:creationId xmlns="" xmlns:a16="http://schemas.microsoft.com/office/drawing/2014/main" id="{518E01E4-907E-4933-9D33-6D514CDB276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9857" b="95707" l="10000" r="93667"/>
                    </a14:imgEffect>
                  </a14:imgLayer>
                </a14:imgProps>
              </a:ext>
            </a:extLst>
          </a:blip>
          <a:srcRect l="8671" t="10619" r="6328"/>
          <a:stretch/>
        </p:blipFill>
        <p:spPr>
          <a:xfrm>
            <a:off x="9767203" y="1798825"/>
            <a:ext cx="2105544" cy="1160528"/>
          </a:xfrm>
          <a:prstGeom prst="rect">
            <a:avLst/>
          </a:prstGeom>
        </p:spPr>
      </p:pic>
      <p:pic>
        <p:nvPicPr>
          <p:cNvPr id="19" name="Imagen 18">
            <a:extLst>
              <a:ext uri="{FF2B5EF4-FFF2-40B4-BE49-F238E27FC236}">
                <a16:creationId xmlns="" xmlns:a16="http://schemas.microsoft.com/office/drawing/2014/main" id="{F0772CB3-50B2-4290-8897-69861BEA0B39}"/>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667" b="98000" l="9048" r="90000">
                        <a14:foregroundMark x1="67619" y1="67667" x2="67619" y2="67667"/>
                        <a14:foregroundMark x1="67619" y1="31000" x2="67619" y2="31000"/>
                        <a14:foregroundMark x1="54603" y1="74667" x2="54603" y2="74667"/>
                        <a14:foregroundMark x1="43492" y1="71333" x2="43492" y2="71333"/>
                        <a14:foregroundMark x1="32540" y1="76667" x2="32540" y2="76667"/>
                        <a14:foregroundMark x1="24921" y1="74667" x2="24921" y2="74667"/>
                        <a14:foregroundMark x1="13333" y1="78667" x2="13333" y2="78667"/>
                        <a14:foregroundMark x1="13333" y1="51333" x2="13333" y2="51333"/>
                        <a14:foregroundMark x1="15238" y1="53333" x2="15238" y2="53333"/>
                        <a14:foregroundMark x1="22857" y1="51333" x2="22857" y2="51333"/>
                        <a14:foregroundMark x1="20476" y1="47000" x2="20476" y2="47000"/>
                        <a14:foregroundMark x1="31270" y1="45667" x2="31270" y2="45667"/>
                        <a14:foregroundMark x1="31270" y1="54000" x2="31270" y2="54000"/>
                        <a14:foregroundMark x1="30794" y1="38000" x2="30794" y2="38000"/>
                        <a14:foregroundMark x1="40794" y1="39333" x2="40794" y2="39333"/>
                        <a14:foregroundMark x1="41587" y1="33667" x2="41587" y2="33667"/>
                        <a14:foregroundMark x1="41587" y1="33667" x2="41587" y2="33667"/>
                        <a14:foregroundMark x1="52857" y1="29000" x2="52857" y2="29000"/>
                        <a14:foregroundMark x1="52857" y1="29000" x2="52857" y2="29000"/>
                        <a14:foregroundMark x1="52857" y1="38333" x2="52857" y2="38333"/>
                        <a14:foregroundMark x1="52857" y1="38333" x2="52857" y2="38333"/>
                        <a14:foregroundMark x1="67143" y1="22333" x2="67143" y2="22333"/>
                        <a14:foregroundMark x1="67143" y1="22333" x2="67143" y2="22333"/>
                      </a14:backgroundRemoval>
                    </a14:imgEffect>
                  </a14:imgLayer>
                </a14:imgProps>
              </a:ext>
            </a:extLst>
          </a:blip>
          <a:srcRect l="8932" r="10454"/>
          <a:stretch/>
        </p:blipFill>
        <p:spPr>
          <a:xfrm>
            <a:off x="9632293" y="3601890"/>
            <a:ext cx="2240454" cy="1323439"/>
          </a:xfrm>
          <a:prstGeom prst="rect">
            <a:avLst/>
          </a:prstGeom>
        </p:spPr>
      </p:pic>
      <p:pic>
        <p:nvPicPr>
          <p:cNvPr id="21" name="Imagen 20">
            <a:extLst>
              <a:ext uri="{FF2B5EF4-FFF2-40B4-BE49-F238E27FC236}">
                <a16:creationId xmlns="" xmlns:a16="http://schemas.microsoft.com/office/drawing/2014/main" id="{79632B06-8170-446F-898E-9F28833932EC}"/>
              </a:ext>
            </a:extLst>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0" b="99583" l="1875" r="95859"/>
                    </a14:imgEffect>
                  </a14:imgLayer>
                </a14:imgProps>
              </a:ext>
              <a:ext uri="{28A0092B-C50C-407E-A947-70E740481C1C}">
                <a14:useLocalDpi xmlns:a14="http://schemas.microsoft.com/office/drawing/2010/main" val="0"/>
              </a:ext>
            </a:extLst>
          </a:blip>
          <a:stretch>
            <a:fillRect/>
          </a:stretch>
        </p:blipFill>
        <p:spPr>
          <a:xfrm>
            <a:off x="73874" y="3815569"/>
            <a:ext cx="2485833" cy="1398281"/>
          </a:xfrm>
          <a:prstGeom prst="rect">
            <a:avLst/>
          </a:prstGeom>
        </p:spPr>
      </p:pic>
    </p:spTree>
    <p:extLst>
      <p:ext uri="{BB962C8B-B14F-4D97-AF65-F5344CB8AC3E}">
        <p14:creationId xmlns:p14="http://schemas.microsoft.com/office/powerpoint/2010/main" val="211920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7"/>
                                        </p:tgtEl>
                                      </p:cBhvr>
                                    </p:animEffect>
                                    <p:anim calcmode="lin" valueType="num">
                                      <p:cBhvr>
                                        <p:cTn id="7"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7"/>
                                        </p:tgtEl>
                                        <p:attrNameLst>
                                          <p:attrName>ppt_h</p:attrName>
                                        </p:attrNameLst>
                                      </p:cBhvr>
                                      <p:tavLst>
                                        <p:tav tm="0">
                                          <p:val>
                                            <p:strVal val="ppt_h"/>
                                          </p:val>
                                        </p:tav>
                                        <p:tav tm="100000">
                                          <p:val>
                                            <p:strVal val="ppt_h"/>
                                          </p:val>
                                        </p:tav>
                                      </p:tavLst>
                                    </p:anim>
                                    <p:set>
                                      <p:cBhvr>
                                        <p:cTn id="9"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sultado de imagen para gracias">
            <a:extLst>
              <a:ext uri="{FF2B5EF4-FFF2-40B4-BE49-F238E27FC236}">
                <a16:creationId xmlns="" xmlns:a16="http://schemas.microsoft.com/office/drawing/2014/main" id="{1EF5F88A-4846-4862-B888-D9855A5EB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47" y="1026489"/>
            <a:ext cx="10982906" cy="480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2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0482"/>
                                        </p:tgtEl>
                                        <p:attrNameLst>
                                          <p:attrName>ppt_w</p:attrName>
                                        </p:attrNameLst>
                                      </p:cBhvr>
                                      <p:tavLst>
                                        <p:tav tm="0">
                                          <p:val>
                                            <p:strVal val="ppt_w"/>
                                          </p:val>
                                        </p:tav>
                                        <p:tav tm="100000">
                                          <p:val>
                                            <p:fltVal val="0"/>
                                          </p:val>
                                        </p:tav>
                                      </p:tavLst>
                                    </p:anim>
                                    <p:anim calcmode="lin" valueType="num">
                                      <p:cBhvr>
                                        <p:cTn id="7" dur="500"/>
                                        <p:tgtEl>
                                          <p:spTgt spid="20482"/>
                                        </p:tgtEl>
                                        <p:attrNameLst>
                                          <p:attrName>ppt_h</p:attrName>
                                        </p:attrNameLst>
                                      </p:cBhvr>
                                      <p:tavLst>
                                        <p:tav tm="0">
                                          <p:val>
                                            <p:strVal val="ppt_h"/>
                                          </p:val>
                                        </p:tav>
                                        <p:tav tm="100000">
                                          <p:val>
                                            <p:fltVal val="0"/>
                                          </p:val>
                                        </p:tav>
                                      </p:tavLst>
                                    </p:anim>
                                    <p:animEffect transition="out" filter="fade">
                                      <p:cBhvr>
                                        <p:cTn id="8" dur="500"/>
                                        <p:tgtEl>
                                          <p:spTgt spid="20482"/>
                                        </p:tgtEl>
                                      </p:cBhvr>
                                    </p:animEffect>
                                    <p:set>
                                      <p:cBhvr>
                                        <p:cTn id="9" dur="1" fill="hold">
                                          <p:stCondLst>
                                            <p:cond delay="499"/>
                                          </p:stCondLst>
                                        </p:cTn>
                                        <p:tgtEl>
                                          <p:spTgt spid="204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 xmlns:a16="http://schemas.microsoft.com/office/drawing/2014/main" id="{A96FF3C1-9E57-4EB6-801B-321AC16BBC88}"/>
              </a:ext>
            </a:extLst>
          </p:cNvPr>
          <p:cNvSpPr/>
          <p:nvPr/>
        </p:nvSpPr>
        <p:spPr>
          <a:xfrm>
            <a:off x="9771117" y="2392133"/>
            <a:ext cx="2170171" cy="171450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400" dirty="0"/>
              <a:t>Evaluar el sector automotriz ensamblador mediante el método Altman para determinar el riesgo de quiebra del sector en el periodo 2016-2018.</a:t>
            </a:r>
            <a:endParaRPr lang="es-ES" sz="1400" dirty="0"/>
          </a:p>
        </p:txBody>
      </p:sp>
      <p:sp>
        <p:nvSpPr>
          <p:cNvPr id="6" name="Flecha: a la derecha 5">
            <a:extLst>
              <a:ext uri="{FF2B5EF4-FFF2-40B4-BE49-F238E27FC236}">
                <a16:creationId xmlns="" xmlns:a16="http://schemas.microsoft.com/office/drawing/2014/main" id="{805495E3-3E31-4476-AC69-5A38185E63E3}"/>
              </a:ext>
            </a:extLst>
          </p:cNvPr>
          <p:cNvSpPr/>
          <p:nvPr/>
        </p:nvSpPr>
        <p:spPr>
          <a:xfrm>
            <a:off x="2122714" y="3069769"/>
            <a:ext cx="7553157" cy="38100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7" name="Diagrama de flujo: conector 6">
            <a:extLst>
              <a:ext uri="{FF2B5EF4-FFF2-40B4-BE49-F238E27FC236}">
                <a16:creationId xmlns="" xmlns:a16="http://schemas.microsoft.com/office/drawing/2014/main" id="{CA9D5D79-8C0A-4211-AD27-F8B9F8B8C4C7}"/>
              </a:ext>
            </a:extLst>
          </p:cNvPr>
          <p:cNvSpPr/>
          <p:nvPr/>
        </p:nvSpPr>
        <p:spPr>
          <a:xfrm>
            <a:off x="204443" y="2400297"/>
            <a:ext cx="1763486" cy="1698171"/>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a:t>Objetivo General</a:t>
            </a:r>
          </a:p>
        </p:txBody>
      </p:sp>
      <p:sp>
        <p:nvSpPr>
          <p:cNvPr id="10" name="Diagrama de flujo: conector fuera de página 9">
            <a:extLst>
              <a:ext uri="{FF2B5EF4-FFF2-40B4-BE49-F238E27FC236}">
                <a16:creationId xmlns="" xmlns:a16="http://schemas.microsoft.com/office/drawing/2014/main" id="{C86EE31C-1816-4893-B845-F90C4A892FF6}"/>
              </a:ext>
            </a:extLst>
          </p:cNvPr>
          <p:cNvSpPr/>
          <p:nvPr/>
        </p:nvSpPr>
        <p:spPr>
          <a:xfrm>
            <a:off x="4409081" y="2410830"/>
            <a:ext cx="963386" cy="713014"/>
          </a:xfrm>
          <a:prstGeom prst="flowChartOffpage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1400" dirty="0"/>
              <a:t>2</a:t>
            </a:r>
          </a:p>
        </p:txBody>
      </p:sp>
      <p:sp>
        <p:nvSpPr>
          <p:cNvPr id="13" name="Diagrama de flujo: conector fuera de página 12">
            <a:extLst>
              <a:ext uri="{FF2B5EF4-FFF2-40B4-BE49-F238E27FC236}">
                <a16:creationId xmlns="" xmlns:a16="http://schemas.microsoft.com/office/drawing/2014/main" id="{9898B4FF-9D55-46C0-B12F-BEA8A12386E1}"/>
              </a:ext>
            </a:extLst>
          </p:cNvPr>
          <p:cNvSpPr/>
          <p:nvPr/>
        </p:nvSpPr>
        <p:spPr>
          <a:xfrm>
            <a:off x="2666144" y="2392133"/>
            <a:ext cx="963386" cy="723899"/>
          </a:xfrm>
          <a:prstGeom prst="flowChartOffpageConnecto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400" dirty="0"/>
              <a:t>1</a:t>
            </a:r>
          </a:p>
        </p:txBody>
      </p:sp>
      <p:sp>
        <p:nvSpPr>
          <p:cNvPr id="14" name="Diagrama de flujo: conector fuera de página 13">
            <a:extLst>
              <a:ext uri="{FF2B5EF4-FFF2-40B4-BE49-F238E27FC236}">
                <a16:creationId xmlns="" xmlns:a16="http://schemas.microsoft.com/office/drawing/2014/main" id="{2258FD0E-FF63-43B0-B417-F2CD28CA74D5}"/>
              </a:ext>
            </a:extLst>
          </p:cNvPr>
          <p:cNvSpPr/>
          <p:nvPr/>
        </p:nvSpPr>
        <p:spPr>
          <a:xfrm>
            <a:off x="6189996" y="2403018"/>
            <a:ext cx="963386" cy="713014"/>
          </a:xfrm>
          <a:prstGeom prst="flowChartOffpage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1400" dirty="0"/>
              <a:t>3</a:t>
            </a:r>
          </a:p>
        </p:txBody>
      </p:sp>
      <p:sp>
        <p:nvSpPr>
          <p:cNvPr id="15" name="Rectángulo 14">
            <a:extLst>
              <a:ext uri="{FF2B5EF4-FFF2-40B4-BE49-F238E27FC236}">
                <a16:creationId xmlns="" xmlns:a16="http://schemas.microsoft.com/office/drawing/2014/main" id="{8F351DDF-9583-499E-8A3E-84EBC7C17DE7}"/>
              </a:ext>
            </a:extLst>
          </p:cNvPr>
          <p:cNvSpPr/>
          <p:nvPr/>
        </p:nvSpPr>
        <p:spPr>
          <a:xfrm>
            <a:off x="2122714" y="3548264"/>
            <a:ext cx="1733133" cy="2106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Analizar </a:t>
            </a:r>
            <a:r>
              <a:rPr lang="es-EC" sz="1400" dirty="0">
                <a:solidFill>
                  <a:schemeClr val="tx1"/>
                </a:solidFill>
              </a:rPr>
              <a:t>la epistemología y evolución del sector automotriz del país mediante información de fuentes primarias y secundarias</a:t>
            </a:r>
            <a:r>
              <a:rPr lang="es-EC" sz="1400" dirty="0" smtClean="0">
                <a:solidFill>
                  <a:schemeClr val="tx1"/>
                </a:solidFill>
              </a:rPr>
              <a:t>.</a:t>
            </a:r>
          </a:p>
        </p:txBody>
      </p:sp>
      <p:sp>
        <p:nvSpPr>
          <p:cNvPr id="16" name="Rectángulo 15">
            <a:extLst>
              <a:ext uri="{FF2B5EF4-FFF2-40B4-BE49-F238E27FC236}">
                <a16:creationId xmlns="" xmlns:a16="http://schemas.microsoft.com/office/drawing/2014/main" id="{6C5821C5-6C3D-4A35-B246-ACF95F9C9021}"/>
              </a:ext>
            </a:extLst>
          </p:cNvPr>
          <p:cNvSpPr/>
          <p:nvPr/>
        </p:nvSpPr>
        <p:spPr>
          <a:xfrm>
            <a:off x="5944491" y="3569174"/>
            <a:ext cx="1511665" cy="2064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Aplicar </a:t>
            </a:r>
            <a:r>
              <a:rPr lang="es-EC" sz="1400" dirty="0">
                <a:solidFill>
                  <a:schemeClr val="tx1"/>
                </a:solidFill>
              </a:rPr>
              <a:t>el modelo de análisis discriminante múltiple Altman con el fin de obtener el estado actual del sector.</a:t>
            </a:r>
            <a:endParaRPr lang="es-ES" sz="1400" dirty="0">
              <a:solidFill>
                <a:schemeClr val="tx1"/>
              </a:solidFill>
            </a:endParaRPr>
          </a:p>
        </p:txBody>
      </p:sp>
      <p:sp>
        <p:nvSpPr>
          <p:cNvPr id="17" name="Rectángulo 16">
            <a:extLst>
              <a:ext uri="{FF2B5EF4-FFF2-40B4-BE49-F238E27FC236}">
                <a16:creationId xmlns="" xmlns:a16="http://schemas.microsoft.com/office/drawing/2014/main" id="{114BA7E8-FF58-41DB-9D44-D8E054EFBCB7}"/>
              </a:ext>
            </a:extLst>
          </p:cNvPr>
          <p:cNvSpPr/>
          <p:nvPr/>
        </p:nvSpPr>
        <p:spPr>
          <a:xfrm>
            <a:off x="4157326" y="3758319"/>
            <a:ext cx="1466895" cy="1738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Describir </a:t>
            </a:r>
            <a:r>
              <a:rPr lang="es-EC" sz="1400" dirty="0">
                <a:solidFill>
                  <a:schemeClr val="tx1"/>
                </a:solidFill>
              </a:rPr>
              <a:t>características de los indicadores que inciden en la problemática del riesgo de quiebra.</a:t>
            </a:r>
            <a:endParaRPr lang="es-ES" sz="1400" dirty="0">
              <a:solidFill>
                <a:schemeClr val="tx1"/>
              </a:solidFill>
            </a:endParaRPr>
          </a:p>
        </p:txBody>
      </p:sp>
      <p:sp>
        <p:nvSpPr>
          <p:cNvPr id="20" name="Rectángulo redondeado 37">
            <a:extLst>
              <a:ext uri="{FF2B5EF4-FFF2-40B4-BE49-F238E27FC236}">
                <a16:creationId xmlns="" xmlns:a16="http://schemas.microsoft.com/office/drawing/2014/main" id="{18823CD0-8265-48BF-8691-4475CB835174}"/>
              </a:ext>
            </a:extLst>
          </p:cNvPr>
          <p:cNvSpPr/>
          <p:nvPr/>
        </p:nvSpPr>
        <p:spPr>
          <a:xfrm rot="16200000">
            <a:off x="2384355" y="-912642"/>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rPr>
              <a:t>OBJETIVOS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12" name="Diagrama de flujo: conector fuera de página 9">
            <a:extLst>
              <a:ext uri="{FF2B5EF4-FFF2-40B4-BE49-F238E27FC236}">
                <a16:creationId xmlns="" xmlns:a16="http://schemas.microsoft.com/office/drawing/2014/main" id="{C86EE31C-1816-4893-B845-F90C4A892FF6}"/>
              </a:ext>
            </a:extLst>
          </p:cNvPr>
          <p:cNvSpPr/>
          <p:nvPr/>
        </p:nvSpPr>
        <p:spPr>
          <a:xfrm>
            <a:off x="7990202" y="2403018"/>
            <a:ext cx="963386" cy="713014"/>
          </a:xfrm>
          <a:prstGeom prst="flowChartOffpage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1400" dirty="0"/>
              <a:t>4</a:t>
            </a:r>
          </a:p>
        </p:txBody>
      </p:sp>
      <p:sp>
        <p:nvSpPr>
          <p:cNvPr id="18" name="Rectángulo 17">
            <a:extLst>
              <a:ext uri="{FF2B5EF4-FFF2-40B4-BE49-F238E27FC236}">
                <a16:creationId xmlns="" xmlns:a16="http://schemas.microsoft.com/office/drawing/2014/main" id="{6C5821C5-6C3D-4A35-B246-ACF95F9C9021}"/>
              </a:ext>
            </a:extLst>
          </p:cNvPr>
          <p:cNvSpPr/>
          <p:nvPr/>
        </p:nvSpPr>
        <p:spPr>
          <a:xfrm>
            <a:off x="7706417" y="3611291"/>
            <a:ext cx="1838383" cy="2064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Establecer </a:t>
            </a:r>
            <a:r>
              <a:rPr lang="es-EC" sz="1400" dirty="0">
                <a:solidFill>
                  <a:schemeClr val="tx1"/>
                </a:solidFill>
              </a:rPr>
              <a:t>si el método Altman  puede pronosticar el riesgo de quiebra del sector, y en base a esa información determinar las recomendaciones necesarias.</a:t>
            </a:r>
            <a:endParaRPr lang="es-ES" sz="1400" dirty="0">
              <a:solidFill>
                <a:schemeClr val="tx1"/>
              </a:solidFill>
            </a:endParaRPr>
          </a:p>
        </p:txBody>
      </p:sp>
    </p:spTree>
    <p:extLst>
      <p:ext uri="{BB962C8B-B14F-4D97-AF65-F5344CB8AC3E}">
        <p14:creationId xmlns:p14="http://schemas.microsoft.com/office/powerpoint/2010/main" val="219503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6" presetClass="exit" presetSubtype="21" fill="hold" grpId="0" nodeType="withEffect">
                                  <p:stCondLst>
                                    <p:cond delay="0"/>
                                  </p:stCondLst>
                                  <p:childTnLst>
                                    <p:animEffect transition="out" filter="barn(inVertic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6" presetClass="exit" presetSubtype="21" fill="hold" grpId="0" nodeType="withEffect">
                                  <p:stCondLst>
                                    <p:cond delay="0"/>
                                  </p:stCondLst>
                                  <p:childTnLst>
                                    <p:animEffect transition="out" filter="barn(inVertical)">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6" presetClass="exit" presetSubtype="21" fill="hold" grpId="0" nodeType="withEffect">
                                  <p:stCondLst>
                                    <p:cond delay="0"/>
                                  </p:stCondLst>
                                  <p:childTnLst>
                                    <p:animEffect transition="out" filter="barn(inVertical)">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16" presetClass="exit" presetSubtype="21" fill="hold" grpId="0" nodeType="withEffect">
                                  <p:stCondLst>
                                    <p:cond delay="0"/>
                                  </p:stCondLst>
                                  <p:childTnLst>
                                    <p:animEffect transition="out" filter="barn(inVertical)">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6" presetClass="exit" presetSubtype="21" fill="hold" grpId="0" nodeType="withEffect">
                                  <p:stCondLst>
                                    <p:cond delay="0"/>
                                  </p:stCondLst>
                                  <p:childTnLst>
                                    <p:animEffect transition="out" filter="barn(inVertic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6" presetClass="exit" presetSubtype="21" fill="hold" grpId="0" nodeType="withEffect">
                                  <p:stCondLst>
                                    <p:cond delay="0"/>
                                  </p:stCondLst>
                                  <p:childTnLst>
                                    <p:animEffect transition="out" filter="barn(inVertical)">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6" presetClass="exit" presetSubtype="21" fill="hold" grpId="0" nodeType="withEffect">
                                  <p:stCondLst>
                                    <p:cond delay="0"/>
                                  </p:stCondLst>
                                  <p:childTnLst>
                                    <p:animEffect transition="out" filter="barn(inVertical)">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par>
                                <p:cTn id="32" presetID="16" presetClass="exit" presetSubtype="21" fill="hold" grpId="0" nodeType="withEffect">
                                  <p:stCondLst>
                                    <p:cond delay="0"/>
                                  </p:stCondLst>
                                  <p:childTnLst>
                                    <p:animEffect transition="out" filter="barn(inVertical)">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6" presetClass="exit" presetSubtype="21" fill="hold" grpId="0" nodeType="withEffect">
                                  <p:stCondLst>
                                    <p:cond delay="0"/>
                                  </p:stCondLst>
                                  <p:childTnLst>
                                    <p:animEffect transition="out" filter="barn(inVertic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6" presetClass="exit" presetSubtype="21" fill="hold" grpId="0" nodeType="withEffect">
                                  <p:stCondLst>
                                    <p:cond delay="0"/>
                                  </p:stCondLst>
                                  <p:childTnLst>
                                    <p:animEffect transition="out" filter="barn(inVertical)">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3" grpId="0" animBg="1"/>
      <p:bldP spid="14" grpId="0" animBg="1"/>
      <p:bldP spid="15" grpId="0"/>
      <p:bldP spid="16" grpId="0"/>
      <p:bldP spid="17" grpId="0"/>
      <p:bldP spid="20" grpId="0" animBg="1"/>
      <p:bldP spid="12"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a:extLst>
              <a:ext uri="{FF2B5EF4-FFF2-40B4-BE49-F238E27FC236}">
                <a16:creationId xmlns="" xmlns:a16="http://schemas.microsoft.com/office/drawing/2014/main" id="{5C5BA367-08E6-46E0-89C1-36A0C61D057E}"/>
              </a:ext>
            </a:extLst>
          </p:cNvPr>
          <p:cNvGrpSpPr/>
          <p:nvPr/>
        </p:nvGrpSpPr>
        <p:grpSpPr>
          <a:xfrm>
            <a:off x="6173781" y="2225939"/>
            <a:ext cx="5560687" cy="3530662"/>
            <a:chOff x="5621976" y="1775349"/>
            <a:chExt cx="5498949" cy="3208078"/>
          </a:xfrm>
        </p:grpSpPr>
        <p:cxnSp>
          <p:nvCxnSpPr>
            <p:cNvPr id="21" name="Straight Connector 4">
              <a:extLst>
                <a:ext uri="{FF2B5EF4-FFF2-40B4-BE49-F238E27FC236}">
                  <a16:creationId xmlns="" xmlns:a16="http://schemas.microsoft.com/office/drawing/2014/main" id="{E801251C-BB61-4DA0-8303-B69DAA03545E}"/>
                </a:ext>
              </a:extLst>
            </p:cNvPr>
            <p:cNvCxnSpPr/>
            <p:nvPr/>
          </p:nvCxnSpPr>
          <p:spPr>
            <a:xfrm flipV="1">
              <a:off x="5621976" y="2419921"/>
              <a:ext cx="11363" cy="1800000"/>
            </a:xfrm>
            <a:prstGeom prst="line">
              <a:avLst/>
            </a:prstGeom>
            <a:ln w="254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22" name="Straight Connector 5">
              <a:extLst>
                <a:ext uri="{FF2B5EF4-FFF2-40B4-BE49-F238E27FC236}">
                  <a16:creationId xmlns="" xmlns:a16="http://schemas.microsoft.com/office/drawing/2014/main" id="{B3BE22BC-12BC-4ADB-B18C-7BB37B0E2737}"/>
                </a:ext>
              </a:extLst>
            </p:cNvPr>
            <p:cNvCxnSpPr/>
            <p:nvPr/>
          </p:nvCxnSpPr>
          <p:spPr>
            <a:xfrm flipV="1">
              <a:off x="7942408" y="1775349"/>
              <a:ext cx="11363" cy="1800000"/>
            </a:xfrm>
            <a:prstGeom prst="line">
              <a:avLst/>
            </a:prstGeom>
            <a:ln w="2540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23" name="Rectangle 9">
              <a:extLst>
                <a:ext uri="{FF2B5EF4-FFF2-40B4-BE49-F238E27FC236}">
                  <a16:creationId xmlns="" xmlns:a16="http://schemas.microsoft.com/office/drawing/2014/main" id="{F6B07BD7-4BBA-4783-AB39-F5DEEB8DC904}"/>
                </a:ext>
              </a:extLst>
            </p:cNvPr>
            <p:cNvSpPr/>
            <p:nvPr/>
          </p:nvSpPr>
          <p:spPr>
            <a:xfrm>
              <a:off x="6970982" y="4228883"/>
              <a:ext cx="1656184" cy="360040"/>
            </a:xfrm>
            <a:prstGeom prst="rect">
              <a:avLst/>
            </a:prstGeom>
            <a:solidFill>
              <a:schemeClr val="accent3"/>
            </a:solidFill>
            <a:ln>
              <a:noFill/>
            </a:ln>
            <a:scene3d>
              <a:camera prst="orthographicFront">
                <a:rot lat="297669" lon="18624798" rev="52620"/>
              </a:camera>
              <a:lightRig rig="threePt" dir="t">
                <a:rot lat="0" lon="0" rev="1800000"/>
              </a:lightRig>
            </a:scene3d>
            <a:sp3d extrusionH="21717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endParaRPr>
            </a:p>
          </p:txBody>
        </p:sp>
        <p:sp>
          <p:nvSpPr>
            <p:cNvPr id="24" name="Rectangle 10">
              <a:extLst>
                <a:ext uri="{FF2B5EF4-FFF2-40B4-BE49-F238E27FC236}">
                  <a16:creationId xmlns="" xmlns:a16="http://schemas.microsoft.com/office/drawing/2014/main" id="{DE4B88DE-27EC-438C-9C26-4825860AB538}"/>
                </a:ext>
              </a:extLst>
            </p:cNvPr>
            <p:cNvSpPr/>
            <p:nvPr/>
          </p:nvSpPr>
          <p:spPr>
            <a:xfrm>
              <a:off x="9291414" y="3580811"/>
              <a:ext cx="1656184" cy="360040"/>
            </a:xfrm>
            <a:prstGeom prst="rect">
              <a:avLst/>
            </a:prstGeom>
            <a:solidFill>
              <a:schemeClr val="accent4"/>
            </a:solidFill>
            <a:ln>
              <a:noFill/>
            </a:ln>
            <a:scene3d>
              <a:camera prst="orthographicFront">
                <a:rot lat="297669" lon="18624798" rev="52620"/>
              </a:camera>
              <a:lightRig rig="threePt" dir="t">
                <a:rot lat="0" lon="0" rev="1800000"/>
              </a:lightRig>
            </a:scene3d>
            <a:sp3d extrusionH="217170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endParaRPr>
            </a:p>
          </p:txBody>
        </p:sp>
        <p:sp>
          <p:nvSpPr>
            <p:cNvPr id="27" name="Arc 59">
              <a:extLst>
                <a:ext uri="{FF2B5EF4-FFF2-40B4-BE49-F238E27FC236}">
                  <a16:creationId xmlns="" xmlns:a16="http://schemas.microsoft.com/office/drawing/2014/main" id="{5F96588E-B06D-4F41-BC93-7CFF5EC97DC0}"/>
                </a:ext>
              </a:extLst>
            </p:cNvPr>
            <p:cNvSpPr/>
            <p:nvPr/>
          </p:nvSpPr>
          <p:spPr>
            <a:xfrm>
              <a:off x="7976370" y="3995857"/>
              <a:ext cx="2274213" cy="777093"/>
            </a:xfrm>
            <a:prstGeom prst="arc">
              <a:avLst>
                <a:gd name="adj1" fmla="val 20633190"/>
                <a:gd name="adj2" fmla="val 9870224"/>
              </a:avLst>
            </a:prstGeom>
            <a:ln w="12700">
              <a:solidFill>
                <a:schemeClr val="tx1">
                  <a:lumMod val="75000"/>
                  <a:lumOff val="25000"/>
                </a:schemeClr>
              </a:solidFill>
              <a:prstDash val="dash"/>
              <a:headEnd type="triangl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800">
                <a:latin typeface="Calibri" panose="020F0502020204030204" pitchFamily="34" charset="0"/>
              </a:endParaRPr>
            </a:p>
          </p:txBody>
        </p:sp>
        <p:sp>
          <p:nvSpPr>
            <p:cNvPr id="28" name="Oval 21">
              <a:extLst>
                <a:ext uri="{FF2B5EF4-FFF2-40B4-BE49-F238E27FC236}">
                  <a16:creationId xmlns="" xmlns:a16="http://schemas.microsoft.com/office/drawing/2014/main" id="{8BD481AB-8DE1-49BB-A3F7-1D718F9C373F}"/>
                </a:ext>
              </a:extLst>
            </p:cNvPr>
            <p:cNvSpPr>
              <a:spLocks noChangeAspect="1"/>
            </p:cNvSpPr>
            <p:nvPr/>
          </p:nvSpPr>
          <p:spPr>
            <a:xfrm>
              <a:off x="9141799" y="3107580"/>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latin typeface="Calibri" panose="020F0502020204030204" pitchFamily="34" charset="0"/>
              </a:endParaRPr>
            </a:p>
          </p:txBody>
        </p:sp>
        <p:sp>
          <p:nvSpPr>
            <p:cNvPr id="29" name="Freeform 57">
              <a:extLst>
                <a:ext uri="{FF2B5EF4-FFF2-40B4-BE49-F238E27FC236}">
                  <a16:creationId xmlns="" xmlns:a16="http://schemas.microsoft.com/office/drawing/2014/main" id="{7E40B574-7F73-414F-824B-F5F548EC1B4C}"/>
                </a:ext>
              </a:extLst>
            </p:cNvPr>
            <p:cNvSpPr/>
            <p:nvPr/>
          </p:nvSpPr>
          <p:spPr>
            <a:xfrm>
              <a:off x="5891307" y="3997058"/>
              <a:ext cx="5229618" cy="986369"/>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224" h="890619">
                  <a:moveTo>
                    <a:pt x="0" y="516606"/>
                  </a:moveTo>
                  <a:lnTo>
                    <a:pt x="2031070" y="859867"/>
                  </a:lnTo>
                  <a:cubicBezTo>
                    <a:pt x="2397613" y="918840"/>
                    <a:pt x="2187777" y="875833"/>
                    <a:pt x="2199260" y="870442"/>
                  </a:cubicBezTo>
                  <a:lnTo>
                    <a:pt x="7028224" y="150534"/>
                  </a:lnTo>
                  <a:lnTo>
                    <a:pt x="4835116" y="0"/>
                  </a:lnTo>
                  <a:lnTo>
                    <a:pt x="0" y="516606"/>
                  </a:lnTo>
                  <a:close/>
                </a:path>
              </a:pathLst>
            </a:custGeom>
            <a:solidFill>
              <a:schemeClr val="tx1">
                <a:lumMod val="50000"/>
                <a:lumOff val="50000"/>
                <a:alpha val="2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endParaRPr>
            </a:p>
          </p:txBody>
        </p:sp>
      </p:grpSp>
      <p:sp>
        <p:nvSpPr>
          <p:cNvPr id="34" name="Right Triangle 17">
            <a:extLst>
              <a:ext uri="{FF2B5EF4-FFF2-40B4-BE49-F238E27FC236}">
                <a16:creationId xmlns="" xmlns:a16="http://schemas.microsoft.com/office/drawing/2014/main" id="{F3ADE396-F4A6-4733-B70C-E39F0420A542}"/>
              </a:ext>
            </a:extLst>
          </p:cNvPr>
          <p:cNvSpPr/>
          <p:nvPr/>
        </p:nvSpPr>
        <p:spPr>
          <a:xfrm>
            <a:off x="7369728" y="4465959"/>
            <a:ext cx="215144" cy="332658"/>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ln w="254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49" name="Rectángulo redondeado 37">
            <a:extLst>
              <a:ext uri="{FF2B5EF4-FFF2-40B4-BE49-F238E27FC236}">
                <a16:creationId xmlns="" xmlns:a16="http://schemas.microsoft.com/office/drawing/2014/main" id="{218F7D7F-001D-4664-8E6F-EF611466D7F2}"/>
              </a:ext>
            </a:extLst>
          </p:cNvPr>
          <p:cNvSpPr/>
          <p:nvPr/>
        </p:nvSpPr>
        <p:spPr>
          <a:xfrm rot="16200000">
            <a:off x="8013659" y="-639789"/>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rPr>
              <a:t>Hipótesis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50" name="Rectángulo redondeado 37">
            <a:extLst>
              <a:ext uri="{FF2B5EF4-FFF2-40B4-BE49-F238E27FC236}">
                <a16:creationId xmlns="" xmlns:a16="http://schemas.microsoft.com/office/drawing/2014/main" id="{78BC4CF4-7C1E-4653-A2EC-484B73A87F57}"/>
              </a:ext>
            </a:extLst>
          </p:cNvPr>
          <p:cNvSpPr/>
          <p:nvPr/>
        </p:nvSpPr>
        <p:spPr>
          <a:xfrm rot="16200000">
            <a:off x="2334181" y="-635982"/>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rPr>
              <a:t>Determinación de la variables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52" name="Rectángulo 51">
            <a:extLst>
              <a:ext uri="{FF2B5EF4-FFF2-40B4-BE49-F238E27FC236}">
                <a16:creationId xmlns="" xmlns:a16="http://schemas.microsoft.com/office/drawing/2014/main" id="{6160A42B-27D8-4CCB-AD2F-9ABADD162191}"/>
              </a:ext>
            </a:extLst>
          </p:cNvPr>
          <p:cNvSpPr/>
          <p:nvPr/>
        </p:nvSpPr>
        <p:spPr>
          <a:xfrm>
            <a:off x="6370856" y="2855843"/>
            <a:ext cx="2113961" cy="1636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El modelo Altman aplicado al sector ensamblador automotriz permite pronosticar el riesgo de quiebra del sector.</a:t>
            </a:r>
            <a:endParaRPr lang="es-ES" sz="1400" dirty="0">
              <a:solidFill>
                <a:schemeClr val="tx1"/>
              </a:solidFill>
            </a:endParaRPr>
          </a:p>
        </p:txBody>
      </p:sp>
      <p:sp>
        <p:nvSpPr>
          <p:cNvPr id="53" name="Rectángulo 52">
            <a:extLst>
              <a:ext uri="{FF2B5EF4-FFF2-40B4-BE49-F238E27FC236}">
                <a16:creationId xmlns="" xmlns:a16="http://schemas.microsoft.com/office/drawing/2014/main" id="{E6FD5FCE-614F-40ED-AC0E-EA4236187EF2}"/>
              </a:ext>
            </a:extLst>
          </p:cNvPr>
          <p:cNvSpPr/>
          <p:nvPr/>
        </p:nvSpPr>
        <p:spPr>
          <a:xfrm>
            <a:off x="8869237" y="2077088"/>
            <a:ext cx="2113961" cy="1636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El modelo Altman aplicado al sector ensamblador automotriz no permite pronosticar el riesgo de quiebra del sector.</a:t>
            </a:r>
            <a:endParaRPr lang="es-ES" sz="1400" dirty="0">
              <a:solidFill>
                <a:schemeClr val="tx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735532175"/>
              </p:ext>
            </p:extLst>
          </p:nvPr>
        </p:nvGraphicFramePr>
        <p:xfrm>
          <a:off x="473080" y="1911825"/>
          <a:ext cx="4913903" cy="3302000"/>
        </p:xfrm>
        <a:graphic>
          <a:graphicData uri="http://schemas.openxmlformats.org/drawingml/2006/table">
            <a:tbl>
              <a:tblPr firstRow="1" bandRow="1">
                <a:tableStyleId>{5C22544A-7EE6-4342-B048-85BDC9FD1C3A}</a:tableStyleId>
              </a:tblPr>
              <a:tblGrid>
                <a:gridCol w="2429120"/>
                <a:gridCol w="2484783"/>
              </a:tblGrid>
              <a:tr h="370840">
                <a:tc>
                  <a:txBody>
                    <a:bodyPr/>
                    <a:lstStyle/>
                    <a:p>
                      <a:r>
                        <a:rPr lang="es-EC" dirty="0" smtClean="0"/>
                        <a:t>INDEPENDIENTES</a:t>
                      </a:r>
                      <a:endParaRPr lang="es-EC" dirty="0"/>
                    </a:p>
                  </a:txBody>
                  <a:tcPr/>
                </a:tc>
                <a:tc>
                  <a:txBody>
                    <a:bodyPr/>
                    <a:lstStyle/>
                    <a:p>
                      <a:r>
                        <a:rPr lang="es-EC" dirty="0" smtClean="0"/>
                        <a:t>DEPENDIENTES</a:t>
                      </a:r>
                      <a:endParaRPr lang="es-EC" dirty="0"/>
                    </a:p>
                  </a:txBody>
                  <a:tcPr/>
                </a:tc>
              </a:tr>
              <a:tr h="370840">
                <a:tc>
                  <a:txBody>
                    <a:bodyPr/>
                    <a:lstStyle/>
                    <a:p>
                      <a:r>
                        <a:rPr lang="es-EC" dirty="0" smtClean="0"/>
                        <a:t>Liquidez </a:t>
                      </a:r>
                      <a:endParaRPr lang="es-EC" dirty="0"/>
                    </a:p>
                  </a:txBody>
                  <a:tcPr/>
                </a:tc>
                <a:tc>
                  <a:txBody>
                    <a:bodyPr/>
                    <a:lstStyle/>
                    <a:p>
                      <a:r>
                        <a:rPr lang="es-EC" dirty="0" smtClean="0"/>
                        <a:t>Activos empresariales</a:t>
                      </a:r>
                      <a:endParaRPr lang="es-EC" dirty="0"/>
                    </a:p>
                  </a:txBody>
                  <a:tcPr/>
                </a:tc>
              </a:tr>
              <a:tr h="370840">
                <a:tc>
                  <a:txBody>
                    <a:bodyPr/>
                    <a:lstStyle/>
                    <a:p>
                      <a:r>
                        <a:rPr lang="es-EC" dirty="0" smtClean="0"/>
                        <a:t>Apalancamiento</a:t>
                      </a:r>
                      <a:endParaRPr lang="es-EC" dirty="0"/>
                    </a:p>
                  </a:txBody>
                  <a:tcPr/>
                </a:tc>
                <a:tc>
                  <a:txBody>
                    <a:bodyPr/>
                    <a:lstStyle/>
                    <a:p>
                      <a:r>
                        <a:rPr lang="es-EC" dirty="0" smtClean="0"/>
                        <a:t>Deuda</a:t>
                      </a:r>
                      <a:r>
                        <a:rPr lang="es-EC" baseline="0" dirty="0" smtClean="0"/>
                        <a:t> a corto y largo plazo</a:t>
                      </a:r>
                      <a:endParaRPr lang="es-EC" dirty="0"/>
                    </a:p>
                  </a:txBody>
                  <a:tcPr/>
                </a:tc>
              </a:tr>
              <a:tr h="370840">
                <a:tc>
                  <a:txBody>
                    <a:bodyPr/>
                    <a:lstStyle/>
                    <a:p>
                      <a:r>
                        <a:rPr lang="es-EC" dirty="0" smtClean="0"/>
                        <a:t>Rentabilidad empresarial</a:t>
                      </a:r>
                      <a:endParaRPr lang="es-EC" dirty="0"/>
                    </a:p>
                  </a:txBody>
                  <a:tcPr/>
                </a:tc>
                <a:tc>
                  <a:txBody>
                    <a:bodyPr/>
                    <a:lstStyle/>
                    <a:p>
                      <a:r>
                        <a:rPr lang="es-EC" dirty="0" smtClean="0"/>
                        <a:t>Crecimiento económico</a:t>
                      </a:r>
                      <a:endParaRPr lang="es-EC" dirty="0"/>
                    </a:p>
                  </a:txBody>
                  <a:tcPr/>
                </a:tc>
              </a:tr>
              <a:tr h="370840">
                <a:tc>
                  <a:txBody>
                    <a:bodyPr/>
                    <a:lstStyle/>
                    <a:p>
                      <a:r>
                        <a:rPr lang="es-EC" dirty="0" smtClean="0"/>
                        <a:t>Demanda Nacional</a:t>
                      </a:r>
                      <a:endParaRPr lang="es-EC" dirty="0"/>
                    </a:p>
                  </a:txBody>
                  <a:tcPr/>
                </a:tc>
                <a:tc>
                  <a:txBody>
                    <a:bodyPr/>
                    <a:lstStyle/>
                    <a:p>
                      <a:r>
                        <a:rPr lang="es-EC" dirty="0" smtClean="0"/>
                        <a:t>Capacidad tecnológico</a:t>
                      </a:r>
                      <a:endParaRPr lang="es-EC" dirty="0"/>
                    </a:p>
                  </a:txBody>
                  <a:tcPr/>
                </a:tc>
              </a:tr>
              <a:tr h="370840">
                <a:tc>
                  <a:txBody>
                    <a:bodyPr/>
                    <a:lstStyle/>
                    <a:p>
                      <a:r>
                        <a:rPr lang="es-EC" dirty="0" smtClean="0"/>
                        <a:t>Políticas</a:t>
                      </a:r>
                      <a:r>
                        <a:rPr lang="es-EC" baseline="0" dirty="0" smtClean="0"/>
                        <a:t> de importación</a:t>
                      </a:r>
                      <a:endParaRPr lang="es-EC" dirty="0"/>
                    </a:p>
                  </a:txBody>
                  <a:tcPr/>
                </a:tc>
                <a:tc>
                  <a:txBody>
                    <a:bodyPr/>
                    <a:lstStyle/>
                    <a:p>
                      <a:r>
                        <a:rPr lang="es-EC" dirty="0" smtClean="0"/>
                        <a:t>Costos de producción</a:t>
                      </a:r>
                      <a:endParaRPr lang="es-EC" dirty="0"/>
                    </a:p>
                  </a:txBody>
                  <a:tcPr/>
                </a:tc>
              </a:tr>
            </a:tbl>
          </a:graphicData>
        </a:graphic>
      </p:graphicFrame>
    </p:spTree>
    <p:extLst>
      <p:ext uri="{BB962C8B-B14F-4D97-AF65-F5344CB8AC3E}">
        <p14:creationId xmlns:p14="http://schemas.microsoft.com/office/powerpoint/2010/main" val="174062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34"/>
                                        </p:tgtEl>
                                      </p:cBhvr>
                                    </p:animEffect>
                                    <p:set>
                                      <p:cBhvr>
                                        <p:cTn id="10" dur="1" fill="hold">
                                          <p:stCondLst>
                                            <p:cond delay="499"/>
                                          </p:stCondLst>
                                        </p:cTn>
                                        <p:tgtEl>
                                          <p:spTgt spid="34"/>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49"/>
                                        </p:tgtEl>
                                      </p:cBhvr>
                                    </p:animEffect>
                                    <p:set>
                                      <p:cBhvr>
                                        <p:cTn id="13" dur="1" fill="hold">
                                          <p:stCondLst>
                                            <p:cond delay="499"/>
                                          </p:stCondLst>
                                        </p:cTn>
                                        <p:tgtEl>
                                          <p:spTgt spid="49"/>
                                        </p:tgtEl>
                                        <p:attrNameLst>
                                          <p:attrName>style.visibility</p:attrName>
                                        </p:attrNameLst>
                                      </p:cBhvr>
                                      <p:to>
                                        <p:strVal val="hidden"/>
                                      </p:to>
                                    </p:set>
                                  </p:childTnLst>
                                </p:cTn>
                              </p:par>
                              <p:par>
                                <p:cTn id="14" presetID="22" presetClass="exit" presetSubtype="4" fill="hold" grpId="0" nodeType="withEffect">
                                  <p:stCondLst>
                                    <p:cond delay="0"/>
                                  </p:stCondLst>
                                  <p:childTnLst>
                                    <p:animEffect transition="out" filter="wipe(down)">
                                      <p:cBhvr>
                                        <p:cTn id="15" dur="500"/>
                                        <p:tgtEl>
                                          <p:spTgt spid="50"/>
                                        </p:tgtEl>
                                      </p:cBhvr>
                                    </p:animEffect>
                                    <p:set>
                                      <p:cBhvr>
                                        <p:cTn id="16" dur="1" fill="hold">
                                          <p:stCondLst>
                                            <p:cond delay="499"/>
                                          </p:stCondLst>
                                        </p:cTn>
                                        <p:tgtEl>
                                          <p:spTgt spid="50"/>
                                        </p:tgtEl>
                                        <p:attrNameLst>
                                          <p:attrName>style.visibility</p:attrName>
                                        </p:attrNameLst>
                                      </p:cBhvr>
                                      <p:to>
                                        <p:strVal val="hidden"/>
                                      </p:to>
                                    </p:set>
                                  </p:childTnLst>
                                </p:cTn>
                              </p:par>
                              <p:par>
                                <p:cTn id="17" presetID="22" presetClass="exit" presetSubtype="4" fill="hold" grpId="0" nodeType="withEffect">
                                  <p:stCondLst>
                                    <p:cond delay="0"/>
                                  </p:stCondLst>
                                  <p:childTnLst>
                                    <p:animEffect transition="out" filter="wipe(down)">
                                      <p:cBhvr>
                                        <p:cTn id="18" dur="500"/>
                                        <p:tgtEl>
                                          <p:spTgt spid="52"/>
                                        </p:tgtEl>
                                      </p:cBhvr>
                                    </p:animEffect>
                                    <p:set>
                                      <p:cBhvr>
                                        <p:cTn id="19" dur="1" fill="hold">
                                          <p:stCondLst>
                                            <p:cond delay="499"/>
                                          </p:stCondLst>
                                        </p:cTn>
                                        <p:tgtEl>
                                          <p:spTgt spid="52"/>
                                        </p:tgtEl>
                                        <p:attrNameLst>
                                          <p:attrName>style.visibility</p:attrName>
                                        </p:attrNameLst>
                                      </p:cBhvr>
                                      <p:to>
                                        <p:strVal val="hidden"/>
                                      </p:to>
                                    </p:set>
                                  </p:childTnLst>
                                </p:cTn>
                              </p:par>
                              <p:par>
                                <p:cTn id="20" presetID="22" presetClass="exit" presetSubtype="4" fill="hold" grpId="0" nodeType="withEffect">
                                  <p:stCondLst>
                                    <p:cond delay="0"/>
                                  </p:stCondLst>
                                  <p:childTnLst>
                                    <p:animEffect transition="out" filter="wipe(down)">
                                      <p:cBhvr>
                                        <p:cTn id="21" dur="500"/>
                                        <p:tgtEl>
                                          <p:spTgt spid="53"/>
                                        </p:tgtEl>
                                      </p:cBhvr>
                                    </p:animEffect>
                                    <p:set>
                                      <p:cBhvr>
                                        <p:cTn id="22"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9" grpId="0" animBg="1"/>
      <p:bldP spid="50" grpId="0" animBg="1"/>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7">
            <a:extLst>
              <a:ext uri="{FF2B5EF4-FFF2-40B4-BE49-F238E27FC236}">
                <a16:creationId xmlns="" xmlns:a16="http://schemas.microsoft.com/office/drawing/2014/main" id="{B9B120C3-4F0A-44A4-AB93-6B56BA249F89}"/>
              </a:ext>
            </a:extLst>
          </p:cNvPr>
          <p:cNvSpPr/>
          <p:nvPr/>
        </p:nvSpPr>
        <p:spPr>
          <a:xfrm rot="16200000">
            <a:off x="1966032" y="-1041360"/>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Conceptos</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grpSp>
        <p:nvGrpSpPr>
          <p:cNvPr id="16" name="Grupo 15">
            <a:extLst>
              <a:ext uri="{FF2B5EF4-FFF2-40B4-BE49-F238E27FC236}">
                <a16:creationId xmlns="" xmlns:a16="http://schemas.microsoft.com/office/drawing/2014/main" id="{223EAA51-0E0B-4693-A300-DBFCBE97A45B}"/>
              </a:ext>
            </a:extLst>
          </p:cNvPr>
          <p:cNvGrpSpPr/>
          <p:nvPr/>
        </p:nvGrpSpPr>
        <p:grpSpPr>
          <a:xfrm>
            <a:off x="2820702" y="732926"/>
            <a:ext cx="2980266" cy="2980266"/>
            <a:chOff x="3793066" y="1896533"/>
            <a:chExt cx="2980266" cy="2980266"/>
          </a:xfrm>
          <a:solidFill>
            <a:schemeClr val="accent2"/>
          </a:solidFill>
        </p:grpSpPr>
        <p:sp>
          <p:nvSpPr>
            <p:cNvPr id="17" name="Forma 16">
              <a:extLst>
                <a:ext uri="{FF2B5EF4-FFF2-40B4-BE49-F238E27FC236}">
                  <a16:creationId xmlns="" xmlns:a16="http://schemas.microsoft.com/office/drawing/2014/main" id="{06EF62D0-3550-436D-95F4-01BAFB43075B}"/>
                </a:ext>
              </a:extLst>
            </p:cNvPr>
            <p:cNvSpPr/>
            <p:nvPr/>
          </p:nvSpPr>
          <p:spPr>
            <a:xfrm>
              <a:off x="3793066" y="1896533"/>
              <a:ext cx="2980266" cy="2980266"/>
            </a:xfrm>
            <a:prstGeom prst="gear9">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Forma 4">
              <a:extLst>
                <a:ext uri="{FF2B5EF4-FFF2-40B4-BE49-F238E27FC236}">
                  <a16:creationId xmlns="" xmlns:a16="http://schemas.microsoft.com/office/drawing/2014/main" id="{FEA17170-7DF6-40A3-8E0E-7B2444916A08}"/>
                </a:ext>
              </a:extLst>
            </p:cNvPr>
            <p:cNvSpPr txBox="1"/>
            <p:nvPr/>
          </p:nvSpPr>
          <p:spPr>
            <a:xfrm>
              <a:off x="4392232" y="2594646"/>
              <a:ext cx="1781934" cy="15319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s-EC" sz="1100" dirty="0"/>
                <a:t>La quiebra </a:t>
              </a:r>
              <a:r>
                <a:rPr lang="es-EC" sz="1100" dirty="0" smtClean="0"/>
                <a:t>en el </a:t>
              </a:r>
              <a:r>
                <a:rPr lang="es-EC" sz="1100" dirty="0"/>
                <a:t>ámbito financiero se </a:t>
              </a:r>
              <a:r>
                <a:rPr lang="es-EC" sz="1100" dirty="0" smtClean="0"/>
                <a:t>interpreta como </a:t>
              </a:r>
              <a:r>
                <a:rPr lang="es-EC" sz="1100" dirty="0"/>
                <a:t>la falta de solvencia que no le permite a la empresa cubrir sus deudas, legalmente implica un proceso en el cual se liquidan los bienes del deudor para poder pagar a los acreedores</a:t>
              </a:r>
              <a:endParaRPr lang="es-ES" sz="1100" kern="1200" dirty="0"/>
            </a:p>
          </p:txBody>
        </p:sp>
      </p:grpSp>
      <p:sp>
        <p:nvSpPr>
          <p:cNvPr id="31" name="Elipse 30">
            <a:extLst>
              <a:ext uri="{FF2B5EF4-FFF2-40B4-BE49-F238E27FC236}">
                <a16:creationId xmlns="" xmlns:a16="http://schemas.microsoft.com/office/drawing/2014/main" id="{8402B4DA-0399-47A8-8F40-D0B9A0B4AE59}"/>
              </a:ext>
            </a:extLst>
          </p:cNvPr>
          <p:cNvSpPr/>
          <p:nvPr/>
        </p:nvSpPr>
        <p:spPr>
          <a:xfrm>
            <a:off x="197441" y="368850"/>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1</a:t>
            </a:r>
            <a:endParaRPr lang="en-US" b="1" dirty="0">
              <a:solidFill>
                <a:srgbClr val="337D38"/>
              </a:solidFill>
              <a:latin typeface="Times New Roman" panose="02020603050405020304" pitchFamily="18" charset="0"/>
              <a:cs typeface="Times New Roman" panose="02020603050405020304" pitchFamily="18" charset="0"/>
            </a:endParaRPr>
          </a:p>
        </p:txBody>
      </p:sp>
      <p:sp>
        <p:nvSpPr>
          <p:cNvPr id="33" name="Diagrama de flujo: proceso alternativo 32">
            <a:extLst>
              <a:ext uri="{FF2B5EF4-FFF2-40B4-BE49-F238E27FC236}">
                <a16:creationId xmlns="" xmlns:a16="http://schemas.microsoft.com/office/drawing/2014/main" id="{49BF1742-2576-49F1-9204-409AB1022D44}"/>
              </a:ext>
            </a:extLst>
          </p:cNvPr>
          <p:cNvSpPr/>
          <p:nvPr/>
        </p:nvSpPr>
        <p:spPr>
          <a:xfrm>
            <a:off x="9725613" y="2180310"/>
            <a:ext cx="1978090" cy="642209"/>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 dirty="0" smtClean="0"/>
              <a:t>Indicadores financieros</a:t>
            </a:r>
            <a:endParaRPr lang="es-ES" dirty="0"/>
          </a:p>
        </p:txBody>
      </p:sp>
      <p:grpSp>
        <p:nvGrpSpPr>
          <p:cNvPr id="34" name="Grupo 33">
            <a:extLst>
              <a:ext uri="{FF2B5EF4-FFF2-40B4-BE49-F238E27FC236}">
                <a16:creationId xmlns="" xmlns:a16="http://schemas.microsoft.com/office/drawing/2014/main" id="{AF964E94-1436-4BE6-A4EB-EE6C4A899711}"/>
              </a:ext>
            </a:extLst>
          </p:cNvPr>
          <p:cNvGrpSpPr/>
          <p:nvPr/>
        </p:nvGrpSpPr>
        <p:grpSpPr>
          <a:xfrm>
            <a:off x="6843156" y="768107"/>
            <a:ext cx="2980266" cy="2980266"/>
            <a:chOff x="3793066" y="1896533"/>
            <a:chExt cx="2980266" cy="2980266"/>
          </a:xfrm>
          <a:solidFill>
            <a:schemeClr val="accent6">
              <a:lumMod val="75000"/>
            </a:schemeClr>
          </a:solidFill>
        </p:grpSpPr>
        <p:sp>
          <p:nvSpPr>
            <p:cNvPr id="35" name="Forma 34">
              <a:extLst>
                <a:ext uri="{FF2B5EF4-FFF2-40B4-BE49-F238E27FC236}">
                  <a16:creationId xmlns="" xmlns:a16="http://schemas.microsoft.com/office/drawing/2014/main" id="{3940000F-8953-4068-B56D-284BEA383A89}"/>
                </a:ext>
              </a:extLst>
            </p:cNvPr>
            <p:cNvSpPr/>
            <p:nvPr/>
          </p:nvSpPr>
          <p:spPr>
            <a:xfrm>
              <a:off x="3793066" y="1896533"/>
              <a:ext cx="2980266" cy="2980266"/>
            </a:xfrm>
            <a:prstGeom prst="gear9">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6" name="Forma 4">
              <a:extLst>
                <a:ext uri="{FF2B5EF4-FFF2-40B4-BE49-F238E27FC236}">
                  <a16:creationId xmlns="" xmlns:a16="http://schemas.microsoft.com/office/drawing/2014/main" id="{86C5C0BB-2AD7-45CA-A880-8F0F9C4EF387}"/>
                </a:ext>
              </a:extLst>
            </p:cNvPr>
            <p:cNvSpPr txBox="1"/>
            <p:nvPr/>
          </p:nvSpPr>
          <p:spPr>
            <a:xfrm>
              <a:off x="4392232" y="2594646"/>
              <a:ext cx="1781934" cy="15319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s-EC" sz="1100" dirty="0"/>
                <a:t>Los indicadores </a:t>
              </a:r>
              <a:r>
                <a:rPr lang="es-EC" sz="1100" dirty="0" smtClean="0"/>
                <a:t>financieros </a:t>
              </a:r>
              <a:r>
                <a:rPr lang="es-EC" sz="1100" dirty="0"/>
                <a:t>se </a:t>
              </a:r>
              <a:r>
                <a:rPr lang="es-EC" sz="1100" dirty="0" smtClean="0"/>
                <a:t>componen por </a:t>
              </a:r>
              <a:r>
                <a:rPr lang="es-EC" sz="1100" dirty="0"/>
                <a:t>la relación entre una o dos cifras financieras, generalmente dadas por la información financiera que detallan los balances contables</a:t>
              </a:r>
              <a:endParaRPr lang="es-ES" sz="1100" kern="1200" dirty="0"/>
            </a:p>
          </p:txBody>
        </p:sp>
      </p:grpSp>
      <p:sp>
        <p:nvSpPr>
          <p:cNvPr id="38" name="Diagrama de flujo: proceso alternativo 37">
            <a:extLst>
              <a:ext uri="{FF2B5EF4-FFF2-40B4-BE49-F238E27FC236}">
                <a16:creationId xmlns="" xmlns:a16="http://schemas.microsoft.com/office/drawing/2014/main" id="{27263F96-AFBC-4332-A6B7-0BEB9460EB62}"/>
              </a:ext>
            </a:extLst>
          </p:cNvPr>
          <p:cNvSpPr/>
          <p:nvPr/>
        </p:nvSpPr>
        <p:spPr>
          <a:xfrm>
            <a:off x="1014616" y="2408052"/>
            <a:ext cx="1978090" cy="642209"/>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 dirty="0" smtClean="0"/>
              <a:t>Quiebra</a:t>
            </a:r>
            <a:endParaRPr lang="es-ES" dirty="0"/>
          </a:p>
        </p:txBody>
      </p:sp>
      <p:pic>
        <p:nvPicPr>
          <p:cNvPr id="42" name="Imagen 41">
            <a:extLst>
              <a:ext uri="{FF2B5EF4-FFF2-40B4-BE49-F238E27FC236}">
                <a16:creationId xmlns="" xmlns:a16="http://schemas.microsoft.com/office/drawing/2014/main" id="{65E51F15-1790-42CE-AD2E-07D1D83800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876" r="16320"/>
          <a:stretch/>
        </p:blipFill>
        <p:spPr>
          <a:xfrm>
            <a:off x="10006249" y="2998138"/>
            <a:ext cx="1416817" cy="1146221"/>
          </a:xfrm>
          <a:prstGeom prst="rect">
            <a:avLst/>
          </a:prstGeom>
        </p:spPr>
      </p:pic>
      <p:grpSp>
        <p:nvGrpSpPr>
          <p:cNvPr id="19" name="Grupo 18">
            <a:extLst>
              <a:ext uri="{FF2B5EF4-FFF2-40B4-BE49-F238E27FC236}">
                <a16:creationId xmlns="" xmlns:a16="http://schemas.microsoft.com/office/drawing/2014/main" id="{071487EC-A4D6-4B15-AEDA-D80AFB066AB8}"/>
              </a:ext>
            </a:extLst>
          </p:cNvPr>
          <p:cNvGrpSpPr/>
          <p:nvPr/>
        </p:nvGrpSpPr>
        <p:grpSpPr>
          <a:xfrm>
            <a:off x="4831929" y="2369730"/>
            <a:ext cx="2980266" cy="2980266"/>
            <a:chOff x="3793066" y="1896533"/>
            <a:chExt cx="2980266" cy="2980266"/>
          </a:xfrm>
          <a:solidFill>
            <a:srgbClr val="0070C0"/>
          </a:solidFill>
        </p:grpSpPr>
        <p:sp>
          <p:nvSpPr>
            <p:cNvPr id="20" name="Forma 19">
              <a:extLst>
                <a:ext uri="{FF2B5EF4-FFF2-40B4-BE49-F238E27FC236}">
                  <a16:creationId xmlns="" xmlns:a16="http://schemas.microsoft.com/office/drawing/2014/main" id="{63078723-4AB4-4AD4-8FAB-AA128AC5D41A}"/>
                </a:ext>
              </a:extLst>
            </p:cNvPr>
            <p:cNvSpPr/>
            <p:nvPr/>
          </p:nvSpPr>
          <p:spPr>
            <a:xfrm>
              <a:off x="3793066" y="1896533"/>
              <a:ext cx="2980266" cy="2980266"/>
            </a:xfrm>
            <a:prstGeom prst="gear9">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1" name="Forma 4">
              <a:extLst>
                <a:ext uri="{FF2B5EF4-FFF2-40B4-BE49-F238E27FC236}">
                  <a16:creationId xmlns="" xmlns:a16="http://schemas.microsoft.com/office/drawing/2014/main" id="{CF664321-5F1B-4EB6-A7CF-92757C6F9C86}"/>
                </a:ext>
              </a:extLst>
            </p:cNvPr>
            <p:cNvSpPr txBox="1"/>
            <p:nvPr/>
          </p:nvSpPr>
          <p:spPr>
            <a:xfrm>
              <a:off x="4392232" y="2594646"/>
              <a:ext cx="1781934" cy="15319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s-EC" sz="1100" dirty="0" smtClean="0"/>
                <a:t>La </a:t>
              </a:r>
              <a:r>
                <a:rPr lang="es-EC" sz="1100" dirty="0"/>
                <a:t>probabilidad de que exista un evento negativo, los factores que componen a este riesgo son la vulnerabilidad y la amenaza </a:t>
              </a:r>
              <a:endParaRPr lang="es-ES" sz="1100" kern="1200" dirty="0"/>
            </a:p>
          </p:txBody>
        </p:sp>
      </p:grpSp>
      <p:sp>
        <p:nvSpPr>
          <p:cNvPr id="22" name="Diagrama de flujo: proceso alternativo 21">
            <a:extLst>
              <a:ext uri="{FF2B5EF4-FFF2-40B4-BE49-F238E27FC236}">
                <a16:creationId xmlns="" xmlns:a16="http://schemas.microsoft.com/office/drawing/2014/main" id="{37641A2C-406D-43A7-BC75-00CEC7B6C528}"/>
              </a:ext>
            </a:extLst>
          </p:cNvPr>
          <p:cNvSpPr/>
          <p:nvPr/>
        </p:nvSpPr>
        <p:spPr>
          <a:xfrm>
            <a:off x="5443441" y="5372244"/>
            <a:ext cx="1978090" cy="642209"/>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b="1" dirty="0" smtClean="0"/>
          </a:p>
          <a:p>
            <a:pPr algn="ctr"/>
            <a:r>
              <a:rPr lang="es-EC" b="1" dirty="0" smtClean="0"/>
              <a:t>Riesgo</a:t>
            </a:r>
            <a:endParaRPr lang="es-EC" b="1" dirty="0"/>
          </a:p>
          <a:p>
            <a:pPr algn="ctr"/>
            <a:endParaRPr lang="es-ES" dirty="0"/>
          </a:p>
        </p:txBody>
      </p:sp>
      <p:pic>
        <p:nvPicPr>
          <p:cNvPr id="13316" name="Picture 4" descr="Qué lleva a ICA a estar en riesgo de quieb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186" y="3278643"/>
            <a:ext cx="1875519" cy="115449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iesgo y Precios de Transferenci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1323" y="4895953"/>
            <a:ext cx="1902118" cy="12315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20" name="Picture 8" descr="Grupo: Gestión del Ries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4900" y="4895953"/>
            <a:ext cx="1396778" cy="107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07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21" presetClass="exit" presetSubtype="1" fill="hold" nodeType="withEffect">
                                  <p:stCondLst>
                                    <p:cond delay="0"/>
                                  </p:stCondLst>
                                  <p:childTnLst>
                                    <p:animEffect transition="out" filter="wheel(1)">
                                      <p:cBhvr>
                                        <p:cTn id="9" dur="2000"/>
                                        <p:tgtEl>
                                          <p:spTgt spid="16"/>
                                        </p:tgtEl>
                                      </p:cBhvr>
                                    </p:animEffect>
                                    <p:set>
                                      <p:cBhvr>
                                        <p:cTn id="10" dur="1" fill="hold">
                                          <p:stCondLst>
                                            <p:cond delay="1999"/>
                                          </p:stCondLst>
                                        </p:cTn>
                                        <p:tgtEl>
                                          <p:spTgt spid="16"/>
                                        </p:tgtEl>
                                        <p:attrNameLst>
                                          <p:attrName>style.visibility</p:attrName>
                                        </p:attrNameLst>
                                      </p:cBhvr>
                                      <p:to>
                                        <p:strVal val="hidden"/>
                                      </p:to>
                                    </p:set>
                                  </p:childTnLst>
                                </p:cTn>
                              </p:par>
                              <p:par>
                                <p:cTn id="11" presetID="21" presetClass="exit" presetSubtype="1" fill="hold" grpId="0" nodeType="withEffect">
                                  <p:stCondLst>
                                    <p:cond delay="0"/>
                                  </p:stCondLst>
                                  <p:childTnLst>
                                    <p:animEffect transition="out" filter="wheel(1)">
                                      <p:cBhvr>
                                        <p:cTn id="12" dur="2000"/>
                                        <p:tgtEl>
                                          <p:spTgt spid="31"/>
                                        </p:tgtEl>
                                      </p:cBhvr>
                                    </p:animEffect>
                                    <p:set>
                                      <p:cBhvr>
                                        <p:cTn id="13" dur="1" fill="hold">
                                          <p:stCondLst>
                                            <p:cond delay="1999"/>
                                          </p:stCondLst>
                                        </p:cTn>
                                        <p:tgtEl>
                                          <p:spTgt spid="31"/>
                                        </p:tgtEl>
                                        <p:attrNameLst>
                                          <p:attrName>style.visibility</p:attrName>
                                        </p:attrNameLst>
                                      </p:cBhvr>
                                      <p:to>
                                        <p:strVal val="hidden"/>
                                      </p:to>
                                    </p:set>
                                  </p:childTnLst>
                                </p:cTn>
                              </p:par>
                              <p:par>
                                <p:cTn id="14" presetID="21" presetClass="exit" presetSubtype="1" fill="hold" grpId="0" nodeType="withEffect">
                                  <p:stCondLst>
                                    <p:cond delay="0"/>
                                  </p:stCondLst>
                                  <p:childTnLst>
                                    <p:animEffect transition="out" filter="wheel(1)">
                                      <p:cBhvr>
                                        <p:cTn id="15" dur="2000"/>
                                        <p:tgtEl>
                                          <p:spTgt spid="33"/>
                                        </p:tgtEl>
                                      </p:cBhvr>
                                    </p:animEffect>
                                    <p:set>
                                      <p:cBhvr>
                                        <p:cTn id="16" dur="1" fill="hold">
                                          <p:stCondLst>
                                            <p:cond delay="1999"/>
                                          </p:stCondLst>
                                        </p:cTn>
                                        <p:tgtEl>
                                          <p:spTgt spid="33"/>
                                        </p:tgtEl>
                                        <p:attrNameLst>
                                          <p:attrName>style.visibility</p:attrName>
                                        </p:attrNameLst>
                                      </p:cBhvr>
                                      <p:to>
                                        <p:strVal val="hidden"/>
                                      </p:to>
                                    </p:set>
                                  </p:childTnLst>
                                </p:cTn>
                              </p:par>
                              <p:par>
                                <p:cTn id="17" presetID="21" presetClass="exit" presetSubtype="1" fill="hold" nodeType="withEffect">
                                  <p:stCondLst>
                                    <p:cond delay="0"/>
                                  </p:stCondLst>
                                  <p:childTnLst>
                                    <p:animEffect transition="out" filter="wheel(1)">
                                      <p:cBhvr>
                                        <p:cTn id="18" dur="2000"/>
                                        <p:tgtEl>
                                          <p:spTgt spid="34"/>
                                        </p:tgtEl>
                                      </p:cBhvr>
                                    </p:animEffect>
                                    <p:set>
                                      <p:cBhvr>
                                        <p:cTn id="19" dur="1" fill="hold">
                                          <p:stCondLst>
                                            <p:cond delay="1999"/>
                                          </p:stCondLst>
                                        </p:cTn>
                                        <p:tgtEl>
                                          <p:spTgt spid="34"/>
                                        </p:tgtEl>
                                        <p:attrNameLst>
                                          <p:attrName>style.visibility</p:attrName>
                                        </p:attrNameLst>
                                      </p:cBhvr>
                                      <p:to>
                                        <p:strVal val="hidden"/>
                                      </p:to>
                                    </p:set>
                                  </p:childTnLst>
                                </p:cTn>
                              </p:par>
                              <p:par>
                                <p:cTn id="20" presetID="21" presetClass="exit" presetSubtype="1" fill="hold" grpId="0" nodeType="withEffect">
                                  <p:stCondLst>
                                    <p:cond delay="0"/>
                                  </p:stCondLst>
                                  <p:childTnLst>
                                    <p:animEffect transition="out" filter="wheel(1)">
                                      <p:cBhvr>
                                        <p:cTn id="21" dur="2000"/>
                                        <p:tgtEl>
                                          <p:spTgt spid="38"/>
                                        </p:tgtEl>
                                      </p:cBhvr>
                                    </p:animEffect>
                                    <p:set>
                                      <p:cBhvr>
                                        <p:cTn id="22" dur="1" fill="hold">
                                          <p:stCondLst>
                                            <p:cond delay="1999"/>
                                          </p:stCondLst>
                                        </p:cTn>
                                        <p:tgtEl>
                                          <p:spTgt spid="38"/>
                                        </p:tgtEl>
                                        <p:attrNameLst>
                                          <p:attrName>style.visibility</p:attrName>
                                        </p:attrNameLst>
                                      </p:cBhvr>
                                      <p:to>
                                        <p:strVal val="hidden"/>
                                      </p:to>
                                    </p:set>
                                  </p:childTnLst>
                                </p:cTn>
                              </p:par>
                              <p:par>
                                <p:cTn id="23" presetID="21" presetClass="exit" presetSubtype="1" fill="hold" nodeType="withEffect">
                                  <p:stCondLst>
                                    <p:cond delay="0"/>
                                  </p:stCondLst>
                                  <p:childTnLst>
                                    <p:animEffect transition="out" filter="wheel(1)">
                                      <p:cBhvr>
                                        <p:cTn id="24" dur="2000"/>
                                        <p:tgtEl>
                                          <p:spTgt spid="42"/>
                                        </p:tgtEl>
                                      </p:cBhvr>
                                    </p:animEffect>
                                    <p:set>
                                      <p:cBhvr>
                                        <p:cTn id="25" dur="1" fill="hold">
                                          <p:stCondLst>
                                            <p:cond delay="1999"/>
                                          </p:stCondLst>
                                        </p:cTn>
                                        <p:tgtEl>
                                          <p:spTgt spid="42"/>
                                        </p:tgtEl>
                                        <p:attrNameLst>
                                          <p:attrName>style.visibility</p:attrName>
                                        </p:attrNameLst>
                                      </p:cBhvr>
                                      <p:to>
                                        <p:strVal val="hidden"/>
                                      </p:to>
                                    </p:set>
                                  </p:childTnLst>
                                </p:cTn>
                              </p:par>
                              <p:par>
                                <p:cTn id="26" presetID="21" presetClass="exit" presetSubtype="1" fill="hold" nodeType="withEffect">
                                  <p:stCondLst>
                                    <p:cond delay="0"/>
                                  </p:stCondLst>
                                  <p:childTnLst>
                                    <p:animEffect transition="out" filter="wheel(1)">
                                      <p:cBhvr>
                                        <p:cTn id="27" dur="2000"/>
                                        <p:tgtEl>
                                          <p:spTgt spid="19"/>
                                        </p:tgtEl>
                                      </p:cBhvr>
                                    </p:animEffect>
                                    <p:set>
                                      <p:cBhvr>
                                        <p:cTn id="28" dur="1" fill="hold">
                                          <p:stCondLst>
                                            <p:cond delay="1999"/>
                                          </p:stCondLst>
                                        </p:cTn>
                                        <p:tgtEl>
                                          <p:spTgt spid="19"/>
                                        </p:tgtEl>
                                        <p:attrNameLst>
                                          <p:attrName>style.visibility</p:attrName>
                                        </p:attrNameLst>
                                      </p:cBhvr>
                                      <p:to>
                                        <p:strVal val="hidden"/>
                                      </p:to>
                                    </p:set>
                                  </p:childTnLst>
                                </p:cTn>
                              </p:par>
                              <p:par>
                                <p:cTn id="29" presetID="21" presetClass="exit" presetSubtype="1" fill="hold" grpId="0" nodeType="withEffect">
                                  <p:stCondLst>
                                    <p:cond delay="0"/>
                                  </p:stCondLst>
                                  <p:childTnLst>
                                    <p:animEffect transition="out" filter="wheel(1)">
                                      <p:cBhvr>
                                        <p:cTn id="30" dur="2000"/>
                                        <p:tgtEl>
                                          <p:spTgt spid="22"/>
                                        </p:tgtEl>
                                      </p:cBhvr>
                                    </p:animEffect>
                                    <p:set>
                                      <p:cBhvr>
                                        <p:cTn id="31"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33" grpId="0" animBg="1"/>
      <p:bldP spid="38"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grama de flujo: proceso 4">
            <a:extLst>
              <a:ext uri="{FF2B5EF4-FFF2-40B4-BE49-F238E27FC236}">
                <a16:creationId xmlns="" xmlns:a16="http://schemas.microsoft.com/office/drawing/2014/main" id="{B041BBC0-C0B4-4407-BD47-E627B03D10B5}"/>
              </a:ext>
            </a:extLst>
          </p:cNvPr>
          <p:cNvSpPr/>
          <p:nvPr/>
        </p:nvSpPr>
        <p:spPr>
          <a:xfrm>
            <a:off x="2809867" y="1471834"/>
            <a:ext cx="2478061" cy="500743"/>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rPr>
              <a:t>Teoría de Miller y </a:t>
            </a:r>
            <a:r>
              <a:rPr lang="es-EC" sz="2000" b="1" dirty="0" err="1">
                <a:solidFill>
                  <a:schemeClr val="tx1"/>
                </a:solidFill>
              </a:rPr>
              <a:t>Modigliani</a:t>
            </a:r>
            <a:endParaRPr lang="es-ES" sz="2000" b="1" dirty="0">
              <a:solidFill>
                <a:schemeClr val="tx1"/>
              </a:solidFill>
            </a:endParaRPr>
          </a:p>
        </p:txBody>
      </p:sp>
      <p:sp>
        <p:nvSpPr>
          <p:cNvPr id="7" name="Rectángulo redondeado 37">
            <a:extLst>
              <a:ext uri="{FF2B5EF4-FFF2-40B4-BE49-F238E27FC236}">
                <a16:creationId xmlns="" xmlns:a16="http://schemas.microsoft.com/office/drawing/2014/main" id="{192C8FE0-DE3E-45F9-A4DA-B41989322725}"/>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smtClean="0">
                <a:solidFill>
                  <a:prstClr val="white"/>
                </a:solidFill>
                <a:latin typeface="Times New Roman" panose="02020603050405020304" pitchFamily="18" charset="0"/>
                <a:ea typeface="Roboto Condensed" panose="020B0604020202020204" charset="0"/>
                <a:cs typeface="Times New Roman" panose="02020603050405020304" pitchFamily="18" charset="0"/>
              </a:rPr>
              <a:t>Marco Teórico</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8" name="Elipse 7">
            <a:extLst>
              <a:ext uri="{FF2B5EF4-FFF2-40B4-BE49-F238E27FC236}">
                <a16:creationId xmlns="" xmlns:a16="http://schemas.microsoft.com/office/drawing/2014/main" id="{7038DDCD-34D2-4456-A596-0CF67ADD04B4}"/>
              </a:ext>
            </a:extLst>
          </p:cNvPr>
          <p:cNvSpPr/>
          <p:nvPr/>
        </p:nvSpPr>
        <p:spPr>
          <a:xfrm>
            <a:off x="197866" y="234202"/>
            <a:ext cx="575670" cy="639746"/>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2</a:t>
            </a:r>
            <a:endParaRPr lang="en-US" b="1" dirty="0">
              <a:solidFill>
                <a:srgbClr val="337D38"/>
              </a:solidFill>
              <a:latin typeface="Times New Roman" panose="02020603050405020304" pitchFamily="18" charset="0"/>
              <a:cs typeface="Times New Roman" panose="02020603050405020304" pitchFamily="18" charset="0"/>
            </a:endParaRPr>
          </a:p>
        </p:txBody>
      </p:sp>
      <p:sp>
        <p:nvSpPr>
          <p:cNvPr id="2" name="Rectángulo redondeado 1"/>
          <p:cNvSpPr/>
          <p:nvPr/>
        </p:nvSpPr>
        <p:spPr>
          <a:xfrm>
            <a:off x="2265637" y="2228732"/>
            <a:ext cx="3566519" cy="22304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Teoría económica basada en la estructura </a:t>
            </a:r>
            <a:r>
              <a:rPr lang="es-EC" dirty="0"/>
              <a:t>de capital y problemas de estructuración financiera, caracterizados principalmente en el hecho de que estos  se desarrollan en un mercado perfecto</a:t>
            </a:r>
          </a:p>
        </p:txBody>
      </p:sp>
      <p:sp>
        <p:nvSpPr>
          <p:cNvPr id="18" name="Diagrama de flujo: proceso 5">
            <a:extLst>
              <a:ext uri="{FF2B5EF4-FFF2-40B4-BE49-F238E27FC236}">
                <a16:creationId xmlns="" xmlns:a16="http://schemas.microsoft.com/office/drawing/2014/main" id="{F4A8382B-84BA-4A1C-8ECD-69019DE007AD}"/>
              </a:ext>
            </a:extLst>
          </p:cNvPr>
          <p:cNvSpPr/>
          <p:nvPr/>
        </p:nvSpPr>
        <p:spPr>
          <a:xfrm>
            <a:off x="7742696" y="1471834"/>
            <a:ext cx="2459266" cy="536123"/>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rPr>
              <a:t>Teoría de decisiones</a:t>
            </a:r>
            <a:endParaRPr lang="es-ES" sz="2000" b="1" dirty="0">
              <a:solidFill>
                <a:schemeClr val="tx1"/>
              </a:solidFill>
            </a:endParaRPr>
          </a:p>
        </p:txBody>
      </p:sp>
      <p:sp>
        <p:nvSpPr>
          <p:cNvPr id="4" name="Rectángulo 3"/>
          <p:cNvSpPr/>
          <p:nvPr/>
        </p:nvSpPr>
        <p:spPr>
          <a:xfrm>
            <a:off x="7194329" y="2328317"/>
            <a:ext cx="3556000"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C" dirty="0">
                <a:ea typeface="Calibri" panose="020F0502020204030204" pitchFamily="34" charset="0"/>
                <a:cs typeface="Times New Roman" panose="02020603050405020304" pitchFamily="18" charset="0"/>
              </a:rPr>
              <a:t>La teoría de la decisión se encarga de analizar cómo elige una persona aquella acción que, de entre un conjunto de acciones posibles, le conduce al mejor resultado considerando sus preferencias. </a:t>
            </a:r>
            <a:endParaRPr lang="es-EC" dirty="0"/>
          </a:p>
        </p:txBody>
      </p:sp>
    </p:spTree>
    <p:extLst>
      <p:ext uri="{BB962C8B-B14F-4D97-AF65-F5344CB8AC3E}">
        <p14:creationId xmlns:p14="http://schemas.microsoft.com/office/powerpoint/2010/main" val="361899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7">
            <a:extLst>
              <a:ext uri="{FF2B5EF4-FFF2-40B4-BE49-F238E27FC236}">
                <a16:creationId xmlns="" xmlns:a16="http://schemas.microsoft.com/office/drawing/2014/main" id="{DE5FFFE2-159E-41D8-81E3-2D4C569D2D45}"/>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lvl="0" algn="ctr">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Marco Teórico</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5" name="Elipse 4">
            <a:extLst>
              <a:ext uri="{FF2B5EF4-FFF2-40B4-BE49-F238E27FC236}">
                <a16:creationId xmlns="" xmlns:a16="http://schemas.microsoft.com/office/drawing/2014/main" id="{CA4A5B41-C163-4A05-8E12-F62B47255A6F}"/>
              </a:ext>
            </a:extLst>
          </p:cNvPr>
          <p:cNvSpPr/>
          <p:nvPr/>
        </p:nvSpPr>
        <p:spPr>
          <a:xfrm>
            <a:off x="197866" y="234202"/>
            <a:ext cx="575670" cy="639746"/>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2</a:t>
            </a:r>
            <a:endParaRPr lang="en-US" b="1" dirty="0">
              <a:solidFill>
                <a:srgbClr val="337D38"/>
              </a:solidFill>
              <a:latin typeface="Times New Roman" panose="02020603050405020304" pitchFamily="18" charset="0"/>
              <a:cs typeface="Times New Roman" panose="02020603050405020304" pitchFamily="18" charset="0"/>
            </a:endParaRPr>
          </a:p>
        </p:txBody>
      </p:sp>
      <p:sp>
        <p:nvSpPr>
          <p:cNvPr id="6" name="Diagrama de flujo: proceso 5">
            <a:extLst>
              <a:ext uri="{FF2B5EF4-FFF2-40B4-BE49-F238E27FC236}">
                <a16:creationId xmlns="" xmlns:a16="http://schemas.microsoft.com/office/drawing/2014/main" id="{345EF5E7-62CB-471E-A62E-31FAA0E1FC72}"/>
              </a:ext>
            </a:extLst>
          </p:cNvPr>
          <p:cNvSpPr/>
          <p:nvPr/>
        </p:nvSpPr>
        <p:spPr>
          <a:xfrm>
            <a:off x="994485" y="2742934"/>
            <a:ext cx="3309245" cy="2295147"/>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dirty="0" smtClean="0">
                <a:solidFill>
                  <a:schemeClr val="tx1"/>
                </a:solidFill>
              </a:rPr>
              <a:t>Es una análisis multivariable que predice el </a:t>
            </a:r>
            <a:r>
              <a:rPr lang="es-EC" sz="1400" dirty="0">
                <a:solidFill>
                  <a:schemeClr val="tx1"/>
                </a:solidFill>
              </a:rPr>
              <a:t>fracaso empresarial mediante la ponderación de una agrupación de </a:t>
            </a:r>
            <a:r>
              <a:rPr lang="es-EC" sz="1400" dirty="0" smtClean="0">
                <a:solidFill>
                  <a:schemeClr val="tx1"/>
                </a:solidFill>
              </a:rPr>
              <a:t>indicadores. </a:t>
            </a:r>
            <a:r>
              <a:rPr lang="es-EC" sz="1400" dirty="0">
                <a:solidFill>
                  <a:schemeClr val="tx1"/>
                </a:solidFill>
              </a:rPr>
              <a:t>La teoría es que las ecuaciones, si se analizan dentro de un marco </a:t>
            </a:r>
            <a:r>
              <a:rPr lang="es-EC" sz="1400" dirty="0" err="1">
                <a:solidFill>
                  <a:schemeClr val="tx1"/>
                </a:solidFill>
              </a:rPr>
              <a:t>multivariante</a:t>
            </a:r>
            <a:r>
              <a:rPr lang="es-EC" sz="1400" dirty="0">
                <a:solidFill>
                  <a:schemeClr val="tx1"/>
                </a:solidFill>
              </a:rPr>
              <a:t>, tendrán una significación estadística más grande que la técnica común de las comparaciones secuenciales de índices…” </a:t>
            </a:r>
            <a:endParaRPr lang="es-ES" sz="1400" dirty="0">
              <a:solidFill>
                <a:schemeClr val="tx1"/>
              </a:solidFill>
            </a:endParaRPr>
          </a:p>
        </p:txBody>
      </p:sp>
      <p:sp>
        <p:nvSpPr>
          <p:cNvPr id="17" name="Rectángulo 16">
            <a:extLst>
              <a:ext uri="{FF2B5EF4-FFF2-40B4-BE49-F238E27FC236}">
                <a16:creationId xmlns="" xmlns:a16="http://schemas.microsoft.com/office/drawing/2014/main" id="{1BF75AD2-9098-4720-BEC4-0D5805631EEB}"/>
              </a:ext>
            </a:extLst>
          </p:cNvPr>
          <p:cNvSpPr/>
          <p:nvPr/>
        </p:nvSpPr>
        <p:spPr>
          <a:xfrm>
            <a:off x="1666416" y="1922607"/>
            <a:ext cx="1965385" cy="27991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solidFill>
                  <a:prstClr val="black"/>
                </a:solidFill>
                <a:latin typeface="Times New Roman" panose="02020603050405020304" pitchFamily="18" charset="0"/>
                <a:cs typeface="Times New Roman" panose="02020603050405020304" pitchFamily="18" charset="0"/>
              </a:rPr>
              <a:t>MODELO ALTMAN</a:t>
            </a:r>
            <a:endParaRPr lang="es-EC" sz="1400" b="1" dirty="0">
              <a:solidFill>
                <a:prstClr val="black"/>
              </a:solidFill>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5140960" y="873948"/>
            <a:ext cx="4364990" cy="1607234"/>
          </a:xfrm>
          <a:prstGeom prst="rect">
            <a:avLst/>
          </a:prstGeom>
        </p:spPr>
      </p:pic>
      <p:sp>
        <p:nvSpPr>
          <p:cNvPr id="3" name="Rectángulo 2"/>
          <p:cNvSpPr/>
          <p:nvPr/>
        </p:nvSpPr>
        <p:spPr>
          <a:xfrm>
            <a:off x="5140960" y="2702028"/>
            <a:ext cx="5303520" cy="310854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7200" algn="just">
              <a:lnSpc>
                <a:spcPct val="200000"/>
              </a:lnSpc>
              <a:spcAft>
                <a:spcPts val="0"/>
              </a:spcAft>
            </a:pPr>
            <a:r>
              <a:rPr lang="es-EC" sz="1400" b="1" dirty="0">
                <a:latin typeface="Calibri" panose="020F0502020204030204" pitchFamily="34" charset="0"/>
                <a:ea typeface="Calibri" panose="020F0502020204030204" pitchFamily="34" charset="0"/>
                <a:cs typeface="Times New Roman" panose="02020603050405020304" pitchFamily="18" charset="0"/>
              </a:rPr>
              <a:t>Z1 </a:t>
            </a:r>
            <a:r>
              <a:rPr lang="es-EC" sz="1400" dirty="0">
                <a:latin typeface="Calibri" panose="020F0502020204030204" pitchFamily="34" charset="0"/>
                <a:ea typeface="Calibri" panose="020F0502020204030204" pitchFamily="34" charset="0"/>
                <a:cs typeface="Times New Roman" panose="02020603050405020304" pitchFamily="18" charset="0"/>
              </a:rPr>
              <a:t>= 0,717(X1)+0,847(X2)+3,107 (X3)+0.42(X4)+0.998(X5)</a:t>
            </a:r>
          </a:p>
          <a:p>
            <a:pPr indent="457200" algn="just">
              <a:lnSpc>
                <a:spcPct val="200000"/>
              </a:lnSpc>
              <a:spcAft>
                <a:spcPts val="0"/>
              </a:spcAft>
            </a:pPr>
            <a:r>
              <a:rPr lang="es-EC" sz="1400" dirty="0">
                <a:latin typeface="Calibri" panose="020F0502020204030204" pitchFamily="34" charset="0"/>
                <a:ea typeface="Calibri" panose="020F0502020204030204" pitchFamily="34" charset="0"/>
                <a:cs typeface="Times New Roman" panose="02020603050405020304" pitchFamily="18" charset="0"/>
              </a:rPr>
              <a:t>Dónde:</a:t>
            </a:r>
          </a:p>
          <a:p>
            <a:pPr indent="457200" algn="just">
              <a:lnSpc>
                <a:spcPct val="200000"/>
              </a:lnSpc>
              <a:spcAft>
                <a:spcPts val="0"/>
              </a:spcAft>
            </a:pPr>
            <a:r>
              <a:rPr lang="es-EC" sz="1400" dirty="0">
                <a:latin typeface="Calibri" panose="020F0502020204030204" pitchFamily="34" charset="0"/>
                <a:ea typeface="Calibri" panose="020F0502020204030204" pitchFamily="34" charset="0"/>
                <a:cs typeface="Times New Roman" panose="02020603050405020304" pitchFamily="18" charset="0"/>
              </a:rPr>
              <a:t>X1=Capital circulante/ Activos totales </a:t>
            </a:r>
          </a:p>
          <a:p>
            <a:pPr indent="457200" algn="just">
              <a:lnSpc>
                <a:spcPct val="200000"/>
              </a:lnSpc>
              <a:spcAft>
                <a:spcPts val="0"/>
              </a:spcAft>
            </a:pPr>
            <a:r>
              <a:rPr lang="es-EC" sz="1400" dirty="0">
                <a:latin typeface="Calibri" panose="020F0502020204030204" pitchFamily="34" charset="0"/>
                <a:ea typeface="Calibri" panose="020F0502020204030204" pitchFamily="34" charset="0"/>
                <a:cs typeface="Times New Roman" panose="02020603050405020304" pitchFamily="18" charset="0"/>
              </a:rPr>
              <a:t>X2=Utilidades retenidas/ Activos totales </a:t>
            </a:r>
          </a:p>
          <a:p>
            <a:pPr indent="457200" algn="just">
              <a:lnSpc>
                <a:spcPct val="200000"/>
              </a:lnSpc>
              <a:spcAft>
                <a:spcPts val="0"/>
              </a:spcAft>
            </a:pPr>
            <a:r>
              <a:rPr lang="es-EC" sz="1400" dirty="0">
                <a:latin typeface="Calibri" panose="020F0502020204030204" pitchFamily="34" charset="0"/>
                <a:ea typeface="Calibri" panose="020F0502020204030204" pitchFamily="34" charset="0"/>
                <a:cs typeface="Times New Roman" panose="02020603050405020304" pitchFamily="18" charset="0"/>
              </a:rPr>
              <a:t>X3=Utilidades antes de intereses e Impuestos/ Activos totales</a:t>
            </a:r>
          </a:p>
          <a:p>
            <a:pPr indent="457200" algn="just">
              <a:lnSpc>
                <a:spcPct val="200000"/>
              </a:lnSpc>
              <a:spcAft>
                <a:spcPts val="0"/>
              </a:spcAft>
            </a:pPr>
            <a:r>
              <a:rPr lang="es-EC" sz="1400" dirty="0">
                <a:latin typeface="Calibri" panose="020F0502020204030204" pitchFamily="34" charset="0"/>
                <a:ea typeface="Calibri" panose="020F0502020204030204" pitchFamily="34" charset="0"/>
                <a:cs typeface="Times New Roman" panose="02020603050405020304" pitchFamily="18" charset="0"/>
              </a:rPr>
              <a:t>X4=Patrimonio/ Pasivos totales </a:t>
            </a:r>
          </a:p>
          <a:p>
            <a:pPr indent="457200" algn="just">
              <a:lnSpc>
                <a:spcPct val="200000"/>
              </a:lnSpc>
              <a:spcAft>
                <a:spcPts val="0"/>
              </a:spcAft>
            </a:pPr>
            <a:r>
              <a:rPr lang="es-EC" sz="1400" dirty="0">
                <a:latin typeface="Calibri" panose="020F0502020204030204" pitchFamily="34" charset="0"/>
                <a:ea typeface="Calibri" panose="020F0502020204030204" pitchFamily="34" charset="0"/>
                <a:cs typeface="Times New Roman" panose="02020603050405020304" pitchFamily="18" charset="0"/>
              </a:rPr>
              <a:t>X5=Ventas/ Activos totales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853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4"/>
                                        </p:tgtEl>
                                      </p:cBhvr>
                                    </p:animEffect>
                                    <p:anim calcmode="lin" valueType="num">
                                      <p:cBhvr>
                                        <p:cTn id="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4" dur="26">
                                          <p:stCondLst>
                                            <p:cond delay="620"/>
                                          </p:stCondLst>
                                        </p:cTn>
                                        <p:tgtEl>
                                          <p:spTgt spid="4"/>
                                        </p:tgtEl>
                                      </p:cBhvr>
                                      <p:to x="100000" y="60000"/>
                                    </p:animScale>
                                    <p:animScale>
                                      <p:cBhvr>
                                        <p:cTn id="15" dur="166" decel="50000">
                                          <p:stCondLst>
                                            <p:cond delay="646"/>
                                          </p:stCondLst>
                                        </p:cTn>
                                        <p:tgtEl>
                                          <p:spTgt spid="4"/>
                                        </p:tgtEl>
                                      </p:cBhvr>
                                      <p:to x="100000" y="100000"/>
                                    </p:animScale>
                                    <p:animScale>
                                      <p:cBhvr>
                                        <p:cTn id="16" dur="26">
                                          <p:stCondLst>
                                            <p:cond delay="1312"/>
                                          </p:stCondLst>
                                        </p:cTn>
                                        <p:tgtEl>
                                          <p:spTgt spid="4"/>
                                        </p:tgtEl>
                                      </p:cBhvr>
                                      <p:to x="100000" y="80000"/>
                                    </p:animScale>
                                    <p:animScale>
                                      <p:cBhvr>
                                        <p:cTn id="17" dur="166" decel="50000">
                                          <p:stCondLst>
                                            <p:cond delay="1338"/>
                                          </p:stCondLst>
                                        </p:cTn>
                                        <p:tgtEl>
                                          <p:spTgt spid="4"/>
                                        </p:tgtEl>
                                      </p:cBhvr>
                                      <p:to x="100000" y="100000"/>
                                    </p:animScale>
                                    <p:animScale>
                                      <p:cBhvr>
                                        <p:cTn id="18" dur="26">
                                          <p:stCondLst>
                                            <p:cond delay="1642"/>
                                          </p:stCondLst>
                                        </p:cTn>
                                        <p:tgtEl>
                                          <p:spTgt spid="4"/>
                                        </p:tgtEl>
                                      </p:cBhvr>
                                      <p:to x="100000" y="90000"/>
                                    </p:animScale>
                                    <p:animScale>
                                      <p:cBhvr>
                                        <p:cTn id="19" dur="166" decel="50000">
                                          <p:stCondLst>
                                            <p:cond delay="1668"/>
                                          </p:stCondLst>
                                        </p:cTn>
                                        <p:tgtEl>
                                          <p:spTgt spid="4"/>
                                        </p:tgtEl>
                                      </p:cBhvr>
                                      <p:to x="100000" y="100000"/>
                                    </p:animScale>
                                    <p:animScale>
                                      <p:cBhvr>
                                        <p:cTn id="20" dur="26">
                                          <p:stCondLst>
                                            <p:cond delay="1808"/>
                                          </p:stCondLst>
                                        </p:cTn>
                                        <p:tgtEl>
                                          <p:spTgt spid="4"/>
                                        </p:tgtEl>
                                      </p:cBhvr>
                                      <p:to x="100000" y="95000"/>
                                    </p:animScale>
                                    <p:animScale>
                                      <p:cBhvr>
                                        <p:cTn id="21" dur="166" decel="50000">
                                          <p:stCondLst>
                                            <p:cond delay="1834"/>
                                          </p:stCondLst>
                                        </p:cTn>
                                        <p:tgtEl>
                                          <p:spTgt spid="4"/>
                                        </p:tgtEl>
                                      </p:cBhvr>
                                      <p:to x="100000" y="100000"/>
                                    </p:animScale>
                                    <p:set>
                                      <p:cBhvr>
                                        <p:cTn id="22" dur="1" fill="hold">
                                          <p:stCondLst>
                                            <p:cond delay="1999"/>
                                          </p:stCondLst>
                                        </p:cTn>
                                        <p:tgtEl>
                                          <p:spTgt spid="4"/>
                                        </p:tgtEl>
                                        <p:attrNameLst>
                                          <p:attrName>style.visibility</p:attrName>
                                        </p:attrNameLst>
                                      </p:cBhvr>
                                      <p:to>
                                        <p:strVal val="hidden"/>
                                      </p:to>
                                    </p:set>
                                  </p:childTnLst>
                                </p:cTn>
                              </p:par>
                              <p:par>
                                <p:cTn id="23" presetID="26" presetClass="exit" presetSubtype="0" fill="hold" grpId="0" nodeType="withEffect">
                                  <p:stCondLst>
                                    <p:cond delay="0"/>
                                  </p:stCondLst>
                                  <p:childTnLst>
                                    <p:animEffect transition="out" filter="wipe(down)">
                                      <p:cBhvr>
                                        <p:cTn id="24" dur="180" accel="50000">
                                          <p:stCondLst>
                                            <p:cond delay="1820"/>
                                          </p:stCondLst>
                                        </p:cTn>
                                        <p:tgtEl>
                                          <p:spTgt spid="5"/>
                                        </p:tgtEl>
                                      </p:cBhvr>
                                    </p:animEffect>
                                    <p:anim calcmode="lin" valueType="num">
                                      <p:cBhvr>
                                        <p:cTn id="25"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32" dur="26">
                                          <p:stCondLst>
                                            <p:cond delay="620"/>
                                          </p:stCondLst>
                                        </p:cTn>
                                        <p:tgtEl>
                                          <p:spTgt spid="5"/>
                                        </p:tgtEl>
                                      </p:cBhvr>
                                      <p:to x="100000" y="60000"/>
                                    </p:animScale>
                                    <p:animScale>
                                      <p:cBhvr>
                                        <p:cTn id="33" dur="166" decel="50000">
                                          <p:stCondLst>
                                            <p:cond delay="64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set>
                                      <p:cBhvr>
                                        <p:cTn id="40" dur="1" fill="hold">
                                          <p:stCondLst>
                                            <p:cond delay="1999"/>
                                          </p:stCondLst>
                                        </p:cTn>
                                        <p:tgtEl>
                                          <p:spTgt spid="5"/>
                                        </p:tgtEl>
                                        <p:attrNameLst>
                                          <p:attrName>style.visibility</p:attrName>
                                        </p:attrNameLst>
                                      </p:cBhvr>
                                      <p:to>
                                        <p:strVal val="hidden"/>
                                      </p:to>
                                    </p:set>
                                  </p:childTnLst>
                                </p:cTn>
                              </p:par>
                              <p:par>
                                <p:cTn id="41" presetID="26" presetClass="exit" presetSubtype="0" fill="hold" grpId="0" nodeType="withEffect">
                                  <p:stCondLst>
                                    <p:cond delay="0"/>
                                  </p:stCondLst>
                                  <p:childTnLst>
                                    <p:animEffect transition="out" filter="wipe(down)">
                                      <p:cBhvr>
                                        <p:cTn id="42" dur="180" accel="50000">
                                          <p:stCondLst>
                                            <p:cond delay="1820"/>
                                          </p:stCondLst>
                                        </p:cTn>
                                        <p:tgtEl>
                                          <p:spTgt spid="6"/>
                                        </p:tgtEl>
                                      </p:cBhvr>
                                    </p:animEffect>
                                    <p:anim calcmode="lin" valueType="num">
                                      <p:cBhvr>
                                        <p:cTn id="43"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44"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45"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9"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50" dur="26">
                                          <p:stCondLst>
                                            <p:cond delay="620"/>
                                          </p:stCondLst>
                                        </p:cTn>
                                        <p:tgtEl>
                                          <p:spTgt spid="6"/>
                                        </p:tgtEl>
                                      </p:cBhvr>
                                      <p:to x="100000" y="60000"/>
                                    </p:animScale>
                                    <p:animScale>
                                      <p:cBhvr>
                                        <p:cTn id="51" dur="166" decel="50000">
                                          <p:stCondLst>
                                            <p:cond delay="646"/>
                                          </p:stCondLst>
                                        </p:cTn>
                                        <p:tgtEl>
                                          <p:spTgt spid="6"/>
                                        </p:tgtEl>
                                      </p:cBhvr>
                                      <p:to x="100000" y="100000"/>
                                    </p:animScale>
                                    <p:animScale>
                                      <p:cBhvr>
                                        <p:cTn id="52" dur="26">
                                          <p:stCondLst>
                                            <p:cond delay="1312"/>
                                          </p:stCondLst>
                                        </p:cTn>
                                        <p:tgtEl>
                                          <p:spTgt spid="6"/>
                                        </p:tgtEl>
                                      </p:cBhvr>
                                      <p:to x="100000" y="80000"/>
                                    </p:animScale>
                                    <p:animScale>
                                      <p:cBhvr>
                                        <p:cTn id="53" dur="166" decel="50000">
                                          <p:stCondLst>
                                            <p:cond delay="1338"/>
                                          </p:stCondLst>
                                        </p:cTn>
                                        <p:tgtEl>
                                          <p:spTgt spid="6"/>
                                        </p:tgtEl>
                                      </p:cBhvr>
                                      <p:to x="100000" y="100000"/>
                                    </p:animScale>
                                    <p:animScale>
                                      <p:cBhvr>
                                        <p:cTn id="54" dur="26">
                                          <p:stCondLst>
                                            <p:cond delay="1642"/>
                                          </p:stCondLst>
                                        </p:cTn>
                                        <p:tgtEl>
                                          <p:spTgt spid="6"/>
                                        </p:tgtEl>
                                      </p:cBhvr>
                                      <p:to x="100000" y="90000"/>
                                    </p:animScale>
                                    <p:animScale>
                                      <p:cBhvr>
                                        <p:cTn id="55" dur="166" decel="50000">
                                          <p:stCondLst>
                                            <p:cond delay="1668"/>
                                          </p:stCondLst>
                                        </p:cTn>
                                        <p:tgtEl>
                                          <p:spTgt spid="6"/>
                                        </p:tgtEl>
                                      </p:cBhvr>
                                      <p:to x="100000" y="100000"/>
                                    </p:animScale>
                                    <p:animScale>
                                      <p:cBhvr>
                                        <p:cTn id="56" dur="26">
                                          <p:stCondLst>
                                            <p:cond delay="1808"/>
                                          </p:stCondLst>
                                        </p:cTn>
                                        <p:tgtEl>
                                          <p:spTgt spid="6"/>
                                        </p:tgtEl>
                                      </p:cBhvr>
                                      <p:to x="100000" y="95000"/>
                                    </p:animScale>
                                    <p:animScale>
                                      <p:cBhvr>
                                        <p:cTn id="57" dur="166" decel="50000">
                                          <p:stCondLst>
                                            <p:cond delay="1834"/>
                                          </p:stCondLst>
                                        </p:cTn>
                                        <p:tgtEl>
                                          <p:spTgt spid="6"/>
                                        </p:tgtEl>
                                      </p:cBhvr>
                                      <p:to x="100000" y="100000"/>
                                    </p:animScale>
                                    <p:set>
                                      <p:cBhvr>
                                        <p:cTn id="58" dur="1" fill="hold">
                                          <p:stCondLst>
                                            <p:cond delay="1999"/>
                                          </p:stCondLst>
                                        </p:cTn>
                                        <p:tgtEl>
                                          <p:spTgt spid="6"/>
                                        </p:tgtEl>
                                        <p:attrNameLst>
                                          <p:attrName>style.visibility</p:attrName>
                                        </p:attrNameLst>
                                      </p:cBhvr>
                                      <p:to>
                                        <p:strVal val="hidden"/>
                                      </p:to>
                                    </p:set>
                                  </p:childTnLst>
                                </p:cTn>
                              </p:par>
                              <p:par>
                                <p:cTn id="59" presetID="26" presetClass="exit" presetSubtype="0" fill="hold" grpId="0" nodeType="withEffect">
                                  <p:stCondLst>
                                    <p:cond delay="0"/>
                                  </p:stCondLst>
                                  <p:childTnLst>
                                    <p:animEffect transition="out" filter="wipe(down)">
                                      <p:cBhvr>
                                        <p:cTn id="60" dur="180" accel="50000">
                                          <p:stCondLst>
                                            <p:cond delay="1820"/>
                                          </p:stCondLst>
                                        </p:cTn>
                                        <p:tgtEl>
                                          <p:spTgt spid="17"/>
                                        </p:tgtEl>
                                      </p:cBhvr>
                                    </p:animEffect>
                                    <p:anim calcmode="lin" valueType="num">
                                      <p:cBhvr>
                                        <p:cTn id="61"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62"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63"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4"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5"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6"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7"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68" dur="26">
                                          <p:stCondLst>
                                            <p:cond delay="620"/>
                                          </p:stCondLst>
                                        </p:cTn>
                                        <p:tgtEl>
                                          <p:spTgt spid="17"/>
                                        </p:tgtEl>
                                      </p:cBhvr>
                                      <p:to x="100000" y="60000"/>
                                    </p:animScale>
                                    <p:animScale>
                                      <p:cBhvr>
                                        <p:cTn id="69" dur="166" decel="50000">
                                          <p:stCondLst>
                                            <p:cond delay="646"/>
                                          </p:stCondLst>
                                        </p:cTn>
                                        <p:tgtEl>
                                          <p:spTgt spid="17"/>
                                        </p:tgtEl>
                                      </p:cBhvr>
                                      <p:to x="100000" y="100000"/>
                                    </p:animScale>
                                    <p:animScale>
                                      <p:cBhvr>
                                        <p:cTn id="70" dur="26">
                                          <p:stCondLst>
                                            <p:cond delay="1312"/>
                                          </p:stCondLst>
                                        </p:cTn>
                                        <p:tgtEl>
                                          <p:spTgt spid="17"/>
                                        </p:tgtEl>
                                      </p:cBhvr>
                                      <p:to x="100000" y="80000"/>
                                    </p:animScale>
                                    <p:animScale>
                                      <p:cBhvr>
                                        <p:cTn id="71" dur="166" decel="50000">
                                          <p:stCondLst>
                                            <p:cond delay="1338"/>
                                          </p:stCondLst>
                                        </p:cTn>
                                        <p:tgtEl>
                                          <p:spTgt spid="17"/>
                                        </p:tgtEl>
                                      </p:cBhvr>
                                      <p:to x="100000" y="100000"/>
                                    </p:animScale>
                                    <p:animScale>
                                      <p:cBhvr>
                                        <p:cTn id="72" dur="26">
                                          <p:stCondLst>
                                            <p:cond delay="1642"/>
                                          </p:stCondLst>
                                        </p:cTn>
                                        <p:tgtEl>
                                          <p:spTgt spid="17"/>
                                        </p:tgtEl>
                                      </p:cBhvr>
                                      <p:to x="100000" y="90000"/>
                                    </p:animScale>
                                    <p:animScale>
                                      <p:cBhvr>
                                        <p:cTn id="73" dur="166" decel="50000">
                                          <p:stCondLst>
                                            <p:cond delay="1668"/>
                                          </p:stCondLst>
                                        </p:cTn>
                                        <p:tgtEl>
                                          <p:spTgt spid="17"/>
                                        </p:tgtEl>
                                      </p:cBhvr>
                                      <p:to x="100000" y="100000"/>
                                    </p:animScale>
                                    <p:animScale>
                                      <p:cBhvr>
                                        <p:cTn id="74" dur="26">
                                          <p:stCondLst>
                                            <p:cond delay="1808"/>
                                          </p:stCondLst>
                                        </p:cTn>
                                        <p:tgtEl>
                                          <p:spTgt spid="17"/>
                                        </p:tgtEl>
                                      </p:cBhvr>
                                      <p:to x="100000" y="95000"/>
                                    </p:animScale>
                                    <p:animScale>
                                      <p:cBhvr>
                                        <p:cTn id="75" dur="166" decel="50000">
                                          <p:stCondLst>
                                            <p:cond delay="1834"/>
                                          </p:stCondLst>
                                        </p:cTn>
                                        <p:tgtEl>
                                          <p:spTgt spid="17"/>
                                        </p:tgtEl>
                                      </p:cBhvr>
                                      <p:to x="100000" y="100000"/>
                                    </p:animScale>
                                    <p:set>
                                      <p:cBhvr>
                                        <p:cTn id="76"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7">
            <a:extLst>
              <a:ext uri="{FF2B5EF4-FFF2-40B4-BE49-F238E27FC236}">
                <a16:creationId xmlns="" xmlns:a16="http://schemas.microsoft.com/office/drawing/2014/main" id="{5B031A95-1EC9-47FA-9B21-CA6164634E0B}"/>
              </a:ext>
            </a:extLst>
          </p:cNvPr>
          <p:cNvSpPr/>
          <p:nvPr/>
        </p:nvSpPr>
        <p:spPr>
          <a:xfrm rot="16200000">
            <a:off x="1982361" y="-1150513"/>
            <a:ext cx="723897" cy="34091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Marco Referencial</a:t>
            </a:r>
            <a:endParaRPr kumimoji="0" lang="en-US" sz="2400" b="1" i="1" u="none" strike="noStrike" kern="0" cap="none" spc="0" normalizeH="0" baseline="0" noProof="0" dirty="0">
              <a:ln>
                <a:noFill/>
              </a:ln>
              <a:solidFill>
                <a:prstClr val="white"/>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sp>
        <p:nvSpPr>
          <p:cNvPr id="5" name="Elipse 4">
            <a:extLst>
              <a:ext uri="{FF2B5EF4-FFF2-40B4-BE49-F238E27FC236}">
                <a16:creationId xmlns="" xmlns:a16="http://schemas.microsoft.com/office/drawing/2014/main" id="{02553D5A-305E-4913-9D5E-04C44AB871ED}"/>
              </a:ext>
            </a:extLst>
          </p:cNvPr>
          <p:cNvSpPr/>
          <p:nvPr/>
        </p:nvSpPr>
        <p:spPr>
          <a:xfrm>
            <a:off x="197866" y="234202"/>
            <a:ext cx="575670" cy="639746"/>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337D38"/>
                </a:solidFill>
                <a:latin typeface="Times New Roman" panose="02020603050405020304" pitchFamily="18" charset="0"/>
                <a:cs typeface="Times New Roman" panose="02020603050405020304" pitchFamily="18" charset="0"/>
              </a:rPr>
              <a:t>2</a:t>
            </a:r>
            <a:endParaRPr lang="en-US" b="1" dirty="0">
              <a:solidFill>
                <a:srgbClr val="337D38"/>
              </a:solidFill>
              <a:latin typeface="Times New Roman" panose="02020603050405020304" pitchFamily="18" charset="0"/>
              <a:cs typeface="Times New Roman" panose="02020603050405020304" pitchFamily="18" charset="0"/>
            </a:endParaRPr>
          </a:p>
        </p:txBody>
      </p:sp>
      <p:sp>
        <p:nvSpPr>
          <p:cNvPr id="8" name="Rectángulo 7"/>
          <p:cNvSpPr/>
          <p:nvPr/>
        </p:nvSpPr>
        <p:spPr>
          <a:xfrm>
            <a:off x="888780" y="1287810"/>
            <a:ext cx="430982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indent="457200" algn="ctr">
              <a:spcAft>
                <a:spcPts val="0"/>
              </a:spcAft>
            </a:pPr>
            <a:r>
              <a:rPr lang="es-EC" sz="1600" b="1" i="1" dirty="0">
                <a:latin typeface="Calibri" panose="020F0502020204030204" pitchFamily="34" charset="0"/>
                <a:ea typeface="Calibri" panose="020F0502020204030204" pitchFamily="34" charset="0"/>
                <a:cs typeface="Times New Roman" panose="02020603050405020304" pitchFamily="18" charset="0"/>
              </a:rPr>
              <a:t>MODELO DE ESTIMACIÓN DE QUIEBRA DEL </a:t>
            </a:r>
            <a:r>
              <a:rPr lang="es-EC" sz="1600" b="1" i="1" dirty="0" smtClean="0">
                <a:latin typeface="Calibri" panose="020F0502020204030204" pitchFamily="34" charset="0"/>
                <a:ea typeface="Calibri" panose="020F0502020204030204" pitchFamily="34" charset="0"/>
                <a:cs typeface="Times New Roman" panose="02020603050405020304" pitchFamily="18" charset="0"/>
              </a:rPr>
              <a:t>SECTOR INMOBILIARIO </a:t>
            </a:r>
            <a:r>
              <a:rPr lang="es-EC" sz="1600" b="1" i="1" dirty="0">
                <a:latin typeface="Calibri" panose="020F0502020204030204" pitchFamily="34" charset="0"/>
                <a:ea typeface="Calibri" panose="020F0502020204030204" pitchFamily="34" charset="0"/>
                <a:cs typeface="Times New Roman" panose="02020603050405020304" pitchFamily="18" charset="0"/>
              </a:rPr>
              <a:t>EN LA CIUDAD DE QUITO PERIODO 2012-2017</a:t>
            </a:r>
            <a:endParaRPr lang="es-EC"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1025802" y="2490593"/>
            <a:ext cx="3769719"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7200" algn="just"/>
            <a:r>
              <a:rPr lang="es-EC" dirty="0" smtClean="0">
                <a:latin typeface="Calibri" panose="020F0502020204030204" pitchFamily="34" charset="0"/>
                <a:ea typeface="Calibri" panose="020F0502020204030204" pitchFamily="34" charset="0"/>
                <a:cs typeface="Times New Roman" panose="02020603050405020304" pitchFamily="18" charset="0"/>
              </a:rPr>
              <a:t>Para </a:t>
            </a:r>
            <a:r>
              <a:rPr lang="es-EC" dirty="0">
                <a:latin typeface="Calibri" panose="020F0502020204030204" pitchFamily="34" charset="0"/>
                <a:ea typeface="Calibri" panose="020F0502020204030204" pitchFamily="34" charset="0"/>
                <a:cs typeface="Times New Roman" panose="02020603050405020304" pitchFamily="18" charset="0"/>
              </a:rPr>
              <a:t>constatar los resultados se utilizó la prueba del </a:t>
            </a:r>
            <a:r>
              <a:rPr lang="es-EC" dirty="0" err="1">
                <a:latin typeface="Calibri" panose="020F0502020204030204" pitchFamily="34" charset="0"/>
                <a:ea typeface="Calibri" panose="020F0502020204030204" pitchFamily="34" charset="0"/>
                <a:cs typeface="Times New Roman" panose="02020603050405020304" pitchFamily="18" charset="0"/>
              </a:rPr>
              <a:t>chi</a:t>
            </a:r>
            <a:r>
              <a:rPr lang="es-EC" dirty="0">
                <a:latin typeface="Calibri" panose="020F0502020204030204" pitchFamily="34" charset="0"/>
                <a:ea typeface="Calibri" panose="020F0502020204030204" pitchFamily="34" charset="0"/>
                <a:cs typeface="Times New Roman" panose="02020603050405020304" pitchFamily="18" charset="0"/>
              </a:rPr>
              <a:t> cuadrado la cual valido el método debido a que calcula la diferencia entre lo observado y  lo esperado, verificando que la curva de resultados se encuentra entre lo normal y posible. </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ángulo 16"/>
          <p:cNvSpPr/>
          <p:nvPr/>
        </p:nvSpPr>
        <p:spPr>
          <a:xfrm>
            <a:off x="6502400" y="2484192"/>
            <a:ext cx="475488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457200" algn="just">
              <a:spcAft>
                <a:spcPts val="0"/>
              </a:spcAft>
            </a:pPr>
            <a:r>
              <a:rPr lang="es-EC" dirty="0">
                <a:latin typeface="Calibri" panose="020F0502020204030204" pitchFamily="34" charset="0"/>
                <a:ea typeface="Calibri" panose="020F0502020204030204" pitchFamily="34" charset="0"/>
                <a:cs typeface="Times New Roman" panose="02020603050405020304" pitchFamily="18" charset="0"/>
              </a:rPr>
              <a:t>Después de aplicar los resultados </a:t>
            </a:r>
            <a:r>
              <a:rPr lang="es-EC" dirty="0" smtClean="0">
                <a:latin typeface="Calibri" panose="020F0502020204030204" pitchFamily="34" charset="0"/>
                <a:ea typeface="Calibri" panose="020F0502020204030204" pitchFamily="34" charset="0"/>
                <a:cs typeface="Times New Roman" panose="02020603050405020304" pitchFamily="18" charset="0"/>
              </a:rPr>
              <a:t>el Puntaje </a:t>
            </a:r>
            <a:r>
              <a:rPr lang="es-EC" dirty="0">
                <a:latin typeface="Calibri" panose="020F0502020204030204" pitchFamily="34" charset="0"/>
                <a:ea typeface="Calibri" panose="020F0502020204030204" pitchFamily="34" charset="0"/>
                <a:cs typeface="Times New Roman" panose="02020603050405020304" pitchFamily="18" charset="0"/>
              </a:rPr>
              <a:t>Z en las empresas se determinó que las mayorías de estas tienen un alto riesgo de quiebra en el periodo 2014 - 2015 viendo cierto mejoramiento en el año 2016, dando como conclusión que el escaso financiamiento del sector y la eliminación de las salvaguardias a las importaciones ha afectado en los ingresos de este </a:t>
            </a:r>
            <a:r>
              <a:rPr lang="es-EC" dirty="0" smtClean="0">
                <a:latin typeface="Calibri" panose="020F0502020204030204" pitchFamily="34" charset="0"/>
                <a:ea typeface="Calibri" panose="020F0502020204030204" pitchFamily="34" charset="0"/>
                <a:cs typeface="Times New Roman" panose="02020603050405020304" pitchFamily="18" charset="0"/>
              </a:rPr>
              <a:t>sector</a:t>
            </a:r>
            <a:r>
              <a:rPr lang="es-EC" dirty="0">
                <a:latin typeface="Calibri" panose="020F0502020204030204" pitchFamily="34" charset="0"/>
                <a:ea typeface="Calibri" panose="020F0502020204030204" pitchFamily="34" charset="0"/>
                <a:cs typeface="Times New Roman" panose="02020603050405020304" pitchFamily="18" charset="0"/>
              </a:rPr>
              <a:t>.</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ángulo 17"/>
          <p:cNvSpPr/>
          <p:nvPr/>
        </p:nvSpPr>
        <p:spPr>
          <a:xfrm>
            <a:off x="6329680" y="1287810"/>
            <a:ext cx="510032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457200" algn="ctr">
              <a:spcAft>
                <a:spcPts val="0"/>
              </a:spcAft>
            </a:pPr>
            <a:r>
              <a:rPr lang="es-EC" sz="1600" b="1" dirty="0">
                <a:latin typeface="Calibri" panose="020F0502020204030204" pitchFamily="34" charset="0"/>
                <a:ea typeface="Calibri" panose="020F0502020204030204" pitchFamily="34" charset="0"/>
                <a:cs typeface="Times New Roman" panose="02020603050405020304" pitchFamily="18" charset="0"/>
              </a:rPr>
              <a:t>LA PREDICCIÓN DE QUIEBRA E INSOLVENCIA EN LAS PYMES DEL SECTOR CARROCERO EN LA CIUDAD DE AMBATO BAJO EL MODELO PUNTAJE Z DE ALTMAN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682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13">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12001</TotalTime>
  <Words>2829</Words>
  <Application>Microsoft Office PowerPoint</Application>
  <PresentationFormat>Panorámica</PresentationFormat>
  <Paragraphs>535</Paragraphs>
  <Slides>30</Slides>
  <Notes>1</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1</vt:i4>
      </vt:variant>
      <vt:variant>
        <vt:lpstr>Títulos de diapositiva</vt:lpstr>
      </vt:variant>
      <vt:variant>
        <vt:i4>30</vt:i4>
      </vt:variant>
    </vt:vector>
  </HeadingPairs>
  <TitlesOfParts>
    <vt:vector size="43" baseType="lpstr">
      <vt:lpstr>Arial Unicode MS</vt:lpstr>
      <vt:lpstr>Andalus</vt:lpstr>
      <vt:lpstr>Arial</vt:lpstr>
      <vt:lpstr>Calibri</vt:lpstr>
      <vt:lpstr>Calibri Light</vt:lpstr>
      <vt:lpstr>Roboto Condensed</vt:lpstr>
      <vt:lpstr>Symbol</vt:lpstr>
      <vt:lpstr>Tahoma</vt:lpstr>
      <vt:lpstr>Times New Roman</vt:lpstr>
      <vt:lpstr>Wingdings</vt:lpstr>
      <vt:lpstr>Tema de Office</vt:lpstr>
      <vt:lpstr>Tema13</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estratégica financiera </vt:lpstr>
      <vt:lpstr>Mapa explicativo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Edison Almachi</dc:creator>
  <cp:lastModifiedBy>User</cp:lastModifiedBy>
  <cp:revision>150</cp:revision>
  <dcterms:created xsi:type="dcterms:W3CDTF">2020-01-19T17:19:34Z</dcterms:created>
  <dcterms:modified xsi:type="dcterms:W3CDTF">2020-10-06T19:48:55Z</dcterms:modified>
</cp:coreProperties>
</file>