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4"/>
  </p:notesMasterIdLst>
  <p:sldIdLst>
    <p:sldId id="256" r:id="rId2"/>
    <p:sldId id="335" r:id="rId3"/>
    <p:sldId id="371" r:id="rId4"/>
    <p:sldId id="372" r:id="rId5"/>
    <p:sldId id="373" r:id="rId6"/>
    <p:sldId id="374" r:id="rId7"/>
    <p:sldId id="353" r:id="rId8"/>
    <p:sldId id="378" r:id="rId9"/>
    <p:sldId id="376" r:id="rId10"/>
    <p:sldId id="377" r:id="rId11"/>
    <p:sldId id="379" r:id="rId12"/>
    <p:sldId id="380" r:id="rId13"/>
    <p:sldId id="381" r:id="rId14"/>
    <p:sldId id="382" r:id="rId15"/>
    <p:sldId id="347" r:id="rId16"/>
    <p:sldId id="383" r:id="rId17"/>
    <p:sldId id="348" r:id="rId18"/>
    <p:sldId id="385" r:id="rId19"/>
    <p:sldId id="384" r:id="rId20"/>
    <p:sldId id="361" r:id="rId21"/>
    <p:sldId id="386" r:id="rId22"/>
    <p:sldId id="279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013"/>
    <a:srgbClr val="0000CC"/>
    <a:srgbClr val="00FF00"/>
    <a:srgbClr val="FF3333"/>
    <a:srgbClr val="660033"/>
    <a:srgbClr val="E94D72"/>
    <a:srgbClr val="FFFFFF"/>
    <a:srgbClr val="003300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Cruce P12-P24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Hoja6!$C$3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Hoja6!$B$4:$B$8</c:f>
              <c:strCache>
                <c:ptCount val="5"/>
                <c:pt idx="0">
                  <c:v>Del 1-25% de sus ingresos</c:v>
                </c:pt>
                <c:pt idx="1">
                  <c:v>Del 26-50% de sus ingresos</c:v>
                </c:pt>
                <c:pt idx="2">
                  <c:v>Del 51-75% de sus ingresos</c:v>
                </c:pt>
                <c:pt idx="3">
                  <c:v>Del 76-100% de sus ingresos</c:v>
                </c:pt>
                <c:pt idx="4">
                  <c:v>Desconoce</c:v>
                </c:pt>
              </c:strCache>
            </c:strRef>
          </c:cat>
          <c:val>
            <c:numRef>
              <c:f>Hoja6!$C$4:$C$8</c:f>
              <c:numCache>
                <c:formatCode>0.00%</c:formatCode>
                <c:ptCount val="5"/>
                <c:pt idx="0">
                  <c:v>0.107</c:v>
                </c:pt>
                <c:pt idx="1">
                  <c:v>0.23499999999999999</c:v>
                </c:pt>
                <c:pt idx="2">
                  <c:v>0.11899999999999999</c:v>
                </c:pt>
                <c:pt idx="3">
                  <c:v>3.1E-2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4-4281-8C85-633CD11D8A80}"/>
            </c:ext>
          </c:extLst>
        </c:ser>
        <c:ser>
          <c:idx val="1"/>
          <c:order val="1"/>
          <c:tx>
            <c:strRef>
              <c:f>Hoja6!$D$3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Hoja6!$B$4:$B$8</c:f>
              <c:strCache>
                <c:ptCount val="5"/>
                <c:pt idx="0">
                  <c:v>Del 1-25% de sus ingresos</c:v>
                </c:pt>
                <c:pt idx="1">
                  <c:v>Del 26-50% de sus ingresos</c:v>
                </c:pt>
                <c:pt idx="2">
                  <c:v>Del 51-75% de sus ingresos</c:v>
                </c:pt>
                <c:pt idx="3">
                  <c:v>Del 76-100% de sus ingresos</c:v>
                </c:pt>
                <c:pt idx="4">
                  <c:v>Desconoce</c:v>
                </c:pt>
              </c:strCache>
            </c:strRef>
          </c:cat>
          <c:val>
            <c:numRef>
              <c:f>Hoja6!$D$4:$D$8</c:f>
              <c:numCache>
                <c:formatCode>0.00%</c:formatCode>
                <c:ptCount val="5"/>
                <c:pt idx="0">
                  <c:v>0.13500000000000001</c:v>
                </c:pt>
                <c:pt idx="1">
                  <c:v>0.24199999999999999</c:v>
                </c:pt>
                <c:pt idx="2">
                  <c:v>5.8000000000000003E-2</c:v>
                </c:pt>
                <c:pt idx="3">
                  <c:v>5.8000000000000003E-2</c:v>
                </c:pt>
                <c:pt idx="4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4-4281-8C85-633CD11D8A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253328"/>
        <c:axId val="181254112"/>
      </c:barChart>
      <c:catAx>
        <c:axId val="1812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1254112"/>
        <c:crosses val="autoZero"/>
        <c:auto val="1"/>
        <c:lblAlgn val="ctr"/>
        <c:lblOffset val="100"/>
        <c:noMultiLvlLbl val="0"/>
      </c:catAx>
      <c:valAx>
        <c:axId val="18125411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12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Cruce P26-P19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Muy importante</c:v>
                </c:pt>
                <c:pt idx="1">
                  <c:v>Importante</c:v>
                </c:pt>
                <c:pt idx="2">
                  <c:v>Algo importante</c:v>
                </c:pt>
                <c:pt idx="3">
                  <c:v>Poco importante</c:v>
                </c:pt>
                <c:pt idx="4">
                  <c:v>Nada importante</c:v>
                </c:pt>
              </c:strCache>
            </c:strRef>
          </c:cat>
          <c:val>
            <c:numRef>
              <c:f>Hoja5!$C$4:$G$4</c:f>
              <c:numCache>
                <c:formatCode>0.00%</c:formatCode>
                <c:ptCount val="5"/>
                <c:pt idx="0">
                  <c:v>0.26800000000000002</c:v>
                </c:pt>
                <c:pt idx="1">
                  <c:v>0.20499999999999999</c:v>
                </c:pt>
                <c:pt idx="2">
                  <c:v>2.5999999999999999E-2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6-4B51-9249-D47B72AFEB28}"/>
            </c:ext>
          </c:extLst>
        </c:ser>
        <c:ser>
          <c:idx val="1"/>
          <c:order val="1"/>
          <c:tx>
            <c:strRef>
              <c:f>Hoja5!$B$5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Muy importante</c:v>
                </c:pt>
                <c:pt idx="1">
                  <c:v>Importante</c:v>
                </c:pt>
                <c:pt idx="2">
                  <c:v>Algo importante</c:v>
                </c:pt>
                <c:pt idx="3">
                  <c:v>Poco importante</c:v>
                </c:pt>
                <c:pt idx="4">
                  <c:v>Nada importante</c:v>
                </c:pt>
              </c:strCache>
            </c:strRef>
          </c:cat>
          <c:val>
            <c:numRef>
              <c:f>Hoja5!$C$5:$G$5</c:f>
              <c:numCache>
                <c:formatCode>0.00%</c:formatCode>
                <c:ptCount val="5"/>
                <c:pt idx="0">
                  <c:v>0.18099999999999999</c:v>
                </c:pt>
                <c:pt idx="1">
                  <c:v>0.192</c:v>
                </c:pt>
                <c:pt idx="2">
                  <c:v>6.3E-2</c:v>
                </c:pt>
                <c:pt idx="3">
                  <c:v>5.1999999999999998E-2</c:v>
                </c:pt>
                <c:pt idx="4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06-4B51-9249-D47B72AFEB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009640"/>
        <c:axId val="222010424"/>
      </c:barChart>
      <c:catAx>
        <c:axId val="22200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10424"/>
        <c:crosses val="autoZero"/>
        <c:auto val="1"/>
        <c:lblAlgn val="ctr"/>
        <c:lblOffset val="100"/>
        <c:noMultiLvlLbl val="0"/>
      </c:catAx>
      <c:valAx>
        <c:axId val="22201042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0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Cruce P15-P18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160255905511811"/>
          <c:y val="5.0925925925925923E-2"/>
          <c:w val="0.85341885389326333"/>
          <c:h val="0.52239027413240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Vacaciones</c:v>
                </c:pt>
                <c:pt idx="1">
                  <c:v>Educación</c:v>
                </c:pt>
                <c:pt idx="2">
                  <c:v>Ganar intereses</c:v>
                </c:pt>
                <c:pt idx="3">
                  <c:v>Inversiones</c:v>
                </c:pt>
                <c:pt idx="4">
                  <c:v>Compra de bienes muebles</c:v>
                </c:pt>
                <c:pt idx="5">
                  <c:v>Arreglos/construcción casa</c:v>
                </c:pt>
                <c:pt idx="6">
                  <c:v>Otro</c:v>
                </c:pt>
              </c:strCache>
            </c:strRef>
          </c:cat>
          <c:val>
            <c:numRef>
              <c:f>Hoja4!$C$4:$I$4</c:f>
              <c:numCache>
                <c:formatCode>0.00%</c:formatCode>
                <c:ptCount val="7"/>
                <c:pt idx="0">
                  <c:v>0.20599999999999999</c:v>
                </c:pt>
                <c:pt idx="1">
                  <c:v>0.223</c:v>
                </c:pt>
                <c:pt idx="2">
                  <c:v>7.5999999999999998E-2</c:v>
                </c:pt>
                <c:pt idx="3">
                  <c:v>0.105</c:v>
                </c:pt>
                <c:pt idx="4">
                  <c:v>0.10100000000000001</c:v>
                </c:pt>
                <c:pt idx="5">
                  <c:v>0.10100000000000001</c:v>
                </c:pt>
                <c:pt idx="6">
                  <c:v>4.2000000000000003E-2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35-4419-B408-A4E9FD520ED4}"/>
            </c:ext>
          </c:extLst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Vacaciones</c:v>
                </c:pt>
                <c:pt idx="1">
                  <c:v>Educación</c:v>
                </c:pt>
                <c:pt idx="2">
                  <c:v>Ganar intereses</c:v>
                </c:pt>
                <c:pt idx="3">
                  <c:v>Inversiones</c:v>
                </c:pt>
                <c:pt idx="4">
                  <c:v>Compra de bienes muebles</c:v>
                </c:pt>
                <c:pt idx="5">
                  <c:v>Arreglos/construcción casa</c:v>
                </c:pt>
                <c:pt idx="6">
                  <c:v>Otro</c:v>
                </c:pt>
              </c:strCache>
            </c:strRef>
          </c:cat>
          <c:val>
            <c:numRef>
              <c:f>Hoja4!$C$5:$I$5</c:f>
              <c:numCache>
                <c:formatCode>0.00%</c:formatCode>
                <c:ptCount val="7"/>
                <c:pt idx="0">
                  <c:v>2.1000000000000001E-2</c:v>
                </c:pt>
                <c:pt idx="1">
                  <c:v>6.3E-2</c:v>
                </c:pt>
                <c:pt idx="2">
                  <c:v>0</c:v>
                </c:pt>
                <c:pt idx="3">
                  <c:v>0</c:v>
                </c:pt>
                <c:pt idx="4">
                  <c:v>4.2000000000000003E-2</c:v>
                </c:pt>
                <c:pt idx="5">
                  <c:v>2.1000000000000001E-2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35-4419-B408-A4E9FD520E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004936"/>
        <c:axId val="222011992"/>
      </c:barChart>
      <c:catAx>
        <c:axId val="22200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11992"/>
        <c:crosses val="autoZero"/>
        <c:auto val="1"/>
        <c:lblAlgn val="ctr"/>
        <c:lblOffset val="100"/>
        <c:noMultiLvlLbl val="0"/>
      </c:catAx>
      <c:valAx>
        <c:axId val="2220119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0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Cruce P13-P36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Hoja3!$C$3:$D$3</c:f>
              <c:strCache>
                <c:ptCount val="2"/>
                <c:pt idx="0">
                  <c:v>Menos de $5.000</c:v>
                </c:pt>
                <c:pt idx="1">
                  <c:v>Hasta $10.000</c:v>
                </c:pt>
              </c:strCache>
            </c:strRef>
          </c:cat>
          <c:val>
            <c:numRef>
              <c:f>Hoja3!$C$4:$D$4</c:f>
              <c:numCache>
                <c:formatCode>0.00%</c:formatCode>
                <c:ptCount val="2"/>
                <c:pt idx="0">
                  <c:v>0.23100000000000001</c:v>
                </c:pt>
                <c:pt idx="1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D-41B0-AC31-B1CC332E8DEC}"/>
            </c:ext>
          </c:extLst>
        </c:ser>
        <c:ser>
          <c:idx val="1"/>
          <c:order val="1"/>
          <c:tx>
            <c:strRef>
              <c:f>Hoja3!$B$5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Hoja3!$C$3:$D$3</c:f>
              <c:strCache>
                <c:ptCount val="2"/>
                <c:pt idx="0">
                  <c:v>Menos de $5.000</c:v>
                </c:pt>
                <c:pt idx="1">
                  <c:v>Hasta $10.000</c:v>
                </c:pt>
              </c:strCache>
            </c:strRef>
          </c:cat>
          <c:val>
            <c:numRef>
              <c:f>Hoja3!$C$5:$D$5</c:f>
              <c:numCache>
                <c:formatCode>0.00%</c:formatCode>
                <c:ptCount val="2"/>
                <c:pt idx="0">
                  <c:v>0.67600000000000005</c:v>
                </c:pt>
                <c:pt idx="1">
                  <c:v>6.9000000000000006E-2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6D-41B0-AC31-B1CC332E8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005328"/>
        <c:axId val="222011600"/>
      </c:barChart>
      <c:catAx>
        <c:axId val="22200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11600"/>
        <c:crosses val="autoZero"/>
        <c:auto val="1"/>
        <c:lblAlgn val="ctr"/>
        <c:lblOffset val="100"/>
        <c:noMultiLvlLbl val="0"/>
      </c:catAx>
      <c:valAx>
        <c:axId val="22201160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0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Cruce P11-P33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Pago total de mis deudas a tiempo</c:v>
                </c:pt>
                <c:pt idx="1">
                  <c:v>Pago el mínimo a tiempo</c:v>
                </c:pt>
                <c:pt idx="2">
                  <c:v>Pago más del mínimo a tiempo</c:v>
                </c:pt>
                <c:pt idx="3">
                  <c:v>Pago solo cuando puedo</c:v>
                </c:pt>
              </c:strCache>
            </c:strRef>
          </c:cat>
          <c:val>
            <c:numRef>
              <c:f>Hoja2!$C$4:$F$4</c:f>
              <c:numCache>
                <c:formatCode>0.00%</c:formatCode>
                <c:ptCount val="4"/>
                <c:pt idx="0">
                  <c:v>0.42499999999999999</c:v>
                </c:pt>
                <c:pt idx="1">
                  <c:v>0.219</c:v>
                </c:pt>
                <c:pt idx="2">
                  <c:v>0.13700000000000001</c:v>
                </c:pt>
                <c:pt idx="3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91-46C2-BBE8-7C51B5BA7EA2}"/>
            </c:ext>
          </c:extLst>
        </c:ser>
        <c:ser>
          <c:idx val="1"/>
          <c:order val="1"/>
          <c:tx>
            <c:strRef>
              <c:f>Hoja2!$B$5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Pago total de mis deudas a tiempo</c:v>
                </c:pt>
                <c:pt idx="1">
                  <c:v>Pago el mínimo a tiempo</c:v>
                </c:pt>
                <c:pt idx="2">
                  <c:v>Pago más del mínimo a tiempo</c:v>
                </c:pt>
                <c:pt idx="3">
                  <c:v>Pago solo cuando puedo</c:v>
                </c:pt>
              </c:strCache>
            </c:strRef>
          </c:cat>
          <c:val>
            <c:numRef>
              <c:f>Hoja2!$C$5:$F$5</c:f>
              <c:numCache>
                <c:formatCode>0.00%</c:formatCode>
                <c:ptCount val="4"/>
                <c:pt idx="0">
                  <c:v>0.124</c:v>
                </c:pt>
                <c:pt idx="1">
                  <c:v>3.2000000000000001E-2</c:v>
                </c:pt>
                <c:pt idx="2">
                  <c:v>3.2000000000000001E-2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91-46C2-BBE8-7C51B5BA7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009248"/>
        <c:axId val="222008072"/>
      </c:barChart>
      <c:catAx>
        <c:axId val="2220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08072"/>
        <c:crosses val="autoZero"/>
        <c:auto val="1"/>
        <c:lblAlgn val="ctr"/>
        <c:lblOffset val="100"/>
        <c:noMultiLvlLbl val="0"/>
      </c:catAx>
      <c:valAx>
        <c:axId val="2220080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0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ACAC1-6C28-4B9A-A999-C88B5CBBA181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8598A23-50ED-4389-BC22-F050878BBBBA}">
      <dgm:prSet phldrT="[Texto]"/>
      <dgm:spPr>
        <a:solidFill>
          <a:srgbClr val="002060"/>
        </a:solidFill>
      </dgm:spPr>
      <dgm:t>
        <a:bodyPr/>
        <a:lstStyle/>
        <a:p>
          <a:r>
            <a:rPr lang="es-EC" dirty="0" smtClean="0"/>
            <a:t>Si una persona no dispone de información económica suficiente, ni juicio crítico, puede llegar a un sobreendeudamiento, y hasta la pérdida de sus bienes. </a:t>
          </a:r>
          <a:endParaRPr lang="es-ES" dirty="0"/>
        </a:p>
      </dgm:t>
    </dgm:pt>
    <dgm:pt modelId="{504CD063-CB66-440E-9785-9C38B7928488}" type="parTrans" cxnId="{0F2D271A-AA79-493A-86DF-19B972B04877}">
      <dgm:prSet/>
      <dgm:spPr/>
      <dgm:t>
        <a:bodyPr/>
        <a:lstStyle/>
        <a:p>
          <a:endParaRPr lang="es-ES"/>
        </a:p>
      </dgm:t>
    </dgm:pt>
    <dgm:pt modelId="{8389744A-CFA0-4134-8457-B96DA00F32E8}" type="sibTrans" cxnId="{0F2D271A-AA79-493A-86DF-19B972B0487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C6386EA5-5059-4BF9-ACFD-6D2FEA65115D}">
      <dgm:prSet phldrT="[Texto]"/>
      <dgm:spPr>
        <a:solidFill>
          <a:srgbClr val="00B050"/>
        </a:solidFill>
      </dgm:spPr>
      <dgm:t>
        <a:bodyPr/>
        <a:lstStyle/>
        <a:p>
          <a:r>
            <a:rPr lang="es-EC" dirty="0" smtClean="0"/>
            <a:t>La adecuada o inadecuada administración de las finanzas personales influye en el desarrollo económico y social de una población. Las decisiones económicas individuales se reflejan en aspectos macro como el consumo, la inversión y el ahorro. </a:t>
          </a:r>
          <a:endParaRPr lang="es-ES" dirty="0"/>
        </a:p>
      </dgm:t>
    </dgm:pt>
    <dgm:pt modelId="{BECB3DA0-A58C-4019-BE44-9865F4F27600}" type="parTrans" cxnId="{61CAE537-4C86-4BAA-9043-632B2CE4A37E}">
      <dgm:prSet/>
      <dgm:spPr/>
      <dgm:t>
        <a:bodyPr/>
        <a:lstStyle/>
        <a:p>
          <a:endParaRPr lang="es-ES"/>
        </a:p>
      </dgm:t>
    </dgm:pt>
    <dgm:pt modelId="{FF9E0F99-F03C-478A-9A86-3B7DD1271F18}" type="sibTrans" cxnId="{61CAE537-4C86-4BAA-9043-632B2CE4A37E}">
      <dgm:prSet/>
      <dgm:spPr/>
      <dgm:t>
        <a:bodyPr/>
        <a:lstStyle/>
        <a:p>
          <a:endParaRPr lang="es-ES"/>
        </a:p>
      </dgm:t>
    </dgm:pt>
    <dgm:pt modelId="{4A96CCB3-2211-4305-B1F2-26B9C8FD0323}">
      <dgm:prSet phldrT="[Texto]"/>
      <dgm:spPr>
        <a:solidFill>
          <a:srgbClr val="ED9013"/>
        </a:solidFill>
      </dgm:spPr>
      <dgm:t>
        <a:bodyPr/>
        <a:lstStyle/>
        <a:p>
          <a:r>
            <a:rPr lang="es-EC" dirty="0" smtClean="0"/>
            <a:t>La administración de las finanzas personales influye en el bienestar personal, familiar y calidad de vida de los individuos. </a:t>
          </a:r>
          <a:endParaRPr lang="es-ES" dirty="0"/>
        </a:p>
      </dgm:t>
    </dgm:pt>
    <dgm:pt modelId="{BA5D6C30-1422-4A7D-B1A6-AB57D53B7F44}" type="sibTrans" cxnId="{B323BCD3-9610-4031-87AF-A24DABA82FD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2CD72A58-585C-4385-9050-F26811F93844}" type="parTrans" cxnId="{B323BCD3-9610-4031-87AF-A24DABA82FD4}">
      <dgm:prSet/>
      <dgm:spPr/>
      <dgm:t>
        <a:bodyPr/>
        <a:lstStyle/>
        <a:p>
          <a:endParaRPr lang="es-ES"/>
        </a:p>
      </dgm:t>
    </dgm:pt>
    <dgm:pt modelId="{0F957663-91E6-47C8-964A-CC895832A0D6}" type="pres">
      <dgm:prSet presAssocID="{33DACAC1-6C28-4B9A-A999-C88B5CBBA1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8919E0-8FF7-434C-8932-963CC5359A1B}" type="pres">
      <dgm:prSet presAssocID="{33DACAC1-6C28-4B9A-A999-C88B5CBBA181}" presName="dummyMaxCanvas" presStyleCnt="0">
        <dgm:presLayoutVars/>
      </dgm:prSet>
      <dgm:spPr/>
    </dgm:pt>
    <dgm:pt modelId="{93E8298C-55AF-4E8A-8CD8-DBF4E5C8C240}" type="pres">
      <dgm:prSet presAssocID="{33DACAC1-6C28-4B9A-A999-C88B5CBBA18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1C573-F917-4D7C-9293-F7A643CE4C6C}" type="pres">
      <dgm:prSet presAssocID="{33DACAC1-6C28-4B9A-A999-C88B5CBBA181}" presName="ThreeNodes_2" presStyleLbl="node1" presStyleIdx="1" presStyleCnt="3" custLinFactNeighborX="3593" custLinFactNeighborY="-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09C44-0C73-41F6-9E3E-621847E6D0AD}" type="pres">
      <dgm:prSet presAssocID="{33DACAC1-6C28-4B9A-A999-C88B5CBBA181}" presName="ThreeNodes_3" presStyleLbl="node1" presStyleIdx="2" presStyleCnt="3" custLinFactNeighborX="3655" custLinFactNeighborY="-5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486A-7C1A-4290-8E3F-E21AD4A9A05B}" type="pres">
      <dgm:prSet presAssocID="{33DACAC1-6C28-4B9A-A999-C88B5CBBA181}" presName="ThreeConn_1-2" presStyleLbl="fgAccFollowNode1" presStyleIdx="0" presStyleCnt="2" custLinFactX="-400000" custLinFactY="100000" custLinFactNeighborX="-400445" custLinFactNeighborY="140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3EF01-1918-41DB-817E-20948A71EE87}" type="pres">
      <dgm:prSet presAssocID="{33DACAC1-6C28-4B9A-A999-C88B5CBBA181}" presName="ThreeConn_2-3" presStyleLbl="fgAccFollowNode1" presStyleIdx="1" presStyleCnt="2" custFlipVert="0" custFlipHor="0" custScaleX="53719" custScaleY="103447" custLinFactX="-500000" custLinFactY="106162" custLinFactNeighborX="-510403" custLinFactNeighborY="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53D27-C1C2-45DF-8933-447476FFCE76}" type="pres">
      <dgm:prSet presAssocID="{33DACAC1-6C28-4B9A-A999-C88B5CBBA1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3FC98-1839-444F-BF84-98D08EECD534}" type="pres">
      <dgm:prSet presAssocID="{33DACAC1-6C28-4B9A-A999-C88B5CBBA1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BE29-6A38-4455-93CA-1694E6AF295F}" type="pres">
      <dgm:prSet presAssocID="{33DACAC1-6C28-4B9A-A999-C88B5CBBA1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B6C920-237B-4BAD-9BA9-0CE66A9CDB4D}" type="presOf" srcId="{8389744A-CFA0-4134-8457-B96DA00F32E8}" destId="{E733EF01-1918-41DB-817E-20948A71EE87}" srcOrd="0" destOrd="0" presId="urn:microsoft.com/office/officeart/2005/8/layout/vProcess5"/>
    <dgm:cxn modelId="{C084E33B-522B-47C9-B1C0-735DEFBE7F3E}" type="presOf" srcId="{BA5D6C30-1422-4A7D-B1A6-AB57D53B7F44}" destId="{2797486A-7C1A-4290-8E3F-E21AD4A9A05B}" srcOrd="0" destOrd="0" presId="urn:microsoft.com/office/officeart/2005/8/layout/vProcess5"/>
    <dgm:cxn modelId="{55858BA9-6844-49EB-BF23-4A709B69CE34}" type="presOf" srcId="{C8598A23-50ED-4389-BC22-F050878BBBBA}" destId="{C403FC98-1839-444F-BF84-98D08EECD534}" srcOrd="1" destOrd="0" presId="urn:microsoft.com/office/officeart/2005/8/layout/vProcess5"/>
    <dgm:cxn modelId="{0F2D271A-AA79-493A-86DF-19B972B04877}" srcId="{33DACAC1-6C28-4B9A-A999-C88B5CBBA181}" destId="{C8598A23-50ED-4389-BC22-F050878BBBBA}" srcOrd="1" destOrd="0" parTransId="{504CD063-CB66-440E-9785-9C38B7928488}" sibTransId="{8389744A-CFA0-4134-8457-B96DA00F32E8}"/>
    <dgm:cxn modelId="{94F84BF4-A48E-46F5-A7FA-D8AA6176F20D}" type="presOf" srcId="{C6386EA5-5059-4BF9-ACFD-6D2FEA65115D}" destId="{9320BE29-6A38-4455-93CA-1694E6AF295F}" srcOrd="1" destOrd="0" presId="urn:microsoft.com/office/officeart/2005/8/layout/vProcess5"/>
    <dgm:cxn modelId="{61CAE537-4C86-4BAA-9043-632B2CE4A37E}" srcId="{33DACAC1-6C28-4B9A-A999-C88B5CBBA181}" destId="{C6386EA5-5059-4BF9-ACFD-6D2FEA65115D}" srcOrd="2" destOrd="0" parTransId="{BECB3DA0-A58C-4019-BE44-9865F4F27600}" sibTransId="{FF9E0F99-F03C-478A-9A86-3B7DD1271F18}"/>
    <dgm:cxn modelId="{B323BCD3-9610-4031-87AF-A24DABA82FD4}" srcId="{33DACAC1-6C28-4B9A-A999-C88B5CBBA181}" destId="{4A96CCB3-2211-4305-B1F2-26B9C8FD0323}" srcOrd="0" destOrd="0" parTransId="{2CD72A58-585C-4385-9050-F26811F93844}" sibTransId="{BA5D6C30-1422-4A7D-B1A6-AB57D53B7F44}"/>
    <dgm:cxn modelId="{9EE3830F-10FA-4DA7-B818-A08543B2CC97}" type="presOf" srcId="{C8598A23-50ED-4389-BC22-F050878BBBBA}" destId="{8B41C573-F917-4D7C-9293-F7A643CE4C6C}" srcOrd="0" destOrd="0" presId="urn:microsoft.com/office/officeart/2005/8/layout/vProcess5"/>
    <dgm:cxn modelId="{C0E44153-2DA7-4246-AD6C-49F55AAA828E}" type="presOf" srcId="{4A96CCB3-2211-4305-B1F2-26B9C8FD0323}" destId="{93E8298C-55AF-4E8A-8CD8-DBF4E5C8C240}" srcOrd="0" destOrd="0" presId="urn:microsoft.com/office/officeart/2005/8/layout/vProcess5"/>
    <dgm:cxn modelId="{F47815DE-886D-406D-AAE9-3411AA3B2FAD}" type="presOf" srcId="{C6386EA5-5059-4BF9-ACFD-6D2FEA65115D}" destId="{2B909C44-0C73-41F6-9E3E-621847E6D0AD}" srcOrd="0" destOrd="0" presId="urn:microsoft.com/office/officeart/2005/8/layout/vProcess5"/>
    <dgm:cxn modelId="{BAD7DD7D-FCCF-4F79-BE44-03D909BA4411}" type="presOf" srcId="{33DACAC1-6C28-4B9A-A999-C88B5CBBA181}" destId="{0F957663-91E6-47C8-964A-CC895832A0D6}" srcOrd="0" destOrd="0" presId="urn:microsoft.com/office/officeart/2005/8/layout/vProcess5"/>
    <dgm:cxn modelId="{3D776AF8-B543-4B91-A9F3-6D5B8DAA4BFB}" type="presOf" srcId="{4A96CCB3-2211-4305-B1F2-26B9C8FD0323}" destId="{A9953D27-C1C2-45DF-8933-447476FFCE76}" srcOrd="1" destOrd="0" presId="urn:microsoft.com/office/officeart/2005/8/layout/vProcess5"/>
    <dgm:cxn modelId="{CDBA4649-274D-4F8E-9881-0512DFF793AA}" type="presParOf" srcId="{0F957663-91E6-47C8-964A-CC895832A0D6}" destId="{268919E0-8FF7-434C-8932-963CC5359A1B}" srcOrd="0" destOrd="0" presId="urn:microsoft.com/office/officeart/2005/8/layout/vProcess5"/>
    <dgm:cxn modelId="{3DCA27E4-DD5E-455C-998E-07E89D615D88}" type="presParOf" srcId="{0F957663-91E6-47C8-964A-CC895832A0D6}" destId="{93E8298C-55AF-4E8A-8CD8-DBF4E5C8C240}" srcOrd="1" destOrd="0" presId="urn:microsoft.com/office/officeart/2005/8/layout/vProcess5"/>
    <dgm:cxn modelId="{3E36A086-E692-4872-8BDD-3D12EF57EA3C}" type="presParOf" srcId="{0F957663-91E6-47C8-964A-CC895832A0D6}" destId="{8B41C573-F917-4D7C-9293-F7A643CE4C6C}" srcOrd="2" destOrd="0" presId="urn:microsoft.com/office/officeart/2005/8/layout/vProcess5"/>
    <dgm:cxn modelId="{3ED5775B-A7D8-48B6-9430-03D19787BF3A}" type="presParOf" srcId="{0F957663-91E6-47C8-964A-CC895832A0D6}" destId="{2B909C44-0C73-41F6-9E3E-621847E6D0AD}" srcOrd="3" destOrd="0" presId="urn:microsoft.com/office/officeart/2005/8/layout/vProcess5"/>
    <dgm:cxn modelId="{9B7113A4-A6F9-4D58-930C-635D1FCB9FB5}" type="presParOf" srcId="{0F957663-91E6-47C8-964A-CC895832A0D6}" destId="{2797486A-7C1A-4290-8E3F-E21AD4A9A05B}" srcOrd="4" destOrd="0" presId="urn:microsoft.com/office/officeart/2005/8/layout/vProcess5"/>
    <dgm:cxn modelId="{9E5AD6B2-D262-4439-A557-23B8C76891C7}" type="presParOf" srcId="{0F957663-91E6-47C8-964A-CC895832A0D6}" destId="{E733EF01-1918-41DB-817E-20948A71EE87}" srcOrd="5" destOrd="0" presId="urn:microsoft.com/office/officeart/2005/8/layout/vProcess5"/>
    <dgm:cxn modelId="{4DCBB9C2-AD4F-49BD-ABCF-69EE47944402}" type="presParOf" srcId="{0F957663-91E6-47C8-964A-CC895832A0D6}" destId="{A9953D27-C1C2-45DF-8933-447476FFCE76}" srcOrd="6" destOrd="0" presId="urn:microsoft.com/office/officeart/2005/8/layout/vProcess5"/>
    <dgm:cxn modelId="{340F3CD3-28AC-46A7-8799-816CC97F5486}" type="presParOf" srcId="{0F957663-91E6-47C8-964A-CC895832A0D6}" destId="{C403FC98-1839-444F-BF84-98D08EECD534}" srcOrd="7" destOrd="0" presId="urn:microsoft.com/office/officeart/2005/8/layout/vProcess5"/>
    <dgm:cxn modelId="{78FDE61E-75D6-4E57-A65B-6E0A38E1043E}" type="presParOf" srcId="{0F957663-91E6-47C8-964A-CC895832A0D6}" destId="{9320BE29-6A38-4455-93CA-1694E6AF29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0AFC6-1837-4627-9DE6-576BFDE75EB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42EBDCB-43A4-4677-A29F-B2F9E3D6AD58}">
      <dgm:prSet phldrT="[Texto]"/>
      <dgm:spPr/>
      <dgm:t>
        <a:bodyPr/>
        <a:lstStyle/>
        <a:p>
          <a:r>
            <a:rPr lang="es-EC"/>
            <a:t>Ingresos</a:t>
          </a:r>
        </a:p>
      </dgm:t>
    </dgm:pt>
    <dgm:pt modelId="{22570D9D-3AF3-49F6-AE8F-C2C12231A094}" type="parTrans" cxnId="{7B9DDCEB-751E-4E43-9229-BEA70F34AC4C}">
      <dgm:prSet/>
      <dgm:spPr/>
      <dgm:t>
        <a:bodyPr/>
        <a:lstStyle/>
        <a:p>
          <a:endParaRPr lang="es-EC"/>
        </a:p>
      </dgm:t>
    </dgm:pt>
    <dgm:pt modelId="{DA4A42D9-2CEC-4C37-A04A-813EF23AA5B7}" type="sibTrans" cxnId="{7B9DDCEB-751E-4E43-9229-BEA70F34AC4C}">
      <dgm:prSet/>
      <dgm:spPr/>
      <dgm:t>
        <a:bodyPr/>
        <a:lstStyle/>
        <a:p>
          <a:endParaRPr lang="es-EC"/>
        </a:p>
      </dgm:t>
    </dgm:pt>
    <dgm:pt modelId="{1AB4F083-D681-45E2-917C-ADBFD3BC6B5B}">
      <dgm:prSet phldrT="[Texto]"/>
      <dgm:spPr/>
      <dgm:t>
        <a:bodyPr/>
        <a:lstStyle/>
        <a:p>
          <a:r>
            <a:rPr lang="es-EC"/>
            <a:t>Gastos</a:t>
          </a:r>
        </a:p>
      </dgm:t>
    </dgm:pt>
    <dgm:pt modelId="{C6A5E99F-4F82-4CD6-BFAF-DE6D0D2BB146}" type="parTrans" cxnId="{3F35F397-7216-4F4F-8F88-C05D7F74A261}">
      <dgm:prSet/>
      <dgm:spPr/>
      <dgm:t>
        <a:bodyPr/>
        <a:lstStyle/>
        <a:p>
          <a:endParaRPr lang="es-EC"/>
        </a:p>
      </dgm:t>
    </dgm:pt>
    <dgm:pt modelId="{9186A930-9F51-42C3-9072-11703191F9BE}" type="sibTrans" cxnId="{3F35F397-7216-4F4F-8F88-C05D7F74A261}">
      <dgm:prSet/>
      <dgm:spPr/>
      <dgm:t>
        <a:bodyPr/>
        <a:lstStyle/>
        <a:p>
          <a:endParaRPr lang="es-EC"/>
        </a:p>
      </dgm:t>
    </dgm:pt>
    <dgm:pt modelId="{AE793EC6-71D5-4D53-9C48-A7B3DB852C2B}">
      <dgm:prSet phldrT="[Texto]"/>
      <dgm:spPr/>
      <dgm:t>
        <a:bodyPr/>
        <a:lstStyle/>
        <a:p>
          <a:r>
            <a:rPr lang="es-EC"/>
            <a:t>Ahorro</a:t>
          </a:r>
        </a:p>
      </dgm:t>
    </dgm:pt>
    <dgm:pt modelId="{41BB808C-6AA5-4FFA-AD26-584BF3D09134}" type="parTrans" cxnId="{C107DE70-4086-4252-A9C2-E29B337ACDF3}">
      <dgm:prSet/>
      <dgm:spPr/>
      <dgm:t>
        <a:bodyPr/>
        <a:lstStyle/>
        <a:p>
          <a:endParaRPr lang="es-EC"/>
        </a:p>
      </dgm:t>
    </dgm:pt>
    <dgm:pt modelId="{6F4F143C-0E03-4500-B417-06C6CD37237C}" type="sibTrans" cxnId="{C107DE70-4086-4252-A9C2-E29B337ACDF3}">
      <dgm:prSet/>
      <dgm:spPr/>
      <dgm:t>
        <a:bodyPr/>
        <a:lstStyle/>
        <a:p>
          <a:endParaRPr lang="es-EC"/>
        </a:p>
      </dgm:t>
    </dgm:pt>
    <dgm:pt modelId="{3EC7F068-2C98-4466-B4E3-8905D9412440}">
      <dgm:prSet phldrT="[Texto]"/>
      <dgm:spPr/>
      <dgm:t>
        <a:bodyPr/>
        <a:lstStyle/>
        <a:p>
          <a:r>
            <a:rPr lang="es-EC"/>
            <a:t>Inversión</a:t>
          </a:r>
        </a:p>
      </dgm:t>
    </dgm:pt>
    <dgm:pt modelId="{7CEA2CF1-721D-4221-AFE6-8DE4EB9B0E35}" type="parTrans" cxnId="{7D0AECBE-C8F1-4F01-95F1-FB67A2997D56}">
      <dgm:prSet/>
      <dgm:spPr/>
      <dgm:t>
        <a:bodyPr/>
        <a:lstStyle/>
        <a:p>
          <a:endParaRPr lang="es-ES"/>
        </a:p>
      </dgm:t>
    </dgm:pt>
    <dgm:pt modelId="{180CF1C7-5CBE-4AE9-BF79-38B9608505B5}" type="sibTrans" cxnId="{7D0AECBE-C8F1-4F01-95F1-FB67A2997D56}">
      <dgm:prSet/>
      <dgm:spPr/>
      <dgm:t>
        <a:bodyPr/>
        <a:lstStyle/>
        <a:p>
          <a:endParaRPr lang="es-ES"/>
        </a:p>
      </dgm:t>
    </dgm:pt>
    <dgm:pt modelId="{28CB1997-C02A-4B4C-A68F-403AC08AA526}" type="pres">
      <dgm:prSet presAssocID="{BB20AFC6-1837-4627-9DE6-576BFDE75EB2}" presName="Name0" presStyleCnt="0">
        <dgm:presLayoutVars>
          <dgm:dir/>
          <dgm:resizeHandles val="exact"/>
        </dgm:presLayoutVars>
      </dgm:prSet>
      <dgm:spPr/>
    </dgm:pt>
    <dgm:pt modelId="{CA354B1E-B23D-493E-A578-27440E1F82E5}" type="pres">
      <dgm:prSet presAssocID="{442EBDCB-43A4-4677-A29F-B2F9E3D6AD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8E658D-43B7-4BC4-815F-671A8DDDD805}" type="pres">
      <dgm:prSet presAssocID="{DA4A42D9-2CEC-4C37-A04A-813EF23AA5B7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945A398-7DDE-4299-9BF9-A517E2011AF0}" type="pres">
      <dgm:prSet presAssocID="{DA4A42D9-2CEC-4C37-A04A-813EF23AA5B7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E51C1B2-B5EB-4A65-A6E2-1BA6EF9D77BF}" type="pres">
      <dgm:prSet presAssocID="{1AB4F083-D681-45E2-917C-ADBFD3BC6B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0FD5F-FF85-4DF8-8B15-FA7120D114E7}" type="pres">
      <dgm:prSet presAssocID="{9186A930-9F51-42C3-9072-11703191F9B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E93B5D3-308E-4C7F-97CB-042C63974208}" type="pres">
      <dgm:prSet presAssocID="{9186A930-9F51-42C3-9072-11703191F9BE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A8C13C49-ECB4-429B-A088-46C99E17B51B}" type="pres">
      <dgm:prSet presAssocID="{AE793EC6-71D5-4D53-9C48-A7B3DB852C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19CD2-091F-400C-81B0-A6A040DF3611}" type="pres">
      <dgm:prSet presAssocID="{6F4F143C-0E03-4500-B417-06C6CD37237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071CAA5C-77CA-421C-AEE4-5C5F8F28B83B}" type="pres">
      <dgm:prSet presAssocID="{6F4F143C-0E03-4500-B417-06C6CD37237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5CBBE304-DB89-465D-B692-6899E3D953FC}" type="pres">
      <dgm:prSet presAssocID="{3EC7F068-2C98-4466-B4E3-8905D94124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07DE70-4086-4252-A9C2-E29B337ACDF3}" srcId="{BB20AFC6-1837-4627-9DE6-576BFDE75EB2}" destId="{AE793EC6-71D5-4D53-9C48-A7B3DB852C2B}" srcOrd="2" destOrd="0" parTransId="{41BB808C-6AA5-4FFA-AD26-584BF3D09134}" sibTransId="{6F4F143C-0E03-4500-B417-06C6CD37237C}"/>
    <dgm:cxn modelId="{DC534717-6F8C-4C66-A58D-D70476FA35C0}" type="presOf" srcId="{DA4A42D9-2CEC-4C37-A04A-813EF23AA5B7}" destId="{B945A398-7DDE-4299-9BF9-A517E2011AF0}" srcOrd="1" destOrd="0" presId="urn:microsoft.com/office/officeart/2005/8/layout/process1"/>
    <dgm:cxn modelId="{62F8D588-0116-466F-B32F-008AF6A16595}" type="presOf" srcId="{BB20AFC6-1837-4627-9DE6-576BFDE75EB2}" destId="{28CB1997-C02A-4B4C-A68F-403AC08AA526}" srcOrd="0" destOrd="0" presId="urn:microsoft.com/office/officeart/2005/8/layout/process1"/>
    <dgm:cxn modelId="{CC626DAD-93FA-4AF8-8D64-8DF69176FE64}" type="presOf" srcId="{9186A930-9F51-42C3-9072-11703191F9BE}" destId="{EE93B5D3-308E-4C7F-97CB-042C63974208}" srcOrd="1" destOrd="0" presId="urn:microsoft.com/office/officeart/2005/8/layout/process1"/>
    <dgm:cxn modelId="{7D0AECBE-C8F1-4F01-95F1-FB67A2997D56}" srcId="{BB20AFC6-1837-4627-9DE6-576BFDE75EB2}" destId="{3EC7F068-2C98-4466-B4E3-8905D9412440}" srcOrd="3" destOrd="0" parTransId="{7CEA2CF1-721D-4221-AFE6-8DE4EB9B0E35}" sibTransId="{180CF1C7-5CBE-4AE9-BF79-38B9608505B5}"/>
    <dgm:cxn modelId="{E1AF1FDE-3283-4F3C-BEED-1BE723D9F6E7}" type="presOf" srcId="{1AB4F083-D681-45E2-917C-ADBFD3BC6B5B}" destId="{BE51C1B2-B5EB-4A65-A6E2-1BA6EF9D77BF}" srcOrd="0" destOrd="0" presId="urn:microsoft.com/office/officeart/2005/8/layout/process1"/>
    <dgm:cxn modelId="{C1B2DE50-E52E-48FE-B9A5-2FD484740BAD}" type="presOf" srcId="{DA4A42D9-2CEC-4C37-A04A-813EF23AA5B7}" destId="{9F8E658D-43B7-4BC4-815F-671A8DDDD805}" srcOrd="0" destOrd="0" presId="urn:microsoft.com/office/officeart/2005/8/layout/process1"/>
    <dgm:cxn modelId="{3F35F397-7216-4F4F-8F88-C05D7F74A261}" srcId="{BB20AFC6-1837-4627-9DE6-576BFDE75EB2}" destId="{1AB4F083-D681-45E2-917C-ADBFD3BC6B5B}" srcOrd="1" destOrd="0" parTransId="{C6A5E99F-4F82-4CD6-BFAF-DE6D0D2BB146}" sibTransId="{9186A930-9F51-42C3-9072-11703191F9BE}"/>
    <dgm:cxn modelId="{25104934-8845-4B3F-A324-FC454DBA60AB}" type="presOf" srcId="{3EC7F068-2C98-4466-B4E3-8905D9412440}" destId="{5CBBE304-DB89-465D-B692-6899E3D953FC}" srcOrd="0" destOrd="0" presId="urn:microsoft.com/office/officeart/2005/8/layout/process1"/>
    <dgm:cxn modelId="{F6157A83-1251-49EF-B293-02C58BAE13DF}" type="presOf" srcId="{6F4F143C-0E03-4500-B417-06C6CD37237C}" destId="{071CAA5C-77CA-421C-AEE4-5C5F8F28B83B}" srcOrd="1" destOrd="0" presId="urn:microsoft.com/office/officeart/2005/8/layout/process1"/>
    <dgm:cxn modelId="{47ADFEC1-D8C8-4DE2-A321-693E8922D2B7}" type="presOf" srcId="{AE793EC6-71D5-4D53-9C48-A7B3DB852C2B}" destId="{A8C13C49-ECB4-429B-A088-46C99E17B51B}" srcOrd="0" destOrd="0" presId="urn:microsoft.com/office/officeart/2005/8/layout/process1"/>
    <dgm:cxn modelId="{A534F1A0-731A-440E-819C-72FD2EF030EC}" type="presOf" srcId="{442EBDCB-43A4-4677-A29F-B2F9E3D6AD58}" destId="{CA354B1E-B23D-493E-A578-27440E1F82E5}" srcOrd="0" destOrd="0" presId="urn:microsoft.com/office/officeart/2005/8/layout/process1"/>
    <dgm:cxn modelId="{61D6666E-B199-44EC-955A-B6B5AA54CE17}" type="presOf" srcId="{6F4F143C-0E03-4500-B417-06C6CD37237C}" destId="{C7019CD2-091F-400C-81B0-A6A040DF3611}" srcOrd="0" destOrd="0" presId="urn:microsoft.com/office/officeart/2005/8/layout/process1"/>
    <dgm:cxn modelId="{EB895E84-5F5C-403A-8CA0-5FABD15BAE06}" type="presOf" srcId="{9186A930-9F51-42C3-9072-11703191F9BE}" destId="{B000FD5F-FF85-4DF8-8B15-FA7120D114E7}" srcOrd="0" destOrd="0" presId="urn:microsoft.com/office/officeart/2005/8/layout/process1"/>
    <dgm:cxn modelId="{7B9DDCEB-751E-4E43-9229-BEA70F34AC4C}" srcId="{BB20AFC6-1837-4627-9DE6-576BFDE75EB2}" destId="{442EBDCB-43A4-4677-A29F-B2F9E3D6AD58}" srcOrd="0" destOrd="0" parTransId="{22570D9D-3AF3-49F6-AE8F-C2C12231A094}" sibTransId="{DA4A42D9-2CEC-4C37-A04A-813EF23AA5B7}"/>
    <dgm:cxn modelId="{42108A72-B7F4-4C70-93F5-7B6950420E3A}" type="presParOf" srcId="{28CB1997-C02A-4B4C-A68F-403AC08AA526}" destId="{CA354B1E-B23D-493E-A578-27440E1F82E5}" srcOrd="0" destOrd="0" presId="urn:microsoft.com/office/officeart/2005/8/layout/process1"/>
    <dgm:cxn modelId="{B75F52A8-910A-434E-B1E4-A2DD0503E58B}" type="presParOf" srcId="{28CB1997-C02A-4B4C-A68F-403AC08AA526}" destId="{9F8E658D-43B7-4BC4-815F-671A8DDDD805}" srcOrd="1" destOrd="0" presId="urn:microsoft.com/office/officeart/2005/8/layout/process1"/>
    <dgm:cxn modelId="{64CC130A-BA25-4788-B639-0DE0F95D4EA0}" type="presParOf" srcId="{9F8E658D-43B7-4BC4-815F-671A8DDDD805}" destId="{B945A398-7DDE-4299-9BF9-A517E2011AF0}" srcOrd="0" destOrd="0" presId="urn:microsoft.com/office/officeart/2005/8/layout/process1"/>
    <dgm:cxn modelId="{A87DCC8E-FB71-4182-BB2A-277D51E23491}" type="presParOf" srcId="{28CB1997-C02A-4B4C-A68F-403AC08AA526}" destId="{BE51C1B2-B5EB-4A65-A6E2-1BA6EF9D77BF}" srcOrd="2" destOrd="0" presId="urn:microsoft.com/office/officeart/2005/8/layout/process1"/>
    <dgm:cxn modelId="{90BFF914-9C4E-4E56-A732-C662A32B5DFE}" type="presParOf" srcId="{28CB1997-C02A-4B4C-A68F-403AC08AA526}" destId="{B000FD5F-FF85-4DF8-8B15-FA7120D114E7}" srcOrd="3" destOrd="0" presId="urn:microsoft.com/office/officeart/2005/8/layout/process1"/>
    <dgm:cxn modelId="{A6937160-CA30-4326-BF35-EF7FD3B1823A}" type="presParOf" srcId="{B000FD5F-FF85-4DF8-8B15-FA7120D114E7}" destId="{EE93B5D3-308E-4C7F-97CB-042C63974208}" srcOrd="0" destOrd="0" presId="urn:microsoft.com/office/officeart/2005/8/layout/process1"/>
    <dgm:cxn modelId="{38664A8C-164D-4018-B1D4-C33579B874BD}" type="presParOf" srcId="{28CB1997-C02A-4B4C-A68F-403AC08AA526}" destId="{A8C13C49-ECB4-429B-A088-46C99E17B51B}" srcOrd="4" destOrd="0" presId="urn:microsoft.com/office/officeart/2005/8/layout/process1"/>
    <dgm:cxn modelId="{0FBF695F-39CC-43C2-BF0F-E187BFC5F10A}" type="presParOf" srcId="{28CB1997-C02A-4B4C-A68F-403AC08AA526}" destId="{C7019CD2-091F-400C-81B0-A6A040DF3611}" srcOrd="5" destOrd="0" presId="urn:microsoft.com/office/officeart/2005/8/layout/process1"/>
    <dgm:cxn modelId="{09E1B0A2-3F8F-4BD0-BB2F-52162B606F88}" type="presParOf" srcId="{C7019CD2-091F-400C-81B0-A6A040DF3611}" destId="{071CAA5C-77CA-421C-AEE4-5C5F8F28B83B}" srcOrd="0" destOrd="0" presId="urn:microsoft.com/office/officeart/2005/8/layout/process1"/>
    <dgm:cxn modelId="{DD89558C-BB04-4712-8E6E-A28D8EE0E6B0}" type="presParOf" srcId="{28CB1997-C02A-4B4C-A68F-403AC08AA526}" destId="{5CBBE304-DB89-465D-B692-6899E3D953F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4C0E86-34CD-4FDB-806E-EE9C266282BA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B5AAC1-BBD7-41F7-AECA-A0FE9E3B4FB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ENFOQUE MIXTO</a:t>
          </a:r>
          <a:endParaRPr lang="es-ES" b="1" dirty="0">
            <a:solidFill>
              <a:schemeClr val="tx1"/>
            </a:solidFill>
          </a:endParaRPr>
        </a:p>
      </dgm:t>
    </dgm:pt>
    <dgm:pt modelId="{47ED5E04-BCDB-4409-8D98-D3EF69B1E6DA}" type="parTrans" cxnId="{FB39D47A-5C25-4DF8-8028-DE52BCF944C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3FA7A7A-D1CA-474D-9692-F13C60ACD3A6}" type="sibTrans" cxnId="{FB39D47A-5C25-4DF8-8028-DE52BCF944C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5D57BF5-78F4-4B1F-8BCC-1A64FC199AE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CUALITATIVO</a:t>
          </a:r>
          <a:endParaRPr lang="es-ES" b="1" dirty="0">
            <a:solidFill>
              <a:schemeClr val="tx1"/>
            </a:solidFill>
          </a:endParaRPr>
        </a:p>
      </dgm:t>
    </dgm:pt>
    <dgm:pt modelId="{40AD6CB0-B6BF-4200-B470-2A22071A7EBA}" type="parTrans" cxnId="{B80100A4-2B4E-419A-851A-F3ADF8920C0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CA4E3B2-73E6-4CC7-B831-7E5BB704EC13}" type="sibTrans" cxnId="{B80100A4-2B4E-419A-851A-F3ADF8920C0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E6EA737-DEE7-4AB2-A1A4-551DFCE91B91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REVISIÓN BIBLIOGRÁFICA</a:t>
          </a:r>
          <a:endParaRPr lang="es-ES" b="1" dirty="0">
            <a:solidFill>
              <a:schemeClr val="tx1"/>
            </a:solidFill>
          </a:endParaRPr>
        </a:p>
      </dgm:t>
    </dgm:pt>
    <dgm:pt modelId="{DC849517-1E05-4361-8E01-178390A6114E}" type="parTrans" cxnId="{222E964F-4949-4FA3-829E-63857E2C282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833EB6B-214F-4864-A538-412F9B75F97B}" type="sibTrans" cxnId="{222E964F-4949-4FA3-829E-63857E2C282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C190B52-2F0A-4753-984F-1E1A56F209C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CUANTITATIVO</a:t>
          </a:r>
          <a:endParaRPr lang="es-ES" b="1" dirty="0">
            <a:solidFill>
              <a:schemeClr val="tx1"/>
            </a:solidFill>
          </a:endParaRPr>
        </a:p>
      </dgm:t>
    </dgm:pt>
    <dgm:pt modelId="{B3160D64-19E0-48A1-940F-D0693B5F32F0}" type="parTrans" cxnId="{0370D7F7-D8AC-468F-86BF-1146214E8B4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FAB2BB6-8980-4A9E-B27F-AC83BFA42475}" type="sibTrans" cxnId="{0370D7F7-D8AC-468F-86BF-1146214E8B4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B8C4187-19A8-487B-BD97-2A19D2321407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ENCUESTA</a:t>
          </a:r>
          <a:endParaRPr lang="es-ES" b="1" dirty="0">
            <a:solidFill>
              <a:schemeClr val="tx1"/>
            </a:solidFill>
          </a:endParaRPr>
        </a:p>
      </dgm:t>
    </dgm:pt>
    <dgm:pt modelId="{1F606189-4451-4590-8C4F-2703086B59AF}" type="parTrans" cxnId="{8AECB539-41FE-4A6E-B464-BC52623B4C9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F684773-AE29-412F-AFBB-910B62C43EE4}" type="sibTrans" cxnId="{8AECB539-41FE-4A6E-B464-BC52623B4C9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2160C94-82C6-411E-8A37-9B58216C7FC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TIPO DE INVESTIGACIÓN</a:t>
          </a:r>
          <a:endParaRPr lang="es-ES" b="1" dirty="0">
            <a:solidFill>
              <a:schemeClr val="tx1"/>
            </a:solidFill>
          </a:endParaRPr>
        </a:p>
      </dgm:t>
    </dgm:pt>
    <dgm:pt modelId="{2DD57CDC-39C7-4839-8C27-FFFF013111E2}" type="parTrans" cxnId="{3636D1F4-6A23-40AD-A6D8-70F6727C454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ACA7A84-EA05-432B-BF04-B293CBBAACA6}" type="sibTrans" cxnId="{3636D1F4-6A23-40AD-A6D8-70F6727C454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BDF3A13-8228-4ED4-B4E3-5E24D3E3CCF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CORRELACIONAL</a:t>
          </a:r>
          <a:endParaRPr lang="es-ES" b="1" dirty="0">
            <a:solidFill>
              <a:schemeClr val="tx1"/>
            </a:solidFill>
          </a:endParaRPr>
        </a:p>
      </dgm:t>
    </dgm:pt>
    <dgm:pt modelId="{5ACDE6BE-D76D-419D-8A1A-04D7CC1BB64D}" type="parTrans" cxnId="{4A11A8F7-6D6B-4E30-ACE0-30EB2B0CB9C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F7E3A67-91BA-4D0E-8AC2-D3C5CED62E5C}" type="sibTrans" cxnId="{4A11A8F7-6D6B-4E30-ACE0-30EB2B0CB9C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1229C70-1FC6-4C06-9F19-E6636422296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APLICADA</a:t>
          </a:r>
          <a:endParaRPr lang="es-ES" b="1" dirty="0">
            <a:solidFill>
              <a:schemeClr val="tx1"/>
            </a:solidFill>
          </a:endParaRPr>
        </a:p>
      </dgm:t>
    </dgm:pt>
    <dgm:pt modelId="{019A0748-C355-4E2E-A19C-39C51E7DE6FE}" type="parTrans" cxnId="{0B14479E-C2A3-4C31-8445-B50B4DAE03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1B3F09E-10B5-4186-A4DC-9F9AFA9752D0}" type="sibTrans" cxnId="{0B14479E-C2A3-4C31-8445-B50B4DAE03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C1AF840B-A666-4EFF-BB56-389C81406A7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MIXTA</a:t>
          </a:r>
          <a:endParaRPr lang="es-ES" b="1" dirty="0">
            <a:solidFill>
              <a:schemeClr val="tx1"/>
            </a:solidFill>
          </a:endParaRPr>
        </a:p>
      </dgm:t>
    </dgm:pt>
    <dgm:pt modelId="{037048B9-3282-40B2-8E58-B73D3DEF655E}" type="parTrans" cxnId="{F67608B6-42C2-4894-B3B0-83B53165AEC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E4D571B-6041-4141-99DF-EE7F04A4712E}" type="sibTrans" cxnId="{F67608B6-42C2-4894-B3B0-83B53165AEC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E10F90E-F7BC-40D2-A337-D165F8F0D82E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MUESTRA 381 PERSONAS</a:t>
          </a:r>
          <a:endParaRPr lang="es-ES" b="1" dirty="0">
            <a:solidFill>
              <a:schemeClr val="tx1"/>
            </a:solidFill>
          </a:endParaRPr>
        </a:p>
      </dgm:t>
    </dgm:pt>
    <dgm:pt modelId="{D1C3DA00-E37B-44DD-921E-6C11F35036C8}" type="parTrans" cxnId="{307E68A9-F4B2-4695-B853-F0E0EB54F664}">
      <dgm:prSet/>
      <dgm:spPr/>
      <dgm:t>
        <a:bodyPr/>
        <a:lstStyle/>
        <a:p>
          <a:endParaRPr lang="es-ES"/>
        </a:p>
      </dgm:t>
    </dgm:pt>
    <dgm:pt modelId="{15F35CD3-5D99-4461-92B5-009B1A8DB5E8}" type="sibTrans" cxnId="{307E68A9-F4B2-4695-B853-F0E0EB54F664}">
      <dgm:prSet/>
      <dgm:spPr/>
      <dgm:t>
        <a:bodyPr/>
        <a:lstStyle/>
        <a:p>
          <a:endParaRPr lang="es-ES"/>
        </a:p>
      </dgm:t>
    </dgm:pt>
    <dgm:pt modelId="{D2B2CE37-CDA2-47E9-9F31-FBEAB0ADC9B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H1: </a:t>
          </a:r>
          <a:r>
            <a:rPr lang="es-EC" sz="1600" dirty="0" smtClean="0">
              <a:solidFill>
                <a:schemeClr val="tx1"/>
              </a:solidFill>
            </a:rPr>
            <a:t>La educación financiera SI influye positivamente en el desarrollo socioeconómico de la población del cantón Rumiñahui</a:t>
          </a:r>
          <a:endParaRPr lang="es-ES" sz="1600" b="1" dirty="0">
            <a:solidFill>
              <a:schemeClr val="tx1"/>
            </a:solidFill>
          </a:endParaRPr>
        </a:p>
      </dgm:t>
    </dgm:pt>
    <dgm:pt modelId="{3C2CBDA0-A580-4680-AB9B-CA1E6E695FC2}" type="parTrans" cxnId="{2AF875DB-1E24-4436-8D13-7AACE1D6EA5E}">
      <dgm:prSet/>
      <dgm:spPr/>
      <dgm:t>
        <a:bodyPr/>
        <a:lstStyle/>
        <a:p>
          <a:endParaRPr lang="es-ES"/>
        </a:p>
      </dgm:t>
    </dgm:pt>
    <dgm:pt modelId="{5C5D56FB-C684-4AE3-A84A-2E73B17B4A43}" type="sibTrans" cxnId="{2AF875DB-1E24-4436-8D13-7AACE1D6EA5E}">
      <dgm:prSet/>
      <dgm:spPr/>
      <dgm:t>
        <a:bodyPr/>
        <a:lstStyle/>
        <a:p>
          <a:endParaRPr lang="es-ES"/>
        </a:p>
      </dgm:t>
    </dgm:pt>
    <dgm:pt modelId="{6A976377-7525-400F-8801-0C1CFCF0599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H0: </a:t>
          </a:r>
          <a:r>
            <a:rPr lang="es-EC" sz="1400" dirty="0" smtClean="0">
              <a:solidFill>
                <a:schemeClr val="tx1"/>
              </a:solidFill>
            </a:rPr>
            <a:t>La educación financiera NO influye positivamente en el desarrollo socioeconómico de la población del cantón Rumiñahui</a:t>
          </a:r>
          <a:endParaRPr lang="es-ES" sz="1400" b="1" dirty="0">
            <a:solidFill>
              <a:schemeClr val="tx1"/>
            </a:solidFill>
          </a:endParaRPr>
        </a:p>
      </dgm:t>
    </dgm:pt>
    <dgm:pt modelId="{8C65C66A-8FF7-497C-BFA3-3612D4BA41C5}" type="parTrans" cxnId="{13C45AD6-3C6E-455F-9E21-615CECECE47F}">
      <dgm:prSet/>
      <dgm:spPr/>
      <dgm:t>
        <a:bodyPr/>
        <a:lstStyle/>
        <a:p>
          <a:endParaRPr lang="es-ES"/>
        </a:p>
      </dgm:t>
    </dgm:pt>
    <dgm:pt modelId="{27E31D0E-E69A-4DE2-8C45-59A62416389A}" type="sibTrans" cxnId="{13C45AD6-3C6E-455F-9E21-615CECECE47F}">
      <dgm:prSet/>
      <dgm:spPr/>
      <dgm:t>
        <a:bodyPr/>
        <a:lstStyle/>
        <a:p>
          <a:endParaRPr lang="es-ES"/>
        </a:p>
      </dgm:t>
    </dgm:pt>
    <dgm:pt modelId="{6E3AB734-BEA7-40E3-81A3-92AEF8F8B7C4}" type="pres">
      <dgm:prSet presAssocID="{D64C0E86-34CD-4FDB-806E-EE9C266282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D7CD08-EC1E-4DFA-A97F-4FEBF6BE465D}" type="pres">
      <dgm:prSet presAssocID="{F9B5AAC1-BBD7-41F7-AECA-A0FE9E3B4FBF}" presName="root1" presStyleCnt="0"/>
      <dgm:spPr/>
    </dgm:pt>
    <dgm:pt modelId="{46C7F9FD-6995-4E85-A0D9-9A2D919DA34D}" type="pres">
      <dgm:prSet presAssocID="{F9B5AAC1-BBD7-41F7-AECA-A0FE9E3B4FB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A0673C-9B26-4CE9-8B1D-47B356F579E6}" type="pres">
      <dgm:prSet presAssocID="{F9B5AAC1-BBD7-41F7-AECA-A0FE9E3B4FBF}" presName="level2hierChild" presStyleCnt="0"/>
      <dgm:spPr/>
    </dgm:pt>
    <dgm:pt modelId="{32A8F556-4A15-4E68-9ADA-5650AE82F6C3}" type="pres">
      <dgm:prSet presAssocID="{40AD6CB0-B6BF-4200-B470-2A22071A7EBA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F4224C9B-BEFC-4DB0-9B95-174445409AE6}" type="pres">
      <dgm:prSet presAssocID="{40AD6CB0-B6BF-4200-B470-2A22071A7EBA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28D63CB-A24D-4F70-A919-1115DC210EF0}" type="pres">
      <dgm:prSet presAssocID="{B5D57BF5-78F4-4B1F-8BCC-1A64FC199AEC}" presName="root2" presStyleCnt="0"/>
      <dgm:spPr/>
    </dgm:pt>
    <dgm:pt modelId="{6B8B7E4B-F5E1-4093-80B5-ECB0DC227BC1}" type="pres">
      <dgm:prSet presAssocID="{B5D57BF5-78F4-4B1F-8BCC-1A64FC199AE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022753-CA38-4761-87C9-F05DE69E96CC}" type="pres">
      <dgm:prSet presAssocID="{B5D57BF5-78F4-4B1F-8BCC-1A64FC199AEC}" presName="level3hierChild" presStyleCnt="0"/>
      <dgm:spPr/>
    </dgm:pt>
    <dgm:pt modelId="{E6832293-BEAB-4A5C-A66E-9881B615514A}" type="pres">
      <dgm:prSet presAssocID="{DC849517-1E05-4361-8E01-178390A6114E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2FF78832-F367-4608-B64B-549E6506515C}" type="pres">
      <dgm:prSet presAssocID="{DC849517-1E05-4361-8E01-178390A6114E}" presName="connTx" presStyleLbl="parChTrans1D3" presStyleIdx="0" presStyleCnt="4"/>
      <dgm:spPr/>
      <dgm:t>
        <a:bodyPr/>
        <a:lstStyle/>
        <a:p>
          <a:endParaRPr lang="es-ES"/>
        </a:p>
      </dgm:t>
    </dgm:pt>
    <dgm:pt modelId="{421ED9B9-479D-458B-8609-72095E8BCFCD}" type="pres">
      <dgm:prSet presAssocID="{4E6EA737-DEE7-4AB2-A1A4-551DFCE91B91}" presName="root2" presStyleCnt="0"/>
      <dgm:spPr/>
    </dgm:pt>
    <dgm:pt modelId="{368C7B0C-CD19-45B3-8303-C8A58748E543}" type="pres">
      <dgm:prSet presAssocID="{4E6EA737-DEE7-4AB2-A1A4-551DFCE91B9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E9E2B0-0DF7-480A-9405-3542C8B73239}" type="pres">
      <dgm:prSet presAssocID="{4E6EA737-DEE7-4AB2-A1A4-551DFCE91B91}" presName="level3hierChild" presStyleCnt="0"/>
      <dgm:spPr/>
    </dgm:pt>
    <dgm:pt modelId="{1DE3F980-72B8-45E0-924D-2FD965614FD9}" type="pres">
      <dgm:prSet presAssocID="{B3160D64-19E0-48A1-940F-D0693B5F32F0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27B22144-14AC-4768-A993-1B679E0B5E49}" type="pres">
      <dgm:prSet presAssocID="{B3160D64-19E0-48A1-940F-D0693B5F32F0}" presName="connTx" presStyleLbl="parChTrans1D2" presStyleIdx="1" presStyleCnt="5"/>
      <dgm:spPr/>
      <dgm:t>
        <a:bodyPr/>
        <a:lstStyle/>
        <a:p>
          <a:endParaRPr lang="es-ES"/>
        </a:p>
      </dgm:t>
    </dgm:pt>
    <dgm:pt modelId="{DB97AC45-A1FB-4F80-BE81-9CD67D4A24AB}" type="pres">
      <dgm:prSet presAssocID="{1C190B52-2F0A-4753-984F-1E1A56F209C7}" presName="root2" presStyleCnt="0"/>
      <dgm:spPr/>
    </dgm:pt>
    <dgm:pt modelId="{0DBA2289-3695-4310-A7C4-C6B60BD71B06}" type="pres">
      <dgm:prSet presAssocID="{1C190B52-2F0A-4753-984F-1E1A56F209C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00906F-29B3-47E8-BEA9-4EB9B66A7332}" type="pres">
      <dgm:prSet presAssocID="{1C190B52-2F0A-4753-984F-1E1A56F209C7}" presName="level3hierChild" presStyleCnt="0"/>
      <dgm:spPr/>
    </dgm:pt>
    <dgm:pt modelId="{0465368A-B0F8-4138-A79E-C294546D9CF9}" type="pres">
      <dgm:prSet presAssocID="{1F606189-4451-4590-8C4F-2703086B59AF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BE1C0C50-C0CB-4E8A-87BA-267F23DF53FB}" type="pres">
      <dgm:prSet presAssocID="{1F606189-4451-4590-8C4F-2703086B59AF}" presName="connTx" presStyleLbl="parChTrans1D3" presStyleIdx="1" presStyleCnt="4"/>
      <dgm:spPr/>
      <dgm:t>
        <a:bodyPr/>
        <a:lstStyle/>
        <a:p>
          <a:endParaRPr lang="es-ES"/>
        </a:p>
      </dgm:t>
    </dgm:pt>
    <dgm:pt modelId="{294E0EF2-64B8-4204-B167-51BCDEBFDD72}" type="pres">
      <dgm:prSet presAssocID="{5B8C4187-19A8-487B-BD97-2A19D2321407}" presName="root2" presStyleCnt="0"/>
      <dgm:spPr/>
    </dgm:pt>
    <dgm:pt modelId="{E59C3CFE-E614-4E47-AAA4-CE5EB05FEC9E}" type="pres">
      <dgm:prSet presAssocID="{5B8C4187-19A8-487B-BD97-2A19D232140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226B-34F7-4D9D-A1D1-33E1DD3B3C6B}" type="pres">
      <dgm:prSet presAssocID="{5B8C4187-19A8-487B-BD97-2A19D2321407}" presName="level3hierChild" presStyleCnt="0"/>
      <dgm:spPr/>
    </dgm:pt>
    <dgm:pt modelId="{0C841467-097F-4B13-BB8E-386E69010A2C}" type="pres">
      <dgm:prSet presAssocID="{D1C3DA00-E37B-44DD-921E-6C11F35036C8}" presName="conn2-1" presStyleLbl="parChTrans1D4" presStyleIdx="0" presStyleCnt="1"/>
      <dgm:spPr/>
      <dgm:t>
        <a:bodyPr/>
        <a:lstStyle/>
        <a:p>
          <a:endParaRPr lang="es-ES"/>
        </a:p>
      </dgm:t>
    </dgm:pt>
    <dgm:pt modelId="{9C87C3F4-5602-4784-8E7D-3FCB22F89005}" type="pres">
      <dgm:prSet presAssocID="{D1C3DA00-E37B-44DD-921E-6C11F35036C8}" presName="connTx" presStyleLbl="parChTrans1D4" presStyleIdx="0" presStyleCnt="1"/>
      <dgm:spPr/>
      <dgm:t>
        <a:bodyPr/>
        <a:lstStyle/>
        <a:p>
          <a:endParaRPr lang="es-ES"/>
        </a:p>
      </dgm:t>
    </dgm:pt>
    <dgm:pt modelId="{06709BE6-8A8E-4E5B-AE35-356434925311}" type="pres">
      <dgm:prSet presAssocID="{FE10F90E-F7BC-40D2-A337-D165F8F0D82E}" presName="root2" presStyleCnt="0"/>
      <dgm:spPr/>
    </dgm:pt>
    <dgm:pt modelId="{60A12D5F-8915-49BC-958B-5569C0E68B2D}" type="pres">
      <dgm:prSet presAssocID="{FE10F90E-F7BC-40D2-A337-D165F8F0D82E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0334CD-4568-44BC-A883-7A2E75D931E8}" type="pres">
      <dgm:prSet presAssocID="{FE10F90E-F7BC-40D2-A337-D165F8F0D82E}" presName="level3hierChild" presStyleCnt="0"/>
      <dgm:spPr/>
    </dgm:pt>
    <dgm:pt modelId="{CB9A1364-FD2E-4F29-88C3-17DC0DB4B12A}" type="pres">
      <dgm:prSet presAssocID="{72160C94-82C6-411E-8A37-9B58216C7FCE}" presName="root1" presStyleCnt="0"/>
      <dgm:spPr/>
    </dgm:pt>
    <dgm:pt modelId="{0C431FD3-E5E2-48B0-95CB-7BE3394D0F64}" type="pres">
      <dgm:prSet presAssocID="{72160C94-82C6-411E-8A37-9B58216C7FCE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7E6E28-64ED-4D80-AEB0-CF74A44CC250}" type="pres">
      <dgm:prSet presAssocID="{72160C94-82C6-411E-8A37-9B58216C7FCE}" presName="level2hierChild" presStyleCnt="0"/>
      <dgm:spPr/>
    </dgm:pt>
    <dgm:pt modelId="{FACFE692-6F82-4598-865B-0A3F37CC4623}" type="pres">
      <dgm:prSet presAssocID="{019A0748-C355-4E2E-A19C-39C51E7DE6FE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686C2228-FFF6-4465-9260-C525CABB45E9}" type="pres">
      <dgm:prSet presAssocID="{019A0748-C355-4E2E-A19C-39C51E7DE6FE}" presName="connTx" presStyleLbl="parChTrans1D2" presStyleIdx="2" presStyleCnt="5"/>
      <dgm:spPr/>
      <dgm:t>
        <a:bodyPr/>
        <a:lstStyle/>
        <a:p>
          <a:endParaRPr lang="es-ES"/>
        </a:p>
      </dgm:t>
    </dgm:pt>
    <dgm:pt modelId="{3CF376A1-5CDA-4D52-AE9C-52A38D7B67E9}" type="pres">
      <dgm:prSet presAssocID="{41229C70-1FC6-4C06-9F19-E66364222969}" presName="root2" presStyleCnt="0"/>
      <dgm:spPr/>
    </dgm:pt>
    <dgm:pt modelId="{7356F2C1-44DC-4C6A-B072-BA6A9C0C17BE}" type="pres">
      <dgm:prSet presAssocID="{41229C70-1FC6-4C06-9F19-E6636422296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026A58-0D8F-47E1-AC08-A5945BCA50AB}" type="pres">
      <dgm:prSet presAssocID="{41229C70-1FC6-4C06-9F19-E66364222969}" presName="level3hierChild" presStyleCnt="0"/>
      <dgm:spPr/>
    </dgm:pt>
    <dgm:pt modelId="{7891BB02-0421-4088-B2CF-8DFE732F70B9}" type="pres">
      <dgm:prSet presAssocID="{037048B9-3282-40B2-8E58-B73D3DEF655E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1990A11-B978-4E3F-8E47-421C0A195972}" type="pres">
      <dgm:prSet presAssocID="{037048B9-3282-40B2-8E58-B73D3DEF655E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0B61DDA-DB21-4862-A576-AA132B128689}" type="pres">
      <dgm:prSet presAssocID="{C1AF840B-A666-4EFF-BB56-389C81406A73}" presName="root2" presStyleCnt="0"/>
      <dgm:spPr/>
    </dgm:pt>
    <dgm:pt modelId="{FBEF2710-3B27-4ACD-B0D5-854B7B6DD418}" type="pres">
      <dgm:prSet presAssocID="{C1AF840B-A666-4EFF-BB56-389C81406A7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D132C-CBAD-432F-85B6-ACF5C829F05B}" type="pres">
      <dgm:prSet presAssocID="{C1AF840B-A666-4EFF-BB56-389C81406A73}" presName="level3hierChild" presStyleCnt="0"/>
      <dgm:spPr/>
    </dgm:pt>
    <dgm:pt modelId="{0F4C5BC8-F205-4ADF-8145-2AED351CA664}" type="pres">
      <dgm:prSet presAssocID="{5ACDE6BE-D76D-419D-8A1A-04D7CC1BB64D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3B76DC13-91AC-4628-BF25-A17B1D40A906}" type="pres">
      <dgm:prSet presAssocID="{5ACDE6BE-D76D-419D-8A1A-04D7CC1BB64D}" presName="connTx" presStyleLbl="parChTrans1D2" presStyleIdx="4" presStyleCnt="5"/>
      <dgm:spPr/>
      <dgm:t>
        <a:bodyPr/>
        <a:lstStyle/>
        <a:p>
          <a:endParaRPr lang="es-ES"/>
        </a:p>
      </dgm:t>
    </dgm:pt>
    <dgm:pt modelId="{634BAB79-A752-42A3-A9F0-0EB2F2B65EB8}" type="pres">
      <dgm:prSet presAssocID="{9BDF3A13-8228-4ED4-B4E3-5E24D3E3CCFD}" presName="root2" presStyleCnt="0"/>
      <dgm:spPr/>
    </dgm:pt>
    <dgm:pt modelId="{A7A3C312-EE8E-48CC-9674-72A1EF92BDC4}" type="pres">
      <dgm:prSet presAssocID="{9BDF3A13-8228-4ED4-B4E3-5E24D3E3CCF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C8A935-B9EC-4F2B-B24D-169C5AC041EB}" type="pres">
      <dgm:prSet presAssocID="{9BDF3A13-8228-4ED4-B4E3-5E24D3E3CCFD}" presName="level3hierChild" presStyleCnt="0"/>
      <dgm:spPr/>
    </dgm:pt>
    <dgm:pt modelId="{1E7DEF32-37C8-419A-9EF8-C4F7AC4C88DE}" type="pres">
      <dgm:prSet presAssocID="{3C2CBDA0-A580-4680-AB9B-CA1E6E695FC2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05DCF469-5CFA-48FF-9B42-4A8E131677EC}" type="pres">
      <dgm:prSet presAssocID="{3C2CBDA0-A580-4680-AB9B-CA1E6E695FC2}" presName="connTx" presStyleLbl="parChTrans1D3" presStyleIdx="2" presStyleCnt="4"/>
      <dgm:spPr/>
      <dgm:t>
        <a:bodyPr/>
        <a:lstStyle/>
        <a:p>
          <a:endParaRPr lang="es-ES"/>
        </a:p>
      </dgm:t>
    </dgm:pt>
    <dgm:pt modelId="{678CD3F0-0F55-4F2C-A40D-10E7553CCF45}" type="pres">
      <dgm:prSet presAssocID="{D2B2CE37-CDA2-47E9-9F31-FBEAB0ADC9B9}" presName="root2" presStyleCnt="0"/>
      <dgm:spPr/>
    </dgm:pt>
    <dgm:pt modelId="{AD79CF47-FC6F-463D-9298-87A62B0A24A9}" type="pres">
      <dgm:prSet presAssocID="{D2B2CE37-CDA2-47E9-9F31-FBEAB0ADC9B9}" presName="LevelTwoTextNode" presStyleLbl="node3" presStyleIdx="2" presStyleCnt="4" custScaleX="18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A9E9F3-6FB3-4859-A556-E2ECC58B7A92}" type="pres">
      <dgm:prSet presAssocID="{D2B2CE37-CDA2-47E9-9F31-FBEAB0ADC9B9}" presName="level3hierChild" presStyleCnt="0"/>
      <dgm:spPr/>
    </dgm:pt>
    <dgm:pt modelId="{8B72AB10-42BB-4D98-8168-04698DA4C16A}" type="pres">
      <dgm:prSet presAssocID="{8C65C66A-8FF7-497C-BFA3-3612D4BA41C5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AF3143BF-6D32-4728-940C-19B9BABE9D69}" type="pres">
      <dgm:prSet presAssocID="{8C65C66A-8FF7-497C-BFA3-3612D4BA41C5}" presName="connTx" presStyleLbl="parChTrans1D3" presStyleIdx="3" presStyleCnt="4"/>
      <dgm:spPr/>
      <dgm:t>
        <a:bodyPr/>
        <a:lstStyle/>
        <a:p>
          <a:endParaRPr lang="es-ES"/>
        </a:p>
      </dgm:t>
    </dgm:pt>
    <dgm:pt modelId="{5D8B0249-2095-4624-A637-4AA72E7C9F3F}" type="pres">
      <dgm:prSet presAssocID="{6A976377-7525-400F-8801-0C1CFCF0599A}" presName="root2" presStyleCnt="0"/>
      <dgm:spPr/>
    </dgm:pt>
    <dgm:pt modelId="{B5EFA65A-9840-4548-B655-22F5F8BD1B8F}" type="pres">
      <dgm:prSet presAssocID="{6A976377-7525-400F-8801-0C1CFCF0599A}" presName="LevelTwoTextNode" presStyleLbl="node3" presStyleIdx="3" presStyleCnt="4" custScaleX="18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2D85C-04EE-4DBB-B311-762DA48C685B}" type="pres">
      <dgm:prSet presAssocID="{6A976377-7525-400F-8801-0C1CFCF0599A}" presName="level3hierChild" presStyleCnt="0"/>
      <dgm:spPr/>
    </dgm:pt>
  </dgm:ptLst>
  <dgm:cxnLst>
    <dgm:cxn modelId="{99795D8F-919C-42CC-B064-10F4BC762A6F}" type="presOf" srcId="{037048B9-3282-40B2-8E58-B73D3DEF655E}" destId="{41990A11-B978-4E3F-8E47-421C0A195972}" srcOrd="1" destOrd="0" presId="urn:microsoft.com/office/officeart/2005/8/layout/hierarchy2"/>
    <dgm:cxn modelId="{13C45AD6-3C6E-455F-9E21-615CECECE47F}" srcId="{9BDF3A13-8228-4ED4-B4E3-5E24D3E3CCFD}" destId="{6A976377-7525-400F-8801-0C1CFCF0599A}" srcOrd="1" destOrd="0" parTransId="{8C65C66A-8FF7-497C-BFA3-3612D4BA41C5}" sibTransId="{27E31D0E-E69A-4DE2-8C45-59A62416389A}"/>
    <dgm:cxn modelId="{E4E27269-CCAD-45BB-A701-1D1BC881E98F}" type="presOf" srcId="{8C65C66A-8FF7-497C-BFA3-3612D4BA41C5}" destId="{8B72AB10-42BB-4D98-8168-04698DA4C16A}" srcOrd="0" destOrd="0" presId="urn:microsoft.com/office/officeart/2005/8/layout/hierarchy2"/>
    <dgm:cxn modelId="{FB39D47A-5C25-4DF8-8028-DE52BCF944CF}" srcId="{D64C0E86-34CD-4FDB-806E-EE9C266282BA}" destId="{F9B5AAC1-BBD7-41F7-AECA-A0FE9E3B4FBF}" srcOrd="0" destOrd="0" parTransId="{47ED5E04-BCDB-4409-8D98-D3EF69B1E6DA}" sibTransId="{73FA7A7A-D1CA-474D-9692-F13C60ACD3A6}"/>
    <dgm:cxn modelId="{9928C1F3-509F-49A4-AEF8-8FE247A98CA0}" type="presOf" srcId="{C1AF840B-A666-4EFF-BB56-389C81406A73}" destId="{FBEF2710-3B27-4ACD-B0D5-854B7B6DD418}" srcOrd="0" destOrd="0" presId="urn:microsoft.com/office/officeart/2005/8/layout/hierarchy2"/>
    <dgm:cxn modelId="{00B9B1F1-BE0F-4C43-9CB6-9FD440C07A79}" type="presOf" srcId="{9BDF3A13-8228-4ED4-B4E3-5E24D3E3CCFD}" destId="{A7A3C312-EE8E-48CC-9674-72A1EF92BDC4}" srcOrd="0" destOrd="0" presId="urn:microsoft.com/office/officeart/2005/8/layout/hierarchy2"/>
    <dgm:cxn modelId="{DFEC0CEE-1358-4CA8-B9A5-0E686A58C58B}" type="presOf" srcId="{3C2CBDA0-A580-4680-AB9B-CA1E6E695FC2}" destId="{1E7DEF32-37C8-419A-9EF8-C4F7AC4C88DE}" srcOrd="0" destOrd="0" presId="urn:microsoft.com/office/officeart/2005/8/layout/hierarchy2"/>
    <dgm:cxn modelId="{407C0E81-93C3-4A18-A19A-21F0B83A92D5}" type="presOf" srcId="{019A0748-C355-4E2E-A19C-39C51E7DE6FE}" destId="{FACFE692-6F82-4598-865B-0A3F37CC4623}" srcOrd="0" destOrd="0" presId="urn:microsoft.com/office/officeart/2005/8/layout/hierarchy2"/>
    <dgm:cxn modelId="{15180BA5-9DC7-4F18-8C72-716F155CE97E}" type="presOf" srcId="{B5D57BF5-78F4-4B1F-8BCC-1A64FC199AEC}" destId="{6B8B7E4B-F5E1-4093-80B5-ECB0DC227BC1}" srcOrd="0" destOrd="0" presId="urn:microsoft.com/office/officeart/2005/8/layout/hierarchy2"/>
    <dgm:cxn modelId="{8AECB539-41FE-4A6E-B464-BC52623B4C9C}" srcId="{1C190B52-2F0A-4753-984F-1E1A56F209C7}" destId="{5B8C4187-19A8-487B-BD97-2A19D2321407}" srcOrd="0" destOrd="0" parTransId="{1F606189-4451-4590-8C4F-2703086B59AF}" sibTransId="{4F684773-AE29-412F-AFBB-910B62C43EE4}"/>
    <dgm:cxn modelId="{E051BB6A-06F8-44D9-BE6B-E3F4F032F7C6}" type="presOf" srcId="{5ACDE6BE-D76D-419D-8A1A-04D7CC1BB64D}" destId="{3B76DC13-91AC-4628-BF25-A17B1D40A906}" srcOrd="1" destOrd="0" presId="urn:microsoft.com/office/officeart/2005/8/layout/hierarchy2"/>
    <dgm:cxn modelId="{87E8BC79-C8A7-4DCF-8282-399B98DDAABC}" type="presOf" srcId="{40AD6CB0-B6BF-4200-B470-2A22071A7EBA}" destId="{F4224C9B-BEFC-4DB0-9B95-174445409AE6}" srcOrd="1" destOrd="0" presId="urn:microsoft.com/office/officeart/2005/8/layout/hierarchy2"/>
    <dgm:cxn modelId="{B00470FD-45EC-4325-89F2-E06656E5D2A7}" type="presOf" srcId="{D1C3DA00-E37B-44DD-921E-6C11F35036C8}" destId="{0C841467-097F-4B13-BB8E-386E69010A2C}" srcOrd="0" destOrd="0" presId="urn:microsoft.com/office/officeart/2005/8/layout/hierarchy2"/>
    <dgm:cxn modelId="{74B515A3-8EB0-43A7-BCE9-5C575AF2A313}" type="presOf" srcId="{037048B9-3282-40B2-8E58-B73D3DEF655E}" destId="{7891BB02-0421-4088-B2CF-8DFE732F70B9}" srcOrd="0" destOrd="0" presId="urn:microsoft.com/office/officeart/2005/8/layout/hierarchy2"/>
    <dgm:cxn modelId="{EF298923-6C1C-48A3-ADC1-D4845B302088}" type="presOf" srcId="{D2B2CE37-CDA2-47E9-9F31-FBEAB0ADC9B9}" destId="{AD79CF47-FC6F-463D-9298-87A62B0A24A9}" srcOrd="0" destOrd="0" presId="urn:microsoft.com/office/officeart/2005/8/layout/hierarchy2"/>
    <dgm:cxn modelId="{F67608B6-42C2-4894-B3B0-83B53165AECE}" srcId="{72160C94-82C6-411E-8A37-9B58216C7FCE}" destId="{C1AF840B-A666-4EFF-BB56-389C81406A73}" srcOrd="1" destOrd="0" parTransId="{037048B9-3282-40B2-8E58-B73D3DEF655E}" sibTransId="{DE4D571B-6041-4141-99DF-EE7F04A4712E}"/>
    <dgm:cxn modelId="{873529E3-7240-480E-8C5A-3B6E60F29C7F}" type="presOf" srcId="{3C2CBDA0-A580-4680-AB9B-CA1E6E695FC2}" destId="{05DCF469-5CFA-48FF-9B42-4A8E131677EC}" srcOrd="1" destOrd="0" presId="urn:microsoft.com/office/officeart/2005/8/layout/hierarchy2"/>
    <dgm:cxn modelId="{A2797BA1-D685-4999-B884-D65492C60E14}" type="presOf" srcId="{41229C70-1FC6-4C06-9F19-E66364222969}" destId="{7356F2C1-44DC-4C6A-B072-BA6A9C0C17BE}" srcOrd="0" destOrd="0" presId="urn:microsoft.com/office/officeart/2005/8/layout/hierarchy2"/>
    <dgm:cxn modelId="{2AF875DB-1E24-4436-8D13-7AACE1D6EA5E}" srcId="{9BDF3A13-8228-4ED4-B4E3-5E24D3E3CCFD}" destId="{D2B2CE37-CDA2-47E9-9F31-FBEAB0ADC9B9}" srcOrd="0" destOrd="0" parTransId="{3C2CBDA0-A580-4680-AB9B-CA1E6E695FC2}" sibTransId="{5C5D56FB-C684-4AE3-A84A-2E73B17B4A43}"/>
    <dgm:cxn modelId="{7909F15B-AA5E-4B3F-BCCC-4B384FD1B9B4}" type="presOf" srcId="{DC849517-1E05-4361-8E01-178390A6114E}" destId="{2FF78832-F367-4608-B64B-549E6506515C}" srcOrd="1" destOrd="0" presId="urn:microsoft.com/office/officeart/2005/8/layout/hierarchy2"/>
    <dgm:cxn modelId="{4A11A8F7-6D6B-4E30-ACE0-30EB2B0CB9CA}" srcId="{72160C94-82C6-411E-8A37-9B58216C7FCE}" destId="{9BDF3A13-8228-4ED4-B4E3-5E24D3E3CCFD}" srcOrd="2" destOrd="0" parTransId="{5ACDE6BE-D76D-419D-8A1A-04D7CC1BB64D}" sibTransId="{EF7E3A67-91BA-4D0E-8AC2-D3C5CED62E5C}"/>
    <dgm:cxn modelId="{A1496386-04E7-4CAC-888C-7A6395EB1E7B}" type="presOf" srcId="{F9B5AAC1-BBD7-41F7-AECA-A0FE9E3B4FBF}" destId="{46C7F9FD-6995-4E85-A0D9-9A2D919DA34D}" srcOrd="0" destOrd="0" presId="urn:microsoft.com/office/officeart/2005/8/layout/hierarchy2"/>
    <dgm:cxn modelId="{582EC433-2797-42B4-9653-467FFA62CBEE}" type="presOf" srcId="{B3160D64-19E0-48A1-940F-D0693B5F32F0}" destId="{27B22144-14AC-4768-A993-1B679E0B5E49}" srcOrd="1" destOrd="0" presId="urn:microsoft.com/office/officeart/2005/8/layout/hierarchy2"/>
    <dgm:cxn modelId="{34F8743C-F30E-4FA7-AF8F-4A36510FC6AE}" type="presOf" srcId="{40AD6CB0-B6BF-4200-B470-2A22071A7EBA}" destId="{32A8F556-4A15-4E68-9ADA-5650AE82F6C3}" srcOrd="0" destOrd="0" presId="urn:microsoft.com/office/officeart/2005/8/layout/hierarchy2"/>
    <dgm:cxn modelId="{5F64A259-3A3B-4375-8D9E-31DD5D35EC65}" type="presOf" srcId="{DC849517-1E05-4361-8E01-178390A6114E}" destId="{E6832293-BEAB-4A5C-A66E-9881B615514A}" srcOrd="0" destOrd="0" presId="urn:microsoft.com/office/officeart/2005/8/layout/hierarchy2"/>
    <dgm:cxn modelId="{B4371F0D-03F4-4104-ACB4-6CED0919E945}" type="presOf" srcId="{6A976377-7525-400F-8801-0C1CFCF0599A}" destId="{B5EFA65A-9840-4548-B655-22F5F8BD1B8F}" srcOrd="0" destOrd="0" presId="urn:microsoft.com/office/officeart/2005/8/layout/hierarchy2"/>
    <dgm:cxn modelId="{222E964F-4949-4FA3-829E-63857E2C282D}" srcId="{B5D57BF5-78F4-4B1F-8BCC-1A64FC199AEC}" destId="{4E6EA737-DEE7-4AB2-A1A4-551DFCE91B91}" srcOrd="0" destOrd="0" parTransId="{DC849517-1E05-4361-8E01-178390A6114E}" sibTransId="{A833EB6B-214F-4864-A538-412F9B75F97B}"/>
    <dgm:cxn modelId="{FD85DF9D-6FE9-4080-B52A-D5EEA73B5B03}" type="presOf" srcId="{B3160D64-19E0-48A1-940F-D0693B5F32F0}" destId="{1DE3F980-72B8-45E0-924D-2FD965614FD9}" srcOrd="0" destOrd="0" presId="urn:microsoft.com/office/officeart/2005/8/layout/hierarchy2"/>
    <dgm:cxn modelId="{0F3A26FE-2707-4BFA-A1F9-C398B33D95AC}" type="presOf" srcId="{D64C0E86-34CD-4FDB-806E-EE9C266282BA}" destId="{6E3AB734-BEA7-40E3-81A3-92AEF8F8B7C4}" srcOrd="0" destOrd="0" presId="urn:microsoft.com/office/officeart/2005/8/layout/hierarchy2"/>
    <dgm:cxn modelId="{3636D1F4-6A23-40AD-A6D8-70F6727C4540}" srcId="{D64C0E86-34CD-4FDB-806E-EE9C266282BA}" destId="{72160C94-82C6-411E-8A37-9B58216C7FCE}" srcOrd="1" destOrd="0" parTransId="{2DD57CDC-39C7-4839-8C27-FFFF013111E2}" sibTransId="{EACA7A84-EA05-432B-BF04-B293CBBAACA6}"/>
    <dgm:cxn modelId="{95853331-E559-4F4C-BF9C-B7ED80701A78}" type="presOf" srcId="{D1C3DA00-E37B-44DD-921E-6C11F35036C8}" destId="{9C87C3F4-5602-4784-8E7D-3FCB22F89005}" srcOrd="1" destOrd="0" presId="urn:microsoft.com/office/officeart/2005/8/layout/hierarchy2"/>
    <dgm:cxn modelId="{0370D7F7-D8AC-468F-86BF-1146214E8B48}" srcId="{F9B5AAC1-BBD7-41F7-AECA-A0FE9E3B4FBF}" destId="{1C190B52-2F0A-4753-984F-1E1A56F209C7}" srcOrd="1" destOrd="0" parTransId="{B3160D64-19E0-48A1-940F-D0693B5F32F0}" sibTransId="{9FAB2BB6-8980-4A9E-B27F-AC83BFA42475}"/>
    <dgm:cxn modelId="{ED4F1D03-33DC-4E99-8769-924103E84145}" type="presOf" srcId="{1C190B52-2F0A-4753-984F-1E1A56F209C7}" destId="{0DBA2289-3695-4310-A7C4-C6B60BD71B06}" srcOrd="0" destOrd="0" presId="urn:microsoft.com/office/officeart/2005/8/layout/hierarchy2"/>
    <dgm:cxn modelId="{307E68A9-F4B2-4695-B853-F0E0EB54F664}" srcId="{5B8C4187-19A8-487B-BD97-2A19D2321407}" destId="{FE10F90E-F7BC-40D2-A337-D165F8F0D82E}" srcOrd="0" destOrd="0" parTransId="{D1C3DA00-E37B-44DD-921E-6C11F35036C8}" sibTransId="{15F35CD3-5D99-4461-92B5-009B1A8DB5E8}"/>
    <dgm:cxn modelId="{77FF5DCD-7D83-46F2-AAEE-39E9673507DE}" type="presOf" srcId="{019A0748-C355-4E2E-A19C-39C51E7DE6FE}" destId="{686C2228-FFF6-4465-9260-C525CABB45E9}" srcOrd="1" destOrd="0" presId="urn:microsoft.com/office/officeart/2005/8/layout/hierarchy2"/>
    <dgm:cxn modelId="{5DBB2537-758E-4F55-8C65-EE3927CD3B9D}" type="presOf" srcId="{1F606189-4451-4590-8C4F-2703086B59AF}" destId="{BE1C0C50-C0CB-4E8A-87BA-267F23DF53FB}" srcOrd="1" destOrd="0" presId="urn:microsoft.com/office/officeart/2005/8/layout/hierarchy2"/>
    <dgm:cxn modelId="{840F38B5-37BF-444F-841B-628DDB04FB57}" type="presOf" srcId="{5ACDE6BE-D76D-419D-8A1A-04D7CC1BB64D}" destId="{0F4C5BC8-F205-4ADF-8145-2AED351CA664}" srcOrd="0" destOrd="0" presId="urn:microsoft.com/office/officeart/2005/8/layout/hierarchy2"/>
    <dgm:cxn modelId="{254F7637-1E9E-4ACD-AD7D-222E29C80DF7}" type="presOf" srcId="{8C65C66A-8FF7-497C-BFA3-3612D4BA41C5}" destId="{AF3143BF-6D32-4728-940C-19B9BABE9D69}" srcOrd="1" destOrd="0" presId="urn:microsoft.com/office/officeart/2005/8/layout/hierarchy2"/>
    <dgm:cxn modelId="{9EBFB1F0-2E52-4E4E-92DE-B8F98B6A7987}" type="presOf" srcId="{1F606189-4451-4590-8C4F-2703086B59AF}" destId="{0465368A-B0F8-4138-A79E-C294546D9CF9}" srcOrd="0" destOrd="0" presId="urn:microsoft.com/office/officeart/2005/8/layout/hierarchy2"/>
    <dgm:cxn modelId="{B27505CE-6323-4C71-BBBB-A3A39D8101F5}" type="presOf" srcId="{5B8C4187-19A8-487B-BD97-2A19D2321407}" destId="{E59C3CFE-E614-4E47-AAA4-CE5EB05FEC9E}" srcOrd="0" destOrd="0" presId="urn:microsoft.com/office/officeart/2005/8/layout/hierarchy2"/>
    <dgm:cxn modelId="{E9673DAA-CE60-45A2-B1D4-6DF2D014E1A1}" type="presOf" srcId="{72160C94-82C6-411E-8A37-9B58216C7FCE}" destId="{0C431FD3-E5E2-48B0-95CB-7BE3394D0F64}" srcOrd="0" destOrd="0" presId="urn:microsoft.com/office/officeart/2005/8/layout/hierarchy2"/>
    <dgm:cxn modelId="{575240CF-912D-4C4B-937E-BDED750AC18B}" type="presOf" srcId="{FE10F90E-F7BC-40D2-A337-D165F8F0D82E}" destId="{60A12D5F-8915-49BC-958B-5569C0E68B2D}" srcOrd="0" destOrd="0" presId="urn:microsoft.com/office/officeart/2005/8/layout/hierarchy2"/>
    <dgm:cxn modelId="{584492AE-092F-4994-9FBC-71C5BD3CC93D}" type="presOf" srcId="{4E6EA737-DEE7-4AB2-A1A4-551DFCE91B91}" destId="{368C7B0C-CD19-45B3-8303-C8A58748E543}" srcOrd="0" destOrd="0" presId="urn:microsoft.com/office/officeart/2005/8/layout/hierarchy2"/>
    <dgm:cxn modelId="{0B14479E-C2A3-4C31-8445-B50B4DAE0398}" srcId="{72160C94-82C6-411E-8A37-9B58216C7FCE}" destId="{41229C70-1FC6-4C06-9F19-E66364222969}" srcOrd="0" destOrd="0" parTransId="{019A0748-C355-4E2E-A19C-39C51E7DE6FE}" sibTransId="{31B3F09E-10B5-4186-A4DC-9F9AFA9752D0}"/>
    <dgm:cxn modelId="{B80100A4-2B4E-419A-851A-F3ADF8920C00}" srcId="{F9B5AAC1-BBD7-41F7-AECA-A0FE9E3B4FBF}" destId="{B5D57BF5-78F4-4B1F-8BCC-1A64FC199AEC}" srcOrd="0" destOrd="0" parTransId="{40AD6CB0-B6BF-4200-B470-2A22071A7EBA}" sibTransId="{8CA4E3B2-73E6-4CC7-B831-7E5BB704EC13}"/>
    <dgm:cxn modelId="{BC5C36AD-CADF-4462-B723-A76001A52149}" type="presParOf" srcId="{6E3AB734-BEA7-40E3-81A3-92AEF8F8B7C4}" destId="{12D7CD08-EC1E-4DFA-A97F-4FEBF6BE465D}" srcOrd="0" destOrd="0" presId="urn:microsoft.com/office/officeart/2005/8/layout/hierarchy2"/>
    <dgm:cxn modelId="{BF289D5E-B17D-4029-81A4-95F2D05001E2}" type="presParOf" srcId="{12D7CD08-EC1E-4DFA-A97F-4FEBF6BE465D}" destId="{46C7F9FD-6995-4E85-A0D9-9A2D919DA34D}" srcOrd="0" destOrd="0" presId="urn:microsoft.com/office/officeart/2005/8/layout/hierarchy2"/>
    <dgm:cxn modelId="{F0E6D625-4C94-46D3-832F-C121BFA208DF}" type="presParOf" srcId="{12D7CD08-EC1E-4DFA-A97F-4FEBF6BE465D}" destId="{2FA0673C-9B26-4CE9-8B1D-47B356F579E6}" srcOrd="1" destOrd="0" presId="urn:microsoft.com/office/officeart/2005/8/layout/hierarchy2"/>
    <dgm:cxn modelId="{64E455D5-BF2D-40C3-A70C-3192939B862D}" type="presParOf" srcId="{2FA0673C-9B26-4CE9-8B1D-47B356F579E6}" destId="{32A8F556-4A15-4E68-9ADA-5650AE82F6C3}" srcOrd="0" destOrd="0" presId="urn:microsoft.com/office/officeart/2005/8/layout/hierarchy2"/>
    <dgm:cxn modelId="{BCE5383C-F721-4340-8910-6340AC0C39B6}" type="presParOf" srcId="{32A8F556-4A15-4E68-9ADA-5650AE82F6C3}" destId="{F4224C9B-BEFC-4DB0-9B95-174445409AE6}" srcOrd="0" destOrd="0" presId="urn:microsoft.com/office/officeart/2005/8/layout/hierarchy2"/>
    <dgm:cxn modelId="{8BB0DA79-0797-40DD-8603-BCC52F47ECCA}" type="presParOf" srcId="{2FA0673C-9B26-4CE9-8B1D-47B356F579E6}" destId="{828D63CB-A24D-4F70-A919-1115DC210EF0}" srcOrd="1" destOrd="0" presId="urn:microsoft.com/office/officeart/2005/8/layout/hierarchy2"/>
    <dgm:cxn modelId="{411F9206-CFDC-4399-8803-A4965A42A7D8}" type="presParOf" srcId="{828D63CB-A24D-4F70-A919-1115DC210EF0}" destId="{6B8B7E4B-F5E1-4093-80B5-ECB0DC227BC1}" srcOrd="0" destOrd="0" presId="urn:microsoft.com/office/officeart/2005/8/layout/hierarchy2"/>
    <dgm:cxn modelId="{56586172-624B-4294-9779-29B6507A3BA1}" type="presParOf" srcId="{828D63CB-A24D-4F70-A919-1115DC210EF0}" destId="{61022753-CA38-4761-87C9-F05DE69E96CC}" srcOrd="1" destOrd="0" presId="urn:microsoft.com/office/officeart/2005/8/layout/hierarchy2"/>
    <dgm:cxn modelId="{D46D326A-BF00-49CB-A9ED-55A022792194}" type="presParOf" srcId="{61022753-CA38-4761-87C9-F05DE69E96CC}" destId="{E6832293-BEAB-4A5C-A66E-9881B615514A}" srcOrd="0" destOrd="0" presId="urn:microsoft.com/office/officeart/2005/8/layout/hierarchy2"/>
    <dgm:cxn modelId="{731423C5-260E-4771-ACF6-EC3500352CE1}" type="presParOf" srcId="{E6832293-BEAB-4A5C-A66E-9881B615514A}" destId="{2FF78832-F367-4608-B64B-549E6506515C}" srcOrd="0" destOrd="0" presId="urn:microsoft.com/office/officeart/2005/8/layout/hierarchy2"/>
    <dgm:cxn modelId="{D324A7D5-7F2D-4670-BB4F-10D04117D776}" type="presParOf" srcId="{61022753-CA38-4761-87C9-F05DE69E96CC}" destId="{421ED9B9-479D-458B-8609-72095E8BCFCD}" srcOrd="1" destOrd="0" presId="urn:microsoft.com/office/officeart/2005/8/layout/hierarchy2"/>
    <dgm:cxn modelId="{D5C49631-1553-44D9-82A3-F9C98C98C761}" type="presParOf" srcId="{421ED9B9-479D-458B-8609-72095E8BCFCD}" destId="{368C7B0C-CD19-45B3-8303-C8A58748E543}" srcOrd="0" destOrd="0" presId="urn:microsoft.com/office/officeart/2005/8/layout/hierarchy2"/>
    <dgm:cxn modelId="{4FD4908A-A524-45D7-A55A-186BC9C5C873}" type="presParOf" srcId="{421ED9B9-479D-458B-8609-72095E8BCFCD}" destId="{1BE9E2B0-0DF7-480A-9405-3542C8B73239}" srcOrd="1" destOrd="0" presId="urn:microsoft.com/office/officeart/2005/8/layout/hierarchy2"/>
    <dgm:cxn modelId="{A619DCB2-963E-4FB1-AFC1-6B48FEAB89E6}" type="presParOf" srcId="{2FA0673C-9B26-4CE9-8B1D-47B356F579E6}" destId="{1DE3F980-72B8-45E0-924D-2FD965614FD9}" srcOrd="2" destOrd="0" presId="urn:microsoft.com/office/officeart/2005/8/layout/hierarchy2"/>
    <dgm:cxn modelId="{D3429ECF-2774-474A-8F38-5B03351E2A9E}" type="presParOf" srcId="{1DE3F980-72B8-45E0-924D-2FD965614FD9}" destId="{27B22144-14AC-4768-A993-1B679E0B5E49}" srcOrd="0" destOrd="0" presId="urn:microsoft.com/office/officeart/2005/8/layout/hierarchy2"/>
    <dgm:cxn modelId="{18FBEFDB-05C8-48DE-A25B-F28985701E00}" type="presParOf" srcId="{2FA0673C-9B26-4CE9-8B1D-47B356F579E6}" destId="{DB97AC45-A1FB-4F80-BE81-9CD67D4A24AB}" srcOrd="3" destOrd="0" presId="urn:microsoft.com/office/officeart/2005/8/layout/hierarchy2"/>
    <dgm:cxn modelId="{2174EB48-9D8D-4535-8905-4358B253BD01}" type="presParOf" srcId="{DB97AC45-A1FB-4F80-BE81-9CD67D4A24AB}" destId="{0DBA2289-3695-4310-A7C4-C6B60BD71B06}" srcOrd="0" destOrd="0" presId="urn:microsoft.com/office/officeart/2005/8/layout/hierarchy2"/>
    <dgm:cxn modelId="{78F498C6-8A3A-47DB-9C49-551B6AF04D0D}" type="presParOf" srcId="{DB97AC45-A1FB-4F80-BE81-9CD67D4A24AB}" destId="{0100906F-29B3-47E8-BEA9-4EB9B66A7332}" srcOrd="1" destOrd="0" presId="urn:microsoft.com/office/officeart/2005/8/layout/hierarchy2"/>
    <dgm:cxn modelId="{340C61A9-0821-435B-B41D-E9907A7054FF}" type="presParOf" srcId="{0100906F-29B3-47E8-BEA9-4EB9B66A7332}" destId="{0465368A-B0F8-4138-A79E-C294546D9CF9}" srcOrd="0" destOrd="0" presId="urn:microsoft.com/office/officeart/2005/8/layout/hierarchy2"/>
    <dgm:cxn modelId="{894EEB32-A867-4E0A-B25A-28CF0179CED4}" type="presParOf" srcId="{0465368A-B0F8-4138-A79E-C294546D9CF9}" destId="{BE1C0C50-C0CB-4E8A-87BA-267F23DF53FB}" srcOrd="0" destOrd="0" presId="urn:microsoft.com/office/officeart/2005/8/layout/hierarchy2"/>
    <dgm:cxn modelId="{5CD34224-E2D3-463E-9528-573384658C20}" type="presParOf" srcId="{0100906F-29B3-47E8-BEA9-4EB9B66A7332}" destId="{294E0EF2-64B8-4204-B167-51BCDEBFDD72}" srcOrd="1" destOrd="0" presId="urn:microsoft.com/office/officeart/2005/8/layout/hierarchy2"/>
    <dgm:cxn modelId="{C201421E-4A59-4DA8-AAEF-4A4997598C0B}" type="presParOf" srcId="{294E0EF2-64B8-4204-B167-51BCDEBFDD72}" destId="{E59C3CFE-E614-4E47-AAA4-CE5EB05FEC9E}" srcOrd="0" destOrd="0" presId="urn:microsoft.com/office/officeart/2005/8/layout/hierarchy2"/>
    <dgm:cxn modelId="{4D890DF0-5142-4C31-8B23-68AD97FC2C1B}" type="presParOf" srcId="{294E0EF2-64B8-4204-B167-51BCDEBFDD72}" destId="{D127226B-34F7-4D9D-A1D1-33E1DD3B3C6B}" srcOrd="1" destOrd="0" presId="urn:microsoft.com/office/officeart/2005/8/layout/hierarchy2"/>
    <dgm:cxn modelId="{8411598B-8043-4726-ADEB-99B21234152C}" type="presParOf" srcId="{D127226B-34F7-4D9D-A1D1-33E1DD3B3C6B}" destId="{0C841467-097F-4B13-BB8E-386E69010A2C}" srcOrd="0" destOrd="0" presId="urn:microsoft.com/office/officeart/2005/8/layout/hierarchy2"/>
    <dgm:cxn modelId="{34E18F3E-BAB6-4BC3-9500-CEA7F4A609CB}" type="presParOf" srcId="{0C841467-097F-4B13-BB8E-386E69010A2C}" destId="{9C87C3F4-5602-4784-8E7D-3FCB22F89005}" srcOrd="0" destOrd="0" presId="urn:microsoft.com/office/officeart/2005/8/layout/hierarchy2"/>
    <dgm:cxn modelId="{BB8C042E-AB6D-44A2-BF42-B680171EAF23}" type="presParOf" srcId="{D127226B-34F7-4D9D-A1D1-33E1DD3B3C6B}" destId="{06709BE6-8A8E-4E5B-AE35-356434925311}" srcOrd="1" destOrd="0" presId="urn:microsoft.com/office/officeart/2005/8/layout/hierarchy2"/>
    <dgm:cxn modelId="{CC7CDB2F-76E7-4999-A472-796DF5A36F80}" type="presParOf" srcId="{06709BE6-8A8E-4E5B-AE35-356434925311}" destId="{60A12D5F-8915-49BC-958B-5569C0E68B2D}" srcOrd="0" destOrd="0" presId="urn:microsoft.com/office/officeart/2005/8/layout/hierarchy2"/>
    <dgm:cxn modelId="{1FB3B022-366F-4F35-894F-41432EC897F9}" type="presParOf" srcId="{06709BE6-8A8E-4E5B-AE35-356434925311}" destId="{9E0334CD-4568-44BC-A883-7A2E75D931E8}" srcOrd="1" destOrd="0" presId="urn:microsoft.com/office/officeart/2005/8/layout/hierarchy2"/>
    <dgm:cxn modelId="{6E7CE3A3-C207-4662-80F1-1E6B5DB72A79}" type="presParOf" srcId="{6E3AB734-BEA7-40E3-81A3-92AEF8F8B7C4}" destId="{CB9A1364-FD2E-4F29-88C3-17DC0DB4B12A}" srcOrd="1" destOrd="0" presId="urn:microsoft.com/office/officeart/2005/8/layout/hierarchy2"/>
    <dgm:cxn modelId="{AD46F09C-1A04-4531-A60F-161F44CED210}" type="presParOf" srcId="{CB9A1364-FD2E-4F29-88C3-17DC0DB4B12A}" destId="{0C431FD3-E5E2-48B0-95CB-7BE3394D0F64}" srcOrd="0" destOrd="0" presId="urn:microsoft.com/office/officeart/2005/8/layout/hierarchy2"/>
    <dgm:cxn modelId="{60299E8F-70C4-49CE-A335-545EFF932D2D}" type="presParOf" srcId="{CB9A1364-FD2E-4F29-88C3-17DC0DB4B12A}" destId="{5A7E6E28-64ED-4D80-AEB0-CF74A44CC250}" srcOrd="1" destOrd="0" presId="urn:microsoft.com/office/officeart/2005/8/layout/hierarchy2"/>
    <dgm:cxn modelId="{F02159B1-F1C7-499B-A54A-6F1AE0AD9F7B}" type="presParOf" srcId="{5A7E6E28-64ED-4D80-AEB0-CF74A44CC250}" destId="{FACFE692-6F82-4598-865B-0A3F37CC4623}" srcOrd="0" destOrd="0" presId="urn:microsoft.com/office/officeart/2005/8/layout/hierarchy2"/>
    <dgm:cxn modelId="{6C1B6C86-722D-4B80-9D20-D013EA273C88}" type="presParOf" srcId="{FACFE692-6F82-4598-865B-0A3F37CC4623}" destId="{686C2228-FFF6-4465-9260-C525CABB45E9}" srcOrd="0" destOrd="0" presId="urn:microsoft.com/office/officeart/2005/8/layout/hierarchy2"/>
    <dgm:cxn modelId="{72E05AF3-BCE1-416A-B149-314F417CEC56}" type="presParOf" srcId="{5A7E6E28-64ED-4D80-AEB0-CF74A44CC250}" destId="{3CF376A1-5CDA-4D52-AE9C-52A38D7B67E9}" srcOrd="1" destOrd="0" presId="urn:microsoft.com/office/officeart/2005/8/layout/hierarchy2"/>
    <dgm:cxn modelId="{290E1E21-8C29-4A79-8A95-28C66FD3FA9E}" type="presParOf" srcId="{3CF376A1-5CDA-4D52-AE9C-52A38D7B67E9}" destId="{7356F2C1-44DC-4C6A-B072-BA6A9C0C17BE}" srcOrd="0" destOrd="0" presId="urn:microsoft.com/office/officeart/2005/8/layout/hierarchy2"/>
    <dgm:cxn modelId="{7FBDA1E2-1D7A-4BEF-B282-89E1B47C1A2F}" type="presParOf" srcId="{3CF376A1-5CDA-4D52-AE9C-52A38D7B67E9}" destId="{0E026A58-0D8F-47E1-AC08-A5945BCA50AB}" srcOrd="1" destOrd="0" presId="urn:microsoft.com/office/officeart/2005/8/layout/hierarchy2"/>
    <dgm:cxn modelId="{61359F38-C9F3-4FAA-B66A-C9217BA8B4C4}" type="presParOf" srcId="{5A7E6E28-64ED-4D80-AEB0-CF74A44CC250}" destId="{7891BB02-0421-4088-B2CF-8DFE732F70B9}" srcOrd="2" destOrd="0" presId="urn:microsoft.com/office/officeart/2005/8/layout/hierarchy2"/>
    <dgm:cxn modelId="{8A0B8A7F-3CFE-4D14-B2C4-B89A980D3586}" type="presParOf" srcId="{7891BB02-0421-4088-B2CF-8DFE732F70B9}" destId="{41990A11-B978-4E3F-8E47-421C0A195972}" srcOrd="0" destOrd="0" presId="urn:microsoft.com/office/officeart/2005/8/layout/hierarchy2"/>
    <dgm:cxn modelId="{CE6A9C53-7C25-4506-B2AA-6CE738EBC181}" type="presParOf" srcId="{5A7E6E28-64ED-4D80-AEB0-CF74A44CC250}" destId="{50B61DDA-DB21-4862-A576-AA132B128689}" srcOrd="3" destOrd="0" presId="urn:microsoft.com/office/officeart/2005/8/layout/hierarchy2"/>
    <dgm:cxn modelId="{85E67DE6-8782-4EF4-B125-FB42431244D8}" type="presParOf" srcId="{50B61DDA-DB21-4862-A576-AA132B128689}" destId="{FBEF2710-3B27-4ACD-B0D5-854B7B6DD418}" srcOrd="0" destOrd="0" presId="urn:microsoft.com/office/officeart/2005/8/layout/hierarchy2"/>
    <dgm:cxn modelId="{43D3CD9F-B7CD-42EF-BA67-8E0B17BB11AA}" type="presParOf" srcId="{50B61DDA-DB21-4862-A576-AA132B128689}" destId="{F11D132C-CBAD-432F-85B6-ACF5C829F05B}" srcOrd="1" destOrd="0" presId="urn:microsoft.com/office/officeart/2005/8/layout/hierarchy2"/>
    <dgm:cxn modelId="{5053ECD9-60A7-4A1C-96C3-FA95FE70C052}" type="presParOf" srcId="{5A7E6E28-64ED-4D80-AEB0-CF74A44CC250}" destId="{0F4C5BC8-F205-4ADF-8145-2AED351CA664}" srcOrd="4" destOrd="0" presId="urn:microsoft.com/office/officeart/2005/8/layout/hierarchy2"/>
    <dgm:cxn modelId="{FA0D8424-DDCC-461A-8F79-84875CA0067D}" type="presParOf" srcId="{0F4C5BC8-F205-4ADF-8145-2AED351CA664}" destId="{3B76DC13-91AC-4628-BF25-A17B1D40A906}" srcOrd="0" destOrd="0" presId="urn:microsoft.com/office/officeart/2005/8/layout/hierarchy2"/>
    <dgm:cxn modelId="{57DEDE21-755F-47CD-BD03-5216FC0EE5C8}" type="presParOf" srcId="{5A7E6E28-64ED-4D80-AEB0-CF74A44CC250}" destId="{634BAB79-A752-42A3-A9F0-0EB2F2B65EB8}" srcOrd="5" destOrd="0" presId="urn:microsoft.com/office/officeart/2005/8/layout/hierarchy2"/>
    <dgm:cxn modelId="{AF607A4D-C2D1-4D32-9A91-394FE32C1218}" type="presParOf" srcId="{634BAB79-A752-42A3-A9F0-0EB2F2B65EB8}" destId="{A7A3C312-EE8E-48CC-9674-72A1EF92BDC4}" srcOrd="0" destOrd="0" presId="urn:microsoft.com/office/officeart/2005/8/layout/hierarchy2"/>
    <dgm:cxn modelId="{62274D56-AE54-43C4-972C-35816E515A97}" type="presParOf" srcId="{634BAB79-A752-42A3-A9F0-0EB2F2B65EB8}" destId="{89C8A935-B9EC-4F2B-B24D-169C5AC041EB}" srcOrd="1" destOrd="0" presId="urn:microsoft.com/office/officeart/2005/8/layout/hierarchy2"/>
    <dgm:cxn modelId="{4595A0C5-BAE8-4091-8EC5-564010B700A2}" type="presParOf" srcId="{89C8A935-B9EC-4F2B-B24D-169C5AC041EB}" destId="{1E7DEF32-37C8-419A-9EF8-C4F7AC4C88DE}" srcOrd="0" destOrd="0" presId="urn:microsoft.com/office/officeart/2005/8/layout/hierarchy2"/>
    <dgm:cxn modelId="{F8A6B380-DA38-47DC-90AA-B5B9C25903CE}" type="presParOf" srcId="{1E7DEF32-37C8-419A-9EF8-C4F7AC4C88DE}" destId="{05DCF469-5CFA-48FF-9B42-4A8E131677EC}" srcOrd="0" destOrd="0" presId="urn:microsoft.com/office/officeart/2005/8/layout/hierarchy2"/>
    <dgm:cxn modelId="{208D78C6-F8D7-4D42-8D47-D14B55CA3FD6}" type="presParOf" srcId="{89C8A935-B9EC-4F2B-B24D-169C5AC041EB}" destId="{678CD3F0-0F55-4F2C-A40D-10E7553CCF45}" srcOrd="1" destOrd="0" presId="urn:microsoft.com/office/officeart/2005/8/layout/hierarchy2"/>
    <dgm:cxn modelId="{3955EBD9-D6FC-42BE-AEE4-4952CE902854}" type="presParOf" srcId="{678CD3F0-0F55-4F2C-A40D-10E7553CCF45}" destId="{AD79CF47-FC6F-463D-9298-87A62B0A24A9}" srcOrd="0" destOrd="0" presId="urn:microsoft.com/office/officeart/2005/8/layout/hierarchy2"/>
    <dgm:cxn modelId="{C69E2D16-271D-437A-B60C-F64A19B451A8}" type="presParOf" srcId="{678CD3F0-0F55-4F2C-A40D-10E7553CCF45}" destId="{46A9E9F3-6FB3-4859-A556-E2ECC58B7A92}" srcOrd="1" destOrd="0" presId="urn:microsoft.com/office/officeart/2005/8/layout/hierarchy2"/>
    <dgm:cxn modelId="{84DFEDB7-EF14-4668-8821-5E6804260BEA}" type="presParOf" srcId="{89C8A935-B9EC-4F2B-B24D-169C5AC041EB}" destId="{8B72AB10-42BB-4D98-8168-04698DA4C16A}" srcOrd="2" destOrd="0" presId="urn:microsoft.com/office/officeart/2005/8/layout/hierarchy2"/>
    <dgm:cxn modelId="{D06F28D3-22E8-4C04-9FC8-DCF03D26FCA5}" type="presParOf" srcId="{8B72AB10-42BB-4D98-8168-04698DA4C16A}" destId="{AF3143BF-6D32-4728-940C-19B9BABE9D69}" srcOrd="0" destOrd="0" presId="urn:microsoft.com/office/officeart/2005/8/layout/hierarchy2"/>
    <dgm:cxn modelId="{D08E1644-531A-4911-8935-2E2318A3F596}" type="presParOf" srcId="{89C8A935-B9EC-4F2B-B24D-169C5AC041EB}" destId="{5D8B0249-2095-4624-A637-4AA72E7C9F3F}" srcOrd="3" destOrd="0" presId="urn:microsoft.com/office/officeart/2005/8/layout/hierarchy2"/>
    <dgm:cxn modelId="{A253CFE5-5DA2-4964-A4AC-AAE81BDA2005}" type="presParOf" srcId="{5D8B0249-2095-4624-A637-4AA72E7C9F3F}" destId="{B5EFA65A-9840-4548-B655-22F5F8BD1B8F}" srcOrd="0" destOrd="0" presId="urn:microsoft.com/office/officeart/2005/8/layout/hierarchy2"/>
    <dgm:cxn modelId="{A1602604-7C8C-411B-990B-0DE054B21DB3}" type="presParOf" srcId="{5D8B0249-2095-4624-A637-4AA72E7C9F3F}" destId="{D8E2D85C-04EE-4DBB-B311-762DA48C68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D71E-3BC9-4829-BA57-86A51927134A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B318-0A2A-4C22-811A-505CA9C777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2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0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9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72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9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3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1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7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5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3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2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CF82-ED72-44A8-A7EC-722A06B432E2}" type="datetimeFigureOut">
              <a:rPr lang="es-ES" smtClean="0"/>
              <a:t>10/09/2020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DC7C-95F0-4172-BC10-79E008D0E9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28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92D050"/>
            </a:gs>
            <a:gs pos="3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9576" y="1548854"/>
            <a:ext cx="11187404" cy="508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</a:t>
            </a:r>
            <a:r>
              <a:rPr lang="es-EC" sz="2000" b="1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2000" b="1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</a:p>
          <a:p>
            <a:pPr algn="ctr"/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FINANZAS Y AUDITORÍA</a:t>
            </a:r>
          </a:p>
          <a:p>
            <a:pPr algn="ctr"/>
            <a:endParaRPr lang="es-ES" dirty="0"/>
          </a:p>
          <a:p>
            <a:r>
              <a:rPr lang="es-ES" dirty="0"/>
              <a:t> </a:t>
            </a:r>
          </a:p>
          <a:p>
            <a:pPr algn="ctr"/>
            <a:r>
              <a:rPr lang="es-EC" b="1" dirty="0"/>
              <a:t>ANÁLISIS DEL MANEJO DE LAS FINANZAS PERSONALES Y SU IMPACTO SOCIO –ECONÓMICO EN LA POBLACIÓN DEL CANTÓN RUMIÑAHUI, PROVINCIA DE PICHINCHA, EN EL PERIODO </a:t>
            </a:r>
            <a:r>
              <a:rPr lang="es-EC" b="1" dirty="0" smtClean="0"/>
              <a:t>2016-2018</a:t>
            </a:r>
          </a:p>
          <a:p>
            <a:pPr algn="ctr"/>
            <a:r>
              <a:rPr lang="es-ES" dirty="0"/>
              <a:t> </a:t>
            </a:r>
          </a:p>
          <a:p>
            <a:pPr algn="ctr"/>
            <a:r>
              <a:rPr lang="es-ES" b="1" dirty="0"/>
              <a:t>TRABAJO DE TITULACIÓN PARA OPTAR POR EL TÍTULO DE: </a:t>
            </a:r>
            <a:r>
              <a:rPr lang="es-EC" b="1" dirty="0"/>
              <a:t>INGENIERIA EN FINANZAS, CONTADORA PÚBLICA AUDITORA</a:t>
            </a:r>
            <a:endParaRPr lang="es-ES" dirty="0"/>
          </a:p>
          <a:p>
            <a:pPr algn="ctr">
              <a:lnSpc>
                <a:spcPct val="70000"/>
              </a:lnSpc>
            </a:pPr>
            <a:endParaRPr lang="es-ES" dirty="0"/>
          </a:p>
          <a:p>
            <a:pPr algn="ctr"/>
            <a:r>
              <a:rPr lang="es-ES" b="1" dirty="0" smtClean="0"/>
              <a:t>AUTORA:</a:t>
            </a:r>
            <a:endParaRPr lang="es-ES" b="1" dirty="0"/>
          </a:p>
          <a:p>
            <a:pPr algn="ctr"/>
            <a:r>
              <a:rPr lang="es-EC" dirty="0"/>
              <a:t>DANIELA VIVIANA ARROBA </a:t>
            </a:r>
            <a:r>
              <a:rPr lang="es-EC" dirty="0" smtClean="0"/>
              <a:t>OÑATE</a:t>
            </a:r>
          </a:p>
          <a:p>
            <a:pPr algn="ctr"/>
            <a:r>
              <a:rPr lang="es-ES" dirty="0" smtClean="0"/>
              <a:t> </a:t>
            </a:r>
          </a:p>
          <a:p>
            <a:pPr algn="ctr"/>
            <a:r>
              <a:rPr lang="es-ES" b="1" dirty="0" smtClean="0"/>
              <a:t>TUTOR:</a:t>
            </a:r>
            <a:endParaRPr lang="es-ES" b="1" dirty="0"/>
          </a:p>
          <a:p>
            <a:pPr algn="ctr"/>
            <a:r>
              <a:rPr lang="es-ES" dirty="0"/>
              <a:t>ING. ROBERTO TACO </a:t>
            </a:r>
            <a:r>
              <a:rPr lang="es-ES" dirty="0" smtClean="0"/>
              <a:t>PIZARRO</a:t>
            </a:r>
          </a:p>
          <a:p>
            <a:pPr algn="ctr"/>
            <a:r>
              <a:rPr lang="es-ES" dirty="0"/>
              <a:t> </a:t>
            </a:r>
          </a:p>
          <a:p>
            <a:pPr algn="ctr"/>
            <a:r>
              <a:rPr lang="es-ES" dirty="0" smtClean="0"/>
              <a:t>2020</a:t>
            </a:r>
            <a:endParaRPr lang="es-ES" dirty="0"/>
          </a:p>
        </p:txBody>
      </p:sp>
      <p:pic>
        <p:nvPicPr>
          <p:cNvPr id="6" name="Imagen 5" descr="Resultado de imagen para LOGO ESPE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8" y="453166"/>
            <a:ext cx="3352800" cy="71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141572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ENDEUDAMIENTO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54" y="2152222"/>
            <a:ext cx="5288915" cy="423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9" y="2260321"/>
            <a:ext cx="4768831" cy="412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8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3384883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INVERSIONES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307580"/>
            <a:ext cx="4038005" cy="246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16" y="1645216"/>
            <a:ext cx="3638550" cy="25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734260"/>
            <a:ext cx="3505201" cy="229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16" y="4212330"/>
            <a:ext cx="3879984" cy="2555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7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349569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AHORRO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91" y="1622876"/>
            <a:ext cx="3241862" cy="22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34" y="4142028"/>
            <a:ext cx="3263265" cy="22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87" y="4058688"/>
            <a:ext cx="3433566" cy="22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35" y="1616052"/>
            <a:ext cx="3263265" cy="22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0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141572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EDUCACIÓN FINANCIERA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3822"/>
            <a:ext cx="4285129" cy="35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74" y="2876027"/>
            <a:ext cx="3870526" cy="315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4" y="2737597"/>
            <a:ext cx="4072200" cy="3290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6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05253" y="3161872"/>
            <a:ext cx="3756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FINANZAS PERSONALES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1702576"/>
            <a:ext cx="3403548" cy="2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97" y="1686008"/>
            <a:ext cx="3733986" cy="2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97" y="4781972"/>
            <a:ext cx="4267200" cy="2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0" y="4576899"/>
            <a:ext cx="3790949" cy="2076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>
            <a:spLocks noGrp="1"/>
          </p:cNvSpPr>
          <p:nvPr>
            <p:ph type="title"/>
          </p:nvPr>
        </p:nvSpPr>
        <p:spPr>
          <a:xfrm>
            <a:off x="0" y="10558"/>
            <a:ext cx="12192000" cy="1267572"/>
          </a:xfr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COMPROBACIÓN DE HIPÓTESIS</a:t>
            </a:r>
            <a:endParaRPr lang="es-E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47666" y="1506524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DATOS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7584" y="2381250"/>
            <a:ext cx="558407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Hipótesis planteada:</a:t>
            </a:r>
            <a:endParaRPr lang="es-EC" dirty="0"/>
          </a:p>
          <a:p>
            <a:pPr lvl="0"/>
            <a:r>
              <a:rPr lang="es-EC" i="1" dirty="0"/>
              <a:t>H1:</a:t>
            </a:r>
            <a:r>
              <a:rPr lang="es-EC" dirty="0"/>
              <a:t> La educación </a:t>
            </a:r>
            <a:r>
              <a:rPr lang="es-EC" dirty="0" smtClean="0"/>
              <a:t>financiera </a:t>
            </a:r>
            <a:r>
              <a:rPr lang="es-EC" b="1" dirty="0" smtClean="0"/>
              <a:t>SI</a:t>
            </a:r>
            <a:r>
              <a:rPr lang="es-EC" dirty="0" smtClean="0"/>
              <a:t> </a:t>
            </a:r>
            <a:r>
              <a:rPr lang="es-EC" dirty="0"/>
              <a:t>influye positivamente en el desarrollo socioeconómico de la población del cantón Rumiñahui. </a:t>
            </a:r>
          </a:p>
          <a:p>
            <a:pPr lvl="0"/>
            <a:r>
              <a:rPr lang="es-EC" i="1" dirty="0"/>
              <a:t>H0:</a:t>
            </a:r>
            <a:r>
              <a:rPr lang="es-EC" dirty="0"/>
              <a:t> La educación financiera </a:t>
            </a:r>
            <a:r>
              <a:rPr lang="es-EC" b="1" dirty="0" smtClean="0"/>
              <a:t>NO</a:t>
            </a:r>
            <a:r>
              <a:rPr lang="es-EC" dirty="0" smtClean="0"/>
              <a:t> </a:t>
            </a:r>
            <a:r>
              <a:rPr lang="es-EC" dirty="0"/>
              <a:t>influye positivamente en el desarrollo socioeconómico de la población del cantón Rumiñahui.</a:t>
            </a:r>
          </a:p>
          <a:p>
            <a:r>
              <a:rPr lang="es-EC" dirty="0"/>
              <a:t> </a:t>
            </a:r>
          </a:p>
          <a:p>
            <a:r>
              <a:rPr lang="es-EC" b="1" dirty="0"/>
              <a:t>Criterio de decisión </a:t>
            </a:r>
            <a:endParaRPr lang="es-EC" dirty="0"/>
          </a:p>
          <a:p>
            <a:pPr lvl="0"/>
            <a:r>
              <a:rPr lang="es-EC" dirty="0"/>
              <a:t>Si p es &lt;= 0.05 entonces se rechaza Ho</a:t>
            </a:r>
          </a:p>
          <a:p>
            <a:pPr lvl="0"/>
            <a:r>
              <a:rPr lang="es-EC" dirty="0"/>
              <a:t>Si p es &gt; 0.05 entonces se rechaza </a:t>
            </a:r>
            <a:r>
              <a:rPr lang="es-EC" dirty="0" smtClean="0"/>
              <a:t>H1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1" y="2381249"/>
            <a:ext cx="5276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>
            <a:spLocks noGrp="1"/>
          </p:cNvSpPr>
          <p:nvPr>
            <p:ph type="title"/>
          </p:nvPr>
        </p:nvSpPr>
        <p:spPr>
          <a:xfrm>
            <a:off x="0" y="10558"/>
            <a:ext cx="12192000" cy="1267572"/>
          </a:xfr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COMPROBACIÓN DE HIPÓTESIS</a:t>
            </a:r>
            <a:endParaRPr lang="es-E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876166" y="1308470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CRUCE VARIABLES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08571746"/>
              </p:ext>
            </p:extLst>
          </p:nvPr>
        </p:nvGraphicFramePr>
        <p:xfrm>
          <a:off x="7791450" y="4305300"/>
          <a:ext cx="440055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90431324"/>
              </p:ext>
            </p:extLst>
          </p:nvPr>
        </p:nvGraphicFramePr>
        <p:xfrm>
          <a:off x="63318" y="4438650"/>
          <a:ext cx="4222932" cy="245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43039267"/>
              </p:ext>
            </p:extLst>
          </p:nvPr>
        </p:nvGraphicFramePr>
        <p:xfrm>
          <a:off x="7791450" y="1621078"/>
          <a:ext cx="4400550" cy="253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97399231"/>
              </p:ext>
            </p:extLst>
          </p:nvPr>
        </p:nvGraphicFramePr>
        <p:xfrm>
          <a:off x="3574848" y="3323437"/>
          <a:ext cx="4343784" cy="22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0601789"/>
              </p:ext>
            </p:extLst>
          </p:nvPr>
        </p:nvGraphicFramePr>
        <p:xfrm>
          <a:off x="63318" y="1557948"/>
          <a:ext cx="4095750" cy="228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61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COMPROBACIÓN DE HIPÓTESIS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401868" y="1332530"/>
            <a:ext cx="962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PRUEBA CHI CUADRADO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3" y="2076172"/>
            <a:ext cx="5858693" cy="3962953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3" y="2076172"/>
            <a:ext cx="5582429" cy="34485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902661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83738" y="1883611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45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COMPROBACIÓN DE HIPÓTESIS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401868" y="1332530"/>
            <a:ext cx="962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PRUEBA CHI CUADRADO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" y="2252405"/>
            <a:ext cx="5563376" cy="3686689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79" y="2252405"/>
            <a:ext cx="5525271" cy="33723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3350" y="2074111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12363" y="2055061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44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COMPROBACIÓN DE HIPÓTESIS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285504" y="1611313"/>
            <a:ext cx="962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PRUEBA CHI CUADRADO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" y="2543394"/>
            <a:ext cx="5553850" cy="339137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19850" y="3350981"/>
            <a:ext cx="55840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CONCLUSIÓN: </a:t>
            </a:r>
            <a:endParaRPr lang="es-EC" dirty="0"/>
          </a:p>
          <a:p>
            <a:pPr lvl="0"/>
            <a:r>
              <a:rPr lang="es-EC" dirty="0" smtClean="0"/>
              <a:t>Se </a:t>
            </a:r>
            <a:r>
              <a:rPr lang="es-EC" b="1" dirty="0" smtClean="0"/>
              <a:t>ACEPTA</a:t>
            </a:r>
            <a:r>
              <a:rPr lang="es-EC" dirty="0" smtClean="0"/>
              <a:t> </a:t>
            </a:r>
            <a:r>
              <a:rPr lang="es-EC" i="1" dirty="0" smtClean="0"/>
              <a:t>H1</a:t>
            </a:r>
            <a:r>
              <a:rPr lang="es-EC" i="1" dirty="0"/>
              <a:t>:</a:t>
            </a:r>
            <a:r>
              <a:rPr lang="es-EC" dirty="0"/>
              <a:t> La educación </a:t>
            </a:r>
            <a:r>
              <a:rPr lang="es-EC" dirty="0" smtClean="0"/>
              <a:t>financiera </a:t>
            </a:r>
            <a:r>
              <a:rPr lang="es-EC" b="1" dirty="0" smtClean="0"/>
              <a:t>SI</a:t>
            </a:r>
            <a:r>
              <a:rPr lang="es-EC" dirty="0" smtClean="0"/>
              <a:t> </a:t>
            </a:r>
            <a:r>
              <a:rPr lang="es-EC" dirty="0"/>
              <a:t>influye positivamente en el desarrollo socioeconómico de la población del cantón Rumiñahui.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1649" y="2377778"/>
            <a:ext cx="1085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92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5919"/>
            <a:ext cx="12192000" cy="1325563"/>
          </a:xfr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JUSTIFICACIÓN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8611370"/>
              </p:ext>
            </p:extLst>
          </p:nvPr>
        </p:nvGraphicFramePr>
        <p:xfrm>
          <a:off x="633590" y="1616144"/>
          <a:ext cx="8212698" cy="498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5"/>
          <p:cNvSpPr/>
          <p:nvPr/>
        </p:nvSpPr>
        <p:spPr>
          <a:xfrm>
            <a:off x="-24623" y="2714542"/>
            <a:ext cx="1053323" cy="829339"/>
          </a:xfrm>
          <a:prstGeom prst="rightArrow">
            <a:avLst/>
          </a:prstGeom>
          <a:solidFill>
            <a:srgbClr val="FF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echa derecha 33"/>
          <p:cNvSpPr/>
          <p:nvPr/>
        </p:nvSpPr>
        <p:spPr>
          <a:xfrm>
            <a:off x="-24623" y="4106800"/>
            <a:ext cx="1626782" cy="829339"/>
          </a:xfrm>
          <a:prstGeom prst="rightArrow">
            <a:avLst/>
          </a:prstGeom>
          <a:solidFill>
            <a:srgbClr val="FF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echa derecha 35"/>
          <p:cNvSpPr/>
          <p:nvPr/>
        </p:nvSpPr>
        <p:spPr>
          <a:xfrm>
            <a:off x="-1" y="5773474"/>
            <a:ext cx="2020187" cy="829339"/>
          </a:xfrm>
          <a:prstGeom prst="rightArrow">
            <a:avLst/>
          </a:prstGeom>
          <a:solidFill>
            <a:srgbClr val="FF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r="4301"/>
          <a:stretch/>
        </p:blipFill>
        <p:spPr>
          <a:xfrm>
            <a:off x="8979638" y="4597669"/>
            <a:ext cx="2643463" cy="16573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9638" y="19732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625987" y="1628879"/>
            <a:ext cx="2786335" cy="4522871"/>
            <a:chOff x="4712787" y="1273057"/>
            <a:chExt cx="2786335" cy="4838868"/>
          </a:xfrm>
          <a:solidFill>
            <a:srgbClr val="FFC000"/>
          </a:solidFill>
          <a:effectLst/>
          <a:scene3d>
            <a:camera prst="orthographicFront"/>
            <a:lightRig rig="threePt" dir="t"/>
          </a:scene3d>
        </p:grpSpPr>
        <p:sp>
          <p:nvSpPr>
            <p:cNvPr id="2" name="Rounded Rectangle 1"/>
            <p:cNvSpPr/>
            <p:nvPr/>
          </p:nvSpPr>
          <p:spPr>
            <a:xfrm rot="20820892">
              <a:off x="4712788" y="1802923"/>
              <a:ext cx="2786332" cy="5092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 rot="20820892">
              <a:off x="4712790" y="2400189"/>
              <a:ext cx="2786332" cy="5092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0820892">
              <a:off x="4712787" y="3005337"/>
              <a:ext cx="2786332" cy="5092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20820892">
              <a:off x="5288543" y="4150205"/>
              <a:ext cx="1606068" cy="293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20820892">
              <a:off x="5302919" y="4497576"/>
              <a:ext cx="1606068" cy="293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20820892">
              <a:off x="5288542" y="4869012"/>
              <a:ext cx="1606068" cy="293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939104" y="1273057"/>
              <a:ext cx="1402469" cy="641725"/>
              <a:chOff x="4951136" y="1275502"/>
              <a:chExt cx="1402469" cy="641725"/>
            </a:xfrm>
            <a:grpFill/>
          </p:grpSpPr>
          <p:sp>
            <p:nvSpPr>
              <p:cNvPr id="8" name="Right Triangle 7"/>
              <p:cNvSpPr/>
              <p:nvPr/>
            </p:nvSpPr>
            <p:spPr>
              <a:xfrm rot="20893201">
                <a:off x="5262993" y="1275502"/>
                <a:ext cx="1090612" cy="51727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51136" y="1400135"/>
                <a:ext cx="523231" cy="5170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rapezoid 11"/>
            <p:cNvSpPr/>
            <p:nvPr/>
          </p:nvSpPr>
          <p:spPr>
            <a:xfrm flipV="1">
              <a:off x="5570621" y="5065256"/>
              <a:ext cx="1179095" cy="797477"/>
            </a:xfrm>
            <a:custGeom>
              <a:avLst/>
              <a:gdLst>
                <a:gd name="connsiteX0" fmla="*/ 0 w 1491916"/>
                <a:gd name="connsiteY0" fmla="*/ 1360151 h 1360151"/>
                <a:gd name="connsiteX1" fmla="*/ 448319 w 1491916"/>
                <a:gd name="connsiteY1" fmla="*/ 0 h 1360151"/>
                <a:gd name="connsiteX2" fmla="*/ 1043597 w 1491916"/>
                <a:gd name="connsiteY2" fmla="*/ 0 h 1360151"/>
                <a:gd name="connsiteX3" fmla="*/ 1491916 w 1491916"/>
                <a:gd name="connsiteY3" fmla="*/ 1360151 h 1360151"/>
                <a:gd name="connsiteX4" fmla="*/ 0 w 1491916"/>
                <a:gd name="connsiteY4" fmla="*/ 1360151 h 1360151"/>
                <a:gd name="connsiteX0" fmla="*/ 0 w 1263316"/>
                <a:gd name="connsiteY0" fmla="*/ 842793 h 1360151"/>
                <a:gd name="connsiteX1" fmla="*/ 219719 w 1263316"/>
                <a:gd name="connsiteY1" fmla="*/ 0 h 1360151"/>
                <a:gd name="connsiteX2" fmla="*/ 814997 w 1263316"/>
                <a:gd name="connsiteY2" fmla="*/ 0 h 1360151"/>
                <a:gd name="connsiteX3" fmla="*/ 1263316 w 1263316"/>
                <a:gd name="connsiteY3" fmla="*/ 1360151 h 1360151"/>
                <a:gd name="connsiteX4" fmla="*/ 0 w 1263316"/>
                <a:gd name="connsiteY4" fmla="*/ 842793 h 1360151"/>
                <a:gd name="connsiteX0" fmla="*/ 0 w 1263316"/>
                <a:gd name="connsiteY0" fmla="*/ 927431 h 1444789"/>
                <a:gd name="connsiteX1" fmla="*/ 464647 w 1263316"/>
                <a:gd name="connsiteY1" fmla="*/ 0 h 1444789"/>
                <a:gd name="connsiteX2" fmla="*/ 814997 w 1263316"/>
                <a:gd name="connsiteY2" fmla="*/ 84638 h 1444789"/>
                <a:gd name="connsiteX3" fmla="*/ 1263316 w 1263316"/>
                <a:gd name="connsiteY3" fmla="*/ 1444789 h 1444789"/>
                <a:gd name="connsiteX4" fmla="*/ 0 w 1263316"/>
                <a:gd name="connsiteY4" fmla="*/ 927431 h 1444789"/>
                <a:gd name="connsiteX0" fmla="*/ 0 w 1263316"/>
                <a:gd name="connsiteY0" fmla="*/ 842793 h 1360151"/>
                <a:gd name="connsiteX1" fmla="*/ 413084 w 1263316"/>
                <a:gd name="connsiteY1" fmla="*/ 0 h 1360151"/>
                <a:gd name="connsiteX2" fmla="*/ 814997 w 1263316"/>
                <a:gd name="connsiteY2" fmla="*/ 0 h 1360151"/>
                <a:gd name="connsiteX3" fmla="*/ 1263316 w 1263316"/>
                <a:gd name="connsiteY3" fmla="*/ 1360151 h 1360151"/>
                <a:gd name="connsiteX4" fmla="*/ 0 w 1263316"/>
                <a:gd name="connsiteY4" fmla="*/ 842793 h 1360151"/>
                <a:gd name="connsiteX0" fmla="*/ 0 w 1263316"/>
                <a:gd name="connsiteY0" fmla="*/ 927429 h 1444787"/>
                <a:gd name="connsiteX1" fmla="*/ 387302 w 1263316"/>
                <a:gd name="connsiteY1" fmla="*/ 0 h 1444787"/>
                <a:gd name="connsiteX2" fmla="*/ 814997 w 1263316"/>
                <a:gd name="connsiteY2" fmla="*/ 84636 h 1444787"/>
                <a:gd name="connsiteX3" fmla="*/ 1263316 w 1263316"/>
                <a:gd name="connsiteY3" fmla="*/ 1444787 h 1444787"/>
                <a:gd name="connsiteX4" fmla="*/ 0 w 1263316"/>
                <a:gd name="connsiteY4" fmla="*/ 927429 h 1444787"/>
                <a:gd name="connsiteX0" fmla="*/ 0 w 1263316"/>
                <a:gd name="connsiteY0" fmla="*/ 885109 h 1402467"/>
                <a:gd name="connsiteX1" fmla="*/ 309956 w 1263316"/>
                <a:gd name="connsiteY1" fmla="*/ 0 h 1402467"/>
                <a:gd name="connsiteX2" fmla="*/ 814997 w 1263316"/>
                <a:gd name="connsiteY2" fmla="*/ 42316 h 1402467"/>
                <a:gd name="connsiteX3" fmla="*/ 1263316 w 1263316"/>
                <a:gd name="connsiteY3" fmla="*/ 1402467 h 1402467"/>
                <a:gd name="connsiteX4" fmla="*/ 0 w 1263316"/>
                <a:gd name="connsiteY4" fmla="*/ 885109 h 14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316" h="1402467">
                  <a:moveTo>
                    <a:pt x="0" y="885109"/>
                  </a:moveTo>
                  <a:lnTo>
                    <a:pt x="309956" y="0"/>
                  </a:lnTo>
                  <a:lnTo>
                    <a:pt x="814997" y="42316"/>
                  </a:lnTo>
                  <a:lnTo>
                    <a:pt x="1263316" y="1402467"/>
                  </a:lnTo>
                  <a:lnTo>
                    <a:pt x="0" y="88510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lay 12"/>
            <p:cNvSpPr/>
            <p:nvPr/>
          </p:nvSpPr>
          <p:spPr>
            <a:xfrm rot="5235068">
              <a:off x="5990882" y="5783038"/>
              <a:ext cx="230142" cy="427632"/>
            </a:xfrm>
            <a:prstGeom prst="flowChartDela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18078" y="3632181"/>
              <a:ext cx="1123665" cy="495421"/>
            </a:xfrm>
            <a:custGeom>
              <a:avLst/>
              <a:gdLst>
                <a:gd name="connsiteX0" fmla="*/ 617548 w 1123665"/>
                <a:gd name="connsiteY0" fmla="*/ 684 h 495421"/>
                <a:gd name="connsiteX1" fmla="*/ 750626 w 1123665"/>
                <a:gd name="connsiteY1" fmla="*/ 11772 h 495421"/>
                <a:gd name="connsiteX2" fmla="*/ 996499 w 1123665"/>
                <a:gd name="connsiteY2" fmla="*/ 148250 h 495421"/>
                <a:gd name="connsiteX3" fmla="*/ 1123665 w 1123665"/>
                <a:gd name="connsiteY3" fmla="*/ 366614 h 495421"/>
                <a:gd name="connsiteX4" fmla="*/ 581787 w 1123665"/>
                <a:gd name="connsiteY4" fmla="*/ 495421 h 495421"/>
                <a:gd name="connsiteX5" fmla="*/ 576566 w 1123665"/>
                <a:gd name="connsiteY5" fmla="*/ 449271 h 495421"/>
                <a:gd name="connsiteX6" fmla="*/ 127549 w 1123665"/>
                <a:gd name="connsiteY6" fmla="*/ 123190 h 495421"/>
                <a:gd name="connsiteX7" fmla="*/ 35180 w 1123665"/>
                <a:gd name="connsiteY7" fmla="*/ 131487 h 495421"/>
                <a:gd name="connsiteX8" fmla="*/ 5763 w 1123665"/>
                <a:gd name="connsiteY8" fmla="*/ 139623 h 495421"/>
                <a:gd name="connsiteX9" fmla="*/ 0 w 1123665"/>
                <a:gd name="connsiteY9" fmla="*/ 139151 h 495421"/>
                <a:gd name="connsiteX10" fmla="*/ 541361 w 1123665"/>
                <a:gd name="connsiteY10" fmla="*/ 7223 h 495421"/>
                <a:gd name="connsiteX11" fmla="*/ 617548 w 1123665"/>
                <a:gd name="connsiteY11" fmla="*/ 684 h 49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3665" h="495421">
                  <a:moveTo>
                    <a:pt x="617548" y="684"/>
                  </a:moveTo>
                  <a:cubicBezTo>
                    <a:pt x="660382" y="-1117"/>
                    <a:pt x="712698" y="20"/>
                    <a:pt x="750626" y="11772"/>
                  </a:cubicBezTo>
                  <a:cubicBezTo>
                    <a:pt x="826482" y="35276"/>
                    <a:pt x="934326" y="89110"/>
                    <a:pt x="996499" y="148250"/>
                  </a:cubicBezTo>
                  <a:cubicBezTo>
                    <a:pt x="1058672" y="207390"/>
                    <a:pt x="1102471" y="330220"/>
                    <a:pt x="1123665" y="366614"/>
                  </a:cubicBezTo>
                  <a:lnTo>
                    <a:pt x="581787" y="495421"/>
                  </a:lnTo>
                  <a:lnTo>
                    <a:pt x="576566" y="449271"/>
                  </a:lnTo>
                  <a:cubicBezTo>
                    <a:pt x="533828" y="263177"/>
                    <a:pt x="349036" y="123190"/>
                    <a:pt x="127549" y="123190"/>
                  </a:cubicBezTo>
                  <a:cubicBezTo>
                    <a:pt x="95908" y="123190"/>
                    <a:pt x="65016" y="126047"/>
                    <a:pt x="35180" y="131487"/>
                  </a:cubicBezTo>
                  <a:lnTo>
                    <a:pt x="5763" y="139623"/>
                  </a:lnTo>
                  <a:lnTo>
                    <a:pt x="0" y="139151"/>
                  </a:lnTo>
                  <a:lnTo>
                    <a:pt x="541361" y="7223"/>
                  </a:lnTo>
                  <a:cubicBezTo>
                    <a:pt x="541361" y="7223"/>
                    <a:pt x="574713" y="2484"/>
                    <a:pt x="617548" y="6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5404" y="2084925"/>
            <a:ext cx="731520" cy="731520"/>
            <a:chOff x="890337" y="1888417"/>
            <a:chExt cx="731520" cy="731520"/>
          </a:xfrm>
          <a:solidFill>
            <a:schemeClr val="accent3">
              <a:lumMod val="50000"/>
            </a:schemeClr>
          </a:solidFill>
          <a:effectLst/>
        </p:grpSpPr>
        <p:sp>
          <p:nvSpPr>
            <p:cNvPr id="26" name="Oval 25"/>
            <p:cNvSpPr/>
            <p:nvPr/>
          </p:nvSpPr>
          <p:spPr>
            <a:xfrm>
              <a:off x="890337" y="1888417"/>
              <a:ext cx="731520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1076984" y="2093746"/>
              <a:ext cx="358226" cy="320862"/>
              <a:chOff x="1155" y="787"/>
              <a:chExt cx="2953" cy="2645"/>
            </a:xfrm>
            <a:grpFill/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1155" y="787"/>
                <a:ext cx="2953" cy="2645"/>
              </a:xfrm>
              <a:custGeom>
                <a:avLst/>
                <a:gdLst>
                  <a:gd name="T0" fmla="*/ 1216 w 5907"/>
                  <a:gd name="T1" fmla="*/ 330 h 5291"/>
                  <a:gd name="T2" fmla="*/ 715 w 5907"/>
                  <a:gd name="T3" fmla="*/ 634 h 5291"/>
                  <a:gd name="T4" fmla="*/ 373 w 5907"/>
                  <a:gd name="T5" fmla="*/ 1109 h 5291"/>
                  <a:gd name="T6" fmla="*/ 245 w 5907"/>
                  <a:gd name="T7" fmla="*/ 1702 h 5291"/>
                  <a:gd name="T8" fmla="*/ 357 w 5907"/>
                  <a:gd name="T9" fmla="*/ 2143 h 5291"/>
                  <a:gd name="T10" fmla="*/ 681 w 5907"/>
                  <a:gd name="T11" fmla="*/ 2700 h 5291"/>
                  <a:gd name="T12" fmla="*/ 1211 w 5907"/>
                  <a:gd name="T13" fmla="*/ 3359 h 5291"/>
                  <a:gd name="T14" fmla="*/ 1824 w 5907"/>
                  <a:gd name="T15" fmla="*/ 3995 h 5291"/>
                  <a:gd name="T16" fmla="*/ 2299 w 5907"/>
                  <a:gd name="T17" fmla="*/ 4436 h 5291"/>
                  <a:gd name="T18" fmla="*/ 2693 w 5907"/>
                  <a:gd name="T19" fmla="*/ 4783 h 5291"/>
                  <a:gd name="T20" fmla="*/ 2954 w 5907"/>
                  <a:gd name="T21" fmla="*/ 5007 h 5291"/>
                  <a:gd name="T22" fmla="*/ 3363 w 5907"/>
                  <a:gd name="T23" fmla="*/ 4646 h 5291"/>
                  <a:gd name="T24" fmla="*/ 3850 w 5907"/>
                  <a:gd name="T25" fmla="*/ 4192 h 5291"/>
                  <a:gd name="T26" fmla="*/ 4364 w 5907"/>
                  <a:gd name="T27" fmla="*/ 3675 h 5291"/>
                  <a:gd name="T28" fmla="*/ 4855 w 5907"/>
                  <a:gd name="T29" fmla="*/ 3135 h 5291"/>
                  <a:gd name="T30" fmla="*/ 5269 w 5907"/>
                  <a:gd name="T31" fmla="*/ 2601 h 5291"/>
                  <a:gd name="T32" fmla="*/ 5554 w 5907"/>
                  <a:gd name="T33" fmla="*/ 2113 h 5291"/>
                  <a:gd name="T34" fmla="*/ 5661 w 5907"/>
                  <a:gd name="T35" fmla="*/ 1702 h 5291"/>
                  <a:gd name="T36" fmla="*/ 5534 w 5907"/>
                  <a:gd name="T37" fmla="*/ 1109 h 5291"/>
                  <a:gd name="T38" fmla="*/ 5192 w 5907"/>
                  <a:gd name="T39" fmla="*/ 634 h 5291"/>
                  <a:gd name="T40" fmla="*/ 4690 w 5907"/>
                  <a:gd name="T41" fmla="*/ 330 h 5291"/>
                  <a:gd name="T42" fmla="*/ 4095 w 5907"/>
                  <a:gd name="T43" fmla="*/ 251 h 5291"/>
                  <a:gd name="T44" fmla="*/ 3565 w 5907"/>
                  <a:gd name="T45" fmla="*/ 398 h 5291"/>
                  <a:gd name="T46" fmla="*/ 3124 w 5907"/>
                  <a:gd name="T47" fmla="*/ 738 h 5291"/>
                  <a:gd name="T48" fmla="*/ 2954 w 5907"/>
                  <a:gd name="T49" fmla="*/ 876 h 5291"/>
                  <a:gd name="T50" fmla="*/ 2784 w 5907"/>
                  <a:gd name="T51" fmla="*/ 738 h 5291"/>
                  <a:gd name="T52" fmla="*/ 2345 w 5907"/>
                  <a:gd name="T53" fmla="*/ 398 h 5291"/>
                  <a:gd name="T54" fmla="*/ 1811 w 5907"/>
                  <a:gd name="T55" fmla="*/ 251 h 5291"/>
                  <a:gd name="T56" fmla="*/ 2084 w 5907"/>
                  <a:gd name="T57" fmla="*/ 46 h 5291"/>
                  <a:gd name="T58" fmla="*/ 2664 w 5907"/>
                  <a:gd name="T59" fmla="*/ 310 h 5291"/>
                  <a:gd name="T60" fmla="*/ 3124 w 5907"/>
                  <a:gd name="T61" fmla="*/ 398 h 5291"/>
                  <a:gd name="T62" fmla="*/ 3630 w 5907"/>
                  <a:gd name="T63" fmla="*/ 102 h 5291"/>
                  <a:gd name="T64" fmla="*/ 4208 w 5907"/>
                  <a:gd name="T65" fmla="*/ 0 h 5291"/>
                  <a:gd name="T66" fmla="*/ 4839 w 5907"/>
                  <a:gd name="T67" fmla="*/ 122 h 5291"/>
                  <a:gd name="T68" fmla="*/ 5364 w 5907"/>
                  <a:gd name="T69" fmla="*/ 452 h 5291"/>
                  <a:gd name="T70" fmla="*/ 5733 w 5907"/>
                  <a:gd name="T71" fmla="*/ 950 h 5291"/>
                  <a:gd name="T72" fmla="*/ 5901 w 5907"/>
                  <a:gd name="T73" fmla="*/ 1569 h 5291"/>
                  <a:gd name="T74" fmla="*/ 5846 w 5907"/>
                  <a:gd name="T75" fmla="*/ 2039 h 5291"/>
                  <a:gd name="T76" fmla="*/ 5618 w 5907"/>
                  <a:gd name="T77" fmla="*/ 2513 h 5291"/>
                  <a:gd name="T78" fmla="*/ 5269 w 5907"/>
                  <a:gd name="T79" fmla="*/ 3021 h 5291"/>
                  <a:gd name="T80" fmla="*/ 4839 w 5907"/>
                  <a:gd name="T81" fmla="*/ 3537 h 5291"/>
                  <a:gd name="T82" fmla="*/ 4371 w 5907"/>
                  <a:gd name="T83" fmla="*/ 4032 h 5291"/>
                  <a:gd name="T84" fmla="*/ 3914 w 5907"/>
                  <a:gd name="T85" fmla="*/ 4478 h 5291"/>
                  <a:gd name="T86" fmla="*/ 3511 w 5907"/>
                  <a:gd name="T87" fmla="*/ 4849 h 5291"/>
                  <a:gd name="T88" fmla="*/ 3203 w 5907"/>
                  <a:gd name="T89" fmla="*/ 5119 h 5291"/>
                  <a:gd name="T90" fmla="*/ 3038 w 5907"/>
                  <a:gd name="T91" fmla="*/ 5257 h 5291"/>
                  <a:gd name="T92" fmla="*/ 2954 w 5907"/>
                  <a:gd name="T93" fmla="*/ 5291 h 5291"/>
                  <a:gd name="T94" fmla="*/ 2849 w 5907"/>
                  <a:gd name="T95" fmla="*/ 5241 h 5291"/>
                  <a:gd name="T96" fmla="*/ 2651 w 5907"/>
                  <a:gd name="T97" fmla="*/ 5079 h 5291"/>
                  <a:gd name="T98" fmla="*/ 2322 w 5907"/>
                  <a:gd name="T99" fmla="*/ 4794 h 5291"/>
                  <a:gd name="T100" fmla="*/ 1903 w 5907"/>
                  <a:gd name="T101" fmla="*/ 4413 h 5291"/>
                  <a:gd name="T102" fmla="*/ 1440 w 5907"/>
                  <a:gd name="T103" fmla="*/ 3962 h 5291"/>
                  <a:gd name="T104" fmla="*/ 978 w 5907"/>
                  <a:gd name="T105" fmla="*/ 3467 h 5291"/>
                  <a:gd name="T106" fmla="*/ 561 w 5907"/>
                  <a:gd name="T107" fmla="*/ 2951 h 5291"/>
                  <a:gd name="T108" fmla="*/ 231 w 5907"/>
                  <a:gd name="T109" fmla="*/ 2442 h 5291"/>
                  <a:gd name="T110" fmla="*/ 36 w 5907"/>
                  <a:gd name="T111" fmla="*/ 1964 h 5291"/>
                  <a:gd name="T112" fmla="*/ 21 w 5907"/>
                  <a:gd name="T113" fmla="*/ 1427 h 5291"/>
                  <a:gd name="T114" fmla="*/ 254 w 5907"/>
                  <a:gd name="T115" fmla="*/ 808 h 5291"/>
                  <a:gd name="T116" fmla="*/ 697 w 5907"/>
                  <a:gd name="T117" fmla="*/ 330 h 5291"/>
                  <a:gd name="T118" fmla="*/ 1292 w 5907"/>
                  <a:gd name="T119" fmla="*/ 50 h 5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07" h="5291">
                    <a:moveTo>
                      <a:pt x="1698" y="248"/>
                    </a:moveTo>
                    <a:lnTo>
                      <a:pt x="1573" y="253"/>
                    </a:lnTo>
                    <a:lnTo>
                      <a:pt x="1451" y="269"/>
                    </a:lnTo>
                    <a:lnTo>
                      <a:pt x="1333" y="294"/>
                    </a:lnTo>
                    <a:lnTo>
                      <a:pt x="1216" y="330"/>
                    </a:lnTo>
                    <a:lnTo>
                      <a:pt x="1107" y="373"/>
                    </a:lnTo>
                    <a:lnTo>
                      <a:pt x="1000" y="427"/>
                    </a:lnTo>
                    <a:lnTo>
                      <a:pt x="899" y="488"/>
                    </a:lnTo>
                    <a:lnTo>
                      <a:pt x="804" y="556"/>
                    </a:lnTo>
                    <a:lnTo>
                      <a:pt x="715" y="634"/>
                    </a:lnTo>
                    <a:lnTo>
                      <a:pt x="631" y="716"/>
                    </a:lnTo>
                    <a:lnTo>
                      <a:pt x="555" y="806"/>
                    </a:lnTo>
                    <a:lnTo>
                      <a:pt x="487" y="903"/>
                    </a:lnTo>
                    <a:lnTo>
                      <a:pt x="425" y="1003"/>
                    </a:lnTo>
                    <a:lnTo>
                      <a:pt x="373" y="1109"/>
                    </a:lnTo>
                    <a:lnTo>
                      <a:pt x="328" y="1221"/>
                    </a:lnTo>
                    <a:lnTo>
                      <a:pt x="292" y="1336"/>
                    </a:lnTo>
                    <a:lnTo>
                      <a:pt x="267" y="1454"/>
                    </a:lnTo>
                    <a:lnTo>
                      <a:pt x="251" y="1578"/>
                    </a:lnTo>
                    <a:lnTo>
                      <a:pt x="245" y="1702"/>
                    </a:lnTo>
                    <a:lnTo>
                      <a:pt x="251" y="1781"/>
                    </a:lnTo>
                    <a:lnTo>
                      <a:pt x="263" y="1865"/>
                    </a:lnTo>
                    <a:lnTo>
                      <a:pt x="287" y="1953"/>
                    </a:lnTo>
                    <a:lnTo>
                      <a:pt x="317" y="2047"/>
                    </a:lnTo>
                    <a:lnTo>
                      <a:pt x="357" y="2143"/>
                    </a:lnTo>
                    <a:lnTo>
                      <a:pt x="403" y="2246"/>
                    </a:lnTo>
                    <a:lnTo>
                      <a:pt x="460" y="2354"/>
                    </a:lnTo>
                    <a:lnTo>
                      <a:pt x="525" y="2465"/>
                    </a:lnTo>
                    <a:lnTo>
                      <a:pt x="598" y="2580"/>
                    </a:lnTo>
                    <a:lnTo>
                      <a:pt x="681" y="2700"/>
                    </a:lnTo>
                    <a:lnTo>
                      <a:pt x="770" y="2824"/>
                    </a:lnTo>
                    <a:lnTo>
                      <a:pt x="867" y="2951"/>
                    </a:lnTo>
                    <a:lnTo>
                      <a:pt x="975" y="3082"/>
                    </a:lnTo>
                    <a:lnTo>
                      <a:pt x="1087" y="3219"/>
                    </a:lnTo>
                    <a:lnTo>
                      <a:pt x="1211" y="3359"/>
                    </a:lnTo>
                    <a:lnTo>
                      <a:pt x="1340" y="3503"/>
                    </a:lnTo>
                    <a:lnTo>
                      <a:pt x="1478" y="3648"/>
                    </a:lnTo>
                    <a:lnTo>
                      <a:pt x="1625" y="3799"/>
                    </a:lnTo>
                    <a:lnTo>
                      <a:pt x="1723" y="3898"/>
                    </a:lnTo>
                    <a:lnTo>
                      <a:pt x="1824" y="3995"/>
                    </a:lnTo>
                    <a:lnTo>
                      <a:pt x="1922" y="4090"/>
                    </a:lnTo>
                    <a:lnTo>
                      <a:pt x="2019" y="4181"/>
                    </a:lnTo>
                    <a:lnTo>
                      <a:pt x="2114" y="4269"/>
                    </a:lnTo>
                    <a:lnTo>
                      <a:pt x="2207" y="4354"/>
                    </a:lnTo>
                    <a:lnTo>
                      <a:pt x="2299" y="4436"/>
                    </a:lnTo>
                    <a:lnTo>
                      <a:pt x="2385" y="4513"/>
                    </a:lnTo>
                    <a:lnTo>
                      <a:pt x="2469" y="4587"/>
                    </a:lnTo>
                    <a:lnTo>
                      <a:pt x="2548" y="4657"/>
                    </a:lnTo>
                    <a:lnTo>
                      <a:pt x="2623" y="4724"/>
                    </a:lnTo>
                    <a:lnTo>
                      <a:pt x="2693" y="4783"/>
                    </a:lnTo>
                    <a:lnTo>
                      <a:pt x="2757" y="4838"/>
                    </a:lnTo>
                    <a:lnTo>
                      <a:pt x="2816" y="4890"/>
                    </a:lnTo>
                    <a:lnTo>
                      <a:pt x="2868" y="4935"/>
                    </a:lnTo>
                    <a:lnTo>
                      <a:pt x="2915" y="4975"/>
                    </a:lnTo>
                    <a:lnTo>
                      <a:pt x="2954" y="5007"/>
                    </a:lnTo>
                    <a:lnTo>
                      <a:pt x="3026" y="4944"/>
                    </a:lnTo>
                    <a:lnTo>
                      <a:pt x="3105" y="4878"/>
                    </a:lnTo>
                    <a:lnTo>
                      <a:pt x="3187" y="4804"/>
                    </a:lnTo>
                    <a:lnTo>
                      <a:pt x="3273" y="4727"/>
                    </a:lnTo>
                    <a:lnTo>
                      <a:pt x="3363" y="4646"/>
                    </a:lnTo>
                    <a:lnTo>
                      <a:pt x="3456" y="4562"/>
                    </a:lnTo>
                    <a:lnTo>
                      <a:pt x="3551" y="4474"/>
                    </a:lnTo>
                    <a:lnTo>
                      <a:pt x="3649" y="4382"/>
                    </a:lnTo>
                    <a:lnTo>
                      <a:pt x="3750" y="4289"/>
                    </a:lnTo>
                    <a:lnTo>
                      <a:pt x="3850" y="4192"/>
                    </a:lnTo>
                    <a:lnTo>
                      <a:pt x="3954" y="4092"/>
                    </a:lnTo>
                    <a:lnTo>
                      <a:pt x="4056" y="3991"/>
                    </a:lnTo>
                    <a:lnTo>
                      <a:pt x="4160" y="3887"/>
                    </a:lnTo>
                    <a:lnTo>
                      <a:pt x="4262" y="3783"/>
                    </a:lnTo>
                    <a:lnTo>
                      <a:pt x="4364" y="3675"/>
                    </a:lnTo>
                    <a:lnTo>
                      <a:pt x="4466" y="3569"/>
                    </a:lnTo>
                    <a:lnTo>
                      <a:pt x="4567" y="3460"/>
                    </a:lnTo>
                    <a:lnTo>
                      <a:pt x="4665" y="3352"/>
                    </a:lnTo>
                    <a:lnTo>
                      <a:pt x="4762" y="3242"/>
                    </a:lnTo>
                    <a:lnTo>
                      <a:pt x="4855" y="3135"/>
                    </a:lnTo>
                    <a:lnTo>
                      <a:pt x="4945" y="3025"/>
                    </a:lnTo>
                    <a:lnTo>
                      <a:pt x="5032" y="2917"/>
                    </a:lnTo>
                    <a:lnTo>
                      <a:pt x="5115" y="2811"/>
                    </a:lnTo>
                    <a:lnTo>
                      <a:pt x="5194" y="2705"/>
                    </a:lnTo>
                    <a:lnTo>
                      <a:pt x="5269" y="2601"/>
                    </a:lnTo>
                    <a:lnTo>
                      <a:pt x="5337" y="2499"/>
                    </a:lnTo>
                    <a:lnTo>
                      <a:pt x="5401" y="2398"/>
                    </a:lnTo>
                    <a:lnTo>
                      <a:pt x="5459" y="2301"/>
                    </a:lnTo>
                    <a:lnTo>
                      <a:pt x="5509" y="2205"/>
                    </a:lnTo>
                    <a:lnTo>
                      <a:pt x="5554" y="2113"/>
                    </a:lnTo>
                    <a:lnTo>
                      <a:pt x="5591" y="2023"/>
                    </a:lnTo>
                    <a:lnTo>
                      <a:pt x="5622" y="1937"/>
                    </a:lnTo>
                    <a:lnTo>
                      <a:pt x="5643" y="1854"/>
                    </a:lnTo>
                    <a:lnTo>
                      <a:pt x="5656" y="1777"/>
                    </a:lnTo>
                    <a:lnTo>
                      <a:pt x="5661" y="1702"/>
                    </a:lnTo>
                    <a:lnTo>
                      <a:pt x="5656" y="1578"/>
                    </a:lnTo>
                    <a:lnTo>
                      <a:pt x="5640" y="1454"/>
                    </a:lnTo>
                    <a:lnTo>
                      <a:pt x="5615" y="1336"/>
                    </a:lnTo>
                    <a:lnTo>
                      <a:pt x="5579" y="1221"/>
                    </a:lnTo>
                    <a:lnTo>
                      <a:pt x="5534" y="1109"/>
                    </a:lnTo>
                    <a:lnTo>
                      <a:pt x="5482" y="1003"/>
                    </a:lnTo>
                    <a:lnTo>
                      <a:pt x="5419" y="903"/>
                    </a:lnTo>
                    <a:lnTo>
                      <a:pt x="5351" y="806"/>
                    </a:lnTo>
                    <a:lnTo>
                      <a:pt x="5276" y="716"/>
                    </a:lnTo>
                    <a:lnTo>
                      <a:pt x="5192" y="634"/>
                    </a:lnTo>
                    <a:lnTo>
                      <a:pt x="5102" y="556"/>
                    </a:lnTo>
                    <a:lnTo>
                      <a:pt x="5007" y="488"/>
                    </a:lnTo>
                    <a:lnTo>
                      <a:pt x="4907" y="427"/>
                    </a:lnTo>
                    <a:lnTo>
                      <a:pt x="4799" y="373"/>
                    </a:lnTo>
                    <a:lnTo>
                      <a:pt x="4690" y="330"/>
                    </a:lnTo>
                    <a:lnTo>
                      <a:pt x="4574" y="294"/>
                    </a:lnTo>
                    <a:lnTo>
                      <a:pt x="4455" y="269"/>
                    </a:lnTo>
                    <a:lnTo>
                      <a:pt x="4334" y="253"/>
                    </a:lnTo>
                    <a:lnTo>
                      <a:pt x="4208" y="248"/>
                    </a:lnTo>
                    <a:lnTo>
                      <a:pt x="4095" y="251"/>
                    </a:lnTo>
                    <a:lnTo>
                      <a:pt x="3984" y="264"/>
                    </a:lnTo>
                    <a:lnTo>
                      <a:pt x="3875" y="285"/>
                    </a:lnTo>
                    <a:lnTo>
                      <a:pt x="3769" y="316"/>
                    </a:lnTo>
                    <a:lnTo>
                      <a:pt x="3665" y="353"/>
                    </a:lnTo>
                    <a:lnTo>
                      <a:pt x="3565" y="398"/>
                    </a:lnTo>
                    <a:lnTo>
                      <a:pt x="3468" y="452"/>
                    </a:lnTo>
                    <a:lnTo>
                      <a:pt x="3377" y="511"/>
                    </a:lnTo>
                    <a:lnTo>
                      <a:pt x="3287" y="580"/>
                    </a:lnTo>
                    <a:lnTo>
                      <a:pt x="3203" y="655"/>
                    </a:lnTo>
                    <a:lnTo>
                      <a:pt x="3124" y="738"/>
                    </a:lnTo>
                    <a:lnTo>
                      <a:pt x="3051" y="827"/>
                    </a:lnTo>
                    <a:lnTo>
                      <a:pt x="3031" y="851"/>
                    </a:lnTo>
                    <a:lnTo>
                      <a:pt x="3008" y="865"/>
                    </a:lnTo>
                    <a:lnTo>
                      <a:pt x="2981" y="874"/>
                    </a:lnTo>
                    <a:lnTo>
                      <a:pt x="2954" y="876"/>
                    </a:lnTo>
                    <a:lnTo>
                      <a:pt x="2926" y="874"/>
                    </a:lnTo>
                    <a:lnTo>
                      <a:pt x="2899" y="865"/>
                    </a:lnTo>
                    <a:lnTo>
                      <a:pt x="2875" y="851"/>
                    </a:lnTo>
                    <a:lnTo>
                      <a:pt x="2856" y="827"/>
                    </a:lnTo>
                    <a:lnTo>
                      <a:pt x="2784" y="738"/>
                    </a:lnTo>
                    <a:lnTo>
                      <a:pt x="2707" y="655"/>
                    </a:lnTo>
                    <a:lnTo>
                      <a:pt x="2625" y="580"/>
                    </a:lnTo>
                    <a:lnTo>
                      <a:pt x="2535" y="511"/>
                    </a:lnTo>
                    <a:lnTo>
                      <a:pt x="2444" y="452"/>
                    </a:lnTo>
                    <a:lnTo>
                      <a:pt x="2345" y="398"/>
                    </a:lnTo>
                    <a:lnTo>
                      <a:pt x="2245" y="353"/>
                    </a:lnTo>
                    <a:lnTo>
                      <a:pt x="2141" y="316"/>
                    </a:lnTo>
                    <a:lnTo>
                      <a:pt x="2033" y="285"/>
                    </a:lnTo>
                    <a:lnTo>
                      <a:pt x="1922" y="264"/>
                    </a:lnTo>
                    <a:lnTo>
                      <a:pt x="1811" y="251"/>
                    </a:lnTo>
                    <a:lnTo>
                      <a:pt x="1698" y="248"/>
                    </a:lnTo>
                    <a:close/>
                    <a:moveTo>
                      <a:pt x="1698" y="0"/>
                    </a:moveTo>
                    <a:lnTo>
                      <a:pt x="1829" y="5"/>
                    </a:lnTo>
                    <a:lnTo>
                      <a:pt x="1956" y="21"/>
                    </a:lnTo>
                    <a:lnTo>
                      <a:pt x="2084" y="46"/>
                    </a:lnTo>
                    <a:lnTo>
                      <a:pt x="2207" y="81"/>
                    </a:lnTo>
                    <a:lnTo>
                      <a:pt x="2327" y="125"/>
                    </a:lnTo>
                    <a:lnTo>
                      <a:pt x="2444" y="177"/>
                    </a:lnTo>
                    <a:lnTo>
                      <a:pt x="2556" y="240"/>
                    </a:lnTo>
                    <a:lnTo>
                      <a:pt x="2664" y="310"/>
                    </a:lnTo>
                    <a:lnTo>
                      <a:pt x="2766" y="388"/>
                    </a:lnTo>
                    <a:lnTo>
                      <a:pt x="2863" y="474"/>
                    </a:lnTo>
                    <a:lnTo>
                      <a:pt x="2954" y="567"/>
                    </a:lnTo>
                    <a:lnTo>
                      <a:pt x="3037" y="479"/>
                    </a:lnTo>
                    <a:lnTo>
                      <a:pt x="3124" y="398"/>
                    </a:lnTo>
                    <a:lnTo>
                      <a:pt x="3218" y="323"/>
                    </a:lnTo>
                    <a:lnTo>
                      <a:pt x="3314" y="256"/>
                    </a:lnTo>
                    <a:lnTo>
                      <a:pt x="3416" y="197"/>
                    </a:lnTo>
                    <a:lnTo>
                      <a:pt x="3520" y="145"/>
                    </a:lnTo>
                    <a:lnTo>
                      <a:pt x="3630" y="102"/>
                    </a:lnTo>
                    <a:lnTo>
                      <a:pt x="3741" y="66"/>
                    </a:lnTo>
                    <a:lnTo>
                      <a:pt x="3855" y="37"/>
                    </a:lnTo>
                    <a:lnTo>
                      <a:pt x="3972" y="18"/>
                    </a:lnTo>
                    <a:lnTo>
                      <a:pt x="4088" y="5"/>
                    </a:lnTo>
                    <a:lnTo>
                      <a:pt x="4208" y="0"/>
                    </a:lnTo>
                    <a:lnTo>
                      <a:pt x="4341" y="5"/>
                    </a:lnTo>
                    <a:lnTo>
                      <a:pt x="4470" y="21"/>
                    </a:lnTo>
                    <a:lnTo>
                      <a:pt x="4597" y="45"/>
                    </a:lnTo>
                    <a:lnTo>
                      <a:pt x="4721" y="79"/>
                    </a:lnTo>
                    <a:lnTo>
                      <a:pt x="4839" y="122"/>
                    </a:lnTo>
                    <a:lnTo>
                      <a:pt x="4954" y="172"/>
                    </a:lnTo>
                    <a:lnTo>
                      <a:pt x="5065" y="231"/>
                    </a:lnTo>
                    <a:lnTo>
                      <a:pt x="5170" y="298"/>
                    </a:lnTo>
                    <a:lnTo>
                      <a:pt x="5269" y="371"/>
                    </a:lnTo>
                    <a:lnTo>
                      <a:pt x="5364" y="452"/>
                    </a:lnTo>
                    <a:lnTo>
                      <a:pt x="5452" y="540"/>
                    </a:lnTo>
                    <a:lnTo>
                      <a:pt x="5532" y="634"/>
                    </a:lnTo>
                    <a:lnTo>
                      <a:pt x="5607" y="734"/>
                    </a:lnTo>
                    <a:lnTo>
                      <a:pt x="5674" y="840"/>
                    </a:lnTo>
                    <a:lnTo>
                      <a:pt x="5733" y="950"/>
                    </a:lnTo>
                    <a:lnTo>
                      <a:pt x="5785" y="1064"/>
                    </a:lnTo>
                    <a:lnTo>
                      <a:pt x="5828" y="1185"/>
                    </a:lnTo>
                    <a:lnTo>
                      <a:pt x="5862" y="1309"/>
                    </a:lnTo>
                    <a:lnTo>
                      <a:pt x="5887" y="1438"/>
                    </a:lnTo>
                    <a:lnTo>
                      <a:pt x="5901" y="1569"/>
                    </a:lnTo>
                    <a:lnTo>
                      <a:pt x="5907" y="1702"/>
                    </a:lnTo>
                    <a:lnTo>
                      <a:pt x="5903" y="1783"/>
                    </a:lnTo>
                    <a:lnTo>
                      <a:pt x="5891" y="1865"/>
                    </a:lnTo>
                    <a:lnTo>
                      <a:pt x="5871" y="1951"/>
                    </a:lnTo>
                    <a:lnTo>
                      <a:pt x="5846" y="2039"/>
                    </a:lnTo>
                    <a:lnTo>
                      <a:pt x="5812" y="2131"/>
                    </a:lnTo>
                    <a:lnTo>
                      <a:pt x="5772" y="2222"/>
                    </a:lnTo>
                    <a:lnTo>
                      <a:pt x="5727" y="2318"/>
                    </a:lnTo>
                    <a:lnTo>
                      <a:pt x="5676" y="2415"/>
                    </a:lnTo>
                    <a:lnTo>
                      <a:pt x="5618" y="2513"/>
                    </a:lnTo>
                    <a:lnTo>
                      <a:pt x="5557" y="2614"/>
                    </a:lnTo>
                    <a:lnTo>
                      <a:pt x="5491" y="2714"/>
                    </a:lnTo>
                    <a:lnTo>
                      <a:pt x="5421" y="2817"/>
                    </a:lnTo>
                    <a:lnTo>
                      <a:pt x="5346" y="2919"/>
                    </a:lnTo>
                    <a:lnTo>
                      <a:pt x="5269" y="3021"/>
                    </a:lnTo>
                    <a:lnTo>
                      <a:pt x="5188" y="3126"/>
                    </a:lnTo>
                    <a:lnTo>
                      <a:pt x="5104" y="3228"/>
                    </a:lnTo>
                    <a:lnTo>
                      <a:pt x="5016" y="3332"/>
                    </a:lnTo>
                    <a:lnTo>
                      <a:pt x="4928" y="3434"/>
                    </a:lnTo>
                    <a:lnTo>
                      <a:pt x="4839" y="3537"/>
                    </a:lnTo>
                    <a:lnTo>
                      <a:pt x="4746" y="3639"/>
                    </a:lnTo>
                    <a:lnTo>
                      <a:pt x="4654" y="3740"/>
                    </a:lnTo>
                    <a:lnTo>
                      <a:pt x="4559" y="3838"/>
                    </a:lnTo>
                    <a:lnTo>
                      <a:pt x="4466" y="3935"/>
                    </a:lnTo>
                    <a:lnTo>
                      <a:pt x="4371" y="4032"/>
                    </a:lnTo>
                    <a:lnTo>
                      <a:pt x="4278" y="4126"/>
                    </a:lnTo>
                    <a:lnTo>
                      <a:pt x="4185" y="4217"/>
                    </a:lnTo>
                    <a:lnTo>
                      <a:pt x="4094" y="4307"/>
                    </a:lnTo>
                    <a:lnTo>
                      <a:pt x="4004" y="4393"/>
                    </a:lnTo>
                    <a:lnTo>
                      <a:pt x="3914" y="4478"/>
                    </a:lnTo>
                    <a:lnTo>
                      <a:pt x="3828" y="4558"/>
                    </a:lnTo>
                    <a:lnTo>
                      <a:pt x="3744" y="4637"/>
                    </a:lnTo>
                    <a:lnTo>
                      <a:pt x="3664" y="4711"/>
                    </a:lnTo>
                    <a:lnTo>
                      <a:pt x="3585" y="4783"/>
                    </a:lnTo>
                    <a:lnTo>
                      <a:pt x="3511" y="4849"/>
                    </a:lnTo>
                    <a:lnTo>
                      <a:pt x="3440" y="4912"/>
                    </a:lnTo>
                    <a:lnTo>
                      <a:pt x="3373" y="4971"/>
                    </a:lnTo>
                    <a:lnTo>
                      <a:pt x="3313" y="5025"/>
                    </a:lnTo>
                    <a:lnTo>
                      <a:pt x="3255" y="5074"/>
                    </a:lnTo>
                    <a:lnTo>
                      <a:pt x="3203" y="5119"/>
                    </a:lnTo>
                    <a:lnTo>
                      <a:pt x="3158" y="5156"/>
                    </a:lnTo>
                    <a:lnTo>
                      <a:pt x="3119" y="5190"/>
                    </a:lnTo>
                    <a:lnTo>
                      <a:pt x="3085" y="5219"/>
                    </a:lnTo>
                    <a:lnTo>
                      <a:pt x="3058" y="5241"/>
                    </a:lnTo>
                    <a:lnTo>
                      <a:pt x="3038" y="5257"/>
                    </a:lnTo>
                    <a:lnTo>
                      <a:pt x="3028" y="5266"/>
                    </a:lnTo>
                    <a:lnTo>
                      <a:pt x="3013" y="5277"/>
                    </a:lnTo>
                    <a:lnTo>
                      <a:pt x="2995" y="5284"/>
                    </a:lnTo>
                    <a:lnTo>
                      <a:pt x="2974" y="5289"/>
                    </a:lnTo>
                    <a:lnTo>
                      <a:pt x="2954" y="5291"/>
                    </a:lnTo>
                    <a:lnTo>
                      <a:pt x="2929" y="5287"/>
                    </a:lnTo>
                    <a:lnTo>
                      <a:pt x="2904" y="5278"/>
                    </a:lnTo>
                    <a:lnTo>
                      <a:pt x="2879" y="5266"/>
                    </a:lnTo>
                    <a:lnTo>
                      <a:pt x="2868" y="5257"/>
                    </a:lnTo>
                    <a:lnTo>
                      <a:pt x="2849" y="5241"/>
                    </a:lnTo>
                    <a:lnTo>
                      <a:pt x="2822" y="5219"/>
                    </a:lnTo>
                    <a:lnTo>
                      <a:pt x="2788" y="5192"/>
                    </a:lnTo>
                    <a:lnTo>
                      <a:pt x="2748" y="5160"/>
                    </a:lnTo>
                    <a:lnTo>
                      <a:pt x="2703" y="5122"/>
                    </a:lnTo>
                    <a:lnTo>
                      <a:pt x="2651" y="5079"/>
                    </a:lnTo>
                    <a:lnTo>
                      <a:pt x="2594" y="5031"/>
                    </a:lnTo>
                    <a:lnTo>
                      <a:pt x="2533" y="4978"/>
                    </a:lnTo>
                    <a:lnTo>
                      <a:pt x="2467" y="4921"/>
                    </a:lnTo>
                    <a:lnTo>
                      <a:pt x="2395" y="4860"/>
                    </a:lnTo>
                    <a:lnTo>
                      <a:pt x="2322" y="4794"/>
                    </a:lnTo>
                    <a:lnTo>
                      <a:pt x="2243" y="4725"/>
                    </a:lnTo>
                    <a:lnTo>
                      <a:pt x="2162" y="4652"/>
                    </a:lnTo>
                    <a:lnTo>
                      <a:pt x="2078" y="4576"/>
                    </a:lnTo>
                    <a:lnTo>
                      <a:pt x="1992" y="4495"/>
                    </a:lnTo>
                    <a:lnTo>
                      <a:pt x="1903" y="4413"/>
                    </a:lnTo>
                    <a:lnTo>
                      <a:pt x="1813" y="4329"/>
                    </a:lnTo>
                    <a:lnTo>
                      <a:pt x="1722" y="4241"/>
                    </a:lnTo>
                    <a:lnTo>
                      <a:pt x="1628" y="4149"/>
                    </a:lnTo>
                    <a:lnTo>
                      <a:pt x="1535" y="4057"/>
                    </a:lnTo>
                    <a:lnTo>
                      <a:pt x="1440" y="3962"/>
                    </a:lnTo>
                    <a:lnTo>
                      <a:pt x="1347" y="3867"/>
                    </a:lnTo>
                    <a:lnTo>
                      <a:pt x="1252" y="3768"/>
                    </a:lnTo>
                    <a:lnTo>
                      <a:pt x="1161" y="3670"/>
                    </a:lnTo>
                    <a:lnTo>
                      <a:pt x="1068" y="3569"/>
                    </a:lnTo>
                    <a:lnTo>
                      <a:pt x="978" y="3467"/>
                    </a:lnTo>
                    <a:lnTo>
                      <a:pt x="890" y="3364"/>
                    </a:lnTo>
                    <a:lnTo>
                      <a:pt x="803" y="3262"/>
                    </a:lnTo>
                    <a:lnTo>
                      <a:pt x="718" y="3158"/>
                    </a:lnTo>
                    <a:lnTo>
                      <a:pt x="638" y="3056"/>
                    </a:lnTo>
                    <a:lnTo>
                      <a:pt x="561" y="2951"/>
                    </a:lnTo>
                    <a:lnTo>
                      <a:pt x="486" y="2847"/>
                    </a:lnTo>
                    <a:lnTo>
                      <a:pt x="416" y="2745"/>
                    </a:lnTo>
                    <a:lnTo>
                      <a:pt x="349" y="2643"/>
                    </a:lnTo>
                    <a:lnTo>
                      <a:pt x="288" y="2542"/>
                    </a:lnTo>
                    <a:lnTo>
                      <a:pt x="231" y="2442"/>
                    </a:lnTo>
                    <a:lnTo>
                      <a:pt x="179" y="2343"/>
                    </a:lnTo>
                    <a:lnTo>
                      <a:pt x="134" y="2246"/>
                    </a:lnTo>
                    <a:lnTo>
                      <a:pt x="95" y="2149"/>
                    </a:lnTo>
                    <a:lnTo>
                      <a:pt x="61" y="2056"/>
                    </a:lnTo>
                    <a:lnTo>
                      <a:pt x="36" y="1964"/>
                    </a:lnTo>
                    <a:lnTo>
                      <a:pt x="16" y="1874"/>
                    </a:lnTo>
                    <a:lnTo>
                      <a:pt x="4" y="1786"/>
                    </a:lnTo>
                    <a:lnTo>
                      <a:pt x="0" y="1702"/>
                    </a:lnTo>
                    <a:lnTo>
                      <a:pt x="5" y="1564"/>
                    </a:lnTo>
                    <a:lnTo>
                      <a:pt x="21" y="1427"/>
                    </a:lnTo>
                    <a:lnTo>
                      <a:pt x="50" y="1294"/>
                    </a:lnTo>
                    <a:lnTo>
                      <a:pt x="86" y="1165"/>
                    </a:lnTo>
                    <a:lnTo>
                      <a:pt x="134" y="1041"/>
                    </a:lnTo>
                    <a:lnTo>
                      <a:pt x="190" y="921"/>
                    </a:lnTo>
                    <a:lnTo>
                      <a:pt x="254" y="808"/>
                    </a:lnTo>
                    <a:lnTo>
                      <a:pt x="328" y="698"/>
                    </a:lnTo>
                    <a:lnTo>
                      <a:pt x="410" y="596"/>
                    </a:lnTo>
                    <a:lnTo>
                      <a:pt x="498" y="501"/>
                    </a:lnTo>
                    <a:lnTo>
                      <a:pt x="595" y="411"/>
                    </a:lnTo>
                    <a:lnTo>
                      <a:pt x="697" y="330"/>
                    </a:lnTo>
                    <a:lnTo>
                      <a:pt x="804" y="256"/>
                    </a:lnTo>
                    <a:lnTo>
                      <a:pt x="919" y="192"/>
                    </a:lnTo>
                    <a:lnTo>
                      <a:pt x="1039" y="134"/>
                    </a:lnTo>
                    <a:lnTo>
                      <a:pt x="1163" y="88"/>
                    </a:lnTo>
                    <a:lnTo>
                      <a:pt x="1292" y="50"/>
                    </a:lnTo>
                    <a:lnTo>
                      <a:pt x="1424" y="23"/>
                    </a:lnTo>
                    <a:lnTo>
                      <a:pt x="1559" y="7"/>
                    </a:lnTo>
                    <a:lnTo>
                      <a:pt x="1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1788" y="1429"/>
                <a:ext cx="1674" cy="1202"/>
              </a:xfrm>
              <a:custGeom>
                <a:avLst/>
                <a:gdLst>
                  <a:gd name="T0" fmla="*/ 1180 w 3348"/>
                  <a:gd name="T1" fmla="*/ 4 h 2405"/>
                  <a:gd name="T2" fmla="*/ 1238 w 3348"/>
                  <a:gd name="T3" fmla="*/ 35 h 2405"/>
                  <a:gd name="T4" fmla="*/ 1268 w 3348"/>
                  <a:gd name="T5" fmla="*/ 87 h 2405"/>
                  <a:gd name="T6" fmla="*/ 1970 w 3348"/>
                  <a:gd name="T7" fmla="*/ 801 h 2405"/>
                  <a:gd name="T8" fmla="*/ 2004 w 3348"/>
                  <a:gd name="T9" fmla="*/ 738 h 2405"/>
                  <a:gd name="T10" fmla="*/ 2067 w 3348"/>
                  <a:gd name="T11" fmla="*/ 702 h 2405"/>
                  <a:gd name="T12" fmla="*/ 2126 w 3348"/>
                  <a:gd name="T13" fmla="*/ 706 h 2405"/>
                  <a:gd name="T14" fmla="*/ 2173 w 3348"/>
                  <a:gd name="T15" fmla="*/ 738 h 2405"/>
                  <a:gd name="T16" fmla="*/ 2535 w 3348"/>
                  <a:gd name="T17" fmla="*/ 1406 h 2405"/>
                  <a:gd name="T18" fmla="*/ 3271 w 3348"/>
                  <a:gd name="T19" fmla="*/ 1410 h 2405"/>
                  <a:gd name="T20" fmla="*/ 3319 w 3348"/>
                  <a:gd name="T21" fmla="*/ 1433 h 2405"/>
                  <a:gd name="T22" fmla="*/ 3344 w 3348"/>
                  <a:gd name="T23" fmla="*/ 1483 h 2405"/>
                  <a:gd name="T24" fmla="*/ 3344 w 3348"/>
                  <a:gd name="T25" fmla="*/ 1552 h 2405"/>
                  <a:gd name="T26" fmla="*/ 3314 w 3348"/>
                  <a:gd name="T27" fmla="*/ 1606 h 2405"/>
                  <a:gd name="T28" fmla="*/ 3260 w 3348"/>
                  <a:gd name="T29" fmla="*/ 1636 h 2405"/>
                  <a:gd name="T30" fmla="*/ 2461 w 3348"/>
                  <a:gd name="T31" fmla="*/ 1640 h 2405"/>
                  <a:gd name="T32" fmla="*/ 2397 w 3348"/>
                  <a:gd name="T33" fmla="*/ 1624 h 2405"/>
                  <a:gd name="T34" fmla="*/ 2350 w 3348"/>
                  <a:gd name="T35" fmla="*/ 1579 h 2405"/>
                  <a:gd name="T36" fmla="*/ 1958 w 3348"/>
                  <a:gd name="T37" fmla="*/ 2306 h 2405"/>
                  <a:gd name="T38" fmla="*/ 1936 w 3348"/>
                  <a:gd name="T39" fmla="*/ 2354 h 2405"/>
                  <a:gd name="T40" fmla="*/ 1900 w 3348"/>
                  <a:gd name="T41" fmla="*/ 2390 h 2405"/>
                  <a:gd name="T42" fmla="*/ 1847 w 3348"/>
                  <a:gd name="T43" fmla="*/ 2405 h 2405"/>
                  <a:gd name="T44" fmla="*/ 1798 w 3348"/>
                  <a:gd name="T45" fmla="*/ 2401 h 2405"/>
                  <a:gd name="T46" fmla="*/ 1741 w 3348"/>
                  <a:gd name="T47" fmla="*/ 2370 h 2405"/>
                  <a:gd name="T48" fmla="*/ 1710 w 3348"/>
                  <a:gd name="T49" fmla="*/ 2318 h 2405"/>
                  <a:gd name="T50" fmla="*/ 800 w 3348"/>
                  <a:gd name="T51" fmla="*/ 1591 h 2405"/>
                  <a:gd name="T52" fmla="*/ 748 w 3348"/>
                  <a:gd name="T53" fmla="*/ 1652 h 2405"/>
                  <a:gd name="T54" fmla="*/ 677 w 3348"/>
                  <a:gd name="T55" fmla="*/ 1677 h 2405"/>
                  <a:gd name="T56" fmla="*/ 89 w 3348"/>
                  <a:gd name="T57" fmla="*/ 1674 h 2405"/>
                  <a:gd name="T58" fmla="*/ 34 w 3348"/>
                  <a:gd name="T59" fmla="*/ 1643 h 2405"/>
                  <a:gd name="T60" fmla="*/ 5 w 3348"/>
                  <a:gd name="T61" fmla="*/ 1589 h 2405"/>
                  <a:gd name="T62" fmla="*/ 5 w 3348"/>
                  <a:gd name="T63" fmla="*/ 1519 h 2405"/>
                  <a:gd name="T64" fmla="*/ 34 w 3348"/>
                  <a:gd name="T65" fmla="*/ 1466 h 2405"/>
                  <a:gd name="T66" fmla="*/ 89 w 3348"/>
                  <a:gd name="T67" fmla="*/ 1435 h 2405"/>
                  <a:gd name="T68" fmla="*/ 591 w 3348"/>
                  <a:gd name="T69" fmla="*/ 1431 h 2405"/>
                  <a:gd name="T70" fmla="*/ 1044 w 3348"/>
                  <a:gd name="T71" fmla="*/ 53 h 2405"/>
                  <a:gd name="T72" fmla="*/ 1109 w 3348"/>
                  <a:gd name="T73" fmla="*/ 6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48" h="2405">
                    <a:moveTo>
                      <a:pt x="1144" y="0"/>
                    </a:moveTo>
                    <a:lnTo>
                      <a:pt x="1180" y="4"/>
                    </a:lnTo>
                    <a:lnTo>
                      <a:pt x="1211" y="17"/>
                    </a:lnTo>
                    <a:lnTo>
                      <a:pt x="1238" y="35"/>
                    </a:lnTo>
                    <a:lnTo>
                      <a:pt x="1257" y="58"/>
                    </a:lnTo>
                    <a:lnTo>
                      <a:pt x="1268" y="87"/>
                    </a:lnTo>
                    <a:lnTo>
                      <a:pt x="1809" y="1776"/>
                    </a:lnTo>
                    <a:lnTo>
                      <a:pt x="1970" y="801"/>
                    </a:lnTo>
                    <a:lnTo>
                      <a:pt x="1983" y="767"/>
                    </a:lnTo>
                    <a:lnTo>
                      <a:pt x="2004" y="738"/>
                    </a:lnTo>
                    <a:lnTo>
                      <a:pt x="2033" y="717"/>
                    </a:lnTo>
                    <a:lnTo>
                      <a:pt x="2067" y="702"/>
                    </a:lnTo>
                    <a:lnTo>
                      <a:pt x="2097" y="701"/>
                    </a:lnTo>
                    <a:lnTo>
                      <a:pt x="2126" y="706"/>
                    </a:lnTo>
                    <a:lnTo>
                      <a:pt x="2151" y="719"/>
                    </a:lnTo>
                    <a:lnTo>
                      <a:pt x="2173" y="738"/>
                    </a:lnTo>
                    <a:lnTo>
                      <a:pt x="2191" y="765"/>
                    </a:lnTo>
                    <a:lnTo>
                      <a:pt x="2535" y="1406"/>
                    </a:lnTo>
                    <a:lnTo>
                      <a:pt x="3237" y="1406"/>
                    </a:lnTo>
                    <a:lnTo>
                      <a:pt x="3271" y="1410"/>
                    </a:lnTo>
                    <a:lnTo>
                      <a:pt x="3298" y="1419"/>
                    </a:lnTo>
                    <a:lnTo>
                      <a:pt x="3319" y="1433"/>
                    </a:lnTo>
                    <a:lnTo>
                      <a:pt x="3335" y="1455"/>
                    </a:lnTo>
                    <a:lnTo>
                      <a:pt x="3344" y="1483"/>
                    </a:lnTo>
                    <a:lnTo>
                      <a:pt x="3348" y="1518"/>
                    </a:lnTo>
                    <a:lnTo>
                      <a:pt x="3344" y="1552"/>
                    </a:lnTo>
                    <a:lnTo>
                      <a:pt x="3332" y="1582"/>
                    </a:lnTo>
                    <a:lnTo>
                      <a:pt x="3314" y="1606"/>
                    </a:lnTo>
                    <a:lnTo>
                      <a:pt x="3289" y="1625"/>
                    </a:lnTo>
                    <a:lnTo>
                      <a:pt x="3260" y="1636"/>
                    </a:lnTo>
                    <a:lnTo>
                      <a:pt x="3224" y="1640"/>
                    </a:lnTo>
                    <a:lnTo>
                      <a:pt x="2461" y="1640"/>
                    </a:lnTo>
                    <a:lnTo>
                      <a:pt x="2427" y="1636"/>
                    </a:lnTo>
                    <a:lnTo>
                      <a:pt x="2397" y="1624"/>
                    </a:lnTo>
                    <a:lnTo>
                      <a:pt x="2372" y="1604"/>
                    </a:lnTo>
                    <a:lnTo>
                      <a:pt x="2350" y="1579"/>
                    </a:lnTo>
                    <a:lnTo>
                      <a:pt x="2142" y="1184"/>
                    </a:lnTo>
                    <a:lnTo>
                      <a:pt x="1958" y="2306"/>
                    </a:lnTo>
                    <a:lnTo>
                      <a:pt x="1949" y="2331"/>
                    </a:lnTo>
                    <a:lnTo>
                      <a:pt x="1936" y="2354"/>
                    </a:lnTo>
                    <a:lnTo>
                      <a:pt x="1920" y="2374"/>
                    </a:lnTo>
                    <a:lnTo>
                      <a:pt x="1900" y="2390"/>
                    </a:lnTo>
                    <a:lnTo>
                      <a:pt x="1875" y="2401"/>
                    </a:lnTo>
                    <a:lnTo>
                      <a:pt x="1847" y="2405"/>
                    </a:lnTo>
                    <a:lnTo>
                      <a:pt x="1834" y="2405"/>
                    </a:lnTo>
                    <a:lnTo>
                      <a:pt x="1798" y="2401"/>
                    </a:lnTo>
                    <a:lnTo>
                      <a:pt x="1768" y="2388"/>
                    </a:lnTo>
                    <a:lnTo>
                      <a:pt x="1741" y="2370"/>
                    </a:lnTo>
                    <a:lnTo>
                      <a:pt x="1723" y="2347"/>
                    </a:lnTo>
                    <a:lnTo>
                      <a:pt x="1710" y="2318"/>
                    </a:lnTo>
                    <a:lnTo>
                      <a:pt x="1132" y="518"/>
                    </a:lnTo>
                    <a:lnTo>
                      <a:pt x="800" y="1591"/>
                    </a:lnTo>
                    <a:lnTo>
                      <a:pt x="777" y="1625"/>
                    </a:lnTo>
                    <a:lnTo>
                      <a:pt x="748" y="1652"/>
                    </a:lnTo>
                    <a:lnTo>
                      <a:pt x="714" y="1670"/>
                    </a:lnTo>
                    <a:lnTo>
                      <a:pt x="677" y="1677"/>
                    </a:lnTo>
                    <a:lnTo>
                      <a:pt x="123" y="1677"/>
                    </a:lnTo>
                    <a:lnTo>
                      <a:pt x="89" y="1674"/>
                    </a:lnTo>
                    <a:lnTo>
                      <a:pt x="59" y="1661"/>
                    </a:lnTo>
                    <a:lnTo>
                      <a:pt x="34" y="1643"/>
                    </a:lnTo>
                    <a:lnTo>
                      <a:pt x="16" y="1618"/>
                    </a:lnTo>
                    <a:lnTo>
                      <a:pt x="5" y="1589"/>
                    </a:lnTo>
                    <a:lnTo>
                      <a:pt x="0" y="1554"/>
                    </a:lnTo>
                    <a:lnTo>
                      <a:pt x="5" y="1519"/>
                    </a:lnTo>
                    <a:lnTo>
                      <a:pt x="16" y="1489"/>
                    </a:lnTo>
                    <a:lnTo>
                      <a:pt x="34" y="1466"/>
                    </a:lnTo>
                    <a:lnTo>
                      <a:pt x="59" y="1446"/>
                    </a:lnTo>
                    <a:lnTo>
                      <a:pt x="89" y="1435"/>
                    </a:lnTo>
                    <a:lnTo>
                      <a:pt x="123" y="1431"/>
                    </a:lnTo>
                    <a:lnTo>
                      <a:pt x="591" y="1431"/>
                    </a:lnTo>
                    <a:lnTo>
                      <a:pt x="1023" y="87"/>
                    </a:lnTo>
                    <a:lnTo>
                      <a:pt x="1044" y="53"/>
                    </a:lnTo>
                    <a:lnTo>
                      <a:pt x="1075" y="26"/>
                    </a:lnTo>
                    <a:lnTo>
                      <a:pt x="1109" y="6"/>
                    </a:lnTo>
                    <a:lnTo>
                      <a:pt x="11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1204862" y="4113863"/>
            <a:ext cx="3379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 trabajadores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dependientes 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destinan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más del 25% de sus ingresos a cubrir gastos; 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trabajadores independientes 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entre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26-50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%;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quienes tienen un negocio propio 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 los inversionistas entre </a:t>
            </a:r>
            <a:r>
              <a:rPr lang="es-EC" b="1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51-75</a:t>
            </a:r>
            <a:r>
              <a:rPr lang="es-EC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67652" y="4703919"/>
            <a:ext cx="731520" cy="731520"/>
            <a:chOff x="890337" y="4428829"/>
            <a:chExt cx="731520" cy="731520"/>
          </a:xfrm>
          <a:solidFill>
            <a:srgbClr val="7030A0"/>
          </a:solidFill>
          <a:effectLst/>
        </p:grpSpPr>
        <p:sp>
          <p:nvSpPr>
            <p:cNvPr id="27" name="Oval 26"/>
            <p:cNvSpPr/>
            <p:nvPr/>
          </p:nvSpPr>
          <p:spPr>
            <a:xfrm>
              <a:off x="890337" y="4428829"/>
              <a:ext cx="731520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1076984" y="4613834"/>
              <a:ext cx="358226" cy="361511"/>
            </a:xfrm>
            <a:custGeom>
              <a:avLst/>
              <a:gdLst>
                <a:gd name="T0" fmla="*/ 1620 w 4050"/>
                <a:gd name="T1" fmla="*/ 2467 h 4045"/>
                <a:gd name="T2" fmla="*/ 608 w 4050"/>
                <a:gd name="T3" fmla="*/ 2023 h 4045"/>
                <a:gd name="T4" fmla="*/ 3443 w 4050"/>
                <a:gd name="T5" fmla="*/ 1214 h 4045"/>
                <a:gd name="T6" fmla="*/ 2025 w 4050"/>
                <a:gd name="T7" fmla="*/ 0 h 4045"/>
                <a:gd name="T8" fmla="*/ 2269 w 4050"/>
                <a:gd name="T9" fmla="*/ 15 h 4045"/>
                <a:gd name="T10" fmla="*/ 2504 w 4050"/>
                <a:gd name="T11" fmla="*/ 58 h 4045"/>
                <a:gd name="T12" fmla="*/ 2729 w 4050"/>
                <a:gd name="T13" fmla="*/ 127 h 4045"/>
                <a:gd name="T14" fmla="*/ 2943 w 4050"/>
                <a:gd name="T15" fmla="*/ 222 h 4045"/>
                <a:gd name="T16" fmla="*/ 3143 w 4050"/>
                <a:gd name="T17" fmla="*/ 338 h 4045"/>
                <a:gd name="T18" fmla="*/ 3327 w 4050"/>
                <a:gd name="T19" fmla="*/ 477 h 4045"/>
                <a:gd name="T20" fmla="*/ 3495 w 4050"/>
                <a:gd name="T21" fmla="*/ 636 h 4045"/>
                <a:gd name="T22" fmla="*/ 3644 w 4050"/>
                <a:gd name="T23" fmla="*/ 811 h 4045"/>
                <a:gd name="T24" fmla="*/ 3773 w 4050"/>
                <a:gd name="T25" fmla="*/ 1004 h 4045"/>
                <a:gd name="T26" fmla="*/ 3878 w 4050"/>
                <a:gd name="T27" fmla="*/ 1211 h 4045"/>
                <a:gd name="T28" fmla="*/ 3960 w 4050"/>
                <a:gd name="T29" fmla="*/ 1430 h 4045"/>
                <a:gd name="T30" fmla="*/ 4017 w 4050"/>
                <a:gd name="T31" fmla="*/ 1661 h 4045"/>
                <a:gd name="T32" fmla="*/ 4046 w 4050"/>
                <a:gd name="T33" fmla="*/ 1900 h 4045"/>
                <a:gd name="T34" fmla="*/ 4046 w 4050"/>
                <a:gd name="T35" fmla="*/ 2145 h 4045"/>
                <a:gd name="T36" fmla="*/ 4017 w 4050"/>
                <a:gd name="T37" fmla="*/ 2384 h 4045"/>
                <a:gd name="T38" fmla="*/ 3960 w 4050"/>
                <a:gd name="T39" fmla="*/ 2615 h 4045"/>
                <a:gd name="T40" fmla="*/ 3878 w 4050"/>
                <a:gd name="T41" fmla="*/ 2834 h 4045"/>
                <a:gd name="T42" fmla="*/ 3773 w 4050"/>
                <a:gd name="T43" fmla="*/ 3041 h 4045"/>
                <a:gd name="T44" fmla="*/ 3644 w 4050"/>
                <a:gd name="T45" fmla="*/ 3234 h 4045"/>
                <a:gd name="T46" fmla="*/ 3495 w 4050"/>
                <a:gd name="T47" fmla="*/ 3409 h 4045"/>
                <a:gd name="T48" fmla="*/ 3327 w 4050"/>
                <a:gd name="T49" fmla="*/ 3568 h 4045"/>
                <a:gd name="T50" fmla="*/ 3143 w 4050"/>
                <a:gd name="T51" fmla="*/ 3707 h 4045"/>
                <a:gd name="T52" fmla="*/ 2943 w 4050"/>
                <a:gd name="T53" fmla="*/ 3823 h 4045"/>
                <a:gd name="T54" fmla="*/ 2729 w 4050"/>
                <a:gd name="T55" fmla="*/ 3918 h 4045"/>
                <a:gd name="T56" fmla="*/ 2504 w 4050"/>
                <a:gd name="T57" fmla="*/ 3987 h 4045"/>
                <a:gd name="T58" fmla="*/ 2269 w 4050"/>
                <a:gd name="T59" fmla="*/ 4030 h 4045"/>
                <a:gd name="T60" fmla="*/ 2025 w 4050"/>
                <a:gd name="T61" fmla="*/ 4045 h 4045"/>
                <a:gd name="T62" fmla="*/ 1781 w 4050"/>
                <a:gd name="T63" fmla="*/ 4030 h 4045"/>
                <a:gd name="T64" fmla="*/ 1546 w 4050"/>
                <a:gd name="T65" fmla="*/ 3987 h 4045"/>
                <a:gd name="T66" fmla="*/ 1321 w 4050"/>
                <a:gd name="T67" fmla="*/ 3918 h 4045"/>
                <a:gd name="T68" fmla="*/ 1107 w 4050"/>
                <a:gd name="T69" fmla="*/ 3823 h 4045"/>
                <a:gd name="T70" fmla="*/ 907 w 4050"/>
                <a:gd name="T71" fmla="*/ 3707 h 4045"/>
                <a:gd name="T72" fmla="*/ 723 w 4050"/>
                <a:gd name="T73" fmla="*/ 3568 h 4045"/>
                <a:gd name="T74" fmla="*/ 555 w 4050"/>
                <a:gd name="T75" fmla="*/ 3409 h 4045"/>
                <a:gd name="T76" fmla="*/ 406 w 4050"/>
                <a:gd name="T77" fmla="*/ 3234 h 4045"/>
                <a:gd name="T78" fmla="*/ 277 w 4050"/>
                <a:gd name="T79" fmla="*/ 3041 h 4045"/>
                <a:gd name="T80" fmla="*/ 172 w 4050"/>
                <a:gd name="T81" fmla="*/ 2834 h 4045"/>
                <a:gd name="T82" fmla="*/ 90 w 4050"/>
                <a:gd name="T83" fmla="*/ 2615 h 4045"/>
                <a:gd name="T84" fmla="*/ 33 w 4050"/>
                <a:gd name="T85" fmla="*/ 2384 h 4045"/>
                <a:gd name="T86" fmla="*/ 4 w 4050"/>
                <a:gd name="T87" fmla="*/ 2145 h 4045"/>
                <a:gd name="T88" fmla="*/ 4 w 4050"/>
                <a:gd name="T89" fmla="*/ 1900 h 4045"/>
                <a:gd name="T90" fmla="*/ 33 w 4050"/>
                <a:gd name="T91" fmla="*/ 1661 h 4045"/>
                <a:gd name="T92" fmla="*/ 90 w 4050"/>
                <a:gd name="T93" fmla="*/ 1430 h 4045"/>
                <a:gd name="T94" fmla="*/ 172 w 4050"/>
                <a:gd name="T95" fmla="*/ 1211 h 4045"/>
                <a:gd name="T96" fmla="*/ 277 w 4050"/>
                <a:gd name="T97" fmla="*/ 1004 h 4045"/>
                <a:gd name="T98" fmla="*/ 406 w 4050"/>
                <a:gd name="T99" fmla="*/ 811 h 4045"/>
                <a:gd name="T100" fmla="*/ 555 w 4050"/>
                <a:gd name="T101" fmla="*/ 636 h 4045"/>
                <a:gd name="T102" fmla="*/ 723 w 4050"/>
                <a:gd name="T103" fmla="*/ 477 h 4045"/>
                <a:gd name="T104" fmla="*/ 907 w 4050"/>
                <a:gd name="T105" fmla="*/ 338 h 4045"/>
                <a:gd name="T106" fmla="*/ 1107 w 4050"/>
                <a:gd name="T107" fmla="*/ 222 h 4045"/>
                <a:gd name="T108" fmla="*/ 1321 w 4050"/>
                <a:gd name="T109" fmla="*/ 127 h 4045"/>
                <a:gd name="T110" fmla="*/ 1546 w 4050"/>
                <a:gd name="T111" fmla="*/ 58 h 4045"/>
                <a:gd name="T112" fmla="*/ 1781 w 4050"/>
                <a:gd name="T113" fmla="*/ 15 h 4045"/>
                <a:gd name="T114" fmla="*/ 2025 w 4050"/>
                <a:gd name="T115" fmla="*/ 0 h 4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50" h="4045">
                  <a:moveTo>
                    <a:pt x="3159" y="930"/>
                  </a:moveTo>
                  <a:lnTo>
                    <a:pt x="1620" y="2467"/>
                  </a:lnTo>
                  <a:lnTo>
                    <a:pt x="891" y="1739"/>
                  </a:lnTo>
                  <a:lnTo>
                    <a:pt x="608" y="2023"/>
                  </a:lnTo>
                  <a:lnTo>
                    <a:pt x="1620" y="3034"/>
                  </a:lnTo>
                  <a:lnTo>
                    <a:pt x="3443" y="1214"/>
                  </a:lnTo>
                  <a:lnTo>
                    <a:pt x="3159" y="930"/>
                  </a:lnTo>
                  <a:close/>
                  <a:moveTo>
                    <a:pt x="2025" y="0"/>
                  </a:moveTo>
                  <a:lnTo>
                    <a:pt x="2148" y="4"/>
                  </a:lnTo>
                  <a:lnTo>
                    <a:pt x="2269" y="15"/>
                  </a:lnTo>
                  <a:lnTo>
                    <a:pt x="2387" y="33"/>
                  </a:lnTo>
                  <a:lnTo>
                    <a:pt x="2504" y="58"/>
                  </a:lnTo>
                  <a:lnTo>
                    <a:pt x="2618" y="89"/>
                  </a:lnTo>
                  <a:lnTo>
                    <a:pt x="2729" y="127"/>
                  </a:lnTo>
                  <a:lnTo>
                    <a:pt x="2837" y="172"/>
                  </a:lnTo>
                  <a:lnTo>
                    <a:pt x="2943" y="222"/>
                  </a:lnTo>
                  <a:lnTo>
                    <a:pt x="3045" y="277"/>
                  </a:lnTo>
                  <a:lnTo>
                    <a:pt x="3143" y="338"/>
                  </a:lnTo>
                  <a:lnTo>
                    <a:pt x="3238" y="406"/>
                  </a:lnTo>
                  <a:lnTo>
                    <a:pt x="3327" y="477"/>
                  </a:lnTo>
                  <a:lnTo>
                    <a:pt x="3413" y="554"/>
                  </a:lnTo>
                  <a:lnTo>
                    <a:pt x="3495" y="636"/>
                  </a:lnTo>
                  <a:lnTo>
                    <a:pt x="3573" y="722"/>
                  </a:lnTo>
                  <a:lnTo>
                    <a:pt x="3644" y="811"/>
                  </a:lnTo>
                  <a:lnTo>
                    <a:pt x="3711" y="906"/>
                  </a:lnTo>
                  <a:lnTo>
                    <a:pt x="3773" y="1004"/>
                  </a:lnTo>
                  <a:lnTo>
                    <a:pt x="3828" y="1106"/>
                  </a:lnTo>
                  <a:lnTo>
                    <a:pt x="3878" y="1211"/>
                  </a:lnTo>
                  <a:lnTo>
                    <a:pt x="3922" y="1319"/>
                  </a:lnTo>
                  <a:lnTo>
                    <a:pt x="3960" y="1430"/>
                  </a:lnTo>
                  <a:lnTo>
                    <a:pt x="3992" y="1544"/>
                  </a:lnTo>
                  <a:lnTo>
                    <a:pt x="4017" y="1661"/>
                  </a:lnTo>
                  <a:lnTo>
                    <a:pt x="4035" y="1779"/>
                  </a:lnTo>
                  <a:lnTo>
                    <a:pt x="4046" y="1900"/>
                  </a:lnTo>
                  <a:lnTo>
                    <a:pt x="4050" y="2023"/>
                  </a:lnTo>
                  <a:lnTo>
                    <a:pt x="4046" y="2145"/>
                  </a:lnTo>
                  <a:lnTo>
                    <a:pt x="4035" y="2266"/>
                  </a:lnTo>
                  <a:lnTo>
                    <a:pt x="4017" y="2384"/>
                  </a:lnTo>
                  <a:lnTo>
                    <a:pt x="3992" y="2501"/>
                  </a:lnTo>
                  <a:lnTo>
                    <a:pt x="3960" y="2615"/>
                  </a:lnTo>
                  <a:lnTo>
                    <a:pt x="3922" y="2726"/>
                  </a:lnTo>
                  <a:lnTo>
                    <a:pt x="3878" y="2834"/>
                  </a:lnTo>
                  <a:lnTo>
                    <a:pt x="3828" y="2939"/>
                  </a:lnTo>
                  <a:lnTo>
                    <a:pt x="3773" y="3041"/>
                  </a:lnTo>
                  <a:lnTo>
                    <a:pt x="3711" y="3139"/>
                  </a:lnTo>
                  <a:lnTo>
                    <a:pt x="3644" y="3234"/>
                  </a:lnTo>
                  <a:lnTo>
                    <a:pt x="3573" y="3323"/>
                  </a:lnTo>
                  <a:lnTo>
                    <a:pt x="3495" y="3409"/>
                  </a:lnTo>
                  <a:lnTo>
                    <a:pt x="3413" y="3491"/>
                  </a:lnTo>
                  <a:lnTo>
                    <a:pt x="3327" y="3568"/>
                  </a:lnTo>
                  <a:lnTo>
                    <a:pt x="3238" y="3639"/>
                  </a:lnTo>
                  <a:lnTo>
                    <a:pt x="3143" y="3707"/>
                  </a:lnTo>
                  <a:lnTo>
                    <a:pt x="3045" y="3768"/>
                  </a:lnTo>
                  <a:lnTo>
                    <a:pt x="2943" y="3823"/>
                  </a:lnTo>
                  <a:lnTo>
                    <a:pt x="2837" y="3873"/>
                  </a:lnTo>
                  <a:lnTo>
                    <a:pt x="2729" y="3918"/>
                  </a:lnTo>
                  <a:lnTo>
                    <a:pt x="2618" y="3956"/>
                  </a:lnTo>
                  <a:lnTo>
                    <a:pt x="2504" y="3987"/>
                  </a:lnTo>
                  <a:lnTo>
                    <a:pt x="2387" y="4012"/>
                  </a:lnTo>
                  <a:lnTo>
                    <a:pt x="2269" y="4030"/>
                  </a:lnTo>
                  <a:lnTo>
                    <a:pt x="2148" y="4041"/>
                  </a:lnTo>
                  <a:lnTo>
                    <a:pt x="2025" y="4045"/>
                  </a:lnTo>
                  <a:lnTo>
                    <a:pt x="1902" y="4041"/>
                  </a:lnTo>
                  <a:lnTo>
                    <a:pt x="1781" y="4030"/>
                  </a:lnTo>
                  <a:lnTo>
                    <a:pt x="1663" y="4012"/>
                  </a:lnTo>
                  <a:lnTo>
                    <a:pt x="1546" y="3987"/>
                  </a:lnTo>
                  <a:lnTo>
                    <a:pt x="1432" y="3956"/>
                  </a:lnTo>
                  <a:lnTo>
                    <a:pt x="1321" y="3918"/>
                  </a:lnTo>
                  <a:lnTo>
                    <a:pt x="1213" y="3873"/>
                  </a:lnTo>
                  <a:lnTo>
                    <a:pt x="1107" y="3823"/>
                  </a:lnTo>
                  <a:lnTo>
                    <a:pt x="1005" y="3768"/>
                  </a:lnTo>
                  <a:lnTo>
                    <a:pt x="907" y="3707"/>
                  </a:lnTo>
                  <a:lnTo>
                    <a:pt x="812" y="3639"/>
                  </a:lnTo>
                  <a:lnTo>
                    <a:pt x="723" y="3568"/>
                  </a:lnTo>
                  <a:lnTo>
                    <a:pt x="637" y="3491"/>
                  </a:lnTo>
                  <a:lnTo>
                    <a:pt x="555" y="3409"/>
                  </a:lnTo>
                  <a:lnTo>
                    <a:pt x="477" y="3323"/>
                  </a:lnTo>
                  <a:lnTo>
                    <a:pt x="406" y="3234"/>
                  </a:lnTo>
                  <a:lnTo>
                    <a:pt x="339" y="3139"/>
                  </a:lnTo>
                  <a:lnTo>
                    <a:pt x="277" y="3041"/>
                  </a:lnTo>
                  <a:lnTo>
                    <a:pt x="222" y="2939"/>
                  </a:lnTo>
                  <a:lnTo>
                    <a:pt x="172" y="2834"/>
                  </a:lnTo>
                  <a:lnTo>
                    <a:pt x="128" y="2726"/>
                  </a:lnTo>
                  <a:lnTo>
                    <a:pt x="90" y="2615"/>
                  </a:lnTo>
                  <a:lnTo>
                    <a:pt x="58" y="2501"/>
                  </a:lnTo>
                  <a:lnTo>
                    <a:pt x="33" y="2384"/>
                  </a:lnTo>
                  <a:lnTo>
                    <a:pt x="15" y="2266"/>
                  </a:lnTo>
                  <a:lnTo>
                    <a:pt x="4" y="2145"/>
                  </a:lnTo>
                  <a:lnTo>
                    <a:pt x="0" y="2023"/>
                  </a:lnTo>
                  <a:lnTo>
                    <a:pt x="4" y="1900"/>
                  </a:lnTo>
                  <a:lnTo>
                    <a:pt x="15" y="1779"/>
                  </a:lnTo>
                  <a:lnTo>
                    <a:pt x="33" y="1661"/>
                  </a:lnTo>
                  <a:lnTo>
                    <a:pt x="58" y="1544"/>
                  </a:lnTo>
                  <a:lnTo>
                    <a:pt x="90" y="1430"/>
                  </a:lnTo>
                  <a:lnTo>
                    <a:pt x="128" y="1319"/>
                  </a:lnTo>
                  <a:lnTo>
                    <a:pt x="172" y="1211"/>
                  </a:lnTo>
                  <a:lnTo>
                    <a:pt x="222" y="1106"/>
                  </a:lnTo>
                  <a:lnTo>
                    <a:pt x="277" y="1004"/>
                  </a:lnTo>
                  <a:lnTo>
                    <a:pt x="339" y="906"/>
                  </a:lnTo>
                  <a:lnTo>
                    <a:pt x="406" y="811"/>
                  </a:lnTo>
                  <a:lnTo>
                    <a:pt x="477" y="722"/>
                  </a:lnTo>
                  <a:lnTo>
                    <a:pt x="555" y="636"/>
                  </a:lnTo>
                  <a:lnTo>
                    <a:pt x="637" y="554"/>
                  </a:lnTo>
                  <a:lnTo>
                    <a:pt x="723" y="477"/>
                  </a:lnTo>
                  <a:lnTo>
                    <a:pt x="812" y="406"/>
                  </a:lnTo>
                  <a:lnTo>
                    <a:pt x="907" y="338"/>
                  </a:lnTo>
                  <a:lnTo>
                    <a:pt x="1005" y="277"/>
                  </a:lnTo>
                  <a:lnTo>
                    <a:pt x="1107" y="222"/>
                  </a:lnTo>
                  <a:lnTo>
                    <a:pt x="1213" y="172"/>
                  </a:lnTo>
                  <a:lnTo>
                    <a:pt x="1321" y="127"/>
                  </a:lnTo>
                  <a:lnTo>
                    <a:pt x="1432" y="89"/>
                  </a:lnTo>
                  <a:lnTo>
                    <a:pt x="1546" y="58"/>
                  </a:lnTo>
                  <a:lnTo>
                    <a:pt x="1663" y="33"/>
                  </a:lnTo>
                  <a:lnTo>
                    <a:pt x="1781" y="15"/>
                  </a:lnTo>
                  <a:lnTo>
                    <a:pt x="1902" y="4"/>
                  </a:lnTo>
                  <a:lnTo>
                    <a:pt x="2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8502815" y="1947600"/>
            <a:ext cx="3520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Rumiñahui </a:t>
            </a:r>
            <a:r>
              <a:rPr lang="es-EC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 presentado </a:t>
            </a:r>
            <a:r>
              <a:rPr lang="es-EC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reducción </a:t>
            </a:r>
            <a:r>
              <a:rPr lang="es-EC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la pobreza y el desempleo, </a:t>
            </a:r>
            <a:r>
              <a:rPr lang="es-EC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EC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incremento de la esperanza de vida y del ingreso per </a:t>
            </a:r>
            <a:r>
              <a:rPr lang="es-EC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cápita.</a:t>
            </a:r>
            <a:endParaRPr lang="en-US" b="1" dirty="0">
              <a:solidFill>
                <a:srgbClr val="0000CC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600736" y="2134697"/>
            <a:ext cx="731520" cy="731520"/>
            <a:chOff x="8277727" y="1612927"/>
            <a:chExt cx="731520" cy="731520"/>
          </a:xfrm>
          <a:solidFill>
            <a:srgbClr val="0000CC"/>
          </a:solidFill>
          <a:effectLst/>
        </p:grpSpPr>
        <p:sp>
          <p:nvSpPr>
            <p:cNvPr id="28" name="Oval 27"/>
            <p:cNvSpPr/>
            <p:nvPr/>
          </p:nvSpPr>
          <p:spPr>
            <a:xfrm>
              <a:off x="8277727" y="1612927"/>
              <a:ext cx="731520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20"/>
            <p:cNvGrpSpPr>
              <a:grpSpLocks noChangeAspect="1"/>
            </p:cNvGrpSpPr>
            <p:nvPr/>
          </p:nvGrpSpPr>
          <p:grpSpPr bwMode="auto">
            <a:xfrm>
              <a:off x="8457567" y="1792880"/>
              <a:ext cx="371840" cy="371614"/>
              <a:chOff x="1628" y="1094"/>
              <a:chExt cx="3280" cy="3278"/>
            </a:xfrm>
            <a:grpFill/>
          </p:grpSpPr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3850" y="3315"/>
                <a:ext cx="1058" cy="1057"/>
              </a:xfrm>
              <a:custGeom>
                <a:avLst/>
                <a:gdLst>
                  <a:gd name="T0" fmla="*/ 724 w 2116"/>
                  <a:gd name="T1" fmla="*/ 0 h 2115"/>
                  <a:gd name="T2" fmla="*/ 1966 w 2116"/>
                  <a:gd name="T3" fmla="*/ 1240 h 2115"/>
                  <a:gd name="T4" fmla="*/ 2012 w 2116"/>
                  <a:gd name="T5" fmla="*/ 1294 h 2115"/>
                  <a:gd name="T6" fmla="*/ 2048 w 2116"/>
                  <a:gd name="T7" fmla="*/ 1350 h 2115"/>
                  <a:gd name="T8" fmla="*/ 2078 w 2116"/>
                  <a:gd name="T9" fmla="*/ 1409 h 2115"/>
                  <a:gd name="T10" fmla="*/ 2098 w 2116"/>
                  <a:gd name="T11" fmla="*/ 1473 h 2115"/>
                  <a:gd name="T12" fmla="*/ 2112 w 2116"/>
                  <a:gd name="T13" fmla="*/ 1537 h 2115"/>
                  <a:gd name="T14" fmla="*/ 2116 w 2116"/>
                  <a:gd name="T15" fmla="*/ 1603 h 2115"/>
                  <a:gd name="T16" fmla="*/ 2112 w 2116"/>
                  <a:gd name="T17" fmla="*/ 1669 h 2115"/>
                  <a:gd name="T18" fmla="*/ 2098 w 2116"/>
                  <a:gd name="T19" fmla="*/ 1732 h 2115"/>
                  <a:gd name="T20" fmla="*/ 2078 w 2116"/>
                  <a:gd name="T21" fmla="*/ 1796 h 2115"/>
                  <a:gd name="T22" fmla="*/ 2048 w 2116"/>
                  <a:gd name="T23" fmla="*/ 1856 h 2115"/>
                  <a:gd name="T24" fmla="*/ 2012 w 2116"/>
                  <a:gd name="T25" fmla="*/ 1912 h 2115"/>
                  <a:gd name="T26" fmla="*/ 1966 w 2116"/>
                  <a:gd name="T27" fmla="*/ 1966 h 2115"/>
                  <a:gd name="T28" fmla="*/ 1913 w 2116"/>
                  <a:gd name="T29" fmla="*/ 2011 h 2115"/>
                  <a:gd name="T30" fmla="*/ 1857 w 2116"/>
                  <a:gd name="T31" fmla="*/ 2049 h 2115"/>
                  <a:gd name="T32" fmla="*/ 1797 w 2116"/>
                  <a:gd name="T33" fmla="*/ 2077 h 2115"/>
                  <a:gd name="T34" fmla="*/ 1733 w 2116"/>
                  <a:gd name="T35" fmla="*/ 2099 h 2115"/>
                  <a:gd name="T36" fmla="*/ 1669 w 2116"/>
                  <a:gd name="T37" fmla="*/ 2111 h 2115"/>
                  <a:gd name="T38" fmla="*/ 1603 w 2116"/>
                  <a:gd name="T39" fmla="*/ 2115 h 2115"/>
                  <a:gd name="T40" fmla="*/ 1538 w 2116"/>
                  <a:gd name="T41" fmla="*/ 2111 h 2115"/>
                  <a:gd name="T42" fmla="*/ 1474 w 2116"/>
                  <a:gd name="T43" fmla="*/ 2099 h 2115"/>
                  <a:gd name="T44" fmla="*/ 1410 w 2116"/>
                  <a:gd name="T45" fmla="*/ 2077 h 2115"/>
                  <a:gd name="T46" fmla="*/ 1350 w 2116"/>
                  <a:gd name="T47" fmla="*/ 2049 h 2115"/>
                  <a:gd name="T48" fmla="*/ 1292 w 2116"/>
                  <a:gd name="T49" fmla="*/ 2011 h 2115"/>
                  <a:gd name="T50" fmla="*/ 1240 w 2116"/>
                  <a:gd name="T51" fmla="*/ 1966 h 2115"/>
                  <a:gd name="T52" fmla="*/ 0 w 2116"/>
                  <a:gd name="T53" fmla="*/ 724 h 2115"/>
                  <a:gd name="T54" fmla="*/ 137 w 2116"/>
                  <a:gd name="T55" fmla="*/ 620 h 2115"/>
                  <a:gd name="T56" fmla="*/ 267 w 2116"/>
                  <a:gd name="T57" fmla="*/ 510 h 2115"/>
                  <a:gd name="T58" fmla="*/ 393 w 2116"/>
                  <a:gd name="T59" fmla="*/ 393 h 2115"/>
                  <a:gd name="T60" fmla="*/ 510 w 2116"/>
                  <a:gd name="T61" fmla="*/ 267 h 2115"/>
                  <a:gd name="T62" fmla="*/ 620 w 2116"/>
                  <a:gd name="T63" fmla="*/ 138 h 2115"/>
                  <a:gd name="T64" fmla="*/ 724 w 2116"/>
                  <a:gd name="T65" fmla="*/ 0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6" h="2115">
                    <a:moveTo>
                      <a:pt x="724" y="0"/>
                    </a:moveTo>
                    <a:lnTo>
                      <a:pt x="1966" y="1240"/>
                    </a:lnTo>
                    <a:lnTo>
                      <a:pt x="2012" y="1294"/>
                    </a:lnTo>
                    <a:lnTo>
                      <a:pt x="2048" y="1350"/>
                    </a:lnTo>
                    <a:lnTo>
                      <a:pt x="2078" y="1409"/>
                    </a:lnTo>
                    <a:lnTo>
                      <a:pt x="2098" y="1473"/>
                    </a:lnTo>
                    <a:lnTo>
                      <a:pt x="2112" y="1537"/>
                    </a:lnTo>
                    <a:lnTo>
                      <a:pt x="2116" y="1603"/>
                    </a:lnTo>
                    <a:lnTo>
                      <a:pt x="2112" y="1669"/>
                    </a:lnTo>
                    <a:lnTo>
                      <a:pt x="2098" y="1732"/>
                    </a:lnTo>
                    <a:lnTo>
                      <a:pt x="2078" y="1796"/>
                    </a:lnTo>
                    <a:lnTo>
                      <a:pt x="2048" y="1856"/>
                    </a:lnTo>
                    <a:lnTo>
                      <a:pt x="2012" y="1912"/>
                    </a:lnTo>
                    <a:lnTo>
                      <a:pt x="1966" y="1966"/>
                    </a:lnTo>
                    <a:lnTo>
                      <a:pt x="1913" y="2011"/>
                    </a:lnTo>
                    <a:lnTo>
                      <a:pt x="1857" y="2049"/>
                    </a:lnTo>
                    <a:lnTo>
                      <a:pt x="1797" y="2077"/>
                    </a:lnTo>
                    <a:lnTo>
                      <a:pt x="1733" y="2099"/>
                    </a:lnTo>
                    <a:lnTo>
                      <a:pt x="1669" y="2111"/>
                    </a:lnTo>
                    <a:lnTo>
                      <a:pt x="1603" y="2115"/>
                    </a:lnTo>
                    <a:lnTo>
                      <a:pt x="1538" y="2111"/>
                    </a:lnTo>
                    <a:lnTo>
                      <a:pt x="1474" y="2099"/>
                    </a:lnTo>
                    <a:lnTo>
                      <a:pt x="1410" y="2077"/>
                    </a:lnTo>
                    <a:lnTo>
                      <a:pt x="1350" y="2049"/>
                    </a:lnTo>
                    <a:lnTo>
                      <a:pt x="1292" y="2011"/>
                    </a:lnTo>
                    <a:lnTo>
                      <a:pt x="1240" y="1966"/>
                    </a:lnTo>
                    <a:lnTo>
                      <a:pt x="0" y="724"/>
                    </a:lnTo>
                    <a:lnTo>
                      <a:pt x="137" y="620"/>
                    </a:lnTo>
                    <a:lnTo>
                      <a:pt x="267" y="510"/>
                    </a:lnTo>
                    <a:lnTo>
                      <a:pt x="393" y="393"/>
                    </a:lnTo>
                    <a:lnTo>
                      <a:pt x="510" y="267"/>
                    </a:lnTo>
                    <a:lnTo>
                      <a:pt x="620" y="138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"/>
              <p:cNvSpPr>
                <a:spLocks noEditPoints="1"/>
              </p:cNvSpPr>
              <p:nvPr/>
            </p:nvSpPr>
            <p:spPr bwMode="auto">
              <a:xfrm>
                <a:off x="1628" y="1094"/>
                <a:ext cx="2665" cy="2663"/>
              </a:xfrm>
              <a:custGeom>
                <a:avLst/>
                <a:gdLst>
                  <a:gd name="T0" fmla="*/ 614 w 5329"/>
                  <a:gd name="T1" fmla="*/ 2663 h 5326"/>
                  <a:gd name="T2" fmla="*/ 1165 w 5329"/>
                  <a:gd name="T3" fmla="*/ 4058 h 5326"/>
                  <a:gd name="T4" fmla="*/ 2505 w 5329"/>
                  <a:gd name="T5" fmla="*/ 4706 h 5326"/>
                  <a:gd name="T6" fmla="*/ 2886 w 5329"/>
                  <a:gd name="T7" fmla="*/ 4429 h 5326"/>
                  <a:gd name="T8" fmla="*/ 2988 w 5329"/>
                  <a:gd name="T9" fmla="*/ 3829 h 5326"/>
                  <a:gd name="T10" fmla="*/ 2735 w 5329"/>
                  <a:gd name="T11" fmla="*/ 3484 h 5326"/>
                  <a:gd name="T12" fmla="*/ 2651 w 5329"/>
                  <a:gd name="T13" fmla="*/ 3098 h 5326"/>
                  <a:gd name="T14" fmla="*/ 2689 w 5329"/>
                  <a:gd name="T15" fmla="*/ 2862 h 5326"/>
                  <a:gd name="T16" fmla="*/ 2148 w 5329"/>
                  <a:gd name="T17" fmla="*/ 2635 h 5326"/>
                  <a:gd name="T18" fmla="*/ 1600 w 5329"/>
                  <a:gd name="T19" fmla="*/ 2404 h 5326"/>
                  <a:gd name="T20" fmla="*/ 1326 w 5329"/>
                  <a:gd name="T21" fmla="*/ 2073 h 5326"/>
                  <a:gd name="T22" fmla="*/ 1075 w 5329"/>
                  <a:gd name="T23" fmla="*/ 1882 h 5326"/>
                  <a:gd name="T24" fmla="*/ 2587 w 5329"/>
                  <a:gd name="T25" fmla="*/ 620 h 5326"/>
                  <a:gd name="T26" fmla="*/ 2208 w 5329"/>
                  <a:gd name="T27" fmla="*/ 805 h 5326"/>
                  <a:gd name="T28" fmla="*/ 2457 w 5329"/>
                  <a:gd name="T29" fmla="*/ 1084 h 5326"/>
                  <a:gd name="T30" fmla="*/ 2637 w 5329"/>
                  <a:gd name="T31" fmla="*/ 1244 h 5326"/>
                  <a:gd name="T32" fmla="*/ 2719 w 5329"/>
                  <a:gd name="T33" fmla="*/ 873 h 5326"/>
                  <a:gd name="T34" fmla="*/ 2916 w 5329"/>
                  <a:gd name="T35" fmla="*/ 815 h 5326"/>
                  <a:gd name="T36" fmla="*/ 3199 w 5329"/>
                  <a:gd name="T37" fmla="*/ 895 h 5326"/>
                  <a:gd name="T38" fmla="*/ 3419 w 5329"/>
                  <a:gd name="T39" fmla="*/ 1172 h 5326"/>
                  <a:gd name="T40" fmla="*/ 3070 w 5329"/>
                  <a:gd name="T41" fmla="*/ 1387 h 5326"/>
                  <a:gd name="T42" fmla="*/ 3319 w 5329"/>
                  <a:gd name="T43" fmla="*/ 1407 h 5326"/>
                  <a:gd name="T44" fmla="*/ 3502 w 5329"/>
                  <a:gd name="T45" fmla="*/ 1341 h 5326"/>
                  <a:gd name="T46" fmla="*/ 3299 w 5329"/>
                  <a:gd name="T47" fmla="*/ 1475 h 5326"/>
                  <a:gd name="T48" fmla="*/ 3002 w 5329"/>
                  <a:gd name="T49" fmla="*/ 1561 h 5326"/>
                  <a:gd name="T50" fmla="*/ 2784 w 5329"/>
                  <a:gd name="T51" fmla="*/ 1860 h 5326"/>
                  <a:gd name="T52" fmla="*/ 2635 w 5329"/>
                  <a:gd name="T53" fmla="*/ 2113 h 5326"/>
                  <a:gd name="T54" fmla="*/ 2533 w 5329"/>
                  <a:gd name="T55" fmla="*/ 2105 h 5326"/>
                  <a:gd name="T56" fmla="*/ 2204 w 5329"/>
                  <a:gd name="T57" fmla="*/ 2183 h 5326"/>
                  <a:gd name="T58" fmla="*/ 2226 w 5329"/>
                  <a:gd name="T59" fmla="*/ 2394 h 5326"/>
                  <a:gd name="T60" fmla="*/ 2377 w 5329"/>
                  <a:gd name="T61" fmla="*/ 2522 h 5326"/>
                  <a:gd name="T62" fmla="*/ 2625 w 5329"/>
                  <a:gd name="T63" fmla="*/ 2761 h 5326"/>
                  <a:gd name="T64" fmla="*/ 2854 w 5329"/>
                  <a:gd name="T65" fmla="*/ 2747 h 5326"/>
                  <a:gd name="T66" fmla="*/ 3377 w 5329"/>
                  <a:gd name="T67" fmla="*/ 2868 h 5326"/>
                  <a:gd name="T68" fmla="*/ 3642 w 5329"/>
                  <a:gd name="T69" fmla="*/ 3030 h 5326"/>
                  <a:gd name="T70" fmla="*/ 3999 w 5329"/>
                  <a:gd name="T71" fmla="*/ 3225 h 5326"/>
                  <a:gd name="T72" fmla="*/ 4113 w 5329"/>
                  <a:gd name="T73" fmla="*/ 3468 h 5326"/>
                  <a:gd name="T74" fmla="*/ 3977 w 5329"/>
                  <a:gd name="T75" fmla="*/ 3793 h 5326"/>
                  <a:gd name="T76" fmla="*/ 3736 w 5329"/>
                  <a:gd name="T77" fmla="*/ 3999 h 5326"/>
                  <a:gd name="T78" fmla="*/ 3411 w 5329"/>
                  <a:gd name="T79" fmla="*/ 4367 h 5326"/>
                  <a:gd name="T80" fmla="*/ 3229 w 5329"/>
                  <a:gd name="T81" fmla="*/ 4465 h 5326"/>
                  <a:gd name="T82" fmla="*/ 3692 w 5329"/>
                  <a:gd name="T83" fmla="*/ 4431 h 5326"/>
                  <a:gd name="T84" fmla="*/ 4619 w 5329"/>
                  <a:gd name="T85" fmla="*/ 3281 h 5326"/>
                  <a:gd name="T86" fmla="*/ 4516 w 5329"/>
                  <a:gd name="T87" fmla="*/ 1788 h 5326"/>
                  <a:gd name="T88" fmla="*/ 3802 w 5329"/>
                  <a:gd name="T89" fmla="*/ 1114 h 5326"/>
                  <a:gd name="T90" fmla="*/ 3528 w 5329"/>
                  <a:gd name="T91" fmla="*/ 1116 h 5326"/>
                  <a:gd name="T92" fmla="*/ 3470 w 5329"/>
                  <a:gd name="T93" fmla="*/ 867 h 5326"/>
                  <a:gd name="T94" fmla="*/ 3151 w 5329"/>
                  <a:gd name="T95" fmla="*/ 680 h 5326"/>
                  <a:gd name="T96" fmla="*/ 3068 w 5329"/>
                  <a:gd name="T97" fmla="*/ 747 h 5326"/>
                  <a:gd name="T98" fmla="*/ 2990 w 5329"/>
                  <a:gd name="T99" fmla="*/ 753 h 5326"/>
                  <a:gd name="T100" fmla="*/ 2812 w 5329"/>
                  <a:gd name="T101" fmla="*/ 630 h 5326"/>
                  <a:gd name="T102" fmla="*/ 3702 w 5329"/>
                  <a:gd name="T103" fmla="*/ 209 h 5326"/>
                  <a:gd name="T104" fmla="*/ 4966 w 5329"/>
                  <a:gd name="T105" fmla="*/ 1320 h 5326"/>
                  <a:gd name="T106" fmla="*/ 5305 w 5329"/>
                  <a:gd name="T107" fmla="*/ 3026 h 5326"/>
                  <a:gd name="T108" fmla="*/ 4550 w 5329"/>
                  <a:gd name="T109" fmla="*/ 4547 h 5326"/>
                  <a:gd name="T110" fmla="*/ 3026 w 5329"/>
                  <a:gd name="T111" fmla="*/ 5302 h 5326"/>
                  <a:gd name="T112" fmla="*/ 1320 w 5329"/>
                  <a:gd name="T113" fmla="*/ 4963 h 5326"/>
                  <a:gd name="T114" fmla="*/ 209 w 5329"/>
                  <a:gd name="T115" fmla="*/ 3700 h 5326"/>
                  <a:gd name="T116" fmla="*/ 96 w 5329"/>
                  <a:gd name="T117" fmla="*/ 1955 h 5326"/>
                  <a:gd name="T118" fmla="*/ 1037 w 5329"/>
                  <a:gd name="T119" fmla="*/ 556 h 5326"/>
                  <a:gd name="T120" fmla="*/ 2665 w 5329"/>
                  <a:gd name="T121" fmla="*/ 0 h 5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29" h="5326">
                    <a:moveTo>
                      <a:pt x="1001" y="1475"/>
                    </a:moveTo>
                    <a:lnTo>
                      <a:pt x="925" y="1589"/>
                    </a:lnTo>
                    <a:lnTo>
                      <a:pt x="856" y="1708"/>
                    </a:lnTo>
                    <a:lnTo>
                      <a:pt x="794" y="1834"/>
                    </a:lnTo>
                    <a:lnTo>
                      <a:pt x="742" y="1963"/>
                    </a:lnTo>
                    <a:lnTo>
                      <a:pt x="696" y="2095"/>
                    </a:lnTo>
                    <a:lnTo>
                      <a:pt x="662" y="2233"/>
                    </a:lnTo>
                    <a:lnTo>
                      <a:pt x="636" y="2374"/>
                    </a:lnTo>
                    <a:lnTo>
                      <a:pt x="620" y="2518"/>
                    </a:lnTo>
                    <a:lnTo>
                      <a:pt x="614" y="2663"/>
                    </a:lnTo>
                    <a:lnTo>
                      <a:pt x="620" y="2823"/>
                    </a:lnTo>
                    <a:lnTo>
                      <a:pt x="640" y="2980"/>
                    </a:lnTo>
                    <a:lnTo>
                      <a:pt x="670" y="3133"/>
                    </a:lnTo>
                    <a:lnTo>
                      <a:pt x="710" y="3281"/>
                    </a:lnTo>
                    <a:lnTo>
                      <a:pt x="762" y="3425"/>
                    </a:lnTo>
                    <a:lnTo>
                      <a:pt x="824" y="3564"/>
                    </a:lnTo>
                    <a:lnTo>
                      <a:pt x="896" y="3698"/>
                    </a:lnTo>
                    <a:lnTo>
                      <a:pt x="975" y="3823"/>
                    </a:lnTo>
                    <a:lnTo>
                      <a:pt x="1065" y="3945"/>
                    </a:lnTo>
                    <a:lnTo>
                      <a:pt x="1165" y="4058"/>
                    </a:lnTo>
                    <a:lnTo>
                      <a:pt x="1271" y="4164"/>
                    </a:lnTo>
                    <a:lnTo>
                      <a:pt x="1384" y="4262"/>
                    </a:lnTo>
                    <a:lnTo>
                      <a:pt x="1504" y="4351"/>
                    </a:lnTo>
                    <a:lnTo>
                      <a:pt x="1632" y="4431"/>
                    </a:lnTo>
                    <a:lnTo>
                      <a:pt x="1765" y="4503"/>
                    </a:lnTo>
                    <a:lnTo>
                      <a:pt x="1903" y="4565"/>
                    </a:lnTo>
                    <a:lnTo>
                      <a:pt x="2046" y="4617"/>
                    </a:lnTo>
                    <a:lnTo>
                      <a:pt x="2196" y="4658"/>
                    </a:lnTo>
                    <a:lnTo>
                      <a:pt x="2348" y="4688"/>
                    </a:lnTo>
                    <a:lnTo>
                      <a:pt x="2505" y="4706"/>
                    </a:lnTo>
                    <a:lnTo>
                      <a:pt x="2665" y="4712"/>
                    </a:lnTo>
                    <a:lnTo>
                      <a:pt x="2733" y="4708"/>
                    </a:lnTo>
                    <a:lnTo>
                      <a:pt x="2798" y="4700"/>
                    </a:lnTo>
                    <a:lnTo>
                      <a:pt x="2866" y="4692"/>
                    </a:lnTo>
                    <a:lnTo>
                      <a:pt x="2876" y="4650"/>
                    </a:lnTo>
                    <a:lnTo>
                      <a:pt x="2880" y="4607"/>
                    </a:lnTo>
                    <a:lnTo>
                      <a:pt x="2880" y="4563"/>
                    </a:lnTo>
                    <a:lnTo>
                      <a:pt x="2878" y="4517"/>
                    </a:lnTo>
                    <a:lnTo>
                      <a:pt x="2878" y="4473"/>
                    </a:lnTo>
                    <a:lnTo>
                      <a:pt x="2886" y="4429"/>
                    </a:lnTo>
                    <a:lnTo>
                      <a:pt x="2900" y="4387"/>
                    </a:lnTo>
                    <a:lnTo>
                      <a:pt x="2924" y="4314"/>
                    </a:lnTo>
                    <a:lnTo>
                      <a:pt x="2940" y="4240"/>
                    </a:lnTo>
                    <a:lnTo>
                      <a:pt x="2950" y="4166"/>
                    </a:lnTo>
                    <a:lnTo>
                      <a:pt x="2958" y="4090"/>
                    </a:lnTo>
                    <a:lnTo>
                      <a:pt x="2964" y="4015"/>
                    </a:lnTo>
                    <a:lnTo>
                      <a:pt x="2976" y="3939"/>
                    </a:lnTo>
                    <a:lnTo>
                      <a:pt x="2980" y="3903"/>
                    </a:lnTo>
                    <a:lnTo>
                      <a:pt x="2984" y="3867"/>
                    </a:lnTo>
                    <a:lnTo>
                      <a:pt x="2988" y="3829"/>
                    </a:lnTo>
                    <a:lnTo>
                      <a:pt x="2986" y="3793"/>
                    </a:lnTo>
                    <a:lnTo>
                      <a:pt x="2980" y="3757"/>
                    </a:lnTo>
                    <a:lnTo>
                      <a:pt x="2968" y="3724"/>
                    </a:lnTo>
                    <a:lnTo>
                      <a:pt x="2938" y="3692"/>
                    </a:lnTo>
                    <a:lnTo>
                      <a:pt x="2906" y="3664"/>
                    </a:lnTo>
                    <a:lnTo>
                      <a:pt x="2872" y="3638"/>
                    </a:lnTo>
                    <a:lnTo>
                      <a:pt x="2838" y="3612"/>
                    </a:lnTo>
                    <a:lnTo>
                      <a:pt x="2806" y="3584"/>
                    </a:lnTo>
                    <a:lnTo>
                      <a:pt x="2780" y="3550"/>
                    </a:lnTo>
                    <a:lnTo>
                      <a:pt x="2735" y="3484"/>
                    </a:lnTo>
                    <a:lnTo>
                      <a:pt x="2689" y="3417"/>
                    </a:lnTo>
                    <a:lnTo>
                      <a:pt x="2649" y="3347"/>
                    </a:lnTo>
                    <a:lnTo>
                      <a:pt x="2613" y="3275"/>
                    </a:lnTo>
                    <a:lnTo>
                      <a:pt x="2629" y="3253"/>
                    </a:lnTo>
                    <a:lnTo>
                      <a:pt x="2635" y="3227"/>
                    </a:lnTo>
                    <a:lnTo>
                      <a:pt x="2639" y="3201"/>
                    </a:lnTo>
                    <a:lnTo>
                      <a:pt x="2639" y="3175"/>
                    </a:lnTo>
                    <a:lnTo>
                      <a:pt x="2639" y="3149"/>
                    </a:lnTo>
                    <a:lnTo>
                      <a:pt x="2643" y="3124"/>
                    </a:lnTo>
                    <a:lnTo>
                      <a:pt x="2651" y="3098"/>
                    </a:lnTo>
                    <a:lnTo>
                      <a:pt x="2663" y="3074"/>
                    </a:lnTo>
                    <a:lnTo>
                      <a:pt x="2679" y="3050"/>
                    </a:lnTo>
                    <a:lnTo>
                      <a:pt x="2697" y="3028"/>
                    </a:lnTo>
                    <a:lnTo>
                      <a:pt x="2713" y="3004"/>
                    </a:lnTo>
                    <a:lnTo>
                      <a:pt x="2725" y="2980"/>
                    </a:lnTo>
                    <a:lnTo>
                      <a:pt x="2733" y="2956"/>
                    </a:lnTo>
                    <a:lnTo>
                      <a:pt x="2737" y="2930"/>
                    </a:lnTo>
                    <a:lnTo>
                      <a:pt x="2731" y="2900"/>
                    </a:lnTo>
                    <a:lnTo>
                      <a:pt x="2711" y="2878"/>
                    </a:lnTo>
                    <a:lnTo>
                      <a:pt x="2689" y="2862"/>
                    </a:lnTo>
                    <a:lnTo>
                      <a:pt x="2663" y="2854"/>
                    </a:lnTo>
                    <a:lnTo>
                      <a:pt x="2633" y="2848"/>
                    </a:lnTo>
                    <a:lnTo>
                      <a:pt x="2605" y="2846"/>
                    </a:lnTo>
                    <a:lnTo>
                      <a:pt x="2575" y="2844"/>
                    </a:lnTo>
                    <a:lnTo>
                      <a:pt x="2545" y="2838"/>
                    </a:lnTo>
                    <a:lnTo>
                      <a:pt x="2519" y="2831"/>
                    </a:lnTo>
                    <a:lnTo>
                      <a:pt x="2423" y="2789"/>
                    </a:lnTo>
                    <a:lnTo>
                      <a:pt x="2330" y="2741"/>
                    </a:lnTo>
                    <a:lnTo>
                      <a:pt x="2238" y="2689"/>
                    </a:lnTo>
                    <a:lnTo>
                      <a:pt x="2148" y="2635"/>
                    </a:lnTo>
                    <a:lnTo>
                      <a:pt x="2058" y="2581"/>
                    </a:lnTo>
                    <a:lnTo>
                      <a:pt x="1969" y="2528"/>
                    </a:lnTo>
                    <a:lnTo>
                      <a:pt x="1923" y="2502"/>
                    </a:lnTo>
                    <a:lnTo>
                      <a:pt x="1873" y="2486"/>
                    </a:lnTo>
                    <a:lnTo>
                      <a:pt x="1823" y="2472"/>
                    </a:lnTo>
                    <a:lnTo>
                      <a:pt x="1771" y="2462"/>
                    </a:lnTo>
                    <a:lnTo>
                      <a:pt x="1719" y="2452"/>
                    </a:lnTo>
                    <a:lnTo>
                      <a:pt x="1669" y="2438"/>
                    </a:lnTo>
                    <a:lnTo>
                      <a:pt x="1620" y="2418"/>
                    </a:lnTo>
                    <a:lnTo>
                      <a:pt x="1600" y="2404"/>
                    </a:lnTo>
                    <a:lnTo>
                      <a:pt x="1584" y="2384"/>
                    </a:lnTo>
                    <a:lnTo>
                      <a:pt x="1570" y="2362"/>
                    </a:lnTo>
                    <a:lnTo>
                      <a:pt x="1560" y="2340"/>
                    </a:lnTo>
                    <a:lnTo>
                      <a:pt x="1548" y="2318"/>
                    </a:lnTo>
                    <a:lnTo>
                      <a:pt x="1534" y="2296"/>
                    </a:lnTo>
                    <a:lnTo>
                      <a:pt x="1468" y="2215"/>
                    </a:lnTo>
                    <a:lnTo>
                      <a:pt x="1404" y="2131"/>
                    </a:lnTo>
                    <a:lnTo>
                      <a:pt x="1382" y="2107"/>
                    </a:lnTo>
                    <a:lnTo>
                      <a:pt x="1356" y="2087"/>
                    </a:lnTo>
                    <a:lnTo>
                      <a:pt x="1326" y="2073"/>
                    </a:lnTo>
                    <a:lnTo>
                      <a:pt x="1296" y="2059"/>
                    </a:lnTo>
                    <a:lnTo>
                      <a:pt x="1269" y="2043"/>
                    </a:lnTo>
                    <a:lnTo>
                      <a:pt x="1241" y="2025"/>
                    </a:lnTo>
                    <a:lnTo>
                      <a:pt x="1219" y="2001"/>
                    </a:lnTo>
                    <a:lnTo>
                      <a:pt x="1199" y="1977"/>
                    </a:lnTo>
                    <a:lnTo>
                      <a:pt x="1175" y="1957"/>
                    </a:lnTo>
                    <a:lnTo>
                      <a:pt x="1149" y="1939"/>
                    </a:lnTo>
                    <a:lnTo>
                      <a:pt x="1121" y="1924"/>
                    </a:lnTo>
                    <a:lnTo>
                      <a:pt x="1097" y="1904"/>
                    </a:lnTo>
                    <a:lnTo>
                      <a:pt x="1075" y="1882"/>
                    </a:lnTo>
                    <a:lnTo>
                      <a:pt x="1041" y="1836"/>
                    </a:lnTo>
                    <a:lnTo>
                      <a:pt x="1017" y="1784"/>
                    </a:lnTo>
                    <a:lnTo>
                      <a:pt x="999" y="1730"/>
                    </a:lnTo>
                    <a:lnTo>
                      <a:pt x="989" y="1674"/>
                    </a:lnTo>
                    <a:lnTo>
                      <a:pt x="985" y="1619"/>
                    </a:lnTo>
                    <a:lnTo>
                      <a:pt x="987" y="1561"/>
                    </a:lnTo>
                    <a:lnTo>
                      <a:pt x="991" y="1517"/>
                    </a:lnTo>
                    <a:lnTo>
                      <a:pt x="1001" y="1475"/>
                    </a:lnTo>
                    <a:close/>
                    <a:moveTo>
                      <a:pt x="2665" y="616"/>
                    </a:moveTo>
                    <a:lnTo>
                      <a:pt x="2587" y="620"/>
                    </a:lnTo>
                    <a:lnTo>
                      <a:pt x="2509" y="628"/>
                    </a:lnTo>
                    <a:lnTo>
                      <a:pt x="2433" y="638"/>
                    </a:lnTo>
                    <a:lnTo>
                      <a:pt x="2427" y="646"/>
                    </a:lnTo>
                    <a:lnTo>
                      <a:pt x="2421" y="652"/>
                    </a:lnTo>
                    <a:lnTo>
                      <a:pt x="2413" y="658"/>
                    </a:lnTo>
                    <a:lnTo>
                      <a:pt x="2373" y="688"/>
                    </a:lnTo>
                    <a:lnTo>
                      <a:pt x="2330" y="716"/>
                    </a:lnTo>
                    <a:lnTo>
                      <a:pt x="2288" y="743"/>
                    </a:lnTo>
                    <a:lnTo>
                      <a:pt x="2246" y="773"/>
                    </a:lnTo>
                    <a:lnTo>
                      <a:pt x="2208" y="805"/>
                    </a:lnTo>
                    <a:lnTo>
                      <a:pt x="2174" y="843"/>
                    </a:lnTo>
                    <a:lnTo>
                      <a:pt x="2160" y="873"/>
                    </a:lnTo>
                    <a:lnTo>
                      <a:pt x="2158" y="901"/>
                    </a:lnTo>
                    <a:lnTo>
                      <a:pt x="2166" y="929"/>
                    </a:lnTo>
                    <a:lnTo>
                      <a:pt x="2182" y="955"/>
                    </a:lnTo>
                    <a:lnTo>
                      <a:pt x="2204" y="975"/>
                    </a:lnTo>
                    <a:lnTo>
                      <a:pt x="2228" y="993"/>
                    </a:lnTo>
                    <a:lnTo>
                      <a:pt x="2256" y="1005"/>
                    </a:lnTo>
                    <a:lnTo>
                      <a:pt x="2356" y="1046"/>
                    </a:lnTo>
                    <a:lnTo>
                      <a:pt x="2457" y="1084"/>
                    </a:lnTo>
                    <a:lnTo>
                      <a:pt x="2557" y="1122"/>
                    </a:lnTo>
                    <a:lnTo>
                      <a:pt x="2575" y="1132"/>
                    </a:lnTo>
                    <a:lnTo>
                      <a:pt x="2585" y="1148"/>
                    </a:lnTo>
                    <a:lnTo>
                      <a:pt x="2591" y="1166"/>
                    </a:lnTo>
                    <a:lnTo>
                      <a:pt x="2591" y="1186"/>
                    </a:lnTo>
                    <a:lnTo>
                      <a:pt x="2589" y="1206"/>
                    </a:lnTo>
                    <a:lnTo>
                      <a:pt x="2587" y="1228"/>
                    </a:lnTo>
                    <a:lnTo>
                      <a:pt x="2587" y="1246"/>
                    </a:lnTo>
                    <a:lnTo>
                      <a:pt x="2613" y="1248"/>
                    </a:lnTo>
                    <a:lnTo>
                      <a:pt x="2637" y="1244"/>
                    </a:lnTo>
                    <a:lnTo>
                      <a:pt x="2659" y="1234"/>
                    </a:lnTo>
                    <a:lnTo>
                      <a:pt x="2677" y="1216"/>
                    </a:lnTo>
                    <a:lnTo>
                      <a:pt x="2689" y="1194"/>
                    </a:lnTo>
                    <a:lnTo>
                      <a:pt x="2709" y="1134"/>
                    </a:lnTo>
                    <a:lnTo>
                      <a:pt x="2729" y="1072"/>
                    </a:lnTo>
                    <a:lnTo>
                      <a:pt x="2754" y="1015"/>
                    </a:lnTo>
                    <a:lnTo>
                      <a:pt x="2748" y="979"/>
                    </a:lnTo>
                    <a:lnTo>
                      <a:pt x="2738" y="943"/>
                    </a:lnTo>
                    <a:lnTo>
                      <a:pt x="2727" y="909"/>
                    </a:lnTo>
                    <a:lnTo>
                      <a:pt x="2719" y="873"/>
                    </a:lnTo>
                    <a:lnTo>
                      <a:pt x="2715" y="837"/>
                    </a:lnTo>
                    <a:lnTo>
                      <a:pt x="2721" y="799"/>
                    </a:lnTo>
                    <a:lnTo>
                      <a:pt x="2738" y="785"/>
                    </a:lnTo>
                    <a:lnTo>
                      <a:pt x="2758" y="779"/>
                    </a:lnTo>
                    <a:lnTo>
                      <a:pt x="2780" y="775"/>
                    </a:lnTo>
                    <a:lnTo>
                      <a:pt x="2804" y="777"/>
                    </a:lnTo>
                    <a:lnTo>
                      <a:pt x="2826" y="781"/>
                    </a:lnTo>
                    <a:lnTo>
                      <a:pt x="2848" y="785"/>
                    </a:lnTo>
                    <a:lnTo>
                      <a:pt x="2884" y="797"/>
                    </a:lnTo>
                    <a:lnTo>
                      <a:pt x="2916" y="815"/>
                    </a:lnTo>
                    <a:lnTo>
                      <a:pt x="2946" y="837"/>
                    </a:lnTo>
                    <a:lnTo>
                      <a:pt x="2976" y="859"/>
                    </a:lnTo>
                    <a:lnTo>
                      <a:pt x="3006" y="883"/>
                    </a:lnTo>
                    <a:lnTo>
                      <a:pt x="3038" y="901"/>
                    </a:lnTo>
                    <a:lnTo>
                      <a:pt x="3064" y="907"/>
                    </a:lnTo>
                    <a:lnTo>
                      <a:pt x="3092" y="905"/>
                    </a:lnTo>
                    <a:lnTo>
                      <a:pt x="3119" y="899"/>
                    </a:lnTo>
                    <a:lnTo>
                      <a:pt x="3145" y="891"/>
                    </a:lnTo>
                    <a:lnTo>
                      <a:pt x="3173" y="889"/>
                    </a:lnTo>
                    <a:lnTo>
                      <a:pt x="3199" y="895"/>
                    </a:lnTo>
                    <a:lnTo>
                      <a:pt x="3219" y="917"/>
                    </a:lnTo>
                    <a:lnTo>
                      <a:pt x="3231" y="941"/>
                    </a:lnTo>
                    <a:lnTo>
                      <a:pt x="3243" y="969"/>
                    </a:lnTo>
                    <a:lnTo>
                      <a:pt x="3253" y="997"/>
                    </a:lnTo>
                    <a:lnTo>
                      <a:pt x="3269" y="1021"/>
                    </a:lnTo>
                    <a:lnTo>
                      <a:pt x="3293" y="1056"/>
                    </a:lnTo>
                    <a:lnTo>
                      <a:pt x="3323" y="1086"/>
                    </a:lnTo>
                    <a:lnTo>
                      <a:pt x="3355" y="1114"/>
                    </a:lnTo>
                    <a:lnTo>
                      <a:pt x="3389" y="1142"/>
                    </a:lnTo>
                    <a:lnTo>
                      <a:pt x="3419" y="1172"/>
                    </a:lnTo>
                    <a:lnTo>
                      <a:pt x="3443" y="1208"/>
                    </a:lnTo>
                    <a:lnTo>
                      <a:pt x="3447" y="1224"/>
                    </a:lnTo>
                    <a:lnTo>
                      <a:pt x="3443" y="1236"/>
                    </a:lnTo>
                    <a:lnTo>
                      <a:pt x="3431" y="1248"/>
                    </a:lnTo>
                    <a:lnTo>
                      <a:pt x="3419" y="1258"/>
                    </a:lnTo>
                    <a:lnTo>
                      <a:pt x="3405" y="1266"/>
                    </a:lnTo>
                    <a:lnTo>
                      <a:pt x="3323" y="1302"/>
                    </a:lnTo>
                    <a:lnTo>
                      <a:pt x="3239" y="1332"/>
                    </a:lnTo>
                    <a:lnTo>
                      <a:pt x="3153" y="1359"/>
                    </a:lnTo>
                    <a:lnTo>
                      <a:pt x="3070" y="1387"/>
                    </a:lnTo>
                    <a:lnTo>
                      <a:pt x="2986" y="1419"/>
                    </a:lnTo>
                    <a:lnTo>
                      <a:pt x="3052" y="1403"/>
                    </a:lnTo>
                    <a:lnTo>
                      <a:pt x="3115" y="1383"/>
                    </a:lnTo>
                    <a:lnTo>
                      <a:pt x="3177" y="1357"/>
                    </a:lnTo>
                    <a:lnTo>
                      <a:pt x="3197" y="1377"/>
                    </a:lnTo>
                    <a:lnTo>
                      <a:pt x="3217" y="1395"/>
                    </a:lnTo>
                    <a:lnTo>
                      <a:pt x="3241" y="1409"/>
                    </a:lnTo>
                    <a:lnTo>
                      <a:pt x="3265" y="1417"/>
                    </a:lnTo>
                    <a:lnTo>
                      <a:pt x="3291" y="1417"/>
                    </a:lnTo>
                    <a:lnTo>
                      <a:pt x="3319" y="1407"/>
                    </a:lnTo>
                    <a:lnTo>
                      <a:pt x="3341" y="1397"/>
                    </a:lnTo>
                    <a:lnTo>
                      <a:pt x="3359" y="1383"/>
                    </a:lnTo>
                    <a:lnTo>
                      <a:pt x="3373" y="1365"/>
                    </a:lnTo>
                    <a:lnTo>
                      <a:pt x="3389" y="1347"/>
                    </a:lnTo>
                    <a:lnTo>
                      <a:pt x="3403" y="1328"/>
                    </a:lnTo>
                    <a:lnTo>
                      <a:pt x="3419" y="1314"/>
                    </a:lnTo>
                    <a:lnTo>
                      <a:pt x="3441" y="1302"/>
                    </a:lnTo>
                    <a:lnTo>
                      <a:pt x="3465" y="1310"/>
                    </a:lnTo>
                    <a:lnTo>
                      <a:pt x="3486" y="1324"/>
                    </a:lnTo>
                    <a:lnTo>
                      <a:pt x="3502" y="1341"/>
                    </a:lnTo>
                    <a:lnTo>
                      <a:pt x="3516" y="1365"/>
                    </a:lnTo>
                    <a:lnTo>
                      <a:pt x="3530" y="1389"/>
                    </a:lnTo>
                    <a:lnTo>
                      <a:pt x="3540" y="1413"/>
                    </a:lnTo>
                    <a:lnTo>
                      <a:pt x="3552" y="1437"/>
                    </a:lnTo>
                    <a:lnTo>
                      <a:pt x="3504" y="1429"/>
                    </a:lnTo>
                    <a:lnTo>
                      <a:pt x="3459" y="1427"/>
                    </a:lnTo>
                    <a:lnTo>
                      <a:pt x="3413" y="1429"/>
                    </a:lnTo>
                    <a:lnTo>
                      <a:pt x="3367" y="1439"/>
                    </a:lnTo>
                    <a:lnTo>
                      <a:pt x="3325" y="1457"/>
                    </a:lnTo>
                    <a:lnTo>
                      <a:pt x="3299" y="1475"/>
                    </a:lnTo>
                    <a:lnTo>
                      <a:pt x="3275" y="1495"/>
                    </a:lnTo>
                    <a:lnTo>
                      <a:pt x="3251" y="1517"/>
                    </a:lnTo>
                    <a:lnTo>
                      <a:pt x="3227" y="1537"/>
                    </a:lnTo>
                    <a:lnTo>
                      <a:pt x="3199" y="1551"/>
                    </a:lnTo>
                    <a:lnTo>
                      <a:pt x="3165" y="1551"/>
                    </a:lnTo>
                    <a:lnTo>
                      <a:pt x="3131" y="1549"/>
                    </a:lnTo>
                    <a:lnTo>
                      <a:pt x="3098" y="1545"/>
                    </a:lnTo>
                    <a:lnTo>
                      <a:pt x="3066" y="1543"/>
                    </a:lnTo>
                    <a:lnTo>
                      <a:pt x="3032" y="1549"/>
                    </a:lnTo>
                    <a:lnTo>
                      <a:pt x="3002" y="1561"/>
                    </a:lnTo>
                    <a:lnTo>
                      <a:pt x="2950" y="1595"/>
                    </a:lnTo>
                    <a:lnTo>
                      <a:pt x="2904" y="1637"/>
                    </a:lnTo>
                    <a:lnTo>
                      <a:pt x="2862" y="1682"/>
                    </a:lnTo>
                    <a:lnTo>
                      <a:pt x="2822" y="1732"/>
                    </a:lnTo>
                    <a:lnTo>
                      <a:pt x="2786" y="1782"/>
                    </a:lnTo>
                    <a:lnTo>
                      <a:pt x="2776" y="1796"/>
                    </a:lnTo>
                    <a:lnTo>
                      <a:pt x="2776" y="1812"/>
                    </a:lnTo>
                    <a:lnTo>
                      <a:pt x="2778" y="1828"/>
                    </a:lnTo>
                    <a:lnTo>
                      <a:pt x="2782" y="1844"/>
                    </a:lnTo>
                    <a:lnTo>
                      <a:pt x="2784" y="1860"/>
                    </a:lnTo>
                    <a:lnTo>
                      <a:pt x="2780" y="1874"/>
                    </a:lnTo>
                    <a:lnTo>
                      <a:pt x="2770" y="1888"/>
                    </a:lnTo>
                    <a:lnTo>
                      <a:pt x="2738" y="1914"/>
                    </a:lnTo>
                    <a:lnTo>
                      <a:pt x="2707" y="1937"/>
                    </a:lnTo>
                    <a:lnTo>
                      <a:pt x="2675" y="1963"/>
                    </a:lnTo>
                    <a:lnTo>
                      <a:pt x="2645" y="1989"/>
                    </a:lnTo>
                    <a:lnTo>
                      <a:pt x="2619" y="2021"/>
                    </a:lnTo>
                    <a:lnTo>
                      <a:pt x="2621" y="2051"/>
                    </a:lnTo>
                    <a:lnTo>
                      <a:pt x="2627" y="2083"/>
                    </a:lnTo>
                    <a:lnTo>
                      <a:pt x="2635" y="2113"/>
                    </a:lnTo>
                    <a:lnTo>
                      <a:pt x="2643" y="2145"/>
                    </a:lnTo>
                    <a:lnTo>
                      <a:pt x="2645" y="2175"/>
                    </a:lnTo>
                    <a:lnTo>
                      <a:pt x="2643" y="2205"/>
                    </a:lnTo>
                    <a:lnTo>
                      <a:pt x="2631" y="2235"/>
                    </a:lnTo>
                    <a:lnTo>
                      <a:pt x="2607" y="2219"/>
                    </a:lnTo>
                    <a:lnTo>
                      <a:pt x="2589" y="2199"/>
                    </a:lnTo>
                    <a:lnTo>
                      <a:pt x="2575" y="2175"/>
                    </a:lnTo>
                    <a:lnTo>
                      <a:pt x="2561" y="2151"/>
                    </a:lnTo>
                    <a:lnTo>
                      <a:pt x="2547" y="2127"/>
                    </a:lnTo>
                    <a:lnTo>
                      <a:pt x="2533" y="2105"/>
                    </a:lnTo>
                    <a:lnTo>
                      <a:pt x="2513" y="2087"/>
                    </a:lnTo>
                    <a:lnTo>
                      <a:pt x="2489" y="2071"/>
                    </a:lnTo>
                    <a:lnTo>
                      <a:pt x="2447" y="2061"/>
                    </a:lnTo>
                    <a:lnTo>
                      <a:pt x="2403" y="2061"/>
                    </a:lnTo>
                    <a:lnTo>
                      <a:pt x="2362" y="2073"/>
                    </a:lnTo>
                    <a:lnTo>
                      <a:pt x="2320" y="2091"/>
                    </a:lnTo>
                    <a:lnTo>
                      <a:pt x="2282" y="2113"/>
                    </a:lnTo>
                    <a:lnTo>
                      <a:pt x="2246" y="2137"/>
                    </a:lnTo>
                    <a:lnTo>
                      <a:pt x="2222" y="2159"/>
                    </a:lnTo>
                    <a:lnTo>
                      <a:pt x="2204" y="2183"/>
                    </a:lnTo>
                    <a:lnTo>
                      <a:pt x="2192" y="2213"/>
                    </a:lnTo>
                    <a:lnTo>
                      <a:pt x="2184" y="2242"/>
                    </a:lnTo>
                    <a:lnTo>
                      <a:pt x="2182" y="2274"/>
                    </a:lnTo>
                    <a:lnTo>
                      <a:pt x="2186" y="2306"/>
                    </a:lnTo>
                    <a:lnTo>
                      <a:pt x="2186" y="2322"/>
                    </a:lnTo>
                    <a:lnTo>
                      <a:pt x="2188" y="2340"/>
                    </a:lnTo>
                    <a:lnTo>
                      <a:pt x="2192" y="2360"/>
                    </a:lnTo>
                    <a:lnTo>
                      <a:pt x="2198" y="2376"/>
                    </a:lnTo>
                    <a:lnTo>
                      <a:pt x="2208" y="2388"/>
                    </a:lnTo>
                    <a:lnTo>
                      <a:pt x="2226" y="2394"/>
                    </a:lnTo>
                    <a:lnTo>
                      <a:pt x="2266" y="2394"/>
                    </a:lnTo>
                    <a:lnTo>
                      <a:pt x="2308" y="2390"/>
                    </a:lnTo>
                    <a:lnTo>
                      <a:pt x="2348" y="2384"/>
                    </a:lnTo>
                    <a:lnTo>
                      <a:pt x="2387" y="2382"/>
                    </a:lnTo>
                    <a:lnTo>
                      <a:pt x="2427" y="2388"/>
                    </a:lnTo>
                    <a:lnTo>
                      <a:pt x="2425" y="2418"/>
                    </a:lnTo>
                    <a:lnTo>
                      <a:pt x="2417" y="2446"/>
                    </a:lnTo>
                    <a:lnTo>
                      <a:pt x="2405" y="2472"/>
                    </a:lnTo>
                    <a:lnTo>
                      <a:pt x="2389" y="2496"/>
                    </a:lnTo>
                    <a:lnTo>
                      <a:pt x="2377" y="2522"/>
                    </a:lnTo>
                    <a:lnTo>
                      <a:pt x="2368" y="2549"/>
                    </a:lnTo>
                    <a:lnTo>
                      <a:pt x="2387" y="2559"/>
                    </a:lnTo>
                    <a:lnTo>
                      <a:pt x="2405" y="2569"/>
                    </a:lnTo>
                    <a:lnTo>
                      <a:pt x="2421" y="2581"/>
                    </a:lnTo>
                    <a:lnTo>
                      <a:pt x="2433" y="2597"/>
                    </a:lnTo>
                    <a:lnTo>
                      <a:pt x="2463" y="2639"/>
                    </a:lnTo>
                    <a:lnTo>
                      <a:pt x="2499" y="2675"/>
                    </a:lnTo>
                    <a:lnTo>
                      <a:pt x="2539" y="2707"/>
                    </a:lnTo>
                    <a:lnTo>
                      <a:pt x="2581" y="2735"/>
                    </a:lnTo>
                    <a:lnTo>
                      <a:pt x="2625" y="2761"/>
                    </a:lnTo>
                    <a:lnTo>
                      <a:pt x="2671" y="2785"/>
                    </a:lnTo>
                    <a:lnTo>
                      <a:pt x="2717" y="2807"/>
                    </a:lnTo>
                    <a:lnTo>
                      <a:pt x="2731" y="2813"/>
                    </a:lnTo>
                    <a:lnTo>
                      <a:pt x="2744" y="2817"/>
                    </a:lnTo>
                    <a:lnTo>
                      <a:pt x="2758" y="2821"/>
                    </a:lnTo>
                    <a:lnTo>
                      <a:pt x="2772" y="2817"/>
                    </a:lnTo>
                    <a:lnTo>
                      <a:pt x="2782" y="2805"/>
                    </a:lnTo>
                    <a:lnTo>
                      <a:pt x="2802" y="2781"/>
                    </a:lnTo>
                    <a:lnTo>
                      <a:pt x="2826" y="2761"/>
                    </a:lnTo>
                    <a:lnTo>
                      <a:pt x="2854" y="2747"/>
                    </a:lnTo>
                    <a:lnTo>
                      <a:pt x="2884" y="2739"/>
                    </a:lnTo>
                    <a:lnTo>
                      <a:pt x="2914" y="2737"/>
                    </a:lnTo>
                    <a:lnTo>
                      <a:pt x="2994" y="2737"/>
                    </a:lnTo>
                    <a:lnTo>
                      <a:pt x="3072" y="2745"/>
                    </a:lnTo>
                    <a:lnTo>
                      <a:pt x="3149" y="2761"/>
                    </a:lnTo>
                    <a:lnTo>
                      <a:pt x="3223" y="2785"/>
                    </a:lnTo>
                    <a:lnTo>
                      <a:pt x="3295" y="2817"/>
                    </a:lnTo>
                    <a:lnTo>
                      <a:pt x="3323" y="2833"/>
                    </a:lnTo>
                    <a:lnTo>
                      <a:pt x="3351" y="2850"/>
                    </a:lnTo>
                    <a:lnTo>
                      <a:pt x="3377" y="2868"/>
                    </a:lnTo>
                    <a:lnTo>
                      <a:pt x="3405" y="2884"/>
                    </a:lnTo>
                    <a:lnTo>
                      <a:pt x="3435" y="2896"/>
                    </a:lnTo>
                    <a:lnTo>
                      <a:pt x="3468" y="2904"/>
                    </a:lnTo>
                    <a:lnTo>
                      <a:pt x="3502" y="2914"/>
                    </a:lnTo>
                    <a:lnTo>
                      <a:pt x="3534" y="2926"/>
                    </a:lnTo>
                    <a:lnTo>
                      <a:pt x="3566" y="2940"/>
                    </a:lnTo>
                    <a:lnTo>
                      <a:pt x="3596" y="2958"/>
                    </a:lnTo>
                    <a:lnTo>
                      <a:pt x="3620" y="2984"/>
                    </a:lnTo>
                    <a:lnTo>
                      <a:pt x="3634" y="3006"/>
                    </a:lnTo>
                    <a:lnTo>
                      <a:pt x="3642" y="3030"/>
                    </a:lnTo>
                    <a:lnTo>
                      <a:pt x="3648" y="3054"/>
                    </a:lnTo>
                    <a:lnTo>
                      <a:pt x="3654" y="3078"/>
                    </a:lnTo>
                    <a:lnTo>
                      <a:pt x="3664" y="3102"/>
                    </a:lnTo>
                    <a:lnTo>
                      <a:pt x="3680" y="3122"/>
                    </a:lnTo>
                    <a:lnTo>
                      <a:pt x="3728" y="3149"/>
                    </a:lnTo>
                    <a:lnTo>
                      <a:pt x="3780" y="3171"/>
                    </a:lnTo>
                    <a:lnTo>
                      <a:pt x="3833" y="3187"/>
                    </a:lnTo>
                    <a:lnTo>
                      <a:pt x="3889" y="3199"/>
                    </a:lnTo>
                    <a:lnTo>
                      <a:pt x="3945" y="3211"/>
                    </a:lnTo>
                    <a:lnTo>
                      <a:pt x="3999" y="3225"/>
                    </a:lnTo>
                    <a:lnTo>
                      <a:pt x="4053" y="3241"/>
                    </a:lnTo>
                    <a:lnTo>
                      <a:pt x="4105" y="3263"/>
                    </a:lnTo>
                    <a:lnTo>
                      <a:pt x="4129" y="3277"/>
                    </a:lnTo>
                    <a:lnTo>
                      <a:pt x="4147" y="3297"/>
                    </a:lnTo>
                    <a:lnTo>
                      <a:pt x="4159" y="3319"/>
                    </a:lnTo>
                    <a:lnTo>
                      <a:pt x="4165" y="3345"/>
                    </a:lnTo>
                    <a:lnTo>
                      <a:pt x="4161" y="3373"/>
                    </a:lnTo>
                    <a:lnTo>
                      <a:pt x="4151" y="3409"/>
                    </a:lnTo>
                    <a:lnTo>
                      <a:pt x="4135" y="3438"/>
                    </a:lnTo>
                    <a:lnTo>
                      <a:pt x="4113" y="3468"/>
                    </a:lnTo>
                    <a:lnTo>
                      <a:pt x="4089" y="3496"/>
                    </a:lnTo>
                    <a:lnTo>
                      <a:pt x="4063" y="3522"/>
                    </a:lnTo>
                    <a:lnTo>
                      <a:pt x="4039" y="3548"/>
                    </a:lnTo>
                    <a:lnTo>
                      <a:pt x="4021" y="3580"/>
                    </a:lnTo>
                    <a:lnTo>
                      <a:pt x="4011" y="3614"/>
                    </a:lnTo>
                    <a:lnTo>
                      <a:pt x="4007" y="3650"/>
                    </a:lnTo>
                    <a:lnTo>
                      <a:pt x="4005" y="3688"/>
                    </a:lnTo>
                    <a:lnTo>
                      <a:pt x="4005" y="3724"/>
                    </a:lnTo>
                    <a:lnTo>
                      <a:pt x="3999" y="3759"/>
                    </a:lnTo>
                    <a:lnTo>
                      <a:pt x="3977" y="3793"/>
                    </a:lnTo>
                    <a:lnTo>
                      <a:pt x="3951" y="3825"/>
                    </a:lnTo>
                    <a:lnTo>
                      <a:pt x="3923" y="3855"/>
                    </a:lnTo>
                    <a:lnTo>
                      <a:pt x="3895" y="3883"/>
                    </a:lnTo>
                    <a:lnTo>
                      <a:pt x="3873" y="3903"/>
                    </a:lnTo>
                    <a:lnTo>
                      <a:pt x="3849" y="3919"/>
                    </a:lnTo>
                    <a:lnTo>
                      <a:pt x="3826" y="3931"/>
                    </a:lnTo>
                    <a:lnTo>
                      <a:pt x="3800" y="3943"/>
                    </a:lnTo>
                    <a:lnTo>
                      <a:pt x="3774" y="3959"/>
                    </a:lnTo>
                    <a:lnTo>
                      <a:pt x="3754" y="3975"/>
                    </a:lnTo>
                    <a:lnTo>
                      <a:pt x="3736" y="3999"/>
                    </a:lnTo>
                    <a:lnTo>
                      <a:pt x="3698" y="4066"/>
                    </a:lnTo>
                    <a:lnTo>
                      <a:pt x="3652" y="4130"/>
                    </a:lnTo>
                    <a:lnTo>
                      <a:pt x="3604" y="4192"/>
                    </a:lnTo>
                    <a:lnTo>
                      <a:pt x="3554" y="4254"/>
                    </a:lnTo>
                    <a:lnTo>
                      <a:pt x="3504" y="4314"/>
                    </a:lnTo>
                    <a:lnTo>
                      <a:pt x="3453" y="4316"/>
                    </a:lnTo>
                    <a:lnTo>
                      <a:pt x="3399" y="4318"/>
                    </a:lnTo>
                    <a:lnTo>
                      <a:pt x="3411" y="4329"/>
                    </a:lnTo>
                    <a:lnTo>
                      <a:pt x="3423" y="4343"/>
                    </a:lnTo>
                    <a:lnTo>
                      <a:pt x="3411" y="4367"/>
                    </a:lnTo>
                    <a:lnTo>
                      <a:pt x="3393" y="4385"/>
                    </a:lnTo>
                    <a:lnTo>
                      <a:pt x="3369" y="4395"/>
                    </a:lnTo>
                    <a:lnTo>
                      <a:pt x="3345" y="4403"/>
                    </a:lnTo>
                    <a:lnTo>
                      <a:pt x="3319" y="4407"/>
                    </a:lnTo>
                    <a:lnTo>
                      <a:pt x="3293" y="4411"/>
                    </a:lnTo>
                    <a:lnTo>
                      <a:pt x="3267" y="4415"/>
                    </a:lnTo>
                    <a:lnTo>
                      <a:pt x="3251" y="4423"/>
                    </a:lnTo>
                    <a:lnTo>
                      <a:pt x="3241" y="4433"/>
                    </a:lnTo>
                    <a:lnTo>
                      <a:pt x="3235" y="4449"/>
                    </a:lnTo>
                    <a:lnTo>
                      <a:pt x="3229" y="4465"/>
                    </a:lnTo>
                    <a:lnTo>
                      <a:pt x="3223" y="4479"/>
                    </a:lnTo>
                    <a:lnTo>
                      <a:pt x="3215" y="4493"/>
                    </a:lnTo>
                    <a:lnTo>
                      <a:pt x="3189" y="4531"/>
                    </a:lnTo>
                    <a:lnTo>
                      <a:pt x="3165" y="4571"/>
                    </a:lnTo>
                    <a:lnTo>
                      <a:pt x="3145" y="4613"/>
                    </a:lnTo>
                    <a:lnTo>
                      <a:pt x="3125" y="4656"/>
                    </a:lnTo>
                    <a:lnTo>
                      <a:pt x="3275" y="4615"/>
                    </a:lnTo>
                    <a:lnTo>
                      <a:pt x="3421" y="4563"/>
                    </a:lnTo>
                    <a:lnTo>
                      <a:pt x="3558" y="4503"/>
                    </a:lnTo>
                    <a:lnTo>
                      <a:pt x="3692" y="4431"/>
                    </a:lnTo>
                    <a:lnTo>
                      <a:pt x="3820" y="4351"/>
                    </a:lnTo>
                    <a:lnTo>
                      <a:pt x="3941" y="4262"/>
                    </a:lnTo>
                    <a:lnTo>
                      <a:pt x="4055" y="4164"/>
                    </a:lnTo>
                    <a:lnTo>
                      <a:pt x="4163" y="4058"/>
                    </a:lnTo>
                    <a:lnTo>
                      <a:pt x="4260" y="3945"/>
                    </a:lnTo>
                    <a:lnTo>
                      <a:pt x="4352" y="3825"/>
                    </a:lnTo>
                    <a:lnTo>
                      <a:pt x="4432" y="3698"/>
                    </a:lnTo>
                    <a:lnTo>
                      <a:pt x="4504" y="3564"/>
                    </a:lnTo>
                    <a:lnTo>
                      <a:pt x="4567" y="3427"/>
                    </a:lnTo>
                    <a:lnTo>
                      <a:pt x="4619" y="3281"/>
                    </a:lnTo>
                    <a:lnTo>
                      <a:pt x="4659" y="3133"/>
                    </a:lnTo>
                    <a:lnTo>
                      <a:pt x="4689" y="2980"/>
                    </a:lnTo>
                    <a:lnTo>
                      <a:pt x="4709" y="2825"/>
                    </a:lnTo>
                    <a:lnTo>
                      <a:pt x="4715" y="2663"/>
                    </a:lnTo>
                    <a:lnTo>
                      <a:pt x="4709" y="2508"/>
                    </a:lnTo>
                    <a:lnTo>
                      <a:pt x="4691" y="2356"/>
                    </a:lnTo>
                    <a:lnTo>
                      <a:pt x="4663" y="2209"/>
                    </a:lnTo>
                    <a:lnTo>
                      <a:pt x="4623" y="2063"/>
                    </a:lnTo>
                    <a:lnTo>
                      <a:pt x="4575" y="1924"/>
                    </a:lnTo>
                    <a:lnTo>
                      <a:pt x="4516" y="1788"/>
                    </a:lnTo>
                    <a:lnTo>
                      <a:pt x="4448" y="1658"/>
                    </a:lnTo>
                    <a:lnTo>
                      <a:pt x="4370" y="1535"/>
                    </a:lnTo>
                    <a:lnTo>
                      <a:pt x="4284" y="1417"/>
                    </a:lnTo>
                    <a:lnTo>
                      <a:pt x="4191" y="1306"/>
                    </a:lnTo>
                    <a:lnTo>
                      <a:pt x="4091" y="1200"/>
                    </a:lnTo>
                    <a:lnTo>
                      <a:pt x="3983" y="1102"/>
                    </a:lnTo>
                    <a:lnTo>
                      <a:pt x="3867" y="1013"/>
                    </a:lnTo>
                    <a:lnTo>
                      <a:pt x="3841" y="1042"/>
                    </a:lnTo>
                    <a:lnTo>
                      <a:pt x="3822" y="1076"/>
                    </a:lnTo>
                    <a:lnTo>
                      <a:pt x="3802" y="1114"/>
                    </a:lnTo>
                    <a:lnTo>
                      <a:pt x="3782" y="1148"/>
                    </a:lnTo>
                    <a:lnTo>
                      <a:pt x="3756" y="1180"/>
                    </a:lnTo>
                    <a:lnTo>
                      <a:pt x="3732" y="1196"/>
                    </a:lnTo>
                    <a:lnTo>
                      <a:pt x="3704" y="1202"/>
                    </a:lnTo>
                    <a:lnTo>
                      <a:pt x="3676" y="1202"/>
                    </a:lnTo>
                    <a:lnTo>
                      <a:pt x="3648" y="1196"/>
                    </a:lnTo>
                    <a:lnTo>
                      <a:pt x="3620" y="1184"/>
                    </a:lnTo>
                    <a:lnTo>
                      <a:pt x="3594" y="1170"/>
                    </a:lnTo>
                    <a:lnTo>
                      <a:pt x="3572" y="1154"/>
                    </a:lnTo>
                    <a:lnTo>
                      <a:pt x="3528" y="1116"/>
                    </a:lnTo>
                    <a:lnTo>
                      <a:pt x="3486" y="1074"/>
                    </a:lnTo>
                    <a:lnTo>
                      <a:pt x="3451" y="1029"/>
                    </a:lnTo>
                    <a:lnTo>
                      <a:pt x="3419" y="981"/>
                    </a:lnTo>
                    <a:lnTo>
                      <a:pt x="3393" y="927"/>
                    </a:lnTo>
                    <a:lnTo>
                      <a:pt x="3397" y="909"/>
                    </a:lnTo>
                    <a:lnTo>
                      <a:pt x="3407" y="897"/>
                    </a:lnTo>
                    <a:lnTo>
                      <a:pt x="3419" y="887"/>
                    </a:lnTo>
                    <a:lnTo>
                      <a:pt x="3435" y="881"/>
                    </a:lnTo>
                    <a:lnTo>
                      <a:pt x="3453" y="873"/>
                    </a:lnTo>
                    <a:lnTo>
                      <a:pt x="3470" y="867"/>
                    </a:lnTo>
                    <a:lnTo>
                      <a:pt x="3486" y="861"/>
                    </a:lnTo>
                    <a:lnTo>
                      <a:pt x="3500" y="849"/>
                    </a:lnTo>
                    <a:lnTo>
                      <a:pt x="3510" y="835"/>
                    </a:lnTo>
                    <a:lnTo>
                      <a:pt x="3514" y="829"/>
                    </a:lnTo>
                    <a:lnTo>
                      <a:pt x="3516" y="821"/>
                    </a:lnTo>
                    <a:lnTo>
                      <a:pt x="3518" y="813"/>
                    </a:lnTo>
                    <a:lnTo>
                      <a:pt x="3518" y="807"/>
                    </a:lnTo>
                    <a:lnTo>
                      <a:pt x="3399" y="757"/>
                    </a:lnTo>
                    <a:lnTo>
                      <a:pt x="3277" y="714"/>
                    </a:lnTo>
                    <a:lnTo>
                      <a:pt x="3151" y="680"/>
                    </a:lnTo>
                    <a:lnTo>
                      <a:pt x="3161" y="690"/>
                    </a:lnTo>
                    <a:lnTo>
                      <a:pt x="3167" y="704"/>
                    </a:lnTo>
                    <a:lnTo>
                      <a:pt x="3167" y="720"/>
                    </a:lnTo>
                    <a:lnTo>
                      <a:pt x="3145" y="728"/>
                    </a:lnTo>
                    <a:lnTo>
                      <a:pt x="3121" y="730"/>
                    </a:lnTo>
                    <a:lnTo>
                      <a:pt x="3098" y="728"/>
                    </a:lnTo>
                    <a:lnTo>
                      <a:pt x="3074" y="726"/>
                    </a:lnTo>
                    <a:lnTo>
                      <a:pt x="3050" y="726"/>
                    </a:lnTo>
                    <a:lnTo>
                      <a:pt x="3056" y="738"/>
                    </a:lnTo>
                    <a:lnTo>
                      <a:pt x="3068" y="747"/>
                    </a:lnTo>
                    <a:lnTo>
                      <a:pt x="3082" y="755"/>
                    </a:lnTo>
                    <a:lnTo>
                      <a:pt x="3096" y="763"/>
                    </a:lnTo>
                    <a:lnTo>
                      <a:pt x="3109" y="769"/>
                    </a:lnTo>
                    <a:lnTo>
                      <a:pt x="3119" y="779"/>
                    </a:lnTo>
                    <a:lnTo>
                      <a:pt x="3123" y="791"/>
                    </a:lnTo>
                    <a:lnTo>
                      <a:pt x="3119" y="807"/>
                    </a:lnTo>
                    <a:lnTo>
                      <a:pt x="3086" y="801"/>
                    </a:lnTo>
                    <a:lnTo>
                      <a:pt x="3052" y="789"/>
                    </a:lnTo>
                    <a:lnTo>
                      <a:pt x="3020" y="773"/>
                    </a:lnTo>
                    <a:lnTo>
                      <a:pt x="2990" y="753"/>
                    </a:lnTo>
                    <a:lnTo>
                      <a:pt x="2960" y="734"/>
                    </a:lnTo>
                    <a:lnTo>
                      <a:pt x="2928" y="716"/>
                    </a:lnTo>
                    <a:lnTo>
                      <a:pt x="2894" y="704"/>
                    </a:lnTo>
                    <a:lnTo>
                      <a:pt x="2860" y="698"/>
                    </a:lnTo>
                    <a:lnTo>
                      <a:pt x="2828" y="694"/>
                    </a:lnTo>
                    <a:lnTo>
                      <a:pt x="2796" y="694"/>
                    </a:lnTo>
                    <a:lnTo>
                      <a:pt x="2764" y="690"/>
                    </a:lnTo>
                    <a:lnTo>
                      <a:pt x="2735" y="680"/>
                    </a:lnTo>
                    <a:lnTo>
                      <a:pt x="2772" y="652"/>
                    </a:lnTo>
                    <a:lnTo>
                      <a:pt x="2812" y="630"/>
                    </a:lnTo>
                    <a:lnTo>
                      <a:pt x="2762" y="624"/>
                    </a:lnTo>
                    <a:lnTo>
                      <a:pt x="2715" y="618"/>
                    </a:lnTo>
                    <a:lnTo>
                      <a:pt x="2665" y="616"/>
                    </a:lnTo>
                    <a:close/>
                    <a:moveTo>
                      <a:pt x="2665" y="0"/>
                    </a:moveTo>
                    <a:lnTo>
                      <a:pt x="2848" y="6"/>
                    </a:lnTo>
                    <a:lnTo>
                      <a:pt x="3026" y="24"/>
                    </a:lnTo>
                    <a:lnTo>
                      <a:pt x="3201" y="54"/>
                    </a:lnTo>
                    <a:lnTo>
                      <a:pt x="3373" y="96"/>
                    </a:lnTo>
                    <a:lnTo>
                      <a:pt x="3540" y="147"/>
                    </a:lnTo>
                    <a:lnTo>
                      <a:pt x="3702" y="209"/>
                    </a:lnTo>
                    <a:lnTo>
                      <a:pt x="3859" y="281"/>
                    </a:lnTo>
                    <a:lnTo>
                      <a:pt x="4009" y="365"/>
                    </a:lnTo>
                    <a:lnTo>
                      <a:pt x="4155" y="454"/>
                    </a:lnTo>
                    <a:lnTo>
                      <a:pt x="4294" y="556"/>
                    </a:lnTo>
                    <a:lnTo>
                      <a:pt x="4424" y="664"/>
                    </a:lnTo>
                    <a:lnTo>
                      <a:pt x="4550" y="781"/>
                    </a:lnTo>
                    <a:lnTo>
                      <a:pt x="4665" y="905"/>
                    </a:lnTo>
                    <a:lnTo>
                      <a:pt x="4775" y="1037"/>
                    </a:lnTo>
                    <a:lnTo>
                      <a:pt x="4875" y="1174"/>
                    </a:lnTo>
                    <a:lnTo>
                      <a:pt x="4966" y="1320"/>
                    </a:lnTo>
                    <a:lnTo>
                      <a:pt x="5048" y="1471"/>
                    </a:lnTo>
                    <a:lnTo>
                      <a:pt x="5120" y="1627"/>
                    </a:lnTo>
                    <a:lnTo>
                      <a:pt x="5182" y="1788"/>
                    </a:lnTo>
                    <a:lnTo>
                      <a:pt x="5234" y="1955"/>
                    </a:lnTo>
                    <a:lnTo>
                      <a:pt x="5276" y="2127"/>
                    </a:lnTo>
                    <a:lnTo>
                      <a:pt x="5305" y="2302"/>
                    </a:lnTo>
                    <a:lnTo>
                      <a:pt x="5323" y="2482"/>
                    </a:lnTo>
                    <a:lnTo>
                      <a:pt x="5329" y="2663"/>
                    </a:lnTo>
                    <a:lnTo>
                      <a:pt x="5323" y="2846"/>
                    </a:lnTo>
                    <a:lnTo>
                      <a:pt x="5305" y="3026"/>
                    </a:lnTo>
                    <a:lnTo>
                      <a:pt x="5276" y="3201"/>
                    </a:lnTo>
                    <a:lnTo>
                      <a:pt x="5234" y="3371"/>
                    </a:lnTo>
                    <a:lnTo>
                      <a:pt x="5182" y="3538"/>
                    </a:lnTo>
                    <a:lnTo>
                      <a:pt x="5120" y="3700"/>
                    </a:lnTo>
                    <a:lnTo>
                      <a:pt x="5048" y="3857"/>
                    </a:lnTo>
                    <a:lnTo>
                      <a:pt x="4966" y="4009"/>
                    </a:lnTo>
                    <a:lnTo>
                      <a:pt x="4875" y="4152"/>
                    </a:lnTo>
                    <a:lnTo>
                      <a:pt x="4775" y="4292"/>
                    </a:lnTo>
                    <a:lnTo>
                      <a:pt x="4665" y="4423"/>
                    </a:lnTo>
                    <a:lnTo>
                      <a:pt x="4550" y="4547"/>
                    </a:lnTo>
                    <a:lnTo>
                      <a:pt x="4424" y="4662"/>
                    </a:lnTo>
                    <a:lnTo>
                      <a:pt x="4294" y="4772"/>
                    </a:lnTo>
                    <a:lnTo>
                      <a:pt x="4155" y="4872"/>
                    </a:lnTo>
                    <a:lnTo>
                      <a:pt x="4009" y="4963"/>
                    </a:lnTo>
                    <a:lnTo>
                      <a:pt x="3859" y="5045"/>
                    </a:lnTo>
                    <a:lnTo>
                      <a:pt x="3702" y="5117"/>
                    </a:lnTo>
                    <a:lnTo>
                      <a:pt x="3540" y="5181"/>
                    </a:lnTo>
                    <a:lnTo>
                      <a:pt x="3373" y="5232"/>
                    </a:lnTo>
                    <a:lnTo>
                      <a:pt x="3201" y="5272"/>
                    </a:lnTo>
                    <a:lnTo>
                      <a:pt x="3026" y="5302"/>
                    </a:lnTo>
                    <a:lnTo>
                      <a:pt x="2848" y="5320"/>
                    </a:lnTo>
                    <a:lnTo>
                      <a:pt x="2665" y="5326"/>
                    </a:lnTo>
                    <a:lnTo>
                      <a:pt x="2483" y="5320"/>
                    </a:lnTo>
                    <a:lnTo>
                      <a:pt x="2304" y="5302"/>
                    </a:lnTo>
                    <a:lnTo>
                      <a:pt x="2128" y="5272"/>
                    </a:lnTo>
                    <a:lnTo>
                      <a:pt x="1957" y="5232"/>
                    </a:lnTo>
                    <a:lnTo>
                      <a:pt x="1789" y="5181"/>
                    </a:lnTo>
                    <a:lnTo>
                      <a:pt x="1628" y="5117"/>
                    </a:lnTo>
                    <a:lnTo>
                      <a:pt x="1470" y="5045"/>
                    </a:lnTo>
                    <a:lnTo>
                      <a:pt x="1320" y="4963"/>
                    </a:lnTo>
                    <a:lnTo>
                      <a:pt x="1175" y="4872"/>
                    </a:lnTo>
                    <a:lnTo>
                      <a:pt x="1037" y="4772"/>
                    </a:lnTo>
                    <a:lnTo>
                      <a:pt x="906" y="4662"/>
                    </a:lnTo>
                    <a:lnTo>
                      <a:pt x="780" y="4547"/>
                    </a:lnTo>
                    <a:lnTo>
                      <a:pt x="664" y="4423"/>
                    </a:lnTo>
                    <a:lnTo>
                      <a:pt x="554" y="4292"/>
                    </a:lnTo>
                    <a:lnTo>
                      <a:pt x="455" y="4152"/>
                    </a:lnTo>
                    <a:lnTo>
                      <a:pt x="363" y="4009"/>
                    </a:lnTo>
                    <a:lnTo>
                      <a:pt x="281" y="3857"/>
                    </a:lnTo>
                    <a:lnTo>
                      <a:pt x="209" y="3700"/>
                    </a:lnTo>
                    <a:lnTo>
                      <a:pt x="148" y="3538"/>
                    </a:lnTo>
                    <a:lnTo>
                      <a:pt x="96" y="3371"/>
                    </a:lnTo>
                    <a:lnTo>
                      <a:pt x="54" y="3201"/>
                    </a:lnTo>
                    <a:lnTo>
                      <a:pt x="24" y="3026"/>
                    </a:lnTo>
                    <a:lnTo>
                      <a:pt x="6" y="2846"/>
                    </a:lnTo>
                    <a:lnTo>
                      <a:pt x="0" y="2663"/>
                    </a:lnTo>
                    <a:lnTo>
                      <a:pt x="6" y="2482"/>
                    </a:lnTo>
                    <a:lnTo>
                      <a:pt x="24" y="2302"/>
                    </a:lnTo>
                    <a:lnTo>
                      <a:pt x="54" y="2127"/>
                    </a:lnTo>
                    <a:lnTo>
                      <a:pt x="96" y="1955"/>
                    </a:lnTo>
                    <a:lnTo>
                      <a:pt x="148" y="1788"/>
                    </a:lnTo>
                    <a:lnTo>
                      <a:pt x="209" y="1627"/>
                    </a:lnTo>
                    <a:lnTo>
                      <a:pt x="281" y="1471"/>
                    </a:lnTo>
                    <a:lnTo>
                      <a:pt x="363" y="1320"/>
                    </a:lnTo>
                    <a:lnTo>
                      <a:pt x="455" y="1174"/>
                    </a:lnTo>
                    <a:lnTo>
                      <a:pt x="554" y="1037"/>
                    </a:lnTo>
                    <a:lnTo>
                      <a:pt x="664" y="905"/>
                    </a:lnTo>
                    <a:lnTo>
                      <a:pt x="780" y="781"/>
                    </a:lnTo>
                    <a:lnTo>
                      <a:pt x="906" y="664"/>
                    </a:lnTo>
                    <a:lnTo>
                      <a:pt x="1037" y="556"/>
                    </a:lnTo>
                    <a:lnTo>
                      <a:pt x="1175" y="454"/>
                    </a:lnTo>
                    <a:lnTo>
                      <a:pt x="1320" y="365"/>
                    </a:lnTo>
                    <a:lnTo>
                      <a:pt x="1470" y="281"/>
                    </a:lnTo>
                    <a:lnTo>
                      <a:pt x="1628" y="209"/>
                    </a:lnTo>
                    <a:lnTo>
                      <a:pt x="1789" y="147"/>
                    </a:lnTo>
                    <a:lnTo>
                      <a:pt x="1957" y="96"/>
                    </a:lnTo>
                    <a:lnTo>
                      <a:pt x="2128" y="54"/>
                    </a:lnTo>
                    <a:lnTo>
                      <a:pt x="2304" y="24"/>
                    </a:lnTo>
                    <a:lnTo>
                      <a:pt x="2483" y="6"/>
                    </a:lnTo>
                    <a:lnTo>
                      <a:pt x="26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1208343" y="1642601"/>
            <a:ext cx="342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kern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C" b="1" kern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scazas investigaciones </a:t>
            </a:r>
            <a:r>
              <a:rPr lang="es-EC" b="1" kern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relacionadas con el manejo de las finanzas personales, esto a pesar de la importancia de la misma para el desarrollo económico y social de la </a:t>
            </a:r>
            <a:r>
              <a:rPr lang="es-EC" b="1" kern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población.</a:t>
            </a:r>
            <a:endParaRPr lang="es-ES" b="1" kern="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600736" y="4703919"/>
            <a:ext cx="731520" cy="731520"/>
            <a:chOff x="8277727" y="4153339"/>
            <a:chExt cx="731520" cy="731520"/>
          </a:xfrm>
          <a:solidFill>
            <a:srgbClr val="ED9013"/>
          </a:solidFill>
          <a:effectLst/>
        </p:grpSpPr>
        <p:sp>
          <p:nvSpPr>
            <p:cNvPr id="29" name="Oval 28"/>
            <p:cNvSpPr/>
            <p:nvPr/>
          </p:nvSpPr>
          <p:spPr>
            <a:xfrm>
              <a:off x="8277727" y="4153339"/>
              <a:ext cx="731520" cy="73152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31"/>
            <p:cNvGrpSpPr>
              <a:grpSpLocks noChangeAspect="1"/>
            </p:cNvGrpSpPr>
            <p:nvPr/>
          </p:nvGrpSpPr>
          <p:grpSpPr bwMode="auto">
            <a:xfrm>
              <a:off x="8457496" y="4319634"/>
              <a:ext cx="371983" cy="408520"/>
              <a:chOff x="2082" y="1371"/>
              <a:chExt cx="2250" cy="2471"/>
            </a:xfrm>
            <a:grpFill/>
          </p:grpSpPr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2082" y="1741"/>
                <a:ext cx="2250" cy="2101"/>
              </a:xfrm>
              <a:custGeom>
                <a:avLst/>
                <a:gdLst>
                  <a:gd name="T0" fmla="*/ 1310 w 4548"/>
                  <a:gd name="T1" fmla="*/ 40 h 4243"/>
                  <a:gd name="T2" fmla="*/ 1371 w 4548"/>
                  <a:gd name="T3" fmla="*/ 147 h 4243"/>
                  <a:gd name="T4" fmla="*/ 1363 w 4548"/>
                  <a:gd name="T5" fmla="*/ 616 h 4243"/>
                  <a:gd name="T6" fmla="*/ 1221 w 4548"/>
                  <a:gd name="T7" fmla="*/ 761 h 4243"/>
                  <a:gd name="T8" fmla="*/ 942 w 4548"/>
                  <a:gd name="T9" fmla="*/ 1078 h 4243"/>
                  <a:gd name="T10" fmla="*/ 755 w 4548"/>
                  <a:gd name="T11" fmla="*/ 1453 h 4243"/>
                  <a:gd name="T12" fmla="*/ 672 w 4548"/>
                  <a:gd name="T13" fmla="*/ 1866 h 4243"/>
                  <a:gd name="T14" fmla="*/ 707 w 4548"/>
                  <a:gd name="T15" fmla="*/ 2323 h 4243"/>
                  <a:gd name="T16" fmla="*/ 869 w 4548"/>
                  <a:gd name="T17" fmla="*/ 2747 h 4243"/>
                  <a:gd name="T18" fmla="*/ 1139 w 4548"/>
                  <a:gd name="T19" fmla="*/ 3106 h 4243"/>
                  <a:gd name="T20" fmla="*/ 1496 w 4548"/>
                  <a:gd name="T21" fmla="*/ 3375 h 4243"/>
                  <a:gd name="T22" fmla="*/ 1923 w 4548"/>
                  <a:gd name="T23" fmla="*/ 3538 h 4243"/>
                  <a:gd name="T24" fmla="*/ 2393 w 4548"/>
                  <a:gd name="T25" fmla="*/ 3571 h 4243"/>
                  <a:gd name="T26" fmla="*/ 2845 w 4548"/>
                  <a:gd name="T27" fmla="*/ 3470 h 4243"/>
                  <a:gd name="T28" fmla="*/ 3240 w 4548"/>
                  <a:gd name="T29" fmla="*/ 3253 h 4243"/>
                  <a:gd name="T30" fmla="*/ 3556 w 4548"/>
                  <a:gd name="T31" fmla="*/ 2937 h 4243"/>
                  <a:gd name="T32" fmla="*/ 3774 w 4548"/>
                  <a:gd name="T33" fmla="*/ 2543 h 4243"/>
                  <a:gd name="T34" fmla="*/ 3876 w 4548"/>
                  <a:gd name="T35" fmla="*/ 2091 h 4243"/>
                  <a:gd name="T36" fmla="*/ 3848 w 4548"/>
                  <a:gd name="T37" fmla="*/ 1656 h 4243"/>
                  <a:gd name="T38" fmla="*/ 3711 w 4548"/>
                  <a:gd name="T39" fmla="*/ 1259 h 4243"/>
                  <a:gd name="T40" fmla="*/ 3477 w 4548"/>
                  <a:gd name="T41" fmla="*/ 911 h 4243"/>
                  <a:gd name="T42" fmla="*/ 3220 w 4548"/>
                  <a:gd name="T43" fmla="*/ 670 h 4243"/>
                  <a:gd name="T44" fmla="*/ 3173 w 4548"/>
                  <a:gd name="T45" fmla="*/ 551 h 4243"/>
                  <a:gd name="T46" fmla="*/ 3198 w 4548"/>
                  <a:gd name="T47" fmla="*/ 88 h 4243"/>
                  <a:gd name="T48" fmla="*/ 3299 w 4548"/>
                  <a:gd name="T49" fmla="*/ 7 h 4243"/>
                  <a:gd name="T50" fmla="*/ 3445 w 4548"/>
                  <a:gd name="T51" fmla="*/ 25 h 4243"/>
                  <a:gd name="T52" fmla="*/ 3856 w 4548"/>
                  <a:gd name="T53" fmla="*/ 341 h 4243"/>
                  <a:gd name="T54" fmla="*/ 4186 w 4548"/>
                  <a:gd name="T55" fmla="*/ 742 h 4243"/>
                  <a:gd name="T56" fmla="*/ 4415 w 4548"/>
                  <a:gd name="T57" fmla="*/ 1208 h 4243"/>
                  <a:gd name="T58" fmla="*/ 4533 w 4548"/>
                  <a:gd name="T59" fmla="*/ 1710 h 4243"/>
                  <a:gd name="T60" fmla="*/ 4533 w 4548"/>
                  <a:gd name="T61" fmla="*/ 2229 h 4243"/>
                  <a:gd name="T62" fmla="*/ 4421 w 4548"/>
                  <a:gd name="T63" fmla="*/ 2724 h 4243"/>
                  <a:gd name="T64" fmla="*/ 4202 w 4548"/>
                  <a:gd name="T65" fmla="*/ 3178 h 4243"/>
                  <a:gd name="T66" fmla="*/ 3881 w 4548"/>
                  <a:gd name="T67" fmla="*/ 3577 h 4243"/>
                  <a:gd name="T68" fmla="*/ 3481 w 4548"/>
                  <a:gd name="T69" fmla="*/ 3898 h 4243"/>
                  <a:gd name="T70" fmla="*/ 3026 w 4548"/>
                  <a:gd name="T71" fmla="*/ 4116 h 4243"/>
                  <a:gd name="T72" fmla="*/ 2532 w 4548"/>
                  <a:gd name="T73" fmla="*/ 4228 h 4243"/>
                  <a:gd name="T74" fmla="*/ 2015 w 4548"/>
                  <a:gd name="T75" fmla="*/ 4228 h 4243"/>
                  <a:gd name="T76" fmla="*/ 1521 w 4548"/>
                  <a:gd name="T77" fmla="*/ 4116 h 4243"/>
                  <a:gd name="T78" fmla="*/ 1067 w 4548"/>
                  <a:gd name="T79" fmla="*/ 3898 h 4243"/>
                  <a:gd name="T80" fmla="*/ 666 w 4548"/>
                  <a:gd name="T81" fmla="*/ 3577 h 4243"/>
                  <a:gd name="T82" fmla="*/ 347 w 4548"/>
                  <a:gd name="T83" fmla="*/ 3178 h 4243"/>
                  <a:gd name="T84" fmla="*/ 127 w 4548"/>
                  <a:gd name="T85" fmla="*/ 2724 h 4243"/>
                  <a:gd name="T86" fmla="*/ 14 w 4548"/>
                  <a:gd name="T87" fmla="*/ 2229 h 4243"/>
                  <a:gd name="T88" fmla="*/ 16 w 4548"/>
                  <a:gd name="T89" fmla="*/ 1710 h 4243"/>
                  <a:gd name="T90" fmla="*/ 132 w 4548"/>
                  <a:gd name="T91" fmla="*/ 1208 h 4243"/>
                  <a:gd name="T92" fmla="*/ 361 w 4548"/>
                  <a:gd name="T93" fmla="*/ 742 h 4243"/>
                  <a:gd name="T94" fmla="*/ 691 w 4548"/>
                  <a:gd name="T95" fmla="*/ 341 h 4243"/>
                  <a:gd name="T96" fmla="*/ 1102 w 4548"/>
                  <a:gd name="T97" fmla="*/ 25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48" h="4243">
                    <a:moveTo>
                      <a:pt x="1211" y="0"/>
                    </a:moveTo>
                    <a:lnTo>
                      <a:pt x="1248" y="7"/>
                    </a:lnTo>
                    <a:lnTo>
                      <a:pt x="1283" y="22"/>
                    </a:lnTo>
                    <a:lnTo>
                      <a:pt x="1310" y="40"/>
                    </a:lnTo>
                    <a:lnTo>
                      <a:pt x="1332" y="63"/>
                    </a:lnTo>
                    <a:lnTo>
                      <a:pt x="1351" y="88"/>
                    </a:lnTo>
                    <a:lnTo>
                      <a:pt x="1364" y="116"/>
                    </a:lnTo>
                    <a:lnTo>
                      <a:pt x="1371" y="147"/>
                    </a:lnTo>
                    <a:lnTo>
                      <a:pt x="1374" y="179"/>
                    </a:lnTo>
                    <a:lnTo>
                      <a:pt x="1374" y="551"/>
                    </a:lnTo>
                    <a:lnTo>
                      <a:pt x="1371" y="583"/>
                    </a:lnTo>
                    <a:lnTo>
                      <a:pt x="1363" y="616"/>
                    </a:lnTo>
                    <a:lnTo>
                      <a:pt x="1348" y="645"/>
                    </a:lnTo>
                    <a:lnTo>
                      <a:pt x="1329" y="670"/>
                    </a:lnTo>
                    <a:lnTo>
                      <a:pt x="1304" y="694"/>
                    </a:lnTo>
                    <a:lnTo>
                      <a:pt x="1221" y="761"/>
                    </a:lnTo>
                    <a:lnTo>
                      <a:pt x="1144" y="833"/>
                    </a:lnTo>
                    <a:lnTo>
                      <a:pt x="1071" y="911"/>
                    </a:lnTo>
                    <a:lnTo>
                      <a:pt x="1004" y="992"/>
                    </a:lnTo>
                    <a:lnTo>
                      <a:pt x="942" y="1078"/>
                    </a:lnTo>
                    <a:lnTo>
                      <a:pt x="886" y="1167"/>
                    </a:lnTo>
                    <a:lnTo>
                      <a:pt x="836" y="1259"/>
                    </a:lnTo>
                    <a:lnTo>
                      <a:pt x="794" y="1355"/>
                    </a:lnTo>
                    <a:lnTo>
                      <a:pt x="755" y="1453"/>
                    </a:lnTo>
                    <a:lnTo>
                      <a:pt x="724" y="1553"/>
                    </a:lnTo>
                    <a:lnTo>
                      <a:pt x="699" y="1656"/>
                    </a:lnTo>
                    <a:lnTo>
                      <a:pt x="682" y="1760"/>
                    </a:lnTo>
                    <a:lnTo>
                      <a:pt x="672" y="1866"/>
                    </a:lnTo>
                    <a:lnTo>
                      <a:pt x="669" y="1972"/>
                    </a:lnTo>
                    <a:lnTo>
                      <a:pt x="673" y="2091"/>
                    </a:lnTo>
                    <a:lnTo>
                      <a:pt x="685" y="2208"/>
                    </a:lnTo>
                    <a:lnTo>
                      <a:pt x="707" y="2323"/>
                    </a:lnTo>
                    <a:lnTo>
                      <a:pt x="736" y="2434"/>
                    </a:lnTo>
                    <a:lnTo>
                      <a:pt x="773" y="2543"/>
                    </a:lnTo>
                    <a:lnTo>
                      <a:pt x="817" y="2647"/>
                    </a:lnTo>
                    <a:lnTo>
                      <a:pt x="869" y="2747"/>
                    </a:lnTo>
                    <a:lnTo>
                      <a:pt x="927" y="2844"/>
                    </a:lnTo>
                    <a:lnTo>
                      <a:pt x="992" y="2937"/>
                    </a:lnTo>
                    <a:lnTo>
                      <a:pt x="1063" y="3023"/>
                    </a:lnTo>
                    <a:lnTo>
                      <a:pt x="1139" y="3106"/>
                    </a:lnTo>
                    <a:lnTo>
                      <a:pt x="1221" y="3182"/>
                    </a:lnTo>
                    <a:lnTo>
                      <a:pt x="1308" y="3253"/>
                    </a:lnTo>
                    <a:lnTo>
                      <a:pt x="1399" y="3317"/>
                    </a:lnTo>
                    <a:lnTo>
                      <a:pt x="1496" y="3375"/>
                    </a:lnTo>
                    <a:lnTo>
                      <a:pt x="1598" y="3426"/>
                    </a:lnTo>
                    <a:lnTo>
                      <a:pt x="1702" y="3470"/>
                    </a:lnTo>
                    <a:lnTo>
                      <a:pt x="1811" y="3508"/>
                    </a:lnTo>
                    <a:lnTo>
                      <a:pt x="1923" y="3538"/>
                    </a:lnTo>
                    <a:lnTo>
                      <a:pt x="2038" y="3558"/>
                    </a:lnTo>
                    <a:lnTo>
                      <a:pt x="2154" y="3571"/>
                    </a:lnTo>
                    <a:lnTo>
                      <a:pt x="2273" y="3576"/>
                    </a:lnTo>
                    <a:lnTo>
                      <a:pt x="2393" y="3571"/>
                    </a:lnTo>
                    <a:lnTo>
                      <a:pt x="2511" y="3558"/>
                    </a:lnTo>
                    <a:lnTo>
                      <a:pt x="2626" y="3538"/>
                    </a:lnTo>
                    <a:lnTo>
                      <a:pt x="2737" y="3508"/>
                    </a:lnTo>
                    <a:lnTo>
                      <a:pt x="2845" y="3470"/>
                    </a:lnTo>
                    <a:lnTo>
                      <a:pt x="2951" y="3426"/>
                    </a:lnTo>
                    <a:lnTo>
                      <a:pt x="3051" y="3375"/>
                    </a:lnTo>
                    <a:lnTo>
                      <a:pt x="3148" y="3317"/>
                    </a:lnTo>
                    <a:lnTo>
                      <a:pt x="3240" y="3253"/>
                    </a:lnTo>
                    <a:lnTo>
                      <a:pt x="3327" y="3182"/>
                    </a:lnTo>
                    <a:lnTo>
                      <a:pt x="3409" y="3106"/>
                    </a:lnTo>
                    <a:lnTo>
                      <a:pt x="3486" y="3023"/>
                    </a:lnTo>
                    <a:lnTo>
                      <a:pt x="3556" y="2937"/>
                    </a:lnTo>
                    <a:lnTo>
                      <a:pt x="3621" y="2844"/>
                    </a:lnTo>
                    <a:lnTo>
                      <a:pt x="3679" y="2747"/>
                    </a:lnTo>
                    <a:lnTo>
                      <a:pt x="3730" y="2647"/>
                    </a:lnTo>
                    <a:lnTo>
                      <a:pt x="3774" y="2543"/>
                    </a:lnTo>
                    <a:lnTo>
                      <a:pt x="3812" y="2434"/>
                    </a:lnTo>
                    <a:lnTo>
                      <a:pt x="3840" y="2323"/>
                    </a:lnTo>
                    <a:lnTo>
                      <a:pt x="3862" y="2208"/>
                    </a:lnTo>
                    <a:lnTo>
                      <a:pt x="3876" y="2091"/>
                    </a:lnTo>
                    <a:lnTo>
                      <a:pt x="3880" y="1972"/>
                    </a:lnTo>
                    <a:lnTo>
                      <a:pt x="3876" y="1866"/>
                    </a:lnTo>
                    <a:lnTo>
                      <a:pt x="3865" y="1760"/>
                    </a:lnTo>
                    <a:lnTo>
                      <a:pt x="3848" y="1656"/>
                    </a:lnTo>
                    <a:lnTo>
                      <a:pt x="3823" y="1553"/>
                    </a:lnTo>
                    <a:lnTo>
                      <a:pt x="3792" y="1453"/>
                    </a:lnTo>
                    <a:lnTo>
                      <a:pt x="3755" y="1355"/>
                    </a:lnTo>
                    <a:lnTo>
                      <a:pt x="3711" y="1259"/>
                    </a:lnTo>
                    <a:lnTo>
                      <a:pt x="3661" y="1167"/>
                    </a:lnTo>
                    <a:lnTo>
                      <a:pt x="3605" y="1078"/>
                    </a:lnTo>
                    <a:lnTo>
                      <a:pt x="3543" y="992"/>
                    </a:lnTo>
                    <a:lnTo>
                      <a:pt x="3477" y="911"/>
                    </a:lnTo>
                    <a:lnTo>
                      <a:pt x="3404" y="833"/>
                    </a:lnTo>
                    <a:lnTo>
                      <a:pt x="3327" y="761"/>
                    </a:lnTo>
                    <a:lnTo>
                      <a:pt x="3243" y="694"/>
                    </a:lnTo>
                    <a:lnTo>
                      <a:pt x="3220" y="670"/>
                    </a:lnTo>
                    <a:lnTo>
                      <a:pt x="3199" y="645"/>
                    </a:lnTo>
                    <a:lnTo>
                      <a:pt x="3184" y="616"/>
                    </a:lnTo>
                    <a:lnTo>
                      <a:pt x="3176" y="583"/>
                    </a:lnTo>
                    <a:lnTo>
                      <a:pt x="3173" y="551"/>
                    </a:lnTo>
                    <a:lnTo>
                      <a:pt x="3173" y="179"/>
                    </a:lnTo>
                    <a:lnTo>
                      <a:pt x="3176" y="147"/>
                    </a:lnTo>
                    <a:lnTo>
                      <a:pt x="3184" y="116"/>
                    </a:lnTo>
                    <a:lnTo>
                      <a:pt x="3198" y="88"/>
                    </a:lnTo>
                    <a:lnTo>
                      <a:pt x="3215" y="63"/>
                    </a:lnTo>
                    <a:lnTo>
                      <a:pt x="3237" y="40"/>
                    </a:lnTo>
                    <a:lnTo>
                      <a:pt x="3264" y="22"/>
                    </a:lnTo>
                    <a:lnTo>
                      <a:pt x="3299" y="7"/>
                    </a:lnTo>
                    <a:lnTo>
                      <a:pt x="3336" y="0"/>
                    </a:lnTo>
                    <a:lnTo>
                      <a:pt x="3374" y="0"/>
                    </a:lnTo>
                    <a:lnTo>
                      <a:pt x="3411" y="9"/>
                    </a:lnTo>
                    <a:lnTo>
                      <a:pt x="3445" y="25"/>
                    </a:lnTo>
                    <a:lnTo>
                      <a:pt x="3555" y="96"/>
                    </a:lnTo>
                    <a:lnTo>
                      <a:pt x="3659" y="171"/>
                    </a:lnTo>
                    <a:lnTo>
                      <a:pt x="3761" y="253"/>
                    </a:lnTo>
                    <a:lnTo>
                      <a:pt x="3856" y="341"/>
                    </a:lnTo>
                    <a:lnTo>
                      <a:pt x="3948" y="435"/>
                    </a:lnTo>
                    <a:lnTo>
                      <a:pt x="4033" y="532"/>
                    </a:lnTo>
                    <a:lnTo>
                      <a:pt x="4112" y="635"/>
                    </a:lnTo>
                    <a:lnTo>
                      <a:pt x="4186" y="742"/>
                    </a:lnTo>
                    <a:lnTo>
                      <a:pt x="4253" y="854"/>
                    </a:lnTo>
                    <a:lnTo>
                      <a:pt x="4314" y="968"/>
                    </a:lnTo>
                    <a:lnTo>
                      <a:pt x="4368" y="1087"/>
                    </a:lnTo>
                    <a:lnTo>
                      <a:pt x="4415" y="1208"/>
                    </a:lnTo>
                    <a:lnTo>
                      <a:pt x="4455" y="1330"/>
                    </a:lnTo>
                    <a:lnTo>
                      <a:pt x="4489" y="1455"/>
                    </a:lnTo>
                    <a:lnTo>
                      <a:pt x="4514" y="1582"/>
                    </a:lnTo>
                    <a:lnTo>
                      <a:pt x="4533" y="1710"/>
                    </a:lnTo>
                    <a:lnTo>
                      <a:pt x="4543" y="1841"/>
                    </a:lnTo>
                    <a:lnTo>
                      <a:pt x="4548" y="1972"/>
                    </a:lnTo>
                    <a:lnTo>
                      <a:pt x="4543" y="2101"/>
                    </a:lnTo>
                    <a:lnTo>
                      <a:pt x="4533" y="2229"/>
                    </a:lnTo>
                    <a:lnTo>
                      <a:pt x="4515" y="2355"/>
                    </a:lnTo>
                    <a:lnTo>
                      <a:pt x="4490" y="2480"/>
                    </a:lnTo>
                    <a:lnTo>
                      <a:pt x="4459" y="2603"/>
                    </a:lnTo>
                    <a:lnTo>
                      <a:pt x="4421" y="2724"/>
                    </a:lnTo>
                    <a:lnTo>
                      <a:pt x="4375" y="2841"/>
                    </a:lnTo>
                    <a:lnTo>
                      <a:pt x="4324" y="2956"/>
                    </a:lnTo>
                    <a:lnTo>
                      <a:pt x="4265" y="3069"/>
                    </a:lnTo>
                    <a:lnTo>
                      <a:pt x="4202" y="3178"/>
                    </a:lnTo>
                    <a:lnTo>
                      <a:pt x="4130" y="3284"/>
                    </a:lnTo>
                    <a:lnTo>
                      <a:pt x="4053" y="3385"/>
                    </a:lnTo>
                    <a:lnTo>
                      <a:pt x="3971" y="3483"/>
                    </a:lnTo>
                    <a:lnTo>
                      <a:pt x="3881" y="3577"/>
                    </a:lnTo>
                    <a:lnTo>
                      <a:pt x="3787" y="3667"/>
                    </a:lnTo>
                    <a:lnTo>
                      <a:pt x="3689" y="3749"/>
                    </a:lnTo>
                    <a:lnTo>
                      <a:pt x="3587" y="3827"/>
                    </a:lnTo>
                    <a:lnTo>
                      <a:pt x="3481" y="3898"/>
                    </a:lnTo>
                    <a:lnTo>
                      <a:pt x="3373" y="3962"/>
                    </a:lnTo>
                    <a:lnTo>
                      <a:pt x="3259" y="4020"/>
                    </a:lnTo>
                    <a:lnTo>
                      <a:pt x="3145" y="4071"/>
                    </a:lnTo>
                    <a:lnTo>
                      <a:pt x="3026" y="4116"/>
                    </a:lnTo>
                    <a:lnTo>
                      <a:pt x="2907" y="4155"/>
                    </a:lnTo>
                    <a:lnTo>
                      <a:pt x="2783" y="4186"/>
                    </a:lnTo>
                    <a:lnTo>
                      <a:pt x="2658" y="4211"/>
                    </a:lnTo>
                    <a:lnTo>
                      <a:pt x="2532" y="4228"/>
                    </a:lnTo>
                    <a:lnTo>
                      <a:pt x="2404" y="4240"/>
                    </a:lnTo>
                    <a:lnTo>
                      <a:pt x="2273" y="4243"/>
                    </a:lnTo>
                    <a:lnTo>
                      <a:pt x="2145" y="4240"/>
                    </a:lnTo>
                    <a:lnTo>
                      <a:pt x="2015" y="4228"/>
                    </a:lnTo>
                    <a:lnTo>
                      <a:pt x="1889" y="4211"/>
                    </a:lnTo>
                    <a:lnTo>
                      <a:pt x="1764" y="4186"/>
                    </a:lnTo>
                    <a:lnTo>
                      <a:pt x="1642" y="4155"/>
                    </a:lnTo>
                    <a:lnTo>
                      <a:pt x="1521" y="4116"/>
                    </a:lnTo>
                    <a:lnTo>
                      <a:pt x="1404" y="4071"/>
                    </a:lnTo>
                    <a:lnTo>
                      <a:pt x="1288" y="4020"/>
                    </a:lnTo>
                    <a:lnTo>
                      <a:pt x="1176" y="3962"/>
                    </a:lnTo>
                    <a:lnTo>
                      <a:pt x="1067" y="3898"/>
                    </a:lnTo>
                    <a:lnTo>
                      <a:pt x="961" y="3827"/>
                    </a:lnTo>
                    <a:lnTo>
                      <a:pt x="858" y="3749"/>
                    </a:lnTo>
                    <a:lnTo>
                      <a:pt x="760" y="3667"/>
                    </a:lnTo>
                    <a:lnTo>
                      <a:pt x="666" y="3577"/>
                    </a:lnTo>
                    <a:lnTo>
                      <a:pt x="577" y="3483"/>
                    </a:lnTo>
                    <a:lnTo>
                      <a:pt x="494" y="3385"/>
                    </a:lnTo>
                    <a:lnTo>
                      <a:pt x="417" y="3284"/>
                    </a:lnTo>
                    <a:lnTo>
                      <a:pt x="347" y="3178"/>
                    </a:lnTo>
                    <a:lnTo>
                      <a:pt x="282" y="3069"/>
                    </a:lnTo>
                    <a:lnTo>
                      <a:pt x="223" y="2956"/>
                    </a:lnTo>
                    <a:lnTo>
                      <a:pt x="172" y="2841"/>
                    </a:lnTo>
                    <a:lnTo>
                      <a:pt x="127" y="2724"/>
                    </a:lnTo>
                    <a:lnTo>
                      <a:pt x="89" y="2603"/>
                    </a:lnTo>
                    <a:lnTo>
                      <a:pt x="57" y="2480"/>
                    </a:lnTo>
                    <a:lnTo>
                      <a:pt x="32" y="2355"/>
                    </a:lnTo>
                    <a:lnTo>
                      <a:pt x="14" y="2229"/>
                    </a:lnTo>
                    <a:lnTo>
                      <a:pt x="4" y="2101"/>
                    </a:lnTo>
                    <a:lnTo>
                      <a:pt x="0" y="1972"/>
                    </a:lnTo>
                    <a:lnTo>
                      <a:pt x="4" y="1841"/>
                    </a:lnTo>
                    <a:lnTo>
                      <a:pt x="16" y="1710"/>
                    </a:lnTo>
                    <a:lnTo>
                      <a:pt x="33" y="1582"/>
                    </a:lnTo>
                    <a:lnTo>
                      <a:pt x="60" y="1455"/>
                    </a:lnTo>
                    <a:lnTo>
                      <a:pt x="92" y="1330"/>
                    </a:lnTo>
                    <a:lnTo>
                      <a:pt x="132" y="1208"/>
                    </a:lnTo>
                    <a:lnTo>
                      <a:pt x="179" y="1087"/>
                    </a:lnTo>
                    <a:lnTo>
                      <a:pt x="233" y="968"/>
                    </a:lnTo>
                    <a:lnTo>
                      <a:pt x="294" y="854"/>
                    </a:lnTo>
                    <a:lnTo>
                      <a:pt x="361" y="742"/>
                    </a:lnTo>
                    <a:lnTo>
                      <a:pt x="435" y="635"/>
                    </a:lnTo>
                    <a:lnTo>
                      <a:pt x="514" y="532"/>
                    </a:lnTo>
                    <a:lnTo>
                      <a:pt x="601" y="435"/>
                    </a:lnTo>
                    <a:lnTo>
                      <a:pt x="691" y="341"/>
                    </a:lnTo>
                    <a:lnTo>
                      <a:pt x="788" y="253"/>
                    </a:lnTo>
                    <a:lnTo>
                      <a:pt x="888" y="171"/>
                    </a:lnTo>
                    <a:lnTo>
                      <a:pt x="994" y="96"/>
                    </a:lnTo>
                    <a:lnTo>
                      <a:pt x="1102" y="25"/>
                    </a:lnTo>
                    <a:lnTo>
                      <a:pt x="1138" y="9"/>
                    </a:lnTo>
                    <a:lnTo>
                      <a:pt x="1174" y="0"/>
                    </a:lnTo>
                    <a:lnTo>
                      <a:pt x="12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3018" y="1371"/>
                <a:ext cx="379" cy="1379"/>
              </a:xfrm>
              <a:custGeom>
                <a:avLst/>
                <a:gdLst>
                  <a:gd name="T0" fmla="*/ 169 w 757"/>
                  <a:gd name="T1" fmla="*/ 0 h 2759"/>
                  <a:gd name="T2" fmla="*/ 590 w 757"/>
                  <a:gd name="T3" fmla="*/ 0 h 2759"/>
                  <a:gd name="T4" fmla="*/ 628 w 757"/>
                  <a:gd name="T5" fmla="*/ 4 h 2759"/>
                  <a:gd name="T6" fmla="*/ 663 w 757"/>
                  <a:gd name="T7" fmla="*/ 18 h 2759"/>
                  <a:gd name="T8" fmla="*/ 694 w 757"/>
                  <a:gd name="T9" fmla="*/ 37 h 2759"/>
                  <a:gd name="T10" fmla="*/ 720 w 757"/>
                  <a:gd name="T11" fmla="*/ 63 h 2759"/>
                  <a:gd name="T12" fmla="*/ 741 w 757"/>
                  <a:gd name="T13" fmla="*/ 94 h 2759"/>
                  <a:gd name="T14" fmla="*/ 753 w 757"/>
                  <a:gd name="T15" fmla="*/ 129 h 2759"/>
                  <a:gd name="T16" fmla="*/ 757 w 757"/>
                  <a:gd name="T17" fmla="*/ 169 h 2759"/>
                  <a:gd name="T18" fmla="*/ 757 w 757"/>
                  <a:gd name="T19" fmla="*/ 2590 h 2759"/>
                  <a:gd name="T20" fmla="*/ 753 w 757"/>
                  <a:gd name="T21" fmla="*/ 2628 h 2759"/>
                  <a:gd name="T22" fmla="*/ 741 w 757"/>
                  <a:gd name="T23" fmla="*/ 2665 h 2759"/>
                  <a:gd name="T24" fmla="*/ 720 w 757"/>
                  <a:gd name="T25" fmla="*/ 2696 h 2759"/>
                  <a:gd name="T26" fmla="*/ 694 w 757"/>
                  <a:gd name="T27" fmla="*/ 2722 h 2759"/>
                  <a:gd name="T28" fmla="*/ 663 w 757"/>
                  <a:gd name="T29" fmla="*/ 2741 h 2759"/>
                  <a:gd name="T30" fmla="*/ 628 w 757"/>
                  <a:gd name="T31" fmla="*/ 2754 h 2759"/>
                  <a:gd name="T32" fmla="*/ 590 w 757"/>
                  <a:gd name="T33" fmla="*/ 2759 h 2759"/>
                  <a:gd name="T34" fmla="*/ 169 w 757"/>
                  <a:gd name="T35" fmla="*/ 2759 h 2759"/>
                  <a:gd name="T36" fmla="*/ 131 w 757"/>
                  <a:gd name="T37" fmla="*/ 2754 h 2759"/>
                  <a:gd name="T38" fmla="*/ 95 w 757"/>
                  <a:gd name="T39" fmla="*/ 2741 h 2759"/>
                  <a:gd name="T40" fmla="*/ 63 w 757"/>
                  <a:gd name="T41" fmla="*/ 2722 h 2759"/>
                  <a:gd name="T42" fmla="*/ 37 w 757"/>
                  <a:gd name="T43" fmla="*/ 2696 h 2759"/>
                  <a:gd name="T44" fmla="*/ 18 w 757"/>
                  <a:gd name="T45" fmla="*/ 2665 h 2759"/>
                  <a:gd name="T46" fmla="*/ 4 w 757"/>
                  <a:gd name="T47" fmla="*/ 2628 h 2759"/>
                  <a:gd name="T48" fmla="*/ 0 w 757"/>
                  <a:gd name="T49" fmla="*/ 2590 h 2759"/>
                  <a:gd name="T50" fmla="*/ 0 w 757"/>
                  <a:gd name="T51" fmla="*/ 169 h 2759"/>
                  <a:gd name="T52" fmla="*/ 4 w 757"/>
                  <a:gd name="T53" fmla="*/ 129 h 2759"/>
                  <a:gd name="T54" fmla="*/ 18 w 757"/>
                  <a:gd name="T55" fmla="*/ 94 h 2759"/>
                  <a:gd name="T56" fmla="*/ 37 w 757"/>
                  <a:gd name="T57" fmla="*/ 63 h 2759"/>
                  <a:gd name="T58" fmla="*/ 63 w 757"/>
                  <a:gd name="T59" fmla="*/ 37 h 2759"/>
                  <a:gd name="T60" fmla="*/ 95 w 757"/>
                  <a:gd name="T61" fmla="*/ 18 h 2759"/>
                  <a:gd name="T62" fmla="*/ 131 w 757"/>
                  <a:gd name="T63" fmla="*/ 4 h 2759"/>
                  <a:gd name="T64" fmla="*/ 169 w 757"/>
                  <a:gd name="T65" fmla="*/ 0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7" h="2759">
                    <a:moveTo>
                      <a:pt x="169" y="0"/>
                    </a:moveTo>
                    <a:lnTo>
                      <a:pt x="590" y="0"/>
                    </a:lnTo>
                    <a:lnTo>
                      <a:pt x="628" y="4"/>
                    </a:lnTo>
                    <a:lnTo>
                      <a:pt x="663" y="18"/>
                    </a:lnTo>
                    <a:lnTo>
                      <a:pt x="694" y="37"/>
                    </a:lnTo>
                    <a:lnTo>
                      <a:pt x="720" y="63"/>
                    </a:lnTo>
                    <a:lnTo>
                      <a:pt x="741" y="94"/>
                    </a:lnTo>
                    <a:lnTo>
                      <a:pt x="753" y="129"/>
                    </a:lnTo>
                    <a:lnTo>
                      <a:pt x="757" y="169"/>
                    </a:lnTo>
                    <a:lnTo>
                      <a:pt x="757" y="2590"/>
                    </a:lnTo>
                    <a:lnTo>
                      <a:pt x="753" y="2628"/>
                    </a:lnTo>
                    <a:lnTo>
                      <a:pt x="741" y="2665"/>
                    </a:lnTo>
                    <a:lnTo>
                      <a:pt x="720" y="2696"/>
                    </a:lnTo>
                    <a:lnTo>
                      <a:pt x="694" y="2722"/>
                    </a:lnTo>
                    <a:lnTo>
                      <a:pt x="663" y="2741"/>
                    </a:lnTo>
                    <a:lnTo>
                      <a:pt x="628" y="2754"/>
                    </a:lnTo>
                    <a:lnTo>
                      <a:pt x="590" y="2759"/>
                    </a:lnTo>
                    <a:lnTo>
                      <a:pt x="169" y="2759"/>
                    </a:lnTo>
                    <a:lnTo>
                      <a:pt x="131" y="2754"/>
                    </a:lnTo>
                    <a:lnTo>
                      <a:pt x="95" y="2741"/>
                    </a:lnTo>
                    <a:lnTo>
                      <a:pt x="63" y="2722"/>
                    </a:lnTo>
                    <a:lnTo>
                      <a:pt x="37" y="2696"/>
                    </a:lnTo>
                    <a:lnTo>
                      <a:pt x="18" y="2665"/>
                    </a:lnTo>
                    <a:lnTo>
                      <a:pt x="4" y="2628"/>
                    </a:lnTo>
                    <a:lnTo>
                      <a:pt x="0" y="2590"/>
                    </a:lnTo>
                    <a:lnTo>
                      <a:pt x="0" y="169"/>
                    </a:lnTo>
                    <a:lnTo>
                      <a:pt x="4" y="129"/>
                    </a:lnTo>
                    <a:lnTo>
                      <a:pt x="18" y="94"/>
                    </a:lnTo>
                    <a:lnTo>
                      <a:pt x="37" y="63"/>
                    </a:lnTo>
                    <a:lnTo>
                      <a:pt x="63" y="37"/>
                    </a:lnTo>
                    <a:lnTo>
                      <a:pt x="95" y="18"/>
                    </a:lnTo>
                    <a:lnTo>
                      <a:pt x="131" y="4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8537479" y="4401571"/>
            <a:ext cx="3141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kern="0" dirty="0">
                <a:solidFill>
                  <a:srgbClr val="ED9013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b="1" kern="0" dirty="0" smtClean="0">
                <a:solidFill>
                  <a:srgbClr val="ED9013"/>
                </a:solidFill>
                <a:latin typeface="Arial" pitchFamily="34" charset="0"/>
                <a:cs typeface="Arial" pitchFamily="34" charset="0"/>
              </a:rPr>
              <a:t>mayoría personas de los cuatro </a:t>
            </a:r>
            <a:r>
              <a:rPr lang="es-EC" b="1" kern="0" dirty="0">
                <a:solidFill>
                  <a:srgbClr val="ED9013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s-EC" b="1" kern="0" dirty="0" smtClean="0">
                <a:solidFill>
                  <a:srgbClr val="ED9013"/>
                </a:solidFill>
                <a:latin typeface="Arial" pitchFamily="34" charset="0"/>
                <a:cs typeface="Arial" pitchFamily="34" charset="0"/>
              </a:rPr>
              <a:t>analizados mantienen </a:t>
            </a:r>
            <a:r>
              <a:rPr lang="es-EC" b="1" kern="0" dirty="0">
                <a:solidFill>
                  <a:srgbClr val="ED9013"/>
                </a:solidFill>
                <a:latin typeface="Arial" pitchFamily="34" charset="0"/>
                <a:cs typeface="Arial" pitchFamily="34" charset="0"/>
              </a:rPr>
              <a:t>un nivel de endeudamiento del 26 al 50% de sus ingresos.</a:t>
            </a:r>
            <a:endParaRPr lang="en-US" b="1" dirty="0">
              <a:solidFill>
                <a:srgbClr val="ED9013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CONCLUSIONES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/>
          <p:cNvSpPr txBox="1"/>
          <p:nvPr/>
        </p:nvSpPr>
        <p:spPr>
          <a:xfrm>
            <a:off x="4100988" y="5200239"/>
            <a:ext cx="39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mond 5"/>
          <p:cNvSpPr/>
          <p:nvPr/>
        </p:nvSpPr>
        <p:spPr>
          <a:xfrm>
            <a:off x="4709886" y="3769722"/>
            <a:ext cx="2772229" cy="1828800"/>
          </a:xfrm>
          <a:prstGeom prst="diamond">
            <a:avLst/>
          </a:prstGeom>
          <a:solidFill>
            <a:srgbClr val="7030A0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mond 6"/>
          <p:cNvSpPr/>
          <p:nvPr/>
        </p:nvSpPr>
        <p:spPr>
          <a:xfrm>
            <a:off x="4709886" y="3087551"/>
            <a:ext cx="2772229" cy="1828800"/>
          </a:xfrm>
          <a:prstGeom prst="diamond">
            <a:avLst/>
          </a:prstGeom>
          <a:solidFill>
            <a:srgbClr val="00B0F0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709886" y="2405380"/>
            <a:ext cx="2772229" cy="1828800"/>
          </a:xfrm>
          <a:prstGeom prst="diamond">
            <a:avLst/>
          </a:prstGeom>
          <a:solidFill>
            <a:srgbClr val="92D050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1"/>
          <p:cNvSpPr/>
          <p:nvPr/>
        </p:nvSpPr>
        <p:spPr>
          <a:xfrm>
            <a:off x="7705026" y="2536759"/>
            <a:ext cx="653143" cy="653143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3947541" y="3700134"/>
            <a:ext cx="660189" cy="65314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11676" y="3280451"/>
            <a:ext cx="309562" cy="307975"/>
            <a:chOff x="6445" y="399"/>
            <a:chExt cx="195" cy="194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48"/>
          <p:cNvGrpSpPr/>
          <p:nvPr/>
        </p:nvGrpSpPr>
        <p:grpSpPr>
          <a:xfrm>
            <a:off x="3952370" y="2161318"/>
            <a:ext cx="653143" cy="653143"/>
            <a:chOff x="8226659" y="3218538"/>
            <a:chExt cx="653143" cy="653143"/>
          </a:xfrm>
          <a:solidFill>
            <a:srgbClr val="FFFF00"/>
          </a:solidFill>
        </p:grpSpPr>
        <p:sp>
          <p:nvSpPr>
            <p:cNvPr id="23" name="Oval 12"/>
            <p:cNvSpPr/>
            <p:nvPr/>
          </p:nvSpPr>
          <p:spPr>
            <a:xfrm>
              <a:off x="8226659" y="3218538"/>
              <a:ext cx="653143" cy="65314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8405026" y="3348365"/>
              <a:ext cx="296409" cy="393489"/>
            </a:xfrm>
            <a:custGeom>
              <a:avLst/>
              <a:gdLst>
                <a:gd name="T0" fmla="*/ 572 w 2953"/>
                <a:gd name="T1" fmla="*/ 442 h 3433"/>
                <a:gd name="T2" fmla="*/ 435 w 2953"/>
                <a:gd name="T3" fmla="*/ 504 h 3433"/>
                <a:gd name="T4" fmla="*/ 329 w 2953"/>
                <a:gd name="T5" fmla="*/ 608 h 3433"/>
                <a:gd name="T6" fmla="*/ 266 w 2953"/>
                <a:gd name="T7" fmla="*/ 746 h 3433"/>
                <a:gd name="T8" fmla="*/ 257 w 2953"/>
                <a:gd name="T9" fmla="*/ 902 h 3433"/>
                <a:gd name="T10" fmla="*/ 303 w 2953"/>
                <a:gd name="T11" fmla="*/ 1047 h 3433"/>
                <a:gd name="T12" fmla="*/ 396 w 2953"/>
                <a:gd name="T13" fmla="*/ 1164 h 3433"/>
                <a:gd name="T14" fmla="*/ 523 w 2953"/>
                <a:gd name="T15" fmla="*/ 1242 h 3433"/>
                <a:gd name="T16" fmla="*/ 675 w 2953"/>
                <a:gd name="T17" fmla="*/ 1270 h 3433"/>
                <a:gd name="T18" fmla="*/ 481 w 2953"/>
                <a:gd name="T19" fmla="*/ 939 h 3433"/>
                <a:gd name="T20" fmla="*/ 465 w 2953"/>
                <a:gd name="T21" fmla="*/ 850 h 3433"/>
                <a:gd name="T22" fmla="*/ 496 w 2953"/>
                <a:gd name="T23" fmla="*/ 767 h 3433"/>
                <a:gd name="T24" fmla="*/ 556 w 2953"/>
                <a:gd name="T25" fmla="*/ 716 h 3433"/>
                <a:gd name="T26" fmla="*/ 633 w 2953"/>
                <a:gd name="T27" fmla="*/ 697 h 3433"/>
                <a:gd name="T28" fmla="*/ 1021 w 2953"/>
                <a:gd name="T29" fmla="*/ 610 h 3433"/>
                <a:gd name="T30" fmla="*/ 916 w 2953"/>
                <a:gd name="T31" fmla="*/ 504 h 3433"/>
                <a:gd name="T32" fmla="*/ 779 w 2953"/>
                <a:gd name="T33" fmla="*/ 442 h 3433"/>
                <a:gd name="T34" fmla="*/ 2815 w 2953"/>
                <a:gd name="T35" fmla="*/ 0 h 3433"/>
                <a:gd name="T36" fmla="*/ 2886 w 2953"/>
                <a:gd name="T37" fmla="*/ 14 h 3433"/>
                <a:gd name="T38" fmla="*/ 2939 w 2953"/>
                <a:gd name="T39" fmla="*/ 68 h 3433"/>
                <a:gd name="T40" fmla="*/ 2953 w 2953"/>
                <a:gd name="T41" fmla="*/ 139 h 3433"/>
                <a:gd name="T42" fmla="*/ 2925 w 2953"/>
                <a:gd name="T43" fmla="*/ 206 h 3433"/>
                <a:gd name="T44" fmla="*/ 2451 w 2953"/>
                <a:gd name="T45" fmla="*/ 697 h 3433"/>
                <a:gd name="T46" fmla="*/ 2837 w 2953"/>
                <a:gd name="T47" fmla="*/ 706 h 3433"/>
                <a:gd name="T48" fmla="*/ 2904 w 2953"/>
                <a:gd name="T49" fmla="*/ 747 h 3433"/>
                <a:gd name="T50" fmla="*/ 2947 w 2953"/>
                <a:gd name="T51" fmla="*/ 819 h 3433"/>
                <a:gd name="T52" fmla="*/ 2948 w 2953"/>
                <a:gd name="T53" fmla="*/ 910 h 3433"/>
                <a:gd name="T54" fmla="*/ 1878 w 2953"/>
                <a:gd name="T55" fmla="*/ 2387 h 3433"/>
                <a:gd name="T56" fmla="*/ 2246 w 2953"/>
                <a:gd name="T57" fmla="*/ 3099 h 3433"/>
                <a:gd name="T58" fmla="*/ 2324 w 2953"/>
                <a:gd name="T59" fmla="*/ 3135 h 3433"/>
                <a:gd name="T60" fmla="*/ 2373 w 2953"/>
                <a:gd name="T61" fmla="*/ 3205 h 3433"/>
                <a:gd name="T62" fmla="*/ 2381 w 2953"/>
                <a:gd name="T63" fmla="*/ 3294 h 3433"/>
                <a:gd name="T64" fmla="*/ 2344 w 2953"/>
                <a:gd name="T65" fmla="*/ 3372 h 3433"/>
                <a:gd name="T66" fmla="*/ 2274 w 2953"/>
                <a:gd name="T67" fmla="*/ 3422 h 3433"/>
                <a:gd name="T68" fmla="*/ 1203 w 2953"/>
                <a:gd name="T69" fmla="*/ 3433 h 3433"/>
                <a:gd name="T70" fmla="*/ 1117 w 2953"/>
                <a:gd name="T71" fmla="*/ 3410 h 3433"/>
                <a:gd name="T72" fmla="*/ 1056 w 2953"/>
                <a:gd name="T73" fmla="*/ 3349 h 3433"/>
                <a:gd name="T74" fmla="*/ 1033 w 2953"/>
                <a:gd name="T75" fmla="*/ 3263 h 3433"/>
                <a:gd name="T76" fmla="*/ 1056 w 2953"/>
                <a:gd name="T77" fmla="*/ 3179 h 3433"/>
                <a:gd name="T78" fmla="*/ 1117 w 2953"/>
                <a:gd name="T79" fmla="*/ 3118 h 3433"/>
                <a:gd name="T80" fmla="*/ 1203 w 2953"/>
                <a:gd name="T81" fmla="*/ 3095 h 3433"/>
                <a:gd name="T82" fmla="*/ 883 w 2953"/>
                <a:gd name="T83" fmla="*/ 1491 h 3433"/>
                <a:gd name="T84" fmla="*/ 728 w 2953"/>
                <a:gd name="T85" fmla="*/ 1522 h 3433"/>
                <a:gd name="T86" fmla="*/ 548 w 2953"/>
                <a:gd name="T87" fmla="*/ 1511 h 3433"/>
                <a:gd name="T88" fmla="*/ 371 w 2953"/>
                <a:gd name="T89" fmla="*/ 1451 h 3433"/>
                <a:gd name="T90" fmla="*/ 220 w 2953"/>
                <a:gd name="T91" fmla="*/ 1347 h 3433"/>
                <a:gd name="T92" fmla="*/ 103 w 2953"/>
                <a:gd name="T93" fmla="*/ 1206 h 3433"/>
                <a:gd name="T94" fmla="*/ 27 w 2953"/>
                <a:gd name="T95" fmla="*/ 1038 h 3433"/>
                <a:gd name="T96" fmla="*/ 0 w 2953"/>
                <a:gd name="T97" fmla="*/ 850 h 3433"/>
                <a:gd name="T98" fmla="*/ 27 w 2953"/>
                <a:gd name="T99" fmla="*/ 661 h 3433"/>
                <a:gd name="T100" fmla="*/ 103 w 2953"/>
                <a:gd name="T101" fmla="*/ 492 h 3433"/>
                <a:gd name="T102" fmla="*/ 220 w 2953"/>
                <a:gd name="T103" fmla="*/ 352 h 3433"/>
                <a:gd name="T104" fmla="*/ 371 w 2953"/>
                <a:gd name="T105" fmla="*/ 247 h 3433"/>
                <a:gd name="T106" fmla="*/ 548 w 2953"/>
                <a:gd name="T107" fmla="*/ 187 h 3433"/>
                <a:gd name="T108" fmla="*/ 739 w 2953"/>
                <a:gd name="T109" fmla="*/ 177 h 3433"/>
                <a:gd name="T110" fmla="*/ 917 w 2953"/>
                <a:gd name="T111" fmla="*/ 220 h 3433"/>
                <a:gd name="T112" fmla="*/ 1075 w 2953"/>
                <a:gd name="T113" fmla="*/ 306 h 3433"/>
                <a:gd name="T114" fmla="*/ 1203 w 2953"/>
                <a:gd name="T115" fmla="*/ 429 h 3433"/>
                <a:gd name="T116" fmla="*/ 1296 w 2953"/>
                <a:gd name="T117" fmla="*/ 582 h 3433"/>
                <a:gd name="T118" fmla="*/ 2168 w 2953"/>
                <a:gd name="T119" fmla="*/ 697 h 3433"/>
                <a:gd name="T120" fmla="*/ 2358 w 2953"/>
                <a:gd name="T121" fmla="*/ 341 h 3433"/>
                <a:gd name="T122" fmla="*/ 2791 w 2953"/>
                <a:gd name="T123" fmla="*/ 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3" h="3433">
                  <a:moveTo>
                    <a:pt x="675" y="428"/>
                  </a:moveTo>
                  <a:lnTo>
                    <a:pt x="623" y="432"/>
                  </a:lnTo>
                  <a:lnTo>
                    <a:pt x="572" y="442"/>
                  </a:lnTo>
                  <a:lnTo>
                    <a:pt x="523" y="457"/>
                  </a:lnTo>
                  <a:lnTo>
                    <a:pt x="477" y="478"/>
                  </a:lnTo>
                  <a:lnTo>
                    <a:pt x="435" y="504"/>
                  </a:lnTo>
                  <a:lnTo>
                    <a:pt x="396" y="534"/>
                  </a:lnTo>
                  <a:lnTo>
                    <a:pt x="360" y="570"/>
                  </a:lnTo>
                  <a:lnTo>
                    <a:pt x="329" y="608"/>
                  </a:lnTo>
                  <a:lnTo>
                    <a:pt x="303" y="651"/>
                  </a:lnTo>
                  <a:lnTo>
                    <a:pt x="282" y="697"/>
                  </a:lnTo>
                  <a:lnTo>
                    <a:pt x="266" y="746"/>
                  </a:lnTo>
                  <a:lnTo>
                    <a:pt x="257" y="796"/>
                  </a:lnTo>
                  <a:lnTo>
                    <a:pt x="254" y="850"/>
                  </a:lnTo>
                  <a:lnTo>
                    <a:pt x="257" y="902"/>
                  </a:lnTo>
                  <a:lnTo>
                    <a:pt x="266" y="953"/>
                  </a:lnTo>
                  <a:lnTo>
                    <a:pt x="282" y="1001"/>
                  </a:lnTo>
                  <a:lnTo>
                    <a:pt x="303" y="1047"/>
                  </a:lnTo>
                  <a:lnTo>
                    <a:pt x="329" y="1090"/>
                  </a:lnTo>
                  <a:lnTo>
                    <a:pt x="360" y="1128"/>
                  </a:lnTo>
                  <a:lnTo>
                    <a:pt x="396" y="1164"/>
                  </a:lnTo>
                  <a:lnTo>
                    <a:pt x="435" y="1195"/>
                  </a:lnTo>
                  <a:lnTo>
                    <a:pt x="477" y="1221"/>
                  </a:lnTo>
                  <a:lnTo>
                    <a:pt x="523" y="1242"/>
                  </a:lnTo>
                  <a:lnTo>
                    <a:pt x="572" y="1258"/>
                  </a:lnTo>
                  <a:lnTo>
                    <a:pt x="623" y="1267"/>
                  </a:lnTo>
                  <a:lnTo>
                    <a:pt x="675" y="1270"/>
                  </a:lnTo>
                  <a:lnTo>
                    <a:pt x="719" y="1268"/>
                  </a:lnTo>
                  <a:lnTo>
                    <a:pt x="497" y="965"/>
                  </a:lnTo>
                  <a:lnTo>
                    <a:pt x="481" y="939"/>
                  </a:lnTo>
                  <a:lnTo>
                    <a:pt x="470" y="910"/>
                  </a:lnTo>
                  <a:lnTo>
                    <a:pt x="465" y="880"/>
                  </a:lnTo>
                  <a:lnTo>
                    <a:pt x="465" y="850"/>
                  </a:lnTo>
                  <a:lnTo>
                    <a:pt x="471" y="819"/>
                  </a:lnTo>
                  <a:lnTo>
                    <a:pt x="483" y="790"/>
                  </a:lnTo>
                  <a:lnTo>
                    <a:pt x="496" y="767"/>
                  </a:lnTo>
                  <a:lnTo>
                    <a:pt x="514" y="747"/>
                  </a:lnTo>
                  <a:lnTo>
                    <a:pt x="534" y="730"/>
                  </a:lnTo>
                  <a:lnTo>
                    <a:pt x="556" y="716"/>
                  </a:lnTo>
                  <a:lnTo>
                    <a:pt x="581" y="706"/>
                  </a:lnTo>
                  <a:lnTo>
                    <a:pt x="606" y="699"/>
                  </a:lnTo>
                  <a:lnTo>
                    <a:pt x="633" y="697"/>
                  </a:lnTo>
                  <a:lnTo>
                    <a:pt x="1068" y="697"/>
                  </a:lnTo>
                  <a:lnTo>
                    <a:pt x="1047" y="652"/>
                  </a:lnTo>
                  <a:lnTo>
                    <a:pt x="1021" y="610"/>
                  </a:lnTo>
                  <a:lnTo>
                    <a:pt x="991" y="570"/>
                  </a:lnTo>
                  <a:lnTo>
                    <a:pt x="955" y="534"/>
                  </a:lnTo>
                  <a:lnTo>
                    <a:pt x="916" y="504"/>
                  </a:lnTo>
                  <a:lnTo>
                    <a:pt x="874" y="478"/>
                  </a:lnTo>
                  <a:lnTo>
                    <a:pt x="828" y="457"/>
                  </a:lnTo>
                  <a:lnTo>
                    <a:pt x="779" y="442"/>
                  </a:lnTo>
                  <a:lnTo>
                    <a:pt x="728" y="432"/>
                  </a:lnTo>
                  <a:lnTo>
                    <a:pt x="675" y="428"/>
                  </a:lnTo>
                  <a:close/>
                  <a:moveTo>
                    <a:pt x="2815" y="0"/>
                  </a:moveTo>
                  <a:lnTo>
                    <a:pt x="2840" y="0"/>
                  </a:lnTo>
                  <a:lnTo>
                    <a:pt x="2863" y="5"/>
                  </a:lnTo>
                  <a:lnTo>
                    <a:pt x="2886" y="14"/>
                  </a:lnTo>
                  <a:lnTo>
                    <a:pt x="2907" y="28"/>
                  </a:lnTo>
                  <a:lnTo>
                    <a:pt x="2925" y="46"/>
                  </a:lnTo>
                  <a:lnTo>
                    <a:pt x="2939" y="68"/>
                  </a:lnTo>
                  <a:lnTo>
                    <a:pt x="2948" y="91"/>
                  </a:lnTo>
                  <a:lnTo>
                    <a:pt x="2953" y="115"/>
                  </a:lnTo>
                  <a:lnTo>
                    <a:pt x="2953" y="139"/>
                  </a:lnTo>
                  <a:lnTo>
                    <a:pt x="2948" y="163"/>
                  </a:lnTo>
                  <a:lnTo>
                    <a:pt x="2938" y="185"/>
                  </a:lnTo>
                  <a:lnTo>
                    <a:pt x="2925" y="206"/>
                  </a:lnTo>
                  <a:lnTo>
                    <a:pt x="2906" y="223"/>
                  </a:lnTo>
                  <a:lnTo>
                    <a:pt x="2539" y="521"/>
                  </a:lnTo>
                  <a:lnTo>
                    <a:pt x="2451" y="697"/>
                  </a:lnTo>
                  <a:lnTo>
                    <a:pt x="2785" y="697"/>
                  </a:lnTo>
                  <a:lnTo>
                    <a:pt x="2811" y="699"/>
                  </a:lnTo>
                  <a:lnTo>
                    <a:pt x="2837" y="706"/>
                  </a:lnTo>
                  <a:lnTo>
                    <a:pt x="2861" y="716"/>
                  </a:lnTo>
                  <a:lnTo>
                    <a:pt x="2884" y="730"/>
                  </a:lnTo>
                  <a:lnTo>
                    <a:pt x="2904" y="747"/>
                  </a:lnTo>
                  <a:lnTo>
                    <a:pt x="2921" y="767"/>
                  </a:lnTo>
                  <a:lnTo>
                    <a:pt x="2935" y="790"/>
                  </a:lnTo>
                  <a:lnTo>
                    <a:pt x="2947" y="819"/>
                  </a:lnTo>
                  <a:lnTo>
                    <a:pt x="2952" y="850"/>
                  </a:lnTo>
                  <a:lnTo>
                    <a:pt x="2953" y="880"/>
                  </a:lnTo>
                  <a:lnTo>
                    <a:pt x="2948" y="910"/>
                  </a:lnTo>
                  <a:lnTo>
                    <a:pt x="2936" y="939"/>
                  </a:lnTo>
                  <a:lnTo>
                    <a:pt x="2921" y="965"/>
                  </a:lnTo>
                  <a:lnTo>
                    <a:pt x="1878" y="2387"/>
                  </a:lnTo>
                  <a:lnTo>
                    <a:pt x="1878" y="3095"/>
                  </a:lnTo>
                  <a:lnTo>
                    <a:pt x="2215" y="3095"/>
                  </a:lnTo>
                  <a:lnTo>
                    <a:pt x="2246" y="3099"/>
                  </a:lnTo>
                  <a:lnTo>
                    <a:pt x="2274" y="3106"/>
                  </a:lnTo>
                  <a:lnTo>
                    <a:pt x="2300" y="3118"/>
                  </a:lnTo>
                  <a:lnTo>
                    <a:pt x="2324" y="3135"/>
                  </a:lnTo>
                  <a:lnTo>
                    <a:pt x="2344" y="3155"/>
                  </a:lnTo>
                  <a:lnTo>
                    <a:pt x="2361" y="3179"/>
                  </a:lnTo>
                  <a:lnTo>
                    <a:pt x="2373" y="3205"/>
                  </a:lnTo>
                  <a:lnTo>
                    <a:pt x="2381" y="3233"/>
                  </a:lnTo>
                  <a:lnTo>
                    <a:pt x="2383" y="3263"/>
                  </a:lnTo>
                  <a:lnTo>
                    <a:pt x="2381" y="3294"/>
                  </a:lnTo>
                  <a:lnTo>
                    <a:pt x="2373" y="3323"/>
                  </a:lnTo>
                  <a:lnTo>
                    <a:pt x="2361" y="3349"/>
                  </a:lnTo>
                  <a:lnTo>
                    <a:pt x="2344" y="3372"/>
                  </a:lnTo>
                  <a:lnTo>
                    <a:pt x="2324" y="3393"/>
                  </a:lnTo>
                  <a:lnTo>
                    <a:pt x="2300" y="3410"/>
                  </a:lnTo>
                  <a:lnTo>
                    <a:pt x="2274" y="3422"/>
                  </a:lnTo>
                  <a:lnTo>
                    <a:pt x="2246" y="3429"/>
                  </a:lnTo>
                  <a:lnTo>
                    <a:pt x="2215" y="3433"/>
                  </a:lnTo>
                  <a:lnTo>
                    <a:pt x="1203" y="3433"/>
                  </a:lnTo>
                  <a:lnTo>
                    <a:pt x="1172" y="3429"/>
                  </a:lnTo>
                  <a:lnTo>
                    <a:pt x="1144" y="3422"/>
                  </a:lnTo>
                  <a:lnTo>
                    <a:pt x="1117" y="3410"/>
                  </a:lnTo>
                  <a:lnTo>
                    <a:pt x="1094" y="3393"/>
                  </a:lnTo>
                  <a:lnTo>
                    <a:pt x="1073" y="3372"/>
                  </a:lnTo>
                  <a:lnTo>
                    <a:pt x="1056" y="3349"/>
                  </a:lnTo>
                  <a:lnTo>
                    <a:pt x="1045" y="3323"/>
                  </a:lnTo>
                  <a:lnTo>
                    <a:pt x="1037" y="3294"/>
                  </a:lnTo>
                  <a:lnTo>
                    <a:pt x="1033" y="3263"/>
                  </a:lnTo>
                  <a:lnTo>
                    <a:pt x="1037" y="3233"/>
                  </a:lnTo>
                  <a:lnTo>
                    <a:pt x="1045" y="3205"/>
                  </a:lnTo>
                  <a:lnTo>
                    <a:pt x="1056" y="3179"/>
                  </a:lnTo>
                  <a:lnTo>
                    <a:pt x="1073" y="3155"/>
                  </a:lnTo>
                  <a:lnTo>
                    <a:pt x="1094" y="3135"/>
                  </a:lnTo>
                  <a:lnTo>
                    <a:pt x="1117" y="3118"/>
                  </a:lnTo>
                  <a:lnTo>
                    <a:pt x="1144" y="3106"/>
                  </a:lnTo>
                  <a:lnTo>
                    <a:pt x="1172" y="3099"/>
                  </a:lnTo>
                  <a:lnTo>
                    <a:pt x="1203" y="3095"/>
                  </a:lnTo>
                  <a:lnTo>
                    <a:pt x="1540" y="3095"/>
                  </a:lnTo>
                  <a:lnTo>
                    <a:pt x="1540" y="2387"/>
                  </a:lnTo>
                  <a:lnTo>
                    <a:pt x="883" y="1491"/>
                  </a:lnTo>
                  <a:lnTo>
                    <a:pt x="832" y="1505"/>
                  </a:lnTo>
                  <a:lnTo>
                    <a:pt x="781" y="1515"/>
                  </a:lnTo>
                  <a:lnTo>
                    <a:pt x="728" y="1522"/>
                  </a:lnTo>
                  <a:lnTo>
                    <a:pt x="675" y="1524"/>
                  </a:lnTo>
                  <a:lnTo>
                    <a:pt x="610" y="1521"/>
                  </a:lnTo>
                  <a:lnTo>
                    <a:pt x="548" y="1511"/>
                  </a:lnTo>
                  <a:lnTo>
                    <a:pt x="486" y="1497"/>
                  </a:lnTo>
                  <a:lnTo>
                    <a:pt x="427" y="1477"/>
                  </a:lnTo>
                  <a:lnTo>
                    <a:pt x="371" y="1451"/>
                  </a:lnTo>
                  <a:lnTo>
                    <a:pt x="318" y="1420"/>
                  </a:lnTo>
                  <a:lnTo>
                    <a:pt x="267" y="1386"/>
                  </a:lnTo>
                  <a:lnTo>
                    <a:pt x="220" y="1347"/>
                  </a:lnTo>
                  <a:lnTo>
                    <a:pt x="177" y="1304"/>
                  </a:lnTo>
                  <a:lnTo>
                    <a:pt x="138" y="1258"/>
                  </a:lnTo>
                  <a:lnTo>
                    <a:pt x="103" y="1206"/>
                  </a:lnTo>
                  <a:lnTo>
                    <a:pt x="73" y="1153"/>
                  </a:lnTo>
                  <a:lnTo>
                    <a:pt x="47" y="1097"/>
                  </a:lnTo>
                  <a:lnTo>
                    <a:pt x="27" y="1038"/>
                  </a:lnTo>
                  <a:lnTo>
                    <a:pt x="12" y="977"/>
                  </a:lnTo>
                  <a:lnTo>
                    <a:pt x="3" y="914"/>
                  </a:lnTo>
                  <a:lnTo>
                    <a:pt x="0" y="850"/>
                  </a:lnTo>
                  <a:lnTo>
                    <a:pt x="3" y="785"/>
                  </a:lnTo>
                  <a:lnTo>
                    <a:pt x="12" y="721"/>
                  </a:lnTo>
                  <a:lnTo>
                    <a:pt x="27" y="661"/>
                  </a:lnTo>
                  <a:lnTo>
                    <a:pt x="47" y="601"/>
                  </a:lnTo>
                  <a:lnTo>
                    <a:pt x="73" y="545"/>
                  </a:lnTo>
                  <a:lnTo>
                    <a:pt x="103" y="492"/>
                  </a:lnTo>
                  <a:lnTo>
                    <a:pt x="138" y="442"/>
                  </a:lnTo>
                  <a:lnTo>
                    <a:pt x="177" y="395"/>
                  </a:lnTo>
                  <a:lnTo>
                    <a:pt x="220" y="352"/>
                  </a:lnTo>
                  <a:lnTo>
                    <a:pt x="267" y="312"/>
                  </a:lnTo>
                  <a:lnTo>
                    <a:pt x="318" y="278"/>
                  </a:lnTo>
                  <a:lnTo>
                    <a:pt x="371" y="247"/>
                  </a:lnTo>
                  <a:lnTo>
                    <a:pt x="427" y="222"/>
                  </a:lnTo>
                  <a:lnTo>
                    <a:pt x="486" y="201"/>
                  </a:lnTo>
                  <a:lnTo>
                    <a:pt x="548" y="187"/>
                  </a:lnTo>
                  <a:lnTo>
                    <a:pt x="610" y="179"/>
                  </a:lnTo>
                  <a:lnTo>
                    <a:pt x="675" y="175"/>
                  </a:lnTo>
                  <a:lnTo>
                    <a:pt x="739" y="177"/>
                  </a:lnTo>
                  <a:lnTo>
                    <a:pt x="800" y="187"/>
                  </a:lnTo>
                  <a:lnTo>
                    <a:pt x="860" y="200"/>
                  </a:lnTo>
                  <a:lnTo>
                    <a:pt x="917" y="220"/>
                  </a:lnTo>
                  <a:lnTo>
                    <a:pt x="973" y="244"/>
                  </a:lnTo>
                  <a:lnTo>
                    <a:pt x="1025" y="272"/>
                  </a:lnTo>
                  <a:lnTo>
                    <a:pt x="1075" y="306"/>
                  </a:lnTo>
                  <a:lnTo>
                    <a:pt x="1121" y="343"/>
                  </a:lnTo>
                  <a:lnTo>
                    <a:pt x="1164" y="384"/>
                  </a:lnTo>
                  <a:lnTo>
                    <a:pt x="1203" y="429"/>
                  </a:lnTo>
                  <a:lnTo>
                    <a:pt x="1238" y="477"/>
                  </a:lnTo>
                  <a:lnTo>
                    <a:pt x="1269" y="528"/>
                  </a:lnTo>
                  <a:lnTo>
                    <a:pt x="1296" y="582"/>
                  </a:lnTo>
                  <a:lnTo>
                    <a:pt x="1317" y="639"/>
                  </a:lnTo>
                  <a:lnTo>
                    <a:pt x="1333" y="697"/>
                  </a:lnTo>
                  <a:lnTo>
                    <a:pt x="2168" y="697"/>
                  </a:lnTo>
                  <a:lnTo>
                    <a:pt x="2325" y="383"/>
                  </a:lnTo>
                  <a:lnTo>
                    <a:pt x="2340" y="361"/>
                  </a:lnTo>
                  <a:lnTo>
                    <a:pt x="2358" y="341"/>
                  </a:lnTo>
                  <a:lnTo>
                    <a:pt x="2747" y="27"/>
                  </a:lnTo>
                  <a:lnTo>
                    <a:pt x="2768" y="14"/>
                  </a:lnTo>
                  <a:lnTo>
                    <a:pt x="2791" y="4"/>
                  </a:lnTo>
                  <a:lnTo>
                    <a:pt x="2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55"/>
          <p:cNvGrpSpPr/>
          <p:nvPr/>
        </p:nvGrpSpPr>
        <p:grpSpPr>
          <a:xfrm>
            <a:off x="7772402" y="4118530"/>
            <a:ext cx="653143" cy="653143"/>
            <a:chOff x="8226659" y="4582880"/>
            <a:chExt cx="653143" cy="653143"/>
          </a:xfrm>
          <a:solidFill>
            <a:srgbClr val="7030A0"/>
          </a:solidFill>
        </p:grpSpPr>
        <p:sp>
          <p:nvSpPr>
            <p:cNvPr id="26" name="Oval 14"/>
            <p:cNvSpPr/>
            <p:nvPr/>
          </p:nvSpPr>
          <p:spPr>
            <a:xfrm>
              <a:off x="8226659" y="4582880"/>
              <a:ext cx="653143" cy="65314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8427258" y="4758183"/>
              <a:ext cx="251945" cy="302536"/>
              <a:chOff x="6479" y="445"/>
              <a:chExt cx="249" cy="299"/>
            </a:xfrm>
            <a:grpFill/>
          </p:grpSpPr>
          <p:sp>
            <p:nvSpPr>
              <p:cNvPr id="28" name="Freeform 32"/>
              <p:cNvSpPr>
                <a:spLocks noEditPoints="1"/>
              </p:cNvSpPr>
              <p:nvPr/>
            </p:nvSpPr>
            <p:spPr bwMode="auto">
              <a:xfrm>
                <a:off x="6479" y="445"/>
                <a:ext cx="249" cy="299"/>
              </a:xfrm>
              <a:custGeom>
                <a:avLst/>
                <a:gdLst>
                  <a:gd name="T0" fmla="*/ 1120 w 2739"/>
                  <a:gd name="T1" fmla="*/ 927 h 3287"/>
                  <a:gd name="T2" fmla="*/ 838 w 2739"/>
                  <a:gd name="T3" fmla="*/ 1041 h 3287"/>
                  <a:gd name="T4" fmla="*/ 604 w 2739"/>
                  <a:gd name="T5" fmla="*/ 1229 h 3287"/>
                  <a:gd name="T6" fmla="*/ 433 w 2739"/>
                  <a:gd name="T7" fmla="*/ 1477 h 3287"/>
                  <a:gd name="T8" fmla="*/ 341 w 2739"/>
                  <a:gd name="T9" fmla="*/ 1770 h 3287"/>
                  <a:gd name="T10" fmla="*/ 341 w 2739"/>
                  <a:gd name="T11" fmla="*/ 2088 h 3287"/>
                  <a:gd name="T12" fmla="*/ 433 w 2739"/>
                  <a:gd name="T13" fmla="*/ 2381 h 3287"/>
                  <a:gd name="T14" fmla="*/ 604 w 2739"/>
                  <a:gd name="T15" fmla="*/ 2630 h 3287"/>
                  <a:gd name="T16" fmla="*/ 838 w 2739"/>
                  <a:gd name="T17" fmla="*/ 2817 h 3287"/>
                  <a:gd name="T18" fmla="*/ 1120 w 2739"/>
                  <a:gd name="T19" fmla="*/ 2931 h 3287"/>
                  <a:gd name="T20" fmla="*/ 1436 w 2739"/>
                  <a:gd name="T21" fmla="*/ 2955 h 3287"/>
                  <a:gd name="T22" fmla="*/ 1737 w 2739"/>
                  <a:gd name="T23" fmla="*/ 2885 h 3287"/>
                  <a:gd name="T24" fmla="*/ 1997 w 2739"/>
                  <a:gd name="T25" fmla="*/ 2732 h 3287"/>
                  <a:gd name="T26" fmla="*/ 2201 w 2739"/>
                  <a:gd name="T27" fmla="*/ 2512 h 3287"/>
                  <a:gd name="T28" fmla="*/ 2335 w 2739"/>
                  <a:gd name="T29" fmla="*/ 2239 h 3287"/>
                  <a:gd name="T30" fmla="*/ 2382 w 2739"/>
                  <a:gd name="T31" fmla="*/ 1929 h 3287"/>
                  <a:gd name="T32" fmla="*/ 2335 w 2739"/>
                  <a:gd name="T33" fmla="*/ 1619 h 3287"/>
                  <a:gd name="T34" fmla="*/ 2201 w 2739"/>
                  <a:gd name="T35" fmla="*/ 1347 h 3287"/>
                  <a:gd name="T36" fmla="*/ 1997 w 2739"/>
                  <a:gd name="T37" fmla="*/ 1127 h 3287"/>
                  <a:gd name="T38" fmla="*/ 1737 w 2739"/>
                  <a:gd name="T39" fmla="*/ 974 h 3287"/>
                  <a:gd name="T40" fmla="*/ 1436 w 2739"/>
                  <a:gd name="T41" fmla="*/ 903 h 3287"/>
                  <a:gd name="T42" fmla="*/ 1861 w 2739"/>
                  <a:gd name="T43" fmla="*/ 3 h 3287"/>
                  <a:gd name="T44" fmla="*/ 1947 w 2739"/>
                  <a:gd name="T45" fmla="*/ 61 h 3287"/>
                  <a:gd name="T46" fmla="*/ 1971 w 2739"/>
                  <a:gd name="T47" fmla="*/ 310 h 3287"/>
                  <a:gd name="T48" fmla="*/ 1931 w 2739"/>
                  <a:gd name="T49" fmla="*/ 408 h 3287"/>
                  <a:gd name="T50" fmla="*/ 1833 w 2739"/>
                  <a:gd name="T51" fmla="*/ 450 h 3287"/>
                  <a:gd name="T52" fmla="*/ 1840 w 2739"/>
                  <a:gd name="T53" fmla="*/ 662 h 3287"/>
                  <a:gd name="T54" fmla="*/ 2271 w 2739"/>
                  <a:gd name="T55" fmla="*/ 542 h 3287"/>
                  <a:gd name="T56" fmla="*/ 2396 w 2739"/>
                  <a:gd name="T57" fmla="*/ 471 h 3287"/>
                  <a:gd name="T58" fmla="*/ 2535 w 2739"/>
                  <a:gd name="T59" fmla="*/ 471 h 3287"/>
                  <a:gd name="T60" fmla="*/ 2659 w 2739"/>
                  <a:gd name="T61" fmla="*/ 542 h 3287"/>
                  <a:gd name="T62" fmla="*/ 2730 w 2739"/>
                  <a:gd name="T63" fmla="*/ 666 h 3287"/>
                  <a:gd name="T64" fmla="*/ 2730 w 2739"/>
                  <a:gd name="T65" fmla="*/ 806 h 3287"/>
                  <a:gd name="T66" fmla="*/ 2659 w 2739"/>
                  <a:gd name="T67" fmla="*/ 930 h 3287"/>
                  <a:gd name="T68" fmla="*/ 2580 w 2739"/>
                  <a:gd name="T69" fmla="*/ 1351 h 3287"/>
                  <a:gd name="T70" fmla="*/ 2685 w 2739"/>
                  <a:gd name="T71" fmla="*/ 1670 h 3287"/>
                  <a:gd name="T72" fmla="*/ 2707 w 2739"/>
                  <a:gd name="T73" fmla="*/ 2022 h 3287"/>
                  <a:gd name="T74" fmla="*/ 2636 w 2739"/>
                  <a:gd name="T75" fmla="*/ 2375 h 3287"/>
                  <a:gd name="T76" fmla="*/ 2479 w 2739"/>
                  <a:gd name="T77" fmla="*/ 2688 h 3287"/>
                  <a:gd name="T78" fmla="*/ 2249 w 2739"/>
                  <a:gd name="T79" fmla="*/ 2949 h 3287"/>
                  <a:gd name="T80" fmla="*/ 1962 w 2739"/>
                  <a:gd name="T81" fmla="*/ 3143 h 3287"/>
                  <a:gd name="T82" fmla="*/ 1628 w 2739"/>
                  <a:gd name="T83" fmla="*/ 3260 h 3287"/>
                  <a:gd name="T84" fmla="*/ 1262 w 2739"/>
                  <a:gd name="T85" fmla="*/ 3284 h 3287"/>
                  <a:gd name="T86" fmla="*/ 911 w 2739"/>
                  <a:gd name="T87" fmla="*/ 3213 h 3287"/>
                  <a:gd name="T88" fmla="*/ 599 w 2739"/>
                  <a:gd name="T89" fmla="*/ 3055 h 3287"/>
                  <a:gd name="T90" fmla="*/ 338 w 2739"/>
                  <a:gd name="T91" fmla="*/ 2825 h 3287"/>
                  <a:gd name="T92" fmla="*/ 144 w 2739"/>
                  <a:gd name="T93" fmla="*/ 2537 h 3287"/>
                  <a:gd name="T94" fmla="*/ 28 w 2739"/>
                  <a:gd name="T95" fmla="*/ 2202 h 3287"/>
                  <a:gd name="T96" fmla="*/ 3 w 2739"/>
                  <a:gd name="T97" fmla="*/ 1839 h 3287"/>
                  <a:gd name="T98" fmla="*/ 71 w 2739"/>
                  <a:gd name="T99" fmla="*/ 1495 h 3287"/>
                  <a:gd name="T100" fmla="*/ 220 w 2739"/>
                  <a:gd name="T101" fmla="*/ 1189 h 3287"/>
                  <a:gd name="T102" fmla="*/ 438 w 2739"/>
                  <a:gd name="T103" fmla="*/ 931 h 3287"/>
                  <a:gd name="T104" fmla="*/ 714 w 2739"/>
                  <a:gd name="T105" fmla="*/ 734 h 3287"/>
                  <a:gd name="T106" fmla="*/ 1034 w 2739"/>
                  <a:gd name="T107" fmla="*/ 611 h 3287"/>
                  <a:gd name="T108" fmla="*/ 824 w 2739"/>
                  <a:gd name="T109" fmla="*/ 438 h 3287"/>
                  <a:gd name="T110" fmla="*/ 750 w 2739"/>
                  <a:gd name="T111" fmla="*/ 364 h 3287"/>
                  <a:gd name="T112" fmla="*/ 742 w 2739"/>
                  <a:gd name="T113" fmla="*/ 110 h 3287"/>
                  <a:gd name="T114" fmla="*/ 801 w 2739"/>
                  <a:gd name="T115" fmla="*/ 23 h 3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9" h="3287">
                    <a:moveTo>
                      <a:pt x="1355" y="900"/>
                    </a:moveTo>
                    <a:lnTo>
                      <a:pt x="1275" y="903"/>
                    </a:lnTo>
                    <a:lnTo>
                      <a:pt x="1196" y="913"/>
                    </a:lnTo>
                    <a:lnTo>
                      <a:pt x="1120" y="927"/>
                    </a:lnTo>
                    <a:lnTo>
                      <a:pt x="1046" y="948"/>
                    </a:lnTo>
                    <a:lnTo>
                      <a:pt x="974" y="974"/>
                    </a:lnTo>
                    <a:lnTo>
                      <a:pt x="904" y="1005"/>
                    </a:lnTo>
                    <a:lnTo>
                      <a:pt x="838" y="1041"/>
                    </a:lnTo>
                    <a:lnTo>
                      <a:pt x="774" y="1082"/>
                    </a:lnTo>
                    <a:lnTo>
                      <a:pt x="714" y="1127"/>
                    </a:lnTo>
                    <a:lnTo>
                      <a:pt x="657" y="1176"/>
                    </a:lnTo>
                    <a:lnTo>
                      <a:pt x="604" y="1229"/>
                    </a:lnTo>
                    <a:lnTo>
                      <a:pt x="555" y="1286"/>
                    </a:lnTo>
                    <a:lnTo>
                      <a:pt x="510" y="1347"/>
                    </a:lnTo>
                    <a:lnTo>
                      <a:pt x="470" y="1411"/>
                    </a:lnTo>
                    <a:lnTo>
                      <a:pt x="433" y="1477"/>
                    </a:lnTo>
                    <a:lnTo>
                      <a:pt x="402" y="1547"/>
                    </a:lnTo>
                    <a:lnTo>
                      <a:pt x="376" y="1619"/>
                    </a:lnTo>
                    <a:lnTo>
                      <a:pt x="356" y="1694"/>
                    </a:lnTo>
                    <a:lnTo>
                      <a:pt x="341" y="1770"/>
                    </a:lnTo>
                    <a:lnTo>
                      <a:pt x="331" y="1849"/>
                    </a:lnTo>
                    <a:lnTo>
                      <a:pt x="328" y="1929"/>
                    </a:lnTo>
                    <a:lnTo>
                      <a:pt x="331" y="2010"/>
                    </a:lnTo>
                    <a:lnTo>
                      <a:pt x="341" y="2088"/>
                    </a:lnTo>
                    <a:lnTo>
                      <a:pt x="356" y="2165"/>
                    </a:lnTo>
                    <a:lnTo>
                      <a:pt x="376" y="2239"/>
                    </a:lnTo>
                    <a:lnTo>
                      <a:pt x="402" y="2312"/>
                    </a:lnTo>
                    <a:lnTo>
                      <a:pt x="433" y="2381"/>
                    </a:lnTo>
                    <a:lnTo>
                      <a:pt x="470" y="2448"/>
                    </a:lnTo>
                    <a:lnTo>
                      <a:pt x="510" y="2512"/>
                    </a:lnTo>
                    <a:lnTo>
                      <a:pt x="555" y="2573"/>
                    </a:lnTo>
                    <a:lnTo>
                      <a:pt x="604" y="2630"/>
                    </a:lnTo>
                    <a:lnTo>
                      <a:pt x="657" y="2683"/>
                    </a:lnTo>
                    <a:lnTo>
                      <a:pt x="714" y="2732"/>
                    </a:lnTo>
                    <a:lnTo>
                      <a:pt x="774" y="2777"/>
                    </a:lnTo>
                    <a:lnTo>
                      <a:pt x="838" y="2817"/>
                    </a:lnTo>
                    <a:lnTo>
                      <a:pt x="904" y="2854"/>
                    </a:lnTo>
                    <a:lnTo>
                      <a:pt x="974" y="2885"/>
                    </a:lnTo>
                    <a:lnTo>
                      <a:pt x="1046" y="2911"/>
                    </a:lnTo>
                    <a:lnTo>
                      <a:pt x="1120" y="2931"/>
                    </a:lnTo>
                    <a:lnTo>
                      <a:pt x="1196" y="2946"/>
                    </a:lnTo>
                    <a:lnTo>
                      <a:pt x="1275" y="2955"/>
                    </a:lnTo>
                    <a:lnTo>
                      <a:pt x="1355" y="2958"/>
                    </a:lnTo>
                    <a:lnTo>
                      <a:pt x="1436" y="2955"/>
                    </a:lnTo>
                    <a:lnTo>
                      <a:pt x="1514" y="2946"/>
                    </a:lnTo>
                    <a:lnTo>
                      <a:pt x="1591" y="2931"/>
                    </a:lnTo>
                    <a:lnTo>
                      <a:pt x="1665" y="2911"/>
                    </a:lnTo>
                    <a:lnTo>
                      <a:pt x="1737" y="2885"/>
                    </a:lnTo>
                    <a:lnTo>
                      <a:pt x="1806" y="2854"/>
                    </a:lnTo>
                    <a:lnTo>
                      <a:pt x="1873" y="2817"/>
                    </a:lnTo>
                    <a:lnTo>
                      <a:pt x="1937" y="2777"/>
                    </a:lnTo>
                    <a:lnTo>
                      <a:pt x="1997" y="2732"/>
                    </a:lnTo>
                    <a:lnTo>
                      <a:pt x="2054" y="2683"/>
                    </a:lnTo>
                    <a:lnTo>
                      <a:pt x="2107" y="2630"/>
                    </a:lnTo>
                    <a:lnTo>
                      <a:pt x="2156" y="2573"/>
                    </a:lnTo>
                    <a:lnTo>
                      <a:pt x="2201" y="2512"/>
                    </a:lnTo>
                    <a:lnTo>
                      <a:pt x="2241" y="2448"/>
                    </a:lnTo>
                    <a:lnTo>
                      <a:pt x="2277" y="2381"/>
                    </a:lnTo>
                    <a:lnTo>
                      <a:pt x="2309" y="2312"/>
                    </a:lnTo>
                    <a:lnTo>
                      <a:pt x="2335" y="2239"/>
                    </a:lnTo>
                    <a:lnTo>
                      <a:pt x="2355" y="2165"/>
                    </a:lnTo>
                    <a:lnTo>
                      <a:pt x="2370" y="2088"/>
                    </a:lnTo>
                    <a:lnTo>
                      <a:pt x="2379" y="2010"/>
                    </a:lnTo>
                    <a:lnTo>
                      <a:pt x="2382" y="1929"/>
                    </a:lnTo>
                    <a:lnTo>
                      <a:pt x="2379" y="1849"/>
                    </a:lnTo>
                    <a:lnTo>
                      <a:pt x="2370" y="1770"/>
                    </a:lnTo>
                    <a:lnTo>
                      <a:pt x="2355" y="1694"/>
                    </a:lnTo>
                    <a:lnTo>
                      <a:pt x="2335" y="1619"/>
                    </a:lnTo>
                    <a:lnTo>
                      <a:pt x="2309" y="1547"/>
                    </a:lnTo>
                    <a:lnTo>
                      <a:pt x="2277" y="1477"/>
                    </a:lnTo>
                    <a:lnTo>
                      <a:pt x="2241" y="1411"/>
                    </a:lnTo>
                    <a:lnTo>
                      <a:pt x="2201" y="1347"/>
                    </a:lnTo>
                    <a:lnTo>
                      <a:pt x="2156" y="1286"/>
                    </a:lnTo>
                    <a:lnTo>
                      <a:pt x="2107" y="1229"/>
                    </a:lnTo>
                    <a:lnTo>
                      <a:pt x="2054" y="1176"/>
                    </a:lnTo>
                    <a:lnTo>
                      <a:pt x="1997" y="1127"/>
                    </a:lnTo>
                    <a:lnTo>
                      <a:pt x="1937" y="1082"/>
                    </a:lnTo>
                    <a:lnTo>
                      <a:pt x="1873" y="1041"/>
                    </a:lnTo>
                    <a:lnTo>
                      <a:pt x="1806" y="1005"/>
                    </a:lnTo>
                    <a:lnTo>
                      <a:pt x="1737" y="974"/>
                    </a:lnTo>
                    <a:lnTo>
                      <a:pt x="1665" y="948"/>
                    </a:lnTo>
                    <a:lnTo>
                      <a:pt x="1591" y="927"/>
                    </a:lnTo>
                    <a:lnTo>
                      <a:pt x="1514" y="913"/>
                    </a:lnTo>
                    <a:lnTo>
                      <a:pt x="1436" y="903"/>
                    </a:lnTo>
                    <a:lnTo>
                      <a:pt x="1355" y="900"/>
                    </a:lnTo>
                    <a:close/>
                    <a:moveTo>
                      <a:pt x="878" y="0"/>
                    </a:moveTo>
                    <a:lnTo>
                      <a:pt x="1833" y="0"/>
                    </a:lnTo>
                    <a:lnTo>
                      <a:pt x="1861" y="3"/>
                    </a:lnTo>
                    <a:lnTo>
                      <a:pt x="1887" y="11"/>
                    </a:lnTo>
                    <a:lnTo>
                      <a:pt x="1910" y="23"/>
                    </a:lnTo>
                    <a:lnTo>
                      <a:pt x="1931" y="40"/>
                    </a:lnTo>
                    <a:lnTo>
                      <a:pt x="1947" y="61"/>
                    </a:lnTo>
                    <a:lnTo>
                      <a:pt x="1960" y="84"/>
                    </a:lnTo>
                    <a:lnTo>
                      <a:pt x="1968" y="110"/>
                    </a:lnTo>
                    <a:lnTo>
                      <a:pt x="1971" y="138"/>
                    </a:lnTo>
                    <a:lnTo>
                      <a:pt x="1971" y="310"/>
                    </a:lnTo>
                    <a:lnTo>
                      <a:pt x="1968" y="338"/>
                    </a:lnTo>
                    <a:lnTo>
                      <a:pt x="1960" y="364"/>
                    </a:lnTo>
                    <a:lnTo>
                      <a:pt x="1947" y="388"/>
                    </a:lnTo>
                    <a:lnTo>
                      <a:pt x="1931" y="408"/>
                    </a:lnTo>
                    <a:lnTo>
                      <a:pt x="1910" y="425"/>
                    </a:lnTo>
                    <a:lnTo>
                      <a:pt x="1887" y="438"/>
                    </a:lnTo>
                    <a:lnTo>
                      <a:pt x="1861" y="447"/>
                    </a:lnTo>
                    <a:lnTo>
                      <a:pt x="1833" y="450"/>
                    </a:lnTo>
                    <a:lnTo>
                      <a:pt x="1691" y="450"/>
                    </a:lnTo>
                    <a:lnTo>
                      <a:pt x="1691" y="615"/>
                    </a:lnTo>
                    <a:lnTo>
                      <a:pt x="1766" y="637"/>
                    </a:lnTo>
                    <a:lnTo>
                      <a:pt x="1840" y="662"/>
                    </a:lnTo>
                    <a:lnTo>
                      <a:pt x="1912" y="692"/>
                    </a:lnTo>
                    <a:lnTo>
                      <a:pt x="1981" y="726"/>
                    </a:lnTo>
                    <a:lnTo>
                      <a:pt x="2048" y="765"/>
                    </a:lnTo>
                    <a:lnTo>
                      <a:pt x="2271" y="542"/>
                    </a:lnTo>
                    <a:lnTo>
                      <a:pt x="2300" y="517"/>
                    </a:lnTo>
                    <a:lnTo>
                      <a:pt x="2331" y="497"/>
                    </a:lnTo>
                    <a:lnTo>
                      <a:pt x="2363" y="482"/>
                    </a:lnTo>
                    <a:lnTo>
                      <a:pt x="2396" y="471"/>
                    </a:lnTo>
                    <a:lnTo>
                      <a:pt x="2431" y="464"/>
                    </a:lnTo>
                    <a:lnTo>
                      <a:pt x="2466" y="462"/>
                    </a:lnTo>
                    <a:lnTo>
                      <a:pt x="2501" y="464"/>
                    </a:lnTo>
                    <a:lnTo>
                      <a:pt x="2535" y="471"/>
                    </a:lnTo>
                    <a:lnTo>
                      <a:pt x="2569" y="482"/>
                    </a:lnTo>
                    <a:lnTo>
                      <a:pt x="2601" y="497"/>
                    </a:lnTo>
                    <a:lnTo>
                      <a:pt x="2631" y="517"/>
                    </a:lnTo>
                    <a:lnTo>
                      <a:pt x="2659" y="542"/>
                    </a:lnTo>
                    <a:lnTo>
                      <a:pt x="2684" y="570"/>
                    </a:lnTo>
                    <a:lnTo>
                      <a:pt x="2704" y="600"/>
                    </a:lnTo>
                    <a:lnTo>
                      <a:pt x="2719" y="632"/>
                    </a:lnTo>
                    <a:lnTo>
                      <a:pt x="2730" y="666"/>
                    </a:lnTo>
                    <a:lnTo>
                      <a:pt x="2737" y="700"/>
                    </a:lnTo>
                    <a:lnTo>
                      <a:pt x="2739" y="735"/>
                    </a:lnTo>
                    <a:lnTo>
                      <a:pt x="2737" y="771"/>
                    </a:lnTo>
                    <a:lnTo>
                      <a:pt x="2730" y="806"/>
                    </a:lnTo>
                    <a:lnTo>
                      <a:pt x="2719" y="839"/>
                    </a:lnTo>
                    <a:lnTo>
                      <a:pt x="2704" y="871"/>
                    </a:lnTo>
                    <a:lnTo>
                      <a:pt x="2684" y="902"/>
                    </a:lnTo>
                    <a:lnTo>
                      <a:pt x="2659" y="930"/>
                    </a:lnTo>
                    <a:lnTo>
                      <a:pt x="2454" y="1137"/>
                    </a:lnTo>
                    <a:lnTo>
                      <a:pt x="2500" y="1205"/>
                    </a:lnTo>
                    <a:lnTo>
                      <a:pt x="2542" y="1276"/>
                    </a:lnTo>
                    <a:lnTo>
                      <a:pt x="2580" y="1351"/>
                    </a:lnTo>
                    <a:lnTo>
                      <a:pt x="2614" y="1427"/>
                    </a:lnTo>
                    <a:lnTo>
                      <a:pt x="2642" y="1506"/>
                    </a:lnTo>
                    <a:lnTo>
                      <a:pt x="2666" y="1587"/>
                    </a:lnTo>
                    <a:lnTo>
                      <a:pt x="2685" y="1670"/>
                    </a:lnTo>
                    <a:lnTo>
                      <a:pt x="2699" y="1755"/>
                    </a:lnTo>
                    <a:lnTo>
                      <a:pt x="2708" y="1841"/>
                    </a:lnTo>
                    <a:lnTo>
                      <a:pt x="2711" y="1929"/>
                    </a:lnTo>
                    <a:lnTo>
                      <a:pt x="2707" y="2022"/>
                    </a:lnTo>
                    <a:lnTo>
                      <a:pt x="2698" y="2113"/>
                    </a:lnTo>
                    <a:lnTo>
                      <a:pt x="2683" y="2202"/>
                    </a:lnTo>
                    <a:lnTo>
                      <a:pt x="2662" y="2290"/>
                    </a:lnTo>
                    <a:lnTo>
                      <a:pt x="2636" y="2375"/>
                    </a:lnTo>
                    <a:lnTo>
                      <a:pt x="2604" y="2457"/>
                    </a:lnTo>
                    <a:lnTo>
                      <a:pt x="2567" y="2537"/>
                    </a:lnTo>
                    <a:lnTo>
                      <a:pt x="2525" y="2614"/>
                    </a:lnTo>
                    <a:lnTo>
                      <a:pt x="2479" y="2688"/>
                    </a:lnTo>
                    <a:lnTo>
                      <a:pt x="2428" y="2758"/>
                    </a:lnTo>
                    <a:lnTo>
                      <a:pt x="2373" y="2825"/>
                    </a:lnTo>
                    <a:lnTo>
                      <a:pt x="2314" y="2890"/>
                    </a:lnTo>
                    <a:lnTo>
                      <a:pt x="2249" y="2949"/>
                    </a:lnTo>
                    <a:lnTo>
                      <a:pt x="2183" y="3004"/>
                    </a:lnTo>
                    <a:lnTo>
                      <a:pt x="2112" y="3055"/>
                    </a:lnTo>
                    <a:lnTo>
                      <a:pt x="2039" y="3101"/>
                    </a:lnTo>
                    <a:lnTo>
                      <a:pt x="1962" y="3143"/>
                    </a:lnTo>
                    <a:lnTo>
                      <a:pt x="1882" y="3181"/>
                    </a:lnTo>
                    <a:lnTo>
                      <a:pt x="1800" y="3213"/>
                    </a:lnTo>
                    <a:lnTo>
                      <a:pt x="1715" y="3239"/>
                    </a:lnTo>
                    <a:lnTo>
                      <a:pt x="1628" y="3260"/>
                    </a:lnTo>
                    <a:lnTo>
                      <a:pt x="1539" y="3275"/>
                    </a:lnTo>
                    <a:lnTo>
                      <a:pt x="1448" y="3284"/>
                    </a:lnTo>
                    <a:lnTo>
                      <a:pt x="1355" y="3287"/>
                    </a:lnTo>
                    <a:lnTo>
                      <a:pt x="1262" y="3284"/>
                    </a:lnTo>
                    <a:lnTo>
                      <a:pt x="1171" y="3275"/>
                    </a:lnTo>
                    <a:lnTo>
                      <a:pt x="1082" y="3260"/>
                    </a:lnTo>
                    <a:lnTo>
                      <a:pt x="995" y="3239"/>
                    </a:lnTo>
                    <a:lnTo>
                      <a:pt x="911" y="3213"/>
                    </a:lnTo>
                    <a:lnTo>
                      <a:pt x="828" y="3181"/>
                    </a:lnTo>
                    <a:lnTo>
                      <a:pt x="749" y="3143"/>
                    </a:lnTo>
                    <a:lnTo>
                      <a:pt x="672" y="3101"/>
                    </a:lnTo>
                    <a:lnTo>
                      <a:pt x="599" y="3055"/>
                    </a:lnTo>
                    <a:lnTo>
                      <a:pt x="528" y="3004"/>
                    </a:lnTo>
                    <a:lnTo>
                      <a:pt x="461" y="2949"/>
                    </a:lnTo>
                    <a:lnTo>
                      <a:pt x="397" y="2890"/>
                    </a:lnTo>
                    <a:lnTo>
                      <a:pt x="338" y="2825"/>
                    </a:lnTo>
                    <a:lnTo>
                      <a:pt x="283" y="2758"/>
                    </a:lnTo>
                    <a:lnTo>
                      <a:pt x="232" y="2688"/>
                    </a:lnTo>
                    <a:lnTo>
                      <a:pt x="185" y="2614"/>
                    </a:lnTo>
                    <a:lnTo>
                      <a:pt x="144" y="2537"/>
                    </a:lnTo>
                    <a:lnTo>
                      <a:pt x="107" y="2457"/>
                    </a:lnTo>
                    <a:lnTo>
                      <a:pt x="75" y="2375"/>
                    </a:lnTo>
                    <a:lnTo>
                      <a:pt x="49" y="2290"/>
                    </a:lnTo>
                    <a:lnTo>
                      <a:pt x="28" y="2202"/>
                    </a:lnTo>
                    <a:lnTo>
                      <a:pt x="13" y="2113"/>
                    </a:lnTo>
                    <a:lnTo>
                      <a:pt x="3" y="2022"/>
                    </a:lnTo>
                    <a:lnTo>
                      <a:pt x="0" y="1929"/>
                    </a:lnTo>
                    <a:lnTo>
                      <a:pt x="3" y="1839"/>
                    </a:lnTo>
                    <a:lnTo>
                      <a:pt x="12" y="1750"/>
                    </a:lnTo>
                    <a:lnTo>
                      <a:pt x="26" y="1664"/>
                    </a:lnTo>
                    <a:lnTo>
                      <a:pt x="46" y="1578"/>
                    </a:lnTo>
                    <a:lnTo>
                      <a:pt x="71" y="1495"/>
                    </a:lnTo>
                    <a:lnTo>
                      <a:pt x="101" y="1415"/>
                    </a:lnTo>
                    <a:lnTo>
                      <a:pt x="136" y="1336"/>
                    </a:lnTo>
                    <a:lnTo>
                      <a:pt x="176" y="1261"/>
                    </a:lnTo>
                    <a:lnTo>
                      <a:pt x="220" y="1189"/>
                    </a:lnTo>
                    <a:lnTo>
                      <a:pt x="269" y="1119"/>
                    </a:lnTo>
                    <a:lnTo>
                      <a:pt x="321" y="1053"/>
                    </a:lnTo>
                    <a:lnTo>
                      <a:pt x="378" y="990"/>
                    </a:lnTo>
                    <a:lnTo>
                      <a:pt x="438" y="931"/>
                    </a:lnTo>
                    <a:lnTo>
                      <a:pt x="503" y="876"/>
                    </a:lnTo>
                    <a:lnTo>
                      <a:pt x="570" y="825"/>
                    </a:lnTo>
                    <a:lnTo>
                      <a:pt x="641" y="778"/>
                    </a:lnTo>
                    <a:lnTo>
                      <a:pt x="714" y="734"/>
                    </a:lnTo>
                    <a:lnTo>
                      <a:pt x="790" y="696"/>
                    </a:lnTo>
                    <a:lnTo>
                      <a:pt x="869" y="663"/>
                    </a:lnTo>
                    <a:lnTo>
                      <a:pt x="950" y="635"/>
                    </a:lnTo>
                    <a:lnTo>
                      <a:pt x="1034" y="611"/>
                    </a:lnTo>
                    <a:lnTo>
                      <a:pt x="1034" y="450"/>
                    </a:lnTo>
                    <a:lnTo>
                      <a:pt x="878" y="450"/>
                    </a:lnTo>
                    <a:lnTo>
                      <a:pt x="850" y="447"/>
                    </a:lnTo>
                    <a:lnTo>
                      <a:pt x="824" y="438"/>
                    </a:lnTo>
                    <a:lnTo>
                      <a:pt x="801" y="425"/>
                    </a:lnTo>
                    <a:lnTo>
                      <a:pt x="780" y="408"/>
                    </a:lnTo>
                    <a:lnTo>
                      <a:pt x="763" y="388"/>
                    </a:lnTo>
                    <a:lnTo>
                      <a:pt x="750" y="364"/>
                    </a:lnTo>
                    <a:lnTo>
                      <a:pt x="742" y="338"/>
                    </a:lnTo>
                    <a:lnTo>
                      <a:pt x="740" y="310"/>
                    </a:lnTo>
                    <a:lnTo>
                      <a:pt x="740" y="138"/>
                    </a:lnTo>
                    <a:lnTo>
                      <a:pt x="742" y="110"/>
                    </a:lnTo>
                    <a:lnTo>
                      <a:pt x="750" y="84"/>
                    </a:lnTo>
                    <a:lnTo>
                      <a:pt x="763" y="61"/>
                    </a:lnTo>
                    <a:lnTo>
                      <a:pt x="780" y="40"/>
                    </a:lnTo>
                    <a:lnTo>
                      <a:pt x="801" y="23"/>
                    </a:lnTo>
                    <a:lnTo>
                      <a:pt x="824" y="11"/>
                    </a:lnTo>
                    <a:lnTo>
                      <a:pt x="850" y="3"/>
                    </a:lnTo>
                    <a:lnTo>
                      <a:pt x="8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6587" y="545"/>
                <a:ext cx="30" cy="90"/>
              </a:xfrm>
              <a:custGeom>
                <a:avLst/>
                <a:gdLst>
                  <a:gd name="T0" fmla="*/ 164 w 329"/>
                  <a:gd name="T1" fmla="*/ 0 h 989"/>
                  <a:gd name="T2" fmla="*/ 194 w 329"/>
                  <a:gd name="T3" fmla="*/ 2 h 989"/>
                  <a:gd name="T4" fmla="*/ 222 w 329"/>
                  <a:gd name="T5" fmla="*/ 10 h 989"/>
                  <a:gd name="T6" fmla="*/ 248 w 329"/>
                  <a:gd name="T7" fmla="*/ 22 h 989"/>
                  <a:gd name="T8" fmla="*/ 271 w 329"/>
                  <a:gd name="T9" fmla="*/ 38 h 989"/>
                  <a:gd name="T10" fmla="*/ 290 w 329"/>
                  <a:gd name="T11" fmla="*/ 58 h 989"/>
                  <a:gd name="T12" fmla="*/ 307 w 329"/>
                  <a:gd name="T13" fmla="*/ 81 h 989"/>
                  <a:gd name="T14" fmla="*/ 319 w 329"/>
                  <a:gd name="T15" fmla="*/ 106 h 989"/>
                  <a:gd name="T16" fmla="*/ 326 w 329"/>
                  <a:gd name="T17" fmla="*/ 134 h 989"/>
                  <a:gd name="T18" fmla="*/ 329 w 329"/>
                  <a:gd name="T19" fmla="*/ 164 h 989"/>
                  <a:gd name="T20" fmla="*/ 329 w 329"/>
                  <a:gd name="T21" fmla="*/ 824 h 989"/>
                  <a:gd name="T22" fmla="*/ 326 w 329"/>
                  <a:gd name="T23" fmla="*/ 854 h 989"/>
                  <a:gd name="T24" fmla="*/ 319 w 329"/>
                  <a:gd name="T25" fmla="*/ 882 h 989"/>
                  <a:gd name="T26" fmla="*/ 307 w 329"/>
                  <a:gd name="T27" fmla="*/ 908 h 989"/>
                  <a:gd name="T28" fmla="*/ 290 w 329"/>
                  <a:gd name="T29" fmla="*/ 931 h 989"/>
                  <a:gd name="T30" fmla="*/ 271 w 329"/>
                  <a:gd name="T31" fmla="*/ 950 h 989"/>
                  <a:gd name="T32" fmla="*/ 248 w 329"/>
                  <a:gd name="T33" fmla="*/ 967 h 989"/>
                  <a:gd name="T34" fmla="*/ 222 w 329"/>
                  <a:gd name="T35" fmla="*/ 979 h 989"/>
                  <a:gd name="T36" fmla="*/ 194 w 329"/>
                  <a:gd name="T37" fmla="*/ 986 h 989"/>
                  <a:gd name="T38" fmla="*/ 164 w 329"/>
                  <a:gd name="T39" fmla="*/ 989 h 989"/>
                  <a:gd name="T40" fmla="*/ 134 w 329"/>
                  <a:gd name="T41" fmla="*/ 986 h 989"/>
                  <a:gd name="T42" fmla="*/ 107 w 329"/>
                  <a:gd name="T43" fmla="*/ 979 h 989"/>
                  <a:gd name="T44" fmla="*/ 81 w 329"/>
                  <a:gd name="T45" fmla="*/ 967 h 989"/>
                  <a:gd name="T46" fmla="*/ 58 w 329"/>
                  <a:gd name="T47" fmla="*/ 950 h 989"/>
                  <a:gd name="T48" fmla="*/ 38 w 329"/>
                  <a:gd name="T49" fmla="*/ 931 h 989"/>
                  <a:gd name="T50" fmla="*/ 22 w 329"/>
                  <a:gd name="T51" fmla="*/ 908 h 989"/>
                  <a:gd name="T52" fmla="*/ 10 w 329"/>
                  <a:gd name="T53" fmla="*/ 882 h 989"/>
                  <a:gd name="T54" fmla="*/ 2 w 329"/>
                  <a:gd name="T55" fmla="*/ 854 h 989"/>
                  <a:gd name="T56" fmla="*/ 0 w 329"/>
                  <a:gd name="T57" fmla="*/ 824 h 989"/>
                  <a:gd name="T58" fmla="*/ 0 w 329"/>
                  <a:gd name="T59" fmla="*/ 164 h 989"/>
                  <a:gd name="T60" fmla="*/ 2 w 329"/>
                  <a:gd name="T61" fmla="*/ 134 h 989"/>
                  <a:gd name="T62" fmla="*/ 10 w 329"/>
                  <a:gd name="T63" fmla="*/ 106 h 989"/>
                  <a:gd name="T64" fmla="*/ 22 w 329"/>
                  <a:gd name="T65" fmla="*/ 81 h 989"/>
                  <a:gd name="T66" fmla="*/ 38 w 329"/>
                  <a:gd name="T67" fmla="*/ 58 h 989"/>
                  <a:gd name="T68" fmla="*/ 58 w 329"/>
                  <a:gd name="T69" fmla="*/ 38 h 989"/>
                  <a:gd name="T70" fmla="*/ 81 w 329"/>
                  <a:gd name="T71" fmla="*/ 22 h 989"/>
                  <a:gd name="T72" fmla="*/ 107 w 329"/>
                  <a:gd name="T73" fmla="*/ 10 h 989"/>
                  <a:gd name="T74" fmla="*/ 134 w 329"/>
                  <a:gd name="T75" fmla="*/ 2 h 989"/>
                  <a:gd name="T76" fmla="*/ 164 w 329"/>
                  <a:gd name="T7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9" h="989">
                    <a:moveTo>
                      <a:pt x="164" y="0"/>
                    </a:moveTo>
                    <a:lnTo>
                      <a:pt x="194" y="2"/>
                    </a:lnTo>
                    <a:lnTo>
                      <a:pt x="222" y="10"/>
                    </a:lnTo>
                    <a:lnTo>
                      <a:pt x="248" y="22"/>
                    </a:lnTo>
                    <a:lnTo>
                      <a:pt x="271" y="38"/>
                    </a:lnTo>
                    <a:lnTo>
                      <a:pt x="290" y="58"/>
                    </a:lnTo>
                    <a:lnTo>
                      <a:pt x="307" y="81"/>
                    </a:lnTo>
                    <a:lnTo>
                      <a:pt x="319" y="106"/>
                    </a:lnTo>
                    <a:lnTo>
                      <a:pt x="326" y="134"/>
                    </a:lnTo>
                    <a:lnTo>
                      <a:pt x="329" y="164"/>
                    </a:lnTo>
                    <a:lnTo>
                      <a:pt x="329" y="824"/>
                    </a:lnTo>
                    <a:lnTo>
                      <a:pt x="326" y="854"/>
                    </a:lnTo>
                    <a:lnTo>
                      <a:pt x="319" y="882"/>
                    </a:lnTo>
                    <a:lnTo>
                      <a:pt x="307" y="908"/>
                    </a:lnTo>
                    <a:lnTo>
                      <a:pt x="290" y="931"/>
                    </a:lnTo>
                    <a:lnTo>
                      <a:pt x="271" y="950"/>
                    </a:lnTo>
                    <a:lnTo>
                      <a:pt x="248" y="967"/>
                    </a:lnTo>
                    <a:lnTo>
                      <a:pt x="222" y="979"/>
                    </a:lnTo>
                    <a:lnTo>
                      <a:pt x="194" y="986"/>
                    </a:lnTo>
                    <a:lnTo>
                      <a:pt x="164" y="989"/>
                    </a:lnTo>
                    <a:lnTo>
                      <a:pt x="134" y="986"/>
                    </a:lnTo>
                    <a:lnTo>
                      <a:pt x="107" y="979"/>
                    </a:lnTo>
                    <a:lnTo>
                      <a:pt x="81" y="967"/>
                    </a:lnTo>
                    <a:lnTo>
                      <a:pt x="58" y="950"/>
                    </a:lnTo>
                    <a:lnTo>
                      <a:pt x="38" y="931"/>
                    </a:lnTo>
                    <a:lnTo>
                      <a:pt x="22" y="908"/>
                    </a:lnTo>
                    <a:lnTo>
                      <a:pt x="10" y="882"/>
                    </a:lnTo>
                    <a:lnTo>
                      <a:pt x="2" y="854"/>
                    </a:lnTo>
                    <a:lnTo>
                      <a:pt x="0" y="824"/>
                    </a:lnTo>
                    <a:lnTo>
                      <a:pt x="0" y="164"/>
                    </a:lnTo>
                    <a:lnTo>
                      <a:pt x="2" y="134"/>
                    </a:lnTo>
                    <a:lnTo>
                      <a:pt x="10" y="106"/>
                    </a:lnTo>
                    <a:lnTo>
                      <a:pt x="22" y="81"/>
                    </a:lnTo>
                    <a:lnTo>
                      <a:pt x="38" y="58"/>
                    </a:lnTo>
                    <a:lnTo>
                      <a:pt x="58" y="38"/>
                    </a:lnTo>
                    <a:lnTo>
                      <a:pt x="81" y="22"/>
                    </a:lnTo>
                    <a:lnTo>
                      <a:pt x="107" y="10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Diamond 4"/>
          <p:cNvSpPr/>
          <p:nvPr/>
        </p:nvSpPr>
        <p:spPr>
          <a:xfrm>
            <a:off x="4789738" y="1206946"/>
            <a:ext cx="2772229" cy="1828800"/>
          </a:xfrm>
          <a:prstGeom prst="diamond">
            <a:avLst/>
          </a:prstGeom>
          <a:solidFill>
            <a:srgbClr val="FFFF00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68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68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145820" y="2276278"/>
            <a:ext cx="2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8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2000" b="1" dirty="0">
              <a:solidFill>
                <a:srgbClr val="68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-64108" y="2117108"/>
            <a:ext cx="39196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es-EC" sz="1200" b="1" dirty="0">
                <a:solidFill>
                  <a:srgbClr val="68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que se realicen más investigaciones y estudios relacionados con las finanzas personales tanto a nivel nacional como </a:t>
            </a:r>
            <a:r>
              <a:rPr lang="es-EC" sz="1200" b="1" dirty="0" smtClean="0">
                <a:solidFill>
                  <a:srgbClr val="68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s-EC" sz="1200" b="1" dirty="0">
                <a:solidFill>
                  <a:srgbClr val="68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b="1" dirty="0">
              <a:solidFill>
                <a:srgbClr val="68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894508" y="2678165"/>
            <a:ext cx="2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2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335848" y="2200873"/>
            <a:ext cx="3805866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C" sz="1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requiere que las instituciones encargadas de la publicación de información relacionada con variables de desarrollo social y económico, presenten cifras con mayor desagregación y actualizarlas </a:t>
            </a:r>
            <a:r>
              <a:rPr lang="es-EC" sz="12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constantemente</a:t>
            </a:r>
            <a:r>
              <a:rPr lang="es-EC" sz="1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096868" y="3828638"/>
            <a:ext cx="39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6872" y="3924941"/>
            <a:ext cx="40185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establecimientos educativos, desde </a:t>
            </a:r>
            <a:r>
              <a:rPr lang="es-EC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educación básica deberían </a:t>
            </a:r>
            <a:r>
              <a:rPr 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educación a las personas sobre el manejo de sus finanzas </a:t>
            </a:r>
            <a:r>
              <a:rPr lang="es-EC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personales.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955937" y="4240493"/>
            <a:ext cx="39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425545" y="4228748"/>
            <a:ext cx="36264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C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que las personas jóvenes y adultas que no han recibido educación financiera accedan a ella, pudiendo hacerlo a través de cursos online </a:t>
            </a:r>
            <a:r>
              <a:rPr lang="es-EC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gratuitos</a:t>
            </a:r>
            <a:r>
              <a:rPr lang="es-EC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324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RECOMENDACIONES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raci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" y="1238250"/>
            <a:ext cx="1089204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4"/>
          <p:cNvSpPr/>
          <p:nvPr/>
        </p:nvSpPr>
        <p:spPr>
          <a:xfrm>
            <a:off x="429208" y="2395798"/>
            <a:ext cx="55288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895"/>
            <a:r>
              <a:rPr lang="es-EC" sz="2800" b="1" dirty="0">
                <a:solidFill>
                  <a:srgbClr val="241147"/>
                </a:solidFill>
                <a:latin typeface="Arial" pitchFamily="34" charset="0"/>
                <a:cs typeface="Arial" pitchFamily="34" charset="0"/>
              </a:rPr>
              <a:t>Evidenciar el impacto que tiene el manejo de las finanzas personales en el desarrollo socioeconómico </a:t>
            </a:r>
            <a:r>
              <a:rPr lang="es-EC" sz="2800" b="1" dirty="0" smtClean="0">
                <a:solidFill>
                  <a:srgbClr val="241147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C" sz="2800" b="1" dirty="0">
                <a:solidFill>
                  <a:srgbClr val="241147"/>
                </a:solidFill>
                <a:latin typeface="Arial" pitchFamily="34" charset="0"/>
                <a:cs typeface="Arial" pitchFamily="34" charset="0"/>
              </a:rPr>
              <a:t>cantón Rumiñahui, </a:t>
            </a:r>
            <a:r>
              <a:rPr lang="es-EC" sz="2800" b="1" dirty="0" smtClean="0">
                <a:solidFill>
                  <a:srgbClr val="241147"/>
                </a:solidFill>
                <a:latin typeface="Arial" pitchFamily="34" charset="0"/>
                <a:cs typeface="Arial" pitchFamily="34" charset="0"/>
              </a:rPr>
              <a:t>periodo </a:t>
            </a:r>
            <a:r>
              <a:rPr lang="es-EC" sz="2800" b="1" dirty="0">
                <a:solidFill>
                  <a:srgbClr val="241147"/>
                </a:solidFill>
                <a:latin typeface="Arial" pitchFamily="34" charset="0"/>
                <a:cs typeface="Arial" pitchFamily="34" charset="0"/>
              </a:rPr>
              <a:t>2016-2018. </a:t>
            </a:r>
            <a:endParaRPr lang="es-ES" sz="2800" b="1" dirty="0">
              <a:solidFill>
                <a:srgbClr val="2411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</a:rPr>
              <a:t>OBJETIVO GENERAL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para objetivo ge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1" y="1580844"/>
            <a:ext cx="529889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</a:rPr>
              <a:t>TEORIAS DE SOPORTE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7" name="Chevron 2"/>
          <p:cNvSpPr/>
          <p:nvPr/>
        </p:nvSpPr>
        <p:spPr>
          <a:xfrm>
            <a:off x="1247734" y="3590180"/>
            <a:ext cx="2348680" cy="708502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A0000"/>
                </a:solidFill>
                <a:latin typeface="Calibri Light" charset="0"/>
                <a:ea typeface="Calibri Light" charset="0"/>
                <a:cs typeface="Calibri Light" charset="0"/>
              </a:rPr>
              <a:t>FINANZAS PERSONALES</a:t>
            </a:r>
          </a:p>
        </p:txBody>
      </p:sp>
      <p:sp>
        <p:nvSpPr>
          <p:cNvPr id="238" name="Chevron 3"/>
          <p:cNvSpPr/>
          <p:nvPr/>
        </p:nvSpPr>
        <p:spPr>
          <a:xfrm>
            <a:off x="4666456" y="3590180"/>
            <a:ext cx="2348680" cy="708502"/>
          </a:xfrm>
          <a:prstGeom prst="chevron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252000" rtlCol="0" anchor="ctr"/>
          <a:lstStyle/>
          <a:p>
            <a:pPr algn="ctr"/>
            <a:endParaRPr lang="en-US" sz="2400" cap="all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rgbClr val="663300"/>
                </a:solidFill>
                <a:latin typeface="Calibri Light" charset="0"/>
                <a:ea typeface="Calibri Light" charset="0"/>
                <a:cs typeface="Calibri Light" charset="0"/>
              </a:rPr>
              <a:t>EDUCACIÓN FINANCIERA</a:t>
            </a:r>
            <a:endParaRPr lang="en-US" sz="2000" dirty="0">
              <a:solidFill>
                <a:srgbClr val="6633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9" name="Chevron 4"/>
          <p:cNvSpPr/>
          <p:nvPr/>
        </p:nvSpPr>
        <p:spPr>
          <a:xfrm>
            <a:off x="8165287" y="3566720"/>
            <a:ext cx="2983496" cy="70850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52000" rtlCol="0" anchor="ctr"/>
          <a:lstStyle/>
          <a:p>
            <a:pPr algn="ctr"/>
            <a:endParaRPr lang="en-US" sz="2400" cap="all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Calibri Light" charset="0"/>
                <a:ea typeface="Calibri Light" charset="0"/>
                <a:cs typeface="Calibri Light" charset="0"/>
              </a:rPr>
              <a:t>DESARROLLO SOCIOECONÓMICO</a:t>
            </a:r>
            <a:endParaRPr lang="en-US" sz="2000" b="1" dirty="0">
              <a:solidFill>
                <a:srgbClr val="0033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0" name="Rectangle 54"/>
          <p:cNvSpPr/>
          <p:nvPr/>
        </p:nvSpPr>
        <p:spPr>
          <a:xfrm>
            <a:off x="1379495" y="2085053"/>
            <a:ext cx="26798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+mj-lt"/>
                <a:cs typeface="Calibri Light" charset="0"/>
              </a:rPr>
              <a:t>-Objetivo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+mj-lt"/>
                <a:cs typeface="Calibri Light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  <a:cs typeface="Calibri Light" charset="0"/>
              </a:rPr>
              <a:t>Estructura</a:t>
            </a:r>
            <a:endParaRPr lang="en-US" b="1" dirty="0" smtClean="0">
              <a:solidFill>
                <a:srgbClr val="0070C0"/>
              </a:solidFill>
              <a:latin typeface="+mj-lt"/>
              <a:cs typeface="Calibri Light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+mj-lt"/>
                <a:cs typeface="Calibri Light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  <a:cs typeface="Calibri Light" charset="0"/>
              </a:rPr>
              <a:t>Manejo</a:t>
            </a:r>
            <a:endParaRPr lang="en-US" b="1" dirty="0">
              <a:solidFill>
                <a:srgbClr val="0070C0"/>
              </a:solidFill>
              <a:latin typeface="+mj-lt"/>
              <a:cs typeface="Calibri Light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6" name="Rectangle 54"/>
          <p:cNvSpPr/>
          <p:nvPr/>
        </p:nvSpPr>
        <p:spPr>
          <a:xfrm>
            <a:off x="4772625" y="4744553"/>
            <a:ext cx="2679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ED9013"/>
                </a:solidFill>
                <a:latin typeface="+mj-lt"/>
                <a:ea typeface="Calibri Light" charset="0"/>
                <a:cs typeface="Calibri Light" charset="0"/>
              </a:rPr>
              <a:t>-</a:t>
            </a:r>
            <a:r>
              <a:rPr lang="es-EC" b="1" dirty="0" smtClean="0">
                <a:solidFill>
                  <a:srgbClr val="ED9013"/>
                </a:solidFill>
                <a:latin typeface="+mj-lt"/>
                <a:ea typeface="Calibri Light" charset="0"/>
                <a:cs typeface="Calibri Light" charset="0"/>
              </a:rPr>
              <a:t>Importancia</a:t>
            </a:r>
          </a:p>
          <a:p>
            <a:r>
              <a:rPr lang="es-EC" b="1" dirty="0" smtClean="0">
                <a:solidFill>
                  <a:srgbClr val="ED9013"/>
                </a:solidFill>
                <a:latin typeface="+mj-lt"/>
                <a:ea typeface="Calibri Light" charset="0"/>
                <a:cs typeface="Calibri Light" charset="0"/>
              </a:rPr>
              <a:t>-Consumo inteligente</a:t>
            </a:r>
          </a:p>
          <a:p>
            <a:endParaRPr lang="en-US" sz="2000" dirty="0" smtClean="0">
              <a:solidFill>
                <a:srgbClr val="ED901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0" name="Rectangle 54"/>
          <p:cNvSpPr/>
          <p:nvPr/>
        </p:nvSpPr>
        <p:spPr>
          <a:xfrm>
            <a:off x="8468949" y="2943242"/>
            <a:ext cx="26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-</a:t>
            </a:r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Indicadores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96" y="1598960"/>
            <a:ext cx="2505075" cy="18288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3" y="4541330"/>
            <a:ext cx="1614461" cy="1757696"/>
          </a:xfrm>
          <a:prstGeom prst="rect">
            <a:avLst/>
          </a:prstGeom>
        </p:spPr>
      </p:pic>
      <p:pic>
        <p:nvPicPr>
          <p:cNvPr id="28" name="Picture 4" descr="Resultado de imagen para estado de resultado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17" y="4395211"/>
            <a:ext cx="2201238" cy="19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9809387"/>
              </p:ext>
            </p:extLst>
          </p:nvPr>
        </p:nvGraphicFramePr>
        <p:xfrm>
          <a:off x="2503915" y="2162376"/>
          <a:ext cx="3356983" cy="76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70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odología De La Investigación: Metodología de la Investi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0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</a:rPr>
              <a:t>METODOLOGÍA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6614045"/>
              </p:ext>
            </p:extLst>
          </p:nvPr>
        </p:nvGraphicFramePr>
        <p:xfrm>
          <a:off x="1581150" y="1355196"/>
          <a:ext cx="118334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8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ANÁLISIS DIAGNÓSTICO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0" y="1435441"/>
            <a:ext cx="7069015" cy="7209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511129" y="2468927"/>
            <a:ext cx="2989385" cy="711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4977821" y="3519523"/>
            <a:ext cx="2989385" cy="711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arallelogram 2"/>
          <p:cNvSpPr/>
          <p:nvPr/>
        </p:nvSpPr>
        <p:spPr>
          <a:xfrm>
            <a:off x="4521004" y="2127958"/>
            <a:ext cx="2579077" cy="340969"/>
          </a:xfrm>
          <a:prstGeom prst="parallelogram">
            <a:avLst>
              <a:gd name="adj" fmla="val 2221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3"/>
          <p:cNvSpPr/>
          <p:nvPr/>
        </p:nvSpPr>
        <p:spPr>
          <a:xfrm>
            <a:off x="4941907" y="3176891"/>
            <a:ext cx="2579077" cy="340969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9"/>
          <p:cNvSpPr/>
          <p:nvPr/>
        </p:nvSpPr>
        <p:spPr>
          <a:xfrm>
            <a:off x="3261207" y="1594874"/>
            <a:ext cx="548640" cy="4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0"/>
          <p:cNvSpPr/>
          <p:nvPr/>
        </p:nvSpPr>
        <p:spPr>
          <a:xfrm>
            <a:off x="4628124" y="2589040"/>
            <a:ext cx="548640" cy="4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1"/>
          <p:cNvSpPr/>
          <p:nvPr/>
        </p:nvSpPr>
        <p:spPr>
          <a:xfrm>
            <a:off x="5080953" y="3625874"/>
            <a:ext cx="548640" cy="4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2"/>
          <p:cNvSpPr/>
          <p:nvPr/>
        </p:nvSpPr>
        <p:spPr>
          <a:xfrm>
            <a:off x="5876535" y="4856515"/>
            <a:ext cx="548640" cy="4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4"/>
          <p:cNvSpPr/>
          <p:nvPr/>
        </p:nvSpPr>
        <p:spPr>
          <a:xfrm>
            <a:off x="6013483" y="4726017"/>
            <a:ext cx="287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Tecnológicos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/>
          <p:nvPr/>
        </p:nvSpPr>
        <p:spPr>
          <a:xfrm>
            <a:off x="3822806" y="1701887"/>
            <a:ext cx="315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CANTÓN RUMIÑAHUI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5445915" y="3564936"/>
            <a:ext cx="252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 SOCIOECONÓMICO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5018460" y="2500211"/>
            <a:ext cx="249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GENERALES</a:t>
            </a:r>
            <a:endParaRPr lang="es-EC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2"/>
          <p:cNvSpPr/>
          <p:nvPr/>
        </p:nvSpPr>
        <p:spPr>
          <a:xfrm>
            <a:off x="6763091" y="5903313"/>
            <a:ext cx="548640" cy="4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/>
          <p:cNvSpPr/>
          <p:nvPr/>
        </p:nvSpPr>
        <p:spPr>
          <a:xfrm>
            <a:off x="7012878" y="5777810"/>
            <a:ext cx="287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Ecológicos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 descr="Resultado de imagen para mapa canton rumiñahui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51" y="2156346"/>
            <a:ext cx="3191572" cy="384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58" y="3471600"/>
            <a:ext cx="3852022" cy="267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04643" y="5120457"/>
            <a:ext cx="14205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EDUCACIÓN</a:t>
            </a:r>
            <a:endParaRPr lang="es-EC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817033" y="4482313"/>
            <a:ext cx="161817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DEMOGRAFÍA</a:t>
            </a:r>
            <a:endParaRPr lang="es-EC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876350" y="5392604"/>
            <a:ext cx="14205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VIVIENDA</a:t>
            </a:r>
            <a:endParaRPr lang="es-EC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127871" y="5849781"/>
            <a:ext cx="142053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EMPLEO</a:t>
            </a:r>
            <a:endParaRPr lang="es-EC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735268" y="4731638"/>
            <a:ext cx="14205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SALUD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64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" y="2152223"/>
            <a:ext cx="4259872" cy="30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35" y="3388659"/>
            <a:ext cx="4252930" cy="314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36" y="2152222"/>
            <a:ext cx="4259864" cy="306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151178" y="141572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DEMOGRAFÍA</a:t>
            </a:r>
            <a:endParaRPr lang="es-E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141572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INGRESOS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1" y="1846556"/>
            <a:ext cx="4165854" cy="35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45" y="1972061"/>
            <a:ext cx="3783746" cy="30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24" y="3388659"/>
            <a:ext cx="3985920" cy="320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1178" y="1415727"/>
            <a:ext cx="588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CC"/>
                </a:solidFill>
              </a:rPr>
              <a:t>GASTOS</a:t>
            </a:r>
            <a:endParaRPr lang="es-ES" sz="3200" b="1" dirty="0">
              <a:solidFill>
                <a:srgbClr val="0000CC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1" y="2152222"/>
            <a:ext cx="5064125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2058"/>
            <a:ext cx="5345430" cy="4276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566</Words>
  <Application>Microsoft Office PowerPoint</Application>
  <PresentationFormat>Panorámica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JUSTIFICACIÓN</vt:lpstr>
      <vt:lpstr>Presentación de PowerPoint</vt:lpstr>
      <vt:lpstr>Presentación de PowerPoint</vt:lpstr>
      <vt:lpstr>Presentación de PowerPoint</vt:lpstr>
      <vt:lpstr>ANÁLISIS DIAGNÓSTICO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COMPROBACIÓN DE HIPÓTESIS</vt:lpstr>
      <vt:lpstr>COMPROBACIÓN DE HIPÓTESIS</vt:lpstr>
      <vt:lpstr>COMPROBACIÓN DE HIPÓTESIS</vt:lpstr>
      <vt:lpstr>COMPROBACIÓN DE HIPÓTESIS</vt:lpstr>
      <vt:lpstr>COMPROBACIÓN DE HIPÓTESIS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Catherine Enríquez</dc:creator>
  <cp:lastModifiedBy>USERPC</cp:lastModifiedBy>
  <cp:revision>481</cp:revision>
  <dcterms:created xsi:type="dcterms:W3CDTF">2017-02-28T17:03:39Z</dcterms:created>
  <dcterms:modified xsi:type="dcterms:W3CDTF">2020-09-10T22:54:59Z</dcterms:modified>
</cp:coreProperties>
</file>