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2"/>
    <p:sldMasterId id="2147483751" r:id="rId3"/>
    <p:sldMasterId id="2147483764" r:id="rId4"/>
    <p:sldMasterId id="2147483793" r:id="rId5"/>
    <p:sldMasterId id="2147483847" r:id="rId6"/>
    <p:sldMasterId id="2147483865" r:id="rId7"/>
    <p:sldMasterId id="2147483883" r:id="rId8"/>
  </p:sldMasterIdLst>
  <p:notesMasterIdLst>
    <p:notesMasterId r:id="rId33"/>
  </p:notesMasterIdLst>
  <p:handoutMasterIdLst>
    <p:handoutMasterId r:id="rId34"/>
  </p:handoutMasterIdLst>
  <p:sldIdLst>
    <p:sldId id="477" r:id="rId9"/>
    <p:sldId id="521" r:id="rId10"/>
    <p:sldId id="506" r:id="rId11"/>
    <p:sldId id="548" r:id="rId12"/>
    <p:sldId id="545" r:id="rId13"/>
    <p:sldId id="523" r:id="rId14"/>
    <p:sldId id="524" r:id="rId15"/>
    <p:sldId id="525" r:id="rId16"/>
    <p:sldId id="526" r:id="rId17"/>
    <p:sldId id="292" r:id="rId18"/>
    <p:sldId id="533" r:id="rId19"/>
    <p:sldId id="534" r:id="rId20"/>
    <p:sldId id="536" r:id="rId21"/>
    <p:sldId id="551" r:id="rId22"/>
    <p:sldId id="546" r:id="rId23"/>
    <p:sldId id="538" r:id="rId24"/>
    <p:sldId id="411" r:id="rId25"/>
    <p:sldId id="530" r:id="rId26"/>
    <p:sldId id="540" r:id="rId27"/>
    <p:sldId id="511" r:id="rId28"/>
    <p:sldId id="518" r:id="rId29"/>
    <p:sldId id="554" r:id="rId30"/>
    <p:sldId id="419" r:id="rId31"/>
    <p:sldId id="555" r:id="rId32"/>
  </p:sldIdLst>
  <p:sldSz cx="12192000" cy="6858000"/>
  <p:notesSz cx="9388475" cy="710247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B2CB"/>
    <a:srgbClr val="FFFFCC"/>
    <a:srgbClr val="CBADC7"/>
    <a:srgbClr val="D8C2D5"/>
    <a:srgbClr val="D2E6DE"/>
    <a:srgbClr val="DECCDC"/>
    <a:srgbClr val="C4DED3"/>
    <a:srgbClr val="6600FF"/>
    <a:srgbClr val="B6DF5B"/>
    <a:srgbClr val="F2F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7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557A1-1512-4F79-989B-E273396832BA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A47D9745-4EF8-4AE2-AC83-1985D9F40831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Confianza</a:t>
          </a:r>
        </a:p>
      </dgm:t>
    </dgm:pt>
    <dgm:pt modelId="{0508E944-143D-45AA-B141-A72CBFD1D99B}" type="parTrans" cxnId="{A7190C2B-1A47-4462-868C-D71E7226992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21B9E-9A2F-418C-97D4-0C87B49F71BB}" type="sibTrans" cxnId="{A7190C2B-1A47-4462-868C-D71E7226992A}">
      <dgm:prSet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88E54-4681-42C5-A1B1-25657A94B462}">
      <dgm:prSet phldrT="[Texto]" custT="1"/>
      <dgm:spPr/>
      <dgm:t>
        <a:bodyPr/>
        <a:lstStyle/>
        <a:p>
          <a:r>
            <a:rPr lang="es-EC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Entidades bancarias y la población</a:t>
          </a:r>
        </a:p>
      </dgm:t>
    </dgm:pt>
    <dgm:pt modelId="{73C2D08B-665E-4AEA-A170-2E759036951B}" type="parTrans" cxnId="{CF9F3BF2-265B-45AF-88F0-6C6518B3BD3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5AB05-CF15-4373-861C-A1D90BA1423A}" type="sibTrans" cxnId="{CF9F3BF2-265B-45AF-88F0-6C6518B3BD3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2D562-A741-4086-B686-D1563D5BA046}">
      <dgm:prSet phldrT="[Texto]" custT="1"/>
      <dgm:spPr/>
      <dgm:t>
        <a:bodyPr/>
        <a:lstStyle/>
        <a:p>
          <a:r>
            <a:rPr lang="es-EC" sz="1350" dirty="0">
              <a:latin typeface="Times New Roman" panose="02020603050405020304" pitchFamily="18" charset="0"/>
              <a:cs typeface="Times New Roman" panose="02020603050405020304" pitchFamily="18" charset="0"/>
            </a:rPr>
            <a:t>Problemáticas económico/social</a:t>
          </a:r>
        </a:p>
      </dgm:t>
    </dgm:pt>
    <dgm:pt modelId="{83F3A8A0-9F3F-4B9F-BC70-63E919892C90}" type="parTrans" cxnId="{462299C7-415F-44C1-907B-F37D2D3DBE5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7B2AE-616C-4944-9BA2-A9E5D7A19F1F}" type="sibTrans" cxnId="{462299C7-415F-44C1-907B-F37D2D3DBE5D}">
      <dgm:prSet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D85E6-B527-480D-AAEF-9254737692C6}">
      <dgm:prSet phldrT="[Texto]" custT="1"/>
      <dgm:spPr/>
      <dgm:t>
        <a:bodyPr/>
        <a:lstStyle/>
        <a:p>
          <a:r>
            <a:rPr lang="es-EC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Pérdida moneda y salida cientos ecuatorianos</a:t>
          </a:r>
        </a:p>
      </dgm:t>
    </dgm:pt>
    <dgm:pt modelId="{8D7409D1-E9A2-4CED-878A-4A331240B52F}" type="parTrans" cxnId="{F96B0581-9C14-406D-B685-ECF497480FE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F19FF-3D46-45E1-99ED-22A487852EC7}" type="sibTrans" cxnId="{F96B0581-9C14-406D-B685-ECF497480FE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2F034-8B6B-406A-8D26-C89532EB863C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Pilar fundamental</a:t>
          </a:r>
        </a:p>
      </dgm:t>
    </dgm:pt>
    <dgm:pt modelId="{3E04FB3D-079B-4F1C-B4C1-B028EC34F41E}" type="parTrans" cxnId="{A288EAC4-5858-46A9-9508-990A597D42F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3728A-1BEE-4ECD-A7F3-CE64403DE0D3}" type="sibTrans" cxnId="{A288EAC4-5858-46A9-9508-990A597D42F0}">
      <dgm:prSet/>
      <dgm:spPr>
        <a:blipFill rotWithShape="1">
          <a:blip xmlns:r="http://schemas.openxmlformats.org/officeDocument/2006/relationships" r:embed="rId3"/>
          <a:srcRect/>
          <a:stretch>
            <a:fillRect l="-30000" r="-30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88022-7E1C-4598-8F38-23C98B90BE38}">
      <dgm:prSet phldrT="[Texto]" custT="1"/>
      <dgm:spPr/>
      <dgm:t>
        <a:bodyPr/>
        <a:lstStyle/>
        <a:p>
          <a:r>
            <a:rPr lang="es-EC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Economía de un país</a:t>
          </a:r>
        </a:p>
      </dgm:t>
    </dgm:pt>
    <dgm:pt modelId="{DF4CD84F-7036-4103-9A4F-21A317492711}" type="parTrans" cxnId="{5A1DC6BE-720C-4FA4-868C-A13D224C5BA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446DD-AECB-444A-B097-5898398D95BF}" type="sibTrans" cxnId="{5A1DC6BE-720C-4FA4-868C-A13D224C5BA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3AADA-B79E-45FE-91DB-B5FF4571D990}">
      <dgm:prSet phldrT="[Texto]" custT="1"/>
      <dgm:spPr/>
      <dgm:t>
        <a:bodyPr/>
        <a:lstStyle/>
        <a:p>
          <a:r>
            <a:rPr lang="es-MX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Afectando sensiblemente Imagen sector bancario</a:t>
          </a:r>
          <a:endParaRPr lang="es-EC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A8E0A-54B7-4F49-BA1C-4C4E9273AE9B}" type="sibTrans" cxnId="{35E2C51B-2BA8-42AD-813E-2A0613D64E6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2B42A-B9F2-4FA4-8F0F-5D30C4533ED0}" type="parTrans" cxnId="{35E2C51B-2BA8-42AD-813E-2A0613D64E6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D6E91-B582-4824-8E63-6FB9D58FC1F7}">
      <dgm:prSet phldrT="[Texto]" custT="1"/>
      <dgm:spPr/>
      <dgm:t>
        <a:bodyPr/>
        <a:lstStyle/>
        <a:p>
          <a:r>
            <a:rPr lang="es-MX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Crisis financieras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3EDFA-DFFE-4BD2-9C9A-53E356A82C07}" type="sibTrans" cxnId="{EB248312-B7DD-444F-9B87-81AEB270984F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6ECC1-5730-44AD-A96C-B1F79AE9452F}" type="parTrans" cxnId="{EB248312-B7DD-444F-9B87-81AEB270984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55305-E99F-472C-835D-BF8DF6A0B862}">
      <dgm:prSet phldrT="[Texto]" custT="1"/>
      <dgm:spPr/>
      <dgm:t>
        <a:bodyPr/>
        <a:lstStyle/>
        <a:p>
          <a:r>
            <a:rPr lang="es-EC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Banca esfuerza constantemente</a:t>
          </a:r>
        </a:p>
      </dgm:t>
    </dgm:pt>
    <dgm:pt modelId="{D05796B2-BB03-481F-BD43-B808F726A3FC}" type="parTrans" cxnId="{8D098729-3002-4A07-A299-C7F10FBED6D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4D64F-FEBE-463B-B686-281999B93594}" type="sibTrans" cxnId="{8D098729-3002-4A07-A299-C7F10FBED6D1}">
      <dgm:prSet/>
      <dgm:spPr>
        <a:blipFill rotWithShape="1">
          <a:blip xmlns:r="http://schemas.openxmlformats.org/officeDocument/2006/relationships" r:embed="rId5"/>
          <a:srcRect/>
          <a:stretch>
            <a:fillRect l="-41000" r="-41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A1ED6-26CB-4251-BAB3-805FE6A4F247}">
      <dgm:prSet phldrT="[Texto]" custT="1"/>
      <dgm:spPr/>
      <dgm:t>
        <a:bodyPr/>
        <a:lstStyle/>
        <a:p>
          <a:r>
            <a:rPr lang="es-MX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Finalidad: proteger y fortalecer Imagen</a:t>
          </a:r>
          <a:endParaRPr lang="es-EC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EC770-3DAF-4D8D-AD9D-BC37C8BD8E85}" type="parTrans" cxnId="{15F81A01-B263-4615-B81B-935E520BE57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FC98A-5F3C-42EB-A1B5-948FAB05ADC6}" type="sibTrans" cxnId="{15F81A01-B263-4615-B81B-935E520BE57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FBB74-1ECB-4F2B-B9AF-D0E08A36E239}">
      <dgm:prSet custT="1"/>
      <dgm:spPr/>
      <dgm:t>
        <a:bodyPr/>
        <a:lstStyle/>
        <a:p>
          <a:r>
            <a:rPr lang="es-MX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Percepción del usuario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63D5C-8F1B-4812-9D37-0588A1D0AFA9}" type="sibTrans" cxnId="{BC21FE80-37A3-46D9-881C-7BA3D52143C9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B06CE-48A0-4DA9-A499-A2B97DCCBB63}" type="parTrans" cxnId="{BC21FE80-37A3-46D9-881C-7BA3D52143C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3552E-3F59-490A-8B2B-4A57C20725CA}">
      <dgm:prSet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Cliente imagen negativa</a:t>
          </a:r>
        </a:p>
      </dgm:t>
    </dgm:pt>
    <dgm:pt modelId="{2E451763-4986-442C-BC06-18C7E5FBD791}" type="sibTrans" cxnId="{1B8B8469-43B6-40BD-AAB9-080749008173}">
      <dgm:prSet/>
      <dgm:spPr>
        <a:blipFill rotWithShape="1">
          <a:blip xmlns:r="http://schemas.openxmlformats.org/officeDocument/2006/relationships" r:embed="rId7"/>
          <a:srcRect/>
          <a:stretch>
            <a:fillRect l="-19000" r="-19000"/>
          </a:stretch>
        </a:blip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E47F3-F37A-4B2C-91A0-ADA4063C5490}" type="parTrans" cxnId="{1B8B8469-43B6-40BD-AAB9-08074900817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0DB5F-F037-48F9-8163-59D2F24DAF0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30A58-AE37-4B40-97A7-D67ABEE8650C}" type="sibTrans" cxnId="{AEEF97E2-0D1B-442D-A24F-FB3E81DED68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7F887-6A04-47D4-B3B9-E34E5865FB54}" type="parTrans" cxnId="{AEEF97E2-0D1B-442D-A24F-FB3E81DED68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72772-4847-4D07-9AE2-521D8DC6756C}" type="pres">
      <dgm:prSet presAssocID="{5C2557A1-1512-4F79-989B-E273396832BA}" presName="Name0" presStyleCnt="0">
        <dgm:presLayoutVars>
          <dgm:chMax val="7"/>
          <dgm:chPref val="7"/>
          <dgm:dir/>
        </dgm:presLayoutVars>
      </dgm:prSet>
      <dgm:spPr/>
    </dgm:pt>
    <dgm:pt modelId="{E3DD1CFD-7F6A-478C-A46F-4D87AC529805}" type="pres">
      <dgm:prSet presAssocID="{5C2557A1-1512-4F79-989B-E273396832BA}" presName="dot1" presStyleLbl="alignNode1" presStyleIdx="0" presStyleCnt="18"/>
      <dgm:spPr/>
    </dgm:pt>
    <dgm:pt modelId="{A410E4EE-FB86-478D-9FD1-4EAFDEBA9038}" type="pres">
      <dgm:prSet presAssocID="{5C2557A1-1512-4F79-989B-E273396832BA}" presName="dot2" presStyleLbl="alignNode1" presStyleIdx="1" presStyleCnt="18"/>
      <dgm:spPr/>
    </dgm:pt>
    <dgm:pt modelId="{28952708-0417-418B-AA83-EA30AE85ABB6}" type="pres">
      <dgm:prSet presAssocID="{5C2557A1-1512-4F79-989B-E273396832BA}" presName="dot3" presStyleLbl="alignNode1" presStyleIdx="2" presStyleCnt="18"/>
      <dgm:spPr/>
    </dgm:pt>
    <dgm:pt modelId="{50C39858-68E1-4659-B64C-FC70E2E93AC0}" type="pres">
      <dgm:prSet presAssocID="{5C2557A1-1512-4F79-989B-E273396832BA}" presName="dot4" presStyleLbl="alignNode1" presStyleIdx="3" presStyleCnt="18"/>
      <dgm:spPr/>
    </dgm:pt>
    <dgm:pt modelId="{5E52071F-8434-4D2B-AF3C-2B4ACF71810D}" type="pres">
      <dgm:prSet presAssocID="{5C2557A1-1512-4F79-989B-E273396832BA}" presName="dot5" presStyleLbl="alignNode1" presStyleIdx="4" presStyleCnt="18"/>
      <dgm:spPr/>
    </dgm:pt>
    <dgm:pt modelId="{4E60C00B-8AA3-4A1E-9DC0-9DC5C35F95D3}" type="pres">
      <dgm:prSet presAssocID="{5C2557A1-1512-4F79-989B-E273396832BA}" presName="dot6" presStyleLbl="alignNode1" presStyleIdx="5" presStyleCnt="18"/>
      <dgm:spPr/>
    </dgm:pt>
    <dgm:pt modelId="{986932F9-AD65-45B5-AB03-746EEBE4C3F2}" type="pres">
      <dgm:prSet presAssocID="{5C2557A1-1512-4F79-989B-E273396832BA}" presName="dot7" presStyleLbl="alignNode1" presStyleIdx="6" presStyleCnt="18"/>
      <dgm:spPr/>
    </dgm:pt>
    <dgm:pt modelId="{CC05DE96-5C1B-42E9-8F99-E8A48E1B8EFB}" type="pres">
      <dgm:prSet presAssocID="{5C2557A1-1512-4F79-989B-E273396832BA}" presName="dot8" presStyleLbl="alignNode1" presStyleIdx="7" presStyleCnt="18"/>
      <dgm:spPr/>
    </dgm:pt>
    <dgm:pt modelId="{B0CFBF34-1839-4C99-93D4-77681416F23F}" type="pres">
      <dgm:prSet presAssocID="{5C2557A1-1512-4F79-989B-E273396832BA}" presName="dot9" presStyleLbl="alignNode1" presStyleIdx="8" presStyleCnt="18"/>
      <dgm:spPr/>
    </dgm:pt>
    <dgm:pt modelId="{B7C99A1C-D8FC-4BC2-9AFB-0691C3577C30}" type="pres">
      <dgm:prSet presAssocID="{5C2557A1-1512-4F79-989B-E273396832BA}" presName="dot10" presStyleLbl="alignNode1" presStyleIdx="9" presStyleCnt="18"/>
      <dgm:spPr/>
    </dgm:pt>
    <dgm:pt modelId="{4A902958-E101-41E2-9659-E681947838E4}" type="pres">
      <dgm:prSet presAssocID="{5C2557A1-1512-4F79-989B-E273396832BA}" presName="dot11" presStyleLbl="alignNode1" presStyleIdx="10" presStyleCnt="18"/>
      <dgm:spPr/>
    </dgm:pt>
    <dgm:pt modelId="{59100115-B678-4CA6-BB6D-4B2F9921C928}" type="pres">
      <dgm:prSet presAssocID="{5C2557A1-1512-4F79-989B-E273396832BA}" presName="dotArrow1" presStyleLbl="alignNode1" presStyleIdx="11" presStyleCnt="18"/>
      <dgm:spPr/>
    </dgm:pt>
    <dgm:pt modelId="{DB8E8E59-7F5B-4D6D-AF3E-7CBD9F77CB9F}" type="pres">
      <dgm:prSet presAssocID="{5C2557A1-1512-4F79-989B-E273396832BA}" presName="dotArrow2" presStyleLbl="alignNode1" presStyleIdx="12" presStyleCnt="18"/>
      <dgm:spPr/>
    </dgm:pt>
    <dgm:pt modelId="{667F35C9-F959-455E-878B-171568BC307A}" type="pres">
      <dgm:prSet presAssocID="{5C2557A1-1512-4F79-989B-E273396832BA}" presName="dotArrow3" presStyleLbl="alignNode1" presStyleIdx="13" presStyleCnt="18"/>
      <dgm:spPr/>
    </dgm:pt>
    <dgm:pt modelId="{A18D9027-8E65-447B-B027-DEA7E1E79973}" type="pres">
      <dgm:prSet presAssocID="{5C2557A1-1512-4F79-989B-E273396832BA}" presName="dotArrow4" presStyleLbl="alignNode1" presStyleIdx="14" presStyleCnt="18"/>
      <dgm:spPr/>
    </dgm:pt>
    <dgm:pt modelId="{07054D5F-376E-49C0-9085-99DEF4A642A4}" type="pres">
      <dgm:prSet presAssocID="{5C2557A1-1512-4F79-989B-E273396832BA}" presName="dotArrow5" presStyleLbl="alignNode1" presStyleIdx="15" presStyleCnt="18"/>
      <dgm:spPr/>
    </dgm:pt>
    <dgm:pt modelId="{E7C4F161-66F8-4DE3-9B3F-AC25BDFFC82D}" type="pres">
      <dgm:prSet presAssocID="{5C2557A1-1512-4F79-989B-E273396832BA}" presName="dotArrow6" presStyleLbl="alignNode1" presStyleIdx="16" presStyleCnt="18"/>
      <dgm:spPr/>
    </dgm:pt>
    <dgm:pt modelId="{F51052CC-1220-4B50-92D7-03219AD17A78}" type="pres">
      <dgm:prSet presAssocID="{5C2557A1-1512-4F79-989B-E273396832BA}" presName="dotArrow7" presStyleLbl="alignNode1" presStyleIdx="17" presStyleCnt="18"/>
      <dgm:spPr/>
    </dgm:pt>
    <dgm:pt modelId="{324880A7-B7E7-4466-917B-2268A62A3C37}" type="pres">
      <dgm:prSet presAssocID="{0EE2F034-8B6B-406A-8D26-C89532EB863C}" presName="parTx1" presStyleLbl="node1" presStyleIdx="0" presStyleCnt="7" custScaleX="125452" custLinFactNeighborX="14901" custLinFactNeighborY="-34064"/>
      <dgm:spPr/>
    </dgm:pt>
    <dgm:pt modelId="{CC213471-6FD0-4F37-9E98-E3D8F9F8C550}" type="pres">
      <dgm:prSet presAssocID="{0EE2F034-8B6B-406A-8D26-C89532EB863C}" presName="desTx1" presStyleLbl="revTx" presStyleIdx="0" presStyleCnt="5" custScaleX="42281" custLinFactNeighborX="-17642" custLinFactNeighborY="-33232">
        <dgm:presLayoutVars>
          <dgm:bulletEnabled val="1"/>
        </dgm:presLayoutVars>
      </dgm:prSet>
      <dgm:spPr/>
    </dgm:pt>
    <dgm:pt modelId="{47BB1F9B-B47B-43A3-8382-CAB6F3F7F80A}" type="pres">
      <dgm:prSet presAssocID="{A713728A-1BEE-4ECD-A7F3-CE64403DE0D3}" presName="picture1" presStyleCnt="0"/>
      <dgm:spPr/>
    </dgm:pt>
    <dgm:pt modelId="{592366D2-EBCF-4757-82D6-7C4D8CC62320}" type="pres">
      <dgm:prSet presAssocID="{A713728A-1BEE-4ECD-A7F3-CE64403DE0D3}" presName="imageRepeatNode" presStyleLbl="fgImgPlace1" presStyleIdx="0" presStyleCnt="7"/>
      <dgm:spPr/>
    </dgm:pt>
    <dgm:pt modelId="{C5A8A060-6EAC-47F4-9D57-478A87F3BC14}" type="pres">
      <dgm:prSet presAssocID="{A47D9745-4EF8-4AE2-AC83-1985D9F40831}" presName="parTx2" presStyleLbl="node1" presStyleIdx="1" presStyleCnt="7" custScaleX="125452" custLinFactNeighborX="16096" custLinFactNeighborY="-45639"/>
      <dgm:spPr/>
    </dgm:pt>
    <dgm:pt modelId="{40F790FA-0F25-40F4-A786-AC8D079A495B}" type="pres">
      <dgm:prSet presAssocID="{A47D9745-4EF8-4AE2-AC83-1985D9F40831}" presName="desTx2" presStyleLbl="revTx" presStyleIdx="1" presStyleCnt="5" custScaleX="70697" custScaleY="127383" custLinFactNeighborX="6453" custLinFactNeighborY="-32514">
        <dgm:presLayoutVars>
          <dgm:bulletEnabled val="1"/>
        </dgm:presLayoutVars>
      </dgm:prSet>
      <dgm:spPr/>
    </dgm:pt>
    <dgm:pt modelId="{4F401010-5B0C-4E20-B6B1-9F8A1BEC33DF}" type="pres">
      <dgm:prSet presAssocID="{ABB21B9E-9A2F-418C-97D4-0C87B49F71BB}" presName="picture2" presStyleCnt="0"/>
      <dgm:spPr/>
    </dgm:pt>
    <dgm:pt modelId="{3557EEE0-93DA-4AD4-BAB1-4002779A3EC2}" type="pres">
      <dgm:prSet presAssocID="{ABB21B9E-9A2F-418C-97D4-0C87B49F71BB}" presName="imageRepeatNode" presStyleLbl="fgImgPlace1" presStyleIdx="1" presStyleCnt="7"/>
      <dgm:spPr/>
    </dgm:pt>
    <dgm:pt modelId="{2453BA7C-FC0E-4780-99A6-5F88A5A2CF3B}" type="pres">
      <dgm:prSet presAssocID="{5BFD6E91-B582-4824-8E63-6FB9D58FC1F7}" presName="parTx3" presStyleLbl="node1" presStyleIdx="2" presStyleCnt="7" custScaleX="125452" custLinFactNeighborX="14901" custLinFactNeighborY="-34064"/>
      <dgm:spPr/>
    </dgm:pt>
    <dgm:pt modelId="{AB9B786D-107C-4E90-BE03-EFBF5705AA23}" type="pres">
      <dgm:prSet presAssocID="{5BFD6E91-B582-4824-8E63-6FB9D58FC1F7}" presName="desTx3" presStyleLbl="revTx" presStyleIdx="2" presStyleCnt="5" custScaleX="126104" custLinFactNeighborX="40069" custLinFactNeighborY="-28497">
        <dgm:presLayoutVars>
          <dgm:bulletEnabled val="1"/>
        </dgm:presLayoutVars>
      </dgm:prSet>
      <dgm:spPr/>
    </dgm:pt>
    <dgm:pt modelId="{A47EEF68-C303-42EE-A908-78894CB4F791}" type="pres">
      <dgm:prSet presAssocID="{2613EDFA-DFFE-4BD2-9C9A-53E356A82C07}" presName="picture3" presStyleCnt="0"/>
      <dgm:spPr/>
    </dgm:pt>
    <dgm:pt modelId="{B96F8796-80F5-4B3D-884B-AEB0E1AC78F2}" type="pres">
      <dgm:prSet presAssocID="{2613EDFA-DFFE-4BD2-9C9A-53E356A82C07}" presName="imageRepeatNode" presStyleLbl="fgImgPlace1" presStyleIdx="2" presStyleCnt="7" custLinFactNeighborX="1162" custLinFactNeighborY="5706"/>
      <dgm:spPr/>
    </dgm:pt>
    <dgm:pt modelId="{5D4020EA-4015-4D53-8DDF-5BCBE4ECE285}" type="pres">
      <dgm:prSet presAssocID="{7DC2D562-A741-4086-B686-D1563D5BA046}" presName="parTx4" presStyleLbl="node1" presStyleIdx="3" presStyleCnt="7" custScaleX="122863" custLinFactNeighborX="16619" custLinFactNeighborY="-42446"/>
      <dgm:spPr/>
    </dgm:pt>
    <dgm:pt modelId="{7F608AF0-2CEF-4425-81C5-0B25AFD1EB10}" type="pres">
      <dgm:prSet presAssocID="{7DC2D562-A741-4086-B686-D1563D5BA046}" presName="desTx4" presStyleLbl="revTx" presStyleIdx="3" presStyleCnt="5" custScaleX="157608" custLinFactNeighborX="74426" custLinFactNeighborY="-35676">
        <dgm:presLayoutVars>
          <dgm:bulletEnabled val="1"/>
        </dgm:presLayoutVars>
      </dgm:prSet>
      <dgm:spPr/>
    </dgm:pt>
    <dgm:pt modelId="{BDF04666-AC7B-4F7D-B9D3-4F490120DA4E}" type="pres">
      <dgm:prSet presAssocID="{8817B2AE-616C-4944-9BA2-A9E5D7A19F1F}" presName="picture4" presStyleCnt="0"/>
      <dgm:spPr/>
    </dgm:pt>
    <dgm:pt modelId="{5723F4F9-3258-42B5-AFFA-B60E5635A52A}" type="pres">
      <dgm:prSet presAssocID="{8817B2AE-616C-4944-9BA2-A9E5D7A19F1F}" presName="imageRepeatNode" presStyleLbl="fgImgPlace1" presStyleIdx="3" presStyleCnt="7"/>
      <dgm:spPr/>
    </dgm:pt>
    <dgm:pt modelId="{EB33FCA8-BC3C-4767-833D-3677CB014136}" type="pres">
      <dgm:prSet presAssocID="{FEC55305-E99F-472C-835D-BF8DF6A0B862}" presName="parTx5" presStyleLbl="node1" presStyleIdx="4" presStyleCnt="7" custScaleX="114020" custLinFactNeighborX="10614" custLinFactNeighborY="-32017"/>
      <dgm:spPr/>
    </dgm:pt>
    <dgm:pt modelId="{2DD2F4CC-B40D-4726-BF2C-C40E27C36B67}" type="pres">
      <dgm:prSet presAssocID="{FEC55305-E99F-472C-835D-BF8DF6A0B862}" presName="desTx5" presStyleLbl="revTx" presStyleIdx="4" presStyleCnt="5" custScaleX="175930" custLinFactNeighborX="82785" custLinFactNeighborY="-32017">
        <dgm:presLayoutVars>
          <dgm:bulletEnabled val="1"/>
        </dgm:presLayoutVars>
      </dgm:prSet>
      <dgm:spPr/>
    </dgm:pt>
    <dgm:pt modelId="{93CC767B-5B5E-42B9-8863-1F6F494A2887}" type="pres">
      <dgm:prSet presAssocID="{0D64D64F-FEBE-463B-B686-281999B93594}" presName="picture5" presStyleCnt="0"/>
      <dgm:spPr/>
    </dgm:pt>
    <dgm:pt modelId="{F23E161D-93AE-44DA-8F01-267357F24032}" type="pres">
      <dgm:prSet presAssocID="{0D64D64F-FEBE-463B-B686-281999B93594}" presName="imageRepeatNode" presStyleLbl="fgImgPlace1" presStyleIdx="4" presStyleCnt="7"/>
      <dgm:spPr/>
    </dgm:pt>
    <dgm:pt modelId="{F4C55C3D-044C-4CB5-96D1-F98EC48B2C63}" type="pres">
      <dgm:prSet presAssocID="{860FBB74-1ECB-4F2B-B9AF-D0E08A36E239}" presName="parTx6" presStyleLbl="node1" presStyleIdx="5" presStyleCnt="7" custScaleX="124071" custLinFactNeighborX="14343" custLinFactNeighborY="-34235"/>
      <dgm:spPr/>
    </dgm:pt>
    <dgm:pt modelId="{F5510FED-F25C-4A9C-A21B-2A056A1E3143}" type="pres">
      <dgm:prSet presAssocID="{53F63D5C-8F1B-4812-9D37-0588A1D0AFA9}" presName="picture6" presStyleCnt="0"/>
      <dgm:spPr/>
    </dgm:pt>
    <dgm:pt modelId="{C0191FB7-3BD8-493C-8935-5BD04F523377}" type="pres">
      <dgm:prSet presAssocID="{53F63D5C-8F1B-4812-9D37-0588A1D0AFA9}" presName="imageRepeatNode" presStyleLbl="fgImgPlace1" presStyleIdx="5" presStyleCnt="7"/>
      <dgm:spPr/>
    </dgm:pt>
    <dgm:pt modelId="{084C40AD-38CB-413D-87C3-392293951626}" type="pres">
      <dgm:prSet presAssocID="{FEC3552E-3F59-490A-8B2B-4A57C20725CA}" presName="parTx7" presStyleLbl="node1" presStyleIdx="6" presStyleCnt="7" custScaleX="125617" custLinFactNeighborX="18697" custLinFactNeighborY="-22225"/>
      <dgm:spPr/>
    </dgm:pt>
    <dgm:pt modelId="{1E89B03E-7C4F-4842-9967-711B4A35A0F2}" type="pres">
      <dgm:prSet presAssocID="{2E451763-4986-442C-BC06-18C7E5FBD791}" presName="picture7" presStyleCnt="0"/>
      <dgm:spPr/>
    </dgm:pt>
    <dgm:pt modelId="{D96D706E-C4A4-4E01-AD53-FFB7ED1681B9}" type="pres">
      <dgm:prSet presAssocID="{2E451763-4986-442C-BC06-18C7E5FBD791}" presName="imageRepeatNode" presStyleLbl="fgImgPlace1" presStyleIdx="6" presStyleCnt="7"/>
      <dgm:spPr/>
    </dgm:pt>
  </dgm:ptLst>
  <dgm:cxnLst>
    <dgm:cxn modelId="{15F81A01-B263-4615-B81B-935E520BE575}" srcId="{FEC55305-E99F-472C-835D-BF8DF6A0B862}" destId="{E05A1ED6-26CB-4251-BAB3-805FE6A4F247}" srcOrd="0" destOrd="0" parTransId="{86FEC770-3DAF-4D8D-AD9D-BC37C8BD8E85}" sibTransId="{A7BFC98A-5F3C-42EB-A1B5-948FAB05ADC6}"/>
    <dgm:cxn modelId="{4DFF1506-5A8E-4C84-A585-21211B88CA99}" type="presOf" srcId="{8817B2AE-616C-4944-9BA2-A9E5D7A19F1F}" destId="{5723F4F9-3258-42B5-AFFA-B60E5635A52A}" srcOrd="0" destOrd="0" presId="urn:microsoft.com/office/officeart/2008/layout/AscendingPictureAccentProcess"/>
    <dgm:cxn modelId="{540E1B0D-B2B9-49FA-9857-D42FE6810281}" type="presOf" srcId="{7FED85E6-B527-480D-AAEF-9254737692C6}" destId="{7F608AF0-2CEF-4425-81C5-0B25AFD1EB10}" srcOrd="0" destOrd="0" presId="urn:microsoft.com/office/officeart/2008/layout/AscendingPictureAccentProcess"/>
    <dgm:cxn modelId="{EB248312-B7DD-444F-9B87-81AEB270984F}" srcId="{5C2557A1-1512-4F79-989B-E273396832BA}" destId="{5BFD6E91-B582-4824-8E63-6FB9D58FC1F7}" srcOrd="2" destOrd="0" parTransId="{DF96ECC1-5730-44AD-A96C-B1F79AE9452F}" sibTransId="{2613EDFA-DFFE-4BD2-9C9A-53E356A82C07}"/>
    <dgm:cxn modelId="{6B9E6A1A-BB00-4B58-A2BB-F066E5E2174D}" type="presOf" srcId="{06188022-7E1C-4598-8F38-23C98B90BE38}" destId="{CC213471-6FD0-4F37-9E98-E3D8F9F8C550}" srcOrd="0" destOrd="0" presId="urn:microsoft.com/office/officeart/2008/layout/AscendingPictureAccentProcess"/>
    <dgm:cxn modelId="{35E2C51B-2BA8-42AD-813E-2A0613D64E60}" srcId="{5BFD6E91-B582-4824-8E63-6FB9D58FC1F7}" destId="{08A3AADA-B79E-45FE-91DB-B5FF4571D990}" srcOrd="0" destOrd="0" parTransId="{A9A2B42A-B9F2-4FA4-8F0F-5D30C4533ED0}" sibTransId="{BBAA8E0A-54B7-4F49-BA1C-4C4E9273AE9B}"/>
    <dgm:cxn modelId="{1481C51F-8609-4003-9B7F-AD0A99284F4D}" type="presOf" srcId="{2613EDFA-DFFE-4BD2-9C9A-53E356A82C07}" destId="{B96F8796-80F5-4B3D-884B-AEB0E1AC78F2}" srcOrd="0" destOrd="0" presId="urn:microsoft.com/office/officeart/2008/layout/AscendingPictureAccentProcess"/>
    <dgm:cxn modelId="{AC5D5822-6A07-4FA5-A45D-4DBD6BF455F2}" type="presOf" srcId="{860FBB74-1ECB-4F2B-B9AF-D0E08A36E239}" destId="{F4C55C3D-044C-4CB5-96D1-F98EC48B2C63}" srcOrd="0" destOrd="0" presId="urn:microsoft.com/office/officeart/2008/layout/AscendingPictureAccentProcess"/>
    <dgm:cxn modelId="{8D098729-3002-4A07-A299-C7F10FBED6D1}" srcId="{5C2557A1-1512-4F79-989B-E273396832BA}" destId="{FEC55305-E99F-472C-835D-BF8DF6A0B862}" srcOrd="4" destOrd="0" parTransId="{D05796B2-BB03-481F-BD43-B808F726A3FC}" sibTransId="{0D64D64F-FEBE-463B-B686-281999B93594}"/>
    <dgm:cxn modelId="{A7190C2B-1A47-4462-868C-D71E7226992A}" srcId="{5C2557A1-1512-4F79-989B-E273396832BA}" destId="{A47D9745-4EF8-4AE2-AC83-1985D9F40831}" srcOrd="1" destOrd="0" parTransId="{0508E944-143D-45AA-B141-A72CBFD1D99B}" sibTransId="{ABB21B9E-9A2F-418C-97D4-0C87B49F71BB}"/>
    <dgm:cxn modelId="{0F64BD2B-8901-4828-9981-DF9EB2171565}" type="presOf" srcId="{E05A1ED6-26CB-4251-BAB3-805FE6A4F247}" destId="{2DD2F4CC-B40D-4726-BF2C-C40E27C36B67}" srcOrd="0" destOrd="0" presId="urn:microsoft.com/office/officeart/2008/layout/AscendingPictureAccentProcess"/>
    <dgm:cxn modelId="{43EEC02B-782A-4B86-92AC-59437F30BE16}" type="presOf" srcId="{C5988E54-4681-42C5-A1B1-25657A94B462}" destId="{40F790FA-0F25-40F4-A786-AC8D079A495B}" srcOrd="0" destOrd="0" presId="urn:microsoft.com/office/officeart/2008/layout/AscendingPictureAccentProcess"/>
    <dgm:cxn modelId="{87BAEB3D-95E8-48CD-B5CF-6F0A1ACE833D}" type="presOf" srcId="{53F63D5C-8F1B-4812-9D37-0588A1D0AFA9}" destId="{C0191FB7-3BD8-493C-8935-5BD04F523377}" srcOrd="0" destOrd="0" presId="urn:microsoft.com/office/officeart/2008/layout/AscendingPictureAccentProcess"/>
    <dgm:cxn modelId="{4D18CC46-2992-40F6-93BE-94AC278D41DC}" type="presOf" srcId="{A713728A-1BEE-4ECD-A7F3-CE64403DE0D3}" destId="{592366D2-EBCF-4757-82D6-7C4D8CC62320}" srcOrd="0" destOrd="0" presId="urn:microsoft.com/office/officeart/2008/layout/AscendingPictureAccentProcess"/>
    <dgm:cxn modelId="{D58B2147-C2E0-4E20-B7AB-B8C5F0EFAB9E}" type="presOf" srcId="{FEC3552E-3F59-490A-8B2B-4A57C20725CA}" destId="{084C40AD-38CB-413D-87C3-392293951626}" srcOrd="0" destOrd="0" presId="urn:microsoft.com/office/officeart/2008/layout/AscendingPictureAccentProcess"/>
    <dgm:cxn modelId="{C85FA068-E4E2-40FB-93EA-AC7AE8234A6D}" type="presOf" srcId="{7DC2D562-A741-4086-B686-D1563D5BA046}" destId="{5D4020EA-4015-4D53-8DDF-5BCBE4ECE285}" srcOrd="0" destOrd="0" presId="urn:microsoft.com/office/officeart/2008/layout/AscendingPictureAccentProcess"/>
    <dgm:cxn modelId="{1B8B8469-43B6-40BD-AAB9-080749008173}" srcId="{5C2557A1-1512-4F79-989B-E273396832BA}" destId="{FEC3552E-3F59-490A-8B2B-4A57C20725CA}" srcOrd="6" destOrd="0" parTransId="{F26E47F3-F37A-4B2C-91A0-ADA4063C5490}" sibTransId="{2E451763-4986-442C-BC06-18C7E5FBD791}"/>
    <dgm:cxn modelId="{56F7956B-1B72-45BC-B2EF-01B671A3D5FF}" type="presOf" srcId="{2E451763-4986-442C-BC06-18C7E5FBD791}" destId="{D96D706E-C4A4-4E01-AD53-FFB7ED1681B9}" srcOrd="0" destOrd="0" presId="urn:microsoft.com/office/officeart/2008/layout/AscendingPictureAccentProcess"/>
    <dgm:cxn modelId="{A5777957-98D7-4C52-8488-0545968FC16B}" type="presOf" srcId="{0D64D64F-FEBE-463B-B686-281999B93594}" destId="{F23E161D-93AE-44DA-8F01-267357F24032}" srcOrd="0" destOrd="0" presId="urn:microsoft.com/office/officeart/2008/layout/AscendingPictureAccentProcess"/>
    <dgm:cxn modelId="{5D574958-846C-4DC9-BB49-4D0822FBF4EA}" type="presOf" srcId="{0EE2F034-8B6B-406A-8D26-C89532EB863C}" destId="{324880A7-B7E7-4466-917B-2268A62A3C37}" srcOrd="0" destOrd="0" presId="urn:microsoft.com/office/officeart/2008/layout/AscendingPictureAccentProcess"/>
    <dgm:cxn modelId="{E65D6D80-DD51-4B3B-8355-32A85DCCF1D3}" type="presOf" srcId="{5BFD6E91-B582-4824-8E63-6FB9D58FC1F7}" destId="{2453BA7C-FC0E-4780-99A6-5F88A5A2CF3B}" srcOrd="0" destOrd="0" presId="urn:microsoft.com/office/officeart/2008/layout/AscendingPictureAccentProcess"/>
    <dgm:cxn modelId="{BC21FE80-37A3-46D9-881C-7BA3D52143C9}" srcId="{5C2557A1-1512-4F79-989B-E273396832BA}" destId="{860FBB74-1ECB-4F2B-B9AF-D0E08A36E239}" srcOrd="5" destOrd="0" parTransId="{50BB06CE-48A0-4DA9-A499-A2B97DCCBB63}" sibTransId="{53F63D5C-8F1B-4812-9D37-0588A1D0AFA9}"/>
    <dgm:cxn modelId="{F96B0581-9C14-406D-B685-ECF497480FE8}" srcId="{7DC2D562-A741-4086-B686-D1563D5BA046}" destId="{7FED85E6-B527-480D-AAEF-9254737692C6}" srcOrd="0" destOrd="0" parTransId="{8D7409D1-E9A2-4CED-878A-4A331240B52F}" sibTransId="{FBDF19FF-3D46-45E1-99ED-22A487852EC7}"/>
    <dgm:cxn modelId="{64D9E098-4615-43A5-AEE9-A23EC6ACB086}" type="presOf" srcId="{FEC55305-E99F-472C-835D-BF8DF6A0B862}" destId="{EB33FCA8-BC3C-4767-833D-3677CB014136}" srcOrd="0" destOrd="0" presId="urn:microsoft.com/office/officeart/2008/layout/AscendingPictureAccentProcess"/>
    <dgm:cxn modelId="{5A1DC6BE-720C-4FA4-868C-A13D224C5BA9}" srcId="{0EE2F034-8B6B-406A-8D26-C89532EB863C}" destId="{06188022-7E1C-4598-8F38-23C98B90BE38}" srcOrd="0" destOrd="0" parTransId="{DF4CD84F-7036-4103-9A4F-21A317492711}" sibTransId="{A85446DD-AECB-444A-B097-5898398D95BF}"/>
    <dgm:cxn modelId="{9F2495C2-61C7-4F26-9AC1-63EE2CFFB792}" type="presOf" srcId="{ABB21B9E-9A2F-418C-97D4-0C87B49F71BB}" destId="{3557EEE0-93DA-4AD4-BAB1-4002779A3EC2}" srcOrd="0" destOrd="0" presId="urn:microsoft.com/office/officeart/2008/layout/AscendingPictureAccentProcess"/>
    <dgm:cxn modelId="{A288EAC4-5858-46A9-9508-990A597D42F0}" srcId="{5C2557A1-1512-4F79-989B-E273396832BA}" destId="{0EE2F034-8B6B-406A-8D26-C89532EB863C}" srcOrd="0" destOrd="0" parTransId="{3E04FB3D-079B-4F1C-B4C1-B028EC34F41E}" sibTransId="{A713728A-1BEE-4ECD-A7F3-CE64403DE0D3}"/>
    <dgm:cxn modelId="{62A929C7-83C8-4F83-99B6-BF88125029F0}" type="presOf" srcId="{08A3AADA-B79E-45FE-91DB-B5FF4571D990}" destId="{AB9B786D-107C-4E90-BE03-EFBF5705AA23}" srcOrd="0" destOrd="0" presId="urn:microsoft.com/office/officeart/2008/layout/AscendingPictureAccentProcess"/>
    <dgm:cxn modelId="{462299C7-415F-44C1-907B-F37D2D3DBE5D}" srcId="{5C2557A1-1512-4F79-989B-E273396832BA}" destId="{7DC2D562-A741-4086-B686-D1563D5BA046}" srcOrd="3" destOrd="0" parTransId="{83F3A8A0-9F3F-4B9F-BC70-63E919892C90}" sibTransId="{8817B2AE-616C-4944-9BA2-A9E5D7A19F1F}"/>
    <dgm:cxn modelId="{666374D4-6BA2-4BF6-9452-0DDBB7F737F8}" type="presOf" srcId="{5C2557A1-1512-4F79-989B-E273396832BA}" destId="{0FB72772-4847-4D07-9AE2-521D8DC6756C}" srcOrd="0" destOrd="0" presId="urn:microsoft.com/office/officeart/2008/layout/AscendingPictureAccentProcess"/>
    <dgm:cxn modelId="{C260BCD5-C78B-4EA9-81C3-4C7FDE73C4D0}" type="presOf" srcId="{A47D9745-4EF8-4AE2-AC83-1985D9F40831}" destId="{C5A8A060-6EAC-47F4-9D57-478A87F3BC14}" srcOrd="0" destOrd="0" presId="urn:microsoft.com/office/officeart/2008/layout/AscendingPictureAccentProcess"/>
    <dgm:cxn modelId="{AEEF97E2-0D1B-442D-A24F-FB3E81DED681}" srcId="{5C2557A1-1512-4F79-989B-E273396832BA}" destId="{E740DB5F-F037-48F9-8163-59D2F24DAF08}" srcOrd="7" destOrd="0" parTransId="{77C7F887-6A04-47D4-B3B9-E34E5865FB54}" sibTransId="{99630A58-AE37-4B40-97A7-D67ABEE8650C}"/>
    <dgm:cxn modelId="{CF9F3BF2-265B-45AF-88F0-6C6518B3BD3A}" srcId="{A47D9745-4EF8-4AE2-AC83-1985D9F40831}" destId="{C5988E54-4681-42C5-A1B1-25657A94B462}" srcOrd="0" destOrd="0" parTransId="{73C2D08B-665E-4AEA-A170-2E759036951B}" sibTransId="{6345AB05-CF15-4373-861C-A1D90BA1423A}"/>
    <dgm:cxn modelId="{C6FE7B65-8695-4777-9268-6809C7CF40C6}" type="presParOf" srcId="{0FB72772-4847-4D07-9AE2-521D8DC6756C}" destId="{E3DD1CFD-7F6A-478C-A46F-4D87AC529805}" srcOrd="0" destOrd="0" presId="urn:microsoft.com/office/officeart/2008/layout/AscendingPictureAccentProcess"/>
    <dgm:cxn modelId="{91E26879-B5ED-4F5B-85A9-587964E8CF91}" type="presParOf" srcId="{0FB72772-4847-4D07-9AE2-521D8DC6756C}" destId="{A410E4EE-FB86-478D-9FD1-4EAFDEBA9038}" srcOrd="1" destOrd="0" presId="urn:microsoft.com/office/officeart/2008/layout/AscendingPictureAccentProcess"/>
    <dgm:cxn modelId="{0EFCC6F5-85CD-47CC-8C67-DAD692FBB51A}" type="presParOf" srcId="{0FB72772-4847-4D07-9AE2-521D8DC6756C}" destId="{28952708-0417-418B-AA83-EA30AE85ABB6}" srcOrd="2" destOrd="0" presId="urn:microsoft.com/office/officeart/2008/layout/AscendingPictureAccentProcess"/>
    <dgm:cxn modelId="{24E9DAC6-BEF5-43D0-B156-5456FF4D06BE}" type="presParOf" srcId="{0FB72772-4847-4D07-9AE2-521D8DC6756C}" destId="{50C39858-68E1-4659-B64C-FC70E2E93AC0}" srcOrd="3" destOrd="0" presId="urn:microsoft.com/office/officeart/2008/layout/AscendingPictureAccentProcess"/>
    <dgm:cxn modelId="{EDBFC108-E94E-4261-889E-97BBE8D85605}" type="presParOf" srcId="{0FB72772-4847-4D07-9AE2-521D8DC6756C}" destId="{5E52071F-8434-4D2B-AF3C-2B4ACF71810D}" srcOrd="4" destOrd="0" presId="urn:microsoft.com/office/officeart/2008/layout/AscendingPictureAccentProcess"/>
    <dgm:cxn modelId="{0F1E5F82-31BD-4EBE-B3CD-38DC9AF98EFA}" type="presParOf" srcId="{0FB72772-4847-4D07-9AE2-521D8DC6756C}" destId="{4E60C00B-8AA3-4A1E-9DC0-9DC5C35F95D3}" srcOrd="5" destOrd="0" presId="urn:microsoft.com/office/officeart/2008/layout/AscendingPictureAccentProcess"/>
    <dgm:cxn modelId="{3301A8ED-32BB-4A11-B194-B411B6310EB0}" type="presParOf" srcId="{0FB72772-4847-4D07-9AE2-521D8DC6756C}" destId="{986932F9-AD65-45B5-AB03-746EEBE4C3F2}" srcOrd="6" destOrd="0" presId="urn:microsoft.com/office/officeart/2008/layout/AscendingPictureAccentProcess"/>
    <dgm:cxn modelId="{C75E6FD4-F6B0-437A-A1D0-4B208735A2F0}" type="presParOf" srcId="{0FB72772-4847-4D07-9AE2-521D8DC6756C}" destId="{CC05DE96-5C1B-42E9-8F99-E8A48E1B8EFB}" srcOrd="7" destOrd="0" presId="urn:microsoft.com/office/officeart/2008/layout/AscendingPictureAccentProcess"/>
    <dgm:cxn modelId="{4E071710-BCC4-44AD-A6D2-9A0968284AB5}" type="presParOf" srcId="{0FB72772-4847-4D07-9AE2-521D8DC6756C}" destId="{B0CFBF34-1839-4C99-93D4-77681416F23F}" srcOrd="8" destOrd="0" presId="urn:microsoft.com/office/officeart/2008/layout/AscendingPictureAccentProcess"/>
    <dgm:cxn modelId="{A9E87921-5771-459D-95E1-813F26127E6F}" type="presParOf" srcId="{0FB72772-4847-4D07-9AE2-521D8DC6756C}" destId="{B7C99A1C-D8FC-4BC2-9AFB-0691C3577C30}" srcOrd="9" destOrd="0" presId="urn:microsoft.com/office/officeart/2008/layout/AscendingPictureAccentProcess"/>
    <dgm:cxn modelId="{66E0B457-2104-4FF1-925D-21A76B413DA4}" type="presParOf" srcId="{0FB72772-4847-4D07-9AE2-521D8DC6756C}" destId="{4A902958-E101-41E2-9659-E681947838E4}" srcOrd="10" destOrd="0" presId="urn:microsoft.com/office/officeart/2008/layout/AscendingPictureAccentProcess"/>
    <dgm:cxn modelId="{075138A5-F624-4190-A6A0-305BC9ABD337}" type="presParOf" srcId="{0FB72772-4847-4D07-9AE2-521D8DC6756C}" destId="{59100115-B678-4CA6-BB6D-4B2F9921C928}" srcOrd="11" destOrd="0" presId="urn:microsoft.com/office/officeart/2008/layout/AscendingPictureAccentProcess"/>
    <dgm:cxn modelId="{F04693A2-299E-4445-B0EB-C5FD1666A809}" type="presParOf" srcId="{0FB72772-4847-4D07-9AE2-521D8DC6756C}" destId="{DB8E8E59-7F5B-4D6D-AF3E-7CBD9F77CB9F}" srcOrd="12" destOrd="0" presId="urn:microsoft.com/office/officeart/2008/layout/AscendingPictureAccentProcess"/>
    <dgm:cxn modelId="{9B9BFFBD-B261-4490-B66E-CE186CE06AF5}" type="presParOf" srcId="{0FB72772-4847-4D07-9AE2-521D8DC6756C}" destId="{667F35C9-F959-455E-878B-171568BC307A}" srcOrd="13" destOrd="0" presId="urn:microsoft.com/office/officeart/2008/layout/AscendingPictureAccentProcess"/>
    <dgm:cxn modelId="{2D0B96C7-5AEC-471B-95D8-CD1831DC3C24}" type="presParOf" srcId="{0FB72772-4847-4D07-9AE2-521D8DC6756C}" destId="{A18D9027-8E65-447B-B027-DEA7E1E79973}" srcOrd="14" destOrd="0" presId="urn:microsoft.com/office/officeart/2008/layout/AscendingPictureAccentProcess"/>
    <dgm:cxn modelId="{8B9A1263-1BC7-4394-93D5-D658A3A0722F}" type="presParOf" srcId="{0FB72772-4847-4D07-9AE2-521D8DC6756C}" destId="{07054D5F-376E-49C0-9085-99DEF4A642A4}" srcOrd="15" destOrd="0" presId="urn:microsoft.com/office/officeart/2008/layout/AscendingPictureAccentProcess"/>
    <dgm:cxn modelId="{309D001A-FF56-415A-A592-F6D219B62609}" type="presParOf" srcId="{0FB72772-4847-4D07-9AE2-521D8DC6756C}" destId="{E7C4F161-66F8-4DE3-9B3F-AC25BDFFC82D}" srcOrd="16" destOrd="0" presId="urn:microsoft.com/office/officeart/2008/layout/AscendingPictureAccentProcess"/>
    <dgm:cxn modelId="{603C1947-EDFE-4B16-A4AE-08AC55473078}" type="presParOf" srcId="{0FB72772-4847-4D07-9AE2-521D8DC6756C}" destId="{F51052CC-1220-4B50-92D7-03219AD17A78}" srcOrd="17" destOrd="0" presId="urn:microsoft.com/office/officeart/2008/layout/AscendingPictureAccentProcess"/>
    <dgm:cxn modelId="{89C41A47-2F2B-4416-8FF5-7CA83A134884}" type="presParOf" srcId="{0FB72772-4847-4D07-9AE2-521D8DC6756C}" destId="{324880A7-B7E7-4466-917B-2268A62A3C37}" srcOrd="18" destOrd="0" presId="urn:microsoft.com/office/officeart/2008/layout/AscendingPictureAccentProcess"/>
    <dgm:cxn modelId="{775555E0-4B96-4986-8F04-DD26D385ABE9}" type="presParOf" srcId="{0FB72772-4847-4D07-9AE2-521D8DC6756C}" destId="{CC213471-6FD0-4F37-9E98-E3D8F9F8C550}" srcOrd="19" destOrd="0" presId="urn:microsoft.com/office/officeart/2008/layout/AscendingPictureAccentProcess"/>
    <dgm:cxn modelId="{5A0E07BD-0A8B-45F8-893A-C187C15BBD70}" type="presParOf" srcId="{0FB72772-4847-4D07-9AE2-521D8DC6756C}" destId="{47BB1F9B-B47B-43A3-8382-CAB6F3F7F80A}" srcOrd="20" destOrd="0" presId="urn:microsoft.com/office/officeart/2008/layout/AscendingPictureAccentProcess"/>
    <dgm:cxn modelId="{805DA745-2737-4A52-A4AF-2ED5EE408C1D}" type="presParOf" srcId="{47BB1F9B-B47B-43A3-8382-CAB6F3F7F80A}" destId="{592366D2-EBCF-4757-82D6-7C4D8CC62320}" srcOrd="0" destOrd="0" presId="urn:microsoft.com/office/officeart/2008/layout/AscendingPictureAccentProcess"/>
    <dgm:cxn modelId="{3ED89E10-5908-4E75-81AC-E28B8B34639D}" type="presParOf" srcId="{0FB72772-4847-4D07-9AE2-521D8DC6756C}" destId="{C5A8A060-6EAC-47F4-9D57-478A87F3BC14}" srcOrd="21" destOrd="0" presId="urn:microsoft.com/office/officeart/2008/layout/AscendingPictureAccentProcess"/>
    <dgm:cxn modelId="{0E5A0B02-3C68-4B44-B0AD-385998B62C9E}" type="presParOf" srcId="{0FB72772-4847-4D07-9AE2-521D8DC6756C}" destId="{40F790FA-0F25-40F4-A786-AC8D079A495B}" srcOrd="22" destOrd="0" presId="urn:microsoft.com/office/officeart/2008/layout/AscendingPictureAccentProcess"/>
    <dgm:cxn modelId="{9F4B9E3D-DE3E-4BD7-95E7-BDAC9DACEA4F}" type="presParOf" srcId="{0FB72772-4847-4D07-9AE2-521D8DC6756C}" destId="{4F401010-5B0C-4E20-B6B1-9F8A1BEC33DF}" srcOrd="23" destOrd="0" presId="urn:microsoft.com/office/officeart/2008/layout/AscendingPictureAccentProcess"/>
    <dgm:cxn modelId="{6461752B-C1B1-437D-B3FE-304EC4901F40}" type="presParOf" srcId="{4F401010-5B0C-4E20-B6B1-9F8A1BEC33DF}" destId="{3557EEE0-93DA-4AD4-BAB1-4002779A3EC2}" srcOrd="0" destOrd="0" presId="urn:microsoft.com/office/officeart/2008/layout/AscendingPictureAccentProcess"/>
    <dgm:cxn modelId="{CB45EB58-2F73-4624-A9AD-315E4D565851}" type="presParOf" srcId="{0FB72772-4847-4D07-9AE2-521D8DC6756C}" destId="{2453BA7C-FC0E-4780-99A6-5F88A5A2CF3B}" srcOrd="24" destOrd="0" presId="urn:microsoft.com/office/officeart/2008/layout/AscendingPictureAccentProcess"/>
    <dgm:cxn modelId="{A6ACB956-6806-4109-8E07-63BCE99E0A2D}" type="presParOf" srcId="{0FB72772-4847-4D07-9AE2-521D8DC6756C}" destId="{AB9B786D-107C-4E90-BE03-EFBF5705AA23}" srcOrd="25" destOrd="0" presId="urn:microsoft.com/office/officeart/2008/layout/AscendingPictureAccentProcess"/>
    <dgm:cxn modelId="{52D2EA67-8158-49D4-BD43-606B1F3791BE}" type="presParOf" srcId="{0FB72772-4847-4D07-9AE2-521D8DC6756C}" destId="{A47EEF68-C303-42EE-A908-78894CB4F791}" srcOrd="26" destOrd="0" presId="urn:microsoft.com/office/officeart/2008/layout/AscendingPictureAccentProcess"/>
    <dgm:cxn modelId="{7C118F31-8FAF-4E0D-B8ED-5073C00CFFE7}" type="presParOf" srcId="{A47EEF68-C303-42EE-A908-78894CB4F791}" destId="{B96F8796-80F5-4B3D-884B-AEB0E1AC78F2}" srcOrd="0" destOrd="0" presId="urn:microsoft.com/office/officeart/2008/layout/AscendingPictureAccentProcess"/>
    <dgm:cxn modelId="{204B3161-6DF6-4B9E-BC50-196DBAA910BA}" type="presParOf" srcId="{0FB72772-4847-4D07-9AE2-521D8DC6756C}" destId="{5D4020EA-4015-4D53-8DDF-5BCBE4ECE285}" srcOrd="27" destOrd="0" presId="urn:microsoft.com/office/officeart/2008/layout/AscendingPictureAccentProcess"/>
    <dgm:cxn modelId="{76D3919C-E00D-434C-81B2-754A8AAD72B2}" type="presParOf" srcId="{0FB72772-4847-4D07-9AE2-521D8DC6756C}" destId="{7F608AF0-2CEF-4425-81C5-0B25AFD1EB10}" srcOrd="28" destOrd="0" presId="urn:microsoft.com/office/officeart/2008/layout/AscendingPictureAccentProcess"/>
    <dgm:cxn modelId="{F8FCE598-53BD-4D8C-A1F7-32AE1FB883F3}" type="presParOf" srcId="{0FB72772-4847-4D07-9AE2-521D8DC6756C}" destId="{BDF04666-AC7B-4F7D-B9D3-4F490120DA4E}" srcOrd="29" destOrd="0" presId="urn:microsoft.com/office/officeart/2008/layout/AscendingPictureAccentProcess"/>
    <dgm:cxn modelId="{79F7CF12-C814-4E1B-B0B4-21259BCA0E0C}" type="presParOf" srcId="{BDF04666-AC7B-4F7D-B9D3-4F490120DA4E}" destId="{5723F4F9-3258-42B5-AFFA-B60E5635A52A}" srcOrd="0" destOrd="0" presId="urn:microsoft.com/office/officeart/2008/layout/AscendingPictureAccentProcess"/>
    <dgm:cxn modelId="{507E2CAD-6370-4347-8B98-4507BB0DF093}" type="presParOf" srcId="{0FB72772-4847-4D07-9AE2-521D8DC6756C}" destId="{EB33FCA8-BC3C-4767-833D-3677CB014136}" srcOrd="30" destOrd="0" presId="urn:microsoft.com/office/officeart/2008/layout/AscendingPictureAccentProcess"/>
    <dgm:cxn modelId="{7FE25829-9B32-4AA2-B6EF-D5BB051F3B7A}" type="presParOf" srcId="{0FB72772-4847-4D07-9AE2-521D8DC6756C}" destId="{2DD2F4CC-B40D-4726-BF2C-C40E27C36B67}" srcOrd="31" destOrd="0" presId="urn:microsoft.com/office/officeart/2008/layout/AscendingPictureAccentProcess"/>
    <dgm:cxn modelId="{97CBFC68-2807-4415-9E8A-8F88FBBF6A2D}" type="presParOf" srcId="{0FB72772-4847-4D07-9AE2-521D8DC6756C}" destId="{93CC767B-5B5E-42B9-8863-1F6F494A2887}" srcOrd="32" destOrd="0" presId="urn:microsoft.com/office/officeart/2008/layout/AscendingPictureAccentProcess"/>
    <dgm:cxn modelId="{678FDB5C-9E7B-4938-9EF6-5252E8EA5818}" type="presParOf" srcId="{93CC767B-5B5E-42B9-8863-1F6F494A2887}" destId="{F23E161D-93AE-44DA-8F01-267357F24032}" srcOrd="0" destOrd="0" presId="urn:microsoft.com/office/officeart/2008/layout/AscendingPictureAccentProcess"/>
    <dgm:cxn modelId="{7FE1F9FD-F173-4EA8-984E-8736EF9E19B0}" type="presParOf" srcId="{0FB72772-4847-4D07-9AE2-521D8DC6756C}" destId="{F4C55C3D-044C-4CB5-96D1-F98EC48B2C63}" srcOrd="33" destOrd="0" presId="urn:microsoft.com/office/officeart/2008/layout/AscendingPictureAccentProcess"/>
    <dgm:cxn modelId="{4BADBD34-09FF-4E6C-BA5B-9C5161CE29BD}" type="presParOf" srcId="{0FB72772-4847-4D07-9AE2-521D8DC6756C}" destId="{F5510FED-F25C-4A9C-A21B-2A056A1E3143}" srcOrd="34" destOrd="0" presId="urn:microsoft.com/office/officeart/2008/layout/AscendingPictureAccentProcess"/>
    <dgm:cxn modelId="{8E0BB575-A658-4317-A01A-49200821C850}" type="presParOf" srcId="{F5510FED-F25C-4A9C-A21B-2A056A1E3143}" destId="{C0191FB7-3BD8-493C-8935-5BD04F523377}" srcOrd="0" destOrd="0" presId="urn:microsoft.com/office/officeart/2008/layout/AscendingPictureAccentProcess"/>
    <dgm:cxn modelId="{458071ED-854E-4637-AE7F-06667E0A4028}" type="presParOf" srcId="{0FB72772-4847-4D07-9AE2-521D8DC6756C}" destId="{084C40AD-38CB-413D-87C3-392293951626}" srcOrd="35" destOrd="0" presId="urn:microsoft.com/office/officeart/2008/layout/AscendingPictureAccentProcess"/>
    <dgm:cxn modelId="{C5081E32-75D4-42E1-826D-43E7D125FB08}" type="presParOf" srcId="{0FB72772-4847-4D07-9AE2-521D8DC6756C}" destId="{1E89B03E-7C4F-4842-9967-711B4A35A0F2}" srcOrd="36" destOrd="0" presId="urn:microsoft.com/office/officeart/2008/layout/AscendingPictureAccentProcess"/>
    <dgm:cxn modelId="{5DC8CEF0-BE4C-475D-8C0A-AF6104B8320E}" type="presParOf" srcId="{1E89B03E-7C4F-4842-9967-711B4A35A0F2}" destId="{D96D706E-C4A4-4E01-AD53-FFB7ED1681B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50A22A-0DB3-4E8E-8F55-F5AFCE0DACE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220BC1D-D64F-4E74-9530-9A9C4FDF6331}">
      <dgm:prSet phldrT="[Texto]" custT="1"/>
      <dgm:spPr/>
      <dgm:t>
        <a:bodyPr/>
        <a:lstStyle/>
        <a:p>
          <a:pPr algn="just"/>
          <a:r>
            <a:rPr lang="es-EC" sz="1100" dirty="0"/>
            <a:t>Evaluar periódicamente la imagen proyectada frente a la imagen percibida para prevenir que esta imagen sea distorsionada en el proceso de comunicación corporativa.</a:t>
          </a:r>
        </a:p>
      </dgm:t>
    </dgm:pt>
    <dgm:pt modelId="{2C338440-9C5A-4AA8-A253-E26FB5C7C312}" type="parTrans" cxnId="{EEE451B4-D534-4E0F-B9E2-D593ED4F71D6}">
      <dgm:prSet/>
      <dgm:spPr/>
      <dgm:t>
        <a:bodyPr/>
        <a:lstStyle/>
        <a:p>
          <a:endParaRPr lang="es-EC" sz="2400"/>
        </a:p>
      </dgm:t>
    </dgm:pt>
    <dgm:pt modelId="{62E6D165-2ABE-416A-ADBB-B0D8E2AD37CC}" type="sibTrans" cxnId="{EEE451B4-D534-4E0F-B9E2-D593ED4F71D6}">
      <dgm:prSet/>
      <dgm:spPr/>
      <dgm:t>
        <a:bodyPr/>
        <a:lstStyle/>
        <a:p>
          <a:endParaRPr lang="es-EC" sz="2400"/>
        </a:p>
      </dgm:t>
    </dgm:pt>
    <dgm:pt modelId="{5591AB2D-987C-45CC-A08F-514AC90E9658}">
      <dgm:prSet phldrT="[Texto]" custT="1"/>
      <dgm:spPr/>
      <dgm:t>
        <a:bodyPr/>
        <a:lstStyle/>
        <a:p>
          <a:pPr algn="just"/>
          <a:r>
            <a:rPr lang="es-MX" sz="1100" dirty="0"/>
            <a:t>Diseñar estratégicas que contribuyan al fortalecimiento de imagen corporativa a través de acciones vinculadas a la atención y proximidad con el cliente (física o virtual) ya que tienen mayor incidencia en la percepción del usuario</a:t>
          </a:r>
          <a:endParaRPr lang="es-EC" sz="1100" dirty="0"/>
        </a:p>
      </dgm:t>
    </dgm:pt>
    <dgm:pt modelId="{F38C8CBE-76B7-4CB7-90FE-B557DB28A511}" type="parTrans" cxnId="{6859423F-B0C8-416B-9B3E-71FB7DB067AE}">
      <dgm:prSet/>
      <dgm:spPr/>
      <dgm:t>
        <a:bodyPr/>
        <a:lstStyle/>
        <a:p>
          <a:endParaRPr lang="es-EC" sz="2400"/>
        </a:p>
      </dgm:t>
    </dgm:pt>
    <dgm:pt modelId="{C5205570-895E-44EA-ACC4-4354EFD28189}" type="sibTrans" cxnId="{6859423F-B0C8-416B-9B3E-71FB7DB067AE}">
      <dgm:prSet/>
      <dgm:spPr/>
      <dgm:t>
        <a:bodyPr/>
        <a:lstStyle/>
        <a:p>
          <a:endParaRPr lang="es-EC" sz="2400"/>
        </a:p>
      </dgm:t>
    </dgm:pt>
    <dgm:pt modelId="{E81935BE-055C-4B8E-AD58-6BC4398D00C7}">
      <dgm:prSet phldrT="[Texto]" custT="1"/>
      <dgm:spPr/>
      <dgm:t>
        <a:bodyPr/>
        <a:lstStyle/>
        <a:p>
          <a:pPr algn="just"/>
          <a:r>
            <a:rPr lang="es-MX" sz="1100" dirty="0"/>
            <a:t>Evaluar la imagen posterior a situaciones de conmoción social con el fin de cristalizar la verdadera percepción que tiene el usuario. </a:t>
          </a:r>
          <a:endParaRPr lang="es-EC" sz="1100" dirty="0"/>
        </a:p>
      </dgm:t>
    </dgm:pt>
    <dgm:pt modelId="{1D1D3C64-5F2D-40D0-BF7D-9B82D5C9078B}" type="parTrans" cxnId="{A6FD8C53-FD54-40DE-9714-DE6B1292936D}">
      <dgm:prSet/>
      <dgm:spPr/>
      <dgm:t>
        <a:bodyPr/>
        <a:lstStyle/>
        <a:p>
          <a:endParaRPr lang="es-EC" sz="2400"/>
        </a:p>
      </dgm:t>
    </dgm:pt>
    <dgm:pt modelId="{7440B2D4-D5AE-42CF-9174-383E34247D5C}" type="sibTrans" cxnId="{A6FD8C53-FD54-40DE-9714-DE6B1292936D}">
      <dgm:prSet/>
      <dgm:spPr/>
      <dgm:t>
        <a:bodyPr/>
        <a:lstStyle/>
        <a:p>
          <a:endParaRPr lang="es-EC" sz="2400"/>
        </a:p>
      </dgm:t>
    </dgm:pt>
    <dgm:pt modelId="{2B331F76-E982-444F-B23D-E0191A09F2A3}">
      <dgm:prSet phldrT="[Texto]" custT="1"/>
      <dgm:spPr/>
      <dgm:t>
        <a:bodyPr/>
        <a:lstStyle/>
        <a:p>
          <a:pPr algn="just"/>
          <a:r>
            <a:rPr lang="es-MX" sz="1100" dirty="0"/>
            <a:t>Fortalecer la imagen de entidades bancarias enfocadas en la satisfacción  del usuario siguiendo las acciones estratégicas propuestas en la presente investigación.</a:t>
          </a:r>
          <a:endParaRPr lang="es-EC" sz="1100" dirty="0"/>
        </a:p>
      </dgm:t>
    </dgm:pt>
    <dgm:pt modelId="{7FD0AA29-39C8-4817-B30F-D97AA847B7B8}" type="parTrans" cxnId="{9AF4AD7B-35DF-432A-9021-2545EFE0120B}">
      <dgm:prSet/>
      <dgm:spPr/>
      <dgm:t>
        <a:bodyPr/>
        <a:lstStyle/>
        <a:p>
          <a:endParaRPr lang="es-EC" sz="2400"/>
        </a:p>
      </dgm:t>
    </dgm:pt>
    <dgm:pt modelId="{E8D3418B-485A-4E57-9D95-77DE1530DB11}" type="sibTrans" cxnId="{9AF4AD7B-35DF-432A-9021-2545EFE0120B}">
      <dgm:prSet/>
      <dgm:spPr/>
      <dgm:t>
        <a:bodyPr/>
        <a:lstStyle/>
        <a:p>
          <a:endParaRPr lang="es-EC" sz="2400"/>
        </a:p>
      </dgm:t>
    </dgm:pt>
    <dgm:pt modelId="{31E987B9-BEE2-4A00-952E-0ECF9F283797}" type="pres">
      <dgm:prSet presAssocID="{A850A22A-0DB3-4E8E-8F55-F5AFCE0DACE0}" presName="Name0" presStyleCnt="0">
        <dgm:presLayoutVars>
          <dgm:dir/>
          <dgm:resizeHandles val="exact"/>
        </dgm:presLayoutVars>
      </dgm:prSet>
      <dgm:spPr/>
    </dgm:pt>
    <dgm:pt modelId="{D0521CE7-CEE6-4F56-B471-FD08E9323461}" type="pres">
      <dgm:prSet presAssocID="{1220BC1D-D64F-4E74-9530-9A9C4FDF6331}" presName="composite" presStyleCnt="0"/>
      <dgm:spPr/>
    </dgm:pt>
    <dgm:pt modelId="{227C3AB6-C926-4D00-A3AA-8FE4EAAE08AA}" type="pres">
      <dgm:prSet presAssocID="{1220BC1D-D64F-4E74-9530-9A9C4FDF6331}" presName="rect1" presStyleLbl="trAlignAcc1" presStyleIdx="0" presStyleCnt="4">
        <dgm:presLayoutVars>
          <dgm:bulletEnabled val="1"/>
        </dgm:presLayoutVars>
      </dgm:prSet>
      <dgm:spPr/>
    </dgm:pt>
    <dgm:pt modelId="{F2FA1630-5A6A-4D9D-8089-2EBF1F30423F}" type="pres">
      <dgm:prSet presAssocID="{1220BC1D-D64F-4E74-9530-9A9C4FDF6331}" presName="rect2" presStyleLbl="fgImgPlace1" presStyleIdx="0" presStyleCnt="4"/>
      <dgm:spPr/>
    </dgm:pt>
    <dgm:pt modelId="{18A379F4-C9F4-4EB2-BD46-27C64AE285F5}" type="pres">
      <dgm:prSet presAssocID="{62E6D165-2ABE-416A-ADBB-B0D8E2AD37CC}" presName="sibTrans" presStyleCnt="0"/>
      <dgm:spPr/>
    </dgm:pt>
    <dgm:pt modelId="{2E62619B-E398-405E-B2C9-BE7C57216794}" type="pres">
      <dgm:prSet presAssocID="{5591AB2D-987C-45CC-A08F-514AC90E9658}" presName="composite" presStyleCnt="0"/>
      <dgm:spPr/>
    </dgm:pt>
    <dgm:pt modelId="{23A119D8-11F4-4BB1-B213-B23823D290F2}" type="pres">
      <dgm:prSet presAssocID="{5591AB2D-987C-45CC-A08F-514AC90E9658}" presName="rect1" presStyleLbl="trAlignAcc1" presStyleIdx="1" presStyleCnt="4">
        <dgm:presLayoutVars>
          <dgm:bulletEnabled val="1"/>
        </dgm:presLayoutVars>
      </dgm:prSet>
      <dgm:spPr/>
    </dgm:pt>
    <dgm:pt modelId="{F3072DB1-AF80-4C13-8D17-D350D75990D1}" type="pres">
      <dgm:prSet presAssocID="{5591AB2D-987C-45CC-A08F-514AC90E9658}" presName="rect2" presStyleLbl="fgImgPlace1" presStyleIdx="1" presStyleCnt="4"/>
      <dgm:spPr/>
    </dgm:pt>
    <dgm:pt modelId="{1D1EE084-9F54-411A-919C-744E3F31DF8A}" type="pres">
      <dgm:prSet presAssocID="{C5205570-895E-44EA-ACC4-4354EFD28189}" presName="sibTrans" presStyleCnt="0"/>
      <dgm:spPr/>
    </dgm:pt>
    <dgm:pt modelId="{8D32AB37-15C3-4983-B746-858D35F226B4}" type="pres">
      <dgm:prSet presAssocID="{E81935BE-055C-4B8E-AD58-6BC4398D00C7}" presName="composite" presStyleCnt="0"/>
      <dgm:spPr/>
    </dgm:pt>
    <dgm:pt modelId="{F34FBD4D-FAF6-4963-9A68-024ECF4CF495}" type="pres">
      <dgm:prSet presAssocID="{E81935BE-055C-4B8E-AD58-6BC4398D00C7}" presName="rect1" presStyleLbl="trAlignAcc1" presStyleIdx="2" presStyleCnt="4">
        <dgm:presLayoutVars>
          <dgm:bulletEnabled val="1"/>
        </dgm:presLayoutVars>
      </dgm:prSet>
      <dgm:spPr/>
    </dgm:pt>
    <dgm:pt modelId="{E99807EB-6FFE-4059-9340-9FA5037C676D}" type="pres">
      <dgm:prSet presAssocID="{E81935BE-055C-4B8E-AD58-6BC4398D00C7}" presName="rect2" presStyleLbl="fgImgPlace1" presStyleIdx="2" presStyleCnt="4"/>
      <dgm:spPr/>
    </dgm:pt>
    <dgm:pt modelId="{F026EB1F-CD47-41EE-9F67-FA5FA3204B98}" type="pres">
      <dgm:prSet presAssocID="{7440B2D4-D5AE-42CF-9174-383E34247D5C}" presName="sibTrans" presStyleCnt="0"/>
      <dgm:spPr/>
    </dgm:pt>
    <dgm:pt modelId="{37CA5EAD-D451-473F-9A86-F7414009E8C6}" type="pres">
      <dgm:prSet presAssocID="{2B331F76-E982-444F-B23D-E0191A09F2A3}" presName="composite" presStyleCnt="0"/>
      <dgm:spPr/>
    </dgm:pt>
    <dgm:pt modelId="{34E88FD9-4605-4B08-AF92-B8AD26D5BE88}" type="pres">
      <dgm:prSet presAssocID="{2B331F76-E982-444F-B23D-E0191A09F2A3}" presName="rect1" presStyleLbl="trAlignAcc1" presStyleIdx="3" presStyleCnt="4">
        <dgm:presLayoutVars>
          <dgm:bulletEnabled val="1"/>
        </dgm:presLayoutVars>
      </dgm:prSet>
      <dgm:spPr/>
    </dgm:pt>
    <dgm:pt modelId="{EFFD3335-197B-4DCB-B680-E19E24802692}" type="pres">
      <dgm:prSet presAssocID="{2B331F76-E982-444F-B23D-E0191A09F2A3}" presName="rect2" presStyleLbl="fgImgPlace1" presStyleIdx="3" presStyleCnt="4"/>
      <dgm:spPr/>
    </dgm:pt>
  </dgm:ptLst>
  <dgm:cxnLst>
    <dgm:cxn modelId="{6859423F-B0C8-416B-9B3E-71FB7DB067AE}" srcId="{A850A22A-0DB3-4E8E-8F55-F5AFCE0DACE0}" destId="{5591AB2D-987C-45CC-A08F-514AC90E9658}" srcOrd="1" destOrd="0" parTransId="{F38C8CBE-76B7-4CB7-90FE-B557DB28A511}" sibTransId="{C5205570-895E-44EA-ACC4-4354EFD28189}"/>
    <dgm:cxn modelId="{E8EDED62-D404-47A1-BFB0-B8673DFB7E7D}" type="presOf" srcId="{2B331F76-E982-444F-B23D-E0191A09F2A3}" destId="{34E88FD9-4605-4B08-AF92-B8AD26D5BE88}" srcOrd="0" destOrd="0" presId="urn:microsoft.com/office/officeart/2008/layout/PictureStrips"/>
    <dgm:cxn modelId="{A6FD8C53-FD54-40DE-9714-DE6B1292936D}" srcId="{A850A22A-0DB3-4E8E-8F55-F5AFCE0DACE0}" destId="{E81935BE-055C-4B8E-AD58-6BC4398D00C7}" srcOrd="2" destOrd="0" parTransId="{1D1D3C64-5F2D-40D0-BF7D-9B82D5C9078B}" sibTransId="{7440B2D4-D5AE-42CF-9174-383E34247D5C}"/>
    <dgm:cxn modelId="{AE821057-C4F1-425E-A8B4-8010EC6CC2DB}" type="presOf" srcId="{5591AB2D-987C-45CC-A08F-514AC90E9658}" destId="{23A119D8-11F4-4BB1-B213-B23823D290F2}" srcOrd="0" destOrd="0" presId="urn:microsoft.com/office/officeart/2008/layout/PictureStrips"/>
    <dgm:cxn modelId="{9AF4AD7B-35DF-432A-9021-2545EFE0120B}" srcId="{A850A22A-0DB3-4E8E-8F55-F5AFCE0DACE0}" destId="{2B331F76-E982-444F-B23D-E0191A09F2A3}" srcOrd="3" destOrd="0" parTransId="{7FD0AA29-39C8-4817-B30F-D97AA847B7B8}" sibTransId="{E8D3418B-485A-4E57-9D95-77DE1530DB11}"/>
    <dgm:cxn modelId="{FA30F982-D491-4E91-AB06-C5B885107FE3}" type="presOf" srcId="{E81935BE-055C-4B8E-AD58-6BC4398D00C7}" destId="{F34FBD4D-FAF6-4963-9A68-024ECF4CF495}" srcOrd="0" destOrd="0" presId="urn:microsoft.com/office/officeart/2008/layout/PictureStrips"/>
    <dgm:cxn modelId="{6530759E-419B-48A2-9014-7EAE5D2D80B8}" type="presOf" srcId="{1220BC1D-D64F-4E74-9530-9A9C4FDF6331}" destId="{227C3AB6-C926-4D00-A3AA-8FE4EAAE08AA}" srcOrd="0" destOrd="0" presId="urn:microsoft.com/office/officeart/2008/layout/PictureStrips"/>
    <dgm:cxn modelId="{EEE451B4-D534-4E0F-B9E2-D593ED4F71D6}" srcId="{A850A22A-0DB3-4E8E-8F55-F5AFCE0DACE0}" destId="{1220BC1D-D64F-4E74-9530-9A9C4FDF6331}" srcOrd="0" destOrd="0" parTransId="{2C338440-9C5A-4AA8-A253-E26FB5C7C312}" sibTransId="{62E6D165-2ABE-416A-ADBB-B0D8E2AD37CC}"/>
    <dgm:cxn modelId="{97035BE8-6C00-438A-A5C0-D7322F503F77}" type="presOf" srcId="{A850A22A-0DB3-4E8E-8F55-F5AFCE0DACE0}" destId="{31E987B9-BEE2-4A00-952E-0ECF9F283797}" srcOrd="0" destOrd="0" presId="urn:microsoft.com/office/officeart/2008/layout/PictureStrips"/>
    <dgm:cxn modelId="{A369DAA8-1622-4B25-91E0-898877AFEC41}" type="presParOf" srcId="{31E987B9-BEE2-4A00-952E-0ECF9F283797}" destId="{D0521CE7-CEE6-4F56-B471-FD08E9323461}" srcOrd="0" destOrd="0" presId="urn:microsoft.com/office/officeart/2008/layout/PictureStrips"/>
    <dgm:cxn modelId="{E8B7E14E-F6AE-412E-98C7-518BA195C45F}" type="presParOf" srcId="{D0521CE7-CEE6-4F56-B471-FD08E9323461}" destId="{227C3AB6-C926-4D00-A3AA-8FE4EAAE08AA}" srcOrd="0" destOrd="0" presId="urn:microsoft.com/office/officeart/2008/layout/PictureStrips"/>
    <dgm:cxn modelId="{229AF919-9980-4FD1-9525-92B84C42610A}" type="presParOf" srcId="{D0521CE7-CEE6-4F56-B471-FD08E9323461}" destId="{F2FA1630-5A6A-4D9D-8089-2EBF1F30423F}" srcOrd="1" destOrd="0" presId="urn:microsoft.com/office/officeart/2008/layout/PictureStrips"/>
    <dgm:cxn modelId="{6BB6A31B-FDD3-45E7-8470-074043E5E6EC}" type="presParOf" srcId="{31E987B9-BEE2-4A00-952E-0ECF9F283797}" destId="{18A379F4-C9F4-4EB2-BD46-27C64AE285F5}" srcOrd="1" destOrd="0" presId="urn:microsoft.com/office/officeart/2008/layout/PictureStrips"/>
    <dgm:cxn modelId="{5A31320D-3DA1-451C-A256-564C4CE1B432}" type="presParOf" srcId="{31E987B9-BEE2-4A00-952E-0ECF9F283797}" destId="{2E62619B-E398-405E-B2C9-BE7C57216794}" srcOrd="2" destOrd="0" presId="urn:microsoft.com/office/officeart/2008/layout/PictureStrips"/>
    <dgm:cxn modelId="{9B44FC64-C738-4CC7-BB44-9E64DFB470C7}" type="presParOf" srcId="{2E62619B-E398-405E-B2C9-BE7C57216794}" destId="{23A119D8-11F4-4BB1-B213-B23823D290F2}" srcOrd="0" destOrd="0" presId="urn:microsoft.com/office/officeart/2008/layout/PictureStrips"/>
    <dgm:cxn modelId="{D7B298D1-5B87-46AA-B621-FA7B30D2CEB1}" type="presParOf" srcId="{2E62619B-E398-405E-B2C9-BE7C57216794}" destId="{F3072DB1-AF80-4C13-8D17-D350D75990D1}" srcOrd="1" destOrd="0" presId="urn:microsoft.com/office/officeart/2008/layout/PictureStrips"/>
    <dgm:cxn modelId="{D415D2A9-7397-4252-A4AF-C83A26FC55C7}" type="presParOf" srcId="{31E987B9-BEE2-4A00-952E-0ECF9F283797}" destId="{1D1EE084-9F54-411A-919C-744E3F31DF8A}" srcOrd="3" destOrd="0" presId="urn:microsoft.com/office/officeart/2008/layout/PictureStrips"/>
    <dgm:cxn modelId="{92C64000-0AD6-4C0B-8B31-DCEC45247E67}" type="presParOf" srcId="{31E987B9-BEE2-4A00-952E-0ECF9F283797}" destId="{8D32AB37-15C3-4983-B746-858D35F226B4}" srcOrd="4" destOrd="0" presId="urn:microsoft.com/office/officeart/2008/layout/PictureStrips"/>
    <dgm:cxn modelId="{E0EB552A-CB25-407F-B069-29CB607BA240}" type="presParOf" srcId="{8D32AB37-15C3-4983-B746-858D35F226B4}" destId="{F34FBD4D-FAF6-4963-9A68-024ECF4CF495}" srcOrd="0" destOrd="0" presId="urn:microsoft.com/office/officeart/2008/layout/PictureStrips"/>
    <dgm:cxn modelId="{B53D841C-24E5-4D33-BBD5-1141AC95CF20}" type="presParOf" srcId="{8D32AB37-15C3-4983-B746-858D35F226B4}" destId="{E99807EB-6FFE-4059-9340-9FA5037C676D}" srcOrd="1" destOrd="0" presId="urn:microsoft.com/office/officeart/2008/layout/PictureStrips"/>
    <dgm:cxn modelId="{2990C057-EE91-4DE2-846E-8771F4A855F4}" type="presParOf" srcId="{31E987B9-BEE2-4A00-952E-0ECF9F283797}" destId="{F026EB1F-CD47-41EE-9F67-FA5FA3204B98}" srcOrd="5" destOrd="0" presId="urn:microsoft.com/office/officeart/2008/layout/PictureStrips"/>
    <dgm:cxn modelId="{D3FE1E21-7618-4AE9-AC72-DB0983831247}" type="presParOf" srcId="{31E987B9-BEE2-4A00-952E-0ECF9F283797}" destId="{37CA5EAD-D451-473F-9A86-F7414009E8C6}" srcOrd="6" destOrd="0" presId="urn:microsoft.com/office/officeart/2008/layout/PictureStrips"/>
    <dgm:cxn modelId="{52DB3ACB-EBE9-43C8-ABD7-1F6147A96831}" type="presParOf" srcId="{37CA5EAD-D451-473F-9A86-F7414009E8C6}" destId="{34E88FD9-4605-4B08-AF92-B8AD26D5BE88}" srcOrd="0" destOrd="0" presId="urn:microsoft.com/office/officeart/2008/layout/PictureStrips"/>
    <dgm:cxn modelId="{60A9320C-4C49-4261-8984-E058231741AD}" type="presParOf" srcId="{37CA5EAD-D451-473F-9A86-F7414009E8C6}" destId="{EFFD3335-197B-4DCB-B680-E19E248026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39ECD-CCB1-46E6-B5DE-9FCBD0FA34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FC87DDD-BEC7-49FF-88A9-48422EAAB863}">
      <dgm:prSet phldrT="[Texto]" custT="1"/>
      <dgm:spPr/>
      <dgm:t>
        <a:bodyPr/>
        <a:lstStyle/>
        <a:p>
          <a:r>
            <a:rPr lang="es-MX" sz="1400" dirty="0"/>
            <a:t>ORGANIZACIÓN</a:t>
          </a:r>
          <a:endParaRPr lang="es-EC" sz="1400" dirty="0"/>
        </a:p>
      </dgm:t>
    </dgm:pt>
    <dgm:pt modelId="{9EFC76B1-FE04-48C1-BB5C-747D6BDA4D97}" type="parTrans" cxnId="{AA1AFC4A-E697-47CD-82BD-241C8A7D5010}">
      <dgm:prSet/>
      <dgm:spPr/>
      <dgm:t>
        <a:bodyPr/>
        <a:lstStyle/>
        <a:p>
          <a:endParaRPr lang="es-EC" sz="1400"/>
        </a:p>
      </dgm:t>
    </dgm:pt>
    <dgm:pt modelId="{4D847362-6070-47CF-9838-3D93347CF7C2}" type="sibTrans" cxnId="{AA1AFC4A-E697-47CD-82BD-241C8A7D5010}">
      <dgm:prSet/>
      <dgm:spPr/>
      <dgm:t>
        <a:bodyPr/>
        <a:lstStyle/>
        <a:p>
          <a:endParaRPr lang="es-EC" sz="1400"/>
        </a:p>
      </dgm:t>
    </dgm:pt>
    <dgm:pt modelId="{3895B5CD-8C7A-41FB-AFD3-73A56F3A66BC}">
      <dgm:prSet phldrT="[Texto]" custT="1"/>
      <dgm:spPr/>
      <dgm:t>
        <a:bodyPr/>
        <a:lstStyle/>
        <a:p>
          <a:r>
            <a:rPr lang="es-MX" sz="1400" dirty="0"/>
            <a:t>NECESIDADES, MOTIVACIONES Y EXPECTATIVAS DE SU SEGEMENTO META</a:t>
          </a:r>
          <a:endParaRPr lang="es-EC" sz="1400" dirty="0"/>
        </a:p>
      </dgm:t>
    </dgm:pt>
    <dgm:pt modelId="{1D7D1948-2238-4271-A39B-721A7721DBB2}" type="parTrans" cxnId="{DD662FCA-A8EE-48A0-AF08-521ECCC847E1}">
      <dgm:prSet/>
      <dgm:spPr/>
      <dgm:t>
        <a:bodyPr/>
        <a:lstStyle/>
        <a:p>
          <a:endParaRPr lang="es-EC" sz="1400"/>
        </a:p>
      </dgm:t>
    </dgm:pt>
    <dgm:pt modelId="{AD0F4097-0367-43F2-8992-F84390D638A7}" type="sibTrans" cxnId="{DD662FCA-A8EE-48A0-AF08-521ECCC847E1}">
      <dgm:prSet/>
      <dgm:spPr/>
      <dgm:t>
        <a:bodyPr/>
        <a:lstStyle/>
        <a:p>
          <a:endParaRPr lang="es-EC" sz="1400"/>
        </a:p>
      </dgm:t>
    </dgm:pt>
    <dgm:pt modelId="{96009EBD-53A6-493C-9D31-2578E3AFB423}">
      <dgm:prSet phldrT="[Texto]" custT="1"/>
      <dgm:spPr/>
      <dgm:t>
        <a:bodyPr/>
        <a:lstStyle/>
        <a:p>
          <a:r>
            <a:rPr lang="es-MX" sz="1400" dirty="0"/>
            <a:t>DISEÑAR OFERTAS QUE LOGREN SATISFACER LAS NECESIDADES Y REQUERIMIENTOS DEL CLIENTE</a:t>
          </a:r>
          <a:endParaRPr lang="es-EC" sz="1400" dirty="0"/>
        </a:p>
      </dgm:t>
    </dgm:pt>
    <dgm:pt modelId="{2DE2B209-8947-4567-AFB3-1D8F1CB43DE2}" type="parTrans" cxnId="{1DBF219C-8DF0-4F70-BF2C-5E70B83B2D8C}">
      <dgm:prSet/>
      <dgm:spPr/>
      <dgm:t>
        <a:bodyPr/>
        <a:lstStyle/>
        <a:p>
          <a:endParaRPr lang="es-EC" sz="1400"/>
        </a:p>
      </dgm:t>
    </dgm:pt>
    <dgm:pt modelId="{239C39D9-A89A-4C5A-AB34-D33CDA20E855}" type="sibTrans" cxnId="{1DBF219C-8DF0-4F70-BF2C-5E70B83B2D8C}">
      <dgm:prSet/>
      <dgm:spPr/>
      <dgm:t>
        <a:bodyPr/>
        <a:lstStyle/>
        <a:p>
          <a:endParaRPr lang="es-EC" sz="1400"/>
        </a:p>
      </dgm:t>
    </dgm:pt>
    <dgm:pt modelId="{F80F3CB5-4F3C-4EA9-9BAE-619187350F68}">
      <dgm:prSet phldrT="[Texto]" custT="1"/>
      <dgm:spPr/>
      <dgm:t>
        <a:bodyPr/>
        <a:lstStyle/>
        <a:p>
          <a:r>
            <a:rPr lang="es-MX" sz="1400" dirty="0"/>
            <a:t>CREAR VINCULO</a:t>
          </a:r>
          <a:endParaRPr lang="es-EC" sz="1400" dirty="0"/>
        </a:p>
      </dgm:t>
    </dgm:pt>
    <dgm:pt modelId="{C3EBD27C-2F2B-409A-8C90-8699325F5877}" type="parTrans" cxnId="{B148036E-6D1E-409E-896D-8528E380E9E2}">
      <dgm:prSet/>
      <dgm:spPr/>
      <dgm:t>
        <a:bodyPr/>
        <a:lstStyle/>
        <a:p>
          <a:endParaRPr lang="es-EC" sz="1400"/>
        </a:p>
      </dgm:t>
    </dgm:pt>
    <dgm:pt modelId="{87E17B6C-DA6E-44BE-920E-5E2056A38E4F}" type="sibTrans" cxnId="{B148036E-6D1E-409E-896D-8528E380E9E2}">
      <dgm:prSet/>
      <dgm:spPr/>
      <dgm:t>
        <a:bodyPr/>
        <a:lstStyle/>
        <a:p>
          <a:endParaRPr lang="es-EC" sz="1400"/>
        </a:p>
      </dgm:t>
    </dgm:pt>
    <dgm:pt modelId="{E4963830-8DDA-42DC-B4D0-1386F7F0AAA7}">
      <dgm:prSet phldrT="[Texto]" custT="1"/>
      <dgm:spPr/>
      <dgm:t>
        <a:bodyPr/>
        <a:lstStyle/>
        <a:p>
          <a:r>
            <a:rPr lang="es-MX" sz="1400" dirty="0"/>
            <a:t>CONTRIBUYA A LA FIDELIZACIÓN DEL MISMO</a:t>
          </a:r>
          <a:endParaRPr lang="es-EC" sz="1400" dirty="0"/>
        </a:p>
      </dgm:t>
    </dgm:pt>
    <dgm:pt modelId="{09A90111-B1CF-45E0-8C67-8CCF59DC2359}" type="parTrans" cxnId="{005F8D8A-D6A4-4695-9314-3F89487A0FC6}">
      <dgm:prSet/>
      <dgm:spPr/>
      <dgm:t>
        <a:bodyPr/>
        <a:lstStyle/>
        <a:p>
          <a:endParaRPr lang="es-EC" sz="1400"/>
        </a:p>
      </dgm:t>
    </dgm:pt>
    <dgm:pt modelId="{497EF8DC-F63D-4A53-92AC-74CF2A8B4907}" type="sibTrans" cxnId="{005F8D8A-D6A4-4695-9314-3F89487A0FC6}">
      <dgm:prSet/>
      <dgm:spPr/>
      <dgm:t>
        <a:bodyPr/>
        <a:lstStyle/>
        <a:p>
          <a:endParaRPr lang="es-EC" sz="1400"/>
        </a:p>
      </dgm:t>
    </dgm:pt>
    <dgm:pt modelId="{75E48D9C-EBC1-4AEE-AF3E-E6EEACD78D78}" type="pres">
      <dgm:prSet presAssocID="{24F39ECD-CCB1-46E6-B5DE-9FCBD0FA342D}" presName="linear" presStyleCnt="0">
        <dgm:presLayoutVars>
          <dgm:dir/>
          <dgm:animLvl val="lvl"/>
          <dgm:resizeHandles val="exact"/>
        </dgm:presLayoutVars>
      </dgm:prSet>
      <dgm:spPr/>
    </dgm:pt>
    <dgm:pt modelId="{D7EBDBE7-1088-44A8-B1F6-C38485BB97E7}" type="pres">
      <dgm:prSet presAssocID="{BFC87DDD-BEC7-49FF-88A9-48422EAAB863}" presName="parentLin" presStyleCnt="0"/>
      <dgm:spPr/>
    </dgm:pt>
    <dgm:pt modelId="{547AF88E-E8F5-49DB-9CEF-1664E4B5ADB3}" type="pres">
      <dgm:prSet presAssocID="{BFC87DDD-BEC7-49FF-88A9-48422EAAB863}" presName="parentLeftMargin" presStyleLbl="node1" presStyleIdx="0" presStyleCnt="5"/>
      <dgm:spPr/>
    </dgm:pt>
    <dgm:pt modelId="{FCE73808-02EB-453F-B6E5-DE40DF402C45}" type="pres">
      <dgm:prSet presAssocID="{BFC87DDD-BEC7-49FF-88A9-48422EAAB86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ADBE97-BA82-4C93-BD25-FF272B229AB6}" type="pres">
      <dgm:prSet presAssocID="{BFC87DDD-BEC7-49FF-88A9-48422EAAB863}" presName="negativeSpace" presStyleCnt="0"/>
      <dgm:spPr/>
    </dgm:pt>
    <dgm:pt modelId="{2FE19F14-1807-409E-86E7-B74763F86EE0}" type="pres">
      <dgm:prSet presAssocID="{BFC87DDD-BEC7-49FF-88A9-48422EAAB863}" presName="childText" presStyleLbl="conFgAcc1" presStyleIdx="0" presStyleCnt="5">
        <dgm:presLayoutVars>
          <dgm:bulletEnabled val="1"/>
        </dgm:presLayoutVars>
      </dgm:prSet>
      <dgm:spPr/>
    </dgm:pt>
    <dgm:pt modelId="{80F5B968-AA7B-4D80-AB04-89D05D5A59B9}" type="pres">
      <dgm:prSet presAssocID="{4D847362-6070-47CF-9838-3D93347CF7C2}" presName="spaceBetweenRectangles" presStyleCnt="0"/>
      <dgm:spPr/>
    </dgm:pt>
    <dgm:pt modelId="{13921E2D-ABBC-4CB8-B861-0C40DF702C2B}" type="pres">
      <dgm:prSet presAssocID="{3895B5CD-8C7A-41FB-AFD3-73A56F3A66BC}" presName="parentLin" presStyleCnt="0"/>
      <dgm:spPr/>
    </dgm:pt>
    <dgm:pt modelId="{39545CD8-E68B-4104-A0E3-9923B7AE8093}" type="pres">
      <dgm:prSet presAssocID="{3895B5CD-8C7A-41FB-AFD3-73A56F3A66BC}" presName="parentLeftMargin" presStyleLbl="node1" presStyleIdx="0" presStyleCnt="5"/>
      <dgm:spPr/>
    </dgm:pt>
    <dgm:pt modelId="{96592B27-8B75-4A8E-BA26-9EC40EAB33EE}" type="pres">
      <dgm:prSet presAssocID="{3895B5CD-8C7A-41FB-AFD3-73A56F3A66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1A136D-B3FB-49C0-8091-6A3714A0149A}" type="pres">
      <dgm:prSet presAssocID="{3895B5CD-8C7A-41FB-AFD3-73A56F3A66BC}" presName="negativeSpace" presStyleCnt="0"/>
      <dgm:spPr/>
    </dgm:pt>
    <dgm:pt modelId="{E5B4C9BB-F7AB-4CA1-8EFC-2F02947E4781}" type="pres">
      <dgm:prSet presAssocID="{3895B5CD-8C7A-41FB-AFD3-73A56F3A66BC}" presName="childText" presStyleLbl="conFgAcc1" presStyleIdx="1" presStyleCnt="5">
        <dgm:presLayoutVars>
          <dgm:bulletEnabled val="1"/>
        </dgm:presLayoutVars>
      </dgm:prSet>
      <dgm:spPr/>
    </dgm:pt>
    <dgm:pt modelId="{5C110B3C-CECF-49EB-A8F7-E3EBE9C8AFAC}" type="pres">
      <dgm:prSet presAssocID="{AD0F4097-0367-43F2-8992-F84390D638A7}" presName="spaceBetweenRectangles" presStyleCnt="0"/>
      <dgm:spPr/>
    </dgm:pt>
    <dgm:pt modelId="{7CDE69EB-CB25-4B58-99CA-66E7D87A1D29}" type="pres">
      <dgm:prSet presAssocID="{96009EBD-53A6-493C-9D31-2578E3AFB423}" presName="parentLin" presStyleCnt="0"/>
      <dgm:spPr/>
    </dgm:pt>
    <dgm:pt modelId="{7364BCF5-63BA-45EF-922F-2A12A3C11004}" type="pres">
      <dgm:prSet presAssocID="{96009EBD-53A6-493C-9D31-2578E3AFB423}" presName="parentLeftMargin" presStyleLbl="node1" presStyleIdx="1" presStyleCnt="5"/>
      <dgm:spPr/>
    </dgm:pt>
    <dgm:pt modelId="{C84EE2E0-6B5F-4865-9C40-DCC3A06B87F1}" type="pres">
      <dgm:prSet presAssocID="{96009EBD-53A6-493C-9D31-2578E3AFB423}" presName="parentText" presStyleLbl="node1" presStyleIdx="2" presStyleCnt="5" custScaleY="118778">
        <dgm:presLayoutVars>
          <dgm:chMax val="0"/>
          <dgm:bulletEnabled val="1"/>
        </dgm:presLayoutVars>
      </dgm:prSet>
      <dgm:spPr/>
    </dgm:pt>
    <dgm:pt modelId="{30E58080-2E7E-49FB-89D6-545FAB6B6003}" type="pres">
      <dgm:prSet presAssocID="{96009EBD-53A6-493C-9D31-2578E3AFB423}" presName="negativeSpace" presStyleCnt="0"/>
      <dgm:spPr/>
    </dgm:pt>
    <dgm:pt modelId="{C224F448-F5FE-4D15-B73B-33BFB0D4AAF4}" type="pres">
      <dgm:prSet presAssocID="{96009EBD-53A6-493C-9D31-2578E3AFB423}" presName="childText" presStyleLbl="conFgAcc1" presStyleIdx="2" presStyleCnt="5">
        <dgm:presLayoutVars>
          <dgm:bulletEnabled val="1"/>
        </dgm:presLayoutVars>
      </dgm:prSet>
      <dgm:spPr/>
    </dgm:pt>
    <dgm:pt modelId="{D2BFD3AD-DC62-4D94-BD1F-AF76E1B8F598}" type="pres">
      <dgm:prSet presAssocID="{239C39D9-A89A-4C5A-AB34-D33CDA20E855}" presName="spaceBetweenRectangles" presStyleCnt="0"/>
      <dgm:spPr/>
    </dgm:pt>
    <dgm:pt modelId="{3C56AA60-4A66-4118-9B12-205A8531E00E}" type="pres">
      <dgm:prSet presAssocID="{F80F3CB5-4F3C-4EA9-9BAE-619187350F68}" presName="parentLin" presStyleCnt="0"/>
      <dgm:spPr/>
    </dgm:pt>
    <dgm:pt modelId="{6FC4D749-A9F5-442D-9288-B280419A9D1C}" type="pres">
      <dgm:prSet presAssocID="{F80F3CB5-4F3C-4EA9-9BAE-619187350F68}" presName="parentLeftMargin" presStyleLbl="node1" presStyleIdx="2" presStyleCnt="5"/>
      <dgm:spPr/>
    </dgm:pt>
    <dgm:pt modelId="{BF85C721-9B04-4C06-9222-9E42C84F2BAF}" type="pres">
      <dgm:prSet presAssocID="{F80F3CB5-4F3C-4EA9-9BAE-619187350F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4815F5-492D-472A-955F-0849DF7A4566}" type="pres">
      <dgm:prSet presAssocID="{F80F3CB5-4F3C-4EA9-9BAE-619187350F68}" presName="negativeSpace" presStyleCnt="0"/>
      <dgm:spPr/>
    </dgm:pt>
    <dgm:pt modelId="{0AA41276-E1DD-4AD7-9F68-DD497F4A6547}" type="pres">
      <dgm:prSet presAssocID="{F80F3CB5-4F3C-4EA9-9BAE-619187350F68}" presName="childText" presStyleLbl="conFgAcc1" presStyleIdx="3" presStyleCnt="5">
        <dgm:presLayoutVars>
          <dgm:bulletEnabled val="1"/>
        </dgm:presLayoutVars>
      </dgm:prSet>
      <dgm:spPr/>
    </dgm:pt>
    <dgm:pt modelId="{4368CEEB-CD68-4D99-AAFC-C76A6517C1DA}" type="pres">
      <dgm:prSet presAssocID="{87E17B6C-DA6E-44BE-920E-5E2056A38E4F}" presName="spaceBetweenRectangles" presStyleCnt="0"/>
      <dgm:spPr/>
    </dgm:pt>
    <dgm:pt modelId="{F699985C-7013-4D6B-8DF0-A7DBF96B4ED1}" type="pres">
      <dgm:prSet presAssocID="{E4963830-8DDA-42DC-B4D0-1386F7F0AAA7}" presName="parentLin" presStyleCnt="0"/>
      <dgm:spPr/>
    </dgm:pt>
    <dgm:pt modelId="{383A05D9-801E-4B00-84FB-8E6FB7DB8184}" type="pres">
      <dgm:prSet presAssocID="{E4963830-8DDA-42DC-B4D0-1386F7F0AAA7}" presName="parentLeftMargin" presStyleLbl="node1" presStyleIdx="3" presStyleCnt="5"/>
      <dgm:spPr/>
    </dgm:pt>
    <dgm:pt modelId="{BE06FDDD-42B5-408C-A298-08A117B11FB0}" type="pres">
      <dgm:prSet presAssocID="{E4963830-8DDA-42DC-B4D0-1386F7F0AAA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ADEC0C7-92C5-465E-BFAB-8A18E78515A4}" type="pres">
      <dgm:prSet presAssocID="{E4963830-8DDA-42DC-B4D0-1386F7F0AAA7}" presName="negativeSpace" presStyleCnt="0"/>
      <dgm:spPr/>
    </dgm:pt>
    <dgm:pt modelId="{E55FA5D0-3A88-4317-8A08-3C7E7B705775}" type="pres">
      <dgm:prSet presAssocID="{E4963830-8DDA-42DC-B4D0-1386F7F0AA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092F1C-7D65-48F2-B4F0-7E5A9E44C12C}" type="presOf" srcId="{96009EBD-53A6-493C-9D31-2578E3AFB423}" destId="{C84EE2E0-6B5F-4865-9C40-DCC3A06B87F1}" srcOrd="1" destOrd="0" presId="urn:microsoft.com/office/officeart/2005/8/layout/list1"/>
    <dgm:cxn modelId="{002CC833-1AD7-4949-A2B6-4949CDD31A42}" type="presOf" srcId="{3895B5CD-8C7A-41FB-AFD3-73A56F3A66BC}" destId="{96592B27-8B75-4A8E-BA26-9EC40EAB33EE}" srcOrd="1" destOrd="0" presId="urn:microsoft.com/office/officeart/2005/8/layout/list1"/>
    <dgm:cxn modelId="{F5D8403D-57C3-49A2-A49C-C723EE416F33}" type="presOf" srcId="{BFC87DDD-BEC7-49FF-88A9-48422EAAB863}" destId="{FCE73808-02EB-453F-B6E5-DE40DF402C45}" srcOrd="1" destOrd="0" presId="urn:microsoft.com/office/officeart/2005/8/layout/list1"/>
    <dgm:cxn modelId="{7E55A740-0DCE-4E9A-A49E-68C7A680FD03}" type="presOf" srcId="{BFC87DDD-BEC7-49FF-88A9-48422EAAB863}" destId="{547AF88E-E8F5-49DB-9CEF-1664E4B5ADB3}" srcOrd="0" destOrd="0" presId="urn:microsoft.com/office/officeart/2005/8/layout/list1"/>
    <dgm:cxn modelId="{61CD7967-2562-4368-A28D-88F942691D6A}" type="presOf" srcId="{E4963830-8DDA-42DC-B4D0-1386F7F0AAA7}" destId="{383A05D9-801E-4B00-84FB-8E6FB7DB8184}" srcOrd="0" destOrd="0" presId="urn:microsoft.com/office/officeart/2005/8/layout/list1"/>
    <dgm:cxn modelId="{E7CD7B47-1C0F-4348-BF77-C39E49939154}" type="presOf" srcId="{E4963830-8DDA-42DC-B4D0-1386F7F0AAA7}" destId="{BE06FDDD-42B5-408C-A298-08A117B11FB0}" srcOrd="1" destOrd="0" presId="urn:microsoft.com/office/officeart/2005/8/layout/list1"/>
    <dgm:cxn modelId="{BD0E8048-08C8-48F8-B608-A972E8B62B8D}" type="presOf" srcId="{96009EBD-53A6-493C-9D31-2578E3AFB423}" destId="{7364BCF5-63BA-45EF-922F-2A12A3C11004}" srcOrd="0" destOrd="0" presId="urn:microsoft.com/office/officeart/2005/8/layout/list1"/>
    <dgm:cxn modelId="{AA1AFC4A-E697-47CD-82BD-241C8A7D5010}" srcId="{24F39ECD-CCB1-46E6-B5DE-9FCBD0FA342D}" destId="{BFC87DDD-BEC7-49FF-88A9-48422EAAB863}" srcOrd="0" destOrd="0" parTransId="{9EFC76B1-FE04-48C1-BB5C-747D6BDA4D97}" sibTransId="{4D847362-6070-47CF-9838-3D93347CF7C2}"/>
    <dgm:cxn modelId="{B148036E-6D1E-409E-896D-8528E380E9E2}" srcId="{24F39ECD-CCB1-46E6-B5DE-9FCBD0FA342D}" destId="{F80F3CB5-4F3C-4EA9-9BAE-619187350F68}" srcOrd="3" destOrd="0" parTransId="{C3EBD27C-2F2B-409A-8C90-8699325F5877}" sibTransId="{87E17B6C-DA6E-44BE-920E-5E2056A38E4F}"/>
    <dgm:cxn modelId="{EE9C8D7C-4652-4D9C-B793-FEA4A6B1EE77}" type="presOf" srcId="{F80F3CB5-4F3C-4EA9-9BAE-619187350F68}" destId="{BF85C721-9B04-4C06-9222-9E42C84F2BAF}" srcOrd="1" destOrd="0" presId="urn:microsoft.com/office/officeart/2005/8/layout/list1"/>
    <dgm:cxn modelId="{1030C486-6B1F-4C86-859C-7305D701B138}" type="presOf" srcId="{3895B5CD-8C7A-41FB-AFD3-73A56F3A66BC}" destId="{39545CD8-E68B-4104-A0E3-9923B7AE8093}" srcOrd="0" destOrd="0" presId="urn:microsoft.com/office/officeart/2005/8/layout/list1"/>
    <dgm:cxn modelId="{005F8D8A-D6A4-4695-9314-3F89487A0FC6}" srcId="{24F39ECD-CCB1-46E6-B5DE-9FCBD0FA342D}" destId="{E4963830-8DDA-42DC-B4D0-1386F7F0AAA7}" srcOrd="4" destOrd="0" parTransId="{09A90111-B1CF-45E0-8C67-8CCF59DC2359}" sibTransId="{497EF8DC-F63D-4A53-92AC-74CF2A8B4907}"/>
    <dgm:cxn modelId="{1DBF219C-8DF0-4F70-BF2C-5E70B83B2D8C}" srcId="{24F39ECD-CCB1-46E6-B5DE-9FCBD0FA342D}" destId="{96009EBD-53A6-493C-9D31-2578E3AFB423}" srcOrd="2" destOrd="0" parTransId="{2DE2B209-8947-4567-AFB3-1D8F1CB43DE2}" sibTransId="{239C39D9-A89A-4C5A-AB34-D33CDA20E855}"/>
    <dgm:cxn modelId="{0DAF38BC-0D01-4923-A857-7D493A1A03B0}" type="presOf" srcId="{24F39ECD-CCB1-46E6-B5DE-9FCBD0FA342D}" destId="{75E48D9C-EBC1-4AEE-AF3E-E6EEACD78D78}" srcOrd="0" destOrd="0" presId="urn:microsoft.com/office/officeart/2005/8/layout/list1"/>
    <dgm:cxn modelId="{DD662FCA-A8EE-48A0-AF08-521ECCC847E1}" srcId="{24F39ECD-CCB1-46E6-B5DE-9FCBD0FA342D}" destId="{3895B5CD-8C7A-41FB-AFD3-73A56F3A66BC}" srcOrd="1" destOrd="0" parTransId="{1D7D1948-2238-4271-A39B-721A7721DBB2}" sibTransId="{AD0F4097-0367-43F2-8992-F84390D638A7}"/>
    <dgm:cxn modelId="{4973A4EC-0C6F-464B-861D-C69064BBAF6E}" type="presOf" srcId="{F80F3CB5-4F3C-4EA9-9BAE-619187350F68}" destId="{6FC4D749-A9F5-442D-9288-B280419A9D1C}" srcOrd="0" destOrd="0" presId="urn:microsoft.com/office/officeart/2005/8/layout/list1"/>
    <dgm:cxn modelId="{CEDC4E30-7A71-446F-97CD-151979F5380C}" type="presParOf" srcId="{75E48D9C-EBC1-4AEE-AF3E-E6EEACD78D78}" destId="{D7EBDBE7-1088-44A8-B1F6-C38485BB97E7}" srcOrd="0" destOrd="0" presId="urn:microsoft.com/office/officeart/2005/8/layout/list1"/>
    <dgm:cxn modelId="{78BC443E-13D7-460C-99D3-370D54DFB6D9}" type="presParOf" srcId="{D7EBDBE7-1088-44A8-B1F6-C38485BB97E7}" destId="{547AF88E-E8F5-49DB-9CEF-1664E4B5ADB3}" srcOrd="0" destOrd="0" presId="urn:microsoft.com/office/officeart/2005/8/layout/list1"/>
    <dgm:cxn modelId="{0B5D4748-E29B-46A2-97AB-15EBBC8CD41F}" type="presParOf" srcId="{D7EBDBE7-1088-44A8-B1F6-C38485BB97E7}" destId="{FCE73808-02EB-453F-B6E5-DE40DF402C45}" srcOrd="1" destOrd="0" presId="urn:microsoft.com/office/officeart/2005/8/layout/list1"/>
    <dgm:cxn modelId="{A405E306-71D6-44ED-AE3E-FE0A5C783FE4}" type="presParOf" srcId="{75E48D9C-EBC1-4AEE-AF3E-E6EEACD78D78}" destId="{C2ADBE97-BA82-4C93-BD25-FF272B229AB6}" srcOrd="1" destOrd="0" presId="urn:microsoft.com/office/officeart/2005/8/layout/list1"/>
    <dgm:cxn modelId="{C419CF70-C836-4292-B005-A13344282EBB}" type="presParOf" srcId="{75E48D9C-EBC1-4AEE-AF3E-E6EEACD78D78}" destId="{2FE19F14-1807-409E-86E7-B74763F86EE0}" srcOrd="2" destOrd="0" presId="urn:microsoft.com/office/officeart/2005/8/layout/list1"/>
    <dgm:cxn modelId="{CB32FC95-7203-4947-AF98-3B6DDA9063F8}" type="presParOf" srcId="{75E48D9C-EBC1-4AEE-AF3E-E6EEACD78D78}" destId="{80F5B968-AA7B-4D80-AB04-89D05D5A59B9}" srcOrd="3" destOrd="0" presId="urn:microsoft.com/office/officeart/2005/8/layout/list1"/>
    <dgm:cxn modelId="{4ED86223-E8E7-4D5E-8F08-B8B312CE710F}" type="presParOf" srcId="{75E48D9C-EBC1-4AEE-AF3E-E6EEACD78D78}" destId="{13921E2D-ABBC-4CB8-B861-0C40DF702C2B}" srcOrd="4" destOrd="0" presId="urn:microsoft.com/office/officeart/2005/8/layout/list1"/>
    <dgm:cxn modelId="{389FAA4F-0529-4665-80E0-48ADE83B3A1C}" type="presParOf" srcId="{13921E2D-ABBC-4CB8-B861-0C40DF702C2B}" destId="{39545CD8-E68B-4104-A0E3-9923B7AE8093}" srcOrd="0" destOrd="0" presId="urn:microsoft.com/office/officeart/2005/8/layout/list1"/>
    <dgm:cxn modelId="{41678098-79EA-443A-A8A5-3AB02E02444D}" type="presParOf" srcId="{13921E2D-ABBC-4CB8-B861-0C40DF702C2B}" destId="{96592B27-8B75-4A8E-BA26-9EC40EAB33EE}" srcOrd="1" destOrd="0" presId="urn:microsoft.com/office/officeart/2005/8/layout/list1"/>
    <dgm:cxn modelId="{3586E157-73B9-4A26-A15E-4538AC247119}" type="presParOf" srcId="{75E48D9C-EBC1-4AEE-AF3E-E6EEACD78D78}" destId="{B71A136D-B3FB-49C0-8091-6A3714A0149A}" srcOrd="5" destOrd="0" presId="urn:microsoft.com/office/officeart/2005/8/layout/list1"/>
    <dgm:cxn modelId="{4F735B8D-B690-4520-9F4D-DAE8A4CE2A9A}" type="presParOf" srcId="{75E48D9C-EBC1-4AEE-AF3E-E6EEACD78D78}" destId="{E5B4C9BB-F7AB-4CA1-8EFC-2F02947E4781}" srcOrd="6" destOrd="0" presId="urn:microsoft.com/office/officeart/2005/8/layout/list1"/>
    <dgm:cxn modelId="{A7841D0D-242A-4D74-B345-21C5407D1D7F}" type="presParOf" srcId="{75E48D9C-EBC1-4AEE-AF3E-E6EEACD78D78}" destId="{5C110B3C-CECF-49EB-A8F7-E3EBE9C8AFAC}" srcOrd="7" destOrd="0" presId="urn:microsoft.com/office/officeart/2005/8/layout/list1"/>
    <dgm:cxn modelId="{8A60559C-26C5-418F-84B4-1019E74E3224}" type="presParOf" srcId="{75E48D9C-EBC1-4AEE-AF3E-E6EEACD78D78}" destId="{7CDE69EB-CB25-4B58-99CA-66E7D87A1D29}" srcOrd="8" destOrd="0" presId="urn:microsoft.com/office/officeart/2005/8/layout/list1"/>
    <dgm:cxn modelId="{0A975DCB-27BA-460F-A081-BE3B0B74AAEE}" type="presParOf" srcId="{7CDE69EB-CB25-4B58-99CA-66E7D87A1D29}" destId="{7364BCF5-63BA-45EF-922F-2A12A3C11004}" srcOrd="0" destOrd="0" presId="urn:microsoft.com/office/officeart/2005/8/layout/list1"/>
    <dgm:cxn modelId="{F2F20803-F5DA-4D8E-AF33-3E476AF14689}" type="presParOf" srcId="{7CDE69EB-CB25-4B58-99CA-66E7D87A1D29}" destId="{C84EE2E0-6B5F-4865-9C40-DCC3A06B87F1}" srcOrd="1" destOrd="0" presId="urn:microsoft.com/office/officeart/2005/8/layout/list1"/>
    <dgm:cxn modelId="{13A57894-7BBB-4E14-87A7-41C9A6B1E379}" type="presParOf" srcId="{75E48D9C-EBC1-4AEE-AF3E-E6EEACD78D78}" destId="{30E58080-2E7E-49FB-89D6-545FAB6B6003}" srcOrd="9" destOrd="0" presId="urn:microsoft.com/office/officeart/2005/8/layout/list1"/>
    <dgm:cxn modelId="{B30597C3-5544-4798-A09C-DBDF498833F2}" type="presParOf" srcId="{75E48D9C-EBC1-4AEE-AF3E-E6EEACD78D78}" destId="{C224F448-F5FE-4D15-B73B-33BFB0D4AAF4}" srcOrd="10" destOrd="0" presId="urn:microsoft.com/office/officeart/2005/8/layout/list1"/>
    <dgm:cxn modelId="{BD451F84-9CB6-4418-AB69-D963B5EE6353}" type="presParOf" srcId="{75E48D9C-EBC1-4AEE-AF3E-E6EEACD78D78}" destId="{D2BFD3AD-DC62-4D94-BD1F-AF76E1B8F598}" srcOrd="11" destOrd="0" presId="urn:microsoft.com/office/officeart/2005/8/layout/list1"/>
    <dgm:cxn modelId="{13F668C1-3291-4DEA-A3F2-D718FB8D22DC}" type="presParOf" srcId="{75E48D9C-EBC1-4AEE-AF3E-E6EEACD78D78}" destId="{3C56AA60-4A66-4118-9B12-205A8531E00E}" srcOrd="12" destOrd="0" presId="urn:microsoft.com/office/officeart/2005/8/layout/list1"/>
    <dgm:cxn modelId="{0B29381F-8A7B-4905-9800-A056CFEFDD36}" type="presParOf" srcId="{3C56AA60-4A66-4118-9B12-205A8531E00E}" destId="{6FC4D749-A9F5-442D-9288-B280419A9D1C}" srcOrd="0" destOrd="0" presId="urn:microsoft.com/office/officeart/2005/8/layout/list1"/>
    <dgm:cxn modelId="{8BDF5445-F140-4AEC-AB7B-2A09CBF91AAD}" type="presParOf" srcId="{3C56AA60-4A66-4118-9B12-205A8531E00E}" destId="{BF85C721-9B04-4C06-9222-9E42C84F2BAF}" srcOrd="1" destOrd="0" presId="urn:microsoft.com/office/officeart/2005/8/layout/list1"/>
    <dgm:cxn modelId="{7E853204-AFEB-42DA-BC4B-716E7FEF60C4}" type="presParOf" srcId="{75E48D9C-EBC1-4AEE-AF3E-E6EEACD78D78}" destId="{594815F5-492D-472A-955F-0849DF7A4566}" srcOrd="13" destOrd="0" presId="urn:microsoft.com/office/officeart/2005/8/layout/list1"/>
    <dgm:cxn modelId="{964A982A-E9D2-45B2-A961-BCDB05839575}" type="presParOf" srcId="{75E48D9C-EBC1-4AEE-AF3E-E6EEACD78D78}" destId="{0AA41276-E1DD-4AD7-9F68-DD497F4A6547}" srcOrd="14" destOrd="0" presId="urn:microsoft.com/office/officeart/2005/8/layout/list1"/>
    <dgm:cxn modelId="{E1818293-6EEB-4B7D-B75B-FC48A66B478B}" type="presParOf" srcId="{75E48D9C-EBC1-4AEE-AF3E-E6EEACD78D78}" destId="{4368CEEB-CD68-4D99-AAFC-C76A6517C1DA}" srcOrd="15" destOrd="0" presId="urn:microsoft.com/office/officeart/2005/8/layout/list1"/>
    <dgm:cxn modelId="{1A2D0166-C246-4B8C-93FE-E6AEA70A8DC1}" type="presParOf" srcId="{75E48D9C-EBC1-4AEE-AF3E-E6EEACD78D78}" destId="{F699985C-7013-4D6B-8DF0-A7DBF96B4ED1}" srcOrd="16" destOrd="0" presId="urn:microsoft.com/office/officeart/2005/8/layout/list1"/>
    <dgm:cxn modelId="{F3C8B010-978C-4A7F-9C89-5BC86246D6C9}" type="presParOf" srcId="{F699985C-7013-4D6B-8DF0-A7DBF96B4ED1}" destId="{383A05D9-801E-4B00-84FB-8E6FB7DB8184}" srcOrd="0" destOrd="0" presId="urn:microsoft.com/office/officeart/2005/8/layout/list1"/>
    <dgm:cxn modelId="{14E25042-2480-4F54-AB97-CE17FD95A01C}" type="presParOf" srcId="{F699985C-7013-4D6B-8DF0-A7DBF96B4ED1}" destId="{BE06FDDD-42B5-408C-A298-08A117B11FB0}" srcOrd="1" destOrd="0" presId="urn:microsoft.com/office/officeart/2005/8/layout/list1"/>
    <dgm:cxn modelId="{0EC61784-B27A-4241-A624-75EAA794E2E1}" type="presParOf" srcId="{75E48D9C-EBC1-4AEE-AF3E-E6EEACD78D78}" destId="{BADEC0C7-92C5-465E-BFAB-8A18E78515A4}" srcOrd="17" destOrd="0" presId="urn:microsoft.com/office/officeart/2005/8/layout/list1"/>
    <dgm:cxn modelId="{81D18307-316C-4861-9A2F-C05B67983C56}" type="presParOf" srcId="{75E48D9C-EBC1-4AEE-AF3E-E6EEACD78D78}" destId="{E55FA5D0-3A88-4317-8A08-3C7E7B70577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E3BD3-3B07-4CAC-932D-45845113DDF4}" type="doc">
      <dgm:prSet loTypeId="urn:microsoft.com/office/officeart/2008/layout/PictureStrips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62C3334-4189-4CED-BD40-1DBB521A523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Contribuyen a explicar y valorar de mejor manera una realidad o fenómeno complejo </a:t>
          </a:r>
          <a:endParaRPr lang="es-EC" sz="1600" dirty="0"/>
        </a:p>
      </dgm:t>
    </dgm:pt>
    <dgm:pt modelId="{954D6B63-CC54-4770-AAEA-56BE7BB68323}" type="parTrans" cxnId="{98A63C8F-2651-4945-ACC8-317484863D8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7603016-9D6B-4389-8D42-F61265C4F90A}" type="sibTrans" cxnId="{98A63C8F-2651-4945-ACC8-317484863D8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299ECF4-D442-4210-BB9C-16B2540CA87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Proporciona una visión óptima e integral de las dimensiones</a:t>
          </a:r>
          <a:endParaRPr lang="es-EC" sz="1600" dirty="0"/>
        </a:p>
      </dgm:t>
    </dgm:pt>
    <dgm:pt modelId="{1D22BFE7-2BDF-4C6F-94C2-331EFC16EE19}" type="parTrans" cxnId="{ADE385B1-125F-4EB8-91B3-651B8271CE2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007F284-677A-433B-9146-861EB6FE25D6}" type="sibTrans" cxnId="{ADE385B1-125F-4EB8-91B3-651B8271CE2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BF8686C-3847-4665-A104-41A0775C0D2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Transforma un espacio multidimensional a un espacio bidimensional</a:t>
          </a:r>
          <a:endParaRPr lang="es-EC" sz="1600" dirty="0"/>
        </a:p>
      </dgm:t>
    </dgm:pt>
    <dgm:pt modelId="{EB311E7E-6F71-4784-9647-429AD2FDA1BB}" type="parTrans" cxnId="{A079DC1C-DFE4-4E8A-8D0B-66C123A27B9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35E4514-CCE4-45D0-8014-77CD17697D02}" type="sibTrans" cxnId="{A079DC1C-DFE4-4E8A-8D0B-66C123A27B9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1744038-656C-48F4-802F-071DD463335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600" dirty="0"/>
            <a:t>El índice que proporciona donde se muestra que dimensión genera un mayor impacto dentro de la variable investigada</a:t>
          </a:r>
          <a:endParaRPr lang="es-EC" sz="1600" dirty="0"/>
        </a:p>
      </dgm:t>
    </dgm:pt>
    <dgm:pt modelId="{D7D92E1A-D304-4BBC-AC2C-8C303BCD8571}" type="parTrans" cxnId="{AE9506E0-6FD8-442A-8545-81F82A83F7E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A98FB57-9FF4-4CA6-87E6-F0BCD48E8D6D}" type="sibTrans" cxnId="{AE9506E0-6FD8-442A-8545-81F82A83F7E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145C8D9-D43C-4061-BA21-39E08289E925}">
      <dgm:prSet phldrT="[Texto]" custT="1"/>
      <dgm:spPr>
        <a:noFill/>
      </dgm:spPr>
      <dgm:t>
        <a:bodyPr/>
        <a:lstStyle/>
        <a:p>
          <a:pPr>
            <a:buClrTx/>
            <a:buSzTx/>
            <a:buFontTx/>
            <a:buNone/>
          </a:pPr>
          <a:r>
            <a:rPr lang="es-MX" sz="1600" dirty="0"/>
            <a:t>Mide la correlación entre variables cualitativas</a:t>
          </a:r>
          <a:endParaRPr lang="es-EC" sz="3200" dirty="0">
            <a:solidFill>
              <a:schemeClr val="tx1"/>
            </a:solidFill>
          </a:endParaRPr>
        </a:p>
      </dgm:t>
    </dgm:pt>
    <dgm:pt modelId="{B83CD225-3BE2-4DE9-99B3-A016C1556AB4}" type="parTrans" cxnId="{3700F24D-3ED5-4DCE-881F-A5EF993776E0}">
      <dgm:prSet/>
      <dgm:spPr/>
      <dgm:t>
        <a:bodyPr/>
        <a:lstStyle/>
        <a:p>
          <a:endParaRPr lang="es-EC" sz="2400"/>
        </a:p>
      </dgm:t>
    </dgm:pt>
    <dgm:pt modelId="{1408986F-C933-40D4-889C-A41757438DD1}" type="sibTrans" cxnId="{3700F24D-3ED5-4DCE-881F-A5EF993776E0}">
      <dgm:prSet/>
      <dgm:spPr/>
      <dgm:t>
        <a:bodyPr/>
        <a:lstStyle/>
        <a:p>
          <a:endParaRPr lang="es-EC" sz="2400"/>
        </a:p>
      </dgm:t>
    </dgm:pt>
    <dgm:pt modelId="{09EC8ECF-E196-49EC-978C-A585F77A25B4}" type="pres">
      <dgm:prSet presAssocID="{299E3BD3-3B07-4CAC-932D-45845113DDF4}" presName="Name0" presStyleCnt="0">
        <dgm:presLayoutVars>
          <dgm:dir/>
          <dgm:resizeHandles val="exact"/>
        </dgm:presLayoutVars>
      </dgm:prSet>
      <dgm:spPr/>
    </dgm:pt>
    <dgm:pt modelId="{8A0C97B2-1C4D-4C32-9904-2F09A600892E}" type="pres">
      <dgm:prSet presAssocID="{4145C8D9-D43C-4061-BA21-39E08289E925}" presName="composite" presStyleCnt="0"/>
      <dgm:spPr/>
    </dgm:pt>
    <dgm:pt modelId="{18334A1C-A89C-4196-ABE6-723E869334B0}" type="pres">
      <dgm:prSet presAssocID="{4145C8D9-D43C-4061-BA21-39E08289E925}" presName="rect1" presStyleLbl="trAlignAcc1" presStyleIdx="0" presStyleCnt="5">
        <dgm:presLayoutVars>
          <dgm:bulletEnabled val="1"/>
        </dgm:presLayoutVars>
      </dgm:prSet>
      <dgm:spPr/>
    </dgm:pt>
    <dgm:pt modelId="{C93EA7EF-B863-4432-B149-A8D07779A79B}" type="pres">
      <dgm:prSet presAssocID="{4145C8D9-D43C-4061-BA21-39E08289E925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A824E6A-FEC7-4DFF-9D5F-BF6E5A95EC29}" type="pres">
      <dgm:prSet presAssocID="{1408986F-C933-40D4-889C-A41757438DD1}" presName="sibTrans" presStyleCnt="0"/>
      <dgm:spPr/>
    </dgm:pt>
    <dgm:pt modelId="{F4375676-6A50-4737-AAFB-A78C927B1328}" type="pres">
      <dgm:prSet presAssocID="{262C3334-4189-4CED-BD40-1DBB521A523A}" presName="composite" presStyleCnt="0"/>
      <dgm:spPr/>
    </dgm:pt>
    <dgm:pt modelId="{86BBEBF6-9A02-4296-9DAF-368EBA18B498}" type="pres">
      <dgm:prSet presAssocID="{262C3334-4189-4CED-BD40-1DBB521A523A}" presName="rect1" presStyleLbl="trAlignAcc1" presStyleIdx="1" presStyleCnt="5">
        <dgm:presLayoutVars>
          <dgm:bulletEnabled val="1"/>
        </dgm:presLayoutVars>
      </dgm:prSet>
      <dgm:spPr/>
    </dgm:pt>
    <dgm:pt modelId="{BB1DA872-58D2-4851-8252-8C83D79483E2}" type="pres">
      <dgm:prSet presAssocID="{262C3334-4189-4CED-BD40-1DBB521A523A}" presName="rect2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81000" r="-81000"/>
          </a:stretch>
        </a:blipFill>
      </dgm:spPr>
    </dgm:pt>
    <dgm:pt modelId="{BAFD4D61-2D9A-4317-A602-9BCE93DA7D3F}" type="pres">
      <dgm:prSet presAssocID="{87603016-9D6B-4389-8D42-F61265C4F90A}" presName="sibTrans" presStyleCnt="0"/>
      <dgm:spPr/>
    </dgm:pt>
    <dgm:pt modelId="{40022D14-5155-45A4-87CF-21D8D85CCE45}" type="pres">
      <dgm:prSet presAssocID="{A299ECF4-D442-4210-BB9C-16B2540CA87E}" presName="composite" presStyleCnt="0"/>
      <dgm:spPr/>
    </dgm:pt>
    <dgm:pt modelId="{7AA8B184-EA7E-44F2-8F18-989922A9A908}" type="pres">
      <dgm:prSet presAssocID="{A299ECF4-D442-4210-BB9C-16B2540CA87E}" presName="rect1" presStyleLbl="trAlignAcc1" presStyleIdx="2" presStyleCnt="5">
        <dgm:presLayoutVars>
          <dgm:bulletEnabled val="1"/>
        </dgm:presLayoutVars>
      </dgm:prSet>
      <dgm:spPr/>
    </dgm:pt>
    <dgm:pt modelId="{086274AF-DFC4-4E50-9974-C4B0B7F0C40F}" type="pres">
      <dgm:prSet presAssocID="{A299ECF4-D442-4210-BB9C-16B2540CA87E}" presName="rect2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3541F016-AF4F-4930-B8BC-B4D647ADA462}" type="pres">
      <dgm:prSet presAssocID="{8007F284-677A-433B-9146-861EB6FE25D6}" presName="sibTrans" presStyleCnt="0"/>
      <dgm:spPr/>
    </dgm:pt>
    <dgm:pt modelId="{00951315-001D-434F-B17E-0355AD5CD212}" type="pres">
      <dgm:prSet presAssocID="{2BF8686C-3847-4665-A104-41A0775C0D2C}" presName="composite" presStyleCnt="0"/>
      <dgm:spPr/>
    </dgm:pt>
    <dgm:pt modelId="{E273679C-2885-4124-A26C-4B3A849084C9}" type="pres">
      <dgm:prSet presAssocID="{2BF8686C-3847-4665-A104-41A0775C0D2C}" presName="rect1" presStyleLbl="trAlignAcc1" presStyleIdx="3" presStyleCnt="5">
        <dgm:presLayoutVars>
          <dgm:bulletEnabled val="1"/>
        </dgm:presLayoutVars>
      </dgm:prSet>
      <dgm:spPr/>
    </dgm:pt>
    <dgm:pt modelId="{A1FAF9B4-954C-4FF9-80AC-972D05720E4E}" type="pres">
      <dgm:prSet presAssocID="{2BF8686C-3847-4665-A104-41A0775C0D2C}" presName="rect2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</dgm:spPr>
    </dgm:pt>
    <dgm:pt modelId="{A719762B-2688-4E5C-AA98-B6C367723619}" type="pres">
      <dgm:prSet presAssocID="{A35E4514-CCE4-45D0-8014-77CD17697D02}" presName="sibTrans" presStyleCnt="0"/>
      <dgm:spPr/>
    </dgm:pt>
    <dgm:pt modelId="{C99E709A-7DE3-49DA-8A98-532504C079EC}" type="pres">
      <dgm:prSet presAssocID="{E1744038-656C-48F4-802F-071DD4633350}" presName="composite" presStyleCnt="0"/>
      <dgm:spPr/>
    </dgm:pt>
    <dgm:pt modelId="{1F437DE0-2450-44D7-8235-ADACFDC4646F}" type="pres">
      <dgm:prSet presAssocID="{E1744038-656C-48F4-802F-071DD4633350}" presName="rect1" presStyleLbl="trAlignAcc1" presStyleIdx="4" presStyleCnt="5">
        <dgm:presLayoutVars>
          <dgm:bulletEnabled val="1"/>
        </dgm:presLayoutVars>
      </dgm:prSet>
      <dgm:spPr/>
    </dgm:pt>
    <dgm:pt modelId="{11142C5D-7D49-4FB9-81A8-E1532C76CC8C}" type="pres">
      <dgm:prSet presAssocID="{E1744038-656C-48F4-802F-071DD4633350}" presName="rect2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340000" r="-340000"/>
          </a:stretch>
        </a:blipFill>
      </dgm:spPr>
    </dgm:pt>
  </dgm:ptLst>
  <dgm:cxnLst>
    <dgm:cxn modelId="{A079DC1C-DFE4-4E8A-8D0B-66C123A27B9E}" srcId="{299E3BD3-3B07-4CAC-932D-45845113DDF4}" destId="{2BF8686C-3847-4665-A104-41A0775C0D2C}" srcOrd="3" destOrd="0" parTransId="{EB311E7E-6F71-4784-9647-429AD2FDA1BB}" sibTransId="{A35E4514-CCE4-45D0-8014-77CD17697D02}"/>
    <dgm:cxn modelId="{F7415130-B557-44C2-A912-DABF095437C3}" type="presOf" srcId="{262C3334-4189-4CED-BD40-1DBB521A523A}" destId="{86BBEBF6-9A02-4296-9DAF-368EBA18B498}" srcOrd="0" destOrd="0" presId="urn:microsoft.com/office/officeart/2008/layout/PictureStrips"/>
    <dgm:cxn modelId="{70C62935-50A7-45FF-9AEC-6D7159833E32}" type="presOf" srcId="{E1744038-656C-48F4-802F-071DD4633350}" destId="{1F437DE0-2450-44D7-8235-ADACFDC4646F}" srcOrd="0" destOrd="0" presId="urn:microsoft.com/office/officeart/2008/layout/PictureStrips"/>
    <dgm:cxn modelId="{0826E23A-86C2-4375-B8CC-96ABCFD12378}" type="presOf" srcId="{299E3BD3-3B07-4CAC-932D-45845113DDF4}" destId="{09EC8ECF-E196-49EC-978C-A585F77A25B4}" srcOrd="0" destOrd="0" presId="urn:microsoft.com/office/officeart/2008/layout/PictureStrips"/>
    <dgm:cxn modelId="{3700F24D-3ED5-4DCE-881F-A5EF993776E0}" srcId="{299E3BD3-3B07-4CAC-932D-45845113DDF4}" destId="{4145C8D9-D43C-4061-BA21-39E08289E925}" srcOrd="0" destOrd="0" parTransId="{B83CD225-3BE2-4DE9-99B3-A016C1556AB4}" sibTransId="{1408986F-C933-40D4-889C-A41757438DD1}"/>
    <dgm:cxn modelId="{CD2E3B57-AF2A-4E31-90BF-24B679B22085}" type="presOf" srcId="{2BF8686C-3847-4665-A104-41A0775C0D2C}" destId="{E273679C-2885-4124-A26C-4B3A849084C9}" srcOrd="0" destOrd="0" presId="urn:microsoft.com/office/officeart/2008/layout/PictureStrips"/>
    <dgm:cxn modelId="{8BB4457A-6BF1-4C45-BC31-C113A1DB723E}" type="presOf" srcId="{4145C8D9-D43C-4061-BA21-39E08289E925}" destId="{18334A1C-A89C-4196-ABE6-723E869334B0}" srcOrd="0" destOrd="0" presId="urn:microsoft.com/office/officeart/2008/layout/PictureStrips"/>
    <dgm:cxn modelId="{98A63C8F-2651-4945-ACC8-317484863D8E}" srcId="{299E3BD3-3B07-4CAC-932D-45845113DDF4}" destId="{262C3334-4189-4CED-BD40-1DBB521A523A}" srcOrd="1" destOrd="0" parTransId="{954D6B63-CC54-4770-AAEA-56BE7BB68323}" sibTransId="{87603016-9D6B-4389-8D42-F61265C4F90A}"/>
    <dgm:cxn modelId="{EA2D95A8-98E2-49C4-A4BD-E57370992237}" type="presOf" srcId="{A299ECF4-D442-4210-BB9C-16B2540CA87E}" destId="{7AA8B184-EA7E-44F2-8F18-989922A9A908}" srcOrd="0" destOrd="0" presId="urn:microsoft.com/office/officeart/2008/layout/PictureStrips"/>
    <dgm:cxn modelId="{ADE385B1-125F-4EB8-91B3-651B8271CE26}" srcId="{299E3BD3-3B07-4CAC-932D-45845113DDF4}" destId="{A299ECF4-D442-4210-BB9C-16B2540CA87E}" srcOrd="2" destOrd="0" parTransId="{1D22BFE7-2BDF-4C6F-94C2-331EFC16EE19}" sibTransId="{8007F284-677A-433B-9146-861EB6FE25D6}"/>
    <dgm:cxn modelId="{AE9506E0-6FD8-442A-8545-81F82A83F7EA}" srcId="{299E3BD3-3B07-4CAC-932D-45845113DDF4}" destId="{E1744038-656C-48F4-802F-071DD4633350}" srcOrd="4" destOrd="0" parTransId="{D7D92E1A-D304-4BBC-AC2C-8C303BCD8571}" sibTransId="{0A98FB57-9FF4-4CA6-87E6-F0BCD48E8D6D}"/>
    <dgm:cxn modelId="{04BF6377-51DB-488C-B2D6-CCF1165B2E78}" type="presParOf" srcId="{09EC8ECF-E196-49EC-978C-A585F77A25B4}" destId="{8A0C97B2-1C4D-4C32-9904-2F09A600892E}" srcOrd="0" destOrd="0" presId="urn:microsoft.com/office/officeart/2008/layout/PictureStrips"/>
    <dgm:cxn modelId="{79781105-05E9-48C6-BC9C-AA370BC114DF}" type="presParOf" srcId="{8A0C97B2-1C4D-4C32-9904-2F09A600892E}" destId="{18334A1C-A89C-4196-ABE6-723E869334B0}" srcOrd="0" destOrd="0" presId="urn:microsoft.com/office/officeart/2008/layout/PictureStrips"/>
    <dgm:cxn modelId="{8A126453-A6DB-4718-9FAE-77368ADEA11A}" type="presParOf" srcId="{8A0C97B2-1C4D-4C32-9904-2F09A600892E}" destId="{C93EA7EF-B863-4432-B149-A8D07779A79B}" srcOrd="1" destOrd="0" presId="urn:microsoft.com/office/officeart/2008/layout/PictureStrips"/>
    <dgm:cxn modelId="{63A88D40-BC22-4616-BE73-F5319D33F67F}" type="presParOf" srcId="{09EC8ECF-E196-49EC-978C-A585F77A25B4}" destId="{1A824E6A-FEC7-4DFF-9D5F-BF6E5A95EC29}" srcOrd="1" destOrd="0" presId="urn:microsoft.com/office/officeart/2008/layout/PictureStrips"/>
    <dgm:cxn modelId="{CB72595C-3B5A-4AAB-84C5-594A5F8B281D}" type="presParOf" srcId="{09EC8ECF-E196-49EC-978C-A585F77A25B4}" destId="{F4375676-6A50-4737-AAFB-A78C927B1328}" srcOrd="2" destOrd="0" presId="urn:microsoft.com/office/officeart/2008/layout/PictureStrips"/>
    <dgm:cxn modelId="{D19721D4-42E0-454B-BA88-E859C158B95E}" type="presParOf" srcId="{F4375676-6A50-4737-AAFB-A78C927B1328}" destId="{86BBEBF6-9A02-4296-9DAF-368EBA18B498}" srcOrd="0" destOrd="0" presId="urn:microsoft.com/office/officeart/2008/layout/PictureStrips"/>
    <dgm:cxn modelId="{6E85E85D-3D27-471E-8B70-1BCEB32C3A69}" type="presParOf" srcId="{F4375676-6A50-4737-AAFB-A78C927B1328}" destId="{BB1DA872-58D2-4851-8252-8C83D79483E2}" srcOrd="1" destOrd="0" presId="urn:microsoft.com/office/officeart/2008/layout/PictureStrips"/>
    <dgm:cxn modelId="{2ED2E7C9-B580-4BF9-833A-4F6B7849A090}" type="presParOf" srcId="{09EC8ECF-E196-49EC-978C-A585F77A25B4}" destId="{BAFD4D61-2D9A-4317-A602-9BCE93DA7D3F}" srcOrd="3" destOrd="0" presId="urn:microsoft.com/office/officeart/2008/layout/PictureStrips"/>
    <dgm:cxn modelId="{182E473F-F33B-4699-9DF7-3AECE13834D0}" type="presParOf" srcId="{09EC8ECF-E196-49EC-978C-A585F77A25B4}" destId="{40022D14-5155-45A4-87CF-21D8D85CCE45}" srcOrd="4" destOrd="0" presId="urn:microsoft.com/office/officeart/2008/layout/PictureStrips"/>
    <dgm:cxn modelId="{F15703CA-A7B2-4280-9528-F1103F9E963F}" type="presParOf" srcId="{40022D14-5155-45A4-87CF-21D8D85CCE45}" destId="{7AA8B184-EA7E-44F2-8F18-989922A9A908}" srcOrd="0" destOrd="0" presId="urn:microsoft.com/office/officeart/2008/layout/PictureStrips"/>
    <dgm:cxn modelId="{2CF7BA11-BA1D-48A3-8669-40AE51DFE641}" type="presParOf" srcId="{40022D14-5155-45A4-87CF-21D8D85CCE45}" destId="{086274AF-DFC4-4E50-9974-C4B0B7F0C40F}" srcOrd="1" destOrd="0" presId="urn:microsoft.com/office/officeart/2008/layout/PictureStrips"/>
    <dgm:cxn modelId="{1857C6B2-3581-40E5-A764-583833DA64DE}" type="presParOf" srcId="{09EC8ECF-E196-49EC-978C-A585F77A25B4}" destId="{3541F016-AF4F-4930-B8BC-B4D647ADA462}" srcOrd="5" destOrd="0" presId="urn:microsoft.com/office/officeart/2008/layout/PictureStrips"/>
    <dgm:cxn modelId="{BBDAAADA-81CB-492F-9062-24E8F7C6813A}" type="presParOf" srcId="{09EC8ECF-E196-49EC-978C-A585F77A25B4}" destId="{00951315-001D-434F-B17E-0355AD5CD212}" srcOrd="6" destOrd="0" presId="urn:microsoft.com/office/officeart/2008/layout/PictureStrips"/>
    <dgm:cxn modelId="{42525985-5EF9-4AE7-B74F-B8A38B8C0D24}" type="presParOf" srcId="{00951315-001D-434F-B17E-0355AD5CD212}" destId="{E273679C-2885-4124-A26C-4B3A849084C9}" srcOrd="0" destOrd="0" presId="urn:microsoft.com/office/officeart/2008/layout/PictureStrips"/>
    <dgm:cxn modelId="{EC0E761B-F72A-4B9E-8F27-C153A4EF5AC2}" type="presParOf" srcId="{00951315-001D-434F-B17E-0355AD5CD212}" destId="{A1FAF9B4-954C-4FF9-80AC-972D05720E4E}" srcOrd="1" destOrd="0" presId="urn:microsoft.com/office/officeart/2008/layout/PictureStrips"/>
    <dgm:cxn modelId="{97B118D3-3447-4248-88AF-F9CD19F9DAB5}" type="presParOf" srcId="{09EC8ECF-E196-49EC-978C-A585F77A25B4}" destId="{A719762B-2688-4E5C-AA98-B6C367723619}" srcOrd="7" destOrd="0" presId="urn:microsoft.com/office/officeart/2008/layout/PictureStrips"/>
    <dgm:cxn modelId="{FFCEE28E-67A5-435B-B108-A0C43931DEB4}" type="presParOf" srcId="{09EC8ECF-E196-49EC-978C-A585F77A25B4}" destId="{C99E709A-7DE3-49DA-8A98-532504C079EC}" srcOrd="8" destOrd="0" presId="urn:microsoft.com/office/officeart/2008/layout/PictureStrips"/>
    <dgm:cxn modelId="{1460DC15-BD6E-4198-A515-391CC2D92B37}" type="presParOf" srcId="{C99E709A-7DE3-49DA-8A98-532504C079EC}" destId="{1F437DE0-2450-44D7-8235-ADACFDC4646F}" srcOrd="0" destOrd="0" presId="urn:microsoft.com/office/officeart/2008/layout/PictureStrips"/>
    <dgm:cxn modelId="{275EAEA4-EB0F-4B38-84DE-CE762B97CB89}" type="presParOf" srcId="{C99E709A-7DE3-49DA-8A98-532504C079EC}" destId="{11142C5D-7D49-4FB9-81A8-E1532C76CC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F4B59-42D3-4E39-9C34-F38CF8D984D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965A5A4-872B-4415-8BDA-82A49AA2862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IC</a:t>
          </a:r>
          <a:endParaRPr lang="es-EC" sz="1000" dirty="0"/>
        </a:p>
      </dgm:t>
    </dgm:pt>
    <dgm:pt modelId="{248A6424-5E29-49D8-96C8-5271E10AB719}" type="parTrans" cxnId="{A5FDCE0E-302C-4210-8FC3-3F326CC1CBEB}">
      <dgm:prSet/>
      <dgm:spPr/>
      <dgm:t>
        <a:bodyPr/>
        <a:lstStyle/>
        <a:p>
          <a:endParaRPr lang="es-EC" sz="3200"/>
        </a:p>
      </dgm:t>
    </dgm:pt>
    <dgm:pt modelId="{01B30ADD-E630-4E79-AA1F-3C9B3D9FFCC7}" type="sibTrans" cxnId="{A5FDCE0E-302C-4210-8FC3-3F326CC1CBEB}">
      <dgm:prSet/>
      <dgm:spPr/>
      <dgm:t>
        <a:bodyPr/>
        <a:lstStyle/>
        <a:p>
          <a:endParaRPr lang="es-EC" sz="3200"/>
        </a:p>
      </dgm:t>
    </dgm:pt>
    <dgm:pt modelId="{D5F14FED-2707-474A-B692-91ACCE50B31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Localización</a:t>
          </a:r>
          <a:endParaRPr lang="es-EC" sz="1000" dirty="0"/>
        </a:p>
      </dgm:t>
    </dgm:pt>
    <dgm:pt modelId="{F03F101F-38CF-40E5-A62A-B7C7C812B2F7}" type="parTrans" cxnId="{06D351D5-D5C2-4EA3-A2CB-EE0E0DAAB17E}">
      <dgm:prSet/>
      <dgm:spPr/>
      <dgm:t>
        <a:bodyPr/>
        <a:lstStyle/>
        <a:p>
          <a:endParaRPr lang="es-EC" sz="3200"/>
        </a:p>
      </dgm:t>
    </dgm:pt>
    <dgm:pt modelId="{07D731E8-FEA7-432C-A71A-0FD7DB6F936B}" type="sibTrans" cxnId="{06D351D5-D5C2-4EA3-A2CB-EE0E0DAAB17E}">
      <dgm:prSet/>
      <dgm:spPr/>
      <dgm:t>
        <a:bodyPr/>
        <a:lstStyle/>
        <a:p>
          <a:endParaRPr lang="es-EC" sz="3200"/>
        </a:p>
      </dgm:t>
    </dgm:pt>
    <dgm:pt modelId="{5CB4A402-4D65-4BEC-9CE8-FA8BAF9E571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Servicios en línea</a:t>
          </a:r>
          <a:endParaRPr lang="es-EC" sz="1000" dirty="0"/>
        </a:p>
      </dgm:t>
    </dgm:pt>
    <dgm:pt modelId="{3C38BE69-34A5-434E-A54A-892C32C02EB4}" type="parTrans" cxnId="{6DF75DD5-5D67-4A08-BD4A-049877C4FC72}">
      <dgm:prSet/>
      <dgm:spPr/>
      <dgm:t>
        <a:bodyPr/>
        <a:lstStyle/>
        <a:p>
          <a:endParaRPr lang="es-EC" sz="3200"/>
        </a:p>
      </dgm:t>
    </dgm:pt>
    <dgm:pt modelId="{120E8527-3A5F-4EF8-863D-C008B507F2BE}" type="sibTrans" cxnId="{6DF75DD5-5D67-4A08-BD4A-049877C4FC72}">
      <dgm:prSet/>
      <dgm:spPr/>
      <dgm:t>
        <a:bodyPr/>
        <a:lstStyle/>
        <a:p>
          <a:endParaRPr lang="es-EC" sz="3200"/>
        </a:p>
      </dgm:t>
    </dgm:pt>
    <dgm:pt modelId="{E38014C7-1FF9-4FB2-842C-1A9EC244FDF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Atención al cliente</a:t>
          </a:r>
          <a:endParaRPr lang="es-EC" sz="1000" dirty="0"/>
        </a:p>
      </dgm:t>
    </dgm:pt>
    <dgm:pt modelId="{29560D5A-3365-4CEC-B78A-7DE034A69FE3}" type="parTrans" cxnId="{58D48BA3-253A-4CCC-A9A6-DF6FAA998D31}">
      <dgm:prSet/>
      <dgm:spPr/>
      <dgm:t>
        <a:bodyPr/>
        <a:lstStyle/>
        <a:p>
          <a:endParaRPr lang="es-EC" sz="3200"/>
        </a:p>
      </dgm:t>
    </dgm:pt>
    <dgm:pt modelId="{D57C1A53-B82C-4968-91FE-5BA652275F5C}" type="sibTrans" cxnId="{58D48BA3-253A-4CCC-A9A6-DF6FAA998D31}">
      <dgm:prSet/>
      <dgm:spPr/>
      <dgm:t>
        <a:bodyPr/>
        <a:lstStyle/>
        <a:p>
          <a:endParaRPr lang="es-EC" sz="3200"/>
        </a:p>
      </dgm:t>
    </dgm:pt>
    <dgm:pt modelId="{1E839C21-D77F-4D44-8A8D-EC83BEE90BE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Productos y servicios</a:t>
          </a:r>
          <a:endParaRPr lang="es-EC" sz="1000" dirty="0"/>
        </a:p>
      </dgm:t>
    </dgm:pt>
    <dgm:pt modelId="{B83090E5-1C82-4ADA-9F9C-D6D2D674D9A5}" type="parTrans" cxnId="{CBC8E0E6-CBB8-45B7-88AC-2F06204B3CB3}">
      <dgm:prSet/>
      <dgm:spPr/>
      <dgm:t>
        <a:bodyPr/>
        <a:lstStyle/>
        <a:p>
          <a:endParaRPr lang="es-EC" sz="3200"/>
        </a:p>
      </dgm:t>
    </dgm:pt>
    <dgm:pt modelId="{51329132-4061-47C4-BC42-CF8461646607}" type="sibTrans" cxnId="{CBC8E0E6-CBB8-45B7-88AC-2F06204B3CB3}">
      <dgm:prSet/>
      <dgm:spPr/>
      <dgm:t>
        <a:bodyPr/>
        <a:lstStyle/>
        <a:p>
          <a:endParaRPr lang="es-EC" sz="3200"/>
        </a:p>
      </dgm:t>
    </dgm:pt>
    <dgm:pt modelId="{8F7FA3B6-82A3-45DF-88AB-B3990E9FEE2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Reputación</a:t>
          </a:r>
          <a:endParaRPr lang="es-EC" sz="1000" dirty="0"/>
        </a:p>
      </dgm:t>
    </dgm:pt>
    <dgm:pt modelId="{B6A1B326-04D6-4D84-94BC-9C359C76F969}" type="parTrans" cxnId="{3B81DFFC-D4B3-4500-BE4A-028EF9A5832A}">
      <dgm:prSet/>
      <dgm:spPr/>
      <dgm:t>
        <a:bodyPr/>
        <a:lstStyle/>
        <a:p>
          <a:endParaRPr lang="es-EC" sz="3200"/>
        </a:p>
      </dgm:t>
    </dgm:pt>
    <dgm:pt modelId="{CF8B5287-D73B-4BF3-8537-4B64AD60D6E2}" type="sibTrans" cxnId="{3B81DFFC-D4B3-4500-BE4A-028EF9A5832A}">
      <dgm:prSet/>
      <dgm:spPr/>
      <dgm:t>
        <a:bodyPr/>
        <a:lstStyle/>
        <a:p>
          <a:endParaRPr lang="es-EC" sz="3200"/>
        </a:p>
      </dgm:t>
    </dgm:pt>
    <dgm:pt modelId="{0B412940-BDBE-4031-AEE6-17D0F2CA465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s-MX" sz="1000" dirty="0"/>
            <a:t>Responsabilidad Social</a:t>
          </a:r>
          <a:endParaRPr lang="es-EC" sz="1000" dirty="0"/>
        </a:p>
      </dgm:t>
    </dgm:pt>
    <dgm:pt modelId="{FD192A69-56AB-4CF3-A4EC-47F7D2B476A2}" type="parTrans" cxnId="{F0CD773A-1F8F-4E85-9707-FBDB28CE275C}">
      <dgm:prSet/>
      <dgm:spPr/>
      <dgm:t>
        <a:bodyPr/>
        <a:lstStyle/>
        <a:p>
          <a:endParaRPr lang="es-EC" sz="3200"/>
        </a:p>
      </dgm:t>
    </dgm:pt>
    <dgm:pt modelId="{BF52BF0E-5DA8-4679-9AB1-458F652CF56F}" type="sibTrans" cxnId="{F0CD773A-1F8F-4E85-9707-FBDB28CE275C}">
      <dgm:prSet/>
      <dgm:spPr/>
      <dgm:t>
        <a:bodyPr/>
        <a:lstStyle/>
        <a:p>
          <a:endParaRPr lang="es-EC" sz="3200"/>
        </a:p>
      </dgm:t>
    </dgm:pt>
    <dgm:pt modelId="{2538574F-88C5-433C-AE97-3C38EC33B83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000" dirty="0"/>
            <a:t>Justicia en precio</a:t>
          </a:r>
          <a:endParaRPr lang="es-EC" sz="1000" dirty="0"/>
        </a:p>
      </dgm:t>
    </dgm:pt>
    <dgm:pt modelId="{112B77DD-1A22-4E3B-B05E-9B8A03E5564C}" type="parTrans" cxnId="{A0B7498D-27AC-41E3-97AC-D68E3AEF93DA}">
      <dgm:prSet/>
      <dgm:spPr/>
      <dgm:t>
        <a:bodyPr/>
        <a:lstStyle/>
        <a:p>
          <a:endParaRPr lang="es-EC"/>
        </a:p>
      </dgm:t>
    </dgm:pt>
    <dgm:pt modelId="{76E33F6C-BAE2-41DF-9919-89952E5922EE}" type="sibTrans" cxnId="{A0B7498D-27AC-41E3-97AC-D68E3AEF93DA}">
      <dgm:prSet/>
      <dgm:spPr/>
      <dgm:t>
        <a:bodyPr/>
        <a:lstStyle/>
        <a:p>
          <a:endParaRPr lang="es-EC"/>
        </a:p>
      </dgm:t>
    </dgm:pt>
    <dgm:pt modelId="{58043C77-DFCF-455B-AD8F-28D21B725EC8}" type="pres">
      <dgm:prSet presAssocID="{8BDF4B59-42D3-4E39-9C34-F38CF8D984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ADF3C9-E90A-465F-9C8E-4706D6087D8E}" type="pres">
      <dgm:prSet presAssocID="{8BDF4B59-42D3-4E39-9C34-F38CF8D984DC}" presName="hierFlow" presStyleCnt="0"/>
      <dgm:spPr/>
    </dgm:pt>
    <dgm:pt modelId="{EC6A3471-E35F-45D1-807E-61303E7E23C9}" type="pres">
      <dgm:prSet presAssocID="{8BDF4B59-42D3-4E39-9C34-F38CF8D984D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A42ECF1-8718-4747-8027-A00F6F080D60}" type="pres">
      <dgm:prSet presAssocID="{1965A5A4-872B-4415-8BDA-82A49AA28622}" presName="Name14" presStyleCnt="0"/>
      <dgm:spPr/>
    </dgm:pt>
    <dgm:pt modelId="{234C83C9-A474-49E9-9934-FB0C653DF73C}" type="pres">
      <dgm:prSet presAssocID="{1965A5A4-872B-4415-8BDA-82A49AA28622}" presName="level1Shape" presStyleLbl="node0" presStyleIdx="0" presStyleCnt="1" custScaleY="37734">
        <dgm:presLayoutVars>
          <dgm:chPref val="3"/>
        </dgm:presLayoutVars>
      </dgm:prSet>
      <dgm:spPr/>
    </dgm:pt>
    <dgm:pt modelId="{CAF42DF7-6CDD-44B7-89DA-2BC454674B37}" type="pres">
      <dgm:prSet presAssocID="{1965A5A4-872B-4415-8BDA-82A49AA28622}" presName="hierChild2" presStyleCnt="0"/>
      <dgm:spPr/>
    </dgm:pt>
    <dgm:pt modelId="{6FFE7436-ACB3-4A36-97BC-EFB0E4F718BB}" type="pres">
      <dgm:prSet presAssocID="{F03F101F-38CF-40E5-A62A-B7C7C812B2F7}" presName="Name19" presStyleLbl="parChTrans1D2" presStyleIdx="0" presStyleCnt="7"/>
      <dgm:spPr/>
    </dgm:pt>
    <dgm:pt modelId="{1F39AB18-EF08-455C-A089-1C60F0858197}" type="pres">
      <dgm:prSet presAssocID="{D5F14FED-2707-474A-B692-91ACCE50B315}" presName="Name21" presStyleCnt="0"/>
      <dgm:spPr/>
    </dgm:pt>
    <dgm:pt modelId="{09160328-6421-4133-82C9-D56B08680A2C}" type="pres">
      <dgm:prSet presAssocID="{D5F14FED-2707-474A-B692-91ACCE50B315}" presName="level2Shape" presStyleLbl="node2" presStyleIdx="0" presStyleCnt="7" custScaleX="116999"/>
      <dgm:spPr/>
    </dgm:pt>
    <dgm:pt modelId="{D41244A7-CBBA-4BE9-A593-BA096570E97C}" type="pres">
      <dgm:prSet presAssocID="{D5F14FED-2707-474A-B692-91ACCE50B315}" presName="hierChild3" presStyleCnt="0"/>
      <dgm:spPr/>
    </dgm:pt>
    <dgm:pt modelId="{C48B786A-C24F-4358-8903-640FFF017078}" type="pres">
      <dgm:prSet presAssocID="{3C38BE69-34A5-434E-A54A-892C32C02EB4}" presName="Name19" presStyleLbl="parChTrans1D2" presStyleIdx="1" presStyleCnt="7"/>
      <dgm:spPr/>
    </dgm:pt>
    <dgm:pt modelId="{A78E13E2-5672-4124-8689-4926976EA0A0}" type="pres">
      <dgm:prSet presAssocID="{5CB4A402-4D65-4BEC-9CE8-FA8BAF9E571D}" presName="Name21" presStyleCnt="0"/>
      <dgm:spPr/>
    </dgm:pt>
    <dgm:pt modelId="{310E905B-64A5-437A-BBF6-838D38C6A12D}" type="pres">
      <dgm:prSet presAssocID="{5CB4A402-4D65-4BEC-9CE8-FA8BAF9E571D}" presName="level2Shape" presStyleLbl="node2" presStyleIdx="1" presStyleCnt="7"/>
      <dgm:spPr/>
    </dgm:pt>
    <dgm:pt modelId="{FCE2CA30-ECF1-46FB-A375-BD76EE9F651B}" type="pres">
      <dgm:prSet presAssocID="{5CB4A402-4D65-4BEC-9CE8-FA8BAF9E571D}" presName="hierChild3" presStyleCnt="0"/>
      <dgm:spPr/>
    </dgm:pt>
    <dgm:pt modelId="{AC1FCB72-E77A-40F8-8D87-680052B13745}" type="pres">
      <dgm:prSet presAssocID="{29560D5A-3365-4CEC-B78A-7DE034A69FE3}" presName="Name19" presStyleLbl="parChTrans1D2" presStyleIdx="2" presStyleCnt="7"/>
      <dgm:spPr/>
    </dgm:pt>
    <dgm:pt modelId="{120850E5-62DE-4D99-94BB-23F51F5C93F3}" type="pres">
      <dgm:prSet presAssocID="{E38014C7-1FF9-4FB2-842C-1A9EC244FDF5}" presName="Name21" presStyleCnt="0"/>
      <dgm:spPr/>
    </dgm:pt>
    <dgm:pt modelId="{4191F068-1253-44A6-96B7-FB9D7D61069E}" type="pres">
      <dgm:prSet presAssocID="{E38014C7-1FF9-4FB2-842C-1A9EC244FDF5}" presName="level2Shape" presStyleLbl="node2" presStyleIdx="2" presStyleCnt="7"/>
      <dgm:spPr/>
    </dgm:pt>
    <dgm:pt modelId="{D6C27150-A226-44CC-BBE9-D34B02B04EEB}" type="pres">
      <dgm:prSet presAssocID="{E38014C7-1FF9-4FB2-842C-1A9EC244FDF5}" presName="hierChild3" presStyleCnt="0"/>
      <dgm:spPr/>
    </dgm:pt>
    <dgm:pt modelId="{E0215D5F-E472-468E-ADD1-8D5E1780F20E}" type="pres">
      <dgm:prSet presAssocID="{B83090E5-1C82-4ADA-9F9C-D6D2D674D9A5}" presName="Name19" presStyleLbl="parChTrans1D2" presStyleIdx="3" presStyleCnt="7"/>
      <dgm:spPr/>
    </dgm:pt>
    <dgm:pt modelId="{4AA02C5F-53DD-4483-877D-AF7CBE6AF3E9}" type="pres">
      <dgm:prSet presAssocID="{1E839C21-D77F-4D44-8A8D-EC83BEE90BED}" presName="Name21" presStyleCnt="0"/>
      <dgm:spPr/>
    </dgm:pt>
    <dgm:pt modelId="{FD51CDE4-7F49-47DA-B19F-6C95497746A1}" type="pres">
      <dgm:prSet presAssocID="{1E839C21-D77F-4D44-8A8D-EC83BEE90BED}" presName="level2Shape" presStyleLbl="node2" presStyleIdx="3" presStyleCnt="7"/>
      <dgm:spPr/>
    </dgm:pt>
    <dgm:pt modelId="{F8D66535-9C74-41F9-AEF3-E9B31FECAA7A}" type="pres">
      <dgm:prSet presAssocID="{1E839C21-D77F-4D44-8A8D-EC83BEE90BED}" presName="hierChild3" presStyleCnt="0"/>
      <dgm:spPr/>
    </dgm:pt>
    <dgm:pt modelId="{84EA5BA5-5BBB-47F3-B168-E83B89E64121}" type="pres">
      <dgm:prSet presAssocID="{B6A1B326-04D6-4D84-94BC-9C359C76F969}" presName="Name19" presStyleLbl="parChTrans1D2" presStyleIdx="4" presStyleCnt="7"/>
      <dgm:spPr/>
    </dgm:pt>
    <dgm:pt modelId="{6AD45BB0-6657-4EE4-9EAD-857501775523}" type="pres">
      <dgm:prSet presAssocID="{8F7FA3B6-82A3-45DF-88AB-B3990E9FEE2E}" presName="Name21" presStyleCnt="0"/>
      <dgm:spPr/>
    </dgm:pt>
    <dgm:pt modelId="{F861EFB5-6E33-4BBC-BA86-4275B7F6AE5E}" type="pres">
      <dgm:prSet presAssocID="{8F7FA3B6-82A3-45DF-88AB-B3990E9FEE2E}" presName="level2Shape" presStyleLbl="node2" presStyleIdx="4" presStyleCnt="7" custScaleX="116468"/>
      <dgm:spPr/>
    </dgm:pt>
    <dgm:pt modelId="{B4CDCFC1-822E-49FA-8AB1-A1EEB4068DC8}" type="pres">
      <dgm:prSet presAssocID="{8F7FA3B6-82A3-45DF-88AB-B3990E9FEE2E}" presName="hierChild3" presStyleCnt="0"/>
      <dgm:spPr/>
    </dgm:pt>
    <dgm:pt modelId="{C875CA32-D48E-4118-9BA3-4804EB8AED29}" type="pres">
      <dgm:prSet presAssocID="{112B77DD-1A22-4E3B-B05E-9B8A03E5564C}" presName="Name19" presStyleLbl="parChTrans1D2" presStyleIdx="5" presStyleCnt="7"/>
      <dgm:spPr/>
    </dgm:pt>
    <dgm:pt modelId="{A8B4DE49-48C4-4101-9105-5856FF3CD757}" type="pres">
      <dgm:prSet presAssocID="{2538574F-88C5-433C-AE97-3C38EC33B830}" presName="Name21" presStyleCnt="0"/>
      <dgm:spPr/>
    </dgm:pt>
    <dgm:pt modelId="{65223957-7C4A-4840-9223-7D4D75FC7207}" type="pres">
      <dgm:prSet presAssocID="{2538574F-88C5-433C-AE97-3C38EC33B830}" presName="level2Shape" presStyleLbl="node2" presStyleIdx="5" presStyleCnt="7"/>
      <dgm:spPr/>
    </dgm:pt>
    <dgm:pt modelId="{0DEE46A4-DA5E-4373-AE7B-0F0C2B8C3F1C}" type="pres">
      <dgm:prSet presAssocID="{2538574F-88C5-433C-AE97-3C38EC33B830}" presName="hierChild3" presStyleCnt="0"/>
      <dgm:spPr/>
    </dgm:pt>
    <dgm:pt modelId="{AD9F0E0D-DCB5-4C7F-ACBF-D8EB3FF11BF0}" type="pres">
      <dgm:prSet presAssocID="{FD192A69-56AB-4CF3-A4EC-47F7D2B476A2}" presName="Name19" presStyleLbl="parChTrans1D2" presStyleIdx="6" presStyleCnt="7"/>
      <dgm:spPr/>
    </dgm:pt>
    <dgm:pt modelId="{DF606A8F-A723-4501-962F-2B0BA848AB5D}" type="pres">
      <dgm:prSet presAssocID="{0B412940-BDBE-4031-AEE6-17D0F2CA4652}" presName="Name21" presStyleCnt="0"/>
      <dgm:spPr/>
    </dgm:pt>
    <dgm:pt modelId="{BBFA2453-4B3D-45E3-9168-CF491DF7F600}" type="pres">
      <dgm:prSet presAssocID="{0B412940-BDBE-4031-AEE6-17D0F2CA4652}" presName="level2Shape" presStyleLbl="node2" presStyleIdx="6" presStyleCnt="7" custScaleX="129522"/>
      <dgm:spPr/>
    </dgm:pt>
    <dgm:pt modelId="{011B08BB-EA00-4322-8897-54CD8658DE76}" type="pres">
      <dgm:prSet presAssocID="{0B412940-BDBE-4031-AEE6-17D0F2CA4652}" presName="hierChild3" presStyleCnt="0"/>
      <dgm:spPr/>
    </dgm:pt>
    <dgm:pt modelId="{95EDE286-2F09-435E-9261-C0D73F05658A}" type="pres">
      <dgm:prSet presAssocID="{8BDF4B59-42D3-4E39-9C34-F38CF8D984DC}" presName="bgShapesFlow" presStyleCnt="0"/>
      <dgm:spPr/>
    </dgm:pt>
  </dgm:ptLst>
  <dgm:cxnLst>
    <dgm:cxn modelId="{D425B202-F7AF-4DB7-A0FF-C441AE429346}" type="presOf" srcId="{1E839C21-D77F-4D44-8A8D-EC83BEE90BED}" destId="{FD51CDE4-7F49-47DA-B19F-6C95497746A1}" srcOrd="0" destOrd="0" presId="urn:microsoft.com/office/officeart/2005/8/layout/hierarchy6"/>
    <dgm:cxn modelId="{BFCEB205-25BF-4684-A4A6-23878B7CECAF}" type="presOf" srcId="{B83090E5-1C82-4ADA-9F9C-D6D2D674D9A5}" destId="{E0215D5F-E472-468E-ADD1-8D5E1780F20E}" srcOrd="0" destOrd="0" presId="urn:microsoft.com/office/officeart/2005/8/layout/hierarchy6"/>
    <dgm:cxn modelId="{A5FDCE0E-302C-4210-8FC3-3F326CC1CBEB}" srcId="{8BDF4B59-42D3-4E39-9C34-F38CF8D984DC}" destId="{1965A5A4-872B-4415-8BDA-82A49AA28622}" srcOrd="0" destOrd="0" parTransId="{248A6424-5E29-49D8-96C8-5271E10AB719}" sibTransId="{01B30ADD-E630-4E79-AA1F-3C9B3D9FFCC7}"/>
    <dgm:cxn modelId="{F2C4A020-ADF8-4FF0-82EE-C6586E256AE5}" type="presOf" srcId="{29560D5A-3365-4CEC-B78A-7DE034A69FE3}" destId="{AC1FCB72-E77A-40F8-8D87-680052B13745}" srcOrd="0" destOrd="0" presId="urn:microsoft.com/office/officeart/2005/8/layout/hierarchy6"/>
    <dgm:cxn modelId="{5B6AAA2F-91D5-4B91-9D75-1FA2BE311343}" type="presOf" srcId="{3C38BE69-34A5-434E-A54A-892C32C02EB4}" destId="{C48B786A-C24F-4358-8903-640FFF017078}" srcOrd="0" destOrd="0" presId="urn:microsoft.com/office/officeart/2005/8/layout/hierarchy6"/>
    <dgm:cxn modelId="{F0CD773A-1F8F-4E85-9707-FBDB28CE275C}" srcId="{1965A5A4-872B-4415-8BDA-82A49AA28622}" destId="{0B412940-BDBE-4031-AEE6-17D0F2CA4652}" srcOrd="6" destOrd="0" parTransId="{FD192A69-56AB-4CF3-A4EC-47F7D2B476A2}" sibTransId="{BF52BF0E-5DA8-4679-9AB1-458F652CF56F}"/>
    <dgm:cxn modelId="{CDFE0B61-5F03-4690-8B7E-FA1EFD5A8D4D}" type="presOf" srcId="{0B412940-BDBE-4031-AEE6-17D0F2CA4652}" destId="{BBFA2453-4B3D-45E3-9168-CF491DF7F600}" srcOrd="0" destOrd="0" presId="urn:microsoft.com/office/officeart/2005/8/layout/hierarchy6"/>
    <dgm:cxn modelId="{39FB4C75-FBBC-44A7-92AC-5AE6BD22774F}" type="presOf" srcId="{E38014C7-1FF9-4FB2-842C-1A9EC244FDF5}" destId="{4191F068-1253-44A6-96B7-FB9D7D61069E}" srcOrd="0" destOrd="0" presId="urn:microsoft.com/office/officeart/2005/8/layout/hierarchy6"/>
    <dgm:cxn modelId="{042A5857-2DD8-4B36-95A4-C1E21EFA5A92}" type="presOf" srcId="{D5F14FED-2707-474A-B692-91ACCE50B315}" destId="{09160328-6421-4133-82C9-D56B08680A2C}" srcOrd="0" destOrd="0" presId="urn:microsoft.com/office/officeart/2005/8/layout/hierarchy6"/>
    <dgm:cxn modelId="{DC05E17E-E3E8-437B-9F22-D785C74F99EB}" type="presOf" srcId="{1965A5A4-872B-4415-8BDA-82A49AA28622}" destId="{234C83C9-A474-49E9-9934-FB0C653DF73C}" srcOrd="0" destOrd="0" presId="urn:microsoft.com/office/officeart/2005/8/layout/hierarchy6"/>
    <dgm:cxn modelId="{A0B7498D-27AC-41E3-97AC-D68E3AEF93DA}" srcId="{1965A5A4-872B-4415-8BDA-82A49AA28622}" destId="{2538574F-88C5-433C-AE97-3C38EC33B830}" srcOrd="5" destOrd="0" parTransId="{112B77DD-1A22-4E3B-B05E-9B8A03E5564C}" sibTransId="{76E33F6C-BAE2-41DF-9919-89952E5922EE}"/>
    <dgm:cxn modelId="{FC221092-0817-40A9-92D8-E65C7D806922}" type="presOf" srcId="{5CB4A402-4D65-4BEC-9CE8-FA8BAF9E571D}" destId="{310E905B-64A5-437A-BBF6-838D38C6A12D}" srcOrd="0" destOrd="0" presId="urn:microsoft.com/office/officeart/2005/8/layout/hierarchy6"/>
    <dgm:cxn modelId="{FC8F38A0-D0E2-4F5F-B6F0-71DA09DD7514}" type="presOf" srcId="{112B77DD-1A22-4E3B-B05E-9B8A03E5564C}" destId="{C875CA32-D48E-4118-9BA3-4804EB8AED29}" srcOrd="0" destOrd="0" presId="urn:microsoft.com/office/officeart/2005/8/layout/hierarchy6"/>
    <dgm:cxn modelId="{58D48BA3-253A-4CCC-A9A6-DF6FAA998D31}" srcId="{1965A5A4-872B-4415-8BDA-82A49AA28622}" destId="{E38014C7-1FF9-4FB2-842C-1A9EC244FDF5}" srcOrd="2" destOrd="0" parTransId="{29560D5A-3365-4CEC-B78A-7DE034A69FE3}" sibTransId="{D57C1A53-B82C-4968-91FE-5BA652275F5C}"/>
    <dgm:cxn modelId="{992165AA-6DDC-4610-9D97-0430484B8DA1}" type="presOf" srcId="{2538574F-88C5-433C-AE97-3C38EC33B830}" destId="{65223957-7C4A-4840-9223-7D4D75FC7207}" srcOrd="0" destOrd="0" presId="urn:microsoft.com/office/officeart/2005/8/layout/hierarchy6"/>
    <dgm:cxn modelId="{C8225EB1-2F56-4904-9A63-2715A249FDB8}" type="presOf" srcId="{F03F101F-38CF-40E5-A62A-B7C7C812B2F7}" destId="{6FFE7436-ACB3-4A36-97BC-EFB0E4F718BB}" srcOrd="0" destOrd="0" presId="urn:microsoft.com/office/officeart/2005/8/layout/hierarchy6"/>
    <dgm:cxn modelId="{6DF75DD5-5D67-4A08-BD4A-049877C4FC72}" srcId="{1965A5A4-872B-4415-8BDA-82A49AA28622}" destId="{5CB4A402-4D65-4BEC-9CE8-FA8BAF9E571D}" srcOrd="1" destOrd="0" parTransId="{3C38BE69-34A5-434E-A54A-892C32C02EB4}" sibTransId="{120E8527-3A5F-4EF8-863D-C008B507F2BE}"/>
    <dgm:cxn modelId="{06D351D5-D5C2-4EA3-A2CB-EE0E0DAAB17E}" srcId="{1965A5A4-872B-4415-8BDA-82A49AA28622}" destId="{D5F14FED-2707-474A-B692-91ACCE50B315}" srcOrd="0" destOrd="0" parTransId="{F03F101F-38CF-40E5-A62A-B7C7C812B2F7}" sibTransId="{07D731E8-FEA7-432C-A71A-0FD7DB6F936B}"/>
    <dgm:cxn modelId="{7794B7D7-7E4C-431E-BEFE-85119ED509EE}" type="presOf" srcId="{8BDF4B59-42D3-4E39-9C34-F38CF8D984DC}" destId="{58043C77-DFCF-455B-AD8F-28D21B725EC8}" srcOrd="0" destOrd="0" presId="urn:microsoft.com/office/officeart/2005/8/layout/hierarchy6"/>
    <dgm:cxn modelId="{CBC8E0E6-CBB8-45B7-88AC-2F06204B3CB3}" srcId="{1965A5A4-872B-4415-8BDA-82A49AA28622}" destId="{1E839C21-D77F-4D44-8A8D-EC83BEE90BED}" srcOrd="3" destOrd="0" parTransId="{B83090E5-1C82-4ADA-9F9C-D6D2D674D9A5}" sibTransId="{51329132-4061-47C4-BC42-CF8461646607}"/>
    <dgm:cxn modelId="{E8F569EB-DD85-4CBE-B743-7ECAE0C0D2F8}" type="presOf" srcId="{8F7FA3B6-82A3-45DF-88AB-B3990E9FEE2E}" destId="{F861EFB5-6E33-4BBC-BA86-4275B7F6AE5E}" srcOrd="0" destOrd="0" presId="urn:microsoft.com/office/officeart/2005/8/layout/hierarchy6"/>
    <dgm:cxn modelId="{B45BD6F5-0C49-4CC7-A873-D99587315EA1}" type="presOf" srcId="{B6A1B326-04D6-4D84-94BC-9C359C76F969}" destId="{84EA5BA5-5BBB-47F3-B168-E83B89E64121}" srcOrd="0" destOrd="0" presId="urn:microsoft.com/office/officeart/2005/8/layout/hierarchy6"/>
    <dgm:cxn modelId="{956404F6-48AE-4ACF-86E1-AED6DDDD5569}" type="presOf" srcId="{FD192A69-56AB-4CF3-A4EC-47F7D2B476A2}" destId="{AD9F0E0D-DCB5-4C7F-ACBF-D8EB3FF11BF0}" srcOrd="0" destOrd="0" presId="urn:microsoft.com/office/officeart/2005/8/layout/hierarchy6"/>
    <dgm:cxn modelId="{3B81DFFC-D4B3-4500-BE4A-028EF9A5832A}" srcId="{1965A5A4-872B-4415-8BDA-82A49AA28622}" destId="{8F7FA3B6-82A3-45DF-88AB-B3990E9FEE2E}" srcOrd="4" destOrd="0" parTransId="{B6A1B326-04D6-4D84-94BC-9C359C76F969}" sibTransId="{CF8B5287-D73B-4BF3-8537-4B64AD60D6E2}"/>
    <dgm:cxn modelId="{81587438-83A9-4EDE-AC80-38E3B9A67CA5}" type="presParOf" srcId="{58043C77-DFCF-455B-AD8F-28D21B725EC8}" destId="{EBADF3C9-E90A-465F-9C8E-4706D6087D8E}" srcOrd="0" destOrd="0" presId="urn:microsoft.com/office/officeart/2005/8/layout/hierarchy6"/>
    <dgm:cxn modelId="{F076AEBC-21A3-4EE3-A203-A122070C4855}" type="presParOf" srcId="{EBADF3C9-E90A-465F-9C8E-4706D6087D8E}" destId="{EC6A3471-E35F-45D1-807E-61303E7E23C9}" srcOrd="0" destOrd="0" presId="urn:microsoft.com/office/officeart/2005/8/layout/hierarchy6"/>
    <dgm:cxn modelId="{CEFF382C-5D0A-46D8-89BB-C333E332A892}" type="presParOf" srcId="{EC6A3471-E35F-45D1-807E-61303E7E23C9}" destId="{6A42ECF1-8718-4747-8027-A00F6F080D60}" srcOrd="0" destOrd="0" presId="urn:microsoft.com/office/officeart/2005/8/layout/hierarchy6"/>
    <dgm:cxn modelId="{DC630612-CCA2-4506-BDE5-FD99D923FB49}" type="presParOf" srcId="{6A42ECF1-8718-4747-8027-A00F6F080D60}" destId="{234C83C9-A474-49E9-9934-FB0C653DF73C}" srcOrd="0" destOrd="0" presId="urn:microsoft.com/office/officeart/2005/8/layout/hierarchy6"/>
    <dgm:cxn modelId="{C4200C01-C3B7-4140-BF47-BB516197AAD7}" type="presParOf" srcId="{6A42ECF1-8718-4747-8027-A00F6F080D60}" destId="{CAF42DF7-6CDD-44B7-89DA-2BC454674B37}" srcOrd="1" destOrd="0" presId="urn:microsoft.com/office/officeart/2005/8/layout/hierarchy6"/>
    <dgm:cxn modelId="{3AB43379-61B2-4ECE-A812-B4735FDAB5EF}" type="presParOf" srcId="{CAF42DF7-6CDD-44B7-89DA-2BC454674B37}" destId="{6FFE7436-ACB3-4A36-97BC-EFB0E4F718BB}" srcOrd="0" destOrd="0" presId="urn:microsoft.com/office/officeart/2005/8/layout/hierarchy6"/>
    <dgm:cxn modelId="{C919A0D7-2BAA-43DF-80C7-AA76B3B31E7C}" type="presParOf" srcId="{CAF42DF7-6CDD-44B7-89DA-2BC454674B37}" destId="{1F39AB18-EF08-455C-A089-1C60F0858197}" srcOrd="1" destOrd="0" presId="urn:microsoft.com/office/officeart/2005/8/layout/hierarchy6"/>
    <dgm:cxn modelId="{9887D38D-5D07-48C5-89D6-A313596A8E46}" type="presParOf" srcId="{1F39AB18-EF08-455C-A089-1C60F0858197}" destId="{09160328-6421-4133-82C9-D56B08680A2C}" srcOrd="0" destOrd="0" presId="urn:microsoft.com/office/officeart/2005/8/layout/hierarchy6"/>
    <dgm:cxn modelId="{0DBA7BFE-8409-43E5-9F41-80A339DA6B61}" type="presParOf" srcId="{1F39AB18-EF08-455C-A089-1C60F0858197}" destId="{D41244A7-CBBA-4BE9-A593-BA096570E97C}" srcOrd="1" destOrd="0" presId="urn:microsoft.com/office/officeart/2005/8/layout/hierarchy6"/>
    <dgm:cxn modelId="{DCC47177-6B69-4BD4-A4AC-A119E2DD64DA}" type="presParOf" srcId="{CAF42DF7-6CDD-44B7-89DA-2BC454674B37}" destId="{C48B786A-C24F-4358-8903-640FFF017078}" srcOrd="2" destOrd="0" presId="urn:microsoft.com/office/officeart/2005/8/layout/hierarchy6"/>
    <dgm:cxn modelId="{7860C2AD-AA2D-46B1-AF8E-6392A3C1157C}" type="presParOf" srcId="{CAF42DF7-6CDD-44B7-89DA-2BC454674B37}" destId="{A78E13E2-5672-4124-8689-4926976EA0A0}" srcOrd="3" destOrd="0" presId="urn:microsoft.com/office/officeart/2005/8/layout/hierarchy6"/>
    <dgm:cxn modelId="{80C91C22-FB50-44C1-A716-7A39C3E7CAD5}" type="presParOf" srcId="{A78E13E2-5672-4124-8689-4926976EA0A0}" destId="{310E905B-64A5-437A-BBF6-838D38C6A12D}" srcOrd="0" destOrd="0" presId="urn:microsoft.com/office/officeart/2005/8/layout/hierarchy6"/>
    <dgm:cxn modelId="{89928800-8AC1-4124-91C7-C59443E31370}" type="presParOf" srcId="{A78E13E2-5672-4124-8689-4926976EA0A0}" destId="{FCE2CA30-ECF1-46FB-A375-BD76EE9F651B}" srcOrd="1" destOrd="0" presId="urn:microsoft.com/office/officeart/2005/8/layout/hierarchy6"/>
    <dgm:cxn modelId="{B126AD66-A124-414D-8865-5A648050C11F}" type="presParOf" srcId="{CAF42DF7-6CDD-44B7-89DA-2BC454674B37}" destId="{AC1FCB72-E77A-40F8-8D87-680052B13745}" srcOrd="4" destOrd="0" presId="urn:microsoft.com/office/officeart/2005/8/layout/hierarchy6"/>
    <dgm:cxn modelId="{810981A1-24C2-4D10-A063-3B3E89EA0714}" type="presParOf" srcId="{CAF42DF7-6CDD-44B7-89DA-2BC454674B37}" destId="{120850E5-62DE-4D99-94BB-23F51F5C93F3}" srcOrd="5" destOrd="0" presId="urn:microsoft.com/office/officeart/2005/8/layout/hierarchy6"/>
    <dgm:cxn modelId="{D0D2A886-2ABD-47A9-A183-6D2E9EF30112}" type="presParOf" srcId="{120850E5-62DE-4D99-94BB-23F51F5C93F3}" destId="{4191F068-1253-44A6-96B7-FB9D7D61069E}" srcOrd="0" destOrd="0" presId="urn:microsoft.com/office/officeart/2005/8/layout/hierarchy6"/>
    <dgm:cxn modelId="{81ECA71C-5B0A-41B0-B795-8FD33716C567}" type="presParOf" srcId="{120850E5-62DE-4D99-94BB-23F51F5C93F3}" destId="{D6C27150-A226-44CC-BBE9-D34B02B04EEB}" srcOrd="1" destOrd="0" presId="urn:microsoft.com/office/officeart/2005/8/layout/hierarchy6"/>
    <dgm:cxn modelId="{3E8DBACE-E394-4CCB-9986-F334F1DFD471}" type="presParOf" srcId="{CAF42DF7-6CDD-44B7-89DA-2BC454674B37}" destId="{E0215D5F-E472-468E-ADD1-8D5E1780F20E}" srcOrd="6" destOrd="0" presId="urn:microsoft.com/office/officeart/2005/8/layout/hierarchy6"/>
    <dgm:cxn modelId="{A4A1A6FB-9FEC-460E-82C2-8A89E70AF16A}" type="presParOf" srcId="{CAF42DF7-6CDD-44B7-89DA-2BC454674B37}" destId="{4AA02C5F-53DD-4483-877D-AF7CBE6AF3E9}" srcOrd="7" destOrd="0" presId="urn:microsoft.com/office/officeart/2005/8/layout/hierarchy6"/>
    <dgm:cxn modelId="{F14BE753-DFEA-43B3-8204-74C188EFAF10}" type="presParOf" srcId="{4AA02C5F-53DD-4483-877D-AF7CBE6AF3E9}" destId="{FD51CDE4-7F49-47DA-B19F-6C95497746A1}" srcOrd="0" destOrd="0" presId="urn:microsoft.com/office/officeart/2005/8/layout/hierarchy6"/>
    <dgm:cxn modelId="{D1544106-0AA5-4C39-9044-65C73C64D4AB}" type="presParOf" srcId="{4AA02C5F-53DD-4483-877D-AF7CBE6AF3E9}" destId="{F8D66535-9C74-41F9-AEF3-E9B31FECAA7A}" srcOrd="1" destOrd="0" presId="urn:microsoft.com/office/officeart/2005/8/layout/hierarchy6"/>
    <dgm:cxn modelId="{225E95E6-DD76-4EEE-A111-ED4FC2F952F0}" type="presParOf" srcId="{CAF42DF7-6CDD-44B7-89DA-2BC454674B37}" destId="{84EA5BA5-5BBB-47F3-B168-E83B89E64121}" srcOrd="8" destOrd="0" presId="urn:microsoft.com/office/officeart/2005/8/layout/hierarchy6"/>
    <dgm:cxn modelId="{86D04386-61D8-400D-BDAA-8D3746BACEF1}" type="presParOf" srcId="{CAF42DF7-6CDD-44B7-89DA-2BC454674B37}" destId="{6AD45BB0-6657-4EE4-9EAD-857501775523}" srcOrd="9" destOrd="0" presId="urn:microsoft.com/office/officeart/2005/8/layout/hierarchy6"/>
    <dgm:cxn modelId="{5B8C7AD0-DFDF-43AA-BA23-2B9955C5F08B}" type="presParOf" srcId="{6AD45BB0-6657-4EE4-9EAD-857501775523}" destId="{F861EFB5-6E33-4BBC-BA86-4275B7F6AE5E}" srcOrd="0" destOrd="0" presId="urn:microsoft.com/office/officeart/2005/8/layout/hierarchy6"/>
    <dgm:cxn modelId="{CA5D2402-9D04-4A9C-ACD8-750A5D7567AE}" type="presParOf" srcId="{6AD45BB0-6657-4EE4-9EAD-857501775523}" destId="{B4CDCFC1-822E-49FA-8AB1-A1EEB4068DC8}" srcOrd="1" destOrd="0" presId="urn:microsoft.com/office/officeart/2005/8/layout/hierarchy6"/>
    <dgm:cxn modelId="{916E7A4E-30B1-4D1A-BE26-09AD450C7756}" type="presParOf" srcId="{CAF42DF7-6CDD-44B7-89DA-2BC454674B37}" destId="{C875CA32-D48E-4118-9BA3-4804EB8AED29}" srcOrd="10" destOrd="0" presId="urn:microsoft.com/office/officeart/2005/8/layout/hierarchy6"/>
    <dgm:cxn modelId="{AE7E577D-9BA9-4B19-BC1C-65AF96959549}" type="presParOf" srcId="{CAF42DF7-6CDD-44B7-89DA-2BC454674B37}" destId="{A8B4DE49-48C4-4101-9105-5856FF3CD757}" srcOrd="11" destOrd="0" presId="urn:microsoft.com/office/officeart/2005/8/layout/hierarchy6"/>
    <dgm:cxn modelId="{9D2AB697-ED81-4144-BF5A-870A0F0E5651}" type="presParOf" srcId="{A8B4DE49-48C4-4101-9105-5856FF3CD757}" destId="{65223957-7C4A-4840-9223-7D4D75FC7207}" srcOrd="0" destOrd="0" presId="urn:microsoft.com/office/officeart/2005/8/layout/hierarchy6"/>
    <dgm:cxn modelId="{03348B3A-DB8D-4A4A-929F-334DD663B5C3}" type="presParOf" srcId="{A8B4DE49-48C4-4101-9105-5856FF3CD757}" destId="{0DEE46A4-DA5E-4373-AE7B-0F0C2B8C3F1C}" srcOrd="1" destOrd="0" presId="urn:microsoft.com/office/officeart/2005/8/layout/hierarchy6"/>
    <dgm:cxn modelId="{B95D2512-5979-41F4-BBE6-5FE4A91357B2}" type="presParOf" srcId="{CAF42DF7-6CDD-44B7-89DA-2BC454674B37}" destId="{AD9F0E0D-DCB5-4C7F-ACBF-D8EB3FF11BF0}" srcOrd="12" destOrd="0" presId="urn:microsoft.com/office/officeart/2005/8/layout/hierarchy6"/>
    <dgm:cxn modelId="{DEF836D5-6A20-4E4E-A55A-7B5717B4BF51}" type="presParOf" srcId="{CAF42DF7-6CDD-44B7-89DA-2BC454674B37}" destId="{DF606A8F-A723-4501-962F-2B0BA848AB5D}" srcOrd="13" destOrd="0" presId="urn:microsoft.com/office/officeart/2005/8/layout/hierarchy6"/>
    <dgm:cxn modelId="{372E5444-06DB-4B43-A38C-C45FFF89FE42}" type="presParOf" srcId="{DF606A8F-A723-4501-962F-2B0BA848AB5D}" destId="{BBFA2453-4B3D-45E3-9168-CF491DF7F600}" srcOrd="0" destOrd="0" presId="urn:microsoft.com/office/officeart/2005/8/layout/hierarchy6"/>
    <dgm:cxn modelId="{776A54F8-7504-425B-97AE-6509DBD3F427}" type="presParOf" srcId="{DF606A8F-A723-4501-962F-2B0BA848AB5D}" destId="{011B08BB-EA00-4322-8897-54CD8658DE76}" srcOrd="1" destOrd="0" presId="urn:microsoft.com/office/officeart/2005/8/layout/hierarchy6"/>
    <dgm:cxn modelId="{C555B9A4-75BB-4184-9292-1873EC9FE35E}" type="presParOf" srcId="{58043C77-DFCF-455B-AD8F-28D21B725EC8}" destId="{95EDE286-2F09-435E-9261-C0D73F05658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659D4D-1E9C-4966-9233-EF4C0FC396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B05C47-710F-4589-B59D-C4ECFA274786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b="0" i="0" dirty="0">
              <a:solidFill>
                <a:schemeClr val="tx1"/>
              </a:solidFill>
            </a:rPr>
            <a:t>Influencia que tiene la IC en la satisfacción del cliente</a:t>
          </a:r>
          <a:endParaRPr lang="es-EC" dirty="0">
            <a:solidFill>
              <a:schemeClr val="tx1"/>
            </a:solidFill>
          </a:endParaRPr>
        </a:p>
      </dgm:t>
    </dgm:pt>
    <dgm:pt modelId="{1B4CF380-464E-4E4A-B028-CD79D7755E9A}" type="parTrans" cxnId="{52659059-FBBF-4211-A2D8-DE44406DCD58}">
      <dgm:prSet/>
      <dgm:spPr/>
      <dgm:t>
        <a:bodyPr/>
        <a:lstStyle/>
        <a:p>
          <a:endParaRPr lang="es-EC"/>
        </a:p>
      </dgm:t>
    </dgm:pt>
    <dgm:pt modelId="{54C0B1CF-EE3E-4D04-9A12-33FC600F8A26}" type="sibTrans" cxnId="{52659059-FBBF-4211-A2D8-DE44406DCD58}">
      <dgm:prSet/>
      <dgm:spPr/>
      <dgm:t>
        <a:bodyPr/>
        <a:lstStyle/>
        <a:p>
          <a:endParaRPr lang="es-EC"/>
        </a:p>
      </dgm:t>
    </dgm:pt>
    <dgm:pt modelId="{64678671-5F91-4E87-A268-94F07A713978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b="0" i="0" dirty="0">
              <a:solidFill>
                <a:schemeClr val="tx1"/>
              </a:solidFill>
            </a:rPr>
            <a:t>Eje principal para la creación de valor para atraer, retener y profundizar las relaciones con el cliente </a:t>
          </a:r>
          <a:endParaRPr lang="es-EC" dirty="0">
            <a:solidFill>
              <a:schemeClr val="tx1"/>
            </a:solidFill>
          </a:endParaRPr>
        </a:p>
      </dgm:t>
    </dgm:pt>
    <dgm:pt modelId="{3EE79A49-CABA-49F6-81FB-3267362505E6}" type="parTrans" cxnId="{DC304412-CC61-4CEA-844A-D11F7831C8A4}">
      <dgm:prSet/>
      <dgm:spPr/>
      <dgm:t>
        <a:bodyPr/>
        <a:lstStyle/>
        <a:p>
          <a:endParaRPr lang="es-EC"/>
        </a:p>
      </dgm:t>
    </dgm:pt>
    <dgm:pt modelId="{9BA1FC2C-0FC8-48F1-8E10-3FAD5F06A015}" type="sibTrans" cxnId="{DC304412-CC61-4CEA-844A-D11F7831C8A4}">
      <dgm:prSet/>
      <dgm:spPr/>
      <dgm:t>
        <a:bodyPr/>
        <a:lstStyle/>
        <a:p>
          <a:endParaRPr lang="es-EC"/>
        </a:p>
      </dgm:t>
    </dgm:pt>
    <dgm:pt modelId="{5769C414-DBB8-4EFB-A440-DEF5EC9DEEA4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Diseñar una propuesta que contribuya a consolidar y fortalecer la Imagen de entidades bancarias </a:t>
          </a:r>
          <a:endParaRPr lang="es-EC" dirty="0">
            <a:solidFill>
              <a:schemeClr val="tx1"/>
            </a:solidFill>
          </a:endParaRPr>
        </a:p>
      </dgm:t>
    </dgm:pt>
    <dgm:pt modelId="{EBA108BC-C48B-4641-BBF5-A8854F072EF5}" type="parTrans" cxnId="{557F5E30-B6BF-4287-9AFB-7A4778E5C596}">
      <dgm:prSet/>
      <dgm:spPr/>
      <dgm:t>
        <a:bodyPr/>
        <a:lstStyle/>
        <a:p>
          <a:endParaRPr lang="es-EC"/>
        </a:p>
      </dgm:t>
    </dgm:pt>
    <dgm:pt modelId="{FFE8A8B9-835F-4F09-B31E-1251AF29007A}" type="sibTrans" cxnId="{557F5E30-B6BF-4287-9AFB-7A4778E5C596}">
      <dgm:prSet/>
      <dgm:spPr/>
      <dgm:t>
        <a:bodyPr/>
        <a:lstStyle/>
        <a:p>
          <a:endParaRPr lang="es-EC"/>
        </a:p>
      </dgm:t>
    </dgm:pt>
    <dgm:pt modelId="{2999DF12-8E35-48B9-994A-AC102925FBDE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A través de acciones estratégicas que eleven la satisfacción del usuario</a:t>
          </a:r>
          <a:endParaRPr lang="es-EC" dirty="0">
            <a:solidFill>
              <a:schemeClr val="tx1"/>
            </a:solidFill>
          </a:endParaRPr>
        </a:p>
      </dgm:t>
    </dgm:pt>
    <dgm:pt modelId="{67F33CA6-AE97-42C3-BD09-2409A0B836F9}" type="parTrans" cxnId="{88027582-C40E-45D1-9390-53A0A9047E66}">
      <dgm:prSet/>
      <dgm:spPr/>
      <dgm:t>
        <a:bodyPr/>
        <a:lstStyle/>
        <a:p>
          <a:endParaRPr lang="es-EC"/>
        </a:p>
      </dgm:t>
    </dgm:pt>
    <dgm:pt modelId="{4EE3044B-DE6C-4D7B-A328-E9EEB9C5CA96}" type="sibTrans" cxnId="{88027582-C40E-45D1-9390-53A0A9047E66}">
      <dgm:prSet/>
      <dgm:spPr/>
      <dgm:t>
        <a:bodyPr/>
        <a:lstStyle/>
        <a:p>
          <a:endParaRPr lang="es-EC"/>
        </a:p>
      </dgm:t>
    </dgm:pt>
    <dgm:pt modelId="{DAB8FA7A-DE00-423B-8A22-5B5D7DDC3C96}" type="pres">
      <dgm:prSet presAssocID="{37659D4D-1E9C-4966-9233-EF4C0FC39610}" presName="matrix" presStyleCnt="0">
        <dgm:presLayoutVars>
          <dgm:chMax val="1"/>
          <dgm:dir/>
          <dgm:resizeHandles val="exact"/>
        </dgm:presLayoutVars>
      </dgm:prSet>
      <dgm:spPr/>
    </dgm:pt>
    <dgm:pt modelId="{170F2178-54AF-47E1-8BF1-F866ACDCF704}" type="pres">
      <dgm:prSet presAssocID="{37659D4D-1E9C-4966-9233-EF4C0FC39610}" presName="diamond" presStyleLbl="bgShp" presStyleIdx="0" presStyleCnt="1"/>
      <dgm:spPr/>
    </dgm:pt>
    <dgm:pt modelId="{EDEA62CD-14B3-48E5-9D47-96BBFC4EB19E}" type="pres">
      <dgm:prSet presAssocID="{37659D4D-1E9C-4966-9233-EF4C0FC396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BE58B0-722E-4E62-BE11-BED00ECF5133}" type="pres">
      <dgm:prSet presAssocID="{37659D4D-1E9C-4966-9233-EF4C0FC396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DE7FE3B-F9C7-4FAA-9A41-5C171783CABE}" type="pres">
      <dgm:prSet presAssocID="{37659D4D-1E9C-4966-9233-EF4C0FC396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26AAD07-939E-4967-8F27-AE4A2AAB345F}" type="pres">
      <dgm:prSet presAssocID="{37659D4D-1E9C-4966-9233-EF4C0FC396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C304412-CC61-4CEA-844A-D11F7831C8A4}" srcId="{37659D4D-1E9C-4966-9233-EF4C0FC39610}" destId="{64678671-5F91-4E87-A268-94F07A713978}" srcOrd="1" destOrd="0" parTransId="{3EE79A49-CABA-49F6-81FB-3267362505E6}" sibTransId="{9BA1FC2C-0FC8-48F1-8E10-3FAD5F06A015}"/>
    <dgm:cxn modelId="{557F5E30-B6BF-4287-9AFB-7A4778E5C596}" srcId="{37659D4D-1E9C-4966-9233-EF4C0FC39610}" destId="{5769C414-DBB8-4EFB-A440-DEF5EC9DEEA4}" srcOrd="2" destOrd="0" parTransId="{EBA108BC-C48B-4641-BBF5-A8854F072EF5}" sibTransId="{FFE8A8B9-835F-4F09-B31E-1251AF29007A}"/>
    <dgm:cxn modelId="{E879CB33-848F-40C5-8554-0D575114D695}" type="presOf" srcId="{37659D4D-1E9C-4966-9233-EF4C0FC39610}" destId="{DAB8FA7A-DE00-423B-8A22-5B5D7DDC3C96}" srcOrd="0" destOrd="0" presId="urn:microsoft.com/office/officeart/2005/8/layout/matrix3"/>
    <dgm:cxn modelId="{F7ED2E47-8F59-4E23-918E-6CAF9F46AC4B}" type="presOf" srcId="{5769C414-DBB8-4EFB-A440-DEF5EC9DEEA4}" destId="{2DE7FE3B-F9C7-4FAA-9A41-5C171783CABE}" srcOrd="0" destOrd="0" presId="urn:microsoft.com/office/officeart/2005/8/layout/matrix3"/>
    <dgm:cxn modelId="{031C3248-614D-4100-9B56-9FD1CB164ECC}" type="presOf" srcId="{0EB05C47-710F-4589-B59D-C4ECFA274786}" destId="{EDEA62CD-14B3-48E5-9D47-96BBFC4EB19E}" srcOrd="0" destOrd="0" presId="urn:microsoft.com/office/officeart/2005/8/layout/matrix3"/>
    <dgm:cxn modelId="{52659059-FBBF-4211-A2D8-DE44406DCD58}" srcId="{37659D4D-1E9C-4966-9233-EF4C0FC39610}" destId="{0EB05C47-710F-4589-B59D-C4ECFA274786}" srcOrd="0" destOrd="0" parTransId="{1B4CF380-464E-4E4A-B028-CD79D7755E9A}" sibTransId="{54C0B1CF-EE3E-4D04-9A12-33FC600F8A26}"/>
    <dgm:cxn modelId="{88027582-C40E-45D1-9390-53A0A9047E66}" srcId="{37659D4D-1E9C-4966-9233-EF4C0FC39610}" destId="{2999DF12-8E35-48B9-994A-AC102925FBDE}" srcOrd="3" destOrd="0" parTransId="{67F33CA6-AE97-42C3-BD09-2409A0B836F9}" sibTransId="{4EE3044B-DE6C-4D7B-A328-E9EEB9C5CA96}"/>
    <dgm:cxn modelId="{20FE95E7-D7C4-45F5-A306-2D8F90390427}" type="presOf" srcId="{2999DF12-8E35-48B9-994A-AC102925FBDE}" destId="{C26AAD07-939E-4967-8F27-AE4A2AAB345F}" srcOrd="0" destOrd="0" presId="urn:microsoft.com/office/officeart/2005/8/layout/matrix3"/>
    <dgm:cxn modelId="{7B4B63FD-73AD-432E-BE70-B2C886846208}" type="presOf" srcId="{64678671-5F91-4E87-A268-94F07A713978}" destId="{65BE58B0-722E-4E62-BE11-BED00ECF5133}" srcOrd="0" destOrd="0" presId="urn:microsoft.com/office/officeart/2005/8/layout/matrix3"/>
    <dgm:cxn modelId="{E9AA0C90-CF2F-4137-BCB0-D6D6188AFE98}" type="presParOf" srcId="{DAB8FA7A-DE00-423B-8A22-5B5D7DDC3C96}" destId="{170F2178-54AF-47E1-8BF1-F866ACDCF704}" srcOrd="0" destOrd="0" presId="urn:microsoft.com/office/officeart/2005/8/layout/matrix3"/>
    <dgm:cxn modelId="{743DF47D-E785-4DBC-8531-64018784A305}" type="presParOf" srcId="{DAB8FA7A-DE00-423B-8A22-5B5D7DDC3C96}" destId="{EDEA62CD-14B3-48E5-9D47-96BBFC4EB19E}" srcOrd="1" destOrd="0" presId="urn:microsoft.com/office/officeart/2005/8/layout/matrix3"/>
    <dgm:cxn modelId="{C2A15E76-9C7A-446B-AAB6-A55605E6A422}" type="presParOf" srcId="{DAB8FA7A-DE00-423B-8A22-5B5D7DDC3C96}" destId="{65BE58B0-722E-4E62-BE11-BED00ECF5133}" srcOrd="2" destOrd="0" presId="urn:microsoft.com/office/officeart/2005/8/layout/matrix3"/>
    <dgm:cxn modelId="{EB39196D-6740-4AD0-A108-53D41D83A129}" type="presParOf" srcId="{DAB8FA7A-DE00-423B-8A22-5B5D7DDC3C96}" destId="{2DE7FE3B-F9C7-4FAA-9A41-5C171783CABE}" srcOrd="3" destOrd="0" presId="urn:microsoft.com/office/officeart/2005/8/layout/matrix3"/>
    <dgm:cxn modelId="{3D30C5E0-0E5D-49A1-BDCB-9607D4F011BB}" type="presParOf" srcId="{DAB8FA7A-DE00-423B-8A22-5B5D7DDC3C96}" destId="{C26AAD07-939E-4967-8F27-AE4A2AAB34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F53D37-1706-488D-AE33-7830E606663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E297358-1C02-4FE8-94E2-D27F66EB4CD8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</a:p>
      </dgm:t>
    </dgm:pt>
    <dgm:pt modelId="{E113BA0D-AFB0-4257-8AC7-35B47B202FAE}" type="parTrans" cxnId="{3E5A5382-4B67-4D65-90DC-70026AFE7A6D}">
      <dgm:prSet/>
      <dgm:spPr/>
      <dgm:t>
        <a:bodyPr/>
        <a:lstStyle/>
        <a:p>
          <a:endParaRPr lang="es-EC"/>
        </a:p>
      </dgm:t>
    </dgm:pt>
    <dgm:pt modelId="{76553B52-2083-4641-8018-873E453E713C}" type="sibTrans" cxnId="{3E5A5382-4B67-4D65-90DC-70026AFE7A6D}">
      <dgm:prSet/>
      <dgm:spPr/>
      <dgm:t>
        <a:bodyPr/>
        <a:lstStyle/>
        <a:p>
          <a:endParaRPr lang="es-EC"/>
        </a:p>
      </dgm:t>
    </dgm:pt>
    <dgm:pt modelId="{895A3D5C-4712-49FE-9C89-3AFB479FE67F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000" dirty="0"/>
            <a:t>Identificar y clasificar las dimensiones de imagen en cada una de las áreas críticas de la entidad bancaria </a:t>
          </a:r>
          <a:endParaRPr lang="es-EC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40599-BE33-462D-987E-DE9384E54A14}" type="sibTrans" cxnId="{82FDA1AD-5BD7-44FF-8E41-1D4E3ADD5B86}">
      <dgm:prSet/>
      <dgm:spPr/>
      <dgm:t>
        <a:bodyPr/>
        <a:lstStyle/>
        <a:p>
          <a:endParaRPr lang="es-EC"/>
        </a:p>
      </dgm:t>
    </dgm:pt>
    <dgm:pt modelId="{5F3809EA-B872-44D2-930B-6827F17BF92A}" type="parTrans" cxnId="{82FDA1AD-5BD7-44FF-8E41-1D4E3ADD5B86}">
      <dgm:prSet/>
      <dgm:spPr/>
      <dgm:t>
        <a:bodyPr/>
        <a:lstStyle/>
        <a:p>
          <a:endParaRPr lang="es-EC"/>
        </a:p>
      </dgm:t>
    </dgm:pt>
    <dgm:pt modelId="{7AFD3A0D-2655-45E0-B604-D6FFEA61E1B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000"/>
            <a:t>Proponer acciones estratégicas en las áreas críticas de entidades bancarias en función de las dimensiones que conforman la imagen corporativa. </a:t>
          </a:r>
        </a:p>
      </dgm:t>
    </dgm:pt>
    <dgm:pt modelId="{2082F08C-D47D-4AF5-8D84-A9C20A025089}" type="sibTrans" cxnId="{48AA98E0-9F87-400A-B3B6-6FCBA4097D2D}">
      <dgm:prSet/>
      <dgm:spPr/>
      <dgm:t>
        <a:bodyPr/>
        <a:lstStyle/>
        <a:p>
          <a:endParaRPr lang="es-EC"/>
        </a:p>
      </dgm:t>
    </dgm:pt>
    <dgm:pt modelId="{47A03C27-8D9C-4514-972A-2A0FB7245114}" type="parTrans" cxnId="{48AA98E0-9F87-400A-B3B6-6FCBA4097D2D}">
      <dgm:prSet/>
      <dgm:spPr/>
      <dgm:t>
        <a:bodyPr/>
        <a:lstStyle/>
        <a:p>
          <a:endParaRPr lang="es-EC"/>
        </a:p>
      </dgm:t>
    </dgm:pt>
    <dgm:pt modelId="{D83BD15F-CE87-456C-BBD3-2E05BCD68A1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000" dirty="0"/>
            <a:t>Elaborar un mapa estratégico en donde se visualice de manera clara la alineación de los objetivos de cada área en la creación de valor a través de una relación de causa y efecto.</a:t>
          </a:r>
        </a:p>
      </dgm:t>
    </dgm:pt>
    <dgm:pt modelId="{B37B0377-EB31-4360-AD6A-672700BA7DF8}" type="sibTrans" cxnId="{62459E3B-71FF-4E88-B28A-1ACCB4A874B4}">
      <dgm:prSet/>
      <dgm:spPr/>
      <dgm:t>
        <a:bodyPr/>
        <a:lstStyle/>
        <a:p>
          <a:endParaRPr lang="es-EC"/>
        </a:p>
      </dgm:t>
    </dgm:pt>
    <dgm:pt modelId="{F8BD20F4-6766-4888-8602-7947250AC0D2}" type="parTrans" cxnId="{62459E3B-71FF-4E88-B28A-1ACCB4A874B4}">
      <dgm:prSet/>
      <dgm:spPr/>
      <dgm:t>
        <a:bodyPr/>
        <a:lstStyle/>
        <a:p>
          <a:endParaRPr lang="es-EC"/>
        </a:p>
      </dgm:t>
    </dgm:pt>
    <dgm:pt modelId="{A7B55420-8D4D-42FD-B42D-85C648F5C078}" type="pres">
      <dgm:prSet presAssocID="{7EF53D37-1706-488D-AE33-7830E606663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9370D4-E15B-4798-A2B2-99A0F53E2089}" type="pres">
      <dgm:prSet presAssocID="{3E297358-1C02-4FE8-94E2-D27F66EB4CD8}" presName="root1" presStyleCnt="0"/>
      <dgm:spPr/>
    </dgm:pt>
    <dgm:pt modelId="{EBBE7282-32CA-43B2-B21A-462675D951E9}" type="pres">
      <dgm:prSet presAssocID="{3E297358-1C02-4FE8-94E2-D27F66EB4CD8}" presName="LevelOneTextNode" presStyleLbl="node0" presStyleIdx="0" presStyleCnt="1" custScaleY="78561">
        <dgm:presLayoutVars>
          <dgm:chPref val="3"/>
        </dgm:presLayoutVars>
      </dgm:prSet>
      <dgm:spPr/>
    </dgm:pt>
    <dgm:pt modelId="{0C634166-C5AA-4947-AB0B-CEAE221FB3BB}" type="pres">
      <dgm:prSet presAssocID="{3E297358-1C02-4FE8-94E2-D27F66EB4CD8}" presName="level2hierChild" presStyleCnt="0"/>
      <dgm:spPr/>
    </dgm:pt>
    <dgm:pt modelId="{E598B80E-A865-4E39-A12F-F778AA406DBB}" type="pres">
      <dgm:prSet presAssocID="{5F3809EA-B872-44D2-930B-6827F17BF92A}" presName="conn2-1" presStyleLbl="parChTrans1D2" presStyleIdx="0" presStyleCnt="3"/>
      <dgm:spPr/>
    </dgm:pt>
    <dgm:pt modelId="{CC171363-335F-4897-8983-F302A6B43E9C}" type="pres">
      <dgm:prSet presAssocID="{5F3809EA-B872-44D2-930B-6827F17BF92A}" presName="connTx" presStyleLbl="parChTrans1D2" presStyleIdx="0" presStyleCnt="3"/>
      <dgm:spPr/>
    </dgm:pt>
    <dgm:pt modelId="{8992719E-4E1E-4DD7-997C-0F71740569AB}" type="pres">
      <dgm:prSet presAssocID="{895A3D5C-4712-49FE-9C89-3AFB479FE67F}" presName="root2" presStyleCnt="0"/>
      <dgm:spPr/>
    </dgm:pt>
    <dgm:pt modelId="{A6274F27-9461-4B37-997F-7074FE309038}" type="pres">
      <dgm:prSet presAssocID="{895A3D5C-4712-49FE-9C89-3AFB479FE67F}" presName="LevelTwoTextNode" presStyleLbl="node2" presStyleIdx="0" presStyleCnt="3" custScaleX="341286" custScaleY="203325">
        <dgm:presLayoutVars>
          <dgm:chPref val="3"/>
        </dgm:presLayoutVars>
      </dgm:prSet>
      <dgm:spPr/>
    </dgm:pt>
    <dgm:pt modelId="{63D037C0-C9C2-40AD-B8D9-97BE7F5C865D}" type="pres">
      <dgm:prSet presAssocID="{895A3D5C-4712-49FE-9C89-3AFB479FE67F}" presName="level3hierChild" presStyleCnt="0"/>
      <dgm:spPr/>
    </dgm:pt>
    <dgm:pt modelId="{4D762F2F-D158-4BD6-9A95-EA8064AECF67}" type="pres">
      <dgm:prSet presAssocID="{47A03C27-8D9C-4514-972A-2A0FB7245114}" presName="conn2-1" presStyleLbl="parChTrans1D2" presStyleIdx="1" presStyleCnt="3"/>
      <dgm:spPr/>
    </dgm:pt>
    <dgm:pt modelId="{447AF60D-DB04-4643-9101-E4E0A7950C97}" type="pres">
      <dgm:prSet presAssocID="{47A03C27-8D9C-4514-972A-2A0FB7245114}" presName="connTx" presStyleLbl="parChTrans1D2" presStyleIdx="1" presStyleCnt="3"/>
      <dgm:spPr/>
    </dgm:pt>
    <dgm:pt modelId="{0035EB87-C153-48AB-BD5E-FDD8B97FC5E4}" type="pres">
      <dgm:prSet presAssocID="{7AFD3A0D-2655-45E0-B604-D6FFEA61E1B3}" presName="root2" presStyleCnt="0"/>
      <dgm:spPr/>
    </dgm:pt>
    <dgm:pt modelId="{3747F328-5903-41AC-8603-A9848E6871F4}" type="pres">
      <dgm:prSet presAssocID="{7AFD3A0D-2655-45E0-B604-D6FFEA61E1B3}" presName="LevelTwoTextNode" presStyleLbl="node2" presStyleIdx="1" presStyleCnt="3" custScaleX="341286" custScaleY="203325">
        <dgm:presLayoutVars>
          <dgm:chPref val="3"/>
        </dgm:presLayoutVars>
      </dgm:prSet>
      <dgm:spPr/>
    </dgm:pt>
    <dgm:pt modelId="{3F79B9CC-3B56-47C4-9822-5C959AB83335}" type="pres">
      <dgm:prSet presAssocID="{7AFD3A0D-2655-45E0-B604-D6FFEA61E1B3}" presName="level3hierChild" presStyleCnt="0"/>
      <dgm:spPr/>
    </dgm:pt>
    <dgm:pt modelId="{856DD2CB-1E09-44DA-B8F1-8E5A6A94F047}" type="pres">
      <dgm:prSet presAssocID="{F8BD20F4-6766-4888-8602-7947250AC0D2}" presName="conn2-1" presStyleLbl="parChTrans1D2" presStyleIdx="2" presStyleCnt="3"/>
      <dgm:spPr/>
    </dgm:pt>
    <dgm:pt modelId="{EA58F6C2-BF0C-4FCE-9FB6-B502668F0C32}" type="pres">
      <dgm:prSet presAssocID="{F8BD20F4-6766-4888-8602-7947250AC0D2}" presName="connTx" presStyleLbl="parChTrans1D2" presStyleIdx="2" presStyleCnt="3"/>
      <dgm:spPr/>
    </dgm:pt>
    <dgm:pt modelId="{ADD60918-3ACB-4F91-998C-322A7A3709C4}" type="pres">
      <dgm:prSet presAssocID="{D83BD15F-CE87-456C-BBD3-2E05BCD68A13}" presName="root2" presStyleCnt="0"/>
      <dgm:spPr/>
    </dgm:pt>
    <dgm:pt modelId="{E9E91628-568E-42FE-AC8A-27C56AA898CA}" type="pres">
      <dgm:prSet presAssocID="{D83BD15F-CE87-456C-BBD3-2E05BCD68A13}" presName="LevelTwoTextNode" presStyleLbl="node2" presStyleIdx="2" presStyleCnt="3" custScaleX="341286" custScaleY="203325">
        <dgm:presLayoutVars>
          <dgm:chPref val="3"/>
        </dgm:presLayoutVars>
      </dgm:prSet>
      <dgm:spPr/>
    </dgm:pt>
    <dgm:pt modelId="{1A3BBF85-FD51-4162-AC09-0935B30DCE45}" type="pres">
      <dgm:prSet presAssocID="{D83BD15F-CE87-456C-BBD3-2E05BCD68A13}" presName="level3hierChild" presStyleCnt="0"/>
      <dgm:spPr/>
    </dgm:pt>
  </dgm:ptLst>
  <dgm:cxnLst>
    <dgm:cxn modelId="{BFEA2F1E-761B-4190-8D2E-BF7F2EB97F44}" type="presOf" srcId="{F8BD20F4-6766-4888-8602-7947250AC0D2}" destId="{EA58F6C2-BF0C-4FCE-9FB6-B502668F0C32}" srcOrd="1" destOrd="0" presId="urn:microsoft.com/office/officeart/2008/layout/HorizontalMultiLevelHierarchy"/>
    <dgm:cxn modelId="{62459E3B-71FF-4E88-B28A-1ACCB4A874B4}" srcId="{3E297358-1C02-4FE8-94E2-D27F66EB4CD8}" destId="{D83BD15F-CE87-456C-BBD3-2E05BCD68A13}" srcOrd="2" destOrd="0" parTransId="{F8BD20F4-6766-4888-8602-7947250AC0D2}" sibTransId="{B37B0377-EB31-4360-AD6A-672700BA7DF8}"/>
    <dgm:cxn modelId="{8BFD1E49-96EF-4C78-884D-858F0CF53538}" type="presOf" srcId="{3E297358-1C02-4FE8-94E2-D27F66EB4CD8}" destId="{EBBE7282-32CA-43B2-B21A-462675D951E9}" srcOrd="0" destOrd="0" presId="urn:microsoft.com/office/officeart/2008/layout/HorizontalMultiLevelHierarchy"/>
    <dgm:cxn modelId="{6A7A0D6C-5481-4B26-9B7D-2834ECABF56E}" type="presOf" srcId="{5F3809EA-B872-44D2-930B-6827F17BF92A}" destId="{CC171363-335F-4897-8983-F302A6B43E9C}" srcOrd="1" destOrd="0" presId="urn:microsoft.com/office/officeart/2008/layout/HorizontalMultiLevelHierarchy"/>
    <dgm:cxn modelId="{3525836C-466A-4F2C-A182-35A80DFF44C4}" type="presOf" srcId="{895A3D5C-4712-49FE-9C89-3AFB479FE67F}" destId="{A6274F27-9461-4B37-997F-7074FE309038}" srcOrd="0" destOrd="0" presId="urn:microsoft.com/office/officeart/2008/layout/HorizontalMultiLevelHierarchy"/>
    <dgm:cxn modelId="{80EB0870-1D5D-4CD5-A363-F765CB9B1227}" type="presOf" srcId="{5F3809EA-B872-44D2-930B-6827F17BF92A}" destId="{E598B80E-A865-4E39-A12F-F778AA406DBB}" srcOrd="0" destOrd="0" presId="urn:microsoft.com/office/officeart/2008/layout/HorizontalMultiLevelHierarchy"/>
    <dgm:cxn modelId="{27210B75-DF6B-4CF1-A43D-C33AA5957EEB}" type="presOf" srcId="{47A03C27-8D9C-4514-972A-2A0FB7245114}" destId="{447AF60D-DB04-4643-9101-E4E0A7950C97}" srcOrd="1" destOrd="0" presId="urn:microsoft.com/office/officeart/2008/layout/HorizontalMultiLevelHierarchy"/>
    <dgm:cxn modelId="{3E5A5382-4B67-4D65-90DC-70026AFE7A6D}" srcId="{7EF53D37-1706-488D-AE33-7830E606663F}" destId="{3E297358-1C02-4FE8-94E2-D27F66EB4CD8}" srcOrd="0" destOrd="0" parTransId="{E113BA0D-AFB0-4257-8AC7-35B47B202FAE}" sibTransId="{76553B52-2083-4641-8018-873E453E713C}"/>
    <dgm:cxn modelId="{03002D87-832E-4CEA-A9FD-34D84A209636}" type="presOf" srcId="{7EF53D37-1706-488D-AE33-7830E606663F}" destId="{A7B55420-8D4D-42FD-B42D-85C648F5C078}" srcOrd="0" destOrd="0" presId="urn:microsoft.com/office/officeart/2008/layout/HorizontalMultiLevelHierarchy"/>
    <dgm:cxn modelId="{32C60990-2432-4BFD-B95B-43CBAFFD09E4}" type="presOf" srcId="{F8BD20F4-6766-4888-8602-7947250AC0D2}" destId="{856DD2CB-1E09-44DA-B8F1-8E5A6A94F047}" srcOrd="0" destOrd="0" presId="urn:microsoft.com/office/officeart/2008/layout/HorizontalMultiLevelHierarchy"/>
    <dgm:cxn modelId="{51F27492-04C8-45C3-9AFA-420FDB9715A9}" type="presOf" srcId="{47A03C27-8D9C-4514-972A-2A0FB7245114}" destId="{4D762F2F-D158-4BD6-9A95-EA8064AECF67}" srcOrd="0" destOrd="0" presId="urn:microsoft.com/office/officeart/2008/layout/HorizontalMultiLevelHierarchy"/>
    <dgm:cxn modelId="{9D3A00A5-C004-4E4E-8829-F4F24630C550}" type="presOf" srcId="{7AFD3A0D-2655-45E0-B604-D6FFEA61E1B3}" destId="{3747F328-5903-41AC-8603-A9848E6871F4}" srcOrd="0" destOrd="0" presId="urn:microsoft.com/office/officeart/2008/layout/HorizontalMultiLevelHierarchy"/>
    <dgm:cxn modelId="{82FDA1AD-5BD7-44FF-8E41-1D4E3ADD5B86}" srcId="{3E297358-1C02-4FE8-94E2-D27F66EB4CD8}" destId="{895A3D5C-4712-49FE-9C89-3AFB479FE67F}" srcOrd="0" destOrd="0" parTransId="{5F3809EA-B872-44D2-930B-6827F17BF92A}" sibTransId="{D6F40599-BE33-462D-987E-DE9384E54A14}"/>
    <dgm:cxn modelId="{48AA98E0-9F87-400A-B3B6-6FCBA4097D2D}" srcId="{3E297358-1C02-4FE8-94E2-D27F66EB4CD8}" destId="{7AFD3A0D-2655-45E0-B604-D6FFEA61E1B3}" srcOrd="1" destOrd="0" parTransId="{47A03C27-8D9C-4514-972A-2A0FB7245114}" sibTransId="{2082F08C-D47D-4AF5-8D84-A9C20A025089}"/>
    <dgm:cxn modelId="{5F8EC3E8-7A91-494E-A66E-06BCA3CC9E13}" type="presOf" srcId="{D83BD15F-CE87-456C-BBD3-2E05BCD68A13}" destId="{E9E91628-568E-42FE-AC8A-27C56AA898CA}" srcOrd="0" destOrd="0" presId="urn:microsoft.com/office/officeart/2008/layout/HorizontalMultiLevelHierarchy"/>
    <dgm:cxn modelId="{13068B95-2BAA-499C-802D-AE36EBE7474C}" type="presParOf" srcId="{A7B55420-8D4D-42FD-B42D-85C648F5C078}" destId="{A29370D4-E15B-4798-A2B2-99A0F53E2089}" srcOrd="0" destOrd="0" presId="urn:microsoft.com/office/officeart/2008/layout/HorizontalMultiLevelHierarchy"/>
    <dgm:cxn modelId="{24CEF6F0-BAE2-4804-BA7F-565C0BB129C5}" type="presParOf" srcId="{A29370D4-E15B-4798-A2B2-99A0F53E2089}" destId="{EBBE7282-32CA-43B2-B21A-462675D951E9}" srcOrd="0" destOrd="0" presId="urn:microsoft.com/office/officeart/2008/layout/HorizontalMultiLevelHierarchy"/>
    <dgm:cxn modelId="{5454105F-7AE9-4334-B0AE-53876F7AE0D9}" type="presParOf" srcId="{A29370D4-E15B-4798-A2B2-99A0F53E2089}" destId="{0C634166-C5AA-4947-AB0B-CEAE221FB3BB}" srcOrd="1" destOrd="0" presId="urn:microsoft.com/office/officeart/2008/layout/HorizontalMultiLevelHierarchy"/>
    <dgm:cxn modelId="{C244D85F-0F62-4DEF-A2F2-CD5ACDCE218C}" type="presParOf" srcId="{0C634166-C5AA-4947-AB0B-CEAE221FB3BB}" destId="{E598B80E-A865-4E39-A12F-F778AA406DBB}" srcOrd="0" destOrd="0" presId="urn:microsoft.com/office/officeart/2008/layout/HorizontalMultiLevelHierarchy"/>
    <dgm:cxn modelId="{709C3CAC-CB65-4CA7-82D8-FA00EB899708}" type="presParOf" srcId="{E598B80E-A865-4E39-A12F-F778AA406DBB}" destId="{CC171363-335F-4897-8983-F302A6B43E9C}" srcOrd="0" destOrd="0" presId="urn:microsoft.com/office/officeart/2008/layout/HorizontalMultiLevelHierarchy"/>
    <dgm:cxn modelId="{7DA9B28D-4887-4ED4-AE2E-D6671C5E1AEB}" type="presParOf" srcId="{0C634166-C5AA-4947-AB0B-CEAE221FB3BB}" destId="{8992719E-4E1E-4DD7-997C-0F71740569AB}" srcOrd="1" destOrd="0" presId="urn:microsoft.com/office/officeart/2008/layout/HorizontalMultiLevelHierarchy"/>
    <dgm:cxn modelId="{7060FE71-F405-44BA-9B33-E409F5D01764}" type="presParOf" srcId="{8992719E-4E1E-4DD7-997C-0F71740569AB}" destId="{A6274F27-9461-4B37-997F-7074FE309038}" srcOrd="0" destOrd="0" presId="urn:microsoft.com/office/officeart/2008/layout/HorizontalMultiLevelHierarchy"/>
    <dgm:cxn modelId="{DC6E0C00-005A-4159-BE1D-037089C053F0}" type="presParOf" srcId="{8992719E-4E1E-4DD7-997C-0F71740569AB}" destId="{63D037C0-C9C2-40AD-B8D9-97BE7F5C865D}" srcOrd="1" destOrd="0" presId="urn:microsoft.com/office/officeart/2008/layout/HorizontalMultiLevelHierarchy"/>
    <dgm:cxn modelId="{07177863-FF0A-4638-9053-01F15C849D76}" type="presParOf" srcId="{0C634166-C5AA-4947-AB0B-CEAE221FB3BB}" destId="{4D762F2F-D158-4BD6-9A95-EA8064AECF67}" srcOrd="2" destOrd="0" presId="urn:microsoft.com/office/officeart/2008/layout/HorizontalMultiLevelHierarchy"/>
    <dgm:cxn modelId="{4909737F-9899-4AC8-89D9-CB8F74F5BF38}" type="presParOf" srcId="{4D762F2F-D158-4BD6-9A95-EA8064AECF67}" destId="{447AF60D-DB04-4643-9101-E4E0A7950C97}" srcOrd="0" destOrd="0" presId="urn:microsoft.com/office/officeart/2008/layout/HorizontalMultiLevelHierarchy"/>
    <dgm:cxn modelId="{96127041-CA1C-4A8B-B8CE-E42CC88FE69C}" type="presParOf" srcId="{0C634166-C5AA-4947-AB0B-CEAE221FB3BB}" destId="{0035EB87-C153-48AB-BD5E-FDD8B97FC5E4}" srcOrd="3" destOrd="0" presId="urn:microsoft.com/office/officeart/2008/layout/HorizontalMultiLevelHierarchy"/>
    <dgm:cxn modelId="{C02AFD29-DCBE-40E3-A9D9-CAEF36A8DEB6}" type="presParOf" srcId="{0035EB87-C153-48AB-BD5E-FDD8B97FC5E4}" destId="{3747F328-5903-41AC-8603-A9848E6871F4}" srcOrd="0" destOrd="0" presId="urn:microsoft.com/office/officeart/2008/layout/HorizontalMultiLevelHierarchy"/>
    <dgm:cxn modelId="{A690C4E4-F870-4E7C-97E9-B9D58CD1AA73}" type="presParOf" srcId="{0035EB87-C153-48AB-BD5E-FDD8B97FC5E4}" destId="{3F79B9CC-3B56-47C4-9822-5C959AB83335}" srcOrd="1" destOrd="0" presId="urn:microsoft.com/office/officeart/2008/layout/HorizontalMultiLevelHierarchy"/>
    <dgm:cxn modelId="{365242B6-149B-43EC-9E24-105204182DE9}" type="presParOf" srcId="{0C634166-C5AA-4947-AB0B-CEAE221FB3BB}" destId="{856DD2CB-1E09-44DA-B8F1-8E5A6A94F047}" srcOrd="4" destOrd="0" presId="urn:microsoft.com/office/officeart/2008/layout/HorizontalMultiLevelHierarchy"/>
    <dgm:cxn modelId="{DCC1CD89-2B37-40C2-8430-EC35AFF25F45}" type="presParOf" srcId="{856DD2CB-1E09-44DA-B8F1-8E5A6A94F047}" destId="{EA58F6C2-BF0C-4FCE-9FB6-B502668F0C32}" srcOrd="0" destOrd="0" presId="urn:microsoft.com/office/officeart/2008/layout/HorizontalMultiLevelHierarchy"/>
    <dgm:cxn modelId="{E13F69AD-B31E-40AB-BF95-C12509D54643}" type="presParOf" srcId="{0C634166-C5AA-4947-AB0B-CEAE221FB3BB}" destId="{ADD60918-3ACB-4F91-998C-322A7A3709C4}" srcOrd="5" destOrd="0" presId="urn:microsoft.com/office/officeart/2008/layout/HorizontalMultiLevelHierarchy"/>
    <dgm:cxn modelId="{657DBA6F-A861-483A-9B35-6EF74264E426}" type="presParOf" srcId="{ADD60918-3ACB-4F91-998C-322A7A3709C4}" destId="{E9E91628-568E-42FE-AC8A-27C56AA898CA}" srcOrd="0" destOrd="0" presId="urn:microsoft.com/office/officeart/2008/layout/HorizontalMultiLevelHierarchy"/>
    <dgm:cxn modelId="{4576606E-A262-4401-A3B9-547D2D2222EE}" type="presParOf" srcId="{ADD60918-3ACB-4F91-998C-322A7A3709C4}" destId="{1A3BBF85-FD51-4162-AC09-0935B30DCE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F5A9DB-8D31-4474-9F6B-648A95EFF0CB}" type="doc">
      <dgm:prSet loTypeId="urn:microsoft.com/office/officeart/2005/8/layout/hierarchy6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920192A7-B478-4802-8568-3575833AA0C3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Imagen corporativa</a:t>
          </a:r>
          <a:endParaRPr lang="es-EC" dirty="0">
            <a:solidFill>
              <a:schemeClr val="tx1"/>
            </a:solidFill>
          </a:endParaRPr>
        </a:p>
      </dgm:t>
    </dgm:pt>
    <dgm:pt modelId="{1C03B0B1-2D6B-4277-9112-C249E04A57C3}" type="parTrans" cxnId="{B42D9804-8662-492C-8802-187831C0EE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365017-9133-4EFE-9236-A5002FBB1430}" type="sibTrans" cxnId="{B42D9804-8662-492C-8802-187831C0EE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DF153B-3E27-4D7A-B232-604CF6EA7B77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Localización</a:t>
          </a:r>
        </a:p>
      </dgm:t>
    </dgm:pt>
    <dgm:pt modelId="{DC6B0690-6404-4BB8-B12F-480CD97237E4}" type="parTrans" cxnId="{89462EAD-874A-49B4-83D5-A477025A43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88082F-E002-4E9C-8FC9-0FAD60FC7A3A}" type="sibTrans" cxnId="{89462EAD-874A-49B4-83D5-A477025A43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2716CD3-CD6A-497F-A56B-F479113E819C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Servicios en línea</a:t>
          </a:r>
          <a:endParaRPr lang="es-EC" dirty="0">
            <a:solidFill>
              <a:schemeClr val="tx1"/>
            </a:solidFill>
          </a:endParaRPr>
        </a:p>
      </dgm:t>
    </dgm:pt>
    <dgm:pt modelId="{007AED93-2D97-4D58-916D-7D438406BE10}" type="parTrans" cxnId="{6A386831-4E7E-4B14-BB5C-6F81DDB46D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E6AF06-45E0-42C5-A741-722234EA39EA}" type="sibTrans" cxnId="{6A386831-4E7E-4B14-BB5C-6F81DDB46D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137427-E206-42E8-8B6B-4412976BC2D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Atención al cliente</a:t>
          </a:r>
          <a:endParaRPr lang="es-EC" dirty="0">
            <a:solidFill>
              <a:schemeClr val="tx1"/>
            </a:solidFill>
          </a:endParaRPr>
        </a:p>
      </dgm:t>
    </dgm:pt>
    <dgm:pt modelId="{34DB6A39-F7DA-459D-80F5-E5629C4BE2D3}" type="parTrans" cxnId="{04A78E5F-0EF2-4648-880B-7B08C732660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F40AA1-B86C-4532-8936-4326E0C198A4}" type="sibTrans" cxnId="{04A78E5F-0EF2-4648-880B-7B08C732660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7F7A36-38D4-4131-AF0E-90E84133383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Productos y servicios</a:t>
          </a:r>
          <a:endParaRPr lang="es-EC" dirty="0">
            <a:solidFill>
              <a:schemeClr val="tx1"/>
            </a:solidFill>
          </a:endParaRPr>
        </a:p>
      </dgm:t>
    </dgm:pt>
    <dgm:pt modelId="{A4253BF0-AF7B-402D-B682-9B6C243712AE}" type="parTrans" cxnId="{FDE3286D-A43B-4D49-AEF1-B0E805F16E2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0F5A6D-11B5-47F7-A7E8-057137510EA4}" type="sibTrans" cxnId="{FDE3286D-A43B-4D49-AEF1-B0E805F16E2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B8DBF1-B626-4414-941F-2DA53BBE604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Reputación</a:t>
          </a:r>
          <a:endParaRPr lang="es-EC" dirty="0">
            <a:solidFill>
              <a:schemeClr val="tx1"/>
            </a:solidFill>
          </a:endParaRPr>
        </a:p>
      </dgm:t>
    </dgm:pt>
    <dgm:pt modelId="{07E79031-8E05-4BA2-BBD9-F51611A2448D}" type="parTrans" cxnId="{585AB37A-F570-447F-8606-F42BE2ED01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B08BA5-08AD-4D51-BF6B-8B78A71B1588}" type="sibTrans" cxnId="{585AB37A-F570-447F-8606-F42BE2ED01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B3BC848-F89A-4549-85BF-EB00B893078D}">
      <dgm:prSet phldrT="[Texto]" custT="1"/>
      <dgm:spPr>
        <a:solidFill>
          <a:srgbClr val="6AAC91">
            <a:hueOff val="0"/>
            <a:satOff val="0"/>
            <a:lumOff val="0"/>
            <a:alphaOff val="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r>
            <a:rPr lang="es-MX" sz="5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Responsabilidad</a:t>
          </a:r>
          <a:r>
            <a:rPr lang="es-MX" sz="500" kern="1200" dirty="0">
              <a:solidFill>
                <a:schemeClr val="tx1"/>
              </a:solidFill>
            </a:rPr>
            <a:t> Social</a:t>
          </a:r>
          <a:endParaRPr lang="es-EC" sz="500" kern="1200" dirty="0">
            <a:solidFill>
              <a:schemeClr val="tx1"/>
            </a:solidFill>
          </a:endParaRPr>
        </a:p>
      </dgm:t>
    </dgm:pt>
    <dgm:pt modelId="{4323B3B4-DE91-4B2A-9DFA-9B7937029B98}" type="parTrans" cxnId="{01545E32-0DC0-4C5F-B7F7-6ED7E7C507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47DE50-563F-425C-A9D0-A775D04784C9}" type="sibTrans" cxnId="{01545E32-0DC0-4C5F-B7F7-6ED7E7C507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03D55A-32E2-4053-B907-AD8FEE503F7A}">
      <dgm:prSet phldrT="[Texto]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Justicia en precios</a:t>
          </a:r>
          <a:endParaRPr lang="es-EC" dirty="0">
            <a:solidFill>
              <a:schemeClr val="tx1"/>
            </a:solidFill>
          </a:endParaRPr>
        </a:p>
      </dgm:t>
    </dgm:pt>
    <dgm:pt modelId="{BC55C8B7-114A-4825-8497-BB8BF6075D48}" type="parTrans" cxnId="{FB24ECEE-8D6F-480A-86D1-DB4B373FA2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6C2502-395B-48D9-B58F-A227D6433636}" type="sibTrans" cxnId="{FB24ECEE-8D6F-480A-86D1-DB4B373FA2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2813C23-90FE-46B2-818A-237D0D632882}" type="pres">
      <dgm:prSet presAssocID="{2EF5A9DB-8D31-4474-9F6B-648A95EFF0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6EA75A-F7BE-44E7-9D08-B7A386E50891}" type="pres">
      <dgm:prSet presAssocID="{2EF5A9DB-8D31-4474-9F6B-648A95EFF0CB}" presName="hierFlow" presStyleCnt="0"/>
      <dgm:spPr/>
    </dgm:pt>
    <dgm:pt modelId="{CAF1A85C-50E9-482C-9FE1-9E4794E32F20}" type="pres">
      <dgm:prSet presAssocID="{2EF5A9DB-8D31-4474-9F6B-648A95EFF0C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5E65438-F977-448D-AC69-B89FA5ADA243}" type="pres">
      <dgm:prSet presAssocID="{920192A7-B478-4802-8568-3575833AA0C3}" presName="Name14" presStyleCnt="0"/>
      <dgm:spPr/>
    </dgm:pt>
    <dgm:pt modelId="{F5EC0609-8A90-4843-8CB5-85D10A63DB86}" type="pres">
      <dgm:prSet presAssocID="{920192A7-B478-4802-8568-3575833AA0C3}" presName="level1Shape" presStyleLbl="node0" presStyleIdx="0" presStyleCnt="1">
        <dgm:presLayoutVars>
          <dgm:chPref val="3"/>
        </dgm:presLayoutVars>
      </dgm:prSet>
      <dgm:spPr/>
    </dgm:pt>
    <dgm:pt modelId="{A1B6A11E-0300-4B61-A598-3754A6CA16F9}" type="pres">
      <dgm:prSet presAssocID="{920192A7-B478-4802-8568-3575833AA0C3}" presName="hierChild2" presStyleCnt="0"/>
      <dgm:spPr/>
    </dgm:pt>
    <dgm:pt modelId="{6CE2EC42-F4B2-4A20-82C8-0B90BCEFE604}" type="pres">
      <dgm:prSet presAssocID="{DC6B0690-6404-4BB8-B12F-480CD97237E4}" presName="Name19" presStyleLbl="parChTrans1D2" presStyleIdx="0" presStyleCnt="7"/>
      <dgm:spPr/>
    </dgm:pt>
    <dgm:pt modelId="{97C2A43F-44CF-43EC-984A-4483BDDF5A63}" type="pres">
      <dgm:prSet presAssocID="{75DF153B-3E27-4D7A-B232-604CF6EA7B77}" presName="Name21" presStyleCnt="0"/>
      <dgm:spPr/>
    </dgm:pt>
    <dgm:pt modelId="{BC2A4253-88AE-40E2-9EFF-8B8CD6C87FC6}" type="pres">
      <dgm:prSet presAssocID="{75DF153B-3E27-4D7A-B232-604CF6EA7B77}" presName="level2Shape" presStyleLbl="node2" presStyleIdx="0" presStyleCnt="7"/>
      <dgm:spPr/>
    </dgm:pt>
    <dgm:pt modelId="{086DCC2D-EB4E-49F9-83E6-FD88789F379D}" type="pres">
      <dgm:prSet presAssocID="{75DF153B-3E27-4D7A-B232-604CF6EA7B77}" presName="hierChild3" presStyleCnt="0"/>
      <dgm:spPr/>
    </dgm:pt>
    <dgm:pt modelId="{9E75720F-03F8-42DA-9645-7E7AEC00C29F}" type="pres">
      <dgm:prSet presAssocID="{007AED93-2D97-4D58-916D-7D438406BE10}" presName="Name19" presStyleLbl="parChTrans1D2" presStyleIdx="1" presStyleCnt="7"/>
      <dgm:spPr/>
    </dgm:pt>
    <dgm:pt modelId="{6A277219-D394-4E1F-A96D-444D025A3887}" type="pres">
      <dgm:prSet presAssocID="{92716CD3-CD6A-497F-A56B-F479113E819C}" presName="Name21" presStyleCnt="0"/>
      <dgm:spPr/>
    </dgm:pt>
    <dgm:pt modelId="{B72E3126-660A-42DB-B8F9-4845F56E53A1}" type="pres">
      <dgm:prSet presAssocID="{92716CD3-CD6A-497F-A56B-F479113E819C}" presName="level2Shape" presStyleLbl="node2" presStyleIdx="1" presStyleCnt="7"/>
      <dgm:spPr/>
    </dgm:pt>
    <dgm:pt modelId="{37F6E483-5FA9-450D-88AA-8FB5520C4B6B}" type="pres">
      <dgm:prSet presAssocID="{92716CD3-CD6A-497F-A56B-F479113E819C}" presName="hierChild3" presStyleCnt="0"/>
      <dgm:spPr/>
    </dgm:pt>
    <dgm:pt modelId="{7A990288-9CF9-4979-B8D6-6D6F09533025}" type="pres">
      <dgm:prSet presAssocID="{34DB6A39-F7DA-459D-80F5-E5629C4BE2D3}" presName="Name19" presStyleLbl="parChTrans1D2" presStyleIdx="2" presStyleCnt="7"/>
      <dgm:spPr/>
    </dgm:pt>
    <dgm:pt modelId="{68375EDC-DEBA-4252-A56C-6977B146D2ED}" type="pres">
      <dgm:prSet presAssocID="{72137427-E206-42E8-8B6B-4412976BC2D5}" presName="Name21" presStyleCnt="0"/>
      <dgm:spPr/>
    </dgm:pt>
    <dgm:pt modelId="{9B2E19D4-FE9A-47F4-B927-0508215DA876}" type="pres">
      <dgm:prSet presAssocID="{72137427-E206-42E8-8B6B-4412976BC2D5}" presName="level2Shape" presStyleLbl="node2" presStyleIdx="2" presStyleCnt="7"/>
      <dgm:spPr/>
    </dgm:pt>
    <dgm:pt modelId="{17550301-B009-4C5D-AC0B-F688602D5007}" type="pres">
      <dgm:prSet presAssocID="{72137427-E206-42E8-8B6B-4412976BC2D5}" presName="hierChild3" presStyleCnt="0"/>
      <dgm:spPr/>
    </dgm:pt>
    <dgm:pt modelId="{55FF753C-9163-4263-962D-2E6368C87EF2}" type="pres">
      <dgm:prSet presAssocID="{A4253BF0-AF7B-402D-B682-9B6C243712AE}" presName="Name19" presStyleLbl="parChTrans1D2" presStyleIdx="3" presStyleCnt="7"/>
      <dgm:spPr/>
    </dgm:pt>
    <dgm:pt modelId="{BCD89C4A-6275-4C80-821A-A4801921CF65}" type="pres">
      <dgm:prSet presAssocID="{B27F7A36-38D4-4131-AF0E-90E841333835}" presName="Name21" presStyleCnt="0"/>
      <dgm:spPr/>
    </dgm:pt>
    <dgm:pt modelId="{B4CF8DFB-084E-4BBD-90DD-DFBD9192ED16}" type="pres">
      <dgm:prSet presAssocID="{B27F7A36-38D4-4131-AF0E-90E841333835}" presName="level2Shape" presStyleLbl="node2" presStyleIdx="3" presStyleCnt="7"/>
      <dgm:spPr/>
    </dgm:pt>
    <dgm:pt modelId="{A813D2EC-D1FF-4D36-AE22-0D0BB7F5B8E3}" type="pres">
      <dgm:prSet presAssocID="{B27F7A36-38D4-4131-AF0E-90E841333835}" presName="hierChild3" presStyleCnt="0"/>
      <dgm:spPr/>
    </dgm:pt>
    <dgm:pt modelId="{D862B43F-F586-4B0C-847A-2C2657FE9D57}" type="pres">
      <dgm:prSet presAssocID="{07E79031-8E05-4BA2-BBD9-F51611A2448D}" presName="Name19" presStyleLbl="parChTrans1D2" presStyleIdx="4" presStyleCnt="7"/>
      <dgm:spPr/>
    </dgm:pt>
    <dgm:pt modelId="{F29A9F04-9B5C-4A8B-B67B-99B898598C77}" type="pres">
      <dgm:prSet presAssocID="{17B8DBF1-B626-4414-941F-2DA53BBE604F}" presName="Name21" presStyleCnt="0"/>
      <dgm:spPr/>
    </dgm:pt>
    <dgm:pt modelId="{163C56A7-E7F8-4E22-9C67-388B46C4F7EA}" type="pres">
      <dgm:prSet presAssocID="{17B8DBF1-B626-4414-941F-2DA53BBE604F}" presName="level2Shape" presStyleLbl="node2" presStyleIdx="4" presStyleCnt="7"/>
      <dgm:spPr/>
    </dgm:pt>
    <dgm:pt modelId="{BA6551B9-C97E-438F-BC1D-4000F08D5C8A}" type="pres">
      <dgm:prSet presAssocID="{17B8DBF1-B626-4414-941F-2DA53BBE604F}" presName="hierChild3" presStyleCnt="0"/>
      <dgm:spPr/>
    </dgm:pt>
    <dgm:pt modelId="{288354FD-6DCC-4743-ACCB-DF3F19EBBF15}" type="pres">
      <dgm:prSet presAssocID="{4323B3B4-DE91-4B2A-9DFA-9B7937029B98}" presName="Name19" presStyleLbl="parChTrans1D2" presStyleIdx="5" presStyleCnt="7"/>
      <dgm:spPr/>
    </dgm:pt>
    <dgm:pt modelId="{49EBC620-D257-42FE-A3F0-66B3C546A140}" type="pres">
      <dgm:prSet presAssocID="{6B3BC848-F89A-4549-85BF-EB00B893078D}" presName="Name21" presStyleCnt="0"/>
      <dgm:spPr/>
    </dgm:pt>
    <dgm:pt modelId="{D7136584-C128-45F5-B52A-BEEF158941E0}" type="pres">
      <dgm:prSet presAssocID="{6B3BC848-F89A-4549-85BF-EB00B893078D}" presName="level2Shape" presStyleLbl="node2" presStyleIdx="5" presStyleCnt="7"/>
      <dgm:spPr>
        <a:xfrm>
          <a:off x="3580412" y="513770"/>
          <a:ext cx="550468" cy="366978"/>
        </a:xfrm>
        <a:prstGeom prst="roundRect">
          <a:avLst>
            <a:gd name="adj" fmla="val 10000"/>
          </a:avLst>
        </a:prstGeom>
      </dgm:spPr>
    </dgm:pt>
    <dgm:pt modelId="{96853007-F3CB-4542-AB74-9E2208F8AEFC}" type="pres">
      <dgm:prSet presAssocID="{6B3BC848-F89A-4549-85BF-EB00B893078D}" presName="hierChild3" presStyleCnt="0"/>
      <dgm:spPr/>
    </dgm:pt>
    <dgm:pt modelId="{0B73734E-C1AA-4996-B2B8-0D1351383A9F}" type="pres">
      <dgm:prSet presAssocID="{BC55C8B7-114A-4825-8497-BB8BF6075D48}" presName="Name19" presStyleLbl="parChTrans1D2" presStyleIdx="6" presStyleCnt="7"/>
      <dgm:spPr/>
    </dgm:pt>
    <dgm:pt modelId="{F70E89B8-366E-49CA-9D2D-C13779D53134}" type="pres">
      <dgm:prSet presAssocID="{0903D55A-32E2-4053-B907-AD8FEE503F7A}" presName="Name21" presStyleCnt="0"/>
      <dgm:spPr/>
    </dgm:pt>
    <dgm:pt modelId="{7ACB604A-3912-425B-AAE6-26A8AB0D23CB}" type="pres">
      <dgm:prSet presAssocID="{0903D55A-32E2-4053-B907-AD8FEE503F7A}" presName="level2Shape" presStyleLbl="node2" presStyleIdx="6" presStyleCnt="7"/>
      <dgm:spPr/>
    </dgm:pt>
    <dgm:pt modelId="{2790A50F-68D3-4E7D-AF9F-25AE90D9FD71}" type="pres">
      <dgm:prSet presAssocID="{0903D55A-32E2-4053-B907-AD8FEE503F7A}" presName="hierChild3" presStyleCnt="0"/>
      <dgm:spPr/>
    </dgm:pt>
    <dgm:pt modelId="{BC2B58B3-FB74-46E8-A676-FE3602896C60}" type="pres">
      <dgm:prSet presAssocID="{2EF5A9DB-8D31-4474-9F6B-648A95EFF0CB}" presName="bgShapesFlow" presStyleCnt="0"/>
      <dgm:spPr/>
    </dgm:pt>
  </dgm:ptLst>
  <dgm:cxnLst>
    <dgm:cxn modelId="{B42D9804-8662-492C-8802-187831C0EE2A}" srcId="{2EF5A9DB-8D31-4474-9F6B-648A95EFF0CB}" destId="{920192A7-B478-4802-8568-3575833AA0C3}" srcOrd="0" destOrd="0" parTransId="{1C03B0B1-2D6B-4277-9112-C249E04A57C3}" sibTransId="{9B365017-9133-4EFE-9236-A5002FBB1430}"/>
    <dgm:cxn modelId="{7C7C2410-0626-415D-B3AC-4ED842295221}" type="presOf" srcId="{DC6B0690-6404-4BB8-B12F-480CD97237E4}" destId="{6CE2EC42-F4B2-4A20-82C8-0B90BCEFE604}" srcOrd="0" destOrd="0" presId="urn:microsoft.com/office/officeart/2005/8/layout/hierarchy6"/>
    <dgm:cxn modelId="{4FB6A412-4503-4FFD-9FFF-CBA6B2666FC3}" type="presOf" srcId="{4323B3B4-DE91-4B2A-9DFA-9B7937029B98}" destId="{288354FD-6DCC-4743-ACCB-DF3F19EBBF15}" srcOrd="0" destOrd="0" presId="urn:microsoft.com/office/officeart/2005/8/layout/hierarchy6"/>
    <dgm:cxn modelId="{6A386831-4E7E-4B14-BB5C-6F81DDB46DC5}" srcId="{920192A7-B478-4802-8568-3575833AA0C3}" destId="{92716CD3-CD6A-497F-A56B-F479113E819C}" srcOrd="1" destOrd="0" parTransId="{007AED93-2D97-4D58-916D-7D438406BE10}" sibTransId="{F7E6AF06-45E0-42C5-A741-722234EA39EA}"/>
    <dgm:cxn modelId="{01545E32-0DC0-4C5F-B7F7-6ED7E7C5071B}" srcId="{920192A7-B478-4802-8568-3575833AA0C3}" destId="{6B3BC848-F89A-4549-85BF-EB00B893078D}" srcOrd="5" destOrd="0" parTransId="{4323B3B4-DE91-4B2A-9DFA-9B7937029B98}" sibTransId="{6D47DE50-563F-425C-A9D0-A775D04784C9}"/>
    <dgm:cxn modelId="{3C7DCA5C-BCF9-4DF5-B192-3690488E3B8A}" type="presOf" srcId="{A4253BF0-AF7B-402D-B682-9B6C243712AE}" destId="{55FF753C-9163-4263-962D-2E6368C87EF2}" srcOrd="0" destOrd="0" presId="urn:microsoft.com/office/officeart/2005/8/layout/hierarchy6"/>
    <dgm:cxn modelId="{04A78E5F-0EF2-4648-880B-7B08C7326609}" srcId="{920192A7-B478-4802-8568-3575833AA0C3}" destId="{72137427-E206-42E8-8B6B-4412976BC2D5}" srcOrd="2" destOrd="0" parTransId="{34DB6A39-F7DA-459D-80F5-E5629C4BE2D3}" sibTransId="{3BF40AA1-B86C-4532-8936-4326E0C198A4}"/>
    <dgm:cxn modelId="{45D9FB47-6D76-4846-B2A2-B6F758D95A93}" type="presOf" srcId="{920192A7-B478-4802-8568-3575833AA0C3}" destId="{F5EC0609-8A90-4843-8CB5-85D10A63DB86}" srcOrd="0" destOrd="0" presId="urn:microsoft.com/office/officeart/2005/8/layout/hierarchy6"/>
    <dgm:cxn modelId="{CBE08448-B1F2-4127-81BE-7A32B84183AF}" type="presOf" srcId="{007AED93-2D97-4D58-916D-7D438406BE10}" destId="{9E75720F-03F8-42DA-9645-7E7AEC00C29F}" srcOrd="0" destOrd="0" presId="urn:microsoft.com/office/officeart/2005/8/layout/hierarchy6"/>
    <dgm:cxn modelId="{B233E568-2102-42E8-890B-02E31DF473DB}" type="presOf" srcId="{BC55C8B7-114A-4825-8497-BB8BF6075D48}" destId="{0B73734E-C1AA-4996-B2B8-0D1351383A9F}" srcOrd="0" destOrd="0" presId="urn:microsoft.com/office/officeart/2005/8/layout/hierarchy6"/>
    <dgm:cxn modelId="{FDE3286D-A43B-4D49-AEF1-B0E805F16E21}" srcId="{920192A7-B478-4802-8568-3575833AA0C3}" destId="{B27F7A36-38D4-4131-AF0E-90E841333835}" srcOrd="3" destOrd="0" parTransId="{A4253BF0-AF7B-402D-B682-9B6C243712AE}" sibTransId="{DE0F5A6D-11B5-47F7-A7E8-057137510EA4}"/>
    <dgm:cxn modelId="{D223164F-DF3D-477F-BCA0-0DCA859422E8}" type="presOf" srcId="{34DB6A39-F7DA-459D-80F5-E5629C4BE2D3}" destId="{7A990288-9CF9-4979-B8D6-6D6F09533025}" srcOrd="0" destOrd="0" presId="urn:microsoft.com/office/officeart/2005/8/layout/hierarchy6"/>
    <dgm:cxn modelId="{CD4B9775-75D3-4A4B-B188-051566206C40}" type="presOf" srcId="{6B3BC848-F89A-4549-85BF-EB00B893078D}" destId="{D7136584-C128-45F5-B52A-BEEF158941E0}" srcOrd="0" destOrd="0" presId="urn:microsoft.com/office/officeart/2005/8/layout/hierarchy6"/>
    <dgm:cxn modelId="{FD8B9C75-BD83-4A01-8FB6-8CB3CF23F736}" type="presOf" srcId="{92716CD3-CD6A-497F-A56B-F479113E819C}" destId="{B72E3126-660A-42DB-B8F9-4845F56E53A1}" srcOrd="0" destOrd="0" presId="urn:microsoft.com/office/officeart/2005/8/layout/hierarchy6"/>
    <dgm:cxn modelId="{585AB37A-F570-447F-8606-F42BE2ED0160}" srcId="{920192A7-B478-4802-8568-3575833AA0C3}" destId="{17B8DBF1-B626-4414-941F-2DA53BBE604F}" srcOrd="4" destOrd="0" parTransId="{07E79031-8E05-4BA2-BBD9-F51611A2448D}" sibTransId="{09B08BA5-08AD-4D51-BF6B-8B78A71B1588}"/>
    <dgm:cxn modelId="{B8B07682-D339-42C8-BE36-54EF1C68AF53}" type="presOf" srcId="{2EF5A9DB-8D31-4474-9F6B-648A95EFF0CB}" destId="{82813C23-90FE-46B2-818A-237D0D632882}" srcOrd="0" destOrd="0" presId="urn:microsoft.com/office/officeart/2005/8/layout/hierarchy6"/>
    <dgm:cxn modelId="{1B0A56A4-FC11-41C9-BF3A-AAAA6AF103D4}" type="presOf" srcId="{07E79031-8E05-4BA2-BBD9-F51611A2448D}" destId="{D862B43F-F586-4B0C-847A-2C2657FE9D57}" srcOrd="0" destOrd="0" presId="urn:microsoft.com/office/officeart/2005/8/layout/hierarchy6"/>
    <dgm:cxn modelId="{7936AAA4-CC38-4AFD-B76B-186A3569C95A}" type="presOf" srcId="{17B8DBF1-B626-4414-941F-2DA53BBE604F}" destId="{163C56A7-E7F8-4E22-9C67-388B46C4F7EA}" srcOrd="0" destOrd="0" presId="urn:microsoft.com/office/officeart/2005/8/layout/hierarchy6"/>
    <dgm:cxn modelId="{89462EAD-874A-49B4-83D5-A477025A43B7}" srcId="{920192A7-B478-4802-8568-3575833AA0C3}" destId="{75DF153B-3E27-4D7A-B232-604CF6EA7B77}" srcOrd="0" destOrd="0" parTransId="{DC6B0690-6404-4BB8-B12F-480CD97237E4}" sibTransId="{4988082F-E002-4E9C-8FC9-0FAD60FC7A3A}"/>
    <dgm:cxn modelId="{F3AF69C6-9985-41F4-8139-4B7DC01DC5B9}" type="presOf" srcId="{72137427-E206-42E8-8B6B-4412976BC2D5}" destId="{9B2E19D4-FE9A-47F4-B927-0508215DA876}" srcOrd="0" destOrd="0" presId="urn:microsoft.com/office/officeart/2005/8/layout/hierarchy6"/>
    <dgm:cxn modelId="{FB24ECEE-8D6F-480A-86D1-DB4B373FA2F3}" srcId="{920192A7-B478-4802-8568-3575833AA0C3}" destId="{0903D55A-32E2-4053-B907-AD8FEE503F7A}" srcOrd="6" destOrd="0" parTransId="{BC55C8B7-114A-4825-8497-BB8BF6075D48}" sibTransId="{396C2502-395B-48D9-B58F-A227D6433636}"/>
    <dgm:cxn modelId="{826491F5-4983-4E56-A338-915AA73B71C7}" type="presOf" srcId="{0903D55A-32E2-4053-B907-AD8FEE503F7A}" destId="{7ACB604A-3912-425B-AAE6-26A8AB0D23CB}" srcOrd="0" destOrd="0" presId="urn:microsoft.com/office/officeart/2005/8/layout/hierarchy6"/>
    <dgm:cxn modelId="{D1076AFD-75CF-45A2-96E9-E747061BF8A3}" type="presOf" srcId="{75DF153B-3E27-4D7A-B232-604CF6EA7B77}" destId="{BC2A4253-88AE-40E2-9EFF-8B8CD6C87FC6}" srcOrd="0" destOrd="0" presId="urn:microsoft.com/office/officeart/2005/8/layout/hierarchy6"/>
    <dgm:cxn modelId="{E8FB91FF-FBBC-4E9C-8A29-64D7516132D2}" type="presOf" srcId="{B27F7A36-38D4-4131-AF0E-90E841333835}" destId="{B4CF8DFB-084E-4BBD-90DD-DFBD9192ED16}" srcOrd="0" destOrd="0" presId="urn:microsoft.com/office/officeart/2005/8/layout/hierarchy6"/>
    <dgm:cxn modelId="{C076157F-5DF0-4E5C-96C0-D2B5D001C1E6}" type="presParOf" srcId="{82813C23-90FE-46B2-818A-237D0D632882}" destId="{186EA75A-F7BE-44E7-9D08-B7A386E50891}" srcOrd="0" destOrd="0" presId="urn:microsoft.com/office/officeart/2005/8/layout/hierarchy6"/>
    <dgm:cxn modelId="{D1C6FE19-F952-4608-8BF5-6741E30190FE}" type="presParOf" srcId="{186EA75A-F7BE-44E7-9D08-B7A386E50891}" destId="{CAF1A85C-50E9-482C-9FE1-9E4794E32F20}" srcOrd="0" destOrd="0" presId="urn:microsoft.com/office/officeart/2005/8/layout/hierarchy6"/>
    <dgm:cxn modelId="{F1849549-35BA-4331-B5F0-591DF9EF1954}" type="presParOf" srcId="{CAF1A85C-50E9-482C-9FE1-9E4794E32F20}" destId="{75E65438-F977-448D-AC69-B89FA5ADA243}" srcOrd="0" destOrd="0" presId="urn:microsoft.com/office/officeart/2005/8/layout/hierarchy6"/>
    <dgm:cxn modelId="{373C543C-7BDB-4C86-9993-DDA3A79D4B6C}" type="presParOf" srcId="{75E65438-F977-448D-AC69-B89FA5ADA243}" destId="{F5EC0609-8A90-4843-8CB5-85D10A63DB86}" srcOrd="0" destOrd="0" presId="urn:microsoft.com/office/officeart/2005/8/layout/hierarchy6"/>
    <dgm:cxn modelId="{EAF492BA-C5F3-4507-995B-9438CE37A345}" type="presParOf" srcId="{75E65438-F977-448D-AC69-B89FA5ADA243}" destId="{A1B6A11E-0300-4B61-A598-3754A6CA16F9}" srcOrd="1" destOrd="0" presId="urn:microsoft.com/office/officeart/2005/8/layout/hierarchy6"/>
    <dgm:cxn modelId="{B55E5D86-22D5-44DB-A811-1B91E98A446B}" type="presParOf" srcId="{A1B6A11E-0300-4B61-A598-3754A6CA16F9}" destId="{6CE2EC42-F4B2-4A20-82C8-0B90BCEFE604}" srcOrd="0" destOrd="0" presId="urn:microsoft.com/office/officeart/2005/8/layout/hierarchy6"/>
    <dgm:cxn modelId="{6B908F9D-446D-4FFE-B636-C0CD2E57ECA9}" type="presParOf" srcId="{A1B6A11E-0300-4B61-A598-3754A6CA16F9}" destId="{97C2A43F-44CF-43EC-984A-4483BDDF5A63}" srcOrd="1" destOrd="0" presId="urn:microsoft.com/office/officeart/2005/8/layout/hierarchy6"/>
    <dgm:cxn modelId="{BC0ABCA1-764E-4FAD-8B3A-9C6EE2B9BEFE}" type="presParOf" srcId="{97C2A43F-44CF-43EC-984A-4483BDDF5A63}" destId="{BC2A4253-88AE-40E2-9EFF-8B8CD6C87FC6}" srcOrd="0" destOrd="0" presId="urn:microsoft.com/office/officeart/2005/8/layout/hierarchy6"/>
    <dgm:cxn modelId="{F644F517-67C8-4674-85FE-976286927042}" type="presParOf" srcId="{97C2A43F-44CF-43EC-984A-4483BDDF5A63}" destId="{086DCC2D-EB4E-49F9-83E6-FD88789F379D}" srcOrd="1" destOrd="0" presId="urn:microsoft.com/office/officeart/2005/8/layout/hierarchy6"/>
    <dgm:cxn modelId="{92B167E9-64A8-4A12-BDBE-B24B4E52136A}" type="presParOf" srcId="{A1B6A11E-0300-4B61-A598-3754A6CA16F9}" destId="{9E75720F-03F8-42DA-9645-7E7AEC00C29F}" srcOrd="2" destOrd="0" presId="urn:microsoft.com/office/officeart/2005/8/layout/hierarchy6"/>
    <dgm:cxn modelId="{E35ADCD7-FD9F-4526-89FC-CBD15A936969}" type="presParOf" srcId="{A1B6A11E-0300-4B61-A598-3754A6CA16F9}" destId="{6A277219-D394-4E1F-A96D-444D025A3887}" srcOrd="3" destOrd="0" presId="urn:microsoft.com/office/officeart/2005/8/layout/hierarchy6"/>
    <dgm:cxn modelId="{C7E37D24-080B-40F0-923C-848A427F4AB6}" type="presParOf" srcId="{6A277219-D394-4E1F-A96D-444D025A3887}" destId="{B72E3126-660A-42DB-B8F9-4845F56E53A1}" srcOrd="0" destOrd="0" presId="urn:microsoft.com/office/officeart/2005/8/layout/hierarchy6"/>
    <dgm:cxn modelId="{4DC5589F-DF66-4968-B14C-5B4609247423}" type="presParOf" srcId="{6A277219-D394-4E1F-A96D-444D025A3887}" destId="{37F6E483-5FA9-450D-88AA-8FB5520C4B6B}" srcOrd="1" destOrd="0" presId="urn:microsoft.com/office/officeart/2005/8/layout/hierarchy6"/>
    <dgm:cxn modelId="{9DF0A702-2AD9-4AF5-AE29-4C9C63FA8038}" type="presParOf" srcId="{A1B6A11E-0300-4B61-A598-3754A6CA16F9}" destId="{7A990288-9CF9-4979-B8D6-6D6F09533025}" srcOrd="4" destOrd="0" presId="urn:microsoft.com/office/officeart/2005/8/layout/hierarchy6"/>
    <dgm:cxn modelId="{9DB5F3DE-EC5F-45E8-9EAA-5C05157777A7}" type="presParOf" srcId="{A1B6A11E-0300-4B61-A598-3754A6CA16F9}" destId="{68375EDC-DEBA-4252-A56C-6977B146D2ED}" srcOrd="5" destOrd="0" presId="urn:microsoft.com/office/officeart/2005/8/layout/hierarchy6"/>
    <dgm:cxn modelId="{1AD0F002-2388-4520-9EEE-8BA4343646D4}" type="presParOf" srcId="{68375EDC-DEBA-4252-A56C-6977B146D2ED}" destId="{9B2E19D4-FE9A-47F4-B927-0508215DA876}" srcOrd="0" destOrd="0" presId="urn:microsoft.com/office/officeart/2005/8/layout/hierarchy6"/>
    <dgm:cxn modelId="{D9268A20-D835-4A20-8A6B-B40BECF7B48F}" type="presParOf" srcId="{68375EDC-DEBA-4252-A56C-6977B146D2ED}" destId="{17550301-B009-4C5D-AC0B-F688602D5007}" srcOrd="1" destOrd="0" presId="urn:microsoft.com/office/officeart/2005/8/layout/hierarchy6"/>
    <dgm:cxn modelId="{63B5ACDB-8444-4B9F-A8FD-5FD383B3E6FE}" type="presParOf" srcId="{A1B6A11E-0300-4B61-A598-3754A6CA16F9}" destId="{55FF753C-9163-4263-962D-2E6368C87EF2}" srcOrd="6" destOrd="0" presId="urn:microsoft.com/office/officeart/2005/8/layout/hierarchy6"/>
    <dgm:cxn modelId="{716650C5-B4E9-4E54-A094-47171BD7BA01}" type="presParOf" srcId="{A1B6A11E-0300-4B61-A598-3754A6CA16F9}" destId="{BCD89C4A-6275-4C80-821A-A4801921CF65}" srcOrd="7" destOrd="0" presId="urn:microsoft.com/office/officeart/2005/8/layout/hierarchy6"/>
    <dgm:cxn modelId="{B10F7FDD-5011-4FDA-A7FE-D5345791F8E1}" type="presParOf" srcId="{BCD89C4A-6275-4C80-821A-A4801921CF65}" destId="{B4CF8DFB-084E-4BBD-90DD-DFBD9192ED16}" srcOrd="0" destOrd="0" presId="urn:microsoft.com/office/officeart/2005/8/layout/hierarchy6"/>
    <dgm:cxn modelId="{EFD99B08-CB19-45C0-A101-767A2CB3F5E6}" type="presParOf" srcId="{BCD89C4A-6275-4C80-821A-A4801921CF65}" destId="{A813D2EC-D1FF-4D36-AE22-0D0BB7F5B8E3}" srcOrd="1" destOrd="0" presId="urn:microsoft.com/office/officeart/2005/8/layout/hierarchy6"/>
    <dgm:cxn modelId="{E558CF24-73B3-44AC-806B-416683F0A2C3}" type="presParOf" srcId="{A1B6A11E-0300-4B61-A598-3754A6CA16F9}" destId="{D862B43F-F586-4B0C-847A-2C2657FE9D57}" srcOrd="8" destOrd="0" presId="urn:microsoft.com/office/officeart/2005/8/layout/hierarchy6"/>
    <dgm:cxn modelId="{3ABAD008-CBC6-4C01-9ECE-9F133E4223C3}" type="presParOf" srcId="{A1B6A11E-0300-4B61-A598-3754A6CA16F9}" destId="{F29A9F04-9B5C-4A8B-B67B-99B898598C77}" srcOrd="9" destOrd="0" presId="urn:microsoft.com/office/officeart/2005/8/layout/hierarchy6"/>
    <dgm:cxn modelId="{3586822B-047D-4244-94DC-1A4FADE95C96}" type="presParOf" srcId="{F29A9F04-9B5C-4A8B-B67B-99B898598C77}" destId="{163C56A7-E7F8-4E22-9C67-388B46C4F7EA}" srcOrd="0" destOrd="0" presId="urn:microsoft.com/office/officeart/2005/8/layout/hierarchy6"/>
    <dgm:cxn modelId="{BB8E13D8-CACC-46A7-8199-32107BFF5B36}" type="presParOf" srcId="{F29A9F04-9B5C-4A8B-B67B-99B898598C77}" destId="{BA6551B9-C97E-438F-BC1D-4000F08D5C8A}" srcOrd="1" destOrd="0" presId="urn:microsoft.com/office/officeart/2005/8/layout/hierarchy6"/>
    <dgm:cxn modelId="{AE174101-FF10-4F7A-B6D4-3933DC6626D1}" type="presParOf" srcId="{A1B6A11E-0300-4B61-A598-3754A6CA16F9}" destId="{288354FD-6DCC-4743-ACCB-DF3F19EBBF15}" srcOrd="10" destOrd="0" presId="urn:microsoft.com/office/officeart/2005/8/layout/hierarchy6"/>
    <dgm:cxn modelId="{73939749-683C-43FD-9699-CD67B73A0F48}" type="presParOf" srcId="{A1B6A11E-0300-4B61-A598-3754A6CA16F9}" destId="{49EBC620-D257-42FE-A3F0-66B3C546A140}" srcOrd="11" destOrd="0" presId="urn:microsoft.com/office/officeart/2005/8/layout/hierarchy6"/>
    <dgm:cxn modelId="{4BFBBEEE-2D70-44FF-A92E-9B58C7897103}" type="presParOf" srcId="{49EBC620-D257-42FE-A3F0-66B3C546A140}" destId="{D7136584-C128-45F5-B52A-BEEF158941E0}" srcOrd="0" destOrd="0" presId="urn:microsoft.com/office/officeart/2005/8/layout/hierarchy6"/>
    <dgm:cxn modelId="{6D120F56-FE44-4455-B6FB-971D57C605D0}" type="presParOf" srcId="{49EBC620-D257-42FE-A3F0-66B3C546A140}" destId="{96853007-F3CB-4542-AB74-9E2208F8AEFC}" srcOrd="1" destOrd="0" presId="urn:microsoft.com/office/officeart/2005/8/layout/hierarchy6"/>
    <dgm:cxn modelId="{98AE8ACA-93B7-464E-B8D2-742966F9329D}" type="presParOf" srcId="{A1B6A11E-0300-4B61-A598-3754A6CA16F9}" destId="{0B73734E-C1AA-4996-B2B8-0D1351383A9F}" srcOrd="12" destOrd="0" presId="urn:microsoft.com/office/officeart/2005/8/layout/hierarchy6"/>
    <dgm:cxn modelId="{67720507-13B7-4593-9558-BC301611AD8E}" type="presParOf" srcId="{A1B6A11E-0300-4B61-A598-3754A6CA16F9}" destId="{F70E89B8-366E-49CA-9D2D-C13779D53134}" srcOrd="13" destOrd="0" presId="urn:microsoft.com/office/officeart/2005/8/layout/hierarchy6"/>
    <dgm:cxn modelId="{59908C7A-32D3-48C0-A1A4-EE2AAF041FCE}" type="presParOf" srcId="{F70E89B8-366E-49CA-9D2D-C13779D53134}" destId="{7ACB604A-3912-425B-AAE6-26A8AB0D23CB}" srcOrd="0" destOrd="0" presId="urn:microsoft.com/office/officeart/2005/8/layout/hierarchy6"/>
    <dgm:cxn modelId="{8D1DC3BD-5ABC-4738-9C2A-FD9D0C4A7D69}" type="presParOf" srcId="{F70E89B8-366E-49CA-9D2D-C13779D53134}" destId="{2790A50F-68D3-4E7D-AF9F-25AE90D9FD71}" srcOrd="1" destOrd="0" presId="urn:microsoft.com/office/officeart/2005/8/layout/hierarchy6"/>
    <dgm:cxn modelId="{429BFD39-124C-4575-BC31-DEA163B894E6}" type="presParOf" srcId="{82813C23-90FE-46B2-818A-237D0D632882}" destId="{BC2B58B3-FB74-46E8-A676-FE3602896C6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C46032-72B1-43FB-B23E-385CE802662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2011E7-8BC5-4F55-A8D2-2D6D6E7F3A29}">
      <dgm:prSet phldrT="[Texto]"/>
      <dgm:spPr/>
      <dgm:t>
        <a:bodyPr/>
        <a:lstStyle/>
        <a:p>
          <a:r>
            <a:rPr lang="es-MX" dirty="0"/>
            <a:t>Expectativas</a:t>
          </a:r>
          <a:endParaRPr lang="es-EC" dirty="0"/>
        </a:p>
      </dgm:t>
    </dgm:pt>
    <dgm:pt modelId="{5F745E81-AD25-4BA9-A432-87841E05F012}" type="parTrans" cxnId="{42C5FFF0-52BD-4994-9F3A-BFAF37C6D9AA}">
      <dgm:prSet/>
      <dgm:spPr/>
      <dgm:t>
        <a:bodyPr/>
        <a:lstStyle/>
        <a:p>
          <a:endParaRPr lang="es-EC"/>
        </a:p>
      </dgm:t>
    </dgm:pt>
    <dgm:pt modelId="{32BFD17F-8D20-4060-9FA5-7388D994A137}" type="sibTrans" cxnId="{42C5FFF0-52BD-4994-9F3A-BFAF37C6D9AA}">
      <dgm:prSet/>
      <dgm:spPr/>
      <dgm:t>
        <a:bodyPr/>
        <a:lstStyle/>
        <a:p>
          <a:endParaRPr lang="es-EC"/>
        </a:p>
      </dgm:t>
    </dgm:pt>
    <dgm:pt modelId="{F563EA5C-3BDE-453C-8281-AACD965370FB}">
      <dgm:prSet phldrT="[Texto]"/>
      <dgm:spPr/>
      <dgm:t>
        <a:bodyPr/>
        <a:lstStyle/>
        <a:p>
          <a:r>
            <a:rPr lang="es-MX" dirty="0"/>
            <a:t>Satisfacción</a:t>
          </a:r>
          <a:endParaRPr lang="es-EC" dirty="0"/>
        </a:p>
      </dgm:t>
    </dgm:pt>
    <dgm:pt modelId="{8AE1183A-7936-4F20-83C6-4D377EED9D66}" type="parTrans" cxnId="{19657055-3C23-47F0-BC33-BA6879BB4A8A}">
      <dgm:prSet/>
      <dgm:spPr/>
      <dgm:t>
        <a:bodyPr/>
        <a:lstStyle/>
        <a:p>
          <a:endParaRPr lang="es-EC"/>
        </a:p>
      </dgm:t>
    </dgm:pt>
    <dgm:pt modelId="{6085BFE6-4B0C-430E-B8B1-52A9591776E6}" type="sibTrans" cxnId="{19657055-3C23-47F0-BC33-BA6879BB4A8A}">
      <dgm:prSet/>
      <dgm:spPr/>
      <dgm:t>
        <a:bodyPr/>
        <a:lstStyle/>
        <a:p>
          <a:endParaRPr lang="es-EC"/>
        </a:p>
      </dgm:t>
    </dgm:pt>
    <dgm:pt modelId="{6108C812-408F-4C59-B9F9-F7701B739B7F}">
      <dgm:prSet phldrT="[Texto]"/>
      <dgm:spPr/>
      <dgm:t>
        <a:bodyPr/>
        <a:lstStyle/>
        <a:p>
          <a:r>
            <a:rPr lang="es-MX" dirty="0"/>
            <a:t>Compromiso</a:t>
          </a:r>
          <a:endParaRPr lang="es-EC" dirty="0"/>
        </a:p>
      </dgm:t>
    </dgm:pt>
    <dgm:pt modelId="{D79766CE-AE73-4FEC-B683-AACFF01F453F}" type="parTrans" cxnId="{7A92D20A-215D-4370-A2EA-AF8010EBCC42}">
      <dgm:prSet/>
      <dgm:spPr/>
      <dgm:t>
        <a:bodyPr/>
        <a:lstStyle/>
        <a:p>
          <a:endParaRPr lang="es-EC"/>
        </a:p>
      </dgm:t>
    </dgm:pt>
    <dgm:pt modelId="{8D2ED962-C875-4B3F-A952-157807BDF477}" type="sibTrans" cxnId="{7A92D20A-215D-4370-A2EA-AF8010EBCC42}">
      <dgm:prSet/>
      <dgm:spPr/>
      <dgm:t>
        <a:bodyPr/>
        <a:lstStyle/>
        <a:p>
          <a:endParaRPr lang="es-EC"/>
        </a:p>
      </dgm:t>
    </dgm:pt>
    <dgm:pt modelId="{3706179B-3878-451A-8105-D03F0D3789A9}">
      <dgm:prSet phldrT="[Texto]"/>
      <dgm:spPr/>
      <dgm:t>
        <a:bodyPr/>
        <a:lstStyle/>
        <a:p>
          <a:r>
            <a:rPr lang="es-MX" dirty="0"/>
            <a:t>Lealtad</a:t>
          </a:r>
          <a:endParaRPr lang="es-EC" dirty="0"/>
        </a:p>
      </dgm:t>
    </dgm:pt>
    <dgm:pt modelId="{02AAC419-3778-4E8E-B074-57F8B1B6C4F5}" type="parTrans" cxnId="{D56E71DD-743B-4A8E-AA4B-684182F34B20}">
      <dgm:prSet/>
      <dgm:spPr/>
      <dgm:t>
        <a:bodyPr/>
        <a:lstStyle/>
        <a:p>
          <a:endParaRPr lang="es-EC"/>
        </a:p>
      </dgm:t>
    </dgm:pt>
    <dgm:pt modelId="{178438AE-2634-4E3F-98A6-BB2D14FCF846}" type="sibTrans" cxnId="{D56E71DD-743B-4A8E-AA4B-684182F34B20}">
      <dgm:prSet/>
      <dgm:spPr/>
      <dgm:t>
        <a:bodyPr/>
        <a:lstStyle/>
        <a:p>
          <a:endParaRPr lang="es-EC"/>
        </a:p>
      </dgm:t>
    </dgm:pt>
    <dgm:pt modelId="{28D448AC-6524-4670-8423-FAAF5E0600E3}" type="pres">
      <dgm:prSet presAssocID="{6AC46032-72B1-43FB-B23E-385CE802662F}" presName="cycle" presStyleCnt="0">
        <dgm:presLayoutVars>
          <dgm:dir/>
          <dgm:resizeHandles val="exact"/>
        </dgm:presLayoutVars>
      </dgm:prSet>
      <dgm:spPr/>
    </dgm:pt>
    <dgm:pt modelId="{DE66FEF0-9A4E-4638-80B5-A888A4BAB07D}" type="pres">
      <dgm:prSet presAssocID="{332011E7-8BC5-4F55-A8D2-2D6D6E7F3A29}" presName="dummy" presStyleCnt="0"/>
      <dgm:spPr/>
    </dgm:pt>
    <dgm:pt modelId="{18B92274-6DB1-4CD7-8227-B688E8D9134B}" type="pres">
      <dgm:prSet presAssocID="{332011E7-8BC5-4F55-A8D2-2D6D6E7F3A29}" presName="node" presStyleLbl="revTx" presStyleIdx="0" presStyleCnt="4" custScaleX="260049" custScaleY="44128">
        <dgm:presLayoutVars>
          <dgm:bulletEnabled val="1"/>
        </dgm:presLayoutVars>
      </dgm:prSet>
      <dgm:spPr/>
    </dgm:pt>
    <dgm:pt modelId="{E350CA57-EF2A-4ED1-93E1-9E97F24C18E7}" type="pres">
      <dgm:prSet presAssocID="{32BFD17F-8D20-4060-9FA5-7388D994A137}" presName="sibTrans" presStyleLbl="node1" presStyleIdx="0" presStyleCnt="4"/>
      <dgm:spPr/>
    </dgm:pt>
    <dgm:pt modelId="{670B727E-F730-4CB8-8E5D-9D12BF58A32A}" type="pres">
      <dgm:prSet presAssocID="{F563EA5C-3BDE-453C-8281-AACD965370FB}" presName="dummy" presStyleCnt="0"/>
      <dgm:spPr/>
    </dgm:pt>
    <dgm:pt modelId="{86098429-A93F-420E-8CA5-8995E40E61D1}" type="pres">
      <dgm:prSet presAssocID="{F563EA5C-3BDE-453C-8281-AACD965370FB}" presName="node" presStyleLbl="revTx" presStyleIdx="1" presStyleCnt="4" custScaleX="216043" custScaleY="50400">
        <dgm:presLayoutVars>
          <dgm:bulletEnabled val="1"/>
        </dgm:presLayoutVars>
      </dgm:prSet>
      <dgm:spPr/>
    </dgm:pt>
    <dgm:pt modelId="{4FA1F174-F6EB-404A-9343-6B2452EA5D7F}" type="pres">
      <dgm:prSet presAssocID="{6085BFE6-4B0C-430E-B8B1-52A9591776E6}" presName="sibTrans" presStyleLbl="node1" presStyleIdx="1" presStyleCnt="4"/>
      <dgm:spPr/>
    </dgm:pt>
    <dgm:pt modelId="{CDADDB00-08FF-44DA-9F8F-E0A59B088853}" type="pres">
      <dgm:prSet presAssocID="{6108C812-408F-4C59-B9F9-F7701B739B7F}" presName="dummy" presStyleCnt="0"/>
      <dgm:spPr/>
    </dgm:pt>
    <dgm:pt modelId="{7AA1A730-2D95-4A22-8C15-C72F96F78D27}" type="pres">
      <dgm:prSet presAssocID="{6108C812-408F-4C59-B9F9-F7701B739B7F}" presName="node" presStyleLbl="revTx" presStyleIdx="2" presStyleCnt="4" custScaleX="201103" custScaleY="50400">
        <dgm:presLayoutVars>
          <dgm:bulletEnabled val="1"/>
        </dgm:presLayoutVars>
      </dgm:prSet>
      <dgm:spPr/>
    </dgm:pt>
    <dgm:pt modelId="{B37119FD-FD37-4E26-8EB3-E939E4A2FA5D}" type="pres">
      <dgm:prSet presAssocID="{8D2ED962-C875-4B3F-A952-157807BDF477}" presName="sibTrans" presStyleLbl="node1" presStyleIdx="2" presStyleCnt="4"/>
      <dgm:spPr/>
    </dgm:pt>
    <dgm:pt modelId="{E0D605E6-4510-497E-BC57-5326B50F5205}" type="pres">
      <dgm:prSet presAssocID="{3706179B-3878-451A-8105-D03F0D3789A9}" presName="dummy" presStyleCnt="0"/>
      <dgm:spPr/>
    </dgm:pt>
    <dgm:pt modelId="{A15F0FFF-3709-43A8-B725-3D021559E9A0}" type="pres">
      <dgm:prSet presAssocID="{3706179B-3878-451A-8105-D03F0D3789A9}" presName="node" presStyleLbl="revTx" presStyleIdx="3" presStyleCnt="4">
        <dgm:presLayoutVars>
          <dgm:bulletEnabled val="1"/>
        </dgm:presLayoutVars>
      </dgm:prSet>
      <dgm:spPr/>
    </dgm:pt>
    <dgm:pt modelId="{389A38E8-E65F-4457-8013-EFF8CDF613EA}" type="pres">
      <dgm:prSet presAssocID="{178438AE-2634-4E3F-98A6-BB2D14FCF846}" presName="sibTrans" presStyleLbl="node1" presStyleIdx="3" presStyleCnt="4"/>
      <dgm:spPr/>
    </dgm:pt>
  </dgm:ptLst>
  <dgm:cxnLst>
    <dgm:cxn modelId="{7A92D20A-215D-4370-A2EA-AF8010EBCC42}" srcId="{6AC46032-72B1-43FB-B23E-385CE802662F}" destId="{6108C812-408F-4C59-B9F9-F7701B739B7F}" srcOrd="2" destOrd="0" parTransId="{D79766CE-AE73-4FEC-B683-AACFF01F453F}" sibTransId="{8D2ED962-C875-4B3F-A952-157807BDF477}"/>
    <dgm:cxn modelId="{3379DA16-3D7A-4AA0-AF54-B44670BDC1CC}" type="presOf" srcId="{178438AE-2634-4E3F-98A6-BB2D14FCF846}" destId="{389A38E8-E65F-4457-8013-EFF8CDF613EA}" srcOrd="0" destOrd="0" presId="urn:microsoft.com/office/officeart/2005/8/layout/cycle1"/>
    <dgm:cxn modelId="{7585F826-6164-43F7-B4AD-E83C4050FF1F}" type="presOf" srcId="{332011E7-8BC5-4F55-A8D2-2D6D6E7F3A29}" destId="{18B92274-6DB1-4CD7-8227-B688E8D9134B}" srcOrd="0" destOrd="0" presId="urn:microsoft.com/office/officeart/2005/8/layout/cycle1"/>
    <dgm:cxn modelId="{9FBBD931-F2E9-4CE9-9D5B-EE54979F3D9F}" type="presOf" srcId="{F563EA5C-3BDE-453C-8281-AACD965370FB}" destId="{86098429-A93F-420E-8CA5-8995E40E61D1}" srcOrd="0" destOrd="0" presId="urn:microsoft.com/office/officeart/2005/8/layout/cycle1"/>
    <dgm:cxn modelId="{6C076F36-FBA6-48F2-A1F6-29A74A206B61}" type="presOf" srcId="{6085BFE6-4B0C-430E-B8B1-52A9591776E6}" destId="{4FA1F174-F6EB-404A-9343-6B2452EA5D7F}" srcOrd="0" destOrd="0" presId="urn:microsoft.com/office/officeart/2005/8/layout/cycle1"/>
    <dgm:cxn modelId="{2E197240-E35C-4A6B-AB6F-7682B7F55962}" type="presOf" srcId="{3706179B-3878-451A-8105-D03F0D3789A9}" destId="{A15F0FFF-3709-43A8-B725-3D021559E9A0}" srcOrd="0" destOrd="0" presId="urn:microsoft.com/office/officeart/2005/8/layout/cycle1"/>
    <dgm:cxn modelId="{19657055-3C23-47F0-BC33-BA6879BB4A8A}" srcId="{6AC46032-72B1-43FB-B23E-385CE802662F}" destId="{F563EA5C-3BDE-453C-8281-AACD965370FB}" srcOrd="1" destOrd="0" parTransId="{8AE1183A-7936-4F20-83C6-4D377EED9D66}" sibTransId="{6085BFE6-4B0C-430E-B8B1-52A9591776E6}"/>
    <dgm:cxn modelId="{DFC5AD55-E142-47CE-88E5-C5E11C7A07E2}" type="presOf" srcId="{6108C812-408F-4C59-B9F9-F7701B739B7F}" destId="{7AA1A730-2D95-4A22-8C15-C72F96F78D27}" srcOrd="0" destOrd="0" presId="urn:microsoft.com/office/officeart/2005/8/layout/cycle1"/>
    <dgm:cxn modelId="{5BA514A5-B987-45A3-ACA6-90AF57E88A9F}" type="presOf" srcId="{8D2ED962-C875-4B3F-A952-157807BDF477}" destId="{B37119FD-FD37-4E26-8EB3-E939E4A2FA5D}" srcOrd="0" destOrd="0" presId="urn:microsoft.com/office/officeart/2005/8/layout/cycle1"/>
    <dgm:cxn modelId="{BAD548BB-B8EB-4F56-A830-DE31FC130569}" type="presOf" srcId="{32BFD17F-8D20-4060-9FA5-7388D994A137}" destId="{E350CA57-EF2A-4ED1-93E1-9E97F24C18E7}" srcOrd="0" destOrd="0" presId="urn:microsoft.com/office/officeart/2005/8/layout/cycle1"/>
    <dgm:cxn modelId="{D56E71DD-743B-4A8E-AA4B-684182F34B20}" srcId="{6AC46032-72B1-43FB-B23E-385CE802662F}" destId="{3706179B-3878-451A-8105-D03F0D3789A9}" srcOrd="3" destOrd="0" parTransId="{02AAC419-3778-4E8E-B074-57F8B1B6C4F5}" sibTransId="{178438AE-2634-4E3F-98A6-BB2D14FCF846}"/>
    <dgm:cxn modelId="{262C2FE2-C5CB-421D-8A74-2C4A7283829C}" type="presOf" srcId="{6AC46032-72B1-43FB-B23E-385CE802662F}" destId="{28D448AC-6524-4670-8423-FAAF5E0600E3}" srcOrd="0" destOrd="0" presId="urn:microsoft.com/office/officeart/2005/8/layout/cycle1"/>
    <dgm:cxn modelId="{42C5FFF0-52BD-4994-9F3A-BFAF37C6D9AA}" srcId="{6AC46032-72B1-43FB-B23E-385CE802662F}" destId="{332011E7-8BC5-4F55-A8D2-2D6D6E7F3A29}" srcOrd="0" destOrd="0" parTransId="{5F745E81-AD25-4BA9-A432-87841E05F012}" sibTransId="{32BFD17F-8D20-4060-9FA5-7388D994A137}"/>
    <dgm:cxn modelId="{1170CF50-623A-42A5-9B8D-530C78BFDBDF}" type="presParOf" srcId="{28D448AC-6524-4670-8423-FAAF5E0600E3}" destId="{DE66FEF0-9A4E-4638-80B5-A888A4BAB07D}" srcOrd="0" destOrd="0" presId="urn:microsoft.com/office/officeart/2005/8/layout/cycle1"/>
    <dgm:cxn modelId="{081C7B41-291C-4ACF-AAE7-8388B4993D31}" type="presParOf" srcId="{28D448AC-6524-4670-8423-FAAF5E0600E3}" destId="{18B92274-6DB1-4CD7-8227-B688E8D9134B}" srcOrd="1" destOrd="0" presId="urn:microsoft.com/office/officeart/2005/8/layout/cycle1"/>
    <dgm:cxn modelId="{226C8C5F-49D0-459B-9230-7AF0FC0DBD56}" type="presParOf" srcId="{28D448AC-6524-4670-8423-FAAF5E0600E3}" destId="{E350CA57-EF2A-4ED1-93E1-9E97F24C18E7}" srcOrd="2" destOrd="0" presId="urn:microsoft.com/office/officeart/2005/8/layout/cycle1"/>
    <dgm:cxn modelId="{11CCC634-63D0-41C9-BC12-9804B2B7129A}" type="presParOf" srcId="{28D448AC-6524-4670-8423-FAAF5E0600E3}" destId="{670B727E-F730-4CB8-8E5D-9D12BF58A32A}" srcOrd="3" destOrd="0" presId="urn:microsoft.com/office/officeart/2005/8/layout/cycle1"/>
    <dgm:cxn modelId="{0C10988D-20C9-4FBF-8673-9AE08DDD75A6}" type="presParOf" srcId="{28D448AC-6524-4670-8423-FAAF5E0600E3}" destId="{86098429-A93F-420E-8CA5-8995E40E61D1}" srcOrd="4" destOrd="0" presId="urn:microsoft.com/office/officeart/2005/8/layout/cycle1"/>
    <dgm:cxn modelId="{37B41907-EA5B-48E0-8A41-E501EBF45713}" type="presParOf" srcId="{28D448AC-6524-4670-8423-FAAF5E0600E3}" destId="{4FA1F174-F6EB-404A-9343-6B2452EA5D7F}" srcOrd="5" destOrd="0" presId="urn:microsoft.com/office/officeart/2005/8/layout/cycle1"/>
    <dgm:cxn modelId="{F1A6478E-F4B2-4B26-94FA-4A43EFB51709}" type="presParOf" srcId="{28D448AC-6524-4670-8423-FAAF5E0600E3}" destId="{CDADDB00-08FF-44DA-9F8F-E0A59B088853}" srcOrd="6" destOrd="0" presId="urn:microsoft.com/office/officeart/2005/8/layout/cycle1"/>
    <dgm:cxn modelId="{4E917A76-6FC1-4CBE-ABE7-14C6E5C7EB2E}" type="presParOf" srcId="{28D448AC-6524-4670-8423-FAAF5E0600E3}" destId="{7AA1A730-2D95-4A22-8C15-C72F96F78D27}" srcOrd="7" destOrd="0" presId="urn:microsoft.com/office/officeart/2005/8/layout/cycle1"/>
    <dgm:cxn modelId="{D72B87CD-96B7-41A8-B266-45634C2CBADE}" type="presParOf" srcId="{28D448AC-6524-4670-8423-FAAF5E0600E3}" destId="{B37119FD-FD37-4E26-8EB3-E939E4A2FA5D}" srcOrd="8" destOrd="0" presId="urn:microsoft.com/office/officeart/2005/8/layout/cycle1"/>
    <dgm:cxn modelId="{B21E0AF0-93D7-436F-AFCE-B46295263591}" type="presParOf" srcId="{28D448AC-6524-4670-8423-FAAF5E0600E3}" destId="{E0D605E6-4510-497E-BC57-5326B50F5205}" srcOrd="9" destOrd="0" presId="urn:microsoft.com/office/officeart/2005/8/layout/cycle1"/>
    <dgm:cxn modelId="{6C9D33F4-2572-422F-BF07-9C920AECFA1C}" type="presParOf" srcId="{28D448AC-6524-4670-8423-FAAF5E0600E3}" destId="{A15F0FFF-3709-43A8-B725-3D021559E9A0}" srcOrd="10" destOrd="0" presId="urn:microsoft.com/office/officeart/2005/8/layout/cycle1"/>
    <dgm:cxn modelId="{E66E25F5-4DD3-44D1-9317-6C61D17151EF}" type="presParOf" srcId="{28D448AC-6524-4670-8423-FAAF5E0600E3}" destId="{389A38E8-E65F-4457-8013-EFF8CDF613E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8D5D31-57BA-4EF9-8FB6-D49D1FBC582E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F43AD620-368F-4AA9-96C2-0A0CECBD065C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Teoría del comportamiento del consumidor</a:t>
          </a:r>
          <a:endParaRPr lang="es-EC" sz="1200" dirty="0">
            <a:solidFill>
              <a:schemeClr val="tx1"/>
            </a:solidFill>
          </a:endParaRPr>
        </a:p>
      </dgm:t>
    </dgm:pt>
    <dgm:pt modelId="{7E1E261E-8FA0-4AE1-8A79-C8709C2772F8}" type="parTrans" cxnId="{19C813B9-6D11-4929-BFAE-42AE3F9BC0B2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07A090F3-46A1-4336-8971-1E9E6997B5E0}" type="sibTrans" cxnId="{19C813B9-6D11-4929-BFAE-42AE3F9BC0B2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7E93F716-0CEC-4E39-A9BF-DC8933E48CB2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200" dirty="0">
              <a:solidFill>
                <a:schemeClr val="tx1"/>
              </a:solidFill>
            </a:rPr>
            <a:t>Teoría Marketing</a:t>
          </a:r>
          <a:endParaRPr lang="es-EC" sz="1200" dirty="0">
            <a:solidFill>
              <a:schemeClr val="tx1"/>
            </a:solidFill>
          </a:endParaRPr>
        </a:p>
      </dgm:t>
    </dgm:pt>
    <dgm:pt modelId="{9A66494C-FA93-4785-8F98-EBD8A290A1C8}" type="parTrans" cxnId="{717561E0-AEC6-41D8-8BBC-B3E84BBA7A7D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95F8433B-5A97-4ADE-B0EE-87B854AB64CF}" type="sibTrans" cxnId="{717561E0-AEC6-41D8-8BBC-B3E84BBA7A7D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C13FE649-4B7D-400C-BAD4-7A2C3680036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900" dirty="0">
              <a:solidFill>
                <a:schemeClr val="tx1"/>
              </a:solidFill>
            </a:rPr>
            <a:t>marketing de servicios</a:t>
          </a:r>
        </a:p>
      </dgm:t>
    </dgm:pt>
    <dgm:pt modelId="{06445650-9D5C-49E7-BDE7-F7F013531DE3}" type="parTrans" cxnId="{B75A5EA0-BE32-46E3-959A-21E1CB6F85FA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C1CD4FEE-86A4-47A3-A3B0-2CDCE1E16649}" type="sibTrans" cxnId="{B75A5EA0-BE32-46E3-959A-21E1CB6F85FA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B09BB371-122B-432E-B570-0C1466879F7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900">
              <a:solidFill>
                <a:schemeClr val="tx1"/>
              </a:solidFill>
            </a:rPr>
            <a:t>marketing relacional</a:t>
          </a:r>
          <a:endParaRPr lang="es-EC" sz="900" dirty="0">
            <a:solidFill>
              <a:schemeClr val="tx1"/>
            </a:solidFill>
          </a:endParaRPr>
        </a:p>
      </dgm:t>
    </dgm:pt>
    <dgm:pt modelId="{DF4A4AF5-F138-4CCF-84B6-57E47E352F23}" type="parTrans" cxnId="{B1EFC67E-3E34-455D-AB6C-16A76B801992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07E04A26-B8E2-47B0-A0F9-632851D3C9E6}" type="sibTrans" cxnId="{B1EFC67E-3E34-455D-AB6C-16A76B801992}">
      <dgm:prSet/>
      <dgm:spPr/>
      <dgm:t>
        <a:bodyPr/>
        <a:lstStyle/>
        <a:p>
          <a:endParaRPr lang="es-EC" sz="800">
            <a:solidFill>
              <a:schemeClr val="tx1"/>
            </a:solidFill>
          </a:endParaRPr>
        </a:p>
      </dgm:t>
    </dgm:pt>
    <dgm:pt modelId="{FF3ACF82-6C33-47B0-874E-9FAA289151FB}" type="pres">
      <dgm:prSet presAssocID="{2F8D5D31-57BA-4EF9-8FB6-D49D1FBC58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0CF87A-A342-4540-8318-6B0A43B1013D}" type="pres">
      <dgm:prSet presAssocID="{F43AD620-368F-4AA9-96C2-0A0CECBD065C}" presName="vertOne" presStyleCnt="0"/>
      <dgm:spPr/>
    </dgm:pt>
    <dgm:pt modelId="{1C1129FF-AD9D-4DB7-AAE0-16D192B12450}" type="pres">
      <dgm:prSet presAssocID="{F43AD620-368F-4AA9-96C2-0A0CECBD065C}" presName="txOne" presStyleLbl="node0" presStyleIdx="0" presStyleCnt="2" custScaleY="302872">
        <dgm:presLayoutVars>
          <dgm:chPref val="3"/>
        </dgm:presLayoutVars>
      </dgm:prSet>
      <dgm:spPr/>
    </dgm:pt>
    <dgm:pt modelId="{1576CAEE-4A14-4469-BFCE-824EDE9487BA}" type="pres">
      <dgm:prSet presAssocID="{F43AD620-368F-4AA9-96C2-0A0CECBD065C}" presName="horzOne" presStyleCnt="0"/>
      <dgm:spPr/>
    </dgm:pt>
    <dgm:pt modelId="{94574C77-A111-41AE-AFBC-18C4D04E9652}" type="pres">
      <dgm:prSet presAssocID="{07A090F3-46A1-4336-8971-1E9E6997B5E0}" presName="sibSpaceOne" presStyleCnt="0"/>
      <dgm:spPr/>
    </dgm:pt>
    <dgm:pt modelId="{C9C5FFFD-57B6-4E8C-BA70-61549CCCF8AB}" type="pres">
      <dgm:prSet presAssocID="{7E93F716-0CEC-4E39-A9BF-DC8933E48CB2}" presName="vertOne" presStyleCnt="0"/>
      <dgm:spPr/>
    </dgm:pt>
    <dgm:pt modelId="{32D4C9BD-5905-4C11-8EE4-4C809F40203A}" type="pres">
      <dgm:prSet presAssocID="{7E93F716-0CEC-4E39-A9BF-DC8933E48CB2}" presName="txOne" presStyleLbl="node0" presStyleIdx="1" presStyleCnt="2">
        <dgm:presLayoutVars>
          <dgm:chPref val="3"/>
        </dgm:presLayoutVars>
      </dgm:prSet>
      <dgm:spPr/>
    </dgm:pt>
    <dgm:pt modelId="{3AAE5B36-0FD6-4772-8041-75D4AADBF651}" type="pres">
      <dgm:prSet presAssocID="{7E93F716-0CEC-4E39-A9BF-DC8933E48CB2}" presName="parTransOne" presStyleCnt="0"/>
      <dgm:spPr/>
    </dgm:pt>
    <dgm:pt modelId="{9B73C041-63F9-46A7-BF0A-3DDF1D0162D9}" type="pres">
      <dgm:prSet presAssocID="{7E93F716-0CEC-4E39-A9BF-DC8933E48CB2}" presName="horzOne" presStyleCnt="0"/>
      <dgm:spPr/>
    </dgm:pt>
    <dgm:pt modelId="{32B1DC07-7C72-4056-8CCE-FD68491FC561}" type="pres">
      <dgm:prSet presAssocID="{C13FE649-4B7D-400C-BAD4-7A2C3680036D}" presName="vertTwo" presStyleCnt="0"/>
      <dgm:spPr/>
    </dgm:pt>
    <dgm:pt modelId="{483948A7-A61B-4C9B-B699-C672F7BCB353}" type="pres">
      <dgm:prSet presAssocID="{C13FE649-4B7D-400C-BAD4-7A2C3680036D}" presName="txTwo" presStyleLbl="node2" presStyleIdx="0" presStyleCnt="2" custScaleY="203221">
        <dgm:presLayoutVars>
          <dgm:chPref val="3"/>
        </dgm:presLayoutVars>
      </dgm:prSet>
      <dgm:spPr/>
    </dgm:pt>
    <dgm:pt modelId="{C139DEB0-1EBC-43DC-A119-A01BEB1684C8}" type="pres">
      <dgm:prSet presAssocID="{C13FE649-4B7D-400C-BAD4-7A2C3680036D}" presName="horzTwo" presStyleCnt="0"/>
      <dgm:spPr/>
    </dgm:pt>
    <dgm:pt modelId="{A88278B4-96A1-4847-9010-C917E84095E2}" type="pres">
      <dgm:prSet presAssocID="{C1CD4FEE-86A4-47A3-A3B0-2CDCE1E16649}" presName="sibSpaceTwo" presStyleCnt="0"/>
      <dgm:spPr/>
    </dgm:pt>
    <dgm:pt modelId="{0B9BFBCF-7933-4247-BE99-CC0BBD7DED41}" type="pres">
      <dgm:prSet presAssocID="{B09BB371-122B-432E-B570-0C1466879F73}" presName="vertTwo" presStyleCnt="0"/>
      <dgm:spPr/>
    </dgm:pt>
    <dgm:pt modelId="{82DCB6FA-1255-4B83-92AE-8EFD9DE63D07}" type="pres">
      <dgm:prSet presAssocID="{B09BB371-122B-432E-B570-0C1466879F73}" presName="txTwo" presStyleLbl="node2" presStyleIdx="1" presStyleCnt="2" custScaleY="203221">
        <dgm:presLayoutVars>
          <dgm:chPref val="3"/>
        </dgm:presLayoutVars>
      </dgm:prSet>
      <dgm:spPr/>
    </dgm:pt>
    <dgm:pt modelId="{AA5AA796-6262-4E8D-A3D5-14BAC6F6D355}" type="pres">
      <dgm:prSet presAssocID="{B09BB371-122B-432E-B570-0C1466879F73}" presName="horzTwo" presStyleCnt="0"/>
      <dgm:spPr/>
    </dgm:pt>
  </dgm:ptLst>
  <dgm:cxnLst>
    <dgm:cxn modelId="{58EBA717-3F6A-4364-9E0E-65C396F22252}" type="presOf" srcId="{C13FE649-4B7D-400C-BAD4-7A2C3680036D}" destId="{483948A7-A61B-4C9B-B699-C672F7BCB353}" srcOrd="0" destOrd="0" presId="urn:microsoft.com/office/officeart/2005/8/layout/hierarchy4"/>
    <dgm:cxn modelId="{C3829B68-6620-4580-8697-DE9F11D29AE8}" type="presOf" srcId="{F43AD620-368F-4AA9-96C2-0A0CECBD065C}" destId="{1C1129FF-AD9D-4DB7-AAE0-16D192B12450}" srcOrd="0" destOrd="0" presId="urn:microsoft.com/office/officeart/2005/8/layout/hierarchy4"/>
    <dgm:cxn modelId="{3B623D75-545B-4A70-AB1A-40C952B2F31A}" type="presOf" srcId="{2F8D5D31-57BA-4EF9-8FB6-D49D1FBC582E}" destId="{FF3ACF82-6C33-47B0-874E-9FAA289151FB}" srcOrd="0" destOrd="0" presId="urn:microsoft.com/office/officeart/2005/8/layout/hierarchy4"/>
    <dgm:cxn modelId="{3892F356-3E0C-4977-B92B-7EF400FC929F}" type="presOf" srcId="{7E93F716-0CEC-4E39-A9BF-DC8933E48CB2}" destId="{32D4C9BD-5905-4C11-8EE4-4C809F40203A}" srcOrd="0" destOrd="0" presId="urn:microsoft.com/office/officeart/2005/8/layout/hierarchy4"/>
    <dgm:cxn modelId="{2BEEFB56-C1DD-4F8A-99E1-5F9C4C12F8B8}" type="presOf" srcId="{B09BB371-122B-432E-B570-0C1466879F73}" destId="{82DCB6FA-1255-4B83-92AE-8EFD9DE63D07}" srcOrd="0" destOrd="0" presId="urn:microsoft.com/office/officeart/2005/8/layout/hierarchy4"/>
    <dgm:cxn modelId="{B1EFC67E-3E34-455D-AB6C-16A76B801992}" srcId="{7E93F716-0CEC-4E39-A9BF-DC8933E48CB2}" destId="{B09BB371-122B-432E-B570-0C1466879F73}" srcOrd="1" destOrd="0" parTransId="{DF4A4AF5-F138-4CCF-84B6-57E47E352F23}" sibTransId="{07E04A26-B8E2-47B0-A0F9-632851D3C9E6}"/>
    <dgm:cxn modelId="{B75A5EA0-BE32-46E3-959A-21E1CB6F85FA}" srcId="{7E93F716-0CEC-4E39-A9BF-DC8933E48CB2}" destId="{C13FE649-4B7D-400C-BAD4-7A2C3680036D}" srcOrd="0" destOrd="0" parTransId="{06445650-9D5C-49E7-BDE7-F7F013531DE3}" sibTransId="{C1CD4FEE-86A4-47A3-A3B0-2CDCE1E16649}"/>
    <dgm:cxn modelId="{19C813B9-6D11-4929-BFAE-42AE3F9BC0B2}" srcId="{2F8D5D31-57BA-4EF9-8FB6-D49D1FBC582E}" destId="{F43AD620-368F-4AA9-96C2-0A0CECBD065C}" srcOrd="0" destOrd="0" parTransId="{7E1E261E-8FA0-4AE1-8A79-C8709C2772F8}" sibTransId="{07A090F3-46A1-4336-8971-1E9E6997B5E0}"/>
    <dgm:cxn modelId="{717561E0-AEC6-41D8-8BBC-B3E84BBA7A7D}" srcId="{2F8D5D31-57BA-4EF9-8FB6-D49D1FBC582E}" destId="{7E93F716-0CEC-4E39-A9BF-DC8933E48CB2}" srcOrd="1" destOrd="0" parTransId="{9A66494C-FA93-4785-8F98-EBD8A290A1C8}" sibTransId="{95F8433B-5A97-4ADE-B0EE-87B854AB64CF}"/>
    <dgm:cxn modelId="{6B1427FF-984D-4432-AAFE-E6C85837AB48}" type="presParOf" srcId="{FF3ACF82-6C33-47B0-874E-9FAA289151FB}" destId="{020CF87A-A342-4540-8318-6B0A43B1013D}" srcOrd="0" destOrd="0" presId="urn:microsoft.com/office/officeart/2005/8/layout/hierarchy4"/>
    <dgm:cxn modelId="{FABBCA45-01B7-4AF0-B2E5-D660CDE11815}" type="presParOf" srcId="{020CF87A-A342-4540-8318-6B0A43B1013D}" destId="{1C1129FF-AD9D-4DB7-AAE0-16D192B12450}" srcOrd="0" destOrd="0" presId="urn:microsoft.com/office/officeart/2005/8/layout/hierarchy4"/>
    <dgm:cxn modelId="{01BA3B96-6A65-4F2D-8B1A-D1F10B3E9645}" type="presParOf" srcId="{020CF87A-A342-4540-8318-6B0A43B1013D}" destId="{1576CAEE-4A14-4469-BFCE-824EDE9487BA}" srcOrd="1" destOrd="0" presId="urn:microsoft.com/office/officeart/2005/8/layout/hierarchy4"/>
    <dgm:cxn modelId="{F733CF3E-9035-4EDC-B95D-12BBA16F5B21}" type="presParOf" srcId="{FF3ACF82-6C33-47B0-874E-9FAA289151FB}" destId="{94574C77-A111-41AE-AFBC-18C4D04E9652}" srcOrd="1" destOrd="0" presId="urn:microsoft.com/office/officeart/2005/8/layout/hierarchy4"/>
    <dgm:cxn modelId="{43007F5B-676F-40DC-AC09-76A47ED6B0A2}" type="presParOf" srcId="{FF3ACF82-6C33-47B0-874E-9FAA289151FB}" destId="{C9C5FFFD-57B6-4E8C-BA70-61549CCCF8AB}" srcOrd="2" destOrd="0" presId="urn:microsoft.com/office/officeart/2005/8/layout/hierarchy4"/>
    <dgm:cxn modelId="{5D6ABB85-BE1E-4A6B-87DC-321FC2529404}" type="presParOf" srcId="{C9C5FFFD-57B6-4E8C-BA70-61549CCCF8AB}" destId="{32D4C9BD-5905-4C11-8EE4-4C809F40203A}" srcOrd="0" destOrd="0" presId="urn:microsoft.com/office/officeart/2005/8/layout/hierarchy4"/>
    <dgm:cxn modelId="{45F7E0D3-6A14-47E4-AB1D-D3886EA80265}" type="presParOf" srcId="{C9C5FFFD-57B6-4E8C-BA70-61549CCCF8AB}" destId="{3AAE5B36-0FD6-4772-8041-75D4AADBF651}" srcOrd="1" destOrd="0" presId="urn:microsoft.com/office/officeart/2005/8/layout/hierarchy4"/>
    <dgm:cxn modelId="{98AA4948-1D19-4700-9B31-09C74693D4CE}" type="presParOf" srcId="{C9C5FFFD-57B6-4E8C-BA70-61549CCCF8AB}" destId="{9B73C041-63F9-46A7-BF0A-3DDF1D0162D9}" srcOrd="2" destOrd="0" presId="urn:microsoft.com/office/officeart/2005/8/layout/hierarchy4"/>
    <dgm:cxn modelId="{4F3E48E2-CE65-4932-8371-12539EC08F42}" type="presParOf" srcId="{9B73C041-63F9-46A7-BF0A-3DDF1D0162D9}" destId="{32B1DC07-7C72-4056-8CCE-FD68491FC561}" srcOrd="0" destOrd="0" presId="urn:microsoft.com/office/officeart/2005/8/layout/hierarchy4"/>
    <dgm:cxn modelId="{0BE0D781-907C-41E0-BD58-3B3934E4220B}" type="presParOf" srcId="{32B1DC07-7C72-4056-8CCE-FD68491FC561}" destId="{483948A7-A61B-4C9B-B699-C672F7BCB353}" srcOrd="0" destOrd="0" presId="urn:microsoft.com/office/officeart/2005/8/layout/hierarchy4"/>
    <dgm:cxn modelId="{3280EEEC-931E-4EA4-A562-33A40ECEF103}" type="presParOf" srcId="{32B1DC07-7C72-4056-8CCE-FD68491FC561}" destId="{C139DEB0-1EBC-43DC-A119-A01BEB1684C8}" srcOrd="1" destOrd="0" presId="urn:microsoft.com/office/officeart/2005/8/layout/hierarchy4"/>
    <dgm:cxn modelId="{00D69385-085A-48E5-998E-438F20FA7408}" type="presParOf" srcId="{9B73C041-63F9-46A7-BF0A-3DDF1D0162D9}" destId="{A88278B4-96A1-4847-9010-C917E84095E2}" srcOrd="1" destOrd="0" presId="urn:microsoft.com/office/officeart/2005/8/layout/hierarchy4"/>
    <dgm:cxn modelId="{228C12A3-9CE8-481C-8C90-B3A057BE7EB0}" type="presParOf" srcId="{9B73C041-63F9-46A7-BF0A-3DDF1D0162D9}" destId="{0B9BFBCF-7933-4247-BE99-CC0BBD7DED41}" srcOrd="2" destOrd="0" presId="urn:microsoft.com/office/officeart/2005/8/layout/hierarchy4"/>
    <dgm:cxn modelId="{40956647-5B5A-43D4-A555-F824F6699CE7}" type="presParOf" srcId="{0B9BFBCF-7933-4247-BE99-CC0BBD7DED41}" destId="{82DCB6FA-1255-4B83-92AE-8EFD9DE63D07}" srcOrd="0" destOrd="0" presId="urn:microsoft.com/office/officeart/2005/8/layout/hierarchy4"/>
    <dgm:cxn modelId="{B20054BB-0305-4E60-BA6D-167C899A3462}" type="presParOf" srcId="{0B9BFBCF-7933-4247-BE99-CC0BBD7DED41}" destId="{AA5AA796-6262-4E8D-A3D5-14BAC6F6D3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D1CFD-7F6A-478C-A46F-4D87AC529805}">
      <dsp:nvSpPr>
        <dsp:cNvPr id="0" name=""/>
        <dsp:cNvSpPr/>
      </dsp:nvSpPr>
      <dsp:spPr>
        <a:xfrm>
          <a:off x="4065077" y="5530010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10E4EE-FB86-478D-9FD1-4EAFDEBA9038}">
      <dsp:nvSpPr>
        <dsp:cNvPr id="0" name=""/>
        <dsp:cNvSpPr/>
      </dsp:nvSpPr>
      <dsp:spPr>
        <a:xfrm>
          <a:off x="3916058" y="5597227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952708-0417-418B-AA83-EA30AE85ABB6}">
      <dsp:nvSpPr>
        <dsp:cNvPr id="0" name=""/>
        <dsp:cNvSpPr/>
      </dsp:nvSpPr>
      <dsp:spPr>
        <a:xfrm>
          <a:off x="3764660" y="5654933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C39858-68E1-4659-B64C-FC70E2E93AC0}">
      <dsp:nvSpPr>
        <dsp:cNvPr id="0" name=""/>
        <dsp:cNvSpPr/>
      </dsp:nvSpPr>
      <dsp:spPr>
        <a:xfrm>
          <a:off x="3611677" y="5703126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52071F-8434-4D2B-AF3C-2B4ACF71810D}">
      <dsp:nvSpPr>
        <dsp:cNvPr id="0" name=""/>
        <dsp:cNvSpPr/>
      </dsp:nvSpPr>
      <dsp:spPr>
        <a:xfrm>
          <a:off x="3457109" y="5741808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60C00B-8AA3-4A1E-9DC0-9DC5C35F95D3}">
      <dsp:nvSpPr>
        <dsp:cNvPr id="0" name=""/>
        <dsp:cNvSpPr/>
      </dsp:nvSpPr>
      <dsp:spPr>
        <a:xfrm>
          <a:off x="4999619" y="4840715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6932F9-AD65-45B5-AB03-746EEBE4C3F2}">
      <dsp:nvSpPr>
        <dsp:cNvPr id="0" name=""/>
        <dsp:cNvSpPr/>
      </dsp:nvSpPr>
      <dsp:spPr>
        <a:xfrm>
          <a:off x="4871209" y="4966906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05DE96-5C1B-42E9-8F99-E8A48E1B8EFB}">
      <dsp:nvSpPr>
        <dsp:cNvPr id="0" name=""/>
        <dsp:cNvSpPr/>
      </dsp:nvSpPr>
      <dsp:spPr>
        <a:xfrm>
          <a:off x="5592527" y="4061375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CFBF34-1839-4C99-93D4-77681416F23F}">
      <dsp:nvSpPr>
        <dsp:cNvPr id="0" name=""/>
        <dsp:cNvSpPr/>
      </dsp:nvSpPr>
      <dsp:spPr>
        <a:xfrm>
          <a:off x="6016598" y="3177404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C99A1C-D8FC-4BC2-9AFB-0691C3577C30}">
      <dsp:nvSpPr>
        <dsp:cNvPr id="0" name=""/>
        <dsp:cNvSpPr/>
      </dsp:nvSpPr>
      <dsp:spPr>
        <a:xfrm>
          <a:off x="6278175" y="2261093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902958-E101-41E2-9659-E681947838E4}">
      <dsp:nvSpPr>
        <dsp:cNvPr id="0" name=""/>
        <dsp:cNvSpPr/>
      </dsp:nvSpPr>
      <dsp:spPr>
        <a:xfrm>
          <a:off x="6398659" y="1358098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100115-B678-4CA6-BB6D-4B2F9921C928}">
      <dsp:nvSpPr>
        <dsp:cNvPr id="0" name=""/>
        <dsp:cNvSpPr/>
      </dsp:nvSpPr>
      <dsp:spPr>
        <a:xfrm>
          <a:off x="6219518" y="177356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8E8E59-7F5B-4D6D-AF3E-7CBD9F77CB9F}">
      <dsp:nvSpPr>
        <dsp:cNvPr id="0" name=""/>
        <dsp:cNvSpPr/>
      </dsp:nvSpPr>
      <dsp:spPr>
        <a:xfrm>
          <a:off x="6335246" y="88579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7F35C9-F959-455E-878B-171568BC307A}">
      <dsp:nvSpPr>
        <dsp:cNvPr id="0" name=""/>
        <dsp:cNvSpPr/>
      </dsp:nvSpPr>
      <dsp:spPr>
        <a:xfrm>
          <a:off x="6450974" y="435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8D9027-8E65-447B-B027-DEA7E1E79973}">
      <dsp:nvSpPr>
        <dsp:cNvPr id="0" name=""/>
        <dsp:cNvSpPr/>
      </dsp:nvSpPr>
      <dsp:spPr>
        <a:xfrm>
          <a:off x="6566702" y="88579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054D5F-376E-49C0-9085-99DEF4A642A4}">
      <dsp:nvSpPr>
        <dsp:cNvPr id="0" name=""/>
        <dsp:cNvSpPr/>
      </dsp:nvSpPr>
      <dsp:spPr>
        <a:xfrm>
          <a:off x="6683223" y="177356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C4F161-66F8-4DE3-9B3F-AC25BDFFC82D}">
      <dsp:nvSpPr>
        <dsp:cNvPr id="0" name=""/>
        <dsp:cNvSpPr/>
      </dsp:nvSpPr>
      <dsp:spPr>
        <a:xfrm>
          <a:off x="6450974" y="186868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1052CC-1220-4B50-92D7-03219AD17A78}">
      <dsp:nvSpPr>
        <dsp:cNvPr id="0" name=""/>
        <dsp:cNvSpPr/>
      </dsp:nvSpPr>
      <dsp:spPr>
        <a:xfrm>
          <a:off x="6450974" y="373935"/>
          <a:ext cx="76887" cy="76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4880A7-B7E7-4466-917B-2268A62A3C37}">
      <dsp:nvSpPr>
        <dsp:cNvPr id="0" name=""/>
        <dsp:cNvSpPr/>
      </dsp:nvSpPr>
      <dsp:spPr>
        <a:xfrm>
          <a:off x="3067278" y="5742324"/>
          <a:ext cx="2089242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Pilar fundamental</a:t>
          </a:r>
        </a:p>
      </dsp:txBody>
      <dsp:txXfrm>
        <a:off x="3089071" y="5764117"/>
        <a:ext cx="2045656" cy="402838"/>
      </dsp:txXfrm>
    </dsp:sp>
    <dsp:sp modelId="{CC213471-6FD0-4F37-9E98-E3D8F9F8C550}">
      <dsp:nvSpPr>
        <dsp:cNvPr id="0" name=""/>
        <dsp:cNvSpPr/>
      </dsp:nvSpPr>
      <dsp:spPr>
        <a:xfrm>
          <a:off x="5171508" y="5746038"/>
          <a:ext cx="1790670" cy="44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Economía de un país</a:t>
          </a:r>
        </a:p>
      </dsp:txBody>
      <dsp:txXfrm>
        <a:off x="5171508" y="5746038"/>
        <a:ext cx="1790670" cy="446424"/>
      </dsp:txXfrm>
    </dsp:sp>
    <dsp:sp modelId="{592366D2-EBCF-4757-82D6-7C4D8CC62320}">
      <dsp:nvSpPr>
        <dsp:cNvPr id="0" name=""/>
        <dsp:cNvSpPr/>
      </dsp:nvSpPr>
      <dsp:spPr>
        <a:xfrm>
          <a:off x="2568937" y="5453043"/>
          <a:ext cx="772047" cy="7723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A8A060-6EAC-47F4-9D57-478A87F3BC14}">
      <dsp:nvSpPr>
        <dsp:cNvPr id="0" name=""/>
        <dsp:cNvSpPr/>
      </dsp:nvSpPr>
      <dsp:spPr>
        <a:xfrm>
          <a:off x="4655847" y="5119938"/>
          <a:ext cx="2089242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Confianza</a:t>
          </a:r>
        </a:p>
      </dsp:txBody>
      <dsp:txXfrm>
        <a:off x="4677640" y="5141731"/>
        <a:ext cx="2045656" cy="402838"/>
      </dsp:txXfrm>
    </dsp:sp>
    <dsp:sp modelId="{40F790FA-0F25-40F4-A786-AC8D079A495B}">
      <dsp:nvSpPr>
        <dsp:cNvPr id="0" name=""/>
        <dsp:cNvSpPr/>
      </dsp:nvSpPr>
      <dsp:spPr>
        <a:xfrm>
          <a:off x="6827847" y="5117409"/>
          <a:ext cx="1885133" cy="56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Entidades bancarias y la población</a:t>
          </a:r>
        </a:p>
      </dsp:txBody>
      <dsp:txXfrm>
        <a:off x="6827847" y="5117409"/>
        <a:ext cx="1885133" cy="568668"/>
      </dsp:txXfrm>
    </dsp:sp>
    <dsp:sp modelId="{3557EEE0-93DA-4AD4-BAB1-4002779A3EC2}">
      <dsp:nvSpPr>
        <dsp:cNvPr id="0" name=""/>
        <dsp:cNvSpPr/>
      </dsp:nvSpPr>
      <dsp:spPr>
        <a:xfrm>
          <a:off x="4137605" y="4882964"/>
          <a:ext cx="772047" cy="7723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53BA7C-FC0E-4780-99A6-5F88A5A2CF3B}">
      <dsp:nvSpPr>
        <dsp:cNvPr id="0" name=""/>
        <dsp:cNvSpPr/>
      </dsp:nvSpPr>
      <dsp:spPr>
        <a:xfrm>
          <a:off x="5409579" y="4394173"/>
          <a:ext cx="2089242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Crisis financieras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1372" y="4415966"/>
        <a:ext cx="2045656" cy="402838"/>
      </dsp:txXfrm>
    </dsp:sp>
    <dsp:sp modelId="{AB9B786D-107C-4E90-BE03-EFBF5705AA23}">
      <dsp:nvSpPr>
        <dsp:cNvPr id="0" name=""/>
        <dsp:cNvSpPr/>
      </dsp:nvSpPr>
      <dsp:spPr>
        <a:xfrm>
          <a:off x="7550125" y="4419026"/>
          <a:ext cx="2386977" cy="44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Afectando sensiblemente Imagen sector bancario</a:t>
          </a:r>
          <a:endParaRPr lang="es-EC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0125" y="4419026"/>
        <a:ext cx="2386977" cy="446424"/>
      </dsp:txXfrm>
    </dsp:sp>
    <dsp:sp modelId="{B96F8796-80F5-4B3D-884B-AEB0E1AC78F2}">
      <dsp:nvSpPr>
        <dsp:cNvPr id="0" name=""/>
        <dsp:cNvSpPr/>
      </dsp:nvSpPr>
      <dsp:spPr>
        <a:xfrm>
          <a:off x="4920209" y="4149597"/>
          <a:ext cx="772047" cy="7723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020EA-4015-4D53-8DDF-5BCBE4ECE285}">
      <dsp:nvSpPr>
        <dsp:cNvPr id="0" name=""/>
        <dsp:cNvSpPr/>
      </dsp:nvSpPr>
      <dsp:spPr>
        <a:xfrm>
          <a:off x="5951988" y="3500685"/>
          <a:ext cx="2046126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Problemáticas económico/social</a:t>
          </a:r>
        </a:p>
      </dsp:txBody>
      <dsp:txXfrm>
        <a:off x="5973781" y="3522478"/>
        <a:ext cx="2002540" cy="402838"/>
      </dsp:txXfrm>
    </dsp:sp>
    <dsp:sp modelId="{7F608AF0-2CEF-4425-81C5-0B25AFD1EB10}">
      <dsp:nvSpPr>
        <dsp:cNvPr id="0" name=""/>
        <dsp:cNvSpPr/>
      </dsp:nvSpPr>
      <dsp:spPr>
        <a:xfrm>
          <a:off x="8169962" y="3530908"/>
          <a:ext cx="2207496" cy="44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Pérdida moneda y salida cientos ecuatorianos</a:t>
          </a:r>
        </a:p>
      </dsp:txBody>
      <dsp:txXfrm>
        <a:off x="8169962" y="3530908"/>
        <a:ext cx="2207496" cy="446424"/>
      </dsp:txXfrm>
    </dsp:sp>
    <dsp:sp modelId="{5723F4F9-3258-42B5-AFFA-B60E5635A52A}">
      <dsp:nvSpPr>
        <dsp:cNvPr id="0" name=""/>
        <dsp:cNvSpPr/>
      </dsp:nvSpPr>
      <dsp:spPr>
        <a:xfrm>
          <a:off x="5404271" y="3249457"/>
          <a:ext cx="772047" cy="77236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33FCA8-BC3C-4767-833D-3677CB014136}">
      <dsp:nvSpPr>
        <dsp:cNvPr id="0" name=""/>
        <dsp:cNvSpPr/>
      </dsp:nvSpPr>
      <dsp:spPr>
        <a:xfrm>
          <a:off x="6277557" y="2641077"/>
          <a:ext cx="1898857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Banca esfuerza constantemente</a:t>
          </a:r>
        </a:p>
      </dsp:txBody>
      <dsp:txXfrm>
        <a:off x="6299350" y="2662870"/>
        <a:ext cx="1855271" cy="402838"/>
      </dsp:txXfrm>
    </dsp:sp>
    <dsp:sp modelId="{2DD2F4CC-B40D-4726-BF2C-C40E27C36B67}">
      <dsp:nvSpPr>
        <dsp:cNvPr id="0" name=""/>
        <dsp:cNvSpPr/>
      </dsp:nvSpPr>
      <dsp:spPr>
        <a:xfrm>
          <a:off x="8352929" y="2641077"/>
          <a:ext cx="1844951" cy="44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Finalidad: proteger y fortalecer Imagen</a:t>
          </a:r>
          <a:endParaRPr lang="es-EC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2929" y="2641077"/>
        <a:ext cx="1844951" cy="446424"/>
      </dsp:txXfrm>
    </dsp:sp>
    <dsp:sp modelId="{F23E161D-93AE-44DA-8F01-267357F24032}">
      <dsp:nvSpPr>
        <dsp:cNvPr id="0" name=""/>
        <dsp:cNvSpPr/>
      </dsp:nvSpPr>
      <dsp:spPr>
        <a:xfrm>
          <a:off x="5755418" y="2342657"/>
          <a:ext cx="772047" cy="772364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41000" r="-41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C55C3D-044C-4CB5-96D1-F98EC48B2C63}">
      <dsp:nvSpPr>
        <dsp:cNvPr id="0" name=""/>
        <dsp:cNvSpPr/>
      </dsp:nvSpPr>
      <dsp:spPr>
        <a:xfrm>
          <a:off x="6455715" y="1730717"/>
          <a:ext cx="2066243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Percepción del usuario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7508" y="1752510"/>
        <a:ext cx="2022657" cy="402838"/>
      </dsp:txXfrm>
    </dsp:sp>
    <dsp:sp modelId="{C0191FB7-3BD8-493C-8935-5BD04F523377}">
      <dsp:nvSpPr>
        <dsp:cNvPr id="0" name=""/>
        <dsp:cNvSpPr/>
      </dsp:nvSpPr>
      <dsp:spPr>
        <a:xfrm>
          <a:off x="5955960" y="1442199"/>
          <a:ext cx="772047" cy="77236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4C40AD-38CB-413D-87C3-392293951626}">
      <dsp:nvSpPr>
        <dsp:cNvPr id="0" name=""/>
        <dsp:cNvSpPr/>
      </dsp:nvSpPr>
      <dsp:spPr>
        <a:xfrm>
          <a:off x="6624738" y="916215"/>
          <a:ext cx="2091990" cy="4464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250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Cliente imagen negativa</a:t>
          </a:r>
        </a:p>
      </dsp:txBody>
      <dsp:txXfrm>
        <a:off x="6646531" y="938008"/>
        <a:ext cx="2048404" cy="402838"/>
      </dsp:txXfrm>
    </dsp:sp>
    <dsp:sp modelId="{D96D706E-C4A4-4E01-AD53-FFB7ED1681B9}">
      <dsp:nvSpPr>
        <dsp:cNvPr id="0" name=""/>
        <dsp:cNvSpPr/>
      </dsp:nvSpPr>
      <dsp:spPr>
        <a:xfrm>
          <a:off x="6065347" y="574081"/>
          <a:ext cx="772047" cy="772364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19000" r="-19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C3AB6-C926-4D00-A3AA-8FE4EAAE08AA}">
      <dsp:nvSpPr>
        <dsp:cNvPr id="0" name=""/>
        <dsp:cNvSpPr/>
      </dsp:nvSpPr>
      <dsp:spPr>
        <a:xfrm>
          <a:off x="205628" y="1319024"/>
          <a:ext cx="4818385" cy="150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892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Evaluar periódicamente la imagen proyectada frente a la imagen percibida para prevenir que esta imagen sea distorsionada en el proceso de comunicación corporativa.</a:t>
          </a:r>
        </a:p>
      </dsp:txBody>
      <dsp:txXfrm>
        <a:off x="205628" y="1319024"/>
        <a:ext cx="4818385" cy="1505745"/>
      </dsp:txXfrm>
    </dsp:sp>
    <dsp:sp modelId="{F2FA1630-5A6A-4D9D-8089-2EBF1F30423F}">
      <dsp:nvSpPr>
        <dsp:cNvPr id="0" name=""/>
        <dsp:cNvSpPr/>
      </dsp:nvSpPr>
      <dsp:spPr>
        <a:xfrm>
          <a:off x="4862" y="1101527"/>
          <a:ext cx="1054021" cy="15810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119D8-11F4-4BB1-B213-B23823D290F2}">
      <dsp:nvSpPr>
        <dsp:cNvPr id="0" name=""/>
        <dsp:cNvSpPr/>
      </dsp:nvSpPr>
      <dsp:spPr>
        <a:xfrm>
          <a:off x="5507629" y="1319024"/>
          <a:ext cx="4818385" cy="150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892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Diseñar estratégicas que contribuyan al fortalecimiento de imagen corporativa a través de acciones vinculadas a la atención y proximidad con el cliente (física o virtual) ya que tienen mayor incidencia en la percepción del usuario</a:t>
          </a:r>
          <a:endParaRPr lang="es-EC" sz="1100" kern="1200" dirty="0"/>
        </a:p>
      </dsp:txBody>
      <dsp:txXfrm>
        <a:off x="5507629" y="1319024"/>
        <a:ext cx="4818385" cy="1505745"/>
      </dsp:txXfrm>
    </dsp:sp>
    <dsp:sp modelId="{F3072DB1-AF80-4C13-8D17-D350D75990D1}">
      <dsp:nvSpPr>
        <dsp:cNvPr id="0" name=""/>
        <dsp:cNvSpPr/>
      </dsp:nvSpPr>
      <dsp:spPr>
        <a:xfrm>
          <a:off x="5306863" y="1101527"/>
          <a:ext cx="1054021" cy="15810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FBD4D-FAF6-4963-9A68-024ECF4CF495}">
      <dsp:nvSpPr>
        <dsp:cNvPr id="0" name=""/>
        <dsp:cNvSpPr/>
      </dsp:nvSpPr>
      <dsp:spPr>
        <a:xfrm>
          <a:off x="205628" y="3214590"/>
          <a:ext cx="4818385" cy="150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892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Evaluar la imagen posterior a situaciones de conmoción social con el fin de cristalizar la verdadera percepción que tiene el usuario. </a:t>
          </a:r>
          <a:endParaRPr lang="es-EC" sz="1100" kern="1200" dirty="0"/>
        </a:p>
      </dsp:txBody>
      <dsp:txXfrm>
        <a:off x="205628" y="3214590"/>
        <a:ext cx="4818385" cy="1505745"/>
      </dsp:txXfrm>
    </dsp:sp>
    <dsp:sp modelId="{E99807EB-6FFE-4059-9340-9FA5037C676D}">
      <dsp:nvSpPr>
        <dsp:cNvPr id="0" name=""/>
        <dsp:cNvSpPr/>
      </dsp:nvSpPr>
      <dsp:spPr>
        <a:xfrm>
          <a:off x="4862" y="2997094"/>
          <a:ext cx="1054021" cy="15810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88FD9-4605-4B08-AF92-B8AD26D5BE88}">
      <dsp:nvSpPr>
        <dsp:cNvPr id="0" name=""/>
        <dsp:cNvSpPr/>
      </dsp:nvSpPr>
      <dsp:spPr>
        <a:xfrm>
          <a:off x="5507629" y="3214590"/>
          <a:ext cx="4818385" cy="1505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892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Fortalecer la imagen de entidades bancarias enfocadas en la satisfacción  del usuario siguiendo las acciones estratégicas propuestas en la presente investigación.</a:t>
          </a:r>
          <a:endParaRPr lang="es-EC" sz="1100" kern="1200" dirty="0"/>
        </a:p>
      </dsp:txBody>
      <dsp:txXfrm>
        <a:off x="5507629" y="3214590"/>
        <a:ext cx="4818385" cy="1505745"/>
      </dsp:txXfrm>
    </dsp:sp>
    <dsp:sp modelId="{EFFD3335-197B-4DCB-B680-E19E24802692}">
      <dsp:nvSpPr>
        <dsp:cNvPr id="0" name=""/>
        <dsp:cNvSpPr/>
      </dsp:nvSpPr>
      <dsp:spPr>
        <a:xfrm>
          <a:off x="5306863" y="2997094"/>
          <a:ext cx="1054021" cy="15810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19F14-1807-409E-86E7-B74763F86EE0}">
      <dsp:nvSpPr>
        <dsp:cNvPr id="0" name=""/>
        <dsp:cNvSpPr/>
      </dsp:nvSpPr>
      <dsp:spPr>
        <a:xfrm>
          <a:off x="0" y="353056"/>
          <a:ext cx="508788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3808-02EB-453F-B6E5-DE40DF402C45}">
      <dsp:nvSpPr>
        <dsp:cNvPr id="0" name=""/>
        <dsp:cNvSpPr/>
      </dsp:nvSpPr>
      <dsp:spPr>
        <a:xfrm>
          <a:off x="254394" y="43096"/>
          <a:ext cx="356152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17" tIns="0" rIns="1346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ORGANIZACIÓN</a:t>
          </a:r>
          <a:endParaRPr lang="es-EC" sz="1400" kern="1200" dirty="0"/>
        </a:p>
      </dsp:txBody>
      <dsp:txXfrm>
        <a:off x="284656" y="73358"/>
        <a:ext cx="3500998" cy="559396"/>
      </dsp:txXfrm>
    </dsp:sp>
    <dsp:sp modelId="{E5B4C9BB-F7AB-4CA1-8EFC-2F02947E4781}">
      <dsp:nvSpPr>
        <dsp:cNvPr id="0" name=""/>
        <dsp:cNvSpPr/>
      </dsp:nvSpPr>
      <dsp:spPr>
        <a:xfrm>
          <a:off x="0" y="1305616"/>
          <a:ext cx="508788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92B27-8B75-4A8E-BA26-9EC40EAB33EE}">
      <dsp:nvSpPr>
        <dsp:cNvPr id="0" name=""/>
        <dsp:cNvSpPr/>
      </dsp:nvSpPr>
      <dsp:spPr>
        <a:xfrm>
          <a:off x="254394" y="995656"/>
          <a:ext cx="356152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17" tIns="0" rIns="1346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NECESIDADES, MOTIVACIONES Y EXPECTATIVAS DE SU SEGEMENTO META</a:t>
          </a:r>
          <a:endParaRPr lang="es-EC" sz="1400" kern="1200" dirty="0"/>
        </a:p>
      </dsp:txBody>
      <dsp:txXfrm>
        <a:off x="284656" y="1025918"/>
        <a:ext cx="3500998" cy="559396"/>
      </dsp:txXfrm>
    </dsp:sp>
    <dsp:sp modelId="{C224F448-F5FE-4D15-B73B-33BFB0D4AAF4}">
      <dsp:nvSpPr>
        <dsp:cNvPr id="0" name=""/>
        <dsp:cNvSpPr/>
      </dsp:nvSpPr>
      <dsp:spPr>
        <a:xfrm>
          <a:off x="0" y="2374585"/>
          <a:ext cx="508788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EE2E0-6B5F-4865-9C40-DCC3A06B87F1}">
      <dsp:nvSpPr>
        <dsp:cNvPr id="0" name=""/>
        <dsp:cNvSpPr/>
      </dsp:nvSpPr>
      <dsp:spPr>
        <a:xfrm>
          <a:off x="254394" y="1948216"/>
          <a:ext cx="3561522" cy="736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17" tIns="0" rIns="1346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DISEÑAR OFERTAS QUE LOGREN SATISFACER LAS NECESIDADES Y REQUERIMIENTOS DEL CLIENTE</a:t>
          </a:r>
          <a:endParaRPr lang="es-EC" sz="1400" kern="1200" dirty="0"/>
        </a:p>
      </dsp:txBody>
      <dsp:txXfrm>
        <a:off x="290339" y="1984161"/>
        <a:ext cx="3489632" cy="664438"/>
      </dsp:txXfrm>
    </dsp:sp>
    <dsp:sp modelId="{0AA41276-E1DD-4AD7-9F68-DD497F4A6547}">
      <dsp:nvSpPr>
        <dsp:cNvPr id="0" name=""/>
        <dsp:cNvSpPr/>
      </dsp:nvSpPr>
      <dsp:spPr>
        <a:xfrm>
          <a:off x="0" y="3327145"/>
          <a:ext cx="508788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5C721-9B04-4C06-9222-9E42C84F2BAF}">
      <dsp:nvSpPr>
        <dsp:cNvPr id="0" name=""/>
        <dsp:cNvSpPr/>
      </dsp:nvSpPr>
      <dsp:spPr>
        <a:xfrm>
          <a:off x="254394" y="3017185"/>
          <a:ext cx="356152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17" tIns="0" rIns="1346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CREAR VINCULO</a:t>
          </a:r>
          <a:endParaRPr lang="es-EC" sz="1400" kern="1200" dirty="0"/>
        </a:p>
      </dsp:txBody>
      <dsp:txXfrm>
        <a:off x="284656" y="3047447"/>
        <a:ext cx="3500998" cy="559396"/>
      </dsp:txXfrm>
    </dsp:sp>
    <dsp:sp modelId="{E55FA5D0-3A88-4317-8A08-3C7E7B705775}">
      <dsp:nvSpPr>
        <dsp:cNvPr id="0" name=""/>
        <dsp:cNvSpPr/>
      </dsp:nvSpPr>
      <dsp:spPr>
        <a:xfrm>
          <a:off x="0" y="4279705"/>
          <a:ext cx="508788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6FDDD-42B5-408C-A298-08A117B11FB0}">
      <dsp:nvSpPr>
        <dsp:cNvPr id="0" name=""/>
        <dsp:cNvSpPr/>
      </dsp:nvSpPr>
      <dsp:spPr>
        <a:xfrm>
          <a:off x="254394" y="3969745"/>
          <a:ext cx="356152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617" tIns="0" rIns="1346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CONTRIBUYA A LA FIDELIZACIÓN DEL MISMO</a:t>
          </a:r>
          <a:endParaRPr lang="es-EC" sz="1400" kern="1200" dirty="0"/>
        </a:p>
      </dsp:txBody>
      <dsp:txXfrm>
        <a:off x="284656" y="4000007"/>
        <a:ext cx="350099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4A1C-A89C-4196-ABE6-723E869334B0}">
      <dsp:nvSpPr>
        <dsp:cNvPr id="0" name=""/>
        <dsp:cNvSpPr/>
      </dsp:nvSpPr>
      <dsp:spPr>
        <a:xfrm>
          <a:off x="1622682" y="216695"/>
          <a:ext cx="4105606" cy="1283001"/>
        </a:xfrm>
        <a:prstGeom prst="rect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MX" sz="1600" kern="1200" dirty="0"/>
            <a:t>Mide la correlación entre variables cualitativas</a:t>
          </a:r>
          <a:endParaRPr lang="es-EC" sz="3200" kern="1200" dirty="0">
            <a:solidFill>
              <a:schemeClr val="tx1"/>
            </a:solidFill>
          </a:endParaRPr>
        </a:p>
      </dsp:txBody>
      <dsp:txXfrm>
        <a:off x="1622682" y="216695"/>
        <a:ext cx="4105606" cy="1283001"/>
      </dsp:txXfrm>
    </dsp:sp>
    <dsp:sp modelId="{C93EA7EF-B863-4432-B149-A8D07779A79B}">
      <dsp:nvSpPr>
        <dsp:cNvPr id="0" name=""/>
        <dsp:cNvSpPr/>
      </dsp:nvSpPr>
      <dsp:spPr>
        <a:xfrm>
          <a:off x="1451615" y="31372"/>
          <a:ext cx="898101" cy="13471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BBEBF6-9A02-4296-9DAF-368EBA18B498}">
      <dsp:nvSpPr>
        <dsp:cNvPr id="0" name=""/>
        <dsp:cNvSpPr/>
      </dsp:nvSpPr>
      <dsp:spPr>
        <a:xfrm>
          <a:off x="6074420" y="216695"/>
          <a:ext cx="4105606" cy="1283001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Contribuyen a explicar y valorar de mejor manera una realidad o fenómeno complejo </a:t>
          </a:r>
          <a:endParaRPr lang="es-EC" sz="1600" kern="1200" dirty="0"/>
        </a:p>
      </dsp:txBody>
      <dsp:txXfrm>
        <a:off x="6074420" y="216695"/>
        <a:ext cx="4105606" cy="1283001"/>
      </dsp:txXfrm>
    </dsp:sp>
    <dsp:sp modelId="{BB1DA872-58D2-4851-8252-8C83D79483E2}">
      <dsp:nvSpPr>
        <dsp:cNvPr id="0" name=""/>
        <dsp:cNvSpPr/>
      </dsp:nvSpPr>
      <dsp:spPr>
        <a:xfrm>
          <a:off x="5903353" y="31372"/>
          <a:ext cx="898101" cy="134715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1000" r="-81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A8B184-EA7E-44F2-8F18-989922A9A908}">
      <dsp:nvSpPr>
        <dsp:cNvPr id="0" name=""/>
        <dsp:cNvSpPr/>
      </dsp:nvSpPr>
      <dsp:spPr>
        <a:xfrm>
          <a:off x="1622682" y="1831852"/>
          <a:ext cx="4105606" cy="1283001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Proporciona una visión óptima e integral de las dimensiones</a:t>
          </a:r>
          <a:endParaRPr lang="es-EC" sz="1600" kern="1200" dirty="0"/>
        </a:p>
      </dsp:txBody>
      <dsp:txXfrm>
        <a:off x="1622682" y="1831852"/>
        <a:ext cx="4105606" cy="1283001"/>
      </dsp:txXfrm>
    </dsp:sp>
    <dsp:sp modelId="{086274AF-DFC4-4E50-9974-C4B0B7F0C40F}">
      <dsp:nvSpPr>
        <dsp:cNvPr id="0" name=""/>
        <dsp:cNvSpPr/>
      </dsp:nvSpPr>
      <dsp:spPr>
        <a:xfrm>
          <a:off x="1451615" y="1646529"/>
          <a:ext cx="898101" cy="134715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73679C-2885-4124-A26C-4B3A849084C9}">
      <dsp:nvSpPr>
        <dsp:cNvPr id="0" name=""/>
        <dsp:cNvSpPr/>
      </dsp:nvSpPr>
      <dsp:spPr>
        <a:xfrm>
          <a:off x="6074420" y="1831852"/>
          <a:ext cx="4105606" cy="1283001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Transforma un espacio multidimensional a un espacio bidimensional</a:t>
          </a:r>
          <a:endParaRPr lang="es-EC" sz="1600" kern="1200" dirty="0"/>
        </a:p>
      </dsp:txBody>
      <dsp:txXfrm>
        <a:off x="6074420" y="1831852"/>
        <a:ext cx="4105606" cy="1283001"/>
      </dsp:txXfrm>
    </dsp:sp>
    <dsp:sp modelId="{A1FAF9B4-954C-4FF9-80AC-972D05720E4E}">
      <dsp:nvSpPr>
        <dsp:cNvPr id="0" name=""/>
        <dsp:cNvSpPr/>
      </dsp:nvSpPr>
      <dsp:spPr>
        <a:xfrm>
          <a:off x="5903353" y="1646529"/>
          <a:ext cx="898101" cy="1347152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437DE0-2450-44D7-8235-ADACFDC4646F}">
      <dsp:nvSpPr>
        <dsp:cNvPr id="0" name=""/>
        <dsp:cNvSpPr/>
      </dsp:nvSpPr>
      <dsp:spPr>
        <a:xfrm>
          <a:off x="3848551" y="3447009"/>
          <a:ext cx="4105606" cy="1283001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0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600" kern="1200" dirty="0"/>
            <a:t>El índice que proporciona donde se muestra que dimensión genera un mayor impacto dentro de la variable investigada</a:t>
          </a:r>
          <a:endParaRPr lang="es-EC" sz="1600" kern="1200" dirty="0"/>
        </a:p>
      </dsp:txBody>
      <dsp:txXfrm>
        <a:off x="3848551" y="3447009"/>
        <a:ext cx="4105606" cy="1283001"/>
      </dsp:txXfrm>
    </dsp:sp>
    <dsp:sp modelId="{11142C5D-7D49-4FB9-81A8-E1532C76CC8C}">
      <dsp:nvSpPr>
        <dsp:cNvPr id="0" name=""/>
        <dsp:cNvSpPr/>
      </dsp:nvSpPr>
      <dsp:spPr>
        <a:xfrm>
          <a:off x="3677484" y="3261686"/>
          <a:ext cx="898101" cy="134715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340000" r="-340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83C9-A474-49E9-9934-FB0C653DF73C}">
      <dsp:nvSpPr>
        <dsp:cNvPr id="0" name=""/>
        <dsp:cNvSpPr/>
      </dsp:nvSpPr>
      <dsp:spPr>
        <a:xfrm>
          <a:off x="3691710" y="61834"/>
          <a:ext cx="796465" cy="20035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IC</a:t>
          </a:r>
          <a:endParaRPr lang="es-EC" sz="1000" kern="1200" dirty="0"/>
        </a:p>
      </dsp:txBody>
      <dsp:txXfrm>
        <a:off x="3697578" y="67702"/>
        <a:ext cx="784729" cy="188622"/>
      </dsp:txXfrm>
    </dsp:sp>
    <dsp:sp modelId="{6FFE7436-ACB3-4A36-97BC-EFB0E4F718BB}">
      <dsp:nvSpPr>
        <dsp:cNvPr id="0" name=""/>
        <dsp:cNvSpPr/>
      </dsp:nvSpPr>
      <dsp:spPr>
        <a:xfrm>
          <a:off x="800582" y="262193"/>
          <a:ext cx="3289361" cy="212390"/>
        </a:xfrm>
        <a:custGeom>
          <a:avLst/>
          <a:gdLst/>
          <a:ahLst/>
          <a:cxnLst/>
          <a:rect l="0" t="0" r="0" b="0"/>
          <a:pathLst>
            <a:path>
              <a:moveTo>
                <a:pt x="3289361" y="0"/>
              </a:moveTo>
              <a:lnTo>
                <a:pt x="3289361" y="106195"/>
              </a:lnTo>
              <a:lnTo>
                <a:pt x="0" y="106195"/>
              </a:lnTo>
              <a:lnTo>
                <a:pt x="0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60328-6421-4133-82C9-D56B08680A2C}">
      <dsp:nvSpPr>
        <dsp:cNvPr id="0" name=""/>
        <dsp:cNvSpPr/>
      </dsp:nvSpPr>
      <dsp:spPr>
        <a:xfrm>
          <a:off x="334654" y="474584"/>
          <a:ext cx="931856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Localización</a:t>
          </a:r>
          <a:endParaRPr lang="es-EC" sz="1000" kern="1200" dirty="0"/>
        </a:p>
      </dsp:txBody>
      <dsp:txXfrm>
        <a:off x="350206" y="490136"/>
        <a:ext cx="900752" cy="499872"/>
      </dsp:txXfrm>
    </dsp:sp>
    <dsp:sp modelId="{C48B786A-C24F-4358-8903-640FFF017078}">
      <dsp:nvSpPr>
        <dsp:cNvPr id="0" name=""/>
        <dsp:cNvSpPr/>
      </dsp:nvSpPr>
      <dsp:spPr>
        <a:xfrm>
          <a:off x="1903682" y="262193"/>
          <a:ext cx="2186260" cy="212390"/>
        </a:xfrm>
        <a:custGeom>
          <a:avLst/>
          <a:gdLst/>
          <a:ahLst/>
          <a:cxnLst/>
          <a:rect l="0" t="0" r="0" b="0"/>
          <a:pathLst>
            <a:path>
              <a:moveTo>
                <a:pt x="2186260" y="0"/>
              </a:moveTo>
              <a:lnTo>
                <a:pt x="2186260" y="106195"/>
              </a:lnTo>
              <a:lnTo>
                <a:pt x="0" y="106195"/>
              </a:lnTo>
              <a:lnTo>
                <a:pt x="0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05B-64A5-437A-BBF6-838D38C6A12D}">
      <dsp:nvSpPr>
        <dsp:cNvPr id="0" name=""/>
        <dsp:cNvSpPr/>
      </dsp:nvSpPr>
      <dsp:spPr>
        <a:xfrm>
          <a:off x="1505450" y="474584"/>
          <a:ext cx="796465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Servicios en línea</a:t>
          </a:r>
          <a:endParaRPr lang="es-EC" sz="1000" kern="1200" dirty="0"/>
        </a:p>
      </dsp:txBody>
      <dsp:txXfrm>
        <a:off x="1521002" y="490136"/>
        <a:ext cx="765361" cy="499872"/>
      </dsp:txXfrm>
    </dsp:sp>
    <dsp:sp modelId="{AC1FCB72-E77A-40F8-8D87-680052B13745}">
      <dsp:nvSpPr>
        <dsp:cNvPr id="0" name=""/>
        <dsp:cNvSpPr/>
      </dsp:nvSpPr>
      <dsp:spPr>
        <a:xfrm>
          <a:off x="2939087" y="262193"/>
          <a:ext cx="1150856" cy="212390"/>
        </a:xfrm>
        <a:custGeom>
          <a:avLst/>
          <a:gdLst/>
          <a:ahLst/>
          <a:cxnLst/>
          <a:rect l="0" t="0" r="0" b="0"/>
          <a:pathLst>
            <a:path>
              <a:moveTo>
                <a:pt x="1150856" y="0"/>
              </a:moveTo>
              <a:lnTo>
                <a:pt x="1150856" y="106195"/>
              </a:lnTo>
              <a:lnTo>
                <a:pt x="0" y="106195"/>
              </a:lnTo>
              <a:lnTo>
                <a:pt x="0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1F068-1253-44A6-96B7-FB9D7D61069E}">
      <dsp:nvSpPr>
        <dsp:cNvPr id="0" name=""/>
        <dsp:cNvSpPr/>
      </dsp:nvSpPr>
      <dsp:spPr>
        <a:xfrm>
          <a:off x="2540854" y="474584"/>
          <a:ext cx="796465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Atención al cliente</a:t>
          </a:r>
          <a:endParaRPr lang="es-EC" sz="1000" kern="1200" dirty="0"/>
        </a:p>
      </dsp:txBody>
      <dsp:txXfrm>
        <a:off x="2556406" y="490136"/>
        <a:ext cx="765361" cy="499872"/>
      </dsp:txXfrm>
    </dsp:sp>
    <dsp:sp modelId="{E0215D5F-E472-468E-ADD1-8D5E1780F20E}">
      <dsp:nvSpPr>
        <dsp:cNvPr id="0" name=""/>
        <dsp:cNvSpPr/>
      </dsp:nvSpPr>
      <dsp:spPr>
        <a:xfrm>
          <a:off x="3974491" y="262193"/>
          <a:ext cx="115451" cy="212390"/>
        </a:xfrm>
        <a:custGeom>
          <a:avLst/>
          <a:gdLst/>
          <a:ahLst/>
          <a:cxnLst/>
          <a:rect l="0" t="0" r="0" b="0"/>
          <a:pathLst>
            <a:path>
              <a:moveTo>
                <a:pt x="115451" y="0"/>
              </a:moveTo>
              <a:lnTo>
                <a:pt x="115451" y="106195"/>
              </a:lnTo>
              <a:lnTo>
                <a:pt x="0" y="106195"/>
              </a:lnTo>
              <a:lnTo>
                <a:pt x="0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CDE4-7F49-47DA-B19F-6C95497746A1}">
      <dsp:nvSpPr>
        <dsp:cNvPr id="0" name=""/>
        <dsp:cNvSpPr/>
      </dsp:nvSpPr>
      <dsp:spPr>
        <a:xfrm>
          <a:off x="3576259" y="474584"/>
          <a:ext cx="796465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Productos y servicios</a:t>
          </a:r>
          <a:endParaRPr lang="es-EC" sz="1000" kern="1200" dirty="0"/>
        </a:p>
      </dsp:txBody>
      <dsp:txXfrm>
        <a:off x="3591811" y="490136"/>
        <a:ext cx="765361" cy="499872"/>
      </dsp:txXfrm>
    </dsp:sp>
    <dsp:sp modelId="{84EA5BA5-5BBB-47F3-B168-E83B89E64121}">
      <dsp:nvSpPr>
        <dsp:cNvPr id="0" name=""/>
        <dsp:cNvSpPr/>
      </dsp:nvSpPr>
      <dsp:spPr>
        <a:xfrm>
          <a:off x="4089943" y="262193"/>
          <a:ext cx="985533" cy="21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5"/>
              </a:lnTo>
              <a:lnTo>
                <a:pt x="985533" y="106195"/>
              </a:lnTo>
              <a:lnTo>
                <a:pt x="985533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1EFB5-6E33-4BBC-BA86-4275B7F6AE5E}">
      <dsp:nvSpPr>
        <dsp:cNvPr id="0" name=""/>
        <dsp:cNvSpPr/>
      </dsp:nvSpPr>
      <dsp:spPr>
        <a:xfrm>
          <a:off x="4611663" y="474584"/>
          <a:ext cx="927626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Reputación</a:t>
          </a:r>
          <a:endParaRPr lang="es-EC" sz="1000" kern="1200" dirty="0"/>
        </a:p>
      </dsp:txBody>
      <dsp:txXfrm>
        <a:off x="4627215" y="490136"/>
        <a:ext cx="896522" cy="499872"/>
      </dsp:txXfrm>
    </dsp:sp>
    <dsp:sp modelId="{C875CA32-D48E-4118-9BA3-4804EB8AED29}">
      <dsp:nvSpPr>
        <dsp:cNvPr id="0" name=""/>
        <dsp:cNvSpPr/>
      </dsp:nvSpPr>
      <dsp:spPr>
        <a:xfrm>
          <a:off x="4089943" y="262193"/>
          <a:ext cx="2086519" cy="21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5"/>
              </a:lnTo>
              <a:lnTo>
                <a:pt x="2086519" y="106195"/>
              </a:lnTo>
              <a:lnTo>
                <a:pt x="2086519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23957-7C4A-4840-9223-7D4D75FC7207}">
      <dsp:nvSpPr>
        <dsp:cNvPr id="0" name=""/>
        <dsp:cNvSpPr/>
      </dsp:nvSpPr>
      <dsp:spPr>
        <a:xfrm>
          <a:off x="5778230" y="474584"/>
          <a:ext cx="796465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Justicia en precio</a:t>
          </a:r>
          <a:endParaRPr lang="es-EC" sz="1000" kern="1200" dirty="0"/>
        </a:p>
      </dsp:txBody>
      <dsp:txXfrm>
        <a:off x="5793782" y="490136"/>
        <a:ext cx="765361" cy="499872"/>
      </dsp:txXfrm>
    </dsp:sp>
    <dsp:sp modelId="{AD9F0E0D-DCB5-4C7F-ACBF-D8EB3FF11BF0}">
      <dsp:nvSpPr>
        <dsp:cNvPr id="0" name=""/>
        <dsp:cNvSpPr/>
      </dsp:nvSpPr>
      <dsp:spPr>
        <a:xfrm>
          <a:off x="4089943" y="262193"/>
          <a:ext cx="3239490" cy="21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5"/>
              </a:lnTo>
              <a:lnTo>
                <a:pt x="3239490" y="106195"/>
              </a:lnTo>
              <a:lnTo>
                <a:pt x="3239490" y="2123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A2453-4B3D-45E3-9168-CF491DF7F600}">
      <dsp:nvSpPr>
        <dsp:cNvPr id="0" name=""/>
        <dsp:cNvSpPr/>
      </dsp:nvSpPr>
      <dsp:spPr>
        <a:xfrm>
          <a:off x="6813635" y="474584"/>
          <a:ext cx="1031597" cy="53097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Responsabilidad Social</a:t>
          </a:r>
          <a:endParaRPr lang="es-EC" sz="1000" kern="1200" dirty="0"/>
        </a:p>
      </dsp:txBody>
      <dsp:txXfrm>
        <a:off x="6829187" y="490136"/>
        <a:ext cx="1000493" cy="499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F2178-54AF-47E1-8BF1-F866ACDCF704}">
      <dsp:nvSpPr>
        <dsp:cNvPr id="0" name=""/>
        <dsp:cNvSpPr/>
      </dsp:nvSpPr>
      <dsp:spPr>
        <a:xfrm>
          <a:off x="0" y="484349"/>
          <a:ext cx="3455714" cy="345571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A62CD-14B3-48E5-9D47-96BBFC4EB19E}">
      <dsp:nvSpPr>
        <dsp:cNvPr id="0" name=""/>
        <dsp:cNvSpPr/>
      </dsp:nvSpPr>
      <dsp:spPr>
        <a:xfrm>
          <a:off x="328292" y="812641"/>
          <a:ext cx="1347728" cy="13477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0" i="0" kern="1200" dirty="0">
              <a:solidFill>
                <a:schemeClr val="tx1"/>
              </a:solidFill>
            </a:rPr>
            <a:t>Influencia que tiene la IC en la satisfacción del cliente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94083" y="878432"/>
        <a:ext cx="1216146" cy="1216146"/>
      </dsp:txXfrm>
    </dsp:sp>
    <dsp:sp modelId="{65BE58B0-722E-4E62-BE11-BED00ECF5133}">
      <dsp:nvSpPr>
        <dsp:cNvPr id="0" name=""/>
        <dsp:cNvSpPr/>
      </dsp:nvSpPr>
      <dsp:spPr>
        <a:xfrm>
          <a:off x="1779692" y="812641"/>
          <a:ext cx="1347728" cy="13477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0" i="0" kern="1200" dirty="0">
              <a:solidFill>
                <a:schemeClr val="tx1"/>
              </a:solidFill>
            </a:rPr>
            <a:t>Eje principal para la creación de valor para atraer, retener y profundizar las relaciones con el cliente 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1845483" y="878432"/>
        <a:ext cx="1216146" cy="1216146"/>
      </dsp:txXfrm>
    </dsp:sp>
    <dsp:sp modelId="{2DE7FE3B-F9C7-4FAA-9A41-5C171783CABE}">
      <dsp:nvSpPr>
        <dsp:cNvPr id="0" name=""/>
        <dsp:cNvSpPr/>
      </dsp:nvSpPr>
      <dsp:spPr>
        <a:xfrm>
          <a:off x="328292" y="2264041"/>
          <a:ext cx="1347728" cy="13477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Diseñar una propuesta que contribuya a consolidar y fortalecer la Imagen de entidades bancarias 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94083" y="2329832"/>
        <a:ext cx="1216146" cy="1216146"/>
      </dsp:txXfrm>
    </dsp:sp>
    <dsp:sp modelId="{C26AAD07-939E-4967-8F27-AE4A2AAB345F}">
      <dsp:nvSpPr>
        <dsp:cNvPr id="0" name=""/>
        <dsp:cNvSpPr/>
      </dsp:nvSpPr>
      <dsp:spPr>
        <a:xfrm>
          <a:off x="1779692" y="2264041"/>
          <a:ext cx="1347728" cy="13477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A través de acciones estratégicas que eleven la satisfacción del usuario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1845483" y="2329832"/>
        <a:ext cx="1216146" cy="1216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D2CB-1E09-44DA-B8F1-8E5A6A94F047}">
      <dsp:nvSpPr>
        <dsp:cNvPr id="0" name=""/>
        <dsp:cNvSpPr/>
      </dsp:nvSpPr>
      <dsp:spPr>
        <a:xfrm>
          <a:off x="366121" y="1473955"/>
          <a:ext cx="238379" cy="829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189" y="0"/>
              </a:lnTo>
              <a:lnTo>
                <a:pt x="119189" y="829695"/>
              </a:lnTo>
              <a:lnTo>
                <a:pt x="238379" y="82969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63729" y="1867221"/>
        <a:ext cx="43163" cy="43163"/>
      </dsp:txXfrm>
    </dsp:sp>
    <dsp:sp modelId="{4D762F2F-D158-4BD6-9A95-EA8064AECF67}">
      <dsp:nvSpPr>
        <dsp:cNvPr id="0" name=""/>
        <dsp:cNvSpPr/>
      </dsp:nvSpPr>
      <dsp:spPr>
        <a:xfrm>
          <a:off x="366121" y="1428235"/>
          <a:ext cx="238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379" y="4572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79351" y="1467996"/>
        <a:ext cx="11918" cy="11918"/>
      </dsp:txXfrm>
    </dsp:sp>
    <dsp:sp modelId="{E598B80E-A865-4E39-A12F-F778AA406DBB}">
      <dsp:nvSpPr>
        <dsp:cNvPr id="0" name=""/>
        <dsp:cNvSpPr/>
      </dsp:nvSpPr>
      <dsp:spPr>
        <a:xfrm>
          <a:off x="366121" y="644259"/>
          <a:ext cx="238379" cy="829695"/>
        </a:xfrm>
        <a:custGeom>
          <a:avLst/>
          <a:gdLst/>
          <a:ahLst/>
          <a:cxnLst/>
          <a:rect l="0" t="0" r="0" b="0"/>
          <a:pathLst>
            <a:path>
              <a:moveTo>
                <a:pt x="0" y="829695"/>
              </a:moveTo>
              <a:lnTo>
                <a:pt x="119189" y="829695"/>
              </a:lnTo>
              <a:lnTo>
                <a:pt x="119189" y="0"/>
              </a:lnTo>
              <a:lnTo>
                <a:pt x="23837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63729" y="1037526"/>
        <a:ext cx="43163" cy="43163"/>
      </dsp:txXfrm>
    </dsp:sp>
    <dsp:sp modelId="{EBBE7282-32CA-43B2-B21A-462675D951E9}">
      <dsp:nvSpPr>
        <dsp:cNvPr id="0" name=""/>
        <dsp:cNvSpPr/>
      </dsp:nvSpPr>
      <dsp:spPr>
        <a:xfrm rot="16200000">
          <a:off x="-566828" y="1292263"/>
          <a:ext cx="1502514" cy="3633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</a:p>
      </dsp:txBody>
      <dsp:txXfrm>
        <a:off x="-566828" y="1292263"/>
        <a:ext cx="1502514" cy="363383"/>
      </dsp:txXfrm>
    </dsp:sp>
    <dsp:sp modelId="{A6274F27-9461-4B37-997F-7074FE309038}">
      <dsp:nvSpPr>
        <dsp:cNvPr id="0" name=""/>
        <dsp:cNvSpPr/>
      </dsp:nvSpPr>
      <dsp:spPr>
        <a:xfrm>
          <a:off x="604500" y="274835"/>
          <a:ext cx="4067781" cy="7388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000" kern="1200" dirty="0"/>
            <a:t>Identificar y clasificar las dimensiones de imagen en cada una de las áreas críticas de la entidad bancaria </a:t>
          </a:r>
          <a:endParaRPr lang="es-EC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00" y="274835"/>
        <a:ext cx="4067781" cy="738849"/>
      </dsp:txXfrm>
    </dsp:sp>
    <dsp:sp modelId="{3747F328-5903-41AC-8603-A9848E6871F4}">
      <dsp:nvSpPr>
        <dsp:cNvPr id="0" name=""/>
        <dsp:cNvSpPr/>
      </dsp:nvSpPr>
      <dsp:spPr>
        <a:xfrm>
          <a:off x="604500" y="1104530"/>
          <a:ext cx="4067781" cy="7388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000" kern="1200"/>
            <a:t>Proponer acciones estratégicas en las áreas críticas de entidades bancarias en función de las dimensiones que conforman la imagen corporativa. </a:t>
          </a:r>
        </a:p>
      </dsp:txBody>
      <dsp:txXfrm>
        <a:off x="604500" y="1104530"/>
        <a:ext cx="4067781" cy="738849"/>
      </dsp:txXfrm>
    </dsp:sp>
    <dsp:sp modelId="{E9E91628-568E-42FE-AC8A-27C56AA898CA}">
      <dsp:nvSpPr>
        <dsp:cNvPr id="0" name=""/>
        <dsp:cNvSpPr/>
      </dsp:nvSpPr>
      <dsp:spPr>
        <a:xfrm>
          <a:off x="604500" y="1934226"/>
          <a:ext cx="4067781" cy="7388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000" kern="1200" dirty="0"/>
            <a:t>Elaborar un mapa estratégico en donde se visualice de manera clara la alineación de los objetivos de cada área en la creación de valor a través de una relación de causa y efecto.</a:t>
          </a:r>
        </a:p>
      </dsp:txBody>
      <dsp:txXfrm>
        <a:off x="604500" y="1934226"/>
        <a:ext cx="4067781" cy="738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0609-8A90-4843-8CB5-85D10A63DB86}">
      <dsp:nvSpPr>
        <dsp:cNvPr id="0" name=""/>
        <dsp:cNvSpPr/>
      </dsp:nvSpPr>
      <dsp:spPr>
        <a:xfrm>
          <a:off x="2149194" y="0"/>
          <a:ext cx="550468" cy="366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Imagen corporativa</a:t>
          </a:r>
          <a:endParaRPr lang="es-EC" sz="600" kern="1200" dirty="0">
            <a:solidFill>
              <a:schemeClr val="tx1"/>
            </a:solidFill>
          </a:endParaRPr>
        </a:p>
      </dsp:txBody>
      <dsp:txXfrm>
        <a:off x="2159942" y="10748"/>
        <a:ext cx="528972" cy="345482"/>
      </dsp:txXfrm>
    </dsp:sp>
    <dsp:sp modelId="{6CE2EC42-F4B2-4A20-82C8-0B90BCEFE604}">
      <dsp:nvSpPr>
        <dsp:cNvPr id="0" name=""/>
        <dsp:cNvSpPr/>
      </dsp:nvSpPr>
      <dsp:spPr>
        <a:xfrm>
          <a:off x="277601" y="366978"/>
          <a:ext cx="2146826" cy="146791"/>
        </a:xfrm>
        <a:custGeom>
          <a:avLst/>
          <a:gdLst/>
          <a:ahLst/>
          <a:cxnLst/>
          <a:rect l="0" t="0" r="0" b="0"/>
          <a:pathLst>
            <a:path>
              <a:moveTo>
                <a:pt x="2146826" y="0"/>
              </a:moveTo>
              <a:lnTo>
                <a:pt x="2146826" y="73395"/>
              </a:lnTo>
              <a:lnTo>
                <a:pt x="0" y="73395"/>
              </a:lnTo>
              <a:lnTo>
                <a:pt x="0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4253-88AE-40E2-9EFF-8B8CD6C87FC6}">
      <dsp:nvSpPr>
        <dsp:cNvPr id="0" name=""/>
        <dsp:cNvSpPr/>
      </dsp:nvSpPr>
      <dsp:spPr>
        <a:xfrm>
          <a:off x="2367" y="513770"/>
          <a:ext cx="550468" cy="366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Localización</a:t>
          </a:r>
        </a:p>
      </dsp:txBody>
      <dsp:txXfrm>
        <a:off x="13115" y="524518"/>
        <a:ext cx="528972" cy="345482"/>
      </dsp:txXfrm>
    </dsp:sp>
    <dsp:sp modelId="{9E75720F-03F8-42DA-9645-7E7AEC00C29F}">
      <dsp:nvSpPr>
        <dsp:cNvPr id="0" name=""/>
        <dsp:cNvSpPr/>
      </dsp:nvSpPr>
      <dsp:spPr>
        <a:xfrm>
          <a:off x="993210" y="366978"/>
          <a:ext cx="1431217" cy="146791"/>
        </a:xfrm>
        <a:custGeom>
          <a:avLst/>
          <a:gdLst/>
          <a:ahLst/>
          <a:cxnLst/>
          <a:rect l="0" t="0" r="0" b="0"/>
          <a:pathLst>
            <a:path>
              <a:moveTo>
                <a:pt x="1431217" y="0"/>
              </a:moveTo>
              <a:lnTo>
                <a:pt x="1431217" y="73395"/>
              </a:lnTo>
              <a:lnTo>
                <a:pt x="0" y="73395"/>
              </a:lnTo>
              <a:lnTo>
                <a:pt x="0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3126-660A-42DB-B8F9-4845F56E53A1}">
      <dsp:nvSpPr>
        <dsp:cNvPr id="0" name=""/>
        <dsp:cNvSpPr/>
      </dsp:nvSpPr>
      <dsp:spPr>
        <a:xfrm>
          <a:off x="717976" y="513770"/>
          <a:ext cx="550468" cy="366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Servicios en línea</a:t>
          </a:r>
          <a:endParaRPr lang="es-EC" sz="600" kern="1200" dirty="0">
            <a:solidFill>
              <a:schemeClr val="tx1"/>
            </a:solidFill>
          </a:endParaRPr>
        </a:p>
      </dsp:txBody>
      <dsp:txXfrm>
        <a:off x="728724" y="524518"/>
        <a:ext cx="528972" cy="345482"/>
      </dsp:txXfrm>
    </dsp:sp>
    <dsp:sp modelId="{7A990288-9CF9-4979-B8D6-6D6F09533025}">
      <dsp:nvSpPr>
        <dsp:cNvPr id="0" name=""/>
        <dsp:cNvSpPr/>
      </dsp:nvSpPr>
      <dsp:spPr>
        <a:xfrm>
          <a:off x="1708819" y="366978"/>
          <a:ext cx="715608" cy="146791"/>
        </a:xfrm>
        <a:custGeom>
          <a:avLst/>
          <a:gdLst/>
          <a:ahLst/>
          <a:cxnLst/>
          <a:rect l="0" t="0" r="0" b="0"/>
          <a:pathLst>
            <a:path>
              <a:moveTo>
                <a:pt x="715608" y="0"/>
              </a:moveTo>
              <a:lnTo>
                <a:pt x="715608" y="73395"/>
              </a:lnTo>
              <a:lnTo>
                <a:pt x="0" y="73395"/>
              </a:lnTo>
              <a:lnTo>
                <a:pt x="0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E19D4-FE9A-47F4-B927-0508215DA876}">
      <dsp:nvSpPr>
        <dsp:cNvPr id="0" name=""/>
        <dsp:cNvSpPr/>
      </dsp:nvSpPr>
      <dsp:spPr>
        <a:xfrm>
          <a:off x="1433585" y="513770"/>
          <a:ext cx="550468" cy="366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Atención al cliente</a:t>
          </a:r>
          <a:endParaRPr lang="es-EC" sz="600" kern="1200" dirty="0">
            <a:solidFill>
              <a:schemeClr val="tx1"/>
            </a:solidFill>
          </a:endParaRPr>
        </a:p>
      </dsp:txBody>
      <dsp:txXfrm>
        <a:off x="1444333" y="524518"/>
        <a:ext cx="528972" cy="345482"/>
      </dsp:txXfrm>
    </dsp:sp>
    <dsp:sp modelId="{55FF753C-9163-4263-962D-2E6368C87EF2}">
      <dsp:nvSpPr>
        <dsp:cNvPr id="0" name=""/>
        <dsp:cNvSpPr/>
      </dsp:nvSpPr>
      <dsp:spPr>
        <a:xfrm>
          <a:off x="2378708" y="366978"/>
          <a:ext cx="91440" cy="146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F8DFB-084E-4BBD-90DD-DFBD9192ED16}">
      <dsp:nvSpPr>
        <dsp:cNvPr id="0" name=""/>
        <dsp:cNvSpPr/>
      </dsp:nvSpPr>
      <dsp:spPr>
        <a:xfrm>
          <a:off x="2149194" y="513770"/>
          <a:ext cx="550468" cy="366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Productos y servicios</a:t>
          </a:r>
          <a:endParaRPr lang="es-EC" sz="600" kern="1200" dirty="0">
            <a:solidFill>
              <a:schemeClr val="tx1"/>
            </a:solidFill>
          </a:endParaRPr>
        </a:p>
      </dsp:txBody>
      <dsp:txXfrm>
        <a:off x="2159942" y="524518"/>
        <a:ext cx="528972" cy="345482"/>
      </dsp:txXfrm>
    </dsp:sp>
    <dsp:sp modelId="{D862B43F-F586-4B0C-847A-2C2657FE9D57}">
      <dsp:nvSpPr>
        <dsp:cNvPr id="0" name=""/>
        <dsp:cNvSpPr/>
      </dsp:nvSpPr>
      <dsp:spPr>
        <a:xfrm>
          <a:off x="2424428" y="366978"/>
          <a:ext cx="715608" cy="1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95"/>
              </a:lnTo>
              <a:lnTo>
                <a:pt x="715608" y="73395"/>
              </a:lnTo>
              <a:lnTo>
                <a:pt x="715608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C56A7-E7F8-4E22-9C67-388B46C4F7EA}">
      <dsp:nvSpPr>
        <dsp:cNvPr id="0" name=""/>
        <dsp:cNvSpPr/>
      </dsp:nvSpPr>
      <dsp:spPr>
        <a:xfrm>
          <a:off x="2864803" y="513770"/>
          <a:ext cx="550468" cy="3669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Reputación</a:t>
          </a:r>
          <a:endParaRPr lang="es-EC" sz="600" kern="1200" dirty="0">
            <a:solidFill>
              <a:schemeClr val="tx1"/>
            </a:solidFill>
          </a:endParaRPr>
        </a:p>
      </dsp:txBody>
      <dsp:txXfrm>
        <a:off x="2875551" y="524518"/>
        <a:ext cx="528972" cy="345482"/>
      </dsp:txXfrm>
    </dsp:sp>
    <dsp:sp modelId="{288354FD-6DCC-4743-ACCB-DF3F19EBBF15}">
      <dsp:nvSpPr>
        <dsp:cNvPr id="0" name=""/>
        <dsp:cNvSpPr/>
      </dsp:nvSpPr>
      <dsp:spPr>
        <a:xfrm>
          <a:off x="2424428" y="366978"/>
          <a:ext cx="1431217" cy="1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95"/>
              </a:lnTo>
              <a:lnTo>
                <a:pt x="1431217" y="73395"/>
              </a:lnTo>
              <a:lnTo>
                <a:pt x="1431217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36584-C128-45F5-B52A-BEEF158941E0}">
      <dsp:nvSpPr>
        <dsp:cNvPr id="0" name=""/>
        <dsp:cNvSpPr/>
      </dsp:nvSpPr>
      <dsp:spPr>
        <a:xfrm>
          <a:off x="3580412" y="513770"/>
          <a:ext cx="550468" cy="366978"/>
        </a:xfrm>
        <a:prstGeom prst="roundRect">
          <a:avLst>
            <a:gd name="adj" fmla="val 10000"/>
          </a:avLst>
        </a:prstGeom>
        <a:solidFill>
          <a:srgbClr val="6AAC91">
            <a:hueOff val="0"/>
            <a:satOff val="0"/>
            <a:lumOff val="0"/>
            <a:alphaOff val="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Responsabilidad</a:t>
          </a:r>
          <a:r>
            <a:rPr lang="es-MX" sz="500" kern="1200" dirty="0">
              <a:solidFill>
                <a:schemeClr val="tx1"/>
              </a:solidFill>
            </a:rPr>
            <a:t> Social</a:t>
          </a:r>
          <a:endParaRPr lang="es-EC" sz="500" kern="1200" dirty="0">
            <a:solidFill>
              <a:schemeClr val="tx1"/>
            </a:solidFill>
          </a:endParaRPr>
        </a:p>
      </dsp:txBody>
      <dsp:txXfrm>
        <a:off x="3591160" y="524518"/>
        <a:ext cx="528972" cy="345482"/>
      </dsp:txXfrm>
    </dsp:sp>
    <dsp:sp modelId="{0B73734E-C1AA-4996-B2B8-0D1351383A9F}">
      <dsp:nvSpPr>
        <dsp:cNvPr id="0" name=""/>
        <dsp:cNvSpPr/>
      </dsp:nvSpPr>
      <dsp:spPr>
        <a:xfrm>
          <a:off x="2424428" y="366978"/>
          <a:ext cx="2146826" cy="1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95"/>
              </a:lnTo>
              <a:lnTo>
                <a:pt x="2146826" y="73395"/>
              </a:lnTo>
              <a:lnTo>
                <a:pt x="2146826" y="14679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B604A-3912-425B-AAE6-26A8AB0D23CB}">
      <dsp:nvSpPr>
        <dsp:cNvPr id="0" name=""/>
        <dsp:cNvSpPr/>
      </dsp:nvSpPr>
      <dsp:spPr>
        <a:xfrm>
          <a:off x="4296021" y="513770"/>
          <a:ext cx="550468" cy="3669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>
              <a:solidFill>
                <a:schemeClr val="tx1"/>
              </a:solidFill>
            </a:rPr>
            <a:t>Justicia en precios</a:t>
          </a:r>
          <a:endParaRPr lang="es-EC" sz="600" kern="1200" dirty="0">
            <a:solidFill>
              <a:schemeClr val="tx1"/>
            </a:solidFill>
          </a:endParaRPr>
        </a:p>
      </dsp:txBody>
      <dsp:txXfrm>
        <a:off x="4306769" y="524518"/>
        <a:ext cx="528972" cy="345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2274-6DB1-4CD7-8227-B688E8D9134B}">
      <dsp:nvSpPr>
        <dsp:cNvPr id="0" name=""/>
        <dsp:cNvSpPr/>
      </dsp:nvSpPr>
      <dsp:spPr>
        <a:xfrm>
          <a:off x="957475" y="111236"/>
          <a:ext cx="845668" cy="143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Expectativas</a:t>
          </a:r>
          <a:endParaRPr lang="es-EC" sz="600" kern="1200" dirty="0"/>
        </a:p>
      </dsp:txBody>
      <dsp:txXfrm>
        <a:off x="957475" y="111236"/>
        <a:ext cx="845668" cy="143502"/>
      </dsp:txXfrm>
    </dsp:sp>
    <dsp:sp modelId="{E350CA57-EF2A-4ED1-93E1-9E97F24C18E7}">
      <dsp:nvSpPr>
        <dsp:cNvPr id="0" name=""/>
        <dsp:cNvSpPr/>
      </dsp:nvSpPr>
      <dsp:spPr>
        <a:xfrm>
          <a:off x="645334" y="-25"/>
          <a:ext cx="917987" cy="917987"/>
        </a:xfrm>
        <a:prstGeom prst="circularArrow">
          <a:avLst>
            <a:gd name="adj1" fmla="val 6908"/>
            <a:gd name="adj2" fmla="val 465812"/>
            <a:gd name="adj3" fmla="val 1322845"/>
            <a:gd name="adj4" fmla="val 19706893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98429-A93F-420E-8CA5-8995E40E61D1}">
      <dsp:nvSpPr>
        <dsp:cNvPr id="0" name=""/>
        <dsp:cNvSpPr/>
      </dsp:nvSpPr>
      <dsp:spPr>
        <a:xfrm>
          <a:off x="1029028" y="653000"/>
          <a:ext cx="702562" cy="1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Satisfacción</a:t>
          </a:r>
          <a:endParaRPr lang="es-EC" sz="600" kern="1200" dirty="0"/>
        </a:p>
      </dsp:txBody>
      <dsp:txXfrm>
        <a:off x="1029028" y="653000"/>
        <a:ext cx="702562" cy="163898"/>
      </dsp:txXfrm>
    </dsp:sp>
    <dsp:sp modelId="{4FA1F174-F6EB-404A-9343-6B2452EA5D7F}">
      <dsp:nvSpPr>
        <dsp:cNvPr id="0" name=""/>
        <dsp:cNvSpPr/>
      </dsp:nvSpPr>
      <dsp:spPr>
        <a:xfrm>
          <a:off x="645334" y="-25"/>
          <a:ext cx="917987" cy="917987"/>
        </a:xfrm>
        <a:prstGeom prst="circularArrow">
          <a:avLst>
            <a:gd name="adj1" fmla="val 6908"/>
            <a:gd name="adj2" fmla="val 465812"/>
            <a:gd name="adj3" fmla="val 6344069"/>
            <a:gd name="adj4" fmla="val 399012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A730-2D95-4A22-8C15-C72F96F78D27}">
      <dsp:nvSpPr>
        <dsp:cNvPr id="0" name=""/>
        <dsp:cNvSpPr/>
      </dsp:nvSpPr>
      <dsp:spPr>
        <a:xfrm>
          <a:off x="501358" y="653000"/>
          <a:ext cx="653978" cy="16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Compromiso</a:t>
          </a:r>
          <a:endParaRPr lang="es-EC" sz="600" kern="1200" dirty="0"/>
        </a:p>
      </dsp:txBody>
      <dsp:txXfrm>
        <a:off x="501358" y="653000"/>
        <a:ext cx="653978" cy="163898"/>
      </dsp:txXfrm>
    </dsp:sp>
    <dsp:sp modelId="{B37119FD-FD37-4E26-8EB3-E939E4A2FA5D}">
      <dsp:nvSpPr>
        <dsp:cNvPr id="0" name=""/>
        <dsp:cNvSpPr/>
      </dsp:nvSpPr>
      <dsp:spPr>
        <a:xfrm>
          <a:off x="645334" y="-25"/>
          <a:ext cx="917987" cy="917987"/>
        </a:xfrm>
        <a:prstGeom prst="circularArrow">
          <a:avLst>
            <a:gd name="adj1" fmla="val 6908"/>
            <a:gd name="adj2" fmla="val 465812"/>
            <a:gd name="adj3" fmla="val 11347481"/>
            <a:gd name="adj4" fmla="val 9011344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F0FFF-3709-43A8-B725-3D021559E9A0}">
      <dsp:nvSpPr>
        <dsp:cNvPr id="0" name=""/>
        <dsp:cNvSpPr/>
      </dsp:nvSpPr>
      <dsp:spPr>
        <a:xfrm>
          <a:off x="665749" y="20389"/>
          <a:ext cx="325195" cy="32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 dirty="0"/>
            <a:t>Lealtad</a:t>
          </a:r>
          <a:endParaRPr lang="es-EC" sz="600" kern="1200" dirty="0"/>
        </a:p>
      </dsp:txBody>
      <dsp:txXfrm>
        <a:off x="665749" y="20389"/>
        <a:ext cx="325195" cy="325195"/>
      </dsp:txXfrm>
    </dsp:sp>
    <dsp:sp modelId="{389A38E8-E65F-4457-8013-EFF8CDF613EA}">
      <dsp:nvSpPr>
        <dsp:cNvPr id="0" name=""/>
        <dsp:cNvSpPr/>
      </dsp:nvSpPr>
      <dsp:spPr>
        <a:xfrm>
          <a:off x="645334" y="-25"/>
          <a:ext cx="917987" cy="917987"/>
        </a:xfrm>
        <a:prstGeom prst="circularArrow">
          <a:avLst>
            <a:gd name="adj1" fmla="val 6908"/>
            <a:gd name="adj2" fmla="val 465812"/>
            <a:gd name="adj3" fmla="val 17354656"/>
            <a:gd name="adj4" fmla="val 15186708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129FF-AD9D-4DB7-AAE0-16D192B12450}">
      <dsp:nvSpPr>
        <dsp:cNvPr id="0" name=""/>
        <dsp:cNvSpPr/>
      </dsp:nvSpPr>
      <dsp:spPr>
        <a:xfrm>
          <a:off x="4400" y="113"/>
          <a:ext cx="2133255" cy="5087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Teoría del comportamiento del consumidor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9302" y="15015"/>
        <a:ext cx="2103451" cy="478973"/>
      </dsp:txXfrm>
    </dsp:sp>
    <dsp:sp modelId="{32D4C9BD-5905-4C11-8EE4-4C809F40203A}">
      <dsp:nvSpPr>
        <dsp:cNvPr id="0" name=""/>
        <dsp:cNvSpPr/>
      </dsp:nvSpPr>
      <dsp:spPr>
        <a:xfrm>
          <a:off x="2495693" y="113"/>
          <a:ext cx="4445704" cy="16798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200" kern="1200" dirty="0">
              <a:solidFill>
                <a:schemeClr val="tx1"/>
              </a:solidFill>
            </a:rPr>
            <a:t>Teoría Marketing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500613" y="5033"/>
        <a:ext cx="4435864" cy="158144"/>
      </dsp:txXfrm>
    </dsp:sp>
    <dsp:sp modelId="{483948A7-A61B-4C9B-B699-C672F7BCB353}">
      <dsp:nvSpPr>
        <dsp:cNvPr id="0" name=""/>
        <dsp:cNvSpPr/>
      </dsp:nvSpPr>
      <dsp:spPr>
        <a:xfrm>
          <a:off x="2497863" y="426014"/>
          <a:ext cx="2131172" cy="34137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>
              <a:solidFill>
                <a:schemeClr val="tx1"/>
              </a:solidFill>
            </a:rPr>
            <a:t>marketing de servicios</a:t>
          </a:r>
        </a:p>
      </dsp:txBody>
      <dsp:txXfrm>
        <a:off x="2507862" y="436013"/>
        <a:ext cx="2111174" cy="321381"/>
      </dsp:txXfrm>
    </dsp:sp>
    <dsp:sp modelId="{82DCB6FA-1255-4B83-92AE-8EFD9DE63D07}">
      <dsp:nvSpPr>
        <dsp:cNvPr id="0" name=""/>
        <dsp:cNvSpPr/>
      </dsp:nvSpPr>
      <dsp:spPr>
        <a:xfrm>
          <a:off x="4808054" y="426014"/>
          <a:ext cx="2131172" cy="34137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>
              <a:solidFill>
                <a:schemeClr val="tx1"/>
              </a:solidFill>
            </a:rPr>
            <a:t>marketing relacional</a:t>
          </a:r>
          <a:endParaRPr lang="es-EC" sz="900" kern="1200" dirty="0">
            <a:solidFill>
              <a:schemeClr val="tx1"/>
            </a:solidFill>
          </a:endParaRPr>
        </a:p>
      </dsp:txBody>
      <dsp:txXfrm>
        <a:off x="4818053" y="436013"/>
        <a:ext cx="2111174" cy="32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42C5629-CC00-4A84-99B0-0D6A2D256E54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ADDA26-BBAF-40D0-B104-90F4663494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004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latinLnBrk="0">
              <a:defRPr lang="es-ES" sz="1200"/>
            </a:lvl1pPr>
            <a:extLst/>
          </a:lstStyle>
          <a:p>
            <a:fld id="{C238408C-6839-46EE-8131-EDA75C487F2E}" type="datetimeFigureOut">
              <a:rPr lang="en-US"/>
              <a:pPr/>
              <a:t>9/15/2020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2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latinLnBrk="0">
              <a:defRPr lang="es-ES" sz="1200"/>
            </a:lvl1pPr>
            <a:extLst/>
          </a:lstStyle>
          <a:p>
            <a:fld id="{87D77045-401A-4D5E-BFE3-54C21A8A663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89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77045-401A-4D5E-BFE3-54C21A8A66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68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TÚ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6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9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 análisis e interpretación de los resultados obtenidos a se consideró un valor de significancia igual o mayor a 0,65.</a:t>
            </a:r>
            <a:endParaRPr kumimoji="0" lang="es-EC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77045-401A-4D5E-BFE3-54C21A8A66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02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 análisis e interpretación de los resultados obtenidos a se consideró un valor de significancia igual o mayor a 0,65.</a:t>
            </a:r>
            <a:endParaRPr kumimoji="0" lang="es-EC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8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4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 acepta de parcialmente ya que la misma supone una relación fuerte y positiva</a:t>
            </a:r>
            <a:endParaRPr lang="es-EC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pesar de obtener un bajo coeficiente  de correlación de Rho de Spearman, la imagen es significativa para predecir el grado de satisfacción futura en el usuario de servicios bancarios.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18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0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77045-401A-4D5E-BFE3-54C21A8A6634}" type="slidenum">
              <a:rPr lang="es-EC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2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3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Para alcanzar el objetivo general se plantean los siguientes objetivos específicos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77045-401A-4D5E-BFE3-54C21A8A6634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73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ESTA TEORÍA INDICA QUE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77045-401A-4D5E-BFE3-54C21A8A6634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665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Pues una vez el cliente satisfecho la organización logrará crear un vinculo de compromiso en él, este es el….</a:t>
            </a:r>
          </a:p>
          <a:p>
            <a:pPr marL="0" indent="0">
              <a:buNone/>
            </a:pPr>
            <a:r>
              <a:rPr lang="es-MX" dirty="0"/>
              <a:t>Es decir de crear relaciones estables y duraderas</a:t>
            </a:r>
          </a:p>
          <a:p>
            <a:pPr marL="0" indent="0">
              <a:buNone/>
            </a:pPr>
            <a:r>
              <a:rPr lang="es-MX" dirty="0"/>
              <a:t>Es el compromiso profundo por recompra o recomendación un b/s de manera consistente en el futuro</a:t>
            </a:r>
          </a:p>
          <a:p>
            <a:pPr marL="0" indent="0">
              <a:buNone/>
            </a:pPr>
            <a:r>
              <a:rPr lang="es-MX" dirty="0"/>
              <a:t>En definitiva, las expectativas, satisfacción, compromiso y lealtad son efectos donde existen relaciones de dependencia</a:t>
            </a:r>
            <a:r>
              <a:rPr lang="es-EC" dirty="0"/>
              <a:t> y son perfectamente aplicables</a:t>
            </a:r>
          </a:p>
          <a:p>
            <a:pPr marL="0" indent="0">
              <a:buNone/>
            </a:pPr>
            <a:r>
              <a:rPr lang="es-EC" dirty="0"/>
              <a:t>en el sector de servicios y especialmente en el sector bancario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2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77045-401A-4D5E-BFE3-54C21A8A6634}" type="slidenum">
              <a:rPr lang="es-EC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2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7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 IDENTIFICAN </a:t>
            </a:r>
            <a:endParaRPr lang="es-EC" dirty="0"/>
          </a:p>
          <a:p>
            <a:r>
              <a:rPr lang="es-EC" dirty="0"/>
              <a:t>SE TOMA EN CUENTA EL ASPECTO DE RESPONSABILIDAD SOCIAL DENTRO DEL CONSTRUCTO DE IC</a:t>
            </a:r>
          </a:p>
          <a:p>
            <a:r>
              <a:rPr lang="es-EC" dirty="0"/>
              <a:t>Y LOS GENERADORES DIRECTOS DE SATISFACCIÓN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77045-401A-4D5E-BFE3-54C21A8A6634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115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AC53DF-4216-466D-99A7-94400E6C2A2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41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595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F1686-EE47-4CE2-A47A-90FD3411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D80648-076E-4CFF-BF16-F842CDD3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EAE3C1-1A1A-457B-A81E-93FB9421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5CF06-A207-4A2A-9D56-C8368D9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DAF07-FC4E-4221-83D6-CBC9686C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6573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1A743-032B-4B49-B961-B789CEF8B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57A72D-FDA8-46A1-A1FD-C5511460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536F9-7A98-418F-AC5A-9642BC2F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CCD9F9-BFD6-4B06-A587-0FAA129B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7B32A8-A925-4556-9318-71A52C43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694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E3DED1"/>
                </a:solidFill>
              </a:rPr>
              <a:t>The Power of PowerPoint | thepopp.com</a:t>
            </a:r>
            <a:endParaRPr lang="ja-JP" altLang="en-US" dirty="0">
              <a:solidFill>
                <a:srgbClr val="E3DED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E3DED1"/>
                </a:solidFill>
              </a:rPr>
              <a:pPr/>
              <a:t>‹Nº›</a:t>
            </a:fld>
            <a:endParaRPr lang="ja-JP" altLang="en-US">
              <a:solidFill>
                <a:srgbClr val="E3DED1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87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2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22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2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7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3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22985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959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6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>
                <a:solidFill>
                  <a:srgbClr val="455F51"/>
                </a:solidFill>
              </a:rPr>
              <a:pPr/>
              <a:t>9/15/2020</a:t>
            </a:fld>
            <a:endParaRPr lang="en-US">
              <a:solidFill>
                <a:srgbClr val="455F51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455F5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455F51"/>
                </a:solidFill>
              </a:rPr>
              <a:pPr/>
              <a:t>‹Nº›</a:t>
            </a:fld>
            <a:endParaRPr lang="es-EC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3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50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6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5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9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15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E3DED1"/>
                </a:solidFill>
              </a:rPr>
              <a:t>The Power of PowerPoint | thepopp.com</a:t>
            </a:r>
            <a:endParaRPr lang="ja-JP" altLang="en-US" dirty="0">
              <a:solidFill>
                <a:srgbClr val="E3DED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E3DED1"/>
                </a:solidFill>
              </a:rPr>
              <a:pPr/>
              <a:t>‹Nº›</a:t>
            </a:fld>
            <a:endParaRPr lang="ja-JP" altLang="en-US">
              <a:solidFill>
                <a:srgbClr val="E3DED1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4900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6429152" y="1066800"/>
            <a:ext cx="57912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387499" y="-14176"/>
            <a:ext cx="74168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636000" y="6416676"/>
            <a:ext cx="2844800" cy="365125"/>
          </a:xfrm>
        </p:spPr>
        <p:txBody>
          <a:bodyPr/>
          <a:lstStyle/>
          <a:p>
            <a:fld id="{743653DA-8BF4-4869-96FE-9BCF43372D46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7416800" cy="365125"/>
          </a:xfrm>
        </p:spPr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480800" y="6416676"/>
            <a:ext cx="609600" cy="365125"/>
          </a:xfrm>
        </p:spPr>
        <p:txBody>
          <a:bodyPr/>
          <a:lstStyle/>
          <a:p>
            <a:fld id="{72AC53DF-4216-466D-99A7-94400E6C2A25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464504"/>
            <a:ext cx="10871200" cy="774192"/>
          </a:xfrm>
        </p:spPr>
        <p:txBody>
          <a:bodyPr/>
          <a:lstStyle>
            <a:lvl1pPr marR="9144" algn="r" latinLnBrk="0">
              <a:defRPr lang="es-ES" sz="3800"/>
            </a:lvl1pPr>
            <a:extLst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451176" y="1371600"/>
            <a:ext cx="5131225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es-ES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8" name="Rectangle 5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8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52801"/>
            <a:ext cx="103632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es-ES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334000"/>
            <a:ext cx="10363200" cy="1052512"/>
          </a:xfrm>
        </p:spPr>
        <p:txBody>
          <a:bodyPr anchor="t"/>
          <a:lstStyle>
            <a:lvl1pPr marL="374904" latinLnBrk="0">
              <a:buNone/>
              <a:defRPr lang="es-ES" sz="2000">
                <a:solidFill>
                  <a:schemeClr val="tx2"/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7416800" cy="365125"/>
          </a:xfrm>
        </p:spPr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5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10972800" cy="1295400"/>
          </a:xfr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600201"/>
            <a:ext cx="5384800" cy="4525963"/>
          </a:xfrm>
        </p:spPr>
        <p:txBody>
          <a:bodyPr/>
          <a:lstStyle>
            <a:lvl1pPr marL="0" indent="0" latinLnBrk="0">
              <a:buFontTx/>
              <a:buNone/>
              <a:defRPr lang="es-ES" sz="20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600201"/>
            <a:ext cx="5384800" cy="4525963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>
                <a:solidFill>
                  <a:srgbClr val="455F51"/>
                </a:solidFill>
              </a:rPr>
              <a:pPr/>
              <a:t>9/15/2020</a:t>
            </a:fld>
            <a:endParaRPr>
              <a:solidFill>
                <a:srgbClr val="455F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455F51"/>
                </a:solidFill>
              </a:rPr>
              <a:pPr/>
              <a:t>‹Nº›</a:t>
            </a:fld>
            <a:endParaRPr>
              <a:solidFill>
                <a:srgbClr val="455F5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29042" y="3866878"/>
            <a:ext cx="4533900" cy="213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9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5"/>
            <a:ext cx="115824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 latinLnBrk="0">
              <a:defRPr lang="es-ES" sz="4000"/>
            </a:lvl1pPr>
            <a:extLst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 latinLnBrk="0">
              <a:buNone/>
              <a:defRPr lang="es-ES" sz="2400" b="1">
                <a:solidFill>
                  <a:schemeClr val="accent2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 latinLnBrk="0">
              <a:buNone/>
              <a:defRPr lang="es-ES" sz="2400" b="1">
                <a:solidFill>
                  <a:schemeClr val="accent2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1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 latinLnBrk="0">
              <a:defRPr lang="es-ES" sz="4000" cap="none" baseline="0"/>
            </a:lvl1pPr>
            <a:extLst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 latinLnBrk="0">
              <a:buNone/>
              <a:defRPr lang="es-ES" sz="3600" b="0"/>
            </a:lvl1pPr>
            <a:extLst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 latinLnBrk="0">
              <a:buNone/>
              <a:defRPr lang="es-ES" sz="18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 latinLnBrk="0"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6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144000" cy="914400"/>
          </a:xfrm>
        </p:spPr>
        <p:txBody>
          <a:bodyPr anchor="b"/>
          <a:lstStyle>
            <a:lvl1pPr algn="l" latinLnBrk="0">
              <a:buNone/>
              <a:defRPr lang="es-ES" sz="2100" b="0"/>
            </a:lvl1pPr>
            <a:extLst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949" y="1905000"/>
            <a:ext cx="11704320" cy="4960144"/>
          </a:xfrm>
        </p:spPr>
        <p:txBody>
          <a:bodyPr/>
          <a:lstStyle>
            <a:lvl1pPr latinLnBrk="0">
              <a:buNone/>
              <a:defRPr lang="es-ES" sz="3200"/>
            </a:lvl1pPr>
            <a:extLst/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150144"/>
            <a:ext cx="9144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es-ES" sz="1400">
                <a:solidFill>
                  <a:srgbClr val="FFFFFF"/>
                </a:solidFill>
              </a:defRPr>
            </a:lvl1pPr>
            <a:lvl2pPr>
              <a:defRPr lang="es-ES" sz="1200"/>
            </a:lvl2pPr>
            <a:lvl3pPr>
              <a:defRPr lang="es-ES" sz="1000"/>
            </a:lvl3pPr>
            <a:lvl4pPr>
              <a:defRPr lang="es-ES" sz="900"/>
            </a:lvl4pPr>
            <a:lvl5pPr>
              <a:defRPr lang="es-ES"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2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E3DED1"/>
                </a:solidFill>
              </a:rPr>
              <a:t>The Power of PowerPoint | thepopp.com</a:t>
            </a:r>
            <a:endParaRPr lang="ja-JP" altLang="en-US" dirty="0">
              <a:solidFill>
                <a:srgbClr val="E3DED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E3DED1"/>
                </a:solidFill>
              </a:rPr>
              <a:pPr/>
              <a:t>‹Nº›</a:t>
            </a:fld>
            <a:endParaRPr lang="ja-JP" altLang="en-US">
              <a:solidFill>
                <a:srgbClr val="E3DED1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5533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8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25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01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8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18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8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7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11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2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0603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679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61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77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6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43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90C226"/>
                </a:solidFill>
              </a:rPr>
              <a:pPr/>
              <a:t>‹Nº›</a:t>
            </a:fld>
            <a:endParaRPr lang="ja-JP" altLang="en-US">
              <a:solidFill>
                <a:srgbClr val="90C226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3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8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3693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87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77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01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9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85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57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86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47889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6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581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9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90C226"/>
                </a:solidFill>
              </a:rPr>
              <a:pPr/>
              <a:t>‹Nº›</a:t>
            </a:fld>
            <a:endParaRPr lang="ja-JP" altLang="en-US">
              <a:solidFill>
                <a:srgbClr val="90C226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59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10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35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21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9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9726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534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36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072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534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598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45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05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rgbClr val="2C3C43"/>
                </a:solidFill>
              </a:rPr>
              <a:pPr/>
              <a:t>15/09/2020</a:t>
            </a:fld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rgbClr val="2C3C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rgbClr val="2C3C43"/>
                </a:solidFill>
              </a:rPr>
              <a:pPr algn="l"/>
              <a:t>‹Nº›</a:t>
            </a:fld>
            <a:endParaRPr lang="es-ES" sz="120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/>
              <a:pPr/>
              <a:t>9/15/2020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D93096-5B34-4342-9326-69289CEAE4C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3256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90C226"/>
                </a:solidFill>
              </a:rPr>
              <a:pPr/>
              <a:t>‹Nº›</a:t>
            </a:fld>
            <a:endParaRPr lang="ja-JP" altLang="en-US">
              <a:solidFill>
                <a:srgbClr val="90C226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C4745-DF66-448F-82FD-C3E48AD3D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425653-D98D-483E-A213-7299ECF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C2501-A1E5-40DD-A357-7531DB50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4BEFAB-2ABB-4554-BD53-A71041B1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B469D-6EF1-4E04-85B2-B2E298E9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09240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B91FE-9BC8-4885-95CB-3D7707CE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1E9C1-810E-464B-9F6E-EF293BFF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85B86-1A14-4FB8-AD8B-F321912E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79433-2D9C-4C0F-997C-66487C0A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6D3E8-394D-4828-973C-BA29A8EC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2610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33FEE-F85B-490B-953B-25C9C5DB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636BD7-8AE8-4401-BEC8-D9A453CB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57627-A353-4D36-A4D8-B5092323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ACDBF0-4516-4490-95B0-7823865D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F6E9E7-6067-4602-A4E5-EFE31557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26829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93A2-1E9D-4F1E-9D4E-5C308D4F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BC269-5371-46E9-B445-E5DA5CC4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A796A-9236-4DF1-BF74-719A5B49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36F7E5-290B-44E1-8B09-3B4186DE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41E42-3553-4B8F-A808-1336C7E1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04CD8-73EF-4D84-9F3C-5AA1BF40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413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286CF-A93F-4FC0-852B-FB4D515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67846-EDF6-4A94-9077-0860DEFB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A7D279-C728-44E7-84F8-ADDB80C6E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C86970-A7E3-4E20-91FA-F1113D19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DBB8E-A178-4FC8-99D4-46394C993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DA911B-95F4-43E9-97F8-E45BE5D5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501502-E177-4401-8441-0E27091B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9649BF-29F0-415A-8187-2B0EA08F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3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0B348-8794-4030-9698-67DA8648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9105A5-402B-47F5-BFF2-4A2EAC5D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46EE7A-57C2-4649-BCA9-EA498914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25543B-4DAE-4B2C-9989-6AF2337B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56339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961290-6E65-469E-9812-15A5ABCB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E66133-4F30-4F3C-B3D2-38B946A5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49EDC8-21C8-4989-839B-AC54536C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2667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3ACD8-F506-4D67-AEA2-22A8B22D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6A23C-F98A-4924-AD43-FAD5C44C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C68487-C95E-42FD-B71C-606633C03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1A008-0F10-44DB-BD54-FD38FCB7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303345-0703-4916-9FA3-C6364219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861098-8BFD-4A37-8A0E-599F95EF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2473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C4945-D223-432F-8C96-56E4FB27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75512B-221D-41E5-8E2A-16846E21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DCDF5A-78E4-438F-8EE9-7D2751BEC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D11B-D902-48BB-B50C-E4212D37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7CE9B-ACE2-44C7-8FA6-D919351E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1AACF2-FC6B-453A-A06B-C168CE92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622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15/09/2020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srgbClr val="E3DED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53DF-4216-466D-99A7-94400E6C2A25}" type="slidenum">
              <a:rPr lang="es-EC" smtClean="0">
                <a:solidFill>
                  <a:srgbClr val="E3DED1"/>
                </a:solidFill>
              </a:rPr>
              <a:pPr/>
              <a:t>‹Nº›</a:t>
            </a:fld>
            <a:endParaRPr lang="es-EC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es-ES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>
                <a:solidFill>
                  <a:srgbClr val="E3DED1"/>
                </a:solidFill>
              </a:rPr>
              <a:pPr/>
              <a:t>9/15/2020</a:t>
            </a:fld>
            <a:endParaRPr>
              <a:solidFill>
                <a:srgbClr val="E3DE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es-ES" sz="1100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E3DED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es-ES" sz="1200">
                <a:solidFill>
                  <a:schemeClr val="tx2"/>
                </a:solidFill>
              </a:defRPr>
            </a:lvl1pPr>
            <a:extLst/>
          </a:lstStyle>
          <a:p>
            <a:fld id="{72AC53DF-4216-466D-99A7-94400E6C2A25}" type="slidenum">
              <a:rPr>
                <a:solidFill>
                  <a:srgbClr val="E3DED1"/>
                </a:solidFill>
              </a:rPr>
              <a:pPr/>
              <a:t>‹Nº›</a:t>
            </a:fld>
            <a:endParaRPr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lang="es-ES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es-ES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5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lang="en-US" smtClean="0">
                <a:solidFill>
                  <a:srgbClr val="E3DED1"/>
                </a:solidFill>
              </a:rPr>
              <a:pPr/>
              <a:t>9/15/2020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AC53DF-4216-466D-99A7-94400E6C2A25}" type="slidenum">
              <a:rPr lang="es-ES" smtClean="0">
                <a:solidFill>
                  <a:srgbClr val="E3DED1"/>
                </a:solidFill>
              </a:rPr>
              <a:pPr/>
              <a:t>‹Nº›</a:t>
            </a:fld>
            <a:endParaRPr lang="es-E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4B4D46-9E05-41B0-9A4A-594D40C7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CD68D3-5BC9-42C4-A286-AC078FECC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4B967F-F8B4-423C-8183-CFD8325C9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BB8F-A537-4204-ADCF-42BA2916D3DE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BEDA7-216F-43EC-BD83-C5164B87A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E50DC-7238-4377-8972-F2D349110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3A9C-1D42-4F3A-8713-109E5A7C80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0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microsoft.com/office/2007/relationships/hdphoto" Target="../media/hdphoto1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2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4.xml"/><Relationship Id="rId11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microsoft.com/office/2007/relationships/diagramDrawing" Target="../diagrams/drawing4.xml"/><Relationship Id="rId4" Type="http://schemas.openxmlformats.org/officeDocument/2006/relationships/image" Target="../media/image45.png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20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57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QuickStyle" Target="../diagrams/quickStyle9.xml"/><Relationship Id="rId2" Type="http://schemas.openxmlformats.org/officeDocument/2006/relationships/image" Target="../media/image12.png"/><Relationship Id="rId16" Type="http://schemas.openxmlformats.org/officeDocument/2006/relationships/diagramLayout" Target="../diagrams/layout9.xml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Data" Target="../diagrams/data9.xml"/><Relationship Id="rId10" Type="http://schemas.openxmlformats.org/officeDocument/2006/relationships/diagramLayout" Target="../diagrams/layout8.xml"/><Relationship Id="rId19" Type="http://schemas.microsoft.com/office/2007/relationships/diagramDrawing" Target="../diagrams/drawing9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63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2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5660067" y="2120162"/>
            <a:ext cx="6067125" cy="779819"/>
          </a:xfrm>
        </p:spPr>
        <p:txBody>
          <a:bodyPr>
            <a:noAutofit/>
          </a:bodyPr>
          <a:lstStyle/>
          <a:p>
            <a:pPr algn="ctr" defTabSz="457200">
              <a:lnSpc>
                <a:spcPct val="11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DEPARTAMENTO DE CIENCIAS ECONÓMICAS, ADMINISTRATIVAS Y DEL COMERCIO</a:t>
            </a:r>
          </a:p>
          <a:p>
            <a:pPr algn="ctr" defTabSz="457200">
              <a:lnSpc>
                <a:spcPct val="11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b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 </a:t>
            </a:r>
            <a:b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601703" y="867326"/>
            <a:ext cx="1123603" cy="99754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73759" y="5384649"/>
            <a:ext cx="864096" cy="792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31706" y="1700807"/>
            <a:ext cx="3818930" cy="4079886"/>
          </a:xfrm>
          <a:prstGeom prst="ellipse">
            <a:avLst/>
          </a:prstGeom>
          <a:solidFill>
            <a:schemeClr val="tx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01103" y="1663866"/>
            <a:ext cx="4314213" cy="4218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Marcador de posición de 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16373"/>
          <a:stretch>
            <a:fillRect/>
          </a:stretch>
        </p:blipFill>
        <p:spPr>
          <a:xfrm>
            <a:off x="1019738" y="1783592"/>
            <a:ext cx="4123910" cy="4135481"/>
          </a:xfrm>
          <a:prstGeom prst="ellipse">
            <a:avLst/>
          </a:prstGeom>
          <a:solidFill>
            <a:schemeClr val="bg2">
              <a:alpha val="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Elipse 15"/>
          <p:cNvSpPr/>
          <p:nvPr/>
        </p:nvSpPr>
        <p:spPr>
          <a:xfrm>
            <a:off x="171354" y="5934159"/>
            <a:ext cx="404074" cy="3960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886279" y="64733"/>
            <a:ext cx="554449" cy="527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4" descr="Resultado de imagen para logo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64" y="146795"/>
            <a:ext cx="6328041" cy="17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 txBox="1">
            <a:spLocks/>
          </p:cNvSpPr>
          <p:nvPr/>
        </p:nvSpPr>
        <p:spPr>
          <a:xfrm>
            <a:off x="5499627" y="3809940"/>
            <a:ext cx="6692373" cy="128863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b="1" kern="1200" cap="all" spc="-150" baseline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all" spc="-15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INFLUENCIA DE LA IMAGEN CORPORATIVA DE ENTIDADES BANCARIAS EN LA SATISFACCIÓN DE LOS USUARIOS DE SERVICIOS FINANCIEROS DEL DISTRITO METROPOLITANO DE QUITO 2020. </a:t>
            </a:r>
          </a:p>
        </p:txBody>
      </p:sp>
      <p:sp>
        <p:nvSpPr>
          <p:cNvPr id="27" name="Rectangle 4"/>
          <p:cNvSpPr txBox="1">
            <a:spLocks/>
          </p:cNvSpPr>
          <p:nvPr/>
        </p:nvSpPr>
        <p:spPr>
          <a:xfrm>
            <a:off x="5333951" y="4378719"/>
            <a:ext cx="6666705" cy="77981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74904" indent="-34290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lang="es-E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lang="es-E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lang="es-E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lang="es-E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74904" marR="0" lvl="0" indent="-3429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/>
              <a:buNone/>
              <a:tabLst/>
              <a:defRPr/>
            </a:pPr>
            <a:b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</a:b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 </a:t>
            </a:r>
            <a:b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</a:b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 </a:t>
            </a:r>
            <a:endParaRPr kumimoji="0" lang="es-EC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6215420" y="5641295"/>
            <a:ext cx="4956418" cy="4398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912269" y="5539295"/>
            <a:ext cx="5336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b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     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DIRECTOR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: ING.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PAZMIÑO ARELLANO STALIN GORKY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14301" y="30912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DE TITULACIÓN, PREVIO A LA OBTENCIÓN DEL TÍTULO DE INGENIERÍA COMERCIAL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56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D701427-DE9C-4EB9-994F-A7B4C25EB8BD}"/>
              </a:ext>
            </a:extLst>
          </p:cNvPr>
          <p:cNvSpPr/>
          <p:nvPr/>
        </p:nvSpPr>
        <p:spPr>
          <a:xfrm rot="16200000">
            <a:off x="5697375" y="43627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 rot="16200000">
            <a:off x="1527180" y="-1050389"/>
            <a:ext cx="551317" cy="295233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METODOLOGÍA</a:t>
            </a:r>
            <a:endParaRPr lang="en-US" sz="2400" b="1" i="1" kern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221322" y="635187"/>
            <a:ext cx="542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Instituto Nacional de Estadísticas y Censos (INEC)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Proyecciones poblacionales de la Secretaria Nacional de Información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4" name="Terminador 13"/>
          <p:cNvSpPr/>
          <p:nvPr/>
        </p:nvSpPr>
        <p:spPr>
          <a:xfrm>
            <a:off x="7647437" y="3949467"/>
            <a:ext cx="3364338" cy="334849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	         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104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Terminador 15"/>
          <p:cNvSpPr/>
          <p:nvPr/>
        </p:nvSpPr>
        <p:spPr>
          <a:xfrm>
            <a:off x="7786774" y="3958088"/>
            <a:ext cx="2075868" cy="290379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Eugenio Espejo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1" name="Terminador 20"/>
          <p:cNvSpPr/>
          <p:nvPr/>
        </p:nvSpPr>
        <p:spPr>
          <a:xfrm>
            <a:off x="7647437" y="4453523"/>
            <a:ext cx="3364338" cy="3348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                       116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" name="Terminador 21"/>
          <p:cNvSpPr/>
          <p:nvPr/>
        </p:nvSpPr>
        <p:spPr>
          <a:xfrm>
            <a:off x="7786774" y="4462144"/>
            <a:ext cx="2075868" cy="290379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Eloy Alfaro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3" name="Terminador 22"/>
          <p:cNvSpPr/>
          <p:nvPr/>
        </p:nvSpPr>
        <p:spPr>
          <a:xfrm>
            <a:off x="7647437" y="4885571"/>
            <a:ext cx="3364338" cy="334849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	         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87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6" name="Terminador 25"/>
          <p:cNvSpPr/>
          <p:nvPr/>
        </p:nvSpPr>
        <p:spPr>
          <a:xfrm>
            <a:off x="7786774" y="4894192"/>
            <a:ext cx="2075868" cy="290379"/>
          </a:xfrm>
          <a:prstGeom prst="flowChartTerminator">
            <a:avLst/>
          </a:prstGeom>
          <a:solidFill>
            <a:srgbClr val="CC00CC"/>
          </a:solidFill>
          <a:ln>
            <a:solidFill>
              <a:srgbClr val="D71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Quitumbe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7" name="Terminador 26"/>
          <p:cNvSpPr/>
          <p:nvPr/>
        </p:nvSpPr>
        <p:spPr>
          <a:xfrm>
            <a:off x="7647437" y="5364436"/>
            <a:ext cx="3364338" cy="334849"/>
          </a:xfrm>
          <a:prstGeom prst="flowChartTerminator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		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           45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Terminador 27"/>
          <p:cNvSpPr/>
          <p:nvPr/>
        </p:nvSpPr>
        <p:spPr>
          <a:xfrm>
            <a:off x="7798658" y="5397392"/>
            <a:ext cx="2075868" cy="290379"/>
          </a:xfrm>
          <a:prstGeom prst="flowChartTerminator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Los Chillos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9" name="Terminador 28"/>
          <p:cNvSpPr/>
          <p:nvPr/>
        </p:nvSpPr>
        <p:spPr>
          <a:xfrm>
            <a:off x="7703229" y="5791920"/>
            <a:ext cx="3361929" cy="334849"/>
          </a:xfrm>
          <a:prstGeom prst="flowChartTerminator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	          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42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0" name="Terminador 29"/>
          <p:cNvSpPr/>
          <p:nvPr/>
        </p:nvSpPr>
        <p:spPr>
          <a:xfrm>
            <a:off x="7842565" y="5800541"/>
            <a:ext cx="2075868" cy="290379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Tumbaco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7267289" y="2359937"/>
            <a:ext cx="720080" cy="3817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/>
          <a:srcRect l="9680" t="21170" r="4640" b="24373"/>
          <a:stretch/>
        </p:blipFill>
        <p:spPr>
          <a:xfrm>
            <a:off x="8597765" y="946507"/>
            <a:ext cx="1434299" cy="717150"/>
          </a:xfrm>
          <a:prstGeom prst="rect">
            <a:avLst/>
          </a:prstGeom>
        </p:spPr>
      </p:pic>
      <p:sp>
        <p:nvSpPr>
          <p:cNvPr id="33" name="Shape 284"/>
          <p:cNvSpPr txBox="1">
            <a:spLocks/>
          </p:cNvSpPr>
          <p:nvPr/>
        </p:nvSpPr>
        <p:spPr>
          <a:xfrm>
            <a:off x="1457529" y="2543096"/>
            <a:ext cx="1852133" cy="1092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lang="es-E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600"/>
              </a:spcBef>
              <a:buNone/>
            </a:pPr>
            <a:r>
              <a:rPr lang="es-EC" sz="1800" b="1" dirty="0">
                <a:solidFill>
                  <a:srgbClr val="029676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Habitantes mayores de edad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C" sz="1800" b="1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1´800.008</a:t>
            </a:r>
          </a:p>
          <a:p>
            <a:pPr marL="0" indent="0" algn="ctr">
              <a:spcBef>
                <a:spcPts val="600"/>
              </a:spcBef>
              <a:buNone/>
            </a:pPr>
            <a:endParaRPr lang="es-EC" sz="1800" b="1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s-EC" sz="1800" b="1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s-EC" sz="1800" b="1" dirty="0">
              <a:solidFill>
                <a:srgbClr val="029676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34" name="Shape 700"/>
          <p:cNvGrpSpPr/>
          <p:nvPr/>
        </p:nvGrpSpPr>
        <p:grpSpPr>
          <a:xfrm>
            <a:off x="1939903" y="5533299"/>
            <a:ext cx="850288" cy="776021"/>
            <a:chOff x="3951850" y="2985350"/>
            <a:chExt cx="407950" cy="416500"/>
          </a:xfrm>
        </p:grpSpPr>
        <p:sp>
          <p:nvSpPr>
            <p:cNvPr id="35" name="Shape 70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Shape 70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Shape 70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Shape 70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CuadroTexto 63"/>
          <p:cNvSpPr txBox="1"/>
          <p:nvPr/>
        </p:nvSpPr>
        <p:spPr>
          <a:xfrm>
            <a:off x="7873987" y="89456"/>
            <a:ext cx="472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Cálculo de la muestra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66" name="Conector recto 65"/>
          <p:cNvCxnSpPr/>
          <p:nvPr/>
        </p:nvCxnSpPr>
        <p:spPr>
          <a:xfrm flipH="1" flipV="1">
            <a:off x="8394000" y="548680"/>
            <a:ext cx="3606656" cy="136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rminador 41"/>
          <p:cNvSpPr/>
          <p:nvPr/>
        </p:nvSpPr>
        <p:spPr>
          <a:xfrm>
            <a:off x="7661494" y="3445411"/>
            <a:ext cx="3364338" cy="334849"/>
          </a:xfrm>
          <a:prstGeom prst="flowChartTerminator">
            <a:avLst/>
          </a:prstGeom>
          <a:solidFill>
            <a:srgbClr val="6EE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	         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60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3" name="Terminador 42"/>
          <p:cNvSpPr/>
          <p:nvPr/>
        </p:nvSpPr>
        <p:spPr>
          <a:xfrm>
            <a:off x="7846543" y="3454031"/>
            <a:ext cx="2075868" cy="290379"/>
          </a:xfrm>
          <a:prstGeom prst="flowChartTerminator">
            <a:avLst/>
          </a:prstGeom>
          <a:solidFill>
            <a:srgbClr val="20D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Manuela Sáenz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Terminador 44"/>
          <p:cNvSpPr/>
          <p:nvPr/>
        </p:nvSpPr>
        <p:spPr>
          <a:xfrm>
            <a:off x="7630519" y="2988172"/>
            <a:ext cx="3364338" cy="334849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	         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97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6" name="Terminador 45"/>
          <p:cNvSpPr/>
          <p:nvPr/>
        </p:nvSpPr>
        <p:spPr>
          <a:xfrm>
            <a:off x="7815568" y="2996792"/>
            <a:ext cx="2075868" cy="290379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La Delicia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7" name="Terminador 46"/>
          <p:cNvSpPr/>
          <p:nvPr/>
        </p:nvSpPr>
        <p:spPr>
          <a:xfrm>
            <a:off x="7630519" y="2509307"/>
            <a:ext cx="3364338" cy="334849"/>
          </a:xfrm>
          <a:prstGeom prst="flowChartTerminator">
            <a:avLst/>
          </a:prstGeom>
          <a:solidFill>
            <a:srgbClr val="FCC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	         </a:t>
            </a: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48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8" name="Terminador 47"/>
          <p:cNvSpPr/>
          <p:nvPr/>
        </p:nvSpPr>
        <p:spPr>
          <a:xfrm>
            <a:off x="7815568" y="2525292"/>
            <a:ext cx="2075868" cy="290379"/>
          </a:xfrm>
          <a:prstGeom prst="flowChartTerminator">
            <a:avLst/>
          </a:prstGeom>
          <a:solidFill>
            <a:srgbClr val="D81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Calderón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id="{2BE250A5-B661-4F2E-A591-E50FA8F19489}"/>
              </a:ext>
            </a:extLst>
          </p:cNvPr>
          <p:cNvSpPr/>
          <p:nvPr/>
        </p:nvSpPr>
        <p:spPr>
          <a:xfrm>
            <a:off x="3879994" y="3596270"/>
            <a:ext cx="3224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5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e = </a:t>
            </a:r>
            <a:r>
              <a:rPr lang="es-EC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4%, error máximo aceptable</a:t>
            </a:r>
          </a:p>
          <a:p>
            <a:pPr lvl="0"/>
            <a:r>
              <a:rPr lang="es-EC" sz="15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Z </a:t>
            </a:r>
            <a:r>
              <a:rPr lang="es-EC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= 96% , con indicador de 2,05, nivel deseado de confianza</a:t>
            </a:r>
          </a:p>
          <a:p>
            <a:r>
              <a:rPr lang="es-EC" sz="15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p</a:t>
            </a:r>
            <a:r>
              <a:rPr lang="es-EC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= </a:t>
            </a:r>
            <a:r>
              <a:rPr lang="es-EC" sz="15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</a:t>
            </a:r>
            <a:r>
              <a:rPr lang="es-EC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= 0,5. Proporción de éxito y fracaso</a:t>
            </a:r>
          </a:p>
          <a:p>
            <a:r>
              <a:rPr lang="es-EC" sz="15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s-EC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= tamaño de la muestra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271464" y="4248638"/>
            <a:ext cx="217367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C" b="1" dirty="0">
                <a:solidFill>
                  <a:srgbClr val="029676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Número de observaciones</a:t>
            </a:r>
          </a:p>
          <a:p>
            <a:pPr algn="ctr">
              <a:spcBef>
                <a:spcPts val="600"/>
              </a:spcBef>
            </a:pP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251858" y="1566160"/>
            <a:ext cx="229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Base de inicial 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3573184" y="1556792"/>
            <a:ext cx="236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2’735.987 habitantes en el Distrito Metropolitano de Quito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4307120" y="2681552"/>
                <a:ext cx="1684371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20" y="2681552"/>
                <a:ext cx="1684371" cy="687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lecha derecha 39"/>
          <p:cNvSpPr/>
          <p:nvPr/>
        </p:nvSpPr>
        <p:spPr>
          <a:xfrm>
            <a:off x="2515361" y="1760028"/>
            <a:ext cx="720080" cy="2308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947" y="918122"/>
            <a:ext cx="1552000" cy="701274"/>
          </a:xfrm>
          <a:prstGeom prst="rect">
            <a:avLst/>
          </a:prstGeom>
        </p:spPr>
      </p:pic>
      <p:pic>
        <p:nvPicPr>
          <p:cNvPr id="3076" name="Picture 4" descr="Cómo hacer un muestreo estratificado?">
            <a:extLst>
              <a:ext uri="{FF2B5EF4-FFF2-40B4-BE49-F238E27FC236}">
                <a16:creationId xmlns:a16="http://schemas.microsoft.com/office/drawing/2014/main" id="{E1031202-A058-48F3-97B8-9BD30E43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750" r="93750">
                        <a14:foregroundMark x1="7750" y1="80000" x2="7750" y2="80000"/>
                        <a14:foregroundMark x1="9667" y1="79583" x2="9667" y2="79583"/>
                        <a14:foregroundMark x1="5750" y1="86111" x2="5750" y2="86111"/>
                        <a14:foregroundMark x1="12000" y1="80694" x2="12000" y2="80694"/>
                        <a14:foregroundMark x1="8750" y1="89028" x2="8750" y2="89028"/>
                        <a14:foregroundMark x1="9833" y1="87500" x2="9833" y2="87500"/>
                        <a14:foregroundMark x1="11417" y1="87917" x2="11417" y2="87917"/>
                        <a14:foregroundMark x1="13500" y1="87917" x2="13500" y2="87917"/>
                        <a14:foregroundMark x1="14833" y1="80000" x2="14833" y2="80000"/>
                        <a14:foregroundMark x1="16750" y1="79306" x2="16750" y2="79306"/>
                        <a14:foregroundMark x1="18500" y1="79583" x2="18500" y2="79583"/>
                        <a14:foregroundMark x1="21500" y1="80000" x2="21500" y2="80000"/>
                        <a14:foregroundMark x1="17667" y1="85417" x2="17667" y2="85417"/>
                        <a14:foregroundMark x1="17667" y1="88611" x2="17667" y2="88611"/>
                        <a14:foregroundMark x1="19167" y1="87500" x2="19167" y2="87500"/>
                        <a14:foregroundMark x1="22167" y1="87500" x2="22167" y2="87500"/>
                        <a14:foregroundMark x1="25417" y1="88333" x2="25417" y2="88333"/>
                        <a14:foregroundMark x1="27750" y1="87917" x2="27750" y2="87917"/>
                        <a14:foregroundMark x1="29500" y1="87222" x2="29500" y2="87222"/>
                        <a14:foregroundMark x1="42250" y1="51250" x2="42250" y2="51250"/>
                        <a14:foregroundMark x1="44167" y1="49444" x2="44167" y2="49444"/>
                        <a14:foregroundMark x1="42833" y1="47639" x2="41750" y2="49028"/>
                        <a14:foregroundMark x1="9250" y1="52361" x2="10083" y2="51944"/>
                        <a14:foregroundMark x1="9417" y1="35417" x2="9417" y2="35417"/>
                        <a14:foregroundMark x1="10333" y1="30417" x2="10333" y2="30417"/>
                        <a14:foregroundMark x1="9833" y1="38611" x2="9833" y2="38611"/>
                        <a14:foregroundMark x1="9417" y1="37639" x2="10333" y2="37639"/>
                        <a14:foregroundMark x1="9667" y1="39444" x2="10333" y2="39722"/>
                        <a14:foregroundMark x1="9417" y1="38611" x2="9667" y2="43333"/>
                        <a14:foregroundMark x1="24500" y1="26111" x2="24750" y2="36111"/>
                        <a14:foregroundMark x1="38083" y1="27222" x2="39417" y2="39444"/>
                        <a14:foregroundMark x1="38333" y1="25694" x2="38333" y2="25694"/>
                        <a14:foregroundMark x1="40500" y1="25417" x2="40500" y2="25417"/>
                        <a14:foregroundMark x1="36583" y1="25417" x2="36583" y2="25417"/>
                        <a14:foregroundMark x1="64833" y1="37639" x2="64833" y2="37639"/>
                        <a14:foregroundMark x1="68333" y1="37917" x2="68333" y2="37917"/>
                        <a14:foregroundMark x1="69000" y1="38333" x2="69417" y2="36528"/>
                        <a14:foregroundMark x1="89917" y1="34306" x2="90500" y2="34028"/>
                        <a14:foregroundMark x1="79083" y1="63889" x2="77833" y2="66389"/>
                        <a14:foregroundMark x1="21917" y1="62083" x2="21917" y2="62083"/>
                        <a14:foregroundMark x1="29917" y1="44722" x2="19333" y2="43056"/>
                        <a14:foregroundMark x1="19333" y1="43056" x2="13333" y2="53750"/>
                        <a14:foregroundMark x1="13333" y1="53750" x2="22667" y2="57361"/>
                        <a14:foregroundMark x1="22667" y1="57361" x2="33750" y2="53056"/>
                        <a14:foregroundMark x1="33750" y1="53056" x2="41750" y2="45556"/>
                        <a14:foregroundMark x1="41750" y1="45556" x2="32833" y2="40833"/>
                        <a14:foregroundMark x1="32833" y1="40833" x2="21083" y2="45556"/>
                        <a14:foregroundMark x1="64833" y1="20694" x2="66167" y2="38611"/>
                        <a14:foregroundMark x1="60333" y1="21111" x2="61000" y2="37222"/>
                        <a14:foregroundMark x1="69583" y1="19306" x2="69583" y2="38611"/>
                        <a14:foregroundMark x1="59917" y1="39444" x2="68750" y2="43750"/>
                        <a14:foregroundMark x1="68750" y1="43750" x2="70250" y2="41111"/>
                        <a14:foregroundMark x1="84750" y1="39444" x2="86833" y2="30694"/>
                        <a14:foregroundMark x1="71750" y1="51250" x2="72833" y2="65972"/>
                        <a14:foregroundMark x1="72833" y1="65972" x2="76500" y2="70694"/>
                        <a14:foregroundMark x1="9417" y1="53333" x2="17333" y2="64444"/>
                        <a14:foregroundMark x1="17333" y1="64444" x2="28083" y2="66111"/>
                        <a14:foregroundMark x1="28083" y1="66111" x2="37250" y2="63194"/>
                        <a14:foregroundMark x1="37250" y1="63194" x2="42167" y2="51250"/>
                        <a14:foregroundMark x1="42167" y1="51250" x2="21750" y2="59861"/>
                        <a14:foregroundMark x1="21750" y1="59861" x2="12917" y2="55694"/>
                        <a14:foregroundMark x1="12917" y1="55694" x2="35000" y2="62222"/>
                        <a14:foregroundMark x1="35000" y1="62222" x2="32500" y2="56944"/>
                        <a14:foregroundMark x1="43917" y1="48333" x2="40917" y2="62083"/>
                        <a14:foregroundMark x1="40917" y1="62083" x2="37250" y2="64583"/>
                        <a14:foregroundMark x1="7917" y1="48333" x2="12917" y2="60417"/>
                        <a14:foregroundMark x1="12917" y1="60417" x2="14583" y2="62361"/>
                        <a14:foregroundMark x1="7500" y1="49861" x2="12417" y2="62083"/>
                        <a14:foregroundMark x1="12417" y1="62083" x2="17667" y2="64583"/>
                        <a14:foregroundMark x1="16583" y1="88333" x2="16583" y2="88333"/>
                        <a14:foregroundMark x1="20417" y1="88611" x2="20417" y2="88611"/>
                        <a14:foregroundMark x1="81500" y1="35833" x2="90167" y2="39444"/>
                        <a14:foregroundMark x1="90167" y1="39444" x2="83167" y2="39028"/>
                        <a14:foregroundMark x1="92500" y1="17500" x2="92500" y2="17500"/>
                        <a14:foregroundMark x1="92083" y1="18472" x2="92083" y2="18472"/>
                        <a14:foregroundMark x1="9667" y1="36111" x2="9667" y2="37917"/>
                        <a14:foregroundMark x1="11667" y1="42083" x2="11667" y2="42083"/>
                        <a14:foregroundMark x1="8417" y1="38611" x2="8417" y2="38611"/>
                        <a14:foregroundMark x1="8000" y1="41111" x2="8000" y2="41111"/>
                        <a14:foregroundMark x1="7750" y1="42778" x2="7750" y2="42778"/>
                        <a14:foregroundMark x1="8000" y1="43472" x2="8000" y2="43472"/>
                        <a14:foregroundMark x1="8167" y1="44167" x2="8167" y2="44167"/>
                        <a14:foregroundMark x1="37333" y1="34722" x2="37333" y2="34722"/>
                        <a14:foregroundMark x1="37833" y1="32778" x2="37833" y2="32778"/>
                        <a14:foregroundMark x1="38667" y1="32500" x2="40000" y2="34444"/>
                        <a14:foregroundMark x1="59417" y1="25278" x2="60000" y2="27917"/>
                        <a14:foregroundMark x1="62333" y1="17917" x2="62333" y2="17917"/>
                        <a14:foregroundMark x1="58667" y1="19167" x2="58667" y2="19167"/>
                        <a14:foregroundMark x1="8417" y1="79722" x2="8417" y2="79722"/>
                        <a14:foregroundMark x1="6083" y1="78611" x2="6083" y2="78611"/>
                        <a14:foregroundMark x1="20417" y1="85139" x2="20417" y2="85139"/>
                        <a14:foregroundMark x1="23917" y1="79583" x2="23917" y2="79583"/>
                        <a14:foregroundMark x1="32667" y1="27222" x2="32667" y2="27222"/>
                        <a14:foregroundMark x1="32250" y1="29167" x2="32250" y2="29167"/>
                        <a14:foregroundMark x1="92750" y1="26528" x2="92750" y2="26528"/>
                        <a14:foregroundMark x1="92917" y1="28472" x2="92917" y2="28472"/>
                        <a14:foregroundMark x1="92750" y1="26250" x2="92917" y2="30694"/>
                        <a14:foregroundMark x1="17833" y1="87917" x2="17833" y2="87917"/>
                        <a14:foregroundMark x1="69250" y1="68611" x2="74917" y2="73889"/>
                        <a14:foregroundMark x1="74917" y1="73889" x2="81083" y2="73472"/>
                        <a14:foregroundMark x1="81083" y1="73472" x2="74667" y2="70694"/>
                        <a14:foregroundMark x1="74667" y1="70694" x2="71750" y2="71111"/>
                        <a14:foregroundMark x1="80667" y1="37222" x2="86000" y2="43611"/>
                        <a14:foregroundMark x1="86000" y1="43611" x2="91833" y2="42361"/>
                        <a14:foregroundMark x1="91833" y1="42361" x2="87833" y2="36528"/>
                        <a14:foregroundMark x1="93750" y1="37500" x2="93750" y2="37500"/>
                        <a14:foregroundMark x1="93083" y1="36250" x2="91250" y2="45694"/>
                        <a14:foregroundMark x1="91250" y1="45694" x2="84500" y2="44167"/>
                        <a14:foregroundMark x1="84500" y1="44167" x2="81500" y2="37917"/>
                        <a14:foregroundMark x1="80750" y1="36528" x2="84250" y2="43750"/>
                        <a14:foregroundMark x1="93667" y1="36667" x2="91750" y2="43750"/>
                        <a14:foregroundMark x1="80750" y1="49583" x2="80750" y2="49583"/>
                        <a14:foregroundMark x1="81250" y1="59167" x2="81250" y2="59167"/>
                        <a14:foregroundMark x1="81083" y1="56667" x2="81083" y2="56667"/>
                        <a14:foregroundMark x1="82833" y1="56528" x2="82833" y2="56528"/>
                        <a14:foregroundMark x1="82667" y1="61806" x2="81917" y2="55972"/>
                        <a14:foregroundMark x1="81500" y1="64444" x2="81667" y2="67361"/>
                        <a14:foregroundMark x1="16500" y1="25556" x2="16500" y2="25556"/>
                        <a14:foregroundMark x1="32000" y1="33750" x2="32000" y2="33750"/>
                        <a14:foregroundMark x1="32083" y1="36944" x2="32083" y2="36944"/>
                        <a14:foregroundMark x1="31667" y1="34306" x2="31667" y2="43056"/>
                        <a14:foregroundMark x1="37417" y1="32361" x2="36500" y2="40417"/>
                        <a14:foregroundMark x1="59000" y1="27778" x2="58750" y2="31111"/>
                        <a14:foregroundMark x1="36833" y1="33333" x2="36667" y2="39444"/>
                        <a14:foregroundMark x1="36500" y1="33611" x2="36500" y2="39167"/>
                        <a14:foregroundMark x1="63583" y1="40417" x2="63583" y2="40417"/>
                        <a14:foregroundMark x1="58583" y1="37361" x2="61833" y2="45139"/>
                        <a14:foregroundMark x1="61833" y1="45139" x2="67917" y2="43889"/>
                        <a14:foregroundMark x1="67917" y1="43889" x2="73167" y2="40139"/>
                        <a14:foregroundMark x1="73167" y1="40139" x2="71250" y2="36944"/>
                        <a14:foregroundMark x1="71083" y1="34722" x2="71417" y2="44444"/>
                        <a14:foregroundMark x1="71417" y1="44444" x2="59583" y2="44167"/>
                        <a14:foregroundMark x1="59583" y1="44167" x2="59417" y2="3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72" y="4917837"/>
            <a:ext cx="2781767" cy="16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69503C3E-3096-491B-B37B-7938B0F5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37312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B25734-EEA0-4E25-B38A-B62381E2A53C}"/>
              </a:ext>
            </a:extLst>
          </p:cNvPr>
          <p:cNvSpPr txBox="1"/>
          <p:nvPr/>
        </p:nvSpPr>
        <p:spPr>
          <a:xfrm>
            <a:off x="4088772" y="2398600"/>
            <a:ext cx="263717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Formula de población infinita</a:t>
            </a:r>
            <a:endParaRPr lang="es-EC" sz="16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8077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</a:t>
            </a:r>
            <a:endParaRPr lang="en-US" sz="2400" b="1" i="1" kern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Dibujos de personas | Vector Gratis">
            <a:extLst>
              <a:ext uri="{FF2B5EF4-FFF2-40B4-BE49-F238E27FC236}">
                <a16:creationId xmlns:a16="http://schemas.microsoft.com/office/drawing/2014/main" id="{43ED0C28-559D-41D9-982E-DBBB6786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6" b="89776" l="9744" r="89776">
                        <a14:foregroundMark x1="24121" y1="11342" x2="24121" y2="11342"/>
                        <a14:foregroundMark x1="37540" y1="13578" x2="37540" y2="13578"/>
                        <a14:foregroundMark x1="64377" y1="14537" x2="64377" y2="14537"/>
                        <a14:foregroundMark x1="86422" y1="14856" x2="86422" y2="14856"/>
                        <a14:foregroundMark x1="57987" y1="11981" x2="57987" y2="11981"/>
                        <a14:foregroundMark x1="19649" y1="19329" x2="19649" y2="19329"/>
                        <a14:foregroundMark x1="20927" y1="32428" x2="20927" y2="32428"/>
                        <a14:foregroundMark x1="60863" y1="29872" x2="60863" y2="29872"/>
                        <a14:foregroundMark x1="20607" y1="19329" x2="20607" y2="19329"/>
                        <a14:foregroundMark x1="20607" y1="19329" x2="20607" y2="19329"/>
                        <a14:foregroundMark x1="20607" y1="19329" x2="20607" y2="19329"/>
                        <a14:foregroundMark x1="20607" y1="19329" x2="20607" y2="19329"/>
                        <a14:foregroundMark x1="19329" y1="57029" x2="19329" y2="57029"/>
                        <a14:foregroundMark x1="41374" y1="55112" x2="41374" y2="55112"/>
                        <a14:foregroundMark x1="42332" y1="55751" x2="42332" y2="55751"/>
                        <a14:foregroundMark x1="78115" y1="59904" x2="78115" y2="59904"/>
                        <a14:foregroundMark x1="40415" y1="30511" x2="40415" y2="30511"/>
                        <a14:foregroundMark x1="79073" y1="34984" x2="79073" y2="34984"/>
                        <a14:foregroundMark x1="19010" y1="71086" x2="19010" y2="71086"/>
                        <a14:foregroundMark x1="20927" y1="61502" x2="20927" y2="61502"/>
                        <a14:foregroundMark x1="44888" y1="60224" x2="44888" y2="60224"/>
                        <a14:foregroundMark x1="42013" y1="61821" x2="42013" y2="61821"/>
                        <a14:foregroundMark x1="42013" y1="61821" x2="42013" y2="61821"/>
                        <a14:foregroundMark x1="23802" y1="62780" x2="23802" y2="62780"/>
                        <a14:foregroundMark x1="23802" y1="62780" x2="23802" y2="62780"/>
                        <a14:foregroundMark x1="83227" y1="65335" x2="82588" y2="64058"/>
                        <a14:foregroundMark x1="81949" y1="63419" x2="81949" y2="63419"/>
                        <a14:foregroundMark x1="81949" y1="63419" x2="81949" y2="63419"/>
                        <a14:foregroundMark x1="40415" y1="33387" x2="40415" y2="33387"/>
                        <a14:foregroundMark x1="40415" y1="33387" x2="40415" y2="33387"/>
                        <a14:foregroundMark x1="80990" y1="31789" x2="80990" y2="31789"/>
                        <a14:foregroundMark x1="21565" y1="31150" x2="21246" y2="38818"/>
                        <a14:foregroundMark x1="21565" y1="62460" x2="19329" y2="72045"/>
                        <a14:foregroundMark x1="19329" y1="72045" x2="21565" y2="77476"/>
                        <a14:foregroundMark x1="41693" y1="61502" x2="42652" y2="76837"/>
                        <a14:foregroundMark x1="79393" y1="71725" x2="79393" y2="79872"/>
                        <a14:foregroundMark x1="79393" y1="79872" x2="78435" y2="82268"/>
                        <a14:foregroundMark x1="60543" y1="75240" x2="62780" y2="83067"/>
                        <a14:foregroundMark x1="62780" y1="83067" x2="62780" y2="86422"/>
                        <a14:foregroundMark x1="20288" y1="14217" x2="17891" y2="22204"/>
                        <a14:foregroundMark x1="17891" y1="22204" x2="19649" y2="14537"/>
                        <a14:foregroundMark x1="82268" y1="51597" x2="82268" y2="52556"/>
                        <a14:foregroundMark x1="79712" y1="22843" x2="79712" y2="42332"/>
                        <a14:foregroundMark x1="39776" y1="62780" x2="42652" y2="88339"/>
                        <a14:foregroundMark x1="40096" y1="55112" x2="40256" y2="74760"/>
                        <a14:foregroundMark x1="40256" y1="74760" x2="38818" y2="83067"/>
                        <a14:foregroundMark x1="38818" y1="83067" x2="39457" y2="88658"/>
                        <a14:foregroundMark x1="20607" y1="63419" x2="22204" y2="88339"/>
                        <a14:foregroundMark x1="15176" y1="31310" x2="15176" y2="31310"/>
                        <a14:foregroundMark x1="15974" y1="30192" x2="15974" y2="30192"/>
                        <a14:foregroundMark x1="15974" y1="30192" x2="15974" y2="30192"/>
                        <a14:foregroundMark x1="24601" y1="30671" x2="24601" y2="30671"/>
                        <a14:foregroundMark x1="24601" y1="30671" x2="24601" y2="30671"/>
                        <a14:foregroundMark x1="25240" y1="32748" x2="25240" y2="32748"/>
                        <a14:foregroundMark x1="25240" y1="32907" x2="25240" y2="32907"/>
                        <a14:foregroundMark x1="25240" y1="35304" x2="25240" y2="35304"/>
                        <a14:foregroundMark x1="25240" y1="37220" x2="25240" y2="37220"/>
                        <a14:foregroundMark x1="15016" y1="37061" x2="15016" y2="37061"/>
                        <a14:foregroundMark x1="15016" y1="35144" x2="15016" y2="35144"/>
                        <a14:foregroundMark x1="15016" y1="34185" x2="15016" y2="34185"/>
                        <a14:foregroundMark x1="15335" y1="32588" x2="15335" y2="32588"/>
                        <a14:foregroundMark x1="45687" y1="31949" x2="45687" y2="31949"/>
                        <a14:foregroundMark x1="45687" y1="33067" x2="45687" y2="33067"/>
                        <a14:foregroundMark x1="45687" y1="34185" x2="45687" y2="34185"/>
                        <a14:foregroundMark x1="55591" y1="28754" x2="55591" y2="28754"/>
                        <a14:foregroundMark x1="54952" y1="30032" x2="54952" y2="30032"/>
                        <a14:foregroundMark x1="55591" y1="30671" x2="55591" y2="30671"/>
                        <a14:foregroundMark x1="56550" y1="31150" x2="56550" y2="31150"/>
                        <a14:foregroundMark x1="65016" y1="29872" x2="65016" y2="29872"/>
                        <a14:foregroundMark x1="65815" y1="30032" x2="65815" y2="30032"/>
                        <a14:foregroundMark x1="65815" y1="29073" x2="65815" y2="29073"/>
                        <a14:foregroundMark x1="66454" y1="29872" x2="66454" y2="29872"/>
                        <a14:foregroundMark x1="65495" y1="30671" x2="65495" y2="30671"/>
                        <a14:foregroundMark x1="75399" y1="30032" x2="75399" y2="30032"/>
                        <a14:foregroundMark x1="74920" y1="31789" x2="74920" y2="31789"/>
                        <a14:foregroundMark x1="74760" y1="35304" x2="74760" y2="35304"/>
                        <a14:foregroundMark x1="74601" y1="36422" x2="74601" y2="36422"/>
                        <a14:foregroundMark x1="74760" y1="34185" x2="74760" y2="34185"/>
                        <a14:foregroundMark x1="74601" y1="32907" x2="74601" y2="32907"/>
                        <a14:foregroundMark x1="84665" y1="29393" x2="84665" y2="29393"/>
                        <a14:foregroundMark x1="85304" y1="31789" x2="85304" y2="31789"/>
                        <a14:foregroundMark x1="83546" y1="33067" x2="83546" y2="33067"/>
                        <a14:foregroundMark x1="15815" y1="72843" x2="15815" y2="72843"/>
                        <a14:foregroundMark x1="15815" y1="78115" x2="15815" y2="78115"/>
                        <a14:foregroundMark x1="15495" y1="79233" x2="15495" y2="79233"/>
                        <a14:foregroundMark x1="15495" y1="76677" x2="15495" y2="76677"/>
                        <a14:foregroundMark x1="15655" y1="75080" x2="15655" y2="75080"/>
                        <a14:foregroundMark x1="15974" y1="73482" x2="15974" y2="73482"/>
                        <a14:foregroundMark x1="15815" y1="74121" x2="15815" y2="74121"/>
                        <a14:foregroundMark x1="25559" y1="72843" x2="25559" y2="72843"/>
                        <a14:foregroundMark x1="25879" y1="75879" x2="25879" y2="75879"/>
                        <a14:foregroundMark x1="25879" y1="79233" x2="25879" y2="79233"/>
                        <a14:foregroundMark x1="25879" y1="77316" x2="25879" y2="77316"/>
                        <a14:foregroundMark x1="25879" y1="75080" x2="25879" y2="75080"/>
                        <a14:foregroundMark x1="25399" y1="73802" x2="25399" y2="73802"/>
                        <a14:foregroundMark x1="25080" y1="72684" x2="25080" y2="72684"/>
                        <a14:foregroundMark x1="25240" y1="71885" x2="25240" y2="71885"/>
                        <a14:foregroundMark x1="25240" y1="72364" x2="25240" y2="72364"/>
                        <a14:foregroundMark x1="36262" y1="72843" x2="36262" y2="72843"/>
                        <a14:foregroundMark x1="46006" y1="71885" x2="46006" y2="71885"/>
                        <a14:foregroundMark x1="46965" y1="72843" x2="46965" y2="72843"/>
                        <a14:foregroundMark x1="45687" y1="74441" x2="45687" y2="74441"/>
                        <a14:foregroundMark x1="35942" y1="75399" x2="35942" y2="75399"/>
                        <a14:foregroundMark x1="36422" y1="79393" x2="36422" y2="79393"/>
                        <a14:foregroundMark x1="36102" y1="78275" x2="36102" y2="78275"/>
                        <a14:foregroundMark x1="44409" y1="75399" x2="44409" y2="75399"/>
                        <a14:foregroundMark x1="56230" y1="72204" x2="56230" y2="72204"/>
                        <a14:foregroundMark x1="55751" y1="74760" x2="55751" y2="74760"/>
                        <a14:foregroundMark x1="55591" y1="78115" x2="55591" y2="78115"/>
                        <a14:foregroundMark x1="55751" y1="75879" x2="55751" y2="75879"/>
                        <a14:foregroundMark x1="55911" y1="73962" x2="55911" y2="73962"/>
                        <a14:foregroundMark x1="56550" y1="71565" x2="56550" y2="71565"/>
                        <a14:foregroundMark x1="55911" y1="73163" x2="55911" y2="73163"/>
                        <a14:foregroundMark x1="55591" y1="77316" x2="55591" y2="77316"/>
                        <a14:foregroundMark x1="55751" y1="76518" x2="55751" y2="76518"/>
                        <a14:foregroundMark x1="65815" y1="71086" x2="65815" y2="71086"/>
                        <a14:foregroundMark x1="66773" y1="73482" x2="66773" y2="73482"/>
                        <a14:foregroundMark x1="65495" y1="73642" x2="65495" y2="73642"/>
                        <a14:foregroundMark x1="64696" y1="74441" x2="64696" y2="74441"/>
                        <a14:foregroundMark x1="74760" y1="73642" x2="74760" y2="73642"/>
                        <a14:foregroundMark x1="74441" y1="78914" x2="74441" y2="78914"/>
                        <a14:foregroundMark x1="84665" y1="78914" x2="84665" y2="78914"/>
                        <a14:foregroundMark x1="84185" y1="76677" x2="84185" y2="76677"/>
                        <a14:foregroundMark x1="84345" y1="74760" x2="84345" y2="74760"/>
                        <a14:foregroundMark x1="84345" y1="73482" x2="84345" y2="73482"/>
                        <a14:foregroundMark x1="84026" y1="72684" x2="84026" y2="72684"/>
                        <a14:foregroundMark x1="84026" y1="72204" x2="84026" y2="72204"/>
                        <a14:foregroundMark x1="74760" y1="72524" x2="74760" y2="72524"/>
                        <a14:foregroundMark x1="74121" y1="75719" x2="74121" y2="75719"/>
                        <a14:foregroundMark x1="74281" y1="76997" x2="74281" y2="76997"/>
                        <a14:foregroundMark x1="74441" y1="77476" x2="74441" y2="77476"/>
                        <a14:foregroundMark x1="74441" y1="74920" x2="74441" y2="74920"/>
                        <a14:foregroundMark x1="84505" y1="75719" x2="84505" y2="75719"/>
                        <a14:foregroundMark x1="84505" y1="77796" x2="84505" y2="77796"/>
                        <a14:foregroundMark x1="25240" y1="32109" x2="25240" y2="32109"/>
                        <a14:foregroundMark x1="24920" y1="30671" x2="24920" y2="30671"/>
                        <a14:foregroundMark x1="24760" y1="30192" x2="24760" y2="30192"/>
                        <a14:foregroundMark x1="25080" y1="33866" x2="25080" y2="33866"/>
                        <a14:foregroundMark x1="25240" y1="35304" x2="25240" y2="35304"/>
                        <a14:foregroundMark x1="25399" y1="36422" x2="25399" y2="36422"/>
                        <a14:foregroundMark x1="21565" y1="34185" x2="21565" y2="34185"/>
                        <a14:foregroundMark x1="21725" y1="31310" x2="21725" y2="31310"/>
                        <a14:foregroundMark x1="15335" y1="30990" x2="15335" y2="30990"/>
                        <a14:foregroundMark x1="15335" y1="32268" x2="15335" y2="32268"/>
                        <a14:foregroundMark x1="15016" y1="33227" x2="15016" y2="33227"/>
                        <a14:foregroundMark x1="15016" y1="36901" x2="15016" y2="36901"/>
                        <a14:foregroundMark x1="38019" y1="16134" x2="38019" y2="16134"/>
                        <a14:foregroundMark x1="41693" y1="9904" x2="41693" y2="9904"/>
                        <a14:foregroundMark x1="46645" y1="11182" x2="46645" y2="11182"/>
                        <a14:foregroundMark x1="46805" y1="12780" x2="46805" y2="12780"/>
                        <a14:foregroundMark x1="46965" y1="13259" x2="39297" y2="9265"/>
                        <a14:foregroundMark x1="39297" y1="9265" x2="35783" y2="9585"/>
                        <a14:foregroundMark x1="38658" y1="16454" x2="37859" y2="25399"/>
                        <a14:foregroundMark x1="37859" y1="25399" x2="45048" y2="21565"/>
                        <a14:foregroundMark x1="45048" y1="21565" x2="44888" y2="11182"/>
                        <a14:foregroundMark x1="44888" y1="11182" x2="42492" y2="8626"/>
                        <a14:foregroundMark x1="35623" y1="31949" x2="35623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1" y="1823090"/>
            <a:ext cx="2523926" cy="25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E5CCA1B8-FB52-4BE0-AD25-0ECBF46523A6}"/>
              </a:ext>
            </a:extLst>
          </p:cNvPr>
          <p:cNvSpPr/>
          <p:nvPr/>
        </p:nvSpPr>
        <p:spPr>
          <a:xfrm>
            <a:off x="5279532" y="1633158"/>
            <a:ext cx="2785064" cy="271385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EFD9C96-CB8B-4709-BD8B-DB30F177EAF5}"/>
              </a:ext>
            </a:extLst>
          </p:cNvPr>
          <p:cNvSpPr/>
          <p:nvPr/>
        </p:nvSpPr>
        <p:spPr>
          <a:xfrm>
            <a:off x="1051866" y="1823088"/>
            <a:ext cx="1437581" cy="6146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EDAD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9567E70-14AF-4E28-9E1A-5AD9DA23857B}"/>
              </a:ext>
            </a:extLst>
          </p:cNvPr>
          <p:cNvSpPr/>
          <p:nvPr/>
        </p:nvSpPr>
        <p:spPr>
          <a:xfrm>
            <a:off x="6088161" y="4549767"/>
            <a:ext cx="1437581" cy="6146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NIVEL DE ESTUDIO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5C0C9300-A552-4578-8E21-A5B269DF2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16891"/>
              </p:ext>
            </p:extLst>
          </p:nvPr>
        </p:nvGraphicFramePr>
        <p:xfrm>
          <a:off x="2724257" y="2213798"/>
          <a:ext cx="2286000" cy="155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7777144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843013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7485027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369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&lt; 25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31,3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817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25 - 34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2866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35 - 44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0010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45 - 54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7696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55 - 64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321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65+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1656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761899"/>
                  </a:ext>
                </a:extLst>
              </a:tr>
            </a:tbl>
          </a:graphicData>
        </a:graphic>
      </p:graphicFrame>
      <p:graphicFrame>
        <p:nvGraphicFramePr>
          <p:cNvPr id="63" name="Tabla 62">
            <a:extLst>
              <a:ext uri="{FF2B5EF4-FFF2-40B4-BE49-F238E27FC236}">
                <a16:creationId xmlns:a16="http://schemas.microsoft.com/office/drawing/2014/main" id="{A2152C83-83A7-4A98-94AB-29607BBB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46752"/>
              </p:ext>
            </p:extLst>
          </p:nvPr>
        </p:nvGraphicFramePr>
        <p:xfrm>
          <a:off x="8333871" y="2594799"/>
          <a:ext cx="2286000" cy="790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5913340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32779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696073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131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Masculino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307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51,17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0152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48,83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12262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7902643"/>
                  </a:ext>
                </a:extLst>
              </a:tr>
            </a:tbl>
          </a:graphicData>
        </a:graphic>
      </p:graphicFrame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A67C559-FF82-44BE-9810-80BEC4C98FFF}"/>
              </a:ext>
            </a:extLst>
          </p:cNvPr>
          <p:cNvSpPr/>
          <p:nvPr/>
        </p:nvSpPr>
        <p:spPr>
          <a:xfrm>
            <a:off x="10492356" y="1823089"/>
            <a:ext cx="1437581" cy="6146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GÉNERO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7F43A4-EC62-4703-AC81-185D9F2E7CA1}"/>
              </a:ext>
            </a:extLst>
          </p:cNvPr>
          <p:cNvSpPr/>
          <p:nvPr/>
        </p:nvSpPr>
        <p:spPr>
          <a:xfrm rot="16200000">
            <a:off x="5688886" y="417641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756B8F24-62E3-415E-9C0E-39AEDC5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49C4BE6-819A-4BC2-B74F-6089020468D7}"/>
              </a:ext>
            </a:extLst>
          </p:cNvPr>
          <p:cNvSpPr txBox="1"/>
          <p:nvPr/>
        </p:nvSpPr>
        <p:spPr>
          <a:xfrm>
            <a:off x="6672064" y="89456"/>
            <a:ext cx="592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Caracterización de la muestra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248C383-B932-4DE0-B1EB-E0B76B4DA235}"/>
              </a:ext>
            </a:extLst>
          </p:cNvPr>
          <p:cNvCxnSpPr/>
          <p:nvPr/>
        </p:nvCxnSpPr>
        <p:spPr>
          <a:xfrm flipH="1" flipV="1">
            <a:off x="7076639" y="577765"/>
            <a:ext cx="4800465" cy="136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" name="Tabla 2047">
            <a:extLst>
              <a:ext uri="{FF2B5EF4-FFF2-40B4-BE49-F238E27FC236}">
                <a16:creationId xmlns:a16="http://schemas.microsoft.com/office/drawing/2014/main" id="{91D2DB02-F387-4E37-A3D1-FA4E82D2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31759"/>
              </p:ext>
            </p:extLst>
          </p:nvPr>
        </p:nvGraphicFramePr>
        <p:xfrm>
          <a:off x="5663952" y="5375205"/>
          <a:ext cx="2286000" cy="1171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3346052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35451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695542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Frecuencia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Porcentaje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effectLst/>
                        </a:rPr>
                        <a:t>3er Nivel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465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effectLst/>
                        </a:rPr>
                        <a:t>77,5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925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effectLst/>
                        </a:rPr>
                        <a:t>Secundaria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81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13,5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7918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effectLst/>
                        </a:rPr>
                        <a:t>4to Nivel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47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7,8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905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effectLst/>
                        </a:rPr>
                        <a:t>Primaria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1,2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34357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effectLst/>
                        </a:rPr>
                        <a:t>Total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600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effectLst/>
                        </a:rPr>
                        <a:t>100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36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51500"/>
      </p:ext>
    </p:extLst>
  </p:cSld>
  <p:clrMapOvr>
    <a:masterClrMapping/>
  </p:clrMapOvr>
  <p:transition spd="med" advClick="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7915250" y="123409"/>
            <a:ext cx="4085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Entidades bancarias preferentes en el DMQ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 flipH="1">
            <a:off x="8194046" y="1052736"/>
            <a:ext cx="387861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anco Pichincha">
            <a:extLst>
              <a:ext uri="{FF2B5EF4-FFF2-40B4-BE49-F238E27FC236}">
                <a16:creationId xmlns:a16="http://schemas.microsoft.com/office/drawing/2014/main" id="{3F595F24-D02D-49E5-B7E8-CD158017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12594"/>
            <a:ext cx="3238500" cy="6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NCO PRODUBANCO - Grupo Promerica (Brasil) en Quito, PICHINCHA">
            <a:extLst>
              <a:ext uri="{FF2B5EF4-FFF2-40B4-BE49-F238E27FC236}">
                <a16:creationId xmlns:a16="http://schemas.microsoft.com/office/drawing/2014/main" id="{79815FFD-FD62-42EB-8691-60A23A4B9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7" b="36711"/>
          <a:stretch/>
        </p:blipFill>
        <p:spPr bwMode="auto">
          <a:xfrm>
            <a:off x="1343473" y="3457896"/>
            <a:ext cx="3238500" cy="8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novamos al traerte la nueva banca digital | Banco del Pacífico">
            <a:extLst>
              <a:ext uri="{FF2B5EF4-FFF2-40B4-BE49-F238E27FC236}">
                <a16:creationId xmlns:a16="http://schemas.microsoft.com/office/drawing/2014/main" id="{035B26EE-3A6A-48BB-9EDF-C10CA5B87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4"/>
          <a:stretch/>
        </p:blipFill>
        <p:spPr bwMode="auto">
          <a:xfrm>
            <a:off x="1343472" y="4982877"/>
            <a:ext cx="3238500" cy="8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nco Guayaquil – United Nations Environment – Finance Initiative">
            <a:extLst>
              <a:ext uri="{FF2B5EF4-FFF2-40B4-BE49-F238E27FC236}">
                <a16:creationId xmlns:a16="http://schemas.microsoft.com/office/drawing/2014/main" id="{DD5A1349-D8B5-4CA2-AD74-04C5E0E39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3" b="30587"/>
          <a:stretch/>
        </p:blipFill>
        <p:spPr bwMode="auto">
          <a:xfrm>
            <a:off x="6636490" y="1502322"/>
            <a:ext cx="3291449" cy="8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anco Bolivariano dentro de los tres primeros bancos más eficientes |  Gestión">
            <a:extLst>
              <a:ext uri="{FF2B5EF4-FFF2-40B4-BE49-F238E27FC236}">
                <a16:creationId xmlns:a16="http://schemas.microsoft.com/office/drawing/2014/main" id="{4BD8B682-D47D-44EF-BDBA-662C226A4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4" b="41592"/>
          <a:stretch/>
        </p:blipFill>
        <p:spPr bwMode="auto">
          <a:xfrm>
            <a:off x="6721380" y="3457896"/>
            <a:ext cx="3291449" cy="7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anco Internacional - Wikipedia, la enciclopedia libre">
            <a:extLst>
              <a:ext uri="{FF2B5EF4-FFF2-40B4-BE49-F238E27FC236}">
                <a16:creationId xmlns:a16="http://schemas.microsoft.com/office/drawing/2014/main" id="{57487E3E-3FFB-4B13-8CA5-E8DCBAEC7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37797" r="4905" b="38063"/>
          <a:stretch/>
        </p:blipFill>
        <p:spPr bwMode="auto">
          <a:xfrm>
            <a:off x="6636490" y="5024195"/>
            <a:ext cx="3322708" cy="7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120570C-09A1-4B9B-9C29-0924D17A0FBD}"/>
              </a:ext>
            </a:extLst>
          </p:cNvPr>
          <p:cNvSpPr/>
          <p:nvPr/>
        </p:nvSpPr>
        <p:spPr>
          <a:xfrm>
            <a:off x="4613263" y="1421640"/>
            <a:ext cx="1262432" cy="106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60,3%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2899839-BDD4-451C-BDBA-CF5077A9A7BA}"/>
              </a:ext>
            </a:extLst>
          </p:cNvPr>
          <p:cNvSpPr/>
          <p:nvPr/>
        </p:nvSpPr>
        <p:spPr>
          <a:xfrm>
            <a:off x="10000998" y="1409601"/>
            <a:ext cx="1262432" cy="106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5%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77F6071-99FA-4A06-9D96-938BAAAE3C0D}"/>
              </a:ext>
            </a:extLst>
          </p:cNvPr>
          <p:cNvSpPr/>
          <p:nvPr/>
        </p:nvSpPr>
        <p:spPr>
          <a:xfrm>
            <a:off x="4618664" y="3368823"/>
            <a:ext cx="1262432" cy="106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19,3%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7585157-CD24-4621-B7E3-6D5BBAE87680}"/>
              </a:ext>
            </a:extLst>
          </p:cNvPr>
          <p:cNvSpPr/>
          <p:nvPr/>
        </p:nvSpPr>
        <p:spPr>
          <a:xfrm>
            <a:off x="4613263" y="4877285"/>
            <a:ext cx="1262432" cy="106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9,8%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10EC31F-DA0C-488D-886C-A238325826E4}"/>
              </a:ext>
            </a:extLst>
          </p:cNvPr>
          <p:cNvSpPr/>
          <p:nvPr/>
        </p:nvSpPr>
        <p:spPr>
          <a:xfrm>
            <a:off x="10000998" y="3344205"/>
            <a:ext cx="1262432" cy="106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2,8%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1BBE5C6-B51C-4F99-B2B9-FE988E44748F}"/>
              </a:ext>
            </a:extLst>
          </p:cNvPr>
          <p:cNvSpPr/>
          <p:nvPr/>
        </p:nvSpPr>
        <p:spPr>
          <a:xfrm>
            <a:off x="10000998" y="4869160"/>
            <a:ext cx="1262432" cy="106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2,8%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2" name="Rectángulo redondeado 3">
            <a:extLst>
              <a:ext uri="{FF2B5EF4-FFF2-40B4-BE49-F238E27FC236}">
                <a16:creationId xmlns:a16="http://schemas.microsoft.com/office/drawing/2014/main" id="{B0D6BECE-B188-4AC0-98D1-F47930F92124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lang="en-US" sz="2400" b="1" i="1" kern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682C9B-C780-46D2-9DD9-3A27EA34FFC6}"/>
              </a:ext>
            </a:extLst>
          </p:cNvPr>
          <p:cNvSpPr/>
          <p:nvPr/>
        </p:nvSpPr>
        <p:spPr>
          <a:xfrm rot="16200000">
            <a:off x="5664207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D0296728-FECF-47DD-B82F-3B718879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41370"/>
      </p:ext>
    </p:extLst>
  </p:cSld>
  <p:clrMapOvr>
    <a:masterClrMapping/>
  </p:clrMapOvr>
  <p:transition spd="med" advClick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7915250" y="123409"/>
            <a:ext cx="408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Grado de satisfacción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 flipH="1">
            <a:off x="8194046" y="622110"/>
            <a:ext cx="387861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6F5D1A-ED99-4D96-952A-090230E7F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81885"/>
              </p:ext>
            </p:extLst>
          </p:nvPr>
        </p:nvGraphicFramePr>
        <p:xfrm>
          <a:off x="490235" y="1019366"/>
          <a:ext cx="6469702" cy="481926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277999">
                  <a:extLst>
                    <a:ext uri="{9D8B030D-6E8A-4147-A177-3AD203B41FA5}">
                      <a16:colId xmlns:a16="http://schemas.microsoft.com/office/drawing/2014/main" val="4172806967"/>
                    </a:ext>
                  </a:extLst>
                </a:gridCol>
                <a:gridCol w="890006">
                  <a:extLst>
                    <a:ext uri="{9D8B030D-6E8A-4147-A177-3AD203B41FA5}">
                      <a16:colId xmlns:a16="http://schemas.microsoft.com/office/drawing/2014/main" val="4182772142"/>
                    </a:ext>
                  </a:extLst>
                </a:gridCol>
                <a:gridCol w="939451">
                  <a:extLst>
                    <a:ext uri="{9D8B030D-6E8A-4147-A177-3AD203B41FA5}">
                      <a16:colId xmlns:a16="http://schemas.microsoft.com/office/drawing/2014/main" val="3467351567"/>
                    </a:ext>
                  </a:extLst>
                </a:gridCol>
                <a:gridCol w="890006">
                  <a:extLst>
                    <a:ext uri="{9D8B030D-6E8A-4147-A177-3AD203B41FA5}">
                      <a16:colId xmlns:a16="http://schemas.microsoft.com/office/drawing/2014/main" val="909955373"/>
                    </a:ext>
                  </a:extLst>
                </a:gridCol>
                <a:gridCol w="890006">
                  <a:extLst>
                    <a:ext uri="{9D8B030D-6E8A-4147-A177-3AD203B41FA5}">
                      <a16:colId xmlns:a16="http://schemas.microsoft.com/office/drawing/2014/main" val="858949362"/>
                    </a:ext>
                  </a:extLst>
                </a:gridCol>
                <a:gridCol w="939451">
                  <a:extLst>
                    <a:ext uri="{9D8B030D-6E8A-4147-A177-3AD203B41FA5}">
                      <a16:colId xmlns:a16="http://schemas.microsoft.com/office/drawing/2014/main" val="3581590631"/>
                    </a:ext>
                  </a:extLst>
                </a:gridCol>
                <a:gridCol w="642783">
                  <a:extLst>
                    <a:ext uri="{9D8B030D-6E8A-4147-A177-3AD203B41FA5}">
                      <a16:colId xmlns:a16="http://schemas.microsoft.com/office/drawing/2014/main" val="3858003854"/>
                    </a:ext>
                  </a:extLst>
                </a:gridCol>
              </a:tblGrid>
              <a:tr h="37399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 dirty="0">
                          <a:effectLst/>
                        </a:rPr>
                        <a:t>Entidad bancaria vs Grado de satisfacción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38093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l" fontAlgn="ctr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Muy insatisfecho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Insatisfecho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Normal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Satisfecho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Muy satisfecho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155250"/>
                  </a:ext>
                </a:extLst>
              </a:tr>
              <a:tr h="4202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B. Pichincha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2,20%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11,60%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effectLst/>
                        </a:rPr>
                        <a:t>40,90%</a:t>
                      </a:r>
                      <a:endParaRPr lang="es-EC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>
                          <a:effectLst/>
                        </a:rPr>
                        <a:t>37,30%</a:t>
                      </a:r>
                      <a:endParaRPr lang="es-EC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8,00%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100%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3582715"/>
                  </a:ext>
                </a:extLst>
              </a:tr>
              <a:tr h="6263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B. Produbanco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2,60%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1,70%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effectLst/>
                        </a:rPr>
                        <a:t>29,30%</a:t>
                      </a:r>
                      <a:endParaRPr lang="es-EC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37,10%</a:t>
                      </a:r>
                      <a:endParaRPr lang="es-EC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29,30%</a:t>
                      </a:r>
                      <a:endParaRPr lang="es-EC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100%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671134"/>
                  </a:ext>
                </a:extLst>
              </a:tr>
              <a:tr h="4512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B. Pacífico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1,70%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5,10%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>
                          <a:effectLst/>
                        </a:rPr>
                        <a:t>42,40%</a:t>
                      </a:r>
                      <a:endParaRPr lang="es-EC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effectLst/>
                        </a:rPr>
                        <a:t>37,30%</a:t>
                      </a:r>
                      <a:endParaRPr lang="es-EC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13,60%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100%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80306"/>
                  </a:ext>
                </a:extLst>
              </a:tr>
              <a:tr h="57693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B. Guayaquil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3,30%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13,30%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>
                          <a:effectLst/>
                        </a:rPr>
                        <a:t>33,30%</a:t>
                      </a:r>
                      <a:endParaRPr lang="es-EC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effectLst/>
                        </a:rPr>
                        <a:t>33,30%</a:t>
                      </a:r>
                      <a:endParaRPr lang="es-EC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16,70%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230915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B. Internacional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5,90%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5,90%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effectLst/>
                        </a:rPr>
                        <a:t>41,20%</a:t>
                      </a:r>
                      <a:endParaRPr lang="es-EC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effectLst/>
                        </a:rPr>
                        <a:t>41,20%</a:t>
                      </a:r>
                      <a:endParaRPr lang="es-EC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5,90%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27956"/>
                  </a:ext>
                </a:extLst>
              </a:tr>
              <a:tr h="63541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B. Bolivariano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0,00%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12,50%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>
                          <a:effectLst/>
                        </a:rPr>
                        <a:t>50,00%</a:t>
                      </a:r>
                      <a:endParaRPr lang="es-EC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25,00%</a:t>
                      </a:r>
                      <a:endParaRPr lang="es-EC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12,50%</a:t>
                      </a:r>
                      <a:endParaRPr lang="es-EC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100%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5893225"/>
                  </a:ext>
                </a:extLst>
              </a:tr>
              <a:tr h="25249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Total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2,30%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>
                          <a:effectLst/>
                        </a:rPr>
                        <a:t>9,00%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38,70%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36,80%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13,20%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u="none" strike="noStrike" dirty="0">
                          <a:effectLst/>
                        </a:rPr>
                        <a:t>100,00%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93918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8FDE48D-59D8-4DBC-BCDE-ECD5C8174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88964"/>
              </p:ext>
            </p:extLst>
          </p:nvPr>
        </p:nvGraphicFramePr>
        <p:xfrm>
          <a:off x="7915250" y="1463952"/>
          <a:ext cx="3786514" cy="38364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14366">
                  <a:extLst>
                    <a:ext uri="{9D8B030D-6E8A-4147-A177-3AD203B41FA5}">
                      <a16:colId xmlns:a16="http://schemas.microsoft.com/office/drawing/2014/main" val="2789650615"/>
                    </a:ext>
                  </a:extLst>
                </a:gridCol>
                <a:gridCol w="1572148">
                  <a:extLst>
                    <a:ext uri="{9D8B030D-6E8A-4147-A177-3AD203B41FA5}">
                      <a16:colId xmlns:a16="http://schemas.microsoft.com/office/drawing/2014/main" val="2293738736"/>
                    </a:ext>
                  </a:extLst>
                </a:gridCol>
              </a:tblGrid>
              <a:tr h="942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Entidad Bancaria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Índice de fidelización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847883491"/>
                  </a:ext>
                </a:extLst>
              </a:tr>
              <a:tr h="483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effectLst/>
                        </a:rPr>
                        <a:t>Produbanco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>
                          <a:effectLst/>
                        </a:rPr>
                        <a:t>33,76%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3521606577"/>
                  </a:ext>
                </a:extLst>
              </a:tr>
              <a:tr h="4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Pichincha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>
                          <a:effectLst/>
                        </a:rPr>
                        <a:t>32,59%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3236513065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Pacífico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 dirty="0">
                          <a:effectLst/>
                        </a:rPr>
                        <a:t>22,50%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1600660715"/>
                  </a:ext>
                </a:extLst>
              </a:tr>
              <a:tr h="4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Bolivariano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>
                          <a:effectLst/>
                        </a:rPr>
                        <a:t>19,67%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3900410370"/>
                  </a:ext>
                </a:extLst>
              </a:tr>
              <a:tr h="4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Internacional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>
                          <a:effectLst/>
                        </a:rPr>
                        <a:t>16,80%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1148714574"/>
                  </a:ext>
                </a:extLst>
              </a:tr>
              <a:tr h="4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effectLst/>
                        </a:rPr>
                        <a:t>Guayaquil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 dirty="0">
                          <a:effectLst/>
                        </a:rPr>
                        <a:t>12,86%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ctr"/>
                </a:tc>
                <a:extLst>
                  <a:ext uri="{0D108BD9-81ED-4DB2-BD59-A6C34878D82A}">
                    <a16:rowId xmlns:a16="http://schemas.microsoft.com/office/drawing/2014/main" val="3594752588"/>
                  </a:ext>
                </a:extLst>
              </a:tr>
            </a:tbl>
          </a:graphicData>
        </a:graphic>
      </p:graphicFrame>
      <p:sp>
        <p:nvSpPr>
          <p:cNvPr id="18" name="Rectángulo redondeado 3">
            <a:extLst>
              <a:ext uri="{FF2B5EF4-FFF2-40B4-BE49-F238E27FC236}">
                <a16:creationId xmlns:a16="http://schemas.microsoft.com/office/drawing/2014/main" id="{95B2D154-4140-4B75-8A54-003F87DED76D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rgbClr val="90C226">
              <a:lumMod val="20000"/>
              <a:lumOff val="80000"/>
            </a:srgbClr>
          </a:solidFill>
          <a:ln w="25400" cap="flat" cmpd="sng" algn="ctr">
            <a:solidFill>
              <a:srgbClr val="54A021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B341D8-DB50-41A6-96B3-B0C3C28E5164}"/>
              </a:ext>
            </a:extLst>
          </p:cNvPr>
          <p:cNvSpPr/>
          <p:nvPr/>
        </p:nvSpPr>
        <p:spPr>
          <a:xfrm rot="16200000">
            <a:off x="5697375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3BC058E5-A596-4F12-9E51-B807BD15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70738"/>
      </p:ext>
    </p:extLst>
  </p:cSld>
  <p:clrMapOvr>
    <a:masterClrMapping/>
  </p:clrMapOvr>
  <p:transition spd="med" advClick="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28DF2A-B134-4AD7-BC19-D96A1B6D1BDE}"/>
              </a:ext>
            </a:extLst>
          </p:cNvPr>
          <p:cNvSpPr/>
          <p:nvPr/>
        </p:nvSpPr>
        <p:spPr>
          <a:xfrm rot="16200000">
            <a:off x="5697375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90B49BAF-13BF-4394-8DDA-B45E7896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 rot="16200000">
            <a:off x="1509266" y="-1054949"/>
            <a:ext cx="551317" cy="295233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METODOLOGÍA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5087888" y="76447"/>
            <a:ext cx="710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ANÁLISIS DE COMPONENTES PRINCIPALES CATEGÓRICOS (CATPCA)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87" name="Conector recto 86"/>
          <p:cNvCxnSpPr/>
          <p:nvPr/>
        </p:nvCxnSpPr>
        <p:spPr>
          <a:xfrm flipH="1" flipV="1">
            <a:off x="4583832" y="1042023"/>
            <a:ext cx="7550319" cy="1253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roceso alternativo 52"/>
          <p:cNvSpPr/>
          <p:nvPr/>
        </p:nvSpPr>
        <p:spPr>
          <a:xfrm>
            <a:off x="258219" y="854447"/>
            <a:ext cx="6799748" cy="61919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900A586-83A4-4C3A-8EE6-1C8320E25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488968"/>
              </p:ext>
            </p:extLst>
          </p:nvPr>
        </p:nvGraphicFramePr>
        <p:xfrm>
          <a:off x="479377" y="1103627"/>
          <a:ext cx="11631642" cy="476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589795"/>
      </p:ext>
    </p:extLst>
  </p:cSld>
  <p:clrMapOvr>
    <a:masterClrMapping/>
  </p:clrMapOvr>
  <p:transition spd="med" advClick="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34203C-ABF4-47DB-B16A-6F540723D4D0}"/>
              </a:ext>
            </a:extLst>
          </p:cNvPr>
          <p:cNvSpPr/>
          <p:nvPr/>
        </p:nvSpPr>
        <p:spPr>
          <a:xfrm rot="16200000">
            <a:off x="5664207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87F69C41-B221-443E-B069-5336B7E5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72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redondeado 28"/>
          <p:cNvSpPr/>
          <p:nvPr/>
        </p:nvSpPr>
        <p:spPr>
          <a:xfrm>
            <a:off x="104677" y="908720"/>
            <a:ext cx="4234491" cy="4688567"/>
          </a:xfrm>
          <a:prstGeom prst="round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48343" y="97468"/>
            <a:ext cx="545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Hipótesis variable IC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8184232" y="571837"/>
            <a:ext cx="4005202" cy="4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405337" y="1444702"/>
            <a:ext cx="3537154" cy="619985"/>
          </a:xfrm>
          <a:prstGeom prst="roundRect">
            <a:avLst/>
          </a:prstGeom>
          <a:solidFill>
            <a:srgbClr val="C00000">
              <a:alpha val="39000"/>
            </a:srgb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el diagnóstico IC de entidades bancarias del DMQ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1397178" y="1009829"/>
            <a:ext cx="1649488" cy="326241"/>
          </a:xfrm>
          <a:prstGeom prst="roundRect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33" name="Elipse 35">
            <a:extLst>
              <a:ext uri="{FF2B5EF4-FFF2-40B4-BE49-F238E27FC236}">
                <a16:creationId xmlns:a16="http://schemas.microsoft.com/office/drawing/2014/main" id="{57B4AB58-3042-4DEB-8A97-B23ADAF5623C}"/>
              </a:ext>
            </a:extLst>
          </p:cNvPr>
          <p:cNvSpPr/>
          <p:nvPr/>
        </p:nvSpPr>
        <p:spPr>
          <a:xfrm>
            <a:off x="340059" y="2749282"/>
            <a:ext cx="3667709" cy="1809637"/>
          </a:xfrm>
          <a:prstGeom prst="roundRect">
            <a:avLst/>
          </a:prstGeom>
          <a:solidFill>
            <a:srgbClr val="FF9999">
              <a:alpha val="32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imagen de las entidades bancarias percibidas por el usuario del DMQ esta determinada por siete aspectos: localización, </a:t>
            </a:r>
            <a:r>
              <a:rPr lang="es-EC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pys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atención al cliente, justicia en precios, servicios en línea, reputación y responsabilidad social.</a:t>
            </a:r>
          </a:p>
          <a:p>
            <a:pPr algn="ctr"/>
            <a:endParaRPr lang="es-EC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redondeado 10">
            <a:extLst>
              <a:ext uri="{FF2B5EF4-FFF2-40B4-BE49-F238E27FC236}">
                <a16:creationId xmlns:a16="http://schemas.microsoft.com/office/drawing/2014/main" id="{4C263306-894A-4379-B621-17CD5FED7016}"/>
              </a:ext>
            </a:extLst>
          </p:cNvPr>
          <p:cNvSpPr/>
          <p:nvPr/>
        </p:nvSpPr>
        <p:spPr>
          <a:xfrm>
            <a:off x="1269433" y="2206974"/>
            <a:ext cx="1816123" cy="3871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Elipse 30">
                <a:extLst>
                  <a:ext uri="{FF2B5EF4-FFF2-40B4-BE49-F238E27FC236}">
                    <a16:creationId xmlns:a16="http://schemas.microsoft.com/office/drawing/2014/main" id="{4780413B-0954-42D2-87A5-218BB83368A9}"/>
                  </a:ext>
                </a:extLst>
              </p:cNvPr>
              <p:cNvSpPr/>
              <p:nvPr/>
            </p:nvSpPr>
            <p:spPr>
              <a:xfrm>
                <a:off x="1367299" y="5221556"/>
                <a:ext cx="1709248" cy="297285"/>
              </a:xfrm>
              <a:prstGeom prst="roundRect">
                <a:avLst/>
              </a:prstGeom>
              <a:solidFill>
                <a:srgbClr val="FFFF99">
                  <a:alpha val="49804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acepta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EC" sz="1600" dirty="0">
                  <a:solidFill>
                    <a:prstClr val="white"/>
                  </a:solidFill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Elipse 30">
                <a:extLst>
                  <a:ext uri="{FF2B5EF4-FFF2-40B4-BE49-F238E27FC236}">
                    <a16:creationId xmlns:a16="http://schemas.microsoft.com/office/drawing/2014/main" id="{4780413B-0954-42D2-87A5-218BB8336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99" y="5221556"/>
                <a:ext cx="1709248" cy="297285"/>
              </a:xfrm>
              <a:prstGeom prst="roundRect">
                <a:avLst/>
              </a:prstGeom>
              <a:blipFill>
                <a:blip r:embed="rId4"/>
                <a:stretch>
                  <a:fillRect t="-9804" b="-294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n 26">
            <a:extLst>
              <a:ext uri="{FF2B5EF4-FFF2-40B4-BE49-F238E27FC236}">
                <a16:creationId xmlns:a16="http://schemas.microsoft.com/office/drawing/2014/main" id="{14B17956-C7C9-48E8-9A7F-4E39BA852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56" y="5158801"/>
            <a:ext cx="482332" cy="482332"/>
          </a:xfrm>
          <a:prstGeom prst="rect">
            <a:avLst/>
          </a:prstGeom>
        </p:spPr>
      </p:pic>
      <p:sp>
        <p:nvSpPr>
          <p:cNvPr id="28" name="Rectángulo redondeado 29">
            <a:extLst>
              <a:ext uri="{FF2B5EF4-FFF2-40B4-BE49-F238E27FC236}">
                <a16:creationId xmlns:a16="http://schemas.microsoft.com/office/drawing/2014/main" id="{E839BEFC-7931-4E11-90E1-98CF7B5D6DA8}"/>
              </a:ext>
            </a:extLst>
          </p:cNvPr>
          <p:cNvSpPr/>
          <p:nvPr/>
        </p:nvSpPr>
        <p:spPr>
          <a:xfrm>
            <a:off x="1269433" y="4776183"/>
            <a:ext cx="1828194" cy="33022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5F606F3C-0431-440D-893E-B3CCBE152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273846"/>
              </p:ext>
            </p:extLst>
          </p:nvPr>
        </p:nvGraphicFramePr>
        <p:xfrm>
          <a:off x="4109552" y="4497394"/>
          <a:ext cx="8179887" cy="106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9AB774EE-CC23-4315-ABB3-56DD4039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5301208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3">
            <a:extLst>
              <a:ext uri="{FF2B5EF4-FFF2-40B4-BE49-F238E27FC236}">
                <a16:creationId xmlns:a16="http://schemas.microsoft.com/office/drawing/2014/main" id="{E2C3D554-58DF-4096-97D5-C24748DD3151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rgbClr val="90C226">
              <a:lumMod val="20000"/>
              <a:lumOff val="80000"/>
            </a:srgbClr>
          </a:solidFill>
          <a:ln w="25400" cap="flat" cmpd="sng" algn="ctr">
            <a:solidFill>
              <a:srgbClr val="54A021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6B56E1-D253-49DB-855F-B9367C04C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78801"/>
              </p:ext>
            </p:extLst>
          </p:nvPr>
        </p:nvGraphicFramePr>
        <p:xfrm>
          <a:off x="7839149" y="2418201"/>
          <a:ext cx="4216400" cy="200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966">
                  <a:extLst>
                    <a:ext uri="{9D8B030D-6E8A-4147-A177-3AD203B41FA5}">
                      <a16:colId xmlns:a16="http://schemas.microsoft.com/office/drawing/2014/main" val="2314099548"/>
                    </a:ext>
                  </a:extLst>
                </a:gridCol>
                <a:gridCol w="979600">
                  <a:extLst>
                    <a:ext uri="{9D8B030D-6E8A-4147-A177-3AD203B41FA5}">
                      <a16:colId xmlns:a16="http://schemas.microsoft.com/office/drawing/2014/main" val="3489897449"/>
                    </a:ext>
                  </a:extLst>
                </a:gridCol>
                <a:gridCol w="1039834">
                  <a:extLst>
                    <a:ext uri="{9D8B030D-6E8A-4147-A177-3AD203B41FA5}">
                      <a16:colId xmlns:a16="http://schemas.microsoft.com/office/drawing/2014/main" val="261012611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Matriz de componentes de IC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Dimensión1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Dimension2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41517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Localización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0,905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0,296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411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Servicios en línea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0,752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0,556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1181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Atención al cliente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0,74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0,55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23474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Productos y servicios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0,728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0,547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22395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Reputación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0,701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0,624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2215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Justicia en precios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0,679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8345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Responsabilidad social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0,361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0,906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973180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7ECEF82-D777-48EB-B8FC-DD5E02B2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14" y="5301211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397F38E-EB01-40A1-A06A-1A256730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26" y="5301208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5CF32D-7CEF-4634-8B04-8F552D69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76" y="5301211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2F009B9-EAE2-427E-A642-0CBCA08C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14" y="5301814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AC71326-4131-41AD-95D3-42975810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301817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7F13DB-7EEC-4D1B-8CE2-1964B077F8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210" y="3470272"/>
            <a:ext cx="2725463" cy="7508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20CE788-B223-474A-9D24-79154DB58D5F}"/>
              </a:ext>
            </a:extLst>
          </p:cNvPr>
          <p:cNvSpPr/>
          <p:nvPr/>
        </p:nvSpPr>
        <p:spPr>
          <a:xfrm>
            <a:off x="5296714" y="2503661"/>
            <a:ext cx="1509080" cy="392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CRITERIO</a:t>
            </a:r>
            <a:endParaRPr lang="es-EC" sz="1400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9F434CA-F1A5-4042-B730-B32481CD04E0}"/>
              </a:ext>
            </a:extLst>
          </p:cNvPr>
          <p:cNvSpPr/>
          <p:nvPr/>
        </p:nvSpPr>
        <p:spPr>
          <a:xfrm rot="5400000">
            <a:off x="5985655" y="3031278"/>
            <a:ext cx="207007" cy="13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ADEF9D2-A2A5-45EF-AFA1-7255E6AFB770}"/>
              </a:ext>
            </a:extLst>
          </p:cNvPr>
          <p:cNvSpPr/>
          <p:nvPr/>
        </p:nvSpPr>
        <p:spPr>
          <a:xfrm>
            <a:off x="10200456" y="2821290"/>
            <a:ext cx="697210" cy="139979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D248A59-50A0-4795-B710-3AE2C94FC83C}"/>
              </a:ext>
            </a:extLst>
          </p:cNvPr>
          <p:cNvSpPr/>
          <p:nvPr/>
        </p:nvSpPr>
        <p:spPr>
          <a:xfrm>
            <a:off x="11196257" y="4221088"/>
            <a:ext cx="697210" cy="2095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id="{2BB19655-DB98-4C9B-B4C6-5DE39EA52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21117"/>
              </p:ext>
            </p:extLst>
          </p:nvPr>
        </p:nvGraphicFramePr>
        <p:xfrm>
          <a:off x="5994127" y="797648"/>
          <a:ext cx="3682584" cy="1467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528">
                  <a:extLst>
                    <a:ext uri="{9D8B030D-6E8A-4147-A177-3AD203B41FA5}">
                      <a16:colId xmlns:a16="http://schemas.microsoft.com/office/drawing/2014/main" val="138306977"/>
                    </a:ext>
                  </a:extLst>
                </a:gridCol>
                <a:gridCol w="1227528">
                  <a:extLst>
                    <a:ext uri="{9D8B030D-6E8A-4147-A177-3AD203B41FA5}">
                      <a16:colId xmlns:a16="http://schemas.microsoft.com/office/drawing/2014/main" val="1838609939"/>
                    </a:ext>
                  </a:extLst>
                </a:gridCol>
                <a:gridCol w="1227528">
                  <a:extLst>
                    <a:ext uri="{9D8B030D-6E8A-4147-A177-3AD203B41FA5}">
                      <a16:colId xmlns:a16="http://schemas.microsoft.com/office/drawing/2014/main" val="2980771260"/>
                    </a:ext>
                  </a:extLst>
                </a:gridCol>
              </a:tblGrid>
              <a:tr h="18731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IMAGEN CORPORATIVA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86202"/>
                  </a:ext>
                </a:extLst>
              </a:tr>
              <a:tr h="497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Dimensión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Alfa de Cronbach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% de varianza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091193"/>
                  </a:ext>
                </a:extLst>
              </a:tr>
              <a:tr h="248936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0,957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50,608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4032124"/>
                  </a:ext>
                </a:extLst>
              </a:tr>
              <a:tr h="248936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0,949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37,059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826922"/>
                  </a:ext>
                </a:extLst>
              </a:tr>
              <a:tr h="2489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0,977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87,667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0752581"/>
                  </a:ext>
                </a:extLst>
              </a:tr>
            </a:tbl>
          </a:graphicData>
        </a:graphic>
      </p:graphicFrame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0FD7ACA-F94F-47B7-9046-AA7F5758AD17}"/>
              </a:ext>
            </a:extLst>
          </p:cNvPr>
          <p:cNvCxnSpPr>
            <a:cxnSpLocks/>
          </p:cNvCxnSpPr>
          <p:nvPr/>
        </p:nvCxnSpPr>
        <p:spPr>
          <a:xfrm>
            <a:off x="9676711" y="1844824"/>
            <a:ext cx="1844458" cy="555743"/>
          </a:xfrm>
          <a:prstGeom prst="bentConnector3">
            <a:avLst>
              <a:gd name="adj1" fmla="val 10033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DF9AF3FC-6700-4117-BF0B-0FC94631C860}"/>
              </a:ext>
            </a:extLst>
          </p:cNvPr>
          <p:cNvCxnSpPr>
            <a:cxnSpLocks/>
          </p:cNvCxnSpPr>
          <p:nvPr/>
        </p:nvCxnSpPr>
        <p:spPr>
          <a:xfrm>
            <a:off x="9676711" y="1678375"/>
            <a:ext cx="872350" cy="722192"/>
          </a:xfrm>
          <a:prstGeom prst="bentConnector3">
            <a:avLst>
              <a:gd name="adj1" fmla="val 98379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Abrir llave 40">
            <a:extLst>
              <a:ext uri="{FF2B5EF4-FFF2-40B4-BE49-F238E27FC236}">
                <a16:creationId xmlns:a16="http://schemas.microsoft.com/office/drawing/2014/main" id="{71CF7440-FDA1-4B3A-B43D-A371434E1DDF}"/>
              </a:ext>
            </a:extLst>
          </p:cNvPr>
          <p:cNvSpPr/>
          <p:nvPr/>
        </p:nvSpPr>
        <p:spPr>
          <a:xfrm rot="16200000">
            <a:off x="7431246" y="2411808"/>
            <a:ext cx="390202" cy="639671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Abrir llave 44">
            <a:extLst>
              <a:ext uri="{FF2B5EF4-FFF2-40B4-BE49-F238E27FC236}">
                <a16:creationId xmlns:a16="http://schemas.microsoft.com/office/drawing/2014/main" id="{6614BE5E-F53F-4ACE-A4B8-8EBD4320FD46}"/>
              </a:ext>
            </a:extLst>
          </p:cNvPr>
          <p:cNvSpPr/>
          <p:nvPr/>
        </p:nvSpPr>
        <p:spPr>
          <a:xfrm rot="16200000">
            <a:off x="11267226" y="5004958"/>
            <a:ext cx="371138" cy="112404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743FD451-D6A0-4CB7-8B84-E1837F36A6B0}"/>
              </a:ext>
            </a:extLst>
          </p:cNvPr>
          <p:cNvSpPr/>
          <p:nvPr/>
        </p:nvSpPr>
        <p:spPr>
          <a:xfrm rot="16200000">
            <a:off x="8027581" y="2026704"/>
            <a:ext cx="437612" cy="781443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C00930D-B285-48D7-B09D-6C1B85A8BEC6}"/>
              </a:ext>
            </a:extLst>
          </p:cNvPr>
          <p:cNvSpPr txBox="1"/>
          <p:nvPr/>
        </p:nvSpPr>
        <p:spPr>
          <a:xfrm>
            <a:off x="5692127" y="5557312"/>
            <a:ext cx="990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u="none" strike="noStrike" dirty="0">
                <a:effectLst/>
              </a:rPr>
              <a:t>50,60%</a:t>
            </a:r>
            <a:endParaRPr lang="es-EC" b="1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33DDE8C-E6B4-4ECB-8B7C-7FB28A758F2A}"/>
              </a:ext>
            </a:extLst>
          </p:cNvPr>
          <p:cNvSpPr txBox="1"/>
          <p:nvPr/>
        </p:nvSpPr>
        <p:spPr>
          <a:xfrm>
            <a:off x="11163414" y="5606337"/>
            <a:ext cx="990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u="none" strike="noStrike" dirty="0">
                <a:effectLst/>
              </a:rPr>
              <a:t>37,06%</a:t>
            </a:r>
            <a:endParaRPr lang="es-EC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B28B96E-CA9E-42E0-9EFD-9B4166D03058}"/>
              </a:ext>
            </a:extLst>
          </p:cNvPr>
          <p:cNvSpPr txBox="1"/>
          <p:nvPr/>
        </p:nvSpPr>
        <p:spPr>
          <a:xfrm>
            <a:off x="7831543" y="6180378"/>
            <a:ext cx="1186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u="none" strike="noStrike" dirty="0">
                <a:effectLst/>
              </a:rPr>
              <a:t>87,66%</a:t>
            </a:r>
            <a:endParaRPr lang="es-EC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00E77A8-28B7-4B34-8317-C4F7B428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62" y="5301208"/>
            <a:ext cx="238894" cy="2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85782"/>
      </p:ext>
    </p:extLst>
  </p:cSld>
  <p:clrMapOvr>
    <a:masterClrMapping/>
  </p:clrMapOvr>
  <p:transition spd="med" advClick="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5304046" y="98629"/>
            <a:ext cx="6912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Imagen Corporativa de las entidades bancarias desde la perspectiva del usuario</a:t>
            </a:r>
            <a:endParaRPr lang="en-US" sz="24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 flipH="1" flipV="1">
            <a:off x="5951984" y="908720"/>
            <a:ext cx="6192689" cy="165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D7A7143-0F72-47FB-987C-82C3796E9526}"/>
              </a:ext>
            </a:extLst>
          </p:cNvPr>
          <p:cNvSpPr txBox="1"/>
          <p:nvPr/>
        </p:nvSpPr>
        <p:spPr>
          <a:xfrm flipH="1">
            <a:off x="8256269" y="3704382"/>
            <a:ext cx="3570114" cy="25538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percepciones de los usuarios no convergen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Proporciones similares en cada cuadrante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Alto grado de dispersión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EC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existe una imagen consolidada del sector bancario en el DMQ.</a:t>
            </a:r>
            <a:endParaRPr lang="es-EC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28040750-7871-4698-B1BA-C7FE87EBBE9B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lang="en-US" sz="2400" b="1" i="1" kern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01FD96-56B3-44EA-8261-CF9CBABD0064}"/>
              </a:ext>
            </a:extLst>
          </p:cNvPr>
          <p:cNvSpPr/>
          <p:nvPr/>
        </p:nvSpPr>
        <p:spPr>
          <a:xfrm rot="16200000">
            <a:off x="5697375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2C1B03F4-D15C-49D8-85EE-08A810AE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36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256B51-9658-4D07-974E-C9B664964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02"/>
          <a:stretch/>
        </p:blipFill>
        <p:spPr>
          <a:xfrm>
            <a:off x="342447" y="1230829"/>
            <a:ext cx="7465259" cy="504056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93757D-FE8C-41B7-A18C-15AB43F3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57251"/>
              </p:ext>
            </p:extLst>
          </p:nvPr>
        </p:nvGraphicFramePr>
        <p:xfrm>
          <a:off x="8343577" y="1488717"/>
          <a:ext cx="2880254" cy="1833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158842472"/>
                    </a:ext>
                  </a:extLst>
                </a:gridCol>
                <a:gridCol w="1728126">
                  <a:extLst>
                    <a:ext uri="{9D8B030D-6E8A-4147-A177-3AD203B41FA5}">
                      <a16:colId xmlns:a16="http://schemas.microsoft.com/office/drawing/2014/main" val="3263365252"/>
                    </a:ext>
                  </a:extLst>
                </a:gridCol>
              </a:tblGrid>
              <a:tr h="86754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DIMENSIÓN 1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Localización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0078486"/>
                  </a:ext>
                </a:extLst>
              </a:tr>
              <a:tr h="273573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Servicios en línea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0801677"/>
                  </a:ext>
                </a:extLst>
              </a:tr>
              <a:tr h="273573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Atención al cliente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0513729"/>
                  </a:ext>
                </a:extLst>
              </a:tr>
              <a:tr h="273573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Productos y servicios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2749394"/>
                  </a:ext>
                </a:extLst>
              </a:tr>
              <a:tr h="273573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Reputación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6938693"/>
                  </a:ext>
                </a:extLst>
              </a:tr>
              <a:tr h="273573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Justicia en precios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9280556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DIMENSIÓN 2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Responsabilidad social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4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79228"/>
      </p:ext>
    </p:extLst>
  </p:cSld>
  <p:clrMapOvr>
    <a:masterClrMapping/>
  </p:clrMapOvr>
  <p:transition spd="med" advClick="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D48A3C-E353-4CE9-8E64-BB063F6C8008}"/>
              </a:ext>
            </a:extLst>
          </p:cNvPr>
          <p:cNvSpPr/>
          <p:nvPr/>
        </p:nvSpPr>
        <p:spPr>
          <a:xfrm rot="16200000">
            <a:off x="5560279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20E6A876-2158-471C-9441-55F986B8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redondeado 28"/>
          <p:cNvSpPr/>
          <p:nvPr/>
        </p:nvSpPr>
        <p:spPr>
          <a:xfrm>
            <a:off x="8710667" y="4083200"/>
            <a:ext cx="3373753" cy="2082104"/>
          </a:xfrm>
          <a:prstGeom prst="round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555940" y="-26268"/>
            <a:ext cx="695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Hipótesis variable satisfacción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5879976" y="496952"/>
            <a:ext cx="63094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391555" y="3284239"/>
            <a:ext cx="3910191" cy="1296889"/>
          </a:xfrm>
          <a:prstGeom prst="roundRect">
            <a:avLst/>
          </a:prstGeom>
          <a:solidFill>
            <a:srgbClr val="99CCFF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una asociación fuerte y positiva entre la satisfacción, expectativas, compromiso y lealtad del usuario de entidades bancarias del DMQ </a:t>
            </a:r>
          </a:p>
        </p:txBody>
      </p:sp>
      <p:sp>
        <p:nvSpPr>
          <p:cNvPr id="39" name="Elipse 32"/>
          <p:cNvSpPr/>
          <p:nvPr/>
        </p:nvSpPr>
        <p:spPr>
          <a:xfrm>
            <a:off x="8843090" y="4506376"/>
            <a:ext cx="3123227" cy="168152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lvl="0" algn="ctr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estadísticos corroboran que existe correlación positiva media entre la satisfacción del usuario con las expectativas, el compromiso generado y la lealtad hacia la entidad bancaria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9460285" y="4167225"/>
            <a:ext cx="1874516" cy="33873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1460055" y="4915551"/>
            <a:ext cx="1874516" cy="4715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263352" y="914753"/>
            <a:ext cx="4303922" cy="52505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1124434" y="2750789"/>
            <a:ext cx="2664296" cy="44169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 2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33CB1C5-232D-4F33-859F-02AF3B9D1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75609"/>
              </p:ext>
            </p:extLst>
          </p:nvPr>
        </p:nvGraphicFramePr>
        <p:xfrm>
          <a:off x="5752070" y="1917587"/>
          <a:ext cx="5364000" cy="205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065">
                  <a:extLst>
                    <a:ext uri="{9D8B030D-6E8A-4147-A177-3AD203B41FA5}">
                      <a16:colId xmlns:a16="http://schemas.microsoft.com/office/drawing/2014/main" val="2840238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613785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13951851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50627470"/>
                    </a:ext>
                  </a:extLst>
                </a:gridCol>
                <a:gridCol w="548615">
                  <a:extLst>
                    <a:ext uri="{9D8B030D-6E8A-4147-A177-3AD203B41FA5}">
                      <a16:colId xmlns:a16="http://schemas.microsoft.com/office/drawing/2014/main" val="2370989292"/>
                    </a:ext>
                  </a:extLst>
                </a:gridCol>
              </a:tblGrid>
              <a:tr h="28335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ÍNDICE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AD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255650"/>
                  </a:ext>
                </a:extLst>
              </a:tr>
              <a:tr h="65363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ECC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Chi-cuadrado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Sig.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Correlación Spearman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Sig.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16831"/>
                  </a:ext>
                </a:extLst>
              </a:tr>
              <a:tr h="3886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Satisfacción/Expectativas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C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137,251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0,454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89090"/>
                  </a:ext>
                </a:extLst>
              </a:tr>
              <a:tr h="3886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Satisfacción/Lealtad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C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150,479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0,439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98079"/>
                  </a:ext>
                </a:extLst>
              </a:tr>
              <a:tr h="3376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Satisfacción/Compromiso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C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31,883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0,208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2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76212"/>
                  </a:ext>
                </a:extLst>
              </a:tr>
            </a:tbl>
          </a:graphicData>
        </a:graphic>
      </p:graphicFrame>
      <p:sp>
        <p:nvSpPr>
          <p:cNvPr id="41" name="Rectángulo redondeado 11">
            <a:extLst>
              <a:ext uri="{FF2B5EF4-FFF2-40B4-BE49-F238E27FC236}">
                <a16:creationId xmlns:a16="http://schemas.microsoft.com/office/drawing/2014/main" id="{B089CE49-51B0-4825-A170-D7C84EBD76F9}"/>
              </a:ext>
            </a:extLst>
          </p:cNvPr>
          <p:cNvSpPr/>
          <p:nvPr/>
        </p:nvSpPr>
        <p:spPr>
          <a:xfrm>
            <a:off x="493146" y="1669657"/>
            <a:ext cx="3910191" cy="862557"/>
          </a:xfrm>
          <a:prstGeom prst="roundRect">
            <a:avLst/>
          </a:prstGeom>
          <a:solidFill>
            <a:schemeClr val="accent3">
              <a:alpha val="47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el diagnostico de satisfacción del usuario de entidades bancarias del DMQ</a:t>
            </a:r>
          </a:p>
        </p:txBody>
      </p:sp>
      <p:sp>
        <p:nvSpPr>
          <p:cNvPr id="43" name="Rectángulo redondeado 33">
            <a:extLst>
              <a:ext uri="{FF2B5EF4-FFF2-40B4-BE49-F238E27FC236}">
                <a16:creationId xmlns:a16="http://schemas.microsoft.com/office/drawing/2014/main" id="{608FD548-140A-4BD1-8709-602872840F3B}"/>
              </a:ext>
            </a:extLst>
          </p:cNvPr>
          <p:cNvSpPr/>
          <p:nvPr/>
        </p:nvSpPr>
        <p:spPr>
          <a:xfrm>
            <a:off x="1292376" y="1089574"/>
            <a:ext cx="2311729" cy="461240"/>
          </a:xfrm>
          <a:prstGeom prst="roundRect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3" name="Rectángulo redondeado 3">
            <a:extLst>
              <a:ext uri="{FF2B5EF4-FFF2-40B4-BE49-F238E27FC236}">
                <a16:creationId xmlns:a16="http://schemas.microsoft.com/office/drawing/2014/main" id="{FB175EC4-6E46-4904-AFFC-F09F45F5C554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rgbClr val="90C226">
              <a:lumMod val="20000"/>
              <a:lumOff val="80000"/>
            </a:srgbClr>
          </a:solidFill>
          <a:ln w="25400" cap="flat" cmpd="sng" algn="ctr">
            <a:solidFill>
              <a:srgbClr val="54A021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652D52-C47D-4B42-A979-AE27B35EB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72" b="-2218"/>
          <a:stretch/>
        </p:blipFill>
        <p:spPr>
          <a:xfrm>
            <a:off x="4975837" y="4609228"/>
            <a:ext cx="3482039" cy="200945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45F1BA9-3BA7-4522-A854-58032A6C9837}"/>
              </a:ext>
            </a:extLst>
          </p:cNvPr>
          <p:cNvSpPr/>
          <p:nvPr/>
        </p:nvSpPr>
        <p:spPr>
          <a:xfrm>
            <a:off x="5017190" y="5057364"/>
            <a:ext cx="3482039" cy="228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lipse 30">
                <a:extLst>
                  <a:ext uri="{FF2B5EF4-FFF2-40B4-BE49-F238E27FC236}">
                    <a16:creationId xmlns:a16="http://schemas.microsoft.com/office/drawing/2014/main" id="{28818BAD-80E3-4427-8420-6AA0B55BA149}"/>
                  </a:ext>
                </a:extLst>
              </p:cNvPr>
              <p:cNvSpPr/>
              <p:nvPr/>
            </p:nvSpPr>
            <p:spPr>
              <a:xfrm>
                <a:off x="988787" y="5456380"/>
                <a:ext cx="2345784" cy="453881"/>
              </a:xfrm>
              <a:prstGeom prst="roundRect">
                <a:avLst/>
              </a:prstGeom>
              <a:solidFill>
                <a:srgbClr val="FFFF99">
                  <a:alpha val="49804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acepta Parcialmente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EC" sz="2000" dirty="0">
                  <a:solidFill>
                    <a:prstClr val="white"/>
                  </a:solidFill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Elipse 30">
                <a:extLst>
                  <a:ext uri="{FF2B5EF4-FFF2-40B4-BE49-F238E27FC236}">
                    <a16:creationId xmlns:a16="http://schemas.microsoft.com/office/drawing/2014/main" id="{28818BAD-80E3-4427-8420-6AA0B55BA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87" y="5456380"/>
                <a:ext cx="2345784" cy="453881"/>
              </a:xfrm>
              <a:prstGeom prst="roundRect">
                <a:avLst/>
              </a:prstGeom>
              <a:blipFill>
                <a:blip r:embed="rId5"/>
                <a:stretch>
                  <a:fillRect t="-26923" b="-448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1AAA68BB-70B7-406B-8909-1F4027F049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84" y="5212052"/>
            <a:ext cx="975851" cy="975851"/>
          </a:xfrm>
          <a:prstGeom prst="rect">
            <a:avLst/>
          </a:prstGeom>
        </p:spPr>
      </p:pic>
      <p:sp>
        <p:nvSpPr>
          <p:cNvPr id="12" name="Terminador 38">
            <a:extLst>
              <a:ext uri="{FF2B5EF4-FFF2-40B4-BE49-F238E27FC236}">
                <a16:creationId xmlns:a16="http://schemas.microsoft.com/office/drawing/2014/main" id="{962CDA16-3794-4959-8A5C-2EED25276135}"/>
              </a:ext>
            </a:extLst>
          </p:cNvPr>
          <p:cNvSpPr/>
          <p:nvPr/>
        </p:nvSpPr>
        <p:spPr>
          <a:xfrm>
            <a:off x="4975837" y="835454"/>
            <a:ext cx="2261830" cy="6012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Valor de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significancia inferior 0,05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Terminador 38">
            <a:extLst>
              <a:ext uri="{FF2B5EF4-FFF2-40B4-BE49-F238E27FC236}">
                <a16:creationId xmlns:a16="http://schemas.microsoft.com/office/drawing/2014/main" id="{BF99ECA2-120C-4290-B3EB-17EB67766406}"/>
              </a:ext>
            </a:extLst>
          </p:cNvPr>
          <p:cNvSpPr/>
          <p:nvPr/>
        </p:nvSpPr>
        <p:spPr>
          <a:xfrm>
            <a:off x="4993052" y="4219391"/>
            <a:ext cx="3373754" cy="3009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ESCALA DE MEDICIÓN DEL RHO DE SPEARMAN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rminador 38">
                <a:extLst>
                  <a:ext uri="{FF2B5EF4-FFF2-40B4-BE49-F238E27FC236}">
                    <a16:creationId xmlns:a16="http://schemas.microsoft.com/office/drawing/2014/main" id="{29E62751-2921-42BA-9754-7E8B8A3980B9}"/>
                  </a:ext>
                </a:extLst>
              </p:cNvPr>
              <p:cNvSpPr/>
              <p:nvPr/>
            </p:nvSpPr>
            <p:spPr>
              <a:xfrm>
                <a:off x="8147602" y="1347019"/>
                <a:ext cx="3781046" cy="43227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 Condensed" panose="020B0604020202020204" charset="0"/>
                    <a:cs typeface="Times New Roman" panose="02020603050405020304" pitchFamily="18" charset="0"/>
                  </a:rPr>
                  <a:t>: Asociación entre las variables</a:t>
                </a:r>
              </a:p>
            </p:txBody>
          </p:sp>
        </mc:Choice>
        <mc:Fallback xmlns="">
          <p:sp>
            <p:nvSpPr>
              <p:cNvPr id="11" name="Terminador 38">
                <a:extLst>
                  <a:ext uri="{FF2B5EF4-FFF2-40B4-BE49-F238E27FC236}">
                    <a16:creationId xmlns:a16="http://schemas.microsoft.com/office/drawing/2014/main" id="{29E62751-2921-42BA-9754-7E8B8A398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2" y="1347019"/>
                <a:ext cx="3781046" cy="432272"/>
              </a:xfrm>
              <a:prstGeom prst="roundRect">
                <a:avLst/>
              </a:prstGeom>
              <a:blipFill>
                <a:blip r:embed="rId7"/>
                <a:stretch>
                  <a:fillRect b="-10811"/>
                </a:stretch>
              </a:blipFill>
              <a:ln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rminador 38">
                <a:extLst>
                  <a:ext uri="{FF2B5EF4-FFF2-40B4-BE49-F238E27FC236}">
                    <a16:creationId xmlns:a16="http://schemas.microsoft.com/office/drawing/2014/main" id="{6A2DDFF4-F728-47FB-9E99-49FBE76818AC}"/>
                  </a:ext>
                </a:extLst>
              </p:cNvPr>
              <p:cNvSpPr/>
              <p:nvPr/>
            </p:nvSpPr>
            <p:spPr>
              <a:xfrm>
                <a:off x="8147602" y="628836"/>
                <a:ext cx="3781046" cy="43227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MX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Independencia</m:t>
                      </m:r>
                      <m: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entre</m:t>
                      </m:r>
                      <m: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las</m:t>
                      </m:r>
                      <m: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variables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rminador 38">
                <a:extLst>
                  <a:ext uri="{FF2B5EF4-FFF2-40B4-BE49-F238E27FC236}">
                    <a16:creationId xmlns:a16="http://schemas.microsoft.com/office/drawing/2014/main" id="{6A2DDFF4-F728-47FB-9E99-49FBE7681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2" y="628836"/>
                <a:ext cx="3781046" cy="432272"/>
              </a:xfrm>
              <a:prstGeom prst="roundRect">
                <a:avLst/>
              </a:prstGeom>
              <a:blipFill>
                <a:blip r:embed="rId8"/>
                <a:stretch>
                  <a:fillRect r="-2729" b="-2703"/>
                </a:stretch>
              </a:blipFill>
              <a:ln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4BDF505-5313-416D-9376-CE9FDD37DCB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7237667" y="777167"/>
            <a:ext cx="333906" cy="35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AC13327-DCA6-4538-B590-C23D5F33C840}"/>
              </a:ext>
            </a:extLst>
          </p:cNvPr>
          <p:cNvCxnSpPr>
            <a:cxnSpLocks/>
            <a:stCxn id="12" idx="3"/>
            <a:endCxn id="26" idx="1"/>
          </p:cNvCxnSpPr>
          <p:nvPr/>
        </p:nvCxnSpPr>
        <p:spPr>
          <a:xfrm>
            <a:off x="7237667" y="1136078"/>
            <a:ext cx="375357" cy="37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5DDFD6C3-E1BC-4447-863B-B35C12C347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24" y="1250187"/>
            <a:ext cx="514596" cy="51459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E3692E6-20BE-4267-9603-E2D87C20D8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826" y="617679"/>
            <a:ext cx="383523" cy="3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3306"/>
      </p:ext>
    </p:extLst>
  </p:cSld>
  <p:clrMapOvr>
    <a:masterClrMapping/>
  </p:clrMapOvr>
  <p:transition spd="med" advClick="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ECE873-320A-4E1C-A3BB-1E00F5FC4785}"/>
              </a:ext>
            </a:extLst>
          </p:cNvPr>
          <p:cNvSpPr/>
          <p:nvPr/>
        </p:nvSpPr>
        <p:spPr>
          <a:xfrm rot="16200000">
            <a:off x="5701980" y="338517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D599BCE7-E185-41B1-A8E9-A22072E3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41" y="6185036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redondeado 28"/>
          <p:cNvSpPr/>
          <p:nvPr/>
        </p:nvSpPr>
        <p:spPr>
          <a:xfrm>
            <a:off x="289433" y="843659"/>
            <a:ext cx="3430303" cy="5183744"/>
          </a:xfrm>
          <a:prstGeom prst="round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84032" y="25460"/>
            <a:ext cx="57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Hipótesis variables IC y Satisfacción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6408801" y="476672"/>
            <a:ext cx="573587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403908" y="1563914"/>
            <a:ext cx="3113424" cy="1791299"/>
          </a:xfrm>
          <a:prstGeom prst="roundRect">
            <a:avLst/>
          </a:prstGeom>
          <a:solidFill>
            <a:schemeClr val="accent3">
              <a:alpha val="47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nivel de correlación entre imagen corporativa y la satisfacción del usuario de las entidades bancarias del Distrito Metropolitano de Quito.</a:t>
            </a:r>
            <a:endParaRPr lang="es-EC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386246" y="4113560"/>
            <a:ext cx="3131086" cy="1766753"/>
          </a:xfrm>
          <a:prstGeom prst="roundRect">
            <a:avLst/>
          </a:prstGeom>
          <a:solidFill>
            <a:srgbClr val="33CC33">
              <a:alpha val="27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imagen corporativa influye de manera fuerte y positiva en la satisfacción del usuario de entidades bancarias del DMQ.</a:t>
            </a:r>
          </a:p>
        </p:txBody>
      </p:sp>
      <p:sp>
        <p:nvSpPr>
          <p:cNvPr id="39" name="Elipse 32"/>
          <p:cNvSpPr/>
          <p:nvPr/>
        </p:nvSpPr>
        <p:spPr>
          <a:xfrm>
            <a:off x="8119451" y="3704870"/>
            <a:ext cx="3000803" cy="102027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Se concluye que las dos variables están relacionas en una correlación positiva media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8718545" y="3260682"/>
            <a:ext cx="1800084" cy="345338"/>
          </a:xfrm>
          <a:prstGeom prst="roundRect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8742509" y="4879889"/>
            <a:ext cx="1800084" cy="345338"/>
          </a:xfrm>
          <a:prstGeom prst="roundRect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922280" y="3117843"/>
            <a:ext cx="3430303" cy="288525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107688" y="1013566"/>
            <a:ext cx="1848484" cy="403259"/>
          </a:xfrm>
          <a:prstGeom prst="roundRect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es-EC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699782" y="3538181"/>
            <a:ext cx="2664296" cy="432048"/>
          </a:xfrm>
          <a:prstGeom prst="roundRect">
            <a:avLst/>
          </a:prstGeom>
          <a:solidFill>
            <a:srgbClr val="99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C9A909-194F-4B9C-A4D1-C7B17E58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73727"/>
              </p:ext>
            </p:extLst>
          </p:nvPr>
        </p:nvGraphicFramePr>
        <p:xfrm>
          <a:off x="6744072" y="685680"/>
          <a:ext cx="5395480" cy="2285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743">
                  <a:extLst>
                    <a:ext uri="{9D8B030D-6E8A-4147-A177-3AD203B41FA5}">
                      <a16:colId xmlns:a16="http://schemas.microsoft.com/office/drawing/2014/main" val="490619181"/>
                    </a:ext>
                  </a:extLst>
                </a:gridCol>
                <a:gridCol w="988552">
                  <a:extLst>
                    <a:ext uri="{9D8B030D-6E8A-4147-A177-3AD203B41FA5}">
                      <a16:colId xmlns:a16="http://schemas.microsoft.com/office/drawing/2014/main" val="3851274626"/>
                    </a:ext>
                  </a:extLst>
                </a:gridCol>
                <a:gridCol w="790311">
                  <a:extLst>
                    <a:ext uri="{9D8B030D-6E8A-4147-A177-3AD203B41FA5}">
                      <a16:colId xmlns:a16="http://schemas.microsoft.com/office/drawing/2014/main" val="4068959011"/>
                    </a:ext>
                  </a:extLst>
                </a:gridCol>
                <a:gridCol w="1106437">
                  <a:extLst>
                    <a:ext uri="{9D8B030D-6E8A-4147-A177-3AD203B41FA5}">
                      <a16:colId xmlns:a16="http://schemas.microsoft.com/office/drawing/2014/main" val="2959823794"/>
                    </a:ext>
                  </a:extLst>
                </a:gridCol>
                <a:gridCol w="1106437">
                  <a:extLst>
                    <a:ext uri="{9D8B030D-6E8A-4147-A177-3AD203B41FA5}">
                      <a16:colId xmlns:a16="http://schemas.microsoft.com/office/drawing/2014/main" val="2692064133"/>
                    </a:ext>
                  </a:extLst>
                </a:gridCol>
              </a:tblGrid>
              <a:tr h="400489">
                <a:tc gridSpan="5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Relación entre imagen corporativa y satisfacción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39226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100" b="1" dirty="0">
                          <a:effectLst/>
                        </a:rPr>
                        <a:t>Valor Chi-cuadrado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100" b="1" dirty="0">
                          <a:effectLst/>
                        </a:rPr>
                        <a:t>Sig.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100" b="1" dirty="0">
                          <a:effectLst/>
                        </a:rPr>
                        <a:t>Correlación Spearman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100" b="1" dirty="0">
                          <a:effectLst/>
                        </a:rPr>
                        <a:t>Sig.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6776507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100" dirty="0">
                          <a:effectLst/>
                        </a:rPr>
                        <a:t>Dimensión 1 IC vs Satisfacción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126,803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0,335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0104867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100" dirty="0">
                          <a:effectLst/>
                        </a:rPr>
                        <a:t>Dimensión 2 IC vs Satisfacción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87,828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0,228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4752294"/>
                  </a:ext>
                </a:extLst>
              </a:tr>
            </a:tbl>
          </a:graphicData>
        </a:graphic>
      </p:graphicFrame>
      <p:sp>
        <p:nvSpPr>
          <p:cNvPr id="3" name="Rectángulo redondeado 3">
            <a:extLst>
              <a:ext uri="{FF2B5EF4-FFF2-40B4-BE49-F238E27FC236}">
                <a16:creationId xmlns:a16="http://schemas.microsoft.com/office/drawing/2014/main" id="{8961DC61-F1B9-4EDF-9D6A-F3D5189EEEF2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rgbClr val="90C226">
              <a:lumMod val="20000"/>
              <a:lumOff val="80000"/>
            </a:srgbClr>
          </a:solidFill>
          <a:ln w="25400" cap="flat" cmpd="sng" algn="ctr">
            <a:solidFill>
              <a:srgbClr val="54A021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5CCC02-90A3-4DFF-B8B7-18ABB6A24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72" b="-2218"/>
          <a:stretch/>
        </p:blipFill>
        <p:spPr>
          <a:xfrm>
            <a:off x="4077818" y="3987187"/>
            <a:ext cx="3482039" cy="200945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B702FBD-EDCD-4DE9-9DFB-2EFB86D97FB6}"/>
              </a:ext>
            </a:extLst>
          </p:cNvPr>
          <p:cNvSpPr/>
          <p:nvPr/>
        </p:nvSpPr>
        <p:spPr>
          <a:xfrm>
            <a:off x="4079776" y="4437112"/>
            <a:ext cx="3482039" cy="228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lipse 30">
                <a:extLst>
                  <a:ext uri="{FF2B5EF4-FFF2-40B4-BE49-F238E27FC236}">
                    <a16:creationId xmlns:a16="http://schemas.microsoft.com/office/drawing/2014/main" id="{BA3F185D-6B32-449F-8295-0701EBC47C02}"/>
                  </a:ext>
                </a:extLst>
              </p:cNvPr>
              <p:cNvSpPr/>
              <p:nvPr/>
            </p:nvSpPr>
            <p:spPr>
              <a:xfrm>
                <a:off x="8196150" y="5353443"/>
                <a:ext cx="2724386" cy="526870"/>
              </a:xfrm>
              <a:prstGeom prst="roundRect">
                <a:avLst/>
              </a:prstGeom>
              <a:solidFill>
                <a:srgbClr val="FFFF99">
                  <a:alpha val="49804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 acepta parcialmente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EC" sz="20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Elipse 30">
                <a:extLst>
                  <a:ext uri="{FF2B5EF4-FFF2-40B4-BE49-F238E27FC236}">
                    <a16:creationId xmlns:a16="http://schemas.microsoft.com/office/drawing/2014/main" id="{BA3F185D-6B32-449F-8295-0701EBC47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150" y="5353443"/>
                <a:ext cx="2724386" cy="526870"/>
              </a:xfrm>
              <a:prstGeom prst="roundRect">
                <a:avLst/>
              </a:prstGeom>
              <a:blipFill>
                <a:blip r:embed="rId5"/>
                <a:stretch>
                  <a:fillRect l="-445" t="-16667" r="-1114" b="-322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rminador 38">
            <a:extLst>
              <a:ext uri="{FF2B5EF4-FFF2-40B4-BE49-F238E27FC236}">
                <a16:creationId xmlns:a16="http://schemas.microsoft.com/office/drawing/2014/main" id="{E76AC2B8-A894-4F3C-9555-AC836F86A5D8}"/>
              </a:ext>
            </a:extLst>
          </p:cNvPr>
          <p:cNvSpPr/>
          <p:nvPr/>
        </p:nvSpPr>
        <p:spPr>
          <a:xfrm>
            <a:off x="4160343" y="3506444"/>
            <a:ext cx="3373754" cy="3009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ESCALA DE MEDICIÓN DEL RHO DE SPEARMAN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0BA8844-8656-4EB1-B5F3-BF2B39E5A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28602"/>
              </p:ext>
            </p:extLst>
          </p:nvPr>
        </p:nvGraphicFramePr>
        <p:xfrm>
          <a:off x="4077818" y="985021"/>
          <a:ext cx="2544983" cy="1706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017">
                  <a:extLst>
                    <a:ext uri="{9D8B030D-6E8A-4147-A177-3AD203B41FA5}">
                      <a16:colId xmlns:a16="http://schemas.microsoft.com/office/drawing/2014/main" val="3158842472"/>
                    </a:ext>
                  </a:extLst>
                </a:gridCol>
                <a:gridCol w="1526966">
                  <a:extLst>
                    <a:ext uri="{9D8B030D-6E8A-4147-A177-3AD203B41FA5}">
                      <a16:colId xmlns:a16="http://schemas.microsoft.com/office/drawing/2014/main" val="3263365252"/>
                    </a:ext>
                  </a:extLst>
                </a:gridCol>
              </a:tblGrid>
              <a:tr h="179070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DIMENSIÓN 1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Localización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0078486"/>
                  </a:ext>
                </a:extLst>
              </a:tr>
              <a:tr h="227785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Servicios en línea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0801677"/>
                  </a:ext>
                </a:extLst>
              </a:tr>
              <a:tr h="227785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Atención al cliente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0513729"/>
                  </a:ext>
                </a:extLst>
              </a:tr>
              <a:tr h="227785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Productos y servicios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2749394"/>
                  </a:ext>
                </a:extLst>
              </a:tr>
              <a:tr h="227785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Reputación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6938693"/>
                  </a:ext>
                </a:extLst>
              </a:tr>
              <a:tr h="227785">
                <a:tc vMerge="1">
                  <a:txBody>
                    <a:bodyPr/>
                    <a:lstStyle/>
                    <a:p>
                      <a:pPr algn="l" rtl="0" fontAlgn="ctr"/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Justicia en precios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9280556"/>
                  </a:ext>
                </a:extLst>
              </a:tr>
              <a:tr h="34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DIMENSIÓN 2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Responsabilidad social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4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18126"/>
      </p:ext>
    </p:extLst>
  </p:cSld>
  <p:clrMapOvr>
    <a:masterClrMapping/>
  </p:clrMapOvr>
  <p:transition spd="med" advClick="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6171182" y="4507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Hipótesis variables IC y Satisfacción</a:t>
            </a:r>
            <a:endParaRPr lang="en-US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5860002" y="548680"/>
            <a:ext cx="63094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63C5B94-880C-4476-B764-B3265EDE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48" y="908720"/>
            <a:ext cx="9990319" cy="501833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4F75C11-6D47-4DA5-8AF5-859F79C39041}"/>
              </a:ext>
            </a:extLst>
          </p:cNvPr>
          <p:cNvSpPr/>
          <p:nvPr/>
        </p:nvSpPr>
        <p:spPr>
          <a:xfrm rot="16200000">
            <a:off x="5698734" y="338695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F1D02DB0-A364-4A58-93CF-F53A20C0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95" y="6185214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3">
            <a:extLst>
              <a:ext uri="{FF2B5EF4-FFF2-40B4-BE49-F238E27FC236}">
                <a16:creationId xmlns:a16="http://schemas.microsoft.com/office/drawing/2014/main" id="{808F8FE9-4297-48F5-AB81-670590EF8CEE}"/>
              </a:ext>
            </a:extLst>
          </p:cNvPr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solidFill>
            <a:srgbClr val="90C226">
              <a:lumMod val="20000"/>
              <a:lumOff val="80000"/>
            </a:srgbClr>
          </a:solidFill>
          <a:ln w="25400" cap="flat" cmpd="sng" algn="ctr">
            <a:solidFill>
              <a:srgbClr val="54A021"/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RESULTADOS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8DFB2DB-3903-4884-B5AD-97F1DE85D3F5}"/>
              </a:ext>
            </a:extLst>
          </p:cNvPr>
          <p:cNvSpPr/>
          <p:nvPr/>
        </p:nvSpPr>
        <p:spPr>
          <a:xfrm>
            <a:off x="2639616" y="1799413"/>
            <a:ext cx="540000" cy="324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CB7CAB-B196-4BE3-94C2-D4862001A7E8}"/>
              </a:ext>
            </a:extLst>
          </p:cNvPr>
          <p:cNvSpPr/>
          <p:nvPr/>
        </p:nvSpPr>
        <p:spPr>
          <a:xfrm>
            <a:off x="5977160" y="1658656"/>
            <a:ext cx="540000" cy="324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59C7D6C-FA96-4511-96A0-55D32B53E2B6}"/>
              </a:ext>
            </a:extLst>
          </p:cNvPr>
          <p:cNvSpPr/>
          <p:nvPr/>
        </p:nvSpPr>
        <p:spPr>
          <a:xfrm>
            <a:off x="2639616" y="3844940"/>
            <a:ext cx="540000" cy="324000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3EAA0E8-18A1-4D22-ABCE-8E09EDD85F34}"/>
              </a:ext>
            </a:extLst>
          </p:cNvPr>
          <p:cNvSpPr/>
          <p:nvPr/>
        </p:nvSpPr>
        <p:spPr>
          <a:xfrm>
            <a:off x="5988527" y="2180695"/>
            <a:ext cx="540000" cy="324000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6703545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risi bancaria è europea | MutuiCasa">
            <a:extLst>
              <a:ext uri="{FF2B5EF4-FFF2-40B4-BE49-F238E27FC236}">
                <a16:creationId xmlns:a16="http://schemas.microsoft.com/office/drawing/2014/main" id="{FD410E49-5310-472E-9659-6F92C5CEF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1114" b="19644"/>
          <a:stretch/>
        </p:blipFill>
        <p:spPr bwMode="auto">
          <a:xfrm>
            <a:off x="245599" y="324038"/>
            <a:ext cx="5940574" cy="36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 rot="16200000">
            <a:off x="5672696" y="338692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Conector recto 34"/>
          <p:cNvCxnSpPr>
            <a:cxnSpLocks/>
          </p:cNvCxnSpPr>
          <p:nvPr/>
        </p:nvCxnSpPr>
        <p:spPr>
          <a:xfrm>
            <a:off x="8040216" y="512826"/>
            <a:ext cx="40324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7608168" y="65268"/>
            <a:ext cx="458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EC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</p:txBody>
      </p:sp>
      <p:graphicFrame>
        <p:nvGraphicFramePr>
          <p:cNvPr id="24" name="Marcador de posición de imagen 13">
            <a:extLst>
              <a:ext uri="{FF2B5EF4-FFF2-40B4-BE49-F238E27FC236}">
                <a16:creationId xmlns:a16="http://schemas.microsoft.com/office/drawing/2014/main" id="{6A241764-1C85-448C-9FF1-9EC9E6AAB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464435"/>
              </p:ext>
            </p:extLst>
          </p:nvPr>
        </p:nvGraphicFramePr>
        <p:xfrm>
          <a:off x="119336" y="341499"/>
          <a:ext cx="11903968" cy="634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A587FE1D-7735-4B71-BC79-791B87D4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7BD4FF-B018-44E6-84A4-625C4C38FC2F}"/>
              </a:ext>
            </a:extLst>
          </p:cNvPr>
          <p:cNvSpPr txBox="1"/>
          <p:nvPr/>
        </p:nvSpPr>
        <p:spPr>
          <a:xfrm>
            <a:off x="8976320" y="1251589"/>
            <a:ext cx="1296144" cy="4586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30480" rIns="30480" bIns="30480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Insatisfacción</a:t>
            </a:r>
            <a:endParaRPr lang="es-EC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584BCA-7224-41EA-897F-87AB05D17955}"/>
              </a:ext>
            </a:extLst>
          </p:cNvPr>
          <p:cNvSpPr txBox="1"/>
          <p:nvPr/>
        </p:nvSpPr>
        <p:spPr>
          <a:xfrm>
            <a:off x="8688288" y="2072216"/>
            <a:ext cx="1296144" cy="4586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30480" rIns="30480" bIns="304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Imagen fuerte</a:t>
            </a:r>
          </a:p>
        </p:txBody>
      </p:sp>
    </p:spTree>
    <p:extLst>
      <p:ext uri="{BB962C8B-B14F-4D97-AF65-F5344CB8AC3E}">
        <p14:creationId xmlns:p14="http://schemas.microsoft.com/office/powerpoint/2010/main" val="1830682472"/>
      </p:ext>
    </p:extLst>
  </p:cSld>
  <p:clrMapOvr>
    <a:masterClrMapping/>
  </p:clrMapOvr>
  <p:transition spd="med" advClick="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C" sz="2400" b="1" i="1" kern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PROPUESTA</a:t>
            </a:r>
            <a:endParaRPr lang="en-US" sz="2400" b="1" i="1" kern="0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FF07AA-D1B9-43A2-89DA-DA49E367ADF8}"/>
              </a:ext>
            </a:extLst>
          </p:cNvPr>
          <p:cNvSpPr/>
          <p:nvPr/>
        </p:nvSpPr>
        <p:spPr>
          <a:xfrm rot="16200000">
            <a:off x="5664207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68530CCA-F8BC-44E0-B9EE-11AA68CC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68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554D8C9-88ED-4D49-9402-0D29CBB8D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103318"/>
              </p:ext>
            </p:extLst>
          </p:nvPr>
        </p:nvGraphicFramePr>
        <p:xfrm>
          <a:off x="159109" y="1644482"/>
          <a:ext cx="3455714" cy="44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ángulo redondeado 1">
            <a:extLst>
              <a:ext uri="{FF2B5EF4-FFF2-40B4-BE49-F238E27FC236}">
                <a16:creationId xmlns:a16="http://schemas.microsoft.com/office/drawing/2014/main" id="{CD5FAEEE-9F44-411B-8549-10E1A803BCAD}"/>
              </a:ext>
            </a:extLst>
          </p:cNvPr>
          <p:cNvSpPr/>
          <p:nvPr/>
        </p:nvSpPr>
        <p:spPr>
          <a:xfrm>
            <a:off x="125337" y="1158479"/>
            <a:ext cx="3162352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>
                <a:solidFill>
                  <a:schemeClr val="bg1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JUSTIFICACIÓN</a:t>
            </a:r>
            <a:endParaRPr lang="es-EC" sz="2000" b="1" u="sng" dirty="0">
              <a:solidFill>
                <a:schemeClr val="bg1"/>
              </a:solidFill>
              <a:effectLst/>
              <a:latin typeface="Baskerville Old Face" panose="0202060208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redondeado 1">
            <a:extLst>
              <a:ext uri="{FF2B5EF4-FFF2-40B4-BE49-F238E27FC236}">
                <a16:creationId xmlns:a16="http://schemas.microsoft.com/office/drawing/2014/main" id="{1566C3DD-AA4E-40EE-A3A9-A29355B4B2FE}"/>
              </a:ext>
            </a:extLst>
          </p:cNvPr>
          <p:cNvSpPr/>
          <p:nvPr/>
        </p:nvSpPr>
        <p:spPr>
          <a:xfrm>
            <a:off x="4608929" y="1994680"/>
            <a:ext cx="2238006" cy="1055608"/>
          </a:xfrm>
          <a:prstGeom prst="roundRect">
            <a:avLst/>
          </a:prstGeom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fundamenta en la metodología del CMI planteada por Kaplan y Norton </a:t>
            </a:r>
            <a:r>
              <a:rPr lang="es-EC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(1992)</a:t>
            </a:r>
          </a:p>
        </p:txBody>
      </p:sp>
      <p:sp>
        <p:nvSpPr>
          <p:cNvPr id="29" name="Rectángulo redondeado 13">
            <a:extLst>
              <a:ext uri="{FF2B5EF4-FFF2-40B4-BE49-F238E27FC236}">
                <a16:creationId xmlns:a16="http://schemas.microsoft.com/office/drawing/2014/main" id="{AA28D291-10E6-4A35-A57D-4492D734B494}"/>
              </a:ext>
            </a:extLst>
          </p:cNvPr>
          <p:cNvSpPr/>
          <p:nvPr/>
        </p:nvSpPr>
        <p:spPr>
          <a:xfrm>
            <a:off x="3667602" y="3149784"/>
            <a:ext cx="2415702" cy="1055608"/>
          </a:xfrm>
          <a:prstGeom prst="roundRect">
            <a:avLst/>
          </a:prstGeom>
          <a:ln>
            <a:solidFill>
              <a:srgbClr val="0DABA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s-EC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uatro áreas críticas de toda organización: financiera, cliente, procesos internos y, aprendizaje y crecimiento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redondeado 14">
            <a:extLst>
              <a:ext uri="{FF2B5EF4-FFF2-40B4-BE49-F238E27FC236}">
                <a16:creationId xmlns:a16="http://schemas.microsoft.com/office/drawing/2014/main" id="{11372E43-D610-4966-BA6F-89B9ACEF95B4}"/>
              </a:ext>
            </a:extLst>
          </p:cNvPr>
          <p:cNvSpPr/>
          <p:nvPr/>
        </p:nvSpPr>
        <p:spPr>
          <a:xfrm>
            <a:off x="4431233" y="4376762"/>
            <a:ext cx="2415702" cy="817245"/>
          </a:xfrm>
          <a:prstGeom prst="roundRect">
            <a:avLst/>
          </a:prstGeom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Esta herramienta está orientada al fortalecimiento de la Imagen</a:t>
            </a:r>
          </a:p>
        </p:txBody>
      </p:sp>
      <p:sp>
        <p:nvSpPr>
          <p:cNvPr id="31" name="Rectángulo redondeado 1">
            <a:extLst>
              <a:ext uri="{FF2B5EF4-FFF2-40B4-BE49-F238E27FC236}">
                <a16:creationId xmlns:a16="http://schemas.microsoft.com/office/drawing/2014/main" id="{34F06706-1636-4134-BE63-B2438AE133D0}"/>
              </a:ext>
            </a:extLst>
          </p:cNvPr>
          <p:cNvSpPr/>
          <p:nvPr/>
        </p:nvSpPr>
        <p:spPr>
          <a:xfrm>
            <a:off x="3667602" y="4410814"/>
            <a:ext cx="650639" cy="783193"/>
          </a:xfrm>
          <a:prstGeom prst="roundRect">
            <a:avLst/>
          </a:prstGeom>
          <a:solidFill>
            <a:srgbClr val="AC9FFB"/>
          </a:solidFill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endParaRPr lang="es-EC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redondeado 1">
            <a:extLst>
              <a:ext uri="{FF2B5EF4-FFF2-40B4-BE49-F238E27FC236}">
                <a16:creationId xmlns:a16="http://schemas.microsoft.com/office/drawing/2014/main" id="{4AF89DBC-39F8-42ED-9E07-053A07C12361}"/>
              </a:ext>
            </a:extLst>
          </p:cNvPr>
          <p:cNvSpPr/>
          <p:nvPr/>
        </p:nvSpPr>
        <p:spPr>
          <a:xfrm>
            <a:off x="6195932" y="3176374"/>
            <a:ext cx="651003" cy="1021556"/>
          </a:xfrm>
          <a:prstGeom prst="roundRect">
            <a:avLst/>
          </a:prstGeom>
          <a:solidFill>
            <a:srgbClr val="AC9FFB"/>
          </a:solidFill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s-EC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redondeado 1">
            <a:extLst>
              <a:ext uri="{FF2B5EF4-FFF2-40B4-BE49-F238E27FC236}">
                <a16:creationId xmlns:a16="http://schemas.microsoft.com/office/drawing/2014/main" id="{5F86287A-F7A6-4266-828A-A55091C80F3F}"/>
              </a:ext>
            </a:extLst>
          </p:cNvPr>
          <p:cNvSpPr/>
          <p:nvPr/>
        </p:nvSpPr>
        <p:spPr>
          <a:xfrm>
            <a:off x="3667602" y="2000059"/>
            <a:ext cx="875077" cy="1021556"/>
          </a:xfrm>
          <a:prstGeom prst="roundRect">
            <a:avLst/>
          </a:prstGeom>
          <a:solidFill>
            <a:srgbClr val="AC9FFB"/>
          </a:solidFill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s-EC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redondeado 1">
            <a:extLst>
              <a:ext uri="{FF2B5EF4-FFF2-40B4-BE49-F238E27FC236}">
                <a16:creationId xmlns:a16="http://schemas.microsoft.com/office/drawing/2014/main" id="{D0A78870-5B11-41B9-9AAC-97B1650DA31F}"/>
              </a:ext>
            </a:extLst>
          </p:cNvPr>
          <p:cNvSpPr/>
          <p:nvPr/>
        </p:nvSpPr>
        <p:spPr>
          <a:xfrm>
            <a:off x="3636982" y="1133897"/>
            <a:ext cx="3162353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>
                <a:solidFill>
                  <a:schemeClr val="bg1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FUNDAMENTACIÓN</a:t>
            </a:r>
            <a:endParaRPr lang="es-EC" sz="2000" b="1" u="sng" dirty="0">
              <a:solidFill>
                <a:schemeClr val="bg1"/>
              </a:solidFill>
              <a:effectLst/>
              <a:latin typeface="Baskerville Old Face" panose="0202060208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BBFEB7E3-6545-40BA-9F06-3DEEC9B5F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08931"/>
              </p:ext>
            </p:extLst>
          </p:nvPr>
        </p:nvGraphicFramePr>
        <p:xfrm>
          <a:off x="7357871" y="2962419"/>
          <a:ext cx="4675020" cy="294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0" name="Rectángulo redondeado 1">
            <a:extLst>
              <a:ext uri="{FF2B5EF4-FFF2-40B4-BE49-F238E27FC236}">
                <a16:creationId xmlns:a16="http://schemas.microsoft.com/office/drawing/2014/main" id="{E3D56924-82FD-4795-8B21-4FDEF48CCF15}"/>
              </a:ext>
            </a:extLst>
          </p:cNvPr>
          <p:cNvSpPr/>
          <p:nvPr/>
        </p:nvSpPr>
        <p:spPr>
          <a:xfrm>
            <a:off x="8155357" y="1133897"/>
            <a:ext cx="3596235" cy="44267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OBJETIVO GENERAL</a:t>
            </a:r>
            <a:endParaRPr lang="es-EC" sz="2000" b="1" u="sng" dirty="0">
              <a:effectLst/>
              <a:latin typeface="Baskerville Old Face" panose="0202060208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redondeado 1">
            <a:extLst>
              <a:ext uri="{FF2B5EF4-FFF2-40B4-BE49-F238E27FC236}">
                <a16:creationId xmlns:a16="http://schemas.microsoft.com/office/drawing/2014/main" id="{83494BC6-0D40-401F-80D0-06AFE74C33E2}"/>
              </a:ext>
            </a:extLst>
          </p:cNvPr>
          <p:cNvSpPr/>
          <p:nvPr/>
        </p:nvSpPr>
        <p:spPr>
          <a:xfrm>
            <a:off x="7873173" y="1891621"/>
            <a:ext cx="4160604" cy="817245"/>
          </a:xfrm>
          <a:prstGeom prst="roundRect">
            <a:avLst/>
          </a:prstGeom>
          <a:ln>
            <a:solidFill>
              <a:srgbClr val="0CAAAB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es-EC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Fortalecer la imagen de entidades bancarias en función de las dimensiones de IC, y con ello elevar el grado de satisfacción de los usuarios. </a:t>
            </a:r>
            <a:endParaRPr lang="es-EC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91981"/>
      </p:ext>
    </p:extLst>
  </p:cSld>
  <p:clrMapOvr>
    <a:masterClrMapping/>
  </p:clrMapOvr>
  <p:transition spd="med" advClick="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88B8046-49AD-4DB4-B94B-BFC0097B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747712"/>
            <a:ext cx="11420475" cy="536257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120336" y="-27384"/>
            <a:ext cx="305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rgbClr val="0989B1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Mapa estratégico</a:t>
            </a:r>
            <a:endParaRPr lang="es-EC" sz="2800" b="1" dirty="0">
              <a:solidFill>
                <a:srgbClr val="0989B1">
                  <a:lumMod val="75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 flipV="1">
            <a:off x="7949058" y="457376"/>
            <a:ext cx="4211790" cy="72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0513CB73-A01B-4254-B7C8-43B59EEC396E}"/>
              </a:ext>
            </a:extLst>
          </p:cNvPr>
          <p:cNvSpPr/>
          <p:nvPr/>
        </p:nvSpPr>
        <p:spPr>
          <a:xfrm rot="16200000">
            <a:off x="5697375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3966448A-239D-42A4-A3A0-2C5B8A3F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36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 rot="16200000">
            <a:off x="2077891" y="-1585394"/>
            <a:ext cx="614654" cy="4085541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C" sz="2400" b="1" i="1" kern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PROPUESTA</a:t>
            </a:r>
            <a:endParaRPr lang="en-US" sz="2400" b="1" i="1" kern="0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5F5B53-5144-487C-8A33-BB0701F3EDB0}"/>
              </a:ext>
            </a:extLst>
          </p:cNvPr>
          <p:cNvSpPr/>
          <p:nvPr/>
        </p:nvSpPr>
        <p:spPr>
          <a:xfrm>
            <a:off x="2209150" y="2533408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1</a:t>
            </a:r>
            <a:endParaRPr lang="es-EC" sz="12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888AF42-2100-429F-BA42-B13477DDB976}"/>
              </a:ext>
            </a:extLst>
          </p:cNvPr>
          <p:cNvSpPr/>
          <p:nvPr/>
        </p:nvSpPr>
        <p:spPr>
          <a:xfrm>
            <a:off x="3511830" y="2561543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2</a:t>
            </a:r>
            <a:endParaRPr lang="es-EC" sz="12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472024-21B1-4273-AD23-C657FC2334D6}"/>
              </a:ext>
            </a:extLst>
          </p:cNvPr>
          <p:cNvSpPr/>
          <p:nvPr/>
        </p:nvSpPr>
        <p:spPr>
          <a:xfrm>
            <a:off x="5060477" y="2564904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3</a:t>
            </a:r>
            <a:endParaRPr lang="es-EC" sz="12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C09C443-5DDD-47A1-AEC0-212B6C2390AA}"/>
              </a:ext>
            </a:extLst>
          </p:cNvPr>
          <p:cNvSpPr/>
          <p:nvPr/>
        </p:nvSpPr>
        <p:spPr>
          <a:xfrm>
            <a:off x="6436247" y="2582033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4</a:t>
            </a:r>
            <a:endParaRPr lang="es-EC" sz="12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0A701D0-2CA3-47D6-B487-12CA388F73C1}"/>
              </a:ext>
            </a:extLst>
          </p:cNvPr>
          <p:cNvSpPr/>
          <p:nvPr/>
        </p:nvSpPr>
        <p:spPr>
          <a:xfrm>
            <a:off x="7671057" y="2533408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5</a:t>
            </a:r>
            <a:endParaRPr lang="es-EC" sz="12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BB9C4EE-A5DB-4155-B34E-A2E2182818D9}"/>
              </a:ext>
            </a:extLst>
          </p:cNvPr>
          <p:cNvSpPr/>
          <p:nvPr/>
        </p:nvSpPr>
        <p:spPr>
          <a:xfrm>
            <a:off x="9046827" y="2561543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6</a:t>
            </a:r>
            <a:endParaRPr lang="es-EC" sz="12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2EBB429-C410-4A9D-8795-82C60FDDD923}"/>
              </a:ext>
            </a:extLst>
          </p:cNvPr>
          <p:cNvSpPr/>
          <p:nvPr/>
        </p:nvSpPr>
        <p:spPr>
          <a:xfrm>
            <a:off x="10361993" y="2533408"/>
            <a:ext cx="307643" cy="36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7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3990531236"/>
      </p:ext>
    </p:extLst>
  </p:cSld>
  <p:clrMapOvr>
    <a:masterClrMapping/>
  </p:clrMapOvr>
  <p:transition spd="med" advClick="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 rot="16200000">
            <a:off x="2010780" y="-1290008"/>
            <a:ext cx="523219" cy="3509475"/>
          </a:xfrm>
          <a:prstGeom prst="roundRect">
            <a:avLst/>
          </a:prstGeom>
          <a:solidFill>
            <a:srgbClr val="660066"/>
          </a:solidFill>
          <a:ln w="25400" cap="flat" cmpd="sng" algn="ctr">
            <a:solidFill>
              <a:srgbClr val="660066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CONCLUSIONES</a:t>
            </a:r>
            <a:endParaRPr lang="en-US" sz="2400" b="1" i="1" kern="0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5153F9E-6406-482B-9738-3B01678B4C65}"/>
              </a:ext>
            </a:extLst>
          </p:cNvPr>
          <p:cNvSpPr/>
          <p:nvPr/>
        </p:nvSpPr>
        <p:spPr>
          <a:xfrm rot="16200000">
            <a:off x="5638785" y="319598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7D593AF9-B0CD-45E5-A52F-B672B04B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36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3124C9EF-EFFA-458E-91EB-0A1F513A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9" y="1697522"/>
            <a:ext cx="3928625" cy="3928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433E8E8B-9DA8-4C6E-B7F6-A28B13C1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7" b="79479"/>
          <a:stretch/>
        </p:blipFill>
        <p:spPr bwMode="auto">
          <a:xfrm>
            <a:off x="3126022" y="6036475"/>
            <a:ext cx="517652" cy="523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37A82929-E6C3-43AD-A921-D0A13CFCE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7" b="79479"/>
          <a:stretch/>
        </p:blipFill>
        <p:spPr bwMode="auto">
          <a:xfrm>
            <a:off x="3215877" y="800687"/>
            <a:ext cx="517652" cy="523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6944DF37-341F-4A0F-8E8A-24B4F8EA4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7" b="79479"/>
          <a:stretch/>
        </p:blipFill>
        <p:spPr bwMode="auto">
          <a:xfrm>
            <a:off x="4807850" y="2882176"/>
            <a:ext cx="517652" cy="523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6ED6BC9B-6D85-4EBA-BC33-4F2CAA969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7" b="79479"/>
          <a:stretch/>
        </p:blipFill>
        <p:spPr bwMode="auto">
          <a:xfrm>
            <a:off x="4008854" y="5075674"/>
            <a:ext cx="517652" cy="523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92392EA0-3CEB-4837-8FEC-CE501F917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7" b="79479"/>
          <a:stretch/>
        </p:blipFill>
        <p:spPr bwMode="auto">
          <a:xfrm>
            <a:off x="4004123" y="1790876"/>
            <a:ext cx="517652" cy="523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ombilla de luz creativa con el dibujo de la estrategia de negocio Concepto  Idea Vector ilustración - Descargar Vectores Gratis, Illustrator Graficos,  Plantillas Diseño">
            <a:extLst>
              <a:ext uri="{FF2B5EF4-FFF2-40B4-BE49-F238E27FC236}">
                <a16:creationId xmlns:a16="http://schemas.microsoft.com/office/drawing/2014/main" id="{C922507E-D896-4556-B017-733B1F473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7" b="79479"/>
          <a:stretch/>
        </p:blipFill>
        <p:spPr bwMode="auto">
          <a:xfrm>
            <a:off x="4747965" y="4074716"/>
            <a:ext cx="517652" cy="523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6ACB0CA-AD9B-482A-8734-7AE9F5AAB42F}"/>
              </a:ext>
            </a:extLst>
          </p:cNvPr>
          <p:cNvSpPr/>
          <p:nvPr/>
        </p:nvSpPr>
        <p:spPr>
          <a:xfrm>
            <a:off x="3017378" y="62068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1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A2DD14B-70BC-4A43-8552-DBE249F7F2F7}"/>
              </a:ext>
            </a:extLst>
          </p:cNvPr>
          <p:cNvSpPr/>
          <p:nvPr/>
        </p:nvSpPr>
        <p:spPr>
          <a:xfrm>
            <a:off x="3805749" y="156842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1ECC29-D91D-4799-A024-456585562DCF}"/>
              </a:ext>
            </a:extLst>
          </p:cNvPr>
          <p:cNvSpPr/>
          <p:nvPr/>
        </p:nvSpPr>
        <p:spPr>
          <a:xfrm>
            <a:off x="4590245" y="263820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3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F560809-72AE-4DA3-BB4C-E9501515DC6C}"/>
              </a:ext>
            </a:extLst>
          </p:cNvPr>
          <p:cNvSpPr/>
          <p:nvPr/>
        </p:nvSpPr>
        <p:spPr>
          <a:xfrm>
            <a:off x="4565074" y="386082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4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B9EA537-CC45-4956-81DE-A0C8CE293C2E}"/>
              </a:ext>
            </a:extLst>
          </p:cNvPr>
          <p:cNvSpPr/>
          <p:nvPr/>
        </p:nvSpPr>
        <p:spPr>
          <a:xfrm>
            <a:off x="3805749" y="487870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EDBD138-D84E-463C-BF85-9AF305C67A3B}"/>
              </a:ext>
            </a:extLst>
          </p:cNvPr>
          <p:cNvSpPr/>
          <p:nvPr/>
        </p:nvSpPr>
        <p:spPr>
          <a:xfrm>
            <a:off x="2927648" y="580916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1BA9906-1348-4D40-89B3-ED71FE73D27B}"/>
              </a:ext>
            </a:extLst>
          </p:cNvPr>
          <p:cNvSpPr txBox="1"/>
          <p:nvPr/>
        </p:nvSpPr>
        <p:spPr>
          <a:xfrm>
            <a:off x="4705900" y="1780004"/>
            <a:ext cx="3062112" cy="4831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171450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1pPr>
            <a:lvl2pPr marL="628650" lvl="1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Un alcance correlacional</a:t>
            </a:r>
          </a:p>
          <a:p>
            <a:r>
              <a:rPr lang="es-EC" dirty="0"/>
              <a:t>Enfoque mixto</a:t>
            </a:r>
          </a:p>
          <a:p>
            <a:r>
              <a:rPr lang="es-EC" dirty="0"/>
              <a:t>Tipo no experimental y transversal. </a:t>
            </a:r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CAA1EE69-7781-4638-8D1E-97454AC01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581553"/>
              </p:ext>
            </p:extLst>
          </p:nvPr>
        </p:nvGraphicFramePr>
        <p:xfrm>
          <a:off x="5543107" y="2451320"/>
          <a:ext cx="4848857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DDC71331-3E80-45AC-8212-1B9590932744}"/>
              </a:ext>
            </a:extLst>
          </p:cNvPr>
          <p:cNvSpPr txBox="1"/>
          <p:nvPr/>
        </p:nvSpPr>
        <p:spPr>
          <a:xfrm>
            <a:off x="5517711" y="3394124"/>
            <a:ext cx="6105378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171450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1pPr>
            <a:lvl2pPr marL="628650" lvl="1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Se evidencia que no existe una imagen consolidada del sector bancario en el DMQ.</a:t>
            </a:r>
            <a:endParaRPr lang="es-EC" dirty="0"/>
          </a:p>
        </p:txBody>
      </p: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7F06E207-9847-4A2E-AAE8-8EAAF1BB9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027567"/>
              </p:ext>
            </p:extLst>
          </p:nvPr>
        </p:nvGraphicFramePr>
        <p:xfrm>
          <a:off x="4901743" y="3993550"/>
          <a:ext cx="2304502" cy="9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8" name="Picture 4" descr="Procura que tu marca no deje indiferente">
            <a:extLst>
              <a:ext uri="{FF2B5EF4-FFF2-40B4-BE49-F238E27FC236}">
                <a16:creationId xmlns:a16="http://schemas.microsoft.com/office/drawing/2014/main" id="{9344F933-CCFD-4786-8474-C09B9316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34" y="3879849"/>
            <a:ext cx="1499716" cy="11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53E396BC-CEE3-4E1C-970D-9BB38D492F22}"/>
              </a:ext>
            </a:extLst>
          </p:cNvPr>
          <p:cNvSpPr txBox="1"/>
          <p:nvPr/>
        </p:nvSpPr>
        <p:spPr>
          <a:xfrm>
            <a:off x="4718799" y="5113754"/>
            <a:ext cx="6126480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171450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1pPr>
            <a:lvl2pPr marL="628650" lvl="1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Los resultados obtenidos indican asociación entre imagen corporativa y satisfacción del usuario de modo que, la percepción del usuario en torno a las dimensiones que conforman la imagen corporativa de entidades bancarias influye en su grado de satisfacción.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3FFB67E-A6AE-495C-95F5-4EEC9FE090D0}"/>
              </a:ext>
            </a:extLst>
          </p:cNvPr>
          <p:cNvSpPr txBox="1"/>
          <p:nvPr/>
        </p:nvSpPr>
        <p:spPr>
          <a:xfrm>
            <a:off x="3805749" y="6101885"/>
            <a:ext cx="6189413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171450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1pPr>
            <a:lvl2pPr marL="628650" lvl="1" indent="-171450" algn="just">
              <a:buFont typeface="Arial" panose="020B0604020202020204" pitchFamily="34" charset="0"/>
              <a:buChar char="•"/>
              <a:defRPr sz="10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Se desarrolló una propuesta basada en los resultados obtenidos en la investigación, siguiendo la metodología del </a:t>
            </a:r>
            <a:r>
              <a:rPr lang="es-EC" dirty="0" err="1"/>
              <a:t>CMl</a:t>
            </a:r>
            <a:r>
              <a:rPr lang="es-EC" dirty="0"/>
              <a:t>.</a:t>
            </a:r>
          </a:p>
        </p:txBody>
      </p:sp>
      <p:graphicFrame>
        <p:nvGraphicFramePr>
          <p:cNvPr id="43" name="Diagrama 42">
            <a:extLst>
              <a:ext uri="{FF2B5EF4-FFF2-40B4-BE49-F238E27FC236}">
                <a16:creationId xmlns:a16="http://schemas.microsoft.com/office/drawing/2014/main" id="{F96BF3D4-67FB-4973-89FC-8988488BA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515496"/>
              </p:ext>
            </p:extLst>
          </p:nvPr>
        </p:nvGraphicFramePr>
        <p:xfrm>
          <a:off x="4200539" y="645544"/>
          <a:ext cx="6945798" cy="76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" name="Picture 2" descr="Concepto de esfuerzo - Definición en DeConceptos.com">
            <a:extLst>
              <a:ext uri="{FF2B5EF4-FFF2-40B4-BE49-F238E27FC236}">
                <a16:creationId xmlns:a16="http://schemas.microsoft.com/office/drawing/2014/main" id="{F3CA7826-411D-411E-87D7-F733945D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94" y="3912984"/>
            <a:ext cx="1321894" cy="9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20219"/>
      </p:ext>
    </p:extLst>
  </p:cSld>
  <p:clrMapOvr>
    <a:masterClrMapping/>
  </p:clrMapOvr>
  <p:transition spd="med" advClick="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/>
          <p:cNvSpPr/>
          <p:nvPr/>
        </p:nvSpPr>
        <p:spPr>
          <a:xfrm rot="16200000">
            <a:off x="1857051" y="-1136280"/>
            <a:ext cx="830676" cy="3509475"/>
          </a:xfrm>
          <a:prstGeom prst="roundRect">
            <a:avLst/>
          </a:prstGeom>
          <a:solidFill>
            <a:srgbClr val="660066"/>
          </a:solidFill>
          <a:ln w="25400" cap="flat" cmpd="sng" algn="ctr">
            <a:solidFill>
              <a:srgbClr val="660066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RECOMENDACIONES</a:t>
            </a:r>
            <a:endParaRPr lang="en-US" sz="2400" b="1" i="1" kern="0" dirty="0">
              <a:solidFill>
                <a:prstClr val="white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7BC551-F868-4BED-B03C-D26FA8D5DA80}"/>
              </a:ext>
            </a:extLst>
          </p:cNvPr>
          <p:cNvSpPr/>
          <p:nvPr/>
        </p:nvSpPr>
        <p:spPr>
          <a:xfrm rot="16200000">
            <a:off x="5697375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CE038EC6-0F0C-4A5E-9C7D-21A5AB66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36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EE46AC8-A7AA-4856-9376-46316462F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206708"/>
              </p:ext>
            </p:extLst>
          </p:nvPr>
        </p:nvGraphicFramePr>
        <p:xfrm>
          <a:off x="1343471" y="404664"/>
          <a:ext cx="10330877" cy="582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C25E5AA-BF2A-4C88-8E16-3771DA882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081" y="2060549"/>
            <a:ext cx="1293236" cy="692099"/>
          </a:xfrm>
          <a:prstGeom prst="rect">
            <a:avLst/>
          </a:prstGeom>
        </p:spPr>
      </p:pic>
      <p:pic>
        <p:nvPicPr>
          <p:cNvPr id="1026" name="Picture 2" descr="Hombre Con Conmoción Cerebral Ilustraciones Vectoriales, Clip Art  Vectorizado Libre De Derechos. Image 79214044.">
            <a:extLst>
              <a:ext uri="{FF2B5EF4-FFF2-40B4-BE49-F238E27FC236}">
                <a16:creationId xmlns:a16="http://schemas.microsoft.com/office/drawing/2014/main" id="{972DC965-FF9D-42BA-A233-41B5FB3F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73" y="3571347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ES LA PERCEPCIÓN?. By. Doctor. Ignacio De la Torre &amp; Enrique Carro  Pardo. – No estamos locas, o si?">
            <a:extLst>
              <a:ext uri="{FF2B5EF4-FFF2-40B4-BE49-F238E27FC236}">
                <a16:creationId xmlns:a16="http://schemas.microsoft.com/office/drawing/2014/main" id="{96190ABA-5497-4CEA-BA38-C5039578D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8085" r="16927"/>
          <a:stretch/>
        </p:blipFill>
        <p:spPr bwMode="auto">
          <a:xfrm>
            <a:off x="6596082" y="1726304"/>
            <a:ext cx="1012086" cy="13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quilibrado, Puntuación, Tarjeta, Diagrama, Empresa, Medida, Planificación,  Dibujo. Discutir Plan De Dibujo Mano Sobre Papel. Ilustraciones  Vectoriales, Clip Art Vectorizado Libre De Derechos. Image 75452377.">
            <a:extLst>
              <a:ext uri="{FF2B5EF4-FFF2-40B4-BE49-F238E27FC236}">
                <a16:creationId xmlns:a16="http://schemas.microsoft.com/office/drawing/2014/main" id="{9FE287C5-C973-4282-B2C3-7671D4E7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59" y="3573016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24593"/>
      </p:ext>
    </p:extLst>
  </p:cSld>
  <p:clrMapOvr>
    <a:masterClrMapping/>
  </p:clrMapOvr>
  <p:transition spd="med" advClick="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acias Le Agradece En Diseño Español De La Inscripción Caligrafía  Manuscrita Moderna Aislado En El Fondo Blanco Stock de ilustración -  Ilustración de decorativo, arte: 123890690">
            <a:extLst>
              <a:ext uri="{FF2B5EF4-FFF2-40B4-BE49-F238E27FC236}">
                <a16:creationId xmlns:a16="http://schemas.microsoft.com/office/drawing/2014/main" id="{C4EF2BD2-C1E5-42B2-98EC-E5730216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11881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87BC551-F868-4BED-B03C-D26FA8D5DA80}"/>
              </a:ext>
            </a:extLst>
          </p:cNvPr>
          <p:cNvSpPr/>
          <p:nvPr/>
        </p:nvSpPr>
        <p:spPr>
          <a:xfrm rot="16200000">
            <a:off x="5697375" y="38000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CE038EC6-0F0C-4A5E-9C7D-21A5AB66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36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68551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7A45214-3EFB-4937-B0B1-285EAF34D9E1}"/>
              </a:ext>
            </a:extLst>
          </p:cNvPr>
          <p:cNvSpPr/>
          <p:nvPr/>
        </p:nvSpPr>
        <p:spPr>
          <a:xfrm rot="16200000">
            <a:off x="5672696" y="338692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プレースホルダー 21"/>
          <p:cNvSpPr txBox="1">
            <a:spLocks/>
          </p:cNvSpPr>
          <p:nvPr/>
        </p:nvSpPr>
        <p:spPr>
          <a:xfrm>
            <a:off x="7115675" y="4081752"/>
            <a:ext cx="4573544" cy="788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1400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  <p:sp>
        <p:nvSpPr>
          <p:cNvPr id="36" name="テキスト プレースホルダー 22"/>
          <p:cNvSpPr txBox="1">
            <a:spLocks/>
          </p:cNvSpPr>
          <p:nvPr/>
        </p:nvSpPr>
        <p:spPr>
          <a:xfrm>
            <a:off x="7020262" y="4031522"/>
            <a:ext cx="4608512" cy="788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Determinar  la relación entre IC y la satisfacción del usuario de entidades bancarias del Distrito Metropolitano de Quito</a:t>
            </a:r>
            <a:br>
              <a:rPr lang="es-CO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B3D221E-7273-4E12-A517-EA179B6D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3252"/>
              </p:ext>
            </p:extLst>
          </p:nvPr>
        </p:nvGraphicFramePr>
        <p:xfrm>
          <a:off x="299356" y="187743"/>
          <a:ext cx="11593288" cy="5839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2690">
                  <a:extLst>
                    <a:ext uri="{9D8B030D-6E8A-4147-A177-3AD203B41FA5}">
                      <a16:colId xmlns:a16="http://schemas.microsoft.com/office/drawing/2014/main" val="124120879"/>
                    </a:ext>
                  </a:extLst>
                </a:gridCol>
                <a:gridCol w="6264661">
                  <a:extLst>
                    <a:ext uri="{9D8B030D-6E8A-4147-A177-3AD203B41FA5}">
                      <a16:colId xmlns:a16="http://schemas.microsoft.com/office/drawing/2014/main" val="3664665428"/>
                    </a:ext>
                  </a:extLst>
                </a:gridCol>
                <a:gridCol w="3745937">
                  <a:extLst>
                    <a:ext uri="{9D8B030D-6E8A-4147-A177-3AD203B41FA5}">
                      <a16:colId xmlns:a16="http://schemas.microsoft.com/office/drawing/2014/main" val="3220243887"/>
                    </a:ext>
                  </a:extLst>
                </a:gridCol>
              </a:tblGrid>
              <a:tr h="317711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OBJETIVOS DE LA INVESTIGACIÓN</a:t>
                      </a:r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29559"/>
                  </a:ext>
                </a:extLst>
              </a:tr>
              <a:tr h="5487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OBJETIVO GENERAL: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 influencia de la imagen corporativa de entidades bancarias en la satisfacción del usuario de servicios financieros del DMQ.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741882"/>
                  </a:ext>
                </a:extLst>
              </a:tr>
              <a:tr h="31771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OBJETIVOS ESPECÍFICOS</a:t>
                      </a:r>
                      <a:endParaRPr lang="es-EC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MEDIOS</a:t>
                      </a:r>
                      <a:endParaRPr lang="es-EC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438013"/>
                  </a:ext>
                </a:extLst>
              </a:tr>
              <a:tr h="596104">
                <a:tc rowSpan="2"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OBJETIVO 1</a:t>
                      </a:r>
                      <a:endParaRPr lang="es-EC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Fundamentar las principales teorías que respalden las variables de imagen corporativa y satisfacción del usuario de entidades bancarias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Método de análisis bibliográfico planteado por Gómez, Navas y Aponte (2014)</a:t>
                      </a:r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33607"/>
                  </a:ext>
                </a:extLst>
              </a:tr>
              <a:tr h="59610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Método de índices planteado por Hernández, Fernández y Baptista (2014). </a:t>
                      </a:r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614876"/>
                  </a:ext>
                </a:extLst>
              </a:tr>
              <a:tr h="548773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OBJETIVO 2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el diseño de la investigación.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Metodología propuesta por Hernández, Fernández y Baptista (2014)</a:t>
                      </a:r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328897"/>
                  </a:ext>
                </a:extLst>
              </a:tr>
              <a:tr h="548773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OBJETIVO 3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Realizar el diagnóstico de la imagen corporativa de entidades bancarias del DMQ.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A través del modelo propuesto por Bravo, Matute y Pina (2010), que identifican la relación entre Imagen Corporativa y Satisfacción del usuario</a:t>
                      </a:r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62874"/>
                  </a:ext>
                </a:extLst>
              </a:tr>
              <a:tr h="548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OBJETIVO 4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Realizar el diagnostico de satisfacción en el usuario de entidades bancarias del DMQ.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77638"/>
                  </a:ext>
                </a:extLst>
              </a:tr>
              <a:tr h="596104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OBJETIVO 5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Determinar el nivel de correlación entre imagen corporativa y la satisfacción del usuario de las entidades bancarias del DMQ.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03093"/>
                  </a:ext>
                </a:extLst>
              </a:tr>
              <a:tr h="1064482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OBJETIVO 6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</a:rPr>
                        <a:t>Desarrollar una herramienta para fortalecer la imagen corporativa de entidades bancarias mediante acciones estratégicas que incrementen el grado de satisfacción del usuario.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Metodología del Cuadro de Mando Integral propuesto Kaplan y Norton (1992).</a:t>
                      </a:r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006009"/>
                  </a:ext>
                </a:extLst>
              </a:tr>
            </a:tbl>
          </a:graphicData>
        </a:graphic>
      </p:graphicFrame>
      <p:pic>
        <p:nvPicPr>
          <p:cNvPr id="3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563CED37-4F63-4358-B3AC-B03AF0A3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88802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lipse 72">
            <a:extLst>
              <a:ext uri="{FF2B5EF4-FFF2-40B4-BE49-F238E27FC236}">
                <a16:creationId xmlns:a16="http://schemas.microsoft.com/office/drawing/2014/main" id="{12F6BB05-7A6F-4973-8731-4D2893518AC3}"/>
              </a:ext>
            </a:extLst>
          </p:cNvPr>
          <p:cNvSpPr/>
          <p:nvPr/>
        </p:nvSpPr>
        <p:spPr>
          <a:xfrm>
            <a:off x="1127448" y="1795411"/>
            <a:ext cx="1645880" cy="1417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7BF6D478-BDC5-4AE2-B893-6DE1D9731683}"/>
              </a:ext>
            </a:extLst>
          </p:cNvPr>
          <p:cNvSpPr/>
          <p:nvPr/>
        </p:nvSpPr>
        <p:spPr>
          <a:xfrm>
            <a:off x="1199456" y="3545892"/>
            <a:ext cx="1645880" cy="1417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E6957EB8-C9AC-4E2E-AEA6-C00057724DF4}"/>
              </a:ext>
            </a:extLst>
          </p:cNvPr>
          <p:cNvSpPr/>
          <p:nvPr/>
        </p:nvSpPr>
        <p:spPr>
          <a:xfrm>
            <a:off x="2999656" y="4387699"/>
            <a:ext cx="1645880" cy="1417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5EF7CB5D-65E9-4801-B3DF-4AEDE445FAFD}"/>
              </a:ext>
            </a:extLst>
          </p:cNvPr>
          <p:cNvSpPr/>
          <p:nvPr/>
        </p:nvSpPr>
        <p:spPr>
          <a:xfrm>
            <a:off x="4748641" y="3690999"/>
            <a:ext cx="1645880" cy="1417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CFE9E473-9B55-4020-9009-E3278BE5892B}"/>
              </a:ext>
            </a:extLst>
          </p:cNvPr>
          <p:cNvSpPr/>
          <p:nvPr/>
        </p:nvSpPr>
        <p:spPr>
          <a:xfrm>
            <a:off x="4685088" y="1646336"/>
            <a:ext cx="1645880" cy="1417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14651BFC-B0C6-4C60-ABCF-31EF2E59A690}"/>
              </a:ext>
            </a:extLst>
          </p:cNvPr>
          <p:cNvSpPr/>
          <p:nvPr/>
        </p:nvSpPr>
        <p:spPr>
          <a:xfrm>
            <a:off x="2929256" y="914511"/>
            <a:ext cx="1645880" cy="14175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BA838BA-F7D3-4A27-84DE-ABD8B6264C42}"/>
              </a:ext>
            </a:extLst>
          </p:cNvPr>
          <p:cNvSpPr/>
          <p:nvPr/>
        </p:nvSpPr>
        <p:spPr>
          <a:xfrm rot="16200000">
            <a:off x="5672696" y="338692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 rot="16200000">
            <a:off x="1906804" y="-1463655"/>
            <a:ext cx="551317" cy="3694205"/>
          </a:xfrm>
          <a:prstGeom prst="roundRect">
            <a:avLst/>
          </a:prstGeom>
          <a:solidFill>
            <a:srgbClr val="6C54FE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MARCO TEÓRICO</a:t>
            </a:r>
          </a:p>
        </p:txBody>
      </p:sp>
      <p:pic>
        <p:nvPicPr>
          <p:cNvPr id="23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9CE7E740-FF57-4F0C-ADCF-07B5E6FA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Más sobre biometría: el programador bajo la lupa » Enrique Dans">
            <a:extLst>
              <a:ext uri="{FF2B5EF4-FFF2-40B4-BE49-F238E27FC236}">
                <a16:creationId xmlns:a16="http://schemas.microsoft.com/office/drawing/2014/main" id="{32A4F686-4EB6-4A9B-B39F-29AF79EA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8056" l="10000" r="90000">
                        <a14:foregroundMark x1="36094" y1="5833" x2="36094" y2="5833"/>
                        <a14:foregroundMark x1="73984" y1="62500" x2="73984" y2="62500"/>
                        <a14:foregroundMark x1="69063" y1="56111" x2="73125" y2="69444"/>
                        <a14:foregroundMark x1="73125" y1="69444" x2="76406" y2="57639"/>
                        <a14:foregroundMark x1="76406" y1="57639" x2="66016" y2="58889"/>
                        <a14:foregroundMark x1="30391" y1="4028" x2="29141" y2="20417"/>
                        <a14:foregroundMark x1="29141" y1="20417" x2="36797" y2="20972"/>
                        <a14:foregroundMark x1="36797" y1="20972" x2="30469" y2="3889"/>
                        <a14:foregroundMark x1="30469" y1="3889" x2="21641" y2="9028"/>
                        <a14:foregroundMark x1="21641" y1="9028" x2="23203" y2="22500"/>
                        <a14:foregroundMark x1="23203" y1="22500" x2="30938" y2="28194"/>
                        <a14:foregroundMark x1="30938" y1="28194" x2="36172" y2="17083"/>
                        <a14:foregroundMark x1="36172" y1="17083" x2="29063" y2="7083"/>
                        <a14:foregroundMark x1="29063" y1="7083" x2="30312" y2="23194"/>
                        <a14:foregroundMark x1="30312" y1="23194" x2="35078" y2="10556"/>
                        <a14:foregroundMark x1="35078" y1="10556" x2="27344" y2="9722"/>
                        <a14:foregroundMark x1="27344" y1="9722" x2="30312" y2="23472"/>
                        <a14:foregroundMark x1="30312" y1="23472" x2="30391" y2="7778"/>
                        <a14:foregroundMark x1="30391" y1="7778" x2="37422" y2="14306"/>
                        <a14:foregroundMark x1="37422" y1="14306" x2="25625" y2="10000"/>
                        <a14:foregroundMark x1="25625" y1="10000" x2="29375" y2="21944"/>
                        <a14:foregroundMark x1="29375" y1="21944" x2="25547" y2="10833"/>
                        <a14:foregroundMark x1="25547" y1="10833" x2="33750" y2="24722"/>
                        <a14:foregroundMark x1="33750" y1="24722" x2="36172" y2="9306"/>
                        <a14:foregroundMark x1="36172" y1="9306" x2="30234" y2="6806"/>
                        <a14:foregroundMark x1="22109" y1="68750" x2="22109" y2="68750"/>
                        <a14:foregroundMark x1="80703" y1="88611" x2="80703" y2="9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6" y="1166998"/>
            <a:ext cx="1176923" cy="9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lementos de estudio de dibujos animados | Vector Premium">
            <a:extLst>
              <a:ext uri="{FF2B5EF4-FFF2-40B4-BE49-F238E27FC236}">
                <a16:creationId xmlns:a16="http://schemas.microsoft.com/office/drawing/2014/main" id="{799C7EC6-946D-4B45-91B4-43614F45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7" y="1795411"/>
            <a:ext cx="1314763" cy="1171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El Ingeniero Que Explica Los Gráficos Stock de ilustración - Ilustración de  explica, ingeniero: 19395453">
            <a:extLst>
              <a:ext uri="{FF2B5EF4-FFF2-40B4-BE49-F238E27FC236}">
                <a16:creationId xmlns:a16="http://schemas.microsoft.com/office/drawing/2014/main" id="{76A5E1F0-D35A-4D52-8A36-8BB174BC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23" y="4684596"/>
            <a:ext cx="1177432" cy="8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La Actitud - Factores Afectivo Sociales">
            <a:extLst>
              <a:ext uri="{FF2B5EF4-FFF2-40B4-BE49-F238E27FC236}">
                <a16:creationId xmlns:a16="http://schemas.microsoft.com/office/drawing/2014/main" id="{6584B32D-202B-4372-9508-B78BAC7C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95" y="3961857"/>
            <a:ext cx="1367177" cy="6304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La marca, lo que distingue a un producto o servicio – PYMEX">
            <a:extLst>
              <a:ext uri="{FF2B5EF4-FFF2-40B4-BE49-F238E27FC236}">
                <a16:creationId xmlns:a16="http://schemas.microsoft.com/office/drawing/2014/main" id="{C18E6038-59F1-47D2-B3F4-BB77CB15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12" y="2193075"/>
            <a:ext cx="1294551" cy="727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B6B2C197-C853-4152-938F-B786BADE3103}"/>
              </a:ext>
            </a:extLst>
          </p:cNvPr>
          <p:cNvSpPr txBox="1"/>
          <p:nvPr/>
        </p:nvSpPr>
        <p:spPr>
          <a:xfrm>
            <a:off x="1679030" y="2399470"/>
            <a:ext cx="54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P/S</a:t>
            </a:r>
            <a:endParaRPr lang="es-EC" sz="2000" b="1" dirty="0"/>
          </a:p>
        </p:txBody>
      </p:sp>
      <p:pic>
        <p:nvPicPr>
          <p:cNvPr id="32" name="Picture 6" descr="FACTORES INTERNOS Y EXTERNOS DE UNA EMPRESA by victor escobar on Prezi Next">
            <a:extLst>
              <a:ext uri="{FF2B5EF4-FFF2-40B4-BE49-F238E27FC236}">
                <a16:creationId xmlns:a16="http://schemas.microsoft.com/office/drawing/2014/main" id="{BA566CB7-4A29-41C4-B945-DABED937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67" b="99000" l="1250" r="99583">
                        <a14:foregroundMark x1="7292" y1="11333" x2="7292" y2="11333"/>
                        <a14:foregroundMark x1="12708" y1="47000" x2="12708" y2="47000"/>
                        <a14:foregroundMark x1="12708" y1="47667" x2="12708" y2="47667"/>
                        <a14:foregroundMark x1="12708" y1="47667" x2="12708" y2="47667"/>
                        <a14:foregroundMark x1="27292" y1="19667" x2="20774" y2="25218"/>
                        <a14:foregroundMark x1="12119" y1="45105" x2="11667" y2="48000"/>
                        <a14:foregroundMark x1="11667" y1="48000" x2="25000" y2="69667"/>
                        <a14:foregroundMark x1="25000" y1="69667" x2="37500" y2="70000"/>
                        <a14:foregroundMark x1="37500" y1="70000" x2="64375" y2="60000"/>
                        <a14:foregroundMark x1="64375" y1="60000" x2="77708" y2="43000"/>
                        <a14:foregroundMark x1="77708" y1="43000" x2="60625" y2="21000"/>
                        <a14:foregroundMark x1="60625" y1="21000" x2="41042" y2="15000"/>
                        <a14:foregroundMark x1="41042" y1="15000" x2="24167" y2="18667"/>
                        <a14:foregroundMark x1="24167" y1="18667" x2="19210" y2="25218"/>
                        <a14:foregroundMark x1="16507" y1="52441" x2="17500" y2="63333"/>
                        <a14:foregroundMark x1="16264" y1="49770" x2="16451" y2="51823"/>
                        <a14:foregroundMark x1="17500" y1="63333" x2="27500" y2="76333"/>
                        <a14:foregroundMark x1="27500" y1="76333" x2="40625" y2="78333"/>
                        <a14:foregroundMark x1="40625" y1="78333" x2="53333" y2="75667"/>
                        <a14:foregroundMark x1="53333" y1="75667" x2="63958" y2="67667"/>
                        <a14:foregroundMark x1="63958" y1="67667" x2="58542" y2="46333"/>
                        <a14:foregroundMark x1="58542" y1="46333" x2="43561" y2="44130"/>
                        <a14:foregroundMark x1="22744" y1="52630" x2="20625" y2="74667"/>
                        <a14:foregroundMark x1="20625" y1="74667" x2="29167" y2="87333"/>
                        <a14:foregroundMark x1="29167" y1="87333" x2="40833" y2="91667"/>
                        <a14:foregroundMark x1="40833" y1="91667" x2="56250" y2="85000"/>
                        <a14:foregroundMark x1="56250" y1="85000" x2="68958" y2="70333"/>
                        <a14:foregroundMark x1="68958" y1="70333" x2="74375" y2="53333"/>
                        <a14:foregroundMark x1="74375" y1="53333" x2="55208" y2="32000"/>
                        <a14:foregroundMark x1="35230" y1="38088" x2="34674" y2="38258"/>
                        <a14:foregroundMark x1="55208" y1="32000" x2="47931" y2="34218"/>
                        <a14:foregroundMark x1="24148" y1="52672" x2="23333" y2="58667"/>
                        <a14:foregroundMark x1="8512" y1="38344" x2="11458" y2="75667"/>
                        <a14:foregroundMark x1="8090" y1="33000" x2="8387" y2="36766"/>
                        <a14:foregroundMark x1="6458" y1="12333" x2="8090" y2="33000"/>
                        <a14:foregroundMark x1="1250" y1="8000" x2="5625" y2="88333"/>
                        <a14:foregroundMark x1="5625" y1="88333" x2="22500" y2="98333"/>
                        <a14:foregroundMark x1="22500" y1="98333" x2="81875" y2="88667"/>
                        <a14:foregroundMark x1="81875" y1="88667" x2="94375" y2="93667"/>
                        <a14:foregroundMark x1="94375" y1="93667" x2="96250" y2="71667"/>
                        <a14:foregroundMark x1="96250" y1="71667" x2="93958" y2="52000"/>
                        <a14:foregroundMark x1="93958" y1="52000" x2="98125" y2="14000"/>
                        <a14:foregroundMark x1="98125" y1="14000" x2="81667" y2="8667"/>
                        <a14:foregroundMark x1="81667" y1="8667" x2="25417" y2="14000"/>
                        <a14:foregroundMark x1="25417" y1="14000" x2="1250" y2="7667"/>
                        <a14:foregroundMark x1="15417" y1="2667" x2="15417" y2="2667"/>
                        <a14:foregroundMark x1="21042" y1="5333" x2="45000" y2="1667"/>
                        <a14:foregroundMark x1="45000" y1="1667" x2="59375" y2="2000"/>
                        <a14:foregroundMark x1="88333" y1="7667" x2="96042" y2="99333"/>
                        <a14:foregroundMark x1="98958" y1="5333" x2="99583" y2="92000"/>
                        <a14:backgroundMark x1="11458" y1="33000" x2="11458" y2="33000"/>
                        <a14:backgroundMark x1="13958" y1="33667" x2="13958" y2="33667"/>
                        <a14:backgroundMark x1="23333" y1="34667" x2="23333" y2="34667"/>
                        <a14:backgroundMark x1="24792" y1="35333" x2="24792" y2="35333"/>
                        <a14:backgroundMark x1="28333" y1="38333" x2="28333" y2="38333"/>
                        <a14:backgroundMark x1="16875" y1="39667" x2="16875" y2="39667"/>
                        <a14:backgroundMark x1="15000" y1="39667" x2="15000" y2="39667"/>
                        <a14:backgroundMark x1="14375" y1="39000" x2="13958" y2="37333"/>
                        <a14:backgroundMark x1="10833" y1="34000" x2="18125" y2="47667"/>
                        <a14:backgroundMark x1="18125" y1="47667" x2="29167" y2="48000"/>
                        <a14:backgroundMark x1="29167" y1="48000" x2="40208" y2="46000"/>
                        <a14:backgroundMark x1="40208" y1="46000" x2="36042" y2="30000"/>
                        <a14:backgroundMark x1="36042" y1="30000" x2="13750" y2="30000"/>
                        <a14:backgroundMark x1="13750" y1="30000" x2="10833" y2="34000"/>
                        <a14:backgroundMark x1="35208" y1="32667" x2="47292" y2="35667"/>
                        <a14:backgroundMark x1="47292" y1="35667" x2="33750" y2="45000"/>
                        <a14:backgroundMark x1="33750" y1="45000" x2="30208" y2="45333"/>
                        <a14:backgroundMark x1="35000" y1="39000" x2="27917" y2="40667"/>
                        <a14:backgroundMark x1="34583" y1="40000" x2="34583" y2="40000"/>
                        <a14:backgroundMark x1="34583" y1="38667" x2="34583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17" y="4030665"/>
            <a:ext cx="1235004" cy="7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" name="Diagrama 74">
            <a:extLst>
              <a:ext uri="{FF2B5EF4-FFF2-40B4-BE49-F238E27FC236}">
                <a16:creationId xmlns:a16="http://schemas.microsoft.com/office/drawing/2014/main" id="{6936F729-925B-495D-8FF0-02E94CD25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901572"/>
              </p:ext>
            </p:extLst>
          </p:nvPr>
        </p:nvGraphicFramePr>
        <p:xfrm>
          <a:off x="7032104" y="1175575"/>
          <a:ext cx="5087889" cy="485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04544217-B405-43A0-9D72-367BA0BBF7E0}"/>
              </a:ext>
            </a:extLst>
          </p:cNvPr>
          <p:cNvCxnSpPr>
            <a:cxnSpLocks/>
          </p:cNvCxnSpPr>
          <p:nvPr/>
        </p:nvCxnSpPr>
        <p:spPr>
          <a:xfrm>
            <a:off x="7104112" y="1052736"/>
            <a:ext cx="50878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7CF6964B-21EE-4FBA-AC85-995B97D85D56}"/>
              </a:ext>
            </a:extLst>
          </p:cNvPr>
          <p:cNvSpPr txBox="1"/>
          <p:nvPr/>
        </p:nvSpPr>
        <p:spPr>
          <a:xfrm>
            <a:off x="7320136" y="60709"/>
            <a:ext cx="5797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</a:p>
          <a:p>
            <a:pPr>
              <a:defRPr/>
            </a:pPr>
            <a:r>
              <a:rPr lang="es-EC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 del consumidor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A6CCBDAA-802E-404B-B7BE-D22634AE6911}"/>
              </a:ext>
            </a:extLst>
          </p:cNvPr>
          <p:cNvSpPr txBox="1"/>
          <p:nvPr/>
        </p:nvSpPr>
        <p:spPr>
          <a:xfrm>
            <a:off x="5513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312175F-5833-43D8-8043-907402720D34}"/>
              </a:ext>
            </a:extLst>
          </p:cNvPr>
          <p:cNvSpPr/>
          <p:nvPr/>
        </p:nvSpPr>
        <p:spPr>
          <a:xfrm>
            <a:off x="4748641" y="505218"/>
            <a:ext cx="2082032" cy="307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Kotler y Keller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857DA5-F6CB-4501-AEEB-FC2CEF0C1478}"/>
              </a:ext>
            </a:extLst>
          </p:cNvPr>
          <p:cNvSpPr/>
          <p:nvPr/>
        </p:nvSpPr>
        <p:spPr>
          <a:xfrm rot="16200000">
            <a:off x="5672696" y="338692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983432" y="2802614"/>
            <a:ext cx="2009888" cy="845663"/>
          </a:xfrm>
          <a:prstGeom prst="roundRect">
            <a:avLst/>
          </a:prstGeom>
          <a:solidFill>
            <a:srgbClr val="CCFF66">
              <a:alpha val="5568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3376825" y="3693641"/>
            <a:ext cx="2031478" cy="369332"/>
          </a:xfrm>
          <a:prstGeom prst="rect">
            <a:avLst/>
          </a:prstGeom>
          <a:solidFill>
            <a:srgbClr val="FFCC66">
              <a:alpha val="49804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LEALTAD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3375963" y="2277908"/>
            <a:ext cx="2032340" cy="369332"/>
          </a:xfrm>
          <a:prstGeom prst="rect">
            <a:avLst/>
          </a:prstGeom>
          <a:solidFill>
            <a:schemeClr val="accent5">
              <a:alpha val="34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COMPROMISO</a:t>
            </a:r>
          </a:p>
        </p:txBody>
      </p:sp>
      <p:sp>
        <p:nvSpPr>
          <p:cNvPr id="15" name="Llamada con línea 1 (barra de énfasis) 14"/>
          <p:cNvSpPr/>
          <p:nvPr/>
        </p:nvSpPr>
        <p:spPr>
          <a:xfrm>
            <a:off x="7021638" y="1268760"/>
            <a:ext cx="3960439" cy="1074339"/>
          </a:xfrm>
          <a:prstGeom prst="accentCallout1">
            <a:avLst/>
          </a:prstGeom>
          <a:solidFill>
            <a:srgbClr val="66CCFF">
              <a:alpha val="28000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Deseo permanente de mantener una relación entre cliente y organización</a:t>
            </a:r>
            <a:b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mediador en la consecución de la lealtad del cliente</a:t>
            </a:r>
          </a:p>
        </p:txBody>
      </p:sp>
      <p:sp>
        <p:nvSpPr>
          <p:cNvPr id="53" name="Llamada con línea 1 (barra de énfasis) 52"/>
          <p:cNvSpPr/>
          <p:nvPr/>
        </p:nvSpPr>
        <p:spPr>
          <a:xfrm>
            <a:off x="7021638" y="2489915"/>
            <a:ext cx="3960439" cy="1257313"/>
          </a:xfrm>
          <a:prstGeom prst="accentCallout1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resultado de una imagen positiva ante sus usuarios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983432" y="4437548"/>
            <a:ext cx="2081114" cy="369332"/>
          </a:xfrm>
          <a:prstGeom prst="rect">
            <a:avLst/>
          </a:prstGeom>
          <a:solidFill>
            <a:srgbClr val="3399FF">
              <a:alpha val="33725"/>
            </a:srgbClr>
          </a:solidFill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EXPECTATIVAS</a:t>
            </a:r>
          </a:p>
        </p:txBody>
      </p:sp>
      <p:sp>
        <p:nvSpPr>
          <p:cNvPr id="25" name="Rectángulo redondeado 24"/>
          <p:cNvSpPr/>
          <p:nvPr/>
        </p:nvSpPr>
        <p:spPr>
          <a:xfrm rot="16200000">
            <a:off x="2160531" y="-1351640"/>
            <a:ext cx="551317" cy="3694205"/>
          </a:xfrm>
          <a:prstGeom prst="roundRect">
            <a:avLst/>
          </a:prstGeom>
          <a:solidFill>
            <a:srgbClr val="6C54FE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4016" y="6066763"/>
            <a:ext cx="5008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el resultado de evaluar las expectativas y el resultado percibido en el servicio</a:t>
            </a:r>
            <a:endParaRPr lang="es-EC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E37301C-0E11-4894-A1B8-20977795553C}"/>
              </a:ext>
            </a:extLst>
          </p:cNvPr>
          <p:cNvCxnSpPr/>
          <p:nvPr/>
        </p:nvCxnSpPr>
        <p:spPr>
          <a:xfrm>
            <a:off x="7464152" y="619522"/>
            <a:ext cx="47278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21CE5F1-1563-4483-AE50-36C56263875F}"/>
              </a:ext>
            </a:extLst>
          </p:cNvPr>
          <p:cNvSpPr txBox="1"/>
          <p:nvPr/>
        </p:nvSpPr>
        <p:spPr>
          <a:xfrm>
            <a:off x="7896200" y="118954"/>
            <a:ext cx="42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sz="2600" b="1" dirty="0" err="1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ariable</a:t>
            </a:r>
            <a:r>
              <a:rPr lang="es-EC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Satisfacción</a:t>
            </a:r>
          </a:p>
        </p:txBody>
      </p:sp>
      <p:pic>
        <p:nvPicPr>
          <p:cNvPr id="2050" name="Picture 2" descr="Llave herramienta clave con puño mano potencia diseño ilustración Imagen  Vector de stock - Alamy">
            <a:extLst>
              <a:ext uri="{FF2B5EF4-FFF2-40B4-BE49-F238E27FC236}">
                <a16:creationId xmlns:a16="http://schemas.microsoft.com/office/drawing/2014/main" id="{6C527633-EC6F-4CF8-9851-90FE2A7EF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09" b="72302" l="10000" r="90000">
                        <a14:foregroundMark x1="29538" y1="19209" x2="29538" y2="19209"/>
                        <a14:foregroundMark x1="67154" y1="46978" x2="67154" y2="46978"/>
                        <a14:foregroundMark x1="71385" y1="53022" x2="64923" y2="43381"/>
                        <a14:foregroundMark x1="42462" y1="61583" x2="44000" y2="60863"/>
                        <a14:foregroundMark x1="61462" y1="54101" x2="59231" y2="52662"/>
                        <a14:foregroundMark x1="48538" y1="66906" x2="48538" y2="66906"/>
                        <a14:foregroundMark x1="47385" y1="64748" x2="47769" y2="66187"/>
                        <a14:foregroundMark x1="50846" y1="70791" x2="50846" y2="70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51" b="21250"/>
          <a:stretch/>
        </p:blipFill>
        <p:spPr bwMode="auto">
          <a:xfrm>
            <a:off x="2538178" y="2420888"/>
            <a:ext cx="910283" cy="62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presarios hablando de dibujos animados de negocios - Descargar Vectores  Gratis, Illustrator Graficos, Plantillas Diseño">
            <a:extLst>
              <a:ext uri="{FF2B5EF4-FFF2-40B4-BE49-F238E27FC236}">
                <a16:creationId xmlns:a16="http://schemas.microsoft.com/office/drawing/2014/main" id="{8572EDF4-CB0F-4245-AF09-B29D105F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6" b="89778" l="9778" r="89778">
                        <a14:foregroundMark x1="51111" y1="7556" x2="51111" y2="7556"/>
                        <a14:foregroundMark x1="78667" y1="87111" x2="78667" y2="87111"/>
                        <a14:foregroundMark x1="74667" y1="37333" x2="74667" y2="37333"/>
                        <a14:foregroundMark x1="61778" y1="43556" x2="61778" y2="43556"/>
                        <a14:foregroundMark x1="43556" y1="33333" x2="45778" y2="55111"/>
                        <a14:foregroundMark x1="45778" y1="55111" x2="53778" y2="32889"/>
                        <a14:foregroundMark x1="53778" y1="32889" x2="44000" y2="31556"/>
                        <a14:foregroundMark x1="47556" y1="57778" x2="57778" y2="57778"/>
                        <a14:foregroundMark x1="27556" y1="42667" x2="25778" y2="62222"/>
                        <a14:backgroundMark x1="35556" y1="37333" x2="35556" y2="37333"/>
                        <a14:backgroundMark x1="61333" y1="50667" x2="61333" y2="50667"/>
                        <a14:backgroundMark x1="58667" y1="30222" x2="58667" y2="30222"/>
                        <a14:backgroundMark x1="62667" y1="30222" x2="62667" y2="30222"/>
                        <a14:backgroundMark x1="66222" y1="33333" x2="66222" y2="33333"/>
                        <a14:backgroundMark x1="66222" y1="33333" x2="66222" y2="33333"/>
                        <a14:backgroundMark x1="34934" y1="43335" x2="34667" y2="42667"/>
                        <a14:backgroundMark x1="37333" y1="49333" x2="35057" y2="4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01" y="95407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ociación, Dibujo, Símbolo imagen png - imagen transparente descarga  gratuita">
            <a:extLst>
              <a:ext uri="{FF2B5EF4-FFF2-40B4-BE49-F238E27FC236}">
                <a16:creationId xmlns:a16="http://schemas.microsoft.com/office/drawing/2014/main" id="{7ED01B5E-9B91-438F-8449-9F552AF4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1636" y1="43716" x2="31636" y2="43716"/>
                        <a14:foregroundMark x1="17455" y1="51913" x2="17455" y2="51913"/>
                        <a14:foregroundMark x1="24727" y1="40437" x2="25818" y2="44809"/>
                        <a14:foregroundMark x1="37091" y1="54098" x2="37091" y2="54098"/>
                        <a14:foregroundMark x1="62182" y1="44809" x2="62182" y2="44809"/>
                        <a14:foregroundMark x1="56727" y1="43716" x2="38545" y2="52459"/>
                        <a14:foregroundMark x1="38545" y1="52459" x2="56000" y2="63934"/>
                        <a14:foregroundMark x1="56000" y1="63934" x2="41091" y2="46995"/>
                        <a14:foregroundMark x1="41091" y1="46995" x2="44000" y2="62295"/>
                        <a14:foregroundMark x1="37091" y1="55738" x2="20000" y2="43169"/>
                        <a14:foregroundMark x1="20000" y1="43169" x2="23636" y2="57377"/>
                        <a14:foregroundMark x1="36000" y1="77049" x2="52364" y2="70492"/>
                        <a14:foregroundMark x1="54182" y1="80328" x2="54182" y2="80328"/>
                        <a14:foregroundMark x1="21818" y1="44809" x2="21818" y2="44809"/>
                        <a14:foregroundMark x1="27273" y1="58470" x2="27273" y2="58470"/>
                        <a14:foregroundMark x1="22909" y1="59016" x2="22909" y2="59016"/>
                        <a14:foregroundMark x1="19273" y1="64481" x2="19273" y2="64481"/>
                        <a14:foregroundMark x1="16000" y1="64481" x2="16000" y2="64481"/>
                        <a14:foregroundMark x1="18182" y1="58470" x2="18182" y2="58470"/>
                        <a14:foregroundMark x1="18545" y1="56831" x2="18545" y2="56831"/>
                        <a14:foregroundMark x1="18545" y1="55191" x2="18545" y2="51913"/>
                        <a14:foregroundMark x1="18545" y1="46995" x2="18545" y2="46995"/>
                        <a14:foregroundMark x1="70909" y1="59016" x2="70909" y2="59016"/>
                        <a14:foregroundMark x1="68727" y1="51913" x2="68727" y2="51913"/>
                        <a14:foregroundMark x1="65818" y1="46995" x2="65818" y2="46995"/>
                        <a14:foregroundMark x1="65455" y1="43716" x2="65455" y2="43716"/>
                        <a14:foregroundMark x1="20727" y1="35519" x2="20727" y2="35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24794" r="10413" b="15028"/>
          <a:stretch/>
        </p:blipFill>
        <p:spPr bwMode="auto">
          <a:xfrm>
            <a:off x="3588999" y="4236850"/>
            <a:ext cx="1334500" cy="6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pping Blue Transprent Png - Compras Dibujo Png Clipart (#186713) -  PinClipart">
            <a:extLst>
              <a:ext uri="{FF2B5EF4-FFF2-40B4-BE49-F238E27FC236}">
                <a16:creationId xmlns:a16="http://schemas.microsoft.com/office/drawing/2014/main" id="{D81A0EB3-9176-4D9A-8202-FCF75931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56" b="89919" l="5455" r="94432">
                        <a14:foregroundMark x1="12159" y1="79675" x2="12159" y2="79675"/>
                        <a14:foregroundMark x1="87841" y1="53496" x2="87841" y2="53496"/>
                        <a14:foregroundMark x1="91364" y1="46179" x2="91364" y2="46179"/>
                        <a14:foregroundMark x1="94545" y1="53008" x2="94545" y2="53008"/>
                        <a14:foregroundMark x1="39659" y1="66179" x2="39659" y2="66179"/>
                        <a14:foregroundMark x1="8523" y1="73333" x2="8523" y2="73333"/>
                        <a14:foregroundMark x1="5455" y1="72683" x2="5455" y2="72683"/>
                        <a14:foregroundMark x1="8182" y1="71220" x2="8182" y2="71220"/>
                        <a14:foregroundMark x1="38864" y1="89268" x2="38864" y2="89268"/>
                        <a14:foregroundMark x1="39091" y1="89919" x2="39091" y2="89919"/>
                        <a14:foregroundMark x1="64432" y1="9756" x2="64432" y2="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12" y="4141241"/>
            <a:ext cx="1069037" cy="7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curvada hacia la izquierda 4">
            <a:extLst>
              <a:ext uri="{FF2B5EF4-FFF2-40B4-BE49-F238E27FC236}">
                <a16:creationId xmlns:a16="http://schemas.microsoft.com/office/drawing/2014/main" id="{7E3DABA6-7F5D-445C-B441-848A0B72AB0C}"/>
              </a:ext>
            </a:extLst>
          </p:cNvPr>
          <p:cNvSpPr/>
          <p:nvPr/>
        </p:nvSpPr>
        <p:spPr>
          <a:xfrm>
            <a:off x="6757134" y="4025794"/>
            <a:ext cx="600488" cy="987898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CC5E5918-F9DB-41C6-BF68-EA8AD3E53E1E}"/>
              </a:ext>
            </a:extLst>
          </p:cNvPr>
          <p:cNvSpPr/>
          <p:nvPr/>
        </p:nvSpPr>
        <p:spPr>
          <a:xfrm rot="10800000">
            <a:off x="5982394" y="3957267"/>
            <a:ext cx="600488" cy="105642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7DEFA06-F1AB-4163-8790-9C98BA95809B}"/>
              </a:ext>
            </a:extLst>
          </p:cNvPr>
          <p:cNvSpPr/>
          <p:nvPr/>
        </p:nvSpPr>
        <p:spPr>
          <a:xfrm>
            <a:off x="7797691" y="4229616"/>
            <a:ext cx="3270831" cy="7921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9CDF32EC-F755-4340-A163-544BA34E109B}"/>
              </a:ext>
            </a:extLst>
          </p:cNvPr>
          <p:cNvSpPr/>
          <p:nvPr/>
        </p:nvSpPr>
        <p:spPr>
          <a:xfrm>
            <a:off x="7914719" y="4365790"/>
            <a:ext cx="471222" cy="473946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0" name="Picture 6" descr="Tratamiento del trauma psicológico · Blog Psicoanalista en Madrid">
            <a:extLst>
              <a:ext uri="{FF2B5EF4-FFF2-40B4-BE49-F238E27FC236}">
                <a16:creationId xmlns:a16="http://schemas.microsoft.com/office/drawing/2014/main" id="{AA344D42-F778-412B-838D-5E7CCC12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33" b="90000" l="10000" r="90000">
                        <a14:foregroundMark x1="41000" y1="8333" x2="41000" y2="8333"/>
                        <a14:foregroundMark x1="59333" y1="7333" x2="59333" y2="7333"/>
                        <a14:foregroundMark x1="44333" y1="5333" x2="44333" y2="5333"/>
                        <a14:foregroundMark x1="48333" y1="9333" x2="48333" y2="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40" y="4316813"/>
            <a:ext cx="529147" cy="5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ínculo Humano - Publicaciones | Facebook">
            <a:extLst>
              <a:ext uri="{FF2B5EF4-FFF2-40B4-BE49-F238E27FC236}">
                <a16:creationId xmlns:a16="http://schemas.microsoft.com/office/drawing/2014/main" id="{0ADF0B07-1CE1-4AD3-8AAC-03103760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89778" l="6222" r="92889">
                        <a14:foregroundMark x1="92889" y1="48889" x2="92889" y2="48889"/>
                        <a14:foregroundMark x1="6222" y1="45333" x2="6222" y2="45333"/>
                        <a14:foregroundMark x1="48889" y1="56000" x2="48889" y2="56000"/>
                        <a14:foregroundMark x1="50667" y1="62667" x2="50667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187" y="4077072"/>
            <a:ext cx="1008628" cy="10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ctativas de inflación según Encuesta de Opinión Financiera">
            <a:extLst>
              <a:ext uri="{FF2B5EF4-FFF2-40B4-BE49-F238E27FC236}">
                <a16:creationId xmlns:a16="http://schemas.microsoft.com/office/drawing/2014/main" id="{7A47AC16-393A-4906-824B-55222D9E3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30" b="99247" l="10000" r="90000">
                        <a14:foregroundMark x1="60900" y1="65348" x2="60900" y2="65348"/>
                        <a14:foregroundMark x1="77300" y1="8098" x2="77300" y2="8098"/>
                        <a14:foregroundMark x1="79600" y1="1318" x2="79600" y2="1318"/>
                        <a14:foregroundMark x1="22000" y1="82298" x2="22000" y2="82298"/>
                        <a14:foregroundMark x1="22000" y1="96045" x2="22000" y2="96045"/>
                        <a14:foregroundMark x1="55300" y1="70433" x2="55300" y2="70433"/>
                        <a14:foregroundMark x1="54800" y1="69492" x2="55100" y2="69492"/>
                        <a14:foregroundMark x1="38400" y1="99247" x2="38400" y2="99247"/>
                        <a14:foregroundMark x1="26800" y1="99058" x2="26800" y2="99058"/>
                        <a14:foregroundMark x1="78200" y1="29567" x2="78200" y2="29567"/>
                        <a14:backgroundMark x1="21000" y1="99247" x2="21000" y2="99247"/>
                        <a14:backgroundMark x1="28200" y1="92655" x2="28200" y2="92655"/>
                        <a14:backgroundMark x1="61300" y1="78154" x2="61300" y2="78154"/>
                        <a14:backgroundMark x1="79200" y1="59510" x2="79200" y2="59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10748" r="15940" b="1271"/>
          <a:stretch/>
        </p:blipFill>
        <p:spPr bwMode="auto">
          <a:xfrm>
            <a:off x="10034778" y="4356076"/>
            <a:ext cx="755247" cy="5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4C1F2D92-D08B-4768-B48C-E74814A8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7A46F94-4423-4493-9033-8411C044B657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988376" y="3648277"/>
            <a:ext cx="3168" cy="685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3C167E6F-0923-4F77-B5C6-D361FB8B17C2}"/>
              </a:ext>
            </a:extLst>
          </p:cNvPr>
          <p:cNvSpPr/>
          <p:nvPr/>
        </p:nvSpPr>
        <p:spPr>
          <a:xfrm>
            <a:off x="4748641" y="505218"/>
            <a:ext cx="2082032" cy="307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Kotler y Keller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04248"/>
      </p:ext>
    </p:extLst>
  </p:cSld>
  <p:clrMapOvr>
    <a:masterClrMapping/>
  </p:clrMapOvr>
  <p:transition spd="med" advClick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/>
          <p:nvPr/>
        </p:nvCxnSpPr>
        <p:spPr>
          <a:xfrm flipH="1">
            <a:off x="7582741" y="574401"/>
            <a:ext cx="456193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Resultado de imagen para infografia plantillas vacias linea de tiempo&quot;">
            <a:extLst>
              <a:ext uri="{FF2B5EF4-FFF2-40B4-BE49-F238E27FC236}">
                <a16:creationId xmlns:a16="http://schemas.microsoft.com/office/drawing/2014/main" id="{AD59DDB9-8DBD-4905-8CA2-0D4828DA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8" r="24077" b="25926"/>
          <a:stretch/>
        </p:blipFill>
        <p:spPr bwMode="auto">
          <a:xfrm>
            <a:off x="407368" y="2001500"/>
            <a:ext cx="10721476" cy="35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50CE0943-BE66-4194-BD7C-7270FF94FB8E}"/>
              </a:ext>
            </a:extLst>
          </p:cNvPr>
          <p:cNvSpPr/>
          <p:nvPr/>
        </p:nvSpPr>
        <p:spPr>
          <a:xfrm>
            <a:off x="8079486" y="1472882"/>
            <a:ext cx="3489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 de las diferentes percepciones que tienen sobre la empresa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Experiencia del consumidor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que recibe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 experiencia con otras empresas de referencia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1426F8A-C897-49B3-B429-2FD9155C51C7}"/>
              </a:ext>
            </a:extLst>
          </p:cNvPr>
          <p:cNvSpPr/>
          <p:nvPr/>
        </p:nvSpPr>
        <p:spPr>
          <a:xfrm>
            <a:off x="3419568" y="1484965"/>
            <a:ext cx="3085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centra en el estudio cómo lograr satisfacción sin posea producto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 características propias de los servicios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s-EC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marketing de servicios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B555B816-E932-467F-B559-40F20962A844}"/>
              </a:ext>
            </a:extLst>
          </p:cNvPr>
          <p:cNvSpPr/>
          <p:nvPr/>
        </p:nvSpPr>
        <p:spPr>
          <a:xfrm rot="1794567">
            <a:off x="1617668" y="3010359"/>
            <a:ext cx="2202601" cy="1688113"/>
          </a:xfrm>
          <a:prstGeom prst="hexagon">
            <a:avLst>
              <a:gd name="adj" fmla="val 29784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63AF43A-02CD-472D-A32D-67AFDC361EED}"/>
              </a:ext>
            </a:extLst>
          </p:cNvPr>
          <p:cNvSpPr/>
          <p:nvPr/>
        </p:nvSpPr>
        <p:spPr>
          <a:xfrm>
            <a:off x="1877236" y="3385017"/>
            <a:ext cx="1644060" cy="67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Marketing</a:t>
            </a:r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02930923-8C25-44F0-8866-0C4A428B5339}"/>
              </a:ext>
            </a:extLst>
          </p:cNvPr>
          <p:cNvSpPr/>
          <p:nvPr/>
        </p:nvSpPr>
        <p:spPr>
          <a:xfrm rot="1794567">
            <a:off x="8786109" y="2821956"/>
            <a:ext cx="2202601" cy="1688113"/>
          </a:xfrm>
          <a:prstGeom prst="hexagon">
            <a:avLst>
              <a:gd name="adj" fmla="val 29784"/>
              <a:gd name="vf" fmla="val 1154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2" name="Hexágono 41">
            <a:extLst>
              <a:ext uri="{FF2B5EF4-FFF2-40B4-BE49-F238E27FC236}">
                <a16:creationId xmlns:a16="http://schemas.microsoft.com/office/drawing/2014/main" id="{28BCAD90-7119-4444-98CC-BECB8340B28F}"/>
              </a:ext>
            </a:extLst>
          </p:cNvPr>
          <p:cNvSpPr/>
          <p:nvPr/>
        </p:nvSpPr>
        <p:spPr>
          <a:xfrm rot="1794567">
            <a:off x="6377378" y="3004690"/>
            <a:ext cx="2202601" cy="1688113"/>
          </a:xfrm>
          <a:prstGeom prst="hexagon">
            <a:avLst>
              <a:gd name="adj" fmla="val 29784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prstClr val="black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961244AA-BC24-435E-BF18-A4158E8E559B}"/>
              </a:ext>
            </a:extLst>
          </p:cNvPr>
          <p:cNvSpPr/>
          <p:nvPr/>
        </p:nvSpPr>
        <p:spPr>
          <a:xfrm rot="1794567">
            <a:off x="4028222" y="2914590"/>
            <a:ext cx="2202601" cy="1688113"/>
          </a:xfrm>
          <a:prstGeom prst="hexagon">
            <a:avLst>
              <a:gd name="adj" fmla="val 29784"/>
              <a:gd name="vf" fmla="val 115470"/>
            </a:avLst>
          </a:prstGeom>
          <a:solidFill>
            <a:srgbClr val="5AD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A92F58-7D59-4589-872D-1FB338EB062B}"/>
              </a:ext>
            </a:extLst>
          </p:cNvPr>
          <p:cNvSpPr/>
          <p:nvPr/>
        </p:nvSpPr>
        <p:spPr>
          <a:xfrm>
            <a:off x="6672961" y="3424150"/>
            <a:ext cx="1581881" cy="6192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Marketing Relacional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EB417F-C3D3-43CE-BF1B-432208B67993}"/>
              </a:ext>
            </a:extLst>
          </p:cNvPr>
          <p:cNvSpPr/>
          <p:nvPr/>
        </p:nvSpPr>
        <p:spPr>
          <a:xfrm>
            <a:off x="4405576" y="3342517"/>
            <a:ext cx="1541990" cy="617962"/>
          </a:xfrm>
          <a:prstGeom prst="rect">
            <a:avLst/>
          </a:prstGeom>
          <a:solidFill>
            <a:srgbClr val="5AD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Marketing de Servicios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188FF7A-9279-4412-99B3-EF435795626A}"/>
              </a:ext>
            </a:extLst>
          </p:cNvPr>
          <p:cNvSpPr/>
          <p:nvPr/>
        </p:nvSpPr>
        <p:spPr>
          <a:xfrm>
            <a:off x="9006337" y="3220291"/>
            <a:ext cx="1816432" cy="6192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Imagen Corporativa</a:t>
            </a:r>
          </a:p>
        </p:txBody>
      </p:sp>
      <p:sp>
        <p:nvSpPr>
          <p:cNvPr id="46" name="Rectángulo redondeado 27">
            <a:extLst>
              <a:ext uri="{FF2B5EF4-FFF2-40B4-BE49-F238E27FC236}">
                <a16:creationId xmlns:a16="http://schemas.microsoft.com/office/drawing/2014/main" id="{539FF982-2D1D-4E9B-A999-3BC0B62873C4}"/>
              </a:ext>
            </a:extLst>
          </p:cNvPr>
          <p:cNvSpPr/>
          <p:nvPr/>
        </p:nvSpPr>
        <p:spPr>
          <a:xfrm rot="16200000">
            <a:off x="1653633" y="-1460281"/>
            <a:ext cx="551317" cy="3694205"/>
          </a:xfrm>
          <a:prstGeom prst="roundRect">
            <a:avLst/>
          </a:prstGeom>
          <a:solidFill>
            <a:srgbClr val="6C54FE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algn="ctr">
              <a:defRPr/>
            </a:pPr>
            <a:r>
              <a:rPr lang="en-US" sz="2400" b="1" i="1" kern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420A750A-8F3A-456B-A3EE-960C04DFB22E}"/>
              </a:ext>
            </a:extLst>
          </p:cNvPr>
          <p:cNvSpPr/>
          <p:nvPr/>
        </p:nvSpPr>
        <p:spPr>
          <a:xfrm>
            <a:off x="1648597" y="4893162"/>
            <a:ext cx="2082032" cy="5400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Alderson</a:t>
            </a: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Kotler y Armstrong </a:t>
            </a:r>
            <a:endParaRPr lang="es-E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A4B5EC6-DFF0-40E5-B4BC-3ECA06467294}"/>
              </a:ext>
            </a:extLst>
          </p:cNvPr>
          <p:cNvSpPr/>
          <p:nvPr/>
        </p:nvSpPr>
        <p:spPr>
          <a:xfrm>
            <a:off x="8710065" y="903422"/>
            <a:ext cx="2082032" cy="5400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Keavenev</a:t>
            </a: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Hunt; Villafañe; Bravo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39B8311-C4FC-4C47-86D6-DEFD61CAD043}"/>
              </a:ext>
            </a:extLst>
          </p:cNvPr>
          <p:cNvSpPr/>
          <p:nvPr/>
        </p:nvSpPr>
        <p:spPr>
          <a:xfrm>
            <a:off x="4022426" y="904903"/>
            <a:ext cx="2082032" cy="5400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Lovelock &amp; Wirtz, </a:t>
            </a: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Escobar &amp; </a:t>
            </a:r>
            <a:r>
              <a:rPr lang="es-EC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Ruales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D26402F-ABF9-48EB-A1E8-C0E41FD7ADBF}"/>
              </a:ext>
            </a:extLst>
          </p:cNvPr>
          <p:cNvSpPr/>
          <p:nvPr/>
        </p:nvSpPr>
        <p:spPr>
          <a:xfrm>
            <a:off x="6456040" y="4879216"/>
            <a:ext cx="2082032" cy="5400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Monferrer</a:t>
            </a: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Lillo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5A3E24-56F4-42A0-987A-3DDF5A045A07}"/>
              </a:ext>
            </a:extLst>
          </p:cNvPr>
          <p:cNvSpPr/>
          <p:nvPr/>
        </p:nvSpPr>
        <p:spPr>
          <a:xfrm rot="16200000">
            <a:off x="5672696" y="366827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589626EE-584C-471B-8A94-8A8B3A37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45B204-9ABC-4C53-AC5D-EDFF7FB1E53C}"/>
              </a:ext>
            </a:extLst>
          </p:cNvPr>
          <p:cNvSpPr txBox="1"/>
          <p:nvPr/>
        </p:nvSpPr>
        <p:spPr>
          <a:xfrm>
            <a:off x="7582741" y="128245"/>
            <a:ext cx="4527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MX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sz="2600" b="1" dirty="0" err="1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ariable</a:t>
            </a:r>
            <a:r>
              <a:rPr lang="es-EC" sz="2600" b="1" dirty="0">
                <a:solidFill>
                  <a:srgbClr val="0989B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Imagen Corporativa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BDFD412-F1B6-4B35-83FB-C432B9D5A3A7}"/>
              </a:ext>
            </a:extLst>
          </p:cNvPr>
          <p:cNvSpPr/>
          <p:nvPr/>
        </p:nvSpPr>
        <p:spPr>
          <a:xfrm>
            <a:off x="1236188" y="5503820"/>
            <a:ext cx="2990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Aparece por primera vez el concepto de Imagen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desarrolla el concepto de Imagen corporativa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0E6D275-99FB-4280-838E-61C02C8D0B80}"/>
              </a:ext>
            </a:extLst>
          </p:cNvPr>
          <p:cNvSpPr/>
          <p:nvPr/>
        </p:nvSpPr>
        <p:spPr>
          <a:xfrm>
            <a:off x="5961160" y="5513259"/>
            <a:ext cx="30451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Conlleva un proceso que busca elevar satisfacción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Mejorar relaciones LP con el cliente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Contacto directo mejora diseño del servicio en función de la </a:t>
            </a:r>
            <a:r>
              <a:rPr lang="es-EC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percepcion</a:t>
            </a:r>
            <a:endParaRPr lang="es-EC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F8C246B-F4C4-4B4F-BB2F-0701561DE68B}"/>
              </a:ext>
            </a:extLst>
          </p:cNvPr>
          <p:cNvSpPr/>
          <p:nvPr/>
        </p:nvSpPr>
        <p:spPr>
          <a:xfrm>
            <a:off x="9117644" y="5385118"/>
            <a:ext cx="208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que sea vista por los demás es imprescindible que actúe lo antes posible</a:t>
            </a:r>
          </a:p>
        </p:txBody>
      </p:sp>
    </p:spTree>
    <p:extLst>
      <p:ext uri="{BB962C8B-B14F-4D97-AF65-F5344CB8AC3E}">
        <p14:creationId xmlns:p14="http://schemas.microsoft.com/office/powerpoint/2010/main" val="2371209418"/>
      </p:ext>
    </p:extLst>
  </p:cSld>
  <p:clrMapOvr>
    <a:masterClrMapping/>
  </p:clrMapOvr>
  <p:transition spd="med" advClick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redondeado 36"/>
          <p:cNvSpPr/>
          <p:nvPr/>
        </p:nvSpPr>
        <p:spPr>
          <a:xfrm>
            <a:off x="22932" y="3016921"/>
            <a:ext cx="1599599" cy="845663"/>
          </a:xfrm>
          <a:prstGeom prst="roundRect">
            <a:avLst/>
          </a:prstGeom>
          <a:solidFill>
            <a:srgbClr val="CCFF66">
              <a:alpha val="5568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Imagen corporativa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2414137" y="4564189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Reputación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2414667" y="2681444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Atención al cliente</a:t>
            </a:r>
          </a:p>
        </p:txBody>
      </p:sp>
      <p:sp>
        <p:nvSpPr>
          <p:cNvPr id="25" name="Rectángulo redondeado 24"/>
          <p:cNvSpPr/>
          <p:nvPr/>
        </p:nvSpPr>
        <p:spPr>
          <a:xfrm rot="16200000">
            <a:off x="1801853" y="-1311102"/>
            <a:ext cx="551317" cy="3694205"/>
          </a:xfrm>
          <a:prstGeom prst="roundRect">
            <a:avLst/>
          </a:prstGeom>
          <a:solidFill>
            <a:srgbClr val="6C54FE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22C878-6001-4DD3-8663-91752F77D719}"/>
              </a:ext>
            </a:extLst>
          </p:cNvPr>
          <p:cNvSpPr txBox="1"/>
          <p:nvPr/>
        </p:nvSpPr>
        <p:spPr>
          <a:xfrm>
            <a:off x="2433779" y="1992506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Productos y servicios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072ABB2-D4BB-4E94-B3DE-9734F708325E}"/>
              </a:ext>
            </a:extLst>
          </p:cNvPr>
          <p:cNvSpPr txBox="1"/>
          <p:nvPr/>
        </p:nvSpPr>
        <p:spPr>
          <a:xfrm>
            <a:off x="2449015" y="3313033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Justicia en precios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AAF3700-3141-4191-B741-79B93AF64E74}"/>
              </a:ext>
            </a:extLst>
          </p:cNvPr>
          <p:cNvCxnSpPr>
            <a:cxnSpLocks/>
            <a:stCxn id="37" idx="3"/>
            <a:endCxn id="57" idx="1"/>
          </p:cNvCxnSpPr>
          <p:nvPr/>
        </p:nvCxnSpPr>
        <p:spPr>
          <a:xfrm flipV="1">
            <a:off x="1622531" y="1483568"/>
            <a:ext cx="792136" cy="19561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E7F28E4-53CD-470B-8AB4-1008A9939EB6}"/>
              </a:ext>
            </a:extLst>
          </p:cNvPr>
          <p:cNvCxnSpPr>
            <a:cxnSpLocks/>
            <a:stCxn id="37" idx="3"/>
            <a:endCxn id="19" idx="1"/>
          </p:cNvCxnSpPr>
          <p:nvPr/>
        </p:nvCxnSpPr>
        <p:spPr>
          <a:xfrm flipV="1">
            <a:off x="1622531" y="2172506"/>
            <a:ext cx="811248" cy="12672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3347E1E-DBD1-4FB7-ABC1-B6319E9CD5B8}"/>
              </a:ext>
            </a:extLst>
          </p:cNvPr>
          <p:cNvCxnSpPr>
            <a:cxnSpLocks/>
            <a:stCxn id="37" idx="3"/>
            <a:endCxn id="51" idx="1"/>
          </p:cNvCxnSpPr>
          <p:nvPr/>
        </p:nvCxnSpPr>
        <p:spPr>
          <a:xfrm flipV="1">
            <a:off x="1622531" y="2861444"/>
            <a:ext cx="792136" cy="5783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C94AD24-0AB0-4793-A821-EB0D817F3406}"/>
              </a:ext>
            </a:extLst>
          </p:cNvPr>
          <p:cNvCxnSpPr>
            <a:cxnSpLocks/>
            <a:stCxn id="37" idx="3"/>
            <a:endCxn id="20" idx="1"/>
          </p:cNvCxnSpPr>
          <p:nvPr/>
        </p:nvCxnSpPr>
        <p:spPr>
          <a:xfrm>
            <a:off x="1622531" y="3439753"/>
            <a:ext cx="826484" cy="532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B9BB1F1-4FEE-4B4C-BDBA-9EE1C476977D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1622531" y="3439753"/>
            <a:ext cx="791606" cy="13044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C69CB25-0377-4586-9127-F790C67065A6}"/>
              </a:ext>
            </a:extLst>
          </p:cNvPr>
          <p:cNvCxnSpPr>
            <a:cxnSpLocks/>
            <a:stCxn id="37" idx="3"/>
            <a:endCxn id="18" idx="1"/>
          </p:cNvCxnSpPr>
          <p:nvPr/>
        </p:nvCxnSpPr>
        <p:spPr>
          <a:xfrm>
            <a:off x="1622531" y="3439753"/>
            <a:ext cx="811248" cy="19567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2414667" y="1303568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74A9BA-D60A-4C20-A8A6-90B71B9E29EA}"/>
              </a:ext>
            </a:extLst>
          </p:cNvPr>
          <p:cNvSpPr txBox="1"/>
          <p:nvPr/>
        </p:nvSpPr>
        <p:spPr>
          <a:xfrm>
            <a:off x="2433779" y="5216472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Responsabilidad Social</a:t>
            </a:r>
          </a:p>
        </p:txBody>
      </p:sp>
      <p:pic>
        <p:nvPicPr>
          <p:cNvPr id="1026" name="Picture 2" descr="Falling Building Images, Stock Photos &amp; Vectors | Shutterstock">
            <a:extLst>
              <a:ext uri="{FF2B5EF4-FFF2-40B4-BE49-F238E27FC236}">
                <a16:creationId xmlns:a16="http://schemas.microsoft.com/office/drawing/2014/main" id="{3BCCA4FD-6291-4DFC-A350-9E6A92592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7070" r="10750" b="11796"/>
          <a:stretch/>
        </p:blipFill>
        <p:spPr bwMode="auto">
          <a:xfrm>
            <a:off x="8221583" y="709389"/>
            <a:ext cx="3826401" cy="47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17C8188-FADF-4DD5-9A8C-D795D0EB0129}"/>
              </a:ext>
            </a:extLst>
          </p:cNvPr>
          <p:cNvSpPr/>
          <p:nvPr/>
        </p:nvSpPr>
        <p:spPr>
          <a:xfrm rot="16200000">
            <a:off x="5672696" y="355318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19534ACC-BF44-4EB9-B9BD-3AA5FC28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6F4A913-763E-4C22-BDB5-B723908DBCE1}"/>
              </a:ext>
            </a:extLst>
          </p:cNvPr>
          <p:cNvCxnSpPr>
            <a:cxnSpLocks/>
            <a:stCxn id="37" idx="3"/>
            <a:endCxn id="35" idx="1"/>
          </p:cNvCxnSpPr>
          <p:nvPr/>
        </p:nvCxnSpPr>
        <p:spPr>
          <a:xfrm>
            <a:off x="1622531" y="3439753"/>
            <a:ext cx="801427" cy="6745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97153D2-EE11-46B7-87B2-479F6EEF29DB}"/>
              </a:ext>
            </a:extLst>
          </p:cNvPr>
          <p:cNvSpPr txBox="1"/>
          <p:nvPr/>
        </p:nvSpPr>
        <p:spPr>
          <a:xfrm>
            <a:off x="2423958" y="3934295"/>
            <a:ext cx="2520000" cy="360000"/>
          </a:xfrm>
          <a:prstGeom prst="rect">
            <a:avLst/>
          </a:prstGeom>
          <a:solidFill>
            <a:srgbClr val="3399FF">
              <a:alpha val="33725"/>
            </a:srgb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Servicios en línea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C1D0320-DFB5-4395-8631-5B4C1B998071}"/>
              </a:ext>
            </a:extLst>
          </p:cNvPr>
          <p:cNvSpPr/>
          <p:nvPr/>
        </p:nvSpPr>
        <p:spPr>
          <a:xfrm>
            <a:off x="5060271" y="3247653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Precios que implica la utilización de productos   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B5DF97D-5D20-455C-BD6A-CF298EBBC683}"/>
              </a:ext>
            </a:extLst>
          </p:cNvPr>
          <p:cNvSpPr/>
          <p:nvPr/>
        </p:nvSpPr>
        <p:spPr>
          <a:xfrm>
            <a:off x="5020712" y="3844295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web. Disponibilidad de </a:t>
            </a:r>
            <a:r>
              <a:rPr lang="es-E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pys</a:t>
            </a: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medios digitales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11931DE-C075-4A81-9325-623B3EBA363A}"/>
              </a:ext>
            </a:extLst>
          </p:cNvPr>
          <p:cNvSpPr/>
          <p:nvPr/>
        </p:nvSpPr>
        <p:spPr>
          <a:xfrm>
            <a:off x="5020712" y="4471711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transparente-responsable durante su trayectoria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A1584BF-6EE6-4011-AB53-003ACE4A0189}"/>
              </a:ext>
            </a:extLst>
          </p:cNvPr>
          <p:cNvSpPr/>
          <p:nvPr/>
        </p:nvSpPr>
        <p:spPr>
          <a:xfrm>
            <a:off x="5045441" y="5153310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benéficas-sociales o ambientales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392381A-BB3B-4FAE-93D4-F3884CE7B391}"/>
              </a:ext>
            </a:extLst>
          </p:cNvPr>
          <p:cNvSpPr/>
          <p:nvPr/>
        </p:nvSpPr>
        <p:spPr>
          <a:xfrm>
            <a:off x="5054971" y="1252068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infraestructura física. Cercanía.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771374E-A0AD-43C1-B7E7-7424EFD69061}"/>
              </a:ext>
            </a:extLst>
          </p:cNvPr>
          <p:cNvSpPr/>
          <p:nvPr/>
        </p:nvSpPr>
        <p:spPr>
          <a:xfrm>
            <a:off x="5048847" y="1940084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Gama y accesibilidad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912BBF5-DEE3-4E05-9F8C-E2ECB7BB54AB}"/>
              </a:ext>
            </a:extLst>
          </p:cNvPr>
          <p:cNvSpPr/>
          <p:nvPr/>
        </p:nvSpPr>
        <p:spPr>
          <a:xfrm>
            <a:off x="5045441" y="2599453"/>
            <a:ext cx="28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Profesionalismo, predisposición, capacidad del personal </a:t>
            </a:r>
          </a:p>
        </p:txBody>
      </p:sp>
    </p:spTree>
    <p:extLst>
      <p:ext uri="{BB962C8B-B14F-4D97-AF65-F5344CB8AC3E}">
        <p14:creationId xmlns:p14="http://schemas.microsoft.com/office/powerpoint/2010/main" val="350110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Resultado de imagen para infografia plantillas vacias linea de tiempo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3" r="41417" b="18164"/>
          <a:stretch/>
        </p:blipFill>
        <p:spPr bwMode="auto">
          <a:xfrm>
            <a:off x="551384" y="1256774"/>
            <a:ext cx="8920892" cy="44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60488" y="1447041"/>
            <a:ext cx="1042311" cy="403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2005</a:t>
            </a:r>
          </a:p>
        </p:txBody>
      </p:sp>
      <p:sp>
        <p:nvSpPr>
          <p:cNvPr id="150" name="Rectángulo 149"/>
          <p:cNvSpPr/>
          <p:nvPr/>
        </p:nvSpPr>
        <p:spPr>
          <a:xfrm>
            <a:off x="4983587" y="5179395"/>
            <a:ext cx="1042311" cy="4031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2009</a:t>
            </a:r>
          </a:p>
        </p:txBody>
      </p:sp>
      <p:sp>
        <p:nvSpPr>
          <p:cNvPr id="151" name="Rectángulo 150"/>
          <p:cNvSpPr/>
          <p:nvPr/>
        </p:nvSpPr>
        <p:spPr>
          <a:xfrm>
            <a:off x="7569313" y="1430557"/>
            <a:ext cx="1042311" cy="4031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2010</a:t>
            </a:r>
          </a:p>
        </p:txBody>
      </p:sp>
      <p:sp>
        <p:nvSpPr>
          <p:cNvPr id="13" name="Elipse 12"/>
          <p:cNvSpPr/>
          <p:nvPr/>
        </p:nvSpPr>
        <p:spPr>
          <a:xfrm>
            <a:off x="1850972" y="2635636"/>
            <a:ext cx="2177121" cy="1664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cs typeface="Times New Roman" panose="02020603050405020304" pitchFamily="18" charset="0"/>
              </a:rPr>
              <a:t>Imagen Corporativa de las entidades financieras</a:t>
            </a:r>
            <a:r>
              <a:rPr lang="es-EC" sz="1600" dirty="0">
                <a:solidFill>
                  <a:prstClr val="white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. </a:t>
            </a: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cs typeface="Times New Roman" panose="02020603050405020304" pitchFamily="18" charset="0"/>
              </a:rPr>
              <a:t>Cataluña</a:t>
            </a:r>
          </a:p>
        </p:txBody>
      </p:sp>
      <p:sp>
        <p:nvSpPr>
          <p:cNvPr id="156" name="Elipse 155"/>
          <p:cNvSpPr/>
          <p:nvPr/>
        </p:nvSpPr>
        <p:spPr>
          <a:xfrm>
            <a:off x="4421062" y="2514619"/>
            <a:ext cx="2177121" cy="16641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cs typeface="Times New Roman" panose="02020603050405020304" pitchFamily="18" charset="0"/>
              </a:rPr>
              <a:t>Imagen Corporativa de la banca comercial.</a:t>
            </a:r>
          </a:p>
          <a:p>
            <a:pPr algn="ctr">
              <a:defRPr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Zaragoza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Elipse 156"/>
          <p:cNvSpPr/>
          <p:nvPr/>
        </p:nvSpPr>
        <p:spPr>
          <a:xfrm>
            <a:off x="6994848" y="2658148"/>
            <a:ext cx="2177121" cy="166417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1600" dirty="0">
                <a:solidFill>
                  <a:prstClr val="white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Efectos de la Imagen Corporativa en la satisfacción del consumidor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inta perforada 31"/>
          <p:cNvSpPr/>
          <p:nvPr/>
        </p:nvSpPr>
        <p:spPr>
          <a:xfrm>
            <a:off x="1703512" y="1001770"/>
            <a:ext cx="2606743" cy="324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KAROUNGA</a:t>
            </a:r>
          </a:p>
        </p:txBody>
      </p:sp>
      <p:sp>
        <p:nvSpPr>
          <p:cNvPr id="169" name="Cinta perforada 168"/>
          <p:cNvSpPr/>
          <p:nvPr/>
        </p:nvSpPr>
        <p:spPr>
          <a:xfrm>
            <a:off x="4141512" y="5707311"/>
            <a:ext cx="2736304" cy="369304"/>
          </a:xfrm>
          <a:prstGeom prst="flowChartPunchedTap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BRAVO, MONTANER Y PINA</a:t>
            </a:r>
          </a:p>
        </p:txBody>
      </p:sp>
      <p:sp>
        <p:nvSpPr>
          <p:cNvPr id="170" name="Cinta perforada 169"/>
          <p:cNvSpPr/>
          <p:nvPr/>
        </p:nvSpPr>
        <p:spPr>
          <a:xfrm>
            <a:off x="6805627" y="992169"/>
            <a:ext cx="2594058" cy="376006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BRAVO, MATUTE Y PINA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BA42D7D-EF40-4676-A300-ED0E66C1B3FC}"/>
              </a:ext>
            </a:extLst>
          </p:cNvPr>
          <p:cNvSpPr/>
          <p:nvPr/>
        </p:nvSpPr>
        <p:spPr>
          <a:xfrm>
            <a:off x="1850972" y="4523746"/>
            <a:ext cx="2437512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+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Precios adecuados +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Reputación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Proximidad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6222B4A-9EE6-4347-A7A9-E557FF500E5F}"/>
              </a:ext>
            </a:extLst>
          </p:cNvPr>
          <p:cNvSpPr/>
          <p:nvPr/>
        </p:nvSpPr>
        <p:spPr>
          <a:xfrm>
            <a:off x="7237674" y="4514622"/>
            <a:ext cx="2970775" cy="214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Personal-s</a:t>
            </a:r>
          </a:p>
          <a:p>
            <a:pPr marL="21717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social-s</a:t>
            </a:r>
          </a:p>
          <a:p>
            <a:pPr marL="21717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Justicia en precios (2)</a:t>
            </a:r>
          </a:p>
          <a:p>
            <a:pPr marL="21717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ofrecidos</a:t>
            </a:r>
          </a:p>
          <a:p>
            <a:pPr marL="21717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en línea</a:t>
            </a:r>
          </a:p>
          <a:p>
            <a:pPr marL="21717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Reputación</a:t>
            </a:r>
          </a:p>
          <a:p>
            <a:pPr marL="21717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Localización x (1)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4828402-CCD4-414A-BD45-656B4CBA4710}"/>
              </a:ext>
            </a:extLst>
          </p:cNvPr>
          <p:cNvSpPr/>
          <p:nvPr/>
        </p:nvSpPr>
        <p:spPr>
          <a:xfrm>
            <a:off x="4511345" y="601665"/>
            <a:ext cx="2312674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</a:p>
          <a:p>
            <a:pPr marL="2857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Localización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Ofrecidos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Social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Reputación</a:t>
            </a:r>
          </a:p>
        </p:txBody>
      </p:sp>
      <p:sp>
        <p:nvSpPr>
          <p:cNvPr id="5" name="Rectángulo redondeado 24">
            <a:extLst>
              <a:ext uri="{FF2B5EF4-FFF2-40B4-BE49-F238E27FC236}">
                <a16:creationId xmlns:a16="http://schemas.microsoft.com/office/drawing/2014/main" id="{07995C9D-E7AE-4843-ACDA-8591855B9286}"/>
              </a:ext>
            </a:extLst>
          </p:cNvPr>
          <p:cNvSpPr/>
          <p:nvPr/>
        </p:nvSpPr>
        <p:spPr>
          <a:xfrm rot="16200000">
            <a:off x="1801853" y="-1311102"/>
            <a:ext cx="551317" cy="36942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MARCO REFERENCIAL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261B47-7D1D-442D-8745-44CBBA628CEC}"/>
              </a:ext>
            </a:extLst>
          </p:cNvPr>
          <p:cNvSpPr/>
          <p:nvPr/>
        </p:nvSpPr>
        <p:spPr>
          <a:xfrm rot="16200000">
            <a:off x="5619442" y="458169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705CDEA6-CFF5-4BC7-8206-4FEBFF92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5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6F82D1C-FE00-4897-9172-3AFD821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903798"/>
            <a:ext cx="5112568" cy="468544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 rot="16200000">
            <a:off x="1527180" y="-1050389"/>
            <a:ext cx="551317" cy="295233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vert="vert" rtlCol="0" anchor="ctr"/>
          <a:lstStyle/>
          <a:p>
            <a:pPr algn="ctr"/>
            <a:r>
              <a:rPr lang="es-EC" sz="24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METODOLOGÍA</a:t>
            </a:r>
            <a:endParaRPr lang="en-US" sz="2400" b="1" i="1" kern="0" dirty="0">
              <a:solidFill>
                <a:prstClr val="black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D5C05D-D5F6-455C-8E5C-739C7A6ECD8B}"/>
              </a:ext>
            </a:extLst>
          </p:cNvPr>
          <p:cNvSpPr/>
          <p:nvPr/>
        </p:nvSpPr>
        <p:spPr>
          <a:xfrm rot="16200000">
            <a:off x="5672696" y="338692"/>
            <a:ext cx="830419" cy="12208191"/>
          </a:xfrm>
          <a:prstGeom prst="rect">
            <a:avLst/>
          </a:prstGeom>
          <a:gradFill>
            <a:gsLst>
              <a:gs pos="0">
                <a:srgbClr val="8AB833">
                  <a:lumMod val="60000"/>
                  <a:lumOff val="40000"/>
                </a:srgbClr>
              </a:gs>
              <a:gs pos="60000">
                <a:sysClr val="window" lastClr="FFFFFF">
                  <a:shade val="90000"/>
                  <a:satMod val="375000"/>
                  <a:alpha val="0"/>
                </a:sysClr>
              </a:gs>
              <a:gs pos="100000">
                <a:srgbClr val="E3DED1">
                  <a:tint val="88000"/>
                  <a:satMod val="40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LUMNI ESPE .:. Coordinadores de Seguimiento por Carrera - .:. ALUMNI ESPE  .:.">
            <a:extLst>
              <a:ext uri="{FF2B5EF4-FFF2-40B4-BE49-F238E27FC236}">
                <a16:creationId xmlns:a16="http://schemas.microsoft.com/office/drawing/2014/main" id="{D94959DF-5D4C-47B4-896D-8C5E2B1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26528"/>
            <a:ext cx="1991544" cy="5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E90704-5C91-40DB-8690-5B2C2F61C66F}"/>
              </a:ext>
            </a:extLst>
          </p:cNvPr>
          <p:cNvSpPr txBox="1"/>
          <p:nvPr/>
        </p:nvSpPr>
        <p:spPr>
          <a:xfrm>
            <a:off x="5715065" y="472316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0070C0"/>
                </a:solidFill>
              </a:rPr>
              <a:t>ENFOQUE</a:t>
            </a:r>
            <a:r>
              <a:rPr lang="es-MX" sz="1600" dirty="0"/>
              <a:t> </a:t>
            </a:r>
            <a:br>
              <a:rPr lang="es-MX" sz="1600" dirty="0"/>
            </a:br>
            <a:r>
              <a:rPr lang="es-MX" sz="1600" dirty="0"/>
              <a:t>Mixto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45EDD7-C9D3-462F-867C-EE502067A670}"/>
              </a:ext>
            </a:extLst>
          </p:cNvPr>
          <p:cNvSpPr txBox="1"/>
          <p:nvPr/>
        </p:nvSpPr>
        <p:spPr>
          <a:xfrm>
            <a:off x="8688288" y="3140008"/>
            <a:ext cx="191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70C0"/>
                </a:solidFill>
              </a:rPr>
              <a:t>ALCANCE</a:t>
            </a:r>
          </a:p>
          <a:p>
            <a:pPr algn="ctr"/>
            <a:r>
              <a:rPr lang="es-MX" sz="1600" dirty="0"/>
              <a:t>Correlacional</a:t>
            </a:r>
            <a:endParaRPr lang="es-EC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C16989-E6CC-4DD6-92BB-6AFB123717FC}"/>
              </a:ext>
            </a:extLst>
          </p:cNvPr>
          <p:cNvSpPr txBox="1"/>
          <p:nvPr/>
        </p:nvSpPr>
        <p:spPr>
          <a:xfrm>
            <a:off x="4655840" y="5641753"/>
            <a:ext cx="3600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70C0"/>
                </a:solidFill>
              </a:rPr>
              <a:t>POR EL CONTROL DE LAS VARIABLES</a:t>
            </a:r>
          </a:p>
          <a:p>
            <a:pPr algn="ctr"/>
            <a:r>
              <a:rPr lang="es-MX" sz="1600" dirty="0"/>
              <a:t>No experimental - Transversal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0FE31-0401-4243-B372-09204CBC4917}"/>
              </a:ext>
            </a:extLst>
          </p:cNvPr>
          <p:cNvSpPr txBox="1"/>
          <p:nvPr/>
        </p:nvSpPr>
        <p:spPr>
          <a:xfrm>
            <a:off x="839413" y="2702786"/>
            <a:ext cx="295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70C0"/>
                </a:solidFill>
              </a:rPr>
              <a:t>FUENTES DE INVESTGACIÓN</a:t>
            </a:r>
          </a:p>
          <a:p>
            <a:pPr algn="ctr"/>
            <a:endParaRPr lang="es-MX" sz="1600" dirty="0">
              <a:solidFill>
                <a:srgbClr val="0070C0"/>
              </a:solidFill>
            </a:endParaRPr>
          </a:p>
          <a:p>
            <a:r>
              <a:rPr lang="es-MX" sz="1600" dirty="0"/>
              <a:t>* Primaria: encuesta              * Secundaria: Informes   		      estadísticos</a:t>
            </a:r>
          </a:p>
          <a:p>
            <a:endParaRPr lang="es-EC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44AC66-760E-4DE6-8A27-6218C1D13C17}"/>
              </a:ext>
            </a:extLst>
          </p:cNvPr>
          <p:cNvSpPr txBox="1"/>
          <p:nvPr/>
        </p:nvSpPr>
        <p:spPr>
          <a:xfrm>
            <a:off x="7295022" y="387096"/>
            <a:ext cx="232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Técnicas: </a:t>
            </a:r>
          </a:p>
          <a:p>
            <a:endParaRPr lang="es-MX" sz="1600" dirty="0"/>
          </a:p>
          <a:p>
            <a:r>
              <a:rPr lang="es-MX" sz="1600" dirty="0"/>
              <a:t>* cualitativas</a:t>
            </a:r>
          </a:p>
          <a:p>
            <a:r>
              <a:rPr lang="es-MX" sz="1600" dirty="0"/>
              <a:t>* cuantitativas</a:t>
            </a:r>
            <a:endParaRPr lang="es-EC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272274-1868-4CA4-8977-097CFEDDED10}"/>
              </a:ext>
            </a:extLst>
          </p:cNvPr>
          <p:cNvSpPr txBox="1"/>
          <p:nvPr/>
        </p:nvSpPr>
        <p:spPr>
          <a:xfrm>
            <a:off x="8760294" y="3918250"/>
            <a:ext cx="259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Imagen corporativa -</a:t>
            </a:r>
          </a:p>
          <a:p>
            <a:r>
              <a:rPr lang="es-MX" sz="1600" dirty="0"/>
              <a:t>Satisfacción del usuario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75243522"/>
      </p:ext>
    </p:extLst>
  </p:cSld>
  <p:clrMapOvr>
    <a:masterClrMapping/>
  </p:clrMapOvr>
  <p:transition spd="med">
    <p:pull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rporatePresentation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5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B63B17-83CB-43E4-BDF9-B353FEEC2F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2336</Words>
  <Application>Microsoft Office PowerPoint</Application>
  <PresentationFormat>Panorámica</PresentationFormat>
  <Paragraphs>569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24</vt:i4>
      </vt:variant>
    </vt:vector>
  </HeadingPairs>
  <TitlesOfParts>
    <vt:vector size="45" baseType="lpstr">
      <vt:lpstr>Arial</vt:lpstr>
      <vt:lpstr>Baskerville Old Face</vt:lpstr>
      <vt:lpstr>Calibri</vt:lpstr>
      <vt:lpstr>Calibri Light</vt:lpstr>
      <vt:lpstr>Cambria Math</vt:lpstr>
      <vt:lpstr>Century Gothic</vt:lpstr>
      <vt:lpstr>Corbel</vt:lpstr>
      <vt:lpstr>Roboto Condensed</vt:lpstr>
      <vt:lpstr>Symbol</vt:lpstr>
      <vt:lpstr>Times New Roman</vt:lpstr>
      <vt:lpstr>Trebuchet MS</vt:lpstr>
      <vt:lpstr>Wingdings</vt:lpstr>
      <vt:lpstr>Wingdings 2</vt:lpstr>
      <vt:lpstr>Wingdings 3</vt:lpstr>
      <vt:lpstr>Espiral</vt:lpstr>
      <vt:lpstr>Tema de Office</vt:lpstr>
      <vt:lpstr>1_CorporatePresentation</vt:lpstr>
      <vt:lpstr>1_Faceta</vt:lpstr>
      <vt:lpstr>4_Faceta</vt:lpstr>
      <vt:lpstr>5_Faceta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2019-06-30T21:15:22Z</dcterms:created>
  <dcterms:modified xsi:type="dcterms:W3CDTF">2020-09-15T18:15:46Z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