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 id="2147483661" r:id="rId2"/>
  </p:sldMasterIdLst>
  <p:notesMasterIdLst>
    <p:notesMasterId r:id="rId40"/>
  </p:notesMasterIdLst>
  <p:sldIdLst>
    <p:sldId id="292" r:id="rId3"/>
    <p:sldId id="257" r:id="rId4"/>
    <p:sldId id="258" r:id="rId5"/>
    <p:sldId id="259" r:id="rId6"/>
    <p:sldId id="260" r:id="rId7"/>
    <p:sldId id="261" r:id="rId8"/>
    <p:sldId id="272" r:id="rId9"/>
    <p:sldId id="263" r:id="rId10"/>
    <p:sldId id="264" r:id="rId11"/>
    <p:sldId id="266" r:id="rId12"/>
    <p:sldId id="267" r:id="rId13"/>
    <p:sldId id="268" r:id="rId14"/>
    <p:sldId id="270" r:id="rId15"/>
    <p:sldId id="269" r:id="rId16"/>
    <p:sldId id="271" r:id="rId17"/>
    <p:sldId id="273" r:id="rId18"/>
    <p:sldId id="274" r:id="rId19"/>
    <p:sldId id="29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6" r:id="rId35"/>
    <p:sldId id="290" r:id="rId36"/>
    <p:sldId id="291" r:id="rId37"/>
    <p:sldId id="297" r:id="rId38"/>
    <p:sldId id="294"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3B052-2844-493B-95BD-02C0450DC2C4}" type="datetimeFigureOut">
              <a:rPr lang="es-ES" smtClean="0"/>
              <a:t>25/09/2020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CE30D-C94A-4283-998D-4EDB269019E4}" type="slidenum">
              <a:rPr lang="es-ES" smtClean="0"/>
              <a:t>‹Nº›</a:t>
            </a:fld>
            <a:endParaRPr lang="es-ES"/>
          </a:p>
        </p:txBody>
      </p:sp>
    </p:spTree>
    <p:extLst>
      <p:ext uri="{BB962C8B-B14F-4D97-AF65-F5344CB8AC3E}">
        <p14:creationId xmlns:p14="http://schemas.microsoft.com/office/powerpoint/2010/main" val="339577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ECCE30D-C94A-4283-998D-4EDB269019E4}" type="slidenum">
              <a:rPr lang="es-ES" smtClean="0"/>
              <a:t>8</a:t>
            </a:fld>
            <a:endParaRPr lang="es-ES"/>
          </a:p>
        </p:txBody>
      </p:sp>
    </p:spTree>
    <p:extLst>
      <p:ext uri="{BB962C8B-B14F-4D97-AF65-F5344CB8AC3E}">
        <p14:creationId xmlns:p14="http://schemas.microsoft.com/office/powerpoint/2010/main" val="403290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ECCE30D-C94A-4283-998D-4EDB269019E4}" type="slidenum">
              <a:rPr lang="es-ES" smtClean="0"/>
              <a:t>31</a:t>
            </a:fld>
            <a:endParaRPr lang="es-ES"/>
          </a:p>
        </p:txBody>
      </p:sp>
    </p:spTree>
    <p:extLst>
      <p:ext uri="{BB962C8B-B14F-4D97-AF65-F5344CB8AC3E}">
        <p14:creationId xmlns:p14="http://schemas.microsoft.com/office/powerpoint/2010/main" val="285964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205718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424151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91384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5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val="273125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2C68C8EE-BAF4-453A-85E2-FA6B2D41E157}" type="slidenum">
              <a:rPr lang="es-ES" smtClean="0"/>
              <a:t>‹Nº›</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88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193860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26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271945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F48DD2F-F881-4067-8275-E110D895D775}" type="datetimeFigureOut">
              <a:rPr lang="es-ES" smtClean="0"/>
              <a:t>25/09/2020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C68C8EE-BAF4-453A-85E2-FA6B2D41E157}" type="slidenum">
              <a:rPr lang="es-ES" smtClean="0"/>
              <a:t>‹Nº›</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0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48DD2F-F881-4067-8275-E110D895D775}" type="datetimeFigureOut">
              <a:rPr lang="es-ES" smtClean="0"/>
              <a:t>25/09/2020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C68C8EE-BAF4-453A-85E2-FA6B2D41E157}" type="slidenum">
              <a:rPr lang="es-ES" smtClean="0"/>
              <a:t>‹Nº›</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912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8DD2F-F881-4067-8275-E110D895D775}" type="datetimeFigureOut">
              <a:rPr lang="es-ES" smtClean="0"/>
              <a:t>25/09/2020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201230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141897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8C8EE-BAF4-453A-85E2-FA6B2D41E157}" type="slidenum">
              <a:rPr lang="es-ES" smtClean="0"/>
              <a:t>‹Nº›</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8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148456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295144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108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811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2542638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634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91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022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8C8EE-BAF4-453A-85E2-FA6B2D41E157}" type="slidenum">
              <a:rPr lang="es-ES" smtClean="0"/>
              <a:t>‹Nº›</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40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141199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51027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21257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6210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125872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01566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48DD2F-F881-4067-8275-E110D895D775}" type="datetimeFigureOut">
              <a:rPr lang="es-ES" smtClean="0"/>
              <a:t>25/09/2020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C68C8EE-BAF4-453A-85E2-FA6B2D41E157}" type="slidenum">
              <a:rPr lang="es-ES" smtClean="0"/>
              <a:t>‹Nº›</a:t>
            </a:fld>
            <a:endParaRPr lang="es-ES"/>
          </a:p>
        </p:txBody>
      </p:sp>
    </p:spTree>
    <p:extLst>
      <p:ext uri="{BB962C8B-B14F-4D97-AF65-F5344CB8AC3E}">
        <p14:creationId xmlns:p14="http://schemas.microsoft.com/office/powerpoint/2010/main" val="311541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8DD2F-F881-4067-8275-E110D895D775}" type="datetimeFigureOut">
              <a:rPr lang="es-ES" smtClean="0"/>
              <a:t>25/09/2020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8C8EE-BAF4-453A-85E2-FA6B2D41E157}" type="slidenum">
              <a:rPr lang="es-ES" smtClean="0"/>
              <a:t>‹Nº›</a:t>
            </a:fld>
            <a:endParaRPr lang="es-ES"/>
          </a:p>
        </p:txBody>
      </p:sp>
    </p:spTree>
    <p:extLst>
      <p:ext uri="{BB962C8B-B14F-4D97-AF65-F5344CB8AC3E}">
        <p14:creationId xmlns:p14="http://schemas.microsoft.com/office/powerpoint/2010/main" val="249393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48DD2F-F881-4067-8275-E110D895D775}" type="datetimeFigureOut">
              <a:rPr lang="es-ES" smtClean="0"/>
              <a:t>25/09/2020</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68C8EE-BAF4-453A-85E2-FA6B2D41E157}" type="slidenum">
              <a:rPr lang="es-ES" smtClean="0"/>
              <a:t>‹Nº›</a:t>
            </a:fld>
            <a:endParaRPr lang="es-ES"/>
          </a:p>
        </p:txBody>
      </p:sp>
    </p:spTree>
    <p:extLst>
      <p:ext uri="{BB962C8B-B14F-4D97-AF65-F5344CB8AC3E}">
        <p14:creationId xmlns:p14="http://schemas.microsoft.com/office/powerpoint/2010/main" val="1583750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899593" y="-81399"/>
            <a:ext cx="8136904" cy="6678751"/>
          </a:xfrm>
          <a:prstGeom prst="rect">
            <a:avLst/>
          </a:prstGeom>
          <a:noFill/>
          <a:ln w="9525">
            <a:noFill/>
            <a:miter lim="800000"/>
            <a:headEnd/>
            <a:tailEnd/>
          </a:ln>
        </p:spPr>
        <p:txBody>
          <a:bodyPr wrap="square" bIns="0" anchor="ctr">
            <a:spAutoFit/>
          </a:bodyPr>
          <a:lstStyle/>
          <a:p>
            <a:pPr algn="ctr"/>
            <a:endParaRPr lang="es-EC" sz="2300" b="1" dirty="0" smtClean="0"/>
          </a:p>
          <a:p>
            <a:pPr algn="ctr"/>
            <a:endParaRPr lang="es-EC" sz="2300" b="1" dirty="0"/>
          </a:p>
          <a:p>
            <a:pPr algn="ctr"/>
            <a:endParaRPr lang="es-EC" sz="2300" b="1" dirty="0" smtClean="0"/>
          </a:p>
          <a:p>
            <a:pPr algn="ctr"/>
            <a:r>
              <a:rPr lang="es-EC" sz="2300" b="1" dirty="0" smtClean="0">
                <a:latin typeface="Arial Rounded MT Bold" panose="020F0704030504030204" pitchFamily="34" charset="0"/>
              </a:rPr>
              <a:t>Los </a:t>
            </a:r>
            <a:r>
              <a:rPr lang="es-EC" sz="2300" b="1" dirty="0">
                <a:latin typeface="Arial Rounded MT Bold" panose="020F0704030504030204" pitchFamily="34" charset="0"/>
              </a:rPr>
              <a:t>tipos de arrancada en el deslizamiento sub acuático de la técnica de pecho en nadadores del club “Náutico”</a:t>
            </a:r>
          </a:p>
          <a:p>
            <a:r>
              <a:rPr lang="es-EC" sz="900" b="1" dirty="0"/>
              <a:t> </a:t>
            </a:r>
            <a:endParaRPr lang="es-EC" sz="900" dirty="0"/>
          </a:p>
          <a:p>
            <a:r>
              <a:rPr lang="es-EC" sz="900" b="1" dirty="0"/>
              <a:t> </a:t>
            </a:r>
            <a:endParaRPr lang="es-EC" sz="900" dirty="0"/>
          </a:p>
          <a:p>
            <a:pPr algn="ctr"/>
            <a:r>
              <a:rPr lang="es-EC" sz="2200" dirty="0" smtClean="0">
                <a:latin typeface="DokChampa" panose="020B0604020202020204" pitchFamily="34" charset="-34"/>
                <a:cs typeface="DokChampa" panose="020B0604020202020204" pitchFamily="34" charset="-34"/>
              </a:rPr>
              <a:t>Meneses </a:t>
            </a:r>
            <a:r>
              <a:rPr lang="es-EC" sz="2200" dirty="0" err="1" smtClean="0">
                <a:latin typeface="DokChampa" panose="020B0604020202020204" pitchFamily="34" charset="-34"/>
                <a:cs typeface="DokChampa" panose="020B0604020202020204" pitchFamily="34" charset="-34"/>
              </a:rPr>
              <a:t>Arevalo</a:t>
            </a:r>
            <a:r>
              <a:rPr lang="es-EC" sz="2200" dirty="0" smtClean="0">
                <a:latin typeface="DokChampa" panose="020B0604020202020204" pitchFamily="34" charset="-34"/>
                <a:cs typeface="DokChampa" panose="020B0604020202020204" pitchFamily="34" charset="-34"/>
              </a:rPr>
              <a:t>, </a:t>
            </a:r>
            <a:r>
              <a:rPr lang="es-EC" sz="2200" dirty="0" err="1" smtClean="0">
                <a:latin typeface="DokChampa" panose="020B0604020202020204" pitchFamily="34" charset="-34"/>
                <a:cs typeface="DokChampa" panose="020B0604020202020204" pitchFamily="34" charset="-34"/>
              </a:rPr>
              <a:t>Yofre</a:t>
            </a:r>
            <a:r>
              <a:rPr lang="es-EC" sz="2200" dirty="0" smtClean="0">
                <a:latin typeface="DokChampa" panose="020B0604020202020204" pitchFamily="34" charset="-34"/>
                <a:cs typeface="DokChampa" panose="020B0604020202020204" pitchFamily="34" charset="-34"/>
              </a:rPr>
              <a:t> Stalin</a:t>
            </a:r>
          </a:p>
          <a:p>
            <a:pPr algn="ctr"/>
            <a:endParaRPr lang="es-EC" sz="2200" b="1" dirty="0" smtClean="0"/>
          </a:p>
          <a:p>
            <a:pPr algn="ctr"/>
            <a:r>
              <a:rPr lang="es-EC" sz="1900" dirty="0" smtClean="0">
                <a:latin typeface="Arial Narrow" panose="020B0606020202030204" pitchFamily="34" charset="0"/>
              </a:rPr>
              <a:t>Departamento de Ciencias Humanas y Sociales</a:t>
            </a:r>
          </a:p>
          <a:p>
            <a:pPr algn="ctr"/>
            <a:endParaRPr lang="es-EC" sz="1900" dirty="0" smtClean="0">
              <a:latin typeface="Arial Narrow" panose="020B0606020202030204" pitchFamily="34" charset="0"/>
            </a:endParaRPr>
          </a:p>
          <a:p>
            <a:pPr algn="ctr"/>
            <a:r>
              <a:rPr lang="es-EC" sz="1900" dirty="0" smtClean="0">
                <a:latin typeface="Arial Narrow" panose="020B0606020202030204" pitchFamily="34" charset="0"/>
              </a:rPr>
              <a:t>Carrera </a:t>
            </a:r>
            <a:r>
              <a:rPr lang="es-EC" sz="1900" dirty="0">
                <a:latin typeface="Arial Narrow" panose="020B0606020202030204" pitchFamily="34" charset="0"/>
              </a:rPr>
              <a:t>de Licenciatura en Ciencias de la Actividad Física Deportes y </a:t>
            </a:r>
            <a:r>
              <a:rPr lang="es-EC" sz="1900" dirty="0" smtClean="0">
                <a:latin typeface="Arial Narrow" panose="020B0606020202030204" pitchFamily="34" charset="0"/>
              </a:rPr>
              <a:t>Recreación</a:t>
            </a:r>
          </a:p>
          <a:p>
            <a:pPr algn="ctr"/>
            <a:endParaRPr lang="es-EC" sz="1900" dirty="0">
              <a:latin typeface="Arial Narrow" panose="020B0606020202030204" pitchFamily="34" charset="0"/>
            </a:endParaRPr>
          </a:p>
          <a:p>
            <a:pPr algn="ctr"/>
            <a:r>
              <a:rPr lang="es-EC" sz="1900" dirty="0">
                <a:latin typeface="Arial Narrow" panose="020B0606020202030204" pitchFamily="34" charset="0"/>
              </a:rPr>
              <a:t>Trabajo de titulación previo a la obtención del título de Licenciado en Ciencias de la Actividad Física Deportes y </a:t>
            </a:r>
            <a:r>
              <a:rPr lang="es-EC" sz="1900" dirty="0" smtClean="0">
                <a:latin typeface="Arial Narrow" panose="020B0606020202030204" pitchFamily="34" charset="0"/>
              </a:rPr>
              <a:t>Recreación</a:t>
            </a:r>
          </a:p>
          <a:p>
            <a:pPr algn="ctr"/>
            <a:endParaRPr lang="es-EC" sz="1900" dirty="0">
              <a:latin typeface="Arial Narrow" panose="020B0606020202030204" pitchFamily="34" charset="0"/>
            </a:endParaRPr>
          </a:p>
          <a:p>
            <a:pPr algn="ctr"/>
            <a:r>
              <a:rPr lang="es-EC" sz="1900" dirty="0" err="1">
                <a:latin typeface="Arial Narrow" panose="020B0606020202030204" pitchFamily="34" charset="0"/>
              </a:rPr>
              <a:t>MSc</a:t>
            </a:r>
            <a:r>
              <a:rPr lang="es-EC" sz="1900" dirty="0">
                <a:latin typeface="Arial Narrow" panose="020B0606020202030204" pitchFamily="34" charset="0"/>
              </a:rPr>
              <a:t>. Vaca García, Mario René  </a:t>
            </a:r>
            <a:endParaRPr lang="es-EC" sz="1900" dirty="0" smtClean="0">
              <a:latin typeface="Arial Narrow" panose="020B0606020202030204" pitchFamily="34" charset="0"/>
            </a:endParaRPr>
          </a:p>
          <a:p>
            <a:pPr algn="ctr"/>
            <a:endParaRPr lang="es-EC" sz="1900" dirty="0">
              <a:latin typeface="Arial Narrow" panose="020B0606020202030204" pitchFamily="34" charset="0"/>
            </a:endParaRPr>
          </a:p>
          <a:p>
            <a:pPr algn="ctr"/>
            <a:r>
              <a:rPr lang="es-EC" sz="1900" dirty="0" err="1" smtClean="0">
                <a:latin typeface="Arial Narrow" panose="020B0606020202030204" pitchFamily="34" charset="0"/>
              </a:rPr>
              <a:t>Sangolquí</a:t>
            </a:r>
            <a:r>
              <a:rPr lang="es-EC" sz="1900" dirty="0" smtClean="0">
                <a:latin typeface="Arial Narrow" panose="020B0606020202030204" pitchFamily="34" charset="0"/>
              </a:rPr>
              <a:t>, </a:t>
            </a:r>
            <a:r>
              <a:rPr lang="es-EC" sz="1900" dirty="0" smtClean="0">
                <a:latin typeface="Arial Narrow" panose="020B0606020202030204" pitchFamily="34" charset="0"/>
              </a:rPr>
              <a:t>febrero </a:t>
            </a:r>
            <a:r>
              <a:rPr lang="es-EC" sz="1900" dirty="0" smtClean="0">
                <a:latin typeface="Arial Narrow" panose="020B0606020202030204" pitchFamily="34" charset="0"/>
              </a:rPr>
              <a:t>del 2020</a:t>
            </a:r>
            <a:endParaRPr lang="es-EC" sz="1900" dirty="0">
              <a:latin typeface="Arial Narrow" panose="020B0606020202030204" pitchFamily="34" charset="0"/>
            </a:endParaRPr>
          </a:p>
          <a:p>
            <a:pPr algn="ctr">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smtClean="0">
                <a:cs typeface="Calibri" pitchFamily="34" charset="0"/>
              </a:rPr>
              <a:t>                                             </a:t>
            </a:r>
            <a:endParaRPr lang="es-EC" sz="900" dirty="0">
              <a:cs typeface="Arial" charset="0"/>
            </a:endParaRPr>
          </a:p>
          <a:p>
            <a:pPr algn="ctr" eaLnBrk="0" hangingPunct="0">
              <a:tabLst>
                <a:tab pos="1962150" algn="l"/>
                <a:tab pos="2879725" algn="ctr"/>
              </a:tabLst>
            </a:pPr>
            <a:r>
              <a:rPr lang="es-EC" sz="1400" dirty="0">
                <a:cs typeface="Times New Roman" pitchFamily="18" charset="0"/>
              </a:rPr>
              <a:t>   </a:t>
            </a:r>
            <a:r>
              <a:rPr lang="es-EC" sz="1400" dirty="0" smtClean="0">
                <a:cs typeface="Times New Roman" pitchFamily="18" charset="0"/>
              </a:rPr>
              <a:t> 	                   </a:t>
            </a:r>
            <a:r>
              <a:rPr lang="es-EC" sz="1400" dirty="0">
                <a:cs typeface="Times New Roman" pitchFamily="18" charset="0"/>
              </a:rPr>
              <a:t>	</a:t>
            </a:r>
            <a:endParaRPr lang="es-EC" sz="900"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endParaRPr lang="es-EC" dirty="0">
              <a:cs typeface="Arial" charset="0"/>
            </a:endParaRPr>
          </a:p>
        </p:txBody>
      </p:sp>
      <p:pic>
        <p:nvPicPr>
          <p:cNvPr id="3" name="Imagen 4104" descr="Descripción: http://blogs.espe.edu.ec/wp-content/uploads/2013/09/Logo-RP-UFA-ESPE.jpg"/>
          <p:cNvPicPr>
            <a:picLocks noChangeAspect="1" noChangeArrowheads="1"/>
          </p:cNvPicPr>
          <p:nvPr/>
        </p:nvPicPr>
        <p:blipFill>
          <a:blip r:embed="rId2" cstate="print">
            <a:extLst>
              <a:ext uri="{28A0092B-C50C-407E-A947-70E740481C1C}">
                <a14:useLocalDpi xmlns:a14="http://schemas.microsoft.com/office/drawing/2010/main" val="0"/>
              </a:ext>
            </a:extLst>
          </a:blip>
          <a:srcRect b="21249"/>
          <a:stretch>
            <a:fillRect/>
          </a:stretch>
        </p:blipFill>
        <p:spPr bwMode="auto">
          <a:xfrm>
            <a:off x="179512" y="44624"/>
            <a:ext cx="3346117" cy="89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89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Tradicional o </a:t>
            </a:r>
            <a:r>
              <a:rPr lang="es-EC" sz="3200" b="1" dirty="0" err="1" smtClean="0"/>
              <a:t>Grab</a:t>
            </a:r>
            <a:r>
              <a:rPr lang="es-EC" sz="3200" b="1" dirty="0" smtClean="0"/>
              <a:t> </a:t>
            </a:r>
            <a:r>
              <a:rPr lang="es-EC" sz="3200" b="1" dirty="0" err="1" smtClean="0"/>
              <a:t>Start</a:t>
            </a:r>
            <a:endParaRPr lang="es-EC" sz="3200" b="1" dirty="0"/>
          </a:p>
        </p:txBody>
      </p:sp>
      <p:sp>
        <p:nvSpPr>
          <p:cNvPr id="3" name="2 Marcador de texto"/>
          <p:cNvSpPr>
            <a:spLocks noGrp="1"/>
          </p:cNvSpPr>
          <p:nvPr>
            <p:ph type="body" idx="1"/>
          </p:nvPr>
        </p:nvSpPr>
        <p:spPr>
          <a:xfrm>
            <a:off x="1176868" y="2564904"/>
            <a:ext cx="3337560" cy="576262"/>
          </a:xfrm>
        </p:spPr>
        <p:txBody>
          <a:bodyPr/>
          <a:lstStyle/>
          <a:p>
            <a:pPr algn="ctr"/>
            <a:r>
              <a:rPr lang="es-EC" b="1" dirty="0" smtClean="0"/>
              <a:t>Agarre Lateral</a:t>
            </a:r>
            <a:endParaRPr lang="es-EC" b="1" dirty="0"/>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15951" y="3243263"/>
            <a:ext cx="2300277" cy="3069247"/>
          </a:xfrm>
        </p:spPr>
      </p:pic>
      <p:sp>
        <p:nvSpPr>
          <p:cNvPr id="5" name="4 Marcador de texto"/>
          <p:cNvSpPr>
            <a:spLocks noGrp="1"/>
          </p:cNvSpPr>
          <p:nvPr>
            <p:ph type="body" sz="quarter" idx="3"/>
          </p:nvPr>
        </p:nvSpPr>
        <p:spPr>
          <a:xfrm>
            <a:off x="4641832" y="2564904"/>
            <a:ext cx="3337560" cy="576262"/>
          </a:xfrm>
        </p:spPr>
        <p:txBody>
          <a:bodyPr/>
          <a:lstStyle/>
          <a:p>
            <a:pPr algn="ctr"/>
            <a:r>
              <a:rPr lang="es-EC" b="1" dirty="0" smtClean="0"/>
              <a:t>   Agarre Frontal</a:t>
            </a:r>
          </a:p>
        </p:txBody>
      </p:sp>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96016" y="3243263"/>
            <a:ext cx="2300319" cy="3069247"/>
          </a:xfrm>
        </p:spPr>
      </p:pic>
    </p:spTree>
    <p:extLst>
      <p:ext uri="{BB962C8B-B14F-4D97-AF65-F5344CB8AC3E}">
        <p14:creationId xmlns:p14="http://schemas.microsoft.com/office/powerpoint/2010/main" val="7219658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err="1" smtClean="0"/>
              <a:t>Track</a:t>
            </a:r>
            <a:r>
              <a:rPr lang="es-EC" sz="3200" b="1" dirty="0" smtClean="0"/>
              <a:t> o </a:t>
            </a:r>
            <a:r>
              <a:rPr lang="es-EC" sz="3200" b="1" dirty="0" err="1" smtClean="0"/>
              <a:t>Track</a:t>
            </a:r>
            <a:r>
              <a:rPr lang="es-EC" sz="3200" b="1" dirty="0" smtClean="0"/>
              <a:t> </a:t>
            </a:r>
            <a:r>
              <a:rPr lang="es-EC" sz="3200" b="1" dirty="0" err="1" smtClean="0"/>
              <a:t>Start</a:t>
            </a:r>
            <a:endParaRPr lang="es-EC" sz="3200" b="1" dirty="0"/>
          </a:p>
        </p:txBody>
      </p:sp>
      <p:sp>
        <p:nvSpPr>
          <p:cNvPr id="3" name="2 Marcador de texto"/>
          <p:cNvSpPr>
            <a:spLocks noGrp="1"/>
          </p:cNvSpPr>
          <p:nvPr>
            <p:ph type="body" idx="1"/>
          </p:nvPr>
        </p:nvSpPr>
        <p:spPr>
          <a:xfrm>
            <a:off x="1176868" y="2420888"/>
            <a:ext cx="3337560" cy="576262"/>
          </a:xfrm>
        </p:spPr>
        <p:txBody>
          <a:bodyPr/>
          <a:lstStyle/>
          <a:p>
            <a:pPr algn="ctr"/>
            <a:r>
              <a:rPr lang="es-EC" b="1" dirty="0" smtClean="0"/>
              <a:t>Agarre Lateral </a:t>
            </a:r>
            <a:endParaRPr lang="es-EC" b="1" dirty="0"/>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29518" y="3243263"/>
            <a:ext cx="2310433" cy="3077341"/>
          </a:xfrm>
        </p:spPr>
      </p:pic>
      <p:sp>
        <p:nvSpPr>
          <p:cNvPr id="5" name="4 Marcador de texto"/>
          <p:cNvSpPr>
            <a:spLocks noGrp="1"/>
          </p:cNvSpPr>
          <p:nvPr>
            <p:ph type="body" sz="quarter" idx="3"/>
          </p:nvPr>
        </p:nvSpPr>
        <p:spPr>
          <a:xfrm>
            <a:off x="4641832" y="2420888"/>
            <a:ext cx="3337560" cy="576262"/>
          </a:xfrm>
        </p:spPr>
        <p:txBody>
          <a:bodyPr/>
          <a:lstStyle/>
          <a:p>
            <a:pPr algn="ctr"/>
            <a:r>
              <a:rPr lang="es-EC" b="1" dirty="0" smtClean="0"/>
              <a:t>Agarre Frontal</a:t>
            </a:r>
            <a:endParaRPr lang="es-EC" b="1" dirty="0"/>
          </a:p>
        </p:txBody>
      </p:sp>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95305" y="3243263"/>
            <a:ext cx="2301031" cy="3068042"/>
          </a:xfrm>
        </p:spPr>
      </p:pic>
    </p:spTree>
    <p:extLst>
      <p:ext uri="{BB962C8B-B14F-4D97-AF65-F5344CB8AC3E}">
        <p14:creationId xmlns:p14="http://schemas.microsoft.com/office/powerpoint/2010/main" val="225738491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331640" y="260648"/>
            <a:ext cx="6798734" cy="1303867"/>
          </a:xfrm>
        </p:spPr>
        <p:txBody>
          <a:bodyPr>
            <a:normAutofit/>
          </a:bodyPr>
          <a:lstStyle/>
          <a:p>
            <a:pPr lvl="3" algn="ctr" rtl="0">
              <a:spcBef>
                <a:spcPct val="0"/>
              </a:spcBef>
            </a:pPr>
            <a:r>
              <a:rPr lang="es-ES" sz="2800" b="1" dirty="0" smtClean="0">
                <a:latin typeface="+mj-lt"/>
              </a:rPr>
              <a:t>Fase de posición de preparados</a:t>
            </a:r>
            <a:endParaRPr lang="es-ES" sz="2000" b="1" dirty="0">
              <a:latin typeface="+mj-lt"/>
            </a:endParaRPr>
          </a:p>
        </p:txBody>
      </p:sp>
      <p:sp>
        <p:nvSpPr>
          <p:cNvPr id="8" name="7 Marcador de contenido"/>
          <p:cNvSpPr>
            <a:spLocks noGrp="1"/>
          </p:cNvSpPr>
          <p:nvPr>
            <p:ph sz="half" idx="1"/>
          </p:nvPr>
        </p:nvSpPr>
        <p:spPr>
          <a:xfrm>
            <a:off x="755576" y="1340768"/>
            <a:ext cx="3758850" cy="4305656"/>
          </a:xfrm>
        </p:spPr>
        <p:txBody>
          <a:bodyPr>
            <a:noAutofit/>
          </a:bodyPr>
          <a:lstStyle/>
          <a:p>
            <a:pPr algn="just"/>
            <a:r>
              <a:rPr lang="es-EC" sz="2100" dirty="0"/>
              <a:t>Cuerpo flexionado hacia adelante. Las manos en el borde anterior del poyete, pudiendo estar por dentro o por fuera de </a:t>
            </a:r>
            <a:r>
              <a:rPr lang="es-EC" sz="2100" dirty="0" smtClean="0"/>
              <a:t>los pies.</a:t>
            </a:r>
          </a:p>
          <a:p>
            <a:pPr algn="just"/>
            <a:r>
              <a:rPr lang="es-EC" sz="2100" dirty="0" smtClean="0"/>
              <a:t>Las </a:t>
            </a:r>
            <a:r>
              <a:rPr lang="es-EC" sz="2100" dirty="0"/>
              <a:t>rodillas ligeramente flexionadas, </a:t>
            </a:r>
            <a:r>
              <a:rPr lang="es-EC" sz="2100" dirty="0" smtClean="0"/>
              <a:t>pies separados </a:t>
            </a:r>
            <a:r>
              <a:rPr lang="es-EC" sz="2100" dirty="0"/>
              <a:t>a la anchura de la cadera y sus dedos agarrados firmemente al borde</a:t>
            </a:r>
            <a:r>
              <a:rPr lang="es-EC" sz="2100" dirty="0" smtClean="0"/>
              <a:t>.</a:t>
            </a:r>
          </a:p>
          <a:p>
            <a:pPr algn="just"/>
            <a:r>
              <a:rPr lang="es-EC" sz="2100" dirty="0" smtClean="0"/>
              <a:t>La </a:t>
            </a:r>
            <a:r>
              <a:rPr lang="es-EC" sz="2100" dirty="0"/>
              <a:t>cabeza se encuentra de manera que el nadador observe el borde de la piscina por debajo del poyete de salida.</a:t>
            </a:r>
            <a:endParaRPr lang="es-ES" sz="2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168" y="1484784"/>
            <a:ext cx="370993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32656"/>
            <a:ext cx="6798734" cy="1303867"/>
          </a:xfrm>
        </p:spPr>
        <p:txBody>
          <a:bodyPr>
            <a:normAutofit/>
          </a:bodyPr>
          <a:lstStyle/>
          <a:p>
            <a:pPr lvl="3" algn="ctr" rtl="0">
              <a:spcBef>
                <a:spcPct val="0"/>
              </a:spcBef>
            </a:pPr>
            <a:r>
              <a:rPr lang="es-ES" sz="2800" b="1" dirty="0" smtClean="0">
                <a:latin typeface="+mj-lt"/>
              </a:rPr>
              <a:t>Fase de reacción de salida</a:t>
            </a:r>
            <a:r>
              <a:rPr lang="es-ES" dirty="0" smtClean="0"/>
              <a:t/>
            </a:r>
            <a:br>
              <a:rPr lang="es-ES" dirty="0" smtClean="0"/>
            </a:br>
            <a:endParaRPr lang="es-ES" sz="1200" dirty="0"/>
          </a:p>
        </p:txBody>
      </p:sp>
      <p:sp>
        <p:nvSpPr>
          <p:cNvPr id="3" name="2 Marcador de contenido"/>
          <p:cNvSpPr>
            <a:spLocks noGrp="1"/>
          </p:cNvSpPr>
          <p:nvPr>
            <p:ph sz="half" idx="1"/>
          </p:nvPr>
        </p:nvSpPr>
        <p:spPr>
          <a:xfrm>
            <a:off x="457200" y="1340768"/>
            <a:ext cx="4038600" cy="4785395"/>
          </a:xfrm>
        </p:spPr>
        <p:txBody>
          <a:bodyPr>
            <a:normAutofit/>
          </a:bodyPr>
          <a:lstStyle/>
          <a:p>
            <a:pPr algn="just"/>
            <a:r>
              <a:rPr lang="es-EC" sz="2200" dirty="0" smtClean="0"/>
              <a:t>Las </a:t>
            </a:r>
            <a:r>
              <a:rPr lang="es-EC" sz="2200" dirty="0"/>
              <a:t>manos deben reaccionar en una trayectoria hacia adelante para poder mover el centro de gravedad, es cuando la cabeza debe dirigirse hacia arriba, los brazos se proyectan hacia adelante y su vez hacia arriba, las piernas reaccionan proyectando el cuerpo en dirección a la superficie de la piscina. </a:t>
            </a:r>
            <a:endParaRPr lang="es-EC" sz="2200" dirty="0" smtClean="0"/>
          </a:p>
          <a:p>
            <a:pPr algn="just"/>
            <a:r>
              <a:rPr lang="es-EC" sz="2200" dirty="0"/>
              <a:t>Despegue: salto horizontal hacia adelante con el cuerpo alineado y lo más paralelo al agua posible</a:t>
            </a:r>
            <a:endParaRPr lang="es-E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083" y="1614986"/>
            <a:ext cx="4080373" cy="238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432" y="4039982"/>
            <a:ext cx="4059024" cy="219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12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3586" y="260648"/>
            <a:ext cx="6798734" cy="1303867"/>
          </a:xfrm>
        </p:spPr>
        <p:txBody>
          <a:bodyPr>
            <a:normAutofit/>
          </a:bodyPr>
          <a:lstStyle/>
          <a:p>
            <a:r>
              <a:rPr lang="es-EC" sz="2800" b="1" dirty="0" smtClean="0"/>
              <a:t>Fase de entrada al agua</a:t>
            </a:r>
            <a:endParaRPr lang="es-ES" sz="2800" b="1" dirty="0"/>
          </a:p>
        </p:txBody>
      </p:sp>
      <p:sp>
        <p:nvSpPr>
          <p:cNvPr id="3" name="2 Marcador de contenido"/>
          <p:cNvSpPr>
            <a:spLocks noGrp="1"/>
          </p:cNvSpPr>
          <p:nvPr>
            <p:ph sz="half" idx="1"/>
          </p:nvPr>
        </p:nvSpPr>
        <p:spPr>
          <a:xfrm>
            <a:off x="317376" y="1628800"/>
            <a:ext cx="4038600" cy="4525963"/>
          </a:xfrm>
        </p:spPr>
        <p:txBody>
          <a:bodyPr>
            <a:normAutofit/>
          </a:bodyPr>
          <a:lstStyle/>
          <a:p>
            <a:pPr algn="just"/>
            <a:r>
              <a:rPr lang="es-EC" sz="2400" dirty="0"/>
              <a:t>L</a:t>
            </a:r>
            <a:r>
              <a:rPr lang="es-EC" sz="2400" dirty="0" smtClean="0"/>
              <a:t>os </a:t>
            </a:r>
            <a:r>
              <a:rPr lang="es-EC" sz="2400" dirty="0"/>
              <a:t>pies deben estar completamente estirados como si estuviese en puntillas y deberán pasar por el mismo punto por donde ingresaron las </a:t>
            </a:r>
            <a:r>
              <a:rPr lang="es-EC" sz="2400" dirty="0" smtClean="0"/>
              <a:t>manos.</a:t>
            </a:r>
          </a:p>
          <a:p>
            <a:pPr algn="just"/>
            <a:r>
              <a:rPr lang="es-EC" sz="2400" dirty="0"/>
              <a:t>L</a:t>
            </a:r>
            <a:r>
              <a:rPr lang="es-EC" sz="2400" dirty="0" smtClean="0"/>
              <a:t>os </a:t>
            </a:r>
            <a:r>
              <a:rPr lang="es-EC" sz="2400" dirty="0"/>
              <a:t>dedos de las manos son los encargados de  abrir el agujero, siendo los pies los que deben realizar el </a:t>
            </a:r>
            <a:r>
              <a:rPr lang="es-EC" sz="2400" dirty="0" smtClean="0"/>
              <a:t>cierre.</a:t>
            </a:r>
            <a:endParaRPr lang="es-E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40768"/>
            <a:ext cx="4392488" cy="247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89040"/>
            <a:ext cx="4386064" cy="256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5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304800"/>
            <a:ext cx="8305800" cy="5821363"/>
          </a:xfrm>
        </p:spPr>
        <p:txBody>
          <a:bodyPr>
            <a:normAutofit/>
          </a:bodyPr>
          <a:lstStyle/>
          <a:p>
            <a:endParaRPr lang="es-EC" sz="2800" b="1" dirty="0" smtClean="0"/>
          </a:p>
          <a:p>
            <a:r>
              <a:rPr lang="es-EC" sz="2800" b="1" dirty="0" smtClean="0"/>
              <a:t>Estilo Pecho</a:t>
            </a:r>
            <a:endParaRPr lang="es-EC" sz="2800" b="1"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000"/>
            <a:ext cx="7040399" cy="3124201"/>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214" y="762000"/>
            <a:ext cx="4986130" cy="2867025"/>
          </a:xfrm>
          <a:prstGeom prst="rect">
            <a:avLst/>
          </a:prstGeom>
        </p:spPr>
      </p:pic>
    </p:spTree>
    <p:extLst>
      <p:ext uri="{BB962C8B-B14F-4D97-AF65-F5344CB8AC3E}">
        <p14:creationId xmlns:p14="http://schemas.microsoft.com/office/powerpoint/2010/main" val="32859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1" y="197768"/>
            <a:ext cx="8229600" cy="1143000"/>
          </a:xfrm>
        </p:spPr>
        <p:txBody>
          <a:bodyPr>
            <a:normAutofit/>
          </a:bodyPr>
          <a:lstStyle/>
          <a:p>
            <a:r>
              <a:rPr lang="es-EC" sz="2800" b="1" dirty="0" smtClean="0"/>
              <a:t>Metodología de </a:t>
            </a:r>
            <a:r>
              <a:rPr lang="es-EC" sz="2800" b="1" dirty="0"/>
              <a:t>l</a:t>
            </a:r>
            <a:r>
              <a:rPr lang="es-EC" sz="2800" b="1" dirty="0" smtClean="0"/>
              <a:t>a Investigación</a:t>
            </a:r>
            <a:endParaRPr lang="es-EC" sz="2800" b="1" dirty="0"/>
          </a:p>
        </p:txBody>
      </p:sp>
      <p:sp>
        <p:nvSpPr>
          <p:cNvPr id="7" name="6 Proceso alternativo"/>
          <p:cNvSpPr/>
          <p:nvPr/>
        </p:nvSpPr>
        <p:spPr>
          <a:xfrm>
            <a:off x="3149556" y="990600"/>
            <a:ext cx="2664295"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solidFill>
                  <a:schemeClr val="tx1"/>
                </a:solidFill>
              </a:rPr>
              <a:t>Investigación</a:t>
            </a:r>
          </a:p>
          <a:p>
            <a:pPr algn="ctr"/>
            <a:r>
              <a:rPr lang="es-EC" sz="2000" b="1" dirty="0" smtClean="0">
                <a:solidFill>
                  <a:schemeClr val="tx1"/>
                </a:solidFill>
              </a:rPr>
              <a:t>Cuasi - Experimental</a:t>
            </a:r>
            <a:endParaRPr lang="es-EC" sz="2000" b="1" dirty="0">
              <a:solidFill>
                <a:schemeClr val="tx1"/>
              </a:solidFill>
            </a:endParaRPr>
          </a:p>
        </p:txBody>
      </p:sp>
      <p:sp>
        <p:nvSpPr>
          <p:cNvPr id="8" name="7 Flecha izquierda, derecha y arriba"/>
          <p:cNvSpPr/>
          <p:nvPr/>
        </p:nvSpPr>
        <p:spPr>
          <a:xfrm>
            <a:off x="2447764" y="1638672"/>
            <a:ext cx="3888432" cy="1023037"/>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9" name="8 Proceso alternativo"/>
          <p:cNvSpPr/>
          <p:nvPr/>
        </p:nvSpPr>
        <p:spPr>
          <a:xfrm>
            <a:off x="6461760" y="2013637"/>
            <a:ext cx="1296144"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solidFill>
                  <a:schemeClr val="tx1"/>
                </a:solidFill>
              </a:rPr>
              <a:t>Test</a:t>
            </a:r>
            <a:r>
              <a:rPr lang="es-EC" sz="2800" dirty="0" smtClean="0">
                <a:solidFill>
                  <a:schemeClr val="tx1"/>
                </a:solidFill>
              </a:rPr>
              <a:t> </a:t>
            </a:r>
            <a:endParaRPr lang="es-EC" sz="2000" dirty="0">
              <a:solidFill>
                <a:schemeClr val="tx1"/>
              </a:solidFill>
            </a:endParaRPr>
          </a:p>
        </p:txBody>
      </p:sp>
      <p:sp>
        <p:nvSpPr>
          <p:cNvPr id="10" name="9 Proceso alternativo"/>
          <p:cNvSpPr/>
          <p:nvPr/>
        </p:nvSpPr>
        <p:spPr>
          <a:xfrm>
            <a:off x="533400" y="2111718"/>
            <a:ext cx="1817204"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solidFill>
                  <a:schemeClr val="tx1"/>
                </a:solidFill>
              </a:rPr>
              <a:t>Población</a:t>
            </a:r>
            <a:endParaRPr lang="es-EC" sz="2000" b="1" dirty="0">
              <a:solidFill>
                <a:schemeClr val="tx1"/>
              </a:solidFill>
            </a:endParaRPr>
          </a:p>
        </p:txBody>
      </p:sp>
      <p:sp>
        <p:nvSpPr>
          <p:cNvPr id="12" name="11 Rectángulo redondeado"/>
          <p:cNvSpPr/>
          <p:nvPr/>
        </p:nvSpPr>
        <p:spPr>
          <a:xfrm>
            <a:off x="3275856" y="3309905"/>
            <a:ext cx="5715744" cy="30714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b="1" dirty="0" smtClean="0">
                <a:solidFill>
                  <a:schemeClr val="tx1"/>
                </a:solidFill>
              </a:rPr>
              <a:t>Medir la efectividad de la Salida y desplazamiento. </a:t>
            </a:r>
            <a:r>
              <a:rPr lang="es-EC" b="1" dirty="0">
                <a:solidFill>
                  <a:schemeClr val="tx1"/>
                </a:solidFill>
              </a:rPr>
              <a:t>Se coloca un cono a </a:t>
            </a:r>
            <a:r>
              <a:rPr lang="es-EC" b="1" dirty="0" smtClean="0">
                <a:solidFill>
                  <a:schemeClr val="tx1"/>
                </a:solidFill>
              </a:rPr>
              <a:t>20 metros de distancia. </a:t>
            </a:r>
          </a:p>
          <a:p>
            <a:pPr marL="285750" indent="-285750" algn="just">
              <a:buFont typeface="Arial" panose="020B0604020202020204" pitchFamily="34" charset="0"/>
              <a:buChar char="•"/>
            </a:pPr>
            <a:r>
              <a:rPr lang="es-ES" dirty="0"/>
              <a:t>El nadador realiza la Salida y realiza el desplazamiento por debajo del agua realizando el protocolo reglamentario de movimientos antes de salir a </a:t>
            </a:r>
            <a:r>
              <a:rPr lang="es-ES" dirty="0" smtClean="0"/>
              <a:t>nadar.</a:t>
            </a:r>
          </a:p>
          <a:p>
            <a:pPr marL="285750" lvl="0" indent="-285750" algn="just">
              <a:buFont typeface="Arial" panose="020B0604020202020204" pitchFamily="34" charset="0"/>
              <a:buChar char="•"/>
            </a:pPr>
            <a:r>
              <a:rPr lang="es-ES" dirty="0"/>
              <a:t>Se cronometra el tiempo parcial del primer tramo 20 metros.</a:t>
            </a:r>
          </a:p>
          <a:p>
            <a:pPr marL="285750" lvl="0" indent="-285750" algn="just">
              <a:buFont typeface="Arial" panose="020B0604020202020204" pitchFamily="34" charset="0"/>
              <a:buChar char="•"/>
            </a:pPr>
            <a:r>
              <a:rPr lang="es-ES" dirty="0"/>
              <a:t>El nadador deberá ejecutar las Salidas empleando todos los tipos de Salida declarados en el marco teórico de la investigación</a:t>
            </a:r>
            <a:r>
              <a:rPr lang="es-ES" dirty="0" smtClean="0"/>
              <a:t>.</a:t>
            </a:r>
            <a:endParaRPr lang="es-EC" sz="2000" b="1" dirty="0">
              <a:solidFill>
                <a:schemeClr val="tx1"/>
              </a:solidFill>
            </a:endParaRPr>
          </a:p>
        </p:txBody>
      </p:sp>
      <p:sp>
        <p:nvSpPr>
          <p:cNvPr id="13" name="12 Rectángulo redondeado"/>
          <p:cNvSpPr/>
          <p:nvPr/>
        </p:nvSpPr>
        <p:spPr>
          <a:xfrm>
            <a:off x="533400" y="3386105"/>
            <a:ext cx="2616156" cy="20591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b="1" dirty="0" smtClean="0">
                <a:solidFill>
                  <a:schemeClr val="tx1">
                    <a:lumMod val="85000"/>
                    <a:lumOff val="15000"/>
                  </a:schemeClr>
                </a:solidFill>
              </a:rPr>
              <a:t>La población a ser investigada será un total de 16 deportistas del “Club Náutico”.</a:t>
            </a:r>
            <a:endParaRPr lang="es-EC" b="1" dirty="0"/>
          </a:p>
        </p:txBody>
      </p:sp>
      <p:sp>
        <p:nvSpPr>
          <p:cNvPr id="15" name="14 Flecha abajo"/>
          <p:cNvSpPr/>
          <p:nvPr/>
        </p:nvSpPr>
        <p:spPr>
          <a:xfrm>
            <a:off x="1468760" y="2859520"/>
            <a:ext cx="360040" cy="49093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15 Flecha abajo"/>
          <p:cNvSpPr/>
          <p:nvPr/>
        </p:nvSpPr>
        <p:spPr>
          <a:xfrm>
            <a:off x="6804248" y="2818971"/>
            <a:ext cx="360040" cy="49093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68449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552" y="462332"/>
            <a:ext cx="5635848" cy="1022452"/>
          </a:xfrm>
        </p:spPr>
        <p:txBody>
          <a:bodyPr>
            <a:normAutofit/>
          </a:bodyPr>
          <a:lstStyle/>
          <a:p>
            <a:r>
              <a:rPr lang="es-EC"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Test de  salida</a:t>
            </a:r>
            <a:endParaRPr lang="es-ES" sz="3600" dirty="0"/>
          </a:p>
        </p:txBody>
      </p:sp>
      <p:sp>
        <p:nvSpPr>
          <p:cNvPr id="3" name="2 Marcador de contenido"/>
          <p:cNvSpPr>
            <a:spLocks noGrp="1"/>
          </p:cNvSpPr>
          <p:nvPr>
            <p:ph idx="1"/>
          </p:nvPr>
        </p:nvSpPr>
        <p:spPr/>
        <p:txBody>
          <a:bodyPr/>
          <a:lstStyle/>
          <a:p>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18" y="1637531"/>
            <a:ext cx="7808014" cy="416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1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6" y="2989229"/>
            <a:ext cx="6798734" cy="1303867"/>
          </a:xfrm>
        </p:spPr>
        <p:txBody>
          <a:bodyPr>
            <a:normAutofit fontScale="90000"/>
          </a:bodyPr>
          <a:lstStyle/>
          <a:p>
            <a:r>
              <a:rPr lang="es-ES" b="1" dirty="0" smtClean="0"/>
              <a:t>Análisis Estadístico</a:t>
            </a:r>
            <a:r>
              <a:rPr lang="es-EC" b="1" dirty="0"/>
              <a:t/>
            </a:r>
            <a:br>
              <a:rPr lang="es-EC" b="1" dirty="0"/>
            </a:br>
            <a:endParaRPr lang="es-EC" dirty="0"/>
          </a:p>
        </p:txBody>
      </p:sp>
    </p:spTree>
    <p:extLst>
      <p:ext uri="{BB962C8B-B14F-4D97-AF65-F5344CB8AC3E}">
        <p14:creationId xmlns:p14="http://schemas.microsoft.com/office/powerpoint/2010/main" val="345024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064896" cy="1303867"/>
          </a:xfrm>
        </p:spPr>
        <p:txBody>
          <a:bodyPr>
            <a:noAutofit/>
          </a:bodyPr>
          <a:lstStyle/>
          <a:p>
            <a:pPr algn="just"/>
            <a:r>
              <a:rPr lang="es-EC" sz="2200" b="1" i="1" dirty="0" smtClean="0"/>
              <a:t>Salida técnica de Pecho Tradicional o </a:t>
            </a:r>
            <a:r>
              <a:rPr lang="es-EC" sz="2200" b="1" i="1" dirty="0" err="1" smtClean="0"/>
              <a:t>Grab</a:t>
            </a:r>
            <a:r>
              <a:rPr lang="es-EC" sz="2200" b="1" i="1" dirty="0" smtClean="0"/>
              <a:t> </a:t>
            </a:r>
            <a:r>
              <a:rPr lang="es-EC" sz="2200" b="1" i="1" dirty="0" err="1" smtClean="0"/>
              <a:t>Start</a:t>
            </a:r>
            <a:r>
              <a:rPr lang="es-EC" sz="2200" b="1" i="1" dirty="0" smtClean="0"/>
              <a:t>. </a:t>
            </a:r>
            <a:r>
              <a:rPr lang="es-EC" sz="2200" b="1" i="1" dirty="0" err="1" smtClean="0"/>
              <a:t>Circunducción</a:t>
            </a:r>
            <a:r>
              <a:rPr lang="es-EC" sz="2200" b="1" i="1" dirty="0" smtClean="0"/>
              <a:t> de brazos</a:t>
            </a:r>
            <a:endParaRPr lang="es-ES" sz="2200" i="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60477101"/>
              </p:ext>
            </p:extLst>
          </p:nvPr>
        </p:nvGraphicFramePr>
        <p:xfrm>
          <a:off x="1214438" y="1771650"/>
          <a:ext cx="5877842" cy="4496107"/>
        </p:xfrm>
        <a:graphic>
          <a:graphicData uri="http://schemas.openxmlformats.org/drawingml/2006/table">
            <a:tbl>
              <a:tblPr firstRow="1" firstCol="1" bandRow="1">
                <a:tableStyleId>{5C22544A-7EE6-4342-B048-85BDC9FD1C3A}</a:tableStyleId>
              </a:tblPr>
              <a:tblGrid>
                <a:gridCol w="870791"/>
                <a:gridCol w="1015923"/>
                <a:gridCol w="1088490"/>
                <a:gridCol w="1088490"/>
                <a:gridCol w="870791"/>
                <a:gridCol w="943357"/>
              </a:tblGrid>
              <a:tr h="266059">
                <a:tc>
                  <a:txBody>
                    <a:bodyPr/>
                    <a:lstStyle/>
                    <a:p>
                      <a:pPr algn="ctr">
                        <a:lnSpc>
                          <a:spcPct val="100000"/>
                        </a:lnSpc>
                        <a:spcAft>
                          <a:spcPts val="0"/>
                        </a:spcAft>
                      </a:pPr>
                      <a:r>
                        <a:rPr lang="es-EC" sz="1300" dirty="0" err="1">
                          <a:effectLst/>
                        </a:rPr>
                        <a:t>Nro</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NOMBRES</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Salida 1</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Salida 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Salida 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Mejor</a:t>
                      </a:r>
                      <a:endParaRPr lang="es-ES" sz="1300" dirty="0">
                        <a:solidFill>
                          <a:srgbClr val="000000"/>
                        </a:solidFill>
                        <a:effectLst/>
                        <a:latin typeface="Calibri"/>
                        <a:ea typeface="Calibri"/>
                        <a:cs typeface="Times New Roman"/>
                      </a:endParaRPr>
                    </a:p>
                  </a:txBody>
                  <a:tcPr marL="68580" marR="68580" marT="0" marB="0"/>
                </a:tc>
              </a:tr>
              <a:tr h="239163">
                <a:tc>
                  <a:txBody>
                    <a:bodyPr/>
                    <a:lstStyle/>
                    <a:p>
                      <a:pPr algn="ctr">
                        <a:lnSpc>
                          <a:spcPct val="100000"/>
                        </a:lnSpc>
                        <a:spcAft>
                          <a:spcPts val="0"/>
                        </a:spcAft>
                      </a:pPr>
                      <a:r>
                        <a:rPr lang="es-EC" sz="1300" dirty="0">
                          <a:effectLst/>
                        </a:rPr>
                        <a:t>1</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16,20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16,06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16,65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16,06</a:t>
                      </a:r>
                      <a:endParaRPr lang="es-ES" sz="1300" dirty="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dirty="0">
                          <a:effectLst/>
                        </a:rPr>
                        <a:t>2</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16,84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16,70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17,29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16,70</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16,92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16,78</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17,37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16,78</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15,33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15,19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15,78</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15,19</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15,10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14,96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15,55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14,96</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18,14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18,00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18,59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18,00</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16,45</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16,31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16,90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16,31</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8</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Caso 8</a:t>
                      </a:r>
                      <a:endParaRPr lang="es-ES" sz="13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17,49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17,35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17,94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17,35</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15,56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15,42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16,01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15,42</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17,82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17,68</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18,27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17,68</a:t>
                      </a:r>
                      <a:endParaRPr lang="es-ES" sz="1300" dirty="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15,91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15,77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16,36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15,77</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14,94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14,80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15,39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14,80</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13</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18,65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18,51</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19,10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18,51</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15,74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15,60</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16,19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15,60</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17,32</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17,18</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17,77</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17,18</a:t>
                      </a:r>
                      <a:endParaRPr lang="es-ES" sz="1300">
                        <a:solidFill>
                          <a:srgbClr val="000000"/>
                        </a:solidFill>
                        <a:effectLst/>
                        <a:latin typeface="Calibri"/>
                        <a:ea typeface="Calibri"/>
                        <a:cs typeface="Times New Roman"/>
                      </a:endParaRPr>
                    </a:p>
                  </a:txBody>
                  <a:tcPr marL="68580" marR="68580" marT="0" marB="0"/>
                </a:tc>
              </a:tr>
              <a:tr h="266059">
                <a:tc>
                  <a:txBody>
                    <a:bodyPr/>
                    <a:lstStyle/>
                    <a:p>
                      <a:pPr algn="ctr">
                        <a:lnSpc>
                          <a:spcPct val="100000"/>
                        </a:lnSpc>
                        <a:spcAft>
                          <a:spcPts val="0"/>
                        </a:spcAft>
                      </a:pPr>
                      <a:r>
                        <a:rPr lang="es-EC" sz="1300">
                          <a:effectLst/>
                        </a:rPr>
                        <a:t>16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Caso 16</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17,19</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17,05</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a:effectLst/>
                        </a:rPr>
                        <a:t>17,64</a:t>
                      </a:r>
                      <a:endParaRPr lang="es-ES" sz="13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300" dirty="0">
                          <a:effectLst/>
                        </a:rPr>
                        <a:t>17,05</a:t>
                      </a:r>
                      <a:endParaRPr lang="es-ES" sz="1300" dirty="0">
                        <a:solidFill>
                          <a:srgbClr val="000000"/>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611560" y="1124744"/>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ea typeface="Calibri" pitchFamily="34" charset="0"/>
                <a:cs typeface="Arial" pitchFamily="34" charset="0"/>
              </a:rPr>
              <a:t>T</a:t>
            </a:r>
            <a:r>
              <a:rPr kumimoji="0" lang="es-EC" b="1" i="0" u="none" strike="noStrike" cap="none" normalizeH="0" baseline="0" dirty="0" smtClean="0" bmk="">
                <a:ln>
                  <a:noFill/>
                </a:ln>
                <a:solidFill>
                  <a:schemeClr val="tx1"/>
                </a:solidFill>
                <a:effectLst/>
                <a:ea typeface="Calibri" pitchFamily="34" charset="0"/>
                <a:cs typeface="Arial" pitchFamily="34" charset="0"/>
              </a:rPr>
              <a:t>abla </a:t>
            </a:r>
            <a:r>
              <a:rPr kumimoji="0" lang="es-EC" b="1" i="0" u="none" strike="noStrike" cap="none" normalizeH="0" baseline="0" dirty="0" smtClean="0" bmk="_Toc26212893">
                <a:ln>
                  <a:noFill/>
                </a:ln>
                <a:solidFill>
                  <a:schemeClr val="tx1"/>
                </a:solidFill>
                <a:effectLst/>
                <a:ea typeface="Calibri" pitchFamily="34" charset="0"/>
                <a:cs typeface="Arial" pitchFamily="34" charset="0"/>
              </a:rPr>
              <a:t>3 </a:t>
            </a:r>
            <a:br>
              <a:rPr kumimoji="0" lang="es-EC" b="1" i="0" u="none" strike="noStrike" cap="none" normalizeH="0" baseline="0" dirty="0" smtClean="0" bmk="_Toc26212893">
                <a:ln>
                  <a:noFill/>
                </a:ln>
                <a:solidFill>
                  <a:schemeClr val="tx1"/>
                </a:solidFill>
                <a:effectLst/>
                <a:ea typeface="Calibri" pitchFamily="34" charset="0"/>
                <a:cs typeface="Arial" pitchFamily="34" charset="0"/>
              </a:rPr>
            </a:br>
            <a:r>
              <a:rPr kumimoji="0" lang="es-EC" b="0" i="1" u="none" strike="noStrike" cap="none" normalizeH="0" baseline="0" dirty="0" smtClean="0" bmk="_Toc26212893">
                <a:ln>
                  <a:noFill/>
                </a:ln>
                <a:solidFill>
                  <a:schemeClr val="tx1"/>
                </a:solidFill>
                <a:effectLst/>
                <a:ea typeface="Calibri" pitchFamily="34" charset="0"/>
                <a:cs typeface="Arial" pitchFamily="34" charset="0"/>
              </a:rPr>
              <a:t>Resultados Salida técnica de Pecho Tradicional o Grab Start. Circunducción de brazos</a:t>
            </a:r>
            <a:endParaRPr kumimoji="0" lang="es-EC" sz="2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424022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404664"/>
            <a:ext cx="6798734" cy="1303867"/>
          </a:xfrm>
        </p:spPr>
        <p:txBody>
          <a:bodyPr>
            <a:normAutofit/>
          </a:bodyPr>
          <a:lstStyle/>
          <a:p>
            <a:r>
              <a:rPr lang="es-ES" sz="3200" b="1" dirty="0" smtClean="0"/>
              <a:t>El Problema de Investigación</a:t>
            </a:r>
            <a:endParaRPr lang="es-ES" sz="3200" b="1" dirty="0"/>
          </a:p>
        </p:txBody>
      </p:sp>
      <p:sp>
        <p:nvSpPr>
          <p:cNvPr id="3" name="2 Marcador de contenido"/>
          <p:cNvSpPr>
            <a:spLocks noGrp="1"/>
          </p:cNvSpPr>
          <p:nvPr>
            <p:ph idx="1"/>
          </p:nvPr>
        </p:nvSpPr>
        <p:spPr>
          <a:xfrm>
            <a:off x="683568" y="1628800"/>
            <a:ext cx="7848872" cy="4608512"/>
          </a:xfrm>
        </p:spPr>
        <p:txBody>
          <a:bodyPr>
            <a:noAutofit/>
          </a:bodyPr>
          <a:lstStyle/>
          <a:p>
            <a:pPr algn="just"/>
            <a:r>
              <a:rPr lang="es-EC" sz="2300" dirty="0">
                <a:cs typeface="Arial" pitchFamily="34" charset="0"/>
              </a:rPr>
              <a:t>El mejoramiento de los records  en natación que cada vez son mejorados ya sea estos en los diferentes torneos nacionales como </a:t>
            </a:r>
            <a:r>
              <a:rPr lang="es-EC" sz="2300" dirty="0" smtClean="0">
                <a:cs typeface="Arial" pitchFamily="34" charset="0"/>
              </a:rPr>
              <a:t>internacionales, exige </a:t>
            </a:r>
            <a:r>
              <a:rPr lang="es-EC" sz="2300" dirty="0">
                <a:cs typeface="Arial" pitchFamily="34" charset="0"/>
              </a:rPr>
              <a:t>que las metodologías aplicadas en los  entrenamientos técnicos sean más precisos y sometidos a constantes investigaciones. </a:t>
            </a:r>
          </a:p>
          <a:p>
            <a:pPr algn="just"/>
            <a:r>
              <a:rPr lang="es-EC" sz="2300" dirty="0">
                <a:cs typeface="Arial" pitchFamily="34" charset="0"/>
              </a:rPr>
              <a:t>El porcentaje que utiliza las salidas en una prueba de natación se encuentra, entre el 10% y el 20</a:t>
            </a:r>
            <a:r>
              <a:rPr lang="es-EC" sz="2300" dirty="0" smtClean="0">
                <a:cs typeface="Arial" pitchFamily="34" charset="0"/>
              </a:rPr>
              <a:t>%, correspondiente </a:t>
            </a:r>
            <a:r>
              <a:rPr lang="es-EC" sz="2300" dirty="0">
                <a:cs typeface="Arial" pitchFamily="34" charset="0"/>
              </a:rPr>
              <a:t>a la salida en la técnica de pecho podría ser hasta un 30</a:t>
            </a:r>
            <a:r>
              <a:rPr lang="es-EC" sz="2300" dirty="0" smtClean="0">
                <a:cs typeface="Arial" pitchFamily="34" charset="0"/>
              </a:rPr>
              <a:t>%; generalmente </a:t>
            </a:r>
            <a:r>
              <a:rPr lang="es-EC" sz="2300" dirty="0">
                <a:cs typeface="Arial" pitchFamily="34" charset="0"/>
              </a:rPr>
              <a:t>de una buena salida y deslizamiento sub acuático </a:t>
            </a:r>
            <a:r>
              <a:rPr lang="es-EC" sz="2300" dirty="0" smtClean="0">
                <a:cs typeface="Arial" pitchFamily="34" charset="0"/>
              </a:rPr>
              <a:t>bajo </a:t>
            </a:r>
            <a:r>
              <a:rPr lang="es-EC" sz="2300" dirty="0">
                <a:cs typeface="Arial" pitchFamily="34" charset="0"/>
              </a:rPr>
              <a:t>el agua depende el éxito en pruebas de pecho, es así la importancia que reviste la determinación del mejor tipo de salida como componente de la efectividad en la técnica de pecho.</a:t>
            </a:r>
          </a:p>
        </p:txBody>
      </p:sp>
    </p:spTree>
    <p:extLst>
      <p:ext uri="{BB962C8B-B14F-4D97-AF65-F5344CB8AC3E}">
        <p14:creationId xmlns:p14="http://schemas.microsoft.com/office/powerpoint/2010/main" val="1510836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576064"/>
          </a:xfrm>
        </p:spPr>
        <p:txBody>
          <a:bodyPr>
            <a:normAutofit/>
          </a:bodyPr>
          <a:lstStyle/>
          <a:p>
            <a:pPr algn="l"/>
            <a:r>
              <a:rPr lang="es-EC" sz="2400" b="1" dirty="0" smtClean="0"/>
              <a:t>Tabla 4 </a:t>
            </a:r>
            <a:r>
              <a:rPr lang="es-EC" sz="2400" i="1" dirty="0" smtClean="0"/>
              <a:t>Estadísticos descriptivos</a:t>
            </a:r>
            <a:endParaRPr lang="es-ES"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93154384"/>
              </p:ext>
            </p:extLst>
          </p:nvPr>
        </p:nvGraphicFramePr>
        <p:xfrm>
          <a:off x="755576" y="1412775"/>
          <a:ext cx="7632848" cy="3730138"/>
        </p:xfrm>
        <a:graphic>
          <a:graphicData uri="http://schemas.openxmlformats.org/drawingml/2006/table">
            <a:tbl>
              <a:tblPr>
                <a:tableStyleId>{69C7853C-536D-4A76-A0AE-DD22124D55A5}</a:tableStyleId>
              </a:tblPr>
              <a:tblGrid>
                <a:gridCol w="1872208"/>
                <a:gridCol w="472680"/>
                <a:gridCol w="950981"/>
                <a:gridCol w="1015215"/>
                <a:gridCol w="1112817"/>
                <a:gridCol w="977676"/>
                <a:gridCol w="1231271"/>
              </a:tblGrid>
              <a:tr h="501176">
                <a:tc gridSpan="7">
                  <a:txBody>
                    <a:bodyPr/>
                    <a:lstStyle/>
                    <a:p>
                      <a:pPr marL="38100" marR="38100" algn="ctr">
                        <a:lnSpc>
                          <a:spcPct val="200000"/>
                        </a:lnSpc>
                        <a:spcAft>
                          <a:spcPts val="0"/>
                        </a:spcAft>
                      </a:pPr>
                      <a:r>
                        <a:rPr lang="es-EC" sz="1800" b="1" dirty="0">
                          <a:effectLst/>
                        </a:rPr>
                        <a:t>Estadísticos descriptivos</a:t>
                      </a:r>
                      <a:endParaRPr lang="es-ES" sz="1800" b="1" dirty="0">
                        <a:effectLst/>
                        <a:latin typeface="Calibri"/>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50953">
                <a:tc>
                  <a:txBody>
                    <a:bodyPr/>
                    <a:lstStyle/>
                    <a:p>
                      <a:pPr>
                        <a:lnSpc>
                          <a:spcPct val="200000"/>
                        </a:lnSpc>
                        <a:spcAft>
                          <a:spcPts val="0"/>
                        </a:spcAft>
                      </a:pPr>
                      <a:r>
                        <a:rPr lang="es-EC" sz="1600" b="1" dirty="0">
                          <a:effectLst/>
                        </a:rPr>
                        <a:t> </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N</a:t>
                      </a:r>
                      <a:endParaRPr lang="es-ES" sz="18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Rango</a:t>
                      </a:r>
                      <a:endParaRPr lang="es-ES" sz="18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Mínimo</a:t>
                      </a:r>
                      <a:endParaRPr lang="es-ES" sz="18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Máximo</a:t>
                      </a:r>
                      <a:endParaRPr lang="es-ES" sz="18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Media</a:t>
                      </a:r>
                      <a:endParaRPr lang="es-ES" sz="18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800" b="1" dirty="0">
                          <a:effectLst/>
                        </a:rPr>
                        <a:t>Desviación estándar</a:t>
                      </a:r>
                      <a:endParaRPr lang="es-ES" sz="1800" b="1" dirty="0">
                        <a:effectLst/>
                        <a:latin typeface="Calibri"/>
                        <a:ea typeface="Calibri"/>
                        <a:cs typeface="Times New Roman"/>
                      </a:endParaRPr>
                    </a:p>
                  </a:txBody>
                  <a:tcPr marL="0" marR="0" marT="0" marB="0" anchor="b"/>
                </a:tc>
              </a:tr>
              <a:tr h="445490">
                <a:tc>
                  <a:txBody>
                    <a:bodyPr/>
                    <a:lstStyle/>
                    <a:p>
                      <a:pPr marL="38100" marR="38100">
                        <a:lnSpc>
                          <a:spcPct val="200000"/>
                        </a:lnSpc>
                        <a:spcAft>
                          <a:spcPts val="0"/>
                        </a:spcAft>
                      </a:pPr>
                      <a:r>
                        <a:rPr lang="es-EC" sz="1600" b="1" dirty="0">
                          <a:effectLst/>
                        </a:rPr>
                        <a:t>SALIDA 1</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4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14.94</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18.65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16,60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1,16 seg</a:t>
                      </a:r>
                      <a:endParaRPr lang="es-ES" sz="1600" dirty="0">
                        <a:effectLst/>
                        <a:latin typeface="Calibri"/>
                        <a:ea typeface="Calibri"/>
                        <a:cs typeface="Times New Roman"/>
                      </a:endParaRPr>
                    </a:p>
                  </a:txBody>
                  <a:tcPr marL="0" marR="0" marT="0" marB="0"/>
                </a:tc>
              </a:tr>
              <a:tr h="445490">
                <a:tc>
                  <a:txBody>
                    <a:bodyPr/>
                    <a:lstStyle/>
                    <a:p>
                      <a:pPr marL="38100" marR="38100">
                        <a:lnSpc>
                          <a:spcPct val="200000"/>
                        </a:lnSpc>
                        <a:spcAft>
                          <a:spcPts val="0"/>
                        </a:spcAft>
                      </a:pPr>
                      <a:r>
                        <a:rPr lang="es-EC" sz="1600" b="1">
                          <a:effectLst/>
                        </a:rPr>
                        <a:t>SALIDA 2</a:t>
                      </a:r>
                      <a:endParaRPr lang="es-ES" sz="1600" b="1">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3,71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14,80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18,51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16,46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1,18 seg</a:t>
                      </a:r>
                      <a:endParaRPr lang="es-ES" sz="1600" dirty="0">
                        <a:effectLst/>
                        <a:latin typeface="Calibri"/>
                        <a:ea typeface="Calibri"/>
                        <a:cs typeface="Times New Roman"/>
                      </a:endParaRPr>
                    </a:p>
                  </a:txBody>
                  <a:tcPr marL="0" marR="0" marT="0" marB="0"/>
                </a:tc>
              </a:tr>
              <a:tr h="445490">
                <a:tc>
                  <a:txBody>
                    <a:bodyPr/>
                    <a:lstStyle/>
                    <a:p>
                      <a:pPr marL="38100" marR="38100">
                        <a:lnSpc>
                          <a:spcPct val="200000"/>
                        </a:lnSpc>
                        <a:spcAft>
                          <a:spcPts val="0"/>
                        </a:spcAft>
                      </a:pPr>
                      <a:r>
                        <a:rPr lang="es-EC" sz="1600" b="1" dirty="0">
                          <a:effectLst/>
                        </a:rPr>
                        <a:t>SALIDA 3</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3,63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15,39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19,10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17,05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1,12 seg</a:t>
                      </a:r>
                      <a:endParaRPr lang="es-ES" sz="1600" dirty="0">
                        <a:effectLst/>
                        <a:latin typeface="Calibri"/>
                        <a:ea typeface="Calibri"/>
                        <a:cs typeface="Times New Roman"/>
                      </a:endParaRPr>
                    </a:p>
                  </a:txBody>
                  <a:tcPr marL="0" marR="0" marT="0" marB="0"/>
                </a:tc>
              </a:tr>
              <a:tr h="445490">
                <a:tc>
                  <a:txBody>
                    <a:bodyPr/>
                    <a:lstStyle/>
                    <a:p>
                      <a:pPr marL="38100" marR="38100">
                        <a:lnSpc>
                          <a:spcPct val="200000"/>
                        </a:lnSpc>
                        <a:spcAft>
                          <a:spcPts val="0"/>
                        </a:spcAft>
                      </a:pPr>
                      <a:r>
                        <a:rPr lang="es-EC" sz="1600" b="1">
                          <a:effectLst/>
                        </a:rPr>
                        <a:t>MEJOR SALIDA</a:t>
                      </a:r>
                      <a:endParaRPr lang="es-ES" sz="1600" b="1">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a:effectLst/>
                        </a:rPr>
                        <a:t>16</a:t>
                      </a:r>
                      <a:endParaRPr lang="es-ES" sz="1600" b="1">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a:effectLst/>
                        </a:rPr>
                        <a:t>3,63seg</a:t>
                      </a:r>
                      <a:endParaRPr lang="es-ES" sz="1600" b="1">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14,80 seg</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18,51 seg</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16,46 seg</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1,12 seg</a:t>
                      </a:r>
                      <a:endParaRPr lang="es-ES" sz="1600" b="1" dirty="0">
                        <a:effectLst/>
                        <a:latin typeface="Calibri"/>
                        <a:ea typeface="Calibri"/>
                        <a:cs typeface="Times New Roman"/>
                      </a:endParaRPr>
                    </a:p>
                  </a:txBody>
                  <a:tcPr marL="0" marR="0" marT="0" marB="0"/>
                </a:tc>
              </a:tr>
              <a:tr h="579825">
                <a:tc>
                  <a:txBody>
                    <a:bodyPr/>
                    <a:lstStyle/>
                    <a:p>
                      <a:pPr marL="38100" marR="38100">
                        <a:lnSpc>
                          <a:spcPct val="200000"/>
                        </a:lnSpc>
                        <a:spcAft>
                          <a:spcPts val="0"/>
                        </a:spcAft>
                      </a:pPr>
                      <a:r>
                        <a:rPr lang="es-EC" sz="1600" b="1" dirty="0">
                          <a:effectLst/>
                        </a:rPr>
                        <a:t>N válido (por lista)</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algn="ctr">
                        <a:lnSpc>
                          <a:spcPct val="200000"/>
                        </a:lnSpc>
                        <a:spcAft>
                          <a:spcPts val="0"/>
                        </a:spcAft>
                      </a:pPr>
                      <a:endParaRPr lang="es-ES" sz="1600" dirty="0">
                        <a:effectLst/>
                        <a:latin typeface="Calibri"/>
                        <a:ea typeface="Calibri"/>
                        <a:cs typeface="Times New Roman"/>
                      </a:endParaRPr>
                    </a:p>
                  </a:txBody>
                  <a:tcPr marL="0" marR="0" marT="0" marB="0" anchor="ctr"/>
                </a:tc>
                <a:tc>
                  <a:txBody>
                    <a:bodyPr/>
                    <a:lstStyle/>
                    <a:p>
                      <a:pPr algn="ct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gn="ctr">
                        <a:lnSpc>
                          <a:spcPct val="2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gn="ct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gn="ct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3786912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404664"/>
            <a:ext cx="8507288" cy="634082"/>
          </a:xfrm>
        </p:spPr>
        <p:txBody>
          <a:bodyPr>
            <a:noAutofit/>
          </a:bodyPr>
          <a:lstStyle/>
          <a:p>
            <a:pPr lvl="2" algn="ctr" rtl="0">
              <a:spcBef>
                <a:spcPct val="0"/>
              </a:spcBef>
            </a:pPr>
            <a:r>
              <a:rPr lang="es-ES" sz="2300" b="1" i="1" dirty="0">
                <a:latin typeface="+mj-lt"/>
              </a:rPr>
              <a:t>Salida técnica de Pecho Tradicional o Grab Start. Agarre </a:t>
            </a:r>
            <a:r>
              <a:rPr lang="es-ES" sz="2300" b="1" i="1" dirty="0" smtClean="0">
                <a:latin typeface="+mj-lt"/>
              </a:rPr>
              <a:t>frontal</a:t>
            </a:r>
            <a:endParaRPr lang="es-ES" sz="2300" i="1" dirty="0">
              <a:latin typeface="+mj-l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2606254"/>
              </p:ext>
            </p:extLst>
          </p:nvPr>
        </p:nvGraphicFramePr>
        <p:xfrm>
          <a:off x="1907704" y="1579208"/>
          <a:ext cx="4536504" cy="4730112"/>
        </p:xfrm>
        <a:graphic>
          <a:graphicData uri="http://schemas.openxmlformats.org/drawingml/2006/table">
            <a:tbl>
              <a:tblPr firstRow="1" firstCol="1" bandRow="1">
                <a:tableStyleId>{5C22544A-7EE6-4342-B048-85BDC9FD1C3A}</a:tableStyleId>
              </a:tblPr>
              <a:tblGrid>
                <a:gridCol w="648072"/>
                <a:gridCol w="936104"/>
                <a:gridCol w="720080"/>
                <a:gridCol w="648072"/>
                <a:gridCol w="792088"/>
                <a:gridCol w="792088"/>
              </a:tblGrid>
              <a:tr h="288032">
                <a:tc>
                  <a:txBody>
                    <a:bodyPr/>
                    <a:lstStyle/>
                    <a:p>
                      <a:pPr algn="ctr">
                        <a:lnSpc>
                          <a:spcPct val="100000"/>
                        </a:lnSpc>
                        <a:spcAft>
                          <a:spcPts val="0"/>
                        </a:spcAft>
                      </a:pPr>
                      <a:r>
                        <a:rPr lang="es-EC" sz="1200" dirty="0" err="1">
                          <a:effectLst/>
                        </a:rPr>
                        <a:t>Nro</a:t>
                      </a:r>
                      <a:endParaRPr lang="es-ES" sz="1050" dirty="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NOMBRES</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a:effectLst/>
                        </a:rPr>
                        <a:t>Salida 1</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a:effectLst/>
                        </a:rPr>
                        <a:t>Salida 2</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a:effectLst/>
                        </a:rPr>
                        <a:t>Salida 3</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a:effectLst/>
                        </a:rPr>
                        <a:t>Mejor</a:t>
                      </a:r>
                      <a:endParaRPr lang="es-ES" sz="105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dirty="0">
                          <a:effectLst/>
                        </a:rPr>
                        <a:t>Caso 1</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15,86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15,71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15,98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15,71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2</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2</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16,50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16,35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16,50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16,35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3</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3</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16,58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16,43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16,58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16,43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4</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4</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14,99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14,84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14,99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14,84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5</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5</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14,76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14,61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14,76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14,61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dirty="0">
                          <a:effectLst/>
                        </a:rPr>
                        <a:t>6</a:t>
                      </a:r>
                      <a:endParaRPr lang="es-ES" sz="1050" dirty="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6</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17,80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17,65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17,80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17,65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7</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7</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16,11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15,96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16,11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15,96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8</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8</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17,15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17,00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17,15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17,00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9</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9</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15,22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15,07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15,22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15,07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10</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10</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17,48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17,33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17,48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17,33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11</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11</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15,57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15,42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15,57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15,42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12</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12</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14,60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14,45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14,60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14,45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13</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13</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18,31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18,16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18,31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18,16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14</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14</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15,40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15,25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15,40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15,25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15</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15</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16,98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16,83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16,98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16,83 </a:t>
                      </a:r>
                      <a:endParaRPr lang="es-ES" sz="1050" dirty="0">
                        <a:solidFill>
                          <a:srgbClr val="000000"/>
                        </a:solidFill>
                        <a:effectLst/>
                        <a:latin typeface="Calibri"/>
                        <a:ea typeface="Calibri"/>
                        <a:cs typeface="Times New Roman"/>
                      </a:endParaRPr>
                    </a:p>
                  </a:txBody>
                  <a:tcPr marL="62861" marR="62861" marT="0" marB="0"/>
                </a:tc>
              </a:tr>
              <a:tr h="277630">
                <a:tc>
                  <a:txBody>
                    <a:bodyPr/>
                    <a:lstStyle/>
                    <a:p>
                      <a:pPr algn="ctr">
                        <a:lnSpc>
                          <a:spcPct val="100000"/>
                        </a:lnSpc>
                        <a:spcAft>
                          <a:spcPts val="0"/>
                        </a:spcAft>
                      </a:pPr>
                      <a:r>
                        <a:rPr lang="es-EC" sz="1200">
                          <a:effectLst/>
                        </a:rPr>
                        <a:t>16</a:t>
                      </a:r>
                      <a:endParaRPr lang="es-ES" sz="1050">
                        <a:solidFill>
                          <a:srgbClr val="000000"/>
                        </a:solidFill>
                        <a:effectLst/>
                        <a:latin typeface="Calibri"/>
                        <a:ea typeface="Calibri"/>
                        <a:cs typeface="Times New Roman"/>
                      </a:endParaRPr>
                    </a:p>
                  </a:txBody>
                  <a:tcPr marL="62861" marR="62861" marT="0" marB="0"/>
                </a:tc>
                <a:tc>
                  <a:txBody>
                    <a:bodyPr/>
                    <a:lstStyle/>
                    <a:p>
                      <a:pPr>
                        <a:lnSpc>
                          <a:spcPct val="100000"/>
                        </a:lnSpc>
                        <a:spcAft>
                          <a:spcPts val="0"/>
                        </a:spcAft>
                      </a:pPr>
                      <a:r>
                        <a:rPr lang="es-EC" sz="1200">
                          <a:effectLst/>
                        </a:rPr>
                        <a:t>Caso 16</a:t>
                      </a:r>
                      <a:endParaRPr lang="es-ES" sz="105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16,85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a:effectLst/>
                        </a:rPr>
                        <a:t> </a:t>
                      </a:r>
                      <a:r>
                        <a:rPr lang="es-EC" sz="1200" dirty="0" smtClean="0">
                          <a:effectLst/>
                        </a:rPr>
                        <a:t>    </a:t>
                      </a:r>
                      <a:r>
                        <a:rPr lang="es-EC" sz="1200" dirty="0">
                          <a:effectLst/>
                        </a:rPr>
                        <a:t>16,70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16,85 </a:t>
                      </a:r>
                      <a:endParaRPr lang="es-ES" sz="1050" dirty="0">
                        <a:solidFill>
                          <a:srgbClr val="000000"/>
                        </a:solidFill>
                        <a:effectLst/>
                        <a:latin typeface="Calibri"/>
                        <a:ea typeface="Calibri"/>
                        <a:cs typeface="Times New Roman"/>
                      </a:endParaRPr>
                    </a:p>
                  </a:txBody>
                  <a:tcPr marL="62861" marR="62861" marT="0" marB="0"/>
                </a:tc>
                <a:tc>
                  <a:txBody>
                    <a:bodyPr/>
                    <a:lstStyle/>
                    <a:p>
                      <a:pPr algn="ctr">
                        <a:lnSpc>
                          <a:spcPct val="100000"/>
                        </a:lnSpc>
                        <a:spcAft>
                          <a:spcPts val="0"/>
                        </a:spcAft>
                      </a:pPr>
                      <a:r>
                        <a:rPr lang="es-EC" sz="1200" dirty="0" smtClean="0">
                          <a:effectLst/>
                        </a:rPr>
                        <a:t>         </a:t>
                      </a:r>
                      <a:r>
                        <a:rPr lang="es-EC" sz="1200" dirty="0">
                          <a:effectLst/>
                        </a:rPr>
                        <a:t>16,70 </a:t>
                      </a:r>
                      <a:endParaRPr lang="es-ES" sz="1050" dirty="0">
                        <a:solidFill>
                          <a:srgbClr val="000000"/>
                        </a:solidFill>
                        <a:effectLst/>
                        <a:latin typeface="Calibri"/>
                        <a:ea typeface="Calibri"/>
                        <a:cs typeface="Times New Roman"/>
                      </a:endParaRPr>
                    </a:p>
                  </a:txBody>
                  <a:tcPr marL="62861" marR="62861" marT="0" marB="0"/>
                </a:tc>
              </a:tr>
            </a:tbl>
          </a:graphicData>
        </a:graphic>
      </p:graphicFrame>
      <p:sp>
        <p:nvSpPr>
          <p:cNvPr id="5" name="Rectangle 1"/>
          <p:cNvSpPr>
            <a:spLocks noChangeArrowheads="1"/>
          </p:cNvSpPr>
          <p:nvPr/>
        </p:nvSpPr>
        <p:spPr bwMode="auto">
          <a:xfrm>
            <a:off x="564553" y="908720"/>
            <a:ext cx="789587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T</a:t>
            </a:r>
            <a:r>
              <a:rPr kumimoji="0" lang="es-EC" sz="2000" b="1" i="0" u="none" strike="noStrike" cap="none" normalizeH="0" baseline="0" dirty="0" smtClean="0" bmk="">
                <a:ln>
                  <a:noFill/>
                </a:ln>
                <a:solidFill>
                  <a:schemeClr val="tx1"/>
                </a:solidFill>
                <a:effectLst/>
                <a:ea typeface="Calibri" pitchFamily="34" charset="0"/>
                <a:cs typeface="Arial" pitchFamily="34" charset="0"/>
              </a:rPr>
              <a:t>abla </a:t>
            </a:r>
            <a:r>
              <a:rPr kumimoji="0" lang="es-EC" sz="2000" b="1" i="0" u="none" strike="noStrike" cap="none" normalizeH="0" baseline="0" dirty="0" smtClean="0" bmk="_Toc26212895">
                <a:ln>
                  <a:noFill/>
                </a:ln>
                <a:solidFill>
                  <a:schemeClr val="tx1"/>
                </a:solidFill>
                <a:effectLst/>
                <a:ea typeface="Calibri" pitchFamily="34" charset="0"/>
                <a:cs typeface="Arial" pitchFamily="34" charset="0"/>
              </a:rPr>
              <a:t>5</a:t>
            </a:r>
            <a:br>
              <a:rPr kumimoji="0" lang="es-EC" sz="2000" b="1" i="0" u="none" strike="noStrike" cap="none" normalizeH="0" baseline="0" dirty="0" smtClean="0" bmk="_Toc26212895">
                <a:ln>
                  <a:noFill/>
                </a:ln>
                <a:solidFill>
                  <a:schemeClr val="tx1"/>
                </a:solidFill>
                <a:effectLst/>
                <a:ea typeface="Calibri" pitchFamily="34" charset="0"/>
                <a:cs typeface="Arial" pitchFamily="34" charset="0"/>
              </a:rPr>
            </a:br>
            <a:r>
              <a:rPr kumimoji="0" lang="es-EC" sz="2000" b="0" i="1" u="none" strike="noStrike" cap="none" normalizeH="0" baseline="0" dirty="0" smtClean="0" bmk="_Toc26212895">
                <a:ln>
                  <a:noFill/>
                </a:ln>
                <a:solidFill>
                  <a:schemeClr val="tx1"/>
                </a:solidFill>
                <a:effectLst/>
                <a:ea typeface="Calibri" pitchFamily="34" charset="0"/>
                <a:cs typeface="Arial" pitchFamily="34" charset="0"/>
              </a:rPr>
              <a:t>Resultados Salida técnica de Pecho Tradicional o Grab Start. Agarre frontal</a:t>
            </a:r>
            <a:endParaRPr kumimoji="0" lang="es-ES"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8467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634678"/>
            <a:ext cx="8229600" cy="562074"/>
          </a:xfrm>
        </p:spPr>
        <p:txBody>
          <a:bodyPr>
            <a:normAutofit/>
          </a:bodyPr>
          <a:lstStyle/>
          <a:p>
            <a:pPr algn="l"/>
            <a:r>
              <a:rPr lang="es-EC" sz="2400" b="1" dirty="0"/>
              <a:t>Tabla </a:t>
            </a:r>
            <a:r>
              <a:rPr lang="es-EC" sz="2400" b="1" dirty="0" smtClean="0"/>
              <a:t>6 </a:t>
            </a:r>
            <a:r>
              <a:rPr lang="es-EC" sz="2400" i="1" dirty="0" smtClean="0"/>
              <a:t>Estadísticos descriptivos</a:t>
            </a:r>
            <a:endParaRPr lang="es-ES" sz="24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45521215"/>
              </p:ext>
            </p:extLst>
          </p:nvPr>
        </p:nvGraphicFramePr>
        <p:xfrm>
          <a:off x="611560" y="1484784"/>
          <a:ext cx="7920879" cy="4200980"/>
        </p:xfrm>
        <a:graphic>
          <a:graphicData uri="http://schemas.openxmlformats.org/drawingml/2006/table">
            <a:tbl>
              <a:tblPr>
                <a:tableStyleId>{284E427A-3D55-4303-BF80-6455036E1DE7}</a:tableStyleId>
              </a:tblPr>
              <a:tblGrid>
                <a:gridCol w="1843653"/>
                <a:gridCol w="546268"/>
                <a:gridCol w="1065602"/>
                <a:gridCol w="1144828"/>
                <a:gridCol w="1076455"/>
                <a:gridCol w="987042"/>
                <a:gridCol w="1257031"/>
              </a:tblGrid>
              <a:tr h="456053">
                <a:tc gridSpan="7">
                  <a:txBody>
                    <a:bodyPr/>
                    <a:lstStyle/>
                    <a:p>
                      <a:pPr marL="38100" marR="38100" algn="ctr">
                        <a:lnSpc>
                          <a:spcPct val="200000"/>
                        </a:lnSpc>
                        <a:spcAft>
                          <a:spcPts val="0"/>
                        </a:spcAft>
                      </a:pPr>
                      <a:r>
                        <a:rPr lang="es-EC" sz="1600" b="1" dirty="0">
                          <a:effectLst/>
                        </a:rPr>
                        <a:t>Estadísticos descriptivos</a:t>
                      </a:r>
                      <a:endParaRPr lang="es-ES" sz="1600" b="1" dirty="0">
                        <a:effectLst/>
                        <a:latin typeface="+mn-lt"/>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96075">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N</a:t>
                      </a:r>
                      <a:endParaRPr lang="es-ES" sz="1600" b="1"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Rango</a:t>
                      </a:r>
                      <a:endParaRPr lang="es-ES" sz="1600" b="1"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Mínimo</a:t>
                      </a:r>
                      <a:endParaRPr lang="es-ES" sz="1600" b="1"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Máximo</a:t>
                      </a:r>
                      <a:endParaRPr lang="es-ES" sz="1600" b="1"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Media</a:t>
                      </a:r>
                      <a:endParaRPr lang="es-ES" sz="1600" b="1" dirty="0">
                        <a:effectLst/>
                        <a:latin typeface="+mn-lt"/>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Desviación estándar</a:t>
                      </a:r>
                      <a:endParaRPr lang="es-ES" sz="1600" b="1" dirty="0">
                        <a:effectLst/>
                        <a:latin typeface="+mn-lt"/>
                        <a:ea typeface="Calibri"/>
                        <a:cs typeface="Times New Roman"/>
                      </a:endParaRPr>
                    </a:p>
                  </a:txBody>
                  <a:tcPr marL="0" marR="0" marT="0" marB="0" anchor="b"/>
                </a:tc>
              </a:tr>
              <a:tr h="528058">
                <a:tc>
                  <a:txBody>
                    <a:bodyPr/>
                    <a:lstStyle/>
                    <a:p>
                      <a:pPr marL="38100" marR="38100">
                        <a:lnSpc>
                          <a:spcPct val="200000"/>
                        </a:lnSpc>
                        <a:spcAft>
                          <a:spcPts val="0"/>
                        </a:spcAft>
                      </a:pPr>
                      <a:r>
                        <a:rPr lang="es-EC" sz="1600" b="1" dirty="0">
                          <a:effectLst/>
                        </a:rPr>
                        <a:t>SALIDA 1</a:t>
                      </a:r>
                      <a:endParaRPr lang="es-ES" sz="1600" b="1" dirty="0">
                        <a:effectLst/>
                        <a:latin typeface="+mn-lt"/>
                        <a:ea typeface="Calibri"/>
                        <a:cs typeface="Times New Roman"/>
                      </a:endParaRPr>
                    </a:p>
                  </a:txBody>
                  <a:tcPr marL="0" marR="0" marT="0" marB="0"/>
                </a:tc>
                <a:tc>
                  <a:txBody>
                    <a:bodyPr/>
                    <a:lstStyle/>
                    <a:p>
                      <a:pPr marL="38100" marR="38100" algn="r">
                        <a:lnSpc>
                          <a:spcPct val="200000"/>
                        </a:lnSpc>
                        <a:spcAft>
                          <a:spcPts val="0"/>
                        </a:spcAft>
                      </a:pPr>
                      <a:r>
                        <a:rPr lang="es-EC" sz="1600">
                          <a:effectLst/>
                        </a:rPr>
                        <a:t>16</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4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14.6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18.31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16,26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1,12 seg</a:t>
                      </a:r>
                      <a:endParaRPr lang="es-ES" sz="1600">
                        <a:effectLst/>
                        <a:latin typeface="+mn-lt"/>
                        <a:ea typeface="Calibri"/>
                        <a:cs typeface="Times New Roman"/>
                      </a:endParaRPr>
                    </a:p>
                  </a:txBody>
                  <a:tcPr marL="0" marR="0" marT="0" marB="0"/>
                </a:tc>
              </a:tr>
              <a:tr h="528058">
                <a:tc>
                  <a:txBody>
                    <a:bodyPr/>
                    <a:lstStyle/>
                    <a:p>
                      <a:pPr marL="38100" marR="38100">
                        <a:lnSpc>
                          <a:spcPct val="200000"/>
                        </a:lnSpc>
                        <a:spcAft>
                          <a:spcPts val="0"/>
                        </a:spcAft>
                      </a:pPr>
                      <a:r>
                        <a:rPr lang="es-EC" sz="1600" b="1" dirty="0">
                          <a:effectLst/>
                        </a:rPr>
                        <a:t>SALIDA 2</a:t>
                      </a:r>
                      <a:endParaRPr lang="es-ES" sz="1600" b="1" dirty="0">
                        <a:effectLst/>
                        <a:latin typeface="+mn-lt"/>
                        <a:ea typeface="Calibri"/>
                        <a:cs typeface="Times New Roman"/>
                      </a:endParaRPr>
                    </a:p>
                  </a:txBody>
                  <a:tcPr marL="0" marR="0" marT="0" marB="0"/>
                </a:tc>
                <a:tc>
                  <a:txBody>
                    <a:bodyPr/>
                    <a:lstStyle/>
                    <a:p>
                      <a:pPr marL="38100" marR="38100" algn="r">
                        <a:lnSpc>
                          <a:spcPct val="200000"/>
                        </a:lnSpc>
                        <a:spcAft>
                          <a:spcPts val="0"/>
                        </a:spcAft>
                      </a:pPr>
                      <a:r>
                        <a:rPr lang="es-EC" sz="1600">
                          <a:effectLst/>
                        </a:rPr>
                        <a:t>16</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3,31 seg</a:t>
                      </a:r>
                      <a:endParaRPr lang="es-ES" sz="1600" dirty="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14,45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18,16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16,11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2,24 seg</a:t>
                      </a:r>
                      <a:endParaRPr lang="es-ES" sz="1600">
                        <a:effectLst/>
                        <a:latin typeface="+mn-lt"/>
                        <a:ea typeface="Calibri"/>
                        <a:cs typeface="Times New Roman"/>
                      </a:endParaRPr>
                    </a:p>
                  </a:txBody>
                  <a:tcPr marL="0" marR="0" marT="0" marB="0"/>
                </a:tc>
              </a:tr>
              <a:tr h="528058">
                <a:tc>
                  <a:txBody>
                    <a:bodyPr/>
                    <a:lstStyle/>
                    <a:p>
                      <a:pPr marL="38100" marR="38100">
                        <a:lnSpc>
                          <a:spcPct val="200000"/>
                        </a:lnSpc>
                        <a:spcAft>
                          <a:spcPts val="0"/>
                        </a:spcAft>
                      </a:pPr>
                      <a:r>
                        <a:rPr lang="es-EC" sz="1600" b="1" dirty="0">
                          <a:effectLst/>
                        </a:rPr>
                        <a:t>SALIDA 3</a:t>
                      </a:r>
                      <a:endParaRPr lang="es-ES" sz="1600" b="1" dirty="0">
                        <a:effectLst/>
                        <a:latin typeface="+mn-lt"/>
                        <a:ea typeface="Calibri"/>
                        <a:cs typeface="Times New Roman"/>
                      </a:endParaRPr>
                    </a:p>
                  </a:txBody>
                  <a:tcPr marL="0" marR="0" marT="0" marB="0"/>
                </a:tc>
                <a:tc>
                  <a:txBody>
                    <a:bodyPr/>
                    <a:lstStyle/>
                    <a:p>
                      <a:pPr marL="38100" marR="38100" algn="r">
                        <a:lnSpc>
                          <a:spcPct val="200000"/>
                        </a:lnSpc>
                        <a:spcAft>
                          <a:spcPts val="0"/>
                        </a:spcAft>
                      </a:pPr>
                      <a:r>
                        <a:rPr lang="es-EC" sz="1600">
                          <a:effectLst/>
                        </a:rPr>
                        <a:t>16</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3,71 seg</a:t>
                      </a:r>
                      <a:endParaRPr lang="es-ES" sz="1600" dirty="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14,60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18,31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16,26 seg</a:t>
                      </a:r>
                      <a:endParaRPr lang="es-ES" sz="160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1,10 seg</a:t>
                      </a:r>
                      <a:endParaRPr lang="es-ES" sz="1600">
                        <a:effectLst/>
                        <a:latin typeface="+mn-lt"/>
                        <a:ea typeface="Calibri"/>
                        <a:cs typeface="Times New Roman"/>
                      </a:endParaRPr>
                    </a:p>
                  </a:txBody>
                  <a:tcPr marL="0" marR="0" marT="0" marB="0"/>
                </a:tc>
              </a:tr>
              <a:tr h="528058">
                <a:tc>
                  <a:txBody>
                    <a:bodyPr/>
                    <a:lstStyle/>
                    <a:p>
                      <a:pPr marL="38100" marR="38100">
                        <a:lnSpc>
                          <a:spcPct val="200000"/>
                        </a:lnSpc>
                        <a:spcAft>
                          <a:spcPts val="0"/>
                        </a:spcAft>
                      </a:pPr>
                      <a:r>
                        <a:rPr lang="es-EC" sz="1600" b="1" dirty="0">
                          <a:effectLst/>
                        </a:rPr>
                        <a:t>MEJOR SALIDA</a:t>
                      </a:r>
                      <a:endParaRPr lang="es-ES" sz="1600" b="1" dirty="0">
                        <a:effectLst/>
                        <a:latin typeface="+mn-lt"/>
                        <a:ea typeface="Calibri"/>
                        <a:cs typeface="Times New Roman"/>
                      </a:endParaRPr>
                    </a:p>
                  </a:txBody>
                  <a:tcPr marL="0" marR="0" marT="0" marB="0"/>
                </a:tc>
                <a:tc>
                  <a:txBody>
                    <a:bodyPr/>
                    <a:lstStyle/>
                    <a:p>
                      <a:pPr marL="38100" marR="38100" algn="r">
                        <a:lnSpc>
                          <a:spcPct val="200000"/>
                        </a:lnSpc>
                        <a:spcAft>
                          <a:spcPts val="0"/>
                        </a:spcAft>
                      </a:pPr>
                      <a:r>
                        <a:rPr lang="es-EC" sz="1600" b="1">
                          <a:effectLst/>
                        </a:rPr>
                        <a:t>16</a:t>
                      </a:r>
                      <a:endParaRPr lang="es-ES" sz="1600" b="1">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b="1">
                          <a:effectLst/>
                        </a:rPr>
                        <a:t>3,65 seg</a:t>
                      </a:r>
                      <a:endParaRPr lang="es-ES" sz="1600" b="1">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14,45 </a:t>
                      </a:r>
                      <a:r>
                        <a:rPr lang="es-EC" sz="1600" b="1" dirty="0" err="1">
                          <a:effectLst/>
                        </a:rPr>
                        <a:t>seg</a:t>
                      </a:r>
                      <a:endParaRPr lang="es-ES" sz="1600" b="1" dirty="0">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b="1">
                          <a:effectLst/>
                        </a:rPr>
                        <a:t>18,16  seg</a:t>
                      </a:r>
                      <a:endParaRPr lang="es-ES" sz="1600" b="1">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b="1">
                          <a:effectLst/>
                        </a:rPr>
                        <a:t>16,11 seg</a:t>
                      </a:r>
                      <a:endParaRPr lang="es-ES" sz="1600" b="1">
                        <a:effectLst/>
                        <a:latin typeface="+mn-lt"/>
                        <a:ea typeface="Calibri"/>
                        <a:cs typeface="Times New Roman"/>
                      </a:endParaRPr>
                    </a:p>
                  </a:txBody>
                  <a:tcPr marL="0" marR="0" marT="0" marB="0"/>
                </a:tc>
                <a:tc>
                  <a:txBody>
                    <a:bodyPr/>
                    <a:lstStyle/>
                    <a:p>
                      <a:pPr marL="38100" marR="38100" algn="ctr">
                        <a:lnSpc>
                          <a:spcPct val="200000"/>
                        </a:lnSpc>
                        <a:spcAft>
                          <a:spcPts val="0"/>
                        </a:spcAft>
                      </a:pPr>
                      <a:r>
                        <a:rPr lang="es-EC" sz="1600" b="1" dirty="0">
                          <a:effectLst/>
                        </a:rPr>
                        <a:t>1,10 </a:t>
                      </a:r>
                      <a:r>
                        <a:rPr lang="es-EC" sz="1600" b="1" dirty="0" err="1">
                          <a:effectLst/>
                        </a:rPr>
                        <a:t>seg</a:t>
                      </a:r>
                      <a:endParaRPr lang="es-ES" sz="1600" b="1" dirty="0">
                        <a:effectLst/>
                        <a:latin typeface="+mn-lt"/>
                        <a:ea typeface="Calibri"/>
                        <a:cs typeface="Times New Roman"/>
                      </a:endParaRPr>
                    </a:p>
                  </a:txBody>
                  <a:tcPr marL="0" marR="0" marT="0" marB="0"/>
                </a:tc>
              </a:tr>
              <a:tr h="625708">
                <a:tc>
                  <a:txBody>
                    <a:bodyPr/>
                    <a:lstStyle/>
                    <a:p>
                      <a:pPr marL="38100" marR="38100">
                        <a:lnSpc>
                          <a:spcPct val="200000"/>
                        </a:lnSpc>
                        <a:spcAft>
                          <a:spcPts val="0"/>
                        </a:spcAft>
                      </a:pPr>
                      <a:r>
                        <a:rPr lang="es-EC" sz="1600" b="1" dirty="0">
                          <a:effectLst/>
                        </a:rPr>
                        <a:t>N válido (por lista)</a:t>
                      </a:r>
                      <a:endParaRPr lang="es-ES" sz="1600" b="1" dirty="0">
                        <a:effectLst/>
                        <a:latin typeface="+mn-lt"/>
                        <a:ea typeface="Calibri"/>
                        <a:cs typeface="Times New Roman"/>
                      </a:endParaRPr>
                    </a:p>
                  </a:txBody>
                  <a:tcPr marL="0" marR="0" marT="0" marB="0"/>
                </a:tc>
                <a:tc>
                  <a:txBody>
                    <a:bodyPr/>
                    <a:lstStyle/>
                    <a:p>
                      <a:pPr marL="38100" marR="38100" algn="r">
                        <a:lnSpc>
                          <a:spcPct val="200000"/>
                        </a:lnSpc>
                        <a:spcAft>
                          <a:spcPts val="0"/>
                        </a:spcAft>
                      </a:pPr>
                      <a:r>
                        <a:rPr lang="es-EC" sz="1600" dirty="0">
                          <a:effectLst/>
                        </a:rPr>
                        <a:t>16</a:t>
                      </a:r>
                      <a:endParaRPr lang="es-ES" sz="1600" dirty="0">
                        <a:effectLst/>
                        <a:latin typeface="+mn-lt"/>
                        <a:ea typeface="Calibri"/>
                        <a:cs typeface="Times New Roman"/>
                      </a:endParaRPr>
                    </a:p>
                  </a:txBody>
                  <a:tcPr marL="0" marR="0" marT="0" marB="0"/>
                </a:tc>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mn-lt"/>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16885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29600" cy="778098"/>
          </a:xfrm>
        </p:spPr>
        <p:txBody>
          <a:bodyPr>
            <a:noAutofit/>
          </a:bodyPr>
          <a:lstStyle/>
          <a:p>
            <a:pPr lvl="2" algn="ctr" rtl="0">
              <a:spcBef>
                <a:spcPct val="0"/>
              </a:spcBef>
            </a:pPr>
            <a:r>
              <a:rPr lang="es-ES" sz="2300" b="1" i="1" dirty="0" smtClean="0">
                <a:latin typeface="+mj-lt"/>
              </a:rPr>
              <a:t>Salida técnica de Pecho Tradicional o </a:t>
            </a:r>
            <a:r>
              <a:rPr lang="es-ES" sz="2300" b="1" i="1" dirty="0" err="1" smtClean="0">
                <a:latin typeface="+mj-lt"/>
              </a:rPr>
              <a:t>Grab</a:t>
            </a:r>
            <a:r>
              <a:rPr lang="es-ES" sz="2300" b="1" i="1" dirty="0" smtClean="0">
                <a:latin typeface="+mj-lt"/>
              </a:rPr>
              <a:t> </a:t>
            </a:r>
            <a:r>
              <a:rPr lang="es-ES" sz="2300" b="1" i="1" dirty="0" err="1" smtClean="0">
                <a:latin typeface="+mj-lt"/>
              </a:rPr>
              <a:t>Start</a:t>
            </a:r>
            <a:r>
              <a:rPr lang="es-ES" sz="2300" b="1" i="1" dirty="0" smtClean="0">
                <a:latin typeface="+mj-lt"/>
              </a:rPr>
              <a:t>. Agarre lateral</a:t>
            </a:r>
            <a:endParaRPr lang="es-ES" sz="2300" i="1" dirty="0">
              <a:latin typeface="+mj-lt"/>
            </a:endParaRPr>
          </a:p>
        </p:txBody>
      </p:sp>
      <p:sp>
        <p:nvSpPr>
          <p:cNvPr id="5" name="Rectangle 1"/>
          <p:cNvSpPr>
            <a:spLocks noChangeArrowheads="1"/>
          </p:cNvSpPr>
          <p:nvPr/>
        </p:nvSpPr>
        <p:spPr bwMode="auto">
          <a:xfrm>
            <a:off x="539552" y="855386"/>
            <a:ext cx="82809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T</a:t>
            </a:r>
            <a:r>
              <a:rPr kumimoji="0" lang="es-EC" sz="2000" b="1" i="0" u="none" strike="noStrike" cap="none" normalizeH="0" baseline="0" dirty="0" smtClean="0" bmk="">
                <a:ln>
                  <a:noFill/>
                </a:ln>
                <a:solidFill>
                  <a:schemeClr val="tx1"/>
                </a:solidFill>
                <a:effectLst/>
                <a:ea typeface="Calibri" pitchFamily="34" charset="0"/>
                <a:cs typeface="Arial" pitchFamily="34" charset="0"/>
              </a:rPr>
              <a:t>abla </a:t>
            </a:r>
            <a:r>
              <a:rPr kumimoji="0" lang="es-EC" sz="2000" b="1" i="0" u="none" strike="noStrike" cap="none" normalizeH="0" baseline="0" dirty="0" smtClean="0" bmk="_Toc26212897">
                <a:ln>
                  <a:noFill/>
                </a:ln>
                <a:solidFill>
                  <a:schemeClr val="tx1"/>
                </a:solidFill>
                <a:effectLst/>
                <a:ea typeface="Calibri" pitchFamily="34" charset="0"/>
                <a:cs typeface="Arial" pitchFamily="34" charset="0"/>
              </a:rPr>
              <a:t>7</a:t>
            </a:r>
            <a:br>
              <a:rPr kumimoji="0" lang="es-EC" sz="2000" b="1" i="0" u="none" strike="noStrike" cap="none" normalizeH="0" baseline="0" dirty="0" smtClean="0" bmk="_Toc26212897">
                <a:ln>
                  <a:noFill/>
                </a:ln>
                <a:solidFill>
                  <a:schemeClr val="tx1"/>
                </a:solidFill>
                <a:effectLst/>
                <a:ea typeface="Calibri" pitchFamily="34" charset="0"/>
                <a:cs typeface="Arial" pitchFamily="34" charset="0"/>
              </a:rPr>
            </a:br>
            <a:r>
              <a:rPr kumimoji="0" lang="es-EC" sz="2000" b="0" i="1" u="none" strike="noStrike" cap="none" normalizeH="0" baseline="0" dirty="0" smtClean="0" bmk="_Toc26212897">
                <a:ln>
                  <a:noFill/>
                </a:ln>
                <a:solidFill>
                  <a:schemeClr val="tx1"/>
                </a:solidFill>
                <a:effectLst/>
                <a:ea typeface="Calibri" pitchFamily="34" charset="0"/>
                <a:cs typeface="Arial" pitchFamily="34" charset="0"/>
              </a:rPr>
              <a:t>Resultados Salida técnica de Pecho Tradicional o Grab Start. Agarre latera</a:t>
            </a:r>
            <a:endParaRPr kumimoji="0" lang="es-EC" sz="3200" b="0" i="0" u="none" strike="noStrike" cap="none" normalizeH="0" baseline="0" dirty="0" smtClean="0">
              <a:ln>
                <a:noFill/>
              </a:ln>
              <a:solidFill>
                <a:schemeClr val="tx1"/>
              </a:solidFill>
              <a:effectLst/>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626262682"/>
              </p:ext>
            </p:extLst>
          </p:nvPr>
        </p:nvGraphicFramePr>
        <p:xfrm>
          <a:off x="1619672" y="1563268"/>
          <a:ext cx="5760642" cy="4674041"/>
        </p:xfrm>
        <a:graphic>
          <a:graphicData uri="http://schemas.openxmlformats.org/drawingml/2006/table">
            <a:tbl>
              <a:tblPr firstRow="1" firstCol="1" bandRow="1">
                <a:tableStyleId>{5C22544A-7EE6-4342-B048-85BDC9FD1C3A}</a:tableStyleId>
              </a:tblPr>
              <a:tblGrid>
                <a:gridCol w="960107"/>
                <a:gridCol w="1073902"/>
                <a:gridCol w="846312"/>
                <a:gridCol w="960107"/>
                <a:gridCol w="960107"/>
                <a:gridCol w="960107"/>
              </a:tblGrid>
              <a:tr h="255353">
                <a:tc>
                  <a:txBody>
                    <a:bodyPr/>
                    <a:lstStyle/>
                    <a:p>
                      <a:pPr algn="ctr">
                        <a:lnSpc>
                          <a:spcPct val="107000"/>
                        </a:lnSpc>
                        <a:spcAft>
                          <a:spcPts val="0"/>
                        </a:spcAft>
                      </a:pPr>
                      <a:r>
                        <a:rPr lang="es-EC" sz="1400" dirty="0" err="1">
                          <a:effectLst/>
                        </a:rPr>
                        <a:t>Nro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NOMBRES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Salida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Salida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Salida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Mejor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15,87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16,47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14,65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17,69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17,22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15,46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14,34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18,20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18,05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18,32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18,05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15,29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15,14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16,87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r h="276168">
                <a:tc>
                  <a:txBody>
                    <a:bodyPr/>
                    <a:lstStyle/>
                    <a:p>
                      <a:pPr algn="ctr">
                        <a:lnSpc>
                          <a:spcPct val="107000"/>
                        </a:lnSpc>
                        <a:spcAft>
                          <a:spcPts val="0"/>
                        </a:spcAft>
                      </a:pPr>
                      <a:r>
                        <a:rPr lang="es-EC" sz="1400" dirty="0">
                          <a:effectLst/>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Caso 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16,74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a:effectLst/>
                        </a:rPr>
                        <a:t>16,86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c>
                  <a:txBody>
                    <a:bodyPr/>
                    <a:lstStyle/>
                    <a:p>
                      <a:pPr algn="ctr">
                        <a:lnSpc>
                          <a:spcPct val="107000"/>
                        </a:lnSpc>
                        <a:spcAft>
                          <a:spcPts val="0"/>
                        </a:spcAft>
                      </a:pPr>
                      <a:r>
                        <a:rPr lang="es-EC" sz="1400" dirty="0">
                          <a:effectLst/>
                        </a:rPr>
                        <a:t>16,59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337" marR="46337" marT="7021" marB="0"/>
                </a:tc>
              </a:tr>
            </a:tbl>
          </a:graphicData>
        </a:graphic>
      </p:graphicFrame>
    </p:spTree>
    <p:extLst>
      <p:ext uri="{BB962C8B-B14F-4D97-AF65-F5344CB8AC3E}">
        <p14:creationId xmlns:p14="http://schemas.microsoft.com/office/powerpoint/2010/main" val="613197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8654"/>
            <a:ext cx="8229600" cy="706090"/>
          </a:xfrm>
        </p:spPr>
        <p:txBody>
          <a:bodyPr>
            <a:normAutofit/>
          </a:bodyPr>
          <a:lstStyle/>
          <a:p>
            <a:pPr algn="l"/>
            <a:r>
              <a:rPr lang="es-EC" sz="2800" b="1" dirty="0"/>
              <a:t>Tabla </a:t>
            </a:r>
            <a:r>
              <a:rPr lang="es-EC" sz="2800" b="1" dirty="0" smtClean="0"/>
              <a:t>8 </a:t>
            </a:r>
            <a:r>
              <a:rPr lang="es-EC" sz="2800" i="1" dirty="0" smtClean="0"/>
              <a:t>Estadísticos descriptivos</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6470621"/>
              </p:ext>
            </p:extLst>
          </p:nvPr>
        </p:nvGraphicFramePr>
        <p:xfrm>
          <a:off x="395536" y="1052736"/>
          <a:ext cx="8424937" cy="4421250"/>
        </p:xfrm>
        <a:graphic>
          <a:graphicData uri="http://schemas.openxmlformats.org/drawingml/2006/table">
            <a:tbl>
              <a:tblPr>
                <a:tableStyleId>{284E427A-3D55-4303-BF80-6455036E1DE7}</a:tableStyleId>
              </a:tblPr>
              <a:tblGrid>
                <a:gridCol w="1808301"/>
                <a:gridCol w="871297"/>
                <a:gridCol w="1026114"/>
                <a:gridCol w="1189032"/>
                <a:gridCol w="1027014"/>
                <a:gridCol w="1228637"/>
                <a:gridCol w="1274542"/>
              </a:tblGrid>
              <a:tr h="574315">
                <a:tc gridSpan="7">
                  <a:txBody>
                    <a:bodyPr/>
                    <a:lstStyle/>
                    <a:p>
                      <a:pPr marL="38100" marR="38100" algn="ctr">
                        <a:lnSpc>
                          <a:spcPct val="200000"/>
                        </a:lnSpc>
                        <a:spcAft>
                          <a:spcPts val="0"/>
                        </a:spcAft>
                      </a:pPr>
                      <a:r>
                        <a:rPr lang="es-EC" sz="1600" b="1" dirty="0">
                          <a:effectLst/>
                        </a:rPr>
                        <a:t>Estadísticos descriptivos</a:t>
                      </a:r>
                      <a:endParaRPr lang="es-ES" sz="1600" b="1" dirty="0">
                        <a:effectLst/>
                        <a:latin typeface="Calibri"/>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21829">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N</a:t>
                      </a:r>
                      <a:endParaRPr lang="es-ES" sz="1600" b="1"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Rango</a:t>
                      </a:r>
                      <a:endParaRPr lang="es-ES" sz="1600" b="1"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Mínimo</a:t>
                      </a:r>
                      <a:endParaRPr lang="es-ES" sz="1600" b="1"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Máximo</a:t>
                      </a:r>
                      <a:endParaRPr lang="es-ES" sz="1600" b="1"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Media</a:t>
                      </a:r>
                      <a:endParaRPr lang="es-ES" sz="1600" b="1" dirty="0">
                        <a:effectLst/>
                        <a:latin typeface="Calibri"/>
                        <a:ea typeface="Calibri"/>
                        <a:cs typeface="Times New Roman"/>
                      </a:endParaRPr>
                    </a:p>
                  </a:txBody>
                  <a:tcPr marL="0" marR="0" marT="0" marB="0" anchor="b"/>
                </a:tc>
                <a:tc>
                  <a:txBody>
                    <a:bodyPr/>
                    <a:lstStyle/>
                    <a:p>
                      <a:pPr marL="38100" marR="38100" algn="ctr">
                        <a:lnSpc>
                          <a:spcPct val="200000"/>
                        </a:lnSpc>
                        <a:spcAft>
                          <a:spcPts val="0"/>
                        </a:spcAft>
                      </a:pPr>
                      <a:r>
                        <a:rPr lang="es-EC" sz="1600" b="1" dirty="0">
                          <a:effectLst/>
                        </a:rPr>
                        <a:t>Desviación estándar</a:t>
                      </a:r>
                      <a:endParaRPr lang="es-ES" sz="1600" b="1" dirty="0">
                        <a:effectLst/>
                        <a:latin typeface="Calibri"/>
                        <a:ea typeface="Calibri"/>
                        <a:cs typeface="Times New Roman"/>
                      </a:endParaRPr>
                    </a:p>
                  </a:txBody>
                  <a:tcPr marL="0" marR="0" marT="0" marB="0" anchor="b"/>
                </a:tc>
              </a:tr>
              <a:tr h="574315">
                <a:tc>
                  <a:txBody>
                    <a:bodyPr/>
                    <a:lstStyle/>
                    <a:p>
                      <a:pPr marL="38100" marR="38100">
                        <a:lnSpc>
                          <a:spcPct val="200000"/>
                        </a:lnSpc>
                        <a:spcAft>
                          <a:spcPts val="0"/>
                        </a:spcAft>
                      </a:pPr>
                      <a:r>
                        <a:rPr lang="es-EC" sz="1600" b="1" dirty="0">
                          <a:effectLst/>
                        </a:rPr>
                        <a:t>SALIDA 1</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3,45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14.49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18.2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16,15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1,14 seg</a:t>
                      </a:r>
                      <a:endParaRPr lang="es-ES" sz="1600">
                        <a:effectLst/>
                        <a:latin typeface="Calibri"/>
                        <a:ea typeface="Calibri"/>
                        <a:cs typeface="Times New Roman"/>
                      </a:endParaRPr>
                    </a:p>
                  </a:txBody>
                  <a:tcPr marL="0" marR="0" marT="0" marB="0"/>
                </a:tc>
              </a:tr>
              <a:tr h="574315">
                <a:tc>
                  <a:txBody>
                    <a:bodyPr/>
                    <a:lstStyle/>
                    <a:p>
                      <a:pPr marL="38100" marR="38100">
                        <a:lnSpc>
                          <a:spcPct val="200000"/>
                        </a:lnSpc>
                        <a:spcAft>
                          <a:spcPts val="0"/>
                        </a:spcAft>
                      </a:pPr>
                      <a:r>
                        <a:rPr lang="es-EC" sz="1600" b="1" dirty="0">
                          <a:effectLst/>
                        </a:rPr>
                        <a:t>SALIDA 2</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2,41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14,34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18,05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16,00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1,13 seg</a:t>
                      </a:r>
                      <a:endParaRPr lang="es-ES" sz="1600">
                        <a:effectLst/>
                        <a:latin typeface="Calibri"/>
                        <a:ea typeface="Calibri"/>
                        <a:cs typeface="Times New Roman"/>
                      </a:endParaRPr>
                    </a:p>
                  </a:txBody>
                  <a:tcPr marL="0" marR="0" marT="0" marB="0"/>
                </a:tc>
              </a:tr>
              <a:tr h="574315">
                <a:tc>
                  <a:txBody>
                    <a:bodyPr/>
                    <a:lstStyle/>
                    <a:p>
                      <a:pPr marL="38100" marR="38100">
                        <a:lnSpc>
                          <a:spcPct val="200000"/>
                        </a:lnSpc>
                        <a:spcAft>
                          <a:spcPts val="0"/>
                        </a:spcAft>
                      </a:pPr>
                      <a:r>
                        <a:rPr lang="es-EC" sz="1600" b="1" dirty="0">
                          <a:effectLst/>
                        </a:rPr>
                        <a:t>SALIDA 3</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3,78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14,61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18,32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16,27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1,15 seg</a:t>
                      </a:r>
                      <a:endParaRPr lang="es-ES" sz="1600">
                        <a:effectLst/>
                        <a:latin typeface="Calibri"/>
                        <a:ea typeface="Calibri"/>
                        <a:cs typeface="Times New Roman"/>
                      </a:endParaRPr>
                    </a:p>
                  </a:txBody>
                  <a:tcPr marL="0" marR="0" marT="0" marB="0"/>
                </a:tc>
              </a:tr>
              <a:tr h="574315">
                <a:tc>
                  <a:txBody>
                    <a:bodyPr/>
                    <a:lstStyle/>
                    <a:p>
                      <a:pPr marL="38100" marR="38100">
                        <a:lnSpc>
                          <a:spcPct val="200000"/>
                        </a:lnSpc>
                        <a:spcAft>
                          <a:spcPts val="0"/>
                        </a:spcAft>
                      </a:pPr>
                      <a:r>
                        <a:rPr lang="es-EC" sz="1600" b="1" dirty="0">
                          <a:effectLst/>
                        </a:rPr>
                        <a:t>MEJOR SALIDA</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2,41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14,34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18,05 seg</a:t>
                      </a:r>
                      <a:endParaRPr lang="es-ES" sz="160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16,00 seg</a:t>
                      </a:r>
                      <a:endParaRPr lang="es-ES" sz="1600"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a:effectLst/>
                        </a:rPr>
                        <a:t>1,13 seg</a:t>
                      </a:r>
                      <a:endParaRPr lang="es-ES" sz="1600">
                        <a:effectLst/>
                        <a:latin typeface="Calibri"/>
                        <a:ea typeface="Calibri"/>
                        <a:cs typeface="Times New Roman"/>
                      </a:endParaRPr>
                    </a:p>
                  </a:txBody>
                  <a:tcPr marL="0" marR="0" marT="0" marB="0"/>
                </a:tc>
              </a:tr>
              <a:tr h="574315">
                <a:tc>
                  <a:txBody>
                    <a:bodyPr/>
                    <a:lstStyle/>
                    <a:p>
                      <a:pPr marL="38100" marR="38100">
                        <a:lnSpc>
                          <a:spcPct val="200000"/>
                        </a:lnSpc>
                        <a:spcAft>
                          <a:spcPts val="0"/>
                        </a:spcAft>
                      </a:pPr>
                      <a:r>
                        <a:rPr lang="es-EC" sz="1600" b="1" dirty="0">
                          <a:effectLst/>
                        </a:rPr>
                        <a:t>N válido (por lista)</a:t>
                      </a:r>
                      <a:endParaRPr lang="es-ES" sz="1600" b="1" dirty="0">
                        <a:effectLst/>
                        <a:latin typeface="Calibri"/>
                        <a:ea typeface="Calibri"/>
                        <a:cs typeface="Times New Roman"/>
                      </a:endParaRPr>
                    </a:p>
                  </a:txBody>
                  <a:tcPr marL="0" marR="0" marT="0" marB="0"/>
                </a:tc>
                <a:tc>
                  <a:txBody>
                    <a:bodyPr/>
                    <a:lstStyle/>
                    <a:p>
                      <a:pPr marL="38100" marR="38100" algn="ctr">
                        <a:lnSpc>
                          <a:spcPct val="2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2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993451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41784"/>
            <a:ext cx="8229600" cy="1143000"/>
          </a:xfrm>
        </p:spPr>
        <p:txBody>
          <a:bodyPr>
            <a:normAutofit/>
          </a:bodyPr>
          <a:lstStyle/>
          <a:p>
            <a:pPr lvl="2" algn="ctr" rtl="0">
              <a:spcBef>
                <a:spcPct val="0"/>
              </a:spcBef>
            </a:pPr>
            <a:r>
              <a:rPr lang="es-ES" sz="2100" b="1" i="1" dirty="0" smtClean="0">
                <a:latin typeface="+mj-lt"/>
              </a:rPr>
              <a:t>Salida técnica de Pecho </a:t>
            </a:r>
            <a:r>
              <a:rPr lang="es-ES" sz="2100" b="1" i="1" dirty="0" err="1" smtClean="0">
                <a:latin typeface="+mj-lt"/>
              </a:rPr>
              <a:t>Track</a:t>
            </a:r>
            <a:r>
              <a:rPr lang="es-ES" sz="2100" b="1" i="1" dirty="0" smtClean="0">
                <a:latin typeface="+mj-lt"/>
              </a:rPr>
              <a:t> o </a:t>
            </a:r>
            <a:r>
              <a:rPr lang="es-ES" sz="2100" b="1" i="1" dirty="0" err="1" smtClean="0">
                <a:latin typeface="+mj-lt"/>
              </a:rPr>
              <a:t>Track</a:t>
            </a:r>
            <a:r>
              <a:rPr lang="es-ES" sz="2100" b="1" i="1" dirty="0" smtClean="0">
                <a:latin typeface="+mj-lt"/>
              </a:rPr>
              <a:t> </a:t>
            </a:r>
            <a:r>
              <a:rPr lang="es-ES" sz="2100" b="1" i="1" dirty="0" err="1" smtClean="0">
                <a:latin typeface="+mj-lt"/>
              </a:rPr>
              <a:t>Start</a:t>
            </a:r>
            <a:r>
              <a:rPr lang="es-ES" sz="2100" b="1" i="1" dirty="0" smtClean="0">
                <a:latin typeface="+mj-lt"/>
              </a:rPr>
              <a:t>. </a:t>
            </a:r>
            <a:r>
              <a:rPr lang="es-ES" sz="2100" b="1" i="1" dirty="0" err="1" smtClean="0">
                <a:latin typeface="+mj-lt"/>
              </a:rPr>
              <a:t>Circunducción</a:t>
            </a:r>
            <a:r>
              <a:rPr lang="es-ES" sz="2100" b="1" i="1" dirty="0" smtClean="0">
                <a:latin typeface="+mj-lt"/>
              </a:rPr>
              <a:t> de brazos</a:t>
            </a:r>
            <a:endParaRPr lang="es-ES" sz="2100" i="1" dirty="0">
              <a:latin typeface="+mj-lt"/>
            </a:endParaRPr>
          </a:p>
        </p:txBody>
      </p:sp>
      <p:sp>
        <p:nvSpPr>
          <p:cNvPr id="5" name="Rectangle 1"/>
          <p:cNvSpPr>
            <a:spLocks noChangeArrowheads="1"/>
          </p:cNvSpPr>
          <p:nvPr/>
        </p:nvSpPr>
        <p:spPr bwMode="auto">
          <a:xfrm>
            <a:off x="755576" y="980728"/>
            <a:ext cx="8208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ea typeface="Calibri" pitchFamily="34" charset="0"/>
                <a:cs typeface="Arial" pitchFamily="34" charset="0"/>
              </a:rPr>
              <a:t>T</a:t>
            </a:r>
            <a:r>
              <a:rPr kumimoji="0" lang="es-EC" b="1" i="0" u="none" strike="noStrike" cap="none" normalizeH="0" baseline="0" dirty="0" smtClean="0" bmk="">
                <a:ln>
                  <a:noFill/>
                </a:ln>
                <a:solidFill>
                  <a:schemeClr val="tx1"/>
                </a:solidFill>
                <a:effectLst/>
                <a:ea typeface="Calibri" pitchFamily="34" charset="0"/>
                <a:cs typeface="Arial" pitchFamily="34" charset="0"/>
              </a:rPr>
              <a:t>abla </a:t>
            </a:r>
            <a:r>
              <a:rPr kumimoji="0" lang="es-EC" b="1" i="0" u="none" strike="noStrike" cap="none" normalizeH="0" baseline="0" dirty="0" smtClean="0" bmk="_Toc26212899">
                <a:ln>
                  <a:noFill/>
                </a:ln>
                <a:solidFill>
                  <a:schemeClr val="tx1"/>
                </a:solidFill>
                <a:effectLst/>
                <a:ea typeface="Calibri" pitchFamily="34" charset="0"/>
                <a:cs typeface="Arial" pitchFamily="34" charset="0"/>
              </a:rPr>
              <a:t>9 </a:t>
            </a:r>
            <a:br>
              <a:rPr kumimoji="0" lang="es-EC" b="1" i="0" u="none" strike="noStrike" cap="none" normalizeH="0" baseline="0" dirty="0" smtClean="0" bmk="_Toc26212899">
                <a:ln>
                  <a:noFill/>
                </a:ln>
                <a:solidFill>
                  <a:schemeClr val="tx1"/>
                </a:solidFill>
                <a:effectLst/>
                <a:ea typeface="Calibri" pitchFamily="34" charset="0"/>
                <a:cs typeface="Arial" pitchFamily="34" charset="0"/>
              </a:rPr>
            </a:br>
            <a:r>
              <a:rPr kumimoji="0" lang="es-EC" b="0" i="1" u="none" strike="noStrike" cap="none" normalizeH="0" baseline="0" dirty="0" smtClean="0" bmk="_Toc26212899">
                <a:ln>
                  <a:noFill/>
                </a:ln>
                <a:solidFill>
                  <a:schemeClr val="tx1"/>
                </a:solidFill>
                <a:effectLst/>
                <a:ea typeface="Calibri" pitchFamily="34" charset="0"/>
                <a:cs typeface="Arial" pitchFamily="34" charset="0"/>
              </a:rPr>
              <a:t>Resultados Salida técnica de Pecho Track o Track Start. Circunducción de brazos</a:t>
            </a:r>
            <a:endParaRPr kumimoji="0" lang="es-ES" sz="1050" b="0" i="0" u="none" strike="noStrike" cap="none" normalizeH="0" baseline="0" dirty="0" smtClean="0">
              <a:ln>
                <a:noFill/>
              </a:ln>
              <a:solidFill>
                <a:schemeClr val="tx1"/>
              </a:solidFill>
              <a:effectLst/>
              <a:cs typeface="Arial"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290296883"/>
              </p:ext>
            </p:extLst>
          </p:nvPr>
        </p:nvGraphicFramePr>
        <p:xfrm>
          <a:off x="2099068" y="1700808"/>
          <a:ext cx="5209236" cy="4544315"/>
        </p:xfrm>
        <a:graphic>
          <a:graphicData uri="http://schemas.openxmlformats.org/drawingml/2006/table">
            <a:tbl>
              <a:tblPr firstRow="1" firstCol="1" bandRow="1">
                <a:tableStyleId>{5C22544A-7EE6-4342-B048-85BDC9FD1C3A}</a:tableStyleId>
              </a:tblPr>
              <a:tblGrid>
                <a:gridCol w="456708"/>
                <a:gridCol w="1140858"/>
                <a:gridCol w="839059"/>
                <a:gridCol w="839059"/>
                <a:gridCol w="839059"/>
                <a:gridCol w="1094493"/>
              </a:tblGrid>
              <a:tr h="455695">
                <a:tc>
                  <a:txBody>
                    <a:bodyPr/>
                    <a:lstStyle/>
                    <a:p>
                      <a:pPr algn="ctr">
                        <a:lnSpc>
                          <a:spcPct val="107000"/>
                        </a:lnSpc>
                        <a:spcAft>
                          <a:spcPts val="800"/>
                        </a:spcAft>
                      </a:pPr>
                      <a:r>
                        <a:rPr lang="es-EC" sz="1400">
                          <a:effectLst/>
                        </a:rPr>
                        <a:t>Nro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NOMBRES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Salida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Salida 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Salida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Mejor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r>
              <a:tr h="227412">
                <a:tc>
                  <a:txBody>
                    <a:bodyPr/>
                    <a:lstStyle/>
                    <a:p>
                      <a:pPr algn="ctr">
                        <a:lnSpc>
                          <a:spcPct val="107000"/>
                        </a:lnSpc>
                        <a:spcAft>
                          <a:spcPts val="80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15,52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15,35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15,31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15,31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16,16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15,99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15,95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15,95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16,24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16,07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16,03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16,03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14,65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14,48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14,44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14,44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18833">
                <a:tc>
                  <a:txBody>
                    <a:bodyPr/>
                    <a:lstStyle/>
                    <a:p>
                      <a:pPr algn="ctr">
                        <a:lnSpc>
                          <a:spcPct val="107000"/>
                        </a:lnSpc>
                        <a:spcAft>
                          <a:spcPts val="80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14,42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14,25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14,21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a:t>
                      </a:r>
                      <a:r>
                        <a:rPr lang="es-EC" sz="1400" dirty="0" smtClean="0">
                          <a:effectLst/>
                        </a:rPr>
                        <a:t>14,21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79453">
                <a:tc>
                  <a:txBody>
                    <a:bodyPr/>
                    <a:lstStyle/>
                    <a:p>
                      <a:pPr algn="ctr">
                        <a:lnSpc>
                          <a:spcPct val="107000"/>
                        </a:lnSpc>
                        <a:spcAft>
                          <a:spcPts val="80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17,46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17,29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17,25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a:t>
                      </a:r>
                      <a:r>
                        <a:rPr lang="es-EC" sz="1400" dirty="0" smtClean="0">
                          <a:effectLst/>
                        </a:rPr>
                        <a:t>  </a:t>
                      </a:r>
                      <a:r>
                        <a:rPr lang="es-EC" sz="1400" dirty="0">
                          <a:effectLst/>
                        </a:rPr>
                        <a:t>17,25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15,77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15,60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15,56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15,56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16,81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16,64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16,60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16,60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14,88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14,71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14,67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14,67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27412">
                <a:tc>
                  <a:txBody>
                    <a:bodyPr/>
                    <a:lstStyle/>
                    <a:p>
                      <a:pPr algn="ctr">
                        <a:lnSpc>
                          <a:spcPct val="107000"/>
                        </a:lnSpc>
                        <a:spcAft>
                          <a:spcPts val="800"/>
                        </a:spcAft>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17,14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16,97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16,93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16,93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314488">
                <a:tc>
                  <a:txBody>
                    <a:bodyPr/>
                    <a:lstStyle/>
                    <a:p>
                      <a:pPr algn="ctr">
                        <a:lnSpc>
                          <a:spcPct val="107000"/>
                        </a:lnSpc>
                        <a:spcAft>
                          <a:spcPts val="800"/>
                        </a:spcAft>
                      </a:pPr>
                      <a:r>
                        <a:rPr lang="es-EC" sz="1400">
                          <a:effectLst/>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15,23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15,06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15,02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a:t>
                      </a:r>
                      <a:r>
                        <a:rPr lang="es-EC" sz="1400" dirty="0" smtClean="0">
                          <a:effectLst/>
                        </a:rPr>
                        <a:t>   </a:t>
                      </a:r>
                      <a:r>
                        <a:rPr lang="es-EC" sz="1400" dirty="0">
                          <a:effectLst/>
                        </a:rPr>
                        <a:t>15,02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89741">
                <a:tc>
                  <a:txBody>
                    <a:bodyPr/>
                    <a:lstStyle/>
                    <a:p>
                      <a:pPr algn="ctr">
                        <a:lnSpc>
                          <a:spcPct val="107000"/>
                        </a:lnSpc>
                        <a:spcAft>
                          <a:spcPts val="800"/>
                        </a:spcAft>
                      </a:pPr>
                      <a:r>
                        <a:rPr lang="es-EC" sz="1400">
                          <a:effectLst/>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14,26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14,09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14,05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a:t>
                      </a:r>
                      <a:r>
                        <a:rPr lang="es-EC" sz="1400" dirty="0" smtClean="0">
                          <a:effectLst/>
                        </a:rPr>
                        <a:t>14,05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88032">
                <a:tc>
                  <a:txBody>
                    <a:bodyPr/>
                    <a:lstStyle/>
                    <a:p>
                      <a:pPr algn="ctr">
                        <a:lnSpc>
                          <a:spcPct val="107000"/>
                        </a:lnSpc>
                        <a:spcAft>
                          <a:spcPts val="800"/>
                        </a:spcAft>
                      </a:pPr>
                      <a:r>
                        <a:rPr lang="es-EC" sz="1400">
                          <a:effectLst/>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17,97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17,80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17,76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a:t>
                      </a:r>
                      <a:r>
                        <a:rPr lang="es-EC" sz="1400" dirty="0" smtClean="0">
                          <a:effectLst/>
                        </a:rPr>
                        <a:t>17,76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16024">
                <a:tc>
                  <a:txBody>
                    <a:bodyPr/>
                    <a:lstStyle/>
                    <a:p>
                      <a:pPr algn="ctr">
                        <a:lnSpc>
                          <a:spcPct val="107000"/>
                        </a:lnSpc>
                        <a:spcAft>
                          <a:spcPts val="800"/>
                        </a:spcAft>
                      </a:pPr>
                      <a:r>
                        <a:rPr lang="es-EC" sz="1400">
                          <a:effectLst/>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15,06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14,89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14,85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14,85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76644">
                <a:tc>
                  <a:txBody>
                    <a:bodyPr/>
                    <a:lstStyle/>
                    <a:p>
                      <a:pPr algn="ctr">
                        <a:lnSpc>
                          <a:spcPct val="107000"/>
                        </a:lnSpc>
                        <a:spcAft>
                          <a:spcPts val="800"/>
                        </a:spcAft>
                      </a:pPr>
                      <a:r>
                        <a:rPr lang="es-EC" sz="1400">
                          <a:effectLst/>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16,64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16,47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16,43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16,43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r h="288032">
                <a:tc>
                  <a:txBody>
                    <a:bodyPr/>
                    <a:lstStyle/>
                    <a:p>
                      <a:pPr algn="ctr">
                        <a:lnSpc>
                          <a:spcPct val="107000"/>
                        </a:lnSpc>
                        <a:spcAft>
                          <a:spcPts val="800"/>
                        </a:spcAft>
                      </a:pPr>
                      <a:r>
                        <a:rPr lang="es-EC" sz="1400">
                          <a:effectLst/>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Caso 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6940" marB="0"/>
                </a:tc>
                <a:tc>
                  <a:txBody>
                    <a:bodyPr/>
                    <a:lstStyle/>
                    <a:p>
                      <a:pPr algn="ctr">
                        <a:lnSpc>
                          <a:spcPct val="107000"/>
                        </a:lnSpc>
                        <a:spcAft>
                          <a:spcPts val="800"/>
                        </a:spcAft>
                      </a:pPr>
                      <a:r>
                        <a:rPr lang="es-EC" sz="1400">
                          <a:effectLst/>
                        </a:rPr>
                        <a:t>       16,51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16,34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a:effectLst/>
                        </a:rPr>
                        <a:t>        16,30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c>
                  <a:txBody>
                    <a:bodyPr/>
                    <a:lstStyle/>
                    <a:p>
                      <a:pPr algn="ctr">
                        <a:lnSpc>
                          <a:spcPct val="107000"/>
                        </a:lnSpc>
                        <a:spcAft>
                          <a:spcPts val="800"/>
                        </a:spcAft>
                      </a:pPr>
                      <a:r>
                        <a:rPr lang="es-EC" sz="1400" dirty="0">
                          <a:effectLst/>
                        </a:rPr>
                        <a:t>           16,30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578" marR="48578" marT="6940" marB="0"/>
                </a:tc>
              </a:tr>
            </a:tbl>
          </a:graphicData>
        </a:graphic>
      </p:graphicFrame>
    </p:spTree>
    <p:extLst>
      <p:ext uri="{BB962C8B-B14F-4D97-AF65-F5344CB8AC3E}">
        <p14:creationId xmlns:p14="http://schemas.microsoft.com/office/powerpoint/2010/main" val="369878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8654"/>
            <a:ext cx="8229600" cy="634082"/>
          </a:xfrm>
        </p:spPr>
        <p:txBody>
          <a:bodyPr>
            <a:normAutofit/>
          </a:bodyPr>
          <a:lstStyle/>
          <a:p>
            <a:pPr algn="l"/>
            <a:r>
              <a:rPr lang="es-EC" sz="3100" b="1" dirty="0"/>
              <a:t>Tabla </a:t>
            </a:r>
            <a:r>
              <a:rPr lang="es-EC" sz="3100" b="1" dirty="0" smtClean="0"/>
              <a:t>10 </a:t>
            </a:r>
            <a:r>
              <a:rPr lang="es-EC" sz="3200" i="1" dirty="0" smtClean="0"/>
              <a:t>Estadísticos</a:t>
            </a:r>
            <a:r>
              <a:rPr lang="es-EC" sz="3100" i="1" dirty="0" smtClean="0"/>
              <a:t> descriptivos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49879983"/>
              </p:ext>
            </p:extLst>
          </p:nvPr>
        </p:nvGraphicFramePr>
        <p:xfrm>
          <a:off x="611561" y="1346034"/>
          <a:ext cx="7920880" cy="4027182"/>
        </p:xfrm>
        <a:graphic>
          <a:graphicData uri="http://schemas.openxmlformats.org/drawingml/2006/table">
            <a:tbl>
              <a:tblPr>
                <a:tableStyleId>{284E427A-3D55-4303-BF80-6455036E1DE7}</a:tableStyleId>
              </a:tblPr>
              <a:tblGrid>
                <a:gridCol w="1872207"/>
                <a:gridCol w="432048"/>
                <a:gridCol w="947688"/>
                <a:gridCol w="1203763"/>
                <a:gridCol w="1112865"/>
                <a:gridCol w="1055099"/>
                <a:gridCol w="1297210"/>
              </a:tblGrid>
              <a:tr h="524548">
                <a:tc gridSpan="7">
                  <a:txBody>
                    <a:bodyPr/>
                    <a:lstStyle/>
                    <a:p>
                      <a:pPr marL="38100" marR="38100" algn="ctr">
                        <a:lnSpc>
                          <a:spcPct val="200000"/>
                        </a:lnSpc>
                        <a:spcAft>
                          <a:spcPts val="0"/>
                        </a:spcAft>
                      </a:pPr>
                      <a:r>
                        <a:rPr lang="es-EC" sz="1600" b="1" dirty="0">
                          <a:effectLst/>
                        </a:rPr>
                        <a:t>Estadísticos descriptivos</a:t>
                      </a:r>
                      <a:endParaRPr lang="es-ES" sz="1600" b="1" dirty="0">
                        <a:effectLst/>
                        <a:latin typeface="Calibri"/>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55571">
                <a:tc>
                  <a:txBody>
                    <a:bodyPr/>
                    <a:lstStyle/>
                    <a:p>
                      <a:pPr>
                        <a:lnSpc>
                          <a:spcPct val="100000"/>
                        </a:lnSpc>
                        <a:spcAft>
                          <a:spcPts val="0"/>
                        </a:spcAft>
                      </a:pPr>
                      <a:r>
                        <a:rPr lang="es-EC" sz="1600" b="1" dirty="0">
                          <a:effectLst/>
                        </a:rPr>
                        <a:t> </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N</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Rango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Mínimo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Máximo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Media</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Desviación estándar</a:t>
                      </a:r>
                      <a:endParaRPr lang="es-ES" sz="1600" b="1" dirty="0">
                        <a:effectLst/>
                        <a:latin typeface="Calibri"/>
                        <a:ea typeface="Calibri"/>
                        <a:cs typeface="Times New Roman"/>
                      </a:endParaRPr>
                    </a:p>
                  </a:txBody>
                  <a:tcPr marL="0" marR="0" marT="0" marB="0" anchor="b"/>
                </a:tc>
              </a:tr>
              <a:tr h="524548">
                <a:tc>
                  <a:txBody>
                    <a:bodyPr/>
                    <a:lstStyle/>
                    <a:p>
                      <a:pPr marL="38100" marR="38100">
                        <a:lnSpc>
                          <a:spcPct val="100000"/>
                        </a:lnSpc>
                        <a:spcAft>
                          <a:spcPts val="0"/>
                        </a:spcAft>
                      </a:pPr>
                      <a:r>
                        <a:rPr lang="es-EC" sz="1600" b="1" dirty="0">
                          <a:effectLst/>
                        </a:rPr>
                        <a:t>SALIDA 1</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3,45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14.26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17.97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15,92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1,13  seg</a:t>
                      </a:r>
                      <a:endParaRPr lang="es-ES" sz="1600">
                        <a:effectLst/>
                        <a:latin typeface="Calibri"/>
                        <a:ea typeface="Calibri"/>
                        <a:cs typeface="Times New Roman"/>
                      </a:endParaRPr>
                    </a:p>
                  </a:txBody>
                  <a:tcPr marL="0" marR="0" marT="0" marB="0"/>
                </a:tc>
              </a:tr>
              <a:tr h="524548">
                <a:tc>
                  <a:txBody>
                    <a:bodyPr/>
                    <a:lstStyle/>
                    <a:p>
                      <a:pPr marL="38100" marR="38100">
                        <a:lnSpc>
                          <a:spcPct val="100000"/>
                        </a:lnSpc>
                        <a:spcAft>
                          <a:spcPts val="0"/>
                        </a:spcAft>
                      </a:pPr>
                      <a:r>
                        <a:rPr lang="es-EC" sz="1600" b="1" dirty="0">
                          <a:effectLst/>
                        </a:rPr>
                        <a:t>SALIDA 2</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3,23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14,09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17,80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15,75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2,14 seg</a:t>
                      </a:r>
                      <a:endParaRPr lang="es-ES" sz="1600">
                        <a:effectLst/>
                        <a:latin typeface="Calibri"/>
                        <a:ea typeface="Calibri"/>
                        <a:cs typeface="Times New Roman"/>
                      </a:endParaRPr>
                    </a:p>
                  </a:txBody>
                  <a:tcPr marL="0" marR="0" marT="0" marB="0"/>
                </a:tc>
              </a:tr>
              <a:tr h="524548">
                <a:tc>
                  <a:txBody>
                    <a:bodyPr/>
                    <a:lstStyle/>
                    <a:p>
                      <a:pPr marL="38100" marR="38100">
                        <a:lnSpc>
                          <a:spcPct val="100000"/>
                        </a:lnSpc>
                        <a:spcAft>
                          <a:spcPts val="0"/>
                        </a:spcAft>
                      </a:pPr>
                      <a:r>
                        <a:rPr lang="es-EC" sz="1600" b="1" dirty="0">
                          <a:effectLst/>
                        </a:rPr>
                        <a:t>SALIDA 3</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2,71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14,05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17,76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15,71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1,45 seg</a:t>
                      </a:r>
                      <a:endParaRPr lang="es-ES" sz="1600">
                        <a:effectLst/>
                        <a:latin typeface="Calibri"/>
                        <a:ea typeface="Calibri"/>
                        <a:cs typeface="Times New Roman"/>
                      </a:endParaRPr>
                    </a:p>
                  </a:txBody>
                  <a:tcPr marL="0" marR="0" marT="0" marB="0"/>
                </a:tc>
              </a:tr>
              <a:tr h="524548">
                <a:tc>
                  <a:txBody>
                    <a:bodyPr/>
                    <a:lstStyle/>
                    <a:p>
                      <a:pPr marL="38100" marR="38100">
                        <a:lnSpc>
                          <a:spcPct val="100000"/>
                        </a:lnSpc>
                        <a:spcAft>
                          <a:spcPts val="0"/>
                        </a:spcAft>
                      </a:pPr>
                      <a:r>
                        <a:rPr lang="es-EC" sz="1600" b="1" dirty="0">
                          <a:effectLst/>
                        </a:rPr>
                        <a:t>MEJOR SALIDA</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a:effectLst/>
                        </a:rPr>
                        <a:t>16</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a:effectLst/>
                        </a:rPr>
                        <a:t>2,71 seg</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a:effectLst/>
                        </a:rPr>
                        <a:t>14,05 seg</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a:effectLst/>
                        </a:rPr>
                        <a:t>17,76 seg</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dirty="0">
                          <a:effectLst/>
                        </a:rPr>
                        <a:t>15,71 seg</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dirty="0">
                          <a:effectLst/>
                        </a:rPr>
                        <a:t>1,13 </a:t>
                      </a:r>
                      <a:r>
                        <a:rPr lang="es-EC" sz="1600" b="1" dirty="0" err="1">
                          <a:effectLst/>
                        </a:rPr>
                        <a:t>seg</a:t>
                      </a:r>
                      <a:endParaRPr lang="es-ES" sz="1600" b="1" dirty="0">
                        <a:effectLst/>
                        <a:latin typeface="Calibri"/>
                        <a:ea typeface="Calibri"/>
                        <a:cs typeface="Times New Roman"/>
                      </a:endParaRPr>
                    </a:p>
                  </a:txBody>
                  <a:tcPr marL="0" marR="0" marT="0" marB="0"/>
                </a:tc>
              </a:tr>
              <a:tr h="848871">
                <a:tc>
                  <a:txBody>
                    <a:bodyPr/>
                    <a:lstStyle/>
                    <a:p>
                      <a:pPr marL="38100" marR="38100">
                        <a:lnSpc>
                          <a:spcPct val="100000"/>
                        </a:lnSpc>
                        <a:spcAft>
                          <a:spcPts val="0"/>
                        </a:spcAft>
                      </a:pPr>
                      <a:r>
                        <a:rPr lang="es-EC" sz="1600" b="1" dirty="0">
                          <a:effectLst/>
                        </a:rPr>
                        <a:t>N válido (por lista)</a:t>
                      </a:r>
                      <a:endParaRPr lang="es-ES" sz="1600" b="1"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algn="ct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gn="ct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gn="ct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gn="ct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gn="ct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2342693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pPr lvl="2" algn="ctr" rtl="0">
              <a:spcBef>
                <a:spcPct val="0"/>
              </a:spcBef>
            </a:pPr>
            <a:r>
              <a:rPr lang="es-ES" sz="2300" b="1" i="1" dirty="0">
                <a:latin typeface="+mj-lt"/>
              </a:rPr>
              <a:t>Salida técnica de Pecho Track o Track Start. Agarre </a:t>
            </a:r>
            <a:r>
              <a:rPr lang="es-ES" sz="2300" b="1" i="1" dirty="0" smtClean="0">
                <a:latin typeface="+mj-lt"/>
              </a:rPr>
              <a:t>frontal</a:t>
            </a:r>
            <a:endParaRPr lang="es-ES" sz="2300" i="1" dirty="0">
              <a:latin typeface="+mj-lt"/>
            </a:endParaRPr>
          </a:p>
        </p:txBody>
      </p:sp>
      <p:sp>
        <p:nvSpPr>
          <p:cNvPr id="5" name="Rectangle 1"/>
          <p:cNvSpPr>
            <a:spLocks noChangeArrowheads="1"/>
          </p:cNvSpPr>
          <p:nvPr/>
        </p:nvSpPr>
        <p:spPr bwMode="auto">
          <a:xfrm>
            <a:off x="822440" y="1052736"/>
            <a:ext cx="74219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T</a:t>
            </a:r>
            <a:r>
              <a:rPr kumimoji="0" lang="es-EC" sz="2000" b="1" i="0" u="none" strike="noStrike" cap="none" normalizeH="0" baseline="0" dirty="0" smtClean="0" bmk="">
                <a:ln>
                  <a:noFill/>
                </a:ln>
                <a:solidFill>
                  <a:schemeClr val="tx1"/>
                </a:solidFill>
                <a:effectLst/>
                <a:ea typeface="Calibri" pitchFamily="34" charset="0"/>
                <a:cs typeface="Arial" pitchFamily="34" charset="0"/>
              </a:rPr>
              <a:t>abla </a:t>
            </a:r>
            <a:r>
              <a:rPr kumimoji="0" lang="es-EC" sz="2000" b="1" i="0" u="none" strike="noStrike" cap="none" normalizeH="0" baseline="0" dirty="0" smtClean="0" bmk="_Toc26212901">
                <a:ln>
                  <a:noFill/>
                </a:ln>
                <a:solidFill>
                  <a:schemeClr val="tx1"/>
                </a:solidFill>
                <a:effectLst/>
                <a:ea typeface="Calibri" pitchFamily="34" charset="0"/>
                <a:cs typeface="Arial" pitchFamily="34" charset="0"/>
              </a:rPr>
              <a:t>11</a:t>
            </a:r>
            <a:br>
              <a:rPr kumimoji="0" lang="es-EC" sz="2000" b="1" i="0" u="none" strike="noStrike" cap="none" normalizeH="0" baseline="0" dirty="0" smtClean="0" bmk="_Toc26212901">
                <a:ln>
                  <a:noFill/>
                </a:ln>
                <a:solidFill>
                  <a:schemeClr val="tx1"/>
                </a:solidFill>
                <a:effectLst/>
                <a:ea typeface="Calibri" pitchFamily="34" charset="0"/>
                <a:cs typeface="Arial" pitchFamily="34" charset="0"/>
              </a:rPr>
            </a:br>
            <a:r>
              <a:rPr kumimoji="0" lang="es-EC" sz="2000" b="0" i="1" u="none" strike="noStrike" cap="none" normalizeH="0" baseline="0" dirty="0" smtClean="0" bmk="_Toc26212901">
                <a:ln>
                  <a:noFill/>
                </a:ln>
                <a:solidFill>
                  <a:schemeClr val="tx1"/>
                </a:solidFill>
                <a:effectLst/>
                <a:ea typeface="Calibri" pitchFamily="34" charset="0"/>
                <a:cs typeface="Arial" pitchFamily="34" charset="0"/>
              </a:rPr>
              <a:t>Resultados Salida técnica de Pecho Track o Track Start. Agarre frontal</a:t>
            </a:r>
            <a:r>
              <a:rPr kumimoji="0" lang="es-EC" sz="2000" b="1" i="0" u="none" strike="noStrike" cap="none" normalizeH="0" baseline="0" dirty="0" smtClean="0" bmk="_Toc26212901">
                <a:ln>
                  <a:noFill/>
                </a:ln>
                <a:solidFill>
                  <a:schemeClr val="tx1"/>
                </a:solidFill>
                <a:effectLst/>
                <a:ea typeface="Calibri" pitchFamily="34" charset="0"/>
                <a:cs typeface="Arial" pitchFamily="34" charset="0"/>
              </a:rPr>
              <a:t>.</a:t>
            </a:r>
            <a:endParaRPr kumimoji="0" lang="es-ES" sz="2000" b="0" i="0" u="none" strike="noStrike" cap="none" normalizeH="0" baseline="0" dirty="0" smtClean="0">
              <a:ln>
                <a:noFill/>
              </a:ln>
              <a:solidFill>
                <a:schemeClr val="tx1"/>
              </a:solidFill>
              <a:effectLst/>
              <a:cs typeface="Arial"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010853822"/>
              </p:ext>
            </p:extLst>
          </p:nvPr>
        </p:nvGraphicFramePr>
        <p:xfrm>
          <a:off x="1979712" y="1772816"/>
          <a:ext cx="4924329" cy="4546565"/>
        </p:xfrm>
        <a:graphic>
          <a:graphicData uri="http://schemas.openxmlformats.org/drawingml/2006/table">
            <a:tbl>
              <a:tblPr firstRow="1" firstCol="1" bandRow="1">
                <a:tableStyleId>{5C22544A-7EE6-4342-B048-85BDC9FD1C3A}</a:tableStyleId>
              </a:tblPr>
              <a:tblGrid>
                <a:gridCol w="576064"/>
                <a:gridCol w="1244169"/>
                <a:gridCol w="776024"/>
                <a:gridCol w="776024"/>
                <a:gridCol w="776024"/>
                <a:gridCol w="776024"/>
              </a:tblGrid>
              <a:tr h="202640">
                <a:tc>
                  <a:txBody>
                    <a:bodyPr/>
                    <a:lstStyle/>
                    <a:p>
                      <a:pPr>
                        <a:lnSpc>
                          <a:spcPct val="107000"/>
                        </a:lnSpc>
                        <a:spcAft>
                          <a:spcPts val="800"/>
                        </a:spcAft>
                      </a:pPr>
                      <a:r>
                        <a:rPr lang="es-EC" sz="1600">
                          <a:effectLst/>
                        </a:rPr>
                        <a:t>Nro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NOMBRES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Salida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Salida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Salida 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Mejor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15,97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14,23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14,44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13,95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13,95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17,48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15,58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15,79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16,62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13,79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13,79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17,78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17,50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15,08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14,59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14,59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16,66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r h="202640">
                <a:tc>
                  <a:txBody>
                    <a:bodyPr/>
                    <a:lstStyle/>
                    <a:p>
                      <a:pPr>
                        <a:lnSpc>
                          <a:spcPct val="107000"/>
                        </a:lnSpc>
                        <a:spcAft>
                          <a:spcPts val="800"/>
                        </a:spcAft>
                      </a:pPr>
                      <a:r>
                        <a:rPr lang="es-EC" sz="1600">
                          <a:effectLst/>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Caso 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16,32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16,53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a:effectLst/>
                        </a:rPr>
                        <a:t>16,04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c>
                  <a:txBody>
                    <a:bodyPr/>
                    <a:lstStyle/>
                    <a:p>
                      <a:pPr>
                        <a:lnSpc>
                          <a:spcPct val="107000"/>
                        </a:lnSpc>
                        <a:spcAft>
                          <a:spcPts val="800"/>
                        </a:spcAft>
                      </a:pPr>
                      <a:r>
                        <a:rPr lang="es-EC" sz="1600" dirty="0">
                          <a:effectLst/>
                        </a:rPr>
                        <a:t>16,04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59" marR="45659" marT="6523" marB="0"/>
                </a:tc>
              </a:tr>
            </a:tbl>
          </a:graphicData>
        </a:graphic>
      </p:graphicFrame>
    </p:spTree>
    <p:extLst>
      <p:ext uri="{BB962C8B-B14F-4D97-AF65-F5344CB8AC3E}">
        <p14:creationId xmlns:p14="http://schemas.microsoft.com/office/powerpoint/2010/main" val="3198215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34678"/>
            <a:ext cx="8229600" cy="706090"/>
          </a:xfrm>
        </p:spPr>
        <p:txBody>
          <a:bodyPr>
            <a:normAutofit/>
          </a:bodyPr>
          <a:lstStyle/>
          <a:p>
            <a:pPr algn="l"/>
            <a:r>
              <a:rPr lang="es-EC" sz="2800" b="1" dirty="0"/>
              <a:t>Tabla </a:t>
            </a:r>
            <a:r>
              <a:rPr lang="es-EC" sz="2800" b="1" dirty="0" smtClean="0"/>
              <a:t>12 </a:t>
            </a:r>
            <a:r>
              <a:rPr lang="es-EC" sz="2800" i="1" dirty="0" smtClean="0"/>
              <a:t>Estadísticos descriptivos</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03788296"/>
              </p:ext>
            </p:extLst>
          </p:nvPr>
        </p:nvGraphicFramePr>
        <p:xfrm>
          <a:off x="611559" y="1564164"/>
          <a:ext cx="8064897" cy="3809052"/>
        </p:xfrm>
        <a:graphic>
          <a:graphicData uri="http://schemas.openxmlformats.org/drawingml/2006/table">
            <a:tbl>
              <a:tblPr>
                <a:tableStyleId>{284E427A-3D55-4303-BF80-6455036E1DE7}</a:tableStyleId>
              </a:tblPr>
              <a:tblGrid>
                <a:gridCol w="1618920"/>
                <a:gridCol w="724306"/>
                <a:gridCol w="999648"/>
                <a:gridCol w="1118904"/>
                <a:gridCol w="1164503"/>
                <a:gridCol w="1000525"/>
                <a:gridCol w="1438091"/>
              </a:tblGrid>
              <a:tr h="591294">
                <a:tc gridSpan="7">
                  <a:txBody>
                    <a:bodyPr/>
                    <a:lstStyle/>
                    <a:p>
                      <a:pPr marL="38100" marR="38100" algn="ctr">
                        <a:lnSpc>
                          <a:spcPct val="100000"/>
                        </a:lnSpc>
                        <a:spcAft>
                          <a:spcPts val="0"/>
                        </a:spcAft>
                      </a:pPr>
                      <a:r>
                        <a:rPr lang="es-EC" sz="1600" b="1" dirty="0">
                          <a:effectLst/>
                        </a:rPr>
                        <a:t>Estadísticos descriptivos</a:t>
                      </a:r>
                      <a:endParaRPr lang="es-ES" sz="1600" b="1" dirty="0">
                        <a:effectLst/>
                        <a:latin typeface="Calibri"/>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7830">
                <a:tc>
                  <a:txBody>
                    <a:bodyPr/>
                    <a:lstStyle/>
                    <a:p>
                      <a:pPr>
                        <a:lnSpc>
                          <a:spcPct val="100000"/>
                        </a:lnSpc>
                        <a:spcAft>
                          <a:spcPts val="0"/>
                        </a:spcAft>
                      </a:pPr>
                      <a:r>
                        <a:rPr lang="es-EC" sz="1600" b="1" dirty="0">
                          <a:effectLst/>
                        </a:rPr>
                        <a:t> </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N</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Rango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Mínimo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Máximo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Media</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Desviación estándar</a:t>
                      </a:r>
                      <a:endParaRPr lang="es-ES" sz="1600" b="1" dirty="0">
                        <a:effectLst/>
                        <a:latin typeface="Calibri"/>
                        <a:ea typeface="Calibri"/>
                        <a:cs typeface="Times New Roman"/>
                      </a:endParaRPr>
                    </a:p>
                  </a:txBody>
                  <a:tcPr marL="0" marR="0" marT="0" marB="0" anchor="b"/>
                </a:tc>
              </a:tr>
              <a:tr h="591294">
                <a:tc>
                  <a:txBody>
                    <a:bodyPr/>
                    <a:lstStyle/>
                    <a:p>
                      <a:pPr marL="38100" marR="38100">
                        <a:lnSpc>
                          <a:spcPct val="100000"/>
                        </a:lnSpc>
                        <a:spcAft>
                          <a:spcPts val="0"/>
                        </a:spcAft>
                      </a:pPr>
                      <a:r>
                        <a:rPr lang="es-EC" sz="1600" b="1" dirty="0">
                          <a:effectLst/>
                        </a:rPr>
                        <a:t>SALIDA 1</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2,21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14.07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dirty="0">
                          <a:effectLst/>
                        </a:rPr>
                        <a:t>17.78 seg</a:t>
                      </a:r>
                      <a:endParaRPr lang="es-ES" sz="1600"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15,73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1,34 seg</a:t>
                      </a:r>
                      <a:endParaRPr lang="es-ES" sz="1600">
                        <a:effectLst/>
                        <a:latin typeface="Calibri"/>
                        <a:ea typeface="Calibri"/>
                        <a:cs typeface="Times New Roman"/>
                      </a:endParaRPr>
                    </a:p>
                  </a:txBody>
                  <a:tcPr marL="0" marR="0" marT="0" marB="0"/>
                </a:tc>
              </a:tr>
              <a:tr h="591294">
                <a:tc>
                  <a:txBody>
                    <a:bodyPr/>
                    <a:lstStyle/>
                    <a:p>
                      <a:pPr marL="38100" marR="38100">
                        <a:lnSpc>
                          <a:spcPct val="100000"/>
                        </a:lnSpc>
                        <a:spcAft>
                          <a:spcPts val="0"/>
                        </a:spcAft>
                      </a:pPr>
                      <a:r>
                        <a:rPr lang="es-EC" sz="1600" b="1" dirty="0">
                          <a:effectLst/>
                        </a:rPr>
                        <a:t>SALIDA 2</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4,12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14,28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dirty="0">
                          <a:effectLst/>
                        </a:rPr>
                        <a:t>17,99 seg</a:t>
                      </a:r>
                      <a:endParaRPr lang="es-ES" sz="1600"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15,94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1,67 seg</a:t>
                      </a:r>
                      <a:endParaRPr lang="es-ES" sz="1600">
                        <a:effectLst/>
                        <a:latin typeface="Calibri"/>
                        <a:ea typeface="Calibri"/>
                        <a:cs typeface="Times New Roman"/>
                      </a:endParaRPr>
                    </a:p>
                  </a:txBody>
                  <a:tcPr marL="0" marR="0" marT="0" marB="0"/>
                </a:tc>
              </a:tr>
              <a:tr h="591294">
                <a:tc>
                  <a:txBody>
                    <a:bodyPr/>
                    <a:lstStyle/>
                    <a:p>
                      <a:pPr marL="38100" marR="38100">
                        <a:lnSpc>
                          <a:spcPct val="100000"/>
                        </a:lnSpc>
                        <a:spcAft>
                          <a:spcPts val="0"/>
                        </a:spcAft>
                      </a:pPr>
                      <a:r>
                        <a:rPr lang="es-EC" sz="1600" b="1" dirty="0">
                          <a:effectLst/>
                        </a:rPr>
                        <a:t>SALIDA 3</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3,15 seg</a:t>
                      </a:r>
                      <a:endParaRPr lang="es-ES" sz="1600" dirty="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13,79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dirty="0">
                          <a:effectLst/>
                        </a:rPr>
                        <a:t>17,50 seg</a:t>
                      </a:r>
                      <a:endParaRPr lang="es-ES" sz="1600"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15,45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a:effectLst/>
                        </a:rPr>
                        <a:t>1,24 seg</a:t>
                      </a:r>
                      <a:endParaRPr lang="es-ES" sz="1600">
                        <a:effectLst/>
                        <a:latin typeface="Calibri"/>
                        <a:ea typeface="Calibri"/>
                        <a:cs typeface="Times New Roman"/>
                      </a:endParaRPr>
                    </a:p>
                  </a:txBody>
                  <a:tcPr marL="0" marR="0" marT="0" marB="0"/>
                </a:tc>
              </a:tr>
              <a:tr h="458366">
                <a:tc>
                  <a:txBody>
                    <a:bodyPr/>
                    <a:lstStyle/>
                    <a:p>
                      <a:pPr marL="38100" marR="38100">
                        <a:lnSpc>
                          <a:spcPct val="100000"/>
                        </a:lnSpc>
                        <a:spcAft>
                          <a:spcPts val="0"/>
                        </a:spcAft>
                      </a:pPr>
                      <a:r>
                        <a:rPr lang="es-EC" sz="1600" b="1" dirty="0">
                          <a:effectLst/>
                        </a:rPr>
                        <a:t>MEJOR SALIDA</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b="1">
                          <a:effectLst/>
                        </a:rPr>
                        <a:t>16</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a:effectLst/>
                        </a:rPr>
                        <a:t>2,21 seg</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dirty="0">
                          <a:effectLst/>
                        </a:rPr>
                        <a:t>13,79 seg</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b="1" dirty="0">
                          <a:effectLst/>
                        </a:rPr>
                        <a:t>17,50 seg</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b="1">
                          <a:effectLst/>
                        </a:rPr>
                        <a:t>15,45 seg</a:t>
                      </a:r>
                      <a:endParaRPr lang="es-ES" sz="1600" b="1">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b="1" dirty="0">
                          <a:effectLst/>
                        </a:rPr>
                        <a:t>1,24 </a:t>
                      </a:r>
                      <a:r>
                        <a:rPr lang="es-EC" sz="1600" b="1" dirty="0" err="1">
                          <a:effectLst/>
                        </a:rPr>
                        <a:t>seg</a:t>
                      </a:r>
                      <a:endParaRPr lang="es-ES" sz="1600" b="1" dirty="0">
                        <a:effectLst/>
                        <a:latin typeface="Calibri"/>
                        <a:ea typeface="Calibri"/>
                        <a:cs typeface="Times New Roman"/>
                      </a:endParaRPr>
                    </a:p>
                  </a:txBody>
                  <a:tcPr marL="0" marR="0" marT="0" marB="0"/>
                </a:tc>
              </a:tr>
              <a:tr h="360040">
                <a:tc>
                  <a:txBody>
                    <a:bodyPr/>
                    <a:lstStyle/>
                    <a:p>
                      <a:pPr marL="38100" marR="38100">
                        <a:lnSpc>
                          <a:spcPct val="100000"/>
                        </a:lnSpc>
                        <a:spcAft>
                          <a:spcPts val="0"/>
                        </a:spcAft>
                      </a:pPr>
                      <a:r>
                        <a:rPr lang="es-EC" sz="1600" b="1" dirty="0">
                          <a:effectLst/>
                        </a:rPr>
                        <a:t>N válido (por lista)</a:t>
                      </a:r>
                      <a:endParaRPr lang="es-ES" sz="1600" b="1"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138256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5760"/>
            <a:ext cx="8229600" cy="1143000"/>
          </a:xfrm>
        </p:spPr>
        <p:txBody>
          <a:bodyPr>
            <a:normAutofit/>
          </a:bodyPr>
          <a:lstStyle/>
          <a:p>
            <a:pPr lvl="2" algn="ctr" rtl="0">
              <a:spcBef>
                <a:spcPct val="0"/>
              </a:spcBef>
            </a:pPr>
            <a:r>
              <a:rPr lang="es-ES" sz="2300" b="1" i="1" dirty="0">
                <a:latin typeface="+mj-lt"/>
              </a:rPr>
              <a:t>Salida técnica de Pecho Track o Track Start. Agarre </a:t>
            </a:r>
            <a:r>
              <a:rPr lang="es-ES" sz="2300" b="1" i="1" dirty="0" smtClean="0">
                <a:latin typeface="+mj-lt"/>
              </a:rPr>
              <a:t>lateral</a:t>
            </a:r>
            <a:endParaRPr lang="es-ES" sz="2300" i="1" dirty="0">
              <a:latin typeface="+mj-lt"/>
            </a:endParaRPr>
          </a:p>
        </p:txBody>
      </p:sp>
      <p:sp>
        <p:nvSpPr>
          <p:cNvPr id="5" name="Rectangle 1"/>
          <p:cNvSpPr>
            <a:spLocks noChangeArrowheads="1"/>
          </p:cNvSpPr>
          <p:nvPr/>
        </p:nvSpPr>
        <p:spPr bwMode="auto">
          <a:xfrm>
            <a:off x="683568" y="920914"/>
            <a:ext cx="7848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T</a:t>
            </a:r>
            <a:r>
              <a:rPr kumimoji="0" lang="es-EC" sz="2000" b="1" i="0" u="none" strike="noStrike" cap="none" normalizeH="0" baseline="0" dirty="0" smtClean="0" bmk="">
                <a:ln>
                  <a:noFill/>
                </a:ln>
                <a:solidFill>
                  <a:schemeClr val="tx1"/>
                </a:solidFill>
                <a:effectLst/>
                <a:ea typeface="Calibri" pitchFamily="34" charset="0"/>
                <a:cs typeface="Arial" pitchFamily="34" charset="0"/>
              </a:rPr>
              <a:t>abla </a:t>
            </a:r>
            <a:r>
              <a:rPr kumimoji="0" lang="es-EC" sz="2000" b="1" i="0" u="none" strike="noStrike" cap="none" normalizeH="0" baseline="0" dirty="0" smtClean="0" bmk="_Toc26212903">
                <a:ln>
                  <a:noFill/>
                </a:ln>
                <a:solidFill>
                  <a:schemeClr val="tx1"/>
                </a:solidFill>
                <a:effectLst/>
                <a:ea typeface="Calibri" pitchFamily="34" charset="0"/>
                <a:cs typeface="Arial" pitchFamily="34" charset="0"/>
              </a:rPr>
              <a:t>13</a:t>
            </a:r>
            <a:br>
              <a:rPr kumimoji="0" lang="es-EC" sz="2000" b="1" i="0" u="none" strike="noStrike" cap="none" normalizeH="0" baseline="0" dirty="0" smtClean="0" bmk="_Toc26212903">
                <a:ln>
                  <a:noFill/>
                </a:ln>
                <a:solidFill>
                  <a:schemeClr val="tx1"/>
                </a:solidFill>
                <a:effectLst/>
                <a:ea typeface="Calibri" pitchFamily="34" charset="0"/>
                <a:cs typeface="Arial" pitchFamily="34" charset="0"/>
              </a:rPr>
            </a:br>
            <a:r>
              <a:rPr kumimoji="0" lang="es-EC" sz="2000" b="0" i="1" u="none" strike="noStrike" cap="none" normalizeH="0" baseline="0" dirty="0" smtClean="0" bmk="_Toc26212903">
                <a:ln>
                  <a:noFill/>
                </a:ln>
                <a:solidFill>
                  <a:schemeClr val="tx1"/>
                </a:solidFill>
                <a:effectLst/>
                <a:ea typeface="Calibri" pitchFamily="34" charset="0"/>
                <a:cs typeface="Arial" pitchFamily="34" charset="0"/>
              </a:rPr>
              <a:t>Resultados Salida técnica de Pecho Track o Track Start. Agarre lateral</a:t>
            </a:r>
            <a:endParaRPr kumimoji="0" lang="es-EC" sz="2000" b="0" i="0" u="none" strike="noStrike" cap="none" normalizeH="0" baseline="0" dirty="0" smtClean="0">
              <a:ln>
                <a:noFill/>
              </a:ln>
              <a:solidFill>
                <a:schemeClr val="tx1"/>
              </a:solidFill>
              <a:effectLst/>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99089040"/>
              </p:ext>
            </p:extLst>
          </p:nvPr>
        </p:nvGraphicFramePr>
        <p:xfrm>
          <a:off x="2123728" y="1772816"/>
          <a:ext cx="4739036" cy="4399288"/>
        </p:xfrm>
        <a:graphic>
          <a:graphicData uri="http://schemas.openxmlformats.org/drawingml/2006/table">
            <a:tbl>
              <a:tblPr firstRow="1" firstCol="1" bandRow="1">
                <a:tableStyleId>{5C22544A-7EE6-4342-B048-85BDC9FD1C3A}</a:tableStyleId>
              </a:tblPr>
              <a:tblGrid>
                <a:gridCol w="576064"/>
                <a:gridCol w="1113912"/>
                <a:gridCol w="762265"/>
                <a:gridCol w="762265"/>
                <a:gridCol w="762265"/>
                <a:gridCol w="762265"/>
              </a:tblGrid>
              <a:tr h="383144">
                <a:tc>
                  <a:txBody>
                    <a:bodyPr/>
                    <a:lstStyle/>
                    <a:p>
                      <a:pPr>
                        <a:lnSpc>
                          <a:spcPct val="107000"/>
                        </a:lnSpc>
                        <a:spcAft>
                          <a:spcPts val="800"/>
                        </a:spcAft>
                      </a:pPr>
                      <a:r>
                        <a:rPr lang="es-EC" sz="1500">
                          <a:effectLst/>
                        </a:rPr>
                        <a:t>Nro</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NOMBRES</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Salida 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Salida 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Salida 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Mejor</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15,50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15,31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15,26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15,26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16,14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15,95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15,90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15,90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16,22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16,03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15,98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15,98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14,63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14,44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14,39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14,39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14,40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14,21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14,16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14,16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17,44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17,25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17,20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17,20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15,75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15,56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15,51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15,51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16,79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16,60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16,55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16,55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14,86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14,67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14,62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14,62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17,12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16,93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16,88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16,88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15,21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15,02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14,97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14,97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14,24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14,05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14,00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14,00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17,95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17,76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17,71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17,71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15,04</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14,85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14,80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14,80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16,62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16,43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16,38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16,38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r h="191358">
                <a:tc>
                  <a:txBody>
                    <a:bodyPr/>
                    <a:lstStyle/>
                    <a:p>
                      <a:pPr>
                        <a:lnSpc>
                          <a:spcPct val="107000"/>
                        </a:lnSpc>
                        <a:spcAft>
                          <a:spcPts val="800"/>
                        </a:spcAft>
                      </a:pPr>
                      <a:r>
                        <a:rPr lang="es-EC" sz="1500">
                          <a:effectLst/>
                        </a:rPr>
                        <a:t>16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Caso 16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16,49</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16,30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a:effectLst/>
                        </a:rPr>
                        <a:t>16,25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c>
                  <a:txBody>
                    <a:bodyPr/>
                    <a:lstStyle/>
                    <a:p>
                      <a:pPr>
                        <a:lnSpc>
                          <a:spcPct val="107000"/>
                        </a:lnSpc>
                        <a:spcAft>
                          <a:spcPts val="800"/>
                        </a:spcAft>
                      </a:pPr>
                      <a:r>
                        <a:rPr lang="es-EC" sz="1500" dirty="0">
                          <a:effectLst/>
                        </a:rPr>
                        <a:t>16,25</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2287" marR="42287" marT="6407" marB="0"/>
                </a:tc>
              </a:tr>
            </a:tbl>
          </a:graphicData>
        </a:graphic>
      </p:graphicFrame>
    </p:spTree>
    <p:extLst>
      <p:ext uri="{BB962C8B-B14F-4D97-AF65-F5344CB8AC3E}">
        <p14:creationId xmlns:p14="http://schemas.microsoft.com/office/powerpoint/2010/main" val="218366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Formulación del Problema</a:t>
            </a:r>
            <a:endParaRPr lang="es-ES" b="1" dirty="0"/>
          </a:p>
        </p:txBody>
      </p:sp>
      <p:sp>
        <p:nvSpPr>
          <p:cNvPr id="3" name="2 Marcador de contenido"/>
          <p:cNvSpPr>
            <a:spLocks noGrp="1"/>
          </p:cNvSpPr>
          <p:nvPr>
            <p:ph idx="1"/>
          </p:nvPr>
        </p:nvSpPr>
        <p:spPr/>
        <p:txBody>
          <a:bodyPr>
            <a:normAutofit/>
          </a:bodyPr>
          <a:lstStyle/>
          <a:p>
            <a:pPr algn="just"/>
            <a:r>
              <a:rPr lang="es-EC" sz="2800" dirty="0"/>
              <a:t>¿Los tipos de Salidas  inciden en el deslizamiento sub acuático de la salida de pecho de los </a:t>
            </a:r>
            <a:r>
              <a:rPr lang="es-EC" sz="2800" dirty="0" smtClean="0"/>
              <a:t>nadadores </a:t>
            </a:r>
            <a:r>
              <a:rPr lang="es-EC" sz="2800" b="1" dirty="0" smtClean="0"/>
              <a:t>Club </a:t>
            </a:r>
            <a:r>
              <a:rPr lang="es-EC" sz="2800" b="1" dirty="0"/>
              <a:t>Náutico</a:t>
            </a:r>
            <a:r>
              <a:rPr lang="es-EC" sz="2800" dirty="0"/>
              <a:t>?</a:t>
            </a:r>
            <a:endParaRPr lang="es-ES" sz="2800" dirty="0"/>
          </a:p>
          <a:p>
            <a:pPr marL="0" indent="0">
              <a:buNone/>
            </a:pPr>
            <a:endParaRPr lang="es-ES" sz="2800" dirty="0"/>
          </a:p>
        </p:txBody>
      </p:sp>
    </p:spTree>
    <p:extLst>
      <p:ext uri="{BB962C8B-B14F-4D97-AF65-F5344CB8AC3E}">
        <p14:creationId xmlns:p14="http://schemas.microsoft.com/office/powerpoint/2010/main" val="837332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778694"/>
            <a:ext cx="8229600" cy="634082"/>
          </a:xfrm>
        </p:spPr>
        <p:txBody>
          <a:bodyPr>
            <a:normAutofit/>
          </a:bodyPr>
          <a:lstStyle/>
          <a:p>
            <a:pPr algn="l"/>
            <a:r>
              <a:rPr lang="es-EC" sz="2800" b="1" dirty="0"/>
              <a:t>Tabla </a:t>
            </a:r>
            <a:r>
              <a:rPr lang="es-EC" sz="2800" b="1" dirty="0" smtClean="0"/>
              <a:t>14 </a:t>
            </a:r>
            <a:r>
              <a:rPr lang="es-EC" sz="2800" i="1" dirty="0" smtClean="0"/>
              <a:t>Estadísticos descriptivos</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85630824"/>
              </p:ext>
            </p:extLst>
          </p:nvPr>
        </p:nvGraphicFramePr>
        <p:xfrm>
          <a:off x="467546" y="1844825"/>
          <a:ext cx="8208910" cy="3672407"/>
        </p:xfrm>
        <a:graphic>
          <a:graphicData uri="http://schemas.openxmlformats.org/drawingml/2006/table">
            <a:tbl>
              <a:tblPr>
                <a:tableStyleId>{284E427A-3D55-4303-BF80-6455036E1DE7}</a:tableStyleId>
              </a:tblPr>
              <a:tblGrid>
                <a:gridCol w="1775852"/>
                <a:gridCol w="35236"/>
                <a:gridCol w="623662"/>
                <a:gridCol w="1004202"/>
                <a:gridCol w="1249086"/>
                <a:gridCol w="1064982"/>
                <a:gridCol w="1008606"/>
                <a:gridCol w="1447284"/>
              </a:tblGrid>
              <a:tr h="532398">
                <a:tc gridSpan="8">
                  <a:txBody>
                    <a:bodyPr/>
                    <a:lstStyle/>
                    <a:p>
                      <a:pPr marL="38100" marR="38100" algn="ctr">
                        <a:lnSpc>
                          <a:spcPct val="100000"/>
                        </a:lnSpc>
                        <a:spcAft>
                          <a:spcPts val="0"/>
                        </a:spcAft>
                      </a:pPr>
                      <a:r>
                        <a:rPr lang="es-EC" sz="1600" b="1" dirty="0">
                          <a:effectLst/>
                        </a:rPr>
                        <a:t>Estadísticos descriptivos</a:t>
                      </a:r>
                      <a:endParaRPr lang="es-ES" sz="1600" b="1" dirty="0">
                        <a:effectLst/>
                        <a:latin typeface="Calibri"/>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19729">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b"/>
                </a:tc>
                <a:tc gridSpan="2">
                  <a:txBody>
                    <a:bodyPr/>
                    <a:lstStyle/>
                    <a:p>
                      <a:pPr marL="38100" marR="38100" algn="ctr">
                        <a:lnSpc>
                          <a:spcPct val="100000"/>
                        </a:lnSpc>
                        <a:spcAft>
                          <a:spcPts val="0"/>
                        </a:spcAft>
                      </a:pPr>
                      <a:r>
                        <a:rPr lang="es-EC" sz="1600" b="1">
                          <a:effectLst/>
                        </a:rPr>
                        <a:t>N</a:t>
                      </a:r>
                      <a:endParaRPr lang="es-ES" sz="1600" b="1">
                        <a:effectLst/>
                        <a:latin typeface="Calibri"/>
                        <a:ea typeface="Calibri"/>
                        <a:cs typeface="Times New Roman"/>
                      </a:endParaRPr>
                    </a:p>
                  </a:txBody>
                  <a:tcPr marL="0" marR="0" marT="0" marB="0" anchor="b"/>
                </a:tc>
                <a:tc hMerge="1">
                  <a:txBody>
                    <a:bodyPr/>
                    <a:lstStyle/>
                    <a:p>
                      <a:endParaRPr lang="es-ES"/>
                    </a:p>
                  </a:txBody>
                  <a:tcPr/>
                </a:tc>
                <a:tc>
                  <a:txBody>
                    <a:bodyPr/>
                    <a:lstStyle/>
                    <a:p>
                      <a:pPr marL="38100" marR="38100" algn="ctr">
                        <a:lnSpc>
                          <a:spcPct val="100000"/>
                        </a:lnSpc>
                        <a:spcAft>
                          <a:spcPts val="0"/>
                        </a:spcAft>
                      </a:pPr>
                      <a:r>
                        <a:rPr lang="es-EC" sz="1600" b="1">
                          <a:effectLst/>
                        </a:rPr>
                        <a:t>Rango</a:t>
                      </a:r>
                      <a:endParaRPr lang="es-ES" sz="1600" b="1">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a:effectLst/>
                        </a:rPr>
                        <a:t>Mínimo</a:t>
                      </a:r>
                      <a:endParaRPr lang="es-ES" sz="1600" b="1">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Máximo</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Media</a:t>
                      </a:r>
                      <a:endParaRPr lang="es-ES" sz="1600" b="1" dirty="0">
                        <a:effectLst/>
                        <a:latin typeface="Calibri"/>
                        <a:ea typeface="Calibri"/>
                        <a:cs typeface="Times New Roman"/>
                      </a:endParaRPr>
                    </a:p>
                  </a:txBody>
                  <a:tcPr marL="0" marR="0" marT="0" marB="0" anchor="b"/>
                </a:tc>
                <a:tc>
                  <a:txBody>
                    <a:bodyPr/>
                    <a:lstStyle/>
                    <a:p>
                      <a:pPr marL="38100" marR="38100" algn="ctr">
                        <a:lnSpc>
                          <a:spcPct val="100000"/>
                        </a:lnSpc>
                        <a:spcAft>
                          <a:spcPts val="0"/>
                        </a:spcAft>
                      </a:pPr>
                      <a:r>
                        <a:rPr lang="es-EC" sz="1600" b="1" dirty="0">
                          <a:effectLst/>
                        </a:rPr>
                        <a:t>Desviación estándar</a:t>
                      </a:r>
                      <a:endParaRPr lang="es-ES" sz="1600" b="1" dirty="0">
                        <a:effectLst/>
                        <a:latin typeface="Calibri"/>
                        <a:ea typeface="Calibri"/>
                        <a:cs typeface="Times New Roman"/>
                      </a:endParaRPr>
                    </a:p>
                  </a:txBody>
                  <a:tcPr marL="0" marR="0" marT="0" marB="0" anchor="b"/>
                </a:tc>
              </a:tr>
              <a:tr h="532398">
                <a:tc gridSpan="2">
                  <a:txBody>
                    <a:bodyPr/>
                    <a:lstStyle/>
                    <a:p>
                      <a:pPr marL="38100" marR="38100">
                        <a:lnSpc>
                          <a:spcPct val="100000"/>
                        </a:lnSpc>
                        <a:spcAft>
                          <a:spcPts val="0"/>
                        </a:spcAft>
                      </a:pPr>
                      <a:r>
                        <a:rPr lang="es-EC" sz="1600" b="1" dirty="0">
                          <a:effectLst/>
                        </a:rPr>
                        <a:t>SALIDA 1</a:t>
                      </a:r>
                      <a:endParaRPr lang="es-ES" sz="1600" b="1"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3,22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14.24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17.95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15,90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1,89 seg</a:t>
                      </a:r>
                      <a:endParaRPr lang="es-ES" sz="1600" dirty="0">
                        <a:effectLst/>
                        <a:latin typeface="Calibri"/>
                        <a:ea typeface="Calibri"/>
                        <a:cs typeface="Times New Roman"/>
                      </a:endParaRPr>
                    </a:p>
                  </a:txBody>
                  <a:tcPr marL="0" marR="0" marT="0" marB="0"/>
                </a:tc>
              </a:tr>
              <a:tr h="532398">
                <a:tc gridSpan="2">
                  <a:txBody>
                    <a:bodyPr/>
                    <a:lstStyle/>
                    <a:p>
                      <a:pPr marL="38100" marR="38100">
                        <a:lnSpc>
                          <a:spcPct val="100000"/>
                        </a:lnSpc>
                        <a:spcAft>
                          <a:spcPts val="0"/>
                        </a:spcAft>
                      </a:pPr>
                      <a:r>
                        <a:rPr lang="es-EC" sz="1600" b="1" dirty="0">
                          <a:effectLst/>
                        </a:rPr>
                        <a:t>SALIDA 2</a:t>
                      </a:r>
                      <a:endParaRPr lang="es-ES" sz="1600" b="1"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2,67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14,05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17,76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15,71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2,56 seg</a:t>
                      </a:r>
                      <a:endParaRPr lang="es-ES" sz="1600" dirty="0">
                        <a:effectLst/>
                        <a:latin typeface="Calibri"/>
                        <a:ea typeface="Calibri"/>
                        <a:cs typeface="Times New Roman"/>
                      </a:endParaRPr>
                    </a:p>
                  </a:txBody>
                  <a:tcPr marL="0" marR="0" marT="0" marB="0"/>
                </a:tc>
              </a:tr>
              <a:tr h="532398">
                <a:tc gridSpan="2">
                  <a:txBody>
                    <a:bodyPr/>
                    <a:lstStyle/>
                    <a:p>
                      <a:pPr marL="38100" marR="38100">
                        <a:lnSpc>
                          <a:spcPct val="100000"/>
                        </a:lnSpc>
                        <a:spcAft>
                          <a:spcPts val="0"/>
                        </a:spcAft>
                      </a:pPr>
                      <a:r>
                        <a:rPr lang="es-EC" sz="1600" b="1" dirty="0">
                          <a:effectLst/>
                        </a:rPr>
                        <a:t>SALIDA 3</a:t>
                      </a:r>
                      <a:endParaRPr lang="es-ES" sz="1600" b="1"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1,45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dirty="0">
                          <a:effectLst/>
                        </a:rPr>
                        <a:t>14,00 seg</a:t>
                      </a:r>
                      <a:endParaRPr lang="es-ES" sz="1600"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17,71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15,66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1,11 seg</a:t>
                      </a:r>
                      <a:endParaRPr lang="es-ES" sz="1600" dirty="0">
                        <a:effectLst/>
                        <a:latin typeface="Calibri"/>
                        <a:ea typeface="Calibri"/>
                        <a:cs typeface="Times New Roman"/>
                      </a:endParaRPr>
                    </a:p>
                  </a:txBody>
                  <a:tcPr marL="0" marR="0" marT="0" marB="0"/>
                </a:tc>
              </a:tr>
              <a:tr h="532398">
                <a:tc gridSpan="2">
                  <a:txBody>
                    <a:bodyPr/>
                    <a:lstStyle/>
                    <a:p>
                      <a:pPr marL="38100" marR="38100">
                        <a:lnSpc>
                          <a:spcPct val="100000"/>
                        </a:lnSpc>
                        <a:spcAft>
                          <a:spcPts val="0"/>
                        </a:spcAft>
                      </a:pPr>
                      <a:r>
                        <a:rPr lang="es-EC" sz="1600" b="1" dirty="0">
                          <a:effectLst/>
                        </a:rPr>
                        <a:t>MEJOR SALIDA</a:t>
                      </a:r>
                      <a:endParaRPr lang="es-ES" sz="1600" b="1"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ctr">
                        <a:lnSpc>
                          <a:spcPct val="100000"/>
                        </a:lnSpc>
                        <a:spcAft>
                          <a:spcPts val="0"/>
                        </a:spcAft>
                      </a:pPr>
                      <a:r>
                        <a:rPr lang="es-EC" sz="1600" dirty="0">
                          <a:effectLst/>
                        </a:rPr>
                        <a:t>16</a:t>
                      </a:r>
                      <a:endParaRPr lang="es-ES" sz="1600" dirty="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1,45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14,00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17,71 seg</a:t>
                      </a:r>
                      <a:endParaRPr lang="es-ES" sz="1600">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s-EC" sz="1600">
                          <a:effectLst/>
                        </a:rPr>
                        <a:t>15,66 seg</a:t>
                      </a:r>
                      <a:endParaRPr lang="es-ES" sz="1600">
                        <a:effectLst/>
                        <a:latin typeface="Calibri"/>
                        <a:ea typeface="Calibri"/>
                        <a:cs typeface="Times New Roman"/>
                      </a:endParaRPr>
                    </a:p>
                  </a:txBody>
                  <a:tcPr marL="0" marR="0" marT="0" marB="0"/>
                </a:tc>
                <a:tc>
                  <a:txBody>
                    <a:bodyPr/>
                    <a:lstStyle/>
                    <a:p>
                      <a:pPr marL="38100" marR="38100" algn="ctr">
                        <a:lnSpc>
                          <a:spcPct val="100000"/>
                        </a:lnSpc>
                        <a:spcAft>
                          <a:spcPts val="0"/>
                        </a:spcAft>
                      </a:pPr>
                      <a:r>
                        <a:rPr lang="es-EC" sz="1600" dirty="0">
                          <a:effectLst/>
                        </a:rPr>
                        <a:t>1,11 seg</a:t>
                      </a:r>
                      <a:endParaRPr lang="es-ES" sz="1600" dirty="0">
                        <a:effectLst/>
                        <a:latin typeface="Calibri"/>
                        <a:ea typeface="Calibri"/>
                        <a:cs typeface="Times New Roman"/>
                      </a:endParaRPr>
                    </a:p>
                  </a:txBody>
                  <a:tcPr marL="0" marR="0" marT="0" marB="0"/>
                </a:tc>
              </a:tr>
              <a:tr h="390688">
                <a:tc gridSpan="2">
                  <a:txBody>
                    <a:bodyPr/>
                    <a:lstStyle/>
                    <a:p>
                      <a:pPr marL="38100" marR="38100">
                        <a:lnSpc>
                          <a:spcPct val="100000"/>
                        </a:lnSpc>
                        <a:spcAft>
                          <a:spcPts val="0"/>
                        </a:spcAft>
                      </a:pPr>
                      <a:r>
                        <a:rPr lang="es-EC" sz="1600" b="1" dirty="0">
                          <a:effectLst/>
                        </a:rPr>
                        <a:t>N válido (por lista)</a:t>
                      </a:r>
                      <a:endParaRPr lang="es-ES" sz="1600" b="1"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ctr">
                        <a:lnSpc>
                          <a:spcPct val="100000"/>
                        </a:lnSpc>
                        <a:spcAft>
                          <a:spcPts val="0"/>
                        </a:spcAft>
                      </a:pPr>
                      <a:r>
                        <a:rPr lang="es-EC" sz="1600">
                          <a:effectLst/>
                        </a:rPr>
                        <a:t>16</a:t>
                      </a:r>
                      <a:endParaRPr lang="es-ES" sz="1600">
                        <a:effectLst/>
                        <a:latin typeface="Calibri"/>
                        <a:ea typeface="Calibri"/>
                        <a:cs typeface="Times New Roman"/>
                      </a:endParaRPr>
                    </a:p>
                  </a:txBody>
                  <a:tcPr marL="0" marR="0" marT="0" marB="0"/>
                </a:tc>
                <a:tc>
                  <a:txBody>
                    <a:bodyPr/>
                    <a:lstStyle/>
                    <a:p>
                      <a:pP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nSpc>
                          <a:spcPct val="100000"/>
                        </a:lnSpc>
                        <a:spcAft>
                          <a:spcPts val="0"/>
                        </a:spcAft>
                      </a:pPr>
                      <a:r>
                        <a:rPr lang="es-EC" sz="1600">
                          <a:effectLst/>
                        </a:rPr>
                        <a:t> </a:t>
                      </a:r>
                      <a:endParaRPr lang="es-ES" sz="1600">
                        <a:effectLst/>
                        <a:latin typeface="Calibri"/>
                        <a:ea typeface="Calibri"/>
                        <a:cs typeface="Times New Roman"/>
                      </a:endParaRPr>
                    </a:p>
                  </a:txBody>
                  <a:tcPr marL="0" marR="0" marT="0" marB="0" anchor="ctr"/>
                </a:tc>
                <a:tc>
                  <a:txBody>
                    <a:bodyPr/>
                    <a:lstStyle/>
                    <a:p>
                      <a:pPr algn="ctr">
                        <a:lnSpc>
                          <a:spcPct val="100000"/>
                        </a:lnSpc>
                        <a:spcAft>
                          <a:spcPts val="0"/>
                        </a:spcAft>
                      </a:pPr>
                      <a:r>
                        <a:rPr lang="es-EC" sz="1600" dirty="0">
                          <a:effectLst/>
                        </a:rPr>
                        <a:t> </a:t>
                      </a:r>
                      <a:endParaRPr lang="es-ES" sz="16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4099204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499590" cy="1303867"/>
          </a:xfrm>
        </p:spPr>
        <p:txBody>
          <a:bodyPr>
            <a:normAutofit/>
          </a:bodyPr>
          <a:lstStyle/>
          <a:p>
            <a:pPr lvl="2" algn="just" rtl="0">
              <a:spcBef>
                <a:spcPct val="0"/>
              </a:spcBef>
            </a:pPr>
            <a:r>
              <a:rPr lang="es-ES" sz="2300" b="1" i="1" dirty="0">
                <a:latin typeface="+mj-lt"/>
              </a:rPr>
              <a:t>Comparación de los tipos de salidas de la técnica de </a:t>
            </a:r>
            <a:r>
              <a:rPr lang="es-ES" sz="2300" b="1" i="1" dirty="0" smtClean="0">
                <a:latin typeface="+mj-lt"/>
              </a:rPr>
              <a:t>pecho</a:t>
            </a:r>
            <a:endParaRPr lang="es-ES" sz="2300" i="1" dirty="0">
              <a:latin typeface="+mj-lt"/>
            </a:endParaRPr>
          </a:p>
        </p:txBody>
      </p:sp>
      <p:sp>
        <p:nvSpPr>
          <p:cNvPr id="5" name="Rectangle 1"/>
          <p:cNvSpPr>
            <a:spLocks noChangeArrowheads="1"/>
          </p:cNvSpPr>
          <p:nvPr/>
        </p:nvSpPr>
        <p:spPr bwMode="auto">
          <a:xfrm>
            <a:off x="611560" y="1312312"/>
            <a:ext cx="84969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ea typeface="Calibri" pitchFamily="34" charset="0"/>
                <a:cs typeface="Arial" pitchFamily="34" charset="0"/>
              </a:rPr>
              <a:t>T</a:t>
            </a:r>
            <a:r>
              <a:rPr kumimoji="0" lang="es-EC" sz="2000" b="1" i="0" u="none" strike="noStrike" cap="none" normalizeH="0" baseline="0" dirty="0" smtClean="0" bmk="">
                <a:ln>
                  <a:noFill/>
                </a:ln>
                <a:solidFill>
                  <a:schemeClr val="tx1"/>
                </a:solidFill>
                <a:effectLst/>
                <a:ea typeface="Calibri" pitchFamily="34" charset="0"/>
                <a:cs typeface="Arial" pitchFamily="34" charset="0"/>
              </a:rPr>
              <a:t>abla </a:t>
            </a:r>
            <a:r>
              <a:rPr kumimoji="0" lang="es-EC" sz="2000" b="1" i="0" u="none" strike="noStrike" cap="none" normalizeH="0" baseline="0" dirty="0" smtClean="0" bmk="_Toc26212905">
                <a:ln>
                  <a:noFill/>
                </a:ln>
                <a:solidFill>
                  <a:schemeClr val="tx1"/>
                </a:solidFill>
                <a:effectLst/>
                <a:ea typeface="Calibri" pitchFamily="34" charset="0"/>
                <a:cs typeface="Arial" pitchFamily="34" charset="0"/>
              </a:rPr>
              <a:t>15</a:t>
            </a:r>
            <a:br>
              <a:rPr kumimoji="0" lang="es-EC" sz="2000" b="1" i="0" u="none" strike="noStrike" cap="none" normalizeH="0" baseline="0" dirty="0" smtClean="0" bmk="_Toc26212905">
                <a:ln>
                  <a:noFill/>
                </a:ln>
                <a:solidFill>
                  <a:schemeClr val="tx1"/>
                </a:solidFill>
                <a:effectLst/>
                <a:ea typeface="Calibri" pitchFamily="34" charset="0"/>
                <a:cs typeface="Arial" pitchFamily="34" charset="0"/>
              </a:rPr>
            </a:br>
            <a:r>
              <a:rPr kumimoji="0" lang="es-EC" sz="2000" b="0" i="1" u="none" strike="noStrike" cap="none" normalizeH="0" baseline="0" dirty="0" smtClean="0" bmk="_Toc26212905">
                <a:ln>
                  <a:noFill/>
                </a:ln>
                <a:solidFill>
                  <a:schemeClr val="tx1"/>
                </a:solidFill>
                <a:effectLst/>
                <a:ea typeface="Calibri" pitchFamily="34" charset="0"/>
                <a:cs typeface="Arial" pitchFamily="34" charset="0"/>
              </a:rPr>
              <a:t>Resultados Comparación de los tipos de salidas de la técnica de pecho</a:t>
            </a:r>
            <a:endParaRPr kumimoji="0" lang="es-E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584245666"/>
              </p:ext>
            </p:extLst>
          </p:nvPr>
        </p:nvGraphicFramePr>
        <p:xfrm>
          <a:off x="899592" y="2287750"/>
          <a:ext cx="7416824" cy="3157474"/>
        </p:xfrm>
        <a:graphic>
          <a:graphicData uri="http://schemas.openxmlformats.org/drawingml/2006/table">
            <a:tbl>
              <a:tblPr firstRow="1" firstCol="1" bandRow="1">
                <a:tableStyleId>{21E4AEA4-8DFA-4A89-87EB-49C32662AFE0}</a:tableStyleId>
              </a:tblPr>
              <a:tblGrid>
                <a:gridCol w="1152128"/>
                <a:gridCol w="1080120"/>
                <a:gridCol w="936104"/>
                <a:gridCol w="1080120"/>
                <a:gridCol w="1080120"/>
                <a:gridCol w="1008112"/>
                <a:gridCol w="1080120"/>
              </a:tblGrid>
              <a:tr h="1619250">
                <a:tc>
                  <a:txBody>
                    <a:bodyPr/>
                    <a:lstStyle/>
                    <a:p>
                      <a:pPr>
                        <a:lnSpc>
                          <a:spcPct val="107000"/>
                        </a:lnSpc>
                        <a:spcAft>
                          <a:spcPts val="800"/>
                        </a:spcAft>
                      </a:pPr>
                      <a:r>
                        <a:rPr lang="es-EC" sz="1500" dirty="0">
                          <a:solidFill>
                            <a:schemeClr val="tx1"/>
                          </a:solidFill>
                          <a:effectLst/>
                        </a:rPr>
                        <a:t>TIPOS DE SALIDA</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Salida técnica de Pecho Tradicional o Grab Start. Circunducción de brazos</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Salida técnica de Pecho Tradicional o </a:t>
                      </a:r>
                      <a:r>
                        <a:rPr lang="es-EC" sz="1500" dirty="0" err="1">
                          <a:solidFill>
                            <a:schemeClr val="tx1"/>
                          </a:solidFill>
                          <a:effectLst/>
                        </a:rPr>
                        <a:t>Grab</a:t>
                      </a:r>
                      <a:r>
                        <a:rPr lang="es-EC" sz="1500" dirty="0">
                          <a:solidFill>
                            <a:schemeClr val="tx1"/>
                          </a:solidFill>
                          <a:effectLst/>
                        </a:rPr>
                        <a:t> </a:t>
                      </a:r>
                      <a:r>
                        <a:rPr lang="es-EC" sz="1500" dirty="0" err="1">
                          <a:solidFill>
                            <a:schemeClr val="tx1"/>
                          </a:solidFill>
                          <a:effectLst/>
                        </a:rPr>
                        <a:t>Start</a:t>
                      </a:r>
                      <a:r>
                        <a:rPr lang="es-EC" sz="1500" dirty="0">
                          <a:solidFill>
                            <a:schemeClr val="tx1"/>
                          </a:solidFill>
                          <a:effectLst/>
                        </a:rPr>
                        <a:t>. Agarre frontal</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Salida técnica de Pecho Tradicional o </a:t>
                      </a:r>
                      <a:r>
                        <a:rPr lang="es-EC" sz="1500" dirty="0" err="1">
                          <a:solidFill>
                            <a:schemeClr val="tx1"/>
                          </a:solidFill>
                          <a:effectLst/>
                        </a:rPr>
                        <a:t>Grab</a:t>
                      </a:r>
                      <a:r>
                        <a:rPr lang="es-EC" sz="1500" dirty="0">
                          <a:solidFill>
                            <a:schemeClr val="tx1"/>
                          </a:solidFill>
                          <a:effectLst/>
                        </a:rPr>
                        <a:t> </a:t>
                      </a:r>
                      <a:r>
                        <a:rPr lang="es-EC" sz="1500" dirty="0" err="1">
                          <a:solidFill>
                            <a:schemeClr val="tx1"/>
                          </a:solidFill>
                          <a:effectLst/>
                        </a:rPr>
                        <a:t>Start</a:t>
                      </a:r>
                      <a:r>
                        <a:rPr lang="es-EC" sz="1500" dirty="0">
                          <a:solidFill>
                            <a:schemeClr val="tx1"/>
                          </a:solidFill>
                          <a:effectLst/>
                        </a:rPr>
                        <a:t>. Agarre lateral</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Salida técnica de Pecho </a:t>
                      </a:r>
                      <a:r>
                        <a:rPr lang="es-EC" sz="1500" dirty="0" err="1">
                          <a:solidFill>
                            <a:schemeClr val="tx1"/>
                          </a:solidFill>
                          <a:effectLst/>
                        </a:rPr>
                        <a:t>Track</a:t>
                      </a:r>
                      <a:r>
                        <a:rPr lang="es-EC" sz="1500" dirty="0">
                          <a:solidFill>
                            <a:schemeClr val="tx1"/>
                          </a:solidFill>
                          <a:effectLst/>
                        </a:rPr>
                        <a:t> o </a:t>
                      </a:r>
                      <a:r>
                        <a:rPr lang="es-EC" sz="1500" dirty="0" err="1">
                          <a:solidFill>
                            <a:schemeClr val="tx1"/>
                          </a:solidFill>
                          <a:effectLst/>
                        </a:rPr>
                        <a:t>Track</a:t>
                      </a:r>
                      <a:r>
                        <a:rPr lang="es-EC" sz="1500" dirty="0">
                          <a:solidFill>
                            <a:schemeClr val="tx1"/>
                          </a:solidFill>
                          <a:effectLst/>
                        </a:rPr>
                        <a:t> </a:t>
                      </a:r>
                      <a:r>
                        <a:rPr lang="es-EC" sz="1500" dirty="0" err="1">
                          <a:solidFill>
                            <a:schemeClr val="tx1"/>
                          </a:solidFill>
                          <a:effectLst/>
                        </a:rPr>
                        <a:t>Start</a:t>
                      </a:r>
                      <a:r>
                        <a:rPr lang="es-EC" sz="1500" dirty="0">
                          <a:solidFill>
                            <a:schemeClr val="tx1"/>
                          </a:solidFill>
                          <a:effectLst/>
                        </a:rPr>
                        <a:t>. </a:t>
                      </a:r>
                      <a:r>
                        <a:rPr lang="es-EC" sz="1500" dirty="0" err="1">
                          <a:solidFill>
                            <a:schemeClr val="tx1"/>
                          </a:solidFill>
                          <a:effectLst/>
                        </a:rPr>
                        <a:t>Circunducción</a:t>
                      </a:r>
                      <a:r>
                        <a:rPr lang="es-EC" sz="1500" dirty="0">
                          <a:solidFill>
                            <a:schemeClr val="tx1"/>
                          </a:solidFill>
                          <a:effectLst/>
                        </a:rPr>
                        <a:t> de brazos</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Salida técnica de Pecho Track o Track Start. Agarre frontal</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Salida técnica de Pecho </a:t>
                      </a:r>
                      <a:r>
                        <a:rPr lang="es-EC" sz="1500" dirty="0" err="1">
                          <a:solidFill>
                            <a:schemeClr val="tx1"/>
                          </a:solidFill>
                          <a:effectLst/>
                        </a:rPr>
                        <a:t>Track</a:t>
                      </a:r>
                      <a:r>
                        <a:rPr lang="es-EC" sz="1500" dirty="0">
                          <a:solidFill>
                            <a:schemeClr val="tx1"/>
                          </a:solidFill>
                          <a:effectLst/>
                        </a:rPr>
                        <a:t> o </a:t>
                      </a:r>
                      <a:r>
                        <a:rPr lang="es-EC" sz="1500" dirty="0" err="1">
                          <a:solidFill>
                            <a:schemeClr val="tx1"/>
                          </a:solidFill>
                          <a:effectLst/>
                        </a:rPr>
                        <a:t>Track</a:t>
                      </a:r>
                      <a:r>
                        <a:rPr lang="es-EC" sz="1500" dirty="0">
                          <a:solidFill>
                            <a:schemeClr val="tx1"/>
                          </a:solidFill>
                          <a:effectLst/>
                        </a:rPr>
                        <a:t> </a:t>
                      </a:r>
                      <a:r>
                        <a:rPr lang="es-EC" sz="1500" dirty="0" err="1">
                          <a:solidFill>
                            <a:schemeClr val="tx1"/>
                          </a:solidFill>
                          <a:effectLst/>
                        </a:rPr>
                        <a:t>Start</a:t>
                      </a:r>
                      <a:r>
                        <a:rPr lang="es-EC" sz="1500" dirty="0">
                          <a:solidFill>
                            <a:schemeClr val="tx1"/>
                          </a:solidFill>
                          <a:effectLst/>
                        </a:rPr>
                        <a:t>. Agarre lateral</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r h="756920">
                <a:tc>
                  <a:txBody>
                    <a:bodyPr/>
                    <a:lstStyle/>
                    <a:p>
                      <a:pPr>
                        <a:lnSpc>
                          <a:spcPct val="107000"/>
                        </a:lnSpc>
                        <a:spcAft>
                          <a:spcPts val="800"/>
                        </a:spcAft>
                      </a:pPr>
                      <a:r>
                        <a:rPr lang="es-EC" sz="1500">
                          <a:solidFill>
                            <a:schemeClr val="tx1"/>
                          </a:solidFill>
                          <a:effectLst/>
                        </a:rPr>
                        <a:t>MEDIAS MEJORES SALIDAS</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 </a:t>
                      </a:r>
                    </a:p>
                    <a:p>
                      <a:pPr>
                        <a:lnSpc>
                          <a:spcPct val="107000"/>
                        </a:lnSpc>
                        <a:spcAft>
                          <a:spcPts val="800"/>
                        </a:spcAft>
                      </a:pPr>
                      <a:r>
                        <a:rPr lang="es-EC" sz="1500">
                          <a:solidFill>
                            <a:schemeClr val="tx1"/>
                          </a:solidFill>
                          <a:effectLst/>
                        </a:rPr>
                        <a:t>16,46</a:t>
                      </a:r>
                    </a:p>
                    <a:p>
                      <a:pPr>
                        <a:lnSpc>
                          <a:spcPct val="107000"/>
                        </a:lnSpc>
                        <a:spcAft>
                          <a:spcPts val="800"/>
                        </a:spcAft>
                      </a:pPr>
                      <a:r>
                        <a:rPr lang="es-EC" sz="1500">
                          <a:solidFill>
                            <a:schemeClr val="tx1"/>
                          </a:solidFill>
                          <a:effectLst/>
                        </a:rPr>
                        <a:t>seg</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 </a:t>
                      </a:r>
                    </a:p>
                    <a:p>
                      <a:pPr>
                        <a:lnSpc>
                          <a:spcPct val="107000"/>
                        </a:lnSpc>
                        <a:spcAft>
                          <a:spcPts val="800"/>
                        </a:spcAft>
                      </a:pPr>
                      <a:r>
                        <a:rPr lang="es-EC" sz="1500" dirty="0">
                          <a:solidFill>
                            <a:schemeClr val="tx1"/>
                          </a:solidFill>
                          <a:effectLst/>
                        </a:rPr>
                        <a:t>16,11</a:t>
                      </a:r>
                    </a:p>
                    <a:p>
                      <a:pPr>
                        <a:lnSpc>
                          <a:spcPct val="107000"/>
                        </a:lnSpc>
                        <a:spcAft>
                          <a:spcPts val="800"/>
                        </a:spcAft>
                      </a:pPr>
                      <a:r>
                        <a:rPr lang="es-EC" sz="1500" dirty="0" err="1">
                          <a:solidFill>
                            <a:schemeClr val="tx1"/>
                          </a:solidFill>
                          <a:effectLst/>
                        </a:rPr>
                        <a:t>seg</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 </a:t>
                      </a:r>
                    </a:p>
                    <a:p>
                      <a:pPr>
                        <a:lnSpc>
                          <a:spcPct val="107000"/>
                        </a:lnSpc>
                        <a:spcAft>
                          <a:spcPts val="800"/>
                        </a:spcAft>
                      </a:pPr>
                      <a:r>
                        <a:rPr lang="es-EC" sz="1500">
                          <a:solidFill>
                            <a:schemeClr val="tx1"/>
                          </a:solidFill>
                          <a:effectLst/>
                        </a:rPr>
                        <a:t>16,00</a:t>
                      </a:r>
                    </a:p>
                    <a:p>
                      <a:pPr>
                        <a:lnSpc>
                          <a:spcPct val="107000"/>
                        </a:lnSpc>
                        <a:spcAft>
                          <a:spcPts val="800"/>
                        </a:spcAft>
                      </a:pPr>
                      <a:r>
                        <a:rPr lang="es-EC" sz="1500">
                          <a:solidFill>
                            <a:schemeClr val="tx1"/>
                          </a:solidFill>
                          <a:effectLst/>
                        </a:rPr>
                        <a:t>seg</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 </a:t>
                      </a:r>
                    </a:p>
                    <a:p>
                      <a:pPr>
                        <a:lnSpc>
                          <a:spcPct val="107000"/>
                        </a:lnSpc>
                        <a:spcAft>
                          <a:spcPts val="800"/>
                        </a:spcAft>
                      </a:pPr>
                      <a:r>
                        <a:rPr lang="es-EC" sz="1500">
                          <a:solidFill>
                            <a:schemeClr val="tx1"/>
                          </a:solidFill>
                          <a:effectLst/>
                        </a:rPr>
                        <a:t>15,71</a:t>
                      </a:r>
                    </a:p>
                    <a:p>
                      <a:pPr>
                        <a:lnSpc>
                          <a:spcPct val="107000"/>
                        </a:lnSpc>
                        <a:spcAft>
                          <a:spcPts val="800"/>
                        </a:spcAft>
                      </a:pPr>
                      <a:r>
                        <a:rPr lang="es-EC" sz="1500">
                          <a:solidFill>
                            <a:schemeClr val="tx1"/>
                          </a:solidFill>
                          <a:effectLst/>
                        </a:rPr>
                        <a:t>seg</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a:solidFill>
                            <a:schemeClr val="tx1"/>
                          </a:solidFill>
                          <a:effectLst/>
                        </a:rPr>
                        <a:t> </a:t>
                      </a:r>
                    </a:p>
                    <a:p>
                      <a:pPr>
                        <a:lnSpc>
                          <a:spcPct val="107000"/>
                        </a:lnSpc>
                        <a:spcAft>
                          <a:spcPts val="800"/>
                        </a:spcAft>
                      </a:pPr>
                      <a:r>
                        <a:rPr lang="es-EC" sz="1500">
                          <a:solidFill>
                            <a:schemeClr val="tx1"/>
                          </a:solidFill>
                          <a:effectLst/>
                        </a:rPr>
                        <a:t>15,45 seg</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500" dirty="0">
                          <a:solidFill>
                            <a:schemeClr val="tx1"/>
                          </a:solidFill>
                          <a:effectLst/>
                        </a:rPr>
                        <a:t> </a:t>
                      </a:r>
                    </a:p>
                    <a:p>
                      <a:pPr>
                        <a:lnSpc>
                          <a:spcPct val="107000"/>
                        </a:lnSpc>
                        <a:spcAft>
                          <a:spcPts val="800"/>
                        </a:spcAft>
                      </a:pPr>
                      <a:r>
                        <a:rPr lang="es-EC" sz="1500" dirty="0">
                          <a:solidFill>
                            <a:schemeClr val="tx1"/>
                          </a:solidFill>
                          <a:effectLst/>
                        </a:rPr>
                        <a:t>15,66</a:t>
                      </a:r>
                    </a:p>
                    <a:p>
                      <a:pPr>
                        <a:lnSpc>
                          <a:spcPct val="107000"/>
                        </a:lnSpc>
                        <a:spcAft>
                          <a:spcPts val="800"/>
                        </a:spcAft>
                      </a:pPr>
                      <a:r>
                        <a:rPr lang="es-EC" sz="1500" dirty="0" err="1">
                          <a:solidFill>
                            <a:schemeClr val="tx1"/>
                          </a:solidFill>
                          <a:effectLst/>
                        </a:rPr>
                        <a:t>seg</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r>
            </a:tbl>
          </a:graphicData>
        </a:graphic>
      </p:graphicFrame>
    </p:spTree>
    <p:extLst>
      <p:ext uri="{BB962C8B-B14F-4D97-AF65-F5344CB8AC3E}">
        <p14:creationId xmlns:p14="http://schemas.microsoft.com/office/powerpoint/2010/main" val="1030545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260648"/>
            <a:ext cx="6798734" cy="1303867"/>
          </a:xfrm>
        </p:spPr>
        <p:txBody>
          <a:bodyPr>
            <a:normAutofit/>
          </a:bodyPr>
          <a:lstStyle/>
          <a:p>
            <a:r>
              <a:rPr lang="es-EC" sz="3200" b="1" dirty="0" smtClean="0"/>
              <a:t>Conclusiones</a:t>
            </a:r>
            <a:endParaRPr lang="es-ES" sz="3200" dirty="0"/>
          </a:p>
        </p:txBody>
      </p:sp>
      <p:sp>
        <p:nvSpPr>
          <p:cNvPr id="3" name="2 Marcador de contenido"/>
          <p:cNvSpPr>
            <a:spLocks noGrp="1"/>
          </p:cNvSpPr>
          <p:nvPr>
            <p:ph idx="1"/>
          </p:nvPr>
        </p:nvSpPr>
        <p:spPr>
          <a:xfrm>
            <a:off x="1187656" y="1340768"/>
            <a:ext cx="6798736" cy="3444997"/>
          </a:xfrm>
        </p:spPr>
        <p:txBody>
          <a:bodyPr>
            <a:noAutofit/>
          </a:bodyPr>
          <a:lstStyle/>
          <a:p>
            <a:pPr lvl="0" algn="just"/>
            <a:r>
              <a:rPr lang="es-ES" sz="2200" dirty="0"/>
              <a:t>El objetivo de toda salida en natación, ya sea que se la ejecute desde un salidor  como desde dentro de la piscina antes de salir a nadar  se lo hace realizando un impulso lo más rápidamente posible antes de comenzar a nadar y sobre todo en el caso de la técnica de pecho lograr llegar lo más lejos posible con la mejor eficiencia posible</a:t>
            </a:r>
            <a:r>
              <a:rPr lang="es-ES" sz="2200" dirty="0" smtClean="0"/>
              <a:t>.</a:t>
            </a:r>
          </a:p>
          <a:p>
            <a:pPr lvl="0" algn="just"/>
            <a:endParaRPr lang="es-ES" sz="2200" dirty="0" smtClean="0"/>
          </a:p>
          <a:p>
            <a:pPr algn="just"/>
            <a:r>
              <a:rPr lang="es-ES" sz="2200" dirty="0"/>
              <a:t>La técnica de  pecho o braza es el más lento de los cuatro estilos oficiales en la natación competitiva. Es por eso que el nadador al realizar la salida y el desplazamiento lo hace más rápido por debajo de agua que por encima cuyo efecto va disminuyendo a medida que tarda el deslizamiento sub acuático.</a:t>
            </a:r>
          </a:p>
          <a:p>
            <a:pPr lvl="0"/>
            <a:endParaRPr lang="es-ES" sz="2200" dirty="0"/>
          </a:p>
          <a:p>
            <a:endParaRPr lang="es-ES" sz="2200" dirty="0"/>
          </a:p>
        </p:txBody>
      </p:sp>
    </p:spTree>
    <p:extLst>
      <p:ext uri="{BB962C8B-B14F-4D97-AF65-F5344CB8AC3E}">
        <p14:creationId xmlns:p14="http://schemas.microsoft.com/office/powerpoint/2010/main" val="1057115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260648"/>
            <a:ext cx="6798734" cy="1303867"/>
          </a:xfrm>
        </p:spPr>
        <p:txBody>
          <a:bodyPr>
            <a:normAutofit/>
          </a:bodyPr>
          <a:lstStyle/>
          <a:p>
            <a:r>
              <a:rPr lang="es-EC" sz="3200" b="1" dirty="0" smtClean="0"/>
              <a:t>Conclusiones</a:t>
            </a:r>
            <a:endParaRPr lang="es-ES" sz="3200" dirty="0"/>
          </a:p>
        </p:txBody>
      </p:sp>
      <p:sp>
        <p:nvSpPr>
          <p:cNvPr id="3" name="2 Marcador de contenido"/>
          <p:cNvSpPr>
            <a:spLocks noGrp="1"/>
          </p:cNvSpPr>
          <p:nvPr>
            <p:ph idx="1"/>
          </p:nvPr>
        </p:nvSpPr>
        <p:spPr>
          <a:xfrm>
            <a:off x="683568" y="1268760"/>
            <a:ext cx="7848872" cy="4968552"/>
          </a:xfrm>
        </p:spPr>
        <p:txBody>
          <a:bodyPr>
            <a:noAutofit/>
          </a:bodyPr>
          <a:lstStyle/>
          <a:p>
            <a:pPr lvl="0"/>
            <a:r>
              <a:rPr lang="es-ES" dirty="0"/>
              <a:t>Se logró cumplir con los objetivos de la investigación en lo referente al tipo de salidas de la técnica de pecho de natación y a su vez permitió determinar el desplazamiento una vez que se ingresa en el agua</a:t>
            </a:r>
            <a:r>
              <a:rPr lang="es-ES" dirty="0" smtClean="0"/>
              <a:t>.</a:t>
            </a:r>
          </a:p>
          <a:p>
            <a:pPr lvl="0"/>
            <a:endParaRPr lang="es-EC" dirty="0"/>
          </a:p>
          <a:p>
            <a:pPr lvl="0"/>
            <a:r>
              <a:rPr lang="es-ES" dirty="0"/>
              <a:t>Este estudio estableció los diferentes tipos de Salidas que utilizan los nadadores en las diferentes pruebas de natación de pecho y como está incidió en el deslizamiento, logrando así una metodología para descubrir el tipo de Salida más adecuada que deben utilizar los nadadores.</a:t>
            </a:r>
            <a:endParaRPr lang="es-EC" dirty="0"/>
          </a:p>
          <a:p>
            <a:pPr lvl="0" algn="just"/>
            <a:endParaRPr lang="es-ES" dirty="0" smtClean="0"/>
          </a:p>
          <a:p>
            <a:pPr lvl="0"/>
            <a:endParaRPr lang="es-ES" dirty="0"/>
          </a:p>
          <a:p>
            <a:endParaRPr lang="es-ES" dirty="0"/>
          </a:p>
        </p:txBody>
      </p:sp>
    </p:spTree>
    <p:extLst>
      <p:ext uri="{BB962C8B-B14F-4D97-AF65-F5344CB8AC3E}">
        <p14:creationId xmlns:p14="http://schemas.microsoft.com/office/powerpoint/2010/main" val="543903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332656"/>
            <a:ext cx="6798734" cy="1303867"/>
          </a:xfrm>
        </p:spPr>
        <p:txBody>
          <a:bodyPr>
            <a:normAutofit/>
          </a:bodyPr>
          <a:lstStyle/>
          <a:p>
            <a:r>
              <a:rPr lang="es-EC" sz="3200" b="1" dirty="0"/>
              <a:t>CONCLUSIONES</a:t>
            </a:r>
            <a:r>
              <a:rPr lang="es-EC" sz="3200" dirty="0"/>
              <a:t>.</a:t>
            </a:r>
            <a:endParaRPr lang="es-ES" sz="3200" dirty="0"/>
          </a:p>
        </p:txBody>
      </p:sp>
      <p:sp>
        <p:nvSpPr>
          <p:cNvPr id="3" name="2 Marcador de contenido"/>
          <p:cNvSpPr>
            <a:spLocks noGrp="1"/>
          </p:cNvSpPr>
          <p:nvPr>
            <p:ph idx="1"/>
          </p:nvPr>
        </p:nvSpPr>
        <p:spPr>
          <a:xfrm>
            <a:off x="683568" y="1340768"/>
            <a:ext cx="7776864" cy="4968552"/>
          </a:xfrm>
        </p:spPr>
        <p:txBody>
          <a:bodyPr>
            <a:noAutofit/>
          </a:bodyPr>
          <a:lstStyle/>
          <a:p>
            <a:pPr lvl="0" algn="just"/>
            <a:r>
              <a:rPr lang="es-ES" sz="2300" dirty="0" smtClean="0"/>
              <a:t>En </a:t>
            </a:r>
            <a:r>
              <a:rPr lang="es-ES" sz="2300" dirty="0"/>
              <a:t>la comparación de los tipos de salidas de la técnica de pecho se pudo evidenciar el orden de las salidas desde la más efectiva hasta la menos </a:t>
            </a:r>
            <a:r>
              <a:rPr lang="es-ES" sz="2300" dirty="0" smtClean="0"/>
              <a:t>efectiva, siendo </a:t>
            </a:r>
            <a:r>
              <a:rPr lang="es-ES" sz="2300" dirty="0"/>
              <a:t>la salida  Track o Track Start. Con agarre frontal la más efectiva, en segundo lugar la salida Track o Track Start. Agarre lateral, en tercer lugar la salida Track o Track Start. Circunducción de brazos, en </a:t>
            </a:r>
            <a:r>
              <a:rPr lang="es-ES" sz="2300" dirty="0" smtClean="0"/>
              <a:t>cuarto </a:t>
            </a:r>
            <a:r>
              <a:rPr lang="es-ES" sz="2300" dirty="0"/>
              <a:t>lugar la salida Tradicional o Grab Start. Agarre lateral, en quinto lugar la salida Tradicional o Grab Start. Agarre </a:t>
            </a:r>
            <a:r>
              <a:rPr lang="es-ES" sz="2300" dirty="0" smtClean="0"/>
              <a:t>frontal y </a:t>
            </a:r>
            <a:r>
              <a:rPr lang="es-ES" sz="2300" dirty="0"/>
              <a:t>en sexto lugar la salida Tradicional o Grab Start. Circunducción de brazos</a:t>
            </a:r>
            <a:r>
              <a:rPr lang="es-ES" sz="2300" dirty="0" smtClean="0"/>
              <a:t>.</a:t>
            </a:r>
          </a:p>
          <a:p>
            <a:pPr lvl="0" algn="just"/>
            <a:endParaRPr lang="es-ES" sz="2300" dirty="0" smtClean="0"/>
          </a:p>
          <a:p>
            <a:pPr lvl="0" algn="just"/>
            <a:r>
              <a:rPr lang="es-EC" sz="2300" dirty="0" smtClean="0"/>
              <a:t>Se </a:t>
            </a:r>
            <a:r>
              <a:rPr lang="es-EC" sz="2300" dirty="0"/>
              <a:t>comprueba la hipótesis de trabajo “Los tipos de Salidas  inciden en la velocidad inicial de los nadadores del club de natación  Club Náutico”</a:t>
            </a:r>
            <a:endParaRPr lang="es-ES" sz="2300" dirty="0"/>
          </a:p>
          <a:p>
            <a:pPr lvl="0"/>
            <a:endParaRPr lang="es-ES" sz="2200" dirty="0"/>
          </a:p>
          <a:p>
            <a:endParaRPr lang="es-ES" sz="2200" dirty="0"/>
          </a:p>
        </p:txBody>
      </p:sp>
    </p:spTree>
    <p:extLst>
      <p:ext uri="{BB962C8B-B14F-4D97-AF65-F5344CB8AC3E}">
        <p14:creationId xmlns:p14="http://schemas.microsoft.com/office/powerpoint/2010/main" val="1589757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4525" y="404664"/>
            <a:ext cx="6798734" cy="1303867"/>
          </a:xfrm>
        </p:spPr>
        <p:txBody>
          <a:bodyPr>
            <a:normAutofit/>
          </a:bodyPr>
          <a:lstStyle/>
          <a:p>
            <a:r>
              <a:rPr lang="es-ES" sz="3600" b="1" dirty="0" smtClean="0"/>
              <a:t>Recomendaciones</a:t>
            </a:r>
            <a:endParaRPr lang="es-ES" sz="3600" dirty="0"/>
          </a:p>
        </p:txBody>
      </p:sp>
      <p:sp>
        <p:nvSpPr>
          <p:cNvPr id="3" name="2 Marcador de contenido"/>
          <p:cNvSpPr>
            <a:spLocks noGrp="1"/>
          </p:cNvSpPr>
          <p:nvPr>
            <p:ph idx="1"/>
          </p:nvPr>
        </p:nvSpPr>
        <p:spPr>
          <a:xfrm>
            <a:off x="539552" y="1628800"/>
            <a:ext cx="7920880" cy="4680520"/>
          </a:xfrm>
        </p:spPr>
        <p:txBody>
          <a:bodyPr>
            <a:noAutofit/>
          </a:bodyPr>
          <a:lstStyle/>
          <a:p>
            <a:pPr lvl="0" algn="just"/>
            <a:r>
              <a:rPr lang="es-ES" dirty="0"/>
              <a:t>Extender este tipo de investigaciones a las otras técnicas de nado y en diferentes categorías para lograr determinar qué tipo de salida es más eficiente en determinados nadadores</a:t>
            </a:r>
            <a:r>
              <a:rPr lang="es-ES" dirty="0" smtClean="0"/>
              <a:t>.</a:t>
            </a:r>
          </a:p>
          <a:p>
            <a:pPr lvl="0" algn="just"/>
            <a:endParaRPr lang="es-ES" dirty="0" smtClean="0"/>
          </a:p>
          <a:p>
            <a:pPr lvl="0" algn="just"/>
            <a:r>
              <a:rPr lang="es-EC" dirty="0" smtClean="0"/>
              <a:t>La </a:t>
            </a:r>
            <a:r>
              <a:rPr lang="es-EC" dirty="0"/>
              <a:t>metodología aplicada y el tipo de tabulación de los resultados fue efectiva a la hora de determinar el tipo de salida más efectiva, por lo que es idóneo aplicar este método en sus entrenamientos.</a:t>
            </a:r>
            <a:endParaRPr lang="es-ES" dirty="0" smtClean="0"/>
          </a:p>
          <a:p>
            <a:pPr marL="0" lvl="0" indent="0" algn="just">
              <a:buNone/>
            </a:pPr>
            <a:endParaRPr lang="es-ES" dirty="0"/>
          </a:p>
          <a:p>
            <a:pPr lvl="0" algn="just"/>
            <a:r>
              <a:rPr lang="es-ES" dirty="0"/>
              <a:t>Socializar esta investigación a toda la población que se encuentra inmersa en este deporte.</a:t>
            </a:r>
          </a:p>
          <a:p>
            <a:endParaRPr lang="es-ES" dirty="0"/>
          </a:p>
        </p:txBody>
      </p:sp>
    </p:spTree>
    <p:extLst>
      <p:ext uri="{BB962C8B-B14F-4D97-AF65-F5344CB8AC3E}">
        <p14:creationId xmlns:p14="http://schemas.microsoft.com/office/powerpoint/2010/main" val="459199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4525" y="476672"/>
            <a:ext cx="6798734" cy="1303867"/>
          </a:xfrm>
        </p:spPr>
        <p:txBody>
          <a:bodyPr>
            <a:normAutofit/>
          </a:bodyPr>
          <a:lstStyle/>
          <a:p>
            <a:r>
              <a:rPr lang="es-ES" sz="3600" b="1" dirty="0" smtClean="0"/>
              <a:t>Recomendaciones</a:t>
            </a:r>
            <a:endParaRPr lang="es-ES" sz="3600" dirty="0"/>
          </a:p>
        </p:txBody>
      </p:sp>
      <p:sp>
        <p:nvSpPr>
          <p:cNvPr id="3" name="2 Marcador de contenido"/>
          <p:cNvSpPr>
            <a:spLocks noGrp="1"/>
          </p:cNvSpPr>
          <p:nvPr>
            <p:ph idx="1"/>
          </p:nvPr>
        </p:nvSpPr>
        <p:spPr>
          <a:xfrm>
            <a:off x="1176865" y="1916832"/>
            <a:ext cx="6798736" cy="3444997"/>
          </a:xfrm>
        </p:spPr>
        <p:txBody>
          <a:bodyPr>
            <a:noAutofit/>
          </a:bodyPr>
          <a:lstStyle/>
          <a:p>
            <a:pPr lvl="0" algn="just"/>
            <a:r>
              <a:rPr lang="es-ES" sz="2800" dirty="0"/>
              <a:t>Extender este tipo de investigaciones a las otras técnicas de nado y en diferentes categorías para lograr determinar qué tipo de salida es más eficiente en determinados nadadores</a:t>
            </a:r>
            <a:r>
              <a:rPr lang="es-ES" sz="2800" dirty="0" smtClean="0"/>
              <a:t>.</a:t>
            </a:r>
          </a:p>
          <a:p>
            <a:pPr marL="0" lvl="0" indent="0" algn="just">
              <a:buNone/>
            </a:pPr>
            <a:endParaRPr lang="es-ES" sz="2800" dirty="0"/>
          </a:p>
          <a:p>
            <a:pPr lvl="0" algn="just"/>
            <a:r>
              <a:rPr lang="es-ES" sz="2800" dirty="0"/>
              <a:t>Socializar esta investigación a toda la población que se encuentra inmersa en este deporte.</a:t>
            </a:r>
          </a:p>
          <a:p>
            <a:endParaRPr lang="es-ES" sz="2800" dirty="0"/>
          </a:p>
        </p:txBody>
      </p:sp>
    </p:spTree>
    <p:extLst>
      <p:ext uri="{BB962C8B-B14F-4D97-AF65-F5344CB8AC3E}">
        <p14:creationId xmlns:p14="http://schemas.microsoft.com/office/powerpoint/2010/main" val="1269088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35696" y="2651428"/>
            <a:ext cx="5506637" cy="1569660"/>
          </a:xfrm>
          <a:prstGeom prst="rect">
            <a:avLst/>
          </a:prstGeom>
          <a:noFill/>
        </p:spPr>
        <p:txBody>
          <a:bodyPr wrap="none" lIns="91440" tIns="45720" rIns="91440" bIns="45720">
            <a:spAutoFit/>
          </a:bodyPr>
          <a:lstStyle/>
          <a:p>
            <a:pPr algn="ctr"/>
            <a:r>
              <a:rPr lang="es-ES" sz="96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63500" sx="102000" sy="102000" algn="ctr" rotWithShape="0">
                    <a:prstClr val="black">
                      <a:alpha val="40000"/>
                    </a:prstClr>
                  </a:outerShdw>
                  <a:reflection blurRad="6350" stA="53000" endA="300" endPos="35500" dir="5400000" sy="-90000" algn="bl" rotWithShape="0"/>
                </a:effectLst>
              </a:rPr>
              <a:t>GRACIAS</a:t>
            </a:r>
            <a:endParaRPr lang="es-ES" sz="96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63500" sx="102000" sy="102000" algn="ctr" rotWithShape="0">
                  <a:prstClr val="black">
                    <a:alpha val="40000"/>
                  </a:prstClr>
                </a:outerShdw>
                <a:reflection blurRad="6350" stA="53000" endA="300" endPos="35500" dir="5400000" sy="-90000" algn="bl" rotWithShape="0"/>
              </a:effectLst>
            </a:endParaRPr>
          </a:p>
        </p:txBody>
      </p:sp>
    </p:spTree>
    <p:extLst>
      <p:ext uri="{BB962C8B-B14F-4D97-AF65-F5344CB8AC3E}">
        <p14:creationId xmlns:p14="http://schemas.microsoft.com/office/powerpoint/2010/main" val="342167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ea typeface="Calibri"/>
              </a:rPr>
              <a:t>Objetivos</a:t>
            </a:r>
            <a:endParaRPr lang="es-ES" dirty="0"/>
          </a:p>
        </p:txBody>
      </p:sp>
      <p:sp>
        <p:nvSpPr>
          <p:cNvPr id="3" name="2 Marcador de contenido"/>
          <p:cNvSpPr>
            <a:spLocks noGrp="1"/>
          </p:cNvSpPr>
          <p:nvPr>
            <p:ph idx="1"/>
          </p:nvPr>
        </p:nvSpPr>
        <p:spPr/>
        <p:txBody>
          <a:bodyPr/>
          <a:lstStyle/>
          <a:p>
            <a:pPr marL="914400" lvl="2" indent="0" algn="just">
              <a:buNone/>
            </a:pPr>
            <a:r>
              <a:rPr lang="es-ES_tradnl" sz="3600" b="1" dirty="0"/>
              <a:t>Objetivo General</a:t>
            </a:r>
            <a:endParaRPr lang="es-ES" sz="3600" dirty="0"/>
          </a:p>
          <a:p>
            <a:pPr algn="just"/>
            <a:r>
              <a:rPr lang="es-EC" dirty="0"/>
              <a:t>Analizar la incidencia</a:t>
            </a:r>
            <a:r>
              <a:rPr lang="es-EC" b="1" dirty="0"/>
              <a:t> </a:t>
            </a:r>
            <a:r>
              <a:rPr lang="es-EC" dirty="0"/>
              <a:t>de los  </a:t>
            </a:r>
            <a:r>
              <a:rPr lang="es-EC" b="1" dirty="0"/>
              <a:t>tipos de Salidas </a:t>
            </a:r>
            <a:r>
              <a:rPr lang="es-EC" dirty="0"/>
              <a:t>en el deslizamiento sub acuático de la salida de pecho de los nadadores Club Náutico.</a:t>
            </a:r>
            <a:endParaRPr lang="es-ES" sz="2800" dirty="0"/>
          </a:p>
          <a:p>
            <a:endParaRPr lang="es-ES" dirty="0"/>
          </a:p>
        </p:txBody>
      </p:sp>
    </p:spTree>
    <p:extLst>
      <p:ext uri="{BB962C8B-B14F-4D97-AF65-F5344CB8AC3E}">
        <p14:creationId xmlns:p14="http://schemas.microsoft.com/office/powerpoint/2010/main" val="1798243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260648"/>
            <a:ext cx="6798734" cy="1303867"/>
          </a:xfrm>
        </p:spPr>
        <p:txBody>
          <a:bodyPr>
            <a:normAutofit/>
          </a:bodyPr>
          <a:lstStyle/>
          <a:p>
            <a:r>
              <a:rPr lang="es-EC" sz="3600" b="1" dirty="0" smtClean="0">
                <a:effectLst/>
                <a:ea typeface="Calibri"/>
              </a:rPr>
              <a:t>Objetivos </a:t>
            </a:r>
            <a:r>
              <a:rPr lang="es-ES_tradnl" sz="3600" b="1" dirty="0" smtClean="0">
                <a:effectLst/>
                <a:ea typeface="Calibri"/>
              </a:rPr>
              <a:t>Específicos</a:t>
            </a:r>
            <a:r>
              <a:rPr lang="es-EC" sz="3600" b="1" dirty="0" smtClean="0">
                <a:solidFill>
                  <a:prstClr val="black"/>
                </a:solidFill>
              </a:rPr>
              <a:t>:</a:t>
            </a:r>
            <a:r>
              <a:rPr lang="es-ES_tradnl" sz="3600" b="1" dirty="0" smtClean="0">
                <a:effectLst/>
                <a:ea typeface="Calibri"/>
              </a:rPr>
              <a:t> </a:t>
            </a:r>
            <a:endParaRPr lang="es-ES" sz="3600" dirty="0"/>
          </a:p>
        </p:txBody>
      </p:sp>
      <p:sp>
        <p:nvSpPr>
          <p:cNvPr id="3" name="2 Marcador de contenido"/>
          <p:cNvSpPr>
            <a:spLocks noGrp="1"/>
          </p:cNvSpPr>
          <p:nvPr>
            <p:ph idx="1"/>
          </p:nvPr>
        </p:nvSpPr>
        <p:spPr>
          <a:xfrm>
            <a:off x="755576" y="1556792"/>
            <a:ext cx="7704856" cy="3444997"/>
          </a:xfrm>
        </p:spPr>
        <p:txBody>
          <a:bodyPr>
            <a:noAutofit/>
          </a:bodyPr>
          <a:lstStyle/>
          <a:p>
            <a:pPr lvl="0" algn="just"/>
            <a:r>
              <a:rPr lang="es-ES" sz="2500" dirty="0"/>
              <a:t>Analizar los  </a:t>
            </a:r>
            <a:r>
              <a:rPr lang="es-ES" sz="2500" b="1" dirty="0"/>
              <a:t>tipos de Salidas </a:t>
            </a:r>
            <a:r>
              <a:rPr lang="es-ES" sz="2500" dirty="0"/>
              <a:t>de las  pruebas de la técnica de pecho de natación en nadadores Club Náutico</a:t>
            </a:r>
            <a:r>
              <a:rPr lang="es-ES" sz="2500" dirty="0" smtClean="0"/>
              <a:t>.</a:t>
            </a:r>
          </a:p>
          <a:p>
            <a:pPr lvl="0" algn="just"/>
            <a:endParaRPr lang="es-ES" sz="2500" dirty="0" smtClean="0"/>
          </a:p>
          <a:p>
            <a:pPr lvl="0" algn="just"/>
            <a:r>
              <a:rPr lang="es-ES" sz="2500" dirty="0" smtClean="0"/>
              <a:t> </a:t>
            </a:r>
            <a:r>
              <a:rPr lang="es-ES" sz="2500" dirty="0"/>
              <a:t>Analizar </a:t>
            </a:r>
            <a:r>
              <a:rPr lang="es-ES" sz="2500" b="1" dirty="0"/>
              <a:t> el desplazamiento  </a:t>
            </a:r>
            <a:r>
              <a:rPr lang="es-ES" sz="2500" dirty="0"/>
              <a:t>de las  pruebas de la técnica de pecho de natación en nadadores velocistas Club Náutico. </a:t>
            </a:r>
            <a:endParaRPr lang="es-ES" sz="2500" dirty="0" smtClean="0"/>
          </a:p>
          <a:p>
            <a:pPr lvl="0" algn="just"/>
            <a:endParaRPr lang="es-ES" sz="2500" dirty="0" smtClean="0"/>
          </a:p>
          <a:p>
            <a:pPr lvl="0" algn="just"/>
            <a:r>
              <a:rPr lang="es-ES" sz="2500" dirty="0" smtClean="0"/>
              <a:t>Establecer </a:t>
            </a:r>
            <a:r>
              <a:rPr lang="es-ES" sz="2500" dirty="0"/>
              <a:t>la incidencia de los  </a:t>
            </a:r>
            <a:r>
              <a:rPr lang="es-ES" sz="2500" b="1" dirty="0"/>
              <a:t>tipos de Salidas </a:t>
            </a:r>
            <a:r>
              <a:rPr lang="es-ES" sz="2500" dirty="0"/>
              <a:t>en el deslizamiento sub acuático de la salida de la técnica de pecho de los nadadores Club Náutico.</a:t>
            </a:r>
          </a:p>
          <a:p>
            <a:endParaRPr lang="es-ES" sz="2500" dirty="0"/>
          </a:p>
        </p:txBody>
      </p:sp>
    </p:spTree>
    <p:extLst>
      <p:ext uri="{BB962C8B-B14F-4D97-AF65-F5344CB8AC3E}">
        <p14:creationId xmlns:p14="http://schemas.microsoft.com/office/powerpoint/2010/main" val="28783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6798734" cy="1303867"/>
          </a:xfrm>
        </p:spPr>
        <p:txBody>
          <a:bodyPr>
            <a:normAutofit/>
          </a:bodyPr>
          <a:lstStyle/>
          <a:p>
            <a:r>
              <a:rPr lang="es-ES" sz="3200" b="1" dirty="0" smtClean="0"/>
              <a:t>Justificación e Importancia</a:t>
            </a:r>
            <a:endParaRPr lang="es-ES" sz="3200" b="1" dirty="0"/>
          </a:p>
        </p:txBody>
      </p:sp>
      <p:sp>
        <p:nvSpPr>
          <p:cNvPr id="3" name="2 Marcador de contenido"/>
          <p:cNvSpPr>
            <a:spLocks noGrp="1"/>
          </p:cNvSpPr>
          <p:nvPr>
            <p:ph idx="1"/>
          </p:nvPr>
        </p:nvSpPr>
        <p:spPr>
          <a:xfrm>
            <a:off x="827584" y="1928219"/>
            <a:ext cx="7560840" cy="3444997"/>
          </a:xfrm>
        </p:spPr>
        <p:txBody>
          <a:bodyPr>
            <a:noAutofit/>
          </a:bodyPr>
          <a:lstStyle/>
          <a:p>
            <a:pPr algn="just"/>
            <a:r>
              <a:rPr lang="es-EC" dirty="0"/>
              <a:t>N</a:t>
            </a:r>
            <a:r>
              <a:rPr lang="es-EC" dirty="0" smtClean="0"/>
              <a:t>o </a:t>
            </a:r>
            <a:r>
              <a:rPr lang="es-EC" dirty="0"/>
              <a:t>existe en la natación ecuatoriana investigaciones de este </a:t>
            </a:r>
            <a:r>
              <a:rPr lang="es-EC" dirty="0" smtClean="0"/>
              <a:t>tipo. La salida </a:t>
            </a:r>
            <a:r>
              <a:rPr lang="es-EC" dirty="0"/>
              <a:t>y el desplazamiento en la técnica de pecho  </a:t>
            </a:r>
            <a:r>
              <a:rPr lang="es-EC" dirty="0" smtClean="0"/>
              <a:t>son habilidades </a:t>
            </a:r>
            <a:r>
              <a:rPr lang="es-EC" dirty="0"/>
              <a:t>muy  importantes a la hora de enfrentar una prueba decisiva dentro de los diferentes torneos locales, nacionales e internacionales en las que </a:t>
            </a:r>
            <a:r>
              <a:rPr lang="es-EC" dirty="0" smtClean="0"/>
              <a:t>compiten  </a:t>
            </a:r>
            <a:r>
              <a:rPr lang="es-EC" dirty="0"/>
              <a:t>los nadadores</a:t>
            </a:r>
            <a:r>
              <a:rPr lang="es-EC" dirty="0" smtClean="0"/>
              <a:t>.</a:t>
            </a:r>
          </a:p>
          <a:p>
            <a:pPr marL="0" indent="0" algn="just">
              <a:buNone/>
            </a:pPr>
            <a:endParaRPr lang="es-EC" dirty="0" smtClean="0"/>
          </a:p>
          <a:p>
            <a:pPr algn="just"/>
            <a:r>
              <a:rPr lang="es-EC" dirty="0"/>
              <a:t>Esta investigación no </a:t>
            </a:r>
            <a:r>
              <a:rPr lang="es-EC" dirty="0" smtClean="0"/>
              <a:t>sólo </a:t>
            </a:r>
            <a:r>
              <a:rPr lang="es-EC" dirty="0"/>
              <a:t>beneficia a los nadadores de Club </a:t>
            </a:r>
            <a:r>
              <a:rPr lang="es-EC" dirty="0" smtClean="0"/>
              <a:t>Náutico, sino también a </a:t>
            </a:r>
            <a:r>
              <a:rPr lang="es-EC" dirty="0"/>
              <a:t>los </a:t>
            </a:r>
            <a:r>
              <a:rPr lang="es-EC" dirty="0" smtClean="0"/>
              <a:t>nadadores y </a:t>
            </a:r>
            <a:r>
              <a:rPr lang="es-EC" dirty="0"/>
              <a:t>entrenadores de otros clubes que tienen esta disciplina y que compiten en los diferentes eventos. </a:t>
            </a:r>
            <a:endParaRPr lang="es-ES" dirty="0"/>
          </a:p>
          <a:p>
            <a:pPr algn="just"/>
            <a:endParaRPr lang="es-ES" dirty="0"/>
          </a:p>
        </p:txBody>
      </p:sp>
    </p:spTree>
    <p:extLst>
      <p:ext uri="{BB962C8B-B14F-4D97-AF65-F5344CB8AC3E}">
        <p14:creationId xmlns:p14="http://schemas.microsoft.com/office/powerpoint/2010/main" val="1445908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9650" y="332656"/>
            <a:ext cx="6798734" cy="1303867"/>
          </a:xfrm>
        </p:spPr>
        <p:txBody>
          <a:bodyPr>
            <a:normAutofit/>
          </a:bodyPr>
          <a:lstStyle/>
          <a:p>
            <a:r>
              <a:rPr lang="es-EC" sz="3200" b="1" dirty="0" smtClean="0"/>
              <a:t>Hipótesis</a:t>
            </a:r>
            <a:endParaRPr lang="es-ES" sz="3200" dirty="0"/>
          </a:p>
        </p:txBody>
      </p:sp>
      <p:sp>
        <p:nvSpPr>
          <p:cNvPr id="3" name="2 Marcador de contenido"/>
          <p:cNvSpPr>
            <a:spLocks noGrp="1"/>
          </p:cNvSpPr>
          <p:nvPr>
            <p:ph idx="1"/>
          </p:nvPr>
        </p:nvSpPr>
        <p:spPr>
          <a:xfrm>
            <a:off x="827584" y="1784203"/>
            <a:ext cx="7560840" cy="4525117"/>
          </a:xfrm>
        </p:spPr>
        <p:txBody>
          <a:bodyPr>
            <a:noAutofit/>
          </a:bodyPr>
          <a:lstStyle/>
          <a:p>
            <a:pPr algn="just"/>
            <a:r>
              <a:rPr lang="es-ES_tradnl" b="1" dirty="0"/>
              <a:t>Hipótesis de trabajo</a:t>
            </a:r>
            <a:endParaRPr lang="es-ES" dirty="0"/>
          </a:p>
          <a:p>
            <a:pPr marL="457200" lvl="1" indent="0" algn="just">
              <a:buNone/>
            </a:pPr>
            <a:r>
              <a:rPr lang="es-EC" sz="2400" dirty="0" smtClean="0"/>
              <a:t>Los </a:t>
            </a:r>
            <a:r>
              <a:rPr lang="es-EC" sz="2400" dirty="0"/>
              <a:t>tipos de Salidas  </a:t>
            </a:r>
            <a:r>
              <a:rPr lang="es-EC" sz="2400" dirty="0" smtClean="0"/>
              <a:t>inciden </a:t>
            </a:r>
            <a:r>
              <a:rPr lang="es-EC" sz="2400" dirty="0"/>
              <a:t>en la velocidad inicial de los nadadores del club de natación  Club </a:t>
            </a:r>
            <a:r>
              <a:rPr lang="es-EC" sz="2400" dirty="0" smtClean="0"/>
              <a:t>Náutico</a:t>
            </a:r>
          </a:p>
          <a:p>
            <a:pPr marL="342900" lvl="2" indent="-342900" algn="just"/>
            <a:r>
              <a:rPr lang="es-ES" sz="2400" b="1" dirty="0"/>
              <a:t>Hipótesis operacional</a:t>
            </a:r>
            <a:endParaRPr lang="es-ES" sz="2400" dirty="0"/>
          </a:p>
          <a:p>
            <a:pPr marL="457200" lvl="1" indent="0" algn="just">
              <a:buNone/>
            </a:pPr>
            <a:r>
              <a:rPr lang="es-EC" sz="2400" dirty="0"/>
              <a:t>Al determinar la Salida adecuada </a:t>
            </a:r>
            <a:r>
              <a:rPr lang="es-EC" sz="2400" dirty="0" smtClean="0"/>
              <a:t>ésta  </a:t>
            </a:r>
            <a:r>
              <a:rPr lang="es-EC" sz="2400" dirty="0"/>
              <a:t>incide en la velocidad inicial de los nadadores del club de </a:t>
            </a:r>
            <a:r>
              <a:rPr lang="es-EC" sz="2400" dirty="0" smtClean="0"/>
              <a:t>natación Club </a:t>
            </a:r>
            <a:r>
              <a:rPr lang="es-EC" sz="2400" dirty="0"/>
              <a:t>Náutico </a:t>
            </a:r>
            <a:endParaRPr lang="es-EC" sz="2400" dirty="0" smtClean="0"/>
          </a:p>
          <a:p>
            <a:pPr marL="342900" lvl="2" indent="-342900" algn="just"/>
            <a:r>
              <a:rPr lang="es-ES" sz="2400" b="1" dirty="0"/>
              <a:t>Hipótesis nula</a:t>
            </a:r>
            <a:endParaRPr lang="es-ES" sz="2400" dirty="0"/>
          </a:p>
          <a:p>
            <a:pPr marL="457200" lvl="1" indent="0" algn="just">
              <a:buNone/>
            </a:pPr>
            <a:r>
              <a:rPr lang="es-EC" sz="2400" dirty="0"/>
              <a:t>Los tipos de Salida NO  </a:t>
            </a:r>
            <a:r>
              <a:rPr lang="es-EC" sz="2400" dirty="0" smtClean="0"/>
              <a:t>inciden </a:t>
            </a:r>
            <a:r>
              <a:rPr lang="es-EC" sz="2400" dirty="0"/>
              <a:t>en la velocidad inicial  de los nadadores del club de natación  Club Náutico.</a:t>
            </a:r>
            <a:endParaRPr lang="es-ES" sz="2400" dirty="0"/>
          </a:p>
          <a:p>
            <a:endParaRPr lang="es-ES" dirty="0"/>
          </a:p>
        </p:txBody>
      </p:sp>
    </p:spTree>
    <p:extLst>
      <p:ext uri="{BB962C8B-B14F-4D97-AF65-F5344CB8AC3E}">
        <p14:creationId xmlns:p14="http://schemas.microsoft.com/office/powerpoint/2010/main" val="1880949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4345" y="116632"/>
            <a:ext cx="6798734" cy="1303867"/>
          </a:xfrm>
        </p:spPr>
        <p:txBody>
          <a:bodyPr>
            <a:normAutofit/>
          </a:bodyPr>
          <a:lstStyle/>
          <a:p>
            <a:r>
              <a:rPr lang="es-EC" sz="2400" b="1" dirty="0" err="1" smtClean="0"/>
              <a:t>Operacionalización</a:t>
            </a:r>
            <a:r>
              <a:rPr lang="es-EC" sz="2400" b="1" dirty="0" smtClean="0"/>
              <a:t> de las variables </a:t>
            </a:r>
            <a:endParaRPr lang="es-ES" sz="2400" dirty="0"/>
          </a:p>
        </p:txBody>
      </p:sp>
      <p:sp>
        <p:nvSpPr>
          <p:cNvPr id="6" name="5 Elipse"/>
          <p:cNvSpPr/>
          <p:nvPr/>
        </p:nvSpPr>
        <p:spPr>
          <a:xfrm>
            <a:off x="539552" y="1448780"/>
            <a:ext cx="3312368" cy="7920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t>V. INDEPENDIENTE </a:t>
            </a:r>
            <a:endParaRPr lang="es-ES" b="1" dirty="0"/>
          </a:p>
        </p:txBody>
      </p:sp>
      <p:sp>
        <p:nvSpPr>
          <p:cNvPr id="8" name="7 Elipse"/>
          <p:cNvSpPr/>
          <p:nvPr/>
        </p:nvSpPr>
        <p:spPr>
          <a:xfrm>
            <a:off x="5282894" y="1448780"/>
            <a:ext cx="2968116" cy="7920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t>V. DEPENDIENTE </a:t>
            </a:r>
            <a:endParaRPr lang="es-ES" b="1" dirty="0"/>
          </a:p>
        </p:txBody>
      </p:sp>
      <p:sp>
        <p:nvSpPr>
          <p:cNvPr id="5" name="4 Elipse"/>
          <p:cNvSpPr/>
          <p:nvPr/>
        </p:nvSpPr>
        <p:spPr>
          <a:xfrm>
            <a:off x="755576" y="2907521"/>
            <a:ext cx="2592288"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smtClean="0"/>
              <a:t>La salida </a:t>
            </a:r>
            <a:endParaRPr lang="es-ES" sz="2400" b="1" dirty="0"/>
          </a:p>
        </p:txBody>
      </p:sp>
      <p:sp>
        <p:nvSpPr>
          <p:cNvPr id="7" name="6 Elipse"/>
          <p:cNvSpPr/>
          <p:nvPr/>
        </p:nvSpPr>
        <p:spPr>
          <a:xfrm>
            <a:off x="5282894" y="2907521"/>
            <a:ext cx="2592288"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Deslizamiento </a:t>
            </a:r>
            <a:r>
              <a:rPr lang="es-EC" sz="2000" b="1" dirty="0"/>
              <a:t>sub acuático</a:t>
            </a:r>
            <a:r>
              <a:rPr lang="es-ES" sz="2000" b="1" dirty="0" smtClean="0"/>
              <a:t> </a:t>
            </a:r>
            <a:endParaRPr lang="es-ES" sz="2000" b="1" dirty="0"/>
          </a:p>
        </p:txBody>
      </p:sp>
      <p:sp>
        <p:nvSpPr>
          <p:cNvPr id="3" name="2 Rectángulo redondeado"/>
          <p:cNvSpPr/>
          <p:nvPr/>
        </p:nvSpPr>
        <p:spPr>
          <a:xfrm>
            <a:off x="539552" y="4239669"/>
            <a:ext cx="4248472" cy="20696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La salida comprende todo el “proceso desde que el nadador se sumerge hasta que sale a nadar a la superficie del agua. Este recorrido, que suele durar segundos, se describe con seis fases: toma de posición, impulso, vuelo, entrada, desplazamiento y salida a la superficie” (Natación, 2018).</a:t>
            </a:r>
            <a:endParaRPr lang="es-ES" dirty="0"/>
          </a:p>
        </p:txBody>
      </p:sp>
      <p:sp>
        <p:nvSpPr>
          <p:cNvPr id="9" name="8 Rectángulo redondeado"/>
          <p:cNvSpPr/>
          <p:nvPr/>
        </p:nvSpPr>
        <p:spPr>
          <a:xfrm>
            <a:off x="5148064" y="4239669"/>
            <a:ext cx="3102946" cy="20696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“El deslizamiento sub acuático es la forma que adopta el nadador para avanzar bajo el agua en forma de propulsión” (Mata, 1991).</a:t>
            </a:r>
            <a:endParaRPr lang="es-ES" dirty="0"/>
          </a:p>
        </p:txBody>
      </p:sp>
      <p:sp>
        <p:nvSpPr>
          <p:cNvPr id="4" name="3 Flecha abajo"/>
          <p:cNvSpPr/>
          <p:nvPr/>
        </p:nvSpPr>
        <p:spPr>
          <a:xfrm>
            <a:off x="1881242" y="2329123"/>
            <a:ext cx="288032" cy="54006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0" name="9 Flecha abajo"/>
          <p:cNvSpPr/>
          <p:nvPr/>
        </p:nvSpPr>
        <p:spPr>
          <a:xfrm>
            <a:off x="1846485" y="3699609"/>
            <a:ext cx="288032" cy="54006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1" name="10 Flecha abajo"/>
          <p:cNvSpPr/>
          <p:nvPr/>
        </p:nvSpPr>
        <p:spPr>
          <a:xfrm>
            <a:off x="6435022" y="3699609"/>
            <a:ext cx="288032" cy="54006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2" name="11 Flecha abajo"/>
          <p:cNvSpPr/>
          <p:nvPr/>
        </p:nvSpPr>
        <p:spPr>
          <a:xfrm>
            <a:off x="6435022" y="2275264"/>
            <a:ext cx="288032" cy="54006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99899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188640"/>
            <a:ext cx="6798734" cy="1303867"/>
          </a:xfrm>
        </p:spPr>
        <p:txBody>
          <a:bodyPr>
            <a:normAutofit/>
          </a:bodyPr>
          <a:lstStyle/>
          <a:p>
            <a:r>
              <a:rPr lang="es-EC" sz="3600" b="1" dirty="0" smtClean="0"/>
              <a:t>Marco Teórico</a:t>
            </a:r>
            <a:r>
              <a:rPr lang="es-EC" sz="3600" dirty="0" smtClean="0"/>
              <a:t> </a:t>
            </a:r>
            <a:endParaRPr lang="es-ES" sz="3600" dirty="0"/>
          </a:p>
        </p:txBody>
      </p:sp>
      <p:sp>
        <p:nvSpPr>
          <p:cNvPr id="3" name="2 Marcador de contenido"/>
          <p:cNvSpPr>
            <a:spLocks noGrp="1"/>
          </p:cNvSpPr>
          <p:nvPr>
            <p:ph idx="1"/>
          </p:nvPr>
        </p:nvSpPr>
        <p:spPr>
          <a:xfrm>
            <a:off x="1176865" y="1556792"/>
            <a:ext cx="6798736" cy="3444997"/>
          </a:xfrm>
        </p:spPr>
        <p:txBody>
          <a:bodyPr>
            <a:noAutofit/>
          </a:bodyPr>
          <a:lstStyle/>
          <a:p>
            <a:pPr marL="342900" lvl="2" indent="-342900"/>
            <a:r>
              <a:rPr lang="es-ES" sz="2400" b="1" dirty="0" smtClean="0"/>
              <a:t>Tipos de Arrancada en </a:t>
            </a:r>
            <a:r>
              <a:rPr lang="es-ES" sz="2400" b="1" dirty="0"/>
              <a:t>l</a:t>
            </a:r>
            <a:r>
              <a:rPr lang="es-ES" sz="2400" b="1" dirty="0" smtClean="0"/>
              <a:t>a </a:t>
            </a:r>
            <a:r>
              <a:rPr lang="es-ES" sz="2400" b="1" dirty="0"/>
              <a:t>n</a:t>
            </a:r>
            <a:r>
              <a:rPr lang="es-ES" sz="2400" b="1" dirty="0" smtClean="0"/>
              <a:t>atación</a:t>
            </a:r>
          </a:p>
          <a:p>
            <a:pPr marL="0" lvl="2" indent="0">
              <a:buNone/>
            </a:pPr>
            <a:endParaRPr lang="es-ES" sz="2400" b="1" dirty="0" smtClean="0"/>
          </a:p>
          <a:p>
            <a:pPr marL="1257300" lvl="4" indent="-342900">
              <a:buFont typeface="Wingdings" pitchFamily="2" charset="2"/>
              <a:buChar char="Ø"/>
            </a:pPr>
            <a:r>
              <a:rPr lang="es-EC" sz="2400" dirty="0" smtClean="0"/>
              <a:t>Tradicional </a:t>
            </a:r>
            <a:r>
              <a:rPr lang="es-EC" sz="2400" dirty="0"/>
              <a:t>o Grab Start </a:t>
            </a:r>
            <a:r>
              <a:rPr lang="es-EC" sz="2400" dirty="0" smtClean="0"/>
              <a:t>                </a:t>
            </a:r>
          </a:p>
          <a:p>
            <a:pPr marL="1257300" lvl="4" indent="-342900">
              <a:buFont typeface="Wingdings" pitchFamily="2" charset="2"/>
              <a:buChar char="Ø"/>
            </a:pPr>
            <a:r>
              <a:rPr lang="es-EC" sz="2400" dirty="0"/>
              <a:t>Track o Track </a:t>
            </a:r>
            <a:r>
              <a:rPr lang="es-EC" sz="2400" dirty="0" err="1"/>
              <a:t>Start</a:t>
            </a:r>
            <a:r>
              <a:rPr lang="es-EC" sz="2400" dirty="0"/>
              <a:t> </a:t>
            </a:r>
            <a:endParaRPr lang="es-EC" sz="2400" dirty="0" smtClean="0"/>
          </a:p>
          <a:p>
            <a:pPr marL="1257300" lvl="4" indent="-342900">
              <a:buFont typeface="Wingdings" pitchFamily="2" charset="2"/>
              <a:buChar char="Ø"/>
            </a:pPr>
            <a:endParaRPr lang="es-EC" sz="2400" dirty="0"/>
          </a:p>
          <a:p>
            <a:pPr marL="342900" lvl="2" indent="-342900"/>
            <a:r>
              <a:rPr lang="es-ES" sz="2400" b="1" dirty="0" smtClean="0"/>
              <a:t>Fases de arrancada en la natación </a:t>
            </a:r>
          </a:p>
          <a:p>
            <a:pPr marL="342900" lvl="3" indent="-342900">
              <a:buFont typeface="Arial" pitchFamily="34" charset="0"/>
              <a:buChar char="•"/>
            </a:pPr>
            <a:r>
              <a:rPr lang="es-ES" sz="2400" dirty="0" smtClean="0"/>
              <a:t>Fase de posición de preparados</a:t>
            </a:r>
          </a:p>
          <a:p>
            <a:pPr marL="342900" lvl="3" indent="-342900">
              <a:buFont typeface="Arial" pitchFamily="34" charset="0"/>
              <a:buChar char="•"/>
            </a:pPr>
            <a:r>
              <a:rPr lang="es-ES" sz="2400" dirty="0" smtClean="0"/>
              <a:t>Fase de reacción de salida</a:t>
            </a:r>
          </a:p>
          <a:p>
            <a:r>
              <a:rPr lang="es-EC" dirty="0" smtClean="0"/>
              <a:t>Fase de entrada al agua</a:t>
            </a:r>
            <a:endParaRPr lang="es-ES" dirty="0"/>
          </a:p>
        </p:txBody>
      </p:sp>
      <p:sp>
        <p:nvSpPr>
          <p:cNvPr id="4" name="3 Abrir llave"/>
          <p:cNvSpPr/>
          <p:nvPr/>
        </p:nvSpPr>
        <p:spPr>
          <a:xfrm>
            <a:off x="6228184" y="2617666"/>
            <a:ext cx="432048" cy="100811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5" name="4 CuadroTexto"/>
          <p:cNvSpPr txBox="1"/>
          <p:nvPr/>
        </p:nvSpPr>
        <p:spPr>
          <a:xfrm>
            <a:off x="6084168" y="2702566"/>
            <a:ext cx="2302768" cy="769441"/>
          </a:xfrm>
          <a:prstGeom prst="rect">
            <a:avLst/>
          </a:prstGeom>
          <a:noFill/>
        </p:spPr>
        <p:txBody>
          <a:bodyPr wrap="square" rtlCol="0">
            <a:spAutoFit/>
          </a:bodyPr>
          <a:lstStyle/>
          <a:p>
            <a:pPr lvl="1">
              <a:buFont typeface="Arial" panose="020B0604020202020204" pitchFamily="34" charset="0"/>
              <a:buChar char="•"/>
            </a:pPr>
            <a:r>
              <a:rPr lang="es-EC" sz="2200" dirty="0" smtClean="0"/>
              <a:t>Agarre </a:t>
            </a:r>
            <a:r>
              <a:rPr lang="es-EC" sz="2200" dirty="0"/>
              <a:t>Lateral </a:t>
            </a:r>
          </a:p>
          <a:p>
            <a:pPr lvl="1">
              <a:buFont typeface="Arial" panose="020B0604020202020204" pitchFamily="34" charset="0"/>
              <a:buChar char="•"/>
            </a:pPr>
            <a:r>
              <a:rPr lang="es-EC" sz="2200" dirty="0"/>
              <a:t>Agarre frontal</a:t>
            </a:r>
          </a:p>
        </p:txBody>
      </p:sp>
      <p:sp>
        <p:nvSpPr>
          <p:cNvPr id="6" name="5 Flecha derecha"/>
          <p:cNvSpPr/>
          <p:nvPr/>
        </p:nvSpPr>
        <p:spPr>
          <a:xfrm>
            <a:off x="5220072" y="2909934"/>
            <a:ext cx="648072" cy="423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473449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2823</Words>
  <Application>Microsoft Office PowerPoint</Application>
  <PresentationFormat>Presentación en pantalla (4:3)</PresentationFormat>
  <Paragraphs>1035</Paragraphs>
  <Slides>37</Slides>
  <Notes>2</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8" baseType="lpstr">
      <vt:lpstr>Arial</vt:lpstr>
      <vt:lpstr>Arial Narrow</vt:lpstr>
      <vt:lpstr>Arial Rounded MT Bold</vt:lpstr>
      <vt:lpstr>Calibri</vt:lpstr>
      <vt:lpstr>DokChampa</vt:lpstr>
      <vt:lpstr>Garamond</vt:lpstr>
      <vt:lpstr>Times New Roman</vt:lpstr>
      <vt:lpstr>Wingdings</vt:lpstr>
      <vt:lpstr>Tema de Office</vt:lpstr>
      <vt:lpstr>Orgánico</vt:lpstr>
      <vt:lpstr>CorelDRAW</vt:lpstr>
      <vt:lpstr>Presentación de PowerPoint</vt:lpstr>
      <vt:lpstr>El Problema de Investigación</vt:lpstr>
      <vt:lpstr>Formulación del Problema</vt:lpstr>
      <vt:lpstr>Objetivos</vt:lpstr>
      <vt:lpstr>Objetivos Específicos: </vt:lpstr>
      <vt:lpstr>Justificación e Importancia</vt:lpstr>
      <vt:lpstr>Hipótesis</vt:lpstr>
      <vt:lpstr>Operacionalización de las variables </vt:lpstr>
      <vt:lpstr>Marco Teórico </vt:lpstr>
      <vt:lpstr>Tradicional o Grab Start</vt:lpstr>
      <vt:lpstr>Track o Track Start</vt:lpstr>
      <vt:lpstr>Fase de posición de preparados</vt:lpstr>
      <vt:lpstr>Fase de reacción de salida </vt:lpstr>
      <vt:lpstr>Fase de entrada al agua</vt:lpstr>
      <vt:lpstr>Presentación de PowerPoint</vt:lpstr>
      <vt:lpstr>Metodología de la Investigación</vt:lpstr>
      <vt:lpstr>Test de  salida</vt:lpstr>
      <vt:lpstr>Análisis Estadístico </vt:lpstr>
      <vt:lpstr>Salida técnica de Pecho Tradicional o Grab Start. Circunducción de brazos</vt:lpstr>
      <vt:lpstr>Tabla 4 Estadísticos descriptivos</vt:lpstr>
      <vt:lpstr>Salida técnica de Pecho Tradicional o Grab Start. Agarre frontal</vt:lpstr>
      <vt:lpstr>Tabla 6 Estadísticos descriptivos</vt:lpstr>
      <vt:lpstr>Salida técnica de Pecho Tradicional o Grab Start. Agarre lateral</vt:lpstr>
      <vt:lpstr>Tabla 8 Estadísticos descriptivos</vt:lpstr>
      <vt:lpstr>Salida técnica de Pecho Track o Track Start. Circunducción de brazos</vt:lpstr>
      <vt:lpstr>Tabla 10 Estadísticos descriptivos</vt:lpstr>
      <vt:lpstr>Salida técnica de Pecho Track o Track Start. Agarre frontal</vt:lpstr>
      <vt:lpstr>Tabla 12 Estadísticos descriptivos</vt:lpstr>
      <vt:lpstr>Salida técnica de Pecho Track o Track Start. Agarre lateral</vt:lpstr>
      <vt:lpstr>Tabla 14 Estadísticos descriptivos</vt:lpstr>
      <vt:lpstr>Comparación de los tipos de salidas de la técnica de pecho</vt:lpstr>
      <vt:lpstr>Conclusiones</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66</cp:revision>
  <dcterms:created xsi:type="dcterms:W3CDTF">2020-01-25T20:46:47Z</dcterms:created>
  <dcterms:modified xsi:type="dcterms:W3CDTF">2020-09-25T18:02:18Z</dcterms:modified>
</cp:coreProperties>
</file>