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25"/>
  </p:notesMasterIdLst>
  <p:sldIdLst>
    <p:sldId id="358" r:id="rId4"/>
    <p:sldId id="313" r:id="rId5"/>
    <p:sldId id="393" r:id="rId6"/>
    <p:sldId id="360" r:id="rId7"/>
    <p:sldId id="361" r:id="rId8"/>
    <p:sldId id="362" r:id="rId9"/>
    <p:sldId id="363" r:id="rId10"/>
    <p:sldId id="262" r:id="rId11"/>
    <p:sldId id="366" r:id="rId12"/>
    <p:sldId id="371" r:id="rId13"/>
    <p:sldId id="372" r:id="rId14"/>
    <p:sldId id="373" r:id="rId15"/>
    <p:sldId id="374" r:id="rId16"/>
    <p:sldId id="375" r:id="rId17"/>
    <p:sldId id="391" r:id="rId18"/>
    <p:sldId id="392" r:id="rId19"/>
    <p:sldId id="268" r:id="rId20"/>
    <p:sldId id="341" r:id="rId21"/>
    <p:sldId id="385" r:id="rId22"/>
    <p:sldId id="390" r:id="rId23"/>
    <p:sldId id="350" r:id="rId24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50" d="100"/>
          <a:sy n="50" d="100"/>
        </p:scale>
        <p:origin x="540" y="54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2020/9/10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51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92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No</a:t>
            </a:r>
            <a:r>
              <a:rPr kumimoji="1" lang="en-US" altLang="ja-JP" baseline="0" dirty="0"/>
              <a:t> Slide Master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59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No</a:t>
            </a:r>
            <a:r>
              <a:rPr kumimoji="1" lang="en-US" altLang="ja-JP" baseline="0" dirty="0"/>
              <a:t> Slide Master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75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No</a:t>
            </a:r>
            <a:r>
              <a:rPr kumimoji="1" lang="en-US" altLang="ja-JP" baseline="0" dirty="0"/>
              <a:t> Slide Master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12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No</a:t>
            </a:r>
            <a:r>
              <a:rPr kumimoji="1" lang="en-US" altLang="ja-JP" baseline="0" dirty="0"/>
              <a:t> Slide Master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68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65" grpId="0" animBg="1"/>
      <p:bldP spid="65" grpId="1" animBg="1"/>
      <p:bldP spid="67" grpId="0" animBg="1"/>
      <p:bldP spid="67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61462" y="78898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660716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85100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29022" y="7835790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046800" y="643474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108771" y="856769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074514" y="416499"/>
            <a:ext cx="14349567" cy="1203151"/>
          </a:xfr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072630" y="1716983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3768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44569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35568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60891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50090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6411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51890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8212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32780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9094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65423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9" grpId="0" animBg="1"/>
      <p:bldP spid="10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36"/>
          <p:cNvSpPr/>
          <p:nvPr userDrawn="1"/>
        </p:nvSpPr>
        <p:spPr>
          <a:xfrm>
            <a:off x="1496314" y="7461001"/>
            <a:ext cx="15794443" cy="144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496314" y="2545705"/>
            <a:ext cx="15794443" cy="144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496314" y="4158737"/>
            <a:ext cx="15794443" cy="144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496314" y="5790819"/>
            <a:ext cx="15794443" cy="1440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307085" y="282954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307085" y="442301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307085" y="603604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307085" y="778293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41190" y="678617"/>
            <a:ext cx="14349567" cy="1203151"/>
          </a:xfr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11110" y="19525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172361" y="255169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172361" y="391707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172361" y="528246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172361" y="664784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634857" y="2714732"/>
            <a:ext cx="5112067" cy="10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653907" y="4327764"/>
            <a:ext cx="5112067" cy="108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634857" y="5959846"/>
            <a:ext cx="5112067" cy="108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634857" y="7649078"/>
            <a:ext cx="5112067" cy="10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930310" y="295147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930310" y="418350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930310" y="554888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930310" y="691426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433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2922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2722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224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5730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2818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5967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348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351118" y="50900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62409" y="770681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439046" y="2117509"/>
            <a:ext cx="605231" cy="1285806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417875" y="433140"/>
            <a:ext cx="770112" cy="1636094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367942" y="802996"/>
            <a:ext cx="1210462" cy="2571612"/>
          </a:xfrm>
          <a:prstGeom prst="mathMin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7439046" y="0"/>
            <a:ext cx="534127" cy="1134747"/>
          </a:xfrm>
          <a:prstGeom prst="mathMinu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743285" y="320765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382596" y="3840397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701652" y="3840397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039781" y="3840397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174684" y="4632485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3831869" y="4632485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493740" y="4632485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518501" y="6360677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842293" y="6360677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85156" y="6358332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00808" y="7240030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54355" y="7240030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1957992" y="7237685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1"/>
          <p:cNvSpPr/>
          <p:nvPr userDrawn="1"/>
        </p:nvSpPr>
        <p:spPr>
          <a:xfrm>
            <a:off x="1993466" y="715276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2"/>
          <p:cNvSpPr/>
          <p:nvPr userDrawn="1"/>
        </p:nvSpPr>
        <p:spPr>
          <a:xfrm>
            <a:off x="7247013" y="7152765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3"/>
          <p:cNvSpPr/>
          <p:nvPr userDrawn="1"/>
        </p:nvSpPr>
        <p:spPr>
          <a:xfrm>
            <a:off x="12650650" y="715276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5" y="3111060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8" y="3758736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9" y="2995180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1" y="3111060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70" y="3903148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7" y="383114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7" y="4846447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80" y="5494123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1" y="473056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3" y="484644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2" y="563853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9" y="5566527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5" y="6488241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8" y="7135917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9" y="6372361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1" y="6488241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70" y="7280329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7" y="720832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53" y="2360829"/>
            <a:ext cx="6655048" cy="7172662"/>
          </a:xfrm>
          <a:prstGeom prst="rect">
            <a:avLst/>
          </a:prstGeom>
        </p:spPr>
      </p:pic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s-EC" altLang="ja-JP" dirty="0" smtClean="0"/>
              <a:t>ESPE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2350" y="2545686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2351" y="3292053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273948" y="693039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273949" y="767676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560142" y="2794070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505669" y="3606719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912725" y="5911679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912725" y="6752451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>
            <a:stCxn id="12" idx="3"/>
          </p:cNvCxnSpPr>
          <p:nvPr userDrawn="1"/>
        </p:nvCxnSpPr>
        <p:spPr>
          <a:xfrm>
            <a:off x="5884803" y="2905726"/>
            <a:ext cx="3868796" cy="256340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14" idx="3"/>
          </p:cNvCxnSpPr>
          <p:nvPr userDrawn="1"/>
        </p:nvCxnSpPr>
        <p:spPr>
          <a:xfrm flipH="1">
            <a:off x="4862275" y="7290438"/>
            <a:ext cx="4567475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V="1">
            <a:off x="9753599" y="6287471"/>
            <a:ext cx="4648201" cy="3048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>
            <a:off x="10141529" y="3154110"/>
            <a:ext cx="3418613" cy="2100976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496729" y="316699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482429" y="754532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636686" y="651536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728268" y="340404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直角三角形 25"/>
          <p:cNvSpPr/>
          <p:nvPr userDrawn="1"/>
        </p:nvSpPr>
        <p:spPr>
          <a:xfrm rot="16200000" flipH="1">
            <a:off x="884597" y="565507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3984047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2418808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4316551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5448734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48935" y="6907032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3174524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5077415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698030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495320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660756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8273468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4301457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6202303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81031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510677" y="3784969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572322" y="5217204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600503" y="6649439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70" grpId="0"/>
      <p:bldP spid="71" grpId="0"/>
      <p:bldP spid="72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723099" y="2228119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="1" baseline="0">
                <a:solidFill>
                  <a:schemeClr val="tx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6176887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4887641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>
                    <a:lumMod val="75000"/>
                  </a:schemeClr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762578"/>
            <a:ext cx="1088138" cy="188527"/>
            <a:chOff x="8595214" y="6592642"/>
            <a:chExt cx="1088138" cy="188527"/>
          </a:xfrm>
          <a:solidFill>
            <a:schemeClr val="accent5">
              <a:lumMod val="50000"/>
            </a:schemeClr>
          </a:solidFill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ESPE | Universidad de las Fuerzas Armadas | Sangolqu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17" y="494393"/>
            <a:ext cx="4762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93569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86496" y="896780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334615" y="896780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423086" y="935690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5719896" y="5550479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490310" y="2041039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888176" y="2633942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326425" y="1916892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954713" y="2085665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098729" y="345179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954713" y="3524466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490310" y="2041039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513578" y="4813366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849055" y="5148843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1129266" y="4813365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728478" y="4813364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464743" y="5148842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4063955" y="5148841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950638" y="6254188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560126" y="6254188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152414" y="6251843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94166" y="1897023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572252" y="1944829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31380" y="614094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6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8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6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6533543" y="-40156"/>
            <a:ext cx="11752870" cy="8954080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000" y="4830900"/>
            <a:ext cx="1395767" cy="39259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4474" y="4879227"/>
            <a:ext cx="810877" cy="37786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8913924"/>
            <a:ext cx="18286413" cy="1487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64102" y="889898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2100934" y="3265208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-550962" y="3204160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44416" y="514416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98019" y="634984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98020" y="7614159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417754" y="516782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339922" y="639488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5300738" y="762259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048397" y="43756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100934" y="4555599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9607" y="127042"/>
            <a:ext cx="1125574" cy="39369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3" name="図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6742" y="126739"/>
            <a:ext cx="926496" cy="390702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4" name="図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8599" y="4775917"/>
            <a:ext cx="1446085" cy="385445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5" name="図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5704" y="4799823"/>
            <a:ext cx="1145131" cy="38267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6" name="正方形/長方形 30"/>
          <p:cNvSpPr/>
          <p:nvPr userDrawn="1"/>
        </p:nvSpPr>
        <p:spPr>
          <a:xfrm>
            <a:off x="7554951" y="4122340"/>
            <a:ext cx="3240360" cy="7200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6533543" y="-40156"/>
            <a:ext cx="11752870" cy="8954080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8913924"/>
            <a:ext cx="18286413" cy="1487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64102" y="889898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2588929" y="3204160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-550962" y="3204160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44416" y="514416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98019" y="634984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98020" y="7614159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417754" y="516782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339922" y="639488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5300738" y="762259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048397" y="43756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647718" y="454162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0"/>
          <p:cNvSpPr/>
          <p:nvPr userDrawn="1"/>
        </p:nvSpPr>
        <p:spPr>
          <a:xfrm>
            <a:off x="7554951" y="4122340"/>
            <a:ext cx="3240360" cy="7200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0553" y="4541627"/>
            <a:ext cx="1201914" cy="39850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89" y="4672490"/>
            <a:ext cx="1094088" cy="391918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9" name="図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1831" y="165273"/>
            <a:ext cx="1352313" cy="38921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図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4143" y="126758"/>
            <a:ext cx="1132987" cy="393066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1" name="図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7718" y="4945642"/>
            <a:ext cx="1237226" cy="37893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2" name="図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32" y="4782028"/>
            <a:ext cx="864415" cy="3995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5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6533543" y="-40156"/>
            <a:ext cx="11752870" cy="8954080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8913924"/>
            <a:ext cx="18286413" cy="1487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64102" y="889898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2588929" y="3204160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-550962" y="3204160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44416" y="514416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98019" y="634984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98020" y="7614159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417754" y="516782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339922" y="639488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5300738" y="762259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048397" y="43756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647718" y="454162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0"/>
          <p:cNvSpPr/>
          <p:nvPr userDrawn="1"/>
        </p:nvSpPr>
        <p:spPr>
          <a:xfrm>
            <a:off x="7554951" y="4122340"/>
            <a:ext cx="3240360" cy="7200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0114" y="4605717"/>
            <a:ext cx="1219216" cy="42195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3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7616" y="4611728"/>
            <a:ext cx="1066378" cy="412923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4" name="図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27" y="158667"/>
            <a:ext cx="1243673" cy="393127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5" name="図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2" y="146126"/>
            <a:ext cx="1086319" cy="396402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3" name="図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29050" y="4642177"/>
            <a:ext cx="1121612" cy="416345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4" name="図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54200" y="4678708"/>
            <a:ext cx="1066800" cy="41269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5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562754"/>
            <a:ext cx="11303446" cy="5278924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81209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843410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3051050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75" r:id="rId13"/>
    <p:sldLayoutId id="2147483776" r:id="rId14"/>
    <p:sldLayoutId id="2147483783" r:id="rId15"/>
    <p:sldLayoutId id="2147483784" r:id="rId16"/>
    <p:sldLayoutId id="2147483740" r:id="rId17"/>
    <p:sldLayoutId id="2147483743" r:id="rId18"/>
    <p:sldLayoutId id="2147483745" r:id="rId19"/>
    <p:sldLayoutId id="2147483766" r:id="rId20"/>
    <p:sldLayoutId id="2147483768" r:id="rId21"/>
    <p:sldLayoutId id="2147483767" r:id="rId22"/>
    <p:sldLayoutId id="2147483769" r:id="rId23"/>
    <p:sldLayoutId id="2147483730" r:id="rId24"/>
    <p:sldLayoutId id="2147483759" r:id="rId25"/>
    <p:sldLayoutId id="2147483760" r:id="rId26"/>
    <p:sldLayoutId id="2147483755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384064" y="2326937"/>
            <a:ext cx="15543451" cy="2633683"/>
          </a:xfrm>
        </p:spPr>
        <p:txBody>
          <a:bodyPr/>
          <a:lstStyle/>
          <a:p>
            <a:r>
              <a:rPr lang="es-EC" sz="4000" dirty="0"/>
              <a:t>FACTORES CLAVES EN EL COMPORTAMIENTO DEL CONSUMIDOR VERDE EN RECHAZO A PRODUCTOS DE PLÁSTICO DE UN SOLO USO EN LA CLASE SOCIAL A, B Y C+ EN EL DISTRITO METROPOLITANO DE QUITO.</a:t>
            </a:r>
            <a:endParaRPr kumimoji="1" lang="ja-JP" altLang="en-US" sz="4000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384064" y="7074893"/>
            <a:ext cx="15553728" cy="1512168"/>
          </a:xfrm>
        </p:spPr>
        <p:txBody>
          <a:bodyPr>
            <a:normAutofit fontScale="47500" lnSpcReduction="20000"/>
          </a:bodyPr>
          <a:lstStyle/>
          <a:p>
            <a:r>
              <a:rPr kumimoji="1" lang="es-EC" altLang="ja-JP" sz="4300" dirty="0" smtClean="0"/>
              <a:t>Tutor: </a:t>
            </a:r>
            <a:r>
              <a:rPr kumimoji="1" lang="es-EC" altLang="ja-JP" sz="4300" dirty="0" smtClean="0"/>
              <a:t>Ing. Pozo Edison</a:t>
            </a:r>
          </a:p>
          <a:p>
            <a:r>
              <a:rPr lang="es-EC" altLang="ja-JP" sz="4300" dirty="0" smtClean="0"/>
              <a:t>Defensa de Tesis</a:t>
            </a:r>
          </a:p>
          <a:p>
            <a:r>
              <a:rPr kumimoji="1" lang="es-EC" altLang="ja-JP" sz="4300" dirty="0" smtClean="0"/>
              <a:t>INGENIERÍA EN MERCADOTECNIA</a:t>
            </a:r>
          </a:p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>
          <a:xfrm>
            <a:off x="1373787" y="5471083"/>
            <a:ext cx="15553728" cy="1093346"/>
          </a:xfrm>
        </p:spPr>
        <p:txBody>
          <a:bodyPr/>
          <a:lstStyle/>
          <a:p>
            <a:r>
              <a:rPr lang="en-US" altLang="ja-JP" sz="2500" dirty="0" smtClean="0"/>
              <a:t>Joel </a:t>
            </a:r>
            <a:r>
              <a:rPr lang="en-US" altLang="ja-JP" sz="3000" dirty="0" smtClean="0"/>
              <a:t>Bonilla</a:t>
            </a:r>
          </a:p>
          <a:p>
            <a:r>
              <a:rPr lang="en-US" altLang="ja-JP" sz="2500" dirty="0" smtClean="0"/>
              <a:t>Mónica Morocho</a:t>
            </a:r>
            <a:endParaRPr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/>
          <p:cNvCxnSpPr/>
          <p:nvPr/>
        </p:nvCxnSpPr>
        <p:spPr>
          <a:xfrm>
            <a:off x="1872336" y="3822031"/>
            <a:ext cx="150368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872336" y="1683251"/>
            <a:ext cx="150368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 rot="5400000">
            <a:off x="1499002" y="4546202"/>
            <a:ext cx="3621314" cy="65393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 rot="5400000">
            <a:off x="1916289" y="4103516"/>
            <a:ext cx="4506684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 rot="5400000">
            <a:off x="2159403" y="3486659"/>
            <a:ext cx="5740397" cy="65393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 rot="5400000">
            <a:off x="7017657" y="5090484"/>
            <a:ext cx="2532745" cy="65393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 rot="5400000">
            <a:off x="7609118" y="4821972"/>
            <a:ext cx="3069768" cy="6539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 rot="5400000">
            <a:off x="7895777" y="4248660"/>
            <a:ext cx="4216392" cy="653938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rot="5400000">
            <a:off x="11723515" y="4821974"/>
            <a:ext cx="3069773" cy="65393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 rot="5400000">
            <a:off x="11937602" y="4176088"/>
            <a:ext cx="4361543" cy="6539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 rot="5400000">
            <a:off x="11963002" y="3341517"/>
            <a:ext cx="6030685" cy="65393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1" y="60021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93466" y="6087182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02572" y="6082664"/>
            <a:ext cx="53412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83196" y="6082663"/>
            <a:ext cx="36901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03674" y="6091701"/>
            <a:ext cx="35618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957234" y="6087183"/>
            <a:ext cx="36901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s-EC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734650" y="6087182"/>
            <a:ext cx="53412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100550" y="6096219"/>
            <a:ext cx="35618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871556" y="6091701"/>
            <a:ext cx="53412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814080" y="6091700"/>
            <a:ext cx="36901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40530" y="6466272"/>
            <a:ext cx="2066591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Biosférico</a:t>
            </a:r>
          </a:p>
          <a:p>
            <a:pPr algn="ctr"/>
            <a:r>
              <a:rPr lang="es-EC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89,6</a:t>
            </a:r>
            <a:r>
              <a:rPr kumimoji="1" lang="es-EC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%</a:t>
            </a:r>
            <a:endParaRPr kumimoji="1" lang="ja-JP" altLang="en-US" dirty="0">
              <a:solidFill>
                <a:schemeClr val="accent1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3387488" y="6315301"/>
            <a:ext cx="1576072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Egoísta</a:t>
            </a:r>
          </a:p>
          <a:p>
            <a:pPr algn="ctr"/>
            <a:r>
              <a:rPr lang="es-EC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67,5%</a:t>
            </a:r>
          </a:p>
          <a:p>
            <a:pPr algn="ctr"/>
            <a:endParaRPr kumimoji="1" lang="es-EC" altLang="ja-JP" dirty="0">
              <a:solidFill>
                <a:schemeClr val="accent2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219053" y="6409122"/>
            <a:ext cx="1845377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Altruista</a:t>
            </a:r>
          </a:p>
          <a:p>
            <a:pPr algn="ctr"/>
            <a:r>
              <a:rPr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84,6</a:t>
            </a:r>
            <a:r>
              <a:rPr kumimoji="1"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%</a:t>
            </a:r>
            <a:endParaRPr kumimoji="1" lang="es-EC" altLang="ja-JP" dirty="0">
              <a:solidFill>
                <a:schemeClr val="accent3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7" name="タイトル 1"/>
          <p:cNvSpPr txBox="1">
            <a:spLocks/>
          </p:cNvSpPr>
          <p:nvPr/>
        </p:nvSpPr>
        <p:spPr>
          <a:xfrm>
            <a:off x="730089" y="8114923"/>
            <a:ext cx="16822057" cy="13509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1632753" rtl="0" eaLnBrk="1" latinLnBrk="0" hangingPunct="1">
              <a:spcBef>
                <a:spcPct val="0"/>
              </a:spcBef>
              <a:buNone/>
              <a:defRPr kumimoji="1" sz="6600" kern="1200" baseline="0">
                <a:solidFill>
                  <a:schemeClr val="bg1"/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r>
              <a:rPr lang="en-US" altLang="ja-JP" dirty="0" err="1" smtClean="0"/>
              <a:t>Valores</a:t>
            </a:r>
            <a:endParaRPr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3"/>
          <p:cNvSpPr txBox="1"/>
          <p:nvPr/>
        </p:nvSpPr>
        <p:spPr>
          <a:xfrm>
            <a:off x="4324350" y="444413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kumimoji="1" lang="en-US" altLang="ja-JP" sz="2400" i="1" dirty="0" smtClean="0"/>
              <a:t>74,6%</a:t>
            </a:r>
            <a:endParaRPr kumimoji="1" lang="ja-JP" altLang="en-US" sz="2400" i="1" dirty="0"/>
          </a:p>
        </p:txBody>
      </p:sp>
      <p:sp>
        <p:nvSpPr>
          <p:cNvPr id="36" name="テキスト ボックス 32"/>
          <p:cNvSpPr txBox="1"/>
          <p:nvPr/>
        </p:nvSpPr>
        <p:spPr>
          <a:xfrm>
            <a:off x="3636629" y="1625502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68,2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37" name="テキスト ボックス 31"/>
          <p:cNvSpPr txBox="1"/>
          <p:nvPr/>
        </p:nvSpPr>
        <p:spPr>
          <a:xfrm>
            <a:off x="2765654" y="2529040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38,5%</a:t>
            </a:r>
            <a:endParaRPr kumimoji="1" lang="ja-JP" altLang="en-US" sz="2400" i="1" dirty="0"/>
          </a:p>
        </p:txBody>
      </p:sp>
      <p:sp>
        <p:nvSpPr>
          <p:cNvPr id="50" name="テキスト ボックス 33"/>
          <p:cNvSpPr txBox="1"/>
          <p:nvPr/>
        </p:nvSpPr>
        <p:spPr>
          <a:xfrm>
            <a:off x="9377080" y="1951572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50,8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1" name="テキスト ボックス 32"/>
          <p:cNvSpPr txBox="1"/>
          <p:nvPr/>
        </p:nvSpPr>
        <p:spPr>
          <a:xfrm>
            <a:off x="8611001" y="3129533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49,2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2" name="テキスト ボックス 31"/>
          <p:cNvSpPr txBox="1"/>
          <p:nvPr/>
        </p:nvSpPr>
        <p:spPr>
          <a:xfrm>
            <a:off x="7751486" y="3673082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38,5%</a:t>
            </a:r>
            <a:endParaRPr kumimoji="1" lang="ja-JP" altLang="en-US" sz="2400" i="1" dirty="0"/>
          </a:p>
        </p:txBody>
      </p:sp>
      <p:sp>
        <p:nvSpPr>
          <p:cNvPr id="53" name="テキスト ボックス 33"/>
          <p:cNvSpPr txBox="1"/>
          <p:nvPr/>
        </p:nvSpPr>
        <p:spPr>
          <a:xfrm>
            <a:off x="14353714" y="142268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38,1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5" name="テキスト ボックス 32"/>
          <p:cNvSpPr txBox="1"/>
          <p:nvPr/>
        </p:nvSpPr>
        <p:spPr>
          <a:xfrm>
            <a:off x="13555595" y="1852169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37,8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6" name="テキスト ボックス 31"/>
          <p:cNvSpPr txBox="1"/>
          <p:nvPr/>
        </p:nvSpPr>
        <p:spPr>
          <a:xfrm>
            <a:off x="12844567" y="3177730"/>
            <a:ext cx="768159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26%</a:t>
            </a:r>
            <a:endParaRPr kumimoji="1" lang="ja-JP" altLang="en-US" sz="2400" i="1" dirty="0"/>
          </a:p>
        </p:txBody>
      </p:sp>
      <p:sp>
        <p:nvSpPr>
          <p:cNvPr id="57" name="テキスト ボックス 33"/>
          <p:cNvSpPr txBox="1"/>
          <p:nvPr/>
        </p:nvSpPr>
        <p:spPr>
          <a:xfrm>
            <a:off x="4404971" y="1264981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33"/>
          <p:cNvSpPr txBox="1"/>
          <p:nvPr/>
        </p:nvSpPr>
        <p:spPr>
          <a:xfrm>
            <a:off x="3549843" y="2367957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33"/>
          <p:cNvSpPr txBox="1"/>
          <p:nvPr/>
        </p:nvSpPr>
        <p:spPr>
          <a:xfrm>
            <a:off x="2649576" y="3242196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33"/>
          <p:cNvSpPr txBox="1"/>
          <p:nvPr/>
        </p:nvSpPr>
        <p:spPr>
          <a:xfrm>
            <a:off x="7665416" y="430749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1" name="テキスト ボックス 33"/>
          <p:cNvSpPr txBox="1"/>
          <p:nvPr/>
        </p:nvSpPr>
        <p:spPr>
          <a:xfrm>
            <a:off x="9377080" y="2630381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2" name="テキスト ボックス 33"/>
          <p:cNvSpPr txBox="1"/>
          <p:nvPr/>
        </p:nvSpPr>
        <p:spPr>
          <a:xfrm>
            <a:off x="8516488" y="3776783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3" name="テキスト ボックス 33"/>
          <p:cNvSpPr txBox="1"/>
          <p:nvPr/>
        </p:nvSpPr>
        <p:spPr>
          <a:xfrm>
            <a:off x="14372764" y="862277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33"/>
          <p:cNvSpPr txBox="1"/>
          <p:nvPr/>
        </p:nvSpPr>
        <p:spPr>
          <a:xfrm>
            <a:off x="13488327" y="249755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33"/>
          <p:cNvSpPr txBox="1"/>
          <p:nvPr/>
        </p:nvSpPr>
        <p:spPr>
          <a:xfrm>
            <a:off x="12654014" y="3740592"/>
            <a:ext cx="124926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NA</a:t>
            </a:r>
          </a:p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ND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320"/>
      </p:ext>
    </p:extLst>
  </p:cSld>
  <p:clrMapOvr>
    <a:masterClrMapping/>
  </p:clrMapOvr>
  <p:transition spd="slow" advTm="774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4" grpId="0" animBg="1"/>
      <p:bldP spid="32" grpId="0"/>
      <p:bldP spid="32" grpId="1"/>
      <p:bldP spid="33" grpId="0"/>
      <p:bldP spid="33" grpId="1"/>
      <p:bldP spid="34" grpId="0"/>
      <p:bldP spid="34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 animBg="1"/>
      <p:bldP spid="35" grpId="0"/>
      <p:bldP spid="35" grpId="1"/>
      <p:bldP spid="36" grpId="0"/>
      <p:bldP spid="36" grpId="1"/>
      <p:bldP spid="37" grpId="0"/>
      <p:bldP spid="37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/>
          <p:cNvCxnSpPr/>
          <p:nvPr/>
        </p:nvCxnSpPr>
        <p:spPr>
          <a:xfrm>
            <a:off x="1872336" y="3822031"/>
            <a:ext cx="150368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872336" y="1683251"/>
            <a:ext cx="150368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 rot="5400000">
            <a:off x="1499002" y="4546202"/>
            <a:ext cx="3621314" cy="65393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 rot="5400000">
            <a:off x="1916289" y="4103516"/>
            <a:ext cx="4506684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 rot="5400000">
            <a:off x="2159403" y="3486659"/>
            <a:ext cx="5740397" cy="65393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 rot="5400000">
            <a:off x="7017657" y="5090484"/>
            <a:ext cx="2532745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 rot="5400000">
            <a:off x="7609118" y="4821972"/>
            <a:ext cx="3069768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 rot="5400000">
            <a:off x="7895777" y="4248660"/>
            <a:ext cx="4216392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rot="5400000">
            <a:off x="11723515" y="4821974"/>
            <a:ext cx="3069773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 rot="5400000">
            <a:off x="11937602" y="4176088"/>
            <a:ext cx="4361543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 rot="5400000">
            <a:off x="11963002" y="3341517"/>
            <a:ext cx="6030685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1" y="-38100"/>
            <a:ext cx="18286413" cy="1118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87054" y="6087182"/>
            <a:ext cx="36901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s-EC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02572" y="6082664"/>
            <a:ext cx="53412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89608" y="6082663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03674" y="6091701"/>
            <a:ext cx="35618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874679" y="6087183"/>
            <a:ext cx="53412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s-EC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817205" y="6087182"/>
            <a:ext cx="36901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100550" y="6096219"/>
            <a:ext cx="35618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871556" y="6091701"/>
            <a:ext cx="53412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814080" y="6091700"/>
            <a:ext cx="36901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79583" y="6466272"/>
            <a:ext cx="4788490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Contaminación del Agua</a:t>
            </a:r>
          </a:p>
          <a:p>
            <a:pPr algn="ctr"/>
            <a:r>
              <a:rPr kumimoji="1" lang="es-EC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68,2%</a:t>
            </a:r>
            <a:endParaRPr kumimoji="1" lang="es-EC" altLang="ja-JP" dirty="0">
              <a:solidFill>
                <a:schemeClr val="accent1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197018" y="6466272"/>
            <a:ext cx="3842719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Problemas de Salud</a:t>
            </a:r>
          </a:p>
          <a:p>
            <a:pPr algn="ctr"/>
            <a:r>
              <a:rPr kumimoji="1" lang="es-EC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72,5%</a:t>
            </a:r>
            <a:endParaRPr kumimoji="1" lang="es-EC" altLang="ja-JP" dirty="0">
              <a:solidFill>
                <a:schemeClr val="accent2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25381" y="6485322"/>
            <a:ext cx="3632725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Excesivo consumo</a:t>
            </a:r>
            <a:endParaRPr kumimoji="1" lang="es-EC" altLang="ja-JP" dirty="0" smtClean="0">
              <a:solidFill>
                <a:schemeClr val="accent3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  <a:p>
            <a:pPr algn="ctr"/>
            <a:r>
              <a:rPr kumimoji="1"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75,5%</a:t>
            </a:r>
            <a:endParaRPr kumimoji="1" lang="es-EC" altLang="ja-JP" dirty="0">
              <a:solidFill>
                <a:schemeClr val="accent3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7" name="タイトル 1"/>
          <p:cNvSpPr txBox="1">
            <a:spLocks/>
          </p:cNvSpPr>
          <p:nvPr/>
        </p:nvSpPr>
        <p:spPr>
          <a:xfrm>
            <a:off x="691989" y="8252193"/>
            <a:ext cx="16822057" cy="13509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1632753" rtl="0" eaLnBrk="1" latinLnBrk="0" hangingPunct="1">
              <a:spcBef>
                <a:spcPct val="0"/>
              </a:spcBef>
              <a:buNone/>
              <a:defRPr kumimoji="1" sz="6600" kern="1200" baseline="0">
                <a:solidFill>
                  <a:schemeClr val="bg1"/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r>
              <a:rPr lang="es-EC" altLang="ja-JP" dirty="0" smtClean="0"/>
              <a:t>Creencias</a:t>
            </a:r>
            <a:endParaRPr lang="es-EC" altLang="ja-JP" dirty="0"/>
          </a:p>
        </p:txBody>
      </p:sp>
      <p:sp>
        <p:nvSpPr>
          <p:cNvPr id="48" name="正方形/長方形 47"/>
          <p:cNvSpPr/>
          <p:nvPr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3"/>
          <p:cNvSpPr txBox="1"/>
          <p:nvPr/>
        </p:nvSpPr>
        <p:spPr>
          <a:xfrm>
            <a:off x="4324350" y="444413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46,2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36" name="テキスト ボックス 32"/>
          <p:cNvSpPr txBox="1"/>
          <p:nvPr/>
        </p:nvSpPr>
        <p:spPr>
          <a:xfrm>
            <a:off x="3636630" y="1625502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41,7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37" name="テキスト ボックス 31"/>
          <p:cNvSpPr txBox="1"/>
          <p:nvPr/>
        </p:nvSpPr>
        <p:spPr>
          <a:xfrm>
            <a:off x="2765655" y="2529040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41,3%</a:t>
            </a:r>
            <a:endParaRPr kumimoji="1" lang="ja-JP" altLang="en-US" sz="2400" i="1" dirty="0"/>
          </a:p>
        </p:txBody>
      </p:sp>
      <p:sp>
        <p:nvSpPr>
          <p:cNvPr id="50" name="テキスト ボックス 33"/>
          <p:cNvSpPr txBox="1"/>
          <p:nvPr/>
        </p:nvSpPr>
        <p:spPr>
          <a:xfrm>
            <a:off x="9377080" y="1951572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51,3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1" name="テキスト ボックス 32"/>
          <p:cNvSpPr txBox="1"/>
          <p:nvPr/>
        </p:nvSpPr>
        <p:spPr>
          <a:xfrm>
            <a:off x="8611001" y="3129533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49,5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2" name="テキスト ボックス 31"/>
          <p:cNvSpPr txBox="1"/>
          <p:nvPr/>
        </p:nvSpPr>
        <p:spPr>
          <a:xfrm>
            <a:off x="7751487" y="3673082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42,3%</a:t>
            </a:r>
            <a:endParaRPr kumimoji="1" lang="ja-JP" altLang="en-US" sz="2400" i="1" dirty="0"/>
          </a:p>
        </p:txBody>
      </p:sp>
      <p:sp>
        <p:nvSpPr>
          <p:cNvPr id="53" name="テキスト ボックス 33"/>
          <p:cNvSpPr txBox="1"/>
          <p:nvPr/>
        </p:nvSpPr>
        <p:spPr>
          <a:xfrm>
            <a:off x="14353714" y="199418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49,2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5" name="テキスト ボックス 32"/>
          <p:cNvSpPr txBox="1"/>
          <p:nvPr/>
        </p:nvSpPr>
        <p:spPr>
          <a:xfrm>
            <a:off x="13555596" y="1852169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45,5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6" name="テキスト ボックス 31"/>
          <p:cNvSpPr txBox="1"/>
          <p:nvPr/>
        </p:nvSpPr>
        <p:spPr>
          <a:xfrm>
            <a:off x="12722740" y="3177730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26,9%</a:t>
            </a:r>
            <a:endParaRPr kumimoji="1" lang="ja-JP" altLang="en-US" sz="2400" i="1" dirty="0"/>
          </a:p>
        </p:txBody>
      </p:sp>
      <p:sp>
        <p:nvSpPr>
          <p:cNvPr id="57" name="テキスト ボックス 33"/>
          <p:cNvSpPr txBox="1"/>
          <p:nvPr/>
        </p:nvSpPr>
        <p:spPr>
          <a:xfrm>
            <a:off x="4404971" y="1264981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33"/>
          <p:cNvSpPr txBox="1"/>
          <p:nvPr/>
        </p:nvSpPr>
        <p:spPr>
          <a:xfrm>
            <a:off x="3549843" y="2367957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33"/>
          <p:cNvSpPr txBox="1"/>
          <p:nvPr/>
        </p:nvSpPr>
        <p:spPr>
          <a:xfrm>
            <a:off x="2649576" y="3242196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33"/>
          <p:cNvSpPr txBox="1"/>
          <p:nvPr/>
        </p:nvSpPr>
        <p:spPr>
          <a:xfrm>
            <a:off x="7665416" y="4166762"/>
            <a:ext cx="124926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NA</a:t>
            </a:r>
          </a:p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NC</a:t>
            </a:r>
          </a:p>
        </p:txBody>
      </p:sp>
      <p:sp>
        <p:nvSpPr>
          <p:cNvPr id="61" name="テキスト ボックス 33"/>
          <p:cNvSpPr txBox="1"/>
          <p:nvPr/>
        </p:nvSpPr>
        <p:spPr>
          <a:xfrm>
            <a:off x="9377080" y="2630381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2" name="テキスト ボックス 33"/>
          <p:cNvSpPr txBox="1"/>
          <p:nvPr/>
        </p:nvSpPr>
        <p:spPr>
          <a:xfrm>
            <a:off x="8516488" y="3776783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3" name="テキスト ボックス 33"/>
          <p:cNvSpPr txBox="1"/>
          <p:nvPr/>
        </p:nvSpPr>
        <p:spPr>
          <a:xfrm>
            <a:off x="14372764" y="862277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33"/>
          <p:cNvSpPr txBox="1"/>
          <p:nvPr/>
        </p:nvSpPr>
        <p:spPr>
          <a:xfrm>
            <a:off x="13488327" y="249755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33"/>
          <p:cNvSpPr txBox="1"/>
          <p:nvPr/>
        </p:nvSpPr>
        <p:spPr>
          <a:xfrm>
            <a:off x="12654014" y="3740592"/>
            <a:ext cx="124926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AC/</a:t>
            </a:r>
          </a:p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DA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43543"/>
      </p:ext>
    </p:extLst>
  </p:cSld>
  <p:clrMapOvr>
    <a:masterClrMapping/>
  </p:clrMapOvr>
  <p:transition spd="slow" advTm="774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4" grpId="0" animBg="1"/>
      <p:bldP spid="32" grpId="0"/>
      <p:bldP spid="32" grpId="1"/>
      <p:bldP spid="33" grpId="0"/>
      <p:bldP spid="33" grpId="1"/>
      <p:bldP spid="34" grpId="0"/>
      <p:bldP spid="34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 animBg="1"/>
      <p:bldP spid="35" grpId="0"/>
      <p:bldP spid="35" grpId="1"/>
      <p:bldP spid="36" grpId="0"/>
      <p:bldP spid="36" grpId="1"/>
      <p:bldP spid="37" grpId="0"/>
      <p:bldP spid="37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/>
          <p:cNvCxnSpPr/>
          <p:nvPr/>
        </p:nvCxnSpPr>
        <p:spPr>
          <a:xfrm>
            <a:off x="1872336" y="3822031"/>
            <a:ext cx="150368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872336" y="1683251"/>
            <a:ext cx="150368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 rot="5400000">
            <a:off x="1499002" y="4546202"/>
            <a:ext cx="3621314" cy="65393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 rot="5400000">
            <a:off x="1916289" y="4103516"/>
            <a:ext cx="4506684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 rot="5400000">
            <a:off x="2159403" y="3486659"/>
            <a:ext cx="5740397" cy="65393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 rot="5400000">
            <a:off x="7017657" y="5090484"/>
            <a:ext cx="2532745" cy="65393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 rot="5400000">
            <a:off x="7609118" y="4821972"/>
            <a:ext cx="3069768" cy="6539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 rot="5400000">
            <a:off x="7895777" y="4248660"/>
            <a:ext cx="4216392" cy="653938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rot="5400000">
            <a:off x="11723515" y="4821974"/>
            <a:ext cx="3069773" cy="65393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 rot="5400000">
            <a:off x="11937602" y="4176088"/>
            <a:ext cx="4361543" cy="6539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 rot="5400000">
            <a:off x="11963002" y="3341517"/>
            <a:ext cx="6030685" cy="65393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93466" y="6087182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s-EC" altLang="ja-JP" sz="2400" i="1" dirty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02572" y="6082664"/>
            <a:ext cx="53412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83196" y="6082663"/>
            <a:ext cx="36901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s-EC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03674" y="6091701"/>
            <a:ext cx="35618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957233" y="6087183"/>
            <a:ext cx="36901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s-EC" altLang="ja-JP" sz="2400" i="1" dirty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734650" y="6087182"/>
            <a:ext cx="53412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100550" y="6096219"/>
            <a:ext cx="35618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871556" y="6091701"/>
            <a:ext cx="53412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814080" y="6091700"/>
            <a:ext cx="36901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870958" y="6466272"/>
            <a:ext cx="4605748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Consumo Irresponsable</a:t>
            </a:r>
          </a:p>
          <a:p>
            <a:pPr algn="ctr"/>
            <a:r>
              <a:rPr kumimoji="1" lang="es-EC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82,7%</a:t>
            </a:r>
            <a:endParaRPr kumimoji="1" lang="es-EC" altLang="ja-JP" dirty="0">
              <a:solidFill>
                <a:schemeClr val="accent1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685666" y="6466272"/>
            <a:ext cx="4865434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Adopción de alternativas</a:t>
            </a:r>
          </a:p>
          <a:p>
            <a:pPr algn="ctr"/>
            <a:r>
              <a:rPr kumimoji="1" lang="es-EC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65,1%</a:t>
            </a:r>
            <a:endParaRPr kumimoji="1" lang="es-EC" altLang="ja-JP" dirty="0">
              <a:solidFill>
                <a:schemeClr val="accent2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077717" y="6485322"/>
            <a:ext cx="4128053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Necesidad de cambio</a:t>
            </a:r>
            <a:endParaRPr kumimoji="1" lang="es-EC" altLang="ja-JP" dirty="0" smtClean="0">
              <a:solidFill>
                <a:schemeClr val="accent3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  <a:p>
            <a:pPr algn="ctr"/>
            <a:r>
              <a:rPr kumimoji="1"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82,9%</a:t>
            </a:r>
            <a:endParaRPr kumimoji="1" lang="es-EC" altLang="ja-JP" dirty="0">
              <a:solidFill>
                <a:schemeClr val="accent3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7" name="タイトル 1"/>
          <p:cNvSpPr txBox="1">
            <a:spLocks/>
          </p:cNvSpPr>
          <p:nvPr/>
        </p:nvSpPr>
        <p:spPr>
          <a:xfrm>
            <a:off x="705879" y="8176411"/>
            <a:ext cx="16822057" cy="13509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1632753" rtl="0" eaLnBrk="1" latinLnBrk="0" hangingPunct="1">
              <a:spcBef>
                <a:spcPct val="0"/>
              </a:spcBef>
              <a:buNone/>
              <a:defRPr kumimoji="1" sz="6600" kern="1200" baseline="0">
                <a:solidFill>
                  <a:schemeClr val="bg1"/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r>
              <a:rPr lang="en-US" altLang="ja-JP" dirty="0" err="1" smtClean="0"/>
              <a:t>Normas</a:t>
            </a:r>
            <a:endParaRPr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3"/>
          <p:cNvSpPr txBox="1"/>
          <p:nvPr/>
        </p:nvSpPr>
        <p:spPr>
          <a:xfrm>
            <a:off x="4324350" y="444413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58,7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36" name="テキスト ボックス 32"/>
          <p:cNvSpPr txBox="1"/>
          <p:nvPr/>
        </p:nvSpPr>
        <p:spPr>
          <a:xfrm>
            <a:off x="3636631" y="1625502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55,2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37" name="テキスト ボックス 31"/>
          <p:cNvSpPr txBox="1"/>
          <p:nvPr/>
        </p:nvSpPr>
        <p:spPr>
          <a:xfrm>
            <a:off x="2765656" y="2529040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53,2%</a:t>
            </a:r>
            <a:endParaRPr kumimoji="1" lang="ja-JP" altLang="en-US" sz="2400" i="1" dirty="0"/>
          </a:p>
        </p:txBody>
      </p:sp>
      <p:sp>
        <p:nvSpPr>
          <p:cNvPr id="50" name="テキスト ボックス 33"/>
          <p:cNvSpPr txBox="1"/>
          <p:nvPr/>
        </p:nvSpPr>
        <p:spPr>
          <a:xfrm>
            <a:off x="9377080" y="1951572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53,6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1" name="テキスト ボックス 32"/>
          <p:cNvSpPr txBox="1"/>
          <p:nvPr/>
        </p:nvSpPr>
        <p:spPr>
          <a:xfrm>
            <a:off x="8611001" y="3129533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49,2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2" name="テキスト ボックス 31"/>
          <p:cNvSpPr txBox="1"/>
          <p:nvPr/>
        </p:nvSpPr>
        <p:spPr>
          <a:xfrm>
            <a:off x="7751488" y="3673082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46,2%</a:t>
            </a:r>
            <a:endParaRPr kumimoji="1" lang="ja-JP" altLang="en-US" sz="2400" i="1" dirty="0"/>
          </a:p>
        </p:txBody>
      </p:sp>
      <p:sp>
        <p:nvSpPr>
          <p:cNvPr id="53" name="テキスト ボックス 33"/>
          <p:cNvSpPr txBox="1"/>
          <p:nvPr/>
        </p:nvSpPr>
        <p:spPr>
          <a:xfrm>
            <a:off x="14353714" y="199418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45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5" name="テキスト ボックス 32"/>
          <p:cNvSpPr txBox="1"/>
          <p:nvPr/>
        </p:nvSpPr>
        <p:spPr>
          <a:xfrm>
            <a:off x="13555597" y="1852169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37,2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6" name="テキスト ボックス 31"/>
          <p:cNvSpPr txBox="1"/>
          <p:nvPr/>
        </p:nvSpPr>
        <p:spPr>
          <a:xfrm>
            <a:off x="12722740" y="3177730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26,9%</a:t>
            </a:r>
            <a:endParaRPr kumimoji="1" lang="ja-JP" altLang="en-US" sz="2400" i="1" dirty="0"/>
          </a:p>
        </p:txBody>
      </p:sp>
      <p:sp>
        <p:nvSpPr>
          <p:cNvPr id="57" name="テキスト ボックス 33"/>
          <p:cNvSpPr txBox="1"/>
          <p:nvPr/>
        </p:nvSpPr>
        <p:spPr>
          <a:xfrm>
            <a:off x="4404971" y="1264981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33"/>
          <p:cNvSpPr txBox="1"/>
          <p:nvPr/>
        </p:nvSpPr>
        <p:spPr>
          <a:xfrm>
            <a:off x="3549843" y="2367957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33"/>
          <p:cNvSpPr txBox="1"/>
          <p:nvPr/>
        </p:nvSpPr>
        <p:spPr>
          <a:xfrm>
            <a:off x="2649576" y="3242196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33"/>
          <p:cNvSpPr txBox="1"/>
          <p:nvPr/>
        </p:nvSpPr>
        <p:spPr>
          <a:xfrm>
            <a:off x="7665416" y="434559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</a:p>
        </p:txBody>
      </p:sp>
      <p:sp>
        <p:nvSpPr>
          <p:cNvPr id="61" name="テキスト ボックス 33"/>
          <p:cNvSpPr txBox="1"/>
          <p:nvPr/>
        </p:nvSpPr>
        <p:spPr>
          <a:xfrm>
            <a:off x="9377080" y="2630381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2" name="テキスト ボックス 33"/>
          <p:cNvSpPr txBox="1"/>
          <p:nvPr/>
        </p:nvSpPr>
        <p:spPr>
          <a:xfrm>
            <a:off x="8516488" y="3776783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3" name="テキスト ボックス 33"/>
          <p:cNvSpPr txBox="1"/>
          <p:nvPr/>
        </p:nvSpPr>
        <p:spPr>
          <a:xfrm>
            <a:off x="14372764" y="862277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33"/>
          <p:cNvSpPr txBox="1"/>
          <p:nvPr/>
        </p:nvSpPr>
        <p:spPr>
          <a:xfrm>
            <a:off x="13488327" y="249755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33"/>
          <p:cNvSpPr txBox="1"/>
          <p:nvPr/>
        </p:nvSpPr>
        <p:spPr>
          <a:xfrm>
            <a:off x="12654014" y="376702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3037429608"/>
      </p:ext>
    </p:extLst>
  </p:cSld>
  <p:clrMapOvr>
    <a:masterClrMapping/>
  </p:clrMapOvr>
  <p:transition spd="slow" advTm="774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4" grpId="0" animBg="1"/>
      <p:bldP spid="32" grpId="0"/>
      <p:bldP spid="32" grpId="1"/>
      <p:bldP spid="33" grpId="0"/>
      <p:bldP spid="33" grpId="1"/>
      <p:bldP spid="34" grpId="0"/>
      <p:bldP spid="34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 animBg="1"/>
      <p:bldP spid="35" grpId="0"/>
      <p:bldP spid="35" grpId="1"/>
      <p:bldP spid="36" grpId="0"/>
      <p:bldP spid="36" grpId="1"/>
      <p:bldP spid="37" grpId="0"/>
      <p:bldP spid="37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/>
          <p:cNvCxnSpPr/>
          <p:nvPr/>
        </p:nvCxnSpPr>
        <p:spPr>
          <a:xfrm>
            <a:off x="1872336" y="3822031"/>
            <a:ext cx="150368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872336" y="1683251"/>
            <a:ext cx="150368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 rot="5400000">
            <a:off x="1499002" y="4546202"/>
            <a:ext cx="3621314" cy="65393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 rot="5400000">
            <a:off x="1916289" y="4103516"/>
            <a:ext cx="4506684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 rot="5400000">
            <a:off x="2159403" y="3486659"/>
            <a:ext cx="5740397" cy="65393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 rot="5400000">
            <a:off x="7017657" y="5090484"/>
            <a:ext cx="2532745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 rot="5400000">
            <a:off x="7609118" y="4821972"/>
            <a:ext cx="3069768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 rot="5400000">
            <a:off x="7895777" y="4248660"/>
            <a:ext cx="4216392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rot="5400000">
            <a:off x="11723515" y="4821974"/>
            <a:ext cx="3069773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 rot="5400000">
            <a:off x="11937602" y="4176088"/>
            <a:ext cx="4361543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 rot="5400000">
            <a:off x="11963002" y="3341517"/>
            <a:ext cx="6030685" cy="65393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93466" y="6087182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s-EC" altLang="ja-JP" sz="2400" i="1" dirty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02572" y="6082664"/>
            <a:ext cx="53412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83196" y="6082663"/>
            <a:ext cx="36901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s-EC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014707" y="6091701"/>
            <a:ext cx="53412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s-EC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957233" y="6087183"/>
            <a:ext cx="36901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s-EC" altLang="ja-JP" sz="2400" i="1" dirty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823616" y="6087182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100550" y="6096219"/>
            <a:ext cx="35618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871556" y="6091701"/>
            <a:ext cx="53412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C+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814080" y="6091700"/>
            <a:ext cx="36901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</a:rPr>
              <a:t>B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91988" y="6466272"/>
            <a:ext cx="4363694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Consumo de plásticos </a:t>
            </a:r>
          </a:p>
          <a:p>
            <a:pPr algn="ctr"/>
            <a:r>
              <a:rPr lang="es-EC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62,4%</a:t>
            </a:r>
            <a:endParaRPr kumimoji="1" lang="es-EC" altLang="ja-JP" dirty="0">
              <a:solidFill>
                <a:schemeClr val="accent1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906082" y="6466272"/>
            <a:ext cx="4424609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Sensibilidad de precios</a:t>
            </a:r>
          </a:p>
          <a:p>
            <a:pPr algn="ctr"/>
            <a:r>
              <a:rPr lang="es-EC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74,6%</a:t>
            </a:r>
            <a:endParaRPr kumimoji="1" lang="es-EC" altLang="ja-JP" dirty="0">
              <a:solidFill>
                <a:schemeClr val="accent2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071304" y="6485322"/>
            <a:ext cx="4140877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Percepción del precio</a:t>
            </a:r>
            <a:endParaRPr kumimoji="1" lang="es-EC" altLang="ja-JP" dirty="0" smtClean="0">
              <a:solidFill>
                <a:schemeClr val="accent3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  <a:p>
            <a:pPr algn="ctr"/>
            <a:r>
              <a:rPr lang="es-EC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ute 159 SemiBold" pitchFamily="50" charset="0"/>
              </a:rPr>
              <a:t>80,5%</a:t>
            </a:r>
            <a:endParaRPr kumimoji="1" lang="es-EC" altLang="ja-JP" dirty="0">
              <a:solidFill>
                <a:schemeClr val="accent3">
                  <a:lumMod val="40000"/>
                  <a:lumOff val="60000"/>
                </a:schemeClr>
              </a:solidFill>
              <a:latin typeface="Route 159 SemiBold" pitchFamily="50" charset="0"/>
            </a:endParaRPr>
          </a:p>
        </p:txBody>
      </p:sp>
      <p:sp>
        <p:nvSpPr>
          <p:cNvPr id="47" name="タイトル 1"/>
          <p:cNvSpPr txBox="1">
            <a:spLocks/>
          </p:cNvSpPr>
          <p:nvPr/>
        </p:nvSpPr>
        <p:spPr>
          <a:xfrm>
            <a:off x="979707" y="8165196"/>
            <a:ext cx="16822057" cy="13509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1632753" rtl="0" eaLnBrk="1" latinLnBrk="0" hangingPunct="1">
              <a:spcBef>
                <a:spcPct val="0"/>
              </a:spcBef>
              <a:buNone/>
              <a:defRPr kumimoji="1" sz="6600" kern="1200" baseline="0">
                <a:solidFill>
                  <a:schemeClr val="bg1"/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r>
              <a:rPr lang="es-EC" altLang="ja-JP" sz="6000" dirty="0" smtClean="0"/>
              <a:t>Comportamiento del consumidor</a:t>
            </a:r>
            <a:endParaRPr lang="es-EC" altLang="ja-JP" sz="6000" dirty="0"/>
          </a:p>
        </p:txBody>
      </p:sp>
      <p:sp>
        <p:nvSpPr>
          <p:cNvPr id="48" name="正方形/長方形 47"/>
          <p:cNvSpPr/>
          <p:nvPr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 txBox="1">
            <a:spLocks/>
          </p:cNvSpPr>
          <p:nvPr/>
        </p:nvSpPr>
        <p:spPr>
          <a:xfrm>
            <a:off x="430238" y="8532911"/>
            <a:ext cx="17425936" cy="14977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000" b="0" i="0" u="none" kern="1200" baseline="0">
                <a:solidFill>
                  <a:schemeClr val="bg1"/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35" name="テキスト ボックス 33"/>
          <p:cNvSpPr txBox="1"/>
          <p:nvPr/>
        </p:nvSpPr>
        <p:spPr>
          <a:xfrm>
            <a:off x="4324350" y="444413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37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36" name="テキスト ボックス 32"/>
          <p:cNvSpPr txBox="1"/>
          <p:nvPr/>
        </p:nvSpPr>
        <p:spPr>
          <a:xfrm>
            <a:off x="3636632" y="1625502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35,4%</a:t>
            </a:r>
            <a:endParaRPr kumimoji="1" lang="ja-JP" altLang="en-US" sz="2400" i="1" dirty="0"/>
          </a:p>
        </p:txBody>
      </p:sp>
      <p:sp>
        <p:nvSpPr>
          <p:cNvPr id="37" name="テキスト ボックス 31"/>
          <p:cNvSpPr txBox="1"/>
          <p:nvPr/>
        </p:nvSpPr>
        <p:spPr>
          <a:xfrm>
            <a:off x="2765657" y="2529040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30,8%</a:t>
            </a:r>
            <a:endParaRPr kumimoji="1" lang="ja-JP" altLang="en-US" sz="2400" i="1" dirty="0"/>
          </a:p>
        </p:txBody>
      </p:sp>
      <p:sp>
        <p:nvSpPr>
          <p:cNvPr id="50" name="テキスト ボックス 33"/>
          <p:cNvSpPr txBox="1"/>
          <p:nvPr/>
        </p:nvSpPr>
        <p:spPr>
          <a:xfrm>
            <a:off x="9377080" y="1951572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53,8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1" name="テキスト ボックス 32"/>
          <p:cNvSpPr txBox="1"/>
          <p:nvPr/>
        </p:nvSpPr>
        <p:spPr>
          <a:xfrm>
            <a:off x="8611002" y="3129533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42,3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2" name="テキスト ボックス 31"/>
          <p:cNvSpPr txBox="1"/>
          <p:nvPr/>
        </p:nvSpPr>
        <p:spPr>
          <a:xfrm>
            <a:off x="7873316" y="3673082"/>
            <a:ext cx="76816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44%</a:t>
            </a:r>
            <a:endParaRPr kumimoji="1" lang="ja-JP" altLang="en-US" sz="2400" i="1" dirty="0"/>
          </a:p>
        </p:txBody>
      </p:sp>
      <p:sp>
        <p:nvSpPr>
          <p:cNvPr id="53" name="テキスト ボックス 33"/>
          <p:cNvSpPr txBox="1"/>
          <p:nvPr/>
        </p:nvSpPr>
        <p:spPr>
          <a:xfrm>
            <a:off x="14353714" y="199418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/>
              <a:t>42,3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5" name="テキスト ボックス 32"/>
          <p:cNvSpPr txBox="1"/>
          <p:nvPr/>
        </p:nvSpPr>
        <p:spPr>
          <a:xfrm>
            <a:off x="13555598" y="1852169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40,9</a:t>
            </a:r>
            <a:r>
              <a:rPr kumimoji="1" lang="en-US" altLang="ja-JP" sz="2400" i="1" dirty="0" smtClean="0"/>
              <a:t>%</a:t>
            </a:r>
            <a:endParaRPr kumimoji="1" lang="ja-JP" altLang="en-US" sz="2400" i="1" dirty="0"/>
          </a:p>
        </p:txBody>
      </p:sp>
      <p:sp>
        <p:nvSpPr>
          <p:cNvPr id="56" name="テキスト ボックス 31"/>
          <p:cNvSpPr txBox="1"/>
          <p:nvPr/>
        </p:nvSpPr>
        <p:spPr>
          <a:xfrm>
            <a:off x="12722741" y="3177730"/>
            <a:ext cx="101181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altLang="ja-JP" sz="2400" i="1" dirty="0" smtClean="0"/>
              <a:t>30,8%</a:t>
            </a:r>
            <a:endParaRPr kumimoji="1" lang="ja-JP" altLang="en-US" sz="2400" i="1" dirty="0"/>
          </a:p>
        </p:txBody>
      </p:sp>
      <p:sp>
        <p:nvSpPr>
          <p:cNvPr id="57" name="テキスト ボックス 33"/>
          <p:cNvSpPr txBox="1"/>
          <p:nvPr/>
        </p:nvSpPr>
        <p:spPr>
          <a:xfrm>
            <a:off x="4404971" y="1264981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33"/>
          <p:cNvSpPr txBox="1"/>
          <p:nvPr/>
        </p:nvSpPr>
        <p:spPr>
          <a:xfrm>
            <a:off x="3549843" y="2367957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33"/>
          <p:cNvSpPr txBox="1"/>
          <p:nvPr/>
        </p:nvSpPr>
        <p:spPr>
          <a:xfrm>
            <a:off x="2649576" y="3242196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33"/>
          <p:cNvSpPr txBox="1"/>
          <p:nvPr/>
        </p:nvSpPr>
        <p:spPr>
          <a:xfrm>
            <a:off x="7665416" y="434559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61" name="テキスト ボックス 33"/>
          <p:cNvSpPr txBox="1"/>
          <p:nvPr/>
        </p:nvSpPr>
        <p:spPr>
          <a:xfrm>
            <a:off x="9377080" y="2630381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2" name="テキスト ボックス 33"/>
          <p:cNvSpPr txBox="1"/>
          <p:nvPr/>
        </p:nvSpPr>
        <p:spPr>
          <a:xfrm>
            <a:off x="8516488" y="3776783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3" name="テキスト ボックス 33"/>
          <p:cNvSpPr txBox="1"/>
          <p:nvPr/>
        </p:nvSpPr>
        <p:spPr>
          <a:xfrm>
            <a:off x="14372764" y="862277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33"/>
          <p:cNvSpPr txBox="1"/>
          <p:nvPr/>
        </p:nvSpPr>
        <p:spPr>
          <a:xfrm>
            <a:off x="13488327" y="249755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AC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33"/>
          <p:cNvSpPr txBox="1"/>
          <p:nvPr/>
        </p:nvSpPr>
        <p:spPr>
          <a:xfrm>
            <a:off x="12654014" y="3767024"/>
            <a:ext cx="12492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474117560"/>
      </p:ext>
    </p:extLst>
  </p:cSld>
  <p:clrMapOvr>
    <a:masterClrMapping/>
  </p:clrMapOvr>
  <p:transition spd="slow" advTm="774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4" grpId="0" animBg="1"/>
      <p:bldP spid="32" grpId="0"/>
      <p:bldP spid="32" grpId="1"/>
      <p:bldP spid="33" grpId="0"/>
      <p:bldP spid="33" grpId="1"/>
      <p:bldP spid="34" grpId="0"/>
      <p:bldP spid="34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5" grpId="1"/>
      <p:bldP spid="36" grpId="0"/>
      <p:bldP spid="36" grpId="1"/>
      <p:bldP spid="37" grpId="0"/>
      <p:bldP spid="37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Clase</a:t>
            </a:r>
            <a:r>
              <a:rPr lang="en-US" altLang="ja-JP" dirty="0" smtClean="0"/>
              <a:t> A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43"/>
          </p:nvPr>
        </p:nvSpPr>
        <p:spPr>
          <a:xfrm>
            <a:off x="1888434" y="3215163"/>
            <a:ext cx="3498573" cy="149083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ja-JP" sz="2500" b="1" dirty="0" err="1" smtClean="0"/>
              <a:t>Generación</a:t>
            </a:r>
            <a:r>
              <a:rPr lang="en-US" altLang="ja-JP" sz="2500" b="1" dirty="0" smtClean="0"/>
              <a:t> 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ja-JP" sz="5000" dirty="0" err="1" smtClean="0"/>
              <a:t>Altruistas</a:t>
            </a:r>
            <a:endParaRPr lang="en-US" altLang="ja-JP" sz="5000" dirty="0" smtClean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45"/>
          </p:nvPr>
        </p:nvSpPr>
        <p:spPr>
          <a:xfrm>
            <a:off x="4896738" y="5775445"/>
            <a:ext cx="3284351" cy="20871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dirty="0" smtClean="0"/>
              <a:t>No </a:t>
            </a:r>
            <a:r>
              <a:rPr lang="en-US" altLang="ja-JP" dirty="0" err="1" smtClean="0"/>
              <a:t>consumen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productos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ecológicos</a:t>
            </a:r>
            <a:endParaRPr lang="en-US" altLang="ja-JP" dirty="0" smtClean="0"/>
          </a:p>
          <a:p>
            <a:pPr>
              <a:lnSpc>
                <a:spcPct val="100000"/>
              </a:lnSpc>
            </a:pPr>
            <a:r>
              <a:rPr lang="en-US" altLang="ja-JP" dirty="0" err="1"/>
              <a:t>Es</a:t>
            </a:r>
            <a:r>
              <a:rPr lang="en-US" altLang="ja-JP" dirty="0"/>
              <a:t> </a:t>
            </a:r>
            <a:r>
              <a:rPr lang="en-US" altLang="ja-JP" dirty="0" err="1"/>
              <a:t>fiel</a:t>
            </a:r>
            <a:r>
              <a:rPr lang="en-US" altLang="ja-JP" dirty="0"/>
              <a:t> a la </a:t>
            </a:r>
            <a:r>
              <a:rPr lang="en-US" altLang="ja-JP" dirty="0" err="1" smtClean="0"/>
              <a:t>marca</a:t>
            </a:r>
            <a:endParaRPr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46"/>
          </p:nvPr>
        </p:nvSpPr>
        <p:spPr>
          <a:xfrm>
            <a:off x="8507896" y="5836693"/>
            <a:ext cx="3777068" cy="1990263"/>
          </a:xfrm>
        </p:spPr>
        <p:txBody>
          <a:bodyPr/>
          <a:lstStyle/>
          <a:p>
            <a:pPr algn="r"/>
            <a:r>
              <a:rPr lang="es-EC" dirty="0"/>
              <a:t>Consume todo tipo de productos, sin tomar en cuenta las </a:t>
            </a:r>
            <a:r>
              <a:rPr lang="es-EC" dirty="0" smtClean="0"/>
              <a:t>certificaciones</a:t>
            </a:r>
            <a:endParaRPr lang="es-EC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47"/>
          </p:nvPr>
        </p:nvSpPr>
        <p:spPr>
          <a:xfrm>
            <a:off x="-119268" y="5583353"/>
            <a:ext cx="2464904" cy="2358755"/>
          </a:xfrm>
        </p:spPr>
        <p:txBody>
          <a:bodyPr/>
          <a:lstStyle/>
          <a:p>
            <a:pPr algn="r"/>
            <a:r>
              <a:rPr lang="es-EC" altLang="ja-JP" dirty="0" smtClean="0"/>
              <a:t>Prefieren </a:t>
            </a:r>
            <a:r>
              <a:rPr kumimoji="1" lang="es-EC" altLang="ja-JP" dirty="0" smtClean="0"/>
              <a:t>productos con certificaciones ecológicas</a:t>
            </a:r>
          </a:p>
          <a:p>
            <a:pPr algn="r"/>
            <a:r>
              <a:rPr lang="es-EC" altLang="ja-JP" dirty="0" smtClean="0"/>
              <a:t>Es fiel a la marca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48"/>
          </p:nvPr>
        </p:nvSpPr>
        <p:spPr>
          <a:xfrm>
            <a:off x="14789624" y="5642987"/>
            <a:ext cx="3220080" cy="2358755"/>
          </a:xfrm>
        </p:spPr>
        <p:txBody>
          <a:bodyPr/>
          <a:lstStyle/>
          <a:p>
            <a:r>
              <a:rPr lang="es-EC" dirty="0"/>
              <a:t>Esta dispuesta a cambiar sus hábitos de </a:t>
            </a:r>
            <a:r>
              <a:rPr lang="es-EC" dirty="0" smtClean="0"/>
              <a:t>consumo.</a:t>
            </a:r>
          </a:p>
          <a:p>
            <a:r>
              <a:rPr lang="es-EC" dirty="0" smtClean="0"/>
              <a:t>Prefiere recibir publicidad por redes sociales</a:t>
            </a:r>
            <a:endParaRPr lang="es-EC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49"/>
          </p:nvPr>
        </p:nvSpPr>
        <p:spPr>
          <a:xfrm>
            <a:off x="10224578" y="1172618"/>
            <a:ext cx="5297868" cy="983673"/>
          </a:xfrm>
        </p:spPr>
        <p:txBody>
          <a:bodyPr/>
          <a:lstStyle/>
          <a:p>
            <a:r>
              <a:rPr lang="es-EC" dirty="0"/>
              <a:t>Se muestra indiferente al </a:t>
            </a:r>
            <a:r>
              <a:rPr lang="es-EC" dirty="0" smtClean="0"/>
              <a:t>cambio</a:t>
            </a:r>
          </a:p>
          <a:p>
            <a:r>
              <a:rPr lang="es-EC" dirty="0"/>
              <a:t>Es fiel a la </a:t>
            </a:r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50"/>
          </p:nvPr>
        </p:nvSpPr>
        <p:spPr>
          <a:xfrm>
            <a:off x="4311515" y="408588"/>
            <a:ext cx="3631037" cy="2645971"/>
          </a:xfrm>
        </p:spPr>
        <p:txBody>
          <a:bodyPr/>
          <a:lstStyle/>
          <a:p>
            <a:pPr algn="r"/>
            <a:r>
              <a:rPr lang="es-EC" dirty="0"/>
              <a:t>Tan solo el 38% sería capaz de cambiar su comportamiento a favor del medio </a:t>
            </a:r>
            <a:r>
              <a:rPr lang="es-EC" dirty="0" smtClean="0"/>
              <a:t>ambiente</a:t>
            </a:r>
          </a:p>
          <a:p>
            <a:pPr algn="r"/>
            <a:r>
              <a:rPr lang="es-EC" dirty="0"/>
              <a:t>Es indiferente a la </a:t>
            </a:r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42"/>
          </p:nvPr>
        </p:nvSpPr>
        <p:spPr>
          <a:xfrm>
            <a:off x="10793078" y="3168686"/>
            <a:ext cx="6054437" cy="123272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C" sz="2500" dirty="0" smtClean="0"/>
              <a:t>Baby Boomers</a:t>
            </a:r>
          </a:p>
          <a:p>
            <a:pPr algn="ctr">
              <a:spcBef>
                <a:spcPts val="0"/>
              </a:spcBef>
            </a:pPr>
            <a:r>
              <a:rPr lang="es-EC" sz="5000" dirty="0" smtClean="0"/>
              <a:t>Egoísta/Biosférico</a:t>
            </a:r>
            <a:endParaRPr lang="es-EC" sz="5000" dirty="0"/>
          </a:p>
        </p:txBody>
      </p:sp>
      <p:sp>
        <p:nvSpPr>
          <p:cNvPr id="20" name="Marcador de texto 1"/>
          <p:cNvSpPr txBox="1">
            <a:spLocks/>
          </p:cNvSpPr>
          <p:nvPr/>
        </p:nvSpPr>
        <p:spPr>
          <a:xfrm>
            <a:off x="7457990" y="4023271"/>
            <a:ext cx="3354768" cy="1560081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6600" b="0" i="0" u="none" kern="1200" baseline="0">
                <a:solidFill>
                  <a:schemeClr val="accent1"/>
                </a:solidFill>
                <a:latin typeface="+mj-lt"/>
                <a:ea typeface="+mn-ea"/>
                <a:cs typeface="Open Sans Light" panose="020B0306030504020204" pitchFamily="34" charset="0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sz="5000" dirty="0" smtClean="0">
                <a:solidFill>
                  <a:srgbClr val="FF3399"/>
                </a:solidFill>
              </a:rPr>
              <a:t>Altruistas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sz="2500" dirty="0" smtClean="0">
                <a:solidFill>
                  <a:srgbClr val="FF3399"/>
                </a:solidFill>
              </a:rPr>
              <a:t>Generación X</a:t>
            </a:r>
            <a:endParaRPr lang="es-EC" sz="25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97016"/>
      </p:ext>
    </p:extLst>
  </p:cSld>
  <p:clrMapOvr>
    <a:masterClrMapping/>
  </p:clrMapOvr>
  <p:transition spd="slow" advTm="12741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Clase B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"/>
          </p:nvPr>
        </p:nvSpPr>
        <p:spPr>
          <a:xfrm>
            <a:off x="11120209" y="3226376"/>
            <a:ext cx="6054437" cy="157975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C" sz="2500" dirty="0" smtClean="0"/>
              <a:t>Baby Boomers</a:t>
            </a:r>
          </a:p>
          <a:p>
            <a:pPr algn="ctr">
              <a:spcBef>
                <a:spcPts val="0"/>
              </a:spcBef>
            </a:pPr>
            <a:r>
              <a:rPr lang="es-EC" sz="5000" dirty="0" smtClean="0"/>
              <a:t>Altruista/ Biosférico</a:t>
            </a:r>
            <a:endParaRPr lang="es-EC" sz="5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3"/>
          </p:nvPr>
        </p:nvSpPr>
        <p:spPr>
          <a:xfrm>
            <a:off x="1650259" y="3047221"/>
            <a:ext cx="4086278" cy="123272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C" sz="2500" dirty="0" smtClean="0"/>
              <a:t>Generación Y</a:t>
            </a:r>
          </a:p>
          <a:p>
            <a:pPr algn="ctr">
              <a:spcBef>
                <a:spcPts val="0"/>
              </a:spcBef>
            </a:pPr>
            <a:r>
              <a:rPr lang="es-EC" sz="5000" dirty="0" smtClean="0"/>
              <a:t>Altruistas</a:t>
            </a:r>
            <a:endParaRPr lang="es-EC" sz="5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5"/>
          </p:nvPr>
        </p:nvSpPr>
        <p:spPr>
          <a:xfrm>
            <a:off x="4557386" y="958878"/>
            <a:ext cx="3075866" cy="1819542"/>
          </a:xfrm>
        </p:spPr>
        <p:txBody>
          <a:bodyPr/>
          <a:lstStyle/>
          <a:p>
            <a:pPr algn="r"/>
            <a:r>
              <a:rPr lang="es-EC" dirty="0"/>
              <a:t>Prefiere recibir publicidad por televisión</a:t>
            </a:r>
          </a:p>
          <a:p>
            <a:pPr algn="r"/>
            <a:r>
              <a:rPr lang="es-EC" dirty="0"/>
              <a:t>Es capaz de cambiar sus hábitos de consumo	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6"/>
          </p:nvPr>
        </p:nvSpPr>
        <p:spPr>
          <a:xfrm>
            <a:off x="0" y="5779543"/>
            <a:ext cx="2369538" cy="1926683"/>
          </a:xfrm>
        </p:spPr>
        <p:txBody>
          <a:bodyPr/>
          <a:lstStyle/>
          <a:p>
            <a:pPr algn="r"/>
            <a:r>
              <a:rPr lang="es-EC" dirty="0"/>
              <a:t>Esta dispuesto a cambiar sus hábitos de </a:t>
            </a:r>
            <a:r>
              <a:rPr lang="es-EC" dirty="0" smtClean="0"/>
              <a:t>consumo</a:t>
            </a:r>
            <a:endParaRPr lang="es-EC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7"/>
          </p:nvPr>
        </p:nvSpPr>
        <p:spPr>
          <a:xfrm>
            <a:off x="4958271" y="5997711"/>
            <a:ext cx="2674981" cy="1489194"/>
          </a:xfrm>
        </p:spPr>
        <p:txBody>
          <a:bodyPr/>
          <a:lstStyle/>
          <a:p>
            <a:r>
              <a:rPr lang="es-EC" dirty="0"/>
              <a:t>Prefiere productos con certificaciones </a:t>
            </a:r>
            <a:r>
              <a:rPr lang="es-EC" dirty="0" smtClean="0"/>
              <a:t>ecológicas</a:t>
            </a:r>
            <a:endParaRPr lang="es-EC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8"/>
          </p:nvPr>
        </p:nvSpPr>
        <p:spPr>
          <a:xfrm>
            <a:off x="10825793" y="915338"/>
            <a:ext cx="2833949" cy="1708972"/>
          </a:xfrm>
        </p:spPr>
        <p:txBody>
          <a:bodyPr/>
          <a:lstStyle/>
          <a:p>
            <a:r>
              <a:rPr lang="es-EC" dirty="0"/>
              <a:t>Esta dispuesta a adoptar nuevos hábitos de consumo</a:t>
            </a:r>
          </a:p>
          <a:p>
            <a:r>
              <a:rPr lang="es-EC" dirty="0"/>
              <a:t>Es fiel a la </a:t>
            </a:r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9"/>
          </p:nvPr>
        </p:nvSpPr>
        <p:spPr>
          <a:xfrm>
            <a:off x="15192084" y="5883968"/>
            <a:ext cx="2777863" cy="2320316"/>
          </a:xfrm>
        </p:spPr>
        <p:txBody>
          <a:bodyPr/>
          <a:lstStyle/>
          <a:p>
            <a:r>
              <a:rPr lang="es-EC" dirty="0"/>
              <a:t>Prefiere recibir publicidad por Televisión</a:t>
            </a:r>
          </a:p>
          <a:p>
            <a:r>
              <a:rPr lang="es-EC" dirty="0"/>
              <a:t>Esta dispuesta a cambiar sus hábitos de </a:t>
            </a:r>
            <a:r>
              <a:rPr lang="es-EC" dirty="0" smtClean="0"/>
              <a:t>consumo</a:t>
            </a:r>
            <a:endParaRPr lang="es-EC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50"/>
          </p:nvPr>
        </p:nvSpPr>
        <p:spPr>
          <a:xfrm>
            <a:off x="8443902" y="6192394"/>
            <a:ext cx="3810884" cy="1483624"/>
          </a:xfrm>
        </p:spPr>
        <p:txBody>
          <a:bodyPr/>
          <a:lstStyle/>
          <a:p>
            <a:pPr algn="r"/>
            <a:r>
              <a:rPr lang="es-EC" dirty="0"/>
              <a:t>No es fiel a la marca</a:t>
            </a:r>
          </a:p>
          <a:p>
            <a:pPr algn="r"/>
            <a:r>
              <a:rPr lang="es-EC" dirty="0"/>
              <a:t>Es atributo principal en un producto es el </a:t>
            </a:r>
            <a:r>
              <a:rPr lang="es-EC" dirty="0" smtClean="0"/>
              <a:t>precio</a:t>
            </a:r>
            <a:endParaRPr lang="es-EC" dirty="0"/>
          </a:p>
        </p:txBody>
      </p:sp>
      <p:sp>
        <p:nvSpPr>
          <p:cNvPr id="11" name="Marcador de texto 1"/>
          <p:cNvSpPr txBox="1">
            <a:spLocks/>
          </p:cNvSpPr>
          <p:nvPr/>
        </p:nvSpPr>
        <p:spPr>
          <a:xfrm>
            <a:off x="7176054" y="4029035"/>
            <a:ext cx="4217569" cy="1377852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6600" b="0" i="0" u="none" kern="1200" baseline="0">
                <a:solidFill>
                  <a:schemeClr val="accent1"/>
                </a:solidFill>
                <a:latin typeface="+mj-lt"/>
                <a:ea typeface="+mn-ea"/>
                <a:cs typeface="Open Sans Light" panose="020B0306030504020204" pitchFamily="34" charset="0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C" sz="5000" dirty="0" smtClean="0">
                <a:solidFill>
                  <a:srgbClr val="FF3399"/>
                </a:solidFill>
              </a:rPr>
              <a:t>Biosféricos</a:t>
            </a:r>
          </a:p>
          <a:p>
            <a:pPr algn="ctr">
              <a:spcBef>
                <a:spcPts val="0"/>
              </a:spcBef>
            </a:pPr>
            <a:r>
              <a:rPr lang="es-EC" sz="2500" dirty="0" smtClean="0">
                <a:solidFill>
                  <a:srgbClr val="FF3399"/>
                </a:solidFill>
              </a:rPr>
              <a:t>Generación X</a:t>
            </a:r>
            <a:endParaRPr lang="es-EC" sz="25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Clase C+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"/>
          </p:nvPr>
        </p:nvSpPr>
        <p:spPr>
          <a:xfrm>
            <a:off x="11316160" y="3171907"/>
            <a:ext cx="6054437" cy="123272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C" sz="2500" dirty="0" smtClean="0"/>
              <a:t>Baby Boomers</a:t>
            </a:r>
          </a:p>
          <a:p>
            <a:pPr algn="ctr">
              <a:spcBef>
                <a:spcPts val="0"/>
              </a:spcBef>
            </a:pPr>
            <a:r>
              <a:rPr lang="es-EC" sz="5000" dirty="0" smtClean="0"/>
              <a:t>Biosféricos</a:t>
            </a:r>
            <a:endParaRPr lang="es-EC" sz="5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3"/>
          </p:nvPr>
        </p:nvSpPr>
        <p:spPr>
          <a:xfrm>
            <a:off x="820638" y="3065012"/>
            <a:ext cx="5679617" cy="123272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C" sz="2500" dirty="0" smtClean="0"/>
              <a:t>Generación Y</a:t>
            </a:r>
          </a:p>
          <a:p>
            <a:pPr algn="ctr">
              <a:spcBef>
                <a:spcPts val="0"/>
              </a:spcBef>
            </a:pPr>
            <a:r>
              <a:rPr lang="es-EC" sz="5000" dirty="0" smtClean="0"/>
              <a:t>Biosféricos</a:t>
            </a:r>
            <a:endParaRPr lang="es-EC" sz="5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5"/>
          </p:nvPr>
        </p:nvSpPr>
        <p:spPr>
          <a:xfrm>
            <a:off x="358" y="5251896"/>
            <a:ext cx="2643452" cy="2722887"/>
          </a:xfrm>
        </p:spPr>
        <p:txBody>
          <a:bodyPr/>
          <a:lstStyle/>
          <a:p>
            <a:pPr algn="r"/>
            <a:r>
              <a:rPr lang="es-EC" dirty="0"/>
              <a:t>Las recomendaciones influyen en su decisión de compra</a:t>
            </a:r>
          </a:p>
          <a:p>
            <a:pPr algn="r"/>
            <a:r>
              <a:rPr lang="es-EC" dirty="0"/>
              <a:t>Es fiel a la </a:t>
            </a:r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6"/>
          </p:nvPr>
        </p:nvSpPr>
        <p:spPr>
          <a:xfrm>
            <a:off x="9665903" y="5636968"/>
            <a:ext cx="3300513" cy="2029680"/>
          </a:xfrm>
        </p:spPr>
        <p:txBody>
          <a:bodyPr/>
          <a:lstStyle/>
          <a:p>
            <a:pPr algn="r"/>
            <a:r>
              <a:rPr lang="es-EC" dirty="0"/>
              <a:t>Prefiere recibir publicidad por redes sociales</a:t>
            </a:r>
          </a:p>
          <a:p>
            <a:pPr algn="r"/>
            <a:r>
              <a:rPr lang="es-EC" dirty="0"/>
              <a:t>Es indiferente a la </a:t>
            </a:r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7"/>
          </p:nvPr>
        </p:nvSpPr>
        <p:spPr>
          <a:xfrm>
            <a:off x="4944225" y="5480359"/>
            <a:ext cx="2947445" cy="2422088"/>
          </a:xfrm>
        </p:spPr>
        <p:txBody>
          <a:bodyPr/>
          <a:lstStyle/>
          <a:p>
            <a:r>
              <a:rPr lang="es-EC" dirty="0"/>
              <a:t>Prefiere productos con certificaciones ecológicas</a:t>
            </a:r>
          </a:p>
          <a:p>
            <a:r>
              <a:rPr lang="es-EC" dirty="0"/>
              <a:t>La calidad es primordial en los productos que </a:t>
            </a:r>
            <a:r>
              <a:rPr lang="es-EC" dirty="0" smtClean="0"/>
              <a:t>adquiere</a:t>
            </a:r>
            <a:endParaRPr lang="es-EC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8"/>
          </p:nvPr>
        </p:nvSpPr>
        <p:spPr>
          <a:xfrm>
            <a:off x="10498312" y="1053547"/>
            <a:ext cx="3297201" cy="1574315"/>
          </a:xfrm>
        </p:spPr>
        <p:txBody>
          <a:bodyPr/>
          <a:lstStyle/>
          <a:p>
            <a:r>
              <a:rPr lang="es-EC" dirty="0"/>
              <a:t>Busca productos con certificaciones </a:t>
            </a:r>
            <a:r>
              <a:rPr lang="es-EC" dirty="0" smtClean="0"/>
              <a:t>ecológicas</a:t>
            </a:r>
          </a:p>
          <a:p>
            <a:r>
              <a:rPr lang="es-EC" dirty="0"/>
              <a:t>Es fiel a al </a:t>
            </a:r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9"/>
          </p:nvPr>
        </p:nvSpPr>
        <p:spPr>
          <a:xfrm>
            <a:off x="4114799" y="1172816"/>
            <a:ext cx="3507725" cy="1455583"/>
          </a:xfrm>
        </p:spPr>
        <p:txBody>
          <a:bodyPr/>
          <a:lstStyle/>
          <a:p>
            <a:pPr algn="r"/>
            <a:r>
              <a:rPr lang="es-EC" dirty="0"/>
              <a:t>Prefiere recibir publicidad por televisión</a:t>
            </a:r>
          </a:p>
          <a:p>
            <a:pPr algn="r"/>
            <a:r>
              <a:rPr lang="es-EC" dirty="0" smtClean="0"/>
              <a:t>Es fiel a la marca</a:t>
            </a:r>
            <a:endParaRPr lang="es-EC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50"/>
          </p:nvPr>
        </p:nvSpPr>
        <p:spPr>
          <a:xfrm>
            <a:off x="15885554" y="5664422"/>
            <a:ext cx="2281591" cy="1664300"/>
          </a:xfrm>
        </p:spPr>
        <p:txBody>
          <a:bodyPr/>
          <a:lstStyle/>
          <a:p>
            <a:r>
              <a:rPr lang="es-EC" dirty="0"/>
              <a:t>Utiliza redes sociales </a:t>
            </a:r>
          </a:p>
          <a:p>
            <a:r>
              <a:rPr lang="es-EC" dirty="0"/>
              <a:t>Es fiel a la </a:t>
            </a:r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11" name="Marcador de texto 1"/>
          <p:cNvSpPr txBox="1">
            <a:spLocks/>
          </p:cNvSpPr>
          <p:nvPr/>
        </p:nvSpPr>
        <p:spPr>
          <a:xfrm>
            <a:off x="6108155" y="3979241"/>
            <a:ext cx="6054437" cy="1461362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6600" b="0" i="0" u="none" kern="1200" baseline="0">
                <a:solidFill>
                  <a:schemeClr val="accent1"/>
                </a:solidFill>
                <a:latin typeface="+mj-lt"/>
                <a:ea typeface="+mn-ea"/>
                <a:cs typeface="Open Sans Light" panose="020B0306030504020204" pitchFamily="34" charset="0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C" sz="5000" dirty="0" smtClean="0">
                <a:solidFill>
                  <a:srgbClr val="FF3399"/>
                </a:solidFill>
              </a:rPr>
              <a:t>Biosférico/Altruista</a:t>
            </a:r>
          </a:p>
          <a:p>
            <a:pPr algn="ctr">
              <a:spcBef>
                <a:spcPts val="0"/>
              </a:spcBef>
            </a:pPr>
            <a:r>
              <a:rPr lang="es-EC" sz="2500" dirty="0" smtClean="0">
                <a:solidFill>
                  <a:srgbClr val="FF3399"/>
                </a:solidFill>
              </a:rPr>
              <a:t>Generación X</a:t>
            </a:r>
            <a:endParaRPr lang="es-EC" sz="25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7954713" y="1066801"/>
            <a:ext cx="9577064" cy="2369772"/>
          </a:xfrm>
        </p:spPr>
        <p:txBody>
          <a:bodyPr>
            <a:normAutofit/>
          </a:bodyPr>
          <a:lstStyle/>
          <a:p>
            <a:r>
              <a:rPr lang="en-US" altLang="ja-JP" dirty="0" err="1" smtClean="0">
                <a:latin typeface="Route 159 Bold" pitchFamily="50" charset="0"/>
              </a:rPr>
              <a:t>Propuesta</a:t>
            </a:r>
            <a:r>
              <a:rPr lang="en-US" altLang="ja-JP" dirty="0" smtClean="0">
                <a:latin typeface="Route 159 Bold" pitchFamily="50" charset="0"/>
              </a:rPr>
              <a:t>:</a:t>
            </a:r>
            <a:br>
              <a:rPr lang="en-US" altLang="ja-JP" dirty="0" smtClean="0">
                <a:latin typeface="Route 159 Bold" pitchFamily="50" charset="0"/>
              </a:rPr>
            </a:br>
            <a:r>
              <a:rPr lang="en-US" altLang="ja-JP" dirty="0" err="1" smtClean="0">
                <a:latin typeface="Route 159 Bold" pitchFamily="50" charset="0"/>
              </a:rPr>
              <a:t>Fundamentos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 err="1" smtClean="0"/>
              <a:t>Existe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predisposición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por</a:t>
            </a:r>
            <a:r>
              <a:rPr kumimoji="1" lang="en-US" altLang="ja-JP" dirty="0" smtClean="0"/>
              <a:t> parte del </a:t>
            </a:r>
            <a:r>
              <a:rPr kumimoji="1" lang="en-US" altLang="ja-JP" dirty="0" err="1" smtClean="0"/>
              <a:t>consumidor</a:t>
            </a:r>
            <a:endParaRPr kumimoji="1" lang="ja-JP" altLang="en-US" dirty="0"/>
          </a:p>
        </p:txBody>
      </p:sp>
      <p:pic>
        <p:nvPicPr>
          <p:cNvPr id="33" name="図プレースホルダー 32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22" y="5046553"/>
            <a:ext cx="1098049" cy="742041"/>
          </a:xfrm>
        </p:spPr>
      </p:pic>
      <p:pic>
        <p:nvPicPr>
          <p:cNvPr id="38" name="図プレースホルダー 3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906" y="5047776"/>
            <a:ext cx="1116812" cy="754720"/>
          </a:xfrm>
        </p:spPr>
      </p:pic>
      <p:pic>
        <p:nvPicPr>
          <p:cNvPr id="40" name="図プレースホルダー 39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192" y="5094965"/>
            <a:ext cx="1166815" cy="788511"/>
          </a:xfrm>
        </p:spPr>
      </p:pic>
      <p:sp>
        <p:nvSpPr>
          <p:cNvPr id="24" name="テキスト プレースホルダー 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sz="3700" dirty="0" err="1" smtClean="0"/>
              <a:t>Empresa</a:t>
            </a:r>
            <a:endParaRPr kumimoji="1" lang="ja-JP" altLang="en-US" sz="37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sz="2700" dirty="0" err="1" smtClean="0"/>
              <a:t>Organismos</a:t>
            </a:r>
            <a:r>
              <a:rPr lang="en-US" altLang="ja-JP" sz="2700" dirty="0" smtClean="0"/>
              <a:t> de control</a:t>
            </a:r>
            <a:endParaRPr kumimoji="1" lang="ja-JP" altLang="en-US" sz="27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sz="2700" dirty="0" err="1" smtClean="0"/>
              <a:t>Consumidor</a:t>
            </a:r>
            <a:endParaRPr kumimoji="1" lang="ja-JP" altLang="en-US" sz="27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/>
          </p:nvPr>
        </p:nvSpPr>
        <p:spPr>
          <a:xfrm>
            <a:off x="1222326" y="8368398"/>
            <a:ext cx="15900643" cy="2016224"/>
          </a:xfrm>
        </p:spPr>
        <p:txBody>
          <a:bodyPr>
            <a:normAutofit/>
          </a:bodyPr>
          <a:lstStyle/>
          <a:p>
            <a:pPr algn="ctr"/>
            <a:r>
              <a:rPr kumimoji="1" lang="es-EC" altLang="ja-JP" sz="2200" dirty="0" smtClean="0">
                <a:solidFill>
                  <a:schemeClr val="bg1"/>
                </a:solidFill>
              </a:rPr>
              <a:t>Toda organización debería enfocar sus esfuerzo en cambios a favor del medio ambiente porque existe una necesidad en el consumidor y los organismos de control trabajan para crear normativas que aseguren el cambio.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5436" r="20256" b="1036"/>
          <a:stretch/>
        </p:blipFill>
        <p:spPr/>
      </p:pic>
    </p:spTree>
    <p:extLst>
      <p:ext uri="{BB962C8B-B14F-4D97-AF65-F5344CB8AC3E}">
        <p14:creationId xmlns:p14="http://schemas.microsoft.com/office/powerpoint/2010/main" val="1303494669"/>
      </p:ext>
    </p:extLst>
  </p:cSld>
  <p:clrMapOvr>
    <a:masterClrMapping/>
  </p:clrMapOvr>
  <p:transition spd="slow" advTm="9759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Mecanismo</a:t>
            </a:r>
            <a:r>
              <a:rPr kumimoji="1" lang="en-US" altLang="ja-JP" dirty="0" smtClean="0"/>
              <a:t> de la </a:t>
            </a:r>
            <a:r>
              <a:rPr kumimoji="1" lang="en-US" altLang="ja-JP" dirty="0" err="1" smtClean="0">
                <a:solidFill>
                  <a:schemeClr val="accent1"/>
                </a:solidFill>
                <a:latin typeface="Route 159 Bold" pitchFamily="50" charset="0"/>
              </a:rPr>
              <a:t>Propuesta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s-EC" altLang="ja-JP" dirty="0" smtClean="0"/>
              <a:t>Crear un </a:t>
            </a:r>
            <a:r>
              <a:rPr kumimoji="1" lang="es-EC" altLang="ja-JP" dirty="0" err="1" smtClean="0"/>
              <a:t>check</a:t>
            </a:r>
            <a:r>
              <a:rPr kumimoji="1" lang="es-EC" altLang="ja-JP" dirty="0" smtClean="0"/>
              <a:t> </a:t>
            </a:r>
            <a:r>
              <a:rPr kumimoji="1" lang="es-EC" altLang="ja-JP" dirty="0" err="1" smtClean="0"/>
              <a:t>list</a:t>
            </a:r>
            <a:r>
              <a:rPr kumimoji="1" lang="es-EC" altLang="ja-JP" dirty="0" smtClean="0"/>
              <a:t> que permita a las organizaciones a iniciar el cambio hacia un enfoque ecológicos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s-EC" altLang="ja-JP" sz="2200" dirty="0" smtClean="0"/>
              <a:t>El cambio debe producirse desde la situación actual de la organización.</a:t>
            </a:r>
            <a:endParaRPr kumimoji="1" lang="es-EC" altLang="ja-JP" sz="22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dirty="0" err="1" smtClean="0"/>
              <a:t>Etapa</a:t>
            </a:r>
            <a:r>
              <a:rPr lang="en-US" altLang="ja-JP" dirty="0" smtClean="0"/>
              <a:t> 2:</a:t>
            </a:r>
          </a:p>
          <a:p>
            <a:r>
              <a:rPr kumimoji="1" lang="en-US" altLang="ja-JP" dirty="0" smtClean="0"/>
              <a:t>Plan de </a:t>
            </a:r>
            <a:r>
              <a:rPr kumimoji="1" lang="en-US" altLang="ja-JP" dirty="0" err="1" smtClean="0"/>
              <a:t>acción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3"/>
          </p:nvPr>
        </p:nvSpPr>
        <p:spPr>
          <a:xfrm>
            <a:off x="4326156" y="3441067"/>
            <a:ext cx="2144508" cy="773203"/>
          </a:xfrm>
        </p:spPr>
        <p:txBody>
          <a:bodyPr/>
          <a:lstStyle/>
          <a:p>
            <a:r>
              <a:rPr lang="en-US" altLang="ja-JP" dirty="0" err="1" smtClean="0"/>
              <a:t>Seleccionar</a:t>
            </a:r>
            <a:r>
              <a:rPr lang="en-US" altLang="ja-JP" dirty="0" smtClean="0"/>
              <a:t> las </a:t>
            </a:r>
            <a:r>
              <a:rPr lang="en-US" altLang="ja-JP" dirty="0" err="1" smtClean="0"/>
              <a:t>afirmaciones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altLang="ja-JP" dirty="0" err="1" smtClean="0"/>
              <a:t>Obtener</a:t>
            </a:r>
            <a:r>
              <a:rPr lang="en-US" altLang="ja-JP" dirty="0" smtClean="0"/>
              <a:t> el </a:t>
            </a:r>
            <a:r>
              <a:rPr lang="en-US" altLang="ja-JP" dirty="0" err="1" smtClean="0"/>
              <a:t>puntaje</a:t>
            </a:r>
            <a:r>
              <a:rPr lang="en-US" altLang="ja-JP" dirty="0" smtClean="0"/>
              <a:t> de </a:t>
            </a:r>
            <a:r>
              <a:rPr lang="en-US" altLang="ja-JP" dirty="0" err="1" smtClean="0"/>
              <a:t>evaluación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C" altLang="ja-JP" dirty="0" smtClean="0"/>
              <a:t>Etapa 1:</a:t>
            </a:r>
          </a:p>
          <a:p>
            <a:r>
              <a:rPr kumimoji="1" lang="es-EC" altLang="ja-JP" dirty="0" smtClean="0"/>
              <a:t>Evaluación</a:t>
            </a:r>
            <a:endParaRPr kumimoji="1" lang="es-EC" altLang="ja-JP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altLang="ja-JP" dirty="0" err="1" smtClean="0"/>
              <a:t>Fase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ecológica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kumimoji="1" lang="es-EC" altLang="ja-JP" dirty="0" smtClean="0"/>
              <a:t>Fase medio ambiental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altLang="ja-JP" dirty="0" err="1" smtClean="0"/>
              <a:t>Fase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sostenible</a:t>
            </a:r>
            <a:endParaRPr kumimoji="1"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8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015">
        <p14:flythrough/>
      </p:transition>
    </mc:Choice>
    <mc:Fallback xmlns="">
      <p:transition spd="slow" advTm="130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s-EC" altLang="ja-JP" dirty="0" smtClean="0"/>
              <a:t>Análisis del </a:t>
            </a:r>
            <a:r>
              <a:rPr lang="es-EC" altLang="ja-JP" dirty="0" smtClean="0"/>
              <a:t>Ambiente</a:t>
            </a:r>
            <a:endParaRPr kumimoji="1" lang="es-EC" altLang="ja-JP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ja-JP" dirty="0" smtClean="0"/>
              <a:t>Plan de marketing mix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6"/>
          </p:nvPr>
        </p:nvSpPr>
        <p:spPr>
          <a:xfrm rot="1380000">
            <a:off x="1162815" y="6886019"/>
            <a:ext cx="3914371" cy="1060769"/>
          </a:xfrm>
        </p:spPr>
        <p:txBody>
          <a:bodyPr/>
          <a:lstStyle/>
          <a:p>
            <a:r>
              <a:rPr lang="en-US" altLang="ja-JP" dirty="0" smtClean="0"/>
              <a:t>Control y </a:t>
            </a:r>
            <a:r>
              <a:rPr lang="en-US" altLang="ja-JP" dirty="0" err="1" smtClean="0"/>
              <a:t>gestión</a:t>
            </a:r>
            <a:r>
              <a:rPr lang="en-US" altLang="ja-JP" dirty="0" smtClean="0"/>
              <a:t> del marketing </a:t>
            </a:r>
            <a:r>
              <a:rPr lang="en-US" altLang="ja-JP" dirty="0" err="1" smtClean="0"/>
              <a:t>verde</a:t>
            </a:r>
            <a:endParaRPr kumimoji="1" lang="ja-JP" altLang="en-US" dirty="0"/>
          </a:p>
        </p:txBody>
      </p:sp>
      <p:pic>
        <p:nvPicPr>
          <p:cNvPr id="21" name="図プレースホルダー 2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5158722" y="4409172"/>
            <a:ext cx="664454" cy="449025"/>
          </a:xfrm>
        </p:spPr>
      </p:pic>
      <p:pic>
        <p:nvPicPr>
          <p:cNvPr id="20" name="図プレースホルダー 19"/>
          <p:cNvPicPr>
            <a:picLocks noGrp="1" noChangeAspect="1"/>
          </p:cNvPicPr>
          <p:nvPr>
            <p:ph type="pic" sz="quarter" idx="2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6130"/>
          <a:stretch>
            <a:fillRect/>
          </a:stretch>
        </p:blipFill>
        <p:spPr/>
      </p:pic>
      <p:pic>
        <p:nvPicPr>
          <p:cNvPr id="19" name="図プレースホルダー 18"/>
          <p:cNvPicPr>
            <a:picLocks noGrp="1" noChangeAspect="1"/>
          </p:cNvPicPr>
          <p:nvPr>
            <p:ph type="pic" sz="quarter" idx="29"/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5048898" y="8210863"/>
            <a:ext cx="664454" cy="449025"/>
          </a:xfrm>
        </p:spPr>
      </p:pic>
      <p:sp>
        <p:nvSpPr>
          <p:cNvPr id="14" name="テキスト プレースホルダー 13"/>
          <p:cNvSpPr>
            <a:spLocks noGrp="1"/>
          </p:cNvSpPr>
          <p:nvPr>
            <p:ph type="body" sz="quarter" idx="31"/>
          </p:nvPr>
        </p:nvSpPr>
        <p:spPr>
          <a:xfrm>
            <a:off x="7205877" y="3987171"/>
            <a:ext cx="8834223" cy="1350309"/>
          </a:xfrm>
        </p:spPr>
        <p:txBody>
          <a:bodyPr/>
          <a:lstStyle/>
          <a:p>
            <a:r>
              <a:rPr lang="es-EC" sz="2600" dirty="0"/>
              <a:t>Realizar una </a:t>
            </a:r>
            <a:r>
              <a:rPr lang="es-EC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r>
              <a:rPr lang="es-EC" sz="2600" dirty="0"/>
              <a:t> exhaustiva del entorno externo e interno en relación a las acciones verdes.</a:t>
            </a:r>
            <a:endParaRPr kumimoji="1" lang="ja-JP" altLang="en-US" sz="26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2"/>
          </p:nvPr>
        </p:nvSpPr>
        <p:spPr>
          <a:xfrm>
            <a:off x="8236679" y="5464161"/>
            <a:ext cx="8834223" cy="1350309"/>
          </a:xfrm>
        </p:spPr>
        <p:txBody>
          <a:bodyPr/>
          <a:lstStyle/>
          <a:p>
            <a:r>
              <a:rPr lang="es-EC" sz="2600" dirty="0"/>
              <a:t>Adaptar, crear o proponer acciones en cada </a:t>
            </a:r>
            <a:r>
              <a:rPr lang="es-EC" sz="2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es-EC" sz="2600" dirty="0"/>
              <a:t> de marketing verde </a:t>
            </a:r>
            <a:endParaRPr kumimoji="1" lang="ja-JP" altLang="en-US" sz="26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3"/>
          </p:nvPr>
        </p:nvSpPr>
        <p:spPr>
          <a:xfrm>
            <a:off x="9005257" y="7182245"/>
            <a:ext cx="8834223" cy="1350309"/>
          </a:xfrm>
        </p:spPr>
        <p:txBody>
          <a:bodyPr/>
          <a:lstStyle/>
          <a:p>
            <a:r>
              <a:rPr lang="es-EC" sz="2600" dirty="0"/>
              <a:t>Proponer un </a:t>
            </a:r>
            <a:r>
              <a:rPr lang="es-EC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BSC</a:t>
            </a:r>
            <a:r>
              <a:rPr lang="es-EC" sz="2600" dirty="0"/>
              <a:t> de marketing que </a:t>
            </a:r>
            <a:r>
              <a:rPr lang="es-EC" sz="2600" dirty="0" smtClean="0"/>
              <a:t>permita </a:t>
            </a:r>
            <a:r>
              <a:rPr lang="es-EC" sz="2600" dirty="0"/>
              <a:t>, controlar todas las </a:t>
            </a:r>
            <a:r>
              <a:rPr lang="es-EC" sz="2600" dirty="0" smtClean="0"/>
              <a:t>acciones </a:t>
            </a:r>
            <a:r>
              <a:rPr lang="es-EC" sz="2600" dirty="0"/>
              <a:t>anteriores. </a:t>
            </a:r>
            <a:endParaRPr lang="es-ES" sz="2600" dirty="0"/>
          </a:p>
          <a:p>
            <a:endParaRPr kumimoji="1" lang="ja-JP" altLang="en-US" sz="26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Plan de </a:t>
            </a:r>
            <a:r>
              <a:rPr lang="en-US" altLang="ja-JP" dirty="0" err="1" smtClean="0">
                <a:solidFill>
                  <a:schemeClr val="accent1"/>
                </a:solidFill>
                <a:latin typeface="Route 159 Bold" pitchFamily="50" charset="0"/>
              </a:rPr>
              <a:t>Acción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s-EC" altLang="ja-JP" dirty="0" smtClean="0"/>
              <a:t>Compuesto por tres acciones principales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3124333"/>
      </p:ext>
    </p:extLst>
  </p:cSld>
  <p:clrMapOvr>
    <a:masterClrMapping/>
  </p:clrMapOvr>
  <p:transition spd="slow" advTm="9918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altLang="ja-JP" dirty="0" smtClean="0"/>
              <a:t>Planteamiento</a:t>
            </a:r>
            <a:r>
              <a:rPr lang="en-US" altLang="ja-JP" dirty="0" smtClean="0"/>
              <a:t> del</a:t>
            </a:r>
            <a:r>
              <a:rPr kumimoji="1" lang="en-US" altLang="ja-JP" dirty="0" smtClean="0"/>
              <a:t> </a:t>
            </a:r>
            <a:r>
              <a:rPr kumimoji="1" lang="es-EC" altLang="ja-JP" dirty="0" smtClean="0">
                <a:latin typeface="Route 159 Bold" pitchFamily="50" charset="0"/>
              </a:rPr>
              <a:t>Problema</a:t>
            </a:r>
            <a:endParaRPr kumimoji="1" lang="es-EC" altLang="ja-JP" dirty="0">
              <a:latin typeface="Route 159 Bold" pitchFamily="50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1"/>
          </p:nvPr>
        </p:nvSpPr>
        <p:spPr>
          <a:xfrm>
            <a:off x="12744" y="2565435"/>
            <a:ext cx="5877679" cy="720080"/>
          </a:xfrm>
        </p:spPr>
        <p:txBody>
          <a:bodyPr/>
          <a:lstStyle/>
          <a:p>
            <a:r>
              <a:rPr lang="es-EC" altLang="ja-JP" dirty="0" smtClean="0"/>
              <a:t>En el 75% de los hogares quiteños</a:t>
            </a:r>
            <a:endParaRPr kumimoji="1" lang="es-EC" altLang="ja-JP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8"/>
          </p:nvPr>
        </p:nvSpPr>
        <p:spPr>
          <a:xfrm>
            <a:off x="150601" y="3139653"/>
            <a:ext cx="5708072" cy="1395293"/>
          </a:xfrm>
        </p:spPr>
        <p:txBody>
          <a:bodyPr/>
          <a:lstStyle/>
          <a:p>
            <a:r>
              <a:rPr lang="es-EC" altLang="ja-JP" sz="2200" dirty="0" smtClean="0"/>
              <a:t>El agua que se obtiene a través del grifo está contaminada con la presencia de micro plásticos </a:t>
            </a:r>
            <a:endParaRPr kumimoji="1" lang="es-EC" altLang="ja-JP" sz="2200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9"/>
          </p:nvPr>
        </p:nvSpPr>
        <p:spPr>
          <a:xfrm>
            <a:off x="1017494" y="6622292"/>
            <a:ext cx="3807678" cy="720080"/>
          </a:xfrm>
        </p:spPr>
        <p:txBody>
          <a:bodyPr/>
          <a:lstStyle/>
          <a:p>
            <a:r>
              <a:rPr lang="es-EC" altLang="ja-JP" dirty="0" smtClean="0"/>
              <a:t>Quito ocupa el 6to lugar, a nivel mundial</a:t>
            </a:r>
            <a:endParaRPr kumimoji="1" lang="es-EC" altLang="ja-JP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0"/>
          </p:nvPr>
        </p:nvSpPr>
        <p:spPr>
          <a:xfrm>
            <a:off x="150601" y="7543415"/>
            <a:ext cx="4715211" cy="2365113"/>
          </a:xfrm>
        </p:spPr>
        <p:txBody>
          <a:bodyPr/>
          <a:lstStyle/>
          <a:p>
            <a:r>
              <a:rPr lang="es-EC" altLang="ja-JP" sz="2200" dirty="0" smtClean="0"/>
              <a:t>Como una de las ciudades más contaminadas con microplásticos en el agua potable.</a:t>
            </a:r>
          </a:p>
          <a:p>
            <a:endParaRPr kumimoji="1" lang="es-EC" altLang="ja-JP" sz="22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1"/>
          </p:nvPr>
        </p:nvSpPr>
        <p:spPr>
          <a:xfrm>
            <a:off x="13560142" y="2336800"/>
            <a:ext cx="4705908" cy="1177350"/>
          </a:xfrm>
        </p:spPr>
        <p:txBody>
          <a:bodyPr/>
          <a:lstStyle/>
          <a:p>
            <a:r>
              <a:rPr lang="es-EC" altLang="ja-JP" dirty="0" smtClean="0"/>
              <a:t>277 k toneladas de plástico</a:t>
            </a:r>
            <a:endParaRPr kumimoji="1" lang="es-EC" altLang="ja-JP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2"/>
          </p:nvPr>
        </p:nvSpPr>
        <p:spPr>
          <a:xfrm>
            <a:off x="13594918" y="3387521"/>
            <a:ext cx="4710545" cy="3096853"/>
          </a:xfrm>
        </p:spPr>
        <p:txBody>
          <a:bodyPr/>
          <a:lstStyle/>
          <a:p>
            <a:r>
              <a:rPr lang="es-EC" altLang="ja-JP" sz="2200" dirty="0" smtClean="0"/>
              <a:t>Genera la capital y el 80% de esa cantidad, representa a los plásticos de un solo uso.</a:t>
            </a:r>
            <a:endParaRPr kumimoji="1" lang="ja-JP" altLang="en-US" sz="2200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3"/>
          </p:nvPr>
        </p:nvSpPr>
        <p:spPr>
          <a:xfrm>
            <a:off x="13912725" y="5686718"/>
            <a:ext cx="3989195" cy="720080"/>
          </a:xfrm>
        </p:spPr>
        <p:txBody>
          <a:bodyPr/>
          <a:lstStyle/>
          <a:p>
            <a:r>
              <a:rPr lang="es-EC" altLang="ja-JP" dirty="0" smtClean="0"/>
              <a:t>En el río Guayllabamba</a:t>
            </a:r>
            <a:endParaRPr kumimoji="1" lang="es-EC" altLang="ja-JP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4"/>
          </p:nvPr>
        </p:nvSpPr>
        <p:spPr>
          <a:xfrm>
            <a:off x="13068301" y="6542901"/>
            <a:ext cx="4909820" cy="1734346"/>
          </a:xfrm>
        </p:spPr>
        <p:txBody>
          <a:bodyPr/>
          <a:lstStyle/>
          <a:p>
            <a:r>
              <a:rPr kumimoji="1" lang="es-EC" altLang="ja-JP" sz="2200" dirty="0" smtClean="0"/>
              <a:t>Que abastece a varios hogares, está contaminado por micro plásticos y dicha contaminación crece exponencialmente en zonas urbanas</a:t>
            </a:r>
            <a:endParaRPr kumimoji="1" lang="ja-JP" altLang="en-US" sz="22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3"/>
          </p:nvPr>
        </p:nvSpPr>
        <p:spPr>
          <a:xfrm>
            <a:off x="8533624" y="1450800"/>
            <a:ext cx="9601994" cy="1122768"/>
          </a:xfrm>
        </p:spPr>
        <p:txBody>
          <a:bodyPr>
            <a:normAutofit fontScale="92500"/>
          </a:bodyPr>
          <a:lstStyle/>
          <a:p>
            <a:r>
              <a:rPr lang="es-EC" dirty="0"/>
              <a:t>Excesivo consumo de plástico de un solo uso </a:t>
            </a:r>
            <a:r>
              <a:rPr lang="es-EC" dirty="0" smtClean="0"/>
              <a:t>por parte de </a:t>
            </a:r>
            <a:r>
              <a:rPr lang="es-EC" dirty="0"/>
              <a:t>los ciudadanos de clase media a alta </a:t>
            </a:r>
            <a:r>
              <a:rPr lang="es-EC" dirty="0" smtClean="0"/>
              <a:t>(A, B y C+) en </a:t>
            </a:r>
            <a:r>
              <a:rPr lang="es-EC" dirty="0"/>
              <a:t>el Distrito Metropolitano de Quito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62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634">
        <p14:ripple/>
      </p:transition>
    </mc:Choice>
    <mc:Fallback xmlns="">
      <p:transition spd="slow" advTm="106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3036440" y="865372"/>
            <a:ext cx="14349567" cy="1203151"/>
          </a:xfrm>
        </p:spPr>
        <p:txBody>
          <a:bodyPr/>
          <a:lstStyle/>
          <a:p>
            <a:r>
              <a:rPr lang="en-US" altLang="ja-JP" dirty="0" err="1" smtClean="0">
                <a:solidFill>
                  <a:schemeClr val="accent1"/>
                </a:solidFill>
                <a:latin typeface="Route 159 Bold" pitchFamily="50" charset="0"/>
              </a:rPr>
              <a:t>Conclusiones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6"/>
          </p:nvPr>
        </p:nvSpPr>
        <p:spPr>
          <a:xfrm>
            <a:off x="6838950" y="2587598"/>
            <a:ext cx="9310527" cy="1323540"/>
          </a:xfrm>
        </p:spPr>
        <p:txBody>
          <a:bodyPr>
            <a:normAutofit lnSpcReduction="10000"/>
          </a:bodyPr>
          <a:lstStyle/>
          <a:p>
            <a:r>
              <a:rPr lang="es-EC" altLang="ja-JP" sz="2200" dirty="0"/>
              <a:t>El grupo de clases sociales analizadas tienen comportamientos ecológicos (Valores, creencias y normas). Únicamente se </a:t>
            </a:r>
            <a:r>
              <a:rPr lang="es-EC" altLang="ja-JP" sz="2200" dirty="0" smtClean="0"/>
              <a:t>presencia el valor “Egoísta” en la generación Baby Boomers</a:t>
            </a:r>
            <a:endParaRPr lang="ja-JP" altLang="en-US" sz="22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/>
          </p:nvPr>
        </p:nvSpPr>
        <p:spPr>
          <a:xfrm>
            <a:off x="6838951" y="4194617"/>
            <a:ext cx="9310527" cy="1323540"/>
          </a:xfrm>
        </p:spPr>
        <p:txBody>
          <a:bodyPr>
            <a:normAutofit lnSpcReduction="10000"/>
          </a:bodyPr>
          <a:lstStyle/>
          <a:p>
            <a:r>
              <a:rPr lang="es-EC" altLang="ja-JP" sz="2200" dirty="0" smtClean="0"/>
              <a:t>Existe predisposición al cambio de hábitos de consumo, por ende se evidencia una preocupación por el medio ambiente en el segmento estudiado.</a:t>
            </a:r>
            <a:endParaRPr kumimoji="1" lang="ja-JP" altLang="en-US" sz="22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>
          <a:xfrm>
            <a:off x="6838951" y="5835245"/>
            <a:ext cx="9310527" cy="1323540"/>
          </a:xfrm>
        </p:spPr>
        <p:txBody>
          <a:bodyPr/>
          <a:lstStyle/>
          <a:p>
            <a:r>
              <a:rPr lang="es-EC" sz="2200" dirty="0"/>
              <a:t>A pesar de ser un segmento de estrato económico medio a alto se presencia una sensibilidad de precios</a:t>
            </a:r>
            <a:endParaRPr kumimoji="1" lang="ja-JP" altLang="en-US" sz="22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4"/>
          </p:nvPr>
        </p:nvSpPr>
        <p:spPr>
          <a:xfrm>
            <a:off x="6838952" y="7475873"/>
            <a:ext cx="9310527" cy="1323540"/>
          </a:xfrm>
        </p:spPr>
        <p:txBody>
          <a:bodyPr>
            <a:noAutofit/>
          </a:bodyPr>
          <a:lstStyle/>
          <a:p>
            <a:r>
              <a:rPr lang="es-EC" altLang="ja-JP" sz="2200" dirty="0" smtClean="0"/>
              <a:t>Para futuras investigaciones, se recomienda analizar la elasticidad de precios en los productos verdes en las clases sociales A, B y C+ del DMQ</a:t>
            </a:r>
            <a:endParaRPr kumimoji="1" lang="ja-JP" altLang="en-US" sz="22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9"/>
          </p:nvPr>
        </p:nvSpPr>
        <p:spPr>
          <a:xfrm>
            <a:off x="1930310" y="4593426"/>
            <a:ext cx="4521160" cy="545533"/>
          </a:xfrm>
        </p:spPr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0"/>
          </p:nvPr>
        </p:nvSpPr>
        <p:spPr>
          <a:xfrm>
            <a:off x="1930310" y="6235381"/>
            <a:ext cx="4521160" cy="545533"/>
          </a:xfrm>
        </p:spPr>
        <p:txBody>
          <a:bodyPr/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1"/>
          </p:nvPr>
        </p:nvSpPr>
        <p:spPr>
          <a:xfrm>
            <a:off x="1930310" y="7877336"/>
            <a:ext cx="4521160" cy="545533"/>
          </a:xfrm>
        </p:spPr>
        <p:txBody>
          <a:bodyPr/>
          <a:lstStyle/>
          <a:p>
            <a:r>
              <a:rPr lang="es-EC" altLang="ja-JP" dirty="0" smtClean="0"/>
              <a:t>Recomendación</a:t>
            </a:r>
            <a:endParaRPr kumimoji="1" lang="es-EC" altLang="ja-JP" dirty="0"/>
          </a:p>
        </p:txBody>
      </p:sp>
    </p:spTree>
    <p:extLst>
      <p:ext uri="{BB962C8B-B14F-4D97-AF65-F5344CB8AC3E}">
        <p14:creationId xmlns:p14="http://schemas.microsoft.com/office/powerpoint/2010/main" val="3812729477"/>
      </p:ext>
    </p:extLst>
  </p:cSld>
  <p:clrMapOvr>
    <a:masterClrMapping/>
  </p:clrMapOvr>
  <p:transition spd="slow" advTm="15313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>
          <a:xfrm>
            <a:off x="1295281" y="4925357"/>
            <a:ext cx="15543451" cy="1585999"/>
          </a:xfrm>
        </p:spPr>
        <p:txBody>
          <a:bodyPr/>
          <a:lstStyle/>
          <a:p>
            <a:r>
              <a:rPr kumimoji="1" lang="es-EC" altLang="ja-JP" b="1" dirty="0" smtClean="0">
                <a:solidFill>
                  <a:schemeClr val="accent6">
                    <a:lumMod val="50000"/>
                  </a:schemeClr>
                </a:solidFill>
              </a:rPr>
              <a:t>Gracias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ESPE | Universidad de las Fuerzas Armadas | Sangolqu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39" y="1846943"/>
            <a:ext cx="9226133" cy="25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altLang="ja-JP" dirty="0"/>
              <a:t>Objetivo</a:t>
            </a:r>
            <a:r>
              <a:rPr lang="en-US" altLang="ja-JP" dirty="0"/>
              <a:t> </a:t>
            </a:r>
            <a:r>
              <a:rPr lang="en-US" altLang="ja-JP" dirty="0">
                <a:latin typeface="Route 159 Bold" pitchFamily="50" charset="0"/>
              </a:rPr>
              <a:t>Principal</a:t>
            </a:r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ESPE</a:t>
            </a:r>
            <a:endParaRPr lang="ja-JP" alt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8925788" y="910055"/>
            <a:ext cx="7763739" cy="1469935"/>
          </a:xfrm>
        </p:spPr>
        <p:txBody>
          <a:bodyPr/>
          <a:lstStyle/>
          <a:p>
            <a:r>
              <a:rPr lang="es-EC" dirty="0"/>
              <a:t>Determinar los principales factores que inciden en el comportamiento de los consumidores verdes hacia productos plástico de un solo uso de consumo masivo.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C" dirty="0" smtClean="0"/>
              <a:t>2</a:t>
            </a:r>
            <a:endParaRPr lang="es-EC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C" dirty="0" smtClean="0"/>
              <a:t>3</a:t>
            </a:r>
            <a:endParaRPr lang="es-EC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3"/>
          </p:nvPr>
        </p:nvSpPr>
        <p:spPr>
          <a:xfrm>
            <a:off x="1300808" y="7240030"/>
            <a:ext cx="4752528" cy="2192758"/>
          </a:xfrm>
        </p:spPr>
        <p:txBody>
          <a:bodyPr/>
          <a:lstStyle/>
          <a:p>
            <a:pPr lvl="0"/>
            <a:r>
              <a:rPr lang="es-ES" dirty="0"/>
              <a:t>Identificar el valor predominante en los consumidores </a:t>
            </a:r>
            <a:r>
              <a:rPr lang="es-ES" dirty="0" smtClean="0"/>
              <a:t>verdes.</a:t>
            </a:r>
            <a:endParaRPr lang="es-E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4"/>
          </p:nvPr>
        </p:nvSpPr>
        <p:spPr>
          <a:xfrm>
            <a:off x="6554355" y="7240029"/>
            <a:ext cx="4752528" cy="2091429"/>
          </a:xfrm>
        </p:spPr>
        <p:txBody>
          <a:bodyPr/>
          <a:lstStyle/>
          <a:p>
            <a:r>
              <a:rPr lang="es-ES" dirty="0"/>
              <a:t>Conocer las creencias ecológicas actuales a cerca de los envases plásticos de </a:t>
            </a:r>
            <a:r>
              <a:rPr lang="es-ES" dirty="0" smtClean="0"/>
              <a:t>un solo uso.</a:t>
            </a:r>
            <a:endParaRPr lang="es-EC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s-ES" dirty="0"/>
              <a:t>Definir las normas de </a:t>
            </a:r>
            <a:r>
              <a:rPr lang="es-ES" dirty="0" smtClean="0"/>
              <a:t>conducta </a:t>
            </a:r>
            <a:r>
              <a:rPr lang="es-ES" dirty="0"/>
              <a:t>de los </a:t>
            </a:r>
            <a:r>
              <a:rPr lang="es-ES" dirty="0" smtClean="0"/>
              <a:t>consumidores.</a:t>
            </a:r>
            <a:endParaRPr lang="es-ES" dirty="0"/>
          </a:p>
        </p:txBody>
      </p:sp>
      <p:pic>
        <p:nvPicPr>
          <p:cNvPr id="18" name="Marcador de posición de imagen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3191885" y="4632485"/>
            <a:ext cx="864096" cy="864096"/>
          </a:xfrm>
          <a:prstGeom prst="rect">
            <a:avLst/>
          </a:prstGeom>
        </p:spPr>
      </p:pic>
      <p:pic>
        <p:nvPicPr>
          <p:cNvPr id="19" name="Marcador de posición de imagen 11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9" r="16149"/>
          <a:stretch>
            <a:fillRect/>
          </a:stretch>
        </p:blipFill>
        <p:spPr>
          <a:xfrm>
            <a:off x="8515677" y="4626051"/>
            <a:ext cx="864096" cy="864096"/>
          </a:xfrm>
        </p:spPr>
      </p:pic>
      <p:pic>
        <p:nvPicPr>
          <p:cNvPr id="20" name="Marcador de posición de imagen 19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13902208" y="4598132"/>
            <a:ext cx="864096" cy="864096"/>
          </a:xfrm>
        </p:spPr>
      </p:pic>
    </p:spTree>
    <p:extLst>
      <p:ext uri="{BB962C8B-B14F-4D97-AF65-F5344CB8AC3E}">
        <p14:creationId xmlns:p14="http://schemas.microsoft.com/office/powerpoint/2010/main" val="25971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23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707370" cy="1203151"/>
          </a:xfrm>
        </p:spPr>
        <p:txBody>
          <a:bodyPr>
            <a:normAutofit fontScale="90000"/>
          </a:bodyPr>
          <a:lstStyle/>
          <a:p>
            <a:r>
              <a:rPr lang="es-EC" altLang="ja-JP" dirty="0" smtClean="0"/>
              <a:t>Teorías del </a:t>
            </a:r>
            <a:r>
              <a:rPr kumimoji="1" lang="es-EC" altLang="ja-JP" dirty="0" smtClean="0"/>
              <a:t> </a:t>
            </a:r>
            <a:r>
              <a:rPr kumimoji="1" lang="es-EC" altLang="ja-JP" dirty="0" smtClean="0">
                <a:solidFill>
                  <a:schemeClr val="accent1"/>
                </a:solidFill>
                <a:latin typeface="Route 159 Bold" pitchFamily="50" charset="0"/>
              </a:rPr>
              <a:t>Comportamiento del consumidor</a:t>
            </a:r>
            <a:endParaRPr kumimoji="1" lang="es-EC" altLang="ja-JP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s-EC" b="1" dirty="0"/>
              <a:t>Teoría de acción razonada</a:t>
            </a:r>
            <a:endParaRPr lang="es-ES" b="1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s-EC" sz="2200" dirty="0"/>
              <a:t>L</a:t>
            </a:r>
            <a:r>
              <a:rPr lang="es-EC" sz="2200" dirty="0" smtClean="0"/>
              <a:t>a </a:t>
            </a:r>
            <a:r>
              <a:rPr lang="es-EC" sz="2200" dirty="0"/>
              <a:t>actitud de una persona hacia algún objeto o situación está compuesto por sus creencias, pensamientos, sentimientos y su predisposición a manifestarlo </a:t>
            </a:r>
            <a:endParaRPr lang="ja-JP" altLang="en-US" sz="2200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s-EC" b="1" dirty="0"/>
              <a:t>Teoría de acción planificada </a:t>
            </a:r>
            <a:endParaRPr lang="es-ES" b="1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s-EC" sz="2200" dirty="0"/>
              <a:t>A</a:t>
            </a:r>
            <a:r>
              <a:rPr lang="es-EC" sz="2200" dirty="0" smtClean="0"/>
              <a:t>ñade </a:t>
            </a:r>
            <a:r>
              <a:rPr lang="es-EC" sz="2200" dirty="0"/>
              <a:t>el autocontrol del individuo y la confianza que tienen al momento de ejecutar una acción </a:t>
            </a:r>
            <a:endParaRPr kumimoji="1" lang="ja-JP" altLang="en-US" sz="2200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6" b="14216"/>
          <a:stretch>
            <a:fillRect/>
          </a:stretch>
        </p:blipFill>
        <p:spPr/>
      </p:pic>
      <p:pic>
        <p:nvPicPr>
          <p:cNvPr id="9" name="Marcador de posición de imagen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4" b="20264"/>
          <a:stretch>
            <a:fillRect/>
          </a:stretch>
        </p:blipFill>
        <p:spPr/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0059373"/>
      </p:ext>
    </p:extLst>
  </p:cSld>
  <p:clrMapOvr>
    <a:masterClrMapping/>
  </p:clrMapOvr>
  <p:transition spd="slow" advTm="7238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Marco </a:t>
            </a:r>
            <a:r>
              <a:rPr kumimoji="1"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Conceptual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ja-JP" b="1" dirty="0" err="1" smtClean="0"/>
              <a:t>Comportamiento</a:t>
            </a:r>
            <a:r>
              <a:rPr lang="en-US" altLang="ja-JP" b="1" dirty="0" smtClean="0"/>
              <a:t> del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err="1" smtClean="0"/>
              <a:t>consumidor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err="1" smtClean="0"/>
              <a:t>verde</a:t>
            </a:r>
            <a:endParaRPr kumimoji="1" lang="ja-JP" altLang="en-US" b="1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b="1" dirty="0"/>
              <a:t>El </a:t>
            </a:r>
            <a:r>
              <a:rPr lang="en-US" altLang="ja-JP" b="1" dirty="0" err="1"/>
              <a:t>consumidor</a:t>
            </a:r>
            <a:r>
              <a:rPr lang="en-US" altLang="ja-JP" b="1" dirty="0"/>
              <a:t> </a:t>
            </a:r>
            <a:r>
              <a:rPr lang="en-US" altLang="ja-JP" b="1" dirty="0" err="1"/>
              <a:t>verde</a:t>
            </a:r>
            <a:endParaRPr lang="ja-JP" altLang="en-US" b="1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s-EC" sz="3200" dirty="0" smtClean="0"/>
              <a:t>Busca </a:t>
            </a:r>
            <a:r>
              <a:rPr lang="es-EC" sz="3200" dirty="0"/>
              <a:t>principalmente el </a:t>
            </a:r>
            <a:r>
              <a:rPr lang="es-EC" sz="3200" b="1" dirty="0">
                <a:solidFill>
                  <a:schemeClr val="accent3">
                    <a:lumMod val="75000"/>
                  </a:schemeClr>
                </a:solidFill>
              </a:rPr>
              <a:t>valor de uso </a:t>
            </a:r>
            <a:r>
              <a:rPr lang="es-EC" sz="3200" dirty="0"/>
              <a:t>del producto, además los beneficios adicionales en la preservación del medio ambiente</a:t>
            </a:r>
            <a:endParaRPr kumimoji="1" lang="ja-JP" altLang="en-US" sz="32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9"/>
          </p:nvPr>
        </p:nvSpPr>
        <p:spPr/>
        <p:txBody>
          <a:bodyPr>
            <a:noAutofit/>
          </a:bodyPr>
          <a:lstStyle/>
          <a:p>
            <a:r>
              <a:rPr lang="es-EC" sz="3200" dirty="0"/>
              <a:t>Grupo de personas que muestran una personalidad y actitud favorable con el medio ambiente. no es un factor determinante el </a:t>
            </a:r>
            <a:r>
              <a:rPr lang="es-EC" sz="3200" b="1" dirty="0">
                <a:solidFill>
                  <a:schemeClr val="accent2">
                    <a:lumMod val="75000"/>
                  </a:schemeClr>
                </a:solidFill>
              </a:rPr>
              <a:t>precio</a:t>
            </a:r>
            <a:r>
              <a:rPr lang="es-EC" sz="3200" dirty="0"/>
              <a:t> de los bienes o servicios, </a:t>
            </a:r>
            <a:endParaRPr lang="ja-JP" altLang="en-US" sz="32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50746484"/>
      </p:ext>
    </p:extLst>
  </p:cSld>
  <p:clrMapOvr>
    <a:masterClrMapping/>
  </p:clrMapOvr>
  <p:transition spd="slow" advTm="4885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2630" y="208856"/>
            <a:ext cx="14349567" cy="1203151"/>
          </a:xfrm>
        </p:spPr>
        <p:txBody>
          <a:bodyPr/>
          <a:lstStyle/>
          <a:p>
            <a:r>
              <a:rPr lang="es-EC" altLang="ja-JP" dirty="0" smtClean="0"/>
              <a:t>Proceso de </a:t>
            </a:r>
            <a:r>
              <a:rPr lang="es-EC" altLang="ja-JP" dirty="0" smtClean="0">
                <a:solidFill>
                  <a:schemeClr val="accent1"/>
                </a:solidFill>
                <a:latin typeface="Route 159 Bold" pitchFamily="50" charset="0"/>
              </a:rPr>
              <a:t>Compra</a:t>
            </a:r>
            <a:endParaRPr kumimoji="1" lang="es-EC" altLang="ja-JP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1"/>
          </p:nvPr>
        </p:nvSpPr>
        <p:spPr>
          <a:xfrm>
            <a:off x="1327671" y="2936922"/>
            <a:ext cx="3678319" cy="1053505"/>
          </a:xfrm>
        </p:spPr>
        <p:txBody>
          <a:bodyPr/>
          <a:lstStyle/>
          <a:p>
            <a:r>
              <a:rPr lang="es-EC" altLang="ja-JP" sz="3000" dirty="0" smtClean="0"/>
              <a:t>1)Reconocimiento de la necesidad</a:t>
            </a:r>
            <a:endParaRPr kumimoji="1" lang="es-EC" altLang="ja-JP" sz="30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s-EC" altLang="ja-JP" sz="2200" dirty="0" smtClean="0"/>
              <a:t>Eco información, percepción y estímulos</a:t>
            </a:r>
            <a:endParaRPr kumimoji="1" lang="ja-JP" altLang="en-US" sz="22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5"/>
          </p:nvPr>
        </p:nvSpPr>
        <p:spPr>
          <a:xfrm>
            <a:off x="7814278" y="2936922"/>
            <a:ext cx="3678319" cy="1053505"/>
          </a:xfrm>
        </p:spPr>
        <p:txBody>
          <a:bodyPr/>
          <a:lstStyle/>
          <a:p>
            <a:r>
              <a:rPr lang="es-EC" altLang="ja-JP" sz="3000" dirty="0" smtClean="0"/>
              <a:t>3) Evaluación de alternativas</a:t>
            </a:r>
            <a:endParaRPr kumimoji="1" lang="es-EC" altLang="ja-JP" sz="30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>
          <a:xfrm>
            <a:off x="7821008" y="4025991"/>
            <a:ext cx="3899721" cy="1234562"/>
          </a:xfrm>
        </p:spPr>
        <p:txBody>
          <a:bodyPr/>
          <a:lstStyle/>
          <a:p>
            <a:r>
              <a:rPr kumimoji="1" lang="es-EC" altLang="ja-JP" sz="2200" dirty="0" smtClean="0"/>
              <a:t>Reconocimiento</a:t>
            </a:r>
            <a:r>
              <a:rPr lang="es-EC" altLang="ja-JP" sz="2200" dirty="0" smtClean="0"/>
              <a:t>, actitud y confianza</a:t>
            </a:r>
            <a:endParaRPr kumimoji="1" lang="ja-JP" altLang="en-US" sz="22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8"/>
          </p:nvPr>
        </p:nvSpPr>
        <p:spPr>
          <a:xfrm>
            <a:off x="14418888" y="3176184"/>
            <a:ext cx="3678319" cy="720080"/>
          </a:xfrm>
        </p:spPr>
        <p:txBody>
          <a:bodyPr/>
          <a:lstStyle/>
          <a:p>
            <a:r>
              <a:rPr lang="es-EC" altLang="ja-JP" sz="3000" dirty="0" smtClean="0"/>
              <a:t>5) Compra</a:t>
            </a:r>
            <a:endParaRPr kumimoji="1" lang="es-EC" altLang="ja-JP" sz="30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9"/>
          </p:nvPr>
        </p:nvSpPr>
        <p:spPr>
          <a:xfrm>
            <a:off x="14331569" y="4025991"/>
            <a:ext cx="3899721" cy="1234562"/>
          </a:xfrm>
        </p:spPr>
        <p:txBody>
          <a:bodyPr/>
          <a:lstStyle/>
          <a:p>
            <a:r>
              <a:rPr kumimoji="1" lang="es-EC" altLang="ja-JP" sz="2200" dirty="0" smtClean="0"/>
              <a:t>Inhibidores: </a:t>
            </a:r>
            <a:r>
              <a:rPr kumimoji="1" lang="es-EC" altLang="ja-JP" sz="2200" dirty="0" err="1" smtClean="0"/>
              <a:t>inhabitualidad</a:t>
            </a:r>
            <a:r>
              <a:rPr lang="es-EC" altLang="ja-JP" sz="2200" dirty="0" smtClean="0"/>
              <a:t>, no disponibilidad, baja implicación</a:t>
            </a:r>
            <a:endParaRPr kumimoji="1" lang="ja-JP" altLang="en-US" sz="2200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1"/>
          </p:nvPr>
        </p:nvSpPr>
        <p:spPr>
          <a:xfrm>
            <a:off x="4561462" y="7498080"/>
            <a:ext cx="3678319" cy="1111866"/>
          </a:xfrm>
        </p:spPr>
        <p:txBody>
          <a:bodyPr/>
          <a:lstStyle/>
          <a:p>
            <a:r>
              <a:rPr kumimoji="1" lang="es-EC" altLang="ja-JP" sz="3000" dirty="0" smtClean="0"/>
              <a:t>2) Búsqueda de información</a:t>
            </a:r>
            <a:endParaRPr kumimoji="1" lang="es-EC" altLang="ja-JP" sz="3000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34"/>
          </p:nvPr>
        </p:nvSpPr>
        <p:spPr>
          <a:xfrm>
            <a:off x="10994641" y="7498080"/>
            <a:ext cx="3678319" cy="1076012"/>
          </a:xfrm>
        </p:spPr>
        <p:txBody>
          <a:bodyPr/>
          <a:lstStyle/>
          <a:p>
            <a:r>
              <a:rPr lang="es-EC" altLang="ja-JP" sz="3000" dirty="0" smtClean="0"/>
              <a:t>4) Intención</a:t>
            </a:r>
            <a:r>
              <a:rPr lang="en-US" altLang="ja-JP" sz="3000" dirty="0" smtClean="0"/>
              <a:t> de </a:t>
            </a:r>
            <a:r>
              <a:rPr lang="es-EC" altLang="ja-JP" sz="3000" dirty="0" smtClean="0"/>
              <a:t>compra</a:t>
            </a:r>
            <a:endParaRPr kumimoji="1" lang="es-EC" altLang="ja-JP" sz="3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7174005"/>
      </p:ext>
    </p:extLst>
  </p:cSld>
  <p:clrMapOvr>
    <a:masterClrMapping/>
  </p:clrMapOvr>
  <p:transition spd="slow" advTm="25682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Marketing 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Verde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3"/>
          </p:nvPr>
        </p:nvSpPr>
        <p:spPr>
          <a:xfrm>
            <a:off x="3166542" y="1543100"/>
            <a:ext cx="9774395" cy="523110"/>
          </a:xfrm>
        </p:spPr>
        <p:txBody>
          <a:bodyPr>
            <a:noAutofit/>
          </a:bodyPr>
          <a:lstStyle/>
          <a:p>
            <a:r>
              <a:rPr lang="es-MX" sz="2200" dirty="0"/>
              <a:t>C</a:t>
            </a:r>
            <a:r>
              <a:rPr lang="es-MX" sz="2200" dirty="0" smtClean="0"/>
              <a:t>onjunto </a:t>
            </a:r>
            <a:r>
              <a:rPr lang="es-MX" sz="2200" dirty="0"/>
              <a:t>de actividades en pro de cuidar el medio ambiente</a:t>
            </a:r>
            <a:endParaRPr lang="ja-JP" altLang="en-US" sz="22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sz="3200" dirty="0" err="1" smtClean="0"/>
              <a:t>Producto</a:t>
            </a:r>
            <a:endParaRPr kumimoji="1" lang="ja-JP" altLang="en-US" sz="32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ja-JP" sz="3200" dirty="0" err="1" smtClean="0"/>
              <a:t>Promoción</a:t>
            </a:r>
            <a:endParaRPr kumimoji="1" lang="ja-JP" altLang="en-US" sz="32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6"/>
          </p:nvPr>
        </p:nvSpPr>
        <p:spPr/>
        <p:txBody>
          <a:bodyPr vert="horz" lIns="163275" tIns="81638" rIns="163275" bIns="81638" rtlCol="0" anchor="b">
            <a:noAutofit/>
          </a:bodyPr>
          <a:lstStyle/>
          <a:p>
            <a:r>
              <a:rPr lang="en-US" altLang="ja-JP" sz="3200" dirty="0">
                <a:solidFill>
                  <a:schemeClr val="accent3"/>
                </a:solidFill>
                <a:latin typeface="Route 159 SemiBold" pitchFamily="50" charset="0"/>
              </a:rPr>
              <a:t>Plaza</a:t>
            </a:r>
            <a:endParaRPr lang="ja-JP" altLang="en-US" sz="3200" dirty="0">
              <a:solidFill>
                <a:schemeClr val="accent3"/>
              </a:solidFill>
              <a:latin typeface="Route 159 SemiBold" pitchFamily="50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7"/>
          </p:nvPr>
        </p:nvSpPr>
        <p:spPr/>
        <p:txBody>
          <a:bodyPr vert="horz" lIns="163275" tIns="81638" rIns="163275" bIns="81638" rtlCol="0" anchor="b">
            <a:noAutofit/>
          </a:bodyPr>
          <a:lstStyle/>
          <a:p>
            <a:r>
              <a:rPr lang="en-US" altLang="ja-JP" sz="3200" dirty="0"/>
              <a:t>Personas</a:t>
            </a:r>
            <a:endParaRPr lang="ja-JP" altLang="en-US" sz="32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8"/>
          </p:nvPr>
        </p:nvSpPr>
        <p:spPr>
          <a:xfrm>
            <a:off x="5772214" y="7743427"/>
            <a:ext cx="4056201" cy="689373"/>
          </a:xfrm>
        </p:spPr>
        <p:txBody>
          <a:bodyPr vert="horz" lIns="163275" tIns="81638" rIns="163275" bIns="81638" rtlCol="0" anchor="b">
            <a:noAutofit/>
          </a:bodyPr>
          <a:lstStyle/>
          <a:p>
            <a:r>
              <a:rPr lang="es-EC" altLang="ja-JP" sz="3200" dirty="0">
                <a:solidFill>
                  <a:schemeClr val="accent2"/>
                </a:solidFill>
                <a:latin typeface="Route 159 SemiBold" pitchFamily="50" charset="0"/>
              </a:rPr>
              <a:t>Procesos</a:t>
            </a:r>
            <a:endParaRPr lang="ja-JP" altLang="en-US" sz="3200" dirty="0">
              <a:solidFill>
                <a:schemeClr val="accent2"/>
              </a:solidFill>
              <a:latin typeface="Route 159 SemiBold" pitchFamily="50" charset="0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9"/>
          </p:nvPr>
        </p:nvSpPr>
        <p:spPr>
          <a:xfrm>
            <a:off x="8227970" y="2964483"/>
            <a:ext cx="4038886" cy="720080"/>
          </a:xfrm>
        </p:spPr>
        <p:txBody>
          <a:bodyPr/>
          <a:lstStyle/>
          <a:p>
            <a:r>
              <a:rPr lang="en-US" altLang="ja-JP" sz="3200" dirty="0" err="1" smtClean="0"/>
              <a:t>Evidencia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física</a:t>
            </a:r>
            <a:endParaRPr kumimoji="1" lang="ja-JP" altLang="en-US" sz="32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s-EC" altLang="ja-JP" sz="3200" dirty="0" smtClean="0"/>
              <a:t>Satisfacción Verde</a:t>
            </a:r>
            <a:endParaRPr kumimoji="1" lang="ja-JP" altLang="en-US" sz="3200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3"/>
          </p:nvPr>
        </p:nvSpPr>
        <p:spPr>
          <a:xfrm>
            <a:off x="13177965" y="2470815"/>
            <a:ext cx="4038886" cy="720080"/>
          </a:xfrm>
        </p:spPr>
        <p:txBody>
          <a:bodyPr/>
          <a:lstStyle/>
          <a:p>
            <a:r>
              <a:rPr lang="en-US" altLang="ja-JP" sz="3200" dirty="0" err="1" smtClean="0"/>
              <a:t>Lealtad</a:t>
            </a:r>
            <a:r>
              <a:rPr lang="en-US" altLang="ja-JP" sz="3200" dirty="0" smtClean="0"/>
              <a:t> Verde</a:t>
            </a:r>
            <a:endParaRPr kumimoji="1" lang="ja-JP" altLang="en-US" sz="32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4"/>
          </p:nvPr>
        </p:nvSpPr>
        <p:spPr>
          <a:xfrm>
            <a:off x="820329" y="8254825"/>
            <a:ext cx="4056201" cy="711924"/>
          </a:xfrm>
        </p:spPr>
        <p:txBody>
          <a:bodyPr vert="horz" lIns="163275" tIns="81638" rIns="163275" bIns="81638" rtlCol="0" anchor="b">
            <a:noAutofit/>
          </a:bodyPr>
          <a:lstStyle/>
          <a:p>
            <a:r>
              <a:rPr lang="es-EC" sz="3200" dirty="0">
                <a:solidFill>
                  <a:schemeClr val="accent1"/>
                </a:solidFill>
                <a:latin typeface="Route 159 SemiBold" pitchFamily="50" charset="0"/>
              </a:rPr>
              <a:t>Precio</a:t>
            </a:r>
          </a:p>
        </p:txBody>
      </p:sp>
    </p:spTree>
    <p:extLst>
      <p:ext uri="{BB962C8B-B14F-4D97-AF65-F5344CB8AC3E}">
        <p14:creationId xmlns:p14="http://schemas.microsoft.com/office/powerpoint/2010/main" val="1502996666"/>
      </p:ext>
    </p:extLst>
  </p:cSld>
  <p:clrMapOvr>
    <a:masterClrMapping/>
  </p:clrMapOvr>
  <p:transition spd="slow" advTm="17892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Modelo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  <a:latin typeface="Route 159 Bold" pitchFamily="50" charset="0"/>
              </a:rPr>
              <a:t>VCN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3064942" y="1482140"/>
            <a:ext cx="14329592" cy="864096"/>
          </a:xfrm>
        </p:spPr>
        <p:txBody>
          <a:bodyPr>
            <a:noAutofit/>
          </a:bodyPr>
          <a:lstStyle/>
          <a:p>
            <a:r>
              <a:rPr lang="es-EC" dirty="0"/>
              <a:t>Explica el comportamiento del consumidor desde la perspectiva ecológica en el cual se relaciona con los factores o razones con las que se producen las acciones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s-EC" altLang="ja-JP" b="1" dirty="0" smtClean="0"/>
              <a:t>Elementos: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C" dirty="0"/>
              <a:t>El compendio de conocimiento del consumidor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C" dirty="0"/>
              <a:t>Los sentimientos que generan los conocimientos.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C" dirty="0"/>
              <a:t>La acción que decide realizar el consumidor para comprometerse a la responsabilidad ecológica.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 b="4300"/>
          <a:stretch>
            <a:fillRect/>
          </a:stretch>
        </p:blipFill>
        <p:spPr/>
      </p:pic>
      <p:sp>
        <p:nvSpPr>
          <p:cNvPr id="10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1078310" y="7841678"/>
            <a:ext cx="16200313" cy="2179031"/>
          </a:xfrm>
        </p:spPr>
        <p:txBody>
          <a:bodyPr>
            <a:noAutofit/>
          </a:bodyPr>
          <a:lstStyle/>
          <a:p>
            <a:r>
              <a:rPr lang="es-EC" sz="2200" b="1" dirty="0" smtClean="0"/>
              <a:t>Variables independientes:			Variable dependiente: </a:t>
            </a:r>
            <a:r>
              <a:rPr lang="es-EC" sz="2200" dirty="0" smtClean="0"/>
              <a:t>Comportamiento del consumidor</a:t>
            </a:r>
            <a:endParaRPr lang="es-EC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 smtClean="0"/>
              <a:t>Valores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 smtClean="0"/>
              <a:t>Creencias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200" dirty="0" smtClean="0"/>
              <a:t>Normas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466740058"/>
      </p:ext>
    </p:extLst>
  </p:cSld>
  <p:clrMapOvr>
    <a:masterClrMapping/>
  </p:clrMapOvr>
  <p:transition spd="slow" advTm="6936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 err="1"/>
              <a:t>Tamaño</a:t>
            </a:r>
            <a:r>
              <a:rPr lang="en-US" altLang="ja-JP" dirty="0"/>
              <a:t> de la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Muestra</a:t>
            </a:r>
            <a:endParaRPr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ESPE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058285" y="3896249"/>
            <a:ext cx="4017819" cy="6511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Route 159 Light" pitchFamily="50" charset="0"/>
              </a:rPr>
              <a:t>A</a:t>
            </a:r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058285" y="4877150"/>
            <a:ext cx="4017819" cy="6511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altLang="ja-JP" sz="2400" dirty="0" smtClean="0">
                <a:solidFill>
                  <a:schemeClr val="bg1"/>
                </a:solidFill>
                <a:latin typeface="Route 159 Light" pitchFamily="50" charset="0"/>
              </a:rPr>
              <a:t>B</a:t>
            </a:r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058285" y="2915348"/>
            <a:ext cx="4017819" cy="6511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altLang="ja-JP" sz="2400" dirty="0" smtClean="0">
                <a:solidFill>
                  <a:schemeClr val="bg1"/>
                </a:solidFill>
                <a:latin typeface="Route 159 Light" pitchFamily="50" charset="0"/>
              </a:rPr>
              <a:t>Género</a:t>
            </a:r>
            <a:endParaRPr kumimoji="1" lang="es-EC" altLang="ja-JP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058285" y="6838952"/>
            <a:ext cx="4017819" cy="65116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Route 159 Light" pitchFamily="50" charset="0"/>
              </a:rPr>
              <a:t>Total</a:t>
            </a:r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058285" y="5858051"/>
            <a:ext cx="4017819" cy="65116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Route 159 Light" pitchFamily="50" charset="0"/>
              </a:rPr>
              <a:t>C+</a:t>
            </a:r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grpSp>
        <p:nvGrpSpPr>
          <p:cNvPr id="161" name="グループ化 160"/>
          <p:cNvGrpSpPr/>
          <p:nvPr/>
        </p:nvGrpSpPr>
        <p:grpSpPr>
          <a:xfrm>
            <a:off x="8055032" y="3896196"/>
            <a:ext cx="1993275" cy="651218"/>
            <a:chOff x="8707547" y="4084328"/>
            <a:chExt cx="2472907" cy="807917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47" y="4084328"/>
              <a:ext cx="1195531" cy="807917"/>
            </a:xfrm>
            <a:prstGeom prst="rect">
              <a:avLst/>
            </a:prstGeom>
          </p:spPr>
        </p:pic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5" y="4084328"/>
              <a:ext cx="1195531" cy="807917"/>
            </a:xfrm>
            <a:prstGeom prst="rect">
              <a:avLst/>
            </a:prstGeom>
          </p:spPr>
        </p:pic>
        <p:pic>
          <p:nvPicPr>
            <p:cNvPr id="79" name="図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3" y="4084328"/>
              <a:ext cx="1195531" cy="807917"/>
            </a:xfrm>
            <a:prstGeom prst="rect">
              <a:avLst/>
            </a:prstGeom>
          </p:spPr>
        </p:pic>
      </p:grpSp>
      <p:grpSp>
        <p:nvGrpSpPr>
          <p:cNvPr id="162" name="グループ化 161"/>
          <p:cNvGrpSpPr/>
          <p:nvPr/>
        </p:nvGrpSpPr>
        <p:grpSpPr>
          <a:xfrm>
            <a:off x="8055034" y="4877097"/>
            <a:ext cx="2508086" cy="651218"/>
            <a:chOff x="8707548" y="4986852"/>
            <a:chExt cx="3111594" cy="807917"/>
          </a:xfrm>
        </p:grpSpPr>
        <p:pic>
          <p:nvPicPr>
            <p:cNvPr id="88" name="図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48" y="4986852"/>
              <a:ext cx="1195530" cy="807917"/>
            </a:xfrm>
            <a:prstGeom prst="rect">
              <a:avLst/>
            </a:prstGeom>
          </p:spPr>
        </p:pic>
        <p:pic>
          <p:nvPicPr>
            <p:cNvPr id="98" name="図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6" y="4986852"/>
              <a:ext cx="1195530" cy="807917"/>
            </a:xfrm>
            <a:prstGeom prst="rect">
              <a:avLst/>
            </a:prstGeom>
          </p:spPr>
        </p:pic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4" y="4986852"/>
              <a:ext cx="1195530" cy="807917"/>
            </a:xfrm>
            <a:prstGeom prst="rect">
              <a:avLst/>
            </a:prstGeom>
          </p:spPr>
        </p:pic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612" y="4986852"/>
              <a:ext cx="1195530" cy="807917"/>
            </a:xfrm>
            <a:prstGeom prst="rect">
              <a:avLst/>
            </a:prstGeom>
          </p:spPr>
        </p:pic>
      </p:grpSp>
      <p:grpSp>
        <p:nvGrpSpPr>
          <p:cNvPr id="163" name="グループ化 162"/>
          <p:cNvGrpSpPr/>
          <p:nvPr/>
        </p:nvGrpSpPr>
        <p:grpSpPr>
          <a:xfrm>
            <a:off x="8055034" y="5858051"/>
            <a:ext cx="4567332" cy="651217"/>
            <a:chOff x="8707547" y="5883051"/>
            <a:chExt cx="5666346" cy="807916"/>
          </a:xfrm>
        </p:grpSpPr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47" y="5883051"/>
              <a:ext cx="1195530" cy="807916"/>
            </a:xfrm>
            <a:prstGeom prst="rect">
              <a:avLst/>
            </a:prstGeom>
          </p:spPr>
        </p:pic>
        <p:pic>
          <p:nvPicPr>
            <p:cNvPr id="116" name="図 1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5" y="5883051"/>
              <a:ext cx="1195530" cy="807916"/>
            </a:xfrm>
            <a:prstGeom prst="rect">
              <a:avLst/>
            </a:prstGeom>
          </p:spPr>
        </p:pic>
        <p:pic>
          <p:nvPicPr>
            <p:cNvPr id="117" name="図 1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3" y="5883051"/>
              <a:ext cx="1195530" cy="807916"/>
            </a:xfrm>
            <a:prstGeom prst="rect">
              <a:avLst/>
            </a:prstGeom>
          </p:spPr>
        </p:pic>
        <p:pic>
          <p:nvPicPr>
            <p:cNvPr id="118" name="図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611" y="5883051"/>
              <a:ext cx="1195530" cy="807916"/>
            </a:xfrm>
            <a:prstGeom prst="rect">
              <a:avLst/>
            </a:prstGeom>
          </p:spPr>
        </p:pic>
        <p:pic>
          <p:nvPicPr>
            <p:cNvPr id="119" name="図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299" y="5883051"/>
              <a:ext cx="1195530" cy="807916"/>
            </a:xfrm>
            <a:prstGeom prst="rect">
              <a:avLst/>
            </a:prstGeom>
          </p:spPr>
        </p:pic>
        <p:pic>
          <p:nvPicPr>
            <p:cNvPr id="120" name="図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0987" y="5883051"/>
              <a:ext cx="1195530" cy="807916"/>
            </a:xfrm>
            <a:prstGeom prst="rect">
              <a:avLst/>
            </a:prstGeom>
          </p:spPr>
        </p:pic>
        <p:pic>
          <p:nvPicPr>
            <p:cNvPr id="121" name="図 1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9675" y="5883051"/>
              <a:ext cx="1195530" cy="807916"/>
            </a:xfrm>
            <a:prstGeom prst="rect">
              <a:avLst/>
            </a:prstGeom>
          </p:spPr>
        </p:pic>
        <p:pic>
          <p:nvPicPr>
            <p:cNvPr id="122" name="図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363" y="5883051"/>
              <a:ext cx="1195530" cy="807916"/>
            </a:xfrm>
            <a:prstGeom prst="rect">
              <a:avLst/>
            </a:prstGeom>
          </p:spPr>
        </p:pic>
      </p:grpSp>
      <p:grpSp>
        <p:nvGrpSpPr>
          <p:cNvPr id="164" name="グループ化 163"/>
          <p:cNvGrpSpPr/>
          <p:nvPr/>
        </p:nvGrpSpPr>
        <p:grpSpPr>
          <a:xfrm>
            <a:off x="8055036" y="6838952"/>
            <a:ext cx="5596953" cy="651217"/>
            <a:chOff x="8707551" y="6783002"/>
            <a:chExt cx="6943720" cy="807916"/>
          </a:xfrm>
        </p:grpSpPr>
        <p:pic>
          <p:nvPicPr>
            <p:cNvPr id="125" name="図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551" y="6783002"/>
              <a:ext cx="1195528" cy="807916"/>
            </a:xfrm>
            <a:prstGeom prst="rect">
              <a:avLst/>
            </a:prstGeom>
          </p:spPr>
        </p:pic>
        <p:pic>
          <p:nvPicPr>
            <p:cNvPr id="126" name="図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5743" y="6783002"/>
              <a:ext cx="1195528" cy="807916"/>
            </a:xfrm>
            <a:prstGeom prst="rect">
              <a:avLst/>
            </a:prstGeom>
          </p:spPr>
        </p:pic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239" y="6783002"/>
              <a:ext cx="1195528" cy="807916"/>
            </a:xfrm>
            <a:prstGeom prst="rect">
              <a:avLst/>
            </a:prstGeom>
          </p:spPr>
        </p:pic>
        <p:pic>
          <p:nvPicPr>
            <p:cNvPr id="136" name="図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927" y="6783002"/>
              <a:ext cx="1195528" cy="807916"/>
            </a:xfrm>
            <a:prstGeom prst="rect">
              <a:avLst/>
            </a:prstGeom>
          </p:spPr>
        </p:pic>
        <p:pic>
          <p:nvPicPr>
            <p:cNvPr id="137" name="図 1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615" y="6783002"/>
              <a:ext cx="1195528" cy="807916"/>
            </a:xfrm>
            <a:prstGeom prst="rect">
              <a:avLst/>
            </a:prstGeom>
          </p:spPr>
        </p:pic>
        <p:pic>
          <p:nvPicPr>
            <p:cNvPr id="138" name="図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303" y="6783002"/>
              <a:ext cx="1195528" cy="807916"/>
            </a:xfrm>
            <a:prstGeom prst="rect">
              <a:avLst/>
            </a:prstGeom>
          </p:spPr>
        </p:pic>
        <p:pic>
          <p:nvPicPr>
            <p:cNvPr id="139" name="図 1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0991" y="6783002"/>
              <a:ext cx="1195528" cy="807916"/>
            </a:xfrm>
            <a:prstGeom prst="rect">
              <a:avLst/>
            </a:prstGeom>
          </p:spPr>
        </p:pic>
        <p:pic>
          <p:nvPicPr>
            <p:cNvPr id="140" name="図 1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9679" y="6783002"/>
              <a:ext cx="1195528" cy="807916"/>
            </a:xfrm>
            <a:prstGeom prst="rect">
              <a:avLst/>
            </a:prstGeom>
          </p:spPr>
        </p:pic>
        <p:pic>
          <p:nvPicPr>
            <p:cNvPr id="141" name="図 1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367" y="6783002"/>
              <a:ext cx="1195528" cy="807916"/>
            </a:xfrm>
            <a:prstGeom prst="rect">
              <a:avLst/>
            </a:prstGeom>
          </p:spPr>
        </p:pic>
        <p:pic>
          <p:nvPicPr>
            <p:cNvPr id="142" name="図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7055" y="6783002"/>
              <a:ext cx="1195528" cy="807916"/>
            </a:xfrm>
            <a:prstGeom prst="rect">
              <a:avLst/>
            </a:prstGeom>
          </p:spPr>
        </p:pic>
      </p:grpSp>
      <p:sp>
        <p:nvSpPr>
          <p:cNvPr id="213" name="テキスト ボックス 212"/>
          <p:cNvSpPr txBox="1"/>
          <p:nvPr/>
        </p:nvSpPr>
        <p:spPr>
          <a:xfrm>
            <a:off x="9605260" y="2825431"/>
            <a:ext cx="232788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50/50%</a:t>
            </a:r>
            <a:endParaRPr kumimoji="1" lang="ja-JP" alt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10118126" y="3806332"/>
            <a:ext cx="88998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r>
              <a:rPr kumimoji="1" lang="en-US" altLang="ja-JP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</a:t>
            </a:r>
            <a:endParaRPr kumimoji="1" lang="ja-JP" altLang="en-U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10555941" y="4787233"/>
            <a:ext cx="124264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189</a:t>
            </a:r>
            <a:endParaRPr kumimoji="1" lang="ja-JP" alt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12548840" y="5768160"/>
            <a:ext cx="124264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384</a:t>
            </a:r>
            <a:endParaRPr kumimoji="1" lang="ja-JP" alt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13651989" y="6749061"/>
            <a:ext cx="124264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ja-JP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599</a:t>
            </a:r>
            <a:endParaRPr kumimoji="1" lang="ja-JP" altLang="en-U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21" name="グループ化 220"/>
          <p:cNvGrpSpPr/>
          <p:nvPr/>
        </p:nvGrpSpPr>
        <p:grpSpPr>
          <a:xfrm>
            <a:off x="8055035" y="2915294"/>
            <a:ext cx="1478465" cy="651219"/>
            <a:chOff x="7693085" y="2781944"/>
            <a:chExt cx="1478465" cy="651219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085" y="2781944"/>
              <a:ext cx="963653" cy="651219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897" y="2781944"/>
              <a:ext cx="963653" cy="651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175872"/>
      </p:ext>
    </p:extLst>
  </p:cSld>
  <p:clrMapOvr>
    <a:masterClrMapping/>
  </p:clrMapOvr>
  <p:transition spd="slow" advTm="1192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4" grpId="0" animBg="1"/>
      <p:bldP spid="213" grpId="0"/>
      <p:bldP spid="214" grpId="0"/>
      <p:bldP spid="215" grpId="0"/>
      <p:bldP spid="216" grpId="0"/>
      <p:bldP spid="217" grpId="0"/>
    </p:bldLst>
  </p:timing>
</p:sld>
</file>

<file path=ppt/theme/theme1.xml><?xml version="1.0" encoding="utf-8"?>
<a:theme xmlns:a="http://schemas.openxmlformats.org/drawingml/2006/main" name="Vega - Header">
  <a:themeElements>
    <a:clrScheme name="Personalizado 2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16592</TotalTime>
  <Words>1281</Words>
  <Application>Microsoft Office PowerPoint</Application>
  <PresentationFormat>Personalizado</PresentationFormat>
  <Paragraphs>330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7" baseType="lpstr">
      <vt:lpstr>MS PGothic</vt:lpstr>
      <vt:lpstr>Arial</vt:lpstr>
      <vt:lpstr>Calibri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Wingdings</vt:lpstr>
      <vt:lpstr>Vega - Header</vt:lpstr>
      <vt:lpstr>Vega - Footer Only</vt:lpstr>
      <vt:lpstr>Vega - Free</vt:lpstr>
      <vt:lpstr>FACTORES CLAVES EN EL COMPORTAMIENTO DEL CONSUMIDOR VERDE EN RECHAZO A PRODUCTOS DE PLÁSTICO DE UN SOLO USO EN LA CLASE SOCIAL A, B Y C+ EN EL DISTRITO METROPOLITANO DE QUITO.</vt:lpstr>
      <vt:lpstr>Planteamiento del Problema</vt:lpstr>
      <vt:lpstr>Objetivo Principal</vt:lpstr>
      <vt:lpstr>Teorías del  Comportamiento del consumidor</vt:lpstr>
      <vt:lpstr>Marco Conceptual</vt:lpstr>
      <vt:lpstr>Proceso de Compra</vt:lpstr>
      <vt:lpstr>Marketing Verde</vt:lpstr>
      <vt:lpstr>Modelo VCN</vt:lpstr>
      <vt:lpstr>Tamaño de la Muestra</vt:lpstr>
      <vt:lpstr>Presentación de PowerPoint</vt:lpstr>
      <vt:lpstr>Presentación de PowerPoint</vt:lpstr>
      <vt:lpstr>Presentación de PowerPoint</vt:lpstr>
      <vt:lpstr>Presentación de PowerPoint</vt:lpstr>
      <vt:lpstr>Clase A</vt:lpstr>
      <vt:lpstr>Clase B</vt:lpstr>
      <vt:lpstr>Clase C+</vt:lpstr>
      <vt:lpstr>Propuesta: Fundamentos</vt:lpstr>
      <vt:lpstr>Mecanismo de la Propuesta</vt:lpstr>
      <vt:lpstr>Plan de Acción</vt:lpstr>
      <vt:lpstr>Conclusiones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Mónica Alex</cp:lastModifiedBy>
  <cp:revision>435</cp:revision>
  <dcterms:created xsi:type="dcterms:W3CDTF">2015-09-05T11:42:45Z</dcterms:created>
  <dcterms:modified xsi:type="dcterms:W3CDTF">2020-09-10T13:34:24Z</dcterms:modified>
</cp:coreProperties>
</file>