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6"/>
  </p:notesMasterIdLst>
  <p:sldIdLst>
    <p:sldId id="256" r:id="rId2"/>
    <p:sldId id="258" r:id="rId3"/>
    <p:sldId id="259" r:id="rId4"/>
    <p:sldId id="261" r:id="rId5"/>
    <p:sldId id="283" r:id="rId6"/>
    <p:sldId id="293" r:id="rId7"/>
    <p:sldId id="284" r:id="rId8"/>
    <p:sldId id="282" r:id="rId9"/>
    <p:sldId id="260" r:id="rId10"/>
    <p:sldId id="270" r:id="rId11"/>
    <p:sldId id="271" r:id="rId12"/>
    <p:sldId id="295" r:id="rId13"/>
    <p:sldId id="296" r:id="rId14"/>
    <p:sldId id="294" r:id="rId15"/>
    <p:sldId id="297" r:id="rId16"/>
    <p:sldId id="287" r:id="rId17"/>
    <p:sldId id="278" r:id="rId18"/>
    <p:sldId id="285" r:id="rId19"/>
    <p:sldId id="286" r:id="rId20"/>
    <p:sldId id="279" r:id="rId21"/>
    <p:sldId id="288" r:id="rId22"/>
    <p:sldId id="280" r:id="rId23"/>
    <p:sldId id="281"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1"/>
  </p:normalViewPr>
  <p:slideViewPr>
    <p:cSldViewPr snapToGrid="0" snapToObjects="1">
      <p:cViewPr varScale="1">
        <p:scale>
          <a:sx n="91" d="100"/>
          <a:sy n="91" d="100"/>
        </p:scale>
        <p:origin x="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NO%20NAME\Libr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NO%20NAME\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NO%20NAME\Libr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NO%20NAME\Libro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NO%20NAME\diagram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'Ataque 1000000'!$B$1</c:f>
              <c:strCache>
                <c:ptCount val="1"/>
                <c:pt idx="0">
                  <c:v>%Ataques</c:v>
                </c:pt>
              </c:strCache>
            </c:strRef>
          </c:tx>
          <c:spPr>
            <a:ln w="28575" cap="rnd">
              <a:solidFill>
                <a:schemeClr val="accent1"/>
              </a:solidFill>
              <a:round/>
            </a:ln>
            <a:effectLst/>
          </c:spPr>
          <c:marker>
            <c:symbol val="none"/>
          </c:marker>
          <c:val>
            <c:numRef>
              <c:f>'Ataque 1000000'!$B$2:$B$16</c:f>
              <c:numCache>
                <c:formatCode>General</c:formatCode>
                <c:ptCount val="15"/>
                <c:pt idx="0">
                  <c:v>0.25</c:v>
                </c:pt>
                <c:pt idx="1">
                  <c:v>1.01</c:v>
                </c:pt>
                <c:pt idx="2">
                  <c:v>8.31</c:v>
                </c:pt>
                <c:pt idx="3">
                  <c:v>3.52</c:v>
                </c:pt>
                <c:pt idx="4">
                  <c:v>0</c:v>
                </c:pt>
                <c:pt idx="5">
                  <c:v>0.25</c:v>
                </c:pt>
                <c:pt idx="6">
                  <c:v>1.01</c:v>
                </c:pt>
                <c:pt idx="7">
                  <c:v>0.25</c:v>
                </c:pt>
                <c:pt idx="8">
                  <c:v>1.51</c:v>
                </c:pt>
                <c:pt idx="9">
                  <c:v>1.52</c:v>
                </c:pt>
                <c:pt idx="10">
                  <c:v>0</c:v>
                </c:pt>
                <c:pt idx="11">
                  <c:v>4.03</c:v>
                </c:pt>
                <c:pt idx="12">
                  <c:v>4.28</c:v>
                </c:pt>
                <c:pt idx="13">
                  <c:v>0.25</c:v>
                </c:pt>
                <c:pt idx="14">
                  <c:v>0.25</c:v>
                </c:pt>
              </c:numCache>
            </c:numRef>
          </c:val>
          <c:smooth val="0"/>
          <c:extLst>
            <c:ext xmlns:c16="http://schemas.microsoft.com/office/drawing/2014/chart" uri="{C3380CC4-5D6E-409C-BE32-E72D297353CC}">
              <c16:uniqueId val="{00000000-879B-D249-BC6E-79CE56E5603A}"/>
            </c:ext>
          </c:extLst>
        </c:ser>
        <c:ser>
          <c:idx val="1"/>
          <c:order val="1"/>
          <c:tx>
            <c:strRef>
              <c:f>'Ataque 1000000'!$C$1</c:f>
              <c:strCache>
                <c:ptCount val="1"/>
                <c:pt idx="0">
                  <c:v>%ClearOS</c:v>
                </c:pt>
              </c:strCache>
            </c:strRef>
          </c:tx>
          <c:spPr>
            <a:ln w="28575" cap="rnd">
              <a:solidFill>
                <a:schemeClr val="accent2"/>
              </a:solidFill>
              <a:round/>
            </a:ln>
            <a:effectLst/>
          </c:spPr>
          <c:marker>
            <c:symbol val="none"/>
          </c:marker>
          <c:val>
            <c:numRef>
              <c:f>'Ataque 1000000'!$C$2:$C$16</c:f>
              <c:numCache>
                <c:formatCode>General</c:formatCode>
                <c:ptCount val="15"/>
                <c:pt idx="0">
                  <c:v>0.51</c:v>
                </c:pt>
                <c:pt idx="1">
                  <c:v>1.76</c:v>
                </c:pt>
                <c:pt idx="2">
                  <c:v>5.29</c:v>
                </c:pt>
                <c:pt idx="3">
                  <c:v>4.5199999999999996</c:v>
                </c:pt>
                <c:pt idx="4">
                  <c:v>0.5</c:v>
                </c:pt>
                <c:pt idx="5">
                  <c:v>0.5</c:v>
                </c:pt>
                <c:pt idx="6">
                  <c:v>1.51</c:v>
                </c:pt>
                <c:pt idx="7">
                  <c:v>0.75</c:v>
                </c:pt>
                <c:pt idx="8">
                  <c:v>1.26</c:v>
                </c:pt>
                <c:pt idx="9">
                  <c:v>1.52</c:v>
                </c:pt>
                <c:pt idx="10">
                  <c:v>0.5</c:v>
                </c:pt>
                <c:pt idx="11">
                  <c:v>3.53</c:v>
                </c:pt>
                <c:pt idx="12">
                  <c:v>1.01</c:v>
                </c:pt>
                <c:pt idx="13">
                  <c:v>0.75</c:v>
                </c:pt>
                <c:pt idx="14">
                  <c:v>0.5</c:v>
                </c:pt>
              </c:numCache>
            </c:numRef>
          </c:val>
          <c:smooth val="0"/>
          <c:extLst>
            <c:ext xmlns:c16="http://schemas.microsoft.com/office/drawing/2014/chart" uri="{C3380CC4-5D6E-409C-BE32-E72D297353CC}">
              <c16:uniqueId val="{00000001-879B-D249-BC6E-79CE56E5603A}"/>
            </c:ext>
          </c:extLst>
        </c:ser>
        <c:dLbls>
          <c:showLegendKey val="0"/>
          <c:showVal val="0"/>
          <c:showCatName val="0"/>
          <c:showSerName val="0"/>
          <c:showPercent val="0"/>
          <c:showBubbleSize val="0"/>
        </c:dLbls>
        <c:smooth val="0"/>
        <c:axId val="140950440"/>
        <c:axId val="140947304"/>
      </c:lineChart>
      <c:catAx>
        <c:axId val="14095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detección (seg)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47304"/>
        <c:crosses val="autoZero"/>
        <c:auto val="1"/>
        <c:lblAlgn val="ctr"/>
        <c:lblOffset val="100"/>
        <c:noMultiLvlLbl val="0"/>
      </c:catAx>
      <c:valAx>
        <c:axId val="140947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conexión (seg)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50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'Ataque 100000'!$B$1</c:f>
              <c:strCache>
                <c:ptCount val="1"/>
                <c:pt idx="0">
                  <c:v>%Ataques</c:v>
                </c:pt>
              </c:strCache>
            </c:strRef>
          </c:tx>
          <c:spPr>
            <a:ln w="28575" cap="rnd">
              <a:solidFill>
                <a:schemeClr val="accent1"/>
              </a:solidFill>
              <a:round/>
            </a:ln>
            <a:effectLst/>
          </c:spPr>
          <c:marker>
            <c:symbol val="none"/>
          </c:marker>
          <c:val>
            <c:numRef>
              <c:f>'Ataque 100000'!$B$2:$B$16</c:f>
              <c:numCache>
                <c:formatCode>General</c:formatCode>
                <c:ptCount val="15"/>
                <c:pt idx="0">
                  <c:v>1.53</c:v>
                </c:pt>
                <c:pt idx="1">
                  <c:v>2.2999999999999998</c:v>
                </c:pt>
                <c:pt idx="2">
                  <c:v>9.41</c:v>
                </c:pt>
                <c:pt idx="3">
                  <c:v>4.83</c:v>
                </c:pt>
                <c:pt idx="4">
                  <c:v>1.79</c:v>
                </c:pt>
                <c:pt idx="5">
                  <c:v>1.78</c:v>
                </c:pt>
                <c:pt idx="6">
                  <c:v>1.27</c:v>
                </c:pt>
                <c:pt idx="7">
                  <c:v>1.78</c:v>
                </c:pt>
                <c:pt idx="8">
                  <c:v>2.04</c:v>
                </c:pt>
                <c:pt idx="9">
                  <c:v>1.8</c:v>
                </c:pt>
                <c:pt idx="10">
                  <c:v>2.04</c:v>
                </c:pt>
                <c:pt idx="11">
                  <c:v>1.01</c:v>
                </c:pt>
                <c:pt idx="12">
                  <c:v>0.25</c:v>
                </c:pt>
                <c:pt idx="13">
                  <c:v>0.25</c:v>
                </c:pt>
                <c:pt idx="14">
                  <c:v>0.76</c:v>
                </c:pt>
              </c:numCache>
            </c:numRef>
          </c:val>
          <c:smooth val="0"/>
          <c:extLst>
            <c:ext xmlns:c16="http://schemas.microsoft.com/office/drawing/2014/chart" uri="{C3380CC4-5D6E-409C-BE32-E72D297353CC}">
              <c16:uniqueId val="{00000000-1AE0-5A4D-8FA1-B010F8FDC7CE}"/>
            </c:ext>
          </c:extLst>
        </c:ser>
        <c:ser>
          <c:idx val="1"/>
          <c:order val="1"/>
          <c:tx>
            <c:strRef>
              <c:f>'Ataque 100000'!$C$1</c:f>
              <c:strCache>
                <c:ptCount val="1"/>
                <c:pt idx="0">
                  <c:v>%ClearOS</c:v>
                </c:pt>
              </c:strCache>
            </c:strRef>
          </c:tx>
          <c:spPr>
            <a:ln w="28575" cap="rnd">
              <a:solidFill>
                <a:schemeClr val="accent2"/>
              </a:solidFill>
              <a:round/>
            </a:ln>
            <a:effectLst/>
          </c:spPr>
          <c:marker>
            <c:symbol val="none"/>
          </c:marker>
          <c:val>
            <c:numRef>
              <c:f>'Ataque 100000'!$C$2:$C$16</c:f>
              <c:numCache>
                <c:formatCode>General</c:formatCode>
                <c:ptCount val="15"/>
                <c:pt idx="0">
                  <c:v>1.82</c:v>
                </c:pt>
                <c:pt idx="1">
                  <c:v>1.28</c:v>
                </c:pt>
                <c:pt idx="2">
                  <c:v>7.12</c:v>
                </c:pt>
                <c:pt idx="3">
                  <c:v>6.11</c:v>
                </c:pt>
                <c:pt idx="4">
                  <c:v>1.54</c:v>
                </c:pt>
                <c:pt idx="5">
                  <c:v>1.78</c:v>
                </c:pt>
                <c:pt idx="6">
                  <c:v>1.53</c:v>
                </c:pt>
                <c:pt idx="7">
                  <c:v>1.02</c:v>
                </c:pt>
                <c:pt idx="8">
                  <c:v>1.02</c:v>
                </c:pt>
                <c:pt idx="9">
                  <c:v>1.83</c:v>
                </c:pt>
                <c:pt idx="10">
                  <c:v>1.27</c:v>
                </c:pt>
                <c:pt idx="11">
                  <c:v>1.26</c:v>
                </c:pt>
                <c:pt idx="12">
                  <c:v>0.25</c:v>
                </c:pt>
                <c:pt idx="13">
                  <c:v>0.75</c:v>
                </c:pt>
                <c:pt idx="14">
                  <c:v>0.76</c:v>
                </c:pt>
              </c:numCache>
            </c:numRef>
          </c:val>
          <c:smooth val="0"/>
          <c:extLst>
            <c:ext xmlns:c16="http://schemas.microsoft.com/office/drawing/2014/chart" uri="{C3380CC4-5D6E-409C-BE32-E72D297353CC}">
              <c16:uniqueId val="{00000001-1AE0-5A4D-8FA1-B010F8FDC7CE}"/>
            </c:ext>
          </c:extLst>
        </c:ser>
        <c:dLbls>
          <c:showLegendKey val="0"/>
          <c:showVal val="0"/>
          <c:showCatName val="0"/>
          <c:showSerName val="0"/>
          <c:showPercent val="0"/>
          <c:showBubbleSize val="0"/>
        </c:dLbls>
        <c:smooth val="0"/>
        <c:axId val="140948088"/>
        <c:axId val="140948480"/>
      </c:lineChart>
      <c:catAx>
        <c:axId val="140948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Tiempo de detección (seg)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48480"/>
        <c:crosses val="autoZero"/>
        <c:auto val="1"/>
        <c:lblAlgn val="ctr"/>
        <c:lblOffset val="100"/>
        <c:noMultiLvlLbl val="0"/>
      </c:catAx>
      <c:valAx>
        <c:axId val="140948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conecxión</a:t>
                </a:r>
                <a:r>
                  <a:rPr lang="es-EC" baseline="0"/>
                  <a:t> (seg)</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4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'ataque 10000'!$B$1</c:f>
              <c:strCache>
                <c:ptCount val="1"/>
                <c:pt idx="0">
                  <c:v>%Ataques</c:v>
                </c:pt>
              </c:strCache>
            </c:strRef>
          </c:tx>
          <c:spPr>
            <a:ln w="28575" cap="rnd">
              <a:solidFill>
                <a:schemeClr val="accent1"/>
              </a:solidFill>
              <a:round/>
            </a:ln>
            <a:effectLst/>
          </c:spPr>
          <c:marker>
            <c:symbol val="none"/>
          </c:marker>
          <c:val>
            <c:numRef>
              <c:f>'ataque 10000'!$B$2:$B$16</c:f>
              <c:numCache>
                <c:formatCode>General</c:formatCode>
                <c:ptCount val="15"/>
                <c:pt idx="0">
                  <c:v>5.05</c:v>
                </c:pt>
                <c:pt idx="1">
                  <c:v>0.25</c:v>
                </c:pt>
                <c:pt idx="2">
                  <c:v>1.01</c:v>
                </c:pt>
                <c:pt idx="3">
                  <c:v>0.76</c:v>
                </c:pt>
                <c:pt idx="4">
                  <c:v>2.04</c:v>
                </c:pt>
                <c:pt idx="5">
                  <c:v>1.27</c:v>
                </c:pt>
                <c:pt idx="6">
                  <c:v>0.51</c:v>
                </c:pt>
                <c:pt idx="7">
                  <c:v>2.2799999999999998</c:v>
                </c:pt>
                <c:pt idx="8">
                  <c:v>1.27</c:v>
                </c:pt>
                <c:pt idx="9">
                  <c:v>1.53</c:v>
                </c:pt>
                <c:pt idx="10">
                  <c:v>0.76</c:v>
                </c:pt>
                <c:pt idx="11">
                  <c:v>0.76</c:v>
                </c:pt>
                <c:pt idx="12">
                  <c:v>0.51</c:v>
                </c:pt>
                <c:pt idx="13">
                  <c:v>0.51</c:v>
                </c:pt>
                <c:pt idx="14">
                  <c:v>1.01</c:v>
                </c:pt>
              </c:numCache>
            </c:numRef>
          </c:val>
          <c:smooth val="0"/>
          <c:extLst>
            <c:ext xmlns:c16="http://schemas.microsoft.com/office/drawing/2014/chart" uri="{C3380CC4-5D6E-409C-BE32-E72D297353CC}">
              <c16:uniqueId val="{00000000-AD3C-BA4B-9CE3-62C354C5EEE3}"/>
            </c:ext>
          </c:extLst>
        </c:ser>
        <c:ser>
          <c:idx val="1"/>
          <c:order val="1"/>
          <c:tx>
            <c:strRef>
              <c:f>'ataque 10000'!$C$1</c:f>
              <c:strCache>
                <c:ptCount val="1"/>
                <c:pt idx="0">
                  <c:v>%ClearOS</c:v>
                </c:pt>
              </c:strCache>
            </c:strRef>
          </c:tx>
          <c:spPr>
            <a:ln w="28575" cap="rnd">
              <a:solidFill>
                <a:schemeClr val="accent2"/>
              </a:solidFill>
              <a:round/>
            </a:ln>
            <a:effectLst/>
          </c:spPr>
          <c:marker>
            <c:symbol val="none"/>
          </c:marker>
          <c:val>
            <c:numRef>
              <c:f>'ataque 10000'!$C$2:$C$16</c:f>
              <c:numCache>
                <c:formatCode>General</c:formatCode>
                <c:ptCount val="15"/>
                <c:pt idx="0">
                  <c:v>3.03</c:v>
                </c:pt>
                <c:pt idx="1">
                  <c:v>1.01</c:v>
                </c:pt>
                <c:pt idx="2">
                  <c:v>0.76</c:v>
                </c:pt>
                <c:pt idx="3">
                  <c:v>1.02</c:v>
                </c:pt>
                <c:pt idx="4">
                  <c:v>1.78</c:v>
                </c:pt>
                <c:pt idx="5">
                  <c:v>1.01</c:v>
                </c:pt>
                <c:pt idx="6">
                  <c:v>1.01</c:v>
                </c:pt>
                <c:pt idx="7">
                  <c:v>2.54</c:v>
                </c:pt>
                <c:pt idx="8">
                  <c:v>1.27</c:v>
                </c:pt>
                <c:pt idx="9">
                  <c:v>1.53</c:v>
                </c:pt>
                <c:pt idx="10">
                  <c:v>1.26</c:v>
                </c:pt>
                <c:pt idx="11">
                  <c:v>0.5</c:v>
                </c:pt>
                <c:pt idx="12">
                  <c:v>1.52</c:v>
                </c:pt>
                <c:pt idx="13">
                  <c:v>0.76</c:v>
                </c:pt>
                <c:pt idx="14">
                  <c:v>1.77</c:v>
                </c:pt>
              </c:numCache>
            </c:numRef>
          </c:val>
          <c:smooth val="0"/>
          <c:extLst>
            <c:ext xmlns:c16="http://schemas.microsoft.com/office/drawing/2014/chart" uri="{C3380CC4-5D6E-409C-BE32-E72D297353CC}">
              <c16:uniqueId val="{00000001-AD3C-BA4B-9CE3-62C354C5EEE3}"/>
            </c:ext>
          </c:extLst>
        </c:ser>
        <c:dLbls>
          <c:showLegendKey val="0"/>
          <c:showVal val="0"/>
          <c:showCatName val="0"/>
          <c:showSerName val="0"/>
          <c:showPercent val="0"/>
          <c:showBubbleSize val="0"/>
        </c:dLbls>
        <c:smooth val="0"/>
        <c:axId val="140949264"/>
        <c:axId val="140951224"/>
      </c:lineChart>
      <c:catAx>
        <c:axId val="14094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200" b="0" i="0" baseline="0" dirty="0">
                    <a:effectLst/>
                  </a:rPr>
                  <a:t>Tiempo de detección (seg) </a:t>
                </a:r>
                <a:endParaRPr lang="es-EC" sz="12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51224"/>
        <c:crosses val="autoZero"/>
        <c:auto val="1"/>
        <c:lblAlgn val="ctr"/>
        <c:lblOffset val="100"/>
        <c:noMultiLvlLbl val="0"/>
      </c:catAx>
      <c:valAx>
        <c:axId val="140951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conexión (seg)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4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Hoja4!$B$1</c:f>
              <c:strCache>
                <c:ptCount val="1"/>
                <c:pt idx="0">
                  <c:v>%Ataques</c:v>
                </c:pt>
              </c:strCache>
            </c:strRef>
          </c:tx>
          <c:spPr>
            <a:ln w="28575" cap="rnd">
              <a:solidFill>
                <a:schemeClr val="accent1"/>
              </a:solidFill>
              <a:round/>
            </a:ln>
            <a:effectLst/>
          </c:spPr>
          <c:marker>
            <c:symbol val="none"/>
          </c:marker>
          <c:val>
            <c:numRef>
              <c:f>Hoja4!$B$2:$B$16</c:f>
              <c:numCache>
                <c:formatCode>General</c:formatCode>
                <c:ptCount val="15"/>
                <c:pt idx="0">
                  <c:v>0.25</c:v>
                </c:pt>
                <c:pt idx="1">
                  <c:v>0.5</c:v>
                </c:pt>
                <c:pt idx="2">
                  <c:v>0.25</c:v>
                </c:pt>
                <c:pt idx="3">
                  <c:v>3.53</c:v>
                </c:pt>
                <c:pt idx="4">
                  <c:v>6.05</c:v>
                </c:pt>
                <c:pt idx="5">
                  <c:v>1.26</c:v>
                </c:pt>
                <c:pt idx="6">
                  <c:v>0.25</c:v>
                </c:pt>
                <c:pt idx="7">
                  <c:v>0.5</c:v>
                </c:pt>
                <c:pt idx="8">
                  <c:v>0.25</c:v>
                </c:pt>
                <c:pt idx="9">
                  <c:v>0.5</c:v>
                </c:pt>
                <c:pt idx="10">
                  <c:v>0.5</c:v>
                </c:pt>
                <c:pt idx="11">
                  <c:v>0.5</c:v>
                </c:pt>
                <c:pt idx="12">
                  <c:v>0.25</c:v>
                </c:pt>
                <c:pt idx="13">
                  <c:v>7.29</c:v>
                </c:pt>
                <c:pt idx="14">
                  <c:v>0.25</c:v>
                </c:pt>
              </c:numCache>
            </c:numRef>
          </c:val>
          <c:smooth val="0"/>
          <c:extLst>
            <c:ext xmlns:c16="http://schemas.microsoft.com/office/drawing/2014/chart" uri="{C3380CC4-5D6E-409C-BE32-E72D297353CC}">
              <c16:uniqueId val="{00000000-6996-C64A-9D6E-0ABB2119F0F0}"/>
            </c:ext>
          </c:extLst>
        </c:ser>
        <c:ser>
          <c:idx val="1"/>
          <c:order val="1"/>
          <c:tx>
            <c:strRef>
              <c:f>Hoja4!$C$1</c:f>
              <c:strCache>
                <c:ptCount val="1"/>
                <c:pt idx="0">
                  <c:v>%ClearOS</c:v>
                </c:pt>
              </c:strCache>
            </c:strRef>
          </c:tx>
          <c:spPr>
            <a:ln w="28575" cap="rnd">
              <a:solidFill>
                <a:schemeClr val="accent2"/>
              </a:solidFill>
              <a:round/>
            </a:ln>
            <a:effectLst/>
          </c:spPr>
          <c:marker>
            <c:symbol val="none"/>
          </c:marker>
          <c:val>
            <c:numRef>
              <c:f>Hoja4!$C$2:$C$16</c:f>
              <c:numCache>
                <c:formatCode>General</c:formatCode>
                <c:ptCount val="15"/>
                <c:pt idx="0">
                  <c:v>0.5</c:v>
                </c:pt>
                <c:pt idx="1">
                  <c:v>1.26</c:v>
                </c:pt>
                <c:pt idx="2">
                  <c:v>0.75</c:v>
                </c:pt>
                <c:pt idx="3">
                  <c:v>4.53</c:v>
                </c:pt>
                <c:pt idx="4">
                  <c:v>5.29</c:v>
                </c:pt>
                <c:pt idx="5">
                  <c:v>1.76</c:v>
                </c:pt>
                <c:pt idx="6">
                  <c:v>0.5</c:v>
                </c:pt>
                <c:pt idx="7">
                  <c:v>0.75</c:v>
                </c:pt>
                <c:pt idx="8">
                  <c:v>1.26</c:v>
                </c:pt>
                <c:pt idx="9">
                  <c:v>0.5</c:v>
                </c:pt>
                <c:pt idx="10">
                  <c:v>0.75</c:v>
                </c:pt>
                <c:pt idx="11">
                  <c:v>0.75</c:v>
                </c:pt>
                <c:pt idx="12">
                  <c:v>0.76</c:v>
                </c:pt>
                <c:pt idx="13">
                  <c:v>4.0199999999999996</c:v>
                </c:pt>
                <c:pt idx="14">
                  <c:v>0.5</c:v>
                </c:pt>
              </c:numCache>
            </c:numRef>
          </c:val>
          <c:smooth val="0"/>
          <c:extLst>
            <c:ext xmlns:c16="http://schemas.microsoft.com/office/drawing/2014/chart" uri="{C3380CC4-5D6E-409C-BE32-E72D297353CC}">
              <c16:uniqueId val="{00000001-6996-C64A-9D6E-0ABB2119F0F0}"/>
            </c:ext>
          </c:extLst>
        </c:ser>
        <c:dLbls>
          <c:showLegendKey val="0"/>
          <c:showVal val="0"/>
          <c:showCatName val="0"/>
          <c:showSerName val="0"/>
          <c:showPercent val="0"/>
          <c:showBubbleSize val="0"/>
        </c:dLbls>
        <c:smooth val="0"/>
        <c:axId val="140944560"/>
        <c:axId val="124000176"/>
      </c:lineChart>
      <c:catAx>
        <c:axId val="140944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detección (seg)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4000176"/>
        <c:crosses val="autoZero"/>
        <c:auto val="1"/>
        <c:lblAlgn val="ctr"/>
        <c:lblOffset val="100"/>
        <c:noMultiLvlLbl val="0"/>
      </c:catAx>
      <c:valAx>
        <c:axId val="12400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Tiempo de conexión</a:t>
                </a:r>
                <a:r>
                  <a:rPr lang="es-EC" baseline="0"/>
                  <a:t> (seg)</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4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Gráfico</a:t>
            </a:r>
            <a:r>
              <a:rPr lang="es-EC" baseline="0"/>
              <a:t> de Pareto</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Frecuencia</c:v>
                </c:pt>
              </c:strCache>
            </c:strRef>
          </c:tx>
          <c:spPr>
            <a:solidFill>
              <a:schemeClr val="accent1"/>
            </a:solidFill>
            <a:ln>
              <a:noFill/>
            </a:ln>
            <a:effectLst/>
          </c:spPr>
          <c:invertIfNegative val="0"/>
          <c:cat>
            <c:numRef>
              <c:f>Hoja1!$A$2:$A$5</c:f>
              <c:numCache>
                <c:formatCode>General</c:formatCode>
                <c:ptCount val="4"/>
                <c:pt idx="0">
                  <c:v>10000</c:v>
                </c:pt>
                <c:pt idx="1">
                  <c:v>1000</c:v>
                </c:pt>
                <c:pt idx="2">
                  <c:v>100000</c:v>
                </c:pt>
                <c:pt idx="3">
                  <c:v>1000000</c:v>
                </c:pt>
              </c:numCache>
            </c:numRef>
          </c:cat>
          <c:val>
            <c:numRef>
              <c:f>Hoja1!$B$2:$B$5</c:f>
              <c:numCache>
                <c:formatCode>General</c:formatCode>
                <c:ptCount val="4"/>
                <c:pt idx="0">
                  <c:v>300</c:v>
                </c:pt>
                <c:pt idx="1">
                  <c:v>300</c:v>
                </c:pt>
                <c:pt idx="2">
                  <c:v>200</c:v>
                </c:pt>
                <c:pt idx="3">
                  <c:v>2</c:v>
                </c:pt>
              </c:numCache>
            </c:numRef>
          </c:val>
          <c:extLst>
            <c:ext xmlns:c16="http://schemas.microsoft.com/office/drawing/2014/chart" uri="{C3380CC4-5D6E-409C-BE32-E72D297353CC}">
              <c16:uniqueId val="{00000000-C090-804C-8F47-241F66E674B0}"/>
            </c:ext>
          </c:extLst>
        </c:ser>
        <c:dLbls>
          <c:showLegendKey val="0"/>
          <c:showVal val="0"/>
          <c:showCatName val="0"/>
          <c:showSerName val="0"/>
          <c:showPercent val="0"/>
          <c:showBubbleSize val="0"/>
        </c:dLbls>
        <c:gapWidth val="219"/>
        <c:axId val="124001352"/>
        <c:axId val="124000960"/>
      </c:barChart>
      <c:lineChart>
        <c:grouping val="standard"/>
        <c:varyColors val="0"/>
        <c:ser>
          <c:idx val="1"/>
          <c:order val="1"/>
          <c:tx>
            <c:strRef>
              <c:f>Hoja1!$E$1</c:f>
              <c:strCache>
                <c:ptCount val="1"/>
                <c:pt idx="0">
                  <c:v>%Acumulado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Hoja1!$E$2:$E$5</c:f>
              <c:numCache>
                <c:formatCode>0.00%</c:formatCode>
                <c:ptCount val="4"/>
                <c:pt idx="0">
                  <c:v>0.37406483790523692</c:v>
                </c:pt>
                <c:pt idx="1">
                  <c:v>0.74812967581047385</c:v>
                </c:pt>
                <c:pt idx="2">
                  <c:v>0.99750623441396513</c:v>
                </c:pt>
                <c:pt idx="3">
                  <c:v>1</c:v>
                </c:pt>
              </c:numCache>
            </c:numRef>
          </c:val>
          <c:smooth val="0"/>
          <c:extLst>
            <c:ext xmlns:c16="http://schemas.microsoft.com/office/drawing/2014/chart" uri="{C3380CC4-5D6E-409C-BE32-E72D297353CC}">
              <c16:uniqueId val="{00000001-C090-804C-8F47-241F66E674B0}"/>
            </c:ext>
          </c:extLst>
        </c:ser>
        <c:dLbls>
          <c:showLegendKey val="0"/>
          <c:showVal val="0"/>
          <c:showCatName val="0"/>
          <c:showSerName val="0"/>
          <c:showPercent val="0"/>
          <c:showBubbleSize val="0"/>
        </c:dLbls>
        <c:marker val="1"/>
        <c:smooth val="0"/>
        <c:axId val="305807760"/>
        <c:axId val="305810896"/>
      </c:lineChart>
      <c:catAx>
        <c:axId val="124001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Repeticiones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4000960"/>
        <c:crosses val="autoZero"/>
        <c:auto val="1"/>
        <c:lblAlgn val="ctr"/>
        <c:lblOffset val="100"/>
        <c:noMultiLvlLbl val="0"/>
      </c:catAx>
      <c:valAx>
        <c:axId val="124000960"/>
        <c:scaling>
          <c:orientation val="minMax"/>
          <c:max val="8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Frecuencias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4001352"/>
        <c:crosses val="autoZero"/>
        <c:crossBetween val="between"/>
        <c:majorUnit val="82"/>
      </c:valAx>
      <c:valAx>
        <c:axId val="305810896"/>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5807760"/>
        <c:crosses val="max"/>
        <c:crossBetween val="between"/>
      </c:valAx>
      <c:catAx>
        <c:axId val="305807760"/>
        <c:scaling>
          <c:orientation val="minMax"/>
        </c:scaling>
        <c:delete val="1"/>
        <c:axPos val="b"/>
        <c:majorTickMark val="out"/>
        <c:minorTickMark val="none"/>
        <c:tickLblPos val="nextTo"/>
        <c:crossAx val="3058108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83403-33BC-6343-BF25-D2D9CE3A22C6}" type="datetimeFigureOut">
              <a:rPr lang="es-EC" smtClean="0"/>
              <a:t>15/9/20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1B040-E12C-D846-AF2C-5072C0A8B370}" type="slidenum">
              <a:rPr lang="es-EC" smtClean="0"/>
              <a:t>‹Nº›</a:t>
            </a:fld>
            <a:endParaRPr lang="es-EC"/>
          </a:p>
        </p:txBody>
      </p:sp>
    </p:spTree>
    <p:extLst>
      <p:ext uri="{BB962C8B-B14F-4D97-AF65-F5344CB8AC3E}">
        <p14:creationId xmlns:p14="http://schemas.microsoft.com/office/powerpoint/2010/main" val="365327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2EDB8D0-98ED-4B86-9D5F-E61ADC70144D}" type="datetimeFigureOut">
              <a:rPr lang="en-US" smtClean="0"/>
              <a:pPr/>
              <a:t>9/15/20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22303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349748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2EDB8D0-98ED-4B86-9D5F-E61ADC70144D}" type="datetimeFigureOut">
              <a:rPr lang="en-US" smtClean="0"/>
              <a:pPr/>
              <a:t>9/15/20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4870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378460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2EDB8D0-98ED-4B86-9D5F-E61ADC70144D}" type="datetimeFigureOut">
              <a:rPr lang="en-US" smtClean="0"/>
              <a:pPr/>
              <a:t>9/15/20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302778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403174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283952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354880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4297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2EDB8D0-98ED-4B86-9D5F-E61ADC70144D}" type="datetimeFigureOut">
              <a:rPr lang="en-US" smtClean="0"/>
              <a:pPr/>
              <a:t>9/15/20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65340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2EDB8D0-98ED-4B86-9D5F-E61ADC70144D}" type="datetimeFigureOut">
              <a:rPr lang="en-US" smtClean="0"/>
              <a:pPr/>
              <a:t>9/15/20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‹Nº›</a:t>
            </a:fld>
            <a:endParaRPr lang="en-US"/>
          </a:p>
        </p:txBody>
      </p:sp>
    </p:spTree>
    <p:extLst>
      <p:ext uri="{BB962C8B-B14F-4D97-AF65-F5344CB8AC3E}">
        <p14:creationId xmlns:p14="http://schemas.microsoft.com/office/powerpoint/2010/main" val="342388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2EDB8D0-98ED-4B86-9D5F-E61ADC70144D}" type="datetimeFigureOut">
              <a:rPr lang="en-US" smtClean="0"/>
              <a:pPr/>
              <a:t>9/15/20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854181D-6920-4594-9A5D-6CE56DC9F8B2}" type="slidenum">
              <a:rPr lang="en-US" smtClean="0"/>
              <a:pPr/>
              <a:t>‹Nº›</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2349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a:extLst>
              <a:ext uri="{FF2B5EF4-FFF2-40B4-BE49-F238E27FC236}">
                <a16:creationId xmlns:a16="http://schemas.microsoft.com/office/drawing/2014/main" id="{50577147-4F9F-4848-A7C7-44AB35F6A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747"/>
          <a:stretch>
            <a:fillRect/>
          </a:stretch>
        </p:blipFill>
        <p:spPr bwMode="auto">
          <a:xfrm>
            <a:off x="2661312" y="642938"/>
            <a:ext cx="6434257" cy="17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2ECF34E8-BD65-454B-924B-FA9DE59CDCDF}"/>
              </a:ext>
            </a:extLst>
          </p:cNvPr>
          <p:cNvSpPr/>
          <p:nvPr/>
        </p:nvSpPr>
        <p:spPr>
          <a:xfrm>
            <a:off x="459581" y="3887530"/>
            <a:ext cx="11272837" cy="338554"/>
          </a:xfrm>
          <a:prstGeom prst="rect">
            <a:avLst/>
          </a:prstGeom>
        </p:spPr>
        <p:txBody>
          <a:bodyPr>
            <a:spAutoFit/>
          </a:bodyPr>
          <a:lstStyle/>
          <a:p>
            <a:pPr algn="ctr">
              <a:defRPr/>
            </a:pPr>
            <a:r>
              <a:rPr lang="es-ES_tradnl" sz="16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TRABAJO DE TITULACIÓN, PREVIO A LA OBTENCIÓN DEL TÍTULO DE INGENIERO EN SISTEMAS E INFORMÁTICA</a:t>
            </a:r>
            <a:endParaRPr lang="es-EC" sz="16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ítulo 1">
            <a:extLst>
              <a:ext uri="{FF2B5EF4-FFF2-40B4-BE49-F238E27FC236}">
                <a16:creationId xmlns:a16="http://schemas.microsoft.com/office/drawing/2014/main" id="{B1DE05E7-5E72-CD42-A1EC-43D1EB6060F9}"/>
              </a:ext>
            </a:extLst>
          </p:cNvPr>
          <p:cNvSpPr>
            <a:spLocks noGrp="1"/>
          </p:cNvSpPr>
          <p:nvPr>
            <p:ph type="ctrTitle"/>
          </p:nvPr>
        </p:nvSpPr>
        <p:spPr>
          <a:xfrm>
            <a:off x="599281" y="4402296"/>
            <a:ext cx="10993437" cy="865774"/>
          </a:xfrm>
        </p:spPr>
        <p:txBody>
          <a:bodyPr>
            <a:noAutofit/>
          </a:bodyPr>
          <a:lstStyle/>
          <a:p>
            <a:pPr algn="ctr">
              <a:defRPr/>
            </a:pPr>
            <a:r>
              <a:rPr lang="es-EC" sz="2400" b="1"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TEMA: “IMPLEMENTACIÓN DE UN SISTEMA MULTIFUNCIÓN DE TIPO UTM UTILIZANDO HARDWARE ATOMIC PI”</a:t>
            </a:r>
            <a:endParaRPr lang="es-EC" sz="2400" dirty="0">
              <a:solidFill>
                <a:schemeClr val="bg1"/>
              </a:solidFill>
              <a:latin typeface="Times New Roman" panose="02020603050405020304" pitchFamily="18" charset="0"/>
              <a:cs typeface="Times New Roman" panose="02020603050405020304" pitchFamily="18" charset="0"/>
            </a:endParaRPr>
          </a:p>
        </p:txBody>
      </p:sp>
      <p:sp>
        <p:nvSpPr>
          <p:cNvPr id="8" name="Subtítulo 2">
            <a:extLst>
              <a:ext uri="{FF2B5EF4-FFF2-40B4-BE49-F238E27FC236}">
                <a16:creationId xmlns:a16="http://schemas.microsoft.com/office/drawing/2014/main" id="{AEE512C3-F39B-2A41-B3A8-8030B956E1CE}"/>
              </a:ext>
            </a:extLst>
          </p:cNvPr>
          <p:cNvSpPr>
            <a:spLocks noGrp="1"/>
          </p:cNvSpPr>
          <p:nvPr>
            <p:ph type="subTitle" idx="1"/>
          </p:nvPr>
        </p:nvSpPr>
        <p:spPr>
          <a:xfrm>
            <a:off x="598488" y="5507038"/>
            <a:ext cx="5497512" cy="877887"/>
          </a:xfrm>
        </p:spPr>
        <p:txBody>
          <a:bodyPr rtlCol="0"/>
          <a:lstStyle/>
          <a:p>
            <a:pPr eaLnBrk="1" fontAlgn="auto" hangingPunct="1">
              <a:spcAft>
                <a:spcPts val="800"/>
              </a:spcAft>
              <a:buFont typeface="Wingdings 2" panose="05020102010507070707" pitchFamily="18" charset="2"/>
              <a:buNone/>
              <a:defRPr/>
            </a:pPr>
            <a:r>
              <a:rPr lang="es-419"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AUTOR</a:t>
            </a:r>
            <a:r>
              <a:rPr lang="es-419"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a:t>
            </a:r>
            <a:r>
              <a:rPr lang="es-419"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 PEÑAFIEL LARCO, CARLOS ALEJANDRO</a:t>
            </a:r>
            <a:endParaRPr lang="en-US" sz="1400"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eaLnBrk="1" fontAlgn="auto" hangingPunct="1">
              <a:spcAft>
                <a:spcPts val="800"/>
              </a:spcAft>
              <a:buFont typeface="Wingdings 2" panose="05020102010507070707" pitchFamily="18" charset="2"/>
              <a:buNone/>
              <a:defRPr/>
            </a:pPr>
            <a:r>
              <a:rPr lang="es-419"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DIRECTOR</a:t>
            </a:r>
            <a:r>
              <a:rPr lang="es-419"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 FUERTES DÍAZ WALTER MARCELO, PH.D.</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9" name="Subtítulo 2">
            <a:extLst>
              <a:ext uri="{FF2B5EF4-FFF2-40B4-BE49-F238E27FC236}">
                <a16:creationId xmlns:a16="http://schemas.microsoft.com/office/drawing/2014/main" id="{EFBE649A-6387-FC42-A7F1-188C2B1F69E4}"/>
              </a:ext>
            </a:extLst>
          </p:cNvPr>
          <p:cNvSpPr txBox="1">
            <a:spLocks/>
          </p:cNvSpPr>
          <p:nvPr/>
        </p:nvSpPr>
        <p:spPr>
          <a:xfrm>
            <a:off x="9347128" y="5969416"/>
            <a:ext cx="4260850" cy="601662"/>
          </a:xfrm>
          <a:prstGeom prst="rect">
            <a:avLst/>
          </a:prstGeom>
        </p:spPr>
        <p:txBody>
          <a:bodyP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fontAlgn="auto">
              <a:defRPr/>
            </a:pPr>
            <a:r>
              <a:rPr lang="es-EC" b="1" dirty="0">
                <a:solidFill>
                  <a:schemeClr val="bg1"/>
                </a:solidFill>
                <a:latin typeface="Times New Roman" panose="02020603050405020304" pitchFamily="18" charset="0"/>
                <a:cs typeface="Times New Roman" panose="02020603050405020304" pitchFamily="18" charset="0"/>
              </a:rPr>
              <a:t>SEPTIEMBRE - 2020</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1269242" y="2367893"/>
            <a:ext cx="10208311" cy="923330"/>
          </a:xfrm>
          <a:prstGeom prst="rect">
            <a:avLst/>
          </a:prstGeom>
          <a:noFill/>
        </p:spPr>
        <p:txBody>
          <a:bodyPr wrap="square" rtlCol="0">
            <a:spAutoFit/>
          </a:bodyPr>
          <a:lstStyle/>
          <a:p>
            <a:pPr algn="ctr"/>
            <a:r>
              <a:rPr lang="es-ES" b="1" dirty="0">
                <a:latin typeface="Times New Roman" panose="02020603050405020304" pitchFamily="18" charset="0"/>
                <a:ea typeface="Arial" panose="020B0604020202020204" pitchFamily="34" charset="0"/>
                <a:cs typeface="Times New Roman" panose="02020603050405020304" pitchFamily="18" charset="0"/>
              </a:rPr>
              <a:t>DEPARTAMENTO DE CIENCIAS DE LA COMPUTACIÓN</a:t>
            </a:r>
          </a:p>
          <a:p>
            <a:pPr algn="ctr"/>
            <a:r>
              <a:rPr lang="es-EC" dirty="0">
                <a:latin typeface="Times New Roman" panose="02020603050405020304" pitchFamily="18" charset="0"/>
                <a:ea typeface="Arial" panose="020B0604020202020204" pitchFamily="34" charset="0"/>
                <a:cs typeface="Times New Roman" panose="02020603050405020304" pitchFamily="18" charset="0"/>
              </a:rPr>
              <a:t> </a:t>
            </a:r>
            <a:r>
              <a:rPr lang="es-ES" b="1" dirty="0">
                <a:latin typeface="Times New Roman" panose="02020603050405020304" pitchFamily="18" charset="0"/>
                <a:ea typeface="Arial" panose="020B0604020202020204" pitchFamily="34" charset="0"/>
                <a:cs typeface="Times New Roman" panose="02020603050405020304" pitchFamily="18" charset="0"/>
              </a:rPr>
              <a:t>CARRERA DE INGENIERÍA EN SISTEMAS E INFORMÁTIC</a:t>
            </a:r>
            <a:r>
              <a:rPr lang="es-ES" b="1" dirty="0">
                <a:latin typeface="Times New Roman" panose="02020603050405020304" pitchFamily="18" charset="0"/>
                <a:ea typeface="Arial" panose="020B0604020202020204" pitchFamily="34" charset="0"/>
              </a:rPr>
              <a:t>A </a:t>
            </a:r>
            <a:endParaRPr lang="es-EC" dirty="0"/>
          </a:p>
          <a:p>
            <a:endParaRPr lang="es-EC" dirty="0"/>
          </a:p>
        </p:txBody>
      </p:sp>
    </p:spTree>
    <p:extLst>
      <p:ext uri="{BB962C8B-B14F-4D97-AF65-F5344CB8AC3E}">
        <p14:creationId xmlns:p14="http://schemas.microsoft.com/office/powerpoint/2010/main" val="306035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305321" y="151313"/>
            <a:ext cx="4741334" cy="822789"/>
          </a:xfrm>
          <a:prstGeom prst="rect">
            <a:avLst/>
          </a:prstGeom>
          <a:noFill/>
        </p:spPr>
        <p:txBody>
          <a:bodyPr wrap="square" rtlCol="0">
            <a:spAutoFit/>
          </a:bodyPr>
          <a:lstStyle/>
          <a:p>
            <a:pPr>
              <a:lnSpc>
                <a:spcPct val="200000"/>
              </a:lnSpc>
            </a:pPr>
            <a:r>
              <a:rPr lang="es-EC" sz="2800" dirty="0">
                <a:solidFill>
                  <a:schemeClr val="accent1"/>
                </a:solidFill>
                <a:latin typeface="Times New Roman" panose="02020603050405020304" pitchFamily="18" charset="0"/>
                <a:cs typeface="Times New Roman" panose="02020603050405020304" pitchFamily="18" charset="0"/>
              </a:rPr>
              <a:t>Arquitectura del UTM</a:t>
            </a:r>
          </a:p>
        </p:txBody>
      </p:sp>
      <p:sp>
        <p:nvSpPr>
          <p:cNvPr id="6" name="Rectángulo 5">
            <a:extLst>
              <a:ext uri="{FF2B5EF4-FFF2-40B4-BE49-F238E27FC236}">
                <a16:creationId xmlns:a16="http://schemas.microsoft.com/office/drawing/2014/main" id="{C4CD4907-4EF5-204F-9645-67F5BC11BA88}"/>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pic>
        <p:nvPicPr>
          <p:cNvPr id="10" name="Imagen 9">
            <a:extLst>
              <a:ext uri="{FF2B5EF4-FFF2-40B4-BE49-F238E27FC236}">
                <a16:creationId xmlns:a16="http://schemas.microsoft.com/office/drawing/2014/main" id="{FD7E9B91-898E-CE48-8844-211D5BBB5FEE}"/>
              </a:ext>
            </a:extLst>
          </p:cNvPr>
          <p:cNvPicPr>
            <a:picLocks noChangeAspect="1"/>
          </p:cNvPicPr>
          <p:nvPr/>
        </p:nvPicPr>
        <p:blipFill>
          <a:blip r:embed="rId2"/>
          <a:stretch>
            <a:fillRect/>
          </a:stretch>
        </p:blipFill>
        <p:spPr>
          <a:xfrm>
            <a:off x="745998" y="1213862"/>
            <a:ext cx="7209282" cy="5297428"/>
          </a:xfrm>
          <a:prstGeom prst="rect">
            <a:avLst/>
          </a:prstGeom>
        </p:spPr>
      </p:pic>
    </p:spTree>
    <p:extLst>
      <p:ext uri="{BB962C8B-B14F-4D97-AF65-F5344CB8AC3E}">
        <p14:creationId xmlns:p14="http://schemas.microsoft.com/office/powerpoint/2010/main" val="24317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7CEDBB6-218E-F749-AF14-E9185EDB00EF}"/>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solidFill>
                  <a:schemeClr val="bg1"/>
                </a:solidFill>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3" name="CuadroTexto 2">
            <a:extLst>
              <a:ext uri="{FF2B5EF4-FFF2-40B4-BE49-F238E27FC236}">
                <a16:creationId xmlns:a16="http://schemas.microsoft.com/office/drawing/2014/main" id="{1C5D3371-3A36-1C4F-A96C-55886118844E}"/>
              </a:ext>
            </a:extLst>
          </p:cNvPr>
          <p:cNvSpPr txBox="1"/>
          <p:nvPr/>
        </p:nvSpPr>
        <p:spPr>
          <a:xfrm>
            <a:off x="400447" y="477855"/>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Configuración del UTM</a:t>
            </a:r>
          </a:p>
        </p:txBody>
      </p:sp>
      <p:pic>
        <p:nvPicPr>
          <p:cNvPr id="10" name="Imagen 9" descr="Imagen que contiene señal, reloj, dibujo&#10;&#10;Descripción generada automáticamente">
            <a:extLst>
              <a:ext uri="{FF2B5EF4-FFF2-40B4-BE49-F238E27FC236}">
                <a16:creationId xmlns:a16="http://schemas.microsoft.com/office/drawing/2014/main" id="{01DE328B-D9A7-3641-943A-7BC3E6E7B9F1}"/>
              </a:ext>
            </a:extLst>
          </p:cNvPr>
          <p:cNvPicPr>
            <a:picLocks noChangeAspect="1"/>
          </p:cNvPicPr>
          <p:nvPr/>
        </p:nvPicPr>
        <p:blipFill>
          <a:blip r:embed="rId2"/>
          <a:stretch>
            <a:fillRect/>
          </a:stretch>
        </p:blipFill>
        <p:spPr>
          <a:xfrm>
            <a:off x="1701922" y="2049194"/>
            <a:ext cx="1336913" cy="966172"/>
          </a:xfrm>
          <a:prstGeom prst="rect">
            <a:avLst/>
          </a:prstGeom>
        </p:spPr>
      </p:pic>
      <p:sp>
        <p:nvSpPr>
          <p:cNvPr id="11" name="CuadroTexto 10">
            <a:extLst>
              <a:ext uri="{FF2B5EF4-FFF2-40B4-BE49-F238E27FC236}">
                <a16:creationId xmlns:a16="http://schemas.microsoft.com/office/drawing/2014/main" id="{4A6E9755-2B62-A740-B5EA-93B318AB7935}"/>
              </a:ext>
            </a:extLst>
          </p:cNvPr>
          <p:cNvSpPr txBox="1"/>
          <p:nvPr/>
        </p:nvSpPr>
        <p:spPr>
          <a:xfrm>
            <a:off x="1337107" y="3294302"/>
            <a:ext cx="2066544" cy="923330"/>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Instalación de ClearOS en Atomic PI</a:t>
            </a:r>
          </a:p>
        </p:txBody>
      </p:sp>
      <p:pic>
        <p:nvPicPr>
          <p:cNvPr id="2050" name="Picture 2" descr="Configuracion De Software Png, Transparent Png - php png">
            <a:extLst>
              <a:ext uri="{FF2B5EF4-FFF2-40B4-BE49-F238E27FC236}">
                <a16:creationId xmlns:a16="http://schemas.microsoft.com/office/drawing/2014/main" id="{88BF8B3B-2D04-5140-AF3A-EDCF97155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079" y="2049194"/>
            <a:ext cx="3497179" cy="1661160"/>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a:extLst>
              <a:ext uri="{FF2B5EF4-FFF2-40B4-BE49-F238E27FC236}">
                <a16:creationId xmlns:a16="http://schemas.microsoft.com/office/drawing/2014/main" id="{3AB96290-B864-0845-A999-5DD7E4D9E154}"/>
              </a:ext>
            </a:extLst>
          </p:cNvPr>
          <p:cNvSpPr/>
          <p:nvPr/>
        </p:nvSpPr>
        <p:spPr>
          <a:xfrm>
            <a:off x="3403651" y="2532280"/>
            <a:ext cx="817544" cy="483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a:extLst>
              <a:ext uri="{FF2B5EF4-FFF2-40B4-BE49-F238E27FC236}">
                <a16:creationId xmlns:a16="http://schemas.microsoft.com/office/drawing/2014/main" id="{5E7C32C3-0454-564A-AB2E-077CD04995F8}"/>
              </a:ext>
            </a:extLst>
          </p:cNvPr>
          <p:cNvSpPr txBox="1"/>
          <p:nvPr/>
        </p:nvSpPr>
        <p:spPr>
          <a:xfrm>
            <a:off x="4574082" y="3870374"/>
            <a:ext cx="2621280" cy="646331"/>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Configuración de las funcionalidades UTM</a:t>
            </a:r>
          </a:p>
        </p:txBody>
      </p:sp>
    </p:spTree>
    <p:extLst>
      <p:ext uri="{BB962C8B-B14F-4D97-AF65-F5344CB8AC3E}">
        <p14:creationId xmlns:p14="http://schemas.microsoft.com/office/powerpoint/2010/main" val="191638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CB869-6E2F-A448-912F-67AF69E878C5}"/>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solidFill>
                  <a:schemeClr val="bg1"/>
                </a:solidFill>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4" name="CuadroTexto 3">
            <a:extLst>
              <a:ext uri="{FF2B5EF4-FFF2-40B4-BE49-F238E27FC236}">
                <a16:creationId xmlns:a16="http://schemas.microsoft.com/office/drawing/2014/main" id="{E26B4B78-7E92-D24D-854F-2DED294C268F}"/>
              </a:ext>
            </a:extLst>
          </p:cNvPr>
          <p:cNvSpPr txBox="1"/>
          <p:nvPr/>
        </p:nvSpPr>
        <p:spPr>
          <a:xfrm>
            <a:off x="400447" y="477855"/>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Configuración del Atacante</a:t>
            </a:r>
          </a:p>
        </p:txBody>
      </p:sp>
      <p:sp>
        <p:nvSpPr>
          <p:cNvPr id="5" name="CuadroTexto 4">
            <a:extLst>
              <a:ext uri="{FF2B5EF4-FFF2-40B4-BE49-F238E27FC236}">
                <a16:creationId xmlns:a16="http://schemas.microsoft.com/office/drawing/2014/main" id="{8504C8D0-58C3-AC49-99C3-F7035A6A5AAF}"/>
              </a:ext>
            </a:extLst>
          </p:cNvPr>
          <p:cNvSpPr txBox="1"/>
          <p:nvPr/>
        </p:nvSpPr>
        <p:spPr>
          <a:xfrm>
            <a:off x="1026465" y="5484114"/>
            <a:ext cx="7230431" cy="1107996"/>
          </a:xfrm>
          <a:prstGeom prst="rect">
            <a:avLst/>
          </a:prstGeom>
          <a:noFill/>
        </p:spPr>
        <p:txBody>
          <a:bodyPr wrap="square" rtlCol="0">
            <a:spAutoFit/>
          </a:bodyPr>
          <a:lstStyle/>
          <a:p>
            <a:pPr algn="just"/>
            <a:r>
              <a:rPr lang="es-EC" sz="2200" dirty="0">
                <a:latin typeface="Times New Roman" panose="02020603050405020304" pitchFamily="18" charset="0"/>
                <a:cs typeface="Times New Roman" panose="02020603050405020304" pitchFamily="18" charset="0"/>
              </a:rPr>
              <a:t>Se instaló Kali linux a una raspberry PI 4, y además se instaló la herramienta Hping3. Los ataques ejecutados son de DOS, </a:t>
            </a:r>
            <a:r>
              <a:rPr lang="es-ES" sz="2200" dirty="0" err="1">
                <a:latin typeface="Times New Roman" panose="02020603050405020304" pitchFamily="18" charset="0"/>
                <a:cs typeface="Times New Roman" panose="02020603050405020304" pitchFamily="18" charset="0"/>
              </a:rPr>
              <a:t>Synflood</a:t>
            </a:r>
            <a:r>
              <a:rPr lang="es-EC" sz="2200" dirty="0">
                <a:latin typeface="Times New Roman" panose="02020603050405020304" pitchFamily="18" charset="0"/>
                <a:cs typeface="Times New Roman" panose="02020603050405020304" pitchFamily="18" charset="0"/>
              </a:rPr>
              <a:t> </a:t>
            </a:r>
          </a:p>
        </p:txBody>
      </p:sp>
      <p:pic>
        <p:nvPicPr>
          <p:cNvPr id="8" name="Imagen 7" descr="Captura de pantalla de computadora&#10;&#10;Descripción generada automáticamente">
            <a:extLst>
              <a:ext uri="{FF2B5EF4-FFF2-40B4-BE49-F238E27FC236}">
                <a16:creationId xmlns:a16="http://schemas.microsoft.com/office/drawing/2014/main" id="{BD457ABF-C705-2846-8F21-E2564F3EBDE6}"/>
              </a:ext>
            </a:extLst>
          </p:cNvPr>
          <p:cNvPicPr>
            <a:picLocks noChangeAspect="1"/>
          </p:cNvPicPr>
          <p:nvPr/>
        </p:nvPicPr>
        <p:blipFill>
          <a:blip r:embed="rId2"/>
          <a:stretch>
            <a:fillRect/>
          </a:stretch>
        </p:blipFill>
        <p:spPr>
          <a:xfrm>
            <a:off x="1738668" y="1001075"/>
            <a:ext cx="5685231" cy="4263923"/>
          </a:xfrm>
          <a:prstGeom prst="rect">
            <a:avLst/>
          </a:prstGeom>
        </p:spPr>
      </p:pic>
    </p:spTree>
    <p:extLst>
      <p:ext uri="{BB962C8B-B14F-4D97-AF65-F5344CB8AC3E}">
        <p14:creationId xmlns:p14="http://schemas.microsoft.com/office/powerpoint/2010/main" val="213420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CB869-6E2F-A448-912F-67AF69E878C5}"/>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solidFill>
                  <a:schemeClr val="bg1"/>
                </a:solidFill>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4" name="CuadroTexto 3">
            <a:extLst>
              <a:ext uri="{FF2B5EF4-FFF2-40B4-BE49-F238E27FC236}">
                <a16:creationId xmlns:a16="http://schemas.microsoft.com/office/drawing/2014/main" id="{E26B4B78-7E92-D24D-854F-2DED294C268F}"/>
              </a:ext>
            </a:extLst>
          </p:cNvPr>
          <p:cNvSpPr txBox="1"/>
          <p:nvPr/>
        </p:nvSpPr>
        <p:spPr>
          <a:xfrm>
            <a:off x="400447" y="477855"/>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Análisis de tráfico</a:t>
            </a:r>
          </a:p>
        </p:txBody>
      </p:sp>
      <p:sp>
        <p:nvSpPr>
          <p:cNvPr id="5" name="CuadroTexto 4">
            <a:extLst>
              <a:ext uri="{FF2B5EF4-FFF2-40B4-BE49-F238E27FC236}">
                <a16:creationId xmlns:a16="http://schemas.microsoft.com/office/drawing/2014/main" id="{8504C8D0-58C3-AC49-99C3-F7035A6A5AAF}"/>
              </a:ext>
            </a:extLst>
          </p:cNvPr>
          <p:cNvSpPr txBox="1"/>
          <p:nvPr/>
        </p:nvSpPr>
        <p:spPr>
          <a:xfrm>
            <a:off x="1026464" y="6045351"/>
            <a:ext cx="7735399" cy="769441"/>
          </a:xfrm>
          <a:prstGeom prst="rect">
            <a:avLst/>
          </a:prstGeom>
          <a:noFill/>
        </p:spPr>
        <p:txBody>
          <a:bodyPr wrap="square" rtlCol="0">
            <a:spAutoFit/>
          </a:bodyPr>
          <a:lstStyle/>
          <a:p>
            <a:pPr algn="just"/>
            <a:r>
              <a:rPr lang="es-EC" sz="2200" dirty="0">
                <a:latin typeface="Times New Roman" panose="02020603050405020304" pitchFamily="18" charset="0"/>
                <a:cs typeface="Times New Roman" panose="02020603050405020304" pitchFamily="18" charset="0"/>
              </a:rPr>
              <a:t>Mediante la herramienta Wireshark se pudo analizar el tráfico en tiempo real</a:t>
            </a:r>
          </a:p>
        </p:txBody>
      </p:sp>
      <p:pic>
        <p:nvPicPr>
          <p:cNvPr id="6" name="Imagen 5" descr="Una captura de pantalla de una red social&#10;&#10;Descripción generada automáticamente">
            <a:extLst>
              <a:ext uri="{FF2B5EF4-FFF2-40B4-BE49-F238E27FC236}">
                <a16:creationId xmlns:a16="http://schemas.microsoft.com/office/drawing/2014/main" id="{8D0B86BD-C318-0E42-8649-8896F506E87C}"/>
              </a:ext>
            </a:extLst>
          </p:cNvPr>
          <p:cNvPicPr>
            <a:picLocks noChangeAspect="1"/>
          </p:cNvPicPr>
          <p:nvPr/>
        </p:nvPicPr>
        <p:blipFill>
          <a:blip r:embed="rId2"/>
          <a:stretch>
            <a:fillRect/>
          </a:stretch>
        </p:blipFill>
        <p:spPr>
          <a:xfrm>
            <a:off x="1358938" y="1092200"/>
            <a:ext cx="6502400" cy="4673600"/>
          </a:xfrm>
          <a:prstGeom prst="rect">
            <a:avLst/>
          </a:prstGeom>
        </p:spPr>
      </p:pic>
    </p:spTree>
    <p:extLst>
      <p:ext uri="{BB962C8B-B14F-4D97-AF65-F5344CB8AC3E}">
        <p14:creationId xmlns:p14="http://schemas.microsoft.com/office/powerpoint/2010/main" val="107684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7CEDBB6-218E-F749-AF14-E9185EDB00EF}"/>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3" name="CuadroTexto 2">
            <a:extLst>
              <a:ext uri="{FF2B5EF4-FFF2-40B4-BE49-F238E27FC236}">
                <a16:creationId xmlns:a16="http://schemas.microsoft.com/office/drawing/2014/main" id="{1C5D3371-3A36-1C4F-A96C-55886118844E}"/>
              </a:ext>
            </a:extLst>
          </p:cNvPr>
          <p:cNvSpPr txBox="1"/>
          <p:nvPr/>
        </p:nvSpPr>
        <p:spPr>
          <a:xfrm>
            <a:off x="400447" y="477855"/>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Mitigación de ataques </a:t>
            </a:r>
          </a:p>
        </p:txBody>
      </p:sp>
      <p:pic>
        <p:nvPicPr>
          <p:cNvPr id="5122" name="Picture 2">
            <a:extLst>
              <a:ext uri="{FF2B5EF4-FFF2-40B4-BE49-F238E27FC236}">
                <a16:creationId xmlns:a16="http://schemas.microsoft.com/office/drawing/2014/main" id="{7C538E41-C9E0-7648-96EC-5385031BD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86" y="1817878"/>
            <a:ext cx="6414790" cy="322224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85D7D5A-41BB-3C41-86DB-A03C2EC6A95E}"/>
              </a:ext>
            </a:extLst>
          </p:cNvPr>
          <p:cNvSpPr txBox="1"/>
          <p:nvPr/>
        </p:nvSpPr>
        <p:spPr>
          <a:xfrm>
            <a:off x="2084832" y="5522976"/>
            <a:ext cx="6264344" cy="1107996"/>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La mitigación de los ataques, se hace efectiva cuando los dispositivos tienen configurada la protección vía Proxy</a:t>
            </a:r>
          </a:p>
        </p:txBody>
      </p:sp>
    </p:spTree>
    <p:extLst>
      <p:ext uri="{BB962C8B-B14F-4D97-AF65-F5344CB8AC3E}">
        <p14:creationId xmlns:p14="http://schemas.microsoft.com/office/powerpoint/2010/main" val="98467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7CEDBB6-218E-F749-AF14-E9185EDB00EF}"/>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pic>
        <p:nvPicPr>
          <p:cNvPr id="4" name="Imagen 3" descr="Captura de pantalla de un celular con letras&#10;&#10;Descripción generada automáticamente">
            <a:extLst>
              <a:ext uri="{FF2B5EF4-FFF2-40B4-BE49-F238E27FC236}">
                <a16:creationId xmlns:a16="http://schemas.microsoft.com/office/drawing/2014/main" id="{3179C103-CB25-0E4F-B5A4-41022CB756F0}"/>
              </a:ext>
            </a:extLst>
          </p:cNvPr>
          <p:cNvPicPr>
            <a:picLocks noChangeAspect="1"/>
          </p:cNvPicPr>
          <p:nvPr/>
        </p:nvPicPr>
        <p:blipFill>
          <a:blip r:embed="rId2"/>
          <a:stretch>
            <a:fillRect/>
          </a:stretch>
        </p:blipFill>
        <p:spPr>
          <a:xfrm>
            <a:off x="1750881" y="700454"/>
            <a:ext cx="6781800" cy="6019800"/>
          </a:xfrm>
          <a:prstGeom prst="rect">
            <a:avLst/>
          </a:prstGeom>
        </p:spPr>
      </p:pic>
      <p:sp>
        <p:nvSpPr>
          <p:cNvPr id="3" name="CuadroTexto 2">
            <a:extLst>
              <a:ext uri="{FF2B5EF4-FFF2-40B4-BE49-F238E27FC236}">
                <a16:creationId xmlns:a16="http://schemas.microsoft.com/office/drawing/2014/main" id="{1C5D3371-3A36-1C4F-A96C-55886118844E}"/>
              </a:ext>
            </a:extLst>
          </p:cNvPr>
          <p:cNvSpPr txBox="1"/>
          <p:nvPr/>
        </p:nvSpPr>
        <p:spPr>
          <a:xfrm>
            <a:off x="400447" y="477855"/>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Pruebas y Análisis</a:t>
            </a:r>
          </a:p>
        </p:txBody>
      </p:sp>
      <p:sp>
        <p:nvSpPr>
          <p:cNvPr id="5" name="CuadroTexto 4">
            <a:extLst>
              <a:ext uri="{FF2B5EF4-FFF2-40B4-BE49-F238E27FC236}">
                <a16:creationId xmlns:a16="http://schemas.microsoft.com/office/drawing/2014/main" id="{BEE48859-66FE-0D42-89CE-CF763E0B2F6B}"/>
              </a:ext>
            </a:extLst>
          </p:cNvPr>
          <p:cNvSpPr txBox="1"/>
          <p:nvPr/>
        </p:nvSpPr>
        <p:spPr>
          <a:xfrm>
            <a:off x="400446" y="1156103"/>
            <a:ext cx="3339041" cy="769441"/>
          </a:xfrm>
          <a:prstGeom prst="rect">
            <a:avLst/>
          </a:prstGeom>
          <a:noFill/>
        </p:spPr>
        <p:txBody>
          <a:bodyPr wrap="square" rtlCol="0">
            <a:spAutoFit/>
          </a:bodyPr>
          <a:lstStyle/>
          <a:p>
            <a:pPr algn="ctr"/>
            <a:r>
              <a:rPr lang="es-ES" sz="2200" b="1" dirty="0">
                <a:latin typeface="Times New Roman" panose="02020603050405020304" pitchFamily="18" charset="0"/>
                <a:cs typeface="Times New Roman" panose="02020603050405020304" pitchFamily="18" charset="0"/>
              </a:rPr>
              <a:t>Arquitectura de la red del escenario de pruebas</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31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2" y="965200"/>
            <a:ext cx="5757855"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Pruebas con 1000000 repeticiones</a:t>
            </a:r>
          </a:p>
        </p:txBody>
      </p:sp>
      <p:graphicFrame>
        <p:nvGraphicFramePr>
          <p:cNvPr id="8" name="Gráfico 7">
            <a:extLst>
              <a:ext uri="{FF2B5EF4-FFF2-40B4-BE49-F238E27FC236}">
                <a16:creationId xmlns:a16="http://schemas.microsoft.com/office/drawing/2014/main" id="{0D62CE19-DE14-43F9-8436-BC3A49CF1C95}"/>
              </a:ext>
            </a:extLst>
          </p:cNvPr>
          <p:cNvGraphicFramePr/>
          <p:nvPr>
            <p:extLst>
              <p:ext uri="{D42A27DB-BD31-4B8C-83A1-F6EECF244321}">
                <p14:modId xmlns:p14="http://schemas.microsoft.com/office/powerpoint/2010/main" val="909114784"/>
              </p:ext>
            </p:extLst>
          </p:nvPr>
        </p:nvGraphicFramePr>
        <p:xfrm>
          <a:off x="600501" y="1770703"/>
          <a:ext cx="7397085" cy="39575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682329F1-DD3B-4B4D-B665-451E682996D0}"/>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2" name="CuadroTexto 1"/>
          <p:cNvSpPr txBox="1"/>
          <p:nvPr/>
        </p:nvSpPr>
        <p:spPr>
          <a:xfrm>
            <a:off x="600501" y="5991367"/>
            <a:ext cx="8161362" cy="769441"/>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En la figura se muestra el trabajo del procesador del UTM, haciendo frente a los ataques simulados.</a:t>
            </a:r>
          </a:p>
        </p:txBody>
      </p:sp>
      <p:sp>
        <p:nvSpPr>
          <p:cNvPr id="4" name="CuadroTexto 3"/>
          <p:cNvSpPr txBox="1"/>
          <p:nvPr/>
        </p:nvSpPr>
        <p:spPr>
          <a:xfrm>
            <a:off x="354842" y="504969"/>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Tree>
    <p:extLst>
      <p:ext uri="{BB962C8B-B14F-4D97-AF65-F5344CB8AC3E}">
        <p14:creationId xmlns:p14="http://schemas.microsoft.com/office/powerpoint/2010/main" val="249883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3" y="965200"/>
            <a:ext cx="606734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Pruebas con 100000 repeticiones</a:t>
            </a:r>
          </a:p>
        </p:txBody>
      </p:sp>
      <p:graphicFrame>
        <p:nvGraphicFramePr>
          <p:cNvPr id="9" name="Gráfico 8">
            <a:extLst>
              <a:ext uri="{FF2B5EF4-FFF2-40B4-BE49-F238E27FC236}">
                <a16:creationId xmlns:a16="http://schemas.microsoft.com/office/drawing/2014/main" id="{527F5A2A-442F-453B-9D6A-FFE0678B98C7}"/>
              </a:ext>
            </a:extLst>
          </p:cNvPr>
          <p:cNvGraphicFramePr/>
          <p:nvPr>
            <p:extLst>
              <p:ext uri="{D42A27DB-BD31-4B8C-83A1-F6EECF244321}">
                <p14:modId xmlns:p14="http://schemas.microsoft.com/office/powerpoint/2010/main" val="4031620062"/>
              </p:ext>
            </p:extLst>
          </p:nvPr>
        </p:nvGraphicFramePr>
        <p:xfrm>
          <a:off x="944034" y="2203570"/>
          <a:ext cx="7229295" cy="368923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682329F1-DD3B-4B4D-B665-451E682996D0}"/>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10" name="CuadroTexto 9">
            <a:extLst>
              <a:ext uri="{FF2B5EF4-FFF2-40B4-BE49-F238E27FC236}">
                <a16:creationId xmlns:a16="http://schemas.microsoft.com/office/drawing/2014/main" id="{44268275-0DA1-FE48-BBF8-A4863333758E}"/>
              </a:ext>
            </a:extLst>
          </p:cNvPr>
          <p:cNvSpPr txBox="1"/>
          <p:nvPr/>
        </p:nvSpPr>
        <p:spPr>
          <a:xfrm>
            <a:off x="354842" y="504969"/>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
        <p:nvSpPr>
          <p:cNvPr id="11" name="CuadroTexto 10">
            <a:extLst>
              <a:ext uri="{FF2B5EF4-FFF2-40B4-BE49-F238E27FC236}">
                <a16:creationId xmlns:a16="http://schemas.microsoft.com/office/drawing/2014/main" id="{CB05AB5F-3104-F445-899A-8F44E570B9E4}"/>
              </a:ext>
            </a:extLst>
          </p:cNvPr>
          <p:cNvSpPr txBox="1"/>
          <p:nvPr/>
        </p:nvSpPr>
        <p:spPr>
          <a:xfrm>
            <a:off x="600501" y="5991367"/>
            <a:ext cx="8161362" cy="769441"/>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Cuando los ataques tienen menos frecuencia en las repeticiones, la respuesta del UTM, es casi inmediata.</a:t>
            </a:r>
          </a:p>
        </p:txBody>
      </p:sp>
    </p:spTree>
    <p:extLst>
      <p:ext uri="{BB962C8B-B14F-4D97-AF65-F5344CB8AC3E}">
        <p14:creationId xmlns:p14="http://schemas.microsoft.com/office/powerpoint/2010/main" val="238662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Pruebas con 10000 repeticiones</a:t>
            </a:r>
          </a:p>
        </p:txBody>
      </p:sp>
      <p:graphicFrame>
        <p:nvGraphicFramePr>
          <p:cNvPr id="10" name="Gráfico 9">
            <a:extLst>
              <a:ext uri="{FF2B5EF4-FFF2-40B4-BE49-F238E27FC236}">
                <a16:creationId xmlns:a16="http://schemas.microsoft.com/office/drawing/2014/main" id="{E0E5DB55-E497-4515-A918-CA346FE4AFDF}"/>
              </a:ext>
            </a:extLst>
          </p:cNvPr>
          <p:cNvGraphicFramePr/>
          <p:nvPr>
            <p:extLst>
              <p:ext uri="{D42A27DB-BD31-4B8C-83A1-F6EECF244321}">
                <p14:modId xmlns:p14="http://schemas.microsoft.com/office/powerpoint/2010/main" val="659425733"/>
              </p:ext>
            </p:extLst>
          </p:nvPr>
        </p:nvGraphicFramePr>
        <p:xfrm>
          <a:off x="1041009" y="2145702"/>
          <a:ext cx="7301132" cy="374709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682329F1-DD3B-4B4D-B665-451E682996D0}"/>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 </a:t>
            </a:r>
          </a:p>
          <a:p>
            <a:pPr algn="ctr"/>
            <a:endParaRPr lang="es-EC" dirty="0"/>
          </a:p>
        </p:txBody>
      </p:sp>
      <p:sp>
        <p:nvSpPr>
          <p:cNvPr id="7" name="CuadroTexto 6">
            <a:extLst>
              <a:ext uri="{FF2B5EF4-FFF2-40B4-BE49-F238E27FC236}">
                <a16:creationId xmlns:a16="http://schemas.microsoft.com/office/drawing/2014/main" id="{6943D4F9-08FA-5E47-A869-141998B43203}"/>
              </a:ext>
            </a:extLst>
          </p:cNvPr>
          <p:cNvSpPr txBox="1"/>
          <p:nvPr/>
        </p:nvSpPr>
        <p:spPr>
          <a:xfrm>
            <a:off x="354842" y="504969"/>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
        <p:nvSpPr>
          <p:cNvPr id="8" name="CuadroTexto 7">
            <a:extLst>
              <a:ext uri="{FF2B5EF4-FFF2-40B4-BE49-F238E27FC236}">
                <a16:creationId xmlns:a16="http://schemas.microsoft.com/office/drawing/2014/main" id="{B4A40A0C-2C3F-BE40-AB40-57C3B54071FA}"/>
              </a:ext>
            </a:extLst>
          </p:cNvPr>
          <p:cNvSpPr txBox="1"/>
          <p:nvPr/>
        </p:nvSpPr>
        <p:spPr>
          <a:xfrm>
            <a:off x="1041008" y="5952526"/>
            <a:ext cx="7731247" cy="769441"/>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Los ataques se logran mitigar a tiempo, tal como se muestra en la figura. </a:t>
            </a:r>
          </a:p>
        </p:txBody>
      </p:sp>
    </p:spTree>
    <p:extLst>
      <p:ext uri="{BB962C8B-B14F-4D97-AF65-F5344CB8AC3E}">
        <p14:creationId xmlns:p14="http://schemas.microsoft.com/office/powerpoint/2010/main" val="276139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Pruebas con 1000 repeticiones</a:t>
            </a:r>
          </a:p>
        </p:txBody>
      </p:sp>
      <p:graphicFrame>
        <p:nvGraphicFramePr>
          <p:cNvPr id="11" name="Gráfico 10">
            <a:extLst>
              <a:ext uri="{FF2B5EF4-FFF2-40B4-BE49-F238E27FC236}">
                <a16:creationId xmlns:a16="http://schemas.microsoft.com/office/drawing/2014/main" id="{2827351F-3DF0-4E99-A735-027279098183}"/>
              </a:ext>
            </a:extLst>
          </p:cNvPr>
          <p:cNvGraphicFramePr/>
          <p:nvPr>
            <p:extLst>
              <p:ext uri="{D42A27DB-BD31-4B8C-83A1-F6EECF244321}">
                <p14:modId xmlns:p14="http://schemas.microsoft.com/office/powerpoint/2010/main" val="1958231689"/>
              </p:ext>
            </p:extLst>
          </p:nvPr>
        </p:nvGraphicFramePr>
        <p:xfrm>
          <a:off x="1332904" y="2527495"/>
          <a:ext cx="6128600" cy="33653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682329F1-DD3B-4B4D-B665-451E682996D0}"/>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7" name="CuadroTexto 6">
            <a:extLst>
              <a:ext uri="{FF2B5EF4-FFF2-40B4-BE49-F238E27FC236}">
                <a16:creationId xmlns:a16="http://schemas.microsoft.com/office/drawing/2014/main" id="{CC167110-0C4E-2045-9DAE-D370F79F5AEA}"/>
              </a:ext>
            </a:extLst>
          </p:cNvPr>
          <p:cNvSpPr txBox="1"/>
          <p:nvPr/>
        </p:nvSpPr>
        <p:spPr>
          <a:xfrm>
            <a:off x="354842" y="504969"/>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
        <p:nvSpPr>
          <p:cNvPr id="2" name="Rectángulo 1">
            <a:extLst>
              <a:ext uri="{FF2B5EF4-FFF2-40B4-BE49-F238E27FC236}">
                <a16:creationId xmlns:a16="http://schemas.microsoft.com/office/drawing/2014/main" id="{73983E00-7ACD-2148-8043-4BCE890E5CA7}"/>
              </a:ext>
            </a:extLst>
          </p:cNvPr>
          <p:cNvSpPr/>
          <p:nvPr/>
        </p:nvSpPr>
        <p:spPr>
          <a:xfrm>
            <a:off x="1184624" y="5947977"/>
            <a:ext cx="6427007" cy="769441"/>
          </a:xfrm>
          <a:prstGeom prst="rect">
            <a:avLst/>
          </a:prstGeom>
        </p:spPr>
        <p:txBody>
          <a:bodyPr wrap="square">
            <a:spAutoFit/>
          </a:bodyPr>
          <a:lstStyle/>
          <a:p>
            <a:r>
              <a:rPr lang="es-EC" sz="2200" dirty="0">
                <a:latin typeface="Times New Roman" panose="02020603050405020304" pitchFamily="18" charset="0"/>
                <a:cs typeface="Times New Roman" panose="02020603050405020304" pitchFamily="18" charset="0"/>
              </a:rPr>
              <a:t>La respuesta a los ataques se logra mitigar a tiempo como se muestra en esta figura. </a:t>
            </a:r>
          </a:p>
        </p:txBody>
      </p:sp>
    </p:spTree>
    <p:extLst>
      <p:ext uri="{BB962C8B-B14F-4D97-AF65-F5344CB8AC3E}">
        <p14:creationId xmlns:p14="http://schemas.microsoft.com/office/powerpoint/2010/main" val="311459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1D61C43-B965-BB46-9900-A6061D95B382}"/>
              </a:ext>
            </a:extLst>
          </p:cNvPr>
          <p:cNvSpPr/>
          <p:nvPr/>
        </p:nvSpPr>
        <p:spPr>
          <a:xfrm>
            <a:off x="450166" y="661182"/>
            <a:ext cx="4135482" cy="5809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 </a:t>
            </a:r>
          </a:p>
        </p:txBody>
      </p:sp>
      <p:sp>
        <p:nvSpPr>
          <p:cNvPr id="3" name="Rectángulo 2">
            <a:extLst>
              <a:ext uri="{FF2B5EF4-FFF2-40B4-BE49-F238E27FC236}">
                <a16:creationId xmlns:a16="http://schemas.microsoft.com/office/drawing/2014/main" id="{ED42A63A-D2FC-4444-B8D1-9769EC9A1DC5}"/>
              </a:ext>
            </a:extLst>
          </p:cNvPr>
          <p:cNvSpPr/>
          <p:nvPr/>
        </p:nvSpPr>
        <p:spPr>
          <a:xfrm>
            <a:off x="6449290" y="2967335"/>
            <a:ext cx="3185487" cy="923330"/>
          </a:xfrm>
          <a:prstGeom prst="rect">
            <a:avLst/>
          </a:prstGeom>
          <a:noFill/>
        </p:spPr>
        <p:txBody>
          <a:bodyPr wrap="none" lIns="91440" tIns="45720" rIns="91440" bIns="45720">
            <a:spAutoFit/>
          </a:bodyPr>
          <a:lstStyle/>
          <a:p>
            <a:pPr algn="ctr"/>
            <a:r>
              <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351331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B54108-2413-7945-91A3-E8A6FCA6F1C4}"/>
              </a:ext>
            </a:extLst>
          </p:cNvPr>
          <p:cNvSpPr txBox="1"/>
          <p:nvPr/>
        </p:nvSpPr>
        <p:spPr>
          <a:xfrm>
            <a:off x="528725" y="1157781"/>
            <a:ext cx="8263467" cy="1107996"/>
          </a:xfrm>
          <a:prstGeom prst="rect">
            <a:avLst/>
          </a:prstGeom>
          <a:noFill/>
        </p:spPr>
        <p:txBody>
          <a:bodyPr wrap="square" rtlCol="0">
            <a:spAutoFit/>
          </a:bodyPr>
          <a:lstStyle/>
          <a:p>
            <a:r>
              <a:rPr lang="es-ES" sz="2200" dirty="0">
                <a:latin typeface="Times New Roman" panose="02020603050405020304" pitchFamily="18" charset="0"/>
                <a:cs typeface="Times New Roman" panose="02020603050405020304" pitchFamily="18" charset="0"/>
              </a:rPr>
              <a:t>Mediante el analizador de tráfico Wireshark se pudo recopilar los siguientes datos de sincronización de paquetes como se muestra en la siguiente tabla.</a:t>
            </a:r>
            <a:endParaRPr lang="es-EC" sz="2200" dirty="0">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78B2F29E-CC75-114D-B7D6-0D7EA751549D}"/>
              </a:ext>
            </a:extLst>
          </p:cNvPr>
          <p:cNvGraphicFramePr>
            <a:graphicFrameLocks noGrp="1"/>
          </p:cNvGraphicFramePr>
          <p:nvPr>
            <p:extLst>
              <p:ext uri="{D42A27DB-BD31-4B8C-83A1-F6EECF244321}">
                <p14:modId xmlns:p14="http://schemas.microsoft.com/office/powerpoint/2010/main" val="2269840771"/>
              </p:ext>
            </p:extLst>
          </p:nvPr>
        </p:nvGraphicFramePr>
        <p:xfrm>
          <a:off x="474131" y="2510710"/>
          <a:ext cx="8451504" cy="3696135"/>
        </p:xfrm>
        <a:graphic>
          <a:graphicData uri="http://schemas.openxmlformats.org/drawingml/2006/table">
            <a:tbl>
              <a:tblPr firstRow="1" firstCol="1" bandRow="1">
                <a:tableStyleId>{5C22544A-7EE6-4342-B048-85BDC9FD1C3A}</a:tableStyleId>
              </a:tblPr>
              <a:tblGrid>
                <a:gridCol w="1943158">
                  <a:extLst>
                    <a:ext uri="{9D8B030D-6E8A-4147-A177-3AD203B41FA5}">
                      <a16:colId xmlns:a16="http://schemas.microsoft.com/office/drawing/2014/main" val="4171136202"/>
                    </a:ext>
                  </a:extLst>
                </a:gridCol>
                <a:gridCol w="1800316">
                  <a:extLst>
                    <a:ext uri="{9D8B030D-6E8A-4147-A177-3AD203B41FA5}">
                      <a16:colId xmlns:a16="http://schemas.microsoft.com/office/drawing/2014/main" val="2120759621"/>
                    </a:ext>
                  </a:extLst>
                </a:gridCol>
                <a:gridCol w="1255147">
                  <a:extLst>
                    <a:ext uri="{9D8B030D-6E8A-4147-A177-3AD203B41FA5}">
                      <a16:colId xmlns:a16="http://schemas.microsoft.com/office/drawing/2014/main" val="3698589068"/>
                    </a:ext>
                  </a:extLst>
                </a:gridCol>
                <a:gridCol w="1637732">
                  <a:extLst>
                    <a:ext uri="{9D8B030D-6E8A-4147-A177-3AD203B41FA5}">
                      <a16:colId xmlns:a16="http://schemas.microsoft.com/office/drawing/2014/main" val="3086744832"/>
                    </a:ext>
                  </a:extLst>
                </a:gridCol>
                <a:gridCol w="1815151">
                  <a:extLst>
                    <a:ext uri="{9D8B030D-6E8A-4147-A177-3AD203B41FA5}">
                      <a16:colId xmlns:a16="http://schemas.microsoft.com/office/drawing/2014/main" val="865662989"/>
                    </a:ext>
                  </a:extLst>
                </a:gridCol>
              </a:tblGrid>
              <a:tr h="1108190">
                <a:tc>
                  <a:txBody>
                    <a:bodyPr/>
                    <a:lstStyle/>
                    <a:p>
                      <a:pPr algn="ctr">
                        <a:lnSpc>
                          <a:spcPct val="200000"/>
                        </a:lnSpc>
                      </a:pPr>
                      <a:r>
                        <a:rPr lang="es-ES" sz="2000" dirty="0">
                          <a:effectLst/>
                        </a:rPr>
                        <a:t>Repeticiones</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200000"/>
                        </a:lnSpc>
                      </a:pPr>
                      <a:r>
                        <a:rPr lang="es-ES" sz="2000" dirty="0">
                          <a:effectLst/>
                        </a:rPr>
                        <a:t>Frecuencia</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200000"/>
                        </a:lnSpc>
                      </a:pPr>
                      <a:r>
                        <a:rPr lang="es-ES" sz="2000" dirty="0">
                          <a:effectLst/>
                        </a:rPr>
                        <a:t>%</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200000"/>
                        </a:lnSpc>
                      </a:pPr>
                      <a:r>
                        <a:rPr lang="es-ES" sz="2000" dirty="0">
                          <a:effectLst/>
                        </a:rPr>
                        <a:t>Acumulado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200000"/>
                        </a:lnSpc>
                      </a:pPr>
                      <a:r>
                        <a:rPr lang="es-ES" sz="2000" dirty="0">
                          <a:effectLst/>
                        </a:rPr>
                        <a:t>%Acumulado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399233922"/>
                  </a:ext>
                </a:extLst>
              </a:tr>
              <a:tr h="508831">
                <a:tc>
                  <a:txBody>
                    <a:bodyPr/>
                    <a:lstStyle/>
                    <a:p>
                      <a:pPr algn="ctr">
                        <a:lnSpc>
                          <a:spcPct val="200000"/>
                        </a:lnSpc>
                      </a:pPr>
                      <a:r>
                        <a:rPr lang="es-ES" sz="2000" dirty="0">
                          <a:effectLst/>
                        </a:rPr>
                        <a:t>10000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dirty="0">
                          <a:effectLst/>
                        </a:rPr>
                        <a:t>300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37,41%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300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37,41%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07295206"/>
                  </a:ext>
                </a:extLst>
              </a:tr>
              <a:tr h="508831">
                <a:tc>
                  <a:txBody>
                    <a:bodyPr/>
                    <a:lstStyle/>
                    <a:p>
                      <a:pPr algn="ctr">
                        <a:lnSpc>
                          <a:spcPct val="200000"/>
                        </a:lnSpc>
                      </a:pPr>
                      <a:r>
                        <a:rPr lang="es-ES" sz="2000" dirty="0">
                          <a:effectLst/>
                        </a:rPr>
                        <a:t>1000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300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37,41%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600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74,81%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50550865"/>
                  </a:ext>
                </a:extLst>
              </a:tr>
              <a:tr h="508831">
                <a:tc>
                  <a:txBody>
                    <a:bodyPr/>
                    <a:lstStyle/>
                    <a:p>
                      <a:pPr algn="ctr">
                        <a:lnSpc>
                          <a:spcPct val="200000"/>
                        </a:lnSpc>
                      </a:pPr>
                      <a:r>
                        <a:rPr lang="es-ES" sz="2000" dirty="0">
                          <a:effectLst/>
                        </a:rPr>
                        <a:t>100000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200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24,94%</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800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99,75%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54785942"/>
                  </a:ext>
                </a:extLst>
              </a:tr>
              <a:tr h="508831">
                <a:tc>
                  <a:txBody>
                    <a:bodyPr/>
                    <a:lstStyle/>
                    <a:p>
                      <a:pPr algn="ctr">
                        <a:lnSpc>
                          <a:spcPct val="200000"/>
                        </a:lnSpc>
                      </a:pPr>
                      <a:r>
                        <a:rPr lang="es-ES" sz="2000" dirty="0">
                          <a:effectLst/>
                        </a:rPr>
                        <a:t>1000000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2</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0,25%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802</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100,00%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85691646"/>
                  </a:ext>
                </a:extLst>
              </a:tr>
              <a:tr h="508831">
                <a:tc>
                  <a:txBody>
                    <a:bodyPr/>
                    <a:lstStyle/>
                    <a:p>
                      <a:pPr>
                        <a:lnSpc>
                          <a:spcPct val="200000"/>
                        </a:lnSpc>
                      </a:pPr>
                      <a:r>
                        <a:rPr lang="es-ES" sz="2000">
                          <a:effectLst/>
                        </a:rPr>
                        <a:t>TOTALES</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802</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200000"/>
                        </a:lnSpc>
                      </a:pPr>
                      <a:r>
                        <a:rPr lang="es-ES" sz="2000">
                          <a:effectLst/>
                        </a:rPr>
                        <a:t>100,00%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200000"/>
                        </a:lnSpc>
                      </a:pPr>
                      <a:r>
                        <a:rPr lang="es-ES" sz="2000">
                          <a:effectLst/>
                        </a:rPr>
                        <a:t>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200000"/>
                        </a:lnSpc>
                      </a:pPr>
                      <a:r>
                        <a:rPr lang="es-ES" sz="2000" dirty="0">
                          <a:effectLst/>
                        </a:rPr>
                        <a:t>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89569074"/>
                  </a:ext>
                </a:extLst>
              </a:tr>
            </a:tbl>
          </a:graphicData>
        </a:graphic>
      </p:graphicFrame>
      <p:sp>
        <p:nvSpPr>
          <p:cNvPr id="7" name="Rectángulo 6">
            <a:extLst>
              <a:ext uri="{FF2B5EF4-FFF2-40B4-BE49-F238E27FC236}">
                <a16:creationId xmlns:a16="http://schemas.microsoft.com/office/drawing/2014/main" id="{5B9B48ED-FA5F-1649-A99D-625D40595277}"/>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6" name="CuadroTexto 5">
            <a:extLst>
              <a:ext uri="{FF2B5EF4-FFF2-40B4-BE49-F238E27FC236}">
                <a16:creationId xmlns:a16="http://schemas.microsoft.com/office/drawing/2014/main" id="{CC167110-0C4E-2045-9DAE-D370F79F5AEA}"/>
              </a:ext>
            </a:extLst>
          </p:cNvPr>
          <p:cNvSpPr txBox="1"/>
          <p:nvPr/>
        </p:nvSpPr>
        <p:spPr>
          <a:xfrm>
            <a:off x="354842" y="600505"/>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Tree>
    <p:extLst>
      <p:ext uri="{BB962C8B-B14F-4D97-AF65-F5344CB8AC3E}">
        <p14:creationId xmlns:p14="http://schemas.microsoft.com/office/powerpoint/2010/main" val="270485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DA7536BF-D890-48BA-BE23-D77C2F0898F9}"/>
              </a:ext>
            </a:extLst>
          </p:cNvPr>
          <p:cNvGraphicFramePr/>
          <p:nvPr>
            <p:extLst>
              <p:ext uri="{D42A27DB-BD31-4B8C-83A1-F6EECF244321}">
                <p14:modId xmlns:p14="http://schemas.microsoft.com/office/powerpoint/2010/main" val="2598479481"/>
              </p:ext>
            </p:extLst>
          </p:nvPr>
        </p:nvGraphicFramePr>
        <p:xfrm>
          <a:off x="464023" y="1433015"/>
          <a:ext cx="7697337" cy="438093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id="{5B9B48ED-FA5F-1649-A99D-625D40595277}"/>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8" name="CuadroTexto 7">
            <a:extLst>
              <a:ext uri="{FF2B5EF4-FFF2-40B4-BE49-F238E27FC236}">
                <a16:creationId xmlns:a16="http://schemas.microsoft.com/office/drawing/2014/main" id="{C6347D33-2044-194E-9A20-C2AE658FD980}"/>
              </a:ext>
            </a:extLst>
          </p:cNvPr>
          <p:cNvSpPr txBox="1"/>
          <p:nvPr/>
        </p:nvSpPr>
        <p:spPr>
          <a:xfrm>
            <a:off x="354842" y="504969"/>
            <a:ext cx="7397086" cy="553998"/>
          </a:xfrm>
          <a:prstGeom prst="rect">
            <a:avLst/>
          </a:prstGeom>
          <a:noFill/>
        </p:spPr>
        <p:txBody>
          <a:bodyPr wrap="square" rtlCol="0">
            <a:spAutoFit/>
          </a:bodyPr>
          <a:lstStyle/>
          <a:p>
            <a:r>
              <a:rPr lang="es-EC" sz="3000" dirty="0">
                <a:solidFill>
                  <a:schemeClr val="accent1"/>
                </a:solidFill>
                <a:latin typeface="Times New Roman" panose="02020603050405020304" pitchFamily="18" charset="0"/>
                <a:cs typeface="Times New Roman" panose="02020603050405020304" pitchFamily="18" charset="0"/>
              </a:rPr>
              <a:t>EVALUACIÓN DE RESULTADOS</a:t>
            </a:r>
          </a:p>
        </p:txBody>
      </p:sp>
      <p:sp>
        <p:nvSpPr>
          <p:cNvPr id="9" name="Rectángulo 8">
            <a:extLst>
              <a:ext uri="{FF2B5EF4-FFF2-40B4-BE49-F238E27FC236}">
                <a16:creationId xmlns:a16="http://schemas.microsoft.com/office/drawing/2014/main" id="{E983C56F-C2EF-B546-AFE6-65DC7EEDCA6C}"/>
              </a:ext>
            </a:extLst>
          </p:cNvPr>
          <p:cNvSpPr/>
          <p:nvPr/>
        </p:nvSpPr>
        <p:spPr>
          <a:xfrm>
            <a:off x="768096" y="5934329"/>
            <a:ext cx="7168895" cy="769441"/>
          </a:xfrm>
          <a:prstGeom prst="rect">
            <a:avLst/>
          </a:prstGeom>
        </p:spPr>
        <p:txBody>
          <a:bodyPr wrap="square">
            <a:spAutoFit/>
          </a:bodyPr>
          <a:lstStyle/>
          <a:p>
            <a:r>
              <a:rPr lang="es-EC" sz="2200" dirty="0">
                <a:latin typeface="Times New Roman" panose="02020603050405020304" pitchFamily="18" charset="0"/>
                <a:cs typeface="Times New Roman" panose="02020603050405020304" pitchFamily="18" charset="0"/>
              </a:rPr>
              <a:t>En la figura se muestra la eficiencia del UTM frente a ataques detectados bajo las 100000 repeticiones</a:t>
            </a:r>
          </a:p>
        </p:txBody>
      </p:sp>
    </p:spTree>
    <p:extLst>
      <p:ext uri="{BB962C8B-B14F-4D97-AF65-F5344CB8AC3E}">
        <p14:creationId xmlns:p14="http://schemas.microsoft.com/office/powerpoint/2010/main" val="3810551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Conclusiones</a:t>
            </a:r>
          </a:p>
        </p:txBody>
      </p:sp>
      <p:sp>
        <p:nvSpPr>
          <p:cNvPr id="4" name="CuadroTexto 3">
            <a:extLst>
              <a:ext uri="{FF2B5EF4-FFF2-40B4-BE49-F238E27FC236}">
                <a16:creationId xmlns:a16="http://schemas.microsoft.com/office/drawing/2014/main" id="{80B54108-2413-7945-91A3-E8A6FCA6F1C4}"/>
              </a:ext>
            </a:extLst>
          </p:cNvPr>
          <p:cNvSpPr txBox="1"/>
          <p:nvPr/>
        </p:nvSpPr>
        <p:spPr>
          <a:xfrm>
            <a:off x="474133" y="1488420"/>
            <a:ext cx="8263467" cy="4832092"/>
          </a:xfrm>
          <a:prstGeom prst="rect">
            <a:avLst/>
          </a:prstGeom>
          <a:noFill/>
        </p:spPr>
        <p:txBody>
          <a:bodyPr wrap="square" rtlCol="0">
            <a:spAutoFit/>
          </a:bodyPr>
          <a:lstStyle/>
          <a:p>
            <a:pPr marL="285750" indent="-285750">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En este estudio se realizó la revisión sistemática de literatura referente a la implementación de UTM sobre un dispositivo IoT. </a:t>
            </a:r>
          </a:p>
          <a:p>
            <a:pPr marL="285750" indent="-285750">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Se realizaron varias configuraciones y adaptaciones en el sistema operativo ClearOS, el cual tiene licencia libre en su versión </a:t>
            </a:r>
            <a:r>
              <a:rPr lang="es-ES" sz="2200" dirty="0" err="1">
                <a:latin typeface="Times New Roman" panose="02020603050405020304" pitchFamily="18" charset="0"/>
                <a:cs typeface="Times New Roman" panose="02020603050405020304" pitchFamily="18" charset="0"/>
              </a:rPr>
              <a:t>Community</a:t>
            </a:r>
            <a:r>
              <a:rPr lang="es-ES" sz="22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Esta implementación de ClearOS es la adecuada para hogares y microempresas las cuales no deben contar con más de 20 empleados para su eficaz respuesta. </a:t>
            </a:r>
            <a:endParaRPr lang="es-EC"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Para las pruebas de concepto se utilizó software libre para la inyección, recolección, procesamiento y análisis de tráfico, lo cual muestra que es una solución de bajo costo. </a:t>
            </a:r>
            <a:endParaRPr lang="es-EC"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Como resultado final se logró determinar algunas funcionalidades del UTM tanto de un sistema de detección y prevención de intrusos, como de filtrado de paquetes fueron exitosas.</a:t>
            </a:r>
            <a:endParaRPr lang="es-EC" sz="22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2A70E5C2-5227-E943-BC2A-42656987F3C2}"/>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Tree>
    <p:extLst>
      <p:ext uri="{BB962C8B-B14F-4D97-AF65-F5344CB8AC3E}">
        <p14:creationId xmlns:p14="http://schemas.microsoft.com/office/powerpoint/2010/main" val="301792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5D3371-3A36-1C4F-A96C-55886118844E}"/>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Recomendaciones</a:t>
            </a:r>
          </a:p>
        </p:txBody>
      </p:sp>
      <p:sp>
        <p:nvSpPr>
          <p:cNvPr id="4" name="CuadroTexto 3">
            <a:extLst>
              <a:ext uri="{FF2B5EF4-FFF2-40B4-BE49-F238E27FC236}">
                <a16:creationId xmlns:a16="http://schemas.microsoft.com/office/drawing/2014/main" id="{80B54108-2413-7945-91A3-E8A6FCA6F1C4}"/>
              </a:ext>
            </a:extLst>
          </p:cNvPr>
          <p:cNvSpPr txBox="1"/>
          <p:nvPr/>
        </p:nvSpPr>
        <p:spPr>
          <a:xfrm>
            <a:off x="474133" y="1488420"/>
            <a:ext cx="8263467" cy="4154984"/>
          </a:xfrm>
          <a:prstGeom prst="rect">
            <a:avLst/>
          </a:prstGeom>
          <a:noFill/>
        </p:spPr>
        <p:txBody>
          <a:bodyPr wrap="square" rtlCol="0">
            <a:spAutoFit/>
          </a:bodyPr>
          <a:lstStyle/>
          <a:p>
            <a:pPr marL="28575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Para la óptima implementación del UTM en su organización es recomendable configurar adecuadamente los puntos de acceso.</a:t>
            </a:r>
          </a:p>
          <a:p>
            <a:pPr marL="28575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Se recomienda utilizar una fuente de poder adecuada para que el funcionamiento de la placa </a:t>
            </a:r>
            <a:r>
              <a:rPr lang="es-ES" sz="2200" dirty="0" err="1">
                <a:latin typeface="Times New Roman" panose="02020603050405020304" pitchFamily="18" charset="0"/>
                <a:cs typeface="Times New Roman" panose="02020603050405020304" pitchFamily="18" charset="0"/>
              </a:rPr>
              <a:t>Atomic</a:t>
            </a:r>
            <a:r>
              <a:rPr lang="es-ES" sz="2200" dirty="0">
                <a:latin typeface="Times New Roman" panose="02020603050405020304" pitchFamily="18" charset="0"/>
                <a:cs typeface="Times New Roman" panose="02020603050405020304" pitchFamily="18" charset="0"/>
              </a:rPr>
              <a:t> PI sea el mas óptimo. </a:t>
            </a:r>
          </a:p>
          <a:p>
            <a:pPr marL="28575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En el caso de que el número de dispositivos aumentase en la organización se recomienda dotar de un ventilador a la placa </a:t>
            </a:r>
            <a:r>
              <a:rPr lang="es-ES" sz="2200" dirty="0" err="1">
                <a:latin typeface="Times New Roman" panose="02020603050405020304" pitchFamily="18" charset="0"/>
                <a:cs typeface="Times New Roman" panose="02020603050405020304" pitchFamily="18" charset="0"/>
              </a:rPr>
              <a:t>Atomic</a:t>
            </a:r>
            <a:r>
              <a:rPr lang="es-ES" sz="2200" dirty="0">
                <a:latin typeface="Times New Roman" panose="02020603050405020304" pitchFamily="18" charset="0"/>
                <a:cs typeface="Times New Roman" panose="02020603050405020304" pitchFamily="18" charset="0"/>
              </a:rPr>
              <a:t> PI para una eficaz refrigeración del procesador.</a:t>
            </a:r>
          </a:p>
          <a:p>
            <a:pPr marL="28575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Recomendable utilizar las aplicaciones libres, para la implementación de las funcionalidades del UTM dentro de los Pymes </a:t>
            </a:r>
            <a:r>
              <a:rPr lang="es-ES" sz="2200">
                <a:latin typeface="Times New Roman" panose="02020603050405020304" pitchFamily="18" charset="0"/>
                <a:cs typeface="Times New Roman" panose="02020603050405020304" pitchFamily="18" charset="0"/>
              </a:rPr>
              <a:t>y hogares.</a:t>
            </a:r>
            <a:endParaRPr lang="es-E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2200" dirty="0">
                <a:latin typeface="Times New Roman" panose="02020603050405020304" pitchFamily="18" charset="0"/>
                <a:cs typeface="Times New Roman" panose="02020603050405020304" pitchFamily="18" charset="0"/>
              </a:rPr>
              <a:t>Si se desea implementar mas funcionalidades en el UTM, se debe considerar la compatibilidad con el resto de aplicaciones.</a:t>
            </a:r>
            <a:endParaRPr lang="es-ES"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9FB8FA13-1551-EE4D-A16F-B34E713D7444}"/>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Tree>
    <p:extLst>
      <p:ext uri="{BB962C8B-B14F-4D97-AF65-F5344CB8AC3E}">
        <p14:creationId xmlns:p14="http://schemas.microsoft.com/office/powerpoint/2010/main" val="280007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a:extLst>
              <a:ext uri="{FF2B5EF4-FFF2-40B4-BE49-F238E27FC236}">
                <a16:creationId xmlns:a16="http://schemas.microsoft.com/office/drawing/2014/main" id="{50577147-4F9F-4848-A7C7-44AB35F6A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747"/>
          <a:stretch>
            <a:fillRect/>
          </a:stretch>
        </p:blipFill>
        <p:spPr bwMode="auto">
          <a:xfrm>
            <a:off x="2661312" y="642938"/>
            <a:ext cx="6434257" cy="17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2ECF34E8-BD65-454B-924B-FA9DE59CDCDF}"/>
              </a:ext>
            </a:extLst>
          </p:cNvPr>
          <p:cNvSpPr/>
          <p:nvPr/>
        </p:nvSpPr>
        <p:spPr>
          <a:xfrm>
            <a:off x="459581" y="3887530"/>
            <a:ext cx="11272837" cy="338554"/>
          </a:xfrm>
          <a:prstGeom prst="rect">
            <a:avLst/>
          </a:prstGeom>
        </p:spPr>
        <p:txBody>
          <a:bodyPr>
            <a:spAutoFit/>
          </a:bodyPr>
          <a:lstStyle/>
          <a:p>
            <a:pPr algn="ctr">
              <a:defRPr/>
            </a:pPr>
            <a:r>
              <a:rPr lang="es-ES_tradnl" sz="16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TRABAJO DE TITULACIÓN, PREVIO A LA OBTENCIÓN DEL TÍTULO DE INGENIERO EN SISTEMAS E INFORMÁTICA</a:t>
            </a:r>
            <a:endParaRPr lang="es-EC" sz="16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ítulo 1">
            <a:extLst>
              <a:ext uri="{FF2B5EF4-FFF2-40B4-BE49-F238E27FC236}">
                <a16:creationId xmlns:a16="http://schemas.microsoft.com/office/drawing/2014/main" id="{B1DE05E7-5E72-CD42-A1EC-43D1EB6060F9}"/>
              </a:ext>
            </a:extLst>
          </p:cNvPr>
          <p:cNvSpPr>
            <a:spLocks noGrp="1"/>
          </p:cNvSpPr>
          <p:nvPr>
            <p:ph type="ctrTitle"/>
          </p:nvPr>
        </p:nvSpPr>
        <p:spPr>
          <a:xfrm>
            <a:off x="599281" y="4402296"/>
            <a:ext cx="10993437" cy="865774"/>
          </a:xfrm>
        </p:spPr>
        <p:txBody>
          <a:bodyPr>
            <a:noAutofit/>
          </a:bodyPr>
          <a:lstStyle/>
          <a:p>
            <a:pPr algn="ctr">
              <a:defRPr/>
            </a:pPr>
            <a:r>
              <a:rPr lang="es-EC" sz="2400" b="1"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TEMA: “IMPLEMENTACIÓN DE UN SISTEMA MULTIFUNCIÓN DE TIPO UTM UTILIZANDO HARDWARE ATOMIC PI”</a:t>
            </a:r>
            <a:endParaRPr lang="es-EC" sz="2400" dirty="0">
              <a:solidFill>
                <a:schemeClr val="bg1"/>
              </a:solidFill>
              <a:latin typeface="Times New Roman" panose="02020603050405020304" pitchFamily="18" charset="0"/>
              <a:cs typeface="Times New Roman" panose="02020603050405020304" pitchFamily="18" charset="0"/>
            </a:endParaRPr>
          </a:p>
        </p:txBody>
      </p:sp>
      <p:sp>
        <p:nvSpPr>
          <p:cNvPr id="8" name="Subtítulo 2">
            <a:extLst>
              <a:ext uri="{FF2B5EF4-FFF2-40B4-BE49-F238E27FC236}">
                <a16:creationId xmlns:a16="http://schemas.microsoft.com/office/drawing/2014/main" id="{AEE512C3-F39B-2A41-B3A8-8030B956E1CE}"/>
              </a:ext>
            </a:extLst>
          </p:cNvPr>
          <p:cNvSpPr>
            <a:spLocks noGrp="1"/>
          </p:cNvSpPr>
          <p:nvPr>
            <p:ph type="subTitle" idx="1"/>
          </p:nvPr>
        </p:nvSpPr>
        <p:spPr>
          <a:xfrm>
            <a:off x="598488" y="5507038"/>
            <a:ext cx="5497512" cy="877887"/>
          </a:xfrm>
        </p:spPr>
        <p:txBody>
          <a:bodyPr rtlCol="0"/>
          <a:lstStyle/>
          <a:p>
            <a:pPr eaLnBrk="1" fontAlgn="auto" hangingPunct="1">
              <a:spcAft>
                <a:spcPts val="800"/>
              </a:spcAft>
              <a:buFont typeface="Wingdings 2" panose="05020102010507070707" pitchFamily="18" charset="2"/>
              <a:buNone/>
              <a:defRPr/>
            </a:pPr>
            <a:r>
              <a:rPr lang="es-419"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AUTOR</a:t>
            </a:r>
            <a:r>
              <a:rPr lang="es-419"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a:t>
            </a:r>
            <a:r>
              <a:rPr lang="es-419"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 PEÑAFIEL LARCO, CARLOS ALEJANDRO</a:t>
            </a:r>
            <a:endParaRPr lang="en-US" sz="1400"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eaLnBrk="1" fontAlgn="auto" hangingPunct="1">
              <a:spcAft>
                <a:spcPts val="800"/>
              </a:spcAft>
              <a:buFont typeface="Wingdings 2" panose="05020102010507070707" pitchFamily="18" charset="2"/>
              <a:buNone/>
              <a:defRPr/>
            </a:pPr>
            <a:r>
              <a:rPr lang="es-419"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DIRECTOR</a:t>
            </a:r>
            <a:r>
              <a:rPr lang="es-419" dirty="0">
                <a:solidFill>
                  <a:schemeClr val="accent1">
                    <a:lumMod val="20000"/>
                    <a:lumOff val="80000"/>
                  </a:schemeClr>
                </a:solidFill>
                <a:latin typeface="Times New Roman" panose="02020603050405020304" pitchFamily="18" charset="0"/>
                <a:ea typeface="Malgun Gothic" panose="020B0503020000020004" pitchFamily="34" charset="-127"/>
                <a:cs typeface="Times New Roman" panose="02020603050405020304" pitchFamily="18" charset="0"/>
              </a:rPr>
              <a:t>: FUERTES DÍAZ WALTER MARCELO, PH.D.</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9" name="Subtítulo 2">
            <a:extLst>
              <a:ext uri="{FF2B5EF4-FFF2-40B4-BE49-F238E27FC236}">
                <a16:creationId xmlns:a16="http://schemas.microsoft.com/office/drawing/2014/main" id="{EFBE649A-6387-FC42-A7F1-188C2B1F69E4}"/>
              </a:ext>
            </a:extLst>
          </p:cNvPr>
          <p:cNvSpPr txBox="1">
            <a:spLocks/>
          </p:cNvSpPr>
          <p:nvPr/>
        </p:nvSpPr>
        <p:spPr>
          <a:xfrm>
            <a:off x="9347128" y="5969416"/>
            <a:ext cx="4260850" cy="601662"/>
          </a:xfrm>
          <a:prstGeom prst="rect">
            <a:avLst/>
          </a:prstGeom>
        </p:spPr>
        <p:txBody>
          <a:bodyP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fontAlgn="auto">
              <a:defRPr/>
            </a:pPr>
            <a:r>
              <a:rPr lang="es-EC" b="1" dirty="0">
                <a:solidFill>
                  <a:schemeClr val="bg1"/>
                </a:solidFill>
                <a:latin typeface="Times New Roman" panose="02020603050405020304" pitchFamily="18" charset="0"/>
                <a:cs typeface="Times New Roman" panose="02020603050405020304" pitchFamily="18" charset="0"/>
              </a:rPr>
              <a:t>SEPTIEMBRE - 2020</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1269242" y="2367893"/>
            <a:ext cx="10208311" cy="923330"/>
          </a:xfrm>
          <a:prstGeom prst="rect">
            <a:avLst/>
          </a:prstGeom>
          <a:noFill/>
        </p:spPr>
        <p:txBody>
          <a:bodyPr wrap="square" rtlCol="0">
            <a:spAutoFit/>
          </a:bodyPr>
          <a:lstStyle/>
          <a:p>
            <a:pPr algn="ctr"/>
            <a:r>
              <a:rPr lang="es-ES" b="1" dirty="0">
                <a:latin typeface="Times New Roman" panose="02020603050405020304" pitchFamily="18" charset="0"/>
                <a:ea typeface="Arial" panose="020B0604020202020204" pitchFamily="34" charset="0"/>
                <a:cs typeface="Times New Roman" panose="02020603050405020304" pitchFamily="18" charset="0"/>
              </a:rPr>
              <a:t>DEPARTAMENTO DE CIENCIAS DE LA COMPUTACIÓN</a:t>
            </a:r>
          </a:p>
          <a:p>
            <a:pPr algn="ctr"/>
            <a:r>
              <a:rPr lang="es-EC" dirty="0">
                <a:latin typeface="Times New Roman" panose="02020603050405020304" pitchFamily="18" charset="0"/>
                <a:ea typeface="Arial" panose="020B0604020202020204" pitchFamily="34" charset="0"/>
                <a:cs typeface="Times New Roman" panose="02020603050405020304" pitchFamily="18" charset="0"/>
              </a:rPr>
              <a:t> </a:t>
            </a:r>
            <a:r>
              <a:rPr lang="es-ES" b="1" dirty="0">
                <a:latin typeface="Times New Roman" panose="02020603050405020304" pitchFamily="18" charset="0"/>
                <a:ea typeface="Arial" panose="020B0604020202020204" pitchFamily="34" charset="0"/>
                <a:cs typeface="Times New Roman" panose="02020603050405020304" pitchFamily="18" charset="0"/>
              </a:rPr>
              <a:t>CARRERA DE INGENIERÍA EN SISTEMAS E INFORMÁTIC</a:t>
            </a:r>
            <a:r>
              <a:rPr lang="es-ES" b="1" dirty="0">
                <a:latin typeface="Times New Roman" panose="02020603050405020304" pitchFamily="18" charset="0"/>
                <a:ea typeface="Arial" panose="020B0604020202020204" pitchFamily="34" charset="0"/>
              </a:rPr>
              <a:t>A </a:t>
            </a:r>
            <a:endParaRPr lang="es-EC" dirty="0"/>
          </a:p>
          <a:p>
            <a:endParaRPr lang="es-EC" dirty="0"/>
          </a:p>
        </p:txBody>
      </p:sp>
      <p:sp>
        <p:nvSpPr>
          <p:cNvPr id="3" name="CuadroTexto 2"/>
          <p:cNvSpPr txBox="1"/>
          <p:nvPr/>
        </p:nvSpPr>
        <p:spPr>
          <a:xfrm>
            <a:off x="6974008" y="5315966"/>
            <a:ext cx="4599081" cy="707886"/>
          </a:xfrm>
          <a:prstGeom prst="rect">
            <a:avLst/>
          </a:prstGeom>
          <a:noFill/>
        </p:spPr>
        <p:txBody>
          <a:bodyPr wrap="square" rtlCol="0">
            <a:spAutoFit/>
          </a:bodyPr>
          <a:lstStyle/>
          <a:p>
            <a:r>
              <a:rPr lang="es-EC" sz="4000" dirty="0">
                <a:solidFill>
                  <a:srgbClr val="FF0000"/>
                </a:solidFill>
              </a:rPr>
              <a:t>Muchas gracias</a:t>
            </a:r>
          </a:p>
        </p:txBody>
      </p:sp>
    </p:spTree>
    <p:extLst>
      <p:ext uri="{BB962C8B-B14F-4D97-AF65-F5344CB8AC3E}">
        <p14:creationId xmlns:p14="http://schemas.microsoft.com/office/powerpoint/2010/main" val="37299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9B04354-C800-A842-8B54-DB3A460C2AC0}"/>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pic>
        <p:nvPicPr>
          <p:cNvPr id="5" name="Imagen 4">
            <a:extLst>
              <a:ext uri="{FF2B5EF4-FFF2-40B4-BE49-F238E27FC236}">
                <a16:creationId xmlns:a16="http://schemas.microsoft.com/office/drawing/2014/main" id="{4142BDD9-3190-C743-A88C-12DC19966675}"/>
              </a:ext>
            </a:extLst>
          </p:cNvPr>
          <p:cNvPicPr>
            <a:picLocks noChangeAspect="1"/>
          </p:cNvPicPr>
          <p:nvPr/>
        </p:nvPicPr>
        <p:blipFill>
          <a:blip r:embed="rId2"/>
          <a:stretch>
            <a:fillRect/>
          </a:stretch>
        </p:blipFill>
        <p:spPr>
          <a:xfrm>
            <a:off x="376065" y="1760561"/>
            <a:ext cx="2099849" cy="2099849"/>
          </a:xfrm>
          <a:prstGeom prst="rect">
            <a:avLst/>
          </a:prstGeom>
        </p:spPr>
      </p:pic>
      <p:pic>
        <p:nvPicPr>
          <p:cNvPr id="7" name="Imagen 6" descr="Imagen que contiene lego&#10;&#10;Descripción generada automáticamente">
            <a:extLst>
              <a:ext uri="{FF2B5EF4-FFF2-40B4-BE49-F238E27FC236}">
                <a16:creationId xmlns:a16="http://schemas.microsoft.com/office/drawing/2014/main" id="{71DAADD2-2D8F-F94C-9047-E72DCCB0CC64}"/>
              </a:ext>
            </a:extLst>
          </p:cNvPr>
          <p:cNvPicPr>
            <a:picLocks noChangeAspect="1"/>
          </p:cNvPicPr>
          <p:nvPr/>
        </p:nvPicPr>
        <p:blipFill>
          <a:blip r:embed="rId3"/>
          <a:stretch>
            <a:fillRect/>
          </a:stretch>
        </p:blipFill>
        <p:spPr>
          <a:xfrm>
            <a:off x="1630289" y="2448169"/>
            <a:ext cx="1000369" cy="665871"/>
          </a:xfrm>
          <a:prstGeom prst="rect">
            <a:avLst/>
          </a:prstGeom>
        </p:spPr>
      </p:pic>
      <p:pic>
        <p:nvPicPr>
          <p:cNvPr id="9" name="Imagen 8" descr="Imagen que contiene agua&#10;&#10;Descripción generada automáticamente">
            <a:extLst>
              <a:ext uri="{FF2B5EF4-FFF2-40B4-BE49-F238E27FC236}">
                <a16:creationId xmlns:a16="http://schemas.microsoft.com/office/drawing/2014/main" id="{BF9BCF9F-C461-E147-ABDC-AD3FB7BF8C50}"/>
              </a:ext>
            </a:extLst>
          </p:cNvPr>
          <p:cNvPicPr>
            <a:picLocks noChangeAspect="1"/>
          </p:cNvPicPr>
          <p:nvPr/>
        </p:nvPicPr>
        <p:blipFill>
          <a:blip r:embed="rId4"/>
          <a:stretch>
            <a:fillRect/>
          </a:stretch>
        </p:blipFill>
        <p:spPr>
          <a:xfrm>
            <a:off x="3445628" y="1760561"/>
            <a:ext cx="2177609" cy="2177609"/>
          </a:xfrm>
          <a:prstGeom prst="rect">
            <a:avLst/>
          </a:prstGeom>
        </p:spPr>
      </p:pic>
      <p:sp>
        <p:nvSpPr>
          <p:cNvPr id="10" name="CuadroTexto 9">
            <a:extLst>
              <a:ext uri="{FF2B5EF4-FFF2-40B4-BE49-F238E27FC236}">
                <a16:creationId xmlns:a16="http://schemas.microsoft.com/office/drawing/2014/main" id="{8227633C-BD19-D24A-8337-F50E174ECFFA}"/>
              </a:ext>
            </a:extLst>
          </p:cNvPr>
          <p:cNvSpPr txBox="1"/>
          <p:nvPr/>
        </p:nvSpPr>
        <p:spPr>
          <a:xfrm>
            <a:off x="586336" y="4115992"/>
            <a:ext cx="1647483" cy="923330"/>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Alto índice de </a:t>
            </a:r>
          </a:p>
          <a:p>
            <a:r>
              <a:rPr lang="es-EC" dirty="0">
                <a:latin typeface="Times New Roman" panose="02020603050405020304" pitchFamily="18" charset="0"/>
                <a:cs typeface="Times New Roman" panose="02020603050405020304" pitchFamily="18" charset="0"/>
              </a:rPr>
              <a:t>Ataques cibernéticos</a:t>
            </a:r>
          </a:p>
        </p:txBody>
      </p:sp>
      <p:sp>
        <p:nvSpPr>
          <p:cNvPr id="12" name="CuadroTexto 11">
            <a:extLst>
              <a:ext uri="{FF2B5EF4-FFF2-40B4-BE49-F238E27FC236}">
                <a16:creationId xmlns:a16="http://schemas.microsoft.com/office/drawing/2014/main" id="{67565A46-4DF4-2641-89D8-D2EC4618E9F3}"/>
              </a:ext>
            </a:extLst>
          </p:cNvPr>
          <p:cNvSpPr txBox="1"/>
          <p:nvPr/>
        </p:nvSpPr>
        <p:spPr>
          <a:xfrm>
            <a:off x="3521433" y="4030914"/>
            <a:ext cx="2347104" cy="1200329"/>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Ausencia de carreras de grado y programas de   posgrados de</a:t>
            </a:r>
          </a:p>
          <a:p>
            <a:r>
              <a:rPr lang="es-EC" dirty="0">
                <a:latin typeface="Times New Roman" panose="02020603050405020304" pitchFamily="18" charset="0"/>
                <a:cs typeface="Times New Roman" panose="02020603050405020304" pitchFamily="18" charset="0"/>
              </a:rPr>
              <a:t>Ciberseguridad  </a:t>
            </a:r>
          </a:p>
        </p:txBody>
      </p:sp>
      <p:pic>
        <p:nvPicPr>
          <p:cNvPr id="14" name="Imagen 13" descr="Imagen que contiene oscuro, firmar, señal, parado&#10;&#10;Descripción generada automáticamente">
            <a:extLst>
              <a:ext uri="{FF2B5EF4-FFF2-40B4-BE49-F238E27FC236}">
                <a16:creationId xmlns:a16="http://schemas.microsoft.com/office/drawing/2014/main" id="{62388088-F24C-2E4E-B467-EB32823C57F1}"/>
              </a:ext>
            </a:extLst>
          </p:cNvPr>
          <p:cNvPicPr>
            <a:picLocks noChangeAspect="1"/>
          </p:cNvPicPr>
          <p:nvPr/>
        </p:nvPicPr>
        <p:blipFill>
          <a:blip r:embed="rId5"/>
          <a:stretch>
            <a:fillRect/>
          </a:stretch>
        </p:blipFill>
        <p:spPr>
          <a:xfrm>
            <a:off x="6438207" y="1745507"/>
            <a:ext cx="1945989" cy="2192663"/>
          </a:xfrm>
          <a:prstGeom prst="rect">
            <a:avLst/>
          </a:prstGeom>
        </p:spPr>
      </p:pic>
      <p:sp>
        <p:nvSpPr>
          <p:cNvPr id="15" name="CuadroTexto 14">
            <a:extLst>
              <a:ext uri="{FF2B5EF4-FFF2-40B4-BE49-F238E27FC236}">
                <a16:creationId xmlns:a16="http://schemas.microsoft.com/office/drawing/2014/main" id="{9A794562-45D8-7048-B09E-904CCBD8D61E}"/>
              </a:ext>
            </a:extLst>
          </p:cNvPr>
          <p:cNvSpPr txBox="1"/>
          <p:nvPr/>
        </p:nvSpPr>
        <p:spPr>
          <a:xfrm>
            <a:off x="6603833" y="4276578"/>
            <a:ext cx="2441694" cy="923330"/>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Carencia de dispositivos</a:t>
            </a:r>
          </a:p>
          <a:p>
            <a:r>
              <a:rPr lang="es-EC" dirty="0">
                <a:latin typeface="Times New Roman" panose="02020603050405020304" pitchFamily="18" charset="0"/>
                <a:cs typeface="Times New Roman" panose="02020603050405020304" pitchFamily="18" charset="0"/>
              </a:rPr>
              <a:t>de seguridad en las </a:t>
            </a:r>
          </a:p>
          <a:p>
            <a:r>
              <a:rPr lang="es-EC" dirty="0">
                <a:latin typeface="Times New Roman" panose="02020603050405020304" pitchFamily="18" charset="0"/>
                <a:cs typeface="Times New Roman" panose="02020603050405020304" pitchFamily="18" charset="0"/>
              </a:rPr>
              <a:t>organizaciones  </a:t>
            </a:r>
          </a:p>
        </p:txBody>
      </p:sp>
      <p:sp>
        <p:nvSpPr>
          <p:cNvPr id="18" name="CuadroTexto 17">
            <a:extLst>
              <a:ext uri="{FF2B5EF4-FFF2-40B4-BE49-F238E27FC236}">
                <a16:creationId xmlns:a16="http://schemas.microsoft.com/office/drawing/2014/main" id="{B7309179-D80D-014A-81CA-B0D99B1F5CC4}"/>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Declaración del Problema</a:t>
            </a:r>
          </a:p>
        </p:txBody>
      </p:sp>
      <p:sp>
        <p:nvSpPr>
          <p:cNvPr id="3" name="CuadroTexto 2"/>
          <p:cNvSpPr txBox="1"/>
          <p:nvPr/>
        </p:nvSpPr>
        <p:spPr>
          <a:xfrm>
            <a:off x="863484" y="5446753"/>
            <a:ext cx="3316406" cy="1200329"/>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Alto costo de la tecnología de software y hardware que cumpla diversos tipos de soluciones de seguridad en un solo sistema.</a:t>
            </a:r>
          </a:p>
        </p:txBody>
      </p:sp>
      <p:pic>
        <p:nvPicPr>
          <p:cNvPr id="4" name="Imagen 3"/>
          <p:cNvPicPr>
            <a:picLocks noChangeAspect="1"/>
          </p:cNvPicPr>
          <p:nvPr/>
        </p:nvPicPr>
        <p:blipFill>
          <a:blip r:embed="rId6"/>
          <a:stretch>
            <a:fillRect/>
          </a:stretch>
        </p:blipFill>
        <p:spPr>
          <a:xfrm>
            <a:off x="4346224" y="5270631"/>
            <a:ext cx="2124075" cy="1552575"/>
          </a:xfrm>
          <a:prstGeom prst="rect">
            <a:avLst/>
          </a:prstGeom>
          <a:ln>
            <a:solidFill>
              <a:schemeClr val="tx2"/>
            </a:solidFill>
          </a:ln>
        </p:spPr>
      </p:pic>
    </p:spTree>
    <p:extLst>
      <p:ext uri="{BB962C8B-B14F-4D97-AF65-F5344CB8AC3E}">
        <p14:creationId xmlns:p14="http://schemas.microsoft.com/office/powerpoint/2010/main" val="383677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3805CA6-575D-224D-96FE-6AA2F5F79DE4}"/>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3" name="CuadroTexto 2">
            <a:extLst>
              <a:ext uri="{FF2B5EF4-FFF2-40B4-BE49-F238E27FC236}">
                <a16:creationId xmlns:a16="http://schemas.microsoft.com/office/drawing/2014/main" id="{C9A5BAC8-4036-524A-9CD9-F0A92A371A6F}"/>
              </a:ext>
            </a:extLst>
          </p:cNvPr>
          <p:cNvSpPr txBox="1"/>
          <p:nvPr/>
        </p:nvSpPr>
        <p:spPr>
          <a:xfrm>
            <a:off x="626533" y="1826689"/>
            <a:ext cx="8212667" cy="1446550"/>
          </a:xfrm>
          <a:prstGeom prst="rect">
            <a:avLst/>
          </a:prstGeom>
          <a:noFill/>
        </p:spPr>
        <p:txBody>
          <a:bodyPr wrap="square" rtlCol="0">
            <a:spAutoFit/>
          </a:bodyPr>
          <a:lstStyle/>
          <a:p>
            <a:r>
              <a:rPr lang="es-ES" sz="2200" b="1" dirty="0">
                <a:latin typeface="Times New Roman" panose="02020603050405020304" pitchFamily="18" charset="0"/>
                <a:cs typeface="Times New Roman" panose="02020603050405020304" pitchFamily="18" charset="0"/>
              </a:rPr>
              <a:t>Objetivo General.</a:t>
            </a:r>
          </a:p>
          <a:p>
            <a:r>
              <a:rPr lang="es-ES" sz="2200" dirty="0">
                <a:latin typeface="Times New Roman" panose="02020603050405020304" pitchFamily="18" charset="0"/>
                <a:cs typeface="Times New Roman" panose="02020603050405020304" pitchFamily="18" charset="0"/>
              </a:rPr>
              <a:t>Desarrollar un prototipo de sistema de seguridad multifunción basado en la solución UTM, utilizando Hardware libre, para incrementar la seguridad de red de las organizaciones y los usuarios.</a:t>
            </a:r>
            <a:endParaRPr lang="es-EC" sz="22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797D0254-A819-D848-AE6D-82D7F814EA4B}"/>
              </a:ext>
            </a:extLst>
          </p:cNvPr>
          <p:cNvSpPr txBox="1"/>
          <p:nvPr/>
        </p:nvSpPr>
        <p:spPr>
          <a:xfrm>
            <a:off x="626533" y="3394246"/>
            <a:ext cx="7985204" cy="3477875"/>
          </a:xfrm>
          <a:prstGeom prst="rect">
            <a:avLst/>
          </a:prstGeom>
          <a:noFill/>
        </p:spPr>
        <p:txBody>
          <a:bodyPr wrap="square" rtlCol="0">
            <a:spAutoFit/>
          </a:bodyPr>
          <a:lstStyle/>
          <a:p>
            <a:pPr lvl="0"/>
            <a:r>
              <a:rPr lang="es-ES_tradnl" sz="2200" b="1" dirty="0">
                <a:latin typeface="Times New Roman" panose="02020603050405020304" pitchFamily="18" charset="0"/>
                <a:cs typeface="Times New Roman" panose="02020603050405020304" pitchFamily="18" charset="0"/>
              </a:rPr>
              <a:t>Objetivos Específicos.</a:t>
            </a:r>
          </a:p>
          <a:p>
            <a:pPr marL="285750" lvl="0" indent="-285750">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Determinar el estado del Arte, la funcionalidad de un UTM, y el diseño de la solución </a:t>
            </a:r>
            <a:r>
              <a:rPr lang="es-ES_tradnl" sz="2200" dirty="0" err="1">
                <a:latin typeface="Times New Roman" panose="02020603050405020304" pitchFamily="18" charset="0"/>
                <a:cs typeface="Times New Roman" panose="02020603050405020304" pitchFamily="18" charset="0"/>
              </a:rPr>
              <a:t>IoT</a:t>
            </a:r>
            <a:r>
              <a:rPr lang="es-ES_tradnl" sz="2200" dirty="0">
                <a:latin typeface="Times New Roman" panose="02020603050405020304" pitchFamily="18" charset="0"/>
                <a:cs typeface="Times New Roman" panose="02020603050405020304" pitchFamily="18" charset="0"/>
              </a:rPr>
              <a:t>. </a:t>
            </a:r>
            <a:endParaRPr lang="es-EC" sz="2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Construir un escenario controlado de pruebas para obtener información necesaria para cotejar con los indicios de la investigación.</a:t>
            </a:r>
            <a:endParaRPr lang="es-EC" sz="2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Dotar de funcionalidades UTM al dispositivo </a:t>
            </a:r>
            <a:r>
              <a:rPr lang="es-ES_tradnl" sz="2200" dirty="0" err="1">
                <a:latin typeface="Times New Roman" panose="02020603050405020304" pitchFamily="18" charset="0"/>
                <a:cs typeface="Times New Roman" panose="02020603050405020304" pitchFamily="18" charset="0"/>
              </a:rPr>
              <a:t>Atomic</a:t>
            </a:r>
            <a:r>
              <a:rPr lang="es-ES_tradnl" sz="2200" dirty="0">
                <a:latin typeface="Times New Roman" panose="02020603050405020304" pitchFamily="18" charset="0"/>
                <a:cs typeface="Times New Roman" panose="02020603050405020304" pitchFamily="18" charset="0"/>
              </a:rPr>
              <a:t> Pi, tales como Firewall, IDS e IPS usando el software </a:t>
            </a:r>
            <a:r>
              <a:rPr lang="es-ES_tradnl" sz="2200" dirty="0" err="1">
                <a:latin typeface="Times New Roman" panose="02020603050405020304" pitchFamily="18" charset="0"/>
                <a:cs typeface="Times New Roman" panose="02020603050405020304" pitchFamily="18" charset="0"/>
              </a:rPr>
              <a:t>ClearOs</a:t>
            </a:r>
            <a:r>
              <a:rPr lang="es-ES_tradnl" sz="2200" dirty="0">
                <a:latin typeface="Times New Roman" panose="02020603050405020304" pitchFamily="18" charset="0"/>
                <a:cs typeface="Times New Roman" panose="02020603050405020304" pitchFamily="18" charset="0"/>
              </a:rPr>
              <a:t>, </a:t>
            </a:r>
            <a:r>
              <a:rPr lang="es-ES_tradnl" sz="2200" dirty="0" err="1">
                <a:latin typeface="Times New Roman" panose="02020603050405020304" pitchFamily="18" charset="0"/>
                <a:cs typeface="Times New Roman" panose="02020603050405020304" pitchFamily="18" charset="0"/>
              </a:rPr>
              <a:t>Snort</a:t>
            </a:r>
            <a:r>
              <a:rPr lang="es-ES_tradnl" sz="2200" dirty="0">
                <a:latin typeface="Times New Roman" panose="02020603050405020304" pitchFamily="18" charset="0"/>
                <a:cs typeface="Times New Roman" panose="02020603050405020304" pitchFamily="18" charset="0"/>
              </a:rPr>
              <a:t>, </a:t>
            </a:r>
            <a:r>
              <a:rPr lang="es-ES_tradnl" sz="2200" dirty="0" err="1">
                <a:latin typeface="Times New Roman" panose="02020603050405020304" pitchFamily="18" charset="0"/>
                <a:cs typeface="Times New Roman" panose="02020603050405020304" pitchFamily="18" charset="0"/>
              </a:rPr>
              <a:t>Nessus</a:t>
            </a:r>
            <a:r>
              <a:rPr lang="es-ES_tradnl" sz="2200" dirty="0">
                <a:latin typeface="Times New Roman" panose="02020603050405020304" pitchFamily="18" charset="0"/>
                <a:cs typeface="Times New Roman" panose="02020603050405020304" pitchFamily="18" charset="0"/>
              </a:rPr>
              <a:t> y las librerías que ofrece el lenguaje Python para el Hardware </a:t>
            </a:r>
            <a:r>
              <a:rPr lang="es-ES_tradnl" sz="2200" dirty="0" err="1">
                <a:latin typeface="Times New Roman" panose="02020603050405020304" pitchFamily="18" charset="0"/>
                <a:cs typeface="Times New Roman" panose="02020603050405020304" pitchFamily="18" charset="0"/>
              </a:rPr>
              <a:t>Atomic</a:t>
            </a:r>
            <a:r>
              <a:rPr lang="es-ES_tradnl" sz="2200" dirty="0">
                <a:latin typeface="Times New Roman" panose="02020603050405020304" pitchFamily="18" charset="0"/>
                <a:cs typeface="Times New Roman" panose="02020603050405020304" pitchFamily="18" charset="0"/>
              </a:rPr>
              <a:t> Pi.</a:t>
            </a:r>
            <a:endParaRPr lang="es-EC" sz="22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1311B5DD-D40F-E044-80F0-7FEA9FDB31AF}"/>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Objetivos</a:t>
            </a:r>
          </a:p>
        </p:txBody>
      </p:sp>
    </p:spTree>
    <p:extLst>
      <p:ext uri="{BB962C8B-B14F-4D97-AF65-F5344CB8AC3E}">
        <p14:creationId xmlns:p14="http://schemas.microsoft.com/office/powerpoint/2010/main" val="23369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7FD8FC9-A87B-8C47-9041-18BD95A36A01}"/>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 </a:t>
            </a:r>
          </a:p>
          <a:p>
            <a:pPr algn="ctr"/>
            <a:endParaRPr lang="es-EC" dirty="0"/>
          </a:p>
        </p:txBody>
      </p:sp>
      <p:sp>
        <p:nvSpPr>
          <p:cNvPr id="6" name="CuadroTexto 5">
            <a:extLst>
              <a:ext uri="{FF2B5EF4-FFF2-40B4-BE49-F238E27FC236}">
                <a16:creationId xmlns:a16="http://schemas.microsoft.com/office/drawing/2014/main" id="{75EEC495-4717-6F46-B4B0-C98C33ED2E9D}"/>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Justificación</a:t>
            </a:r>
          </a:p>
        </p:txBody>
      </p:sp>
      <p:sp>
        <p:nvSpPr>
          <p:cNvPr id="3" name="Rectángulo 2">
            <a:extLst>
              <a:ext uri="{FF2B5EF4-FFF2-40B4-BE49-F238E27FC236}">
                <a16:creationId xmlns:a16="http://schemas.microsoft.com/office/drawing/2014/main" id="{B81746C7-63AD-F34C-98D8-0CA5A79C5207}"/>
              </a:ext>
            </a:extLst>
          </p:cNvPr>
          <p:cNvSpPr/>
          <p:nvPr/>
        </p:nvSpPr>
        <p:spPr>
          <a:xfrm>
            <a:off x="474133" y="2040062"/>
            <a:ext cx="5708304" cy="2123658"/>
          </a:xfrm>
          <a:prstGeom prst="rect">
            <a:avLst/>
          </a:prstGeom>
        </p:spPr>
        <p:txBody>
          <a:bodyPr wrap="square">
            <a:spAutoFit/>
          </a:bodyPr>
          <a:lstStyle/>
          <a:p>
            <a:pPr indent="449580" algn="just">
              <a:spcBef>
                <a:spcPts val="600"/>
              </a:spcBef>
              <a:spcAft>
                <a:spcPts val="600"/>
              </a:spcAft>
            </a:pPr>
            <a:r>
              <a:rPr lang="es-ES" sz="2200" dirty="0">
                <a:latin typeface="Times New Roman" panose="02020603050405020304" pitchFamily="18" charset="0"/>
                <a:ea typeface="Times New Roman" panose="02020603050405020304" pitchFamily="18" charset="0"/>
              </a:rPr>
              <a:t>Demostrar la adecuada implementación de las funcionalidades de UTM sobre un hardware </a:t>
            </a:r>
            <a:r>
              <a:rPr lang="es-ES" sz="2200" dirty="0" err="1">
                <a:latin typeface="Times New Roman" panose="02020603050405020304" pitchFamily="18" charset="0"/>
                <a:ea typeface="Times New Roman" panose="02020603050405020304" pitchFamily="18" charset="0"/>
              </a:rPr>
              <a:t>IoT</a:t>
            </a:r>
            <a:r>
              <a:rPr lang="es-ES" sz="2200" dirty="0">
                <a:latin typeface="Times New Roman" panose="02020603050405020304" pitchFamily="18" charset="0"/>
                <a:ea typeface="Times New Roman" panose="02020603050405020304" pitchFamily="18" charset="0"/>
              </a:rPr>
              <a:t>, caracterizada como una solución de bajo costo en la detección y mitigación de ataques cibernéticos que cumpla los estándares internacionales ISO 27000 y NIST.</a:t>
            </a:r>
            <a:endParaRPr lang="es-EC" sz="2200" dirty="0">
              <a:latin typeface="Times New Roman" panose="02020603050405020304" pitchFamily="18" charset="0"/>
              <a:ea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6503017" y="1646042"/>
            <a:ext cx="2122368" cy="4838280"/>
          </a:xfrm>
          <a:prstGeom prst="rect">
            <a:avLst/>
          </a:prstGeom>
        </p:spPr>
      </p:pic>
    </p:spTree>
    <p:extLst>
      <p:ext uri="{BB962C8B-B14F-4D97-AF65-F5344CB8AC3E}">
        <p14:creationId xmlns:p14="http://schemas.microsoft.com/office/powerpoint/2010/main" val="328666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7FD8FC9-A87B-8C47-9041-18BD95A36A01}"/>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6" name="CuadroTexto 5">
            <a:extLst>
              <a:ext uri="{FF2B5EF4-FFF2-40B4-BE49-F238E27FC236}">
                <a16:creationId xmlns:a16="http://schemas.microsoft.com/office/drawing/2014/main" id="{75EEC495-4717-6F46-B4B0-C98C33ED2E9D}"/>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Revisión de Literatura</a:t>
            </a:r>
          </a:p>
        </p:txBody>
      </p:sp>
      <p:sp>
        <p:nvSpPr>
          <p:cNvPr id="3" name="CuadroTexto 2"/>
          <p:cNvSpPr txBox="1"/>
          <p:nvPr/>
        </p:nvSpPr>
        <p:spPr>
          <a:xfrm>
            <a:off x="832513" y="4926842"/>
            <a:ext cx="2306472" cy="682388"/>
          </a:xfrm>
          <a:prstGeom prst="rect">
            <a:avLst/>
          </a:prstGeom>
          <a:noFill/>
        </p:spPr>
        <p:txBody>
          <a:bodyPr wrap="square" rtlCol="0">
            <a:spAutoFit/>
          </a:bodyPr>
          <a:lstStyle/>
          <a:p>
            <a:endParaRPr lang="es-EC" dirty="0"/>
          </a:p>
        </p:txBody>
      </p:sp>
      <p:graphicFrame>
        <p:nvGraphicFramePr>
          <p:cNvPr id="8" name="Tabla 7">
            <a:extLst>
              <a:ext uri="{FF2B5EF4-FFF2-40B4-BE49-F238E27FC236}">
                <a16:creationId xmlns:a16="http://schemas.microsoft.com/office/drawing/2014/main" id="{BED878DB-B74B-0C48-B343-490547FBD67B}"/>
              </a:ext>
            </a:extLst>
          </p:cNvPr>
          <p:cNvGraphicFramePr>
            <a:graphicFrameLocks noGrp="1"/>
          </p:cNvGraphicFramePr>
          <p:nvPr>
            <p:extLst>
              <p:ext uri="{D42A27DB-BD31-4B8C-83A1-F6EECF244321}">
                <p14:modId xmlns:p14="http://schemas.microsoft.com/office/powerpoint/2010/main" val="2410628058"/>
              </p:ext>
            </p:extLst>
          </p:nvPr>
        </p:nvGraphicFramePr>
        <p:xfrm>
          <a:off x="474134" y="1751574"/>
          <a:ext cx="8342321" cy="4720861"/>
        </p:xfrm>
        <a:graphic>
          <a:graphicData uri="http://schemas.openxmlformats.org/drawingml/2006/table">
            <a:tbl>
              <a:tblPr firstRow="1" firstCol="1" bandRow="1">
                <a:tableStyleId>{5C22544A-7EE6-4342-B048-85BDC9FD1C3A}</a:tableStyleId>
              </a:tblPr>
              <a:tblGrid>
                <a:gridCol w="3002758">
                  <a:extLst>
                    <a:ext uri="{9D8B030D-6E8A-4147-A177-3AD203B41FA5}">
                      <a16:colId xmlns:a16="http://schemas.microsoft.com/office/drawing/2014/main" val="2237353471"/>
                    </a:ext>
                  </a:extLst>
                </a:gridCol>
                <a:gridCol w="1863942">
                  <a:extLst>
                    <a:ext uri="{9D8B030D-6E8A-4147-A177-3AD203B41FA5}">
                      <a16:colId xmlns:a16="http://schemas.microsoft.com/office/drawing/2014/main" val="4172698341"/>
                    </a:ext>
                  </a:extLst>
                </a:gridCol>
                <a:gridCol w="3475621">
                  <a:extLst>
                    <a:ext uri="{9D8B030D-6E8A-4147-A177-3AD203B41FA5}">
                      <a16:colId xmlns:a16="http://schemas.microsoft.com/office/drawing/2014/main" val="2735952496"/>
                    </a:ext>
                  </a:extLst>
                </a:gridCol>
              </a:tblGrid>
              <a:tr h="246676">
                <a:tc>
                  <a:txBody>
                    <a:bodyPr/>
                    <a:lstStyle/>
                    <a:p>
                      <a:pPr algn="ctr">
                        <a:lnSpc>
                          <a:spcPct val="108000"/>
                        </a:lnSpc>
                        <a:spcBef>
                          <a:spcPts val="600"/>
                        </a:spcBef>
                        <a:spcAft>
                          <a:spcPts val="600"/>
                        </a:spcAft>
                      </a:pPr>
                      <a:r>
                        <a:rPr lang="es-ES" sz="1800" dirty="0">
                          <a:effectLst/>
                          <a:latin typeface="Times New Roman" panose="02020603050405020304" pitchFamily="18" charset="0"/>
                          <a:cs typeface="Times New Roman" panose="02020603050405020304" pitchFamily="18" charset="0"/>
                        </a:rPr>
                        <a:t>Título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8000"/>
                        </a:lnSpc>
                        <a:spcBef>
                          <a:spcPts val="600"/>
                        </a:spcBef>
                        <a:spcAft>
                          <a:spcPts val="600"/>
                        </a:spcAft>
                      </a:pPr>
                      <a:r>
                        <a:rPr lang="es-ES" sz="1800" dirty="0">
                          <a:effectLst/>
                          <a:latin typeface="Times New Roman" panose="02020603050405020304" pitchFamily="18" charset="0"/>
                          <a:cs typeface="Times New Roman" panose="02020603050405020304" pitchFamily="18" charset="0"/>
                        </a:rPr>
                        <a:t>Cita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8000"/>
                        </a:lnSpc>
                        <a:spcBef>
                          <a:spcPts val="600"/>
                        </a:spcBef>
                        <a:spcAft>
                          <a:spcPts val="600"/>
                        </a:spcAft>
                      </a:pPr>
                      <a:r>
                        <a:rPr lang="es-ES" sz="1800" dirty="0">
                          <a:effectLst/>
                          <a:latin typeface="Times New Roman" panose="02020603050405020304" pitchFamily="18" charset="0"/>
                          <a:cs typeface="Times New Roman" panose="02020603050405020304" pitchFamily="18" charset="0"/>
                        </a:rPr>
                        <a:t>Palabras claves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008729"/>
                  </a:ext>
                </a:extLst>
              </a:tr>
              <a:tr h="1019942">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Effective Utilization of Multicore Processor for Unified Threat Management Functions.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a:effectLst/>
                          <a:latin typeface="Times New Roman" panose="02020603050405020304" pitchFamily="18" charset="0"/>
                          <a:cs typeface="Times New Roman" panose="02020603050405020304" pitchFamily="18" charset="0"/>
                        </a:rPr>
                        <a:t>(Gummadi, 2012)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Performance analysis, URL filtering, spam filtering, Unified Threat Management (UTM), parallelization method</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5827012"/>
                  </a:ext>
                </a:extLst>
              </a:tr>
              <a:tr h="1039624">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Improving Unified Threat Management Architecture Based on Net Channel Technology</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s-ES" sz="1600">
                          <a:effectLst/>
                          <a:latin typeface="Times New Roman" panose="02020603050405020304" pitchFamily="18" charset="0"/>
                          <a:cs typeface="Times New Roman" panose="02020603050405020304" pitchFamily="18" charset="0"/>
                        </a:rPr>
                        <a:t>(Hao, 2015)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UTM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5977150"/>
                  </a:ext>
                </a:extLst>
              </a:tr>
              <a:tr h="802126">
                <a:tc>
                  <a:txBody>
                    <a:bodyPr/>
                    <a:lstStyle/>
                    <a:p>
                      <a:pPr algn="just">
                        <a:lnSpc>
                          <a:spcPct val="108000"/>
                        </a:lnSpc>
                        <a:spcBef>
                          <a:spcPts val="600"/>
                        </a:spcBef>
                        <a:spcAft>
                          <a:spcPts val="600"/>
                        </a:spcAft>
                      </a:pPr>
                      <a:r>
                        <a:rPr lang="es-ES" sz="1600" dirty="0">
                          <a:effectLst/>
                          <a:latin typeface="Times New Roman" panose="02020603050405020304" pitchFamily="18" charset="0"/>
                          <a:cs typeface="Times New Roman" panose="02020603050405020304" pitchFamily="18" charset="0"/>
                        </a:rPr>
                        <a:t>¿Qué es la gestión unificada de amenazas (UTM)?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s-ES" sz="1600" dirty="0">
                          <a:effectLst/>
                          <a:latin typeface="Times New Roman" panose="02020603050405020304" pitchFamily="18" charset="0"/>
                          <a:cs typeface="Times New Roman" panose="02020603050405020304" pitchFamily="18" charset="0"/>
                        </a:rPr>
                        <a:t>(</a:t>
                      </a:r>
                      <a:r>
                        <a:rPr lang="es-ES" sz="1600" dirty="0" err="1">
                          <a:effectLst/>
                          <a:latin typeface="Times New Roman" panose="02020603050405020304" pitchFamily="18" charset="0"/>
                          <a:cs typeface="Times New Roman" panose="02020603050405020304" pitchFamily="18" charset="0"/>
                        </a:rPr>
                        <a:t>Kaspersky</a:t>
                      </a:r>
                      <a:r>
                        <a:rPr lang="es-ES" sz="1600" dirty="0">
                          <a:effectLst/>
                          <a:latin typeface="Times New Roman" panose="02020603050405020304" pitchFamily="18" charset="0"/>
                          <a:cs typeface="Times New Roman" panose="02020603050405020304" pitchFamily="18" charset="0"/>
                        </a:rPr>
                        <a:t>, 2019)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UTM, VPN</a:t>
                      </a:r>
                      <a:endParaRPr lang="es-EC" sz="1600" dirty="0">
                        <a:effectLst/>
                        <a:latin typeface="Times New Roman" panose="02020603050405020304" pitchFamily="18" charset="0"/>
                        <a:cs typeface="Times New Roman" panose="02020603050405020304" pitchFamily="18" charset="0"/>
                      </a:endParaRPr>
                    </a:p>
                    <a:p>
                      <a:pPr>
                        <a:lnSpc>
                          <a:spcPct val="200000"/>
                        </a:lnSpc>
                        <a:tabLst>
                          <a:tab pos="1514475" algn="l"/>
                        </a:tabLst>
                      </a:pPr>
                      <a:r>
                        <a:rPr lang="en-US"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1466108"/>
                  </a:ext>
                </a:extLst>
              </a:tr>
              <a:tr h="1568153">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UTM Security with Fortinet: Mastering Fort iOS.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(Tam, 2012)</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8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Network security (firewalls to block unauthorized users, Intrusion Prevention Systems (IPS) to keep attackers out, Web filters to avoid misuse of Internet browsing, and antivirus software to block malicious programs)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7110993"/>
                  </a:ext>
                </a:extLst>
              </a:tr>
            </a:tbl>
          </a:graphicData>
        </a:graphic>
      </p:graphicFrame>
    </p:spTree>
    <p:extLst>
      <p:ext uri="{BB962C8B-B14F-4D97-AF65-F5344CB8AC3E}">
        <p14:creationId xmlns:p14="http://schemas.microsoft.com/office/powerpoint/2010/main" val="159075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7FD8FC9-A87B-8C47-9041-18BD95A36A01}"/>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6" name="CuadroTexto 5">
            <a:extLst>
              <a:ext uri="{FF2B5EF4-FFF2-40B4-BE49-F238E27FC236}">
                <a16:creationId xmlns:a16="http://schemas.microsoft.com/office/drawing/2014/main" id="{75EEC495-4717-6F46-B4B0-C98C33ED2E9D}"/>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Marco teórico</a:t>
            </a:r>
          </a:p>
        </p:txBody>
      </p:sp>
      <p:pic>
        <p:nvPicPr>
          <p:cNvPr id="3074" name="Picture 2" descr="Atomic Pi — ameriDroid">
            <a:extLst>
              <a:ext uri="{FF2B5EF4-FFF2-40B4-BE49-F238E27FC236}">
                <a16:creationId xmlns:a16="http://schemas.microsoft.com/office/drawing/2014/main" id="{47A12D25-133B-F549-BFC5-E3697BB30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 y="1371262"/>
            <a:ext cx="3555580" cy="35555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DE5E16B-1FB6-3447-BE92-7C1387F3DE04}"/>
              </a:ext>
            </a:extLst>
          </p:cNvPr>
          <p:cNvSpPr txBox="1"/>
          <p:nvPr/>
        </p:nvSpPr>
        <p:spPr>
          <a:xfrm>
            <a:off x="4015124" y="773154"/>
            <a:ext cx="4569318" cy="3477875"/>
          </a:xfrm>
          <a:prstGeom prst="rect">
            <a:avLst/>
          </a:prstGeom>
          <a:noFill/>
        </p:spPr>
        <p:txBody>
          <a:bodyPr wrap="square" rtlCol="0">
            <a:spAutoFit/>
          </a:bodyPr>
          <a:lstStyle/>
          <a:p>
            <a:pPr algn="just"/>
            <a:r>
              <a:rPr lang="es-ES" sz="2200" dirty="0">
                <a:latin typeface="Times New Roman" panose="02020603050405020304" pitchFamily="18" charset="0"/>
                <a:cs typeface="Times New Roman" panose="02020603050405020304" pitchFamily="18" charset="0"/>
              </a:rPr>
              <a:t>Es una tarjeta SBC (SINGLE BOARD COMPUTER), que cuenta con características similares a la Raspberry Pi. La única gran diferencia lo tiene en su procesador central Intel </a:t>
            </a:r>
            <a:r>
              <a:rPr lang="es-ES" sz="2200" dirty="0" err="1">
                <a:latin typeface="Times New Roman" panose="02020603050405020304" pitchFamily="18" charset="0"/>
                <a:cs typeface="Times New Roman" panose="02020603050405020304" pitchFamily="18" charset="0"/>
              </a:rPr>
              <a:t>Atom</a:t>
            </a:r>
            <a:r>
              <a:rPr lang="es-ES" sz="2200" dirty="0">
                <a:latin typeface="Times New Roman" panose="02020603050405020304" pitchFamily="18" charset="0"/>
                <a:cs typeface="Times New Roman" panose="02020603050405020304" pitchFamily="18" charset="0"/>
              </a:rPr>
              <a:t> x5-Z8350 con arquitectura X86, siendo ideal para el soporte de sistemas operativos tanto en Linux como también Windows basados en esta arquitectura.</a:t>
            </a:r>
            <a:r>
              <a:rPr lang="es-EC" sz="2200" dirty="0">
                <a:latin typeface="Times New Roman" panose="02020603050405020304" pitchFamily="18" charset="0"/>
                <a:cs typeface="Times New Roman" panose="02020603050405020304" pitchFamily="18" charset="0"/>
              </a:rPr>
              <a:t> </a:t>
            </a:r>
          </a:p>
        </p:txBody>
      </p:sp>
      <p:sp>
        <p:nvSpPr>
          <p:cNvPr id="3" name="CuadroTexto 2"/>
          <p:cNvSpPr txBox="1"/>
          <p:nvPr/>
        </p:nvSpPr>
        <p:spPr>
          <a:xfrm>
            <a:off x="832513" y="4926842"/>
            <a:ext cx="2306472" cy="682388"/>
          </a:xfrm>
          <a:prstGeom prst="rect">
            <a:avLst/>
          </a:prstGeom>
          <a:noFill/>
        </p:spPr>
        <p:txBody>
          <a:bodyPr wrap="square" rtlCol="0">
            <a:spAutoFit/>
          </a:bodyPr>
          <a:lstStyle/>
          <a:p>
            <a:endParaRPr lang="es-EC" dirty="0"/>
          </a:p>
        </p:txBody>
      </p:sp>
      <p:pic>
        <p:nvPicPr>
          <p:cNvPr id="4" name="Imagen 3"/>
          <p:cNvPicPr>
            <a:picLocks noChangeAspect="1"/>
          </p:cNvPicPr>
          <p:nvPr/>
        </p:nvPicPr>
        <p:blipFill>
          <a:blip r:embed="rId3"/>
          <a:stretch>
            <a:fillRect/>
          </a:stretch>
        </p:blipFill>
        <p:spPr>
          <a:xfrm>
            <a:off x="581717" y="4435549"/>
            <a:ext cx="2557268" cy="2040374"/>
          </a:xfrm>
          <a:prstGeom prst="rect">
            <a:avLst/>
          </a:prstGeom>
        </p:spPr>
      </p:pic>
      <p:pic>
        <p:nvPicPr>
          <p:cNvPr id="7" name="Imagen 6"/>
          <p:cNvPicPr>
            <a:picLocks noChangeAspect="1"/>
          </p:cNvPicPr>
          <p:nvPr/>
        </p:nvPicPr>
        <p:blipFill>
          <a:blip r:embed="rId4"/>
          <a:stretch>
            <a:fillRect/>
          </a:stretch>
        </p:blipFill>
        <p:spPr>
          <a:xfrm>
            <a:off x="3834846" y="4477461"/>
            <a:ext cx="4165469" cy="1998462"/>
          </a:xfrm>
          <a:prstGeom prst="rect">
            <a:avLst/>
          </a:prstGeom>
        </p:spPr>
      </p:pic>
    </p:spTree>
    <p:extLst>
      <p:ext uri="{BB962C8B-B14F-4D97-AF65-F5344CB8AC3E}">
        <p14:creationId xmlns:p14="http://schemas.microsoft.com/office/powerpoint/2010/main" val="148250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7FD8FC9-A87B-8C47-9041-18BD95A36A01}"/>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a:t>
            </a:r>
            <a:endParaRPr lang="es-EC" dirty="0"/>
          </a:p>
        </p:txBody>
      </p:sp>
      <p:sp>
        <p:nvSpPr>
          <p:cNvPr id="6" name="CuadroTexto 5">
            <a:extLst>
              <a:ext uri="{FF2B5EF4-FFF2-40B4-BE49-F238E27FC236}">
                <a16:creationId xmlns:a16="http://schemas.microsoft.com/office/drawing/2014/main" id="{75EEC495-4717-6F46-B4B0-C98C33ED2E9D}"/>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Marco teórico</a:t>
            </a:r>
          </a:p>
        </p:txBody>
      </p:sp>
      <p:pic>
        <p:nvPicPr>
          <p:cNvPr id="1026" name="Picture 2" descr="Snort Logo transparent PNG - StickPNG">
            <a:extLst>
              <a:ext uri="{FF2B5EF4-FFF2-40B4-BE49-F238E27FC236}">
                <a16:creationId xmlns:a16="http://schemas.microsoft.com/office/drawing/2014/main" id="{6913891F-0BE1-9F4E-9483-7A503695B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61795"/>
            <a:ext cx="1497989" cy="817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OS: Una distribución GNU/Linux que simplifica la administración de  servidores - SomeBooks.es">
            <a:extLst>
              <a:ext uri="{FF2B5EF4-FFF2-40B4-BE49-F238E27FC236}">
                <a16:creationId xmlns:a16="http://schemas.microsoft.com/office/drawing/2014/main" id="{47AB0A89-4E47-B042-9DD3-6C2591149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28369"/>
            <a:ext cx="1270347" cy="1618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BF36817-60D1-F643-8F61-70B20014F60D}"/>
              </a:ext>
            </a:extLst>
          </p:cNvPr>
          <p:cNvSpPr/>
          <p:nvPr/>
        </p:nvSpPr>
        <p:spPr>
          <a:xfrm>
            <a:off x="2567137" y="1632121"/>
            <a:ext cx="6096000" cy="2123658"/>
          </a:xfrm>
          <a:prstGeom prst="rect">
            <a:avLst/>
          </a:prstGeom>
        </p:spPr>
        <p:txBody>
          <a:bodyPr>
            <a:spAutoFit/>
          </a:bodyPr>
          <a:lstStyle/>
          <a:p>
            <a:pPr algn="just"/>
            <a:r>
              <a:rPr lang="es-ES" sz="2200" dirty="0">
                <a:latin typeface="Times New Roman" panose="02020603050405020304" pitchFamily="18" charset="0"/>
                <a:ea typeface="Times New Roman" panose="02020603050405020304" pitchFamily="18" charset="0"/>
              </a:rPr>
              <a:t>Es un IDS más popular en estos días, cuenta con una gran base de datos de firmas de actividades maliciosas. Esto ayuda en la búsqueda de contenido específico en los flujos de la red y reporta cada instante de una firma en particular. Los datos llegan desde la red ingresando a al </a:t>
            </a:r>
            <a:r>
              <a:rPr lang="es-ES" sz="2200" dirty="0" err="1">
                <a:latin typeface="Times New Roman" panose="02020603050405020304" pitchFamily="18" charset="0"/>
                <a:ea typeface="Times New Roman" panose="02020603050405020304" pitchFamily="18" charset="0"/>
              </a:rPr>
              <a:t>Packet</a:t>
            </a:r>
            <a:r>
              <a:rPr lang="es-ES" sz="2200" dirty="0">
                <a:latin typeface="Times New Roman" panose="02020603050405020304" pitchFamily="18" charset="0"/>
                <a:ea typeface="Times New Roman" panose="02020603050405020304" pitchFamily="18" charset="0"/>
              </a:rPr>
              <a:t> </a:t>
            </a:r>
            <a:r>
              <a:rPr lang="es-ES" sz="2200" dirty="0" err="1">
                <a:latin typeface="Times New Roman" panose="02020603050405020304" pitchFamily="18" charset="0"/>
                <a:ea typeface="Times New Roman" panose="02020603050405020304" pitchFamily="18" charset="0"/>
              </a:rPr>
              <a:t>Decoder</a:t>
            </a:r>
            <a:r>
              <a:rPr lang="es-ES" sz="2200" dirty="0">
                <a:latin typeface="Times New Roman" panose="02020603050405020304" pitchFamily="18" charset="0"/>
                <a:ea typeface="Times New Roman" panose="02020603050405020304" pitchFamily="18" charset="0"/>
              </a:rPr>
              <a:t> de IDS. </a:t>
            </a:r>
            <a:endParaRPr lang="es-EC" sz="2200" dirty="0"/>
          </a:p>
        </p:txBody>
      </p:sp>
      <p:sp>
        <p:nvSpPr>
          <p:cNvPr id="3" name="Rectángulo 2">
            <a:extLst>
              <a:ext uri="{FF2B5EF4-FFF2-40B4-BE49-F238E27FC236}">
                <a16:creationId xmlns:a16="http://schemas.microsoft.com/office/drawing/2014/main" id="{2BB7D2F7-6F89-FD4B-858B-33477C0E1878}"/>
              </a:ext>
            </a:extLst>
          </p:cNvPr>
          <p:cNvSpPr/>
          <p:nvPr/>
        </p:nvSpPr>
        <p:spPr>
          <a:xfrm>
            <a:off x="2412389" y="4263445"/>
            <a:ext cx="6096000" cy="1107996"/>
          </a:xfrm>
          <a:prstGeom prst="rect">
            <a:avLst/>
          </a:prstGeom>
        </p:spPr>
        <p:txBody>
          <a:bodyPr>
            <a:spAutoFit/>
          </a:bodyPr>
          <a:lstStyle/>
          <a:p>
            <a:pPr indent="457200" algn="just"/>
            <a:r>
              <a:rPr lang="es-ES" sz="2200" dirty="0">
                <a:latin typeface="Times New Roman" panose="02020603050405020304" pitchFamily="18" charset="0"/>
                <a:ea typeface="Times New Roman" panose="02020603050405020304" pitchFamily="18" charset="0"/>
              </a:rPr>
              <a:t>En estos días existen muchos firewalls Linux de código abierto, tales como Mono Wall, </a:t>
            </a:r>
            <a:r>
              <a:rPr lang="es-ES" sz="2200" dirty="0" err="1">
                <a:latin typeface="Times New Roman" panose="02020603050405020304" pitchFamily="18" charset="0"/>
                <a:ea typeface="Times New Roman" panose="02020603050405020304" pitchFamily="18" charset="0"/>
              </a:rPr>
              <a:t>Endian</a:t>
            </a:r>
            <a:r>
              <a:rPr lang="es-ES" sz="2200" dirty="0">
                <a:latin typeface="Times New Roman" panose="02020603050405020304" pitchFamily="18" charset="0"/>
                <a:ea typeface="Times New Roman" panose="02020603050405020304" pitchFamily="18" charset="0"/>
              </a:rPr>
              <a:t>, </a:t>
            </a:r>
            <a:r>
              <a:rPr lang="es-ES" sz="2200" dirty="0" err="1">
                <a:latin typeface="Times New Roman" panose="02020603050405020304" pitchFamily="18" charset="0"/>
                <a:ea typeface="Times New Roman" panose="02020603050405020304" pitchFamily="18" charset="0"/>
              </a:rPr>
              <a:t>IPCop</a:t>
            </a:r>
            <a:r>
              <a:rPr lang="es-ES" sz="2200" dirty="0">
                <a:latin typeface="Times New Roman" panose="02020603050405020304" pitchFamily="18" charset="0"/>
                <a:ea typeface="Times New Roman" panose="02020603050405020304" pitchFamily="18" charset="0"/>
              </a:rPr>
              <a:t>, </a:t>
            </a:r>
            <a:r>
              <a:rPr lang="es-ES" sz="2200" dirty="0" err="1">
                <a:latin typeface="Times New Roman" panose="02020603050405020304" pitchFamily="18" charset="0"/>
                <a:ea typeface="Times New Roman" panose="02020603050405020304" pitchFamily="18" charset="0"/>
              </a:rPr>
              <a:t>SmoothWall</a:t>
            </a:r>
            <a:r>
              <a:rPr lang="es-ES" sz="2200" dirty="0">
                <a:latin typeface="Times New Roman" panose="02020603050405020304" pitchFamily="18" charset="0"/>
                <a:ea typeface="Times New Roman" panose="02020603050405020304" pitchFamily="18" charset="0"/>
              </a:rPr>
              <a:t> Express, etc.</a:t>
            </a:r>
            <a:endParaRPr lang="es-EC"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19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interior, tabla, pequeño, juguete&#10;&#10;Descripción generada automáticamente">
            <a:extLst>
              <a:ext uri="{FF2B5EF4-FFF2-40B4-BE49-F238E27FC236}">
                <a16:creationId xmlns:a16="http://schemas.microsoft.com/office/drawing/2014/main" id="{350987FC-935F-9A4C-92CF-86CACB0CD7D1}"/>
              </a:ext>
            </a:extLst>
          </p:cNvPr>
          <p:cNvPicPr>
            <a:picLocks noChangeAspect="1"/>
          </p:cNvPicPr>
          <p:nvPr/>
        </p:nvPicPr>
        <p:blipFill>
          <a:blip r:embed="rId2"/>
          <a:stretch>
            <a:fillRect/>
          </a:stretch>
        </p:blipFill>
        <p:spPr>
          <a:xfrm>
            <a:off x="2399388" y="1706822"/>
            <a:ext cx="4602568" cy="3068378"/>
          </a:xfrm>
          <a:prstGeom prst="rect">
            <a:avLst/>
          </a:prstGeom>
        </p:spPr>
      </p:pic>
      <p:sp>
        <p:nvSpPr>
          <p:cNvPr id="4" name="CuadroTexto 3">
            <a:extLst>
              <a:ext uri="{FF2B5EF4-FFF2-40B4-BE49-F238E27FC236}">
                <a16:creationId xmlns:a16="http://schemas.microsoft.com/office/drawing/2014/main" id="{FD67BDDA-8F09-D649-8F99-330FDDC2DBB2}"/>
              </a:ext>
            </a:extLst>
          </p:cNvPr>
          <p:cNvSpPr txBox="1"/>
          <p:nvPr/>
        </p:nvSpPr>
        <p:spPr>
          <a:xfrm>
            <a:off x="2380179" y="5185045"/>
            <a:ext cx="4621778" cy="769441"/>
          </a:xfrm>
          <a:prstGeom prst="rect">
            <a:avLst/>
          </a:prstGeom>
          <a:noFill/>
        </p:spPr>
        <p:txBody>
          <a:bodyPr wrap="square" rtlCol="0">
            <a:spAutoFit/>
          </a:bodyPr>
          <a:lstStyle/>
          <a:p>
            <a:pPr algn="ctr"/>
            <a:r>
              <a:rPr lang="es-EC" sz="2200" dirty="0">
                <a:latin typeface="Times New Roman" panose="02020603050405020304" pitchFamily="18" charset="0"/>
                <a:cs typeface="Times New Roman" panose="02020603050405020304" pitchFamily="18" charset="0"/>
              </a:rPr>
              <a:t>Diseño e implementación de una solución UTM de bajo costo </a:t>
            </a:r>
          </a:p>
        </p:txBody>
      </p:sp>
      <p:sp>
        <p:nvSpPr>
          <p:cNvPr id="5" name="Rectángulo 4">
            <a:extLst>
              <a:ext uri="{FF2B5EF4-FFF2-40B4-BE49-F238E27FC236}">
                <a16:creationId xmlns:a16="http://schemas.microsoft.com/office/drawing/2014/main" id="{F7FD8FC9-A87B-8C47-9041-18BD95A36A01}"/>
              </a:ext>
            </a:extLst>
          </p:cNvPr>
          <p:cNvSpPr/>
          <p:nvPr/>
        </p:nvSpPr>
        <p:spPr>
          <a:xfrm>
            <a:off x="9045527" y="562708"/>
            <a:ext cx="2686929" cy="62952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Motivación y Contexto</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Marco Teórico</a:t>
            </a:r>
          </a:p>
          <a:p>
            <a:pPr marL="285750" indent="-285750">
              <a:lnSpc>
                <a:spcPct val="200000"/>
              </a:lnSpc>
              <a:buFont typeface="Wingdings" pitchFamily="2" charset="2"/>
              <a:buChar char="v"/>
            </a:pPr>
            <a:r>
              <a:rPr lang="es-EC" b="1" dirty="0">
                <a:solidFill>
                  <a:schemeClr val="accent5"/>
                </a:solidFill>
                <a:latin typeface="Times New Roman" panose="02020603050405020304" pitchFamily="18" charset="0"/>
                <a:cs typeface="Times New Roman" panose="02020603050405020304" pitchFamily="18" charset="0"/>
              </a:rPr>
              <a:t>Diseño e Implementación del UTM</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Evaluación de resultados</a:t>
            </a:r>
          </a:p>
          <a:p>
            <a:pPr marL="285750" indent="-285750">
              <a:lnSpc>
                <a:spcPct val="200000"/>
              </a:lnSpc>
              <a:buFont typeface="Wingdings" pitchFamily="2" charset="2"/>
              <a:buChar char="v"/>
            </a:pPr>
            <a:r>
              <a:rPr lang="es-EC" b="1" dirty="0">
                <a:latin typeface="Times New Roman" panose="02020603050405020304" pitchFamily="18" charset="0"/>
                <a:cs typeface="Times New Roman" panose="02020603050405020304" pitchFamily="18" charset="0"/>
              </a:rPr>
              <a:t>Conclusiones y Recomendaciones </a:t>
            </a:r>
          </a:p>
          <a:p>
            <a:pPr algn="ctr"/>
            <a:endParaRPr lang="es-EC" dirty="0"/>
          </a:p>
        </p:txBody>
      </p:sp>
      <p:sp>
        <p:nvSpPr>
          <p:cNvPr id="6" name="CuadroTexto 5">
            <a:extLst>
              <a:ext uri="{FF2B5EF4-FFF2-40B4-BE49-F238E27FC236}">
                <a16:creationId xmlns:a16="http://schemas.microsoft.com/office/drawing/2014/main" id="{75EEC495-4717-6F46-B4B0-C98C33ED2E9D}"/>
              </a:ext>
            </a:extLst>
          </p:cNvPr>
          <p:cNvSpPr txBox="1"/>
          <p:nvPr/>
        </p:nvSpPr>
        <p:spPr>
          <a:xfrm>
            <a:off x="474133" y="965200"/>
            <a:ext cx="4741334" cy="523220"/>
          </a:xfrm>
          <a:prstGeom prst="rect">
            <a:avLst/>
          </a:prstGeom>
          <a:noFill/>
        </p:spPr>
        <p:txBody>
          <a:bodyPr wrap="square" rtlCol="0">
            <a:spAutoFit/>
          </a:bodyPr>
          <a:lstStyle/>
          <a:p>
            <a:r>
              <a:rPr lang="es-EC" sz="2800" dirty="0">
                <a:solidFill>
                  <a:schemeClr val="accent1"/>
                </a:solidFill>
                <a:latin typeface="Times New Roman" panose="02020603050405020304" pitchFamily="18" charset="0"/>
                <a:cs typeface="Times New Roman" panose="02020603050405020304" pitchFamily="18" charset="0"/>
              </a:rPr>
              <a:t>Solución</a:t>
            </a:r>
          </a:p>
        </p:txBody>
      </p:sp>
    </p:spTree>
    <p:extLst>
      <p:ext uri="{BB962C8B-B14F-4D97-AF65-F5344CB8AC3E}">
        <p14:creationId xmlns:p14="http://schemas.microsoft.com/office/powerpoint/2010/main" val="2267239747"/>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{D3A8569A-3103-C642-97B5-43BDA534AC22}tf10001123</Template>
  <TotalTime>1005</TotalTime>
  <Words>1553</Words>
  <Application>Microsoft Macintosh PowerPoint</Application>
  <PresentationFormat>Panorámica</PresentationFormat>
  <Paragraphs>250</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Gill Sans MT</vt:lpstr>
      <vt:lpstr>Times New Roman</vt:lpstr>
      <vt:lpstr>Wingdings</vt:lpstr>
      <vt:lpstr>Wingdings 2</vt:lpstr>
      <vt:lpstr>Dividendo</vt:lpstr>
      <vt:lpstr>TEMA: “IMPLEMENTACIÓN DE UN SISTEMA MULTIFUNCIÓN DE TIPO UTM UTILIZANDO HARDWARE ATOMIC PI”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“IMPLEMENTACIÓN DE UN SISTEMA MULTIFUNCIÓN DE TIPO UTM UTILIZANDO HARDWARE ATOMIC PI”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Peñafiel Larco</dc:creator>
  <cp:lastModifiedBy>Carlos Peñafiel Larco</cp:lastModifiedBy>
  <cp:revision>65</cp:revision>
  <dcterms:created xsi:type="dcterms:W3CDTF">2020-09-13T18:54:49Z</dcterms:created>
  <dcterms:modified xsi:type="dcterms:W3CDTF">2020-09-16T04:22:53Z</dcterms:modified>
</cp:coreProperties>
</file>