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4"/>
  </p:notesMasterIdLst>
  <p:sldIdLst>
    <p:sldId id="414" r:id="rId2"/>
    <p:sldId id="420" r:id="rId3"/>
    <p:sldId id="422" r:id="rId4"/>
    <p:sldId id="427" r:id="rId5"/>
    <p:sldId id="423" r:id="rId6"/>
    <p:sldId id="430" r:id="rId7"/>
    <p:sldId id="431" r:id="rId8"/>
    <p:sldId id="441" r:id="rId9"/>
    <p:sldId id="428" r:id="rId10"/>
    <p:sldId id="429" r:id="rId11"/>
    <p:sldId id="432" r:id="rId12"/>
    <p:sldId id="433" r:id="rId13"/>
    <p:sldId id="418" r:id="rId14"/>
    <p:sldId id="434" r:id="rId15"/>
    <p:sldId id="421" r:id="rId16"/>
    <p:sldId id="435" r:id="rId17"/>
    <p:sldId id="436" r:id="rId18"/>
    <p:sldId id="437" r:id="rId19"/>
    <p:sldId id="438" r:id="rId20"/>
    <p:sldId id="439" r:id="rId21"/>
    <p:sldId id="440" r:id="rId22"/>
    <p:sldId id="442" r:id="rId2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FFFF"/>
    <a:srgbClr val="CC6600"/>
    <a:srgbClr val="333300"/>
    <a:srgbClr val="FF99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1358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1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FC4070-4C27-44D7-A4D6-99A6A45D4026}" type="doc">
      <dgm:prSet loTypeId="urn:microsoft.com/office/officeart/2005/8/layout/hProcess11" loCatId="process" qsTypeId="urn:microsoft.com/office/officeart/2005/8/quickstyle/simple2" qsCatId="simple" csTypeId="urn:microsoft.com/office/officeart/2005/8/colors/accent6_5" csCatId="accent6" phldr="1"/>
      <dgm:spPr/>
    </dgm:pt>
    <dgm:pt modelId="{6A44210D-CFC9-45B4-B086-30192C911A37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Crianza de pollos 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929935-63AF-4D62-A616-B25E1605138A}" type="parTrans" cxnId="{14E31219-A1C5-4A0D-8ECF-8E868317A725}">
      <dgm:prSet/>
      <dgm:spPr/>
      <dgm:t>
        <a:bodyPr/>
        <a:lstStyle/>
        <a:p>
          <a:endParaRPr lang="es-ES"/>
        </a:p>
      </dgm:t>
    </dgm:pt>
    <dgm:pt modelId="{C258E7A6-C697-40B2-AEFF-928A53F90D80}" type="sibTrans" cxnId="{14E31219-A1C5-4A0D-8ECF-8E868317A725}">
      <dgm:prSet/>
      <dgm:spPr/>
      <dgm:t>
        <a:bodyPr/>
        <a:lstStyle/>
        <a:p>
          <a:endParaRPr lang="es-ES"/>
        </a:p>
      </dgm:t>
    </dgm:pt>
    <dgm:pt modelId="{652C1D53-A9BD-4A20-89DC-14D058557FDD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Uso de Antibióticos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6D6C72-CDDD-42D4-9752-2F11BE6804C6}" type="parTrans" cxnId="{53A8EFA1-C4E6-43A8-911B-24E5E1C54C6E}">
      <dgm:prSet/>
      <dgm:spPr/>
      <dgm:t>
        <a:bodyPr/>
        <a:lstStyle/>
        <a:p>
          <a:endParaRPr lang="es-ES"/>
        </a:p>
      </dgm:t>
    </dgm:pt>
    <dgm:pt modelId="{A7259358-9EEA-4742-9DC3-17759953E182}" type="sibTrans" cxnId="{53A8EFA1-C4E6-43A8-911B-24E5E1C54C6E}">
      <dgm:prSet/>
      <dgm:spPr/>
      <dgm:t>
        <a:bodyPr/>
        <a:lstStyle/>
        <a:p>
          <a:endParaRPr lang="es-ES"/>
        </a:p>
      </dgm:t>
    </dgm:pt>
    <dgm:pt modelId="{118F3295-1C54-4881-9368-84C6E1C12F40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Impacto en la salud del consumidor y el medio ambiente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44E273-F0C6-49A5-A4D9-69E15E80F571}" type="parTrans" cxnId="{0A8084AE-4C87-4EA4-9D43-4E05FD7B6AB0}">
      <dgm:prSet/>
      <dgm:spPr/>
      <dgm:t>
        <a:bodyPr/>
        <a:lstStyle/>
        <a:p>
          <a:endParaRPr lang="es-ES"/>
        </a:p>
      </dgm:t>
    </dgm:pt>
    <dgm:pt modelId="{F19641A0-4825-45C8-9F99-6B9A8F9FF45B}" type="sibTrans" cxnId="{0A8084AE-4C87-4EA4-9D43-4E05FD7B6AB0}">
      <dgm:prSet/>
      <dgm:spPr/>
      <dgm:t>
        <a:bodyPr/>
        <a:lstStyle/>
        <a:p>
          <a:endParaRPr lang="es-ES"/>
        </a:p>
      </dgm:t>
    </dgm:pt>
    <dgm:pt modelId="{B6055412-DA17-4E05-BD84-B7F82B272698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Medias de prevención 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948C00-CCBD-40F7-86AB-AD2ADD18AD50}" type="parTrans" cxnId="{1306E0FD-F73F-44E3-8E7C-D4280A46869F}">
      <dgm:prSet/>
      <dgm:spPr/>
      <dgm:t>
        <a:bodyPr/>
        <a:lstStyle/>
        <a:p>
          <a:endParaRPr lang="es-ES"/>
        </a:p>
      </dgm:t>
    </dgm:pt>
    <dgm:pt modelId="{AC119FD8-ED27-42DF-84DD-DD70CD298181}" type="sibTrans" cxnId="{1306E0FD-F73F-44E3-8E7C-D4280A46869F}">
      <dgm:prSet/>
      <dgm:spPr/>
      <dgm:t>
        <a:bodyPr/>
        <a:lstStyle/>
        <a:p>
          <a:endParaRPr lang="es-ES"/>
        </a:p>
      </dgm:t>
    </dgm:pt>
    <dgm:pt modelId="{11324388-7F09-4C18-89A5-F02B4CBEEB75}" type="pres">
      <dgm:prSet presAssocID="{A6FC4070-4C27-44D7-A4D6-99A6A45D4026}" presName="Name0" presStyleCnt="0">
        <dgm:presLayoutVars>
          <dgm:dir/>
          <dgm:resizeHandles val="exact"/>
        </dgm:presLayoutVars>
      </dgm:prSet>
      <dgm:spPr/>
    </dgm:pt>
    <dgm:pt modelId="{24EF75F3-D517-444C-8878-53D7F0FD234B}" type="pres">
      <dgm:prSet presAssocID="{A6FC4070-4C27-44D7-A4D6-99A6A45D4026}" presName="arrow" presStyleLbl="bgShp" presStyleIdx="0" presStyleCnt="1"/>
      <dgm:spPr/>
    </dgm:pt>
    <dgm:pt modelId="{EE496B4C-B55E-4272-B3B1-A4D6DE6A62F7}" type="pres">
      <dgm:prSet presAssocID="{A6FC4070-4C27-44D7-A4D6-99A6A45D4026}" presName="points" presStyleCnt="0"/>
      <dgm:spPr/>
    </dgm:pt>
    <dgm:pt modelId="{EC2CF5B9-1ACF-49BC-8465-26AE5B7525D7}" type="pres">
      <dgm:prSet presAssocID="{6A44210D-CFC9-45B4-B086-30192C911A37}" presName="compositeA" presStyleCnt="0"/>
      <dgm:spPr/>
    </dgm:pt>
    <dgm:pt modelId="{FD2A3E6E-2C65-44F5-A42E-C676D5295737}" type="pres">
      <dgm:prSet presAssocID="{6A44210D-CFC9-45B4-B086-30192C911A37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B67693-ADED-40FC-959F-6ECDE01F28FC}" type="pres">
      <dgm:prSet presAssocID="{6A44210D-CFC9-45B4-B086-30192C911A37}" presName="circleA" presStyleLbl="node1" presStyleIdx="0" presStyleCnt="4"/>
      <dgm:spPr/>
    </dgm:pt>
    <dgm:pt modelId="{C65F0420-532D-47F4-893A-65862380CDB1}" type="pres">
      <dgm:prSet presAssocID="{6A44210D-CFC9-45B4-B086-30192C911A37}" presName="spaceA" presStyleCnt="0"/>
      <dgm:spPr/>
    </dgm:pt>
    <dgm:pt modelId="{F4E09729-072D-429B-9220-0913B483A35D}" type="pres">
      <dgm:prSet presAssocID="{C258E7A6-C697-40B2-AEFF-928A53F90D80}" presName="space" presStyleCnt="0"/>
      <dgm:spPr/>
    </dgm:pt>
    <dgm:pt modelId="{34E4B30E-7831-4999-A6A6-6A8613D20A9B}" type="pres">
      <dgm:prSet presAssocID="{652C1D53-A9BD-4A20-89DC-14D058557FDD}" presName="compositeB" presStyleCnt="0"/>
      <dgm:spPr/>
    </dgm:pt>
    <dgm:pt modelId="{E5888AD8-3210-4582-A321-B00696A478E4}" type="pres">
      <dgm:prSet presAssocID="{652C1D53-A9BD-4A20-89DC-14D058557FDD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6AF479-7D41-4B7C-96B3-B24969399DD9}" type="pres">
      <dgm:prSet presAssocID="{652C1D53-A9BD-4A20-89DC-14D058557FDD}" presName="circleB" presStyleLbl="node1" presStyleIdx="1" presStyleCnt="4"/>
      <dgm:spPr/>
    </dgm:pt>
    <dgm:pt modelId="{C14668DE-5244-4F51-9958-A028FDE8C921}" type="pres">
      <dgm:prSet presAssocID="{652C1D53-A9BD-4A20-89DC-14D058557FDD}" presName="spaceB" presStyleCnt="0"/>
      <dgm:spPr/>
    </dgm:pt>
    <dgm:pt modelId="{AFE57543-22B3-4EE6-8074-BAC55DB95CF9}" type="pres">
      <dgm:prSet presAssocID="{A7259358-9EEA-4742-9DC3-17759953E182}" presName="space" presStyleCnt="0"/>
      <dgm:spPr/>
    </dgm:pt>
    <dgm:pt modelId="{92165523-D4D6-423B-8AA9-221D212206F8}" type="pres">
      <dgm:prSet presAssocID="{118F3295-1C54-4881-9368-84C6E1C12F40}" presName="compositeA" presStyleCnt="0"/>
      <dgm:spPr/>
    </dgm:pt>
    <dgm:pt modelId="{33443F4A-17AD-4F02-BEA2-E27658D8FB48}" type="pres">
      <dgm:prSet presAssocID="{118F3295-1C54-4881-9368-84C6E1C12F40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BE1E14-FD9E-4C12-8AA8-5313CE00949C}" type="pres">
      <dgm:prSet presAssocID="{118F3295-1C54-4881-9368-84C6E1C12F40}" presName="circleA" presStyleLbl="node1" presStyleIdx="2" presStyleCnt="4"/>
      <dgm:spPr/>
    </dgm:pt>
    <dgm:pt modelId="{B2F7AB1C-B44B-4D0D-A28F-AF572B4FB440}" type="pres">
      <dgm:prSet presAssocID="{118F3295-1C54-4881-9368-84C6E1C12F40}" presName="spaceA" presStyleCnt="0"/>
      <dgm:spPr/>
    </dgm:pt>
    <dgm:pt modelId="{A64844D1-4E50-4542-A7DD-4B53F8D165D0}" type="pres">
      <dgm:prSet presAssocID="{F19641A0-4825-45C8-9F99-6B9A8F9FF45B}" presName="space" presStyleCnt="0"/>
      <dgm:spPr/>
    </dgm:pt>
    <dgm:pt modelId="{925CFF42-56C2-43F4-87A5-CC73777A83E4}" type="pres">
      <dgm:prSet presAssocID="{B6055412-DA17-4E05-BD84-B7F82B272698}" presName="compositeB" presStyleCnt="0"/>
      <dgm:spPr/>
    </dgm:pt>
    <dgm:pt modelId="{9484329E-50A0-4A56-A72C-5BB86E49C7D2}" type="pres">
      <dgm:prSet presAssocID="{B6055412-DA17-4E05-BD84-B7F82B272698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FD58A9-38E4-4AB9-A6CC-A8C3CC58F04E}" type="pres">
      <dgm:prSet presAssocID="{B6055412-DA17-4E05-BD84-B7F82B272698}" presName="circleB" presStyleLbl="node1" presStyleIdx="3" presStyleCnt="4"/>
      <dgm:spPr/>
    </dgm:pt>
    <dgm:pt modelId="{0CA74947-EE64-4997-9032-8293FDC7AB4D}" type="pres">
      <dgm:prSet presAssocID="{B6055412-DA17-4E05-BD84-B7F82B272698}" presName="spaceB" presStyleCnt="0"/>
      <dgm:spPr/>
    </dgm:pt>
  </dgm:ptLst>
  <dgm:cxnLst>
    <dgm:cxn modelId="{14E31219-A1C5-4A0D-8ECF-8E868317A725}" srcId="{A6FC4070-4C27-44D7-A4D6-99A6A45D4026}" destId="{6A44210D-CFC9-45B4-B086-30192C911A37}" srcOrd="0" destOrd="0" parTransId="{13929935-63AF-4D62-A616-B25E1605138A}" sibTransId="{C258E7A6-C697-40B2-AEFF-928A53F90D80}"/>
    <dgm:cxn modelId="{1306E0FD-F73F-44E3-8E7C-D4280A46869F}" srcId="{A6FC4070-4C27-44D7-A4D6-99A6A45D4026}" destId="{B6055412-DA17-4E05-BD84-B7F82B272698}" srcOrd="3" destOrd="0" parTransId="{79948C00-CCBD-40F7-86AB-AD2ADD18AD50}" sibTransId="{AC119FD8-ED27-42DF-84DD-DD70CD298181}"/>
    <dgm:cxn modelId="{4EB2E1DB-E5EA-4292-928C-594F23D8FE56}" type="presOf" srcId="{B6055412-DA17-4E05-BD84-B7F82B272698}" destId="{9484329E-50A0-4A56-A72C-5BB86E49C7D2}" srcOrd="0" destOrd="0" presId="urn:microsoft.com/office/officeart/2005/8/layout/hProcess11"/>
    <dgm:cxn modelId="{7A574419-7C77-4405-9CEF-180FC96A950A}" type="presOf" srcId="{A6FC4070-4C27-44D7-A4D6-99A6A45D4026}" destId="{11324388-7F09-4C18-89A5-F02B4CBEEB75}" srcOrd="0" destOrd="0" presId="urn:microsoft.com/office/officeart/2005/8/layout/hProcess11"/>
    <dgm:cxn modelId="{046BD6C4-4431-431A-B3ED-EB655CD15B03}" type="presOf" srcId="{118F3295-1C54-4881-9368-84C6E1C12F40}" destId="{33443F4A-17AD-4F02-BEA2-E27658D8FB48}" srcOrd="0" destOrd="0" presId="urn:microsoft.com/office/officeart/2005/8/layout/hProcess11"/>
    <dgm:cxn modelId="{53A8EFA1-C4E6-43A8-911B-24E5E1C54C6E}" srcId="{A6FC4070-4C27-44D7-A4D6-99A6A45D4026}" destId="{652C1D53-A9BD-4A20-89DC-14D058557FDD}" srcOrd="1" destOrd="0" parTransId="{7B6D6C72-CDDD-42D4-9752-2F11BE6804C6}" sibTransId="{A7259358-9EEA-4742-9DC3-17759953E182}"/>
    <dgm:cxn modelId="{80ED39B9-0036-4F2E-AAA6-63FC778E2FEC}" type="presOf" srcId="{652C1D53-A9BD-4A20-89DC-14D058557FDD}" destId="{E5888AD8-3210-4582-A321-B00696A478E4}" srcOrd="0" destOrd="0" presId="urn:microsoft.com/office/officeart/2005/8/layout/hProcess11"/>
    <dgm:cxn modelId="{D2B56B5B-2357-4C86-9CAB-81B0AB954149}" type="presOf" srcId="{6A44210D-CFC9-45B4-B086-30192C911A37}" destId="{FD2A3E6E-2C65-44F5-A42E-C676D5295737}" srcOrd="0" destOrd="0" presId="urn:microsoft.com/office/officeart/2005/8/layout/hProcess11"/>
    <dgm:cxn modelId="{0A8084AE-4C87-4EA4-9D43-4E05FD7B6AB0}" srcId="{A6FC4070-4C27-44D7-A4D6-99A6A45D4026}" destId="{118F3295-1C54-4881-9368-84C6E1C12F40}" srcOrd="2" destOrd="0" parTransId="{4B44E273-F0C6-49A5-A4D9-69E15E80F571}" sibTransId="{F19641A0-4825-45C8-9F99-6B9A8F9FF45B}"/>
    <dgm:cxn modelId="{46EA1785-391E-4B86-90CD-2C5CBC0C17F1}" type="presParOf" srcId="{11324388-7F09-4C18-89A5-F02B4CBEEB75}" destId="{24EF75F3-D517-444C-8878-53D7F0FD234B}" srcOrd="0" destOrd="0" presId="urn:microsoft.com/office/officeart/2005/8/layout/hProcess11"/>
    <dgm:cxn modelId="{77BF6608-041B-43BB-B590-DEB53838AF7B}" type="presParOf" srcId="{11324388-7F09-4C18-89A5-F02B4CBEEB75}" destId="{EE496B4C-B55E-4272-B3B1-A4D6DE6A62F7}" srcOrd="1" destOrd="0" presId="urn:microsoft.com/office/officeart/2005/8/layout/hProcess11"/>
    <dgm:cxn modelId="{5E489CF9-CFA0-42B6-B218-A39EC5648C1D}" type="presParOf" srcId="{EE496B4C-B55E-4272-B3B1-A4D6DE6A62F7}" destId="{EC2CF5B9-1ACF-49BC-8465-26AE5B7525D7}" srcOrd="0" destOrd="0" presId="urn:microsoft.com/office/officeart/2005/8/layout/hProcess11"/>
    <dgm:cxn modelId="{82258C05-3D1C-4381-8359-3193BA697970}" type="presParOf" srcId="{EC2CF5B9-1ACF-49BC-8465-26AE5B7525D7}" destId="{FD2A3E6E-2C65-44F5-A42E-C676D5295737}" srcOrd="0" destOrd="0" presId="urn:microsoft.com/office/officeart/2005/8/layout/hProcess11"/>
    <dgm:cxn modelId="{0E3F5A77-E4BF-405F-9B41-450C5EF7296B}" type="presParOf" srcId="{EC2CF5B9-1ACF-49BC-8465-26AE5B7525D7}" destId="{79B67693-ADED-40FC-959F-6ECDE01F28FC}" srcOrd="1" destOrd="0" presId="urn:microsoft.com/office/officeart/2005/8/layout/hProcess11"/>
    <dgm:cxn modelId="{7BC3F4A2-8A25-4AD6-801A-F7C15FBD2287}" type="presParOf" srcId="{EC2CF5B9-1ACF-49BC-8465-26AE5B7525D7}" destId="{C65F0420-532D-47F4-893A-65862380CDB1}" srcOrd="2" destOrd="0" presId="urn:microsoft.com/office/officeart/2005/8/layout/hProcess11"/>
    <dgm:cxn modelId="{7233BB58-900A-4E56-8C18-8D16CB451DDA}" type="presParOf" srcId="{EE496B4C-B55E-4272-B3B1-A4D6DE6A62F7}" destId="{F4E09729-072D-429B-9220-0913B483A35D}" srcOrd="1" destOrd="0" presId="urn:microsoft.com/office/officeart/2005/8/layout/hProcess11"/>
    <dgm:cxn modelId="{56B56FB7-F43F-4C88-8FA9-D3F7D201B78C}" type="presParOf" srcId="{EE496B4C-B55E-4272-B3B1-A4D6DE6A62F7}" destId="{34E4B30E-7831-4999-A6A6-6A8613D20A9B}" srcOrd="2" destOrd="0" presId="urn:microsoft.com/office/officeart/2005/8/layout/hProcess11"/>
    <dgm:cxn modelId="{D952AC7D-1594-4774-A589-3075E538FF80}" type="presParOf" srcId="{34E4B30E-7831-4999-A6A6-6A8613D20A9B}" destId="{E5888AD8-3210-4582-A321-B00696A478E4}" srcOrd="0" destOrd="0" presId="urn:microsoft.com/office/officeart/2005/8/layout/hProcess11"/>
    <dgm:cxn modelId="{4C72D58A-B71D-4368-B422-ED2BE956C3C8}" type="presParOf" srcId="{34E4B30E-7831-4999-A6A6-6A8613D20A9B}" destId="{496AF479-7D41-4B7C-96B3-B24969399DD9}" srcOrd="1" destOrd="0" presId="urn:microsoft.com/office/officeart/2005/8/layout/hProcess11"/>
    <dgm:cxn modelId="{25AC3419-E989-4F59-ACD8-63746D9F2D46}" type="presParOf" srcId="{34E4B30E-7831-4999-A6A6-6A8613D20A9B}" destId="{C14668DE-5244-4F51-9958-A028FDE8C921}" srcOrd="2" destOrd="0" presId="urn:microsoft.com/office/officeart/2005/8/layout/hProcess11"/>
    <dgm:cxn modelId="{526621F2-D2C4-46F1-A98C-19CB6E47E6C3}" type="presParOf" srcId="{EE496B4C-B55E-4272-B3B1-A4D6DE6A62F7}" destId="{AFE57543-22B3-4EE6-8074-BAC55DB95CF9}" srcOrd="3" destOrd="0" presId="urn:microsoft.com/office/officeart/2005/8/layout/hProcess11"/>
    <dgm:cxn modelId="{1BCF3028-6C80-4450-A154-0FAA63B68AA2}" type="presParOf" srcId="{EE496B4C-B55E-4272-B3B1-A4D6DE6A62F7}" destId="{92165523-D4D6-423B-8AA9-221D212206F8}" srcOrd="4" destOrd="0" presId="urn:microsoft.com/office/officeart/2005/8/layout/hProcess11"/>
    <dgm:cxn modelId="{E6531BF1-AF76-47D1-BD1F-82BB9A7E2A2A}" type="presParOf" srcId="{92165523-D4D6-423B-8AA9-221D212206F8}" destId="{33443F4A-17AD-4F02-BEA2-E27658D8FB48}" srcOrd="0" destOrd="0" presId="urn:microsoft.com/office/officeart/2005/8/layout/hProcess11"/>
    <dgm:cxn modelId="{4C6A88DC-8558-4CA3-A8ED-E525EE1F42BE}" type="presParOf" srcId="{92165523-D4D6-423B-8AA9-221D212206F8}" destId="{BCBE1E14-FD9E-4C12-8AA8-5313CE00949C}" srcOrd="1" destOrd="0" presId="urn:microsoft.com/office/officeart/2005/8/layout/hProcess11"/>
    <dgm:cxn modelId="{78C34B85-1BB8-44D9-A5FD-C0CE8B04E559}" type="presParOf" srcId="{92165523-D4D6-423B-8AA9-221D212206F8}" destId="{B2F7AB1C-B44B-4D0D-A28F-AF572B4FB440}" srcOrd="2" destOrd="0" presId="urn:microsoft.com/office/officeart/2005/8/layout/hProcess11"/>
    <dgm:cxn modelId="{EF1FECDB-2297-463E-A237-D5976456DDF5}" type="presParOf" srcId="{EE496B4C-B55E-4272-B3B1-A4D6DE6A62F7}" destId="{A64844D1-4E50-4542-A7DD-4B53F8D165D0}" srcOrd="5" destOrd="0" presId="urn:microsoft.com/office/officeart/2005/8/layout/hProcess11"/>
    <dgm:cxn modelId="{BC34DF41-4823-4E7A-9C39-BDDE05A86EB0}" type="presParOf" srcId="{EE496B4C-B55E-4272-B3B1-A4D6DE6A62F7}" destId="{925CFF42-56C2-43F4-87A5-CC73777A83E4}" srcOrd="6" destOrd="0" presId="urn:microsoft.com/office/officeart/2005/8/layout/hProcess11"/>
    <dgm:cxn modelId="{76A61CA8-D96D-4101-8D03-DE283B58EBFA}" type="presParOf" srcId="{925CFF42-56C2-43F4-87A5-CC73777A83E4}" destId="{9484329E-50A0-4A56-A72C-5BB86E49C7D2}" srcOrd="0" destOrd="0" presId="urn:microsoft.com/office/officeart/2005/8/layout/hProcess11"/>
    <dgm:cxn modelId="{5B2E67FB-C760-4B05-86EC-49AA8AA61261}" type="presParOf" srcId="{925CFF42-56C2-43F4-87A5-CC73777A83E4}" destId="{32FD58A9-38E4-4AB9-A6CC-A8C3CC58F04E}" srcOrd="1" destOrd="0" presId="urn:microsoft.com/office/officeart/2005/8/layout/hProcess11"/>
    <dgm:cxn modelId="{D71213BE-3DED-43BD-BE8A-24366865B675}" type="presParOf" srcId="{925CFF42-56C2-43F4-87A5-CC73777A83E4}" destId="{0CA74947-EE64-4997-9032-8293FDC7AB4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5D88DB-51B1-4FCC-B0C5-C92C88C9E29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E5F6772-D9B4-4CC6-B00B-280315BFD43A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Simbióticos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AE1338-B47D-42C9-8C72-274817991878}" type="parTrans" cxnId="{A844E762-8F23-4BDE-94C2-0861641382EF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5E2955-9646-4A96-8895-DEC94E6D98C9}" type="sibTrans" cxnId="{A844E762-8F23-4BDE-94C2-0861641382EF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ED9ADF-7611-4D8C-8E79-8DD725DB5538}">
      <dgm:prSet phldrT="[Texto]" custT="1"/>
      <dgm:spPr/>
      <dgm:t>
        <a:bodyPr/>
        <a:lstStyle/>
        <a:p>
          <a:pPr algn="just"/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Prebióticos</a:t>
          </a:r>
          <a:b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1A69DA-78DC-445D-9A4B-817CCA81C6E8}" type="parTrans" cxnId="{3D372B35-867A-4B4D-8DC9-F45AF698B7BE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4E0823-BBAA-4E24-B169-03806A13BC0B}" type="sibTrans" cxnId="{3D372B35-867A-4B4D-8DC9-F45AF698B7BE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4F5A28-07BE-4BC8-868D-75415EE93E02}">
      <dgm:prSet phldrT="[Texto]" custT="1"/>
      <dgm:spPr/>
      <dgm:t>
        <a:bodyPr/>
        <a:lstStyle/>
        <a:p>
          <a:pPr algn="ctr"/>
          <a:r>
            <a:rPr lang="es-ES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Probióticos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8D15A5-9C33-41DB-83D9-305B2A64486F}" type="parTrans" cxnId="{27E9AC0A-561A-4C24-B586-424E16E9FEC5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8A18EA-9354-4418-B90D-39E6F5333063}" type="sibTrans" cxnId="{27E9AC0A-561A-4C24-B586-424E16E9FEC5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DA1E95-179C-4FD5-8931-21E5CF187FCB}" type="pres">
      <dgm:prSet presAssocID="{FC5D88DB-51B1-4FCC-B0C5-C92C88C9E297}" presName="arrowDiagram" presStyleCnt="0">
        <dgm:presLayoutVars>
          <dgm:chMax val="5"/>
          <dgm:dir/>
          <dgm:resizeHandles val="exact"/>
        </dgm:presLayoutVars>
      </dgm:prSet>
      <dgm:spPr/>
    </dgm:pt>
    <dgm:pt modelId="{18817300-C734-4964-9BD3-9FCE18588ACA}" type="pres">
      <dgm:prSet presAssocID="{FC5D88DB-51B1-4FCC-B0C5-C92C88C9E297}" presName="arrow" presStyleLbl="bgShp" presStyleIdx="0" presStyleCnt="1"/>
      <dgm:spPr/>
    </dgm:pt>
    <dgm:pt modelId="{8CDDC171-76C0-45D2-933C-3A362991D3AC}" type="pres">
      <dgm:prSet presAssocID="{FC5D88DB-51B1-4FCC-B0C5-C92C88C9E297}" presName="arrowDiagram3" presStyleCnt="0"/>
      <dgm:spPr/>
    </dgm:pt>
    <dgm:pt modelId="{C4ADC351-6C88-434B-9EA9-CD2161F1BFE4}" type="pres">
      <dgm:prSet presAssocID="{7E5F6772-D9B4-4CC6-B00B-280315BFD43A}" presName="bullet3a" presStyleLbl="node1" presStyleIdx="0" presStyleCnt="3"/>
      <dgm:spPr/>
    </dgm:pt>
    <dgm:pt modelId="{6811D3EB-D2A8-48AB-A93B-9F29158D08AD}" type="pres">
      <dgm:prSet presAssocID="{7E5F6772-D9B4-4CC6-B00B-280315BFD43A}" presName="textBox3a" presStyleLbl="revTx" presStyleIdx="0" presStyleCnt="3" custScaleX="126721" custLinFactNeighborX="9092" custLinFactNeighborY="198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E0B7BF-A856-46F3-A337-5651E4FBF923}" type="pres">
      <dgm:prSet presAssocID="{22ED9ADF-7611-4D8C-8E79-8DD725DB5538}" presName="bullet3b" presStyleLbl="node1" presStyleIdx="1" presStyleCnt="3"/>
      <dgm:spPr/>
    </dgm:pt>
    <dgm:pt modelId="{D32E180E-1540-4844-A967-18CF0A43B872}" type="pres">
      <dgm:prSet presAssocID="{22ED9ADF-7611-4D8C-8E79-8DD725DB5538}" presName="textBox3b" presStyleLbl="revTx" presStyleIdx="1" presStyleCnt="3" custScaleX="163471" custScaleY="40243" custLinFactNeighborX="-12454" custLinFactNeighborY="-153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E900FD-6061-42DB-ACA8-25610F82EDD9}" type="pres">
      <dgm:prSet presAssocID="{E14F5A28-07BE-4BC8-868D-75415EE93E02}" presName="bullet3c" presStyleLbl="node1" presStyleIdx="2" presStyleCnt="3"/>
      <dgm:spPr/>
    </dgm:pt>
    <dgm:pt modelId="{5712571D-EA3B-433D-99DE-865106DCA3E9}" type="pres">
      <dgm:prSet presAssocID="{E14F5A28-07BE-4BC8-868D-75415EE93E02}" presName="textBox3c" presStyleLbl="revTx" presStyleIdx="2" presStyleCnt="3" custScaleX="125086" custScaleY="14165" custLinFactNeighborX="-18249" custLinFactNeighborY="-275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844E762-8F23-4BDE-94C2-0861641382EF}" srcId="{FC5D88DB-51B1-4FCC-B0C5-C92C88C9E297}" destId="{7E5F6772-D9B4-4CC6-B00B-280315BFD43A}" srcOrd="0" destOrd="0" parTransId="{7BAE1338-B47D-42C9-8C72-274817991878}" sibTransId="{855E2955-9646-4A96-8895-DEC94E6D98C9}"/>
    <dgm:cxn modelId="{6325FB5F-42DE-4AE4-BD33-76C1B496BEF4}" type="presOf" srcId="{7E5F6772-D9B4-4CC6-B00B-280315BFD43A}" destId="{6811D3EB-D2A8-48AB-A93B-9F29158D08AD}" srcOrd="0" destOrd="0" presId="urn:microsoft.com/office/officeart/2005/8/layout/arrow2"/>
    <dgm:cxn modelId="{6411C83E-725B-47D0-A083-58234249127B}" type="presOf" srcId="{FC5D88DB-51B1-4FCC-B0C5-C92C88C9E297}" destId="{59DA1E95-179C-4FD5-8931-21E5CF187FCB}" srcOrd="0" destOrd="0" presId="urn:microsoft.com/office/officeart/2005/8/layout/arrow2"/>
    <dgm:cxn modelId="{27E9AC0A-561A-4C24-B586-424E16E9FEC5}" srcId="{FC5D88DB-51B1-4FCC-B0C5-C92C88C9E297}" destId="{E14F5A28-07BE-4BC8-868D-75415EE93E02}" srcOrd="2" destOrd="0" parTransId="{0E8D15A5-9C33-41DB-83D9-305B2A64486F}" sibTransId="{A88A18EA-9354-4418-B90D-39E6F5333063}"/>
    <dgm:cxn modelId="{483D8BD0-E7D6-4193-BF86-EE20AB2E9FAC}" type="presOf" srcId="{E14F5A28-07BE-4BC8-868D-75415EE93E02}" destId="{5712571D-EA3B-433D-99DE-865106DCA3E9}" srcOrd="0" destOrd="0" presId="urn:microsoft.com/office/officeart/2005/8/layout/arrow2"/>
    <dgm:cxn modelId="{2E84B087-C404-403B-A99E-21EC8105B8AF}" type="presOf" srcId="{22ED9ADF-7611-4D8C-8E79-8DD725DB5538}" destId="{D32E180E-1540-4844-A967-18CF0A43B872}" srcOrd="0" destOrd="0" presId="urn:microsoft.com/office/officeart/2005/8/layout/arrow2"/>
    <dgm:cxn modelId="{3D372B35-867A-4B4D-8DC9-F45AF698B7BE}" srcId="{FC5D88DB-51B1-4FCC-B0C5-C92C88C9E297}" destId="{22ED9ADF-7611-4D8C-8E79-8DD725DB5538}" srcOrd="1" destOrd="0" parTransId="{931A69DA-78DC-445D-9A4B-817CCA81C6E8}" sibTransId="{C14E0823-BBAA-4E24-B169-03806A13BC0B}"/>
    <dgm:cxn modelId="{E08FAA9D-0DA9-4E84-BC2B-C3F277C59B3B}" type="presParOf" srcId="{59DA1E95-179C-4FD5-8931-21E5CF187FCB}" destId="{18817300-C734-4964-9BD3-9FCE18588ACA}" srcOrd="0" destOrd="0" presId="urn:microsoft.com/office/officeart/2005/8/layout/arrow2"/>
    <dgm:cxn modelId="{0A1A34E0-30AD-4E29-B79F-F112AFFB9A9C}" type="presParOf" srcId="{59DA1E95-179C-4FD5-8931-21E5CF187FCB}" destId="{8CDDC171-76C0-45D2-933C-3A362991D3AC}" srcOrd="1" destOrd="0" presId="urn:microsoft.com/office/officeart/2005/8/layout/arrow2"/>
    <dgm:cxn modelId="{E764B20F-CA8F-4114-9BB2-F83803884FE7}" type="presParOf" srcId="{8CDDC171-76C0-45D2-933C-3A362991D3AC}" destId="{C4ADC351-6C88-434B-9EA9-CD2161F1BFE4}" srcOrd="0" destOrd="0" presId="urn:microsoft.com/office/officeart/2005/8/layout/arrow2"/>
    <dgm:cxn modelId="{94E20E1A-66B4-4B5E-8572-0C57E1B2D9C4}" type="presParOf" srcId="{8CDDC171-76C0-45D2-933C-3A362991D3AC}" destId="{6811D3EB-D2A8-48AB-A93B-9F29158D08AD}" srcOrd="1" destOrd="0" presId="urn:microsoft.com/office/officeart/2005/8/layout/arrow2"/>
    <dgm:cxn modelId="{BED08009-8E14-479E-8C9F-1D807EE80A74}" type="presParOf" srcId="{8CDDC171-76C0-45D2-933C-3A362991D3AC}" destId="{DEE0B7BF-A856-46F3-A337-5651E4FBF923}" srcOrd="2" destOrd="0" presId="urn:microsoft.com/office/officeart/2005/8/layout/arrow2"/>
    <dgm:cxn modelId="{47DB1454-34D0-4D3F-9561-D102CDA2ADA5}" type="presParOf" srcId="{8CDDC171-76C0-45D2-933C-3A362991D3AC}" destId="{D32E180E-1540-4844-A967-18CF0A43B872}" srcOrd="3" destOrd="0" presId="urn:microsoft.com/office/officeart/2005/8/layout/arrow2"/>
    <dgm:cxn modelId="{3D2644B6-1699-4C1B-8AC5-BA7C840A8282}" type="presParOf" srcId="{8CDDC171-76C0-45D2-933C-3A362991D3AC}" destId="{BCE900FD-6061-42DB-ACA8-25610F82EDD9}" srcOrd="4" destOrd="0" presId="urn:microsoft.com/office/officeart/2005/8/layout/arrow2"/>
    <dgm:cxn modelId="{48992FB9-5D5B-49AD-BED3-0586E602B75B}" type="presParOf" srcId="{8CDDC171-76C0-45D2-933C-3A362991D3AC}" destId="{5712571D-EA3B-433D-99DE-865106DCA3E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6502F5-6400-4052-A449-08A3E28ABA7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E0B316E-A606-4CD1-A547-093AEE708F22}">
      <dgm:prSet phldrT="[Texto]" phldr="1"/>
      <dgm:spPr/>
      <dgm:t>
        <a:bodyPr/>
        <a:lstStyle/>
        <a:p>
          <a:pPr algn="just"/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583E48-90C6-441C-9CE6-06CEAD97F42A}" type="parTrans" cxnId="{3BD22319-170E-4D3A-B00F-BDD9FD8F727A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591462-2EE6-4CB8-B081-A9A7A482F664}" type="sibTrans" cxnId="{3BD22319-170E-4D3A-B00F-BDD9FD8F727A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0BA9F5-F35D-44F7-8379-071A994C81B4}">
      <dgm:prSet phldrT="[Texto]"/>
      <dgm:spPr/>
      <dgm:t>
        <a:bodyPr/>
        <a:lstStyle/>
        <a:p>
          <a:pPr algn="just"/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Mejora la disponibilidad y digestibilidad de nutrientes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5AC538-987F-4E3D-A42E-EC692C35EB42}" type="parTrans" cxnId="{42649F12-854B-4D85-9F9E-59D1E59F8EEA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B51427-9643-4639-8AE4-89C1707A0663}" type="sibTrans" cxnId="{42649F12-854B-4D85-9F9E-59D1E59F8EEA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70EF75-49E3-483D-829F-B2A77ECEB88C}">
      <dgm:prSet phldrT="[Texto]" phldr="1"/>
      <dgm:spPr/>
      <dgm:t>
        <a:bodyPr/>
        <a:lstStyle/>
        <a:p>
          <a:pPr algn="just"/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688CCF-9354-4BBB-9D1C-9CACDB54D5B5}" type="parTrans" cxnId="{7429837B-943B-4D68-B712-2BEE381C7EF8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EC5E9E-481C-497A-9EDA-1AFBD04547BA}" type="sibTrans" cxnId="{7429837B-943B-4D68-B712-2BEE381C7EF8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6D86BC-EDEB-4D24-B4A3-DF5E0B28DCFF}">
      <dgm:prSet phldrT="[Texto]" phldr="1"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2E4D77-314A-4A2D-B210-EC8D3C2CB794}" type="parTrans" cxnId="{B32D8EC5-F765-4BA3-ADC6-4E30CA5AA69F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536A58-E4A9-4F86-81E1-16B5BEF22B8C}" type="sibTrans" cxnId="{B32D8EC5-F765-4BA3-ADC6-4E30CA5AA69F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4B774B-CB3A-424F-95C5-5C3F22A5A083}">
      <dgm:prSet phldrT="[Texto]"/>
      <dgm:spPr/>
      <dgm:t>
        <a:bodyPr/>
        <a:lstStyle/>
        <a:p>
          <a:pPr algn="just"/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Inhibe bacterias patógenas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0C8146-6981-49EC-888F-B96EB06225FD}" type="parTrans" cxnId="{8EA9363E-875B-4840-BCC3-C5C23EB3B14E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678B70-F3A6-437E-8A29-EE20D04158A6}" type="sibTrans" cxnId="{8EA9363E-875B-4840-BCC3-C5C23EB3B14E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47FFFC-2BF6-4E9B-A6C0-A764A65EC507}">
      <dgm:prSet phldrT="[Texto]" phldr="1"/>
      <dgm:spPr/>
      <dgm:t>
        <a:bodyPr/>
        <a:lstStyle/>
        <a:p>
          <a:pPr algn="just"/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F9D786-CB64-42C3-8786-9699162B045F}" type="parTrans" cxnId="{8BE481CB-A24A-402C-A439-75CC89A77361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755117-4D99-48AB-B584-186CF1A449B2}" type="sibTrans" cxnId="{8BE481CB-A24A-402C-A439-75CC89A77361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1425EC-1FA8-4E23-8E67-058DB04C5B5A}">
      <dgm:prSet phldrT="[Texto]" phldr="1"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0448D3-0D23-4A29-8433-FEDF2003AE71}" type="parTrans" cxnId="{5F733EDF-C291-40E7-949C-B90E9E9B5915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FFCD5E-14D5-4E42-BF54-C07368612F91}" type="sibTrans" cxnId="{5F733EDF-C291-40E7-949C-B90E9E9B5915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B4B321-C67C-4A1E-A491-128F6EE81779}">
      <dgm:prSet phldrT="[Texto]"/>
      <dgm:spPr/>
      <dgm:t>
        <a:bodyPr/>
        <a:lstStyle/>
        <a:p>
          <a:pPr algn="just"/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Regulan el sistema inmune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719CFA-5E77-4ABF-B7B1-2BE781E95413}" type="parTrans" cxnId="{2A53C835-4D75-44CE-8375-AEBEF767EF48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812B6F-662B-4439-BD86-4F146F8B911B}" type="sibTrans" cxnId="{2A53C835-4D75-44CE-8375-AEBEF767EF48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23E99E-2B16-4DA3-BA64-901D89114C6A}">
      <dgm:prSet phldrT="[Texto]" phldr="1"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81D08B-1350-4155-99C2-D17CA4BA8E66}" type="parTrans" cxnId="{5AF500EE-0540-4FEC-8470-7865370DCEBF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92BE5A-57C0-4AA3-8E2B-C4E24414D82E}" type="sibTrans" cxnId="{5AF500EE-0540-4FEC-8470-7865370DCEBF}">
      <dgm:prSet/>
      <dgm:spPr/>
      <dgm:t>
        <a:bodyPr/>
        <a:lstStyle/>
        <a:p>
          <a:pPr algn="just"/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D38D02-0E26-47B7-A22C-25BDC90E6E54}" type="pres">
      <dgm:prSet presAssocID="{D16502F5-6400-4052-A449-08A3E28ABA7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C7DAD7C-A7AF-4CDC-8A83-3AB55EBB94A2}" type="pres">
      <dgm:prSet presAssocID="{DE0B316E-A606-4CD1-A547-093AEE708F22}" presName="composite" presStyleCnt="0"/>
      <dgm:spPr/>
    </dgm:pt>
    <dgm:pt modelId="{E5EF029F-BCE9-4F70-ADD4-5FAAA9D28443}" type="pres">
      <dgm:prSet presAssocID="{DE0B316E-A606-4CD1-A547-093AEE708F2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005106-6246-4C73-AEA9-F28F420546B6}" type="pres">
      <dgm:prSet presAssocID="{DE0B316E-A606-4CD1-A547-093AEE708F2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076073-05C5-46F3-A8F1-8A3ADDC2635D}" type="pres">
      <dgm:prSet presAssocID="{18591462-2EE6-4CB8-B081-A9A7A482F664}" presName="sp" presStyleCnt="0"/>
      <dgm:spPr/>
    </dgm:pt>
    <dgm:pt modelId="{0E8AC489-923F-4901-BF8C-94536EA246E6}" type="pres">
      <dgm:prSet presAssocID="{6B6D86BC-EDEB-4D24-B4A3-DF5E0B28DCFF}" presName="composite" presStyleCnt="0"/>
      <dgm:spPr/>
    </dgm:pt>
    <dgm:pt modelId="{4383F80F-92AF-449D-8D01-48ED46039859}" type="pres">
      <dgm:prSet presAssocID="{6B6D86BC-EDEB-4D24-B4A3-DF5E0B28DCF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CE5985-C0CC-4BBD-AC74-96A91D37B3F6}" type="pres">
      <dgm:prSet presAssocID="{6B6D86BC-EDEB-4D24-B4A3-DF5E0B28DCF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7F899D-C743-4BBC-9461-4A3833888E83}" type="pres">
      <dgm:prSet presAssocID="{AA536A58-E4A9-4F86-81E1-16B5BEF22B8C}" presName="sp" presStyleCnt="0"/>
      <dgm:spPr/>
    </dgm:pt>
    <dgm:pt modelId="{1D5997EC-2E51-4BF1-AFF4-DDF116F2489E}" type="pres">
      <dgm:prSet presAssocID="{C01425EC-1FA8-4E23-8E67-058DB04C5B5A}" presName="composite" presStyleCnt="0"/>
      <dgm:spPr/>
    </dgm:pt>
    <dgm:pt modelId="{382FD16F-6969-4323-B7A3-D68578D4212B}" type="pres">
      <dgm:prSet presAssocID="{C01425EC-1FA8-4E23-8E67-058DB04C5B5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710806-B097-4BA2-A28C-0856DA26DAAC}" type="pres">
      <dgm:prSet presAssocID="{C01425EC-1FA8-4E23-8E67-058DB04C5B5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429837B-943B-4D68-B712-2BEE381C7EF8}" srcId="{DE0B316E-A606-4CD1-A547-093AEE708F22}" destId="{A870EF75-49E3-483D-829F-B2A77ECEB88C}" srcOrd="1" destOrd="0" parTransId="{EC688CCF-9354-4BBB-9D1C-9CACDB54D5B5}" sibTransId="{93EC5E9E-481C-497A-9EDA-1AFBD04547BA}"/>
    <dgm:cxn modelId="{3FF6E744-AADD-4E1D-9D98-C1E5735F0CAC}" type="presOf" srcId="{D16502F5-6400-4052-A449-08A3E28ABA7F}" destId="{E6D38D02-0E26-47B7-A22C-25BDC90E6E54}" srcOrd="0" destOrd="0" presId="urn:microsoft.com/office/officeart/2005/8/layout/chevron2"/>
    <dgm:cxn modelId="{42649F12-854B-4D85-9F9E-59D1E59F8EEA}" srcId="{DE0B316E-A606-4CD1-A547-093AEE708F22}" destId="{850BA9F5-F35D-44F7-8379-071A994C81B4}" srcOrd="0" destOrd="0" parTransId="{F25AC538-987F-4E3D-A42E-EC692C35EB42}" sibTransId="{5EB51427-9643-4639-8AE4-89C1707A0663}"/>
    <dgm:cxn modelId="{8BE481CB-A24A-402C-A439-75CC89A77361}" srcId="{6B6D86BC-EDEB-4D24-B4A3-DF5E0B28DCFF}" destId="{A847FFFC-2BF6-4E9B-A6C0-A764A65EC507}" srcOrd="1" destOrd="0" parTransId="{38F9D786-CB64-42C3-8786-9699162B045F}" sibTransId="{35755117-4D99-48AB-B584-186CF1A449B2}"/>
    <dgm:cxn modelId="{0F185194-565E-4B3D-BE58-23EB6DF5600D}" type="presOf" srcId="{6B6D86BC-EDEB-4D24-B4A3-DF5E0B28DCFF}" destId="{4383F80F-92AF-449D-8D01-48ED46039859}" srcOrd="0" destOrd="0" presId="urn:microsoft.com/office/officeart/2005/8/layout/chevron2"/>
    <dgm:cxn modelId="{58A73E50-A3FD-4EBF-BE38-863873970FA3}" type="presOf" srcId="{9C4B774B-CB3A-424F-95C5-5C3F22A5A083}" destId="{F6CE5985-C0CC-4BBD-AC74-96A91D37B3F6}" srcOrd="0" destOrd="0" presId="urn:microsoft.com/office/officeart/2005/8/layout/chevron2"/>
    <dgm:cxn modelId="{8EA9363E-875B-4840-BCC3-C5C23EB3B14E}" srcId="{6B6D86BC-EDEB-4D24-B4A3-DF5E0B28DCFF}" destId="{9C4B774B-CB3A-424F-95C5-5C3F22A5A083}" srcOrd="0" destOrd="0" parTransId="{F80C8146-6981-49EC-888F-B96EB06225FD}" sibTransId="{B4678B70-F3A6-437E-8A29-EE20D04158A6}"/>
    <dgm:cxn modelId="{D35B0234-7C7C-413B-BE6F-D1E470A6181C}" type="presOf" srcId="{9D23E99E-2B16-4DA3-BA64-901D89114C6A}" destId="{C3710806-B097-4BA2-A28C-0856DA26DAAC}" srcOrd="0" destOrd="1" presId="urn:microsoft.com/office/officeart/2005/8/layout/chevron2"/>
    <dgm:cxn modelId="{5F733EDF-C291-40E7-949C-B90E9E9B5915}" srcId="{D16502F5-6400-4052-A449-08A3E28ABA7F}" destId="{C01425EC-1FA8-4E23-8E67-058DB04C5B5A}" srcOrd="2" destOrd="0" parTransId="{DE0448D3-0D23-4A29-8433-FEDF2003AE71}" sibTransId="{B0FFCD5E-14D5-4E42-BF54-C07368612F91}"/>
    <dgm:cxn modelId="{AB0D1F17-1EDB-4AF8-9458-5998DB0FE962}" type="presOf" srcId="{A870EF75-49E3-483D-829F-B2A77ECEB88C}" destId="{86005106-6246-4C73-AEA9-F28F420546B6}" srcOrd="0" destOrd="1" presId="urn:microsoft.com/office/officeart/2005/8/layout/chevron2"/>
    <dgm:cxn modelId="{405F7658-18B3-4FBD-9F22-C40ECBBE19E0}" type="presOf" srcId="{850BA9F5-F35D-44F7-8379-071A994C81B4}" destId="{86005106-6246-4C73-AEA9-F28F420546B6}" srcOrd="0" destOrd="0" presId="urn:microsoft.com/office/officeart/2005/8/layout/chevron2"/>
    <dgm:cxn modelId="{3BD22319-170E-4D3A-B00F-BDD9FD8F727A}" srcId="{D16502F5-6400-4052-A449-08A3E28ABA7F}" destId="{DE0B316E-A606-4CD1-A547-093AEE708F22}" srcOrd="0" destOrd="0" parTransId="{7B583E48-90C6-441C-9CE6-06CEAD97F42A}" sibTransId="{18591462-2EE6-4CB8-B081-A9A7A482F664}"/>
    <dgm:cxn modelId="{E75A588B-E1CA-4C6C-BA9B-3BD23BC86E6F}" type="presOf" srcId="{A847FFFC-2BF6-4E9B-A6C0-A764A65EC507}" destId="{F6CE5985-C0CC-4BBD-AC74-96A91D37B3F6}" srcOrd="0" destOrd="1" presId="urn:microsoft.com/office/officeart/2005/8/layout/chevron2"/>
    <dgm:cxn modelId="{5AF500EE-0540-4FEC-8470-7865370DCEBF}" srcId="{C01425EC-1FA8-4E23-8E67-058DB04C5B5A}" destId="{9D23E99E-2B16-4DA3-BA64-901D89114C6A}" srcOrd="1" destOrd="0" parTransId="{7281D08B-1350-4155-99C2-D17CA4BA8E66}" sibTransId="{1F92BE5A-57C0-4AA3-8E2B-C4E24414D82E}"/>
    <dgm:cxn modelId="{146FBFAD-D6FD-4771-B167-365F19B7B2D0}" type="presOf" srcId="{C01425EC-1FA8-4E23-8E67-058DB04C5B5A}" destId="{382FD16F-6969-4323-B7A3-D68578D4212B}" srcOrd="0" destOrd="0" presId="urn:microsoft.com/office/officeart/2005/8/layout/chevron2"/>
    <dgm:cxn modelId="{9FC89DD9-EA3F-4EFF-867D-CE7E36BBD2D2}" type="presOf" srcId="{33B4B321-C67C-4A1E-A491-128F6EE81779}" destId="{C3710806-B097-4BA2-A28C-0856DA26DAAC}" srcOrd="0" destOrd="0" presId="urn:microsoft.com/office/officeart/2005/8/layout/chevron2"/>
    <dgm:cxn modelId="{A050C231-A8F1-4880-A1C8-03F2630F0DFA}" type="presOf" srcId="{DE0B316E-A606-4CD1-A547-093AEE708F22}" destId="{E5EF029F-BCE9-4F70-ADD4-5FAAA9D28443}" srcOrd="0" destOrd="0" presId="urn:microsoft.com/office/officeart/2005/8/layout/chevron2"/>
    <dgm:cxn modelId="{2A53C835-4D75-44CE-8375-AEBEF767EF48}" srcId="{C01425EC-1FA8-4E23-8E67-058DB04C5B5A}" destId="{33B4B321-C67C-4A1E-A491-128F6EE81779}" srcOrd="0" destOrd="0" parTransId="{45719CFA-5E77-4ABF-B7B1-2BE781E95413}" sibTransId="{05812B6F-662B-4439-BD86-4F146F8B911B}"/>
    <dgm:cxn modelId="{B32D8EC5-F765-4BA3-ADC6-4E30CA5AA69F}" srcId="{D16502F5-6400-4052-A449-08A3E28ABA7F}" destId="{6B6D86BC-EDEB-4D24-B4A3-DF5E0B28DCFF}" srcOrd="1" destOrd="0" parTransId="{A02E4D77-314A-4A2D-B210-EC8D3C2CB794}" sibTransId="{AA536A58-E4A9-4F86-81E1-16B5BEF22B8C}"/>
    <dgm:cxn modelId="{1B2C0936-E00B-45C6-9DBE-498B43B0EFC5}" type="presParOf" srcId="{E6D38D02-0E26-47B7-A22C-25BDC90E6E54}" destId="{CC7DAD7C-A7AF-4CDC-8A83-3AB55EBB94A2}" srcOrd="0" destOrd="0" presId="urn:microsoft.com/office/officeart/2005/8/layout/chevron2"/>
    <dgm:cxn modelId="{B0432096-A912-4C6D-A7DA-11FC7250B078}" type="presParOf" srcId="{CC7DAD7C-A7AF-4CDC-8A83-3AB55EBB94A2}" destId="{E5EF029F-BCE9-4F70-ADD4-5FAAA9D28443}" srcOrd="0" destOrd="0" presId="urn:microsoft.com/office/officeart/2005/8/layout/chevron2"/>
    <dgm:cxn modelId="{FE4B7122-E4A7-4947-A50B-502D532A9F8E}" type="presParOf" srcId="{CC7DAD7C-A7AF-4CDC-8A83-3AB55EBB94A2}" destId="{86005106-6246-4C73-AEA9-F28F420546B6}" srcOrd="1" destOrd="0" presId="urn:microsoft.com/office/officeart/2005/8/layout/chevron2"/>
    <dgm:cxn modelId="{1171379F-28CD-4486-B3C3-983F9DE94A4E}" type="presParOf" srcId="{E6D38D02-0E26-47B7-A22C-25BDC90E6E54}" destId="{3A076073-05C5-46F3-A8F1-8A3ADDC2635D}" srcOrd="1" destOrd="0" presId="urn:microsoft.com/office/officeart/2005/8/layout/chevron2"/>
    <dgm:cxn modelId="{AACC0709-EC26-44B0-9D07-0DF95879E087}" type="presParOf" srcId="{E6D38D02-0E26-47B7-A22C-25BDC90E6E54}" destId="{0E8AC489-923F-4901-BF8C-94536EA246E6}" srcOrd="2" destOrd="0" presId="urn:microsoft.com/office/officeart/2005/8/layout/chevron2"/>
    <dgm:cxn modelId="{9BED44AA-7377-43AB-ADD7-6E997C38A982}" type="presParOf" srcId="{0E8AC489-923F-4901-BF8C-94536EA246E6}" destId="{4383F80F-92AF-449D-8D01-48ED46039859}" srcOrd="0" destOrd="0" presId="urn:microsoft.com/office/officeart/2005/8/layout/chevron2"/>
    <dgm:cxn modelId="{1A8C1669-D10C-4452-BA34-01EC086CEC98}" type="presParOf" srcId="{0E8AC489-923F-4901-BF8C-94536EA246E6}" destId="{F6CE5985-C0CC-4BBD-AC74-96A91D37B3F6}" srcOrd="1" destOrd="0" presId="urn:microsoft.com/office/officeart/2005/8/layout/chevron2"/>
    <dgm:cxn modelId="{E2C4A08B-D9E6-49FD-B6FA-539D9E286616}" type="presParOf" srcId="{E6D38D02-0E26-47B7-A22C-25BDC90E6E54}" destId="{147F899D-C743-4BBC-9461-4A3833888E83}" srcOrd="3" destOrd="0" presId="urn:microsoft.com/office/officeart/2005/8/layout/chevron2"/>
    <dgm:cxn modelId="{6FB72BEE-D11D-4864-B331-E850D66BDE9E}" type="presParOf" srcId="{E6D38D02-0E26-47B7-A22C-25BDC90E6E54}" destId="{1D5997EC-2E51-4BF1-AFF4-DDF116F2489E}" srcOrd="4" destOrd="0" presId="urn:microsoft.com/office/officeart/2005/8/layout/chevron2"/>
    <dgm:cxn modelId="{46EC1DF7-24F3-4065-AFB6-313B53009A24}" type="presParOf" srcId="{1D5997EC-2E51-4BF1-AFF4-DDF116F2489E}" destId="{382FD16F-6969-4323-B7A3-D68578D4212B}" srcOrd="0" destOrd="0" presId="urn:microsoft.com/office/officeart/2005/8/layout/chevron2"/>
    <dgm:cxn modelId="{6ADCBE39-D170-4740-8104-9E1FEF35D011}" type="presParOf" srcId="{1D5997EC-2E51-4BF1-AFF4-DDF116F2489E}" destId="{C3710806-B097-4BA2-A28C-0856DA26DA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B61332-F976-4FDE-AF15-7EEBE7D4703C}" type="doc">
      <dgm:prSet loTypeId="urn:microsoft.com/office/officeart/2005/8/layout/hList9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s-ES"/>
        </a:p>
      </dgm:t>
    </dgm:pt>
    <dgm:pt modelId="{60DDAB44-D90F-423B-B2DE-A5921122ECE6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ctr"/>
          <a:r>
            <a:rPr lang="es-ES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KÉFIR</a:t>
          </a:r>
          <a:endParaRPr lang="es-ES" sz="17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D6DBF3-405F-4660-99D7-54119CADA2E5}" type="parTrans" cxnId="{68443D74-DEFF-4943-8560-293C994A2298}">
      <dgm:prSet/>
      <dgm:spPr/>
      <dgm:t>
        <a:bodyPr/>
        <a:lstStyle/>
        <a:p>
          <a:pPr algn="just"/>
          <a:endParaRPr lang="es-ES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6828A2-C431-48F2-8715-CB5D2F427FE7}" type="sibTrans" cxnId="{68443D74-DEFF-4943-8560-293C994A2298}">
      <dgm:prSet/>
      <dgm:spPr/>
      <dgm:t>
        <a:bodyPr/>
        <a:lstStyle/>
        <a:p>
          <a:pPr algn="just"/>
          <a:endParaRPr lang="es-ES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4B6B27-AF5A-42CB-BF73-511F765FCC12}">
      <dgm:prSet phldrT="[Texto]" custT="1"/>
      <dgm:spPr>
        <a:noFill/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just"/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Bebida de leche fermentada, de textura cremosa  y sabor agrio.</a:t>
          </a:r>
        </a:p>
        <a:p>
          <a:pPr algn="just"/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Tiene un pH ácido: 4- 4.6</a:t>
          </a:r>
          <a:endParaRPr lang="es-ES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15D647-C752-497C-912B-980343AB20E0}" type="parTrans" cxnId="{A210E627-402F-474E-85E0-5A429963C814}">
      <dgm:prSet/>
      <dgm:spPr/>
      <dgm:t>
        <a:bodyPr/>
        <a:lstStyle/>
        <a:p>
          <a:pPr algn="just"/>
          <a:endParaRPr lang="es-ES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0880F7-0A53-43E4-B306-8159E06C086C}" type="sibTrans" cxnId="{A210E627-402F-474E-85E0-5A429963C814}">
      <dgm:prSet/>
      <dgm:spPr/>
      <dgm:t>
        <a:bodyPr/>
        <a:lstStyle/>
        <a:p>
          <a:pPr algn="just"/>
          <a:endParaRPr lang="es-ES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8E69BB-D673-47E4-ADF0-4A85C6527A91}">
      <dgm:prSet phldrT="[Texto]" custT="1"/>
      <dgm:spPr>
        <a:noFill/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just"/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produce por la fermentación de bacterias: ácido lácticas (60%), ácido acéticas y levaduras que coexisten de manera simbiótica en una matriz en forma de grano</a:t>
          </a:r>
          <a:r>
            <a:rPr lang="es-ES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S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C43719-26AD-4B8C-9FFD-9CCC0E3BADF7}" type="parTrans" cxnId="{EB64E189-72C7-4938-9692-4F2538665E5B}">
      <dgm:prSet/>
      <dgm:spPr/>
      <dgm:t>
        <a:bodyPr/>
        <a:lstStyle/>
        <a:p>
          <a:pPr algn="just"/>
          <a:endParaRPr lang="es-ES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25EE07-EB6D-4235-B252-5520DD6C4EFC}" type="sibTrans" cxnId="{EB64E189-72C7-4938-9692-4F2538665E5B}">
      <dgm:prSet/>
      <dgm:spPr/>
      <dgm:t>
        <a:bodyPr/>
        <a:lstStyle/>
        <a:p>
          <a:pPr algn="just"/>
          <a:endParaRPr lang="es-ES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14AF5F-82AE-4CD3-8EFC-9E59951F9276}">
      <dgm:prSet phldrT="[Texto]" custT="1"/>
      <dgm:spPr>
        <a:noFill/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just"/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Actividad antimicrobiana frente a </a:t>
          </a:r>
          <a:r>
            <a:rPr lang="es-EC" sz="15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Candida albicans, Salmonella </a:t>
          </a:r>
          <a:r>
            <a:rPr lang="es-EC" sz="15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spp.</a:t>
          </a:r>
          <a:r>
            <a:rPr lang="es-EC" sz="15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E. </a:t>
          </a:r>
          <a:r>
            <a:rPr lang="es-EC" sz="15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coli</a:t>
          </a:r>
          <a:r>
            <a:rPr lang="es-EC" sz="15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s-EC" sz="15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Bacillus</a:t>
          </a:r>
          <a:r>
            <a:rPr lang="es-EC" sz="15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5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subtilis</a:t>
          </a:r>
          <a:r>
            <a:rPr lang="es-EC" sz="15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s-EC" sz="15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Enterococcus</a:t>
          </a:r>
          <a:r>
            <a:rPr lang="es-EC" sz="15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5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faecalis</a:t>
          </a:r>
          <a:r>
            <a:rPr lang="es-EC" sz="15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5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</a:t>
          </a:r>
          <a:r>
            <a:rPr lang="es-EC" sz="15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5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Staphylococcus</a:t>
          </a:r>
          <a:r>
            <a:rPr lang="es-EC" sz="15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5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aureus</a:t>
          </a:r>
          <a:endParaRPr lang="es-ES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55DB0F-CCDF-4AA8-899F-E6A5297C2C0D}" type="parTrans" cxnId="{4103FE39-465E-48D4-A7CB-107544DEBAD8}">
      <dgm:prSet/>
      <dgm:spPr/>
      <dgm:t>
        <a:bodyPr/>
        <a:lstStyle/>
        <a:p>
          <a:pPr algn="just"/>
          <a:endParaRPr lang="es-ES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3A2CC6-C904-4326-B3E0-3EA2313C6D9B}" type="sibTrans" cxnId="{4103FE39-465E-48D4-A7CB-107544DEBAD8}">
      <dgm:prSet/>
      <dgm:spPr/>
      <dgm:t>
        <a:bodyPr/>
        <a:lstStyle/>
        <a:p>
          <a:pPr algn="just"/>
          <a:endParaRPr lang="es-ES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A387A5-BA8B-4575-9440-FE10B2A78D11}" type="pres">
      <dgm:prSet presAssocID="{0DB61332-F976-4FDE-AF15-7EEBE7D4703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976E1AC3-7D3F-491E-AE48-1AD86CFD63E3}" type="pres">
      <dgm:prSet presAssocID="{60DDAB44-D90F-423B-B2DE-A5921122ECE6}" presName="posSpace" presStyleCnt="0"/>
      <dgm:spPr/>
      <dgm:t>
        <a:bodyPr/>
        <a:lstStyle/>
        <a:p>
          <a:endParaRPr lang="es-ES"/>
        </a:p>
      </dgm:t>
    </dgm:pt>
    <dgm:pt modelId="{F782124A-E42F-408B-9238-1237B0589669}" type="pres">
      <dgm:prSet presAssocID="{60DDAB44-D90F-423B-B2DE-A5921122ECE6}" presName="vertFlow" presStyleCnt="0"/>
      <dgm:spPr/>
      <dgm:t>
        <a:bodyPr/>
        <a:lstStyle/>
        <a:p>
          <a:endParaRPr lang="es-ES"/>
        </a:p>
      </dgm:t>
    </dgm:pt>
    <dgm:pt modelId="{C13573C4-47AF-4243-931F-ABDF145885B9}" type="pres">
      <dgm:prSet presAssocID="{60DDAB44-D90F-423B-B2DE-A5921122ECE6}" presName="topSpace" presStyleCnt="0"/>
      <dgm:spPr/>
      <dgm:t>
        <a:bodyPr/>
        <a:lstStyle/>
        <a:p>
          <a:endParaRPr lang="es-ES"/>
        </a:p>
      </dgm:t>
    </dgm:pt>
    <dgm:pt modelId="{B2BF7957-163F-494F-A2E9-F86BE033DB8A}" type="pres">
      <dgm:prSet presAssocID="{60DDAB44-D90F-423B-B2DE-A5921122ECE6}" presName="firstComp" presStyleCnt="0"/>
      <dgm:spPr/>
      <dgm:t>
        <a:bodyPr/>
        <a:lstStyle/>
        <a:p>
          <a:endParaRPr lang="es-ES"/>
        </a:p>
      </dgm:t>
    </dgm:pt>
    <dgm:pt modelId="{757A307D-A61A-43E8-AE7C-EA52BF508FD5}" type="pres">
      <dgm:prSet presAssocID="{60DDAB44-D90F-423B-B2DE-A5921122ECE6}" presName="firstChild" presStyleLbl="bgAccFollowNode1" presStyleIdx="0" presStyleCnt="3"/>
      <dgm:spPr/>
      <dgm:t>
        <a:bodyPr/>
        <a:lstStyle/>
        <a:p>
          <a:endParaRPr lang="es-ES"/>
        </a:p>
      </dgm:t>
    </dgm:pt>
    <dgm:pt modelId="{09B52F01-BDA8-4656-9723-89D9E0D71701}" type="pres">
      <dgm:prSet presAssocID="{60DDAB44-D90F-423B-B2DE-A5921122ECE6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61E367-A1F1-4378-9456-B4EE2916983D}" type="pres">
      <dgm:prSet presAssocID="{3A8E69BB-D673-47E4-ADF0-4A85C6527A91}" presName="comp" presStyleCnt="0"/>
      <dgm:spPr/>
      <dgm:t>
        <a:bodyPr/>
        <a:lstStyle/>
        <a:p>
          <a:endParaRPr lang="es-ES"/>
        </a:p>
      </dgm:t>
    </dgm:pt>
    <dgm:pt modelId="{A1900147-CA88-41A1-95B5-C2E451B00814}" type="pres">
      <dgm:prSet presAssocID="{3A8E69BB-D673-47E4-ADF0-4A85C6527A91}" presName="child" presStyleLbl="bgAccFollowNode1" presStyleIdx="1" presStyleCnt="3"/>
      <dgm:spPr/>
      <dgm:t>
        <a:bodyPr/>
        <a:lstStyle/>
        <a:p>
          <a:endParaRPr lang="es-ES"/>
        </a:p>
      </dgm:t>
    </dgm:pt>
    <dgm:pt modelId="{022EB64C-A8C8-4DB1-AE5B-71A94340A4A5}" type="pres">
      <dgm:prSet presAssocID="{3A8E69BB-D673-47E4-ADF0-4A85C6527A91}" presName="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CFDEB9-81FC-4FA7-8D61-1139B6DBDE98}" type="pres">
      <dgm:prSet presAssocID="{A214AF5F-82AE-4CD3-8EFC-9E59951F9276}" presName="comp" presStyleCnt="0"/>
      <dgm:spPr/>
      <dgm:t>
        <a:bodyPr/>
        <a:lstStyle/>
        <a:p>
          <a:endParaRPr lang="es-ES"/>
        </a:p>
      </dgm:t>
    </dgm:pt>
    <dgm:pt modelId="{7444E55A-D63E-4676-997F-69EB6760A93C}" type="pres">
      <dgm:prSet presAssocID="{A214AF5F-82AE-4CD3-8EFC-9E59951F9276}" presName="child" presStyleLbl="bgAccFollowNode1" presStyleIdx="2" presStyleCnt="3"/>
      <dgm:spPr/>
      <dgm:t>
        <a:bodyPr/>
        <a:lstStyle/>
        <a:p>
          <a:endParaRPr lang="es-ES"/>
        </a:p>
      </dgm:t>
    </dgm:pt>
    <dgm:pt modelId="{365FCBA3-1449-477D-B8D8-45A67B3BCC4A}" type="pres">
      <dgm:prSet presAssocID="{A214AF5F-82AE-4CD3-8EFC-9E59951F9276}" presName="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BC64DE-1B2D-4DC5-B797-3C35AD5C7515}" type="pres">
      <dgm:prSet presAssocID="{60DDAB44-D90F-423B-B2DE-A5921122ECE6}" presName="negSpace" presStyleCnt="0"/>
      <dgm:spPr/>
      <dgm:t>
        <a:bodyPr/>
        <a:lstStyle/>
        <a:p>
          <a:endParaRPr lang="es-ES"/>
        </a:p>
      </dgm:t>
    </dgm:pt>
    <dgm:pt modelId="{DEB2186E-565F-4496-8972-9B6CA090FFEA}" type="pres">
      <dgm:prSet presAssocID="{60DDAB44-D90F-423B-B2DE-A5921122ECE6}" presName="circle" presStyleLbl="node1" presStyleIdx="0" presStyleCnt="1" custScaleX="95788" custScaleY="87885" custLinFactNeighborX="4811" custLinFactNeighborY="5070"/>
      <dgm:spPr/>
      <dgm:t>
        <a:bodyPr/>
        <a:lstStyle/>
        <a:p>
          <a:endParaRPr lang="es-ES"/>
        </a:p>
      </dgm:t>
    </dgm:pt>
  </dgm:ptLst>
  <dgm:cxnLst>
    <dgm:cxn modelId="{A9EA16FD-11AE-4FFD-B2F7-143FC1348431}" type="presOf" srcId="{A214AF5F-82AE-4CD3-8EFC-9E59951F9276}" destId="{7444E55A-D63E-4676-997F-69EB6760A93C}" srcOrd="0" destOrd="0" presId="urn:microsoft.com/office/officeart/2005/8/layout/hList9"/>
    <dgm:cxn modelId="{0AFB586E-EC9A-4317-BCB3-E156846A1592}" type="presOf" srcId="{984B6B27-AF5A-42CB-BF73-511F765FCC12}" destId="{757A307D-A61A-43E8-AE7C-EA52BF508FD5}" srcOrd="0" destOrd="0" presId="urn:microsoft.com/office/officeart/2005/8/layout/hList9"/>
    <dgm:cxn modelId="{68443D74-DEFF-4943-8560-293C994A2298}" srcId="{0DB61332-F976-4FDE-AF15-7EEBE7D4703C}" destId="{60DDAB44-D90F-423B-B2DE-A5921122ECE6}" srcOrd="0" destOrd="0" parTransId="{E4D6DBF3-405F-4660-99D7-54119CADA2E5}" sibTransId="{F26828A2-C431-48F2-8715-CB5D2F427FE7}"/>
    <dgm:cxn modelId="{4103FE39-465E-48D4-A7CB-107544DEBAD8}" srcId="{60DDAB44-D90F-423B-B2DE-A5921122ECE6}" destId="{A214AF5F-82AE-4CD3-8EFC-9E59951F9276}" srcOrd="2" destOrd="0" parTransId="{C555DB0F-CCDF-4AA8-899F-E6A5297C2C0D}" sibTransId="{CF3A2CC6-C904-4326-B3E0-3EA2313C6D9B}"/>
    <dgm:cxn modelId="{6D43A47B-32EC-43CE-95D5-F5E6C58411AD}" type="presOf" srcId="{3A8E69BB-D673-47E4-ADF0-4A85C6527A91}" destId="{A1900147-CA88-41A1-95B5-C2E451B00814}" srcOrd="0" destOrd="0" presId="urn:microsoft.com/office/officeart/2005/8/layout/hList9"/>
    <dgm:cxn modelId="{D8CAE815-9DC2-4BC6-9BAE-A1F77AB8B102}" type="presOf" srcId="{60DDAB44-D90F-423B-B2DE-A5921122ECE6}" destId="{DEB2186E-565F-4496-8972-9B6CA090FFEA}" srcOrd="0" destOrd="0" presId="urn:microsoft.com/office/officeart/2005/8/layout/hList9"/>
    <dgm:cxn modelId="{EB64E189-72C7-4938-9692-4F2538665E5B}" srcId="{60DDAB44-D90F-423B-B2DE-A5921122ECE6}" destId="{3A8E69BB-D673-47E4-ADF0-4A85C6527A91}" srcOrd="1" destOrd="0" parTransId="{0EC43719-26AD-4B8C-9FFD-9CCC0E3BADF7}" sibTransId="{4725EE07-EB6D-4235-B252-5520DD6C4EFC}"/>
    <dgm:cxn modelId="{4EB0D2E9-1EBD-4839-827B-F34E6B070957}" type="presOf" srcId="{0DB61332-F976-4FDE-AF15-7EEBE7D4703C}" destId="{58A387A5-BA8B-4575-9440-FE10B2A78D11}" srcOrd="0" destOrd="0" presId="urn:microsoft.com/office/officeart/2005/8/layout/hList9"/>
    <dgm:cxn modelId="{A210E627-402F-474E-85E0-5A429963C814}" srcId="{60DDAB44-D90F-423B-B2DE-A5921122ECE6}" destId="{984B6B27-AF5A-42CB-BF73-511F765FCC12}" srcOrd="0" destOrd="0" parTransId="{C315D647-C752-497C-912B-980343AB20E0}" sibTransId="{4F0880F7-0A53-43E4-B306-8159E06C086C}"/>
    <dgm:cxn modelId="{5D9BBACA-D396-45C8-B85D-D6FE9F7EF58A}" type="presOf" srcId="{984B6B27-AF5A-42CB-BF73-511F765FCC12}" destId="{09B52F01-BDA8-4656-9723-89D9E0D71701}" srcOrd="1" destOrd="0" presId="urn:microsoft.com/office/officeart/2005/8/layout/hList9"/>
    <dgm:cxn modelId="{44714292-6B46-44CE-B0F9-258620F82145}" type="presOf" srcId="{A214AF5F-82AE-4CD3-8EFC-9E59951F9276}" destId="{365FCBA3-1449-477D-B8D8-45A67B3BCC4A}" srcOrd="1" destOrd="0" presId="urn:microsoft.com/office/officeart/2005/8/layout/hList9"/>
    <dgm:cxn modelId="{BD2B2CB1-0528-4D52-9D1D-327E52E4BEAF}" type="presOf" srcId="{3A8E69BB-D673-47E4-ADF0-4A85C6527A91}" destId="{022EB64C-A8C8-4DB1-AE5B-71A94340A4A5}" srcOrd="1" destOrd="0" presId="urn:microsoft.com/office/officeart/2005/8/layout/hList9"/>
    <dgm:cxn modelId="{037B687E-A40F-4E69-A5FF-9D3BCA4F4FAD}" type="presParOf" srcId="{58A387A5-BA8B-4575-9440-FE10B2A78D11}" destId="{976E1AC3-7D3F-491E-AE48-1AD86CFD63E3}" srcOrd="0" destOrd="0" presId="urn:microsoft.com/office/officeart/2005/8/layout/hList9"/>
    <dgm:cxn modelId="{A16242BC-B4C0-465F-A4F0-4CF383C5F4D9}" type="presParOf" srcId="{58A387A5-BA8B-4575-9440-FE10B2A78D11}" destId="{F782124A-E42F-408B-9238-1237B0589669}" srcOrd="1" destOrd="0" presId="urn:microsoft.com/office/officeart/2005/8/layout/hList9"/>
    <dgm:cxn modelId="{9DA81A99-79CF-4E99-B913-63C03ED369E4}" type="presParOf" srcId="{F782124A-E42F-408B-9238-1237B0589669}" destId="{C13573C4-47AF-4243-931F-ABDF145885B9}" srcOrd="0" destOrd="0" presId="urn:microsoft.com/office/officeart/2005/8/layout/hList9"/>
    <dgm:cxn modelId="{A6E31D5D-01D2-4502-A86C-3C0DB0C78C6B}" type="presParOf" srcId="{F782124A-E42F-408B-9238-1237B0589669}" destId="{B2BF7957-163F-494F-A2E9-F86BE033DB8A}" srcOrd="1" destOrd="0" presId="urn:microsoft.com/office/officeart/2005/8/layout/hList9"/>
    <dgm:cxn modelId="{550497F0-D9A2-4CB5-9FC2-878CF2B01893}" type="presParOf" srcId="{B2BF7957-163F-494F-A2E9-F86BE033DB8A}" destId="{757A307D-A61A-43E8-AE7C-EA52BF508FD5}" srcOrd="0" destOrd="0" presId="urn:microsoft.com/office/officeart/2005/8/layout/hList9"/>
    <dgm:cxn modelId="{9974AB3F-7698-43A6-89C9-1C66FB949D23}" type="presParOf" srcId="{B2BF7957-163F-494F-A2E9-F86BE033DB8A}" destId="{09B52F01-BDA8-4656-9723-89D9E0D71701}" srcOrd="1" destOrd="0" presId="urn:microsoft.com/office/officeart/2005/8/layout/hList9"/>
    <dgm:cxn modelId="{7291A587-4E3C-47B4-A927-5FF3A633ACC3}" type="presParOf" srcId="{F782124A-E42F-408B-9238-1237B0589669}" destId="{A561E367-A1F1-4378-9456-B4EE2916983D}" srcOrd="2" destOrd="0" presId="urn:microsoft.com/office/officeart/2005/8/layout/hList9"/>
    <dgm:cxn modelId="{7540B245-0F74-4EE4-8F22-98F3674DC4D1}" type="presParOf" srcId="{A561E367-A1F1-4378-9456-B4EE2916983D}" destId="{A1900147-CA88-41A1-95B5-C2E451B00814}" srcOrd="0" destOrd="0" presId="urn:microsoft.com/office/officeart/2005/8/layout/hList9"/>
    <dgm:cxn modelId="{5349FCD6-7EA3-4E08-9E6B-80489784F9F5}" type="presParOf" srcId="{A561E367-A1F1-4378-9456-B4EE2916983D}" destId="{022EB64C-A8C8-4DB1-AE5B-71A94340A4A5}" srcOrd="1" destOrd="0" presId="urn:microsoft.com/office/officeart/2005/8/layout/hList9"/>
    <dgm:cxn modelId="{ED3EA714-BCA9-4980-A6E2-9513BBEA194B}" type="presParOf" srcId="{F782124A-E42F-408B-9238-1237B0589669}" destId="{9BCFDEB9-81FC-4FA7-8D61-1139B6DBDE98}" srcOrd="3" destOrd="0" presId="urn:microsoft.com/office/officeart/2005/8/layout/hList9"/>
    <dgm:cxn modelId="{BB1A9DB3-5172-4D2D-9442-6467A8B866BB}" type="presParOf" srcId="{9BCFDEB9-81FC-4FA7-8D61-1139B6DBDE98}" destId="{7444E55A-D63E-4676-997F-69EB6760A93C}" srcOrd="0" destOrd="0" presId="urn:microsoft.com/office/officeart/2005/8/layout/hList9"/>
    <dgm:cxn modelId="{5159F657-8DA7-4812-81D2-AA89D9BEB7E1}" type="presParOf" srcId="{9BCFDEB9-81FC-4FA7-8D61-1139B6DBDE98}" destId="{365FCBA3-1449-477D-B8D8-45A67B3BCC4A}" srcOrd="1" destOrd="0" presId="urn:microsoft.com/office/officeart/2005/8/layout/hList9"/>
    <dgm:cxn modelId="{4E44AB84-121F-4D0D-AD56-A6410DA65ADB}" type="presParOf" srcId="{58A387A5-BA8B-4575-9440-FE10B2A78D11}" destId="{2BBC64DE-1B2D-4DC5-B797-3C35AD5C7515}" srcOrd="2" destOrd="0" presId="urn:microsoft.com/office/officeart/2005/8/layout/hList9"/>
    <dgm:cxn modelId="{C0D016FE-5E00-4455-AE5C-BF39D58E94F4}" type="presParOf" srcId="{58A387A5-BA8B-4575-9440-FE10B2A78D11}" destId="{DEB2186E-565F-4496-8972-9B6CA090FFEA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D6F6FE-3514-40D3-87B8-391F66548D5E}" type="doc">
      <dgm:prSet loTypeId="urn:microsoft.com/office/officeart/2005/8/layout/p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048F8AAC-B0D5-4873-9F4B-116B53ECC147}">
      <dgm:prSet phldrT="[Texto]" custT="1"/>
      <dgm:spPr>
        <a:xfrm rot="10800000">
          <a:off x="361867" y="2538140"/>
          <a:ext cx="2611344" cy="3102171"/>
        </a:xfrm>
        <a:prstGeom prst="round2SameRect">
          <a:avLst>
            <a:gd name="adj1" fmla="val 10500"/>
            <a:gd name="adj2" fmla="val 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s-E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KÉFIR</a:t>
          </a:r>
          <a: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/>
          </a:r>
          <a:b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/>
          </a:r>
          <a:b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900 mL de leche entera  ANDINA</a:t>
          </a:r>
          <a:b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/>
          </a:r>
          <a:b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30 g de gránulos de kéfir</a:t>
          </a:r>
          <a:b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/>
          </a:r>
          <a:b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pH = 4</a:t>
          </a:r>
        </a:p>
        <a:p>
          <a: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/>
          </a:r>
          <a:b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/>
          </a:r>
          <a:b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endParaRPr lang="es-ES" sz="1400" b="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0139974-54CE-42EA-88DE-80343D1DFC5D}" type="parTrans" cxnId="{C0EA5C47-D94F-45D5-B8F1-21F12F8F8441}">
      <dgm:prSet/>
      <dgm:spPr/>
      <dgm:t>
        <a:bodyPr/>
        <a:lstStyle/>
        <a:p>
          <a:endParaRPr lang="es-ES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47685A-39AE-4A60-929C-9B44D3C8E826}" type="sibTrans" cxnId="{C0EA5C47-D94F-45D5-B8F1-21F12F8F8441}">
      <dgm:prSet/>
      <dgm:spPr/>
      <dgm:t>
        <a:bodyPr/>
        <a:lstStyle/>
        <a:p>
          <a:endParaRPr lang="es-ES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A537BC-A43D-4DA3-B43B-AAC0A3E7B46E}">
      <dgm:prSet phldrT="[Texto]" custT="1"/>
      <dgm:spPr>
        <a:xfrm rot="10800000">
          <a:off x="3234345" y="2538140"/>
          <a:ext cx="2611344" cy="3102171"/>
        </a:xfrm>
        <a:prstGeom prst="round2SameRect">
          <a:avLst>
            <a:gd name="adj1" fmla="val 10500"/>
            <a:gd name="adj2" fmla="val 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s-E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KOMBUCHA</a:t>
          </a:r>
          <a: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/>
          </a:r>
          <a:b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/>
          </a:r>
          <a:b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 L de agua hervida</a:t>
          </a:r>
          <a:b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/>
          </a:r>
          <a:b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 funda de té negro </a:t>
          </a:r>
          <a:b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/>
          </a:r>
          <a:b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70 g de azúcar blanca</a:t>
          </a:r>
          <a:b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/>
          </a:r>
          <a:b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Biopelícula + 100 mL de fermentado original</a:t>
          </a:r>
          <a:b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endParaRPr lang="es-ES" sz="1400" b="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pH = 3</a:t>
          </a:r>
          <a:b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/>
          </a:r>
          <a:b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endParaRPr lang="es-ES" sz="14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B21A51A-3D9D-4280-B213-924EB7D8D13D}" type="parTrans" cxnId="{98BEE57D-415C-4351-BD81-13684588D181}">
      <dgm:prSet/>
      <dgm:spPr/>
      <dgm:t>
        <a:bodyPr/>
        <a:lstStyle/>
        <a:p>
          <a:endParaRPr lang="es-ES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0D4AF1-47AD-4D37-A5E3-94FEEDE3215D}" type="sibTrans" cxnId="{98BEE57D-415C-4351-BD81-13684588D181}">
      <dgm:prSet/>
      <dgm:spPr/>
      <dgm:t>
        <a:bodyPr/>
        <a:lstStyle/>
        <a:p>
          <a:endParaRPr lang="es-ES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BBF63B-6891-4C59-8208-83E56FA8AB69}">
      <dgm:prSet phldrT="[Texto]" custT="1"/>
      <dgm:spPr>
        <a:xfrm rot="10800000">
          <a:off x="6106824" y="2538140"/>
          <a:ext cx="2611344" cy="3102171"/>
        </a:xfrm>
        <a:prstGeom prst="round2SameRect">
          <a:avLst>
            <a:gd name="adj1" fmla="val 10500"/>
            <a:gd name="adj2" fmla="val 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es-E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CARACTERÍSTICAS FISICOQUÍMICAS</a:t>
          </a:r>
          <a:br>
            <a:rPr lang="es-E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endParaRPr lang="es-ES" sz="1400" b="1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rPr>
            <a:t>Sólidos Solubles Refractómetro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es-ES" sz="1400" b="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  <a:sym typeface="Wingdings" panose="05000000000000000000" pitchFamily="2" charset="2"/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endParaRPr lang="es-ES" sz="1400" b="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  <a:sym typeface="Wingdings" panose="05000000000000000000" pitchFamily="2" charset="2"/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rPr>
            <a:t>Densidad   Probeta 100 mL y balanza electrónica</a:t>
          </a:r>
          <a:endParaRPr lang="es-ES" sz="14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E4768A8-A32C-4E00-ABF8-F1E8B41DEDC8}" type="parTrans" cxnId="{4FB52A22-30A2-4BD7-91F4-D7B3C9AD91C9}">
      <dgm:prSet/>
      <dgm:spPr/>
      <dgm:t>
        <a:bodyPr/>
        <a:lstStyle/>
        <a:p>
          <a:endParaRPr lang="es-ES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BD1E51-A109-4844-B5E9-6D5530D1D431}" type="sibTrans" cxnId="{4FB52A22-30A2-4BD7-91F4-D7B3C9AD91C9}">
      <dgm:prSet/>
      <dgm:spPr/>
      <dgm:t>
        <a:bodyPr/>
        <a:lstStyle/>
        <a:p>
          <a:endParaRPr lang="es-ES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692B2B-FC4A-4C6E-9951-57ED3F6DA12E}">
      <dgm:prSet phldrT="[Texto]" custT="1"/>
      <dgm:spPr>
        <a:xfrm rot="10800000">
          <a:off x="8979302" y="2538140"/>
          <a:ext cx="2611344" cy="3102171"/>
        </a:xfrm>
        <a:prstGeom prst="round2SameRect">
          <a:avLst>
            <a:gd name="adj1" fmla="val 10500"/>
            <a:gd name="adj2" fmla="val 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es-E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CARACTERÍSTICAS MICROBIOLÓGICAS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NORMA INEN 1 829</a:t>
          </a:r>
          <a:endParaRPr lang="es-ES" sz="1400" b="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just">
            <a:lnSpc>
              <a:spcPct val="90000"/>
            </a:lnSpc>
            <a:spcAft>
              <a:spcPct val="35000"/>
            </a:spcAft>
          </a:pPr>
          <a: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Recuento total </a:t>
          </a:r>
          <a: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rPr>
            <a:t> Agar Nutriente</a:t>
          </a:r>
        </a:p>
        <a:p>
          <a:pPr algn="just">
            <a:lnSpc>
              <a:spcPct val="90000"/>
            </a:lnSpc>
            <a:spcAft>
              <a:spcPct val="35000"/>
            </a:spcAft>
          </a:pPr>
          <a:r>
            <a:rPr lang="es-ES" sz="1400" b="0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Salmonella </a:t>
          </a:r>
          <a:r>
            <a:rPr lang="es-ES" sz="1400" b="0" i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y</a:t>
          </a:r>
          <a:r>
            <a:rPr lang="es-ES" sz="1400" b="0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Shigella </a:t>
          </a:r>
          <a: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rPr>
            <a:t> XLD</a:t>
          </a:r>
        </a:p>
        <a:p>
          <a:pPr algn="just">
            <a:lnSpc>
              <a:spcPct val="90000"/>
            </a:lnSpc>
            <a:spcAft>
              <a:spcPct val="35000"/>
            </a:spcAft>
          </a:pPr>
          <a: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Coliformes </a:t>
          </a:r>
          <a: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rPr>
            <a:t> Agar MacConkey</a:t>
          </a:r>
          <a:endParaRPr lang="es-ES" sz="1400" b="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just">
            <a:lnSpc>
              <a:spcPct val="90000"/>
            </a:lnSpc>
            <a:spcAft>
              <a:spcPct val="35000"/>
            </a:spcAft>
          </a:pPr>
          <a: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Hongos </a:t>
          </a:r>
          <a: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rPr>
            <a:t> Agar </a:t>
          </a:r>
          <a:r>
            <a:rPr lang="es-ES" sz="1400" b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rPr>
            <a:t>Sabouraud</a:t>
          </a:r>
          <a:endParaRPr lang="es-ES" sz="1400" b="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  <a:sym typeface="Wingdings" panose="05000000000000000000" pitchFamily="2" charset="2"/>
          </a:endParaRPr>
        </a:p>
        <a:p>
          <a:pPr algn="just">
            <a:lnSpc>
              <a:spcPct val="90000"/>
            </a:lnSpc>
            <a:spcAft>
              <a:spcPct val="35000"/>
            </a:spcAft>
          </a:pPr>
          <a: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rPr>
            <a:t>Bacterias Ácido Lácticas  Agar MRS</a:t>
          </a:r>
        </a:p>
        <a:p>
          <a:pPr algn="just">
            <a:lnSpc>
              <a:spcPct val="90000"/>
            </a:lnSpc>
            <a:spcAft>
              <a:spcPct val="35000"/>
            </a:spcAft>
          </a:pPr>
          <a:r>
            <a:rPr lang="es-E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rPr>
            <a:t>Levaduras  Agar </a:t>
          </a:r>
          <a:r>
            <a:rPr lang="es-ES" sz="1400" b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rPr>
            <a:t>Sabouraud</a:t>
          </a:r>
          <a:endParaRPr lang="es-ES" sz="1400" b="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  <a:sym typeface="Wingdings" panose="05000000000000000000" pitchFamily="2" charset="2"/>
          </a:endParaRPr>
        </a:p>
        <a:p>
          <a:pPr algn="just">
            <a:lnSpc>
              <a:spcPct val="90000"/>
            </a:lnSpc>
            <a:spcAft>
              <a:spcPct val="35000"/>
            </a:spcAft>
          </a:pPr>
          <a:r>
            <a:rPr lang="es-ES" sz="1400" b="1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/>
          </a:r>
          <a:br>
            <a:rPr lang="es-ES" sz="1400" b="1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endParaRPr lang="es-ES" sz="1400" b="1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C3D780B-03BB-454B-BFCF-D11B520091C2}" type="parTrans" cxnId="{CEDF4FAE-956B-4878-AD30-CAF0B1D57373}">
      <dgm:prSet/>
      <dgm:spPr/>
      <dgm:t>
        <a:bodyPr/>
        <a:lstStyle/>
        <a:p>
          <a:endParaRPr lang="es-ES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EFC8E4-9A7D-4CC3-B50A-9FF8ACCE138E}" type="sibTrans" cxnId="{CEDF4FAE-956B-4878-AD30-CAF0B1D57373}">
      <dgm:prSet/>
      <dgm:spPr/>
      <dgm:t>
        <a:bodyPr/>
        <a:lstStyle/>
        <a:p>
          <a:endParaRPr lang="es-ES" sz="1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4A57D9-3FA2-4F84-8895-F02BB2FB9DF6}" type="pres">
      <dgm:prSet presAssocID="{1CD6F6FE-3514-40D3-87B8-391F66548D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B8E0FE4-843E-40C5-B366-BC26B1B89B0B}" type="pres">
      <dgm:prSet presAssocID="{1CD6F6FE-3514-40D3-87B8-391F66548D5E}" presName="bkgdShp" presStyleLbl="alignAccFollowNode1" presStyleIdx="0" presStyleCnt="1" custScaleX="96927" custLinFactNeighborX="0"/>
      <dgm:spPr>
        <a:xfrm>
          <a:off x="0" y="0"/>
          <a:ext cx="11952513" cy="253814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70AD47"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S"/>
        </a:p>
      </dgm:t>
    </dgm:pt>
    <dgm:pt modelId="{B7E8FDE4-9945-4DC8-AB19-641FA811D90B}" type="pres">
      <dgm:prSet presAssocID="{1CD6F6FE-3514-40D3-87B8-391F66548D5E}" presName="linComp" presStyleCnt="0"/>
      <dgm:spPr/>
    </dgm:pt>
    <dgm:pt modelId="{BCA8C9FA-F6AC-4BC3-B6C3-2C6AAB039282}" type="pres">
      <dgm:prSet presAssocID="{048F8AAC-B0D5-4873-9F4B-116B53ECC147}" presName="compNode" presStyleCnt="0"/>
      <dgm:spPr/>
    </dgm:pt>
    <dgm:pt modelId="{3C07ECE0-89DD-4E8E-8713-D4E289541EDA}" type="pres">
      <dgm:prSet presAssocID="{048F8AAC-B0D5-4873-9F4B-116B53ECC147}" presName="node" presStyleLbl="node1" presStyleIdx="0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74644C-6D3E-4F9C-A091-FD48505B7445}" type="pres">
      <dgm:prSet presAssocID="{048F8AAC-B0D5-4873-9F4B-116B53ECC147}" presName="invisiNode" presStyleLbl="node1" presStyleIdx="0" presStyleCnt="4"/>
      <dgm:spPr/>
    </dgm:pt>
    <dgm:pt modelId="{95586773-F9E3-4462-844E-305651E1A76E}" type="pres">
      <dgm:prSet presAssocID="{048F8AAC-B0D5-4873-9F4B-116B53ECC147}" presName="imagNode" presStyleLbl="fgImgPlace1" presStyleIdx="0" presStyleCnt="4"/>
      <dgm:spPr>
        <a:xfrm>
          <a:off x="361867" y="338418"/>
          <a:ext cx="2611344" cy="186130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BE480501-7B41-437D-9711-2605AFC71689}" type="pres">
      <dgm:prSet presAssocID="{0247685A-39AE-4A60-929C-9B44D3C8E826}" presName="sibTrans" presStyleLbl="sibTrans2D1" presStyleIdx="0" presStyleCnt="0"/>
      <dgm:spPr/>
      <dgm:t>
        <a:bodyPr/>
        <a:lstStyle/>
        <a:p>
          <a:endParaRPr lang="es-ES"/>
        </a:p>
      </dgm:t>
    </dgm:pt>
    <dgm:pt modelId="{4FD970B7-6620-499A-B7A0-3AF164FF17F2}" type="pres">
      <dgm:prSet presAssocID="{D2A537BC-A43D-4DA3-B43B-AAC0A3E7B46E}" presName="compNode" presStyleCnt="0"/>
      <dgm:spPr/>
    </dgm:pt>
    <dgm:pt modelId="{E6BE4CFC-8592-434A-806B-D300B4DC152D}" type="pres">
      <dgm:prSet presAssocID="{D2A537BC-A43D-4DA3-B43B-AAC0A3E7B46E}" presName="node" presStyleLbl="node1" presStyleIdx="1" presStyleCnt="4" custLinFactNeighborY="-4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455B94-A262-4A53-B835-99FE83A8B6B9}" type="pres">
      <dgm:prSet presAssocID="{D2A537BC-A43D-4DA3-B43B-AAC0A3E7B46E}" presName="invisiNode" presStyleLbl="node1" presStyleIdx="1" presStyleCnt="4"/>
      <dgm:spPr/>
    </dgm:pt>
    <dgm:pt modelId="{541AC152-8B21-418F-B3EB-92B8E97400A3}" type="pres">
      <dgm:prSet presAssocID="{D2A537BC-A43D-4DA3-B43B-AAC0A3E7B46E}" presName="imagNode" presStyleLbl="fgImgPlace1" presStyleIdx="1" presStyleCnt="4"/>
      <dgm:spPr>
        <a:xfrm>
          <a:off x="3234345" y="338418"/>
          <a:ext cx="2611344" cy="186130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AE3610E5-28C8-49D8-98E3-79B0BFA9B35B}" type="pres">
      <dgm:prSet presAssocID="{A00D4AF1-47AD-4D37-A5E3-94FEEDE3215D}" presName="sibTrans" presStyleLbl="sibTrans2D1" presStyleIdx="0" presStyleCnt="0"/>
      <dgm:spPr/>
      <dgm:t>
        <a:bodyPr/>
        <a:lstStyle/>
        <a:p>
          <a:endParaRPr lang="es-ES"/>
        </a:p>
      </dgm:t>
    </dgm:pt>
    <dgm:pt modelId="{963BA65F-F515-40B7-AD43-796BB2D1EE2F}" type="pres">
      <dgm:prSet presAssocID="{F7BBF63B-6891-4C59-8208-83E56FA8AB69}" presName="compNode" presStyleCnt="0"/>
      <dgm:spPr/>
    </dgm:pt>
    <dgm:pt modelId="{4F9FCC89-2773-4F84-807E-E465159D6F61}" type="pres">
      <dgm:prSet presAssocID="{F7BBF63B-6891-4C59-8208-83E56FA8AB69}" presName="node" presStyleLbl="node1" presStyleIdx="2" presStyleCnt="4" custScaleX="1141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EC87F0-D8D3-4769-BA6F-42891DD43BD2}" type="pres">
      <dgm:prSet presAssocID="{F7BBF63B-6891-4C59-8208-83E56FA8AB69}" presName="invisiNode" presStyleLbl="node1" presStyleIdx="2" presStyleCnt="4"/>
      <dgm:spPr/>
    </dgm:pt>
    <dgm:pt modelId="{35BAD067-A81E-4B84-8AF8-4AFAFBD07FAF}" type="pres">
      <dgm:prSet presAssocID="{F7BBF63B-6891-4C59-8208-83E56FA8AB69}" presName="imagNode" presStyleLbl="fgImgPlace1" presStyleIdx="2" presStyleCnt="4" custScaleX="115853"/>
      <dgm:spPr>
        <a:xfrm>
          <a:off x="6106824" y="338418"/>
          <a:ext cx="2611344" cy="186130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C703470A-6CF3-470A-91E4-7AF88C8B064C}" type="pres">
      <dgm:prSet presAssocID="{09BD1E51-A109-4844-B5E9-6D5530D1D431}" presName="sibTrans" presStyleLbl="sibTrans2D1" presStyleIdx="0" presStyleCnt="0"/>
      <dgm:spPr/>
      <dgm:t>
        <a:bodyPr/>
        <a:lstStyle/>
        <a:p>
          <a:endParaRPr lang="es-ES"/>
        </a:p>
      </dgm:t>
    </dgm:pt>
    <dgm:pt modelId="{C8EF47BB-885D-4A5B-AADA-C95BADAA2AC6}" type="pres">
      <dgm:prSet presAssocID="{46692B2B-FC4A-4C6E-9951-57ED3F6DA12E}" presName="compNode" presStyleCnt="0"/>
      <dgm:spPr/>
    </dgm:pt>
    <dgm:pt modelId="{6956106C-0543-4CBB-AD4F-B98C3E34CD17}" type="pres">
      <dgm:prSet presAssocID="{46692B2B-FC4A-4C6E-9951-57ED3F6DA12E}" presName="node" presStyleLbl="node1" presStyleIdx="3" presStyleCnt="4" custScaleX="1074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A29D16-864F-47D7-8311-C81CDF140D9D}" type="pres">
      <dgm:prSet presAssocID="{46692B2B-FC4A-4C6E-9951-57ED3F6DA12E}" presName="invisiNode" presStyleLbl="node1" presStyleIdx="3" presStyleCnt="4"/>
      <dgm:spPr/>
    </dgm:pt>
    <dgm:pt modelId="{861D687B-33F0-4306-A010-9C0D0172456A}" type="pres">
      <dgm:prSet presAssocID="{46692B2B-FC4A-4C6E-9951-57ED3F6DA12E}" presName="imagNode" presStyleLbl="fgImgPlace1" presStyleIdx="3" presStyleCnt="4"/>
      <dgm:spPr>
        <a:xfrm>
          <a:off x="8979302" y="338418"/>
          <a:ext cx="2611344" cy="186130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C0EA5C47-D94F-45D5-B8F1-21F12F8F8441}" srcId="{1CD6F6FE-3514-40D3-87B8-391F66548D5E}" destId="{048F8AAC-B0D5-4873-9F4B-116B53ECC147}" srcOrd="0" destOrd="0" parTransId="{30139974-54CE-42EA-88DE-80343D1DFC5D}" sibTransId="{0247685A-39AE-4A60-929C-9B44D3C8E826}"/>
    <dgm:cxn modelId="{66BFF583-4294-43E3-8401-85482F1B4D0C}" type="presOf" srcId="{A00D4AF1-47AD-4D37-A5E3-94FEEDE3215D}" destId="{AE3610E5-28C8-49D8-98E3-79B0BFA9B35B}" srcOrd="0" destOrd="0" presId="urn:microsoft.com/office/officeart/2005/8/layout/pList2"/>
    <dgm:cxn modelId="{7C66B81B-5611-4434-BA21-2587B1C61D85}" type="presOf" srcId="{09BD1E51-A109-4844-B5E9-6D5530D1D431}" destId="{C703470A-6CF3-470A-91E4-7AF88C8B064C}" srcOrd="0" destOrd="0" presId="urn:microsoft.com/office/officeart/2005/8/layout/pList2"/>
    <dgm:cxn modelId="{7456038D-B92E-4E97-8380-A9263AE6AE30}" type="presOf" srcId="{D2A537BC-A43D-4DA3-B43B-AAC0A3E7B46E}" destId="{E6BE4CFC-8592-434A-806B-D300B4DC152D}" srcOrd="0" destOrd="0" presId="urn:microsoft.com/office/officeart/2005/8/layout/pList2"/>
    <dgm:cxn modelId="{AFA0AA8A-968C-4DBA-87E4-EBA38F51F6EA}" type="presOf" srcId="{0247685A-39AE-4A60-929C-9B44D3C8E826}" destId="{BE480501-7B41-437D-9711-2605AFC71689}" srcOrd="0" destOrd="0" presId="urn:microsoft.com/office/officeart/2005/8/layout/pList2"/>
    <dgm:cxn modelId="{98BEE57D-415C-4351-BD81-13684588D181}" srcId="{1CD6F6FE-3514-40D3-87B8-391F66548D5E}" destId="{D2A537BC-A43D-4DA3-B43B-AAC0A3E7B46E}" srcOrd="1" destOrd="0" parTransId="{3B21A51A-3D9D-4280-B213-924EB7D8D13D}" sibTransId="{A00D4AF1-47AD-4D37-A5E3-94FEEDE3215D}"/>
    <dgm:cxn modelId="{59B44246-4F08-4D87-8BAA-9069C756CC12}" type="presOf" srcId="{1CD6F6FE-3514-40D3-87B8-391F66548D5E}" destId="{CC4A57D9-3FA2-4F84-8895-F02BB2FB9DF6}" srcOrd="0" destOrd="0" presId="urn:microsoft.com/office/officeart/2005/8/layout/pList2"/>
    <dgm:cxn modelId="{B7FBD73E-E16A-4E21-AB4F-7D2F93AC6C2C}" type="presOf" srcId="{46692B2B-FC4A-4C6E-9951-57ED3F6DA12E}" destId="{6956106C-0543-4CBB-AD4F-B98C3E34CD17}" srcOrd="0" destOrd="0" presId="urn:microsoft.com/office/officeart/2005/8/layout/pList2"/>
    <dgm:cxn modelId="{CEDF4FAE-956B-4878-AD30-CAF0B1D57373}" srcId="{1CD6F6FE-3514-40D3-87B8-391F66548D5E}" destId="{46692B2B-FC4A-4C6E-9951-57ED3F6DA12E}" srcOrd="3" destOrd="0" parTransId="{8C3D780B-03BB-454B-BFCF-D11B520091C2}" sibTransId="{1CEFC8E4-9A7D-4CC3-B50A-9FF8ACCE138E}"/>
    <dgm:cxn modelId="{5CBE17BB-131F-4797-828C-A0B4F96D550F}" type="presOf" srcId="{F7BBF63B-6891-4C59-8208-83E56FA8AB69}" destId="{4F9FCC89-2773-4F84-807E-E465159D6F61}" srcOrd="0" destOrd="0" presId="urn:microsoft.com/office/officeart/2005/8/layout/pList2"/>
    <dgm:cxn modelId="{4809AC12-99BA-49E0-A0BB-D18960F37337}" type="presOf" srcId="{048F8AAC-B0D5-4873-9F4B-116B53ECC147}" destId="{3C07ECE0-89DD-4E8E-8713-D4E289541EDA}" srcOrd="0" destOrd="0" presId="urn:microsoft.com/office/officeart/2005/8/layout/pList2"/>
    <dgm:cxn modelId="{4FB52A22-30A2-4BD7-91F4-D7B3C9AD91C9}" srcId="{1CD6F6FE-3514-40D3-87B8-391F66548D5E}" destId="{F7BBF63B-6891-4C59-8208-83E56FA8AB69}" srcOrd="2" destOrd="0" parTransId="{FE4768A8-A32C-4E00-ABF8-F1E8B41DEDC8}" sibTransId="{09BD1E51-A109-4844-B5E9-6D5530D1D431}"/>
    <dgm:cxn modelId="{8974CE4E-07F0-40E7-BD6F-D8315A769A55}" type="presParOf" srcId="{CC4A57D9-3FA2-4F84-8895-F02BB2FB9DF6}" destId="{9B8E0FE4-843E-40C5-B366-BC26B1B89B0B}" srcOrd="0" destOrd="0" presId="urn:microsoft.com/office/officeart/2005/8/layout/pList2"/>
    <dgm:cxn modelId="{A8103EBC-BB4A-4DF9-91E8-18AC1352F5CD}" type="presParOf" srcId="{CC4A57D9-3FA2-4F84-8895-F02BB2FB9DF6}" destId="{B7E8FDE4-9945-4DC8-AB19-641FA811D90B}" srcOrd="1" destOrd="0" presId="urn:microsoft.com/office/officeart/2005/8/layout/pList2"/>
    <dgm:cxn modelId="{87A822F2-F28E-48C9-BBCE-3F65383774DE}" type="presParOf" srcId="{B7E8FDE4-9945-4DC8-AB19-641FA811D90B}" destId="{BCA8C9FA-F6AC-4BC3-B6C3-2C6AAB039282}" srcOrd="0" destOrd="0" presId="urn:microsoft.com/office/officeart/2005/8/layout/pList2"/>
    <dgm:cxn modelId="{79683B0B-AF8A-4C40-B5DA-3CECF7407C2C}" type="presParOf" srcId="{BCA8C9FA-F6AC-4BC3-B6C3-2C6AAB039282}" destId="{3C07ECE0-89DD-4E8E-8713-D4E289541EDA}" srcOrd="0" destOrd="0" presId="urn:microsoft.com/office/officeart/2005/8/layout/pList2"/>
    <dgm:cxn modelId="{0B9D1D7E-8F89-4E3A-BFDF-8E959BF752C2}" type="presParOf" srcId="{BCA8C9FA-F6AC-4BC3-B6C3-2C6AAB039282}" destId="{5974644C-6D3E-4F9C-A091-FD48505B7445}" srcOrd="1" destOrd="0" presId="urn:microsoft.com/office/officeart/2005/8/layout/pList2"/>
    <dgm:cxn modelId="{2E02059B-CAB6-4ED0-8C9D-FBBC09EE5EC9}" type="presParOf" srcId="{BCA8C9FA-F6AC-4BC3-B6C3-2C6AAB039282}" destId="{95586773-F9E3-4462-844E-305651E1A76E}" srcOrd="2" destOrd="0" presId="urn:microsoft.com/office/officeart/2005/8/layout/pList2"/>
    <dgm:cxn modelId="{ABADACA7-69C3-4371-A0F0-E9143A33905B}" type="presParOf" srcId="{B7E8FDE4-9945-4DC8-AB19-641FA811D90B}" destId="{BE480501-7B41-437D-9711-2605AFC71689}" srcOrd="1" destOrd="0" presId="urn:microsoft.com/office/officeart/2005/8/layout/pList2"/>
    <dgm:cxn modelId="{43548C78-D85E-4EE0-A132-B02B99DEFDD9}" type="presParOf" srcId="{B7E8FDE4-9945-4DC8-AB19-641FA811D90B}" destId="{4FD970B7-6620-499A-B7A0-3AF164FF17F2}" srcOrd="2" destOrd="0" presId="urn:microsoft.com/office/officeart/2005/8/layout/pList2"/>
    <dgm:cxn modelId="{D0059A43-BBEA-4547-8227-6FDE9EA18552}" type="presParOf" srcId="{4FD970B7-6620-499A-B7A0-3AF164FF17F2}" destId="{E6BE4CFC-8592-434A-806B-D300B4DC152D}" srcOrd="0" destOrd="0" presId="urn:microsoft.com/office/officeart/2005/8/layout/pList2"/>
    <dgm:cxn modelId="{F5AF2C82-4BD1-4D2C-8F37-D3BD50FE1795}" type="presParOf" srcId="{4FD970B7-6620-499A-B7A0-3AF164FF17F2}" destId="{C1455B94-A262-4A53-B835-99FE83A8B6B9}" srcOrd="1" destOrd="0" presId="urn:microsoft.com/office/officeart/2005/8/layout/pList2"/>
    <dgm:cxn modelId="{B5297E68-3566-4A6A-8EB1-06C8AD0CC4B1}" type="presParOf" srcId="{4FD970B7-6620-499A-B7A0-3AF164FF17F2}" destId="{541AC152-8B21-418F-B3EB-92B8E97400A3}" srcOrd="2" destOrd="0" presId="urn:microsoft.com/office/officeart/2005/8/layout/pList2"/>
    <dgm:cxn modelId="{57649272-7F01-4F40-98AD-B1E2D88B4EE4}" type="presParOf" srcId="{B7E8FDE4-9945-4DC8-AB19-641FA811D90B}" destId="{AE3610E5-28C8-49D8-98E3-79B0BFA9B35B}" srcOrd="3" destOrd="0" presId="urn:microsoft.com/office/officeart/2005/8/layout/pList2"/>
    <dgm:cxn modelId="{E92E57FC-3F70-4128-AF04-D8A26639A799}" type="presParOf" srcId="{B7E8FDE4-9945-4DC8-AB19-641FA811D90B}" destId="{963BA65F-F515-40B7-AD43-796BB2D1EE2F}" srcOrd="4" destOrd="0" presId="urn:microsoft.com/office/officeart/2005/8/layout/pList2"/>
    <dgm:cxn modelId="{570D9135-AF01-4B1D-9AD7-1B7504DC93C3}" type="presParOf" srcId="{963BA65F-F515-40B7-AD43-796BB2D1EE2F}" destId="{4F9FCC89-2773-4F84-807E-E465159D6F61}" srcOrd="0" destOrd="0" presId="urn:microsoft.com/office/officeart/2005/8/layout/pList2"/>
    <dgm:cxn modelId="{7E1F6296-A965-4C77-B909-86D856B85ABF}" type="presParOf" srcId="{963BA65F-F515-40B7-AD43-796BB2D1EE2F}" destId="{18EC87F0-D8D3-4769-BA6F-42891DD43BD2}" srcOrd="1" destOrd="0" presId="urn:microsoft.com/office/officeart/2005/8/layout/pList2"/>
    <dgm:cxn modelId="{F9CBE728-2B9F-45F9-B764-12B402CD90AA}" type="presParOf" srcId="{963BA65F-F515-40B7-AD43-796BB2D1EE2F}" destId="{35BAD067-A81E-4B84-8AF8-4AFAFBD07FAF}" srcOrd="2" destOrd="0" presId="urn:microsoft.com/office/officeart/2005/8/layout/pList2"/>
    <dgm:cxn modelId="{222F064A-8163-4796-80C2-6B530EB3803E}" type="presParOf" srcId="{B7E8FDE4-9945-4DC8-AB19-641FA811D90B}" destId="{C703470A-6CF3-470A-91E4-7AF88C8B064C}" srcOrd="5" destOrd="0" presId="urn:microsoft.com/office/officeart/2005/8/layout/pList2"/>
    <dgm:cxn modelId="{12436BBF-A593-4EBA-943C-305C339332DA}" type="presParOf" srcId="{B7E8FDE4-9945-4DC8-AB19-641FA811D90B}" destId="{C8EF47BB-885D-4A5B-AADA-C95BADAA2AC6}" srcOrd="6" destOrd="0" presId="urn:microsoft.com/office/officeart/2005/8/layout/pList2"/>
    <dgm:cxn modelId="{231CC6FC-11B7-4FE0-B345-6778B6B61447}" type="presParOf" srcId="{C8EF47BB-885D-4A5B-AADA-C95BADAA2AC6}" destId="{6956106C-0543-4CBB-AD4F-B98C3E34CD17}" srcOrd="0" destOrd="0" presId="urn:microsoft.com/office/officeart/2005/8/layout/pList2"/>
    <dgm:cxn modelId="{D541642D-3A7B-4994-A388-7E28F048F0C1}" type="presParOf" srcId="{C8EF47BB-885D-4A5B-AADA-C95BADAA2AC6}" destId="{52A29D16-864F-47D7-8311-C81CDF140D9D}" srcOrd="1" destOrd="0" presId="urn:microsoft.com/office/officeart/2005/8/layout/pList2"/>
    <dgm:cxn modelId="{724B2B16-5682-4B6C-8F5C-0EED9C76C04E}" type="presParOf" srcId="{C8EF47BB-885D-4A5B-AADA-C95BADAA2AC6}" destId="{861D687B-33F0-4306-A010-9C0D0172456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D2C952-6514-4E7B-91F0-9F68BA99A767}" type="doc">
      <dgm:prSet loTypeId="urn:microsoft.com/office/officeart/2005/8/layout/vList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97924C76-70BE-4311-B0C7-BFFB063BF061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E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Crianza de pollos de engorde</a:t>
          </a:r>
          <a:endParaRPr lang="es-E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F7EFC7-8E32-4FDE-A8D3-814380D92F3D}" type="parTrans" cxnId="{39329883-5DC6-4FE0-A3B1-919A64B73A70}">
      <dgm:prSet/>
      <dgm:spPr/>
      <dgm:t>
        <a:bodyPr/>
        <a:lstStyle/>
        <a:p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89BBDB-DF72-4FA6-A7C3-9BC11E9924E8}" type="sibTrans" cxnId="{39329883-5DC6-4FE0-A3B1-919A64B73A70}">
      <dgm:prSet/>
      <dgm:spPr/>
      <dgm:t>
        <a:bodyPr/>
        <a:lstStyle/>
        <a:p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443EC1-8605-4B86-AFE6-4F0628BAEE29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E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 Pollos </a:t>
          </a:r>
          <a:endParaRPr lang="es-E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3D377F-A3D7-49AA-90B8-ADD03B0D763C}" type="parTrans" cxnId="{7ACE385F-9205-495D-B427-314BE0E1B3B2}">
      <dgm:prSet/>
      <dgm:spPr/>
      <dgm:t>
        <a:bodyPr/>
        <a:lstStyle/>
        <a:p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C2C102-A059-4FA5-8E92-DEC292324956}" type="sibTrans" cxnId="{7ACE385F-9205-495D-B427-314BE0E1B3B2}">
      <dgm:prSet/>
      <dgm:spPr/>
      <dgm:t>
        <a:bodyPr/>
        <a:lstStyle/>
        <a:p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A934B0-059F-48D2-A9C8-FA3FFBFF2FF0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E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Tratamientos: T1 – Control, T2 – Kombucha 2%, T3 – Kombucha 4%, T4 - Kéfir 2% , T5 – Kéfir 4%. </a:t>
          </a:r>
          <a:endParaRPr lang="es-E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9CE3A0-0628-4BD9-A33A-8F0648653471}" type="parTrans" cxnId="{7BC8A809-FAD6-43A9-87D1-F6A9C82074EB}">
      <dgm:prSet/>
      <dgm:spPr/>
      <dgm:t>
        <a:bodyPr/>
        <a:lstStyle/>
        <a:p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27FFB0-8F62-4366-A764-AB0D87833036}" type="sibTrans" cxnId="{7BC8A809-FAD6-43A9-87D1-F6A9C82074EB}">
      <dgm:prSet/>
      <dgm:spPr/>
      <dgm:t>
        <a:bodyPr/>
        <a:lstStyle/>
        <a:p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ED24D2-799F-4E03-BB91-641EAF8FC178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E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Análisis microbiológico del contenido intestinal</a:t>
          </a:r>
          <a:endParaRPr lang="es-E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083585-3AC6-4232-B2C6-3A9DA1F296A6}" type="parTrans" cxnId="{C0C82396-AF57-449F-939B-3BCB293758FA}">
      <dgm:prSet/>
      <dgm:spPr/>
      <dgm:t>
        <a:bodyPr/>
        <a:lstStyle/>
        <a:p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82F0A3-FD66-4654-808E-117E3B2365E3}" type="sibTrans" cxnId="{C0C82396-AF57-449F-939B-3BCB293758FA}">
      <dgm:prSet/>
      <dgm:spPr/>
      <dgm:t>
        <a:bodyPr/>
        <a:lstStyle/>
        <a:p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20F629-17E4-4228-B64D-4FA0DBB729DD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E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Características físicas del intestino delgado</a:t>
          </a:r>
        </a:p>
      </dgm:t>
    </dgm:pt>
    <dgm:pt modelId="{CF75F7D5-A463-46D2-B15F-FB5A5365D379}" type="parTrans" cxnId="{6180C810-8FC2-4B89-B87C-B9486C828FEA}">
      <dgm:prSet/>
      <dgm:spPr/>
      <dgm:t>
        <a:bodyPr/>
        <a:lstStyle/>
        <a:p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8B1218-53A7-4742-9EB6-42DF698FA5EA}" type="sibTrans" cxnId="{6180C810-8FC2-4B89-B87C-B9486C828FEA}">
      <dgm:prSet/>
      <dgm:spPr/>
      <dgm:t>
        <a:bodyPr/>
        <a:lstStyle/>
        <a:p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CE9A5B-2827-4ED9-BC12-7D3D17B10A61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E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semanas</a:t>
          </a:r>
          <a:endParaRPr lang="es-E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8C4C50-1F86-4C4B-949D-509D5AA601AF}" type="parTrans" cxnId="{15674914-7CF8-4248-8B6A-9321C842638D}">
      <dgm:prSet/>
      <dgm:spPr/>
      <dgm:t>
        <a:bodyPr/>
        <a:lstStyle/>
        <a:p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617CB7-5217-4161-9B1D-474281573571}" type="sibTrans" cxnId="{15674914-7CF8-4248-8B6A-9321C842638D}">
      <dgm:prSet/>
      <dgm:spPr/>
      <dgm:t>
        <a:bodyPr/>
        <a:lstStyle/>
        <a:p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23C3DA-2044-48D4-AD2F-629981E404F9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E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Balanceado pre-inicial - inicial – crecimiento – engorde</a:t>
          </a:r>
          <a:endParaRPr lang="es-E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F6CB94-355C-4CA7-844B-DBEACE129A6E}" type="parTrans" cxnId="{BAC26303-73A4-4D85-BD83-CC7A21BEB9B6}">
      <dgm:prSet/>
      <dgm:spPr/>
      <dgm:t>
        <a:bodyPr/>
        <a:lstStyle/>
        <a:p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E012D5-E30D-422C-AFD0-776E934AC8F6}" type="sibTrans" cxnId="{BAC26303-73A4-4D85-BD83-CC7A21BEB9B6}">
      <dgm:prSet/>
      <dgm:spPr/>
      <dgm:t>
        <a:bodyPr/>
        <a:lstStyle/>
        <a:p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A451F3-0ADE-48E4-92CC-D1E06EBFA5DB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E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Método de extensión en placa</a:t>
          </a:r>
          <a:endParaRPr lang="es-E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E475CE-F656-43E8-BC9A-C5AA1AFEB3F5}" type="parTrans" cxnId="{B5000F2A-E87F-4CAF-AB98-9A937F704481}">
      <dgm:prSet/>
      <dgm:spPr/>
      <dgm:t>
        <a:bodyPr/>
        <a:lstStyle/>
        <a:p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D5931D-A023-4C79-9677-5690506B4862}" type="sibTrans" cxnId="{B5000F2A-E87F-4CAF-AB98-9A937F704481}">
      <dgm:prSet/>
      <dgm:spPr/>
      <dgm:t>
        <a:bodyPr/>
        <a:lstStyle/>
        <a:p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05E2C1-F77D-4297-8D92-32CD7F4F7128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E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Parámetros de rendimiento</a:t>
          </a:r>
        </a:p>
      </dgm:t>
    </dgm:pt>
    <dgm:pt modelId="{0449B5F7-3B05-4F87-B470-815043454B9F}" type="parTrans" cxnId="{68D41F07-7950-4CE3-8DBD-C530D5824AF5}">
      <dgm:prSet/>
      <dgm:spPr/>
      <dgm:t>
        <a:bodyPr/>
        <a:lstStyle/>
        <a:p>
          <a:endParaRPr lang="es-ES" sz="1600"/>
        </a:p>
      </dgm:t>
    </dgm:pt>
    <dgm:pt modelId="{DE987D94-C05B-4512-818F-487DBB2E5895}" type="sibTrans" cxnId="{68D41F07-7950-4CE3-8DBD-C530D5824AF5}">
      <dgm:prSet/>
      <dgm:spPr/>
      <dgm:t>
        <a:bodyPr/>
        <a:lstStyle/>
        <a:p>
          <a:endParaRPr lang="es-ES" sz="1600"/>
        </a:p>
      </dgm:t>
    </dgm:pt>
    <dgm:pt modelId="{F3348C02-D13E-4620-B867-ACD845DDA73C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ES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Ingesta de alimento (g/día)</a:t>
          </a:r>
          <a:endParaRPr lang="es-ES" sz="1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6CFEA4-B958-4DB6-B4D9-7E118B9B693D}" type="parTrans" cxnId="{8680BF7A-49FE-4CB0-85AB-F787CB6DB451}">
      <dgm:prSet/>
      <dgm:spPr/>
      <dgm:t>
        <a:bodyPr/>
        <a:lstStyle/>
        <a:p>
          <a:endParaRPr lang="es-ES" sz="1600"/>
        </a:p>
      </dgm:t>
    </dgm:pt>
    <dgm:pt modelId="{FF73FB0F-43A0-440A-8185-606AA988AF92}" type="sibTrans" cxnId="{8680BF7A-49FE-4CB0-85AB-F787CB6DB451}">
      <dgm:prSet/>
      <dgm:spPr/>
      <dgm:t>
        <a:bodyPr/>
        <a:lstStyle/>
        <a:p>
          <a:endParaRPr lang="es-ES" sz="1600"/>
        </a:p>
      </dgm:t>
    </dgm:pt>
    <dgm:pt modelId="{0C973C88-6F11-44BC-B2DC-CE72A33B0C81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ES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Ingesta de agua (mL/ día) </a:t>
          </a:r>
          <a:endParaRPr lang="es-ES" sz="1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9A9DF6-2DA8-4768-B4CB-4762A3AA950D}" type="parTrans" cxnId="{298AB36A-2F1C-4986-8C97-B0E51302A1D1}">
      <dgm:prSet/>
      <dgm:spPr/>
      <dgm:t>
        <a:bodyPr/>
        <a:lstStyle/>
        <a:p>
          <a:endParaRPr lang="es-ES" sz="1600"/>
        </a:p>
      </dgm:t>
    </dgm:pt>
    <dgm:pt modelId="{8939BC94-F10B-48A4-BE92-802155D6A20B}" type="sibTrans" cxnId="{298AB36A-2F1C-4986-8C97-B0E51302A1D1}">
      <dgm:prSet/>
      <dgm:spPr/>
      <dgm:t>
        <a:bodyPr/>
        <a:lstStyle/>
        <a:p>
          <a:endParaRPr lang="es-ES" sz="1600"/>
        </a:p>
      </dgm:t>
    </dgm:pt>
    <dgm:pt modelId="{E347A82E-E7A6-4737-9CE9-10B15127AFA0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ES" sz="14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Índice de conversión alimenticio</a:t>
          </a:r>
          <a:endParaRPr lang="es-ES" sz="14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9B1042-A3DB-47D9-90B2-C999F3CDDF63}" type="parTrans" cxnId="{9827F76A-53E8-4FEC-AF0A-F0E913858883}">
      <dgm:prSet/>
      <dgm:spPr/>
      <dgm:t>
        <a:bodyPr/>
        <a:lstStyle/>
        <a:p>
          <a:endParaRPr lang="es-ES" sz="1600"/>
        </a:p>
      </dgm:t>
    </dgm:pt>
    <dgm:pt modelId="{877A6DD8-6527-429A-A606-745954B1207A}" type="sibTrans" cxnId="{9827F76A-53E8-4FEC-AF0A-F0E913858883}">
      <dgm:prSet/>
      <dgm:spPr/>
      <dgm:t>
        <a:bodyPr/>
        <a:lstStyle/>
        <a:p>
          <a:endParaRPr lang="es-ES" sz="1600"/>
        </a:p>
      </dgm:t>
    </dgm:pt>
    <dgm:pt modelId="{D159763A-85BA-4794-A09B-D9BFAEAF37E5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ES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Ganancia de peso (g) a los 14, 28 y 42 días</a:t>
          </a:r>
          <a:endParaRPr lang="es-ES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2ED623-FBA3-4CEC-92C7-D8E6A02C99E2}" type="parTrans" cxnId="{A85D5933-E581-4BCA-8478-1F48F3034315}">
      <dgm:prSet/>
      <dgm:spPr/>
      <dgm:t>
        <a:bodyPr/>
        <a:lstStyle/>
        <a:p>
          <a:endParaRPr lang="es-ES" sz="1600"/>
        </a:p>
      </dgm:t>
    </dgm:pt>
    <dgm:pt modelId="{9481A7D2-97C9-438B-82C5-FEBE6707B90E}" type="sibTrans" cxnId="{A85D5933-E581-4BCA-8478-1F48F3034315}">
      <dgm:prSet/>
      <dgm:spPr/>
      <dgm:t>
        <a:bodyPr/>
        <a:lstStyle/>
        <a:p>
          <a:endParaRPr lang="es-ES" sz="1600"/>
        </a:p>
      </dgm:t>
    </dgm:pt>
    <dgm:pt modelId="{8236723E-9197-42CD-B6F6-FA561AF2145C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ES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Índice de conversión alimenticio</a:t>
          </a:r>
          <a:endParaRPr lang="es-ES" sz="1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12FDE0-D60D-41BC-82F1-15338731C692}" type="parTrans" cxnId="{F0EA1B52-49B1-4814-91A3-BB636CDAC763}">
      <dgm:prSet/>
      <dgm:spPr/>
      <dgm:t>
        <a:bodyPr/>
        <a:lstStyle/>
        <a:p>
          <a:endParaRPr lang="es-ES" sz="1600"/>
        </a:p>
      </dgm:t>
    </dgm:pt>
    <dgm:pt modelId="{338DBFE5-A91F-4F80-8A93-FBBE17E00475}" type="sibTrans" cxnId="{F0EA1B52-49B1-4814-91A3-BB636CDAC763}">
      <dgm:prSet/>
      <dgm:spPr/>
      <dgm:t>
        <a:bodyPr/>
        <a:lstStyle/>
        <a:p>
          <a:endParaRPr lang="es-ES" sz="1600"/>
        </a:p>
      </dgm:t>
    </dgm:pt>
    <dgm:pt modelId="{234AD697-007E-4A66-8DA8-540B258B4F45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ES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Índice de rendimiento </a:t>
          </a:r>
          <a:endParaRPr lang="es-ES" sz="1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432256-904D-481A-A234-CE997AFEB492}" type="parTrans" cxnId="{848CD66D-CD40-4DDB-B4A5-6B9608277DED}">
      <dgm:prSet/>
      <dgm:spPr/>
      <dgm:t>
        <a:bodyPr/>
        <a:lstStyle/>
        <a:p>
          <a:endParaRPr lang="es-ES" sz="1600"/>
        </a:p>
      </dgm:t>
    </dgm:pt>
    <dgm:pt modelId="{98A6C2B4-A6D5-48EB-AD04-1E23E326169B}" type="sibTrans" cxnId="{848CD66D-CD40-4DDB-B4A5-6B9608277DED}">
      <dgm:prSet/>
      <dgm:spPr/>
      <dgm:t>
        <a:bodyPr/>
        <a:lstStyle/>
        <a:p>
          <a:endParaRPr lang="es-ES" sz="1600"/>
        </a:p>
      </dgm:t>
    </dgm:pt>
    <dgm:pt modelId="{9D47C852-5EE4-49ED-B79B-CB810A02BD7E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E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Bebidas fermentadas en el agua de bebida </a:t>
          </a:r>
          <a:endParaRPr lang="es-E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917C9C-DC0B-49F8-B397-8B47261C61AA}" type="parTrans" cxnId="{4E8F7DA8-316A-4414-A60E-ECCB13A7DD2C}">
      <dgm:prSet/>
      <dgm:spPr/>
      <dgm:t>
        <a:bodyPr/>
        <a:lstStyle/>
        <a:p>
          <a:endParaRPr lang="es-ES"/>
        </a:p>
      </dgm:t>
    </dgm:pt>
    <dgm:pt modelId="{B3BED1FC-C743-4BF0-A0AF-C718C65BDB9B}" type="sibTrans" cxnId="{4E8F7DA8-316A-4414-A60E-ECCB13A7DD2C}">
      <dgm:prSet/>
      <dgm:spPr/>
      <dgm:t>
        <a:bodyPr/>
        <a:lstStyle/>
        <a:p>
          <a:endParaRPr lang="es-ES"/>
        </a:p>
      </dgm:t>
    </dgm:pt>
    <dgm:pt modelId="{D0B9B91D-8D61-4B7B-9F6B-4DAEDD810D4C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E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Enumeración de coliformes del intestino delgado y el ciego en agar MacConkey</a:t>
          </a:r>
          <a:endParaRPr lang="es-E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F055FC-1C09-4BD7-A5B6-BEAF7743DCD8}" type="sibTrans" cxnId="{04414E12-0082-424D-8B56-23EF3AF242C4}">
      <dgm:prSet/>
      <dgm:spPr/>
      <dgm:t>
        <a:bodyPr/>
        <a:lstStyle/>
        <a:p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103D16-C909-4B43-9FEA-B183817A387F}" type="parTrans" cxnId="{04414E12-0082-424D-8B56-23EF3AF242C4}">
      <dgm:prSet/>
      <dgm:spPr/>
      <dgm:t>
        <a:bodyPr/>
        <a:lstStyle/>
        <a:p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14455-9047-4BDF-9F84-E5206F5A6549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E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Enumeración de BAL en agar MRS</a:t>
          </a:r>
          <a:endParaRPr lang="es-E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1B6558-52A2-4A0A-BB30-E528807A62DB}" type="sibTrans" cxnId="{A345317D-9D1B-4A3E-BF80-FA86C47ED78F}">
      <dgm:prSet/>
      <dgm:spPr/>
      <dgm:t>
        <a:bodyPr/>
        <a:lstStyle/>
        <a:p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835C9C-5935-474F-966D-B6515E196D17}" type="parTrans" cxnId="{A345317D-9D1B-4A3E-BF80-FA86C47ED78F}">
      <dgm:prSet/>
      <dgm:spPr/>
      <dgm:t>
        <a:bodyPr/>
        <a:lstStyle/>
        <a:p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9F7D5C-34C6-4238-AF04-75B78C07E6AA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E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Peso (g)</a:t>
          </a:r>
          <a:endParaRPr lang="es-E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07687D-1576-4012-9375-D55AA11B5582}" type="sibTrans" cxnId="{5152E121-F1FC-45D7-9E42-929F01018B82}">
      <dgm:prSet/>
      <dgm:spPr/>
      <dgm:t>
        <a:bodyPr/>
        <a:lstStyle/>
        <a:p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26F4AE-0084-4754-A286-B547FBA06F10}" type="parTrans" cxnId="{5152E121-F1FC-45D7-9E42-929F01018B82}">
      <dgm:prSet/>
      <dgm:spPr/>
      <dgm:t>
        <a:bodyPr/>
        <a:lstStyle/>
        <a:p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AABF68-5BA7-4BC9-AEDA-90D155EEF264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E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Longitud (m)</a:t>
          </a:r>
          <a:endParaRPr lang="es-E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CD7D24-4F22-4C8C-9D9A-ABD1E81FF337}" type="sibTrans" cxnId="{07C28198-C534-4CC8-85B7-E0FD387E308B}">
      <dgm:prSet/>
      <dgm:spPr/>
      <dgm:t>
        <a:bodyPr/>
        <a:lstStyle/>
        <a:p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53EAEA-FA65-495B-BC8A-8182A69BD7CA}" type="parTrans" cxnId="{07C28198-C534-4CC8-85B7-E0FD387E308B}">
      <dgm:prSet/>
      <dgm:spPr/>
      <dgm:t>
        <a:bodyPr/>
        <a:lstStyle/>
        <a:p>
          <a:endParaRPr lang="es-E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FA41E5-2725-4729-A27F-FE2F89862025}" type="pres">
      <dgm:prSet presAssocID="{35D2C952-6514-4E7B-91F0-9F68BA99A76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848B179-D9EB-4E91-9956-9F2E97B02648}" type="pres">
      <dgm:prSet presAssocID="{97924C76-70BE-4311-B0C7-BFFB063BF061}" presName="comp" presStyleCnt="0"/>
      <dgm:spPr/>
    </dgm:pt>
    <dgm:pt modelId="{470A0604-0D67-4DD5-9EEC-98F2B14374AD}" type="pres">
      <dgm:prSet presAssocID="{97924C76-70BE-4311-B0C7-BFFB063BF061}" presName="box" presStyleLbl="node1" presStyleIdx="0" presStyleCnt="4" custScaleY="121768"/>
      <dgm:spPr/>
      <dgm:t>
        <a:bodyPr/>
        <a:lstStyle/>
        <a:p>
          <a:endParaRPr lang="es-ES"/>
        </a:p>
      </dgm:t>
    </dgm:pt>
    <dgm:pt modelId="{449845C1-F37B-4623-AB9D-04F55E3F17BF}" type="pres">
      <dgm:prSet presAssocID="{97924C76-70BE-4311-B0C7-BFFB063BF061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D9F94268-95A4-45D0-90EF-4AE7005F63C4}" type="pres">
      <dgm:prSet presAssocID="{97924C76-70BE-4311-B0C7-BFFB063BF061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F07023-531B-4EBE-807C-3A8E37B58ECD}" type="pres">
      <dgm:prSet presAssocID="{B589BBDB-DF72-4FA6-A7C3-9BC11E9924E8}" presName="spacer" presStyleCnt="0"/>
      <dgm:spPr/>
    </dgm:pt>
    <dgm:pt modelId="{FE85850E-5295-4CE7-B179-BBE6253B67D2}" type="pres">
      <dgm:prSet presAssocID="{B005E2C1-F77D-4297-8D92-32CD7F4F7128}" presName="comp" presStyleCnt="0"/>
      <dgm:spPr/>
    </dgm:pt>
    <dgm:pt modelId="{8D0FAF78-0E6A-4447-813D-013542A5C563}" type="pres">
      <dgm:prSet presAssocID="{B005E2C1-F77D-4297-8D92-32CD7F4F7128}" presName="box" presStyleLbl="node1" presStyleIdx="1" presStyleCnt="4"/>
      <dgm:spPr/>
      <dgm:t>
        <a:bodyPr/>
        <a:lstStyle/>
        <a:p>
          <a:endParaRPr lang="es-ES"/>
        </a:p>
      </dgm:t>
    </dgm:pt>
    <dgm:pt modelId="{5186118F-B7E1-4335-A7C2-61AEA411AADC}" type="pres">
      <dgm:prSet presAssocID="{B005E2C1-F77D-4297-8D92-32CD7F4F7128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B1B7707-699F-46CE-A18E-11D24015556E}" type="pres">
      <dgm:prSet presAssocID="{B005E2C1-F77D-4297-8D92-32CD7F4F712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AE4F75-49E1-4CC6-802D-B8BB0CEC817E}" type="pres">
      <dgm:prSet presAssocID="{DE987D94-C05B-4512-818F-487DBB2E5895}" presName="spacer" presStyleCnt="0"/>
      <dgm:spPr/>
    </dgm:pt>
    <dgm:pt modelId="{8A316FC5-0571-4DBC-BDDC-5C2759630029}" type="pres">
      <dgm:prSet presAssocID="{9220F629-17E4-4228-B64D-4FA0DBB729DD}" presName="comp" presStyleCnt="0"/>
      <dgm:spPr/>
    </dgm:pt>
    <dgm:pt modelId="{C483F8C2-1AF0-48FA-A3BD-09B03CEC8E4F}" type="pres">
      <dgm:prSet presAssocID="{9220F629-17E4-4228-B64D-4FA0DBB729DD}" presName="box" presStyleLbl="node1" presStyleIdx="2" presStyleCnt="4" custScaleY="66814"/>
      <dgm:spPr/>
      <dgm:t>
        <a:bodyPr/>
        <a:lstStyle/>
        <a:p>
          <a:endParaRPr lang="es-ES"/>
        </a:p>
      </dgm:t>
    </dgm:pt>
    <dgm:pt modelId="{66B4AA62-62C3-4F1D-85D5-517554DCD2CF}" type="pres">
      <dgm:prSet presAssocID="{9220F629-17E4-4228-B64D-4FA0DBB729DD}" presName="img" presStyleLbl="fgImgPlace1" presStyleIdx="2" presStyleCnt="4" custScaleY="7638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A12C984-7B3D-466B-8F1D-FEC187339DD2}" type="pres">
      <dgm:prSet presAssocID="{9220F629-17E4-4228-B64D-4FA0DBB729DD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AA71DF-547C-4A2D-BB7B-9FD76035ABA7}" type="pres">
      <dgm:prSet presAssocID="{188B1218-53A7-4742-9EB6-42DF698FA5EA}" presName="spacer" presStyleCnt="0"/>
      <dgm:spPr/>
    </dgm:pt>
    <dgm:pt modelId="{7DBECEBB-AF3B-4BC7-AF48-B6956F25075E}" type="pres">
      <dgm:prSet presAssocID="{FDED24D2-799F-4E03-BB91-641EAF8FC178}" presName="comp" presStyleCnt="0"/>
      <dgm:spPr/>
    </dgm:pt>
    <dgm:pt modelId="{4358F989-5484-45AC-BD21-C6A63EC1B790}" type="pres">
      <dgm:prSet presAssocID="{FDED24D2-799F-4E03-BB91-641EAF8FC178}" presName="box" presStyleLbl="node1" presStyleIdx="3" presStyleCnt="4" custLinFactNeighborX="168" custLinFactNeighborY="232"/>
      <dgm:spPr/>
      <dgm:t>
        <a:bodyPr/>
        <a:lstStyle/>
        <a:p>
          <a:endParaRPr lang="es-ES"/>
        </a:p>
      </dgm:t>
    </dgm:pt>
    <dgm:pt modelId="{6D7CD877-1D8D-41C2-82E4-C825FF32A3DD}" type="pres">
      <dgm:prSet presAssocID="{FDED24D2-799F-4E03-BB91-641EAF8FC178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BB9A59EA-038A-41FA-91E3-2DEAB1BF0236}" type="pres">
      <dgm:prSet presAssocID="{FDED24D2-799F-4E03-BB91-641EAF8FC178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AD9814F-98EE-4FBA-A54E-18A118AF4DF8}" type="presOf" srcId="{59414455-9047-4BDF-9F84-E5206F5A6549}" destId="{BB9A59EA-038A-41FA-91E3-2DEAB1BF0236}" srcOrd="1" destOrd="2" presId="urn:microsoft.com/office/officeart/2005/8/layout/vList4"/>
    <dgm:cxn modelId="{04414E12-0082-424D-8B56-23EF3AF242C4}" srcId="{FDED24D2-799F-4E03-BB91-641EAF8FC178}" destId="{D0B9B91D-8D61-4B7B-9F6B-4DAEDD810D4C}" srcOrd="0" destOrd="0" parTransId="{EC103D16-C909-4B43-9FEA-B183817A387F}" sibTransId="{C9F055FC-1C09-4BD7-A5B6-BEAF7743DCD8}"/>
    <dgm:cxn modelId="{68D41F07-7950-4CE3-8DBD-C530D5824AF5}" srcId="{35D2C952-6514-4E7B-91F0-9F68BA99A767}" destId="{B005E2C1-F77D-4297-8D92-32CD7F4F7128}" srcOrd="1" destOrd="0" parTransId="{0449B5F7-3B05-4F87-B470-815043454B9F}" sibTransId="{DE987D94-C05B-4512-818F-487DBB2E5895}"/>
    <dgm:cxn modelId="{594288D3-8D69-4461-B498-83DB3A96A2D7}" type="presOf" srcId="{3DAABF68-5BA7-4BC9-AEDA-90D155EEF264}" destId="{AA12C984-7B3D-466B-8F1D-FEC187339DD2}" srcOrd="1" destOrd="2" presId="urn:microsoft.com/office/officeart/2005/8/layout/vList4"/>
    <dgm:cxn modelId="{667CA7FC-9B47-40B8-A973-8367AEE9DBCA}" type="presOf" srcId="{D0B9B91D-8D61-4B7B-9F6B-4DAEDD810D4C}" destId="{4358F989-5484-45AC-BD21-C6A63EC1B790}" srcOrd="0" destOrd="1" presId="urn:microsoft.com/office/officeart/2005/8/layout/vList4"/>
    <dgm:cxn modelId="{61907A93-D839-4F9B-91EB-8D74A58E9520}" type="presOf" srcId="{9220F629-17E4-4228-B64D-4FA0DBB729DD}" destId="{C483F8C2-1AF0-48FA-A3BD-09B03CEC8E4F}" srcOrd="0" destOrd="0" presId="urn:microsoft.com/office/officeart/2005/8/layout/vList4"/>
    <dgm:cxn modelId="{2070A04F-95BB-4BA0-88B6-FBE2CDC413AA}" type="presOf" srcId="{3DAABF68-5BA7-4BC9-AEDA-90D155EEF264}" destId="{C483F8C2-1AF0-48FA-A3BD-09B03CEC8E4F}" srcOrd="0" destOrd="2" presId="urn:microsoft.com/office/officeart/2005/8/layout/vList4"/>
    <dgm:cxn modelId="{4E339C05-8CB5-48DC-8661-2C12188CFF8A}" type="presOf" srcId="{B005E2C1-F77D-4297-8D92-32CD7F4F7128}" destId="{3B1B7707-699F-46CE-A18E-11D24015556E}" srcOrd="1" destOrd="0" presId="urn:microsoft.com/office/officeart/2005/8/layout/vList4"/>
    <dgm:cxn modelId="{96D50640-82CC-4067-88C1-550102B11316}" type="presOf" srcId="{0C973C88-6F11-44BC-B2DC-CE72A33B0C81}" destId="{3B1B7707-699F-46CE-A18E-11D24015556E}" srcOrd="1" destOrd="3" presId="urn:microsoft.com/office/officeart/2005/8/layout/vList4"/>
    <dgm:cxn modelId="{7ACE385F-9205-495D-B427-314BE0E1B3B2}" srcId="{97924C76-70BE-4311-B0C7-BFFB063BF061}" destId="{F8443EC1-8605-4B86-AFE6-4F0628BAEE29}" srcOrd="0" destOrd="0" parTransId="{9C3D377F-A3D7-49AA-90B8-ADD03B0D763C}" sibTransId="{A2C2C102-A059-4FA5-8E92-DEC292324956}"/>
    <dgm:cxn modelId="{298AB36A-2F1C-4986-8C97-B0E51302A1D1}" srcId="{B005E2C1-F77D-4297-8D92-32CD7F4F7128}" destId="{0C973C88-6F11-44BC-B2DC-CE72A33B0C81}" srcOrd="2" destOrd="0" parTransId="{499A9DF6-2DA8-4768-B4CB-4762A3AA950D}" sibTransId="{8939BC94-F10B-48A4-BE92-802155D6A20B}"/>
    <dgm:cxn modelId="{C569DE01-442E-46B4-B508-AF12C31C82E6}" type="presOf" srcId="{9220F629-17E4-4228-B64D-4FA0DBB729DD}" destId="{AA12C984-7B3D-466B-8F1D-FEC187339DD2}" srcOrd="1" destOrd="0" presId="urn:microsoft.com/office/officeart/2005/8/layout/vList4"/>
    <dgm:cxn modelId="{7498CCA6-AD8D-4DEB-AA5A-4184A19CF1A5}" type="presOf" srcId="{D0B9B91D-8D61-4B7B-9F6B-4DAEDD810D4C}" destId="{BB9A59EA-038A-41FA-91E3-2DEAB1BF0236}" srcOrd="1" destOrd="1" presId="urn:microsoft.com/office/officeart/2005/8/layout/vList4"/>
    <dgm:cxn modelId="{4E8F7DA8-316A-4414-A60E-ECCB13A7DD2C}" srcId="{97924C76-70BE-4311-B0C7-BFFB063BF061}" destId="{9D47C852-5EE4-49ED-B79B-CB810A02BD7E}" srcOrd="2" destOrd="0" parTransId="{E4917C9C-DC0B-49F8-B397-8B47261C61AA}" sibTransId="{B3BED1FC-C743-4BF0-A0AF-C718C65BDB9B}"/>
    <dgm:cxn modelId="{07C28198-C534-4CC8-85B7-E0FD387E308B}" srcId="{9220F629-17E4-4228-B64D-4FA0DBB729DD}" destId="{3DAABF68-5BA7-4BC9-AEDA-90D155EEF264}" srcOrd="1" destOrd="0" parTransId="{5A53EAEA-FA65-495B-BC8A-8182A69BD7CA}" sibTransId="{81CD7D24-4F22-4C8C-9D9A-ABD1E81FF337}"/>
    <dgm:cxn modelId="{0187AFA2-DBFE-4F8B-8093-8B74D4E750B9}" type="presOf" srcId="{7B23C3DA-2044-48D4-AD2F-629981E404F9}" destId="{D9F94268-95A4-45D0-90EF-4AE7005F63C4}" srcOrd="1" destOrd="5" presId="urn:microsoft.com/office/officeart/2005/8/layout/vList4"/>
    <dgm:cxn modelId="{1BB8F24F-4827-4454-A904-CA39DB1A5D67}" type="presOf" srcId="{79CE9A5B-2827-4ED9-BC12-7D3D17B10A61}" destId="{D9F94268-95A4-45D0-90EF-4AE7005F63C4}" srcOrd="1" destOrd="2" presId="urn:microsoft.com/office/officeart/2005/8/layout/vList4"/>
    <dgm:cxn modelId="{AC087FC0-4DEA-4215-9876-0E3BE9567F78}" type="presOf" srcId="{D159763A-85BA-4794-A09B-D9BFAEAF37E5}" destId="{8D0FAF78-0E6A-4447-813D-013542A5C563}" srcOrd="0" destOrd="1" presId="urn:microsoft.com/office/officeart/2005/8/layout/vList4"/>
    <dgm:cxn modelId="{C0C82396-AF57-449F-939B-3BCB293758FA}" srcId="{35D2C952-6514-4E7B-91F0-9F68BA99A767}" destId="{FDED24D2-799F-4E03-BB91-641EAF8FC178}" srcOrd="3" destOrd="0" parTransId="{01083585-3AC6-4232-B2C6-3A9DA1F296A6}" sibTransId="{9682F0A3-FD66-4654-808E-117E3B2365E3}"/>
    <dgm:cxn modelId="{9F19F543-4EC4-4EA5-9D1C-32C40F0F0865}" type="presOf" srcId="{B005E2C1-F77D-4297-8D92-32CD7F4F7128}" destId="{8D0FAF78-0E6A-4447-813D-013542A5C563}" srcOrd="0" destOrd="0" presId="urn:microsoft.com/office/officeart/2005/8/layout/vList4"/>
    <dgm:cxn modelId="{848CD66D-CD40-4DDB-B4A5-6B9608277DED}" srcId="{B005E2C1-F77D-4297-8D92-32CD7F4F7128}" destId="{234AD697-007E-4A66-8DA8-540B258B4F45}" srcOrd="4" destOrd="0" parTransId="{35432256-904D-481A-A234-CE997AFEB492}" sibTransId="{98A6C2B4-A6D5-48EB-AD04-1E23E326169B}"/>
    <dgm:cxn modelId="{06CB6E72-7726-4C9F-B821-D3A76D32550B}" type="presOf" srcId="{9D47C852-5EE4-49ED-B79B-CB810A02BD7E}" destId="{470A0604-0D67-4DD5-9EEC-98F2B14374AD}" srcOrd="0" destOrd="3" presId="urn:microsoft.com/office/officeart/2005/8/layout/vList4"/>
    <dgm:cxn modelId="{9827F76A-53E8-4FEC-AF0A-F0E913858883}" srcId="{B005E2C1-F77D-4297-8D92-32CD7F4F7128}" destId="{E347A82E-E7A6-4737-9CE9-10B15127AFA0}" srcOrd="5" destOrd="0" parTransId="{119B1042-A3DB-47D9-90B2-C999F3CDDF63}" sibTransId="{877A6DD8-6527-429A-A606-745954B1207A}"/>
    <dgm:cxn modelId="{B3C2EB1E-A9DF-4FF8-A8C6-ADD208E954DF}" type="presOf" srcId="{97924C76-70BE-4311-B0C7-BFFB063BF061}" destId="{D9F94268-95A4-45D0-90EF-4AE7005F63C4}" srcOrd="1" destOrd="0" presId="urn:microsoft.com/office/officeart/2005/8/layout/vList4"/>
    <dgm:cxn modelId="{AC7E1A1A-54F1-413D-A03C-188F2291EE0C}" type="presOf" srcId="{D2A934B0-059F-48D2-A9C8-FA3FFBFF2FF0}" destId="{470A0604-0D67-4DD5-9EEC-98F2B14374AD}" srcOrd="0" destOrd="4" presId="urn:microsoft.com/office/officeart/2005/8/layout/vList4"/>
    <dgm:cxn modelId="{8680BF7A-49FE-4CB0-85AB-F787CB6DB451}" srcId="{B005E2C1-F77D-4297-8D92-32CD7F4F7128}" destId="{F3348C02-D13E-4620-B867-ACD845DDA73C}" srcOrd="1" destOrd="0" parTransId="{696CFEA4-B958-4DB6-B4D9-7E118B9B693D}" sibTransId="{FF73FB0F-43A0-440A-8185-606AA988AF92}"/>
    <dgm:cxn modelId="{3A7A6CCD-10DE-498F-A6F4-ECB665F13451}" type="presOf" srcId="{8236723E-9197-42CD-B6F6-FA561AF2145C}" destId="{3B1B7707-699F-46CE-A18E-11D24015556E}" srcOrd="1" destOrd="4" presId="urn:microsoft.com/office/officeart/2005/8/layout/vList4"/>
    <dgm:cxn modelId="{8F479C65-948B-4866-A169-C35298DD06F7}" type="presOf" srcId="{97924C76-70BE-4311-B0C7-BFFB063BF061}" destId="{470A0604-0D67-4DD5-9EEC-98F2B14374AD}" srcOrd="0" destOrd="0" presId="urn:microsoft.com/office/officeart/2005/8/layout/vList4"/>
    <dgm:cxn modelId="{489B3D42-AEE6-40BA-8CD3-E06FF9F1566F}" type="presOf" srcId="{3FA451F3-0ADE-48E4-92CC-D1E06EBFA5DB}" destId="{BB9A59EA-038A-41FA-91E3-2DEAB1BF0236}" srcOrd="1" destOrd="3" presId="urn:microsoft.com/office/officeart/2005/8/layout/vList4"/>
    <dgm:cxn modelId="{9B2C697C-FF20-478B-8BDC-ACDB918E538D}" type="presOf" srcId="{8236723E-9197-42CD-B6F6-FA561AF2145C}" destId="{8D0FAF78-0E6A-4447-813D-013542A5C563}" srcOrd="0" destOrd="4" presId="urn:microsoft.com/office/officeart/2005/8/layout/vList4"/>
    <dgm:cxn modelId="{E9F7C1CB-9F15-4680-A51E-ECD288700896}" type="presOf" srcId="{0C973C88-6F11-44BC-B2DC-CE72A33B0C81}" destId="{8D0FAF78-0E6A-4447-813D-013542A5C563}" srcOrd="0" destOrd="3" presId="urn:microsoft.com/office/officeart/2005/8/layout/vList4"/>
    <dgm:cxn modelId="{358D2B8D-8D98-42DF-8712-C26BBFD01190}" type="presOf" srcId="{79CE9A5B-2827-4ED9-BC12-7D3D17B10A61}" destId="{470A0604-0D67-4DD5-9EEC-98F2B14374AD}" srcOrd="0" destOrd="2" presId="urn:microsoft.com/office/officeart/2005/8/layout/vList4"/>
    <dgm:cxn modelId="{27F4E99A-4FCB-42B6-A41C-B8717A1B5F13}" type="presOf" srcId="{F8443EC1-8605-4B86-AFE6-4F0628BAEE29}" destId="{470A0604-0D67-4DD5-9EEC-98F2B14374AD}" srcOrd="0" destOrd="1" presId="urn:microsoft.com/office/officeart/2005/8/layout/vList4"/>
    <dgm:cxn modelId="{15674914-7CF8-4248-8B6A-9321C842638D}" srcId="{97924C76-70BE-4311-B0C7-BFFB063BF061}" destId="{79CE9A5B-2827-4ED9-BC12-7D3D17B10A61}" srcOrd="1" destOrd="0" parTransId="{948C4C50-1F86-4C4B-949D-509D5AA601AF}" sibTransId="{FA617CB7-5217-4161-9B1D-474281573571}"/>
    <dgm:cxn modelId="{8ED3424D-CF7C-4CD3-AF61-E5ED87467657}" type="presOf" srcId="{FDED24D2-799F-4E03-BB91-641EAF8FC178}" destId="{BB9A59EA-038A-41FA-91E3-2DEAB1BF0236}" srcOrd="1" destOrd="0" presId="urn:microsoft.com/office/officeart/2005/8/layout/vList4"/>
    <dgm:cxn modelId="{828B3B97-1543-4B4D-A302-F1268E05D90C}" type="presOf" srcId="{E347A82E-E7A6-4737-9CE9-10B15127AFA0}" destId="{8D0FAF78-0E6A-4447-813D-013542A5C563}" srcOrd="0" destOrd="6" presId="urn:microsoft.com/office/officeart/2005/8/layout/vList4"/>
    <dgm:cxn modelId="{824565D2-66D2-4A0A-B7E9-AC089EE1BF4F}" type="presOf" srcId="{C09F7D5C-34C6-4238-AF04-75B78C07E6AA}" destId="{C483F8C2-1AF0-48FA-A3BD-09B03CEC8E4F}" srcOrd="0" destOrd="1" presId="urn:microsoft.com/office/officeart/2005/8/layout/vList4"/>
    <dgm:cxn modelId="{BD98D380-50E0-41DC-81F4-DF628C20BD70}" type="presOf" srcId="{234AD697-007E-4A66-8DA8-540B258B4F45}" destId="{8D0FAF78-0E6A-4447-813D-013542A5C563}" srcOrd="0" destOrd="5" presId="urn:microsoft.com/office/officeart/2005/8/layout/vList4"/>
    <dgm:cxn modelId="{39329883-5DC6-4FE0-A3B1-919A64B73A70}" srcId="{35D2C952-6514-4E7B-91F0-9F68BA99A767}" destId="{97924C76-70BE-4311-B0C7-BFFB063BF061}" srcOrd="0" destOrd="0" parTransId="{F5F7EFC7-8E32-4FDE-A8D3-814380D92F3D}" sibTransId="{B589BBDB-DF72-4FA6-A7C3-9BC11E9924E8}"/>
    <dgm:cxn modelId="{4F350100-6BE8-4085-A9C8-9CB890A3C803}" type="presOf" srcId="{E347A82E-E7A6-4737-9CE9-10B15127AFA0}" destId="{3B1B7707-699F-46CE-A18E-11D24015556E}" srcOrd="1" destOrd="6" presId="urn:microsoft.com/office/officeart/2005/8/layout/vList4"/>
    <dgm:cxn modelId="{BAC26303-73A4-4D85-BD83-CC7A21BEB9B6}" srcId="{97924C76-70BE-4311-B0C7-BFFB063BF061}" destId="{7B23C3DA-2044-48D4-AD2F-629981E404F9}" srcOrd="4" destOrd="0" parTransId="{68F6CB94-355C-4CA7-844B-DBEACE129A6E}" sibTransId="{77E012D5-E30D-422C-AFD0-776E934AC8F6}"/>
    <dgm:cxn modelId="{E2A45184-A552-4022-9A65-AC4F0F8F07D9}" type="presOf" srcId="{F3348C02-D13E-4620-B867-ACD845DDA73C}" destId="{3B1B7707-699F-46CE-A18E-11D24015556E}" srcOrd="1" destOrd="2" presId="urn:microsoft.com/office/officeart/2005/8/layout/vList4"/>
    <dgm:cxn modelId="{A85D5933-E581-4BCA-8478-1F48F3034315}" srcId="{B005E2C1-F77D-4297-8D92-32CD7F4F7128}" destId="{D159763A-85BA-4794-A09B-D9BFAEAF37E5}" srcOrd="0" destOrd="0" parTransId="{BC2ED623-FBA3-4CEC-92C7-D8E6A02C99E2}" sibTransId="{9481A7D2-97C9-438B-82C5-FEBE6707B90E}"/>
    <dgm:cxn modelId="{A8B206BD-6F2F-4B4B-B2E0-7FD9FB33159C}" type="presOf" srcId="{F8443EC1-8605-4B86-AFE6-4F0628BAEE29}" destId="{D9F94268-95A4-45D0-90EF-4AE7005F63C4}" srcOrd="1" destOrd="1" presId="urn:microsoft.com/office/officeart/2005/8/layout/vList4"/>
    <dgm:cxn modelId="{B5000F2A-E87F-4CAF-AB98-9A937F704481}" srcId="{FDED24D2-799F-4E03-BB91-641EAF8FC178}" destId="{3FA451F3-0ADE-48E4-92CC-D1E06EBFA5DB}" srcOrd="2" destOrd="0" parTransId="{2AE475CE-F656-43E8-BC9A-C5AA1AFEB3F5}" sibTransId="{D1D5931D-A023-4C79-9677-5690506B4862}"/>
    <dgm:cxn modelId="{6180C810-8FC2-4B89-B87C-B9486C828FEA}" srcId="{35D2C952-6514-4E7B-91F0-9F68BA99A767}" destId="{9220F629-17E4-4228-B64D-4FA0DBB729DD}" srcOrd="2" destOrd="0" parTransId="{CF75F7D5-A463-46D2-B15F-FB5A5365D379}" sibTransId="{188B1218-53A7-4742-9EB6-42DF698FA5EA}"/>
    <dgm:cxn modelId="{F0EA1B52-49B1-4814-91A3-BB636CDAC763}" srcId="{B005E2C1-F77D-4297-8D92-32CD7F4F7128}" destId="{8236723E-9197-42CD-B6F6-FA561AF2145C}" srcOrd="3" destOrd="0" parTransId="{5512FDE0-D60D-41BC-82F1-15338731C692}" sibTransId="{338DBFE5-A91F-4F80-8A93-FBBE17E00475}"/>
    <dgm:cxn modelId="{5152E121-F1FC-45D7-9E42-929F01018B82}" srcId="{9220F629-17E4-4228-B64D-4FA0DBB729DD}" destId="{C09F7D5C-34C6-4238-AF04-75B78C07E6AA}" srcOrd="0" destOrd="0" parTransId="{9D26F4AE-0084-4754-A286-B547FBA06F10}" sibTransId="{8C07687D-1576-4012-9375-D55AA11B5582}"/>
    <dgm:cxn modelId="{7BC8A809-FAD6-43A9-87D1-F6A9C82074EB}" srcId="{97924C76-70BE-4311-B0C7-BFFB063BF061}" destId="{D2A934B0-059F-48D2-A9C8-FA3FFBFF2FF0}" srcOrd="3" destOrd="0" parTransId="{CC9CE3A0-0628-4BD9-A33A-8F0648653471}" sibTransId="{0C27FFB0-8F62-4366-A764-AB0D87833036}"/>
    <dgm:cxn modelId="{E093D75E-7D3E-4513-BD2E-480150681572}" type="presOf" srcId="{59414455-9047-4BDF-9F84-E5206F5A6549}" destId="{4358F989-5484-45AC-BD21-C6A63EC1B790}" srcOrd="0" destOrd="2" presId="urn:microsoft.com/office/officeart/2005/8/layout/vList4"/>
    <dgm:cxn modelId="{E3954783-FFE2-4F71-A738-287E8E2ABD11}" type="presOf" srcId="{234AD697-007E-4A66-8DA8-540B258B4F45}" destId="{3B1B7707-699F-46CE-A18E-11D24015556E}" srcOrd="1" destOrd="5" presId="urn:microsoft.com/office/officeart/2005/8/layout/vList4"/>
    <dgm:cxn modelId="{5AD631AE-5D3A-41F8-B703-C3CFA25E6BF5}" type="presOf" srcId="{3FA451F3-0ADE-48E4-92CC-D1E06EBFA5DB}" destId="{4358F989-5484-45AC-BD21-C6A63EC1B790}" srcOrd="0" destOrd="3" presId="urn:microsoft.com/office/officeart/2005/8/layout/vList4"/>
    <dgm:cxn modelId="{6C1AFAB8-D529-4564-A837-6A4BBC790B60}" type="presOf" srcId="{FDED24D2-799F-4E03-BB91-641EAF8FC178}" destId="{4358F989-5484-45AC-BD21-C6A63EC1B790}" srcOrd="0" destOrd="0" presId="urn:microsoft.com/office/officeart/2005/8/layout/vList4"/>
    <dgm:cxn modelId="{4E7E9864-73E5-4B3C-958A-EA0A4ECDFE19}" type="presOf" srcId="{F3348C02-D13E-4620-B867-ACD845DDA73C}" destId="{8D0FAF78-0E6A-4447-813D-013542A5C563}" srcOrd="0" destOrd="2" presId="urn:microsoft.com/office/officeart/2005/8/layout/vList4"/>
    <dgm:cxn modelId="{B3744DB7-E3DA-4693-AD00-7099CE83168D}" type="presOf" srcId="{D159763A-85BA-4794-A09B-D9BFAEAF37E5}" destId="{3B1B7707-699F-46CE-A18E-11D24015556E}" srcOrd="1" destOrd="1" presId="urn:microsoft.com/office/officeart/2005/8/layout/vList4"/>
    <dgm:cxn modelId="{E58814C3-74AE-4BED-9437-72D31DEC7E46}" type="presOf" srcId="{D2A934B0-059F-48D2-A9C8-FA3FFBFF2FF0}" destId="{D9F94268-95A4-45D0-90EF-4AE7005F63C4}" srcOrd="1" destOrd="4" presId="urn:microsoft.com/office/officeart/2005/8/layout/vList4"/>
    <dgm:cxn modelId="{046B1CF9-C6FD-4E81-A8BD-B8912B4DC1EF}" type="presOf" srcId="{9D47C852-5EE4-49ED-B79B-CB810A02BD7E}" destId="{D9F94268-95A4-45D0-90EF-4AE7005F63C4}" srcOrd="1" destOrd="3" presId="urn:microsoft.com/office/officeart/2005/8/layout/vList4"/>
    <dgm:cxn modelId="{CB2A6317-F945-4FC3-93B2-BB601265D925}" type="presOf" srcId="{C09F7D5C-34C6-4238-AF04-75B78C07E6AA}" destId="{AA12C984-7B3D-466B-8F1D-FEC187339DD2}" srcOrd="1" destOrd="1" presId="urn:microsoft.com/office/officeart/2005/8/layout/vList4"/>
    <dgm:cxn modelId="{A345317D-9D1B-4A3E-BF80-FA86C47ED78F}" srcId="{FDED24D2-799F-4E03-BB91-641EAF8FC178}" destId="{59414455-9047-4BDF-9F84-E5206F5A6549}" srcOrd="1" destOrd="0" parTransId="{37835C9C-5935-474F-966D-B6515E196D17}" sibTransId="{691B6558-52A2-4A0A-BB30-E528807A62DB}"/>
    <dgm:cxn modelId="{482EA874-792C-495B-828D-7C56BFAFD4A0}" type="presOf" srcId="{7B23C3DA-2044-48D4-AD2F-629981E404F9}" destId="{470A0604-0D67-4DD5-9EEC-98F2B14374AD}" srcOrd="0" destOrd="5" presId="urn:microsoft.com/office/officeart/2005/8/layout/vList4"/>
    <dgm:cxn modelId="{3B75E352-F607-4152-B1E8-CC419DC3C4E7}" type="presOf" srcId="{35D2C952-6514-4E7B-91F0-9F68BA99A767}" destId="{2EFA41E5-2725-4729-A27F-FE2F89862025}" srcOrd="0" destOrd="0" presId="urn:microsoft.com/office/officeart/2005/8/layout/vList4"/>
    <dgm:cxn modelId="{3D8D1188-F197-459A-9F43-7DA38B854054}" type="presParOf" srcId="{2EFA41E5-2725-4729-A27F-FE2F89862025}" destId="{0848B179-D9EB-4E91-9956-9F2E97B02648}" srcOrd="0" destOrd="0" presId="urn:microsoft.com/office/officeart/2005/8/layout/vList4"/>
    <dgm:cxn modelId="{D7AF6215-85A4-4A7E-8A0C-489A4AEA6BD7}" type="presParOf" srcId="{0848B179-D9EB-4E91-9956-9F2E97B02648}" destId="{470A0604-0D67-4DD5-9EEC-98F2B14374AD}" srcOrd="0" destOrd="0" presId="urn:microsoft.com/office/officeart/2005/8/layout/vList4"/>
    <dgm:cxn modelId="{C2E48048-4D14-4978-B194-A59F2541530E}" type="presParOf" srcId="{0848B179-D9EB-4E91-9956-9F2E97B02648}" destId="{449845C1-F37B-4623-AB9D-04F55E3F17BF}" srcOrd="1" destOrd="0" presId="urn:microsoft.com/office/officeart/2005/8/layout/vList4"/>
    <dgm:cxn modelId="{03606399-5C6E-40B0-BE18-08E90D8B9A7C}" type="presParOf" srcId="{0848B179-D9EB-4E91-9956-9F2E97B02648}" destId="{D9F94268-95A4-45D0-90EF-4AE7005F63C4}" srcOrd="2" destOrd="0" presId="urn:microsoft.com/office/officeart/2005/8/layout/vList4"/>
    <dgm:cxn modelId="{C6371A2C-17E9-4FB9-A128-BFB1C27C9BBD}" type="presParOf" srcId="{2EFA41E5-2725-4729-A27F-FE2F89862025}" destId="{A8F07023-531B-4EBE-807C-3A8E37B58ECD}" srcOrd="1" destOrd="0" presId="urn:microsoft.com/office/officeart/2005/8/layout/vList4"/>
    <dgm:cxn modelId="{6D283AA6-78EC-4C38-9A84-82F2AD6606A0}" type="presParOf" srcId="{2EFA41E5-2725-4729-A27F-FE2F89862025}" destId="{FE85850E-5295-4CE7-B179-BBE6253B67D2}" srcOrd="2" destOrd="0" presId="urn:microsoft.com/office/officeart/2005/8/layout/vList4"/>
    <dgm:cxn modelId="{79FE2218-6BEC-4AC6-9789-76D59703FF02}" type="presParOf" srcId="{FE85850E-5295-4CE7-B179-BBE6253B67D2}" destId="{8D0FAF78-0E6A-4447-813D-013542A5C563}" srcOrd="0" destOrd="0" presId="urn:microsoft.com/office/officeart/2005/8/layout/vList4"/>
    <dgm:cxn modelId="{8F42014D-DC9D-4D0F-8F2F-AAA9F18BAB5B}" type="presParOf" srcId="{FE85850E-5295-4CE7-B179-BBE6253B67D2}" destId="{5186118F-B7E1-4335-A7C2-61AEA411AADC}" srcOrd="1" destOrd="0" presId="urn:microsoft.com/office/officeart/2005/8/layout/vList4"/>
    <dgm:cxn modelId="{4F0A325C-3BE8-4DC7-BED1-ACC7F1465DFC}" type="presParOf" srcId="{FE85850E-5295-4CE7-B179-BBE6253B67D2}" destId="{3B1B7707-699F-46CE-A18E-11D24015556E}" srcOrd="2" destOrd="0" presId="urn:microsoft.com/office/officeart/2005/8/layout/vList4"/>
    <dgm:cxn modelId="{B652EDAF-B1B5-46C4-8BF9-D22E62E26EE6}" type="presParOf" srcId="{2EFA41E5-2725-4729-A27F-FE2F89862025}" destId="{B2AE4F75-49E1-4CC6-802D-B8BB0CEC817E}" srcOrd="3" destOrd="0" presId="urn:microsoft.com/office/officeart/2005/8/layout/vList4"/>
    <dgm:cxn modelId="{78ACB090-A1C3-4574-BED9-6E2BF94D6461}" type="presParOf" srcId="{2EFA41E5-2725-4729-A27F-FE2F89862025}" destId="{8A316FC5-0571-4DBC-BDDC-5C2759630029}" srcOrd="4" destOrd="0" presId="urn:microsoft.com/office/officeart/2005/8/layout/vList4"/>
    <dgm:cxn modelId="{6A272E1F-A617-4B5D-8FED-D3B81691776B}" type="presParOf" srcId="{8A316FC5-0571-4DBC-BDDC-5C2759630029}" destId="{C483F8C2-1AF0-48FA-A3BD-09B03CEC8E4F}" srcOrd="0" destOrd="0" presId="urn:microsoft.com/office/officeart/2005/8/layout/vList4"/>
    <dgm:cxn modelId="{2C7F3F41-E829-41BB-B1E6-6536AB8ED338}" type="presParOf" srcId="{8A316FC5-0571-4DBC-BDDC-5C2759630029}" destId="{66B4AA62-62C3-4F1D-85D5-517554DCD2CF}" srcOrd="1" destOrd="0" presId="urn:microsoft.com/office/officeart/2005/8/layout/vList4"/>
    <dgm:cxn modelId="{BFCA1D06-1523-4AE9-BDAE-D000F1CCAAA5}" type="presParOf" srcId="{8A316FC5-0571-4DBC-BDDC-5C2759630029}" destId="{AA12C984-7B3D-466B-8F1D-FEC187339DD2}" srcOrd="2" destOrd="0" presId="urn:microsoft.com/office/officeart/2005/8/layout/vList4"/>
    <dgm:cxn modelId="{071847A8-6B7E-4CB3-A1FF-641DA365B863}" type="presParOf" srcId="{2EFA41E5-2725-4729-A27F-FE2F89862025}" destId="{53AA71DF-547C-4A2D-BB7B-9FD76035ABA7}" srcOrd="5" destOrd="0" presId="urn:microsoft.com/office/officeart/2005/8/layout/vList4"/>
    <dgm:cxn modelId="{D5EE28AC-AA6B-4538-9D5D-A902D1403007}" type="presParOf" srcId="{2EFA41E5-2725-4729-A27F-FE2F89862025}" destId="{7DBECEBB-AF3B-4BC7-AF48-B6956F25075E}" srcOrd="6" destOrd="0" presId="urn:microsoft.com/office/officeart/2005/8/layout/vList4"/>
    <dgm:cxn modelId="{4FA3F650-BF20-4D61-81EE-4E50186C3807}" type="presParOf" srcId="{7DBECEBB-AF3B-4BC7-AF48-B6956F25075E}" destId="{4358F989-5484-45AC-BD21-C6A63EC1B790}" srcOrd="0" destOrd="0" presId="urn:microsoft.com/office/officeart/2005/8/layout/vList4"/>
    <dgm:cxn modelId="{2CF6F643-EB31-4206-8E43-F161277DFAF6}" type="presParOf" srcId="{7DBECEBB-AF3B-4BC7-AF48-B6956F25075E}" destId="{6D7CD877-1D8D-41C2-82E4-C825FF32A3DD}" srcOrd="1" destOrd="0" presId="urn:microsoft.com/office/officeart/2005/8/layout/vList4"/>
    <dgm:cxn modelId="{0A0905E5-5CCD-4112-9DEC-70500A4BA3A3}" type="presParOf" srcId="{7DBECEBB-AF3B-4BC7-AF48-B6956F25075E}" destId="{BB9A59EA-038A-41FA-91E3-2DEAB1BF023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F75F3-D517-444C-8878-53D7F0FD234B}">
      <dsp:nvSpPr>
        <dsp:cNvPr id="0" name=""/>
        <dsp:cNvSpPr/>
      </dsp:nvSpPr>
      <dsp:spPr>
        <a:xfrm>
          <a:off x="0" y="1305688"/>
          <a:ext cx="9337390" cy="1740918"/>
        </a:xfrm>
        <a:prstGeom prst="notched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A3E6E-2C65-44F5-A42E-C676D5295737}">
      <dsp:nvSpPr>
        <dsp:cNvPr id="0" name=""/>
        <dsp:cNvSpPr/>
      </dsp:nvSpPr>
      <dsp:spPr>
        <a:xfrm>
          <a:off x="4205" y="0"/>
          <a:ext cx="2022949" cy="1740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Crianza de pollos </a:t>
          </a:r>
          <a:endParaRPr lang="es-ES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5" y="0"/>
        <a:ext cx="2022949" cy="1740918"/>
      </dsp:txXfrm>
    </dsp:sp>
    <dsp:sp modelId="{79B67693-ADED-40FC-959F-6ECDE01F28FC}">
      <dsp:nvSpPr>
        <dsp:cNvPr id="0" name=""/>
        <dsp:cNvSpPr/>
      </dsp:nvSpPr>
      <dsp:spPr>
        <a:xfrm>
          <a:off x="798065" y="1958533"/>
          <a:ext cx="435229" cy="435229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888AD8-3210-4582-A321-B00696A478E4}">
      <dsp:nvSpPr>
        <dsp:cNvPr id="0" name=""/>
        <dsp:cNvSpPr/>
      </dsp:nvSpPr>
      <dsp:spPr>
        <a:xfrm>
          <a:off x="2128302" y="2611377"/>
          <a:ext cx="2022949" cy="1740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Uso de Antibióticos</a:t>
          </a:r>
          <a:endParaRPr lang="es-ES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28302" y="2611377"/>
        <a:ext cx="2022949" cy="1740918"/>
      </dsp:txXfrm>
    </dsp:sp>
    <dsp:sp modelId="{496AF479-7D41-4B7C-96B3-B24969399DD9}">
      <dsp:nvSpPr>
        <dsp:cNvPr id="0" name=""/>
        <dsp:cNvSpPr/>
      </dsp:nvSpPr>
      <dsp:spPr>
        <a:xfrm>
          <a:off x="2922162" y="1958533"/>
          <a:ext cx="435229" cy="435229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443F4A-17AD-4F02-BEA2-E27658D8FB48}">
      <dsp:nvSpPr>
        <dsp:cNvPr id="0" name=""/>
        <dsp:cNvSpPr/>
      </dsp:nvSpPr>
      <dsp:spPr>
        <a:xfrm>
          <a:off x="4252399" y="0"/>
          <a:ext cx="2022949" cy="1740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Impacto en la salud del consumidor y el medio ambiente</a:t>
          </a:r>
          <a:endParaRPr lang="es-ES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2399" y="0"/>
        <a:ext cx="2022949" cy="1740918"/>
      </dsp:txXfrm>
    </dsp:sp>
    <dsp:sp modelId="{BCBE1E14-FD9E-4C12-8AA8-5313CE00949C}">
      <dsp:nvSpPr>
        <dsp:cNvPr id="0" name=""/>
        <dsp:cNvSpPr/>
      </dsp:nvSpPr>
      <dsp:spPr>
        <a:xfrm>
          <a:off x="5046259" y="1958533"/>
          <a:ext cx="435229" cy="435229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84329E-50A0-4A56-A72C-5BB86E49C7D2}">
      <dsp:nvSpPr>
        <dsp:cNvPr id="0" name=""/>
        <dsp:cNvSpPr/>
      </dsp:nvSpPr>
      <dsp:spPr>
        <a:xfrm>
          <a:off x="6376495" y="2611377"/>
          <a:ext cx="2022949" cy="1740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Medias de prevención </a:t>
          </a:r>
          <a:endParaRPr lang="es-ES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76495" y="2611377"/>
        <a:ext cx="2022949" cy="1740918"/>
      </dsp:txXfrm>
    </dsp:sp>
    <dsp:sp modelId="{32FD58A9-38E4-4AB9-A6CC-A8C3CC58F04E}">
      <dsp:nvSpPr>
        <dsp:cNvPr id="0" name=""/>
        <dsp:cNvSpPr/>
      </dsp:nvSpPr>
      <dsp:spPr>
        <a:xfrm>
          <a:off x="7170355" y="1958533"/>
          <a:ext cx="435229" cy="435229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17300-C734-4964-9BD3-9FCE18588ACA}">
      <dsp:nvSpPr>
        <dsp:cNvPr id="0" name=""/>
        <dsp:cNvSpPr/>
      </dsp:nvSpPr>
      <dsp:spPr>
        <a:xfrm>
          <a:off x="0" y="410368"/>
          <a:ext cx="4314825" cy="269676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DC351-6C88-434B-9EA9-CD2161F1BFE4}">
      <dsp:nvSpPr>
        <dsp:cNvPr id="0" name=""/>
        <dsp:cNvSpPr/>
      </dsp:nvSpPr>
      <dsp:spPr>
        <a:xfrm>
          <a:off x="547982" y="2271675"/>
          <a:ext cx="112185" cy="1121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1D3EB-D2A8-48AB-A93B-9F29158D08AD}">
      <dsp:nvSpPr>
        <dsp:cNvPr id="0" name=""/>
        <dsp:cNvSpPr/>
      </dsp:nvSpPr>
      <dsp:spPr>
        <a:xfrm>
          <a:off x="561161" y="2482199"/>
          <a:ext cx="1273994" cy="779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445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Simbióticos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1161" y="2482199"/>
        <a:ext cx="1273994" cy="779365"/>
      </dsp:txXfrm>
    </dsp:sp>
    <dsp:sp modelId="{DEE0B7BF-A856-46F3-A337-5651E4FBF923}">
      <dsp:nvSpPr>
        <dsp:cNvPr id="0" name=""/>
        <dsp:cNvSpPr/>
      </dsp:nvSpPr>
      <dsp:spPr>
        <a:xfrm>
          <a:off x="1538235" y="1538694"/>
          <a:ext cx="202796" cy="202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E180E-1540-4844-A967-18CF0A43B872}">
      <dsp:nvSpPr>
        <dsp:cNvPr id="0" name=""/>
        <dsp:cNvSpPr/>
      </dsp:nvSpPr>
      <dsp:spPr>
        <a:xfrm>
          <a:off x="1182025" y="1853114"/>
          <a:ext cx="1692837" cy="590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458" tIns="0" rIns="0" bIns="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Prebióticos</a:t>
          </a:r>
          <a:b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82025" y="1853114"/>
        <a:ext cx="1692837" cy="590381"/>
      </dsp:txXfrm>
    </dsp:sp>
    <dsp:sp modelId="{BCE900FD-6061-42DB-ACA8-25610F82EDD9}">
      <dsp:nvSpPr>
        <dsp:cNvPr id="0" name=""/>
        <dsp:cNvSpPr/>
      </dsp:nvSpPr>
      <dsp:spPr>
        <a:xfrm>
          <a:off x="2729126" y="1092649"/>
          <a:ext cx="280463" cy="2804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2571D-EA3B-433D-99DE-865106DCA3E9}">
      <dsp:nvSpPr>
        <dsp:cNvPr id="0" name=""/>
        <dsp:cNvSpPr/>
      </dsp:nvSpPr>
      <dsp:spPr>
        <a:xfrm>
          <a:off x="2550489" y="1521582"/>
          <a:ext cx="1295338" cy="265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612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Probióticos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50489" y="1521582"/>
        <a:ext cx="1295338" cy="2654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F029F-BCE9-4F70-ADD4-5FAAA9D28443}">
      <dsp:nvSpPr>
        <dsp:cNvPr id="0" name=""/>
        <dsp:cNvSpPr/>
      </dsp:nvSpPr>
      <dsp:spPr>
        <a:xfrm rot="5400000">
          <a:off x="-244340" y="245807"/>
          <a:ext cx="1628935" cy="11402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571593"/>
        <a:ext cx="1140254" cy="488681"/>
      </dsp:txXfrm>
    </dsp:sp>
    <dsp:sp modelId="{86005106-6246-4C73-AEA9-F28F420546B6}">
      <dsp:nvSpPr>
        <dsp:cNvPr id="0" name=""/>
        <dsp:cNvSpPr/>
      </dsp:nvSpPr>
      <dsp:spPr>
        <a:xfrm rot="5400000">
          <a:off x="2131739" y="-990018"/>
          <a:ext cx="1058807" cy="30417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Mejora la disponibilidad y digestibilidad de nutrientes</a:t>
          </a:r>
          <a:endParaRPr lang="es-E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40254" y="53154"/>
        <a:ext cx="2990091" cy="955433"/>
      </dsp:txXfrm>
    </dsp:sp>
    <dsp:sp modelId="{4383F80F-92AF-449D-8D01-48ED46039859}">
      <dsp:nvSpPr>
        <dsp:cNvPr id="0" name=""/>
        <dsp:cNvSpPr/>
      </dsp:nvSpPr>
      <dsp:spPr>
        <a:xfrm rot="5400000">
          <a:off x="-244340" y="1680924"/>
          <a:ext cx="1628935" cy="11402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006710"/>
        <a:ext cx="1140254" cy="488681"/>
      </dsp:txXfrm>
    </dsp:sp>
    <dsp:sp modelId="{F6CE5985-C0CC-4BBD-AC74-96A91D37B3F6}">
      <dsp:nvSpPr>
        <dsp:cNvPr id="0" name=""/>
        <dsp:cNvSpPr/>
      </dsp:nvSpPr>
      <dsp:spPr>
        <a:xfrm rot="5400000">
          <a:off x="2131739" y="445099"/>
          <a:ext cx="1058807" cy="30417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Inhibe bacterias patógenas</a:t>
          </a:r>
          <a:endParaRPr lang="es-E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40254" y="1488272"/>
        <a:ext cx="2990091" cy="955433"/>
      </dsp:txXfrm>
    </dsp:sp>
    <dsp:sp modelId="{382FD16F-6969-4323-B7A3-D68578D4212B}">
      <dsp:nvSpPr>
        <dsp:cNvPr id="0" name=""/>
        <dsp:cNvSpPr/>
      </dsp:nvSpPr>
      <dsp:spPr>
        <a:xfrm rot="5400000">
          <a:off x="-244340" y="3116041"/>
          <a:ext cx="1628935" cy="11402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441827"/>
        <a:ext cx="1140254" cy="488681"/>
      </dsp:txXfrm>
    </dsp:sp>
    <dsp:sp modelId="{C3710806-B097-4BA2-A28C-0856DA26DAAC}">
      <dsp:nvSpPr>
        <dsp:cNvPr id="0" name=""/>
        <dsp:cNvSpPr/>
      </dsp:nvSpPr>
      <dsp:spPr>
        <a:xfrm rot="5400000">
          <a:off x="2131739" y="1880216"/>
          <a:ext cx="1058807" cy="30417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Regulan el sistema inmune</a:t>
          </a:r>
          <a:endParaRPr lang="es-E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40254" y="2923389"/>
        <a:ext cx="2990091" cy="9554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A307D-A61A-43E8-AE7C-EA52BF508FD5}">
      <dsp:nvSpPr>
        <dsp:cNvPr id="0" name=""/>
        <dsp:cNvSpPr/>
      </dsp:nvSpPr>
      <dsp:spPr>
        <a:xfrm>
          <a:off x="3880779" y="690070"/>
          <a:ext cx="2576973" cy="1718841"/>
        </a:xfrm>
        <a:prstGeom prst="rect">
          <a:avLst/>
        </a:prstGeom>
        <a:noFill/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Bebida de leche fermentada, de textura cremosa  y sabor agrio.</a:t>
          </a:r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Tiene un pH ácido: 4- 4.6</a:t>
          </a:r>
          <a:endParaRPr lang="es-E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3094" y="690070"/>
        <a:ext cx="2164657" cy="1718841"/>
      </dsp:txXfrm>
    </dsp:sp>
    <dsp:sp modelId="{A1900147-CA88-41A1-95B5-C2E451B00814}">
      <dsp:nvSpPr>
        <dsp:cNvPr id="0" name=""/>
        <dsp:cNvSpPr/>
      </dsp:nvSpPr>
      <dsp:spPr>
        <a:xfrm>
          <a:off x="3880779" y="2408911"/>
          <a:ext cx="2576973" cy="1718841"/>
        </a:xfrm>
        <a:prstGeom prst="rect">
          <a:avLst/>
        </a:prstGeom>
        <a:noFill/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produce por la fermentación de bacterias: ácido lácticas (60%), ácido acéticas y levaduras que coexisten de manera simbiótica en una matriz en forma de grano</a:t>
          </a:r>
          <a:r>
            <a:rPr lang="es-ES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3094" y="2408911"/>
        <a:ext cx="2164657" cy="1718841"/>
      </dsp:txXfrm>
    </dsp:sp>
    <dsp:sp modelId="{7444E55A-D63E-4676-997F-69EB6760A93C}">
      <dsp:nvSpPr>
        <dsp:cNvPr id="0" name=""/>
        <dsp:cNvSpPr/>
      </dsp:nvSpPr>
      <dsp:spPr>
        <a:xfrm>
          <a:off x="3880779" y="4127752"/>
          <a:ext cx="2576973" cy="1718841"/>
        </a:xfrm>
        <a:prstGeom prst="rect">
          <a:avLst/>
        </a:prstGeom>
        <a:noFill/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Actividad antimicrobiana frente a </a:t>
          </a:r>
          <a:r>
            <a:rPr lang="es-EC" sz="15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Candida albicans, Salmonella </a:t>
          </a:r>
          <a:r>
            <a:rPr lang="es-EC" sz="15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spp.</a:t>
          </a:r>
          <a:r>
            <a:rPr lang="es-EC" sz="15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E. </a:t>
          </a:r>
          <a:r>
            <a:rPr lang="es-EC" sz="15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coli</a:t>
          </a:r>
          <a:r>
            <a:rPr lang="es-EC" sz="15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s-EC" sz="15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Bacillus</a:t>
          </a:r>
          <a:r>
            <a:rPr lang="es-EC" sz="15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5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subtilis</a:t>
          </a:r>
          <a:r>
            <a:rPr lang="es-EC" sz="15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s-EC" sz="15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Enterococcus</a:t>
          </a:r>
          <a:r>
            <a:rPr lang="es-EC" sz="15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5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faecalis</a:t>
          </a:r>
          <a:r>
            <a:rPr lang="es-EC" sz="15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5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</a:t>
          </a:r>
          <a:r>
            <a:rPr lang="es-EC" sz="15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5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Staphylococcus</a:t>
          </a:r>
          <a:r>
            <a:rPr lang="es-EC" sz="15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5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aureus</a:t>
          </a:r>
          <a:endParaRPr lang="es-E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3094" y="4127752"/>
        <a:ext cx="2164657" cy="1718841"/>
      </dsp:txXfrm>
    </dsp:sp>
    <dsp:sp modelId="{DEB2186E-565F-4496-8972-9B6CA090FFEA}">
      <dsp:nvSpPr>
        <dsp:cNvPr id="0" name=""/>
        <dsp:cNvSpPr/>
      </dsp:nvSpPr>
      <dsp:spPr>
        <a:xfrm>
          <a:off x="2696493" y="89979"/>
          <a:ext cx="1645620" cy="150984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KÉFIR</a:t>
          </a:r>
          <a:endParaRPr lang="es-ES" sz="17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7488" y="311091"/>
        <a:ext cx="1163630" cy="10676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E0FE4-843E-40C5-B366-BC26B1B89B0B}">
      <dsp:nvSpPr>
        <dsp:cNvPr id="0" name=""/>
        <dsp:cNvSpPr/>
      </dsp:nvSpPr>
      <dsp:spPr>
        <a:xfrm>
          <a:off x="183650" y="0"/>
          <a:ext cx="11585213" cy="235351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8575" cap="flat" cmpd="sng" algn="ctr">
          <a:solidFill>
            <a:srgbClr val="70AD47"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586773-F9E3-4462-844E-305651E1A76E}">
      <dsp:nvSpPr>
        <dsp:cNvPr id="0" name=""/>
        <dsp:cNvSpPr/>
      </dsp:nvSpPr>
      <dsp:spPr>
        <a:xfrm>
          <a:off x="362217" y="313802"/>
          <a:ext cx="2476936" cy="17259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07ECE0-89DD-4E8E-8713-D4E289541EDA}">
      <dsp:nvSpPr>
        <dsp:cNvPr id="0" name=""/>
        <dsp:cNvSpPr/>
      </dsp:nvSpPr>
      <dsp:spPr>
        <a:xfrm rot="10800000">
          <a:off x="362217" y="2353515"/>
          <a:ext cx="2476936" cy="2876518"/>
        </a:xfrm>
        <a:prstGeom prst="round2SameRect">
          <a:avLst>
            <a:gd name="adj1" fmla="val 10500"/>
            <a:gd name="adj2" fmla="val 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KÉFIR</a:t>
          </a:r>
          <a: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/>
          </a:r>
          <a:b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/>
          </a:r>
          <a:b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900 mL de leche entera  ANDINA</a:t>
          </a:r>
          <a:b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/>
          </a:r>
          <a:b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30 g de gránulos de kéfir</a:t>
          </a:r>
          <a:b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/>
          </a:r>
          <a:b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pH = 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/>
          </a:r>
          <a:b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/>
          </a:r>
          <a:b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endParaRPr lang="es-ES" sz="1400" b="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10800000">
        <a:off x="438391" y="2353515"/>
        <a:ext cx="2324588" cy="2800344"/>
      </dsp:txXfrm>
    </dsp:sp>
    <dsp:sp modelId="{541AC152-8B21-418F-B3EB-92B8E97400A3}">
      <dsp:nvSpPr>
        <dsp:cNvPr id="0" name=""/>
        <dsp:cNvSpPr/>
      </dsp:nvSpPr>
      <dsp:spPr>
        <a:xfrm>
          <a:off x="3086848" y="313802"/>
          <a:ext cx="2476936" cy="17259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BE4CFC-8592-434A-806B-D300B4DC152D}">
      <dsp:nvSpPr>
        <dsp:cNvPr id="0" name=""/>
        <dsp:cNvSpPr/>
      </dsp:nvSpPr>
      <dsp:spPr>
        <a:xfrm rot="10800000">
          <a:off x="3086848" y="2340081"/>
          <a:ext cx="2476936" cy="2876518"/>
        </a:xfrm>
        <a:prstGeom prst="round2SameRect">
          <a:avLst>
            <a:gd name="adj1" fmla="val 10500"/>
            <a:gd name="adj2" fmla="val 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KOMBUCHA</a:t>
          </a:r>
          <a: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/>
          </a:r>
          <a:b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/>
          </a:r>
          <a:b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 L de agua hervida</a:t>
          </a:r>
          <a:b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/>
          </a:r>
          <a:b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 funda de té negro </a:t>
          </a:r>
          <a:b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/>
          </a:r>
          <a:b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70 g de azúcar blanca</a:t>
          </a:r>
          <a:b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/>
          </a:r>
          <a:b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Biopelícula + 100 mL de fermentado original</a:t>
          </a:r>
          <a:b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endParaRPr lang="es-ES" sz="1400" b="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pH = 3</a:t>
          </a:r>
          <a:b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/>
          </a:r>
          <a:b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endParaRPr lang="es-ES" sz="14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10800000">
        <a:off x="3163022" y="2340081"/>
        <a:ext cx="2324588" cy="2800344"/>
      </dsp:txXfrm>
    </dsp:sp>
    <dsp:sp modelId="{35BAD067-A81E-4B84-8AF8-4AFAFBD07FAF}">
      <dsp:nvSpPr>
        <dsp:cNvPr id="0" name=""/>
        <dsp:cNvSpPr/>
      </dsp:nvSpPr>
      <dsp:spPr>
        <a:xfrm>
          <a:off x="5811478" y="313802"/>
          <a:ext cx="2869605" cy="17259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FCC89-2773-4F84-807E-E465159D6F61}">
      <dsp:nvSpPr>
        <dsp:cNvPr id="0" name=""/>
        <dsp:cNvSpPr/>
      </dsp:nvSpPr>
      <dsp:spPr>
        <a:xfrm rot="10800000">
          <a:off x="5832656" y="2353515"/>
          <a:ext cx="2827249" cy="2876518"/>
        </a:xfrm>
        <a:prstGeom prst="round2SameRect">
          <a:avLst>
            <a:gd name="adj1" fmla="val 10500"/>
            <a:gd name="adj2" fmla="val 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CARACTERÍSTICAS FISICOQUÍMICAS</a:t>
          </a:r>
          <a:br>
            <a:rPr lang="es-E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endParaRPr lang="es-ES" sz="1400" b="1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rPr>
            <a:t>Sólidos Solubles Refractómetro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  <a:sym typeface="Wingdings" panose="05000000000000000000" pitchFamily="2" charset="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  <a:sym typeface="Wingdings" panose="05000000000000000000" pitchFamily="2" charset="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rPr>
            <a:t>Densidad   Probeta 100 mL y balanza electrónica</a:t>
          </a:r>
          <a:endParaRPr lang="es-ES" sz="14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10800000">
        <a:off x="5919604" y="2353515"/>
        <a:ext cx="2653353" cy="2789570"/>
      </dsp:txXfrm>
    </dsp:sp>
    <dsp:sp modelId="{861D687B-33F0-4306-A010-9C0D0172456A}">
      <dsp:nvSpPr>
        <dsp:cNvPr id="0" name=""/>
        <dsp:cNvSpPr/>
      </dsp:nvSpPr>
      <dsp:spPr>
        <a:xfrm>
          <a:off x="9021068" y="313802"/>
          <a:ext cx="2476936" cy="17259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6106C-0543-4CBB-AD4F-B98C3E34CD17}">
      <dsp:nvSpPr>
        <dsp:cNvPr id="0" name=""/>
        <dsp:cNvSpPr/>
      </dsp:nvSpPr>
      <dsp:spPr>
        <a:xfrm rot="10800000">
          <a:off x="8928777" y="2353515"/>
          <a:ext cx="2661518" cy="2876518"/>
        </a:xfrm>
        <a:prstGeom prst="round2SameRect">
          <a:avLst>
            <a:gd name="adj1" fmla="val 10500"/>
            <a:gd name="adj2" fmla="val 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CARACTERÍSTICAS MICROBIOLÓGICAS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NORMA INEN 1 829</a:t>
          </a:r>
          <a:endParaRPr lang="es-ES" sz="1400" b="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Recuento total </a:t>
          </a:r>
          <a: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rPr>
            <a:t> Agar Nutriente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Salmonella </a:t>
          </a:r>
          <a:r>
            <a:rPr lang="es-ES" sz="1400" b="0" i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y</a:t>
          </a:r>
          <a:r>
            <a:rPr lang="es-ES" sz="1400" b="0" i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Shigella </a:t>
          </a:r>
          <a: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rPr>
            <a:t> XLD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Coliformes </a:t>
          </a:r>
          <a: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rPr>
            <a:t> Agar MacConkey</a:t>
          </a:r>
          <a:endParaRPr lang="es-ES" sz="1400" b="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Hongos </a:t>
          </a:r>
          <a: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rPr>
            <a:t> Agar </a:t>
          </a:r>
          <a:r>
            <a:rPr lang="es-ES" sz="1400" b="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rPr>
            <a:t>Sabouraud</a:t>
          </a:r>
          <a:endParaRPr lang="es-ES" sz="1400" b="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  <a:sym typeface="Wingdings" panose="05000000000000000000" pitchFamily="2" charset="2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rPr>
            <a:t>Bacterias Ácido Lácticas  Agar MRS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rPr>
            <a:t>Levaduras  Agar </a:t>
          </a:r>
          <a:r>
            <a:rPr lang="es-ES" sz="1400" b="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rPr>
            <a:t>Sabouraud</a:t>
          </a:r>
          <a:endParaRPr lang="es-ES" sz="1400" b="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  <a:sym typeface="Wingdings" panose="05000000000000000000" pitchFamily="2" charset="2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/>
          </a:r>
          <a:br>
            <a:rPr lang="es-ES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endParaRPr lang="es-ES" sz="1400" b="1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10800000">
        <a:off x="9010628" y="2353515"/>
        <a:ext cx="2497816" cy="27946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A0604-0D67-4DD5-9EEC-98F2B14374AD}">
      <dsp:nvSpPr>
        <dsp:cNvPr id="0" name=""/>
        <dsp:cNvSpPr/>
      </dsp:nvSpPr>
      <dsp:spPr>
        <a:xfrm>
          <a:off x="0" y="0"/>
          <a:ext cx="7772400" cy="17046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Crianza de pollos de engorde</a:t>
          </a:r>
          <a:endParaRPr lang="es-ES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 Pollos </a:t>
          </a:r>
          <a:endParaRPr lang="es-E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semanas</a:t>
          </a:r>
          <a:endParaRPr lang="es-E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Bebidas fermentadas en el agua de bebida </a:t>
          </a:r>
          <a:endParaRPr lang="es-E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Tratamientos: T1 – Control, T2 – Kombucha 2%, T3 – Kombucha 4%, T4 - Kéfir 2% , T5 – Kéfir 4%. </a:t>
          </a:r>
          <a:endParaRPr lang="es-E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Balanceado pre-inicial - inicial – crecimiento – engorde</a:t>
          </a:r>
          <a:endParaRPr lang="es-E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4468" y="0"/>
        <a:ext cx="6077931" cy="1704613"/>
      </dsp:txXfrm>
    </dsp:sp>
    <dsp:sp modelId="{449845C1-F37B-4623-AB9D-04F55E3F17BF}">
      <dsp:nvSpPr>
        <dsp:cNvPr id="0" name=""/>
        <dsp:cNvSpPr/>
      </dsp:nvSpPr>
      <dsp:spPr>
        <a:xfrm>
          <a:off x="139988" y="292352"/>
          <a:ext cx="1554480" cy="11199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FAF78-0E6A-4447-813D-013542A5C563}">
      <dsp:nvSpPr>
        <dsp:cNvPr id="0" name=""/>
        <dsp:cNvSpPr/>
      </dsp:nvSpPr>
      <dsp:spPr>
        <a:xfrm>
          <a:off x="0" y="1844602"/>
          <a:ext cx="7772400" cy="13998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Parámetros de rendimiento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Ganancia de peso (g) a los 14, 28 y 42 días</a:t>
          </a:r>
          <a:endParaRPr lang="es-ES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Ingesta de alimento (g/día)</a:t>
          </a:r>
          <a:endParaRPr lang="es-ES" sz="1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Ingesta de agua (mL/ día) </a:t>
          </a:r>
          <a:endParaRPr lang="es-ES" sz="1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Índice de conversión alimenticio</a:t>
          </a:r>
          <a:endParaRPr lang="es-ES" sz="1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Índice de rendimiento </a:t>
          </a:r>
          <a:endParaRPr lang="es-ES" sz="1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Índice de conversión alimenticio</a:t>
          </a:r>
          <a:endParaRPr lang="es-ES" sz="1400" b="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4468" y="1844602"/>
        <a:ext cx="6077931" cy="1399886"/>
      </dsp:txXfrm>
    </dsp:sp>
    <dsp:sp modelId="{5186118F-B7E1-4335-A7C2-61AEA411AADC}">
      <dsp:nvSpPr>
        <dsp:cNvPr id="0" name=""/>
        <dsp:cNvSpPr/>
      </dsp:nvSpPr>
      <dsp:spPr>
        <a:xfrm>
          <a:off x="139988" y="1984590"/>
          <a:ext cx="1554480" cy="11199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83F8C2-1AF0-48FA-A3BD-09B03CEC8E4F}">
      <dsp:nvSpPr>
        <dsp:cNvPr id="0" name=""/>
        <dsp:cNvSpPr/>
      </dsp:nvSpPr>
      <dsp:spPr>
        <a:xfrm>
          <a:off x="0" y="3384477"/>
          <a:ext cx="7772400" cy="9353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Características físicas del intestino delgado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Peso (g)</a:t>
          </a:r>
          <a:endParaRPr lang="es-E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Longitud (m)</a:t>
          </a:r>
          <a:endParaRPr lang="es-E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4468" y="3384477"/>
        <a:ext cx="6077931" cy="935320"/>
      </dsp:txXfrm>
    </dsp:sp>
    <dsp:sp modelId="{66B4AA62-62C3-4F1D-85D5-517554DCD2CF}">
      <dsp:nvSpPr>
        <dsp:cNvPr id="0" name=""/>
        <dsp:cNvSpPr/>
      </dsp:nvSpPr>
      <dsp:spPr>
        <a:xfrm>
          <a:off x="139988" y="3424393"/>
          <a:ext cx="1554480" cy="8554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58F989-5484-45AC-BD21-C6A63EC1B790}">
      <dsp:nvSpPr>
        <dsp:cNvPr id="0" name=""/>
        <dsp:cNvSpPr/>
      </dsp:nvSpPr>
      <dsp:spPr>
        <a:xfrm>
          <a:off x="0" y="4463032"/>
          <a:ext cx="7772400" cy="13998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Análisis microbiológico del contenido intestinal</a:t>
          </a:r>
          <a:endParaRPr lang="es-ES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Enumeración de coliformes del intestino delgado y el ciego en agar MacConkey</a:t>
          </a:r>
          <a:endParaRPr lang="es-E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Enumeración de BAL en agar MRS</a:t>
          </a:r>
          <a:endParaRPr lang="es-E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Método de extensión en placa</a:t>
          </a:r>
          <a:endParaRPr lang="es-E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4468" y="4463032"/>
        <a:ext cx="6077931" cy="1399886"/>
      </dsp:txXfrm>
    </dsp:sp>
    <dsp:sp modelId="{6D7CD877-1D8D-41C2-82E4-C825FF32A3DD}">
      <dsp:nvSpPr>
        <dsp:cNvPr id="0" name=""/>
        <dsp:cNvSpPr/>
      </dsp:nvSpPr>
      <dsp:spPr>
        <a:xfrm>
          <a:off x="139988" y="4599774"/>
          <a:ext cx="1554480" cy="11199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E222C-8375-4EC2-9F72-9331B075D36D}" type="datetimeFigureOut">
              <a:rPr lang="es-EC" smtClean="0"/>
              <a:t>10/9/2020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5B8F4-C915-4276-B2FB-764A3878748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6541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800">
              <a:solidFill>
                <a:srgbClr val="000000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979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4533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143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5386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00577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9597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771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37401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41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0012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EC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5722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800">
              <a:solidFill>
                <a:srgbClr val="000000"/>
              </a:solidFill>
            </a:endParaRPr>
          </a:p>
        </p:txBody>
      </p:sp>
      <p:sp>
        <p:nvSpPr>
          <p:cNvPr id="1027" name="Rectangle 21"/>
          <p:cNvSpPr>
            <a:spLocks noChangeArrowheads="1"/>
          </p:cNvSpPr>
          <p:nvPr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800">
              <a:solidFill>
                <a:srgbClr val="000000"/>
              </a:solidFill>
            </a:endParaRPr>
          </a:p>
        </p:txBody>
      </p:sp>
      <p:sp>
        <p:nvSpPr>
          <p:cNvPr id="1028" name="Line 23"/>
          <p:cNvSpPr>
            <a:spLocks noChangeShapeType="1"/>
          </p:cNvSpPr>
          <p:nvPr/>
        </p:nvSpPr>
        <p:spPr bwMode="auto">
          <a:xfrm rot="10800000" flipH="1">
            <a:off x="33868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 sz="1800">
              <a:solidFill>
                <a:srgbClr val="000000"/>
              </a:solidFill>
            </a:endParaRPr>
          </a:p>
        </p:txBody>
      </p:sp>
      <p:sp>
        <p:nvSpPr>
          <p:cNvPr id="1029" name="Line 24"/>
          <p:cNvSpPr>
            <a:spLocks noChangeShapeType="1"/>
          </p:cNvSpPr>
          <p:nvPr/>
        </p:nvSpPr>
        <p:spPr bwMode="auto">
          <a:xfrm rot="10800000" flipH="1">
            <a:off x="33868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 sz="1800">
              <a:solidFill>
                <a:srgbClr val="000000"/>
              </a:solidFill>
            </a:endParaRPr>
          </a:p>
        </p:txBody>
      </p:sp>
      <p:pic>
        <p:nvPicPr>
          <p:cNvPr id="1030" name="Picture 26" descr="LOGO ESPE ORIGINAL copi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784" y="5949950"/>
            <a:ext cx="30734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89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1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image" Target="../media/image14.png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4F6834A-B6A3-4BF4-9698-1994853DD6C5}"/>
              </a:ext>
            </a:extLst>
          </p:cNvPr>
          <p:cNvSpPr/>
          <p:nvPr/>
        </p:nvSpPr>
        <p:spPr>
          <a:xfrm>
            <a:off x="1201706" y="902975"/>
            <a:ext cx="1045596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>
                <a:latin typeface="+mj-lt"/>
                <a:cs typeface="Calibri Light" panose="020F0302020204030204" pitchFamily="34" charset="0"/>
              </a:rPr>
              <a:t>DEPARTAMENTO DE CIENCIAS DE LA VIDA Y LA AGRICULTURA </a:t>
            </a:r>
            <a:endParaRPr lang="es-EC" sz="2000" b="1" dirty="0" smtClean="0">
              <a:latin typeface="+mj-lt"/>
              <a:cs typeface="Calibri Light" panose="020F0302020204030204" pitchFamily="34" charset="0"/>
            </a:endParaRPr>
          </a:p>
          <a:p>
            <a:pPr algn="ctr"/>
            <a:r>
              <a:rPr lang="es-EC" sz="2000" b="1" dirty="0" smtClean="0">
                <a:latin typeface="+mj-lt"/>
                <a:cs typeface="Calibri Light" panose="020F0302020204030204" pitchFamily="34" charset="0"/>
              </a:rPr>
              <a:t>CARRERA </a:t>
            </a:r>
            <a:r>
              <a:rPr lang="es-EC" sz="2000" b="1" dirty="0">
                <a:latin typeface="+mj-lt"/>
                <a:cs typeface="Calibri Light" panose="020F0302020204030204" pitchFamily="34" charset="0"/>
              </a:rPr>
              <a:t>DE </a:t>
            </a:r>
            <a:r>
              <a:rPr lang="es-EC" sz="2000" b="1" dirty="0" smtClean="0">
                <a:latin typeface="+mj-lt"/>
                <a:cs typeface="Calibri Light" panose="020F0302020204030204" pitchFamily="34" charset="0"/>
              </a:rPr>
              <a:t>INGENIERÍA </a:t>
            </a:r>
            <a:r>
              <a:rPr lang="es-EC" sz="2000" b="1" dirty="0">
                <a:latin typeface="+mj-lt"/>
                <a:cs typeface="Calibri Light" panose="020F0302020204030204" pitchFamily="34" charset="0"/>
              </a:rPr>
              <a:t>EN BIOTECNOLOGÍA</a:t>
            </a:r>
          </a:p>
          <a:p>
            <a:pPr algn="ctr"/>
            <a:endParaRPr lang="es-EC" sz="1400" b="1" dirty="0">
              <a:latin typeface="+mj-lt"/>
              <a:cs typeface="Calibri Light" panose="020F0302020204030204" pitchFamily="34" charset="0"/>
            </a:endParaRPr>
          </a:p>
          <a:p>
            <a:pPr algn="ctr"/>
            <a:r>
              <a:rPr lang="es-EC" sz="2000" b="1" dirty="0">
                <a:latin typeface="+mj-lt"/>
                <a:cs typeface="Calibri Light" panose="020F0302020204030204" pitchFamily="34" charset="0"/>
              </a:rPr>
              <a:t>TRABAJO DE TITULACIÓN, PREVIO A LA OBTENCIÓN DEL TÍTULO DE INGENIERÍA EN </a:t>
            </a:r>
            <a:r>
              <a:rPr lang="es-EC" sz="2000" b="1" dirty="0" smtClean="0">
                <a:latin typeface="+mj-lt"/>
                <a:cs typeface="Calibri Light" panose="020F0302020204030204" pitchFamily="34" charset="0"/>
              </a:rPr>
              <a:t>BIOTECNOLOGÍA</a:t>
            </a:r>
            <a:endParaRPr lang="es-EC" sz="2000" b="1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85873" y="2592974"/>
            <a:ext cx="1035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+mj-lt"/>
                <a:cs typeface="Calibri Light" panose="020F0302020204030204" pitchFamily="34" charset="0"/>
              </a:rPr>
              <a:t>“Evaluación </a:t>
            </a:r>
            <a:r>
              <a:rPr lang="es-EC" sz="2400" dirty="0">
                <a:latin typeface="+mj-lt"/>
                <a:cs typeface="Calibri Light" panose="020F0302020204030204" pitchFamily="34" charset="0"/>
              </a:rPr>
              <a:t>del potencial probiótico de un suplemento alimenticio de Kombucha (</a:t>
            </a:r>
            <a:r>
              <a:rPr lang="es-EC" sz="2400" i="1" dirty="0" err="1">
                <a:latin typeface="+mj-lt"/>
                <a:cs typeface="Calibri Light" panose="020F0302020204030204" pitchFamily="34" charset="0"/>
              </a:rPr>
              <a:t>Manchurian</a:t>
            </a:r>
            <a:r>
              <a:rPr lang="es-EC" sz="2400" i="1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es-EC" sz="2400" i="1" dirty="0" err="1">
                <a:latin typeface="+mj-lt"/>
                <a:cs typeface="Calibri Light" panose="020F0302020204030204" pitchFamily="34" charset="0"/>
              </a:rPr>
              <a:t>fungus</a:t>
            </a:r>
            <a:r>
              <a:rPr lang="es-EC" sz="2400" dirty="0">
                <a:latin typeface="+mj-lt"/>
                <a:cs typeface="Calibri Light" panose="020F0302020204030204" pitchFamily="34" charset="0"/>
              </a:rPr>
              <a:t>) y Kéfir en la tasa de crecimiento y salud intestinal de pollos </a:t>
            </a:r>
            <a:r>
              <a:rPr lang="es-EC" sz="2400" dirty="0" smtClean="0">
                <a:latin typeface="+mj-lt"/>
                <a:cs typeface="Calibri Light" panose="020F0302020204030204" pitchFamily="34" charset="0"/>
              </a:rPr>
              <a:t>Broiler”</a:t>
            </a:r>
            <a:endParaRPr lang="es-EC" sz="2400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665687" y="3892234"/>
            <a:ext cx="3403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latin typeface="+mj-lt"/>
                <a:cs typeface="Calibri Light" panose="020F0302020204030204" pitchFamily="34" charset="0"/>
              </a:rPr>
              <a:t>Autor: </a:t>
            </a:r>
            <a:r>
              <a:rPr lang="es-ES" dirty="0" smtClean="0">
                <a:latin typeface="+mj-lt"/>
                <a:cs typeface="Calibri Light" panose="020F0302020204030204" pitchFamily="34" charset="0"/>
              </a:rPr>
              <a:t>Lema Paucar Ana Gabriela</a:t>
            </a:r>
            <a:endParaRPr lang="es-ES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CBAAD59-BD5E-4F3D-891B-3D59750F1FA4}"/>
              </a:ext>
            </a:extLst>
          </p:cNvPr>
          <p:cNvSpPr/>
          <p:nvPr/>
        </p:nvSpPr>
        <p:spPr>
          <a:xfrm>
            <a:off x="3500022" y="4248507"/>
            <a:ext cx="5602135" cy="1385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400" dirty="0">
              <a:latin typeface="+mj-lt"/>
              <a:cs typeface="Calibri Light" panose="020F0302020204030204" pitchFamily="34" charset="0"/>
            </a:endParaRPr>
          </a:p>
          <a:p>
            <a:pPr algn="ctr"/>
            <a:r>
              <a:rPr lang="es-ES" sz="1700" b="1" dirty="0">
                <a:latin typeface="+mj-lt"/>
                <a:cs typeface="Calibri Light" panose="020F0302020204030204" pitchFamily="34" charset="0"/>
              </a:rPr>
              <a:t>Director</a:t>
            </a:r>
            <a:r>
              <a:rPr lang="es-ES" sz="1700" b="1" dirty="0" smtClean="0">
                <a:latin typeface="+mj-lt"/>
                <a:cs typeface="Calibri Light" panose="020F0302020204030204" pitchFamily="34" charset="0"/>
              </a:rPr>
              <a:t>: </a:t>
            </a:r>
            <a:r>
              <a:rPr lang="es-ES" sz="1700" dirty="0" smtClean="0">
                <a:latin typeface="+mj-lt"/>
                <a:cs typeface="Calibri Light" panose="020F0302020204030204" pitchFamily="34" charset="0"/>
              </a:rPr>
              <a:t>Ing. Rafael Vargas, M Sc.</a:t>
            </a:r>
            <a:endParaRPr lang="es-EC" sz="1700" dirty="0">
              <a:latin typeface="+mj-lt"/>
              <a:cs typeface="Calibri Light" panose="020F0302020204030204" pitchFamily="34" charset="0"/>
            </a:endParaRPr>
          </a:p>
          <a:p>
            <a:pPr algn="ctr"/>
            <a:endParaRPr lang="es-ES" sz="1400" dirty="0">
              <a:latin typeface="+mj-lt"/>
              <a:cs typeface="Calibri Light" panose="020F0302020204030204" pitchFamily="34" charset="0"/>
            </a:endParaRPr>
          </a:p>
          <a:p>
            <a:pPr algn="ctr"/>
            <a:r>
              <a:rPr lang="es-ES" sz="1700" dirty="0">
                <a:latin typeface="+mj-lt"/>
                <a:cs typeface="Calibri Light" panose="020F0302020204030204" pitchFamily="34" charset="0"/>
              </a:rPr>
              <a:t>Sangolquí </a:t>
            </a:r>
            <a:r>
              <a:rPr lang="es-ES" sz="1700" dirty="0" smtClean="0">
                <a:latin typeface="+mj-lt"/>
                <a:cs typeface="Calibri Light" panose="020F0302020204030204" pitchFamily="34" charset="0"/>
              </a:rPr>
              <a:t/>
            </a:r>
            <a:br>
              <a:rPr lang="es-ES" sz="1700" dirty="0" smtClean="0">
                <a:latin typeface="+mj-lt"/>
                <a:cs typeface="Calibri Light" panose="020F0302020204030204" pitchFamily="34" charset="0"/>
              </a:rPr>
            </a:br>
            <a:r>
              <a:rPr lang="es-ES" sz="1700" dirty="0" smtClean="0">
                <a:latin typeface="+mj-lt"/>
                <a:cs typeface="Calibri Light" panose="020F0302020204030204" pitchFamily="34" charset="0"/>
              </a:rPr>
              <a:t>2020</a:t>
            </a:r>
            <a:endParaRPr lang="es-ES" sz="1700" dirty="0"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32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83095720"/>
              </p:ext>
            </p:extLst>
          </p:nvPr>
        </p:nvGraphicFramePr>
        <p:xfrm>
          <a:off x="2178424" y="268940"/>
          <a:ext cx="7772400" cy="5862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709774" y="6353294"/>
            <a:ext cx="1944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Arslan</a:t>
            </a:r>
            <a:r>
              <a:rPr lang="es-EC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s-EC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Saatci</a:t>
            </a:r>
            <a:r>
              <a:rPr lang="es-EC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(2004) </a:t>
            </a:r>
            <a:endParaRPr lang="es-EC" sz="1400" dirty="0">
              <a:latin typeface="+mj-l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86444" y="1645922"/>
            <a:ext cx="1097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>
                <a:latin typeface="+mj-lt"/>
              </a:rPr>
              <a:t>(Lema, 2020)</a:t>
            </a:r>
            <a:endParaRPr lang="es-EC" sz="1100" b="1" dirty="0">
              <a:latin typeface="+mj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586445" y="3304907"/>
            <a:ext cx="1097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>
                <a:latin typeface="+mj-lt"/>
              </a:rPr>
              <a:t>(Lema, 2020)</a:t>
            </a:r>
            <a:endParaRPr lang="es-EC" sz="1100" b="1" dirty="0">
              <a:latin typeface="+mj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586444" y="5891358"/>
            <a:ext cx="1097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>
                <a:latin typeface="+mj-lt"/>
              </a:rPr>
              <a:t>(Lema, 2020)</a:t>
            </a:r>
            <a:endParaRPr lang="es-EC" sz="1100" b="1" dirty="0">
              <a:latin typeface="+mj-l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582089" y="4332517"/>
            <a:ext cx="1097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>
                <a:latin typeface="+mj-lt"/>
              </a:rPr>
              <a:t>(Lema, 2020)</a:t>
            </a:r>
            <a:endParaRPr lang="es-EC" sz="11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807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7024095"/>
                  </p:ext>
                </p:extLst>
              </p:nvPr>
            </p:nvGraphicFramePr>
            <p:xfrm>
              <a:off x="802499" y="1558830"/>
              <a:ext cx="7392987" cy="1430006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1842792">
                      <a:extLst>
                        <a:ext uri="{9D8B030D-6E8A-4147-A177-3AD203B41FA5}">
                          <a16:colId xmlns:a16="http://schemas.microsoft.com/office/drawing/2014/main" val="571292006"/>
                        </a:ext>
                      </a:extLst>
                    </a:gridCol>
                    <a:gridCol w="590112">
                      <a:extLst>
                        <a:ext uri="{9D8B030D-6E8A-4147-A177-3AD203B41FA5}">
                          <a16:colId xmlns:a16="http://schemas.microsoft.com/office/drawing/2014/main" val="2124519500"/>
                        </a:ext>
                      </a:extLst>
                    </a:gridCol>
                    <a:gridCol w="1332990">
                      <a:extLst>
                        <a:ext uri="{9D8B030D-6E8A-4147-A177-3AD203B41FA5}">
                          <a16:colId xmlns:a16="http://schemas.microsoft.com/office/drawing/2014/main" val="3357268827"/>
                        </a:ext>
                      </a:extLst>
                    </a:gridCol>
                    <a:gridCol w="1209031">
                      <a:extLst>
                        <a:ext uri="{9D8B030D-6E8A-4147-A177-3AD203B41FA5}">
                          <a16:colId xmlns:a16="http://schemas.microsoft.com/office/drawing/2014/main" val="218675741"/>
                        </a:ext>
                      </a:extLst>
                    </a:gridCol>
                    <a:gridCol w="1209031">
                      <a:extLst>
                        <a:ext uri="{9D8B030D-6E8A-4147-A177-3AD203B41FA5}">
                          <a16:colId xmlns:a16="http://schemas.microsoft.com/office/drawing/2014/main" val="3376725801"/>
                        </a:ext>
                      </a:extLst>
                    </a:gridCol>
                    <a:gridCol w="1209031">
                      <a:extLst>
                        <a:ext uri="{9D8B030D-6E8A-4147-A177-3AD203B41FA5}">
                          <a16:colId xmlns:a16="http://schemas.microsoft.com/office/drawing/2014/main" val="1919200024"/>
                        </a:ext>
                      </a:extLst>
                    </a:gridCol>
                  </a:tblGrid>
                  <a:tr h="7267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BEBIDAS FERMENTADAS</a:t>
                          </a:r>
                          <a:endParaRPr lang="es-EC" sz="12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</a:t>
                          </a:r>
                          <a:endParaRPr lang="es-EC" sz="12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DENSIDAD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(g/mL)</a:t>
                          </a:r>
                          <a:endParaRPr lang="es-EC" sz="12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SÓLIDOS</a:t>
                          </a:r>
                          <a:r>
                            <a:rPr lang="es-EC" sz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SOLUBLES</a:t>
                          </a:r>
                          <a:endParaRPr lang="es-EC" sz="12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BACTERIAS ÁCIDO LÁCTICAS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(Log </a:t>
                          </a:r>
                          <a:r>
                            <a:rPr lang="es-EC" sz="12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UFC/mL</a:t>
                          </a:r>
                          <a:r>
                            <a:rPr lang="es-EC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s-EC" sz="12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LEVADURAS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(Log </a:t>
                          </a:r>
                          <a:r>
                            <a:rPr lang="es-EC" sz="12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UFC/mL</a:t>
                          </a:r>
                          <a:r>
                            <a:rPr lang="es-EC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s-EC" sz="12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62730184"/>
                      </a:ext>
                    </a:extLst>
                  </a:tr>
                  <a:tr h="3225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Kombucha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0.994 </a:t>
                          </a:r>
                          <a:r>
                            <a:rPr lang="es-EC" sz="1400" dirty="0" smtClean="0"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6.1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6.90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93134156"/>
                      </a:ext>
                    </a:extLst>
                  </a:tr>
                  <a:tr h="3246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Kéfir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0.997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15.7 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6.29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6.26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674778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7024095"/>
                  </p:ext>
                </p:extLst>
              </p:nvPr>
            </p:nvGraphicFramePr>
            <p:xfrm>
              <a:off x="802499" y="1558830"/>
              <a:ext cx="7392987" cy="1430006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1842792">
                      <a:extLst>
                        <a:ext uri="{9D8B030D-6E8A-4147-A177-3AD203B41FA5}">
                          <a16:colId xmlns:a16="http://schemas.microsoft.com/office/drawing/2014/main" val="571292006"/>
                        </a:ext>
                      </a:extLst>
                    </a:gridCol>
                    <a:gridCol w="590112">
                      <a:extLst>
                        <a:ext uri="{9D8B030D-6E8A-4147-A177-3AD203B41FA5}">
                          <a16:colId xmlns:a16="http://schemas.microsoft.com/office/drawing/2014/main" val="2124519500"/>
                        </a:ext>
                      </a:extLst>
                    </a:gridCol>
                    <a:gridCol w="1332990">
                      <a:extLst>
                        <a:ext uri="{9D8B030D-6E8A-4147-A177-3AD203B41FA5}">
                          <a16:colId xmlns:a16="http://schemas.microsoft.com/office/drawing/2014/main" val="3357268827"/>
                        </a:ext>
                      </a:extLst>
                    </a:gridCol>
                    <a:gridCol w="1209031">
                      <a:extLst>
                        <a:ext uri="{9D8B030D-6E8A-4147-A177-3AD203B41FA5}">
                          <a16:colId xmlns:a16="http://schemas.microsoft.com/office/drawing/2014/main" val="218675741"/>
                        </a:ext>
                      </a:extLst>
                    </a:gridCol>
                    <a:gridCol w="1209031">
                      <a:extLst>
                        <a:ext uri="{9D8B030D-6E8A-4147-A177-3AD203B41FA5}">
                          <a16:colId xmlns:a16="http://schemas.microsoft.com/office/drawing/2014/main" val="3376725801"/>
                        </a:ext>
                      </a:extLst>
                    </a:gridCol>
                    <a:gridCol w="1209031">
                      <a:extLst>
                        <a:ext uri="{9D8B030D-6E8A-4147-A177-3AD203B41FA5}">
                          <a16:colId xmlns:a16="http://schemas.microsoft.com/office/drawing/2014/main" val="1919200024"/>
                        </a:ext>
                      </a:extLst>
                    </a:gridCol>
                  </a:tblGrid>
                  <a:tr h="78282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BEBIDAS FERMENTADAS</a:t>
                          </a:r>
                          <a:endParaRPr lang="es-EC" sz="12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</a:t>
                          </a:r>
                          <a:endParaRPr lang="es-EC" sz="12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DENSIDAD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(g/mL)</a:t>
                          </a:r>
                          <a:endParaRPr lang="es-EC" sz="12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SÓLIDOS</a:t>
                          </a:r>
                          <a:r>
                            <a:rPr lang="es-EC" sz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SOLUBLES</a:t>
                          </a:r>
                          <a:endParaRPr lang="es-EC" sz="12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BACTERIAS ÁCIDO LÁCTICAS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(Log </a:t>
                          </a:r>
                          <a:r>
                            <a:rPr lang="es-EC" sz="12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UFC/mL</a:t>
                          </a:r>
                          <a:r>
                            <a:rPr lang="es-EC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s-EC" sz="12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LEVADURAS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(Log </a:t>
                          </a:r>
                          <a:r>
                            <a:rPr lang="es-EC" sz="12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UFC/mL</a:t>
                          </a:r>
                          <a:r>
                            <a:rPr lang="es-EC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s-EC" sz="12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62730184"/>
                      </a:ext>
                    </a:extLst>
                  </a:tr>
                  <a:tr h="3225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Kombucha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0.994 </a:t>
                          </a:r>
                          <a:r>
                            <a:rPr lang="es-EC" sz="1400" dirty="0" smtClean="0"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6.1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6.90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10050" t="-256604" r="-503" b="-1150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3134156"/>
                      </a:ext>
                    </a:extLst>
                  </a:tr>
                  <a:tr h="3246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Kéfir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0.997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15.7 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6.29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6.26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674778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6158739"/>
                  </p:ext>
                </p:extLst>
              </p:nvPr>
            </p:nvGraphicFramePr>
            <p:xfrm>
              <a:off x="1233777" y="3813646"/>
              <a:ext cx="9757956" cy="210575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902850">
                      <a:extLst>
                        <a:ext uri="{9D8B030D-6E8A-4147-A177-3AD203B41FA5}">
                          <a16:colId xmlns:a16="http://schemas.microsoft.com/office/drawing/2014/main" val="3042712028"/>
                        </a:ext>
                      </a:extLst>
                    </a:gridCol>
                    <a:gridCol w="1976821">
                      <a:extLst>
                        <a:ext uri="{9D8B030D-6E8A-4147-A177-3AD203B41FA5}">
                          <a16:colId xmlns:a16="http://schemas.microsoft.com/office/drawing/2014/main" val="2478760053"/>
                        </a:ext>
                      </a:extLst>
                    </a:gridCol>
                    <a:gridCol w="1264045">
                      <a:extLst>
                        <a:ext uri="{9D8B030D-6E8A-4147-A177-3AD203B41FA5}">
                          <a16:colId xmlns:a16="http://schemas.microsoft.com/office/drawing/2014/main" val="3301875671"/>
                        </a:ext>
                      </a:extLst>
                    </a:gridCol>
                    <a:gridCol w="1891381">
                      <a:extLst>
                        <a:ext uri="{9D8B030D-6E8A-4147-A177-3AD203B41FA5}">
                          <a16:colId xmlns:a16="http://schemas.microsoft.com/office/drawing/2014/main" val="3162799200"/>
                        </a:ext>
                      </a:extLst>
                    </a:gridCol>
                    <a:gridCol w="999688">
                      <a:extLst>
                        <a:ext uri="{9D8B030D-6E8A-4147-A177-3AD203B41FA5}">
                          <a16:colId xmlns:a16="http://schemas.microsoft.com/office/drawing/2014/main" val="1208431339"/>
                        </a:ext>
                      </a:extLst>
                    </a:gridCol>
                    <a:gridCol w="1723171">
                      <a:extLst>
                        <a:ext uri="{9D8B030D-6E8A-4147-A177-3AD203B41FA5}">
                          <a16:colId xmlns:a16="http://schemas.microsoft.com/office/drawing/2014/main" val="3790139639"/>
                        </a:ext>
                      </a:extLst>
                    </a:gridCol>
                  </a:tblGrid>
                  <a:tr h="4211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 smtClean="0">
                              <a:effectLst/>
                              <a:latin typeface="+mj-lt"/>
                            </a:rPr>
                            <a:t>PARÁMETRO</a:t>
                          </a:r>
                          <a:endParaRPr lang="es-EC" sz="1200" b="1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>
                              <a:effectLst/>
                              <a:latin typeface="+mj-lt"/>
                            </a:rPr>
                            <a:t>LÍMITE DETECTABLE</a:t>
                          </a:r>
                          <a:endParaRPr lang="es-EC" sz="1200" b="1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>
                              <a:effectLst/>
                              <a:latin typeface="+mj-lt"/>
                            </a:rPr>
                            <a:t>KOMBUCHA</a:t>
                          </a:r>
                          <a:endParaRPr lang="es-EC" sz="1200" b="1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>
                              <a:effectLst/>
                              <a:latin typeface="+mj-lt"/>
                            </a:rPr>
                            <a:t>RESULTADO</a:t>
                          </a:r>
                          <a:endParaRPr lang="es-EC" sz="1200" b="1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>
                              <a:effectLst/>
                              <a:latin typeface="+mj-lt"/>
                            </a:rPr>
                            <a:t>KÉFIR</a:t>
                          </a:r>
                          <a:endParaRPr lang="es-EC" sz="1200" b="1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>
                              <a:effectLst/>
                              <a:latin typeface="+mj-lt"/>
                            </a:rPr>
                            <a:t>RESULTADO</a:t>
                          </a:r>
                          <a:endParaRPr lang="es-EC" sz="1200" b="1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72996988"/>
                      </a:ext>
                    </a:extLst>
                  </a:tr>
                  <a:tr h="4211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</a:rPr>
                            <a:t>Recuento total en placa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 smtClean="0">
                              <a:effectLst/>
                              <a:latin typeface="+mj-lt"/>
                            </a:rPr>
                            <a:t>Máx. ­­ </a:t>
                          </a:r>
                          <a14:m>
                            <m:oMath xmlns:m="http://schemas.openxmlformats.org/officeDocument/2006/math">
                              <m:r>
                                <a:rPr lang="es-EC" sz="1400">
                                  <a:effectLst/>
                                  <a:latin typeface="Cambria Math" panose="02040503050406030204" pitchFamily="18" charset="0"/>
                                </a:rPr>
                                <m:t>1.2× </m:t>
                              </m:r>
                              <m:sSup>
                                <m:sSupPr>
                                  <m:ctrlPr>
                                    <a:rPr lang="es-EC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C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</a:rPr>
                            <a:t>&lt;</a:t>
                          </a:r>
                          <a:r>
                            <a:rPr lang="es-EC" sz="1400" dirty="0" smtClean="0">
                              <a:effectLst/>
                              <a:latin typeface="+mj-lt"/>
                            </a:rPr>
                            <a:t>1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>
                              <a:effectLst/>
                              <a:latin typeface="+mj-lt"/>
                            </a:rPr>
                            <a:t>Apto para consumo</a:t>
                          </a:r>
                          <a:endParaRPr lang="es-EC" sz="140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5× </m:t>
                                </m:r>
                                <m:sSup>
                                  <m:sSupPr>
                                    <m:ctrlPr>
                                      <a:rPr lang="es-EC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C" sz="140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</a:rPr>
                            <a:t>Apto para consumo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97661449"/>
                      </a:ext>
                    </a:extLst>
                  </a:tr>
                  <a:tr h="42130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i="1" dirty="0">
                              <a:effectLst/>
                              <a:latin typeface="+mj-lt"/>
                            </a:rPr>
                            <a:t>Salmonella y Shigella</a:t>
                          </a:r>
                          <a:endParaRPr lang="es-EC" sz="1400" i="1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</a:rPr>
                            <a:t>No detectable en 25 g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</a:rPr>
                            <a:t>&lt;</a:t>
                          </a:r>
                          <a:r>
                            <a:rPr lang="es-EC" sz="1400" dirty="0" smtClean="0">
                              <a:effectLst/>
                              <a:latin typeface="+mj-lt"/>
                            </a:rPr>
                            <a:t>1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>
                              <a:effectLst/>
                              <a:latin typeface="+mj-lt"/>
                            </a:rPr>
                            <a:t>Apto para consumo</a:t>
                          </a:r>
                          <a:endParaRPr lang="es-EC" sz="140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</a:rPr>
                            <a:t>&lt;</a:t>
                          </a:r>
                          <a:r>
                            <a:rPr lang="es-EC" sz="1400" dirty="0" smtClean="0">
                              <a:effectLst/>
                              <a:latin typeface="+mj-lt"/>
                            </a:rPr>
                            <a:t>1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</a:rPr>
                            <a:t>Apto para consumo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73740326"/>
                      </a:ext>
                    </a:extLst>
                  </a:tr>
                  <a:tr h="4211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</a:rPr>
                            <a:t>Coliformes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 smtClean="0">
                              <a:effectLst/>
                              <a:latin typeface="+mj-lt"/>
                            </a:rPr>
                            <a:t>Máx.  </a:t>
                          </a:r>
                          <a14:m>
                            <m:oMath xmlns:m="http://schemas.openxmlformats.org/officeDocument/2006/math">
                              <m:r>
                                <a:rPr lang="es-EC" sz="1400">
                                  <a:effectLst/>
                                  <a:latin typeface="Cambria Math" panose="02040503050406030204" pitchFamily="18" charset="0"/>
                                </a:rPr>
                                <m:t>1× </m:t>
                              </m:r>
                              <m:sSup>
                                <m:sSupPr>
                                  <m:ctrlPr>
                                    <a:rPr lang="es-EC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C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</a:rPr>
                            <a:t>&lt;</a:t>
                          </a:r>
                          <a:r>
                            <a:rPr lang="es-EC" sz="1400" dirty="0" smtClean="0">
                              <a:effectLst/>
                              <a:latin typeface="+mj-lt"/>
                            </a:rPr>
                            <a:t>1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</a:rPr>
                            <a:t>Apto para consumo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</a:rPr>
                            <a:t>&lt;</a:t>
                          </a:r>
                          <a:r>
                            <a:rPr lang="es-EC" sz="1400" dirty="0" smtClean="0">
                              <a:effectLst/>
                              <a:latin typeface="+mj-lt"/>
                            </a:rPr>
                            <a:t>1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>
                              <a:effectLst/>
                              <a:latin typeface="+mj-lt"/>
                            </a:rPr>
                            <a:t>Apto para consumo</a:t>
                          </a:r>
                          <a:endParaRPr lang="es-EC" sz="140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67963736"/>
                      </a:ext>
                    </a:extLst>
                  </a:tr>
                  <a:tr h="4211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</a:rPr>
                            <a:t>Hongos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 smtClean="0">
                              <a:effectLst/>
                              <a:latin typeface="+mj-lt"/>
                            </a:rPr>
                            <a:t>Máx. </a:t>
                          </a:r>
                          <a14:m>
                            <m:oMath xmlns:m="http://schemas.openxmlformats.org/officeDocument/2006/math">
                              <m:r>
                                <a:rPr lang="es-EC" sz="1400">
                                  <a:effectLst/>
                                  <a:latin typeface="Cambria Math" panose="02040503050406030204" pitchFamily="18" charset="0"/>
                                </a:rPr>
                                <m:t>1.2 × </m:t>
                              </m:r>
                              <m:sSup>
                                <m:sSupPr>
                                  <m:ctrlPr>
                                    <a:rPr lang="es-EC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C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</a:rPr>
                            <a:t>&lt;</a:t>
                          </a:r>
                          <a:r>
                            <a:rPr lang="es-EC" sz="1400" dirty="0" smtClean="0">
                              <a:effectLst/>
                              <a:latin typeface="+mj-lt"/>
                            </a:rPr>
                            <a:t>1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</a:rPr>
                            <a:t>Apto para consumo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2 ×</m:t>
                                </m:r>
                                <m:sSup>
                                  <m:sSupPr>
                                    <m:ctrlPr>
                                      <a:rPr lang="es-EC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EC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</a:rPr>
                            <a:t>Apto para consumo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675830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6158739"/>
                  </p:ext>
                </p:extLst>
              </p:nvPr>
            </p:nvGraphicFramePr>
            <p:xfrm>
              <a:off x="1233777" y="3813646"/>
              <a:ext cx="9757956" cy="210575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902850">
                      <a:extLst>
                        <a:ext uri="{9D8B030D-6E8A-4147-A177-3AD203B41FA5}">
                          <a16:colId xmlns:a16="http://schemas.microsoft.com/office/drawing/2014/main" val="3042712028"/>
                        </a:ext>
                      </a:extLst>
                    </a:gridCol>
                    <a:gridCol w="1976821">
                      <a:extLst>
                        <a:ext uri="{9D8B030D-6E8A-4147-A177-3AD203B41FA5}">
                          <a16:colId xmlns:a16="http://schemas.microsoft.com/office/drawing/2014/main" val="2478760053"/>
                        </a:ext>
                      </a:extLst>
                    </a:gridCol>
                    <a:gridCol w="1264045">
                      <a:extLst>
                        <a:ext uri="{9D8B030D-6E8A-4147-A177-3AD203B41FA5}">
                          <a16:colId xmlns:a16="http://schemas.microsoft.com/office/drawing/2014/main" val="3301875671"/>
                        </a:ext>
                      </a:extLst>
                    </a:gridCol>
                    <a:gridCol w="1891381">
                      <a:extLst>
                        <a:ext uri="{9D8B030D-6E8A-4147-A177-3AD203B41FA5}">
                          <a16:colId xmlns:a16="http://schemas.microsoft.com/office/drawing/2014/main" val="3162799200"/>
                        </a:ext>
                      </a:extLst>
                    </a:gridCol>
                    <a:gridCol w="999688">
                      <a:extLst>
                        <a:ext uri="{9D8B030D-6E8A-4147-A177-3AD203B41FA5}">
                          <a16:colId xmlns:a16="http://schemas.microsoft.com/office/drawing/2014/main" val="1208431339"/>
                        </a:ext>
                      </a:extLst>
                    </a:gridCol>
                    <a:gridCol w="1723171">
                      <a:extLst>
                        <a:ext uri="{9D8B030D-6E8A-4147-A177-3AD203B41FA5}">
                          <a16:colId xmlns:a16="http://schemas.microsoft.com/office/drawing/2014/main" val="3790139639"/>
                        </a:ext>
                      </a:extLst>
                    </a:gridCol>
                  </a:tblGrid>
                  <a:tr h="4211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 smtClean="0">
                              <a:effectLst/>
                              <a:latin typeface="+mj-lt"/>
                            </a:rPr>
                            <a:t>PARÁMETRO</a:t>
                          </a:r>
                          <a:endParaRPr lang="es-EC" sz="1200" b="1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>
                              <a:effectLst/>
                              <a:latin typeface="+mj-lt"/>
                            </a:rPr>
                            <a:t>LÍMITE DETECTABLE</a:t>
                          </a:r>
                          <a:endParaRPr lang="es-EC" sz="1200" b="1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>
                              <a:effectLst/>
                              <a:latin typeface="+mj-lt"/>
                            </a:rPr>
                            <a:t>KOMBUCHA</a:t>
                          </a:r>
                          <a:endParaRPr lang="es-EC" sz="1200" b="1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>
                              <a:effectLst/>
                              <a:latin typeface="+mj-lt"/>
                            </a:rPr>
                            <a:t>RESULTADO</a:t>
                          </a:r>
                          <a:endParaRPr lang="es-EC" sz="1200" b="1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>
                              <a:effectLst/>
                              <a:latin typeface="+mj-lt"/>
                            </a:rPr>
                            <a:t>KÉFIR</a:t>
                          </a:r>
                          <a:endParaRPr lang="es-EC" sz="1200" b="1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>
                              <a:effectLst/>
                              <a:latin typeface="+mj-lt"/>
                            </a:rPr>
                            <a:t>RESULTADO</a:t>
                          </a:r>
                          <a:endParaRPr lang="es-EC" sz="1200" b="1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72996988"/>
                      </a:ext>
                    </a:extLst>
                  </a:tr>
                  <a:tr h="4211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</a:rPr>
                            <a:t>Recuento total en placa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6000" t="-100000" r="-297231" b="-29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</a:rPr>
                            <a:t>&lt;</a:t>
                          </a:r>
                          <a:r>
                            <a:rPr lang="es-EC" sz="1400" dirty="0" smtClean="0">
                              <a:effectLst/>
                              <a:latin typeface="+mj-lt"/>
                            </a:rPr>
                            <a:t>1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>
                              <a:effectLst/>
                              <a:latin typeface="+mj-lt"/>
                            </a:rPr>
                            <a:t>Apto para consumo</a:t>
                          </a:r>
                          <a:endParaRPr lang="es-EC" sz="140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04268" t="-100000" r="-173171" b="-29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</a:rPr>
                            <a:t>Apto para consumo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97661449"/>
                      </a:ext>
                    </a:extLst>
                  </a:tr>
                  <a:tr h="42130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i="1" dirty="0">
                              <a:effectLst/>
                              <a:latin typeface="+mj-lt"/>
                            </a:rPr>
                            <a:t>Salmonella y Shigella</a:t>
                          </a:r>
                          <a:endParaRPr lang="es-EC" sz="1400" i="1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</a:rPr>
                            <a:t>No detectable en 25 g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</a:rPr>
                            <a:t>&lt;</a:t>
                          </a:r>
                          <a:r>
                            <a:rPr lang="es-EC" sz="1400" dirty="0" smtClean="0">
                              <a:effectLst/>
                              <a:latin typeface="+mj-lt"/>
                            </a:rPr>
                            <a:t>1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>
                              <a:effectLst/>
                              <a:latin typeface="+mj-lt"/>
                            </a:rPr>
                            <a:t>Apto para consumo</a:t>
                          </a:r>
                          <a:endParaRPr lang="es-EC" sz="140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</a:rPr>
                            <a:t>&lt;</a:t>
                          </a:r>
                          <a:r>
                            <a:rPr lang="es-EC" sz="1400" dirty="0" smtClean="0">
                              <a:effectLst/>
                              <a:latin typeface="+mj-lt"/>
                            </a:rPr>
                            <a:t>1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</a:rPr>
                            <a:t>Apto para consumo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73740326"/>
                      </a:ext>
                    </a:extLst>
                  </a:tr>
                  <a:tr h="4211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</a:rPr>
                            <a:t>Coliformes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6000" t="-298571" r="-29723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</a:rPr>
                            <a:t>&lt;</a:t>
                          </a:r>
                          <a:r>
                            <a:rPr lang="es-EC" sz="1400" dirty="0" smtClean="0">
                              <a:effectLst/>
                              <a:latin typeface="+mj-lt"/>
                            </a:rPr>
                            <a:t>1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</a:rPr>
                            <a:t>Apto para consumo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</a:rPr>
                            <a:t>&lt;</a:t>
                          </a:r>
                          <a:r>
                            <a:rPr lang="es-EC" sz="1400" dirty="0" smtClean="0">
                              <a:effectLst/>
                              <a:latin typeface="+mj-lt"/>
                            </a:rPr>
                            <a:t>1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>
                              <a:effectLst/>
                              <a:latin typeface="+mj-lt"/>
                            </a:rPr>
                            <a:t>Apto para consumo</a:t>
                          </a:r>
                          <a:endParaRPr lang="es-EC" sz="140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67963736"/>
                      </a:ext>
                    </a:extLst>
                  </a:tr>
                  <a:tr h="4211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</a:rPr>
                            <a:t>Hongos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6000" t="-404348" r="-297231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</a:rPr>
                            <a:t>&lt;</a:t>
                          </a:r>
                          <a:r>
                            <a:rPr lang="es-EC" sz="1400" dirty="0" smtClean="0">
                              <a:effectLst/>
                              <a:latin typeface="+mj-lt"/>
                            </a:rPr>
                            <a:t>1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</a:rPr>
                            <a:t>Apto para consumo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04268" t="-404348" r="-173171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effectLst/>
                              <a:latin typeface="+mj-lt"/>
                            </a:rPr>
                            <a:t>Apto para consumo</a:t>
                          </a:r>
                          <a:endParaRPr lang="es-EC" sz="1400" dirty="0"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675830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CuadroTexto 6"/>
          <p:cNvSpPr txBox="1"/>
          <p:nvPr/>
        </p:nvSpPr>
        <p:spPr>
          <a:xfrm>
            <a:off x="490625" y="957894"/>
            <a:ext cx="6374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+mj-lt"/>
              </a:rPr>
              <a:t>a) Parámetros Fisicoquímicos y microbiológicos:</a:t>
            </a:r>
            <a:endParaRPr lang="es-EC" b="1" dirty="0">
              <a:latin typeface="+mj-l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822927" y="3478975"/>
            <a:ext cx="7589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 NTE INEN 1 829 1992-01: </a:t>
            </a:r>
            <a:r>
              <a:rPr lang="es-EC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Alimentos Zootécnicos para pollos de engorde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169419" y="5919405"/>
            <a:ext cx="7132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&lt;1: No existe crecimiento de ningún microorganismo</a:t>
            </a:r>
          </a:p>
          <a:p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90625" y="88450"/>
            <a:ext cx="6663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3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r>
              <a:rPr lang="es-EC" sz="3200" b="1" dirty="0" smtClean="0">
                <a:solidFill>
                  <a:schemeClr val="accent4"/>
                </a:solidFill>
              </a:rPr>
              <a:t>:</a:t>
            </a:r>
            <a:endParaRPr lang="es-EC" sz="3200" b="1" dirty="0">
              <a:solidFill>
                <a:schemeClr val="accent4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90625" y="6323893"/>
            <a:ext cx="52573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Yang </a:t>
            </a:r>
            <a:r>
              <a:rPr lang="es-EC" sz="14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et al.</a:t>
            </a:r>
            <a:r>
              <a:rPr lang="es-EC" sz="1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(2010</a:t>
            </a:r>
            <a:r>
              <a:rPr lang="es-EC" sz="1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s-EC" sz="1400" dirty="0">
                <a:latin typeface="+mj-lt"/>
              </a:rPr>
              <a:t>Irigoyen </a:t>
            </a:r>
            <a:r>
              <a:rPr lang="es-EC" sz="1400" i="1" dirty="0">
                <a:latin typeface="+mj-lt"/>
              </a:rPr>
              <a:t>et al.</a:t>
            </a:r>
            <a:r>
              <a:rPr lang="es-EC" sz="1400" dirty="0">
                <a:latin typeface="+mj-lt"/>
              </a:rPr>
              <a:t> (2005</a:t>
            </a:r>
            <a:r>
              <a:rPr lang="es-EC" sz="1400" dirty="0" smtClean="0">
                <a:latin typeface="+mj-lt"/>
              </a:rPr>
              <a:t>), </a:t>
            </a:r>
            <a:r>
              <a:rPr lang="es-EC" sz="1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Norma INEN 2395 (</a:t>
            </a:r>
            <a:r>
              <a:rPr lang="es-EC" sz="1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2011)</a:t>
            </a:r>
            <a:r>
              <a:rPr lang="es-EC" sz="1400" dirty="0" smtClean="0">
                <a:latin typeface="+mj-lt"/>
              </a:rPr>
              <a:t> </a:t>
            </a:r>
            <a:endParaRPr lang="es-EC" sz="1400" dirty="0">
              <a:latin typeface="+mj-lt"/>
            </a:endParaRPr>
          </a:p>
        </p:txBody>
      </p:sp>
      <p:pic>
        <p:nvPicPr>
          <p:cNvPr id="4098" name="Picture 2" descr="https://scontent.fuio1-1.fna.fbcdn.net/v/t1.15752-9/91020348_1207232836334880_4394561321236955136_n.jpg?_nc_cat=109&amp;_nc_sid=b96e70&amp;_nc_eui2=AeHzTqjTfhjTfzOTXDMOaG0lRqkmBX_j_zlGqSYFf-P_Oc6BfodmNYWaDoGmjnfcK8zqu4GNCWChvVvFTy4PnLr0&amp;_nc_ohc=Mp8x6HVvI7QAX8CLrxs&amp;_nc_ht=scontent.fuio1-1.fna&amp;oh=cd86bef5ad9aa52414643332f134925f&amp;oe=5F70406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960" y="1494797"/>
            <a:ext cx="1483145" cy="149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content.fuio1-1.fna.fbcdn.net/v/t1.15752-9/90866217_209205626999029_8620515463522156544_n.jpg?_nc_cat=103&amp;_nc_sid=b96e70&amp;_nc_eui2=AeHET8huklSp_Ae9TZA-s0ocHX1cg07E5wAdfVyDTsTnALNJIUqAZD9kQSQe2UaK8kQCv6juMaAXcgN6UeNwkeft&amp;_nc_ohc=KIEYVojZTdIAX-aPqzW&amp;_nc_ht=scontent.fuio1-1.fna&amp;oh=6658539222c5642f9f06e6da912ca055&amp;oe=5F6E668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579" y="1494797"/>
            <a:ext cx="1435567" cy="149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" t="7659" r="36250" b="47595"/>
          <a:stretch/>
        </p:blipFill>
        <p:spPr>
          <a:xfrm>
            <a:off x="10983205" y="3841763"/>
            <a:ext cx="1079500" cy="100453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6" t="11506" r="32377" b="46409"/>
          <a:stretch/>
        </p:blipFill>
        <p:spPr>
          <a:xfrm>
            <a:off x="10983205" y="4839898"/>
            <a:ext cx="1079500" cy="1025644"/>
          </a:xfrm>
          <a:prstGeom prst="rect">
            <a:avLst/>
          </a:prstGeom>
        </p:spPr>
      </p:pic>
      <p:pic>
        <p:nvPicPr>
          <p:cNvPr id="4104" name="Picture 8" descr="https://scontent.fuio1-1.fna.fbcdn.net/v/t1.15752-9/118316570_304106780692765_6613192165440769086_n.jpg?_nc_cat=111&amp;_nc_sid=b96e70&amp;_nc_eui2=AeFlq20Q8_ZFqHnj8grSH7peMLzAszEPdkAwvMCzMQ92QKVuo_749X_k-yMtaeh8WTtaJ8LMA0PozTxjfCXpVGEN&amp;_nc_ohc=xZoMoqduh_UAX9iwcz4&amp;_nc_ht=scontent.fuio1-1.fna&amp;oh=641d1be5d55598323ae01bf4aa690e1d&amp;oe=5F6E618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49" y="3841763"/>
            <a:ext cx="1088028" cy="102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scontent.fuio1-1.fna.fbcdn.net/v/t1.15752-9/118362714_743724943071806_3909856363652817563_n.jpg?_nc_cat=109&amp;_nc_sid=b96e70&amp;_nc_eui2=AeHrMtX0xA3nVq1-KwA_lNrIF2E0q3CmJXMXYTSrcKYlc4QVRNMhiC1kyhtvD1WaMSuWp98VSaq-3yPH6EaXCe6G&amp;_nc_ohc=yZF6IwsvwgIAX9pt8Gr&amp;_nc_ht=scontent.fuio1-1.fna&amp;oh=fac8f19e2478e7f3ea12523cec9134c5&amp;oe=5F6FF9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3" y="4846299"/>
            <a:ext cx="1111324" cy="109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8742018" y="2935765"/>
            <a:ext cx="1097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>
                <a:latin typeface="+mj-lt"/>
              </a:rPr>
              <a:t>(Lema, 2020)</a:t>
            </a:r>
            <a:endParaRPr lang="es-EC" sz="1100" b="1" dirty="0">
              <a:latin typeface="+mj-lt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0565700" y="2937917"/>
            <a:ext cx="1097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>
                <a:latin typeface="+mj-lt"/>
              </a:rPr>
              <a:t>(Lema, 2020)</a:t>
            </a:r>
            <a:endParaRPr lang="es-EC" sz="1100" b="1" dirty="0">
              <a:latin typeface="+mj-lt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69810" y="5747664"/>
            <a:ext cx="1097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>
                <a:latin typeface="+mj-lt"/>
              </a:rPr>
              <a:t>(Lema, 2020)</a:t>
            </a:r>
            <a:endParaRPr lang="es-EC" sz="1100" b="1" dirty="0">
              <a:latin typeface="+mj-lt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1012013" y="5669286"/>
            <a:ext cx="1097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>
                <a:latin typeface="+mj-lt"/>
              </a:rPr>
              <a:t>(Lema, 2020)</a:t>
            </a:r>
            <a:endParaRPr lang="es-EC" sz="11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867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810669" y="628052"/>
            <a:ext cx="6374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es-EC" dirty="0">
                <a:solidFill>
                  <a:schemeClr val="tx1"/>
                </a:solidFill>
                <a:latin typeface="+mj-lt"/>
              </a:rPr>
              <a:t>b) Parámetros de rendimiento</a:t>
            </a:r>
            <a:r>
              <a:rPr lang="es-EC" dirty="0" smtClean="0">
                <a:solidFill>
                  <a:schemeClr val="tx1"/>
                </a:solidFill>
              </a:rPr>
              <a:t>: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96301"/>
              </p:ext>
            </p:extLst>
          </p:nvPr>
        </p:nvGraphicFramePr>
        <p:xfrm>
          <a:off x="2220684" y="1517306"/>
          <a:ext cx="8242663" cy="133484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783772">
                  <a:extLst>
                    <a:ext uri="{9D8B030D-6E8A-4147-A177-3AD203B41FA5}">
                      <a16:colId xmlns:a16="http://schemas.microsoft.com/office/drawing/2014/main" val="3615702248"/>
                    </a:ext>
                  </a:extLst>
                </a:gridCol>
                <a:gridCol w="1084217">
                  <a:extLst>
                    <a:ext uri="{9D8B030D-6E8A-4147-A177-3AD203B41FA5}">
                      <a16:colId xmlns:a16="http://schemas.microsoft.com/office/drawing/2014/main" val="4065561264"/>
                    </a:ext>
                  </a:extLst>
                </a:gridCol>
                <a:gridCol w="1410788">
                  <a:extLst>
                    <a:ext uri="{9D8B030D-6E8A-4147-A177-3AD203B41FA5}">
                      <a16:colId xmlns:a16="http://schemas.microsoft.com/office/drawing/2014/main" val="1599063523"/>
                    </a:ext>
                  </a:extLst>
                </a:gridCol>
                <a:gridCol w="1345475">
                  <a:extLst>
                    <a:ext uri="{9D8B030D-6E8A-4147-A177-3AD203B41FA5}">
                      <a16:colId xmlns:a16="http://schemas.microsoft.com/office/drawing/2014/main" val="129637601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63819809"/>
                    </a:ext>
                  </a:extLst>
                </a:gridCol>
                <a:gridCol w="1149531">
                  <a:extLst>
                    <a:ext uri="{9D8B030D-6E8A-4147-A177-3AD203B41FA5}">
                      <a16:colId xmlns:a16="http://schemas.microsoft.com/office/drawing/2014/main" val="978805375"/>
                    </a:ext>
                  </a:extLst>
                </a:gridCol>
                <a:gridCol w="666206">
                  <a:extLst>
                    <a:ext uri="{9D8B030D-6E8A-4147-A177-3AD203B41FA5}">
                      <a16:colId xmlns:a16="http://schemas.microsoft.com/office/drawing/2014/main" val="3937016114"/>
                    </a:ext>
                  </a:extLst>
                </a:gridCol>
                <a:gridCol w="888274">
                  <a:extLst>
                    <a:ext uri="{9D8B030D-6E8A-4147-A177-3AD203B41FA5}">
                      <a16:colId xmlns:a16="http://schemas.microsoft.com/office/drawing/2014/main" val="763244107"/>
                    </a:ext>
                  </a:extLst>
                </a:gridCol>
              </a:tblGrid>
              <a:tr h="42906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Tiempo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(T1)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Kombucha 2%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(T2)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Kombucha 4%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(T3)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Kéfir 2%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(T4)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Kéfir 4%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(T5)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 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p-valor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251803"/>
                  </a:ext>
                </a:extLst>
              </a:tr>
              <a:tr h="301928">
                <a:tc>
                  <a:txBody>
                    <a:bodyPr/>
                    <a:lstStyle/>
                    <a:p>
                      <a:pPr marL="19050"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días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692,70</a:t>
                      </a:r>
                      <a:r>
                        <a:rPr lang="es-EC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671,00</a:t>
                      </a:r>
                      <a:r>
                        <a:rPr lang="es-EC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700,70</a:t>
                      </a:r>
                      <a:r>
                        <a:rPr lang="es-EC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700,00</a:t>
                      </a:r>
                      <a:r>
                        <a:rPr lang="es-EC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706,78</a:t>
                      </a:r>
                      <a:r>
                        <a:rPr lang="es-EC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23.92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0.8553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189559"/>
                  </a:ext>
                </a:extLst>
              </a:tr>
              <a:tr h="301928">
                <a:tc>
                  <a:txBody>
                    <a:bodyPr/>
                    <a:lstStyle/>
                    <a:p>
                      <a:pPr marL="19050"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días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1345,00</a:t>
                      </a:r>
                      <a:r>
                        <a:rPr lang="es-EC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1390,00</a:t>
                      </a:r>
                      <a:r>
                        <a:rPr lang="es-EC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1405,00</a:t>
                      </a:r>
                      <a:r>
                        <a:rPr lang="es-EC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1405,00</a:t>
                      </a:r>
                      <a:r>
                        <a:rPr lang="es-EC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1500,00</a:t>
                      </a:r>
                      <a:r>
                        <a:rPr lang="es-EC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32.19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0.0349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252328"/>
                  </a:ext>
                </a:extLst>
              </a:tr>
              <a:tr h="301928">
                <a:tc>
                  <a:txBody>
                    <a:bodyPr/>
                    <a:lstStyle/>
                    <a:p>
                      <a:pPr marL="19050"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días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2520,00</a:t>
                      </a:r>
                      <a:r>
                        <a:rPr lang="es-EC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2550,00</a:t>
                      </a:r>
                      <a:r>
                        <a:rPr lang="es-EC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2575,00</a:t>
                      </a:r>
                      <a:r>
                        <a:rPr lang="es-EC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2635,00</a:t>
                      </a:r>
                      <a:r>
                        <a:rPr lang="es-EC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2956,00</a:t>
                      </a:r>
                      <a:r>
                        <a:rPr lang="es-EC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96.13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0.0230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344568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22905" y="1081110"/>
            <a:ext cx="35058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14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GANANCIA DE PESO CORPORAL</a:t>
            </a:r>
            <a:endParaRPr kumimoji="0" lang="es-EC" altLang="es-EC" sz="1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8" name="Imagen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0"/>
          <a:stretch/>
        </p:blipFill>
        <p:spPr>
          <a:xfrm>
            <a:off x="4239283" y="3198642"/>
            <a:ext cx="4727977" cy="289803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789609" y="2793274"/>
            <a:ext cx="9392194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es-EC" sz="12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Nota. </a:t>
            </a:r>
            <a:r>
              <a:rPr lang="es-EC" sz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Medias con una letra común no son significativamente diferentes (p&gt;0.05).</a:t>
            </a:r>
          </a:p>
        </p:txBody>
      </p:sp>
      <p:pic>
        <p:nvPicPr>
          <p:cNvPr id="7170" name="Picture 2" descr="https://scontent.fuio1-1.fna.fbcdn.net/v/t1.15752-9/118313649_654446281853995_736906579689208196_n.jpg?_nc_cat=104&amp;_nc_sid=b96e70&amp;_nc_eui2=AeFwxZW1nRt6OH360c6cb48aAL4Q1RdCad0AvhDVF0Jp3euuMeUGuJHHyoieFOy8BQCjX60uKt8IJQjavNO4p5Ag&amp;_nc_ohc=zrc2b2nlqnkAX9ytB1b&amp;_nc_ht=scontent.fuio1-1.fna&amp;oh=648f9eab1b23e5e39bcf764ae038bb1d&amp;oe=5F701B8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1" r="31194" b="27173"/>
          <a:stretch/>
        </p:blipFill>
        <p:spPr bwMode="auto">
          <a:xfrm>
            <a:off x="1460500" y="3450126"/>
            <a:ext cx="194737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content.fuio1-1.fna.fbcdn.net/v/t1.15752-9/118585729_2483295178641214_7940217106522261571_n.jpg?_nc_cat=105&amp;_nc_sid=b96e70&amp;_nc_eui2=AeGDvc5WQxAgjzXQMZJ90tTxC06sbARa9o8LTqxsBFr2j6bxqYiLxaqxyYc2Vkei3BbYwMWNI6WPRb-O6wR1t_8o&amp;_nc_ohc=qXPXvPqTajYAX-1rGn5&amp;_nc_ht=scontent.fuio1-1.fna&amp;oh=a1f2ad3875cc2f6ea026d399af4f32ad&amp;oe=5F70B9F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5" t="9867" r="10069" b="4759"/>
          <a:stretch/>
        </p:blipFill>
        <p:spPr bwMode="auto">
          <a:xfrm>
            <a:off x="9677400" y="3450125"/>
            <a:ext cx="1947373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1998611" y="5421089"/>
            <a:ext cx="1097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>
                <a:latin typeface="+mj-lt"/>
              </a:rPr>
              <a:t>(Lema, 2020)</a:t>
            </a:r>
            <a:endParaRPr lang="es-EC" sz="1100" b="1" dirty="0">
              <a:latin typeface="+mj-lt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0175987" y="5421090"/>
            <a:ext cx="1097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>
                <a:latin typeface="+mj-lt"/>
              </a:rPr>
              <a:t>(Lema, 2020)</a:t>
            </a:r>
            <a:endParaRPr lang="es-EC" sz="11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9854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701676"/>
              </p:ext>
            </p:extLst>
          </p:nvPr>
        </p:nvGraphicFramePr>
        <p:xfrm>
          <a:off x="2090053" y="1264744"/>
          <a:ext cx="7680959" cy="1311981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770709">
                  <a:extLst>
                    <a:ext uri="{9D8B030D-6E8A-4147-A177-3AD203B41FA5}">
                      <a16:colId xmlns:a16="http://schemas.microsoft.com/office/drawing/2014/main" val="1566194194"/>
                    </a:ext>
                  </a:extLst>
                </a:gridCol>
                <a:gridCol w="809897">
                  <a:extLst>
                    <a:ext uri="{9D8B030D-6E8A-4147-A177-3AD203B41FA5}">
                      <a16:colId xmlns:a16="http://schemas.microsoft.com/office/drawing/2014/main" val="1554362868"/>
                    </a:ext>
                  </a:extLst>
                </a:gridCol>
                <a:gridCol w="1342313">
                  <a:extLst>
                    <a:ext uri="{9D8B030D-6E8A-4147-A177-3AD203B41FA5}">
                      <a16:colId xmlns:a16="http://schemas.microsoft.com/office/drawing/2014/main" val="2067384459"/>
                    </a:ext>
                  </a:extLst>
                </a:gridCol>
                <a:gridCol w="1361698">
                  <a:extLst>
                    <a:ext uri="{9D8B030D-6E8A-4147-A177-3AD203B41FA5}">
                      <a16:colId xmlns:a16="http://schemas.microsoft.com/office/drawing/2014/main" val="1972188905"/>
                    </a:ext>
                  </a:extLst>
                </a:gridCol>
                <a:gridCol w="966651">
                  <a:extLst>
                    <a:ext uri="{9D8B030D-6E8A-4147-A177-3AD203B41FA5}">
                      <a16:colId xmlns:a16="http://schemas.microsoft.com/office/drawing/2014/main" val="4217946350"/>
                    </a:ext>
                  </a:extLst>
                </a:gridCol>
                <a:gridCol w="979715">
                  <a:extLst>
                    <a:ext uri="{9D8B030D-6E8A-4147-A177-3AD203B41FA5}">
                      <a16:colId xmlns:a16="http://schemas.microsoft.com/office/drawing/2014/main" val="1844388095"/>
                    </a:ext>
                  </a:extLst>
                </a:gridCol>
                <a:gridCol w="627016">
                  <a:extLst>
                    <a:ext uri="{9D8B030D-6E8A-4147-A177-3AD203B41FA5}">
                      <a16:colId xmlns:a16="http://schemas.microsoft.com/office/drawing/2014/main" val="179868443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961502949"/>
                    </a:ext>
                  </a:extLst>
                </a:gridCol>
              </a:tblGrid>
              <a:tr h="460374">
                <a:tc>
                  <a:txBody>
                    <a:bodyPr/>
                    <a:lstStyle/>
                    <a:p>
                      <a:pPr marL="1905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Tiempo</a:t>
                      </a:r>
                    </a:p>
                    <a:p>
                      <a:pPr marL="1905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(Días)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Control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(T1)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Kombucha 2%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(T2)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Kombucha 4%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(T3)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Kéfir 2%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(T4)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Kéfir 4%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(T5)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SEM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p-valor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53798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marL="19050"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1-14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600" dirty="0">
                          <a:effectLst/>
                          <a:latin typeface="+mj-lt"/>
                        </a:rPr>
                        <a:t>61.79</a:t>
                      </a:r>
                      <a:r>
                        <a:rPr lang="es-EC" sz="1600" baseline="30000" dirty="0">
                          <a:effectLst/>
                          <a:latin typeface="+mj-lt"/>
                        </a:rPr>
                        <a:t>a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600" dirty="0">
                          <a:effectLst/>
                          <a:latin typeface="+mj-lt"/>
                        </a:rPr>
                        <a:t>50.00</a:t>
                      </a:r>
                      <a:r>
                        <a:rPr lang="es-EC" sz="1600" baseline="30000" dirty="0">
                          <a:effectLst/>
                          <a:latin typeface="+mj-lt"/>
                        </a:rPr>
                        <a:t>d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600" dirty="0">
                          <a:effectLst/>
                          <a:latin typeface="+mj-lt"/>
                        </a:rPr>
                        <a:t>52.95</a:t>
                      </a:r>
                      <a:r>
                        <a:rPr lang="es-EC" sz="1600" baseline="30000" dirty="0">
                          <a:effectLst/>
                          <a:latin typeface="+mj-lt"/>
                        </a:rPr>
                        <a:t>c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600" dirty="0">
                          <a:effectLst/>
                          <a:latin typeface="+mj-lt"/>
                        </a:rPr>
                        <a:t>54.67</a:t>
                      </a:r>
                      <a:r>
                        <a:rPr lang="es-EC" sz="1600" baseline="30000" dirty="0">
                          <a:effectLst/>
                          <a:latin typeface="+mj-lt"/>
                        </a:rPr>
                        <a:t>b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600">
                          <a:effectLst/>
                          <a:latin typeface="+mj-lt"/>
                        </a:rPr>
                        <a:t>62.14</a:t>
                      </a:r>
                      <a:r>
                        <a:rPr lang="es-EC" sz="1600" baseline="30000">
                          <a:effectLst/>
                          <a:latin typeface="+mj-lt"/>
                        </a:rPr>
                        <a:t>a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600">
                          <a:effectLst/>
                          <a:latin typeface="+mj-lt"/>
                        </a:rPr>
                        <a:t>0.20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600">
                          <a:effectLst/>
                          <a:latin typeface="+mj-lt"/>
                        </a:rPr>
                        <a:t>0.0001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53047789"/>
                  </a:ext>
                </a:extLst>
              </a:tr>
              <a:tr h="327696">
                <a:tc>
                  <a:txBody>
                    <a:bodyPr/>
                    <a:lstStyle/>
                    <a:p>
                      <a:pPr marL="19050"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+mj-lt"/>
                        </a:rPr>
                        <a:t>15-28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600" dirty="0">
                          <a:effectLst/>
                          <a:latin typeface="+mj-lt"/>
                        </a:rPr>
                        <a:t>94.79</a:t>
                      </a:r>
                      <a:r>
                        <a:rPr lang="es-EC" sz="1600" baseline="30000" dirty="0">
                          <a:effectLst/>
                          <a:latin typeface="+mj-lt"/>
                        </a:rPr>
                        <a:t>c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600" dirty="0">
                          <a:effectLst/>
                          <a:latin typeface="+mj-lt"/>
                        </a:rPr>
                        <a:t>99.36</a:t>
                      </a:r>
                      <a:r>
                        <a:rPr lang="es-EC" sz="1600" baseline="30000" dirty="0">
                          <a:effectLst/>
                          <a:latin typeface="+mj-lt"/>
                        </a:rPr>
                        <a:t>b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600" dirty="0">
                          <a:effectLst/>
                          <a:latin typeface="+mj-lt"/>
                        </a:rPr>
                        <a:t>97.94</a:t>
                      </a:r>
                      <a:r>
                        <a:rPr lang="es-EC" sz="1600" baseline="30000" dirty="0">
                          <a:effectLst/>
                          <a:latin typeface="+mj-lt"/>
                        </a:rPr>
                        <a:t>bc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600" dirty="0">
                          <a:effectLst/>
                          <a:latin typeface="+mj-lt"/>
                        </a:rPr>
                        <a:t>99.36</a:t>
                      </a:r>
                      <a:r>
                        <a:rPr lang="es-EC" sz="1600" baseline="30000" dirty="0">
                          <a:effectLst/>
                          <a:latin typeface="+mj-lt"/>
                        </a:rPr>
                        <a:t>b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600" dirty="0">
                          <a:effectLst/>
                          <a:latin typeface="+mj-lt"/>
                        </a:rPr>
                        <a:t>110.40</a:t>
                      </a:r>
                      <a:r>
                        <a:rPr lang="es-EC" sz="1600" baseline="30000" dirty="0">
                          <a:effectLst/>
                          <a:latin typeface="+mj-lt"/>
                        </a:rPr>
                        <a:t>a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600" dirty="0">
                          <a:effectLst/>
                          <a:latin typeface="+mj-lt"/>
                        </a:rPr>
                        <a:t>1.34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600">
                          <a:effectLst/>
                          <a:latin typeface="+mj-lt"/>
                        </a:rPr>
                        <a:t>0.0001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/>
                </a:tc>
                <a:extLst>
                  <a:ext uri="{0D108BD9-81ED-4DB2-BD59-A6C34878D82A}">
                    <a16:rowId xmlns:a16="http://schemas.microsoft.com/office/drawing/2014/main" val="360004134"/>
                  </a:ext>
                </a:extLst>
              </a:tr>
              <a:tr h="280071">
                <a:tc>
                  <a:txBody>
                    <a:bodyPr/>
                    <a:lstStyle/>
                    <a:p>
                      <a:pPr marL="19050"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+mj-lt"/>
                        </a:rPr>
                        <a:t>29-42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600">
                          <a:effectLst/>
                          <a:latin typeface="+mj-lt"/>
                        </a:rPr>
                        <a:t>166.45</a:t>
                      </a:r>
                      <a:r>
                        <a:rPr lang="es-EC" sz="1600" baseline="30000">
                          <a:effectLst/>
                          <a:latin typeface="+mj-lt"/>
                        </a:rPr>
                        <a:t>cd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600">
                          <a:effectLst/>
                          <a:latin typeface="+mj-lt"/>
                        </a:rPr>
                        <a:t>163.60</a:t>
                      </a:r>
                      <a:r>
                        <a:rPr lang="es-EC" sz="1600" baseline="30000">
                          <a:effectLst/>
                          <a:latin typeface="+mj-lt"/>
                        </a:rPr>
                        <a:t>d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600" dirty="0">
                          <a:effectLst/>
                          <a:latin typeface="+mj-lt"/>
                        </a:rPr>
                        <a:t>168.60</a:t>
                      </a:r>
                      <a:r>
                        <a:rPr lang="es-EC" sz="1600" baseline="30000" dirty="0">
                          <a:effectLst/>
                          <a:latin typeface="+mj-lt"/>
                        </a:rPr>
                        <a:t>c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600" dirty="0">
                          <a:effectLst/>
                          <a:latin typeface="+mj-lt"/>
                        </a:rPr>
                        <a:t>187.88</a:t>
                      </a:r>
                      <a:r>
                        <a:rPr lang="es-EC" sz="1600" baseline="30000" dirty="0">
                          <a:effectLst/>
                          <a:latin typeface="+mj-lt"/>
                        </a:rPr>
                        <a:t>b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600" dirty="0">
                          <a:effectLst/>
                          <a:latin typeface="+mj-lt"/>
                        </a:rPr>
                        <a:t>204.00</a:t>
                      </a:r>
                      <a:r>
                        <a:rPr lang="es-EC" sz="1600" baseline="30000" dirty="0">
                          <a:effectLst/>
                          <a:latin typeface="+mj-lt"/>
                        </a:rPr>
                        <a:t>a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600" dirty="0">
                          <a:effectLst/>
                          <a:latin typeface="+mj-lt"/>
                        </a:rPr>
                        <a:t>1.05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600" dirty="0">
                          <a:effectLst/>
                          <a:latin typeface="+mj-lt"/>
                        </a:rPr>
                        <a:t>0.0001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56" marR="5235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071771"/>
                  </a:ext>
                </a:extLst>
              </a:tr>
            </a:tbl>
          </a:graphicData>
        </a:graphic>
      </p:graphicFrame>
      <p:pic>
        <p:nvPicPr>
          <p:cNvPr id="3" name="Imagen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5"/>
          <a:stretch/>
        </p:blipFill>
        <p:spPr>
          <a:xfrm>
            <a:off x="3487782" y="3148150"/>
            <a:ext cx="5129117" cy="305240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658976" y="2426568"/>
            <a:ext cx="9392194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es-EC" sz="12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Nota. </a:t>
            </a:r>
            <a:r>
              <a:rPr lang="es-EC" sz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Medias con una letra común no son significativamente diferentes (p&gt;0.05).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52944" y="808586"/>
            <a:ext cx="334630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14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INGESTA DE ALIMENTO (g/día) </a:t>
            </a:r>
            <a:endParaRPr kumimoji="0" lang="es-EC" altLang="es-EC" sz="1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808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447454"/>
              </p:ext>
            </p:extLst>
          </p:nvPr>
        </p:nvGraphicFramePr>
        <p:xfrm>
          <a:off x="2325189" y="1488871"/>
          <a:ext cx="7955281" cy="10668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53321">
                  <a:extLst>
                    <a:ext uri="{9D8B030D-6E8A-4147-A177-3AD203B41FA5}">
                      <a16:colId xmlns:a16="http://schemas.microsoft.com/office/drawing/2014/main" val="3377329329"/>
                    </a:ext>
                  </a:extLst>
                </a:gridCol>
                <a:gridCol w="838262">
                  <a:extLst>
                    <a:ext uri="{9D8B030D-6E8A-4147-A177-3AD203B41FA5}">
                      <a16:colId xmlns:a16="http://schemas.microsoft.com/office/drawing/2014/main" val="1498194244"/>
                    </a:ext>
                  </a:extLst>
                </a:gridCol>
                <a:gridCol w="1495725">
                  <a:extLst>
                    <a:ext uri="{9D8B030D-6E8A-4147-A177-3AD203B41FA5}">
                      <a16:colId xmlns:a16="http://schemas.microsoft.com/office/drawing/2014/main" val="2371000423"/>
                    </a:ext>
                  </a:extLst>
                </a:gridCol>
                <a:gridCol w="1386749">
                  <a:extLst>
                    <a:ext uri="{9D8B030D-6E8A-4147-A177-3AD203B41FA5}">
                      <a16:colId xmlns:a16="http://schemas.microsoft.com/office/drawing/2014/main" val="3312823320"/>
                    </a:ext>
                  </a:extLst>
                </a:gridCol>
                <a:gridCol w="897927">
                  <a:extLst>
                    <a:ext uri="{9D8B030D-6E8A-4147-A177-3AD203B41FA5}">
                      <a16:colId xmlns:a16="http://schemas.microsoft.com/office/drawing/2014/main" val="2234026980"/>
                    </a:ext>
                  </a:extLst>
                </a:gridCol>
                <a:gridCol w="920445">
                  <a:extLst>
                    <a:ext uri="{9D8B030D-6E8A-4147-A177-3AD203B41FA5}">
                      <a16:colId xmlns:a16="http://schemas.microsoft.com/office/drawing/2014/main" val="2954509175"/>
                    </a:ext>
                  </a:extLst>
                </a:gridCol>
                <a:gridCol w="608152">
                  <a:extLst>
                    <a:ext uri="{9D8B030D-6E8A-4147-A177-3AD203B41FA5}">
                      <a16:colId xmlns:a16="http://schemas.microsoft.com/office/drawing/2014/main" val="3362036539"/>
                    </a:ext>
                  </a:extLst>
                </a:gridCol>
                <a:gridCol w="854700">
                  <a:extLst>
                    <a:ext uri="{9D8B030D-6E8A-4147-A177-3AD203B41FA5}">
                      <a16:colId xmlns:a16="http://schemas.microsoft.com/office/drawing/2014/main" val="1899948016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Tiempo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(Días)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(T1)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Kombucha 2%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(T2)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Kombucha 4%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(T2)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Kéfir 2%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(T4)</a:t>
                      </a:r>
                      <a:endParaRPr lang="es-EC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Kéfir 4%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(T4)</a:t>
                      </a:r>
                      <a:endParaRPr lang="es-EC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p-valor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9444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9050" indent="0" algn="ctr">
                        <a:lnSpc>
                          <a:spcPct val="100000"/>
                        </a:lnSpc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1-14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163,49</a:t>
                      </a:r>
                      <a:r>
                        <a:rPr lang="es-EC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141.00</a:t>
                      </a:r>
                      <a:r>
                        <a:rPr lang="es-EC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147,14</a:t>
                      </a:r>
                      <a:r>
                        <a:rPr lang="es-EC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157,75</a:t>
                      </a:r>
                      <a:r>
                        <a:rPr lang="es-EC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167,46ª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0.0001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79387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9050" indent="0" algn="ctr">
                        <a:lnSpc>
                          <a:spcPct val="100000"/>
                        </a:lnSpc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15-28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231,44</a:t>
                      </a:r>
                      <a:r>
                        <a:rPr lang="es-EC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274,23</a:t>
                      </a:r>
                      <a:r>
                        <a:rPr lang="es-EC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274,23</a:t>
                      </a:r>
                      <a:r>
                        <a:rPr lang="es-EC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302,89</a:t>
                      </a:r>
                      <a:r>
                        <a:rPr lang="es-EC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328,57</a:t>
                      </a:r>
                      <a:r>
                        <a:rPr lang="es-EC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1.96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0.0001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8473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9050" indent="0" algn="ctr">
                        <a:lnSpc>
                          <a:spcPct val="100000"/>
                        </a:lnSpc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29-42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424,23</a:t>
                      </a:r>
                      <a:r>
                        <a:rPr lang="es-EC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397,86</a:t>
                      </a:r>
                      <a:r>
                        <a:rPr lang="es-EC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417,14</a:t>
                      </a:r>
                      <a:r>
                        <a:rPr lang="es-EC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370,71</a:t>
                      </a:r>
                      <a:r>
                        <a:rPr lang="es-EC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435,71</a:t>
                      </a:r>
                      <a:r>
                        <a:rPr lang="es-EC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0.0001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160078"/>
                  </a:ext>
                </a:extLst>
              </a:tr>
            </a:tbl>
          </a:graphicData>
        </a:graphic>
      </p:graphicFrame>
      <p:pic>
        <p:nvPicPr>
          <p:cNvPr id="3" name="Imagen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9"/>
          <a:stretch/>
        </p:blipFill>
        <p:spPr>
          <a:xfrm>
            <a:off x="3549695" y="2939142"/>
            <a:ext cx="4954225" cy="2808515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848130" y="887722"/>
            <a:ext cx="29124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14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ÍNDICE DE AGUA (mL/ día)</a:t>
            </a:r>
            <a:endParaRPr kumimoji="0" lang="es-EC" altLang="es-EC" sz="1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828794" y="2439631"/>
            <a:ext cx="9392194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es-EC" sz="12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Nota. </a:t>
            </a:r>
            <a:r>
              <a:rPr lang="es-EC" sz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Medias con una letra común no son significativamente diferentes (p&gt;0.05).</a:t>
            </a:r>
          </a:p>
        </p:txBody>
      </p:sp>
    </p:spTree>
    <p:extLst>
      <p:ext uri="{BB962C8B-B14F-4D97-AF65-F5344CB8AC3E}">
        <p14:creationId xmlns:p14="http://schemas.microsoft.com/office/powerpoint/2010/main" val="227327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511862"/>
              </p:ext>
            </p:extLst>
          </p:nvPr>
        </p:nvGraphicFramePr>
        <p:xfrm>
          <a:off x="2366554" y="1342299"/>
          <a:ext cx="7563394" cy="163971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60061">
                  <a:extLst>
                    <a:ext uri="{9D8B030D-6E8A-4147-A177-3AD203B41FA5}">
                      <a16:colId xmlns:a16="http://schemas.microsoft.com/office/drawing/2014/main" val="2031107273"/>
                    </a:ext>
                  </a:extLst>
                </a:gridCol>
                <a:gridCol w="760061">
                  <a:extLst>
                    <a:ext uri="{9D8B030D-6E8A-4147-A177-3AD203B41FA5}">
                      <a16:colId xmlns:a16="http://schemas.microsoft.com/office/drawing/2014/main" val="4147880594"/>
                    </a:ext>
                  </a:extLst>
                </a:gridCol>
                <a:gridCol w="1288393">
                  <a:extLst>
                    <a:ext uri="{9D8B030D-6E8A-4147-A177-3AD203B41FA5}">
                      <a16:colId xmlns:a16="http://schemas.microsoft.com/office/drawing/2014/main" val="556028538"/>
                    </a:ext>
                  </a:extLst>
                </a:gridCol>
                <a:gridCol w="1449977">
                  <a:extLst>
                    <a:ext uri="{9D8B030D-6E8A-4147-A177-3AD203B41FA5}">
                      <a16:colId xmlns:a16="http://schemas.microsoft.com/office/drawing/2014/main" val="308848676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51142488"/>
                    </a:ext>
                  </a:extLst>
                </a:gridCol>
                <a:gridCol w="901338">
                  <a:extLst>
                    <a:ext uri="{9D8B030D-6E8A-4147-A177-3AD203B41FA5}">
                      <a16:colId xmlns:a16="http://schemas.microsoft.com/office/drawing/2014/main" val="2506449308"/>
                    </a:ext>
                  </a:extLst>
                </a:gridCol>
                <a:gridCol w="522514">
                  <a:extLst>
                    <a:ext uri="{9D8B030D-6E8A-4147-A177-3AD203B41FA5}">
                      <a16:colId xmlns:a16="http://schemas.microsoft.com/office/drawing/2014/main" val="2757879674"/>
                    </a:ext>
                  </a:extLst>
                </a:gridCol>
                <a:gridCol w="966650">
                  <a:extLst>
                    <a:ext uri="{9D8B030D-6E8A-4147-A177-3AD203B41FA5}">
                      <a16:colId xmlns:a16="http://schemas.microsoft.com/office/drawing/2014/main" val="217430231"/>
                    </a:ext>
                  </a:extLst>
                </a:gridCol>
              </a:tblGrid>
              <a:tr h="473438">
                <a:tc>
                  <a:txBody>
                    <a:bodyPr/>
                    <a:lstStyle/>
                    <a:p>
                      <a:pPr marL="1905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Tiempo</a:t>
                      </a:r>
                    </a:p>
                    <a:p>
                      <a:pPr marL="1905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(Días)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Control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(T1)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Kombucha 2%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(T2)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Kombucha 4%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(T2)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Kéfir 2%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(T4)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Kéfir 4%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(T4)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SEM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p-valor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290762"/>
                  </a:ext>
                </a:extLst>
              </a:tr>
              <a:tr h="291569">
                <a:tc>
                  <a:txBody>
                    <a:bodyPr/>
                    <a:lstStyle/>
                    <a:p>
                      <a:pPr marL="19050" indent="0" algn="ctr">
                        <a:lnSpc>
                          <a:spcPct val="100000"/>
                        </a:lnSpc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1-14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+mj-lt"/>
                        </a:rPr>
                        <a:t>1.35</a:t>
                      </a:r>
                      <a:r>
                        <a:rPr lang="es-EC" sz="1400" baseline="30000">
                          <a:effectLst/>
                          <a:latin typeface="+mj-lt"/>
                        </a:rPr>
                        <a:t>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+mj-lt"/>
                        </a:rPr>
                        <a:t>1.15</a:t>
                      </a:r>
                      <a:r>
                        <a:rPr lang="es-EC" sz="1400" baseline="30000">
                          <a:effectLst/>
                          <a:latin typeface="+mj-lt"/>
                        </a:rPr>
                        <a:t>b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+mj-lt"/>
                        </a:rPr>
                        <a:t>1.14</a:t>
                      </a:r>
                      <a:r>
                        <a:rPr lang="es-EC" sz="1400" baseline="30000">
                          <a:effectLst/>
                          <a:latin typeface="+mj-lt"/>
                        </a:rPr>
                        <a:t>b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+mj-lt"/>
                        </a:rPr>
                        <a:t>1.17</a:t>
                      </a:r>
                      <a:r>
                        <a:rPr lang="es-EC" sz="1400" baseline="30000">
                          <a:effectLst/>
                          <a:latin typeface="+mj-lt"/>
                        </a:rPr>
                        <a:t>b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+mj-lt"/>
                        </a:rPr>
                        <a:t>1.33</a:t>
                      </a:r>
                      <a:r>
                        <a:rPr lang="es-EC" sz="1400" baseline="30000">
                          <a:effectLst/>
                          <a:latin typeface="+mj-lt"/>
                        </a:rPr>
                        <a:t>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+mj-lt"/>
                        </a:rPr>
                        <a:t>0.05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+mj-lt"/>
                        </a:rPr>
                        <a:t>0.0020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65699083"/>
                  </a:ext>
                </a:extLst>
              </a:tr>
              <a:tr h="291569">
                <a:tc>
                  <a:txBody>
                    <a:bodyPr/>
                    <a:lstStyle/>
                    <a:p>
                      <a:pPr marL="19050" indent="0" algn="ctr">
                        <a:lnSpc>
                          <a:spcPct val="100000"/>
                        </a:lnSpc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15-28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+mj-lt"/>
                        </a:rPr>
                        <a:t>2.07</a:t>
                      </a:r>
                      <a:r>
                        <a:rPr lang="es-EC" sz="1400" baseline="30000">
                          <a:effectLst/>
                          <a:latin typeface="+mj-lt"/>
                        </a:rPr>
                        <a:t>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+mj-lt"/>
                        </a:rPr>
                        <a:t>1.95</a:t>
                      </a:r>
                      <a:r>
                        <a:rPr lang="es-EC" sz="1400" baseline="30000">
                          <a:effectLst/>
                          <a:latin typeface="+mj-lt"/>
                        </a:rPr>
                        <a:t>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+mj-lt"/>
                        </a:rPr>
                        <a:t>1.95</a:t>
                      </a:r>
                      <a:r>
                        <a:rPr lang="es-EC" sz="1400" baseline="30000">
                          <a:effectLst/>
                          <a:latin typeface="+mj-lt"/>
                        </a:rPr>
                        <a:t>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+mj-lt"/>
                        </a:rPr>
                        <a:t>1.98</a:t>
                      </a:r>
                      <a:r>
                        <a:rPr lang="es-EC" sz="1400" baseline="30000">
                          <a:effectLst/>
                          <a:latin typeface="+mj-lt"/>
                        </a:rPr>
                        <a:t>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+mj-lt"/>
                        </a:rPr>
                        <a:t>1.96</a:t>
                      </a:r>
                      <a:r>
                        <a:rPr lang="es-EC" sz="1400" baseline="30000">
                          <a:effectLst/>
                          <a:latin typeface="+mj-lt"/>
                        </a:rPr>
                        <a:t>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+mj-lt"/>
                        </a:rPr>
                        <a:t>1.34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+mj-lt"/>
                        </a:rPr>
                        <a:t>0.5537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/>
                </a:tc>
                <a:extLst>
                  <a:ext uri="{0D108BD9-81ED-4DB2-BD59-A6C34878D82A}">
                    <a16:rowId xmlns:a16="http://schemas.microsoft.com/office/drawing/2014/main" val="125552924"/>
                  </a:ext>
                </a:extLst>
              </a:tr>
              <a:tr h="291569">
                <a:tc>
                  <a:txBody>
                    <a:bodyPr/>
                    <a:lstStyle/>
                    <a:p>
                      <a:pPr marL="19050" indent="0" algn="ctr">
                        <a:lnSpc>
                          <a:spcPct val="100000"/>
                        </a:lnSpc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29-42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+mj-lt"/>
                        </a:rPr>
                        <a:t>2.28</a:t>
                      </a:r>
                      <a:r>
                        <a:rPr lang="es-EC" sz="1400" baseline="30000">
                          <a:effectLst/>
                          <a:latin typeface="+mj-lt"/>
                        </a:rPr>
                        <a:t>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+mj-lt"/>
                        </a:rPr>
                        <a:t>2.17</a:t>
                      </a:r>
                      <a:r>
                        <a:rPr lang="es-EC" sz="1400" baseline="30000">
                          <a:effectLst/>
                          <a:latin typeface="+mj-lt"/>
                        </a:rPr>
                        <a:t>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+mj-lt"/>
                        </a:rPr>
                        <a:t>2.21</a:t>
                      </a:r>
                      <a:r>
                        <a:rPr lang="es-EC" sz="1400" baseline="30000">
                          <a:effectLst/>
                          <a:latin typeface="+mj-lt"/>
                        </a:rPr>
                        <a:t>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+mj-lt"/>
                        </a:rPr>
                        <a:t>2.32</a:t>
                      </a:r>
                      <a:r>
                        <a:rPr lang="es-EC" sz="1400" baseline="30000">
                          <a:effectLst/>
                          <a:latin typeface="+mj-lt"/>
                        </a:rPr>
                        <a:t>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+mj-lt"/>
                        </a:rPr>
                        <a:t>2.06</a:t>
                      </a:r>
                      <a:r>
                        <a:rPr lang="es-EC" sz="1400" baseline="30000">
                          <a:effectLst/>
                          <a:latin typeface="+mj-lt"/>
                        </a:rPr>
                        <a:t>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+mj-lt"/>
                        </a:rPr>
                        <a:t>0.23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+mj-lt"/>
                        </a:rPr>
                        <a:t>0.9494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/>
                </a:tc>
                <a:extLst>
                  <a:ext uri="{0D108BD9-81ED-4DB2-BD59-A6C34878D82A}">
                    <a16:rowId xmlns:a16="http://schemas.microsoft.com/office/drawing/2014/main" val="1971898579"/>
                  </a:ext>
                </a:extLst>
              </a:tr>
              <a:tr h="291569">
                <a:tc>
                  <a:txBody>
                    <a:bodyPr/>
                    <a:lstStyle/>
                    <a:p>
                      <a:pPr marL="19050" indent="0" algn="ctr">
                        <a:lnSpc>
                          <a:spcPct val="100000"/>
                        </a:lnSpc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1-42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1.93</a:t>
                      </a:r>
                      <a:r>
                        <a:rPr lang="es-EC" sz="1400" baseline="30000" dirty="0">
                          <a:effectLst/>
                          <a:latin typeface="+mj-lt"/>
                        </a:rPr>
                        <a:t>a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1.78</a:t>
                      </a:r>
                      <a:r>
                        <a:rPr lang="es-EC" sz="1400" baseline="30000" dirty="0">
                          <a:effectLst/>
                          <a:latin typeface="+mj-lt"/>
                        </a:rPr>
                        <a:t>a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1.81</a:t>
                      </a:r>
                      <a:r>
                        <a:rPr lang="es-EC" sz="1400" baseline="30000" dirty="0">
                          <a:effectLst/>
                          <a:latin typeface="+mj-lt"/>
                        </a:rPr>
                        <a:t>a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1.89</a:t>
                      </a:r>
                      <a:r>
                        <a:rPr lang="es-EC" sz="1400" baseline="30000" dirty="0">
                          <a:effectLst/>
                          <a:latin typeface="+mj-lt"/>
                        </a:rPr>
                        <a:t>a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1.84</a:t>
                      </a:r>
                      <a:r>
                        <a:rPr lang="es-EC" sz="1400" baseline="30000" dirty="0">
                          <a:effectLst/>
                          <a:latin typeface="+mj-lt"/>
                        </a:rPr>
                        <a:t>a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+mj-lt"/>
                        </a:rPr>
                        <a:t>0.10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0.8351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084093"/>
                  </a:ext>
                </a:extLst>
              </a:tr>
            </a:tbl>
          </a:graphicData>
        </a:graphic>
      </p:graphicFrame>
      <p:pic>
        <p:nvPicPr>
          <p:cNvPr id="3" name="Imagen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3"/>
          <a:stretch/>
        </p:blipFill>
        <p:spPr>
          <a:xfrm>
            <a:off x="3640636" y="3357154"/>
            <a:ext cx="5015230" cy="2800757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60610" y="808586"/>
            <a:ext cx="41614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14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ÍNDICE DE CONVERSIÓN ALIMENTICIO</a:t>
            </a:r>
            <a:endParaRPr kumimoji="0" lang="es-EC" altLang="es-EC" sz="1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881044" y="2815645"/>
            <a:ext cx="9392194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es-EC" sz="12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Nota. </a:t>
            </a:r>
            <a:r>
              <a:rPr lang="es-EC" sz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Medias con una letra común no son significativamente diferentes (p&gt;0.05).</a:t>
            </a:r>
          </a:p>
        </p:txBody>
      </p:sp>
    </p:spTree>
    <p:extLst>
      <p:ext uri="{BB962C8B-B14F-4D97-AF65-F5344CB8AC3E}">
        <p14:creationId xmlns:p14="http://schemas.microsoft.com/office/powerpoint/2010/main" val="419182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81944"/>
              </p:ext>
            </p:extLst>
          </p:nvPr>
        </p:nvGraphicFramePr>
        <p:xfrm>
          <a:off x="2246811" y="1288575"/>
          <a:ext cx="8046720" cy="6527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62782">
                  <a:extLst>
                    <a:ext uri="{9D8B030D-6E8A-4147-A177-3AD203B41FA5}">
                      <a16:colId xmlns:a16="http://schemas.microsoft.com/office/drawing/2014/main" val="1928968320"/>
                    </a:ext>
                  </a:extLst>
                </a:gridCol>
                <a:gridCol w="1050483">
                  <a:extLst>
                    <a:ext uri="{9D8B030D-6E8A-4147-A177-3AD203B41FA5}">
                      <a16:colId xmlns:a16="http://schemas.microsoft.com/office/drawing/2014/main" val="30592060"/>
                    </a:ext>
                  </a:extLst>
                </a:gridCol>
                <a:gridCol w="1303949">
                  <a:extLst>
                    <a:ext uri="{9D8B030D-6E8A-4147-A177-3AD203B41FA5}">
                      <a16:colId xmlns:a16="http://schemas.microsoft.com/office/drawing/2014/main" val="1119978540"/>
                    </a:ext>
                  </a:extLst>
                </a:gridCol>
                <a:gridCol w="1303949">
                  <a:extLst>
                    <a:ext uri="{9D8B030D-6E8A-4147-A177-3AD203B41FA5}">
                      <a16:colId xmlns:a16="http://schemas.microsoft.com/office/drawing/2014/main" val="3795441676"/>
                    </a:ext>
                  </a:extLst>
                </a:gridCol>
                <a:gridCol w="1050483">
                  <a:extLst>
                    <a:ext uri="{9D8B030D-6E8A-4147-A177-3AD203B41FA5}">
                      <a16:colId xmlns:a16="http://schemas.microsoft.com/office/drawing/2014/main" val="98431992"/>
                    </a:ext>
                  </a:extLst>
                </a:gridCol>
                <a:gridCol w="885683">
                  <a:extLst>
                    <a:ext uri="{9D8B030D-6E8A-4147-A177-3AD203B41FA5}">
                      <a16:colId xmlns:a16="http://schemas.microsoft.com/office/drawing/2014/main" val="2102695989"/>
                    </a:ext>
                  </a:extLst>
                </a:gridCol>
                <a:gridCol w="719705">
                  <a:extLst>
                    <a:ext uri="{9D8B030D-6E8A-4147-A177-3AD203B41FA5}">
                      <a16:colId xmlns:a16="http://schemas.microsoft.com/office/drawing/2014/main" val="3192047147"/>
                    </a:ext>
                  </a:extLst>
                </a:gridCol>
                <a:gridCol w="769686">
                  <a:extLst>
                    <a:ext uri="{9D8B030D-6E8A-4147-A177-3AD203B41FA5}">
                      <a16:colId xmlns:a16="http://schemas.microsoft.com/office/drawing/2014/main" val="41228576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Tiempo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(Días)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Control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(T1)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Kombucha 2%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(T2)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Kombucha 4%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(T2)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Kéfir 2%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(T4)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Kéfir 4%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(T4)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SEM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p-valor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8050853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42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+mj-lt"/>
                        </a:rPr>
                        <a:t>1423.80</a:t>
                      </a:r>
                      <a:r>
                        <a:rPr lang="es-EC" sz="1400" baseline="30000">
                          <a:effectLst/>
                          <a:latin typeface="+mj-lt"/>
                        </a:rPr>
                        <a:t>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1457.17</a:t>
                      </a:r>
                      <a:r>
                        <a:rPr lang="es-EC" sz="1400" baseline="30000" dirty="0">
                          <a:effectLst/>
                          <a:latin typeface="+mj-lt"/>
                        </a:rPr>
                        <a:t>a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1463.97</a:t>
                      </a:r>
                      <a:r>
                        <a:rPr lang="es-EC" sz="1400" baseline="30000" dirty="0">
                          <a:effectLst/>
                          <a:latin typeface="+mj-lt"/>
                        </a:rPr>
                        <a:t>a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1423.98</a:t>
                      </a:r>
                      <a:r>
                        <a:rPr lang="es-EC" sz="1400" baseline="30000" dirty="0">
                          <a:effectLst/>
                          <a:latin typeface="+mj-lt"/>
                        </a:rPr>
                        <a:t>a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1621.45ª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+mj-lt"/>
                        </a:rPr>
                        <a:t>150.50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0.8922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197665"/>
                  </a:ext>
                </a:extLst>
              </a:tr>
            </a:tbl>
          </a:graphicData>
        </a:graphic>
      </p:graphicFrame>
      <p:pic>
        <p:nvPicPr>
          <p:cNvPr id="3" name="Imagen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8"/>
          <a:stretch/>
        </p:blipFill>
        <p:spPr>
          <a:xfrm>
            <a:off x="3628796" y="2638696"/>
            <a:ext cx="5149443" cy="284770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737353" y="1819343"/>
            <a:ext cx="9392194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es-EC" sz="12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Nota. </a:t>
            </a:r>
            <a:r>
              <a:rPr lang="es-EC" sz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Medias con una letra común no son significativamente diferentes (p&gt;0.05).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43941" y="808586"/>
            <a:ext cx="296420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14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ÍNDICE DE RENDIMIENTO</a:t>
            </a:r>
            <a:endParaRPr kumimoji="0" lang="es-EC" altLang="es-EC" sz="1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813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92328" y="676250"/>
            <a:ext cx="6374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+mj-lt"/>
              </a:rPr>
              <a:t>c) Características físicas </a:t>
            </a:r>
            <a:r>
              <a:rPr lang="es-EC" b="1" dirty="0" smtClean="0">
                <a:latin typeface="+mj-lt"/>
              </a:rPr>
              <a:t>del intestino delgado</a:t>
            </a:r>
            <a:endParaRPr lang="es-EC" b="1" dirty="0">
              <a:latin typeface="+mj-lt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126437"/>
              </p:ext>
            </p:extLst>
          </p:nvPr>
        </p:nvGraphicFramePr>
        <p:xfrm>
          <a:off x="1632857" y="1403961"/>
          <a:ext cx="8908867" cy="12801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71066">
                  <a:extLst>
                    <a:ext uri="{9D8B030D-6E8A-4147-A177-3AD203B41FA5}">
                      <a16:colId xmlns:a16="http://schemas.microsoft.com/office/drawing/2014/main" val="1437734081"/>
                    </a:ext>
                  </a:extLst>
                </a:gridCol>
                <a:gridCol w="1029849">
                  <a:extLst>
                    <a:ext uri="{9D8B030D-6E8A-4147-A177-3AD203B41FA5}">
                      <a16:colId xmlns:a16="http://schemas.microsoft.com/office/drawing/2014/main" val="3401136560"/>
                    </a:ext>
                  </a:extLst>
                </a:gridCol>
                <a:gridCol w="1406121">
                  <a:extLst>
                    <a:ext uri="{9D8B030D-6E8A-4147-A177-3AD203B41FA5}">
                      <a16:colId xmlns:a16="http://schemas.microsoft.com/office/drawing/2014/main" val="1534425775"/>
                    </a:ext>
                  </a:extLst>
                </a:gridCol>
                <a:gridCol w="1353546">
                  <a:extLst>
                    <a:ext uri="{9D8B030D-6E8A-4147-A177-3AD203B41FA5}">
                      <a16:colId xmlns:a16="http://schemas.microsoft.com/office/drawing/2014/main" val="1619160860"/>
                    </a:ext>
                  </a:extLst>
                </a:gridCol>
                <a:gridCol w="877279">
                  <a:extLst>
                    <a:ext uri="{9D8B030D-6E8A-4147-A177-3AD203B41FA5}">
                      <a16:colId xmlns:a16="http://schemas.microsoft.com/office/drawing/2014/main" val="3093926975"/>
                    </a:ext>
                  </a:extLst>
                </a:gridCol>
                <a:gridCol w="1022632">
                  <a:extLst>
                    <a:ext uri="{9D8B030D-6E8A-4147-A177-3AD203B41FA5}">
                      <a16:colId xmlns:a16="http://schemas.microsoft.com/office/drawing/2014/main" val="3595714078"/>
                    </a:ext>
                  </a:extLst>
                </a:gridCol>
                <a:gridCol w="730895">
                  <a:extLst>
                    <a:ext uri="{9D8B030D-6E8A-4147-A177-3AD203B41FA5}">
                      <a16:colId xmlns:a16="http://schemas.microsoft.com/office/drawing/2014/main" val="908797803"/>
                    </a:ext>
                  </a:extLst>
                </a:gridCol>
                <a:gridCol w="1017479">
                  <a:extLst>
                    <a:ext uri="{9D8B030D-6E8A-4147-A177-3AD203B41FA5}">
                      <a16:colId xmlns:a16="http://schemas.microsoft.com/office/drawing/2014/main" val="4203016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Parámetros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Control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(T1)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Kombucha 2%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(T2)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Kombucha 4%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(T3)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Kéfir 2%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(T4)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Kéfir 4%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(T5)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SEM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p-valor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924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905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Longitud</a:t>
                      </a:r>
                    </a:p>
                    <a:p>
                      <a:pPr marL="1905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(m)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1.62</a:t>
                      </a:r>
                      <a:r>
                        <a:rPr lang="es-EC" sz="1400" baseline="30000">
                          <a:effectLst/>
                          <a:latin typeface="+mj-lt"/>
                        </a:rPr>
                        <a:t>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1.60</a:t>
                      </a:r>
                      <a:r>
                        <a:rPr lang="es-EC" sz="1400" baseline="30000">
                          <a:effectLst/>
                          <a:latin typeface="+mj-lt"/>
                        </a:rPr>
                        <a:t>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1.70</a:t>
                      </a:r>
                      <a:r>
                        <a:rPr lang="es-EC" sz="1400" baseline="30000">
                          <a:effectLst/>
                          <a:latin typeface="+mj-lt"/>
                        </a:rPr>
                        <a:t>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1.81</a:t>
                      </a:r>
                      <a:r>
                        <a:rPr lang="es-EC" sz="1400" baseline="30000">
                          <a:effectLst/>
                          <a:latin typeface="+mj-lt"/>
                        </a:rPr>
                        <a:t>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1.73</a:t>
                      </a:r>
                      <a:r>
                        <a:rPr lang="es-EC" sz="1400" baseline="30000">
                          <a:effectLst/>
                          <a:latin typeface="+mj-lt"/>
                        </a:rPr>
                        <a:t>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0.09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0.5258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58664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905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Peso</a:t>
                      </a:r>
                    </a:p>
                    <a:p>
                      <a:pPr marL="1905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(g)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50.00</a:t>
                      </a:r>
                      <a:r>
                        <a:rPr lang="es-EC" sz="1400" baseline="30000">
                          <a:effectLst/>
                          <a:latin typeface="+mj-lt"/>
                        </a:rPr>
                        <a:t>b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61.75</a:t>
                      </a:r>
                      <a:r>
                        <a:rPr lang="es-EC" sz="1400" baseline="30000">
                          <a:effectLst/>
                          <a:latin typeface="+mj-lt"/>
                        </a:rPr>
                        <a:t>ab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61.50</a:t>
                      </a:r>
                      <a:r>
                        <a:rPr lang="es-EC" sz="1400" baseline="30000">
                          <a:effectLst/>
                          <a:latin typeface="+mj-lt"/>
                        </a:rPr>
                        <a:t>ab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69.00</a:t>
                      </a:r>
                      <a:r>
                        <a:rPr lang="es-EC" sz="1400" baseline="30000">
                          <a:effectLst/>
                          <a:latin typeface="+mj-lt"/>
                        </a:rPr>
                        <a:t>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61.00</a:t>
                      </a:r>
                      <a:r>
                        <a:rPr lang="es-EC" sz="1400" baseline="30000">
                          <a:effectLst/>
                          <a:latin typeface="+mj-lt"/>
                        </a:rPr>
                        <a:t>ab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+mj-lt"/>
                        </a:rPr>
                        <a:t>4.52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0.1100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862113"/>
                  </a:ext>
                </a:extLst>
              </a:tr>
            </a:tbl>
          </a:graphicData>
        </a:graphic>
      </p:graphicFrame>
      <p:pic>
        <p:nvPicPr>
          <p:cNvPr id="5" name="Imagen 4"/>
          <p:cNvPicPr/>
          <p:nvPr/>
        </p:nvPicPr>
        <p:blipFill>
          <a:blip r:embed="rId2"/>
          <a:stretch>
            <a:fillRect/>
          </a:stretch>
        </p:blipFill>
        <p:spPr>
          <a:xfrm>
            <a:off x="4271554" y="3357797"/>
            <a:ext cx="4219301" cy="254661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391193" y="2554119"/>
            <a:ext cx="9392194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es-EC" sz="12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Nota. </a:t>
            </a:r>
            <a:r>
              <a:rPr lang="es-EC" sz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Medias con una letra común no son significativamente diferentes (p&gt;0.05).</a:t>
            </a:r>
          </a:p>
        </p:txBody>
      </p:sp>
      <p:pic>
        <p:nvPicPr>
          <p:cNvPr id="5124" name="Picture 4" descr="https://scontent.fuio1-1.fna.fbcdn.net/v/t1.15752-9/118363209_881070248968394_4769108449398704988_n.jpg?_nc_cat=108&amp;_nc_sid=b96e70&amp;_nc_eui2=AeH-u7PhVx5NBcgTovniRaj4HWr2P2YxYQcdavY_ZjFhB0ivp8JXL1D5iVcKAz1FF_SxLdm1pqwNy4xomoL8WA3-&amp;_nc_ohc=YSJxhIFeArEAX-PkbXh&amp;_nc_ht=scontent.fuio1-1.fna&amp;oh=80b33fcedbc6777109bf2c43b1a7ad66&amp;oe=5F6FEDA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45" b="10035"/>
          <a:stretch/>
        </p:blipFill>
        <p:spPr bwMode="auto">
          <a:xfrm>
            <a:off x="1981200" y="3640503"/>
            <a:ext cx="1765300" cy="204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2315210" y="5689600"/>
            <a:ext cx="1097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>
                <a:latin typeface="+mj-lt"/>
              </a:rPr>
              <a:t>(Lema, 2020)</a:t>
            </a:r>
            <a:endParaRPr lang="es-EC" sz="11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113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92328" y="676250"/>
            <a:ext cx="680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+mj-lt"/>
              </a:rPr>
              <a:t>d</a:t>
            </a:r>
            <a:r>
              <a:rPr lang="es-EC" b="1" dirty="0" smtClean="0">
                <a:latin typeface="+mj-lt"/>
              </a:rPr>
              <a:t>) Características microbiológicas del intestino delgado y el ciego</a:t>
            </a:r>
            <a:endParaRPr lang="es-EC" b="1" dirty="0">
              <a:latin typeface="+mj-lt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393969"/>
              </p:ext>
            </p:extLst>
          </p:nvPr>
        </p:nvGraphicFramePr>
        <p:xfrm>
          <a:off x="1854920" y="1724003"/>
          <a:ext cx="8621487" cy="85344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32859">
                  <a:extLst>
                    <a:ext uri="{9D8B030D-6E8A-4147-A177-3AD203B41FA5}">
                      <a16:colId xmlns:a16="http://schemas.microsoft.com/office/drawing/2014/main" val="3017526834"/>
                    </a:ext>
                  </a:extLst>
                </a:gridCol>
                <a:gridCol w="836023">
                  <a:extLst>
                    <a:ext uri="{9D8B030D-6E8A-4147-A177-3AD203B41FA5}">
                      <a16:colId xmlns:a16="http://schemas.microsoft.com/office/drawing/2014/main" val="3429004917"/>
                    </a:ext>
                  </a:extLst>
                </a:gridCol>
                <a:gridCol w="1384663">
                  <a:extLst>
                    <a:ext uri="{9D8B030D-6E8A-4147-A177-3AD203B41FA5}">
                      <a16:colId xmlns:a16="http://schemas.microsoft.com/office/drawing/2014/main" val="3745120164"/>
                    </a:ext>
                  </a:extLst>
                </a:gridCol>
                <a:gridCol w="1410789">
                  <a:extLst>
                    <a:ext uri="{9D8B030D-6E8A-4147-A177-3AD203B41FA5}">
                      <a16:colId xmlns:a16="http://schemas.microsoft.com/office/drawing/2014/main" val="4002889196"/>
                    </a:ext>
                  </a:extLst>
                </a:gridCol>
                <a:gridCol w="862148">
                  <a:extLst>
                    <a:ext uri="{9D8B030D-6E8A-4147-A177-3AD203B41FA5}">
                      <a16:colId xmlns:a16="http://schemas.microsoft.com/office/drawing/2014/main" val="422845093"/>
                    </a:ext>
                  </a:extLst>
                </a:gridCol>
                <a:gridCol w="940526">
                  <a:extLst>
                    <a:ext uri="{9D8B030D-6E8A-4147-A177-3AD203B41FA5}">
                      <a16:colId xmlns:a16="http://schemas.microsoft.com/office/drawing/2014/main" val="445357612"/>
                    </a:ext>
                  </a:extLst>
                </a:gridCol>
                <a:gridCol w="692331">
                  <a:extLst>
                    <a:ext uri="{9D8B030D-6E8A-4147-A177-3AD203B41FA5}">
                      <a16:colId xmlns:a16="http://schemas.microsoft.com/office/drawing/2014/main" val="803572335"/>
                    </a:ext>
                  </a:extLst>
                </a:gridCol>
                <a:gridCol w="862148">
                  <a:extLst>
                    <a:ext uri="{9D8B030D-6E8A-4147-A177-3AD203B41FA5}">
                      <a16:colId xmlns:a16="http://schemas.microsoft.com/office/drawing/2014/main" val="2605361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Bacterias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Log UFC/ mL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Control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(T1)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Kombucha 2%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(T2)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Kombucha 4%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(T3)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Kéfir 2%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(T4)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Kéfir 4%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(T5)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SEM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p-valor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6084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BAL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5.01</a:t>
                      </a:r>
                      <a:r>
                        <a:rPr lang="es-EC" sz="1400" baseline="30000" dirty="0">
                          <a:effectLst/>
                          <a:latin typeface="+mj-lt"/>
                        </a:rPr>
                        <a:t>b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5.44</a:t>
                      </a:r>
                      <a:r>
                        <a:rPr lang="es-EC" sz="1400" baseline="30000" dirty="0">
                          <a:effectLst/>
                          <a:latin typeface="+mj-lt"/>
                        </a:rPr>
                        <a:t>a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5.25</a:t>
                      </a:r>
                      <a:r>
                        <a:rPr lang="es-EC" sz="1400" baseline="30000" dirty="0">
                          <a:effectLst/>
                          <a:latin typeface="+mj-lt"/>
                        </a:rPr>
                        <a:t>b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5.40</a:t>
                      </a:r>
                      <a:r>
                        <a:rPr lang="es-EC" sz="1400" baseline="30000" dirty="0">
                          <a:effectLst/>
                          <a:latin typeface="+mj-lt"/>
                        </a:rPr>
                        <a:t>a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5.51ª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0.08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0.0427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05161929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marL="19050" indent="0" algn="ctr">
                        <a:lnSpc>
                          <a:spcPct val="100000"/>
                        </a:lnSpc>
                      </a:pPr>
                      <a:r>
                        <a:rPr lang="es-EC" sz="1400" b="1" dirty="0">
                          <a:effectLst/>
                          <a:latin typeface="+mj-lt"/>
                        </a:rPr>
                        <a:t>Coliformes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6.18</a:t>
                      </a:r>
                      <a:r>
                        <a:rPr lang="es-EC" sz="1400" baseline="30000" dirty="0">
                          <a:effectLst/>
                          <a:latin typeface="+mj-lt"/>
                        </a:rPr>
                        <a:t>a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+mj-lt"/>
                        </a:rPr>
                        <a:t>5.95</a:t>
                      </a:r>
                      <a:r>
                        <a:rPr lang="es-EC" sz="1400" baseline="30000">
                          <a:effectLst/>
                          <a:latin typeface="+mj-lt"/>
                        </a:rPr>
                        <a:t>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+mj-lt"/>
                        </a:rPr>
                        <a:t>6.01</a:t>
                      </a:r>
                      <a:r>
                        <a:rPr lang="es-EC" sz="1400" baseline="30000">
                          <a:effectLst/>
                          <a:latin typeface="+mj-lt"/>
                        </a:rPr>
                        <a:t>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+mj-lt"/>
                        </a:rPr>
                        <a:t>5.79</a:t>
                      </a:r>
                      <a:r>
                        <a:rPr lang="es-EC" sz="1400" baseline="30000">
                          <a:effectLst/>
                          <a:latin typeface="+mj-lt"/>
                        </a:rPr>
                        <a:t>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+mj-lt"/>
                        </a:rPr>
                        <a:t>5.67</a:t>
                      </a:r>
                      <a:r>
                        <a:rPr lang="es-EC" sz="1400" baseline="30000">
                          <a:effectLst/>
                          <a:latin typeface="+mj-lt"/>
                        </a:rPr>
                        <a:t>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0.29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+mj-lt"/>
                        </a:rPr>
                        <a:t>0.7674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83127"/>
                  </a:ext>
                </a:extLst>
              </a:tr>
            </a:tbl>
          </a:graphicData>
        </a:graphic>
      </p:graphicFrame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2070820" y="3030584"/>
            <a:ext cx="3644543" cy="2795450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6217920" y="3030584"/>
            <a:ext cx="3819841" cy="2795450"/>
          </a:xfrm>
          <a:prstGeom prst="rect">
            <a:avLst/>
          </a:prstGeom>
        </p:spPr>
      </p:pic>
      <p:pic>
        <p:nvPicPr>
          <p:cNvPr id="3074" name="Picture 2" descr="https://scontent.fuio1-1.fna.fbcdn.net/v/t1.15752-9/90501752_151888059366456_1173051857409409024_n.jpg?_nc_cat=110&amp;_nc_sid=b96e70&amp;_nc_eui2=AeEAKRexeTAgs-NJF3wssPsunwF_V3covtCfAX9Xdyi-0OzjK8iuJvyE3j5UyMWlaf__Fd_HonO5zeuShUc_ALks&amp;_nc_ohc=CAijwhPf0F4AX_Haqnn&amp;_nc_ht=scontent.fuio1-1.fna&amp;oh=85b7e9e7ce917e686d9728dcb6845951&amp;oe=5F7010A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6" r="2512" b="5516"/>
          <a:stretch/>
        </p:blipFill>
        <p:spPr bwMode="auto">
          <a:xfrm>
            <a:off x="163599" y="3416300"/>
            <a:ext cx="1827483" cy="185183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.fuio1-1.fna.fbcdn.net/v/t1.15752-9/90407016_557004868356381_3125597741686718464_n.jpg?_nc_cat=105&amp;_nc_sid=b96e70&amp;_nc_eui2=AeFhLtWWinZ1MrNj0k303n1qtpETkENxIBa2kROQQ3EgFkp7zsBoG18eXe8nL-s9CgEo4b2h69pAJypM2xASBNU8&amp;_nc_ohc=tGQqn0_gGg0AX96xI13&amp;_nc_ht=scontent.fuio1-1.fna&amp;oh=d42980cb7e367a9e2a53e42220bea28f&amp;oe=5F6F847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" t="7896" r="1670" b="17504"/>
          <a:stretch/>
        </p:blipFill>
        <p:spPr bwMode="auto">
          <a:xfrm>
            <a:off x="9986279" y="3419760"/>
            <a:ext cx="1875521" cy="19086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scontent.fuio1-1.fna.fbcdn.net/v/t1.15752-9/118374047_366870197773450_1859770968327510221_n.jpg?_nc_cat=107&amp;_nc_sid=b96e70&amp;_nc_eui2=AeExnZAca92XtohvrcHIj7iP12ErDDSOuFrXYSsMNI64WhPFxW2vDLYgzQjbm2kikKqVht2-cTv-fkvyo-sygDKe&amp;_nc_ohc=lkorhuFyM2wAX-UUt9F&amp;_nc_ht=scontent.fuio1-1.fna&amp;oh=9304c4fb50bac3a18bd277b909395e70&amp;oe=5F7154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18" y="1351951"/>
            <a:ext cx="1410481" cy="180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1430382" y="2475741"/>
            <a:ext cx="9392194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es-EC" sz="12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Nota. </a:t>
            </a:r>
            <a:r>
              <a:rPr lang="es-EC" sz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Medias con una letra común no son significativamente diferentes (p&gt;0.05).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96441" y="3097225"/>
            <a:ext cx="1097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>
                <a:latin typeface="+mj-lt"/>
              </a:rPr>
              <a:t>(Lema, 2020)</a:t>
            </a:r>
            <a:endParaRPr lang="es-EC" sz="1100" b="1" dirty="0">
              <a:latin typeface="+mj-lt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22567" y="5263053"/>
            <a:ext cx="1097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>
                <a:latin typeface="+mj-lt"/>
              </a:rPr>
              <a:t>(Lema, 2020)</a:t>
            </a:r>
            <a:endParaRPr lang="es-EC" sz="1100" b="1" dirty="0">
              <a:latin typeface="+mj-lt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0502533" y="5315766"/>
            <a:ext cx="1097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>
                <a:latin typeface="+mj-lt"/>
              </a:rPr>
              <a:t>(Lema, 2020)</a:t>
            </a:r>
            <a:endParaRPr lang="es-EC" sz="11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497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03687" y="88449"/>
            <a:ext cx="6663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3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r>
              <a:rPr lang="es-EC" sz="3200" b="1" dirty="0" smtClean="0">
                <a:solidFill>
                  <a:schemeClr val="accent4"/>
                </a:solidFill>
              </a:rPr>
              <a:t>:</a:t>
            </a:r>
            <a:endParaRPr lang="es-EC" sz="3200" b="1" dirty="0">
              <a:solidFill>
                <a:schemeClr val="accent4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08190" y="992778"/>
            <a:ext cx="10939376" cy="4997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_tradnl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 estableció un pH estándar de 4 con un tiempo de fermentación de 2 días para la bebida de Kéfir y un pH estándar de 3 con un tiempo de fermentación de 3 días para Kombucha</a:t>
            </a:r>
            <a:r>
              <a:rPr lang="es-ES_tradnl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s-EC" sz="11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_tradnl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 determinó una densidad de 0.997 g/mL y 15.7 </a:t>
            </a:r>
            <a:r>
              <a:rPr lang="es-ES_tradnl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% de sólidos solubles </a:t>
            </a:r>
            <a:r>
              <a:rPr lang="es-ES_tradnl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para Kéfir y una densidad de 0,994 g/mL y </a:t>
            </a:r>
            <a:r>
              <a:rPr lang="es-ES_tradnl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6.1 % de sólidos solubles </a:t>
            </a:r>
            <a:r>
              <a:rPr lang="es-ES_tradnl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para Kombucha</a:t>
            </a:r>
            <a:r>
              <a:rPr lang="es-ES_tradnl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s-EC" sz="11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_tradnl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Las pruebas microbiológicas indicaron que Kéfir contiene </a:t>
            </a:r>
            <a:r>
              <a:rPr lang="es-ES_tradnl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6.29 </a:t>
            </a:r>
            <a:r>
              <a:rPr lang="es-ES_tradnl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log UFC/ mL de bacterias ácido lácticas y </a:t>
            </a:r>
            <a:r>
              <a:rPr lang="es-ES_tradnl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6.26 log UFC/mL </a:t>
            </a:r>
            <a:r>
              <a:rPr lang="es-ES_tradnl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levaduras, mientras que Kombucha contiene </a:t>
            </a:r>
            <a:r>
              <a:rPr lang="es-ES_tradnl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6.90 </a:t>
            </a:r>
            <a:r>
              <a:rPr lang="es-ES_tradnl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log UFC/ mL de bacterias ácido lácticas y </a:t>
            </a:r>
            <a:r>
              <a:rPr lang="es-ES_tradnl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5.00 log UFC/mL </a:t>
            </a:r>
            <a:r>
              <a:rPr lang="es-ES_tradnl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levaduras</a:t>
            </a:r>
            <a:r>
              <a:rPr lang="es-ES_tradnl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s-EC" sz="105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 verificó que las bebidas fermentadas se encuentran dentro de los parámetros de calidad establecidos en la Norma INEN </a:t>
            </a:r>
            <a:r>
              <a:rPr lang="es-EC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1829 </a:t>
            </a:r>
            <a:r>
              <a:rPr lang="es-EC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Alimentos Zootécnicos para pollos de engorde, al cumplir</a:t>
            </a:r>
            <a:r>
              <a:rPr lang="es-EC" sz="1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C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con los límites establecidos para coliformes, </a:t>
            </a:r>
            <a:r>
              <a:rPr lang="es-EC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Salmonella </a:t>
            </a:r>
            <a:r>
              <a:rPr lang="es-EC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s-EC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Shigella, </a:t>
            </a:r>
            <a:r>
              <a:rPr lang="es-EC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Hongos y </a:t>
            </a:r>
            <a:r>
              <a:rPr lang="es-EC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Recuento </a:t>
            </a:r>
            <a:r>
              <a:rPr lang="es-EC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total</a:t>
            </a:r>
            <a:r>
              <a:rPr lang="es-EC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79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95762831"/>
              </p:ext>
            </p:extLst>
          </p:nvPr>
        </p:nvGraphicFramePr>
        <p:xfrm>
          <a:off x="1209306" y="1452341"/>
          <a:ext cx="9337390" cy="435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357979" y="41414"/>
            <a:ext cx="34932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3018363" y="1452341"/>
            <a:ext cx="2273741" cy="1723787"/>
            <a:chOff x="3018363" y="1452341"/>
            <a:chExt cx="2273741" cy="1723787"/>
          </a:xfrm>
        </p:grpSpPr>
        <p:pic>
          <p:nvPicPr>
            <p:cNvPr id="3078" name="Picture 6" descr="Pollo blanco en campo de hierba verde durante el dí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5929" y="1452341"/>
              <a:ext cx="1478863" cy="1495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uadroTexto 3"/>
            <p:cNvSpPr txBox="1"/>
            <p:nvPr/>
          </p:nvSpPr>
          <p:spPr>
            <a:xfrm>
              <a:off x="3018363" y="2929907"/>
              <a:ext cx="227374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000" b="1" dirty="0">
                  <a:latin typeface="+mj-lt"/>
                </a:rPr>
                <a:t>Tomada de: </a:t>
              </a:r>
              <a:r>
                <a:rPr lang="es-EC" sz="1000" dirty="0">
                  <a:latin typeface="+mj-lt"/>
                </a:rPr>
                <a:t>https://n9.cl/jnfd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3266077" y="4810565"/>
            <a:ext cx="2156656" cy="1468871"/>
            <a:chOff x="3266077" y="4810565"/>
            <a:chExt cx="2156656" cy="1468871"/>
          </a:xfrm>
        </p:grpSpPr>
        <p:pic>
          <p:nvPicPr>
            <p:cNvPr id="6" name="Picture 8" descr="Pollo industrial, ¿una amenaza a la existencia humana? - R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077" y="4810565"/>
              <a:ext cx="2156656" cy="1297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ángulo 6"/>
            <p:cNvSpPr/>
            <p:nvPr/>
          </p:nvSpPr>
          <p:spPr>
            <a:xfrm>
              <a:off x="3327276" y="6033215"/>
              <a:ext cx="176041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000" b="1" dirty="0" smtClean="0">
                  <a:latin typeface="+mj-lt"/>
                </a:rPr>
                <a:t>Tomado de</a:t>
              </a:r>
              <a:r>
                <a:rPr lang="es-EC" sz="1000" dirty="0" smtClean="0">
                  <a:latin typeface="+mj-lt"/>
                </a:rPr>
                <a:t>: https</a:t>
              </a:r>
              <a:r>
                <a:rPr lang="es-EC" sz="1000" dirty="0">
                  <a:latin typeface="+mj-lt"/>
                </a:rPr>
                <a:t>://n9.cl/zb4n</a:t>
              </a: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7616862" y="1921302"/>
            <a:ext cx="1795684" cy="1157619"/>
            <a:chOff x="7616862" y="1921302"/>
            <a:chExt cx="1795684" cy="1157619"/>
          </a:xfrm>
        </p:grpSpPr>
        <p:pic>
          <p:nvPicPr>
            <p:cNvPr id="8" name="Picture 12" descr="La familia es el futuro de la humanidad - Revista Vive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2177" y="1921302"/>
              <a:ext cx="1642815" cy="907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ángulo 12"/>
            <p:cNvSpPr/>
            <p:nvPr/>
          </p:nvSpPr>
          <p:spPr>
            <a:xfrm>
              <a:off x="7616862" y="2832700"/>
              <a:ext cx="179568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000" b="1" dirty="0" smtClean="0">
                  <a:latin typeface="+mj-lt"/>
                </a:rPr>
                <a:t>Tomado de</a:t>
              </a:r>
              <a:r>
                <a:rPr lang="es-EC" sz="1000" dirty="0">
                  <a:latin typeface="+mj-lt"/>
                </a:rPr>
                <a:t>: https://n9.cl/sh9f5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8590581" y="4846011"/>
            <a:ext cx="1766830" cy="1133692"/>
            <a:chOff x="8590581" y="4846011"/>
            <a:chExt cx="1766830" cy="1133692"/>
          </a:xfrm>
        </p:grpSpPr>
        <p:pic>
          <p:nvPicPr>
            <p:cNvPr id="3082" name="Picture 10" descr="Los españoles reducen un 15% el consumo de antibióticos en cuatro ...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1687" y="4846011"/>
              <a:ext cx="986613" cy="986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ángulo 13"/>
            <p:cNvSpPr/>
            <p:nvPr/>
          </p:nvSpPr>
          <p:spPr>
            <a:xfrm>
              <a:off x="8590581" y="5733482"/>
              <a:ext cx="176683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000" b="1" dirty="0" smtClean="0">
                  <a:latin typeface="+mj-lt"/>
                </a:rPr>
                <a:t>Tomado de</a:t>
              </a:r>
              <a:r>
                <a:rPr lang="es-EC" sz="1000" dirty="0">
                  <a:latin typeface="+mj-lt"/>
                </a:rPr>
                <a:t>: https://n9.cl/wqjv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6937784" y="4877417"/>
            <a:ext cx="1773240" cy="1305284"/>
            <a:chOff x="6937784" y="4877417"/>
            <a:chExt cx="1773240" cy="1305284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937784" y="4877417"/>
              <a:ext cx="1701520" cy="1231024"/>
            </a:xfrm>
            <a:prstGeom prst="rect">
              <a:avLst/>
            </a:prstGeom>
          </p:spPr>
        </p:pic>
        <p:sp>
          <p:nvSpPr>
            <p:cNvPr id="15" name="Rectángulo 14"/>
            <p:cNvSpPr/>
            <p:nvPr/>
          </p:nvSpPr>
          <p:spPr>
            <a:xfrm>
              <a:off x="6944194" y="5936480"/>
              <a:ext cx="176683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000" b="1" dirty="0" smtClean="0">
                  <a:latin typeface="+mj-lt"/>
                </a:rPr>
                <a:t>Tomado de</a:t>
              </a:r>
              <a:r>
                <a:rPr lang="es-EC" sz="1000" dirty="0">
                  <a:latin typeface="+mj-lt"/>
                </a:rPr>
                <a:t>: https://n9.cl/vxy4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8559503" y="1277275"/>
            <a:ext cx="2455912" cy="1165218"/>
            <a:chOff x="8559503" y="1277275"/>
            <a:chExt cx="2455912" cy="1165218"/>
          </a:xfrm>
        </p:grpSpPr>
        <p:pic>
          <p:nvPicPr>
            <p:cNvPr id="3080" name="Picture 8" descr="DIVERSIFICACIÓN DE CULTIVOS | miRiego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9503" y="1277275"/>
              <a:ext cx="1530979" cy="922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ángulo 15"/>
            <p:cNvSpPr/>
            <p:nvPr/>
          </p:nvSpPr>
          <p:spPr>
            <a:xfrm>
              <a:off x="9254997" y="2196272"/>
              <a:ext cx="176041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000" b="1" dirty="0" smtClean="0">
                  <a:latin typeface="+mj-lt"/>
                </a:rPr>
                <a:t>Tomado de</a:t>
              </a:r>
              <a:r>
                <a:rPr lang="es-EC" sz="1000" dirty="0">
                  <a:latin typeface="+mj-lt"/>
                </a:rPr>
                <a:t>: https://n9.cl/8cpx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839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03687" y="1255272"/>
            <a:ext cx="109524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_tradnl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Los parámetros de rendimiento mostraron que la ganancia de peso corporal, ingesta de alimento y consumo de agua fue mayor al incluir Kéfir 4% en el agua de bebida de pollos de engorde, seguido de Kéfir 2%, Kombucha 4%, Kombucha 2% y control. </a:t>
            </a:r>
            <a:endParaRPr lang="es-ES_tradnl" dirty="0" smtClean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endParaRPr lang="es-EC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_tradnl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uso de Kéfir 4%, Kombucha 2% y Kéfir 2% produjo los mayores recuentos de BAL, </a:t>
            </a:r>
            <a:r>
              <a:rPr lang="es-ES_tradnl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ES_tradnl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intestino delgado </a:t>
            </a:r>
            <a:r>
              <a:rPr lang="es-ES_tradnl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ES_tradnl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ciego, al </a:t>
            </a:r>
            <a:r>
              <a:rPr lang="es-ES_tradnl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presentar respectivamente 5.51, 5.44 y 5.40 log UFC/mL; sin embargo, no se encontró diferencias significativas en los recuentos de bacterias coliformes. En cuanto a las características físicas del intestino delgado el tratamiento con Kéfir 2% obtuvo el mayor peso (69 g) y longitud (1,81 m).  </a:t>
            </a:r>
            <a:endParaRPr lang="es-EC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03687" y="88449"/>
            <a:ext cx="6663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3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r>
              <a:rPr lang="es-EC" sz="3200" b="1" dirty="0" smtClean="0">
                <a:solidFill>
                  <a:schemeClr val="accent4"/>
                </a:solidFill>
              </a:rPr>
              <a:t>:</a:t>
            </a:r>
            <a:endParaRPr lang="es-EC" sz="32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17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77561" y="88449"/>
            <a:ext cx="6663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3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r>
              <a:rPr lang="es-EC" sz="3200" b="1" dirty="0" smtClean="0">
                <a:solidFill>
                  <a:schemeClr val="accent4"/>
                </a:solidFill>
              </a:rPr>
              <a:t>:</a:t>
            </a:r>
            <a:endParaRPr lang="es-EC" sz="3200" b="1" dirty="0">
              <a:solidFill>
                <a:schemeClr val="accent4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03687" y="673224"/>
            <a:ext cx="10939376" cy="5239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S_tradnl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Suplementar a la </a:t>
            </a:r>
            <a:r>
              <a:rPr lang="es-ES_tradnl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dieta de pollos </a:t>
            </a:r>
            <a:r>
              <a:rPr lang="es-ES_tradnl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Broiler, </a:t>
            </a:r>
            <a:r>
              <a:rPr lang="es-ES_tradnl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concentraciones mayores al 4%, ya sea de Kéfir o Kombucha, </a:t>
            </a:r>
            <a:r>
              <a:rPr lang="es-ES_tradnl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para mejorar los resultados </a:t>
            </a:r>
            <a:r>
              <a:rPr lang="es-ES_tradnl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obtenidos</a:t>
            </a:r>
            <a:r>
              <a:rPr lang="es-ES_tradnl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es-EC" sz="7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S_tradnl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Evaluar el efecto </a:t>
            </a:r>
            <a:r>
              <a:rPr lang="es-ES_tradnl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probiótico en conjunto </a:t>
            </a:r>
            <a:r>
              <a:rPr lang="es-ES_tradnl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las bebidas de Kombucha y Kéfir en </a:t>
            </a:r>
            <a:r>
              <a:rPr lang="es-ES_tradnl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crecimiento de </a:t>
            </a:r>
            <a:r>
              <a:rPr lang="es-ES_tradnl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pollos Broiler, aplicando diferentes concentraciones</a:t>
            </a:r>
            <a:r>
              <a:rPr lang="es-ES_tradnl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es-EC" sz="6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S_tradnl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Realizar la identificación microbiológica del contenido intestinal para confirmar </a:t>
            </a:r>
            <a:r>
              <a:rPr lang="es-ES_tradnl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S_tradnl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poder antimicrobiano </a:t>
            </a:r>
            <a:r>
              <a:rPr lang="es-ES_tradnl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 Kombucha y Kéfir, contra </a:t>
            </a:r>
            <a:r>
              <a:rPr lang="es-ES_tradnl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enteropatógenos</a:t>
            </a:r>
            <a:r>
              <a:rPr lang="es-ES_tradnl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es-EC" sz="4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S_tradnl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Analizar las heces de </a:t>
            </a:r>
            <a:r>
              <a:rPr lang="es-ES_tradnl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pollos de engorde en los días 1, 14, 28 y 42, para conocer los cambios que ocurren en la flora intestinal al administrar los </a:t>
            </a:r>
            <a:r>
              <a:rPr lang="es-ES_tradnl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tratamientos.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es-EC" sz="4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S_tradnl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Comparar el efecto de Kéfir y </a:t>
            </a:r>
            <a:r>
              <a:rPr lang="es-ES_tradnl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un </a:t>
            </a:r>
            <a:r>
              <a:rPr lang="es-ES_tradnl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probiótico comercial en el crecimiento </a:t>
            </a:r>
            <a:r>
              <a:rPr lang="es-ES_tradnl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 salud </a:t>
            </a:r>
            <a:r>
              <a:rPr lang="es-ES_tradnl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intestinal de pollos Broiler.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es-EC" sz="4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S_tradnl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Emplear jaulas para pollos de engorde, que contenga comederos y bebederos a los costados, con lo que se evitará cualquier desperdicio de comida o bebida. 	</a:t>
            </a:r>
            <a:endParaRPr lang="es-EC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08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626781" y="818710"/>
            <a:ext cx="8782493" cy="5146158"/>
          </a:xfrm>
          <a:prstGeom prst="rect">
            <a:avLst/>
          </a:prstGeom>
          <a:blipFill dpi="0" rotWithShape="1">
            <a:blip r:embed="rId3">
              <a:alphaModFix amt="47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s-EC"/>
          </a:p>
        </p:txBody>
      </p:sp>
      <p:sp>
        <p:nvSpPr>
          <p:cNvPr id="2" name="CuadroTexto 1"/>
          <p:cNvSpPr txBox="1"/>
          <p:nvPr/>
        </p:nvSpPr>
        <p:spPr>
          <a:xfrm>
            <a:off x="2910254" y="1292471"/>
            <a:ext cx="6893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5400" b="1" dirty="0" smtClean="0">
                <a:latin typeface="+mj-lt"/>
              </a:rPr>
              <a:t>MUCHAS GRACIAS </a:t>
            </a:r>
            <a:endParaRPr lang="es-EC" sz="5400" b="1" dirty="0">
              <a:latin typeface="+mj-l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021623" y="311462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sz="2400" dirty="0" smtClean="0">
                <a:solidFill>
                  <a:srgbClr val="000000"/>
                </a:solidFill>
                <a:latin typeface="+mj-lt"/>
              </a:rPr>
              <a:t>“ Encomienda </a:t>
            </a:r>
            <a:r>
              <a:rPr lang="es-EC" sz="2400" dirty="0">
                <a:solidFill>
                  <a:srgbClr val="000000"/>
                </a:solidFill>
                <a:latin typeface="+mj-lt"/>
              </a:rPr>
              <a:t>a Jehová tu camino,</a:t>
            </a:r>
            <a:r>
              <a:rPr lang="es-EC" sz="2400" dirty="0">
                <a:latin typeface="+mj-lt"/>
              </a:rPr>
              <a:t/>
            </a:r>
            <a:br>
              <a:rPr lang="es-EC" sz="2400" dirty="0">
                <a:latin typeface="+mj-lt"/>
              </a:rPr>
            </a:br>
            <a:r>
              <a:rPr lang="es-EC" sz="2400" dirty="0">
                <a:solidFill>
                  <a:srgbClr val="000000"/>
                </a:solidFill>
                <a:latin typeface="+mj-lt"/>
              </a:rPr>
              <a:t>Y confía en él; y él </a:t>
            </a:r>
            <a:r>
              <a:rPr lang="es-EC" sz="2400" dirty="0" smtClean="0">
                <a:solidFill>
                  <a:srgbClr val="000000"/>
                </a:solidFill>
                <a:latin typeface="+mj-lt"/>
              </a:rPr>
              <a:t>hará ”</a:t>
            </a:r>
          </a:p>
          <a:p>
            <a:pPr algn="ctr"/>
            <a:endParaRPr lang="es-EC" sz="1050" dirty="0" smtClean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s-EC" sz="2400" dirty="0" smtClean="0">
                <a:solidFill>
                  <a:srgbClr val="000000"/>
                </a:solidFill>
                <a:latin typeface="+mj-lt"/>
              </a:rPr>
              <a:t>Salmo 37:5</a:t>
            </a:r>
            <a:endParaRPr lang="es-EC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236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obióticos: Los principales criterios de selección y su papel e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099342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robióticos para detectar el cáncer de híg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4500273"/>
            <a:ext cx="2000250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94880870"/>
              </p:ext>
            </p:extLst>
          </p:nvPr>
        </p:nvGraphicFramePr>
        <p:xfrm>
          <a:off x="0" y="2143125"/>
          <a:ext cx="4314825" cy="3517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6611937" y="1099342"/>
            <a:ext cx="3243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Mecanismos de acción</a:t>
            </a:r>
            <a:endParaRPr lang="es-EC" b="1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651122482"/>
              </p:ext>
            </p:extLst>
          </p:nvPr>
        </p:nvGraphicFramePr>
        <p:xfrm>
          <a:off x="5262284" y="1602861"/>
          <a:ext cx="4182033" cy="4502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7" name="Picture 2" descr="Qué es la flora intestinal? | Salud y Medicina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1602861"/>
            <a:ext cx="1480671" cy="105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55200" y="3018187"/>
            <a:ext cx="1480671" cy="109237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74010" y="4466233"/>
            <a:ext cx="1461861" cy="12774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216273" y="5959487"/>
            <a:ext cx="17748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b="1" dirty="0" smtClean="0">
                <a:latin typeface="+mj-lt"/>
              </a:rPr>
              <a:t>Tomado de: </a:t>
            </a:r>
            <a:r>
              <a:rPr lang="es-EC" sz="1000" dirty="0" smtClean="0">
                <a:latin typeface="+mj-lt"/>
              </a:rPr>
              <a:t>https</a:t>
            </a:r>
            <a:r>
              <a:rPr lang="es-EC" sz="1000" dirty="0">
                <a:latin typeface="+mj-lt"/>
              </a:rPr>
              <a:t>://n9.cl/841v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11690" y="2842418"/>
            <a:ext cx="17299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b="1" dirty="0" smtClean="0">
                <a:latin typeface="+mj-lt"/>
              </a:rPr>
              <a:t>Tomado </a:t>
            </a:r>
            <a:r>
              <a:rPr lang="es-EC" sz="1000" b="1" dirty="0" err="1" smtClean="0">
                <a:latin typeface="+mj-lt"/>
              </a:rPr>
              <a:t>de:</a:t>
            </a:r>
            <a:r>
              <a:rPr lang="es-EC" sz="1000" dirty="0" err="1" smtClean="0">
                <a:latin typeface="+mj-lt"/>
              </a:rPr>
              <a:t>https</a:t>
            </a:r>
            <a:r>
              <a:rPr lang="es-EC" sz="1000" dirty="0">
                <a:latin typeface="+mj-lt"/>
              </a:rPr>
              <a:t>://n9.cl/a5ye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9725468" y="2611731"/>
            <a:ext cx="17780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b="1" dirty="0" smtClean="0">
                <a:latin typeface="+mj-lt"/>
              </a:rPr>
              <a:t>Tomado </a:t>
            </a:r>
            <a:r>
              <a:rPr lang="es-EC" sz="1000" b="1" dirty="0" err="1" smtClean="0">
                <a:latin typeface="+mj-lt"/>
              </a:rPr>
              <a:t>de:</a:t>
            </a:r>
            <a:r>
              <a:rPr lang="es-EC" sz="1000" dirty="0" err="1" smtClean="0">
                <a:latin typeface="+mj-lt"/>
              </a:rPr>
              <a:t>https</a:t>
            </a:r>
            <a:r>
              <a:rPr lang="es-EC" sz="1000" dirty="0">
                <a:latin typeface="+mj-lt"/>
              </a:rPr>
              <a:t>://n9.cl/</a:t>
            </a:r>
            <a:r>
              <a:rPr lang="es-EC" sz="1000" dirty="0" err="1">
                <a:latin typeface="+mj-lt"/>
              </a:rPr>
              <a:t>khvm</a:t>
            </a:r>
            <a:endParaRPr lang="es-EC" sz="1000" dirty="0">
              <a:latin typeface="+mj-lt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9731880" y="4110564"/>
            <a:ext cx="17716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b="1" dirty="0" smtClean="0">
                <a:latin typeface="+mj-lt"/>
              </a:rPr>
              <a:t>Tomado </a:t>
            </a:r>
            <a:r>
              <a:rPr lang="es-EC" sz="1000" b="1" dirty="0" err="1" smtClean="0">
                <a:latin typeface="+mj-lt"/>
              </a:rPr>
              <a:t>de:</a:t>
            </a:r>
            <a:r>
              <a:rPr lang="es-EC" sz="1000" dirty="0" err="1" smtClean="0">
                <a:latin typeface="+mj-lt"/>
              </a:rPr>
              <a:t>https</a:t>
            </a:r>
            <a:r>
              <a:rPr lang="es-EC" sz="1000" dirty="0">
                <a:latin typeface="+mj-lt"/>
              </a:rPr>
              <a:t>://n9.cl/zkq9l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9829663" y="5729970"/>
            <a:ext cx="17716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b="1" dirty="0" smtClean="0">
                <a:latin typeface="+mj-lt"/>
              </a:rPr>
              <a:t>Tomado </a:t>
            </a:r>
            <a:r>
              <a:rPr lang="es-EC" sz="1000" b="1" dirty="0" err="1" smtClean="0">
                <a:latin typeface="+mj-lt"/>
              </a:rPr>
              <a:t>de:</a:t>
            </a:r>
            <a:r>
              <a:rPr lang="es-EC" sz="1000" dirty="0" err="1" smtClean="0">
                <a:latin typeface="+mj-lt"/>
              </a:rPr>
              <a:t>https</a:t>
            </a:r>
            <a:r>
              <a:rPr lang="es-EC" sz="1000" dirty="0">
                <a:latin typeface="+mj-lt"/>
              </a:rPr>
              <a:t>://n9.cl/zkq9l</a:t>
            </a:r>
          </a:p>
        </p:txBody>
      </p:sp>
    </p:spTree>
    <p:extLst>
      <p:ext uri="{BB962C8B-B14F-4D97-AF65-F5344CB8AC3E}">
        <p14:creationId xmlns:p14="http://schemas.microsoft.com/office/powerpoint/2010/main" val="96674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  <p:bldP spid="3" grpId="0"/>
      <p:bldP spid="5" grpId="0"/>
      <p:bldP spid="10" grpId="0"/>
      <p:bldP spid="1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65674884"/>
              </p:ext>
            </p:extLst>
          </p:nvPr>
        </p:nvGraphicFramePr>
        <p:xfrm>
          <a:off x="-2590240" y="262215"/>
          <a:ext cx="8964146" cy="5849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693642"/>
              </p:ext>
            </p:extLst>
          </p:nvPr>
        </p:nvGraphicFramePr>
        <p:xfrm>
          <a:off x="6373906" y="1319638"/>
          <a:ext cx="5421854" cy="4074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139">
                  <a:extLst>
                    <a:ext uri="{9D8B030D-6E8A-4147-A177-3AD203B41FA5}">
                      <a16:colId xmlns:a16="http://schemas.microsoft.com/office/drawing/2014/main" val="852739652"/>
                    </a:ext>
                  </a:extLst>
                </a:gridCol>
                <a:gridCol w="3196715">
                  <a:extLst>
                    <a:ext uri="{9D8B030D-6E8A-4147-A177-3AD203B41FA5}">
                      <a16:colId xmlns:a16="http://schemas.microsoft.com/office/drawing/2014/main" val="1606740226"/>
                    </a:ext>
                  </a:extLst>
                </a:gridCol>
              </a:tblGrid>
              <a:tr h="223566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COMPONENTES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1724793"/>
                  </a:ext>
                </a:extLst>
              </a:tr>
              <a:tr h="223566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Proteínas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3 - 3.4 g /100 </a:t>
                      </a:r>
                      <a:r>
                        <a:rPr lang="es-EC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</a:t>
                      </a:r>
                      <a:endParaRPr lang="es-EC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08767097"/>
                  </a:ext>
                </a:extLst>
              </a:tr>
              <a:tr h="223566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Azúcares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Lactosa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24601694"/>
                  </a:ext>
                </a:extLst>
              </a:tr>
              <a:tr h="223566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Ácido orgánicos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Ácido </a:t>
                      </a:r>
                      <a:r>
                        <a:rPr lang="es-EC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láctico, </a:t>
                      </a:r>
                      <a:r>
                        <a:rPr lang="es-EC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</a:t>
                      </a:r>
                      <a:r>
                        <a:rPr lang="es-EC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acético, </a:t>
                      </a:r>
                      <a:r>
                        <a:rPr lang="es-EC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</a:t>
                      </a:r>
                      <a:r>
                        <a:rPr lang="es-EC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succínico, </a:t>
                      </a:r>
                      <a:r>
                        <a:rPr lang="es-EC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</a:t>
                      </a:r>
                      <a:r>
                        <a:rPr lang="es-EC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</a:t>
                      </a: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fórmico, </a:t>
                      </a:r>
                      <a:r>
                        <a:rPr lang="es-EC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</a:t>
                      </a:r>
                      <a:r>
                        <a:rPr lang="es-EC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s-EC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caproíco</a:t>
                      </a:r>
                      <a:r>
                        <a:rPr lang="es-EC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C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</a:t>
                      </a:r>
                      <a:r>
                        <a:rPr lang="es-EC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</a:t>
                      </a: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caprílico y </a:t>
                      </a:r>
                      <a:r>
                        <a:rPr lang="es-EC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</a:t>
                      </a:r>
                      <a:r>
                        <a:rPr lang="es-EC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s-EC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laurico</a:t>
                      </a:r>
                      <a:endParaRPr lang="es-EC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300945"/>
                  </a:ext>
                </a:extLst>
              </a:tr>
              <a:tr h="639600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Aminoácidos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Serina</a:t>
                      </a: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treonina, alanina, lisina, valina, isoleucina, metionina, </a:t>
                      </a:r>
                      <a:r>
                        <a:rPr lang="es-EC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fenilalanina</a:t>
                      </a:r>
                      <a:r>
                        <a:rPr lang="es-EC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s-EC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triptófano</a:t>
                      </a:r>
                      <a:endParaRPr lang="es-EC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19315466"/>
                  </a:ext>
                </a:extLst>
              </a:tr>
              <a:tr h="606013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Minerales</a:t>
                      </a:r>
                      <a:endParaRPr lang="es-EC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Calcio, magnesio, fósforo, </a:t>
                      </a:r>
                      <a:r>
                        <a:rPr lang="es-EC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sodio, cobre, zinc</a:t>
                      </a:r>
                      <a:r>
                        <a:rPr lang="es-EC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s-EC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hierro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0128293"/>
                  </a:ext>
                </a:extLst>
              </a:tr>
              <a:tr h="466563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Vitaminas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B1, B2, B5, B12, A, C, K, </a:t>
                      </a:r>
                      <a:r>
                        <a:rPr lang="es-EC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caroteno y </a:t>
                      </a: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ácido fólico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60625319"/>
                  </a:ext>
                </a:extLst>
              </a:tr>
              <a:tr h="466563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Antioxidantes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Catequina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600023"/>
                  </a:ext>
                </a:extLst>
              </a:tr>
              <a:tr h="420188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Componente aromáticos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Diacetilo, </a:t>
                      </a:r>
                      <a:r>
                        <a:rPr lang="es-EC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acetaldehído</a:t>
                      </a:r>
                      <a:r>
                        <a:rPr lang="es-EC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</a:t>
                      </a:r>
                      <a:r>
                        <a:rPr lang="es-EC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etilo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4058367"/>
                  </a:ext>
                </a:extLst>
              </a:tr>
            </a:tbl>
          </a:graphicData>
        </a:graphic>
      </p:graphicFrame>
      <p:pic>
        <p:nvPicPr>
          <p:cNvPr id="5" name="Picture 4" descr="Cómo hacer kéfir de leche. Propiedades y beneficios del kéfir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265" y="1998232"/>
            <a:ext cx="2142309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491071" y="4375672"/>
            <a:ext cx="14558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latin typeface="+mj-lt"/>
              </a:rPr>
              <a:t>https://n9.cl/ld7ty</a:t>
            </a:r>
          </a:p>
        </p:txBody>
      </p:sp>
    </p:spTree>
    <p:extLst>
      <p:ext uri="{BB962C8B-B14F-4D97-AF65-F5344CB8AC3E}">
        <p14:creationId xmlns:p14="http://schemas.microsoft.com/office/powerpoint/2010/main" val="242658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1488112" y="817049"/>
            <a:ext cx="2689560" cy="1793936"/>
            <a:chOff x="6075639" y="718925"/>
            <a:chExt cx="2689560" cy="1793936"/>
          </a:xfrm>
        </p:grpSpPr>
        <p:sp>
          <p:nvSpPr>
            <p:cNvPr id="16" name="Rectángulo 15"/>
            <p:cNvSpPr/>
            <p:nvPr/>
          </p:nvSpPr>
          <p:spPr>
            <a:xfrm>
              <a:off x="6075639" y="718925"/>
              <a:ext cx="2689560" cy="179393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CuadroTexto 16"/>
            <p:cNvSpPr txBox="1"/>
            <p:nvPr/>
          </p:nvSpPr>
          <p:spPr>
            <a:xfrm>
              <a:off x="6505968" y="718925"/>
              <a:ext cx="2259230" cy="1793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06680" rIns="106680" bIns="10668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Bebida de té </a:t>
              </a:r>
              <a:r>
                <a:rPr lang="es-EC" sz="1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fermentado</a:t>
              </a:r>
              <a:r>
                <a:rPr lang="es-EC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C" sz="1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 un sabor ligeramente ácido y refrescante. </a:t>
              </a:r>
              <a:endParaRPr lang="es-EC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 general, tiene un pH bajo entre </a:t>
              </a:r>
              <a:r>
                <a:rPr lang="es-EC" sz="1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2.5-3.5. </a:t>
              </a:r>
              <a:endParaRPr lang="es-EC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5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488112" y="2610985"/>
            <a:ext cx="2689560" cy="1793936"/>
            <a:chOff x="6075639" y="2512861"/>
            <a:chExt cx="2689560" cy="1793936"/>
          </a:xfrm>
        </p:grpSpPr>
        <p:sp>
          <p:nvSpPr>
            <p:cNvPr id="14" name="Rectángulo 13"/>
            <p:cNvSpPr/>
            <p:nvPr/>
          </p:nvSpPr>
          <p:spPr>
            <a:xfrm>
              <a:off x="6075639" y="2512861"/>
              <a:ext cx="2689560" cy="179393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CuadroTexto 14"/>
            <p:cNvSpPr txBox="1"/>
            <p:nvPr/>
          </p:nvSpPr>
          <p:spPr>
            <a:xfrm>
              <a:off x="6505968" y="2512861"/>
              <a:ext cx="2259230" cy="1793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06680" rIns="106680" bIns="106680" numCol="1" spcCol="1270" anchor="ctr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 </a:t>
              </a:r>
              <a:r>
                <a:rPr lang="es-EC" sz="1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produce por la fermentación de un c</a:t>
              </a:r>
              <a:r>
                <a:rPr lang="es-EC" sz="1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ultivo simbiótico de bacterias: ácido acéticas (70%), ácido lácticas y levaduras que se encuentran en una capa de  celulosa.</a:t>
              </a:r>
              <a:endParaRPr lang="es-ES" sz="15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1488111" y="4404921"/>
            <a:ext cx="2689560" cy="1793936"/>
            <a:chOff x="6075639" y="4306798"/>
            <a:chExt cx="2689560" cy="1793936"/>
          </a:xfrm>
        </p:grpSpPr>
        <p:sp>
          <p:nvSpPr>
            <p:cNvPr id="12" name="Rectángulo 11"/>
            <p:cNvSpPr/>
            <p:nvPr/>
          </p:nvSpPr>
          <p:spPr>
            <a:xfrm>
              <a:off x="6075639" y="4306798"/>
              <a:ext cx="2689560" cy="179393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CuadroTexto 12"/>
            <p:cNvSpPr txBox="1"/>
            <p:nvPr/>
          </p:nvSpPr>
          <p:spPr>
            <a:xfrm>
              <a:off x="6505968" y="4306798"/>
              <a:ext cx="2259230" cy="1793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06680" rIns="106680" bIns="106680" numCol="1" spcCol="1270" anchor="ctr" anchorCtr="0">
              <a:noAutofit/>
            </a:bodyPr>
            <a:lstStyle/>
            <a:p>
              <a:pPr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5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Actividad antimicrobiana contra:</a:t>
              </a:r>
              <a:r>
                <a:rPr lang="es-EC" sz="15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C" sz="15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Campylobacter </a:t>
              </a:r>
              <a:r>
                <a:rPr lang="es-EC" sz="15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jejuni,</a:t>
              </a:r>
              <a:r>
                <a:rPr lang="es-EC" sz="15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Staphylococcus </a:t>
              </a:r>
              <a:r>
                <a:rPr lang="es-EC" sz="15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aureus, Helicobacter pylori, Salmonella </a:t>
              </a:r>
              <a:r>
                <a:rPr lang="es-EC" sz="1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spp.</a:t>
              </a:r>
              <a:r>
                <a:rPr lang="es-EC" sz="15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s-EC" sz="15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Shigella </a:t>
              </a:r>
              <a:r>
                <a:rPr lang="es-EC" sz="15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sonnei</a:t>
              </a:r>
              <a:r>
                <a:rPr lang="es-EC" sz="15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s-EC" sz="15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Escherichia</a:t>
              </a:r>
              <a:r>
                <a:rPr lang="es-EC" sz="15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C" sz="15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coli, </a:t>
              </a:r>
              <a:r>
                <a:rPr lang="es-EC" sz="15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Yersinia</a:t>
              </a:r>
              <a:r>
                <a:rPr lang="es-EC" sz="15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C" sz="15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enterocolitica</a:t>
              </a:r>
              <a:r>
                <a:rPr lang="es-EC" sz="15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s-ES" sz="15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90145" y="257267"/>
            <a:ext cx="1541923" cy="1456750"/>
            <a:chOff x="4641207" y="1709"/>
            <a:chExt cx="1793040" cy="1793040"/>
          </a:xfrm>
          <a:solidFill>
            <a:schemeClr val="bg1"/>
          </a:solidFill>
        </p:grpSpPr>
        <p:sp>
          <p:nvSpPr>
            <p:cNvPr id="10" name="Elipse 9"/>
            <p:cNvSpPr/>
            <p:nvPr/>
          </p:nvSpPr>
          <p:spPr>
            <a:xfrm>
              <a:off x="4641207" y="1709"/>
              <a:ext cx="1793040" cy="1793040"/>
            </a:xfrm>
            <a:prstGeom prst="ellipse">
              <a:avLst/>
            </a:prstGeom>
            <a:grpFill/>
            <a:ln>
              <a:solidFill>
                <a:srgbClr val="CC66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shade val="80000"/>
                <a:hueOff val="0"/>
                <a:satOff val="-33821"/>
                <a:lumOff val="338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Elipse 10"/>
            <p:cNvSpPr txBox="1"/>
            <p:nvPr/>
          </p:nvSpPr>
          <p:spPr>
            <a:xfrm>
              <a:off x="4903792" y="264294"/>
              <a:ext cx="1267870" cy="126787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kern="1200" dirty="0" smtClean="0">
                  <a:solidFill>
                    <a:srgbClr val="33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KOMBUCHA</a:t>
              </a:r>
              <a:endParaRPr lang="es-ES" sz="1400" b="1" kern="1200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959276"/>
              </p:ext>
            </p:extLst>
          </p:nvPr>
        </p:nvGraphicFramePr>
        <p:xfrm>
          <a:off x="6804211" y="1100425"/>
          <a:ext cx="4935071" cy="4270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154">
                  <a:extLst>
                    <a:ext uri="{9D8B030D-6E8A-4147-A177-3AD203B41FA5}">
                      <a16:colId xmlns:a16="http://schemas.microsoft.com/office/drawing/2014/main" val="3080983734"/>
                    </a:ext>
                  </a:extLst>
                </a:gridCol>
                <a:gridCol w="3402917">
                  <a:extLst>
                    <a:ext uri="{9D8B030D-6E8A-4147-A177-3AD203B41FA5}">
                      <a16:colId xmlns:a16="http://schemas.microsoft.com/office/drawing/2014/main" val="4119888426"/>
                    </a:ext>
                  </a:extLst>
                </a:gridCol>
              </a:tblGrid>
              <a:tr h="262024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COMPONENTES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7" marR="4256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7" marR="42567" marT="0" marB="0" anchor="ctr"/>
                </a:tc>
                <a:extLst>
                  <a:ext uri="{0D108BD9-81ED-4DB2-BD59-A6C34878D82A}">
                    <a16:rowId xmlns:a16="http://schemas.microsoft.com/office/drawing/2014/main" val="2249116163"/>
                  </a:ext>
                </a:extLst>
              </a:tr>
              <a:tr h="262024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Proteínas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7" marR="42567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 g/100 </a:t>
                      </a: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7" marR="42567" marT="0" marB="0" anchor="ctr"/>
                </a:tc>
                <a:extLst>
                  <a:ext uri="{0D108BD9-81ED-4DB2-BD59-A6C34878D82A}">
                    <a16:rowId xmlns:a16="http://schemas.microsoft.com/office/drawing/2014/main" val="2586250180"/>
                  </a:ext>
                </a:extLst>
              </a:tr>
              <a:tr h="262024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Azúcares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7" marR="42567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Sacarosa, glucosa, fructosa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7" marR="42567" marT="0" marB="0" anchor="ctr"/>
                </a:tc>
                <a:extLst>
                  <a:ext uri="{0D108BD9-81ED-4DB2-BD59-A6C34878D82A}">
                    <a16:rowId xmlns:a16="http://schemas.microsoft.com/office/drawing/2014/main" val="218773227"/>
                  </a:ext>
                </a:extLst>
              </a:tr>
              <a:tr h="1135503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Ácidos orgánicos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7" marR="42567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Ácido </a:t>
                      </a:r>
                      <a:r>
                        <a:rPr lang="es-EC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glucurónico</a:t>
                      </a: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s-EC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</a:t>
                      </a:r>
                      <a:r>
                        <a:rPr lang="es-EC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glucónico, </a:t>
                      </a:r>
                      <a:r>
                        <a:rPr lang="es-EC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Áscórbico</a:t>
                      </a: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C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</a:t>
                      </a: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acético, </a:t>
                      </a:r>
                      <a:r>
                        <a:rPr lang="es-EC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</a:t>
                      </a: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succínico,</a:t>
                      </a:r>
                      <a:r>
                        <a:rPr lang="es-EC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EC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</a:t>
                      </a: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D-sacárico 1,4 lacton </a:t>
                      </a: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(DSL), </a:t>
                      </a:r>
                      <a:r>
                        <a:rPr lang="es-EC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</a:t>
                      </a: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láctico, </a:t>
                      </a:r>
                      <a:r>
                        <a:rPr lang="es-EC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</a:t>
                      </a: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cítrico, </a:t>
                      </a:r>
                      <a:r>
                        <a:rPr lang="es-EC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</a:t>
                      </a: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s-EC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málico</a:t>
                      </a: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C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</a:t>
                      </a: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malónico, </a:t>
                      </a: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Ac.</a:t>
                      </a:r>
                      <a:r>
                        <a:rPr lang="es-EC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oxálico</a:t>
                      </a: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C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</a:t>
                      </a: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s-EC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tartárico</a:t>
                      </a: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C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</a:t>
                      </a: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Pirúvico</a:t>
                      </a:r>
                      <a:r>
                        <a:rPr lang="es-EC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</a:t>
                      </a: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</a:t>
                      </a: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s-EC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úsnico</a:t>
                      </a: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7" marR="42567" marT="0" marB="0" anchor="ctr"/>
                </a:tc>
                <a:extLst>
                  <a:ext uri="{0D108BD9-81ED-4DB2-BD59-A6C34878D82A}">
                    <a16:rowId xmlns:a16="http://schemas.microsoft.com/office/drawing/2014/main" val="3432908067"/>
                  </a:ext>
                </a:extLst>
              </a:tr>
              <a:tr h="781568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Aminoácidos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7" marR="42567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Lisina, alanina, tirosina, valina, fenilalanina, leucina, isoleucina, </a:t>
                      </a:r>
                      <a:r>
                        <a:rPr lang="es-EC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serina</a:t>
                      </a: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treonina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67" marR="42567" marT="0" marB="0" anchor="ctr"/>
                </a:tc>
                <a:extLst>
                  <a:ext uri="{0D108BD9-81ED-4DB2-BD59-A6C34878D82A}">
                    <a16:rowId xmlns:a16="http://schemas.microsoft.com/office/drawing/2014/main" val="473972526"/>
                  </a:ext>
                </a:extLst>
              </a:tr>
              <a:tr h="781568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Minerales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7" marR="42567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Hierro, potasio, zinc, niquel, manganeso, cobre, calcio, </a:t>
                      </a: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magnesio</a:t>
                      </a:r>
                      <a:r>
                        <a:rPr lang="es-EC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</a:t>
                      </a: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fluoruro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7" marR="42567" marT="0" marB="0" anchor="ctr"/>
                </a:tc>
                <a:extLst>
                  <a:ext uri="{0D108BD9-81ED-4DB2-BD59-A6C34878D82A}">
                    <a16:rowId xmlns:a16="http://schemas.microsoft.com/office/drawing/2014/main" val="3467697097"/>
                  </a:ext>
                </a:extLst>
              </a:tr>
              <a:tr h="262024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Vitaminas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7" marR="42567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s-EC" sz="1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B</a:t>
                      </a:r>
                      <a:r>
                        <a:rPr lang="es-EC" sz="1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B</a:t>
                      </a:r>
                      <a:r>
                        <a:rPr lang="es-EC" sz="1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B</a:t>
                      </a:r>
                      <a:r>
                        <a:rPr lang="es-EC" sz="1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s-EC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</a:t>
                      </a: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ácido fólico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7" marR="42567" marT="0" marB="0" anchor="ctr"/>
                </a:tc>
                <a:extLst>
                  <a:ext uri="{0D108BD9-81ED-4DB2-BD59-A6C34878D82A}">
                    <a16:rowId xmlns:a16="http://schemas.microsoft.com/office/drawing/2014/main" val="43859508"/>
                  </a:ext>
                </a:extLst>
              </a:tr>
              <a:tr h="524047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Antioxidantes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7" marR="42567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Polifenoles, Catequina, </a:t>
                      </a: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flavonoides</a:t>
                      </a:r>
                      <a:r>
                        <a:rPr lang="es-EC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</a:t>
                      </a: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taninos.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7" marR="42567" marT="0" marB="0" anchor="ctr"/>
                </a:tc>
                <a:extLst>
                  <a:ext uri="{0D108BD9-81ED-4DB2-BD59-A6C34878D82A}">
                    <a16:rowId xmlns:a16="http://schemas.microsoft.com/office/drawing/2014/main" val="2458113323"/>
                  </a:ext>
                </a:extLst>
              </a:tr>
            </a:tbl>
          </a:graphicData>
        </a:graphic>
      </p:graphicFrame>
      <p:pic>
        <p:nvPicPr>
          <p:cNvPr id="20" name="Picture 2" descr="Scoby Kombucha (hongo) Premium Envió Caba Gba - $ 550,00 en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415" y="2053607"/>
            <a:ext cx="1881051" cy="23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788575" y="4404921"/>
            <a:ext cx="1406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latin typeface="+mj-lt"/>
              </a:rPr>
              <a:t>https://n9.cl/bt43</a:t>
            </a:r>
          </a:p>
        </p:txBody>
      </p:sp>
    </p:spTree>
    <p:extLst>
      <p:ext uri="{BB962C8B-B14F-4D97-AF65-F5344CB8AC3E}">
        <p14:creationId xmlns:p14="http://schemas.microsoft.com/office/powerpoint/2010/main" val="236318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36512" y="65315"/>
            <a:ext cx="26290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 </a:t>
            </a:r>
            <a:endParaRPr lang="es-EC" sz="32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83771" y="1728266"/>
            <a:ext cx="1013677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OBJETIVO GENERAL</a:t>
            </a:r>
          </a:p>
          <a:p>
            <a:pPr algn="just"/>
            <a:endParaRPr lang="es-EC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C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Evaluar </a:t>
            </a:r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potencial probiótico de un suplemento alimenticio de Kombucha (</a:t>
            </a:r>
            <a:r>
              <a:rPr lang="es-EC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Manchurian</a:t>
            </a:r>
            <a:r>
              <a:rPr lang="es-EC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fungus</a:t>
            </a:r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y Kéfir en la tasa de crecimiento y salud intestinal de pollos </a:t>
            </a:r>
            <a:r>
              <a:rPr lang="es-EC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Broiler</a:t>
            </a:r>
            <a:r>
              <a:rPr lang="es-EC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01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32717" y="813844"/>
            <a:ext cx="10384972" cy="4443524"/>
          </a:xfrm>
          <a:prstGeom prst="rect">
            <a:avLst/>
          </a:prstGeom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 </a:t>
            </a:r>
            <a:r>
              <a:rPr lang="es-EC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ESPECÍFICOS</a:t>
            </a:r>
          </a:p>
          <a:p>
            <a:pPr algn="just">
              <a:lnSpc>
                <a:spcPct val="150000"/>
              </a:lnSpc>
            </a:pPr>
            <a:endParaRPr lang="es-EC" sz="105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Estandarizar el tiempo de fermentación y pH del suplemento alimenticio elaborado a partir de Kombucha y Kéfir.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Determinar los parámetros 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fisicoquímicos y microbiológicos de los suplementos alimenticios.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Calcular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índice de conversión alimenticia y rendimiento de los pollos Broiler al adicionar a su dieta diaria, el suplemento alimentico de kéfir y Kombucha por 42 días.</a:t>
            </a:r>
            <a:endParaRPr lang="es-EC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Evaluar el efecto probiótico de Kombucha y Kéfir en la salud intestinal de pollos </a:t>
            </a:r>
            <a:r>
              <a:rPr lang="es-EC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Broiler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mediante la caracterización (peso y longitud) del intestino delgado y el recuento e identificación de microorganismos ácido lácticos y coliformes presentes en el intestino delgado y ciego.</a:t>
            </a:r>
            <a:endParaRPr lang="es-EC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65710" y="53789"/>
            <a:ext cx="2526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C" sz="32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7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757645" y="1669544"/>
                <a:ext cx="10489475" cy="2915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  <m:sub>
                        <m:r>
                          <a:rPr lang="es-EC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b>
                    </m:sSub>
                  </m:oMath>
                </a14:m>
                <a:r>
                  <a:rPr lang="es-EC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s-EC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Los pollos Broiler alimentados con </a:t>
                </a:r>
                <a:r>
                  <a:rPr lang="es-EC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 suplemento </a:t>
                </a:r>
                <a:r>
                  <a:rPr lang="es-EC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partir de Kombucha o Kéfir presentan igual tasa de crecimiento y concentración de bacterias coliformes que los alimentados sin estos suplementos.</a:t>
                </a:r>
                <a:endParaRPr lang="es-EC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  <m:sub>
                        <m:r>
                          <a:rPr lang="es-EC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s-EC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Los pollos Broiler alimentados con </a:t>
                </a:r>
                <a:r>
                  <a:rPr lang="es-EC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 suplemento </a:t>
                </a:r>
                <a:r>
                  <a:rPr lang="es-EC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partir de Kombucha o Kéfir presentan mayor tasa de crecimiento y menor concentración de bacterias coliformes que los alimentados sin estos suplementos.</a:t>
                </a:r>
                <a:endParaRPr lang="es-EC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45" y="1669544"/>
                <a:ext cx="10489475" cy="2915542"/>
              </a:xfrm>
              <a:prstGeom prst="rect">
                <a:avLst/>
              </a:prstGeom>
              <a:blipFill>
                <a:blip r:embed="rId2"/>
                <a:stretch>
                  <a:fillRect r="-639" b="-272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ángulo 2"/>
          <p:cNvSpPr/>
          <p:nvPr/>
        </p:nvSpPr>
        <p:spPr>
          <a:xfrm>
            <a:off x="796833" y="106040"/>
            <a:ext cx="23968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HIPÓTESIS</a:t>
            </a:r>
            <a:endParaRPr lang="es-EC" sz="32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33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0625" y="88450"/>
            <a:ext cx="560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3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r>
              <a:rPr lang="es-EC" sz="3200" b="1" dirty="0" smtClean="0">
                <a:solidFill>
                  <a:schemeClr val="accent4"/>
                </a:solidFill>
              </a:rPr>
              <a:t>:</a:t>
            </a:r>
            <a:endParaRPr lang="es-EC" sz="3200" b="1" dirty="0">
              <a:solidFill>
                <a:schemeClr val="accent4"/>
              </a:solidFill>
            </a:endParaRP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4119030989"/>
              </p:ext>
            </p:extLst>
          </p:nvPr>
        </p:nvGraphicFramePr>
        <p:xfrm>
          <a:off x="118334" y="686672"/>
          <a:ext cx="11952514" cy="5230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907172" y="2495008"/>
            <a:ext cx="1097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latin typeface="+mj-lt"/>
              </a:rPr>
              <a:t>(Lema, 2020)</a:t>
            </a:r>
            <a:endParaRPr lang="es-EC" sz="1200" b="1" dirty="0">
              <a:latin typeface="+mj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659086" y="2490653"/>
            <a:ext cx="1097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latin typeface="+mj-lt"/>
              </a:rPr>
              <a:t>(Lema, 2020)</a:t>
            </a:r>
            <a:endParaRPr lang="es-EC" sz="1200" b="1" dirty="0">
              <a:latin typeface="+mj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781122" y="2490653"/>
            <a:ext cx="1097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latin typeface="+mj-lt"/>
              </a:rPr>
              <a:t>(Lema, 2020)</a:t>
            </a:r>
            <a:endParaRPr lang="es-EC" sz="1200" b="1" dirty="0">
              <a:latin typeface="+mj-l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602703" y="2477590"/>
            <a:ext cx="1097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latin typeface="+mj-lt"/>
              </a:rPr>
              <a:t>(Lema, 2020)</a:t>
            </a:r>
            <a:endParaRPr lang="es-EC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686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empos nuevo romano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1" id="{0351D6CD-3FEA-4938-AC37-83C19F890CA2}" vid="{6CFEBF75-F629-4181-A84C-4EFBFD91BFE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33499</TotalTime>
  <Words>2069</Words>
  <Application>Microsoft Office PowerPoint</Application>
  <PresentationFormat>Panorámica</PresentationFormat>
  <Paragraphs>492</Paragraphs>
  <Slides>22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Tema1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</dc:title>
  <dc:creator>Andres Arboleda</dc:creator>
  <cp:lastModifiedBy>COMPU2</cp:lastModifiedBy>
  <cp:revision>520</cp:revision>
  <dcterms:created xsi:type="dcterms:W3CDTF">2016-02-13T21:55:11Z</dcterms:created>
  <dcterms:modified xsi:type="dcterms:W3CDTF">2020-09-10T17:52:14Z</dcterms:modified>
</cp:coreProperties>
</file>