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3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60" r:id="rId3"/>
    <p:sldId id="258" r:id="rId4"/>
    <p:sldId id="426" r:id="rId5"/>
    <p:sldId id="310" r:id="rId6"/>
    <p:sldId id="429" r:id="rId7"/>
    <p:sldId id="265" r:id="rId8"/>
    <p:sldId id="357" r:id="rId9"/>
    <p:sldId id="386" r:id="rId10"/>
    <p:sldId id="261" r:id="rId11"/>
    <p:sldId id="332" r:id="rId12"/>
    <p:sldId id="368" r:id="rId13"/>
    <p:sldId id="415" r:id="rId14"/>
    <p:sldId id="428" r:id="rId15"/>
    <p:sldId id="416" r:id="rId16"/>
    <p:sldId id="420" r:id="rId17"/>
    <p:sldId id="432" r:id="rId18"/>
    <p:sldId id="424" r:id="rId19"/>
    <p:sldId id="433" r:id="rId20"/>
    <p:sldId id="444" r:id="rId21"/>
    <p:sldId id="421" r:id="rId22"/>
    <p:sldId id="438" r:id="rId23"/>
    <p:sldId id="439" r:id="rId24"/>
    <p:sldId id="443" r:id="rId25"/>
    <p:sldId id="422" r:id="rId26"/>
    <p:sldId id="441" r:id="rId27"/>
    <p:sldId id="442" r:id="rId28"/>
    <p:sldId id="431" r:id="rId29"/>
    <p:sldId id="423" r:id="rId30"/>
    <p:sldId id="427" r:id="rId31"/>
    <p:sldId id="435" r:id="rId32"/>
    <p:sldId id="321" r:id="rId33"/>
    <p:sldId id="390" r:id="rId34"/>
    <p:sldId id="322" r:id="rId35"/>
    <p:sldId id="288" r:id="rId36"/>
    <p:sldId id="308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44C6D"/>
    <a:srgbClr val="FFFFFF"/>
    <a:srgbClr val="BBE0E3"/>
    <a:srgbClr val="AC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71" autoAdjust="0"/>
  </p:normalViewPr>
  <p:slideViewPr>
    <p:cSldViewPr snapToGrid="0">
      <p:cViewPr>
        <p:scale>
          <a:sx n="77" d="100"/>
          <a:sy n="77" d="100"/>
        </p:scale>
        <p:origin x="-420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SONAL\Documents\miel%20fi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ERSONAL\Documents\graficos%20de%20la%20miel-ch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ERSONAL\Documents\graficos%20de%20la%20miel-ch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graficos!$A$15:$A$20</c:f>
              <c:strCache>
                <c:ptCount val="6"/>
                <c:pt idx="0">
                  <c:v>Aerobios mesófilos  </c:v>
                </c:pt>
                <c:pt idx="1">
                  <c:v>Bacilos esporulados Gram positivos</c:v>
                </c:pt>
                <c:pt idx="2">
                  <c:v>Hongos y levaduras</c:v>
                </c:pt>
                <c:pt idx="3">
                  <c:v>Staphylococcus aureus</c:v>
                </c:pt>
                <c:pt idx="4">
                  <c:v>Coliformes totales</c:v>
                </c:pt>
                <c:pt idx="5">
                  <c:v>Escherichia coli</c:v>
                </c:pt>
              </c:strCache>
            </c:strRef>
          </c:cat>
          <c:val>
            <c:numRef>
              <c:f>graficos!$B$15:$B$20</c:f>
              <c:numCache>
                <c:formatCode>General</c:formatCode>
                <c:ptCount val="6"/>
                <c:pt idx="0">
                  <c:v>0.5161290322580645</c:v>
                </c:pt>
                <c:pt idx="1">
                  <c:v>0.4838709677419355</c:v>
                </c:pt>
                <c:pt idx="2">
                  <c:v>0.35483870967741937</c:v>
                </c:pt>
                <c:pt idx="3">
                  <c:v>0.19354838709677419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42336"/>
        <c:axId val="43743872"/>
      </c:barChart>
      <c:catAx>
        <c:axId val="43742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es-EC"/>
          </a:p>
        </c:txPr>
        <c:crossAx val="43743872"/>
        <c:crosses val="autoZero"/>
        <c:auto val="1"/>
        <c:lblAlgn val="ctr"/>
        <c:lblOffset val="100"/>
        <c:noMultiLvlLbl val="0"/>
      </c:catAx>
      <c:valAx>
        <c:axId val="4374387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4374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General_fechas!$C$7</c:f>
              <c:strCache>
                <c:ptCount val="1"/>
                <c:pt idx="0">
                  <c:v>Aerobios mesófilos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General_fechas!$B$8:$B$10</c:f>
              <c:strCache>
                <c:ptCount val="3"/>
                <c:pt idx="0">
                  <c:v>Total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General_fechas!$C$8:$C$10</c:f>
              <c:numCache>
                <c:formatCode>General</c:formatCode>
                <c:ptCount val="3"/>
                <c:pt idx="0">
                  <c:v>0.5161290322580645</c:v>
                </c:pt>
                <c:pt idx="1">
                  <c:v>0.22580645161290322</c:v>
                </c:pt>
                <c:pt idx="2">
                  <c:v>0.29032258064516131</c:v>
                </c:pt>
              </c:numCache>
            </c:numRef>
          </c:val>
        </c:ser>
        <c:ser>
          <c:idx val="1"/>
          <c:order val="1"/>
          <c:tx>
            <c:strRef>
              <c:f>General_fechas!$D$7</c:f>
              <c:strCache>
                <c:ptCount val="1"/>
                <c:pt idx="0">
                  <c:v>Hongos y levaduras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General_fechas!$B$8:$B$10</c:f>
              <c:strCache>
                <c:ptCount val="3"/>
                <c:pt idx="0">
                  <c:v>Total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General_fechas!$D$8:$D$10</c:f>
              <c:numCache>
                <c:formatCode>General</c:formatCode>
                <c:ptCount val="3"/>
                <c:pt idx="0">
                  <c:v>0.35483870967741937</c:v>
                </c:pt>
                <c:pt idx="1">
                  <c:v>0.29032258064516131</c:v>
                </c:pt>
                <c:pt idx="2">
                  <c:v>6.4516129032258063E-2</c:v>
                </c:pt>
              </c:numCache>
            </c:numRef>
          </c:val>
        </c:ser>
        <c:ser>
          <c:idx val="2"/>
          <c:order val="2"/>
          <c:tx>
            <c:strRef>
              <c:f>General_fechas!$E$7</c:f>
              <c:strCache>
                <c:ptCount val="1"/>
                <c:pt idx="0">
                  <c:v>Staphylococcus aureus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General_fechas!$B$8:$B$10</c:f>
              <c:strCache>
                <c:ptCount val="3"/>
                <c:pt idx="0">
                  <c:v>Total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General_fechas!$E$8:$E$10</c:f>
              <c:numCache>
                <c:formatCode>General</c:formatCode>
                <c:ptCount val="3"/>
                <c:pt idx="0">
                  <c:v>0.19354838709677419</c:v>
                </c:pt>
                <c:pt idx="1">
                  <c:v>3.2258064516129031E-2</c:v>
                </c:pt>
                <c:pt idx="2">
                  <c:v>0.16129032258064516</c:v>
                </c:pt>
              </c:numCache>
            </c:numRef>
          </c:val>
        </c:ser>
        <c:ser>
          <c:idx val="3"/>
          <c:order val="3"/>
          <c:tx>
            <c:strRef>
              <c:f>General_fechas!$F$7</c:f>
              <c:strCache>
                <c:ptCount val="1"/>
                <c:pt idx="0">
                  <c:v>Bacilos esporulados Gram positivos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General_fechas!$B$8:$B$10</c:f>
              <c:strCache>
                <c:ptCount val="3"/>
                <c:pt idx="0">
                  <c:v>Total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General_fechas!$F$8:$F$10</c:f>
              <c:numCache>
                <c:formatCode>General</c:formatCode>
                <c:ptCount val="3"/>
                <c:pt idx="0">
                  <c:v>0.4838709677419355</c:v>
                </c:pt>
                <c:pt idx="1">
                  <c:v>0.22580645161290322</c:v>
                </c:pt>
                <c:pt idx="2">
                  <c:v>0.25806451612903225</c:v>
                </c:pt>
              </c:numCache>
            </c:numRef>
          </c:val>
        </c:ser>
        <c:ser>
          <c:idx val="4"/>
          <c:order val="4"/>
          <c:tx>
            <c:strRef>
              <c:f>General_fechas!$G$7</c:f>
              <c:strCache>
                <c:ptCount val="1"/>
                <c:pt idx="0">
                  <c:v>Coliformes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General_fechas!$B$8:$B$10</c:f>
              <c:strCache>
                <c:ptCount val="3"/>
                <c:pt idx="0">
                  <c:v>Total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General_fechas!$G$8:$G$10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General_fechas!$H$7</c:f>
              <c:strCache>
                <c:ptCount val="1"/>
                <c:pt idx="0">
                  <c:v>Escherichia coli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General_fechas!$B$8:$B$10</c:f>
              <c:strCache>
                <c:ptCount val="3"/>
                <c:pt idx="0">
                  <c:v>Total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General_fechas!$H$8:$H$10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1458176"/>
        <c:axId val="71472256"/>
      </c:barChart>
      <c:catAx>
        <c:axId val="71458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472256"/>
        <c:crosses val="autoZero"/>
        <c:auto val="1"/>
        <c:lblAlgn val="ctr"/>
        <c:lblOffset val="100"/>
        <c:noMultiLvlLbl val="0"/>
      </c:catAx>
      <c:valAx>
        <c:axId val="7147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45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'General lugar'!$B$32</c:f>
              <c:strCache>
                <c:ptCount val="1"/>
                <c:pt idx="0">
                  <c:v>Aerobios mesófilos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'General lugar'!$A$33:$A$36</c:f>
              <c:strCache>
                <c:ptCount val="4"/>
                <c:pt idx="0">
                  <c:v>Total</c:v>
                </c:pt>
                <c:pt idx="1">
                  <c:v>Pindal</c:v>
                </c:pt>
                <c:pt idx="2">
                  <c:v>Celica</c:v>
                </c:pt>
                <c:pt idx="3">
                  <c:v>Puyango</c:v>
                </c:pt>
              </c:strCache>
            </c:strRef>
          </c:cat>
          <c:val>
            <c:numRef>
              <c:f>'General lugar'!$B$33:$B$36</c:f>
              <c:numCache>
                <c:formatCode>0.00</c:formatCode>
                <c:ptCount val="4"/>
                <c:pt idx="0">
                  <c:v>0.32258064516129031</c:v>
                </c:pt>
                <c:pt idx="1">
                  <c:v>0.16129032258064516</c:v>
                </c:pt>
                <c:pt idx="2">
                  <c:v>0.16129032258064516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'General lugar'!$C$32</c:f>
              <c:strCache>
                <c:ptCount val="1"/>
                <c:pt idx="0">
                  <c:v>Hongos y levaduras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'General lugar'!$A$33:$A$36</c:f>
              <c:strCache>
                <c:ptCount val="4"/>
                <c:pt idx="0">
                  <c:v>Total</c:v>
                </c:pt>
                <c:pt idx="1">
                  <c:v>Pindal</c:v>
                </c:pt>
                <c:pt idx="2">
                  <c:v>Celica</c:v>
                </c:pt>
                <c:pt idx="3">
                  <c:v>Puyango</c:v>
                </c:pt>
              </c:strCache>
            </c:strRef>
          </c:cat>
          <c:val>
            <c:numRef>
              <c:f>'General lugar'!$C$33:$C$36</c:f>
              <c:numCache>
                <c:formatCode>0.00</c:formatCode>
                <c:ptCount val="4"/>
                <c:pt idx="0">
                  <c:v>0.19354838709677419</c:v>
                </c:pt>
                <c:pt idx="1">
                  <c:v>0.19354838709677419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'General lugar'!$D$32</c:f>
              <c:strCache>
                <c:ptCount val="1"/>
                <c:pt idx="0">
                  <c:v>Staphylococcus aureus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'General lugar'!$A$33:$A$36</c:f>
              <c:strCache>
                <c:ptCount val="4"/>
                <c:pt idx="0">
                  <c:v>Total</c:v>
                </c:pt>
                <c:pt idx="1">
                  <c:v>Pindal</c:v>
                </c:pt>
                <c:pt idx="2">
                  <c:v>Celica</c:v>
                </c:pt>
                <c:pt idx="3">
                  <c:v>Puyango</c:v>
                </c:pt>
              </c:strCache>
            </c:strRef>
          </c:cat>
          <c:val>
            <c:numRef>
              <c:f>'General lugar'!$D$33:$D$36</c:f>
              <c:numCache>
                <c:formatCode>0.00</c:formatCode>
                <c:ptCount val="4"/>
                <c:pt idx="0">
                  <c:v>0.16129032258064516</c:v>
                </c:pt>
                <c:pt idx="1">
                  <c:v>6.4516129032258063E-2</c:v>
                </c:pt>
                <c:pt idx="2">
                  <c:v>3.2258064516129031E-2</c:v>
                </c:pt>
                <c:pt idx="3">
                  <c:v>6.4516129032258063E-2</c:v>
                </c:pt>
              </c:numCache>
            </c:numRef>
          </c:val>
        </c:ser>
        <c:ser>
          <c:idx val="3"/>
          <c:order val="3"/>
          <c:tx>
            <c:strRef>
              <c:f>'General lugar'!$E$32</c:f>
              <c:strCache>
                <c:ptCount val="1"/>
                <c:pt idx="0">
                  <c:v>Bacilos esporulados Gram positivos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1.3582342954159592E-2"/>
                  <c:y val="-4.574041486196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'General lugar'!$A$33:$A$36</c:f>
              <c:strCache>
                <c:ptCount val="4"/>
                <c:pt idx="0">
                  <c:v>Total</c:v>
                </c:pt>
                <c:pt idx="1">
                  <c:v>Pindal</c:v>
                </c:pt>
                <c:pt idx="2">
                  <c:v>Celica</c:v>
                </c:pt>
                <c:pt idx="3">
                  <c:v>Puyango</c:v>
                </c:pt>
              </c:strCache>
            </c:strRef>
          </c:cat>
          <c:val>
            <c:numRef>
              <c:f>'General lugar'!$E$33:$E$36</c:f>
              <c:numCache>
                <c:formatCode>0.00</c:formatCode>
                <c:ptCount val="4"/>
                <c:pt idx="0">
                  <c:v>0.22580645161290322</c:v>
                </c:pt>
                <c:pt idx="1">
                  <c:v>6.4516129032258063E-2</c:v>
                </c:pt>
                <c:pt idx="2">
                  <c:v>6.4516129032258063E-2</c:v>
                </c:pt>
                <c:pt idx="3">
                  <c:v>9.6774193548387094E-2</c:v>
                </c:pt>
              </c:numCache>
            </c:numRef>
          </c:val>
        </c:ser>
        <c:ser>
          <c:idx val="4"/>
          <c:order val="4"/>
          <c:tx>
            <c:strRef>
              <c:f>'General lugar'!$F$32</c:f>
              <c:strCache>
                <c:ptCount val="1"/>
                <c:pt idx="0">
                  <c:v>Coliformes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'General lugar'!$A$33:$A$36</c:f>
              <c:strCache>
                <c:ptCount val="4"/>
                <c:pt idx="0">
                  <c:v>Total</c:v>
                </c:pt>
                <c:pt idx="1">
                  <c:v>Pindal</c:v>
                </c:pt>
                <c:pt idx="2">
                  <c:v>Celica</c:v>
                </c:pt>
                <c:pt idx="3">
                  <c:v>Puyango</c:v>
                </c:pt>
              </c:strCache>
            </c:strRef>
          </c:cat>
          <c:val>
            <c:numRef>
              <c:f>'General lugar'!$F$33:$F$36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'General lugar'!$G$32</c:f>
              <c:strCache>
                <c:ptCount val="1"/>
                <c:pt idx="0">
                  <c:v>Escherichia coli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'General lugar'!$A$33:$A$36</c:f>
              <c:strCache>
                <c:ptCount val="4"/>
                <c:pt idx="0">
                  <c:v>Total</c:v>
                </c:pt>
                <c:pt idx="1">
                  <c:v>Pindal</c:v>
                </c:pt>
                <c:pt idx="2">
                  <c:v>Celica</c:v>
                </c:pt>
                <c:pt idx="3">
                  <c:v>Puyango</c:v>
                </c:pt>
              </c:strCache>
            </c:strRef>
          </c:cat>
          <c:val>
            <c:numRef>
              <c:f>'General lugar'!$G$33:$G$36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1831552"/>
        <c:axId val="71833088"/>
      </c:barChart>
      <c:catAx>
        <c:axId val="71831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833088"/>
        <c:crosses val="autoZero"/>
        <c:auto val="1"/>
        <c:lblAlgn val="ctr"/>
        <c:lblOffset val="100"/>
        <c:noMultiLvlLbl val="0"/>
      </c:catAx>
      <c:valAx>
        <c:axId val="718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83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BF79D-4152-4B68-834B-AA7465D9AC28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5FC915B0-4294-491D-9D67-527F81DF4FA8}">
      <dgm:prSet phldrT="[Texto]" custT="1"/>
      <dgm:spPr/>
      <dgm:t>
        <a:bodyPr/>
        <a:lstStyle/>
        <a:p>
          <a:r>
            <a:rPr lang="es-EC" sz="1600" dirty="0" err="1" smtClean="0">
              <a:solidFill>
                <a:schemeClr val="tx1"/>
              </a:solidFill>
            </a:rPr>
            <a:t>Osmolaridad</a:t>
          </a:r>
          <a:endParaRPr lang="es-EC" sz="1600" dirty="0" smtClean="0">
            <a:solidFill>
              <a:schemeClr val="tx1"/>
            </a:solidFill>
          </a:endParaRPr>
        </a:p>
      </dgm:t>
    </dgm:pt>
    <dgm:pt modelId="{7956C047-E729-4098-A29B-5B5621B72BC0}" type="parTrans" cxnId="{8E09B066-A07F-4C54-B4D8-4E43FAA5FBB3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630B236B-6959-4D90-B5A3-CF68BCE83AE3}" type="sibTrans" cxnId="{8E09B066-A07F-4C54-B4D8-4E43FAA5FBB3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C07BFD1D-9645-4D68-95FC-E1168ACFB123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pH</a:t>
          </a:r>
          <a:endParaRPr lang="es-EC" sz="1600" dirty="0">
            <a:solidFill>
              <a:schemeClr val="tx1"/>
            </a:solidFill>
          </a:endParaRPr>
        </a:p>
      </dgm:t>
    </dgm:pt>
    <dgm:pt modelId="{613BA8B1-0252-40AB-8109-61A66307F5C7}" type="parTrans" cxnId="{8028837E-6DD4-45E2-B1D3-C9CFB59C871C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85D5B4BE-0565-4CC6-BF11-EB80FABCE690}" type="sibTrans" cxnId="{8028837E-6DD4-45E2-B1D3-C9CFB59C871C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6BB125A1-22FF-482A-96EB-E7ADCE13560A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Peróxido de hidrógeno</a:t>
          </a:r>
          <a:endParaRPr lang="es-EC" sz="1600" dirty="0">
            <a:solidFill>
              <a:schemeClr val="tx1"/>
            </a:solidFill>
          </a:endParaRPr>
        </a:p>
      </dgm:t>
    </dgm:pt>
    <dgm:pt modelId="{D2380738-7975-4C77-AB83-4DB3EA5075AC}" type="parTrans" cxnId="{7ACC07E6-A98C-48E8-A48A-3C92446823E4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8F81F3FB-F4ED-4F0F-B5E5-8C6091125FA1}" type="sibTrans" cxnId="{7ACC07E6-A98C-48E8-A48A-3C92446823E4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3AD08EB2-C979-4E39-97D7-1F900FE87D73}">
      <dgm:prSet phldrT="[Texto]" custT="1"/>
      <dgm:spPr/>
      <dgm:t>
        <a:bodyPr/>
        <a:lstStyle/>
        <a:p>
          <a:r>
            <a:rPr lang="es-EC" sz="1600" dirty="0" err="1" smtClean="0">
              <a:solidFill>
                <a:schemeClr val="tx1"/>
              </a:solidFill>
            </a:rPr>
            <a:t>Metilglioxal</a:t>
          </a:r>
          <a:endParaRPr lang="es-EC" sz="1600" dirty="0">
            <a:solidFill>
              <a:schemeClr val="tx1"/>
            </a:solidFill>
          </a:endParaRPr>
        </a:p>
      </dgm:t>
    </dgm:pt>
    <dgm:pt modelId="{AF1520E5-2F69-4678-AC50-FD9D2057B8CF}" type="parTrans" cxnId="{356220EC-358A-4224-86D2-4D5094C5E255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360AB702-973D-4785-9105-1162092C599D}" type="sibTrans" cxnId="{356220EC-358A-4224-86D2-4D5094C5E255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76E15111-BB63-4E8B-837B-BBBD52960BE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Abeja defensina-1</a:t>
          </a:r>
          <a:endParaRPr lang="es-EC" sz="1600" dirty="0">
            <a:solidFill>
              <a:schemeClr val="tx1"/>
            </a:solidFill>
          </a:endParaRPr>
        </a:p>
      </dgm:t>
    </dgm:pt>
    <dgm:pt modelId="{8F220054-7BBC-4D78-A21E-B02385F54AD8}" type="parTrans" cxnId="{B35AE8D8-7B83-4415-91D3-777BF427158D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3E9FEBF0-9B1F-4660-9762-BC99F7F7DF6C}" type="sibTrans" cxnId="{B35AE8D8-7B83-4415-91D3-777BF427158D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EBB87589-852B-492D-9D90-F7E6621F89F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Compuestos </a:t>
          </a:r>
          <a:r>
            <a:rPr lang="es-EC" sz="1600" dirty="0" err="1" smtClean="0">
              <a:solidFill>
                <a:schemeClr val="tx1"/>
              </a:solidFill>
            </a:rPr>
            <a:t>fitoquímicos</a:t>
          </a:r>
          <a:endParaRPr lang="es-EC" sz="1600" dirty="0">
            <a:solidFill>
              <a:schemeClr val="tx1"/>
            </a:solidFill>
          </a:endParaRPr>
        </a:p>
      </dgm:t>
    </dgm:pt>
    <dgm:pt modelId="{C11ED54A-4808-44A6-B122-689E91047381}" type="parTrans" cxnId="{4E5FA479-2C38-4B38-8ED3-87FAD755DFE5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B319BBF0-30AA-49AF-9417-D2D69DFD0CAC}" type="sibTrans" cxnId="{4E5FA479-2C38-4B38-8ED3-87FAD755DFE5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AE8D16AB-1A36-4A57-B787-915375D3F37C}" type="pres">
      <dgm:prSet presAssocID="{A81BF79D-4152-4B68-834B-AA7465D9AC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2A2DA5-1E9B-4A41-AB3C-2F302DA29D9E}" type="pres">
      <dgm:prSet presAssocID="{5FC915B0-4294-491D-9D67-527F81DF4F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F0FFFC-0B4F-492E-9E8F-3721488455C2}" type="pres">
      <dgm:prSet presAssocID="{630B236B-6959-4D90-B5A3-CF68BCE83AE3}" presName="sibTrans" presStyleCnt="0"/>
      <dgm:spPr/>
      <dgm:t>
        <a:bodyPr/>
        <a:lstStyle/>
        <a:p>
          <a:endParaRPr lang="es-EC"/>
        </a:p>
      </dgm:t>
    </dgm:pt>
    <dgm:pt modelId="{B8061110-0120-49B1-9964-C7A411D0388C}" type="pres">
      <dgm:prSet presAssocID="{C07BFD1D-9645-4D68-95FC-E1168ACFB12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1B594A-AA93-424D-AF8D-9C6383AED750}" type="pres">
      <dgm:prSet presAssocID="{85D5B4BE-0565-4CC6-BF11-EB80FABCE690}" presName="sibTrans" presStyleCnt="0"/>
      <dgm:spPr/>
      <dgm:t>
        <a:bodyPr/>
        <a:lstStyle/>
        <a:p>
          <a:endParaRPr lang="es-EC"/>
        </a:p>
      </dgm:t>
    </dgm:pt>
    <dgm:pt modelId="{B4FC139F-20E0-4A23-8FF1-6499D777F232}" type="pres">
      <dgm:prSet presAssocID="{6BB125A1-22FF-482A-96EB-E7ADCE1356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B4A0C2-6CEB-49D0-B49C-6B4ED1E10CBE}" type="pres">
      <dgm:prSet presAssocID="{8F81F3FB-F4ED-4F0F-B5E5-8C6091125FA1}" presName="sibTrans" presStyleCnt="0"/>
      <dgm:spPr/>
      <dgm:t>
        <a:bodyPr/>
        <a:lstStyle/>
        <a:p>
          <a:endParaRPr lang="es-EC"/>
        </a:p>
      </dgm:t>
    </dgm:pt>
    <dgm:pt modelId="{EAE69AEA-A99E-45A1-BA0F-90610AFB2EF0}" type="pres">
      <dgm:prSet presAssocID="{3AD08EB2-C979-4E39-97D7-1F900FE87D7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52BE82-F702-4738-99B9-48828A6C3837}" type="pres">
      <dgm:prSet presAssocID="{360AB702-973D-4785-9105-1162092C599D}" presName="sibTrans" presStyleCnt="0"/>
      <dgm:spPr/>
      <dgm:t>
        <a:bodyPr/>
        <a:lstStyle/>
        <a:p>
          <a:endParaRPr lang="es-EC"/>
        </a:p>
      </dgm:t>
    </dgm:pt>
    <dgm:pt modelId="{19721419-FFDA-4DD0-943A-08B062626A74}" type="pres">
      <dgm:prSet presAssocID="{76E15111-BB63-4E8B-837B-BBBD52960BE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6A0CFF-6BAB-41A6-ADF8-93660A95E983}" type="pres">
      <dgm:prSet presAssocID="{3E9FEBF0-9B1F-4660-9762-BC99F7F7DF6C}" presName="sibTrans" presStyleCnt="0"/>
      <dgm:spPr/>
      <dgm:t>
        <a:bodyPr/>
        <a:lstStyle/>
        <a:p>
          <a:endParaRPr lang="es-EC"/>
        </a:p>
      </dgm:t>
    </dgm:pt>
    <dgm:pt modelId="{FCA0D37C-81B3-4C6F-8445-943BE0DF9F83}" type="pres">
      <dgm:prSet presAssocID="{EBB87589-852B-492D-9D90-F7E6621F89F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6220EC-358A-4224-86D2-4D5094C5E255}" srcId="{A81BF79D-4152-4B68-834B-AA7465D9AC28}" destId="{3AD08EB2-C979-4E39-97D7-1F900FE87D73}" srcOrd="3" destOrd="0" parTransId="{AF1520E5-2F69-4678-AC50-FD9D2057B8CF}" sibTransId="{360AB702-973D-4785-9105-1162092C599D}"/>
    <dgm:cxn modelId="{B35AE8D8-7B83-4415-91D3-777BF427158D}" srcId="{A81BF79D-4152-4B68-834B-AA7465D9AC28}" destId="{76E15111-BB63-4E8B-837B-BBBD52960BE1}" srcOrd="4" destOrd="0" parTransId="{8F220054-7BBC-4D78-A21E-B02385F54AD8}" sibTransId="{3E9FEBF0-9B1F-4660-9762-BC99F7F7DF6C}"/>
    <dgm:cxn modelId="{7ACC07E6-A98C-48E8-A48A-3C92446823E4}" srcId="{A81BF79D-4152-4B68-834B-AA7465D9AC28}" destId="{6BB125A1-22FF-482A-96EB-E7ADCE13560A}" srcOrd="2" destOrd="0" parTransId="{D2380738-7975-4C77-AB83-4DB3EA5075AC}" sibTransId="{8F81F3FB-F4ED-4F0F-B5E5-8C6091125FA1}"/>
    <dgm:cxn modelId="{98E5871C-71A1-4F5D-8AF4-1A0597A87BAA}" type="presOf" srcId="{EBB87589-852B-492D-9D90-F7E6621F89F1}" destId="{FCA0D37C-81B3-4C6F-8445-943BE0DF9F83}" srcOrd="0" destOrd="0" presId="urn:microsoft.com/office/officeart/2005/8/layout/default"/>
    <dgm:cxn modelId="{58FA497F-6824-4E97-87E0-137D0E65222F}" type="presOf" srcId="{C07BFD1D-9645-4D68-95FC-E1168ACFB123}" destId="{B8061110-0120-49B1-9964-C7A411D0388C}" srcOrd="0" destOrd="0" presId="urn:microsoft.com/office/officeart/2005/8/layout/default"/>
    <dgm:cxn modelId="{5B2A1365-C774-4C78-B6C4-90C00B463F99}" type="presOf" srcId="{76E15111-BB63-4E8B-837B-BBBD52960BE1}" destId="{19721419-FFDA-4DD0-943A-08B062626A74}" srcOrd="0" destOrd="0" presId="urn:microsoft.com/office/officeart/2005/8/layout/default"/>
    <dgm:cxn modelId="{4E5FA479-2C38-4B38-8ED3-87FAD755DFE5}" srcId="{A81BF79D-4152-4B68-834B-AA7465D9AC28}" destId="{EBB87589-852B-492D-9D90-F7E6621F89F1}" srcOrd="5" destOrd="0" parTransId="{C11ED54A-4808-44A6-B122-689E91047381}" sibTransId="{B319BBF0-30AA-49AF-9417-D2D69DFD0CAC}"/>
    <dgm:cxn modelId="{EE267EB2-1F58-429D-899F-B6EB93F605E1}" type="presOf" srcId="{3AD08EB2-C979-4E39-97D7-1F900FE87D73}" destId="{EAE69AEA-A99E-45A1-BA0F-90610AFB2EF0}" srcOrd="0" destOrd="0" presId="urn:microsoft.com/office/officeart/2005/8/layout/default"/>
    <dgm:cxn modelId="{8E09B066-A07F-4C54-B4D8-4E43FAA5FBB3}" srcId="{A81BF79D-4152-4B68-834B-AA7465D9AC28}" destId="{5FC915B0-4294-491D-9D67-527F81DF4FA8}" srcOrd="0" destOrd="0" parTransId="{7956C047-E729-4098-A29B-5B5621B72BC0}" sibTransId="{630B236B-6959-4D90-B5A3-CF68BCE83AE3}"/>
    <dgm:cxn modelId="{0A69735C-66F9-4B69-8704-FE2003369B20}" type="presOf" srcId="{A81BF79D-4152-4B68-834B-AA7465D9AC28}" destId="{AE8D16AB-1A36-4A57-B787-915375D3F37C}" srcOrd="0" destOrd="0" presId="urn:microsoft.com/office/officeart/2005/8/layout/default"/>
    <dgm:cxn modelId="{8028837E-6DD4-45E2-B1D3-C9CFB59C871C}" srcId="{A81BF79D-4152-4B68-834B-AA7465D9AC28}" destId="{C07BFD1D-9645-4D68-95FC-E1168ACFB123}" srcOrd="1" destOrd="0" parTransId="{613BA8B1-0252-40AB-8109-61A66307F5C7}" sibTransId="{85D5B4BE-0565-4CC6-BF11-EB80FABCE690}"/>
    <dgm:cxn modelId="{D9C4D57A-332C-482A-896E-D7E6A8FF1A0D}" type="presOf" srcId="{5FC915B0-4294-491D-9D67-527F81DF4FA8}" destId="{6E2A2DA5-1E9B-4A41-AB3C-2F302DA29D9E}" srcOrd="0" destOrd="0" presId="urn:microsoft.com/office/officeart/2005/8/layout/default"/>
    <dgm:cxn modelId="{46A3B73A-DC50-43FB-A7E6-EB0D88DBA161}" type="presOf" srcId="{6BB125A1-22FF-482A-96EB-E7ADCE13560A}" destId="{B4FC139F-20E0-4A23-8FF1-6499D777F232}" srcOrd="0" destOrd="0" presId="urn:microsoft.com/office/officeart/2005/8/layout/default"/>
    <dgm:cxn modelId="{53BCF3CF-5C94-4D87-BE50-96B72D87A8CC}" type="presParOf" srcId="{AE8D16AB-1A36-4A57-B787-915375D3F37C}" destId="{6E2A2DA5-1E9B-4A41-AB3C-2F302DA29D9E}" srcOrd="0" destOrd="0" presId="urn:microsoft.com/office/officeart/2005/8/layout/default"/>
    <dgm:cxn modelId="{EC15F1E0-2507-4CE7-96D7-69BB2B00A566}" type="presParOf" srcId="{AE8D16AB-1A36-4A57-B787-915375D3F37C}" destId="{7FF0FFFC-0B4F-492E-9E8F-3721488455C2}" srcOrd="1" destOrd="0" presId="urn:microsoft.com/office/officeart/2005/8/layout/default"/>
    <dgm:cxn modelId="{35602C5D-C0FD-45A2-AB59-9001F96788D6}" type="presParOf" srcId="{AE8D16AB-1A36-4A57-B787-915375D3F37C}" destId="{B8061110-0120-49B1-9964-C7A411D0388C}" srcOrd="2" destOrd="0" presId="urn:microsoft.com/office/officeart/2005/8/layout/default"/>
    <dgm:cxn modelId="{A4A50323-0500-4256-B441-5DAD451FB645}" type="presParOf" srcId="{AE8D16AB-1A36-4A57-B787-915375D3F37C}" destId="{8A1B594A-AA93-424D-AF8D-9C6383AED750}" srcOrd="3" destOrd="0" presId="urn:microsoft.com/office/officeart/2005/8/layout/default"/>
    <dgm:cxn modelId="{E319152C-7AE8-4BBD-A478-E2814D6DFEB6}" type="presParOf" srcId="{AE8D16AB-1A36-4A57-B787-915375D3F37C}" destId="{B4FC139F-20E0-4A23-8FF1-6499D777F232}" srcOrd="4" destOrd="0" presId="urn:microsoft.com/office/officeart/2005/8/layout/default"/>
    <dgm:cxn modelId="{8AF91C3C-D3A7-4966-BBDA-BF897FCCAF10}" type="presParOf" srcId="{AE8D16AB-1A36-4A57-B787-915375D3F37C}" destId="{11B4A0C2-6CEB-49D0-B49C-6B4ED1E10CBE}" srcOrd="5" destOrd="0" presId="urn:microsoft.com/office/officeart/2005/8/layout/default"/>
    <dgm:cxn modelId="{6EFCD783-5F55-42CC-80B7-135946986342}" type="presParOf" srcId="{AE8D16AB-1A36-4A57-B787-915375D3F37C}" destId="{EAE69AEA-A99E-45A1-BA0F-90610AFB2EF0}" srcOrd="6" destOrd="0" presId="urn:microsoft.com/office/officeart/2005/8/layout/default"/>
    <dgm:cxn modelId="{85A10537-63E9-46DB-9FF3-6656B7C07536}" type="presParOf" srcId="{AE8D16AB-1A36-4A57-B787-915375D3F37C}" destId="{0D52BE82-F702-4738-99B9-48828A6C3837}" srcOrd="7" destOrd="0" presId="urn:microsoft.com/office/officeart/2005/8/layout/default"/>
    <dgm:cxn modelId="{3CD2FDE3-620F-4AA5-A0A5-D93C903BEF39}" type="presParOf" srcId="{AE8D16AB-1A36-4A57-B787-915375D3F37C}" destId="{19721419-FFDA-4DD0-943A-08B062626A74}" srcOrd="8" destOrd="0" presId="urn:microsoft.com/office/officeart/2005/8/layout/default"/>
    <dgm:cxn modelId="{DD09E31E-ED7E-44D9-93B4-1DC3F87FEDE2}" type="presParOf" srcId="{AE8D16AB-1A36-4A57-B787-915375D3F37C}" destId="{C46A0CFF-6BAB-41A6-ADF8-93660A95E983}" srcOrd="9" destOrd="0" presId="urn:microsoft.com/office/officeart/2005/8/layout/default"/>
    <dgm:cxn modelId="{2CA097B4-ED17-467D-97BF-EF43DD6C6D7E}" type="presParOf" srcId="{AE8D16AB-1A36-4A57-B787-915375D3F37C}" destId="{FCA0D37C-81B3-4C6F-8445-943BE0DF9F8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6BCD9-CC60-4D99-A142-86669D2CB51D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E95D60C-22B6-4066-BF23-D6E46D2C4A66}">
      <dgm:prSet phldrT="[Texto]"/>
      <dgm:spPr/>
      <dgm:t>
        <a:bodyPr/>
        <a:lstStyle/>
        <a:p>
          <a:r>
            <a:rPr lang="es-ES" dirty="0" smtClean="0"/>
            <a:t>Fuente primaria</a:t>
          </a:r>
          <a:endParaRPr lang="es-ES" dirty="0"/>
        </a:p>
      </dgm:t>
    </dgm:pt>
    <dgm:pt modelId="{B4DA4BF2-75C1-4C96-A5F1-F0C4A5FE5CE1}" type="parTrans" cxnId="{8F58D932-D6EA-4D83-B949-1D9566464202}">
      <dgm:prSet/>
      <dgm:spPr/>
      <dgm:t>
        <a:bodyPr/>
        <a:lstStyle/>
        <a:p>
          <a:endParaRPr lang="es-ES"/>
        </a:p>
      </dgm:t>
    </dgm:pt>
    <dgm:pt modelId="{EC8D47F7-93E7-44D6-ACD6-198FF21837F1}" type="sibTrans" cxnId="{8F58D932-D6EA-4D83-B949-1D9566464202}">
      <dgm:prSet/>
      <dgm:spPr/>
      <dgm:t>
        <a:bodyPr/>
        <a:lstStyle/>
        <a:p>
          <a:endParaRPr lang="es-ES"/>
        </a:p>
      </dgm:t>
    </dgm:pt>
    <dgm:pt modelId="{52AA6CF8-BF1A-4AB6-9E72-B98E0DB1378E}">
      <dgm:prSet phldrT="[Texto]"/>
      <dgm:spPr/>
      <dgm:t>
        <a:bodyPr/>
        <a:lstStyle/>
        <a:p>
          <a:r>
            <a:rPr lang="es-ES" dirty="0" smtClean="0"/>
            <a:t>Polen</a:t>
          </a:r>
          <a:endParaRPr lang="es-ES" dirty="0"/>
        </a:p>
      </dgm:t>
    </dgm:pt>
    <dgm:pt modelId="{DF9A26E5-B827-4930-8F4A-0883AB8CCF44}" type="parTrans" cxnId="{DFF49A80-3D83-4A2D-95B2-556F9371677A}">
      <dgm:prSet/>
      <dgm:spPr/>
      <dgm:t>
        <a:bodyPr/>
        <a:lstStyle/>
        <a:p>
          <a:endParaRPr lang="es-ES"/>
        </a:p>
      </dgm:t>
    </dgm:pt>
    <dgm:pt modelId="{7FADB58A-03C0-4AAB-984E-01FFEECE0556}" type="sibTrans" cxnId="{DFF49A80-3D83-4A2D-95B2-556F9371677A}">
      <dgm:prSet/>
      <dgm:spPr/>
      <dgm:t>
        <a:bodyPr/>
        <a:lstStyle/>
        <a:p>
          <a:endParaRPr lang="es-ES"/>
        </a:p>
      </dgm:t>
    </dgm:pt>
    <dgm:pt modelId="{D6739199-E8DF-4BB0-A1F6-BE205E38F5E6}">
      <dgm:prSet phldrT="[Texto]"/>
      <dgm:spPr/>
      <dgm:t>
        <a:bodyPr/>
        <a:lstStyle/>
        <a:p>
          <a:r>
            <a:rPr lang="es-ES" dirty="0" smtClean="0"/>
            <a:t>Fuente secundaria</a:t>
          </a:r>
          <a:endParaRPr lang="es-ES" dirty="0"/>
        </a:p>
      </dgm:t>
    </dgm:pt>
    <dgm:pt modelId="{EF5C1890-8A72-48FC-930C-2AF0E18B9933}" type="parTrans" cxnId="{96881BCB-26B1-4DB9-9D59-ED47858CFA8B}">
      <dgm:prSet/>
      <dgm:spPr/>
      <dgm:t>
        <a:bodyPr/>
        <a:lstStyle/>
        <a:p>
          <a:endParaRPr lang="es-ES"/>
        </a:p>
      </dgm:t>
    </dgm:pt>
    <dgm:pt modelId="{CC2DC667-9956-448C-8F33-B1DE9F4828FE}" type="sibTrans" cxnId="{96881BCB-26B1-4DB9-9D59-ED47858CFA8B}">
      <dgm:prSet/>
      <dgm:spPr/>
      <dgm:t>
        <a:bodyPr/>
        <a:lstStyle/>
        <a:p>
          <a:endParaRPr lang="es-ES"/>
        </a:p>
      </dgm:t>
    </dgm:pt>
    <dgm:pt modelId="{CF421B4D-EDEA-4D22-8BD9-39168082B956}">
      <dgm:prSet phldrT="[Texto]"/>
      <dgm:spPr/>
      <dgm:t>
        <a:bodyPr/>
        <a:lstStyle/>
        <a:p>
          <a:r>
            <a:rPr lang="es-ES" dirty="0" smtClean="0"/>
            <a:t>Malas prácticas de cosecha de la miel</a:t>
          </a:r>
          <a:endParaRPr lang="es-ES" dirty="0"/>
        </a:p>
      </dgm:t>
    </dgm:pt>
    <dgm:pt modelId="{09765EDC-9CAE-4CE6-B176-64957C4C87C2}" type="parTrans" cxnId="{EDE6F3BB-B0D9-4FC3-BACF-2643AC33D320}">
      <dgm:prSet/>
      <dgm:spPr/>
      <dgm:t>
        <a:bodyPr/>
        <a:lstStyle/>
        <a:p>
          <a:endParaRPr lang="es-ES"/>
        </a:p>
      </dgm:t>
    </dgm:pt>
    <dgm:pt modelId="{C8EC9C96-A6F3-4944-BCC1-08A36BD74C25}" type="sibTrans" cxnId="{EDE6F3BB-B0D9-4FC3-BACF-2643AC33D320}">
      <dgm:prSet/>
      <dgm:spPr/>
      <dgm:t>
        <a:bodyPr/>
        <a:lstStyle/>
        <a:p>
          <a:endParaRPr lang="es-ES"/>
        </a:p>
      </dgm:t>
    </dgm:pt>
    <dgm:pt modelId="{41C23121-0BFD-44A0-8C46-0ACB6B6EAAA8}">
      <dgm:prSet phldrT="[Texto]"/>
      <dgm:spPr/>
      <dgm:t>
        <a:bodyPr/>
        <a:lstStyle/>
        <a:p>
          <a:r>
            <a:rPr lang="es-ES" dirty="0" smtClean="0"/>
            <a:t>Flores </a:t>
          </a:r>
          <a:endParaRPr lang="es-ES" dirty="0"/>
        </a:p>
      </dgm:t>
    </dgm:pt>
    <dgm:pt modelId="{4556808F-5F11-44EF-ADC9-A2C223E06048}" type="parTrans" cxnId="{3D1C0D70-F7D2-4EA6-9BF5-C4357C7F2EAD}">
      <dgm:prSet/>
      <dgm:spPr/>
      <dgm:t>
        <a:bodyPr/>
        <a:lstStyle/>
        <a:p>
          <a:endParaRPr lang="es-ES"/>
        </a:p>
      </dgm:t>
    </dgm:pt>
    <dgm:pt modelId="{202FB503-265E-4D2F-AF3B-524111CB7E2E}" type="sibTrans" cxnId="{3D1C0D70-F7D2-4EA6-9BF5-C4357C7F2EAD}">
      <dgm:prSet/>
      <dgm:spPr/>
      <dgm:t>
        <a:bodyPr/>
        <a:lstStyle/>
        <a:p>
          <a:endParaRPr lang="es-ES"/>
        </a:p>
      </dgm:t>
    </dgm:pt>
    <dgm:pt modelId="{A8D0DC3E-8731-49A0-A78D-8E001C8CC89C}">
      <dgm:prSet phldrT="[Texto]"/>
      <dgm:spPr/>
      <dgm:t>
        <a:bodyPr/>
        <a:lstStyle/>
        <a:p>
          <a:r>
            <a:rPr lang="es-ES" dirty="0" smtClean="0"/>
            <a:t>Colmena</a:t>
          </a:r>
          <a:endParaRPr lang="es-ES" dirty="0"/>
        </a:p>
      </dgm:t>
    </dgm:pt>
    <dgm:pt modelId="{FEC6ED72-DE2D-411E-A7BC-449F2CAD13ED}" type="parTrans" cxnId="{740853F7-46EE-49DF-85D7-28B54BD94B34}">
      <dgm:prSet/>
      <dgm:spPr/>
      <dgm:t>
        <a:bodyPr/>
        <a:lstStyle/>
        <a:p>
          <a:endParaRPr lang="es-ES"/>
        </a:p>
      </dgm:t>
    </dgm:pt>
    <dgm:pt modelId="{B9963D5F-F534-412E-812F-41DF435F1B24}" type="sibTrans" cxnId="{740853F7-46EE-49DF-85D7-28B54BD94B34}">
      <dgm:prSet/>
      <dgm:spPr/>
      <dgm:t>
        <a:bodyPr/>
        <a:lstStyle/>
        <a:p>
          <a:endParaRPr lang="es-ES"/>
        </a:p>
      </dgm:t>
    </dgm:pt>
    <dgm:pt modelId="{3BFCB3C9-96E0-4618-AE95-D48D9F96CE37}">
      <dgm:prSet phldrT="[Texto]"/>
      <dgm:spPr/>
      <dgm:t>
        <a:bodyPr/>
        <a:lstStyle/>
        <a:p>
          <a:r>
            <a:rPr lang="es-ES" dirty="0" smtClean="0"/>
            <a:t>Tracto digestivo de la abeja</a:t>
          </a:r>
          <a:endParaRPr lang="es-ES" dirty="0"/>
        </a:p>
      </dgm:t>
    </dgm:pt>
    <dgm:pt modelId="{08F9A31C-4603-40FD-926B-6F00F32CBC11}" type="parTrans" cxnId="{327F3A95-BA4D-45C9-A1A1-AB2D05B709E5}">
      <dgm:prSet/>
      <dgm:spPr/>
      <dgm:t>
        <a:bodyPr/>
        <a:lstStyle/>
        <a:p>
          <a:endParaRPr lang="es-ES"/>
        </a:p>
      </dgm:t>
    </dgm:pt>
    <dgm:pt modelId="{726A5DF5-2D1D-40B0-A15E-FF5143A8539B}" type="sibTrans" cxnId="{327F3A95-BA4D-45C9-A1A1-AB2D05B709E5}">
      <dgm:prSet/>
      <dgm:spPr/>
      <dgm:t>
        <a:bodyPr/>
        <a:lstStyle/>
        <a:p>
          <a:endParaRPr lang="es-ES"/>
        </a:p>
      </dgm:t>
    </dgm:pt>
    <dgm:pt modelId="{035E01EB-88DB-4527-B801-9E6EAE556554}">
      <dgm:prSet phldrT="[Texto]"/>
      <dgm:spPr/>
      <dgm:t>
        <a:bodyPr/>
        <a:lstStyle/>
        <a:p>
          <a:r>
            <a:rPr lang="es-ES" dirty="0" smtClean="0"/>
            <a:t>Inadecuados sitios de ubicación de los nidos</a:t>
          </a:r>
          <a:endParaRPr lang="es-ES" dirty="0"/>
        </a:p>
      </dgm:t>
    </dgm:pt>
    <dgm:pt modelId="{4BE08301-EFB4-47C2-AE77-34EB1F096F99}" type="parTrans" cxnId="{E1140005-3DAE-4AAC-BCC3-50C015B51344}">
      <dgm:prSet/>
      <dgm:spPr/>
      <dgm:t>
        <a:bodyPr/>
        <a:lstStyle/>
        <a:p>
          <a:endParaRPr lang="es-ES"/>
        </a:p>
      </dgm:t>
    </dgm:pt>
    <dgm:pt modelId="{B57107F2-32F1-4AB0-ABF1-36F028237C45}" type="sibTrans" cxnId="{E1140005-3DAE-4AAC-BCC3-50C015B51344}">
      <dgm:prSet/>
      <dgm:spPr/>
      <dgm:t>
        <a:bodyPr/>
        <a:lstStyle/>
        <a:p>
          <a:endParaRPr lang="es-ES"/>
        </a:p>
      </dgm:t>
    </dgm:pt>
    <dgm:pt modelId="{FD270328-6137-4336-A641-0729756F5FBC}">
      <dgm:prSet phldrT="[Texto]"/>
      <dgm:spPr/>
      <dgm:t>
        <a:bodyPr/>
        <a:lstStyle/>
        <a:p>
          <a:endParaRPr lang="es-ES" dirty="0"/>
        </a:p>
      </dgm:t>
    </dgm:pt>
    <dgm:pt modelId="{91B9ECD3-90C4-4CE8-A448-2A553C1C2754}" type="parTrans" cxnId="{591C1006-5F30-4B15-83D2-2B4EB71A9FBB}">
      <dgm:prSet/>
      <dgm:spPr/>
      <dgm:t>
        <a:bodyPr/>
        <a:lstStyle/>
        <a:p>
          <a:endParaRPr lang="es-ES"/>
        </a:p>
      </dgm:t>
    </dgm:pt>
    <dgm:pt modelId="{B88DC0B3-85F8-437B-BB97-8E852F24B5B3}" type="sibTrans" cxnId="{591C1006-5F30-4B15-83D2-2B4EB71A9FBB}">
      <dgm:prSet/>
      <dgm:spPr/>
      <dgm:t>
        <a:bodyPr/>
        <a:lstStyle/>
        <a:p>
          <a:endParaRPr lang="es-ES"/>
        </a:p>
      </dgm:t>
    </dgm:pt>
    <dgm:pt modelId="{AE4E77B8-3D77-47E5-BD50-2FE019478FD0}">
      <dgm:prSet phldrT="[Texto]"/>
      <dgm:spPr/>
      <dgm:t>
        <a:bodyPr/>
        <a:lstStyle/>
        <a:p>
          <a:r>
            <a:rPr lang="es-ES" dirty="0" smtClean="0"/>
            <a:t>Aire/suelo</a:t>
          </a:r>
          <a:endParaRPr lang="es-ES" dirty="0"/>
        </a:p>
      </dgm:t>
    </dgm:pt>
    <dgm:pt modelId="{AC09BA48-B772-4B6D-B8B6-DDB3B3ED589F}" type="parTrans" cxnId="{AC83B5C3-B2B0-42E2-8367-D2501C828AD3}">
      <dgm:prSet/>
      <dgm:spPr/>
      <dgm:t>
        <a:bodyPr/>
        <a:lstStyle/>
        <a:p>
          <a:endParaRPr lang="es-EC"/>
        </a:p>
      </dgm:t>
    </dgm:pt>
    <dgm:pt modelId="{6C8D8927-8955-4587-B306-CF965AF4A28A}" type="sibTrans" cxnId="{AC83B5C3-B2B0-42E2-8367-D2501C828AD3}">
      <dgm:prSet/>
      <dgm:spPr/>
      <dgm:t>
        <a:bodyPr/>
        <a:lstStyle/>
        <a:p>
          <a:endParaRPr lang="es-EC"/>
        </a:p>
      </dgm:t>
    </dgm:pt>
    <dgm:pt modelId="{30835A0E-6756-496B-A7BA-76874F8D135C}" type="pres">
      <dgm:prSet presAssocID="{6A66BCD9-CC60-4D99-A142-86669D2CB5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A368AC3-738A-48F5-9599-98DE396D8AB7}" type="pres">
      <dgm:prSet presAssocID="{6A66BCD9-CC60-4D99-A142-86669D2CB51D}" presName="arrow" presStyleLbl="bgShp" presStyleIdx="0" presStyleCnt="1"/>
      <dgm:spPr/>
    </dgm:pt>
    <dgm:pt modelId="{25C337F9-3697-45AC-821A-919679FE98D2}" type="pres">
      <dgm:prSet presAssocID="{6A66BCD9-CC60-4D99-A142-86669D2CB51D}" presName="points" presStyleCnt="0"/>
      <dgm:spPr/>
    </dgm:pt>
    <dgm:pt modelId="{9784FF66-2D7E-4617-9603-78C1F79182B8}" type="pres">
      <dgm:prSet presAssocID="{CE95D60C-22B6-4066-BF23-D6E46D2C4A66}" presName="compositeA" presStyleCnt="0"/>
      <dgm:spPr/>
    </dgm:pt>
    <dgm:pt modelId="{DF6D7C28-3FC9-4728-ACFC-694A0C282514}" type="pres">
      <dgm:prSet presAssocID="{CE95D60C-22B6-4066-BF23-D6E46D2C4A66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94C16C-C706-4C65-AC8F-855261DD23B2}" type="pres">
      <dgm:prSet presAssocID="{CE95D60C-22B6-4066-BF23-D6E46D2C4A66}" presName="circleA" presStyleLbl="node1" presStyleIdx="0" presStyleCnt="2"/>
      <dgm:spPr/>
    </dgm:pt>
    <dgm:pt modelId="{9A775850-213A-40EA-96D6-3B1CBBD55875}" type="pres">
      <dgm:prSet presAssocID="{CE95D60C-22B6-4066-BF23-D6E46D2C4A66}" presName="spaceA" presStyleCnt="0"/>
      <dgm:spPr/>
    </dgm:pt>
    <dgm:pt modelId="{5C4D202D-CCBD-4D82-AFC8-245B69081C87}" type="pres">
      <dgm:prSet presAssocID="{EC8D47F7-93E7-44D6-ACD6-198FF21837F1}" presName="space" presStyleCnt="0"/>
      <dgm:spPr/>
    </dgm:pt>
    <dgm:pt modelId="{34FC4D12-F999-46A2-86F3-73899AA8CBBC}" type="pres">
      <dgm:prSet presAssocID="{D6739199-E8DF-4BB0-A1F6-BE205E38F5E6}" presName="compositeB" presStyleCnt="0"/>
      <dgm:spPr/>
    </dgm:pt>
    <dgm:pt modelId="{C9360096-C28C-4AB4-B8F0-EC0334E0334C}" type="pres">
      <dgm:prSet presAssocID="{D6739199-E8DF-4BB0-A1F6-BE205E38F5E6}" presName="textB" presStyleLbl="revTx" presStyleIdx="1" presStyleCnt="2" custScaleX="93718" custLinFactNeighborX="15801" custLinFactNeighborY="-13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554387-E54A-4019-9045-EAA931818011}" type="pres">
      <dgm:prSet presAssocID="{D6739199-E8DF-4BB0-A1F6-BE205E38F5E6}" presName="circleB" presStyleLbl="node1" presStyleIdx="1" presStyleCnt="2"/>
      <dgm:spPr/>
    </dgm:pt>
    <dgm:pt modelId="{E8AD0B3C-E3E7-4930-9D9B-74E18CB4FDD5}" type="pres">
      <dgm:prSet presAssocID="{D6739199-E8DF-4BB0-A1F6-BE205E38F5E6}" presName="spaceB" presStyleCnt="0"/>
      <dgm:spPr/>
    </dgm:pt>
  </dgm:ptLst>
  <dgm:cxnLst>
    <dgm:cxn modelId="{0DB4AF4E-D77D-45E0-B59B-D95AB257C3AD}" type="presOf" srcId="{CE95D60C-22B6-4066-BF23-D6E46D2C4A66}" destId="{DF6D7C28-3FC9-4728-ACFC-694A0C282514}" srcOrd="0" destOrd="0" presId="urn:microsoft.com/office/officeart/2005/8/layout/hProcess11"/>
    <dgm:cxn modelId="{DFF49A80-3D83-4A2D-95B2-556F9371677A}" srcId="{CE95D60C-22B6-4066-BF23-D6E46D2C4A66}" destId="{52AA6CF8-BF1A-4AB6-9E72-B98E0DB1378E}" srcOrd="0" destOrd="0" parTransId="{DF9A26E5-B827-4930-8F4A-0883AB8CCF44}" sibTransId="{7FADB58A-03C0-4AAB-984E-01FFEECE0556}"/>
    <dgm:cxn modelId="{83B6E4DA-4256-440C-815D-D5796353BE09}" type="presOf" srcId="{3BFCB3C9-96E0-4618-AE95-D48D9F96CE37}" destId="{DF6D7C28-3FC9-4728-ACFC-694A0C282514}" srcOrd="0" destOrd="5" presId="urn:microsoft.com/office/officeart/2005/8/layout/hProcess11"/>
    <dgm:cxn modelId="{740853F7-46EE-49DF-85D7-28B54BD94B34}" srcId="{CE95D60C-22B6-4066-BF23-D6E46D2C4A66}" destId="{A8D0DC3E-8731-49A0-A78D-8E001C8CC89C}" srcOrd="3" destOrd="0" parTransId="{FEC6ED72-DE2D-411E-A7BC-449F2CAD13ED}" sibTransId="{B9963D5F-F534-412E-812F-41DF435F1B24}"/>
    <dgm:cxn modelId="{E1140005-3DAE-4AAC-BCC3-50C015B51344}" srcId="{D6739199-E8DF-4BB0-A1F6-BE205E38F5E6}" destId="{035E01EB-88DB-4527-B801-9E6EAE556554}" srcOrd="1" destOrd="0" parTransId="{4BE08301-EFB4-47C2-AE77-34EB1F096F99}" sibTransId="{B57107F2-32F1-4AB0-ABF1-36F028237C45}"/>
    <dgm:cxn modelId="{16DD9572-1C44-427E-A2E5-D15F44ECD56B}" type="presOf" srcId="{FD270328-6137-4336-A641-0729756F5FBC}" destId="{C9360096-C28C-4AB4-B8F0-EC0334E0334C}" srcOrd="0" destOrd="3" presId="urn:microsoft.com/office/officeart/2005/8/layout/hProcess11"/>
    <dgm:cxn modelId="{96881BCB-26B1-4DB9-9D59-ED47858CFA8B}" srcId="{6A66BCD9-CC60-4D99-A142-86669D2CB51D}" destId="{D6739199-E8DF-4BB0-A1F6-BE205E38F5E6}" srcOrd="1" destOrd="0" parTransId="{EF5C1890-8A72-48FC-930C-2AF0E18B9933}" sibTransId="{CC2DC667-9956-448C-8F33-B1DE9F4828FE}"/>
    <dgm:cxn modelId="{3D1C0D70-F7D2-4EA6-9BF5-C4357C7F2EAD}" srcId="{CE95D60C-22B6-4066-BF23-D6E46D2C4A66}" destId="{41C23121-0BFD-44A0-8C46-0ACB6B6EAAA8}" srcOrd="1" destOrd="0" parTransId="{4556808F-5F11-44EF-ADC9-A2C223E06048}" sibTransId="{202FB503-265E-4D2F-AF3B-524111CB7E2E}"/>
    <dgm:cxn modelId="{327F3A95-BA4D-45C9-A1A1-AB2D05B709E5}" srcId="{CE95D60C-22B6-4066-BF23-D6E46D2C4A66}" destId="{3BFCB3C9-96E0-4618-AE95-D48D9F96CE37}" srcOrd="4" destOrd="0" parTransId="{08F9A31C-4603-40FD-926B-6F00F32CBC11}" sibTransId="{726A5DF5-2D1D-40B0-A15E-FF5143A8539B}"/>
    <dgm:cxn modelId="{E60E5473-1F10-42B9-948C-75CA3FBE5CA6}" type="presOf" srcId="{A8D0DC3E-8731-49A0-A78D-8E001C8CC89C}" destId="{DF6D7C28-3FC9-4728-ACFC-694A0C282514}" srcOrd="0" destOrd="4" presId="urn:microsoft.com/office/officeart/2005/8/layout/hProcess11"/>
    <dgm:cxn modelId="{AC83B5C3-B2B0-42E2-8367-D2501C828AD3}" srcId="{CE95D60C-22B6-4066-BF23-D6E46D2C4A66}" destId="{AE4E77B8-3D77-47E5-BD50-2FE019478FD0}" srcOrd="2" destOrd="0" parTransId="{AC09BA48-B772-4B6D-B8B6-DDB3B3ED589F}" sibTransId="{6C8D8927-8955-4587-B306-CF965AF4A28A}"/>
    <dgm:cxn modelId="{EDE6F3BB-B0D9-4FC3-BACF-2643AC33D320}" srcId="{D6739199-E8DF-4BB0-A1F6-BE205E38F5E6}" destId="{CF421B4D-EDEA-4D22-8BD9-39168082B956}" srcOrd="0" destOrd="0" parTransId="{09765EDC-9CAE-4CE6-B176-64957C4C87C2}" sibTransId="{C8EC9C96-A6F3-4944-BCC1-08A36BD74C25}"/>
    <dgm:cxn modelId="{D4F6264A-3436-4F90-82CF-E72388DDB14C}" type="presOf" srcId="{AE4E77B8-3D77-47E5-BD50-2FE019478FD0}" destId="{DF6D7C28-3FC9-4728-ACFC-694A0C282514}" srcOrd="0" destOrd="3" presId="urn:microsoft.com/office/officeart/2005/8/layout/hProcess11"/>
    <dgm:cxn modelId="{591C1006-5F30-4B15-83D2-2B4EB71A9FBB}" srcId="{D6739199-E8DF-4BB0-A1F6-BE205E38F5E6}" destId="{FD270328-6137-4336-A641-0729756F5FBC}" srcOrd="2" destOrd="0" parTransId="{91B9ECD3-90C4-4CE8-A448-2A553C1C2754}" sibTransId="{B88DC0B3-85F8-437B-BB97-8E852F24B5B3}"/>
    <dgm:cxn modelId="{22977003-4595-4F24-9295-BF903E8EDFCF}" type="presOf" srcId="{CF421B4D-EDEA-4D22-8BD9-39168082B956}" destId="{C9360096-C28C-4AB4-B8F0-EC0334E0334C}" srcOrd="0" destOrd="1" presId="urn:microsoft.com/office/officeart/2005/8/layout/hProcess11"/>
    <dgm:cxn modelId="{F057D300-FE80-453F-ABE1-6476CCF76324}" type="presOf" srcId="{41C23121-0BFD-44A0-8C46-0ACB6B6EAAA8}" destId="{DF6D7C28-3FC9-4728-ACFC-694A0C282514}" srcOrd="0" destOrd="2" presId="urn:microsoft.com/office/officeart/2005/8/layout/hProcess11"/>
    <dgm:cxn modelId="{8F58D932-D6EA-4D83-B949-1D9566464202}" srcId="{6A66BCD9-CC60-4D99-A142-86669D2CB51D}" destId="{CE95D60C-22B6-4066-BF23-D6E46D2C4A66}" srcOrd="0" destOrd="0" parTransId="{B4DA4BF2-75C1-4C96-A5F1-F0C4A5FE5CE1}" sibTransId="{EC8D47F7-93E7-44D6-ACD6-198FF21837F1}"/>
    <dgm:cxn modelId="{32F0FAE3-E06E-4714-B28B-3050A58BC605}" type="presOf" srcId="{035E01EB-88DB-4527-B801-9E6EAE556554}" destId="{C9360096-C28C-4AB4-B8F0-EC0334E0334C}" srcOrd="0" destOrd="2" presId="urn:microsoft.com/office/officeart/2005/8/layout/hProcess11"/>
    <dgm:cxn modelId="{B9EB2805-ECA7-480C-AA64-DD380163C80E}" type="presOf" srcId="{6A66BCD9-CC60-4D99-A142-86669D2CB51D}" destId="{30835A0E-6756-496B-A7BA-76874F8D135C}" srcOrd="0" destOrd="0" presId="urn:microsoft.com/office/officeart/2005/8/layout/hProcess11"/>
    <dgm:cxn modelId="{BF6C06C2-A642-4D85-A690-323E723DC662}" type="presOf" srcId="{52AA6CF8-BF1A-4AB6-9E72-B98E0DB1378E}" destId="{DF6D7C28-3FC9-4728-ACFC-694A0C282514}" srcOrd="0" destOrd="1" presId="urn:microsoft.com/office/officeart/2005/8/layout/hProcess11"/>
    <dgm:cxn modelId="{0D6C6A07-B668-449E-94A1-364D3ADBA302}" type="presOf" srcId="{D6739199-E8DF-4BB0-A1F6-BE205E38F5E6}" destId="{C9360096-C28C-4AB4-B8F0-EC0334E0334C}" srcOrd="0" destOrd="0" presId="urn:microsoft.com/office/officeart/2005/8/layout/hProcess11"/>
    <dgm:cxn modelId="{3E0861D7-E65F-4175-B987-9E44738C2F41}" type="presParOf" srcId="{30835A0E-6756-496B-A7BA-76874F8D135C}" destId="{6A368AC3-738A-48F5-9599-98DE396D8AB7}" srcOrd="0" destOrd="0" presId="urn:microsoft.com/office/officeart/2005/8/layout/hProcess11"/>
    <dgm:cxn modelId="{525A4AA7-358A-442C-803D-760820E12E8A}" type="presParOf" srcId="{30835A0E-6756-496B-A7BA-76874F8D135C}" destId="{25C337F9-3697-45AC-821A-919679FE98D2}" srcOrd="1" destOrd="0" presId="urn:microsoft.com/office/officeart/2005/8/layout/hProcess11"/>
    <dgm:cxn modelId="{583E0CAE-7C94-46D1-B904-757DE87ABE21}" type="presParOf" srcId="{25C337F9-3697-45AC-821A-919679FE98D2}" destId="{9784FF66-2D7E-4617-9603-78C1F79182B8}" srcOrd="0" destOrd="0" presId="urn:microsoft.com/office/officeart/2005/8/layout/hProcess11"/>
    <dgm:cxn modelId="{6063CBF8-A07D-4803-8333-31C26A66B49C}" type="presParOf" srcId="{9784FF66-2D7E-4617-9603-78C1F79182B8}" destId="{DF6D7C28-3FC9-4728-ACFC-694A0C282514}" srcOrd="0" destOrd="0" presId="urn:microsoft.com/office/officeart/2005/8/layout/hProcess11"/>
    <dgm:cxn modelId="{B00789A1-8F62-4322-A6A7-45AFBCDE2F65}" type="presParOf" srcId="{9784FF66-2D7E-4617-9603-78C1F79182B8}" destId="{8E94C16C-C706-4C65-AC8F-855261DD23B2}" srcOrd="1" destOrd="0" presId="urn:microsoft.com/office/officeart/2005/8/layout/hProcess11"/>
    <dgm:cxn modelId="{4338621D-02C3-4373-94E3-002A69C60C9A}" type="presParOf" srcId="{9784FF66-2D7E-4617-9603-78C1F79182B8}" destId="{9A775850-213A-40EA-96D6-3B1CBBD55875}" srcOrd="2" destOrd="0" presId="urn:microsoft.com/office/officeart/2005/8/layout/hProcess11"/>
    <dgm:cxn modelId="{80284D23-6582-4416-92DC-3AFC320774ED}" type="presParOf" srcId="{25C337F9-3697-45AC-821A-919679FE98D2}" destId="{5C4D202D-CCBD-4D82-AFC8-245B69081C87}" srcOrd="1" destOrd="0" presId="urn:microsoft.com/office/officeart/2005/8/layout/hProcess11"/>
    <dgm:cxn modelId="{1C19239A-A520-4FD0-A04D-0C3D94AA924E}" type="presParOf" srcId="{25C337F9-3697-45AC-821A-919679FE98D2}" destId="{34FC4D12-F999-46A2-86F3-73899AA8CBBC}" srcOrd="2" destOrd="0" presId="urn:microsoft.com/office/officeart/2005/8/layout/hProcess11"/>
    <dgm:cxn modelId="{03EC8626-8885-4364-8443-234682152F3A}" type="presParOf" srcId="{34FC4D12-F999-46A2-86F3-73899AA8CBBC}" destId="{C9360096-C28C-4AB4-B8F0-EC0334E0334C}" srcOrd="0" destOrd="0" presId="urn:microsoft.com/office/officeart/2005/8/layout/hProcess11"/>
    <dgm:cxn modelId="{9169B7CA-41A2-4D3A-8364-8F38F33C0AB3}" type="presParOf" srcId="{34FC4D12-F999-46A2-86F3-73899AA8CBBC}" destId="{A2554387-E54A-4019-9045-EAA931818011}" srcOrd="1" destOrd="0" presId="urn:microsoft.com/office/officeart/2005/8/layout/hProcess11"/>
    <dgm:cxn modelId="{3C2E27E7-7432-48BC-B0F5-8BE9A23E2591}" type="presParOf" srcId="{34FC4D12-F999-46A2-86F3-73899AA8CBBC}" destId="{E8AD0B3C-E3E7-4930-9D9B-74E18CB4FDD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6B80A-FC5B-4D9B-821D-08F0A905D9BD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0600032-B81C-4ED1-8551-1136341A3FCF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800" i="1" dirty="0" smtClean="0"/>
            <a:t>Scaptotrigona </a:t>
          </a:r>
          <a:r>
            <a:rPr lang="es-EC" sz="1800" dirty="0" smtClean="0"/>
            <a:t>  </a:t>
          </a:r>
          <a:endParaRPr lang="es-EC" sz="1800" dirty="0"/>
        </a:p>
      </dgm:t>
    </dgm:pt>
    <dgm:pt modelId="{10C0B7F3-D707-42B9-B9A1-83A7538900EB}" type="parTrans" cxnId="{9BF867A4-4B8C-4FFC-AB43-2C06D3F00FD5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28E2CEBC-599B-4540-AAA0-9A247603F2DE}" type="sibTrans" cxnId="{9BF867A4-4B8C-4FFC-AB43-2C06D3F00FD5}">
      <dgm:prSet custT="1"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00F268D1-7A10-43A3-9B10-CC56E6E8824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dirty="0" err="1" smtClean="0"/>
            <a:t>Dardón</a:t>
          </a:r>
          <a:r>
            <a:rPr lang="es-EC" sz="1400" dirty="0" smtClean="0"/>
            <a:t> &amp; Enríquez (2008)-Guatemala</a:t>
          </a:r>
          <a:endParaRPr lang="es-EC" sz="1400" dirty="0"/>
        </a:p>
      </dgm:t>
    </dgm:pt>
    <dgm:pt modelId="{C9F7058B-BC30-4580-ADB2-D06CCABB3ED0}" type="parTrans" cxnId="{64CD0EBF-FE33-4AC9-85E5-EE977047AADA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26928507-A931-4BF0-848E-BB0006A27F93}" type="sibTrans" cxnId="{64CD0EBF-FE33-4AC9-85E5-EE977047AADA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9B11C6E6-55BB-4469-AA01-6B7B1B3AAAA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800" i="1" dirty="0" smtClean="0"/>
            <a:t>Melipona </a:t>
          </a:r>
          <a:r>
            <a:rPr lang="es-EC" sz="1800" dirty="0" smtClean="0"/>
            <a:t> </a:t>
          </a:r>
          <a:endParaRPr lang="es-EC" sz="1400" dirty="0"/>
        </a:p>
      </dgm:t>
    </dgm:pt>
    <dgm:pt modelId="{66F0AFDF-30CC-461C-9340-54F945F25D01}" type="parTrans" cxnId="{AA0D93DF-1F75-4358-9162-576BDDD3A571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700BC0AC-CFD1-41A9-B303-E51259AFE2ED}" type="sibTrans" cxnId="{AA0D93DF-1F75-4358-9162-576BDDD3A571}">
      <dgm:prSet custT="1"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A2625838-BCFC-482A-B865-687E7EE23D4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dirty="0" smtClean="0"/>
            <a:t>Ramón-Sierra et al. (2020)-México</a:t>
          </a:r>
          <a:endParaRPr lang="es-EC" sz="1400" dirty="0"/>
        </a:p>
      </dgm:t>
    </dgm:pt>
    <dgm:pt modelId="{C011AD53-5809-47AB-829D-1DB87768FC9A}" type="parTrans" cxnId="{13D5C498-7A13-4D7F-A07C-201BA2D0AD9A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577E07CC-4BBA-4364-A995-F4A4F6E2ACDE}" type="sibTrans" cxnId="{13D5C498-7A13-4D7F-A07C-201BA2D0AD9A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C027A86C-2C97-4369-BE58-C3A7ED493BA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dirty="0" smtClean="0"/>
            <a:t>Pimental et al. (2016)- Brasil (Amazonas)</a:t>
          </a:r>
          <a:endParaRPr lang="es-EC" sz="1400" dirty="0"/>
        </a:p>
      </dgm:t>
    </dgm:pt>
    <dgm:pt modelId="{D69A8D92-B97D-40E7-A238-BB6B40E781F7}" type="parTrans" cxnId="{B1E7EC03-984D-4374-8C47-7BBF9DCC960D}">
      <dgm:prSet/>
      <dgm:spPr/>
      <dgm:t>
        <a:bodyPr/>
        <a:lstStyle/>
        <a:p>
          <a:endParaRPr lang="es-ES" sz="1400">
            <a:solidFill>
              <a:schemeClr val="accent1">
                <a:lumMod val="25000"/>
              </a:schemeClr>
            </a:solidFill>
          </a:endParaRPr>
        </a:p>
      </dgm:t>
    </dgm:pt>
    <dgm:pt modelId="{D1F7F284-0BC4-4298-A168-B01F6596085B}" type="sibTrans" cxnId="{B1E7EC03-984D-4374-8C47-7BBF9DCC960D}">
      <dgm:prSet/>
      <dgm:spPr/>
      <dgm:t>
        <a:bodyPr/>
        <a:lstStyle/>
        <a:p>
          <a:endParaRPr lang="es-ES" sz="1400">
            <a:solidFill>
              <a:schemeClr val="accent1">
                <a:lumMod val="25000"/>
              </a:schemeClr>
            </a:solidFill>
          </a:endParaRPr>
        </a:p>
      </dgm:t>
    </dgm:pt>
    <dgm:pt modelId="{7013142D-28D8-468F-91BA-AAA95D3FDE30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dirty="0" smtClean="0"/>
            <a:t>Cardozo da Silva (2016)-Brasil (Paraná)</a:t>
          </a:r>
          <a:endParaRPr lang="es-EC" sz="1400" dirty="0"/>
        </a:p>
      </dgm:t>
    </dgm:pt>
    <dgm:pt modelId="{91EFCDCF-D304-433E-9021-6A4DE476CEA5}" type="parTrans" cxnId="{87DB9B51-A0EE-4A44-BC5F-E7BF2C52E3F7}">
      <dgm:prSet/>
      <dgm:spPr/>
      <dgm:t>
        <a:bodyPr/>
        <a:lstStyle/>
        <a:p>
          <a:endParaRPr lang="es-ES" sz="1400">
            <a:solidFill>
              <a:schemeClr val="accent1">
                <a:lumMod val="25000"/>
              </a:schemeClr>
            </a:solidFill>
          </a:endParaRPr>
        </a:p>
      </dgm:t>
    </dgm:pt>
    <dgm:pt modelId="{0A9709B0-5050-43EA-97FF-E6B94BCD36E4}" type="sibTrans" cxnId="{87DB9B51-A0EE-4A44-BC5F-E7BF2C52E3F7}">
      <dgm:prSet/>
      <dgm:spPr/>
      <dgm:t>
        <a:bodyPr/>
        <a:lstStyle/>
        <a:p>
          <a:endParaRPr lang="es-ES" sz="1400">
            <a:solidFill>
              <a:schemeClr val="accent1">
                <a:lumMod val="25000"/>
              </a:schemeClr>
            </a:solidFill>
          </a:endParaRPr>
        </a:p>
      </dgm:t>
    </dgm:pt>
    <dgm:pt modelId="{B3BA35FB-BC59-4A14-A0C4-FC4B8D4B775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dirty="0" err="1" smtClean="0"/>
            <a:t>Nishio</a:t>
          </a:r>
          <a:r>
            <a:rPr lang="es-EC" sz="1400" dirty="0" smtClean="0"/>
            <a:t> et al. (2016)-Brasil (Paraná)</a:t>
          </a:r>
          <a:endParaRPr lang="es-EC" sz="1400" dirty="0"/>
        </a:p>
      </dgm:t>
    </dgm:pt>
    <dgm:pt modelId="{2E2F533F-0EA3-4F8D-BD69-B56EB98969CC}" type="sibTrans" cxnId="{0199E251-6E01-4775-BDCB-7E591A9259B2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D59DC9E8-0671-4B0B-BE59-C2AAB6E1BE0A}" type="parTrans" cxnId="{0199E251-6E01-4775-BDCB-7E591A9259B2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0EF1B5AE-03A2-43D7-A38C-B4EE8818C90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i="1" dirty="0" smtClean="0"/>
            <a:t>Scaptotrigona</a:t>
          </a:r>
          <a:r>
            <a:rPr lang="es-EC" sz="1400" dirty="0" smtClean="0"/>
            <a:t> </a:t>
          </a:r>
          <a:r>
            <a:rPr lang="es-EC" sz="1400" i="1" dirty="0" err="1" smtClean="0"/>
            <a:t>pectoralis</a:t>
          </a:r>
          <a:r>
            <a:rPr lang="es-EC" sz="1400" i="1" dirty="0" smtClean="0"/>
            <a:t> </a:t>
          </a:r>
          <a:r>
            <a:rPr lang="es-EC" sz="1400" dirty="0" smtClean="0"/>
            <a:t>(Dalla Torre, 1896).  </a:t>
          </a:r>
          <a:endParaRPr lang="es-EC" sz="1400" dirty="0"/>
        </a:p>
      </dgm:t>
    </dgm:pt>
    <dgm:pt modelId="{2F1DAF1F-DB9A-4866-87B8-947DB51ADF54}" type="parTrans" cxnId="{E1B93A5D-985C-4F10-8B4D-1994E26F6E6A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605C14F6-BC6E-4FAA-AF10-AC22B1AF4B6C}" type="sibTrans" cxnId="{E1B93A5D-985C-4F10-8B4D-1994E26F6E6A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AE82805B-500D-4D77-9DB8-5FDEBBE965A0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i="1" dirty="0" smtClean="0"/>
            <a:t>Scaptotrigona </a:t>
          </a:r>
          <a:r>
            <a:rPr lang="es-EC" sz="1400" i="1" dirty="0" err="1" smtClean="0"/>
            <a:t>bipunctata</a:t>
          </a:r>
          <a:r>
            <a:rPr lang="es-EC" sz="1400" dirty="0" smtClean="0"/>
            <a:t> (</a:t>
          </a:r>
          <a:r>
            <a:rPr lang="es-EC" sz="1400" dirty="0" err="1" smtClean="0"/>
            <a:t>Lepeletier</a:t>
          </a:r>
          <a:r>
            <a:rPr lang="es-EC" sz="1400" dirty="0" smtClean="0"/>
            <a:t>, 1836)</a:t>
          </a:r>
          <a:endParaRPr lang="es-EC" sz="1400" dirty="0"/>
        </a:p>
      </dgm:t>
    </dgm:pt>
    <dgm:pt modelId="{6DA34D35-75A2-4128-B3CC-C65CEAE89545}" type="parTrans" cxnId="{1F5CD1DA-D5C1-4201-9C67-E65D2D08534B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F9515E1B-DC56-4B3B-8ADF-384363153A2E}" type="sibTrans" cxnId="{1F5CD1DA-D5C1-4201-9C67-E65D2D08534B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2F1C1E9C-1D2F-4014-95BE-B3DB30BE8A55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es-EC" sz="1400" dirty="0">
            <a:solidFill>
              <a:schemeClr val="accent1">
                <a:lumMod val="25000"/>
              </a:schemeClr>
            </a:solidFill>
          </a:endParaRPr>
        </a:p>
      </dgm:t>
    </dgm:pt>
    <dgm:pt modelId="{D3580B80-5B5C-4157-A362-5963A11ABFB4}" type="parTrans" cxnId="{4BF3EE96-525A-4041-B776-6939F053BF31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111C71C5-394E-47FB-A170-152D61662427}" type="sibTrans" cxnId="{4BF3EE96-525A-4041-B776-6939F053BF31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C3849591-F41B-448F-BBAC-8082D88012B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i="1" dirty="0" smtClean="0"/>
            <a:t>Melipona </a:t>
          </a:r>
          <a:r>
            <a:rPr lang="es-EC" sz="1400" i="1" dirty="0" err="1" smtClean="0"/>
            <a:t>beechenii</a:t>
          </a:r>
          <a:r>
            <a:rPr lang="es-EC" sz="1400" i="1" dirty="0" smtClean="0"/>
            <a:t> </a:t>
          </a:r>
          <a:r>
            <a:rPr lang="es-EC" sz="1400" dirty="0" smtClean="0"/>
            <a:t>(Bennett, 1831) </a:t>
          </a:r>
          <a:endParaRPr lang="es-EC" sz="1400" dirty="0"/>
        </a:p>
      </dgm:t>
    </dgm:pt>
    <dgm:pt modelId="{36EE372F-27B6-43FA-9DE6-3E2C0270A636}" type="parTrans" cxnId="{AAAC3D95-3DAB-45AB-951F-BAAA849ADE9F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5F153FEB-6D6C-43D5-B26E-2D3DD6BE9004}" type="sibTrans" cxnId="{AAAC3D95-3DAB-45AB-951F-BAAA849ADE9F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DBAF30D1-76DF-4BC0-9668-04B20E284AC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 err="1" smtClean="0"/>
            <a:t>Mercês</a:t>
          </a:r>
          <a:r>
            <a:rPr lang="es-MX" sz="1400" dirty="0" smtClean="0"/>
            <a:t> et al. (2013)-Brasil (Bahía)</a:t>
          </a:r>
          <a:endParaRPr lang="es-EC" sz="1400" dirty="0"/>
        </a:p>
      </dgm:t>
    </dgm:pt>
    <dgm:pt modelId="{DD6E7943-A353-45AB-A8B4-F708FCF4ACC4}" type="parTrans" cxnId="{FD39CDDF-AF9A-435D-BA97-B8C7C521F579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DA394950-73FB-4E93-ABAC-4AD3EA61CF70}" type="sibTrans" cxnId="{FD39CDDF-AF9A-435D-BA97-B8C7C521F579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DD6C3B1E-11ED-4405-B1FB-3BC796E00710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i="1" dirty="0" smtClean="0"/>
            <a:t>Melipona </a:t>
          </a:r>
          <a:r>
            <a:rPr lang="es-MX" sz="1400" i="1" dirty="0" err="1" smtClean="0"/>
            <a:t>asilvai</a:t>
          </a:r>
          <a:r>
            <a:rPr lang="es-MX" sz="1400" dirty="0" smtClean="0"/>
            <a:t> (</a:t>
          </a:r>
          <a:r>
            <a:rPr lang="es-MX" sz="1400" dirty="0" err="1" smtClean="0"/>
            <a:t>Moure</a:t>
          </a:r>
          <a:r>
            <a:rPr lang="es-MX" sz="1400" dirty="0" smtClean="0"/>
            <a:t>, 1971) </a:t>
          </a:r>
          <a:endParaRPr lang="es-EC" sz="1400" dirty="0"/>
        </a:p>
      </dgm:t>
    </dgm:pt>
    <dgm:pt modelId="{BF4B2A54-843D-4C16-9DD8-871F2FF2365D}" type="parTrans" cxnId="{B86E45FF-F597-4581-9884-D007D1C1537E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05E6D9E5-C2BB-4BB7-9EAF-963896621A20}" type="sibTrans" cxnId="{B86E45FF-F597-4581-9884-D007D1C1537E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58192371-7B19-4210-9CD3-01E8FFE3954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i="1" dirty="0" smtClean="0"/>
            <a:t>Melipona </a:t>
          </a:r>
          <a:r>
            <a:rPr lang="es-EC" sz="1400" i="1" dirty="0" err="1" smtClean="0"/>
            <a:t>comprenssipes</a:t>
          </a:r>
          <a:r>
            <a:rPr lang="es-EC" sz="1400" i="1" dirty="0" smtClean="0"/>
            <a:t> </a:t>
          </a:r>
          <a:r>
            <a:rPr lang="es-EC" sz="1400" i="1" dirty="0" err="1" smtClean="0"/>
            <a:t>manaosensis</a:t>
          </a:r>
          <a:r>
            <a:rPr lang="es-EC" sz="1400" i="1" dirty="0" smtClean="0"/>
            <a:t> (</a:t>
          </a:r>
          <a:r>
            <a:rPr lang="es-EC" sz="1400" dirty="0" err="1" smtClean="0"/>
            <a:t>Schwarz</a:t>
          </a:r>
          <a:r>
            <a:rPr lang="es-EC" sz="1400" dirty="0" smtClean="0"/>
            <a:t>, 1932) </a:t>
          </a:r>
          <a:r>
            <a:rPr lang="es-EC" sz="1400" i="1" dirty="0" smtClean="0"/>
            <a:t> </a:t>
          </a:r>
          <a:endParaRPr lang="es-EC" sz="1400" dirty="0"/>
        </a:p>
      </dgm:t>
    </dgm:pt>
    <dgm:pt modelId="{1F141917-C6E9-4278-8F4C-D6DC89DF37FB}" type="parTrans" cxnId="{524A5ED0-CE04-4C70-8B6C-E47639A07F5C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53586B14-A49E-428F-8962-940BF0D166A2}" type="sibTrans" cxnId="{524A5ED0-CE04-4C70-8B6C-E47639A07F5C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FBE53FC2-6933-4596-843A-12E0945B10D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i="1" dirty="0" smtClean="0"/>
            <a:t>Scaptotrigona</a:t>
          </a:r>
          <a:r>
            <a:rPr lang="es-EC" sz="1400" dirty="0" smtClean="0"/>
            <a:t> </a:t>
          </a:r>
          <a:r>
            <a:rPr lang="es-EC" sz="1400" i="1" dirty="0" smtClean="0"/>
            <a:t>mexicana</a:t>
          </a:r>
          <a:r>
            <a:rPr lang="es-EC" sz="1400" dirty="0" smtClean="0"/>
            <a:t> (</a:t>
          </a:r>
          <a:r>
            <a:rPr lang="es-EC" sz="1400" dirty="0" err="1" smtClean="0"/>
            <a:t>Guérin</a:t>
          </a:r>
          <a:r>
            <a:rPr lang="es-EC" sz="1400" dirty="0" smtClean="0"/>
            <a:t>, 1844) </a:t>
          </a:r>
          <a:endParaRPr lang="es-EC" sz="1400" dirty="0"/>
        </a:p>
      </dgm:t>
    </dgm:pt>
    <dgm:pt modelId="{DDDB9F67-8192-4E59-B086-029226C94872}" type="parTrans" cxnId="{F9B7E51A-4E3F-487D-A34E-E68DE98F5EED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0FE02CF2-8EA5-4BD4-BB95-114B849D1394}" type="sibTrans" cxnId="{F9B7E51A-4E3F-487D-A34E-E68DE98F5EED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9B6E2E88-9132-4F39-9D56-BF6BC5B929E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i="1" dirty="0" smtClean="0"/>
            <a:t>Scaptotrigona postica</a:t>
          </a:r>
          <a:r>
            <a:rPr lang="es-EC" sz="1400" dirty="0" smtClean="0"/>
            <a:t> (</a:t>
          </a:r>
          <a:r>
            <a:rPr lang="es-EC" sz="1400" dirty="0" err="1" smtClean="0"/>
            <a:t>Latreille</a:t>
          </a:r>
          <a:r>
            <a:rPr lang="es-EC" sz="1400" dirty="0" smtClean="0"/>
            <a:t>, 1807) </a:t>
          </a:r>
          <a:endParaRPr lang="es-EC" sz="1400" dirty="0"/>
        </a:p>
      </dgm:t>
    </dgm:pt>
    <dgm:pt modelId="{D9C19FEC-06D8-41CD-A957-038528709D0A}" type="parTrans" cxnId="{F84684D2-1D0E-4982-956C-DF2A1EB806B4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D4BB3FC6-4A80-4220-B729-0F1BC447EDD5}" type="sibTrans" cxnId="{F84684D2-1D0E-4982-956C-DF2A1EB806B4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3B21D571-ADBF-4EC2-8B81-25125214982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i="1" dirty="0" smtClean="0"/>
            <a:t>Scaptotrigona </a:t>
          </a:r>
          <a:r>
            <a:rPr lang="es-EC" sz="1400" i="1" dirty="0" err="1" smtClean="0"/>
            <a:t>bipunctata</a:t>
          </a:r>
          <a:r>
            <a:rPr lang="es-EC" sz="1400" dirty="0" smtClean="0"/>
            <a:t> (</a:t>
          </a:r>
          <a:r>
            <a:rPr lang="es-EC" sz="1400" dirty="0" err="1" smtClean="0"/>
            <a:t>Lepeletier</a:t>
          </a:r>
          <a:r>
            <a:rPr lang="es-EC" sz="1400" dirty="0" smtClean="0"/>
            <a:t>, 1836)</a:t>
          </a:r>
          <a:endParaRPr lang="es-EC" sz="1400" dirty="0"/>
        </a:p>
      </dgm:t>
    </dgm:pt>
    <dgm:pt modelId="{7E6322AC-0406-49CB-BDF7-4008C05C4FAA}" type="parTrans" cxnId="{16DBFE79-203A-4C34-B309-9D25D20C9906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A1C116AB-1339-4CA1-AD42-0972A466D0A3}" type="sibTrans" cxnId="{16DBFE79-203A-4C34-B309-9D25D20C9906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E9456D19-6CEE-4E56-AB97-C2B1507DE48F}" type="pres">
      <dgm:prSet presAssocID="{ECF6B80A-FC5B-4D9B-821D-08F0A905D9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CCF683-1DB5-4A6F-9BB9-8B5CBADAD004}" type="pres">
      <dgm:prSet presAssocID="{E0600032-B81C-4ED1-8551-1136341A3FCF}" presName="composite" presStyleCnt="0"/>
      <dgm:spPr/>
      <dgm:t>
        <a:bodyPr/>
        <a:lstStyle/>
        <a:p>
          <a:endParaRPr lang="es-EC"/>
        </a:p>
      </dgm:t>
    </dgm:pt>
    <dgm:pt modelId="{58510427-FA54-4E37-B195-08333EBC3A9A}" type="pres">
      <dgm:prSet presAssocID="{E0600032-B81C-4ED1-8551-1136341A3FC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97A7D1-7CC3-43B0-8FB1-75AF3AE89671}" type="pres">
      <dgm:prSet presAssocID="{E0600032-B81C-4ED1-8551-1136341A3FCF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28E3B1-6E4C-4940-9872-57229ABBFFC6}" type="pres">
      <dgm:prSet presAssocID="{28E2CEBC-599B-4540-AAA0-9A247603F2DE}" presName="space" presStyleCnt="0"/>
      <dgm:spPr/>
      <dgm:t>
        <a:bodyPr/>
        <a:lstStyle/>
        <a:p>
          <a:endParaRPr lang="es-EC"/>
        </a:p>
      </dgm:t>
    </dgm:pt>
    <dgm:pt modelId="{8E494229-01EA-432C-8550-5CDD339A45F0}" type="pres">
      <dgm:prSet presAssocID="{9B11C6E6-55BB-4469-AA01-6B7B1B3AAAAD}" presName="composite" presStyleCnt="0"/>
      <dgm:spPr/>
      <dgm:t>
        <a:bodyPr/>
        <a:lstStyle/>
        <a:p>
          <a:endParaRPr lang="es-EC"/>
        </a:p>
      </dgm:t>
    </dgm:pt>
    <dgm:pt modelId="{9CE3D151-0F43-45C6-AE57-C0E4183C4DED}" type="pres">
      <dgm:prSet presAssocID="{9B11C6E6-55BB-4469-AA01-6B7B1B3AAAAD}" presName="par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7B2B6-3158-4519-9B72-B566EE2C78BC}" type="pres">
      <dgm:prSet presAssocID="{9B11C6E6-55BB-4469-AA01-6B7B1B3AAAAD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1503A5-0CBB-4084-9EB4-1A6BB9F152B9}" type="presOf" srcId="{7013142D-28D8-468F-91BA-AAA95D3FDE30}" destId="{5797A7D1-7CC3-43B0-8FB1-75AF3AE89671}" srcOrd="0" destOrd="6" presId="urn:microsoft.com/office/officeart/2005/8/layout/chevron1"/>
    <dgm:cxn modelId="{31BDD92B-E824-4A76-BB3A-D2D70351174C}" type="presOf" srcId="{B3BA35FB-BC59-4A14-A0C4-FC4B8D4B775B}" destId="{5797A7D1-7CC3-43B0-8FB1-75AF3AE89671}" srcOrd="0" destOrd="3" presId="urn:microsoft.com/office/officeart/2005/8/layout/chevron1"/>
    <dgm:cxn modelId="{E1B93A5D-985C-4F10-8B4D-1994E26F6E6A}" srcId="{00F268D1-7A10-43A3-9B10-CC56E6E88245}" destId="{0EF1B5AE-03A2-43D7-A38C-B4EE8818C90D}" srcOrd="0" destOrd="0" parTransId="{2F1DAF1F-DB9A-4866-87B8-947DB51ADF54}" sibTransId="{605C14F6-BC6E-4FAA-AF10-AC22B1AF4B6C}"/>
    <dgm:cxn modelId="{3F6B98DA-368C-4C2A-AAA6-01617BDC3702}" type="presOf" srcId="{9B6E2E88-9132-4F39-9D56-BF6BC5B929EA}" destId="{5797A7D1-7CC3-43B0-8FB1-75AF3AE89671}" srcOrd="0" destOrd="5" presId="urn:microsoft.com/office/officeart/2005/8/layout/chevron1"/>
    <dgm:cxn modelId="{D2DDF1EB-AC10-4FD1-9298-65AD23FD76F2}" type="presOf" srcId="{00F268D1-7A10-43A3-9B10-CC56E6E88245}" destId="{5797A7D1-7CC3-43B0-8FB1-75AF3AE89671}" srcOrd="0" destOrd="0" presId="urn:microsoft.com/office/officeart/2005/8/layout/chevron1"/>
    <dgm:cxn modelId="{AAAC3D95-3DAB-45AB-951F-BAAA849ADE9F}" srcId="{A2625838-BCFC-482A-B865-687E7EE23D48}" destId="{C3849591-F41B-448F-BBAC-8082D88012B4}" srcOrd="0" destOrd="0" parTransId="{36EE372F-27B6-43FA-9DE6-3E2C0270A636}" sibTransId="{5F153FEB-6D6C-43D5-B26E-2D3DD6BE9004}"/>
    <dgm:cxn modelId="{F9B7E51A-4E3F-487D-A34E-E68DE98F5EED}" srcId="{00F268D1-7A10-43A3-9B10-CC56E6E88245}" destId="{FBE53FC2-6933-4596-843A-12E0945B10D4}" srcOrd="1" destOrd="0" parTransId="{DDDB9F67-8192-4E59-B086-029226C94872}" sibTransId="{0FE02CF2-8EA5-4BD4-BB95-114B849D1394}"/>
    <dgm:cxn modelId="{F2AFF4F2-C4FD-4891-B5E5-737272E881A2}" type="presOf" srcId="{DBAF30D1-76DF-4BC0-9668-04B20E284AC1}" destId="{4D07B2B6-3158-4519-9B72-B566EE2C78BC}" srcOrd="0" destOrd="2" presId="urn:microsoft.com/office/officeart/2005/8/layout/chevron1"/>
    <dgm:cxn modelId="{DAB5E3D9-AB9B-4001-9088-DA03CF211CFA}" type="presOf" srcId="{C027A86C-2C97-4369-BE58-C3A7ED493BAB}" destId="{4D07B2B6-3158-4519-9B72-B566EE2C78BC}" srcOrd="0" destOrd="4" presId="urn:microsoft.com/office/officeart/2005/8/layout/chevron1"/>
    <dgm:cxn modelId="{0199E251-6E01-4775-BDCB-7E591A9259B2}" srcId="{E0600032-B81C-4ED1-8551-1136341A3FCF}" destId="{B3BA35FB-BC59-4A14-A0C4-FC4B8D4B775B}" srcOrd="1" destOrd="0" parTransId="{D59DC9E8-0671-4B0B-BE59-C2AAB6E1BE0A}" sibTransId="{2E2F533F-0EA3-4F8D-BD69-B56EB98969CC}"/>
    <dgm:cxn modelId="{B1E7EC03-984D-4374-8C47-7BBF9DCC960D}" srcId="{9B11C6E6-55BB-4469-AA01-6B7B1B3AAAAD}" destId="{C027A86C-2C97-4369-BE58-C3A7ED493BAB}" srcOrd="2" destOrd="0" parTransId="{D69A8D92-B97D-40E7-A238-BB6B40E781F7}" sibTransId="{D1F7F284-0BC4-4298-A168-B01F6596085B}"/>
    <dgm:cxn modelId="{B86E45FF-F597-4581-9884-D007D1C1537E}" srcId="{DBAF30D1-76DF-4BC0-9668-04B20E284AC1}" destId="{DD6C3B1E-11ED-4405-B1FB-3BC796E00710}" srcOrd="0" destOrd="0" parTransId="{BF4B2A54-843D-4C16-9DD8-871F2FF2365D}" sibTransId="{05E6D9E5-C2BB-4BB7-9EAF-963896621A20}"/>
    <dgm:cxn modelId="{13D5C498-7A13-4D7F-A07C-201BA2D0AD9A}" srcId="{9B11C6E6-55BB-4469-AA01-6B7B1B3AAAAD}" destId="{A2625838-BCFC-482A-B865-687E7EE23D48}" srcOrd="0" destOrd="0" parTransId="{C011AD53-5809-47AB-829D-1DB87768FC9A}" sibTransId="{577E07CC-4BBA-4364-A995-F4A4F6E2ACDE}"/>
    <dgm:cxn modelId="{FD39CDDF-AF9A-435D-BA97-B8C7C521F579}" srcId="{9B11C6E6-55BB-4469-AA01-6B7B1B3AAAAD}" destId="{DBAF30D1-76DF-4BC0-9668-04B20E284AC1}" srcOrd="1" destOrd="0" parTransId="{DD6E7943-A353-45AB-A8B4-F708FCF4ACC4}" sibTransId="{DA394950-73FB-4E93-ABAC-4AD3EA61CF70}"/>
    <dgm:cxn modelId="{F84684D2-1D0E-4982-956C-DF2A1EB806B4}" srcId="{B3BA35FB-BC59-4A14-A0C4-FC4B8D4B775B}" destId="{9B6E2E88-9132-4F39-9D56-BF6BC5B929EA}" srcOrd="1" destOrd="0" parTransId="{D9C19FEC-06D8-41CD-A957-038528709D0A}" sibTransId="{D4BB3FC6-4A80-4220-B729-0F1BC447EDD5}"/>
    <dgm:cxn modelId="{97C5A9AE-6B0E-4FF4-B285-B82ED4A5025A}" type="presOf" srcId="{E0600032-B81C-4ED1-8551-1136341A3FCF}" destId="{58510427-FA54-4E37-B195-08333EBC3A9A}" srcOrd="0" destOrd="0" presId="urn:microsoft.com/office/officeart/2005/8/layout/chevron1"/>
    <dgm:cxn modelId="{C763DBDE-796A-4C18-ACD7-FE36B1EFA786}" type="presOf" srcId="{FBE53FC2-6933-4596-843A-12E0945B10D4}" destId="{5797A7D1-7CC3-43B0-8FB1-75AF3AE89671}" srcOrd="0" destOrd="2" presId="urn:microsoft.com/office/officeart/2005/8/layout/chevron1"/>
    <dgm:cxn modelId="{64CD0EBF-FE33-4AC9-85E5-EE977047AADA}" srcId="{E0600032-B81C-4ED1-8551-1136341A3FCF}" destId="{00F268D1-7A10-43A3-9B10-CC56E6E88245}" srcOrd="0" destOrd="0" parTransId="{C9F7058B-BC30-4580-ADB2-D06CCABB3ED0}" sibTransId="{26928507-A931-4BF0-848E-BB0006A27F93}"/>
    <dgm:cxn modelId="{87DB9B51-A0EE-4A44-BC5F-E7BF2C52E3F7}" srcId="{E0600032-B81C-4ED1-8551-1136341A3FCF}" destId="{7013142D-28D8-468F-91BA-AAA95D3FDE30}" srcOrd="2" destOrd="0" parTransId="{91EFCDCF-D304-433E-9021-6A4DE476CEA5}" sibTransId="{0A9709B0-5050-43EA-97FF-E6B94BCD36E4}"/>
    <dgm:cxn modelId="{37F49F03-79B3-4C01-91AD-E2EB9ECF04F5}" type="presOf" srcId="{AE82805B-500D-4D77-9DB8-5FDEBBE965A0}" destId="{5797A7D1-7CC3-43B0-8FB1-75AF3AE89671}" srcOrd="0" destOrd="4" presId="urn:microsoft.com/office/officeart/2005/8/layout/chevron1"/>
    <dgm:cxn modelId="{FB2F4FC0-FF9E-4575-8EEA-C12623DD7CBE}" type="presOf" srcId="{C3849591-F41B-448F-BBAC-8082D88012B4}" destId="{4D07B2B6-3158-4519-9B72-B566EE2C78BC}" srcOrd="0" destOrd="1" presId="urn:microsoft.com/office/officeart/2005/8/layout/chevron1"/>
    <dgm:cxn modelId="{AA0D93DF-1F75-4358-9162-576BDDD3A571}" srcId="{ECF6B80A-FC5B-4D9B-821D-08F0A905D9BD}" destId="{9B11C6E6-55BB-4469-AA01-6B7B1B3AAAAD}" srcOrd="1" destOrd="0" parTransId="{66F0AFDF-30CC-461C-9340-54F945F25D01}" sibTransId="{700BC0AC-CFD1-41A9-B303-E51259AFE2ED}"/>
    <dgm:cxn modelId="{D548A69A-0029-4FF8-BEAF-ACEB346AAA34}" type="presOf" srcId="{0EF1B5AE-03A2-43D7-A38C-B4EE8818C90D}" destId="{5797A7D1-7CC3-43B0-8FB1-75AF3AE89671}" srcOrd="0" destOrd="1" presId="urn:microsoft.com/office/officeart/2005/8/layout/chevron1"/>
    <dgm:cxn modelId="{16DBFE79-203A-4C34-B309-9D25D20C9906}" srcId="{7013142D-28D8-468F-91BA-AAA95D3FDE30}" destId="{3B21D571-ADBF-4EC2-8B81-251252149828}" srcOrd="0" destOrd="0" parTransId="{7E6322AC-0406-49CB-BDF7-4008C05C4FAA}" sibTransId="{A1C116AB-1339-4CA1-AD42-0972A466D0A3}"/>
    <dgm:cxn modelId="{4BF3EE96-525A-4041-B776-6939F053BF31}" srcId="{7013142D-28D8-468F-91BA-AAA95D3FDE30}" destId="{2F1C1E9C-1D2F-4014-95BE-B3DB30BE8A55}" srcOrd="1" destOrd="0" parTransId="{D3580B80-5B5C-4157-A362-5963A11ABFB4}" sibTransId="{111C71C5-394E-47FB-A170-152D61662427}"/>
    <dgm:cxn modelId="{9BF867A4-4B8C-4FFC-AB43-2C06D3F00FD5}" srcId="{ECF6B80A-FC5B-4D9B-821D-08F0A905D9BD}" destId="{E0600032-B81C-4ED1-8551-1136341A3FCF}" srcOrd="0" destOrd="0" parTransId="{10C0B7F3-D707-42B9-B9A1-83A7538900EB}" sibTransId="{28E2CEBC-599B-4540-AAA0-9A247603F2DE}"/>
    <dgm:cxn modelId="{FD9610DC-C955-452A-912C-A2F054485592}" type="presOf" srcId="{A2625838-BCFC-482A-B865-687E7EE23D48}" destId="{4D07B2B6-3158-4519-9B72-B566EE2C78BC}" srcOrd="0" destOrd="0" presId="urn:microsoft.com/office/officeart/2005/8/layout/chevron1"/>
    <dgm:cxn modelId="{5475541C-DD6A-4C68-B267-4479C9BC5176}" type="presOf" srcId="{9B11C6E6-55BB-4469-AA01-6B7B1B3AAAAD}" destId="{9CE3D151-0F43-45C6-AE57-C0E4183C4DED}" srcOrd="0" destOrd="0" presId="urn:microsoft.com/office/officeart/2005/8/layout/chevron1"/>
    <dgm:cxn modelId="{1F5CD1DA-D5C1-4201-9C67-E65D2D08534B}" srcId="{B3BA35FB-BC59-4A14-A0C4-FC4B8D4B775B}" destId="{AE82805B-500D-4D77-9DB8-5FDEBBE965A0}" srcOrd="0" destOrd="0" parTransId="{6DA34D35-75A2-4128-B3CC-C65CEAE89545}" sibTransId="{F9515E1B-DC56-4B3B-8ADF-384363153A2E}"/>
    <dgm:cxn modelId="{690D9D67-BFD8-43D5-A37B-235B0915D913}" type="presOf" srcId="{58192371-7B19-4210-9CD3-01E8FFE39541}" destId="{4D07B2B6-3158-4519-9B72-B566EE2C78BC}" srcOrd="0" destOrd="5" presId="urn:microsoft.com/office/officeart/2005/8/layout/chevron1"/>
    <dgm:cxn modelId="{A1D6B0C1-A5AF-407A-9F72-55A3AB0C0671}" type="presOf" srcId="{ECF6B80A-FC5B-4D9B-821D-08F0A905D9BD}" destId="{E9456D19-6CEE-4E56-AB97-C2B1507DE48F}" srcOrd="0" destOrd="0" presId="urn:microsoft.com/office/officeart/2005/8/layout/chevron1"/>
    <dgm:cxn modelId="{C61B1DF7-E0A7-49B7-9966-EDA1359A8FD0}" type="presOf" srcId="{DD6C3B1E-11ED-4405-B1FB-3BC796E00710}" destId="{4D07B2B6-3158-4519-9B72-B566EE2C78BC}" srcOrd="0" destOrd="3" presId="urn:microsoft.com/office/officeart/2005/8/layout/chevron1"/>
    <dgm:cxn modelId="{B798346D-3A48-45FA-8B76-1E6B5FBA7A5C}" type="presOf" srcId="{2F1C1E9C-1D2F-4014-95BE-B3DB30BE8A55}" destId="{5797A7D1-7CC3-43B0-8FB1-75AF3AE89671}" srcOrd="0" destOrd="8" presId="urn:microsoft.com/office/officeart/2005/8/layout/chevron1"/>
    <dgm:cxn modelId="{056848CC-BAED-4032-8FB2-AC81BCBABFE3}" type="presOf" srcId="{3B21D571-ADBF-4EC2-8B81-251252149828}" destId="{5797A7D1-7CC3-43B0-8FB1-75AF3AE89671}" srcOrd="0" destOrd="7" presId="urn:microsoft.com/office/officeart/2005/8/layout/chevron1"/>
    <dgm:cxn modelId="{524A5ED0-CE04-4C70-8B6C-E47639A07F5C}" srcId="{C027A86C-2C97-4369-BE58-C3A7ED493BAB}" destId="{58192371-7B19-4210-9CD3-01E8FFE39541}" srcOrd="0" destOrd="0" parTransId="{1F141917-C6E9-4278-8F4C-D6DC89DF37FB}" sibTransId="{53586B14-A49E-428F-8962-940BF0D166A2}"/>
    <dgm:cxn modelId="{A9F2192F-306E-4F70-905E-F7E27343C4D3}" type="presParOf" srcId="{E9456D19-6CEE-4E56-AB97-C2B1507DE48F}" destId="{28CCF683-1DB5-4A6F-9BB9-8B5CBADAD004}" srcOrd="0" destOrd="0" presId="urn:microsoft.com/office/officeart/2005/8/layout/chevron1"/>
    <dgm:cxn modelId="{0F560016-FEE3-4E15-B7EB-39AB9F64534F}" type="presParOf" srcId="{28CCF683-1DB5-4A6F-9BB9-8B5CBADAD004}" destId="{58510427-FA54-4E37-B195-08333EBC3A9A}" srcOrd="0" destOrd="0" presId="urn:microsoft.com/office/officeart/2005/8/layout/chevron1"/>
    <dgm:cxn modelId="{65AD86CC-8C60-4B73-B8D0-B2798C2F52EA}" type="presParOf" srcId="{28CCF683-1DB5-4A6F-9BB9-8B5CBADAD004}" destId="{5797A7D1-7CC3-43B0-8FB1-75AF3AE89671}" srcOrd="1" destOrd="0" presId="urn:microsoft.com/office/officeart/2005/8/layout/chevron1"/>
    <dgm:cxn modelId="{657CA90E-E9DF-406E-98C9-ACD20B6C6118}" type="presParOf" srcId="{E9456D19-6CEE-4E56-AB97-C2B1507DE48F}" destId="{D328E3B1-6E4C-4940-9872-57229ABBFFC6}" srcOrd="1" destOrd="0" presId="urn:microsoft.com/office/officeart/2005/8/layout/chevron1"/>
    <dgm:cxn modelId="{206A2F1F-464F-4DD7-8E0E-91D69743F123}" type="presParOf" srcId="{E9456D19-6CEE-4E56-AB97-C2B1507DE48F}" destId="{8E494229-01EA-432C-8550-5CDD339A45F0}" srcOrd="2" destOrd="0" presId="urn:microsoft.com/office/officeart/2005/8/layout/chevron1"/>
    <dgm:cxn modelId="{2A8B8242-1E95-4600-852A-86E0F7E0A0CA}" type="presParOf" srcId="{8E494229-01EA-432C-8550-5CDD339A45F0}" destId="{9CE3D151-0F43-45C6-AE57-C0E4183C4DED}" srcOrd="0" destOrd="0" presId="urn:microsoft.com/office/officeart/2005/8/layout/chevron1"/>
    <dgm:cxn modelId="{9DC234BF-EAB6-4FA5-B8E1-2216AB2E03C3}" type="presParOf" srcId="{8E494229-01EA-432C-8550-5CDD339A45F0}" destId="{4D07B2B6-3158-4519-9B72-B566EE2C78B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F6B80A-FC5B-4D9B-821D-08F0A905D9BD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B8D6017D-969D-4384-88E1-701A88536E3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dirty="0" err="1" smtClean="0"/>
            <a:t>Dardón</a:t>
          </a:r>
          <a:r>
            <a:rPr lang="es-EC" sz="1400" dirty="0" smtClean="0"/>
            <a:t> &amp; Enríquez (2008)-Guatemala</a:t>
          </a:r>
          <a:endParaRPr lang="es-EC" sz="1400" dirty="0"/>
        </a:p>
      </dgm:t>
    </dgm:pt>
    <dgm:pt modelId="{2B1B1F70-9E38-435A-8EEA-9CACE0193D9D}" type="parTrans" cxnId="{FC8E39EC-C60C-47BA-A1A2-CDAC6F336FFE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4484848B-2C4F-4CED-95F7-0E7B77BE533C}" type="sibTrans" cxnId="{FC8E39EC-C60C-47BA-A1A2-CDAC6F336FFE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2EC3B07B-5E29-4673-9A07-EB79BF87C80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dirty="0" smtClean="0"/>
            <a:t> Rodríguez-</a:t>
          </a:r>
          <a:r>
            <a:rPr lang="es-EC" sz="1400" dirty="0" err="1" smtClean="0"/>
            <a:t>Malaver</a:t>
          </a:r>
          <a:r>
            <a:rPr lang="es-EC" sz="1400" dirty="0" smtClean="0"/>
            <a:t> et al. (2009)-Perú</a:t>
          </a:r>
          <a:endParaRPr lang="es-EC" sz="1400" dirty="0"/>
        </a:p>
      </dgm:t>
    </dgm:pt>
    <dgm:pt modelId="{AC27BEAC-916D-4965-A13C-27DA1E3E1EA3}" type="parTrans" cxnId="{5EC6CDD9-258D-44D0-B881-C107A0690C76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A16141A8-F9F5-476D-9E71-134138805FF6}" type="sibTrans" cxnId="{5EC6CDD9-258D-44D0-B881-C107A0690C76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648CF4E4-F317-4DB8-A658-B4E6E1AD662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i="1" dirty="0" err="1" smtClean="0"/>
            <a:t>Nannotrigona</a:t>
          </a:r>
          <a:r>
            <a:rPr lang="es-EC" sz="1400" dirty="0" smtClean="0"/>
            <a:t> </a:t>
          </a:r>
          <a:r>
            <a:rPr lang="es-EC" sz="1400" i="1" dirty="0" err="1" smtClean="0"/>
            <a:t>perilampoides</a:t>
          </a:r>
          <a:r>
            <a:rPr lang="es-EC" sz="1400" dirty="0" smtClean="0"/>
            <a:t> (</a:t>
          </a:r>
          <a:r>
            <a:rPr lang="es-EC" sz="1400" dirty="0" err="1" smtClean="0"/>
            <a:t>Cresson</a:t>
          </a:r>
          <a:r>
            <a:rPr lang="es-EC" sz="1400" dirty="0" smtClean="0"/>
            <a:t>, 1878) </a:t>
          </a:r>
          <a:endParaRPr lang="es-EC" sz="1400" dirty="0"/>
        </a:p>
      </dgm:t>
    </dgm:pt>
    <dgm:pt modelId="{B02AAF38-7A3E-40F7-BF57-08B962CC3E8D}" type="parTrans" cxnId="{B31457AE-E431-4346-843B-9F13E6E067E4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415F12E7-35ED-48F6-A5A9-1CA8A6B157E9}" type="sibTrans" cxnId="{B31457AE-E431-4346-843B-9F13E6E067E4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58192371-7B19-4210-9CD3-01E8FFE3954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800" i="1" dirty="0" err="1" smtClean="0"/>
            <a:t>Nannotrigona</a:t>
          </a:r>
          <a:r>
            <a:rPr lang="es-EC" sz="1800" i="1" dirty="0" smtClean="0"/>
            <a:t> </a:t>
          </a:r>
          <a:r>
            <a:rPr lang="es-EC" sz="1800" dirty="0" smtClean="0"/>
            <a:t> </a:t>
          </a:r>
          <a:endParaRPr lang="es-EC" sz="1800" dirty="0"/>
        </a:p>
      </dgm:t>
    </dgm:pt>
    <dgm:pt modelId="{1F141917-C6E9-4278-8F4C-D6DC89DF37FB}" type="parTrans" cxnId="{524A5ED0-CE04-4C70-8B6C-E47639A07F5C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53586B14-A49E-428F-8962-940BF0D166A2}" type="sibTrans" cxnId="{524A5ED0-CE04-4C70-8B6C-E47639A07F5C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0A0EA8C0-09BA-4B07-8684-B1A6B1F87D2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i="1" dirty="0" err="1" smtClean="0"/>
            <a:t>Nannotrigona</a:t>
          </a:r>
          <a:r>
            <a:rPr lang="es-EC" sz="1400" i="1" dirty="0" smtClean="0"/>
            <a:t> </a:t>
          </a:r>
          <a:r>
            <a:rPr lang="es-EC" sz="1400" i="1" dirty="0" err="1" smtClean="0"/>
            <a:t>melanocera</a:t>
          </a:r>
          <a:r>
            <a:rPr lang="es-EC" sz="1400" dirty="0" smtClean="0"/>
            <a:t>  (</a:t>
          </a:r>
          <a:r>
            <a:rPr lang="es-EC" sz="1400" dirty="0" err="1" smtClean="0"/>
            <a:t>Schwarz</a:t>
          </a:r>
          <a:r>
            <a:rPr lang="es-EC" sz="1400" dirty="0" smtClean="0"/>
            <a:t>, 1938) </a:t>
          </a:r>
          <a:endParaRPr lang="es-EC" sz="1400" dirty="0"/>
        </a:p>
      </dgm:t>
    </dgm:pt>
    <dgm:pt modelId="{07F25811-9DA2-4DFB-8B93-765B5B0924C9}" type="parTrans" cxnId="{ED44963D-7736-4510-AC93-3A5EB8DDB430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525BB48C-7DCD-4716-AD31-4E0B0C698175}" type="sibTrans" cxnId="{ED44963D-7736-4510-AC93-3A5EB8DDB430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6657BE86-9CCE-47AE-B7CF-002315F24C4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i="1" dirty="0" err="1" smtClean="0"/>
            <a:t>Frieseomelitta</a:t>
          </a:r>
          <a:r>
            <a:rPr lang="es-EC" sz="1400" i="1" dirty="0" smtClean="0"/>
            <a:t> </a:t>
          </a:r>
          <a:r>
            <a:rPr lang="es-EC" sz="1400" i="1" dirty="0" err="1" smtClean="0"/>
            <a:t>nigra</a:t>
          </a:r>
          <a:r>
            <a:rPr lang="es-EC" sz="1400" dirty="0" smtClean="0"/>
            <a:t> (Cresson,1878) </a:t>
          </a:r>
          <a:endParaRPr lang="es-EC" sz="1400" dirty="0"/>
        </a:p>
      </dgm:t>
    </dgm:pt>
    <dgm:pt modelId="{BE7FA212-C89D-4C71-9E32-1DFA8296A72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dirty="0" smtClean="0"/>
            <a:t>Brown et al. (2020)-Trinidad y Tobago</a:t>
          </a:r>
          <a:endParaRPr lang="es-EC" sz="1400" dirty="0"/>
        </a:p>
      </dgm:t>
    </dgm:pt>
    <dgm:pt modelId="{C6985612-135F-43B9-AA92-8D8DBF393BE8}" type="sibTrans" cxnId="{1B884171-58A7-495B-9D5B-62423E9506D0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B150E10B-05ED-4BC5-81A6-E5673F8CBF6A}" type="parTrans" cxnId="{1B884171-58A7-495B-9D5B-62423E9506D0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5E57A075-083E-4862-A390-902F8CE8766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400" i="1" dirty="0" err="1" smtClean="0"/>
            <a:t>Frieseomelitta</a:t>
          </a:r>
          <a:r>
            <a:rPr lang="es-EC" sz="1400" dirty="0" smtClean="0"/>
            <a:t> sp</a:t>
          </a:r>
          <a:endParaRPr lang="es-EC" sz="1400" dirty="0"/>
        </a:p>
      </dgm:t>
    </dgm:pt>
    <dgm:pt modelId="{FEDB3696-1890-45D9-ABA9-3820DF2D802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400" dirty="0" err="1" smtClean="0"/>
            <a:t>Mercês</a:t>
          </a:r>
          <a:r>
            <a:rPr lang="es-MX" sz="1400" dirty="0" smtClean="0"/>
            <a:t> et al. (2013)-Brasil (Bahía)</a:t>
          </a:r>
          <a:endParaRPr lang="es-EC" sz="1400" dirty="0"/>
        </a:p>
      </dgm:t>
    </dgm:pt>
    <dgm:pt modelId="{7D4232D0-89DC-4B1B-B94E-E9D460965398}" type="sibTrans" cxnId="{2E78924E-3796-46B5-BC1C-085EBE6675A9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86152B8E-D5DF-41A6-B802-5FFC43AD079C}" type="parTrans" cxnId="{2E78924E-3796-46B5-BC1C-085EBE6675A9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D70F6895-7DDA-46EF-96A6-0B25D0C38AF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800" i="1" dirty="0" err="1" smtClean="0"/>
            <a:t>Frieseomelitta</a:t>
          </a:r>
          <a:r>
            <a:rPr lang="es-EC" sz="1800" i="1" dirty="0" smtClean="0"/>
            <a:t> </a:t>
          </a:r>
          <a:r>
            <a:rPr lang="es-EC" sz="1800" dirty="0" smtClean="0"/>
            <a:t> </a:t>
          </a:r>
          <a:endParaRPr lang="es-EC" sz="1800" dirty="0"/>
        </a:p>
      </dgm:t>
    </dgm:pt>
    <dgm:pt modelId="{A099CD11-CBEF-4CAC-B185-5B93EE3BF563}" type="sibTrans" cxnId="{165774E0-6BFA-4416-889D-8BA9D0C52121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09ACA656-B150-4F0B-942F-4739F12B7777}" type="parTrans" cxnId="{165774E0-6BFA-4416-889D-8BA9D0C52121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A30DED9D-97C8-483A-AB36-6324A71945C7}" type="sibTrans" cxnId="{0FB53B7D-07CB-478D-B2EF-A9236F8D5CAF}">
      <dgm:prSet/>
      <dgm:spPr/>
      <dgm:t>
        <a:bodyPr/>
        <a:lstStyle/>
        <a:p>
          <a:endParaRPr lang="es-ES" sz="1400">
            <a:solidFill>
              <a:schemeClr val="accent1">
                <a:lumMod val="25000"/>
              </a:schemeClr>
            </a:solidFill>
          </a:endParaRPr>
        </a:p>
      </dgm:t>
    </dgm:pt>
    <dgm:pt modelId="{514CF475-6A42-4A0D-9840-D2B762F64662}" type="parTrans" cxnId="{0FB53B7D-07CB-478D-B2EF-A9236F8D5CAF}">
      <dgm:prSet/>
      <dgm:spPr/>
      <dgm:t>
        <a:bodyPr/>
        <a:lstStyle/>
        <a:p>
          <a:endParaRPr lang="es-ES" sz="1400">
            <a:solidFill>
              <a:schemeClr val="accent1">
                <a:lumMod val="25000"/>
              </a:schemeClr>
            </a:solidFill>
          </a:endParaRPr>
        </a:p>
      </dgm:t>
    </dgm:pt>
    <dgm:pt modelId="{10D5FB98-924C-472B-B392-3D3727B9992C}" type="sibTrans" cxnId="{BA440046-66A0-4A19-BA73-8083C9C1B034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E2CA167E-374B-4BD2-9C16-D4CA8CFE8383}" type="parTrans" cxnId="{BA440046-66A0-4A19-BA73-8083C9C1B034}">
      <dgm:prSet/>
      <dgm:spPr/>
      <dgm:t>
        <a:bodyPr/>
        <a:lstStyle/>
        <a:p>
          <a:endParaRPr lang="es-EC" sz="1400">
            <a:solidFill>
              <a:schemeClr val="accent1">
                <a:lumMod val="25000"/>
              </a:schemeClr>
            </a:solidFill>
          </a:endParaRPr>
        </a:p>
      </dgm:t>
    </dgm:pt>
    <dgm:pt modelId="{E9456D19-6CEE-4E56-AB97-C2B1507DE48F}" type="pres">
      <dgm:prSet presAssocID="{ECF6B80A-FC5B-4D9B-821D-08F0A905D9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D5A232-FE1A-4042-8D24-AF2C35FBBF26}" type="pres">
      <dgm:prSet presAssocID="{58192371-7B19-4210-9CD3-01E8FFE39541}" presName="composite" presStyleCnt="0"/>
      <dgm:spPr/>
    </dgm:pt>
    <dgm:pt modelId="{D39E263A-BC65-42EF-8AE8-3B4119529D52}" type="pres">
      <dgm:prSet presAssocID="{58192371-7B19-4210-9CD3-01E8FFE39541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011532-7933-4760-B353-16BA36C06868}" type="pres">
      <dgm:prSet presAssocID="{58192371-7B19-4210-9CD3-01E8FFE39541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3EF3ED-FCCF-4D56-A948-EAFA6AFDE9FB}" type="pres">
      <dgm:prSet presAssocID="{53586B14-A49E-428F-8962-940BF0D166A2}" presName="space" presStyleCnt="0"/>
      <dgm:spPr/>
    </dgm:pt>
    <dgm:pt modelId="{74D2B307-E1D9-46CB-B23D-8ECB171ED9A5}" type="pres">
      <dgm:prSet presAssocID="{D70F6895-7DDA-46EF-96A6-0B25D0C38AF7}" presName="composite" presStyleCnt="0"/>
      <dgm:spPr/>
      <dgm:t>
        <a:bodyPr/>
        <a:lstStyle/>
        <a:p>
          <a:endParaRPr lang="es-EC"/>
        </a:p>
      </dgm:t>
    </dgm:pt>
    <dgm:pt modelId="{A4D85DB4-526E-44D0-9EAC-5ED48AF76CBA}" type="pres">
      <dgm:prSet presAssocID="{D70F6895-7DDA-46EF-96A6-0B25D0C38AF7}" presName="par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75A7A5-5664-43E5-8031-36323676923A}" type="pres">
      <dgm:prSet presAssocID="{D70F6895-7DDA-46EF-96A6-0B25D0C38AF7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C4E96A-5130-467D-A529-7076601BE49D}" type="presOf" srcId="{FEDB3696-1890-45D9-ABA9-3820DF2D8026}" destId="{8775A7A5-5664-43E5-8031-36323676923A}" srcOrd="0" destOrd="0" presId="urn:microsoft.com/office/officeart/2005/8/layout/chevron1"/>
    <dgm:cxn modelId="{F9CEDF9E-1DA2-4A12-8387-FD7E67B36B14}" type="presOf" srcId="{B8D6017D-969D-4384-88E1-701A88536E34}" destId="{76011532-7933-4760-B353-16BA36C06868}" srcOrd="0" destOrd="0" presId="urn:microsoft.com/office/officeart/2005/8/layout/chevron1"/>
    <dgm:cxn modelId="{962A685D-F57B-4BDE-99E4-D63EC55637D5}" type="presOf" srcId="{BE7FA212-C89D-4C71-9E32-1DFA8296A721}" destId="{8775A7A5-5664-43E5-8031-36323676923A}" srcOrd="0" destOrd="2" presId="urn:microsoft.com/office/officeart/2005/8/layout/chevron1"/>
    <dgm:cxn modelId="{467DE94F-2278-4D85-8889-0999BEC4879B}" type="presOf" srcId="{648CF4E4-F317-4DB8-A658-B4E6E1AD662D}" destId="{76011532-7933-4760-B353-16BA36C06868}" srcOrd="0" destOrd="1" presId="urn:microsoft.com/office/officeart/2005/8/layout/chevron1"/>
    <dgm:cxn modelId="{524A5ED0-CE04-4C70-8B6C-E47639A07F5C}" srcId="{ECF6B80A-FC5B-4D9B-821D-08F0A905D9BD}" destId="{58192371-7B19-4210-9CD3-01E8FFE39541}" srcOrd="0" destOrd="0" parTransId="{1F141917-C6E9-4278-8F4C-D6DC89DF37FB}" sibTransId="{53586B14-A49E-428F-8962-940BF0D166A2}"/>
    <dgm:cxn modelId="{2D643D8E-FC33-472F-960B-2E55CC207C87}" type="presOf" srcId="{58192371-7B19-4210-9CD3-01E8FFE39541}" destId="{D39E263A-BC65-42EF-8AE8-3B4119529D52}" srcOrd="0" destOrd="0" presId="urn:microsoft.com/office/officeart/2005/8/layout/chevron1"/>
    <dgm:cxn modelId="{2E78924E-3796-46B5-BC1C-085EBE6675A9}" srcId="{FEDB3696-1890-45D9-ABA9-3820DF2D8026}" destId="{5E57A075-083E-4862-A390-902F8CE8766A}" srcOrd="0" destOrd="0" parTransId="{86152B8E-D5DF-41A6-B802-5FFC43AD079C}" sibTransId="{7D4232D0-89DC-4B1B-B94E-E9D460965398}"/>
    <dgm:cxn modelId="{1B884171-58A7-495B-9D5B-62423E9506D0}" srcId="{BE7FA212-C89D-4C71-9E32-1DFA8296A721}" destId="{6657BE86-9CCE-47AE-B7CF-002315F24C41}" srcOrd="0" destOrd="0" parTransId="{B150E10B-05ED-4BC5-81A6-E5673F8CBF6A}" sibTransId="{C6985612-135F-43B9-AA92-8D8DBF393BE8}"/>
    <dgm:cxn modelId="{FC8E39EC-C60C-47BA-A1A2-CDAC6F336FFE}" srcId="{58192371-7B19-4210-9CD3-01E8FFE39541}" destId="{B8D6017D-969D-4384-88E1-701A88536E34}" srcOrd="0" destOrd="0" parTransId="{2B1B1F70-9E38-435A-8EEA-9CACE0193D9D}" sibTransId="{4484848B-2C4F-4CED-95F7-0E7B77BE533C}"/>
    <dgm:cxn modelId="{5BA6171A-77D6-4073-9A7E-6E4C601BCEDA}" type="presOf" srcId="{D70F6895-7DDA-46EF-96A6-0B25D0C38AF7}" destId="{A4D85DB4-526E-44D0-9EAC-5ED48AF76CBA}" srcOrd="0" destOrd="0" presId="urn:microsoft.com/office/officeart/2005/8/layout/chevron1"/>
    <dgm:cxn modelId="{AF12EA31-F59F-44E4-96A9-B895E9077BD8}" type="presOf" srcId="{2EC3B07B-5E29-4673-9A07-EB79BF87C80C}" destId="{76011532-7933-4760-B353-16BA36C06868}" srcOrd="0" destOrd="2" presId="urn:microsoft.com/office/officeart/2005/8/layout/chevron1"/>
    <dgm:cxn modelId="{0FB53B7D-07CB-478D-B2EF-A9236F8D5CAF}" srcId="{D70F6895-7DDA-46EF-96A6-0B25D0C38AF7}" destId="{BE7FA212-C89D-4C71-9E32-1DFA8296A721}" srcOrd="1" destOrd="0" parTransId="{514CF475-6A42-4A0D-9840-D2B762F64662}" sibTransId="{A30DED9D-97C8-483A-AB36-6324A71945C7}"/>
    <dgm:cxn modelId="{C2F27DBB-3462-414D-88ED-62F97A72EBC2}" type="presOf" srcId="{5E57A075-083E-4862-A390-902F8CE8766A}" destId="{8775A7A5-5664-43E5-8031-36323676923A}" srcOrd="0" destOrd="1" presId="urn:microsoft.com/office/officeart/2005/8/layout/chevron1"/>
    <dgm:cxn modelId="{ED44963D-7736-4510-AC93-3A5EB8DDB430}" srcId="{2EC3B07B-5E29-4673-9A07-EB79BF87C80C}" destId="{0A0EA8C0-09BA-4B07-8684-B1A6B1F87D2B}" srcOrd="0" destOrd="0" parTransId="{07F25811-9DA2-4DFB-8B93-765B5B0924C9}" sibTransId="{525BB48C-7DCD-4716-AD31-4E0B0C698175}"/>
    <dgm:cxn modelId="{E7F736C9-3466-4E06-B3D1-81DD665B2C7F}" type="presOf" srcId="{0A0EA8C0-09BA-4B07-8684-B1A6B1F87D2B}" destId="{76011532-7933-4760-B353-16BA36C06868}" srcOrd="0" destOrd="3" presId="urn:microsoft.com/office/officeart/2005/8/layout/chevron1"/>
    <dgm:cxn modelId="{5F8F6AD1-276B-45B5-AA95-5A0EB9BC2858}" type="presOf" srcId="{ECF6B80A-FC5B-4D9B-821D-08F0A905D9BD}" destId="{E9456D19-6CEE-4E56-AB97-C2B1507DE48F}" srcOrd="0" destOrd="0" presId="urn:microsoft.com/office/officeart/2005/8/layout/chevron1"/>
    <dgm:cxn modelId="{BA440046-66A0-4A19-BA73-8083C9C1B034}" srcId="{D70F6895-7DDA-46EF-96A6-0B25D0C38AF7}" destId="{FEDB3696-1890-45D9-ABA9-3820DF2D8026}" srcOrd="0" destOrd="0" parTransId="{E2CA167E-374B-4BD2-9C16-D4CA8CFE8383}" sibTransId="{10D5FB98-924C-472B-B392-3D3727B9992C}"/>
    <dgm:cxn modelId="{165774E0-6BFA-4416-889D-8BA9D0C52121}" srcId="{ECF6B80A-FC5B-4D9B-821D-08F0A905D9BD}" destId="{D70F6895-7DDA-46EF-96A6-0B25D0C38AF7}" srcOrd="1" destOrd="0" parTransId="{09ACA656-B150-4F0B-942F-4739F12B7777}" sibTransId="{A099CD11-CBEF-4CAC-B185-5B93EE3BF563}"/>
    <dgm:cxn modelId="{5EC6CDD9-258D-44D0-B881-C107A0690C76}" srcId="{58192371-7B19-4210-9CD3-01E8FFE39541}" destId="{2EC3B07B-5E29-4673-9A07-EB79BF87C80C}" srcOrd="1" destOrd="0" parTransId="{AC27BEAC-916D-4965-A13C-27DA1E3E1EA3}" sibTransId="{A16141A8-F9F5-476D-9E71-134138805FF6}"/>
    <dgm:cxn modelId="{E618AB30-BC73-42AB-8CF5-094DB50F0530}" type="presOf" srcId="{6657BE86-9CCE-47AE-B7CF-002315F24C41}" destId="{8775A7A5-5664-43E5-8031-36323676923A}" srcOrd="0" destOrd="3" presId="urn:microsoft.com/office/officeart/2005/8/layout/chevron1"/>
    <dgm:cxn modelId="{B31457AE-E431-4346-843B-9F13E6E067E4}" srcId="{B8D6017D-969D-4384-88E1-701A88536E34}" destId="{648CF4E4-F317-4DB8-A658-B4E6E1AD662D}" srcOrd="0" destOrd="0" parTransId="{B02AAF38-7A3E-40F7-BF57-08B962CC3E8D}" sibTransId="{415F12E7-35ED-48F6-A5A9-1CA8A6B157E9}"/>
    <dgm:cxn modelId="{C120E2AC-BF2B-424D-905F-E895472985EE}" type="presParOf" srcId="{E9456D19-6CEE-4E56-AB97-C2B1507DE48F}" destId="{16D5A232-FE1A-4042-8D24-AF2C35FBBF26}" srcOrd="0" destOrd="0" presId="urn:microsoft.com/office/officeart/2005/8/layout/chevron1"/>
    <dgm:cxn modelId="{5828F398-063B-43D0-9664-DDA243D63501}" type="presParOf" srcId="{16D5A232-FE1A-4042-8D24-AF2C35FBBF26}" destId="{D39E263A-BC65-42EF-8AE8-3B4119529D52}" srcOrd="0" destOrd="0" presId="urn:microsoft.com/office/officeart/2005/8/layout/chevron1"/>
    <dgm:cxn modelId="{22592BB4-9F59-49DE-BBCD-0E1A4774C659}" type="presParOf" srcId="{16D5A232-FE1A-4042-8D24-AF2C35FBBF26}" destId="{76011532-7933-4760-B353-16BA36C06868}" srcOrd="1" destOrd="0" presId="urn:microsoft.com/office/officeart/2005/8/layout/chevron1"/>
    <dgm:cxn modelId="{96A7C510-C062-497A-9654-7BC6D00E3C46}" type="presParOf" srcId="{E9456D19-6CEE-4E56-AB97-C2B1507DE48F}" destId="{413EF3ED-FCCF-4D56-A948-EAFA6AFDE9FB}" srcOrd="1" destOrd="0" presId="urn:microsoft.com/office/officeart/2005/8/layout/chevron1"/>
    <dgm:cxn modelId="{21E40B0C-B728-44CF-BD59-95082909C0A3}" type="presParOf" srcId="{E9456D19-6CEE-4E56-AB97-C2B1507DE48F}" destId="{74D2B307-E1D9-46CB-B23D-8ECB171ED9A5}" srcOrd="2" destOrd="0" presId="urn:microsoft.com/office/officeart/2005/8/layout/chevron1"/>
    <dgm:cxn modelId="{4DAE3F06-FA3F-48A5-B579-AC44F24B1BF3}" type="presParOf" srcId="{74D2B307-E1D9-46CB-B23D-8ECB171ED9A5}" destId="{A4D85DB4-526E-44D0-9EAC-5ED48AF76CBA}" srcOrd="0" destOrd="0" presId="urn:microsoft.com/office/officeart/2005/8/layout/chevron1"/>
    <dgm:cxn modelId="{46CAD13E-1DDE-499D-A0EF-DC95D3C0F289}" type="presParOf" srcId="{74D2B307-E1D9-46CB-B23D-8ECB171ED9A5}" destId="{8775A7A5-5664-43E5-8031-36323676923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A2DA5-1E9B-4A41-AB3C-2F302DA29D9E}">
      <dsp:nvSpPr>
        <dsp:cNvPr id="0" name=""/>
        <dsp:cNvSpPr/>
      </dsp:nvSpPr>
      <dsp:spPr>
        <a:xfrm>
          <a:off x="612910" y="123"/>
          <a:ext cx="1393482" cy="83608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err="1" smtClean="0">
              <a:solidFill>
                <a:schemeClr val="tx1"/>
              </a:solidFill>
            </a:rPr>
            <a:t>Osmolaridad</a:t>
          </a:r>
          <a:endParaRPr lang="es-EC" sz="1600" kern="1200" dirty="0" smtClean="0">
            <a:solidFill>
              <a:schemeClr val="tx1"/>
            </a:solidFill>
          </a:endParaRPr>
        </a:p>
      </dsp:txBody>
      <dsp:txXfrm>
        <a:off x="612910" y="123"/>
        <a:ext cx="1393482" cy="836089"/>
      </dsp:txXfrm>
    </dsp:sp>
    <dsp:sp modelId="{B8061110-0120-49B1-9964-C7A411D0388C}">
      <dsp:nvSpPr>
        <dsp:cNvPr id="0" name=""/>
        <dsp:cNvSpPr/>
      </dsp:nvSpPr>
      <dsp:spPr>
        <a:xfrm>
          <a:off x="2145740" y="123"/>
          <a:ext cx="1393482" cy="836089"/>
        </a:xfrm>
        <a:prstGeom prst="rect">
          <a:avLst/>
        </a:prstGeom>
        <a:solidFill>
          <a:schemeClr val="accent1">
            <a:shade val="50000"/>
            <a:hueOff val="5818"/>
            <a:satOff val="8211"/>
            <a:lumOff val="103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pH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145740" y="123"/>
        <a:ext cx="1393482" cy="836089"/>
      </dsp:txXfrm>
    </dsp:sp>
    <dsp:sp modelId="{B4FC139F-20E0-4A23-8FF1-6499D777F232}">
      <dsp:nvSpPr>
        <dsp:cNvPr id="0" name=""/>
        <dsp:cNvSpPr/>
      </dsp:nvSpPr>
      <dsp:spPr>
        <a:xfrm>
          <a:off x="3678571" y="123"/>
          <a:ext cx="1393482" cy="836089"/>
        </a:xfrm>
        <a:prstGeom prst="rect">
          <a:avLst/>
        </a:prstGeom>
        <a:solidFill>
          <a:schemeClr val="accent1">
            <a:shade val="50000"/>
            <a:hueOff val="11637"/>
            <a:satOff val="16422"/>
            <a:lumOff val="20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Peróxido de hidrógeno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678571" y="123"/>
        <a:ext cx="1393482" cy="836089"/>
      </dsp:txXfrm>
    </dsp:sp>
    <dsp:sp modelId="{EAE69AEA-A99E-45A1-BA0F-90610AFB2EF0}">
      <dsp:nvSpPr>
        <dsp:cNvPr id="0" name=""/>
        <dsp:cNvSpPr/>
      </dsp:nvSpPr>
      <dsp:spPr>
        <a:xfrm>
          <a:off x="612910" y="975561"/>
          <a:ext cx="1393482" cy="836089"/>
        </a:xfrm>
        <a:prstGeom prst="rect">
          <a:avLst/>
        </a:prstGeom>
        <a:solidFill>
          <a:schemeClr val="accent1">
            <a:shade val="50000"/>
            <a:hueOff val="17455"/>
            <a:satOff val="24633"/>
            <a:lumOff val="30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err="1" smtClean="0">
              <a:solidFill>
                <a:schemeClr val="tx1"/>
              </a:solidFill>
            </a:rPr>
            <a:t>Metilglioxal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612910" y="975561"/>
        <a:ext cx="1393482" cy="836089"/>
      </dsp:txXfrm>
    </dsp:sp>
    <dsp:sp modelId="{19721419-FFDA-4DD0-943A-08B062626A74}">
      <dsp:nvSpPr>
        <dsp:cNvPr id="0" name=""/>
        <dsp:cNvSpPr/>
      </dsp:nvSpPr>
      <dsp:spPr>
        <a:xfrm>
          <a:off x="2145740" y="975561"/>
          <a:ext cx="1393482" cy="836089"/>
        </a:xfrm>
        <a:prstGeom prst="rect">
          <a:avLst/>
        </a:prstGeom>
        <a:solidFill>
          <a:schemeClr val="accent1">
            <a:shade val="50000"/>
            <a:hueOff val="11637"/>
            <a:satOff val="16422"/>
            <a:lumOff val="20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Abeja defensina-1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145740" y="975561"/>
        <a:ext cx="1393482" cy="836089"/>
      </dsp:txXfrm>
    </dsp:sp>
    <dsp:sp modelId="{FCA0D37C-81B3-4C6F-8445-943BE0DF9F83}">
      <dsp:nvSpPr>
        <dsp:cNvPr id="0" name=""/>
        <dsp:cNvSpPr/>
      </dsp:nvSpPr>
      <dsp:spPr>
        <a:xfrm>
          <a:off x="3678571" y="975561"/>
          <a:ext cx="1393482" cy="836089"/>
        </a:xfrm>
        <a:prstGeom prst="rect">
          <a:avLst/>
        </a:prstGeom>
        <a:solidFill>
          <a:schemeClr val="accent1">
            <a:shade val="50000"/>
            <a:hueOff val="5818"/>
            <a:satOff val="8211"/>
            <a:lumOff val="103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Compuestos </a:t>
          </a:r>
          <a:r>
            <a:rPr lang="es-EC" sz="1600" kern="1200" dirty="0" err="1" smtClean="0">
              <a:solidFill>
                <a:schemeClr val="tx1"/>
              </a:solidFill>
            </a:rPr>
            <a:t>fitoquímicos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678571" y="975561"/>
        <a:ext cx="1393482" cy="836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68AC3-738A-48F5-9599-98DE396D8AB7}">
      <dsp:nvSpPr>
        <dsp:cNvPr id="0" name=""/>
        <dsp:cNvSpPr/>
      </dsp:nvSpPr>
      <dsp:spPr>
        <a:xfrm>
          <a:off x="0" y="1367586"/>
          <a:ext cx="10956966" cy="182344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D7C28-3FC9-4728-ACFC-694A0C282514}">
      <dsp:nvSpPr>
        <dsp:cNvPr id="0" name=""/>
        <dsp:cNvSpPr/>
      </dsp:nvSpPr>
      <dsp:spPr>
        <a:xfrm>
          <a:off x="120" y="0"/>
          <a:ext cx="4810257" cy="182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1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Fuente primaria</a:t>
          </a:r>
          <a:endParaRPr lang="es-E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Polen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Flores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Aire/suelo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Colmena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Tracto digestivo de la abeja</a:t>
          </a:r>
          <a:endParaRPr lang="es-ES" sz="1500" kern="1200" dirty="0"/>
        </a:p>
      </dsp:txBody>
      <dsp:txXfrm>
        <a:off x="120" y="0"/>
        <a:ext cx="4810257" cy="1823448"/>
      </dsp:txXfrm>
    </dsp:sp>
    <dsp:sp modelId="{8E94C16C-C706-4C65-AC8F-855261DD23B2}">
      <dsp:nvSpPr>
        <dsp:cNvPr id="0" name=""/>
        <dsp:cNvSpPr/>
      </dsp:nvSpPr>
      <dsp:spPr>
        <a:xfrm>
          <a:off x="2177318" y="2051379"/>
          <a:ext cx="455862" cy="4558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60096-C28C-4AB4-B8F0-EC0334E0334C}">
      <dsp:nvSpPr>
        <dsp:cNvPr id="0" name=""/>
        <dsp:cNvSpPr/>
      </dsp:nvSpPr>
      <dsp:spPr>
        <a:xfrm>
          <a:off x="5962050" y="2710300"/>
          <a:ext cx="4508077" cy="1823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Fuente secundaria</a:t>
          </a:r>
          <a:endParaRPr lang="es-E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Malas prácticas de cosecha de la miel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Inadecuados sitios de ubicación de los nidos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>
        <a:off x="5962050" y="2710300"/>
        <a:ext cx="4508077" cy="1823448"/>
      </dsp:txXfrm>
    </dsp:sp>
    <dsp:sp modelId="{A2554387-E54A-4019-9045-EAA931818011}">
      <dsp:nvSpPr>
        <dsp:cNvPr id="0" name=""/>
        <dsp:cNvSpPr/>
      </dsp:nvSpPr>
      <dsp:spPr>
        <a:xfrm>
          <a:off x="7228089" y="2051379"/>
          <a:ext cx="455862" cy="455862"/>
        </a:xfrm>
        <a:prstGeom prst="ellipse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4AD86B4-A8D4-4C72-8B68-94C09634FD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C87C7F-3ABD-42D6-9E81-4F42F8F1A0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864D4-9AFF-4D53-826A-E33559F098B5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6950E-22A1-426F-A357-DDC623361D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B84E91-9167-4CA1-88C0-14965FC7F5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7E8E6-6C94-424C-8915-406B4FFB0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7288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0D8AB-E0CD-4376-A218-038DC5BB4B78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57E2D-4A9B-424E-891D-B648A6D195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7841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57E2D-4A9B-424E-891D-B648A6D1951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74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57E2D-4A9B-424E-891D-B648A6D1951B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52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57E2D-4A9B-424E-891D-B648A6D1951B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57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465BB4BD-2E78-4FD9-A89E-2F630F91A7DA}" type="slidenum">
              <a:rPr lang="es-EC" smtClean="0"/>
              <a:t>‹Nº›</a:t>
            </a:fld>
            <a:endParaRPr lang="es-EC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4998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175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5BB4BD-2E78-4FD9-A89E-2F630F91A7DA}" type="slidenum">
              <a:rPr lang="es-EC" smtClean="0"/>
              <a:t>‹Nº›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699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4BD-2E78-4FD9-A89E-2F630F91A7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67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36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570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6386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58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261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5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399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595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465BB4BD-2E78-4FD9-A89E-2F630F91A7DA}" type="slidenum">
              <a:rPr lang="es-EC" smtClean="0"/>
              <a:t>‹Nº›</a:t>
            </a:fld>
            <a:endParaRPr lang="es-EC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7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.png"/><Relationship Id="rId9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42" y="115909"/>
            <a:ext cx="978938" cy="10126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00196" y="845269"/>
            <a:ext cx="8554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DEPARTAMENTO DE CIENCIAS DE LA VIDA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Y DE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LA AGRICULTURA</a:t>
            </a: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CARRERA DE INGENIERÍA EN BIOTECNOLOGÍA</a:t>
            </a:r>
          </a:p>
          <a:p>
            <a:pPr algn="ctr"/>
            <a:endParaRPr lang="es-EC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TRABAJO DE TITULACIÓN, PREVIO A LA OBTENCIÓN DEL TÍTULO DE INGENIERA EN BIOTECNOLOGÍA</a:t>
            </a:r>
          </a:p>
          <a:p>
            <a:pPr algn="ctr"/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“ANÁLISIS MICROBIOLÓGICO DE LA MIEL DE ABEJAS SIN AGUIJÓN (MELIPONAS) EN LA PROVINCIA DE 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LOJA, ECUADOR”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01920" y="4342448"/>
            <a:ext cx="340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latin typeface="Times New Roman" pitchFamily="18" charset="0"/>
                <a:cs typeface="Times New Roman" pitchFamily="18" charset="0"/>
              </a:rPr>
              <a:t>Elaborado por</a:t>
            </a:r>
          </a:p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María Belén Toaquiza Vilca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639861" y="5069638"/>
            <a:ext cx="152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Directora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M. Sc. Alma Koch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25758" y="-10235"/>
            <a:ext cx="12217758" cy="635222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MATERIALES Y MÉTODOS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02167" y="812103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ZONA DE ESTUDIO</a:t>
            </a:r>
          </a:p>
        </p:txBody>
      </p:sp>
      <p:pic>
        <p:nvPicPr>
          <p:cNvPr id="2050" name="Picture 2" descr="https://scontent.fuio2-1.fna.fbcdn.net/v/t1.15752-9/118541839_256206992022288_3089200067865379056_n.jpg?_nc_cat=108&amp;_nc_sid=b96e70&amp;_nc_eui2=AeHHZm5CaMxbtAtS8rAgyCLPXYtFHiEVuMldi0UeIRW4yTU1NT4jMLsFqIUuOGIhScISpkonOKFGWMxUEkeLozyU&amp;_nc_ohc=1ioJmip7c2oAX_cQW9F&amp;_nc_ht=scontent.fuio2-1.fna&amp;oh=532f3336ee0ea9dc312450fd52af3c03&amp;oe=5F6EC6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87" y="812103"/>
            <a:ext cx="6424038" cy="45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223347" y="865964"/>
            <a:ext cx="4221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Tabla 1. </a:t>
            </a:r>
            <a:r>
              <a:rPr lang="es-EC" sz="1400" dirty="0" smtClean="0"/>
              <a:t>Muestreo </a:t>
            </a:r>
            <a:r>
              <a:rPr lang="es-EC" sz="1400" dirty="0"/>
              <a:t>realizado en la provincia de Loja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06187"/>
              </p:ext>
            </p:extLst>
          </p:nvPr>
        </p:nvGraphicFramePr>
        <p:xfrm>
          <a:off x="6091118" y="1181435"/>
          <a:ext cx="5709920" cy="39776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73232"/>
                <a:gridCol w="973232"/>
                <a:gridCol w="1184852"/>
                <a:gridCol w="873679"/>
                <a:gridCol w="873679"/>
                <a:gridCol w="831246"/>
              </a:tblGrid>
              <a:tr h="624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Cantón 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Parroquia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</a:rPr>
                        <a:t>Número </a:t>
                      </a:r>
                      <a:r>
                        <a:rPr lang="es-EC" sz="900" dirty="0">
                          <a:effectLst/>
                        </a:rPr>
                        <a:t>de </a:t>
                      </a:r>
                      <a:r>
                        <a:rPr lang="es-EC" sz="900" dirty="0" err="1">
                          <a:effectLst/>
                        </a:rPr>
                        <a:t>meliponarios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Número de </a:t>
                      </a:r>
                      <a:r>
                        <a:rPr lang="es-EC" sz="900" dirty="0" smtClean="0">
                          <a:effectLst/>
                        </a:rPr>
                        <a:t>nidos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Número de nidos muestreados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Porcentaje de distribución de la muestra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(%)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165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Pindal 2018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Pindal 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40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Milagros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100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3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Doce de Diciembre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100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77165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Pindal 2019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Pindal 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50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1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Chaquinal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50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77165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Celica 2019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Tnte. Maximiliano Rodríguez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9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67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1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San Juan de Pozul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67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77165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</a:rPr>
                        <a:t>Puyango 2019</a:t>
                      </a:r>
                      <a:endParaRPr lang="es-EC" sz="105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El Arenal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13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8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62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1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TOTAL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20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54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31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57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04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504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25758" y="-10235"/>
            <a:ext cx="12217758" cy="635222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MATERIALES Y MÉTODOS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1094373"/>
            <a:ext cx="395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+mj-lt"/>
                <a:cs typeface="Times" pitchFamily="18" charset="0"/>
              </a:rPr>
              <a:t>Recolección de la miel</a:t>
            </a:r>
            <a:endParaRPr lang="es-EC" b="1" dirty="0">
              <a:latin typeface="+mj-lt"/>
              <a:cs typeface="Times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C8C674-E338-4590-84C2-C3B5C73EE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82471" y="2328245"/>
            <a:ext cx="3111441" cy="25205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A9E9D5A-A77B-44E4-8781-B14455212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74" t="20174" r="15483"/>
          <a:stretch/>
        </p:blipFill>
        <p:spPr>
          <a:xfrm>
            <a:off x="8878225" y="2328245"/>
            <a:ext cx="2143125" cy="2545537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79427ADB-E545-47FC-A034-66FF73DB4395}"/>
              </a:ext>
            </a:extLst>
          </p:cNvPr>
          <p:cNvSpPr/>
          <p:nvPr/>
        </p:nvSpPr>
        <p:spPr>
          <a:xfrm>
            <a:off x="3019933" y="3197135"/>
            <a:ext cx="848784" cy="73632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CDEF58-6972-40D4-B38D-BD369BDA314E}"/>
              </a:ext>
            </a:extLst>
          </p:cNvPr>
          <p:cNvSpPr/>
          <p:nvPr/>
        </p:nvSpPr>
        <p:spPr>
          <a:xfrm>
            <a:off x="8556293" y="4848813"/>
            <a:ext cx="2786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Código alfa numérico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Fecha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Lugar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B38F0A-C318-4731-A974-7A67C0E87196}"/>
              </a:ext>
            </a:extLst>
          </p:cNvPr>
          <p:cNvSpPr txBox="1"/>
          <p:nvPr/>
        </p:nvSpPr>
        <p:spPr>
          <a:xfrm>
            <a:off x="4004963" y="5034935"/>
            <a:ext cx="329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Potes de miel de abeja sin aguijón</a:t>
            </a:r>
          </a:p>
        </p:txBody>
      </p:sp>
      <p:sp>
        <p:nvSpPr>
          <p:cNvPr id="4" name="3 CuadroTexto"/>
          <p:cNvSpPr txBox="1"/>
          <p:nvPr/>
        </p:nvSpPr>
        <p:spPr>
          <a:xfrm rot="323878">
            <a:off x="9361886" y="3257151"/>
            <a:ext cx="1349572" cy="812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err="1" smtClean="0"/>
              <a:t>HxNyMz</a:t>
            </a:r>
            <a:endParaRPr lang="es-EC" sz="1400" dirty="0" smtClean="0"/>
          </a:p>
          <a:p>
            <a:r>
              <a:rPr lang="es-EC" sz="1400" dirty="0" smtClean="0"/>
              <a:t>Fecha</a:t>
            </a:r>
          </a:p>
          <a:p>
            <a:r>
              <a:rPr lang="es-EC" sz="1400" dirty="0" smtClean="0"/>
              <a:t>Comunidad</a:t>
            </a:r>
            <a:endParaRPr lang="es-EC" sz="1400" dirty="0"/>
          </a:p>
        </p:txBody>
      </p:sp>
      <p:pic>
        <p:nvPicPr>
          <p:cNvPr id="13" name="Picture 2" descr="Miel de Catana cautiva consumidor en Loja. | Primer Repor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520243"/>
            <a:ext cx="2481943" cy="413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5">
            <a:extLst>
              <a:ext uri="{FF2B5EF4-FFF2-40B4-BE49-F238E27FC236}">
                <a16:creationId xmlns:a16="http://schemas.microsoft.com/office/drawing/2014/main" xmlns="" id="{79427ADB-E545-47FC-A034-66FF73DB4395}"/>
              </a:ext>
            </a:extLst>
          </p:cNvPr>
          <p:cNvSpPr/>
          <p:nvPr/>
        </p:nvSpPr>
        <p:spPr>
          <a:xfrm>
            <a:off x="7478595" y="3220368"/>
            <a:ext cx="848784" cy="73632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30628" y="539728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Trabajo de campo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423227" y="5483341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1</a:t>
            </a:r>
            <a:endParaRPr lang="es-EC" sz="1200" dirty="0"/>
          </a:p>
        </p:txBody>
      </p:sp>
      <p:sp>
        <p:nvSpPr>
          <p:cNvPr id="5" name="4 Rectángulo"/>
          <p:cNvSpPr/>
          <p:nvPr/>
        </p:nvSpPr>
        <p:spPr>
          <a:xfrm>
            <a:off x="456777" y="6380946"/>
            <a:ext cx="645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dirty="0" smtClean="0"/>
              <a:t>1. https</a:t>
            </a:r>
            <a:r>
              <a:rPr lang="es-EC" sz="800" dirty="0"/>
              <a:t>://</a:t>
            </a:r>
            <a:r>
              <a:rPr lang="es-EC" sz="800" dirty="0" smtClean="0"/>
              <a:t>www.google.com/url?sa=i&amp;url=https%3A%2F%2Ftwitter</a:t>
            </a:r>
          </a:p>
          <a:p>
            <a:r>
              <a:rPr lang="es-EC" sz="800" dirty="0" smtClean="0"/>
              <a:t>2 y 3. Ruiz(2019).</a:t>
            </a:r>
            <a:endParaRPr lang="es-EC" sz="8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04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9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7009193" y="4665489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2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0859226" y="4700308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3.googleusercontent.com/s9CBpHZz4WsYLdJr51bzZ-hbv7fbliU1NinSl6LtxCj7kaZtecSCYST1OsFKhfHfqUnVdhHXa-xxlVg55rWM2mSThikAJ4lWxGXO2DEwN9FXBIKHQbUNWLDn7Rmbm2txEdcgLP_lDqfOEzhdRNiS64N6hK_sNJ1wOoFiWTGJjSPjCnGw5aappS3EQ_6K2kuuN7Hy19A3dCcw1GPdW7Pir8pYXawTxwhkc626naZN_rORDIPWTuhJ5nCw1KtBDzO_mdeNMBBikYuhPV5jFAGSCkhaW13osPBwSobhRPzkKvThHw1FQjnA2hIMS4Y1a6Iwg-SRf6e0dYQxwpgD2mvUYkfxGMJUxuiXiIkbePxg1qkXzJBW8FwUAUY6iOqPDGtQA3D5ZRMTcBwKsYXazTbAYoJSehoS5_SY5zvDHsYTdGX4J-9nmnp-J1ZMe5vBp6GiUkl1u3TfOg7VDKXbxKOIhLDtya0XYdEzNph66z5k9BdUH-tVVAc0VnwKgKwoyfVUjCSg5ToRmKJKajKsVIC6B3ISpL9kpIFsjNoJvguT8ZOkGkcO0a0TjnKAZF2zCdZ-DuwgQBR_A11PZVN2av8zazNCRMxoB5nP4OdAk9MOpMGqx7oBtMCN-3DSpkIJvpKdqcN1nlFnTyhU3CVwsLlyUnZSMCEV4LETwRWV5cCq91m9sGWlFF1WR0xtO1wOQw=w457-h608-no?authuser=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7848" b="9939"/>
          <a:stretch/>
        </p:blipFill>
        <p:spPr bwMode="auto">
          <a:xfrm>
            <a:off x="254072" y="1991397"/>
            <a:ext cx="1573927" cy="186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technipore.com/wp-content/uploads/2017/12/MC-Media-Pa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95" b="8811"/>
          <a:stretch/>
        </p:blipFill>
        <p:spPr bwMode="auto">
          <a:xfrm>
            <a:off x="6470248" y="2007466"/>
            <a:ext cx="2235223" cy="192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MC-Media Pads: codificados por color y diseñados para su comod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10" descr="MC-Media Pads: codificados por color y diseñados para su comodid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12" descr="MC-Media Pads: codificados por color y diseñados para su comodid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4" descr="MC-Media Pads: codificados por color y diseñados para su comodida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6" descr="Proventa | Inocuidad - Biocontrol Mer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" name="Picture 29">
            <a:extLst>
              <a:ext uri="{FF2B5EF4-FFF2-40B4-BE49-F238E27FC236}">
                <a16:creationId xmlns:a16="http://schemas.microsoft.com/office/drawing/2014/main" xmlns="" id="{567E762C-7BD0-424A-95E8-7BCDF977C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645" y="1997861"/>
            <a:ext cx="2835335" cy="193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ítulo 2"/>
          <p:cNvSpPr>
            <a:spLocks noGrp="1"/>
          </p:cNvSpPr>
          <p:nvPr>
            <p:ph type="title"/>
          </p:nvPr>
        </p:nvSpPr>
        <p:spPr>
          <a:xfrm>
            <a:off x="1026015" y="0"/>
            <a:ext cx="10972800" cy="579549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MATERIALES Y MÉTODOS</a:t>
            </a:r>
            <a:endParaRPr lang="es-EC" sz="2800" dirty="0">
              <a:latin typeface="+mn-lt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5725342" y="2651372"/>
            <a:ext cx="690995" cy="75684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254072" y="853826"/>
            <a:ext cx="26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Trabajo de laboratorio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6416337" y="4323996"/>
            <a:ext cx="320634" cy="1448790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6576654" y="4349123"/>
            <a:ext cx="3028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Hongos y levaduras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Aerobios mesófilos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Coliformes totales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i="1" dirty="0" smtClean="0"/>
              <a:t>Escherichia coli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i="1" dirty="0" smtClean="0"/>
              <a:t>Staphylococcus aureus</a:t>
            </a:r>
            <a:endParaRPr lang="es-EC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095580" y="4410990"/>
            <a:ext cx="2280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Agar nutriente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Agar EMB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Agar sal manitol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Agar sangre</a:t>
            </a:r>
            <a:endParaRPr lang="es-EC" dirty="0"/>
          </a:p>
        </p:txBody>
      </p:sp>
      <p:sp>
        <p:nvSpPr>
          <p:cNvPr id="15" name="14 Abrir llave"/>
          <p:cNvSpPr/>
          <p:nvPr/>
        </p:nvSpPr>
        <p:spPr>
          <a:xfrm>
            <a:off x="2834323" y="4349123"/>
            <a:ext cx="261257" cy="1287323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098" name="Picture 2" descr="quiminet145: SIEMBRA DE MICROORGANISMOS MESOFILOS AEROB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062" y="2036510"/>
            <a:ext cx="2424309" cy="181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Flecha derecha"/>
          <p:cNvSpPr/>
          <p:nvPr/>
        </p:nvSpPr>
        <p:spPr>
          <a:xfrm>
            <a:off x="8824224" y="2651372"/>
            <a:ext cx="690995" cy="75684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Flecha derecha"/>
          <p:cNvSpPr/>
          <p:nvPr/>
        </p:nvSpPr>
        <p:spPr>
          <a:xfrm>
            <a:off x="2071593" y="2651372"/>
            <a:ext cx="690995" cy="75684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9262753" y="4548249"/>
            <a:ext cx="83127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0219823" y="430954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22°C, 3-5 días</a:t>
            </a:r>
            <a:endParaRPr lang="es-EC" dirty="0"/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9262753" y="5034536"/>
            <a:ext cx="83127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0094026" y="4831594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36°C, 24-48 horas</a:t>
            </a:r>
            <a:endParaRPr lang="es-EC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5438368" y="2037513"/>
            <a:ext cx="184719" cy="1734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2</a:t>
            </a:r>
            <a:endParaRPr lang="es-EC" sz="1200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8520752" y="2013539"/>
            <a:ext cx="184719" cy="1734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3</a:t>
            </a:r>
            <a:endParaRPr lang="es-EC" sz="12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1854218" y="2036510"/>
            <a:ext cx="184719" cy="1734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4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33812" y="6289064"/>
            <a:ext cx="4601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dirty="0"/>
              <a:t>1. </a:t>
            </a:r>
            <a:r>
              <a:rPr lang="es-EC" sz="800" dirty="0" smtClean="0"/>
              <a:t>Fuente propia</a:t>
            </a:r>
          </a:p>
          <a:p>
            <a:r>
              <a:rPr lang="es-EC" sz="800" dirty="0" smtClean="0"/>
              <a:t>2. https</a:t>
            </a:r>
            <a:r>
              <a:rPr lang="es-EC" sz="800" dirty="0"/>
              <a:t>://encrypted-tbn0.gstatic.com/images?q=tbn%3AANd9GcQlT3bd1REwcdT</a:t>
            </a:r>
          </a:p>
          <a:p>
            <a:r>
              <a:rPr lang="es-EC" sz="800" dirty="0"/>
              <a:t>2. https://encrypted-tbn0.gstatic.com/images?q=tbn%3AANd9GcSASw_</a:t>
            </a:r>
          </a:p>
          <a:p>
            <a:r>
              <a:rPr lang="es-EC" sz="800" dirty="0"/>
              <a:t>3. https://www.google.com/url?sa=i&amp;url=http%3A%2F%2Fquiminet145.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10</a:t>
            </a:r>
            <a:endParaRPr lang="es-EC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1643280" y="1991397"/>
            <a:ext cx="184719" cy="1734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1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8081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26015" y="0"/>
            <a:ext cx="10972800" cy="579549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</a:rPr>
              <a:t>MATERIALES Y MÉTODOS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0829" y="553453"/>
            <a:ext cx="1109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Lectura de los resultados  </a:t>
            </a:r>
            <a:endParaRPr lang="es-EC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0026DA-C979-4034-99BD-924696EB06DE}"/>
              </a:ext>
            </a:extLst>
          </p:cNvPr>
          <p:cNvSpPr/>
          <p:nvPr/>
        </p:nvSpPr>
        <p:spPr>
          <a:xfrm>
            <a:off x="370563" y="6290490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AOAC </a:t>
            </a:r>
            <a:r>
              <a:rPr lang="es-ES" sz="1200" dirty="0" smtClean="0"/>
              <a:t>Método Oficial </a:t>
            </a:r>
            <a:r>
              <a:rPr lang="es-ES" sz="1200" dirty="0"/>
              <a:t>990.12</a:t>
            </a:r>
          </a:p>
          <a:p>
            <a:r>
              <a:rPr lang="es-ES" sz="1200" dirty="0"/>
              <a:t>AOAC Método Oficial 2003.07</a:t>
            </a:r>
          </a:p>
        </p:txBody>
      </p:sp>
      <p:pic>
        <p:nvPicPr>
          <p:cNvPr id="7172" name="Picture 4" descr="https://scontent.fatf1-1.fna.fbcdn.net/v/t1.15752-9/117766590_1235257530141376_2518932087929945822_n.jpg?_nc_cat=111&amp;_nc_sid=b96e70&amp;_nc_ohc=s3LnMIs3NgoAX-PoS72&amp;_nc_ht=scontent.fatf1-1.fna&amp;oh=c8f5c74bf82247272dd181e6eb173311&amp;oe=5F6AF0B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/>
          <a:stretch/>
        </p:blipFill>
        <p:spPr bwMode="auto">
          <a:xfrm>
            <a:off x="8334420" y="979659"/>
            <a:ext cx="1747731" cy="2022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8" name="17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23332" r="10041" b="5322"/>
          <a:stretch/>
        </p:blipFill>
        <p:spPr bwMode="auto">
          <a:xfrm>
            <a:off x="1573556" y="1068779"/>
            <a:ext cx="1994318" cy="1873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18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 t="6705" r="14637" b="8614"/>
          <a:stretch/>
        </p:blipFill>
        <p:spPr bwMode="auto">
          <a:xfrm>
            <a:off x="5061513" y="979657"/>
            <a:ext cx="1931027" cy="1989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19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19675" r="18591" b="13621"/>
          <a:stretch/>
        </p:blipFill>
        <p:spPr bwMode="auto">
          <a:xfrm>
            <a:off x="1655889" y="3515101"/>
            <a:ext cx="1911985" cy="1911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2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t="17995" r="12820" b="7862"/>
          <a:stretch/>
        </p:blipFill>
        <p:spPr bwMode="auto">
          <a:xfrm>
            <a:off x="5080555" y="3549344"/>
            <a:ext cx="1911985" cy="1877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61567" y="3110144"/>
            <a:ext cx="2300630" cy="369332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Hongos y Levaduras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948451" y="3116679"/>
            <a:ext cx="2108269" cy="369332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err="1" smtClean="0"/>
              <a:t>Mesófilos</a:t>
            </a:r>
            <a:r>
              <a:rPr lang="es-EC" dirty="0" smtClean="0"/>
              <a:t> aerobios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7993308" y="3164179"/>
            <a:ext cx="2569934" cy="369332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i="1" dirty="0" smtClean="0"/>
              <a:t>Staphylococcus </a:t>
            </a:r>
            <a:r>
              <a:rPr lang="es-EC" i="1" dirty="0" err="1" smtClean="0"/>
              <a:t>aureus</a:t>
            </a:r>
            <a:endParaRPr lang="es-EC" i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104405" y="5663893"/>
            <a:ext cx="3134191" cy="369332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Coliformes</a:t>
            </a:r>
            <a:r>
              <a:rPr lang="es-EC" i="1" dirty="0" smtClean="0"/>
              <a:t> y Escherichia coli</a:t>
            </a:r>
            <a:endParaRPr lang="es-EC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019701" y="5687669"/>
            <a:ext cx="2108269" cy="369332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Coliformes totales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0494" y="648866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11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3080760" y="6310619"/>
            <a:ext cx="1362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 smtClean="0"/>
              <a:t>Fotografías: fuente propia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37095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PERSONAL\Downloads\Photos (1)\2020\20200221_1054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/>
          <a:stretch/>
        </p:blipFill>
        <p:spPr bwMode="auto">
          <a:xfrm>
            <a:off x="6462654" y="1604352"/>
            <a:ext cx="2486423" cy="2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1026015" y="0"/>
            <a:ext cx="10972800" cy="579549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MATERIALES Y MÉTODOS</a:t>
            </a:r>
            <a:endParaRPr lang="es-EC" sz="2800" dirty="0">
              <a:latin typeface="+mn-lt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9332216" y="1604352"/>
            <a:ext cx="2448236" cy="2553299"/>
            <a:chOff x="3810000" y="9525"/>
            <a:chExt cx="1799590" cy="179959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96" t="30582" r="40027" b="40139"/>
            <a:stretch/>
          </p:blipFill>
          <p:spPr bwMode="auto">
            <a:xfrm>
              <a:off x="3810000" y="9525"/>
              <a:ext cx="1799590" cy="17995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3829050" y="9525"/>
              <a:ext cx="260776" cy="1789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  <a:spcAft>
                  <a:spcPts val="1000"/>
                </a:spcAft>
              </a:pPr>
              <a:r>
                <a:rPr lang="es-EC" sz="1100" b="1" dirty="0" smtClean="0">
                  <a:effectLst/>
                  <a:ea typeface="Calibri"/>
                  <a:cs typeface="Times New Roman"/>
                </a:rPr>
                <a:t>D</a:t>
              </a:r>
              <a:endParaRPr lang="es-EC" sz="1100" b="1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290969" y="4547262"/>
            <a:ext cx="10990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/>
              <a:t>(A) Crecimiento de microorganismos en la dilución 1:10 de la miel.(B) Bacilos </a:t>
            </a:r>
            <a:r>
              <a:rPr lang="es-EC" sz="1400" dirty="0"/>
              <a:t>Gram positivos</a:t>
            </a:r>
            <a:r>
              <a:rPr lang="es-EC" sz="1400" dirty="0" smtClean="0"/>
              <a:t>. (C) Crecimiento de </a:t>
            </a:r>
            <a:r>
              <a:rPr lang="es-EC" sz="1400" dirty="0" err="1" smtClean="0"/>
              <a:t>endosporas</a:t>
            </a:r>
            <a:r>
              <a:rPr lang="es-EC" sz="1400" dirty="0" smtClean="0"/>
              <a:t> de las diluciones con tratamiento térmico (D) </a:t>
            </a:r>
            <a:r>
              <a:rPr lang="es-EC" sz="1400" dirty="0" err="1"/>
              <a:t>Endosporas</a:t>
            </a:r>
            <a:r>
              <a:rPr lang="es-EC" sz="1400" dirty="0"/>
              <a:t>.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417409" y="1655626"/>
            <a:ext cx="2613605" cy="2488851"/>
            <a:chOff x="417409" y="1467212"/>
            <a:chExt cx="2613605" cy="2802881"/>
          </a:xfrm>
        </p:grpSpPr>
        <p:pic>
          <p:nvPicPr>
            <p:cNvPr id="2050" name="Picture 2" descr="C:\Users\PERSONAL\Downloads\Photos (1)\2020\20200213_1116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54" r="5283" b="5708"/>
            <a:stretch/>
          </p:blipFill>
          <p:spPr bwMode="auto">
            <a:xfrm>
              <a:off x="431057" y="1501788"/>
              <a:ext cx="2599957" cy="2768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17409" y="1467212"/>
              <a:ext cx="384515" cy="278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  <a:spcAft>
                  <a:spcPts val="1000"/>
                </a:spcAft>
              </a:pPr>
              <a:r>
                <a:rPr lang="es-EC" sz="1100" b="1" dirty="0" smtClean="0">
                  <a:effectLst/>
                  <a:ea typeface="Calibri"/>
                  <a:cs typeface="Times New Roman"/>
                </a:rPr>
                <a:t>A</a:t>
              </a:r>
              <a:endParaRPr lang="es-EC" sz="1100" b="1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453679" y="1655626"/>
            <a:ext cx="2589719" cy="2502025"/>
            <a:chOff x="3573574" y="1501789"/>
            <a:chExt cx="2589719" cy="2768304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97" t="23371" r="20971" b="38454"/>
            <a:stretch/>
          </p:blipFill>
          <p:spPr bwMode="auto">
            <a:xfrm>
              <a:off x="3573574" y="1501789"/>
              <a:ext cx="2589719" cy="2768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3573574" y="1501789"/>
              <a:ext cx="399737" cy="2883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  <a:spcAft>
                  <a:spcPts val="1000"/>
                </a:spcAft>
              </a:pPr>
              <a:r>
                <a:rPr lang="es-EC" sz="1100" b="1" dirty="0" smtClean="0">
                  <a:effectLst/>
                  <a:ea typeface="Calibri"/>
                  <a:cs typeface="Times New Roman"/>
                </a:rPr>
                <a:t>B</a:t>
              </a:r>
              <a:endParaRPr lang="es-EC" sz="1100" b="1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403761" y="979115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25000"/>
                  </a:schemeClr>
                </a:solidFill>
              </a:rPr>
              <a:t>Identificación de bacilos </a:t>
            </a:r>
            <a:r>
              <a:rPr lang="es-EC" b="1" dirty="0" err="1" smtClean="0">
                <a:solidFill>
                  <a:schemeClr val="accent1">
                    <a:lumMod val="25000"/>
                  </a:schemeClr>
                </a:solidFill>
              </a:rPr>
              <a:t>esporulados</a:t>
            </a:r>
            <a:r>
              <a:rPr lang="es-EC" b="1" dirty="0" smtClean="0">
                <a:solidFill>
                  <a:schemeClr val="accent1">
                    <a:lumMod val="25000"/>
                  </a:schemeClr>
                </a:solidFill>
              </a:rPr>
              <a:t> Gram positivos</a:t>
            </a:r>
            <a:endParaRPr lang="es-EC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02490" y="3737045"/>
            <a:ext cx="72327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100X</a:t>
            </a:r>
            <a:endParaRPr lang="es-EC" dirty="0"/>
          </a:p>
        </p:txBody>
      </p:sp>
      <p:sp>
        <p:nvSpPr>
          <p:cNvPr id="20" name="19 CuadroTexto"/>
          <p:cNvSpPr txBox="1"/>
          <p:nvPr/>
        </p:nvSpPr>
        <p:spPr>
          <a:xfrm>
            <a:off x="9394733" y="3739005"/>
            <a:ext cx="72327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100X</a:t>
            </a:r>
            <a:endParaRPr lang="es-EC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12</a:t>
            </a:r>
            <a:endParaRPr lang="es-EC" dirty="0"/>
          </a:p>
        </p:txBody>
      </p:sp>
      <p:sp>
        <p:nvSpPr>
          <p:cNvPr id="22" name="21 Rectángulo"/>
          <p:cNvSpPr/>
          <p:nvPr/>
        </p:nvSpPr>
        <p:spPr>
          <a:xfrm>
            <a:off x="6479846" y="1628332"/>
            <a:ext cx="387792" cy="260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spcAft>
                <a:spcPts val="1000"/>
              </a:spcAft>
            </a:pPr>
            <a:r>
              <a:rPr lang="es-EC" sz="1100" b="1" dirty="0">
                <a:ea typeface="Calibri"/>
                <a:cs typeface="Times New Roman"/>
              </a:rPr>
              <a:t>C</a:t>
            </a:r>
            <a:endParaRPr lang="es-EC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82628" y="6369729"/>
            <a:ext cx="1362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 smtClean="0"/>
              <a:t>Fotografías: fuente propia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35636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5747657"/>
            <a:ext cx="12192000" cy="11103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07" y="3625700"/>
            <a:ext cx="2228414" cy="2071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Taxon Pages | Anthophila- an online repository of bee d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7" y="3613585"/>
            <a:ext cx="2360655" cy="202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Med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11279" r="35437" b="28153"/>
          <a:stretch/>
        </p:blipFill>
        <p:spPr bwMode="auto">
          <a:xfrm>
            <a:off x="6644239" y="820933"/>
            <a:ext cx="2211486" cy="1888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Genus Oxytrigona · NaturaLista.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54" y="3625700"/>
            <a:ext cx="2211486" cy="2071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7" y="800678"/>
            <a:ext cx="2360655" cy="1908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9"/>
          <a:stretch/>
        </p:blipFill>
        <p:spPr bwMode="auto">
          <a:xfrm>
            <a:off x="3592907" y="813111"/>
            <a:ext cx="2228414" cy="1896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2D887DA-4398-4F14-8702-4DDEABCFA909}"/>
              </a:ext>
            </a:extLst>
          </p:cNvPr>
          <p:cNvSpPr txBox="1"/>
          <p:nvPr/>
        </p:nvSpPr>
        <p:spPr>
          <a:xfrm>
            <a:off x="171718" y="457200"/>
            <a:ext cx="584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Frecuencia de mieles encontradas según el género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6C43C7-EEDF-4305-9A49-F079FB885CD9}"/>
              </a:ext>
            </a:extLst>
          </p:cNvPr>
          <p:cNvSpPr txBox="1"/>
          <p:nvPr/>
        </p:nvSpPr>
        <p:spPr>
          <a:xfrm>
            <a:off x="3481486" y="2804284"/>
            <a:ext cx="24512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i="1" dirty="0" smtClean="0"/>
              <a:t>Melipona </a:t>
            </a:r>
            <a:endParaRPr lang="es-ES" sz="1400" dirty="0" smtClean="0"/>
          </a:p>
          <a:p>
            <a:r>
              <a:rPr lang="es-ES" sz="1400" i="1" dirty="0" smtClean="0"/>
              <a:t>(12.9%, n=4/31)</a:t>
            </a:r>
            <a:endParaRPr lang="es-ES" sz="1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D08230-964C-4B02-A4BE-02FD84E9DCE4}"/>
              </a:ext>
            </a:extLst>
          </p:cNvPr>
          <p:cNvSpPr txBox="1"/>
          <p:nvPr/>
        </p:nvSpPr>
        <p:spPr>
          <a:xfrm>
            <a:off x="246386" y="2804284"/>
            <a:ext cx="263185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i="1" dirty="0" smtClean="0"/>
              <a:t>Scaptotrigona </a:t>
            </a:r>
            <a:endParaRPr lang="es-ES" sz="1400" dirty="0" smtClean="0"/>
          </a:p>
          <a:p>
            <a:r>
              <a:rPr lang="es-ES" sz="1400" i="1" dirty="0" smtClean="0"/>
              <a:t> (61.3 %, n=19/31)</a:t>
            </a:r>
            <a:endParaRPr lang="es-ES" sz="1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34B58A-AD6D-4D9F-A9F7-1ED2C9D810D6}"/>
              </a:ext>
            </a:extLst>
          </p:cNvPr>
          <p:cNvSpPr txBox="1"/>
          <p:nvPr/>
        </p:nvSpPr>
        <p:spPr>
          <a:xfrm>
            <a:off x="6566579" y="5802045"/>
            <a:ext cx="243263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i="1" dirty="0" err="1" smtClean="0"/>
              <a:t>Oxytrigona</a:t>
            </a:r>
            <a:r>
              <a:rPr lang="es-ES" sz="1400" i="1" dirty="0" smtClean="0"/>
              <a:t> </a:t>
            </a:r>
            <a:endParaRPr lang="es-ES" sz="1400" dirty="0" smtClean="0"/>
          </a:p>
          <a:p>
            <a:r>
              <a:rPr lang="es-ES" sz="1400" dirty="0" smtClean="0"/>
              <a:t>(3.2%, n=1/31</a:t>
            </a:r>
            <a:r>
              <a:rPr lang="es-ES" sz="1400" i="1" dirty="0" smtClean="0"/>
              <a:t>)</a:t>
            </a:r>
            <a:endParaRPr lang="es-ES" sz="1400" i="1" dirty="0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E26C43C7-EEDF-4305-9A49-F079FB885CD9}"/>
              </a:ext>
            </a:extLst>
          </p:cNvPr>
          <p:cNvSpPr txBox="1"/>
          <p:nvPr/>
        </p:nvSpPr>
        <p:spPr>
          <a:xfrm>
            <a:off x="258261" y="5735870"/>
            <a:ext cx="259672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i="1" dirty="0" smtClean="0"/>
              <a:t> Paratrigona </a:t>
            </a:r>
            <a:endParaRPr lang="es-ES" sz="1400" dirty="0" smtClean="0"/>
          </a:p>
          <a:p>
            <a:r>
              <a:rPr lang="es-ES" sz="1400" dirty="0"/>
              <a:t>(3.2%, </a:t>
            </a:r>
            <a:r>
              <a:rPr lang="es-ES" sz="1400" dirty="0" smtClean="0"/>
              <a:t>n=1/31)</a:t>
            </a:r>
            <a:endParaRPr lang="es-ES" sz="1400" i="1" dirty="0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xmlns="" id="{2AD08230-964C-4B02-A4BE-02FD84E9DCE4}"/>
              </a:ext>
            </a:extLst>
          </p:cNvPr>
          <p:cNvSpPr txBox="1"/>
          <p:nvPr/>
        </p:nvSpPr>
        <p:spPr>
          <a:xfrm>
            <a:off x="9439734" y="3625700"/>
            <a:ext cx="258054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i="1" dirty="0" smtClean="0"/>
              <a:t>Especies no identificadas</a:t>
            </a:r>
          </a:p>
          <a:p>
            <a:r>
              <a:rPr lang="es-ES" sz="1600" i="1" dirty="0" smtClean="0"/>
              <a:t>(9.7%, n=3/31)</a:t>
            </a:r>
            <a:endParaRPr lang="es-ES" sz="1600" i="1" dirty="0"/>
          </a:p>
        </p:txBody>
      </p:sp>
      <p:sp>
        <p:nvSpPr>
          <p:cNvPr id="2" name="1 Rectángulo"/>
          <p:cNvSpPr/>
          <p:nvPr/>
        </p:nvSpPr>
        <p:spPr>
          <a:xfrm>
            <a:off x="3433986" y="5800528"/>
            <a:ext cx="245125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i="1" dirty="0" err="1" smtClean="0"/>
              <a:t>Frieseomelitta</a:t>
            </a:r>
            <a:r>
              <a:rPr lang="es-EC" sz="1400" dirty="0" smtClean="0"/>
              <a:t> </a:t>
            </a:r>
          </a:p>
          <a:p>
            <a:r>
              <a:rPr lang="es-ES" sz="1400" dirty="0"/>
              <a:t>(3.2%, </a:t>
            </a:r>
            <a:r>
              <a:rPr lang="es-ES" sz="1400" dirty="0" smtClean="0"/>
              <a:t>n=1/31)</a:t>
            </a:r>
            <a:endParaRPr lang="es-EC" sz="1400" dirty="0"/>
          </a:p>
        </p:txBody>
      </p:sp>
      <p:sp>
        <p:nvSpPr>
          <p:cNvPr id="5" name="4 Rectángulo"/>
          <p:cNvSpPr/>
          <p:nvPr/>
        </p:nvSpPr>
        <p:spPr>
          <a:xfrm>
            <a:off x="6533666" y="2804582"/>
            <a:ext cx="243263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i="1" dirty="0" err="1" smtClean="0"/>
              <a:t>Nannotrigona</a:t>
            </a:r>
            <a:r>
              <a:rPr lang="es-EC" sz="1400" dirty="0" smtClean="0"/>
              <a:t> </a:t>
            </a:r>
          </a:p>
          <a:p>
            <a:r>
              <a:rPr lang="es-ES" sz="1400" dirty="0" smtClean="0"/>
              <a:t>(6.5%, n=2/31)</a:t>
            </a:r>
            <a:endParaRPr lang="es-EC" sz="1400" dirty="0"/>
          </a:p>
        </p:txBody>
      </p:sp>
      <p:sp>
        <p:nvSpPr>
          <p:cNvPr id="19" name="Título 2"/>
          <p:cNvSpPr>
            <a:spLocks noGrp="1"/>
          </p:cNvSpPr>
          <p:nvPr>
            <p:ph type="title"/>
          </p:nvPr>
        </p:nvSpPr>
        <p:spPr>
          <a:xfrm>
            <a:off x="-25758" y="-10235"/>
            <a:ext cx="12217758" cy="635222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MATERIALES Y MÉTODOS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2533612" y="2510838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1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653233" y="2536395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2</a:t>
            </a:r>
            <a:endParaRPr lang="es-EC" sz="12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8696736" y="2509099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3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2528946" y="5436965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4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5584993" y="5518853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5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8710384" y="5532501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6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48239" y="6361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1. https</a:t>
            </a:r>
            <a:r>
              <a:rPr lang="en-US" sz="800" dirty="0"/>
              <a:t>://</a:t>
            </a:r>
            <a:r>
              <a:rPr lang="en-US" sz="800" dirty="0" smtClean="0"/>
              <a:t>lh3.googleusercontent.com/proxy/5gDYJ_c_J8EOhyIkcCwrChyYV1KMK59b-</a:t>
            </a:r>
            <a:endParaRPr lang="es-EC" sz="800" dirty="0"/>
          </a:p>
          <a:p>
            <a:r>
              <a:rPr lang="en-US" sz="800" dirty="0" smtClean="0"/>
              <a:t>2. https</a:t>
            </a:r>
            <a:r>
              <a:rPr lang="en-US" sz="800" dirty="0"/>
              <a:t>://static.inaturalist.org/photos/31635308/medium.jpg?1550618025</a:t>
            </a:r>
            <a:endParaRPr lang="es-EC" sz="800" dirty="0"/>
          </a:p>
          <a:p>
            <a:r>
              <a:rPr lang="en-US" sz="800" dirty="0"/>
              <a:t>3. https://www.google.com/url?sa=i&amp;url=https%3A%2F%2Fwww.naturalista.</a:t>
            </a:r>
            <a:endParaRPr lang="es-EC" sz="800" dirty="0"/>
          </a:p>
          <a:p>
            <a:r>
              <a:rPr lang="en-US" sz="800" dirty="0" smtClean="0"/>
              <a:t>.</a:t>
            </a:r>
            <a:endParaRPr lang="es-EC" sz="800" dirty="0"/>
          </a:p>
        </p:txBody>
      </p:sp>
      <p:sp>
        <p:nvSpPr>
          <p:cNvPr id="9" name="8 Rectángulo"/>
          <p:cNvSpPr/>
          <p:nvPr/>
        </p:nvSpPr>
        <p:spPr>
          <a:xfrm>
            <a:off x="5157277" y="637227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4. https://www.google.com/url?sa=i&amp;url=http%3A%2F%2Fapoidea.myspecies.info</a:t>
            </a:r>
            <a:endParaRPr lang="es-EC" sz="800" dirty="0"/>
          </a:p>
          <a:p>
            <a:r>
              <a:rPr lang="en-US" sz="800" dirty="0"/>
              <a:t>5. https://lh3.googleusercontent.com/proxy/l0s-8wx5_RZYp8Y7MOJoI</a:t>
            </a:r>
            <a:endParaRPr lang="es-EC" sz="800" dirty="0"/>
          </a:p>
          <a:p>
            <a:r>
              <a:rPr lang="en-US" sz="800" dirty="0"/>
              <a:t>6. https://www.google.com/url?sa=i&amp;url=https%3A%2F%2Fcolombia.inaturalist</a:t>
            </a:r>
            <a:endParaRPr lang="es-EC" sz="8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13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145553" y="1397594"/>
            <a:ext cx="1168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3800" dirty="0" smtClean="0">
                <a:solidFill>
                  <a:srgbClr val="FF0000"/>
                </a:solidFill>
              </a:rPr>
              <a:t>?</a:t>
            </a:r>
            <a:endParaRPr lang="es-EC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5EA6BE-3BA8-49F7-97D9-6EB41E77C9CF}"/>
              </a:ext>
            </a:extLst>
          </p:cNvPr>
          <p:cNvSpPr txBox="1"/>
          <p:nvPr/>
        </p:nvSpPr>
        <p:spPr>
          <a:xfrm>
            <a:off x="235763" y="81161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Resultados de análisis microbiológicos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5762" y="1589888"/>
            <a:ext cx="8880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/>
              <a:t>Figura 1</a:t>
            </a:r>
            <a:r>
              <a:rPr lang="es-EC" sz="1600" dirty="0" smtClean="0"/>
              <a:t>. Porcentaje </a:t>
            </a:r>
            <a:r>
              <a:rPr lang="es-EC" sz="1600" dirty="0"/>
              <a:t>de microorganismos presentes en las muestras de miel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14</a:t>
            </a:r>
            <a:endParaRPr lang="es-EC" dirty="0"/>
          </a:p>
        </p:txBody>
      </p:sp>
      <p:graphicFrame>
        <p:nvGraphicFramePr>
          <p:cNvPr id="9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166909"/>
              </p:ext>
            </p:extLst>
          </p:nvPr>
        </p:nvGraphicFramePr>
        <p:xfrm>
          <a:off x="1151906" y="2353541"/>
          <a:ext cx="9714015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76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1047482" y="0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mtClean="0">
                <a:solidFill>
                  <a:srgbClr val="002060"/>
                </a:solidFill>
              </a:rPr>
              <a:t>RESULTADOS Y DISCUSIÓN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1066" y="650856"/>
            <a:ext cx="6123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/>
              <a:t>Tabla 2. </a:t>
            </a:r>
            <a:r>
              <a:rPr lang="es-EC" sz="1600" dirty="0" smtClean="0"/>
              <a:t>Correlación </a:t>
            </a:r>
            <a:r>
              <a:rPr lang="es-EC" sz="1600" dirty="0"/>
              <a:t>de los microorganismos presentes en la miel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75686"/>
              </p:ext>
            </p:extLst>
          </p:nvPr>
        </p:nvGraphicFramePr>
        <p:xfrm>
          <a:off x="427713" y="989410"/>
          <a:ext cx="11592568" cy="322201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05165"/>
                <a:gridCol w="1437594"/>
                <a:gridCol w="1345157"/>
                <a:gridCol w="1449707"/>
                <a:gridCol w="1527487"/>
                <a:gridCol w="1860978"/>
                <a:gridCol w="1766480"/>
              </a:tblGrid>
              <a:tr h="7449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es-EC" sz="1200" dirty="0" smtClean="0">
                          <a:effectLst/>
                          <a:latin typeface="+mn-lt"/>
                        </a:rPr>
                        <a:t>Microorganismos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+mn-lt"/>
                        </a:rPr>
                        <a:t>Hongos y levaduras</a:t>
                      </a:r>
                      <a:endParaRPr lang="es-EC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+mn-lt"/>
                        </a:rPr>
                        <a:t>Aerobios mesófilos</a:t>
                      </a:r>
                      <a:endParaRPr lang="es-EC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+mn-lt"/>
                        </a:rPr>
                        <a:t>Coliformes</a:t>
                      </a:r>
                      <a:endParaRPr lang="es-EC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>
                          <a:effectLst/>
                          <a:latin typeface="+mn-lt"/>
                        </a:rPr>
                        <a:t>Escherichia coli</a:t>
                      </a:r>
                      <a:endParaRPr lang="es-EC" sz="12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>
                          <a:effectLst/>
                          <a:latin typeface="+mn-lt"/>
                        </a:rPr>
                        <a:t>Staphylococcus aureus</a:t>
                      </a:r>
                      <a:endParaRPr lang="es-EC" sz="12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Bacilos</a:t>
                      </a:r>
                      <a:r>
                        <a:rPr lang="es-EC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200" b="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esporulados</a:t>
                      </a:r>
                      <a:r>
                        <a:rPr lang="es-EC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Gram positivos</a:t>
                      </a:r>
                      <a:endParaRPr lang="es-EC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+mn-lt"/>
                        </a:rPr>
                        <a:t>Hongos y levaduras</a:t>
                      </a:r>
                      <a:endParaRPr lang="es-EC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-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*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NS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*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*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NS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56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+mn-lt"/>
                        </a:rPr>
                        <a:t>Aerobios mesófilos</a:t>
                      </a:r>
                      <a:endParaRPr lang="es-EC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</a:rPr>
                        <a:t>0.506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-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NS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*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NS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NS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+mn-lt"/>
                        </a:rPr>
                        <a:t>C</a:t>
                      </a:r>
                      <a:r>
                        <a:rPr lang="es-EC" sz="1200" b="0" dirty="0" smtClean="0">
                          <a:effectLst/>
                          <a:latin typeface="+mn-lt"/>
                        </a:rPr>
                        <a:t>oliformes</a:t>
                      </a:r>
                      <a:endParaRPr lang="es-EC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0.021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0.128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-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*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NS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56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>
                          <a:effectLst/>
                          <a:latin typeface="+mn-lt"/>
                        </a:rPr>
                        <a:t>Escherichia coli</a:t>
                      </a:r>
                      <a:endParaRPr lang="es-EC" sz="12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</a:rPr>
                        <a:t>0.656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</a:rPr>
                        <a:t>0.625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</a:rPr>
                        <a:t>0.625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-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*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>
                          <a:effectLst/>
                          <a:latin typeface="+mn-lt"/>
                        </a:rPr>
                        <a:t>Staphylococcus aureus</a:t>
                      </a:r>
                      <a:endParaRPr lang="es-EC" sz="12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0.409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0.284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0.381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0.762*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-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NS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56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Bacilos</a:t>
                      </a:r>
                      <a:r>
                        <a:rPr lang="es-EC" sz="1200" b="0" i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200" b="0" i="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esporulados</a:t>
                      </a:r>
                      <a:r>
                        <a:rPr lang="es-EC" sz="1200" b="0" i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Gram positivos</a:t>
                      </a:r>
                      <a:endParaRPr lang="es-EC" sz="12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0.250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0.178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0.953*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</a:rPr>
                        <a:t>0.625*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0.206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-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461640" y="6349484"/>
            <a:ext cx="3239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Fuente: </a:t>
            </a:r>
            <a:r>
              <a:rPr lang="es-EC" sz="1200" dirty="0" err="1" smtClean="0"/>
              <a:t>Gilliam</a:t>
            </a:r>
            <a:r>
              <a:rPr lang="es-EC" sz="1200" dirty="0" smtClean="0"/>
              <a:t> </a:t>
            </a:r>
            <a:r>
              <a:rPr lang="es-EC" sz="1200" dirty="0"/>
              <a:t>et al. (1990</a:t>
            </a:r>
            <a:r>
              <a:rPr lang="es-EC" sz="1200" dirty="0" smtClean="0"/>
              <a:t>); </a:t>
            </a:r>
            <a:r>
              <a:rPr lang="es-EC" sz="1200" dirty="0" err="1" smtClean="0"/>
              <a:t>Andrews</a:t>
            </a:r>
            <a:r>
              <a:rPr lang="es-EC" sz="1200" dirty="0" smtClean="0"/>
              <a:t> (1992)</a:t>
            </a:r>
            <a:endParaRPr lang="es-EC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15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488979" y="4259109"/>
            <a:ext cx="34451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/>
              <a:t>Nota: * (p&lt;0.05), NS: no </a:t>
            </a:r>
            <a:r>
              <a:rPr lang="es-EC" sz="1200" dirty="0" smtClean="0"/>
              <a:t>significativo; rho=0.356</a:t>
            </a:r>
            <a:endParaRPr lang="es-EC" sz="12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656565"/>
              </p:ext>
            </p:extLst>
          </p:nvPr>
        </p:nvGraphicFramePr>
        <p:xfrm>
          <a:off x="500426" y="5033448"/>
          <a:ext cx="11029734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38289"/>
                <a:gridCol w="1838289"/>
                <a:gridCol w="1838289"/>
                <a:gridCol w="1838289"/>
                <a:gridCol w="1838289"/>
                <a:gridCol w="1838289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Valor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r=1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0.9 ≤ r &lt; 1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/>
                        <a:t>0.7 ≤ r &lt; 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/>
                        <a:t>0.4 ≤r&lt; 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/>
                        <a:t>0.2 ≤ r&lt; 0.4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Criterio</a:t>
                      </a:r>
                      <a:endParaRPr lang="es-EC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Correlación</a:t>
                      </a:r>
                      <a:r>
                        <a:rPr lang="es-EC" sz="1200" baseline="0" dirty="0" smtClean="0"/>
                        <a:t> positiva</a:t>
                      </a:r>
                      <a:endParaRPr lang="es-EC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solidFill>
                            <a:srgbClr val="FF0000"/>
                          </a:solidFill>
                        </a:rPr>
                        <a:t>Correlación muy  alta</a:t>
                      </a:r>
                      <a:endParaRPr lang="es-EC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solidFill>
                            <a:srgbClr val="FF0000"/>
                          </a:solidFill>
                        </a:rPr>
                        <a:t>Correlación</a:t>
                      </a:r>
                      <a:r>
                        <a:rPr lang="es-EC" sz="1200" baseline="0" dirty="0" smtClean="0">
                          <a:solidFill>
                            <a:srgbClr val="FF0000"/>
                          </a:solidFill>
                        </a:rPr>
                        <a:t> alta</a:t>
                      </a:r>
                      <a:endParaRPr lang="es-EC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Correlación moderada</a:t>
                      </a:r>
                      <a:endParaRPr lang="es-EC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Correlación muy</a:t>
                      </a:r>
                      <a:r>
                        <a:rPr lang="es-EC" sz="1200" baseline="0" dirty="0" smtClean="0"/>
                        <a:t> baja</a:t>
                      </a:r>
                      <a:endParaRPr lang="es-EC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27713" y="4610019"/>
            <a:ext cx="2036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Tabla 3. </a:t>
            </a:r>
            <a:r>
              <a:rPr lang="es-EC" sz="1400" dirty="0" smtClean="0"/>
              <a:t>Valores de rho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5358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067" y="2836541"/>
            <a:ext cx="91821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6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2</a:t>
            </a:r>
            <a:r>
              <a:rPr kumimoji="0" lang="es-EC" sz="160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Microorganismos en miel según los períodos de recolección</a:t>
            </a:r>
            <a:endParaRPr kumimoji="0" lang="es-EC" sz="160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1396" y="956802"/>
            <a:ext cx="114339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Tabla 4</a:t>
            </a:r>
            <a:r>
              <a:rPr kumimoji="0" lang="es-EC" sz="160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Resultados de Chi Cuadrado de la identificación de microorganismos en la miel según los períodos de recolección</a:t>
            </a:r>
            <a:endParaRPr kumimoji="0" lang="es-EC" sz="160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07584"/>
              </p:ext>
            </p:extLst>
          </p:nvPr>
        </p:nvGraphicFramePr>
        <p:xfrm>
          <a:off x="241067" y="1428276"/>
          <a:ext cx="11675835" cy="889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81715"/>
                <a:gridCol w="783466"/>
                <a:gridCol w="1692620"/>
                <a:gridCol w="1508443"/>
                <a:gridCol w="2054154"/>
                <a:gridCol w="2677037"/>
                <a:gridCol w="13784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Muestreo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N°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Hongos</a:t>
                      </a:r>
                      <a:r>
                        <a:rPr lang="es-EC" sz="1400" b="0" baseline="0" dirty="0" smtClean="0"/>
                        <a:t> y levaduras</a:t>
                      </a:r>
                      <a:endParaRPr lang="es-EC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Aerobios mesófilos</a:t>
                      </a:r>
                      <a:endParaRPr lang="es-EC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i="1" dirty="0" err="1" smtClean="0"/>
                        <a:t>Staphylococcus</a:t>
                      </a:r>
                      <a:r>
                        <a:rPr lang="es-EC" sz="1400" b="0" baseline="0" dirty="0" smtClean="0"/>
                        <a:t> </a:t>
                      </a:r>
                    </a:p>
                    <a:p>
                      <a:pPr algn="ctr"/>
                      <a:r>
                        <a:rPr lang="es-EC" sz="1400" b="0" baseline="0" dirty="0" err="1" smtClean="0"/>
                        <a:t>aureus</a:t>
                      </a:r>
                      <a:endParaRPr lang="es-EC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i="0" dirty="0" smtClean="0"/>
                        <a:t>Bacilos</a:t>
                      </a:r>
                      <a:r>
                        <a:rPr lang="es-EC" sz="1400" b="0" i="0" baseline="0" dirty="0" smtClean="0"/>
                        <a:t> </a:t>
                      </a:r>
                      <a:r>
                        <a:rPr lang="es-EC" sz="1400" b="0" i="0" baseline="0" dirty="0" err="1" smtClean="0"/>
                        <a:t>esporulados</a:t>
                      </a:r>
                      <a:endParaRPr lang="es-EC" sz="1400" b="0" i="0" baseline="0" dirty="0" smtClean="0"/>
                    </a:p>
                    <a:p>
                      <a:pPr algn="ctr"/>
                      <a:r>
                        <a:rPr lang="es-EC" sz="1400" b="0" i="0" baseline="0" dirty="0" smtClean="0"/>
                        <a:t> Gram positivos</a:t>
                      </a:r>
                      <a:endParaRPr lang="es-EC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s-EC" sz="14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EC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C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lang="es-EC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</a:t>
                      </a:r>
                      <a:r>
                        <a:rPr lang="es-EC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C" sz="1400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General</a:t>
                      </a:r>
                      <a:endParaRPr lang="es-EC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31</a:t>
                      </a:r>
                      <a:endParaRPr lang="es-EC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12.62*</a:t>
                      </a:r>
                      <a:endParaRPr lang="es-EC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9.04*</a:t>
                      </a:r>
                      <a:endParaRPr lang="es-EC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2.28</a:t>
                      </a:r>
                      <a:endParaRPr lang="es-EC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0.53</a:t>
                      </a:r>
                      <a:endParaRPr lang="es-EC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3.84</a:t>
                      </a:r>
                      <a:endParaRPr lang="es-EC" sz="1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16</a:t>
            </a:r>
            <a:endParaRPr lang="es-EC" dirty="0"/>
          </a:p>
        </p:txBody>
      </p:sp>
      <p:sp>
        <p:nvSpPr>
          <p:cNvPr id="2" name="1 CuadroTexto"/>
          <p:cNvSpPr txBox="1"/>
          <p:nvPr/>
        </p:nvSpPr>
        <p:spPr>
          <a:xfrm>
            <a:off x="341194" y="2572774"/>
            <a:ext cx="2799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Nota:</a:t>
            </a:r>
            <a:r>
              <a:rPr lang="es-EC" sz="1200" dirty="0"/>
              <a:t> * (p&lt;0.05</a:t>
            </a:r>
            <a:r>
              <a:rPr lang="es-EC" sz="1200" dirty="0" smtClean="0"/>
              <a:t>), un grado de libertad</a:t>
            </a:r>
            <a:endParaRPr lang="es-EC" sz="1200" dirty="0"/>
          </a:p>
        </p:txBody>
      </p:sp>
      <p:sp>
        <p:nvSpPr>
          <p:cNvPr id="5" name="4 Rectángulo"/>
          <p:cNvSpPr/>
          <p:nvPr/>
        </p:nvSpPr>
        <p:spPr>
          <a:xfrm>
            <a:off x="724312" y="6286521"/>
            <a:ext cx="2231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Fuente: </a:t>
            </a:r>
            <a:r>
              <a:rPr lang="es-EC" sz="1200" dirty="0" err="1" smtClean="0"/>
              <a:t>Mauriello</a:t>
            </a:r>
            <a:r>
              <a:rPr lang="es-EC" sz="1200" dirty="0" smtClean="0"/>
              <a:t> </a:t>
            </a:r>
            <a:r>
              <a:rPr lang="es-EC" sz="1200" dirty="0"/>
              <a:t>et al. (2017)</a:t>
            </a:r>
          </a:p>
        </p:txBody>
      </p:sp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486997"/>
              </p:ext>
            </p:extLst>
          </p:nvPr>
        </p:nvGraphicFramePr>
        <p:xfrm>
          <a:off x="2329314" y="3175096"/>
          <a:ext cx="6420050" cy="300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7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38933"/>
              </p:ext>
            </p:extLst>
          </p:nvPr>
        </p:nvGraphicFramePr>
        <p:xfrm>
          <a:off x="701440" y="1355166"/>
          <a:ext cx="11131169" cy="11408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21712"/>
                <a:gridCol w="365479"/>
                <a:gridCol w="1831292"/>
                <a:gridCol w="1845024"/>
                <a:gridCol w="2366824"/>
                <a:gridCol w="1550419"/>
                <a:gridCol w="1550419"/>
              </a:tblGrid>
              <a:tr h="5704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Género</a:t>
                      </a: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N°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Hongos y </a:t>
                      </a:r>
                      <a:r>
                        <a:rPr lang="es-EC" sz="1200" b="0" dirty="0" smtClean="0">
                          <a:effectLst/>
                        </a:rPr>
                        <a:t>levaduras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Aerobios mesófilos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 err="1">
                          <a:effectLst/>
                        </a:rPr>
                        <a:t>Staphylococcus</a:t>
                      </a:r>
                      <a:r>
                        <a:rPr lang="es-EC" sz="1200" b="0" i="1" dirty="0">
                          <a:effectLst/>
                        </a:rPr>
                        <a:t> </a:t>
                      </a:r>
                      <a:endParaRPr lang="es-EC" sz="1200" b="0" i="1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 err="1" smtClean="0">
                          <a:effectLst/>
                        </a:rPr>
                        <a:t>aureus</a:t>
                      </a:r>
                      <a:endParaRPr lang="es-EC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0" dirty="0" smtClean="0">
                          <a:effectLst/>
                        </a:rPr>
                        <a:t>Bacilos</a:t>
                      </a:r>
                      <a:r>
                        <a:rPr lang="es-EC" sz="1200" b="0" i="0" baseline="0" dirty="0" smtClean="0">
                          <a:effectLst/>
                        </a:rPr>
                        <a:t> </a:t>
                      </a:r>
                      <a:r>
                        <a:rPr lang="es-EC" sz="1200" b="0" i="0" baseline="0" dirty="0" err="1" smtClean="0">
                          <a:effectLst/>
                        </a:rPr>
                        <a:t>esporulados</a:t>
                      </a:r>
                      <a:r>
                        <a:rPr lang="es-EC" sz="1200" b="0" i="0" baseline="0" dirty="0" smtClean="0">
                          <a:effectLst/>
                        </a:rPr>
                        <a:t> Gram positivos</a:t>
                      </a:r>
                      <a:r>
                        <a:rPr lang="es-EC" sz="1200" b="0" dirty="0" smtClean="0">
                          <a:effectLst/>
                        </a:rPr>
                        <a:t> 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s-EC" sz="12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EC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C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lang="es-EC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C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</a:t>
                      </a:r>
                      <a:r>
                        <a:rPr lang="es-EC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5704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>
                          <a:effectLst/>
                        </a:rPr>
                        <a:t>Scaptotrigona</a:t>
                      </a:r>
                      <a:r>
                        <a:rPr lang="es-EC" sz="1200" b="0" dirty="0">
                          <a:effectLst/>
                        </a:rPr>
                        <a:t> 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14.07*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2.03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0.83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5.99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359391" y="722835"/>
            <a:ext cx="11473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/>
              <a:t>Tabla 5</a:t>
            </a:r>
            <a:r>
              <a:rPr lang="es-EC" sz="1600" b="1" dirty="0" smtClean="0"/>
              <a:t>.</a:t>
            </a:r>
            <a:r>
              <a:rPr lang="es-EC" sz="1600" dirty="0" smtClean="0"/>
              <a:t> Resultados de Chi Cuadrado de la identificación de microorganismos </a:t>
            </a:r>
            <a:r>
              <a:rPr lang="es-EC" sz="1600" dirty="0"/>
              <a:t>en la miel de </a:t>
            </a:r>
            <a:r>
              <a:rPr lang="es-EC" sz="1600" i="1" dirty="0" smtClean="0"/>
              <a:t>Scaptotrigona</a:t>
            </a:r>
            <a:r>
              <a:rPr lang="es-EC" sz="1600" dirty="0" smtClean="0"/>
              <a:t> </a:t>
            </a:r>
            <a:r>
              <a:rPr lang="es-EC" sz="1600" dirty="0"/>
              <a:t>según los </a:t>
            </a:r>
            <a:r>
              <a:rPr lang="es-EC" sz="1600" dirty="0" smtClean="0"/>
              <a:t>cantones</a:t>
            </a:r>
            <a:endParaRPr lang="es-EC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17</a:t>
            </a: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9391" y="2784104"/>
            <a:ext cx="113543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3. </a:t>
            </a:r>
            <a:r>
              <a:rPr kumimoji="0" lang="es-EC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Distribución de los microorganismos identificados en la miel de </a:t>
            </a:r>
            <a:r>
              <a:rPr kumimoji="0" lang="es-EC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Scaptotrigona </a:t>
            </a:r>
            <a:r>
              <a:rPr kumimoji="0" lang="es-EC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pectoralis</a:t>
            </a:r>
            <a:r>
              <a:rPr kumimoji="0" lang="es-EC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según los cantones</a:t>
            </a:r>
            <a:endParaRPr kumimoji="0" lang="es-EC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87104" y="2496046"/>
            <a:ext cx="2876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Nota:</a:t>
            </a:r>
            <a:r>
              <a:rPr lang="es-EC" sz="1200" dirty="0"/>
              <a:t> * (p&lt;0.05</a:t>
            </a:r>
            <a:r>
              <a:rPr lang="es-EC" sz="1200" dirty="0" smtClean="0"/>
              <a:t>), dos grados de libertad</a:t>
            </a:r>
            <a:endParaRPr lang="es-EC" sz="1200" dirty="0"/>
          </a:p>
        </p:txBody>
      </p:sp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620636"/>
              </p:ext>
            </p:extLst>
          </p:nvPr>
        </p:nvGraphicFramePr>
        <p:xfrm>
          <a:off x="2325158" y="3168825"/>
          <a:ext cx="6501208" cy="299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3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553D42C-588A-4CB7-A451-7AA48E72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90059"/>
            <a:ext cx="10972800" cy="2264228"/>
          </a:xfrm>
        </p:spPr>
        <p:txBody>
          <a:bodyPr/>
          <a:lstStyle/>
          <a:p>
            <a:pPr marL="0" indent="0" algn="ctr">
              <a:buNone/>
            </a:pPr>
            <a:r>
              <a:rPr lang="es-EC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Proyecto “Mejoramiento de le meliponicultura en Ecuador, a través de investigación científica aplicada, transferencia de tecnología y capacitación.”</a:t>
            </a:r>
            <a:endParaRPr lang="es-E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1047482" y="0"/>
            <a:ext cx="10972800" cy="6745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rgbClr val="002060"/>
                </a:solidFill>
              </a:rPr>
              <a:t>RESULTADOS Y DISCUSIÓN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81340" y="5810318"/>
            <a:ext cx="8447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" pitchFamily="18" charset="0"/>
                <a:cs typeface="Times" pitchFamily="18" charset="0"/>
              </a:rPr>
              <a:t>Nota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: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UFC/g 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Unidades formadoras de colonias por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gramo, &lt;10 no hay crecimiento en la dilución decimal</a:t>
            </a:r>
            <a:endParaRPr lang="es-EC" sz="1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1340" y="674500"/>
            <a:ext cx="856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Tabla 6</a:t>
            </a:r>
            <a:r>
              <a:rPr lang="es-EC" sz="1600" dirty="0" smtClean="0"/>
              <a:t>. Microorganismos en la miel de abejas sin aguijón en el cantón de Pindal 2018-2019</a:t>
            </a:r>
            <a:endParaRPr lang="es-EC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18</a:t>
            </a:r>
            <a:endParaRPr lang="es-EC" dirty="0"/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614065"/>
              </p:ext>
            </p:extLst>
          </p:nvPr>
        </p:nvGraphicFramePr>
        <p:xfrm>
          <a:off x="456128" y="1254021"/>
          <a:ext cx="11251428" cy="455155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09410"/>
                <a:gridCol w="1762270"/>
                <a:gridCol w="477810"/>
                <a:gridCol w="1773453"/>
                <a:gridCol w="1100560"/>
                <a:gridCol w="827260"/>
                <a:gridCol w="1105270"/>
                <a:gridCol w="1105270"/>
                <a:gridCol w="1105270"/>
                <a:gridCol w="784855"/>
              </a:tblGrid>
              <a:tr h="3232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Cantón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Parroquia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N°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Géneros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Aerobios mesófilos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Hongos y levaduras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Staphylococcus aureus</a:t>
                      </a:r>
                      <a:endParaRPr lang="es-EC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39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64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Pindal 2018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Pindal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Oxytrigona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20-140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642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Milagros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Melipona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20-110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6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identificada sp1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MNPC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Doce de Diciembre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1(50%)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20-80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6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Frieseomelitta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Nannotrigona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identificada sp2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identificada sp3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Pindal 2019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Pindal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Doce de Diciembre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7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720894" y="1234905"/>
            <a:ext cx="1960315" cy="453446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047482" y="0"/>
            <a:ext cx="10972800" cy="6745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rgbClr val="002060"/>
                </a:solidFill>
              </a:rPr>
              <a:t>RESULTADOS Y DISCUSIÓN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81340" y="5810318"/>
            <a:ext cx="8447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" pitchFamily="18" charset="0"/>
                <a:cs typeface="Times" pitchFamily="18" charset="0"/>
              </a:rPr>
              <a:t>Nota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: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UFC/g 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Unidades formadoras de colonias por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gramo, &lt;10 no hay crecimiento en la dilución decimal</a:t>
            </a:r>
            <a:endParaRPr lang="es-EC" sz="1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1340" y="674500"/>
            <a:ext cx="856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Tabla 6</a:t>
            </a:r>
            <a:r>
              <a:rPr lang="es-EC" sz="1600" dirty="0" smtClean="0"/>
              <a:t>. Microorganismos en la miel de abejas sin aguijón en el cantón de Pindal 2018-2019</a:t>
            </a:r>
            <a:endParaRPr lang="es-EC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18</a:t>
            </a:r>
            <a:endParaRPr lang="es-EC" dirty="0"/>
          </a:p>
        </p:txBody>
      </p:sp>
      <p:graphicFrame>
        <p:nvGraphicFramePr>
          <p:cNvPr id="1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18018"/>
              </p:ext>
            </p:extLst>
          </p:nvPr>
        </p:nvGraphicFramePr>
        <p:xfrm>
          <a:off x="456128" y="1254021"/>
          <a:ext cx="11251428" cy="455155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09410"/>
                <a:gridCol w="1762270"/>
                <a:gridCol w="477810"/>
                <a:gridCol w="1773453"/>
                <a:gridCol w="1100560"/>
                <a:gridCol w="827260"/>
                <a:gridCol w="1105270"/>
                <a:gridCol w="1105270"/>
                <a:gridCol w="1105270"/>
                <a:gridCol w="784855"/>
              </a:tblGrid>
              <a:tr h="3232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Cantón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Parroquia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N°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Géneros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Aerobios mesófilos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Hongos y levaduras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Staphylococcus aureus</a:t>
                      </a:r>
                      <a:endParaRPr lang="es-EC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39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64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Pindal 2018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Pindal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Oxytrigona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20-140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642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Milagros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Melipona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20-110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6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identificada sp1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MNPC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Doce de Diciembre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1(50%)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20-80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6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Frieseomelitta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Nannotrigona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identificada sp2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identificada sp3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Pindal 2019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Pindal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Doce de Diciembre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0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722152" y="1248552"/>
            <a:ext cx="1960316" cy="453447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047482" y="0"/>
            <a:ext cx="10972800" cy="6745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rgbClr val="002060"/>
                </a:solidFill>
              </a:rPr>
              <a:t>RESULTADOS Y DISCUSIÓN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81340" y="5810318"/>
            <a:ext cx="8447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" pitchFamily="18" charset="0"/>
                <a:cs typeface="Times" pitchFamily="18" charset="0"/>
              </a:rPr>
              <a:t>Nota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: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UFC/g 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Unidades formadoras de colonias por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gramo, &lt;10 no hay crecimiento en la dilución decimal</a:t>
            </a:r>
            <a:endParaRPr lang="es-EC" sz="1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1340" y="674500"/>
            <a:ext cx="856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Tabla </a:t>
            </a:r>
            <a:r>
              <a:rPr lang="es-EC" sz="1600" b="1" dirty="0"/>
              <a:t>6</a:t>
            </a:r>
            <a:r>
              <a:rPr lang="es-EC" sz="1600" dirty="0" smtClean="0"/>
              <a:t>. Microorganismos en la miel de abejas sin aguijón en el cantón de Pindal 2018-2019</a:t>
            </a:r>
            <a:endParaRPr lang="es-EC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18</a:t>
            </a:r>
            <a:endParaRPr lang="es-EC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1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684136"/>
              </p:ext>
            </p:extLst>
          </p:nvPr>
        </p:nvGraphicFramePr>
        <p:xfrm>
          <a:off x="456128" y="1254021"/>
          <a:ext cx="11251428" cy="455155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09410"/>
                <a:gridCol w="1762270"/>
                <a:gridCol w="477810"/>
                <a:gridCol w="1773453"/>
                <a:gridCol w="1100560"/>
                <a:gridCol w="827260"/>
                <a:gridCol w="1105270"/>
                <a:gridCol w="1105270"/>
                <a:gridCol w="1105270"/>
                <a:gridCol w="784855"/>
              </a:tblGrid>
              <a:tr h="3232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Cantón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Parroquia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N°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Géneros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Aerobios mesófilos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Hongos y levaduras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Staphylococcus aureus</a:t>
                      </a:r>
                      <a:endParaRPr lang="es-EC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39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64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Pindal 2018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Pindal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Oxytrigona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FF0000"/>
                          </a:solidFill>
                          <a:effectLst/>
                        </a:rPr>
                        <a:t>Scaptotrigona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20-140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642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Milagros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Melipona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20-110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6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No identificada sp1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MNPC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Doce de Diciembre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1(50%)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20-80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6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Frieseomelitta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Nannotrigona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identificada sp2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identificada sp3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Pindal 2019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Pindal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Doce de Diciembre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FF0000"/>
                          </a:solidFill>
                          <a:effectLst/>
                        </a:rPr>
                        <a:t>Scaptotrigona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 sp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130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8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9747241" y="1234905"/>
            <a:ext cx="1960315" cy="453446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047482" y="0"/>
            <a:ext cx="10972800" cy="6745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rgbClr val="002060"/>
                </a:solidFill>
              </a:rPr>
              <a:t>RESULTADOS Y DISCUSIÓN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81340" y="5810318"/>
            <a:ext cx="8447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" pitchFamily="18" charset="0"/>
                <a:cs typeface="Times" pitchFamily="18" charset="0"/>
              </a:rPr>
              <a:t>Nota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: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UFC/g 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Unidades formadoras de colonias por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gramo, &lt;10 no hay crecimiento en la dilución decimal</a:t>
            </a:r>
            <a:endParaRPr lang="es-EC" sz="1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1340" y="674500"/>
            <a:ext cx="856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Tabla </a:t>
            </a:r>
            <a:r>
              <a:rPr lang="es-EC" sz="1600" b="1" dirty="0"/>
              <a:t>6</a:t>
            </a:r>
            <a:r>
              <a:rPr lang="es-EC" sz="1600" dirty="0" smtClean="0"/>
              <a:t>. Microorganismos en la miel de abejas sin aguijón en el cantón de Pindal 2018-2019</a:t>
            </a:r>
            <a:endParaRPr lang="es-EC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18</a:t>
            </a:r>
            <a:endParaRPr lang="es-EC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1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271229"/>
              </p:ext>
            </p:extLst>
          </p:nvPr>
        </p:nvGraphicFramePr>
        <p:xfrm>
          <a:off x="456128" y="1254021"/>
          <a:ext cx="11251428" cy="455155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09410"/>
                <a:gridCol w="1762270"/>
                <a:gridCol w="477810"/>
                <a:gridCol w="1773453"/>
                <a:gridCol w="1100560"/>
                <a:gridCol w="827260"/>
                <a:gridCol w="1105270"/>
                <a:gridCol w="1105270"/>
                <a:gridCol w="1105270"/>
                <a:gridCol w="784855"/>
              </a:tblGrid>
              <a:tr h="3232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Cantón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Parroquia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N°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Géneros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Aerobios mesófilos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Hongos y levaduras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Staphylococcus aureus</a:t>
                      </a:r>
                      <a:endParaRPr lang="es-EC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39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64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Pindal 2018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Pindal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Oxytrigona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20-140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642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Milagros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Melipona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20-110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6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identificada sp1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MNPC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Doce de Diciembre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FF0000"/>
                          </a:solidFill>
                          <a:effectLst/>
                        </a:rPr>
                        <a:t>Scaptotrigona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 sp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1(50%)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20-80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6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1(50%)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110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Frieseomelitta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Nannotrigona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identificada sp2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323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identificada sp3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Pindal 2019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Pindal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FF0000"/>
                          </a:solidFill>
                          <a:effectLst/>
                        </a:rPr>
                        <a:t>Scaptotrigona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Doce de Diciembre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8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7920" y="5681230"/>
            <a:ext cx="8447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" pitchFamily="18" charset="0"/>
                <a:cs typeface="Times" pitchFamily="18" charset="0"/>
              </a:rPr>
              <a:t>Nota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: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UFC/g 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Unidades formadoras de colonias por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gramo, &lt;10 no hay crecimiento en la dilución decimal</a:t>
            </a:r>
            <a:endParaRPr lang="es-EC" sz="1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067" y="678640"/>
            <a:ext cx="10054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Tabla 7. </a:t>
            </a:r>
            <a:r>
              <a:rPr lang="es-EC" sz="1600" dirty="0" smtClean="0"/>
              <a:t>Microorganismos en la miel de abejas sin aguijón recolectas en el cantón de Celica y Puyango 2019</a:t>
            </a:r>
            <a:endParaRPr lang="es-EC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19</a:t>
            </a:r>
            <a:endParaRPr lang="es-EC" dirty="0"/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071021"/>
              </p:ext>
            </p:extLst>
          </p:nvPr>
        </p:nvGraphicFramePr>
        <p:xfrm>
          <a:off x="167066" y="1366158"/>
          <a:ext cx="11435939" cy="434084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09842"/>
                <a:gridCol w="1609842"/>
                <a:gridCol w="1325793"/>
                <a:gridCol w="1325793"/>
                <a:gridCol w="990293"/>
                <a:gridCol w="971262"/>
                <a:gridCol w="971262"/>
                <a:gridCol w="971262"/>
                <a:gridCol w="971262"/>
                <a:gridCol w="689328"/>
              </a:tblGrid>
              <a:tr h="4407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Cantón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Parroquia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Géneros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Aerobios mesófilos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Hongos y levaduras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Staphylococcus aureus</a:t>
                      </a:r>
                      <a:endParaRPr lang="es-EC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740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Celica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Teniente Maximiliano Rodríguez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</a:rPr>
                        <a:t>Scaptotrigona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1(20%)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4(80%)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0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3(60%)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120-950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1(20%)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1(20%)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MNPC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</a:rPr>
                        <a:t>Melipona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MNPC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San Juan de </a:t>
                      </a:r>
                      <a:r>
                        <a:rPr lang="es-EC" sz="1200" dirty="0" err="1">
                          <a:effectLst/>
                        </a:rPr>
                        <a:t>Pozul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</a:rPr>
                        <a:t>Scaptotrigona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MNPC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Melipona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920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Puyango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Arenal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 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4(67%)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2(33%)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50-80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95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Nannotrigona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Paratrigona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7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074259" y="1375525"/>
            <a:ext cx="1909681" cy="4286176"/>
          </a:xfrm>
          <a:prstGeom prst="round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7920" y="5681230"/>
            <a:ext cx="8447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" pitchFamily="18" charset="0"/>
                <a:cs typeface="Times" pitchFamily="18" charset="0"/>
              </a:rPr>
              <a:t>Nota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: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UFC/g 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Unidades formadoras de colonias por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gramo, &lt;10 no hay crecimiento en la dilución decimal</a:t>
            </a:r>
            <a:endParaRPr lang="es-EC" sz="1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067" y="678640"/>
            <a:ext cx="10054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Tabla 7. </a:t>
            </a:r>
            <a:r>
              <a:rPr lang="es-EC" sz="1600" dirty="0" smtClean="0"/>
              <a:t>Microorganismos en la miel de abejas sin aguijón recolectas en el cantón de Celica y Puyango 2019</a:t>
            </a:r>
            <a:endParaRPr lang="es-EC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19</a:t>
            </a:r>
            <a:endParaRPr lang="es-EC" dirty="0"/>
          </a:p>
        </p:txBody>
      </p:sp>
      <p:graphicFrame>
        <p:nvGraphicFramePr>
          <p:cNvPr id="11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526042"/>
              </p:ext>
            </p:extLst>
          </p:nvPr>
        </p:nvGraphicFramePr>
        <p:xfrm>
          <a:off x="167066" y="1366158"/>
          <a:ext cx="11435939" cy="434084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09842"/>
                <a:gridCol w="1609842"/>
                <a:gridCol w="1325793"/>
                <a:gridCol w="1325793"/>
                <a:gridCol w="990293"/>
                <a:gridCol w="971262"/>
                <a:gridCol w="971262"/>
                <a:gridCol w="971262"/>
                <a:gridCol w="971262"/>
                <a:gridCol w="689328"/>
              </a:tblGrid>
              <a:tr h="4407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Cantón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Parroquia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Géneros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Aerobios mesófilos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Hongos y levaduras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Staphylococcus aureus</a:t>
                      </a:r>
                      <a:endParaRPr lang="es-EC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740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Celica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Teniente Maximiliano Rodríguez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FF0000"/>
                          </a:solidFill>
                          <a:effectLst/>
                        </a:rPr>
                        <a:t>Scaptotrigona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1(20%)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4(80%)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0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3(60%)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120-950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1(20%)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1(20%)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MNPC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FF0000"/>
                          </a:solidFill>
                          <a:effectLst/>
                        </a:rPr>
                        <a:t>Melipona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MNPC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San Juan de </a:t>
                      </a:r>
                      <a:r>
                        <a:rPr lang="es-EC" sz="1200" dirty="0" err="1">
                          <a:effectLst/>
                        </a:rPr>
                        <a:t>Pozul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FF0000"/>
                          </a:solidFill>
                          <a:effectLst/>
                        </a:rPr>
                        <a:t>Scaptotrigona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MNPC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Melipona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920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Puyango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Arenal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 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4(67%)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2(33%)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50-80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95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Nannotrigona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Paratrigona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0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8038532" y="1375524"/>
            <a:ext cx="1796188" cy="4286175"/>
          </a:xfrm>
          <a:prstGeom prst="round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7920" y="5681230"/>
            <a:ext cx="8447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" pitchFamily="18" charset="0"/>
                <a:cs typeface="Times" pitchFamily="18" charset="0"/>
              </a:rPr>
              <a:t>Nota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: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UFC/g 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Unidades formadoras de colonias por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gramo, &lt;10 no hay crecimiento en la dilución decimal</a:t>
            </a:r>
            <a:endParaRPr lang="es-EC" sz="1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067" y="678640"/>
            <a:ext cx="10054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Tabla 7</a:t>
            </a:r>
            <a:r>
              <a:rPr lang="es-EC" sz="1600" dirty="0" smtClean="0"/>
              <a:t>. Microorganismos en la miel de abejas sin aguijón recolectas en el cantón de Celica y Puyango 2019</a:t>
            </a:r>
            <a:endParaRPr lang="es-EC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19</a:t>
            </a:r>
            <a:endParaRPr lang="es-EC" dirty="0"/>
          </a:p>
        </p:txBody>
      </p:sp>
      <p:graphicFrame>
        <p:nvGraphicFramePr>
          <p:cNvPr id="13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085293"/>
              </p:ext>
            </p:extLst>
          </p:nvPr>
        </p:nvGraphicFramePr>
        <p:xfrm>
          <a:off x="167066" y="1366158"/>
          <a:ext cx="11435939" cy="434084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09842"/>
                <a:gridCol w="1609842"/>
                <a:gridCol w="1325793"/>
                <a:gridCol w="1325793"/>
                <a:gridCol w="990293"/>
                <a:gridCol w="971262"/>
                <a:gridCol w="971262"/>
                <a:gridCol w="971262"/>
                <a:gridCol w="971262"/>
                <a:gridCol w="689328"/>
              </a:tblGrid>
              <a:tr h="4407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Cantón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Parroquia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Géneros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Aerobios mesófilos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Hongos y levaduras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Staphylococcus aureus</a:t>
                      </a:r>
                      <a:endParaRPr lang="es-EC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740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Celica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Teniente Maximiliano Rodríguez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1(20%)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4(80%)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0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3(60%)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120-950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1(20%)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1(20%)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MNPC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Melipona</a:t>
                      </a:r>
                      <a:r>
                        <a:rPr lang="es-EC" sz="1200" dirty="0">
                          <a:effectLst/>
                        </a:rPr>
                        <a:t> 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MNPC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San Juan de </a:t>
                      </a:r>
                      <a:r>
                        <a:rPr lang="es-EC" sz="1200" dirty="0" err="1">
                          <a:effectLst/>
                        </a:rPr>
                        <a:t>Pozul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MNPC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Melipona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920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Puyango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Arenal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 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4(67%)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2(33%)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50-80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95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Nannotrigona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FF0000"/>
                          </a:solidFill>
                          <a:effectLst/>
                        </a:rPr>
                        <a:t>Paratrigona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500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4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9907875" y="1375525"/>
            <a:ext cx="1736074" cy="4286176"/>
          </a:xfrm>
          <a:prstGeom prst="round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7920" y="5681230"/>
            <a:ext cx="8447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>
                <a:latin typeface="Times" pitchFamily="18" charset="0"/>
                <a:cs typeface="Times" pitchFamily="18" charset="0"/>
              </a:rPr>
              <a:t>Nota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: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UFC/g 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Unidades formadoras de colonias por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gramo, &lt;10 no hay crecimiento en la dilución decimal</a:t>
            </a:r>
            <a:endParaRPr lang="es-EC" sz="1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067" y="678640"/>
            <a:ext cx="10054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Tabla 7</a:t>
            </a:r>
            <a:r>
              <a:rPr lang="es-EC" sz="1600" dirty="0" smtClean="0"/>
              <a:t>. Microorganismos en la miel de abejas sin aguijón recolectas en el cantón de Celica y Puyango 2019</a:t>
            </a:r>
            <a:endParaRPr lang="es-EC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19</a:t>
            </a:r>
            <a:endParaRPr lang="es-EC" dirty="0"/>
          </a:p>
        </p:txBody>
      </p:sp>
      <p:graphicFrame>
        <p:nvGraphicFramePr>
          <p:cNvPr id="13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669614"/>
              </p:ext>
            </p:extLst>
          </p:nvPr>
        </p:nvGraphicFramePr>
        <p:xfrm>
          <a:off x="167066" y="1366158"/>
          <a:ext cx="11435939" cy="434084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09842"/>
                <a:gridCol w="1609842"/>
                <a:gridCol w="1325793"/>
                <a:gridCol w="1325793"/>
                <a:gridCol w="990293"/>
                <a:gridCol w="971262"/>
                <a:gridCol w="971262"/>
                <a:gridCol w="971262"/>
                <a:gridCol w="971262"/>
                <a:gridCol w="689328"/>
              </a:tblGrid>
              <a:tr h="4407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Cantón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Parroquia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Géneros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Aerobios mesófilos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Hongos y levaduras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Staphylococcus aureus</a:t>
                      </a:r>
                      <a:endParaRPr lang="es-EC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740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Conteo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Celica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Teniente Maximiliano Rodríguez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FF0000"/>
                          </a:solidFill>
                          <a:effectLst/>
                        </a:rPr>
                        <a:t>Scaptotrigona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1(20%)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4(80%)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0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3(60%)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120-950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1(20%)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260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1(20%)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MNPC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Melipona</a:t>
                      </a:r>
                      <a:r>
                        <a:rPr lang="es-EC" sz="1200" dirty="0">
                          <a:effectLst/>
                        </a:rPr>
                        <a:t> 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MNPC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San Juan de </a:t>
                      </a:r>
                      <a:r>
                        <a:rPr lang="es-EC" sz="1200" dirty="0" err="1">
                          <a:effectLst/>
                        </a:rPr>
                        <a:t>Pozul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Scaptotrigona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MNPC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effectLst/>
                        </a:rPr>
                        <a:t>Melipona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920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31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Puyango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Arenal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FF0000"/>
                          </a:solidFill>
                          <a:effectLst/>
                        </a:rPr>
                        <a:t>Scaptotrigona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 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&lt;10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4(67%)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2(33%)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50-80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95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Nannotrigona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1(100%)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FF0000"/>
                          </a:solidFill>
                          <a:effectLst/>
                        </a:rPr>
                        <a:t>Paratrigona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1(100%)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340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4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70220"/>
              </p:ext>
            </p:extLst>
          </p:nvPr>
        </p:nvGraphicFramePr>
        <p:xfrm>
          <a:off x="1243653" y="2832836"/>
          <a:ext cx="9654352" cy="144728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782984"/>
                <a:gridCol w="2290456"/>
                <a:gridCol w="2290456"/>
                <a:gridCol w="2290456"/>
              </a:tblGrid>
              <a:tr h="361821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Abejas</a:t>
                      </a:r>
                      <a:r>
                        <a:rPr lang="es-EC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sin aguijón productoras de miel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Muestras de miel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Bacilos Esporulados Gram Positivos</a:t>
                      </a:r>
                      <a:endParaRPr lang="es-EC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18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Positivo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Negativo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1" dirty="0">
                          <a:effectLst/>
                          <a:latin typeface="+mn-lt"/>
                        </a:rPr>
                        <a:t>Scaptotrigona</a:t>
                      </a:r>
                      <a:r>
                        <a:rPr lang="es-EC" sz="1400" b="0" dirty="0">
                          <a:effectLst/>
                          <a:latin typeface="+mn-lt"/>
                        </a:rPr>
                        <a:t> sp</a:t>
                      </a:r>
                      <a:endParaRPr lang="es-EC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19</a:t>
                      </a:r>
                      <a:endParaRPr lang="es-EC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7 (37%)</a:t>
                      </a:r>
                      <a:endParaRPr lang="es-EC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12 (63%)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Otros géneros</a:t>
                      </a:r>
                      <a:endParaRPr lang="es-EC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8(67%)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4(33%)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1067" y="1532592"/>
            <a:ext cx="114950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Tabla</a:t>
            </a:r>
            <a:r>
              <a:rPr kumimoji="0" lang="es-EC" sz="16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C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kumimoji="0" lang="es-EC" sz="1600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s-EC" sz="160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s-EC" sz="160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dentificación de bacilos </a:t>
            </a:r>
            <a:r>
              <a:rPr kumimoji="0" lang="es-EC" sz="160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esporulados</a:t>
            </a:r>
            <a:r>
              <a:rPr kumimoji="0" lang="es-EC" sz="160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Gram positivos</a:t>
            </a:r>
            <a:endParaRPr kumimoji="0" lang="es-EC" sz="160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047482" y="0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solidFill>
                  <a:srgbClr val="002060"/>
                </a:solidFill>
              </a:rPr>
              <a:t>RESULTADOS Y DISCUSIÓN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1640" y="6320777"/>
            <a:ext cx="4782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Fuente: </a:t>
            </a:r>
            <a:r>
              <a:rPr lang="es-EC" sz="1200" dirty="0" err="1" smtClean="0"/>
              <a:t>Gilliam</a:t>
            </a:r>
            <a:r>
              <a:rPr lang="es-EC" sz="1200" dirty="0" smtClean="0"/>
              <a:t> et al. (1990);</a:t>
            </a:r>
            <a:r>
              <a:rPr lang="es-EC" sz="1200" dirty="0"/>
              <a:t> </a:t>
            </a:r>
            <a:r>
              <a:rPr lang="es-EC" sz="1200" dirty="0" err="1"/>
              <a:t>Ngalimat</a:t>
            </a:r>
            <a:r>
              <a:rPr lang="es-EC" sz="1200" dirty="0"/>
              <a:t> et al. (2019</a:t>
            </a:r>
            <a:r>
              <a:rPr lang="es-EC" sz="1200" dirty="0" smtClean="0"/>
              <a:t>);</a:t>
            </a:r>
            <a:r>
              <a:rPr lang="es-MX" sz="1200" dirty="0"/>
              <a:t> Yépez </a:t>
            </a:r>
            <a:r>
              <a:rPr lang="es-MX" sz="1200" dirty="0" smtClean="0"/>
              <a:t>(</a:t>
            </a:r>
            <a:r>
              <a:rPr lang="es-MX" sz="1200" dirty="0"/>
              <a:t>2019</a:t>
            </a:r>
            <a:r>
              <a:rPr lang="es-MX" sz="1200" dirty="0" smtClean="0"/>
              <a:t>)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823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42403" y="5282736"/>
            <a:ext cx="11677880" cy="382137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 redondeado"/>
          <p:cNvSpPr/>
          <p:nvPr/>
        </p:nvSpPr>
        <p:spPr>
          <a:xfrm>
            <a:off x="342402" y="4856274"/>
            <a:ext cx="11677880" cy="382137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 redondeado"/>
          <p:cNvSpPr/>
          <p:nvPr/>
        </p:nvSpPr>
        <p:spPr>
          <a:xfrm>
            <a:off x="342403" y="4400438"/>
            <a:ext cx="11677880" cy="42035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 redondeado"/>
          <p:cNvSpPr/>
          <p:nvPr/>
        </p:nvSpPr>
        <p:spPr>
          <a:xfrm>
            <a:off x="342402" y="3941872"/>
            <a:ext cx="11677880" cy="382137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 redondeado"/>
          <p:cNvSpPr/>
          <p:nvPr/>
        </p:nvSpPr>
        <p:spPr>
          <a:xfrm>
            <a:off x="342403" y="3491495"/>
            <a:ext cx="11677880" cy="382137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342403" y="3101763"/>
            <a:ext cx="11677880" cy="347397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342403" y="2749065"/>
            <a:ext cx="11677880" cy="315815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520030"/>
              </p:ext>
            </p:extLst>
          </p:nvPr>
        </p:nvGraphicFramePr>
        <p:xfrm>
          <a:off x="347232" y="1006520"/>
          <a:ext cx="11480492" cy="471286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68171"/>
                <a:gridCol w="1037230"/>
                <a:gridCol w="1075881"/>
                <a:gridCol w="1284005"/>
                <a:gridCol w="1149064"/>
                <a:gridCol w="1082694"/>
                <a:gridCol w="1231597"/>
                <a:gridCol w="1436825"/>
                <a:gridCol w="1415025"/>
              </a:tblGrid>
              <a:tr h="643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Especies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 err="1">
                          <a:effectLst/>
                        </a:rPr>
                        <a:t>Tetragonisca</a:t>
                      </a:r>
                      <a:r>
                        <a:rPr lang="es-EC" sz="1200" b="0" i="1" dirty="0">
                          <a:effectLst/>
                        </a:rPr>
                        <a:t> </a:t>
                      </a:r>
                      <a:r>
                        <a:rPr lang="es-EC" sz="1200" b="0" i="1" dirty="0" err="1">
                          <a:effectLst/>
                        </a:rPr>
                        <a:t>angustula</a:t>
                      </a:r>
                      <a:endParaRPr lang="es-EC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 err="1">
                          <a:effectLst/>
                        </a:rPr>
                        <a:t>Tetragonisca</a:t>
                      </a:r>
                      <a:r>
                        <a:rPr lang="es-EC" sz="1200" b="0" i="1" dirty="0">
                          <a:effectLst/>
                        </a:rPr>
                        <a:t> </a:t>
                      </a:r>
                      <a:r>
                        <a:rPr lang="es-EC" sz="1200" b="0" i="1" dirty="0" err="1">
                          <a:effectLst/>
                        </a:rPr>
                        <a:t>angustula</a:t>
                      </a:r>
                      <a:endParaRPr lang="es-EC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>
                          <a:effectLst/>
                        </a:rPr>
                        <a:t>Apis mellifera</a:t>
                      </a:r>
                      <a:endParaRPr lang="es-EC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>
                          <a:effectLst/>
                        </a:rPr>
                        <a:t>Apis</a:t>
                      </a:r>
                      <a:r>
                        <a:rPr lang="es-EC" sz="1200" b="0" dirty="0">
                          <a:effectLst/>
                        </a:rPr>
                        <a:t> </a:t>
                      </a:r>
                      <a:r>
                        <a:rPr lang="es-EC" sz="1200" b="0" i="1" dirty="0">
                          <a:effectLst/>
                        </a:rPr>
                        <a:t>mellifera</a:t>
                      </a:r>
                      <a:endParaRPr lang="es-EC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Tribu </a:t>
                      </a:r>
                      <a:r>
                        <a:rPr lang="es-EC" sz="1200" b="0" dirty="0" err="1">
                          <a:effectLst/>
                        </a:rPr>
                        <a:t>Meliponini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Presente</a:t>
                      </a:r>
                      <a:r>
                        <a:rPr lang="es-EC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Estudio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s-EC" sz="1200" b="1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s-EC" sz="1200" b="1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0" dirty="0" smtClean="0">
                          <a:effectLst/>
                        </a:rPr>
                        <a:t>Máximo recuento de microorganismos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s-EC" sz="1200" b="1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s-EC" sz="1200" b="1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EC" sz="1200" b="1" baseline="0" dirty="0" smtClean="0">
                          <a:effectLst/>
                        </a:rPr>
                        <a:t>Legislación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Lugar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Argentina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*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Colombia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**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Argentina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***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México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****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Orellana-Ecuador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*****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Loja-Ecuador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2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Número de muestras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28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163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1920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s-EC" sz="1200" b="0" baseline="0" dirty="0" smtClean="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s-EC" sz="1200" b="0" baseline="0" dirty="0" smtClean="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4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Hongos y levaduras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NC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NC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1.8%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12.9%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r>
                        <a:rPr lang="es-EC" sz="1200" baseline="30000" dirty="0">
                          <a:effectLst/>
                        </a:rPr>
                        <a:t>2</a:t>
                      </a:r>
                      <a:r>
                        <a:rPr lang="es-EC" sz="1200" dirty="0">
                          <a:effectLst/>
                        </a:rPr>
                        <a:t> UFC/g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dirty="0" smtClean="0">
                          <a:solidFill>
                            <a:schemeClr val="tx1"/>
                          </a:solidFill>
                          <a:effectLst/>
                        </a:rPr>
                        <a:t>NTE INEN</a:t>
                      </a:r>
                      <a:r>
                        <a:rPr lang="es-EC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1572</a:t>
                      </a:r>
                      <a:endParaRPr lang="es-EC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24002">
                <a:tc>
                  <a:txBody>
                    <a:bodyPr/>
                    <a:lstStyle/>
                    <a:p>
                      <a:pPr marL="449580" indent="-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Aerobios mesófilos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ND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14.7%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40.47%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26.6%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9.7%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r>
                        <a:rPr lang="es-EC" sz="1200" baseline="30000">
                          <a:effectLst/>
                        </a:rPr>
                        <a:t>4</a:t>
                      </a:r>
                      <a:r>
                        <a:rPr lang="es-EC" sz="1200">
                          <a:effectLst/>
                        </a:rPr>
                        <a:t> UFC/g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NSO 7.19.01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>
                          <a:effectLst/>
                        </a:rPr>
                        <a:t>Escherichia coli</a:t>
                      </a:r>
                      <a:endParaRPr lang="es-EC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26.6%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ND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Ausencia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NTC1273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Coliformes totales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NC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ND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ND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Ausencia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MERCOSUR 056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>
                          <a:effectLst/>
                        </a:rPr>
                        <a:t>Staphylococcus</a:t>
                      </a:r>
                      <a:r>
                        <a:rPr lang="es-EC" sz="1200" b="0" dirty="0">
                          <a:effectLst/>
                        </a:rPr>
                        <a:t> </a:t>
                      </a:r>
                      <a:r>
                        <a:rPr lang="es-EC" sz="1200" b="0" i="1" dirty="0">
                          <a:effectLst/>
                        </a:rPr>
                        <a:t>aureus</a:t>
                      </a:r>
                      <a:endParaRPr lang="es-EC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ND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NC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Ausencia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NMX-F-036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2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 err="1">
                          <a:effectLst/>
                        </a:rPr>
                        <a:t>Clostridium</a:t>
                      </a:r>
                      <a:r>
                        <a:rPr lang="es-EC" sz="1200" b="0" dirty="0">
                          <a:effectLst/>
                        </a:rPr>
                        <a:t> sulfito reductor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42.85%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r>
                        <a:rPr lang="es-EC" sz="1200" baseline="30000">
                          <a:effectLst/>
                        </a:rPr>
                        <a:t>2</a:t>
                      </a:r>
                      <a:r>
                        <a:rPr lang="es-EC" sz="1200">
                          <a:effectLst/>
                        </a:rPr>
                        <a:t> UFC/g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RTCA 67.04.50:08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>
                          <a:effectLst/>
                        </a:rPr>
                        <a:t>Salmonella</a:t>
                      </a:r>
                      <a:r>
                        <a:rPr lang="es-EC" sz="1200" b="0" dirty="0">
                          <a:effectLst/>
                        </a:rPr>
                        <a:t> </a:t>
                      </a:r>
                      <a:r>
                        <a:rPr lang="es-EC" sz="1200" b="0" dirty="0" err="1">
                          <a:effectLst/>
                        </a:rPr>
                        <a:t>spp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Ausente/25g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MERCOSUR 056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Título 2"/>
          <p:cNvSpPr txBox="1">
            <a:spLocks/>
          </p:cNvSpPr>
          <p:nvPr/>
        </p:nvSpPr>
        <p:spPr>
          <a:xfrm>
            <a:off x="1047482" y="0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mtClean="0">
                <a:solidFill>
                  <a:srgbClr val="002060"/>
                </a:solidFill>
              </a:rPr>
              <a:t>RESULTADOS Y DISCUSIÓN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94802" y="572984"/>
            <a:ext cx="8221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latin typeface="+mj-lt"/>
                <a:cs typeface="Times" pitchFamily="18" charset="0"/>
              </a:rPr>
              <a:t>Tabla </a:t>
            </a:r>
            <a:r>
              <a:rPr lang="es-EC" sz="1600" b="1" dirty="0">
                <a:latin typeface="+mj-lt"/>
                <a:cs typeface="Times" pitchFamily="18" charset="0"/>
              </a:rPr>
              <a:t>9</a:t>
            </a:r>
            <a:r>
              <a:rPr lang="es-EC" sz="1600" b="1" dirty="0" smtClean="0">
                <a:latin typeface="+mj-lt"/>
                <a:cs typeface="Times" pitchFamily="18" charset="0"/>
              </a:rPr>
              <a:t>. </a:t>
            </a:r>
            <a:r>
              <a:rPr lang="es-EC" sz="1600" dirty="0" smtClean="0">
                <a:latin typeface="+mj-lt"/>
                <a:cs typeface="Times" pitchFamily="18" charset="0"/>
              </a:rPr>
              <a:t>Microorganismos </a:t>
            </a:r>
            <a:r>
              <a:rPr lang="es-EC" sz="1600" dirty="0">
                <a:latin typeface="+mj-lt"/>
                <a:cs typeface="Times" pitchFamily="18" charset="0"/>
              </a:rPr>
              <a:t>en la miel de </a:t>
            </a:r>
            <a:r>
              <a:rPr lang="es-EC" sz="1600" i="1" dirty="0">
                <a:latin typeface="+mj-lt"/>
                <a:cs typeface="Times" pitchFamily="18" charset="0"/>
              </a:rPr>
              <a:t>Apis mellifera </a:t>
            </a:r>
            <a:r>
              <a:rPr lang="es-EC" sz="1600" dirty="0">
                <a:latin typeface="+mj-lt"/>
                <a:cs typeface="Times" pitchFamily="18" charset="0"/>
              </a:rPr>
              <a:t>y abejas sin aguijón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5937940"/>
            <a:ext cx="12174957" cy="9200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6" name="5 Rectángulo"/>
          <p:cNvSpPr/>
          <p:nvPr/>
        </p:nvSpPr>
        <p:spPr>
          <a:xfrm>
            <a:off x="342402" y="5769565"/>
            <a:ext cx="116778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i="1" dirty="0">
                <a:latin typeface="Times" pitchFamily="18" charset="0"/>
                <a:cs typeface="Times" pitchFamily="18" charset="0"/>
              </a:rPr>
              <a:t>Nota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: (-) ausencia de ensayo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; </a:t>
            </a:r>
            <a:r>
              <a:rPr lang="es-EC" sz="1400" dirty="0">
                <a:latin typeface="Times" pitchFamily="18" charset="0"/>
                <a:cs typeface="Times" pitchFamily="18" charset="0"/>
              </a:rPr>
              <a:t>NC número de muestras no contabilizadas; ND No 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detectado; *</a:t>
            </a:r>
            <a:r>
              <a:rPr lang="es-EC" sz="1400" dirty="0" err="1" smtClean="0">
                <a:latin typeface="Times" pitchFamily="18" charset="0"/>
                <a:cs typeface="Times" pitchFamily="18" charset="0"/>
              </a:rPr>
              <a:t>Pucciarelli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 et al., (2014); ** </a:t>
            </a:r>
            <a:r>
              <a:rPr lang="es-EC" sz="1400" dirty="0" err="1" smtClean="0">
                <a:latin typeface="Times" pitchFamily="18" charset="0"/>
                <a:cs typeface="Times" pitchFamily="18" charset="0"/>
              </a:rPr>
              <a:t>Aguillón</a:t>
            </a:r>
            <a:r>
              <a:rPr lang="es-EC" sz="1400" dirty="0" smtClean="0">
                <a:latin typeface="Times" pitchFamily="18" charset="0"/>
                <a:cs typeface="Times" pitchFamily="18" charset="0"/>
              </a:rPr>
              <a:t> Márquez et al., 2015; *** Fernández et al., (2017); ***Vázquez Quiñonez et al., (2017); ****Ruiz Calderón (2019)</a:t>
            </a:r>
            <a:endParaRPr lang="es-EC" sz="1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94802" y="6534834"/>
            <a:ext cx="7229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/>
              <a:t>Fuente: Souza et al. (2009); </a:t>
            </a:r>
            <a:r>
              <a:rPr lang="es-EC" sz="1200" dirty="0" smtClean="0"/>
              <a:t>Ramos (2019</a:t>
            </a:r>
            <a:r>
              <a:rPr lang="es-EC" sz="1200" dirty="0"/>
              <a:t>); </a:t>
            </a:r>
            <a:r>
              <a:rPr lang="es-EC" sz="1200" dirty="0" err="1"/>
              <a:t>Dümen</a:t>
            </a:r>
            <a:r>
              <a:rPr lang="es-EC" sz="1200" dirty="0"/>
              <a:t> et al. (2013); </a:t>
            </a:r>
            <a:r>
              <a:rPr lang="es-EC" sz="1200" dirty="0" err="1"/>
              <a:t>Snowdon</a:t>
            </a:r>
            <a:r>
              <a:rPr lang="es-EC" sz="1200" dirty="0"/>
              <a:t> &amp; </a:t>
            </a:r>
            <a:r>
              <a:rPr lang="es-EC" sz="1200" dirty="0" err="1"/>
              <a:t>Cliver</a:t>
            </a:r>
            <a:r>
              <a:rPr lang="es-EC" sz="1200" dirty="0"/>
              <a:t> (</a:t>
            </a:r>
            <a:r>
              <a:rPr lang="es-EC" sz="1200" dirty="0" smtClean="0"/>
              <a:t>1996)</a:t>
            </a:r>
            <a:endParaRPr lang="es-EC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89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4302" y="-23750"/>
            <a:ext cx="11311943" cy="612860"/>
          </a:xfrm>
        </p:spPr>
        <p:txBody>
          <a:bodyPr/>
          <a:lstStyle/>
          <a:p>
            <a:r>
              <a:rPr lang="es-EC" dirty="0">
                <a:solidFill>
                  <a:schemeClr val="accent6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xmlns="" id="{3265E40A-3441-4EDF-ACFF-610CC574C8E5}"/>
              </a:ext>
            </a:extLst>
          </p:cNvPr>
          <p:cNvSpPr txBox="1"/>
          <p:nvPr/>
        </p:nvSpPr>
        <p:spPr>
          <a:xfrm>
            <a:off x="236090" y="6283985"/>
            <a:ext cx="1102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 smtClean="0"/>
              <a:t>Arnold</a:t>
            </a:r>
            <a:r>
              <a:rPr lang="es-ES" sz="1200" dirty="0" smtClean="0"/>
              <a:t> </a:t>
            </a:r>
            <a:r>
              <a:rPr lang="es-ES" sz="1200" dirty="0"/>
              <a:t>et </a:t>
            </a:r>
            <a:r>
              <a:rPr lang="es-ES" sz="1200" dirty="0" smtClean="0"/>
              <a:t>al. (2018); </a:t>
            </a:r>
            <a:r>
              <a:rPr lang="es-ES" sz="1200" dirty="0" err="1" smtClean="0"/>
              <a:t>Nordin</a:t>
            </a:r>
            <a:r>
              <a:rPr lang="es-ES" sz="1200" dirty="0" smtClean="0"/>
              <a:t> et al. (2018) (1) </a:t>
            </a:r>
            <a:endParaRPr lang="es-ES" sz="1200" dirty="0"/>
          </a:p>
        </p:txBody>
      </p:sp>
      <p:grpSp>
        <p:nvGrpSpPr>
          <p:cNvPr id="9" name="8 Grupo"/>
          <p:cNvGrpSpPr/>
          <p:nvPr/>
        </p:nvGrpSpPr>
        <p:grpSpPr>
          <a:xfrm>
            <a:off x="176947" y="595882"/>
            <a:ext cx="7956128" cy="2922717"/>
            <a:chOff x="4235874" y="531865"/>
            <a:chExt cx="7956128" cy="2922717"/>
          </a:xfrm>
        </p:grpSpPr>
        <p:grpSp>
          <p:nvGrpSpPr>
            <p:cNvPr id="7" name="6 Grupo"/>
            <p:cNvGrpSpPr/>
            <p:nvPr/>
          </p:nvGrpSpPr>
          <p:grpSpPr>
            <a:xfrm>
              <a:off x="4235874" y="531865"/>
              <a:ext cx="7956128" cy="2922717"/>
              <a:chOff x="4235874" y="531865"/>
              <a:chExt cx="7956128" cy="2922717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5874" y="531865"/>
                <a:ext cx="7956128" cy="29227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6" name="5 Elipse"/>
              <p:cNvSpPr/>
              <p:nvPr/>
            </p:nvSpPr>
            <p:spPr>
              <a:xfrm>
                <a:off x="5759532" y="2029632"/>
                <a:ext cx="83128" cy="4571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5674432" y="2370113"/>
                <a:ext cx="83128" cy="2580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5826832" y="2240697"/>
                <a:ext cx="83128" cy="6693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5088607" y="1721069"/>
                <a:ext cx="83128" cy="8099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46" name="45 Elipse"/>
            <p:cNvSpPr/>
            <p:nvPr/>
          </p:nvSpPr>
          <p:spPr>
            <a:xfrm>
              <a:off x="6584857" y="2389750"/>
              <a:ext cx="83128" cy="736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8" name="47 Elipse"/>
            <p:cNvSpPr/>
            <p:nvPr/>
          </p:nvSpPr>
          <p:spPr>
            <a:xfrm>
              <a:off x="6430482" y="2535597"/>
              <a:ext cx="83128" cy="6693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0" name="49 Elipse"/>
            <p:cNvSpPr/>
            <p:nvPr/>
          </p:nvSpPr>
          <p:spPr>
            <a:xfrm>
              <a:off x="6596732" y="2286222"/>
              <a:ext cx="83128" cy="6693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8" name="AutoShape 2" descr="Deforestación en Amazonía brasileña se agrava a pesar de la pande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15" y="835402"/>
            <a:ext cx="3617487" cy="2261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uncionan hoy las leyes mexicanas para el control de los agroquímicos? —  ecolog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15" y="3499389"/>
            <a:ext cx="3617487" cy="2411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xperiencia familiar dentro de la meliponicultura. | RADIOMÁ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08" y="3729313"/>
            <a:ext cx="3529855" cy="242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1 Rectángulo"/>
          <p:cNvSpPr/>
          <p:nvPr/>
        </p:nvSpPr>
        <p:spPr>
          <a:xfrm>
            <a:off x="5525542" y="624599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800" dirty="0"/>
              <a:t>2</a:t>
            </a:r>
            <a:r>
              <a:rPr lang="es-EC" sz="800" dirty="0" smtClean="0"/>
              <a:t>.https</a:t>
            </a:r>
            <a:r>
              <a:rPr lang="es-EC" sz="800" dirty="0"/>
              <a:t>://</a:t>
            </a:r>
            <a:r>
              <a:rPr lang="es-EC" sz="800" dirty="0" smtClean="0"/>
              <a:t>s.france24.com/media/display/452ad7c8-9d52-11</a:t>
            </a:r>
            <a:endParaRPr lang="es-EC" sz="800" dirty="0"/>
          </a:p>
          <a:p>
            <a:r>
              <a:rPr lang="es-EC" sz="800" dirty="0"/>
              <a:t>3</a:t>
            </a:r>
            <a:r>
              <a:rPr lang="es-EC" sz="800" dirty="0" smtClean="0"/>
              <a:t>.https</a:t>
            </a:r>
            <a:r>
              <a:rPr lang="es-EC" sz="800" dirty="0"/>
              <a:t>://encrypted-tbn0.gstatic.com/images?q=tbn%3AAN</a:t>
            </a:r>
          </a:p>
          <a:p>
            <a:r>
              <a:rPr lang="es-EC" sz="800" dirty="0"/>
              <a:t>4</a:t>
            </a:r>
            <a:r>
              <a:rPr lang="es-EC" sz="800" dirty="0" smtClean="0"/>
              <a:t>.https</a:t>
            </a:r>
            <a:r>
              <a:rPr lang="es-EC" sz="800" dirty="0"/>
              <a:t>://www.reporteindigo.com/wp-content/uploads/2018/</a:t>
            </a:r>
          </a:p>
          <a:p>
            <a:r>
              <a:rPr lang="es-EC" sz="800" dirty="0"/>
              <a:t>5</a:t>
            </a:r>
            <a:r>
              <a:rPr lang="es-EC" sz="800" dirty="0" smtClean="0"/>
              <a:t>.https</a:t>
            </a:r>
            <a:r>
              <a:rPr lang="es-EC" sz="800" dirty="0"/>
              <a:t>://photos1.blogger.com/blogger/256/2890/1600/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04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929748" y="3284000"/>
            <a:ext cx="205398" cy="2326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1</a:t>
            </a:r>
            <a:endParaRPr lang="es-EC" sz="12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11759960" y="2921986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2</a:t>
            </a:r>
          </a:p>
        </p:txBody>
      </p:sp>
      <p:pic>
        <p:nvPicPr>
          <p:cNvPr id="3084" name="Picture 12" descr="La importancia de las abejas sin aguijón | Reporte Indi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64703"/>
            <a:ext cx="3550277" cy="2353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Rectángulo redondeado"/>
          <p:cNvSpPr/>
          <p:nvPr/>
        </p:nvSpPr>
        <p:spPr>
          <a:xfrm>
            <a:off x="3652864" y="5888699"/>
            <a:ext cx="313995" cy="211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3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7436732" y="5948445"/>
            <a:ext cx="285450" cy="211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4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11696603" y="5685870"/>
            <a:ext cx="285450" cy="211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5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2548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678345"/>
              </p:ext>
            </p:extLst>
          </p:nvPr>
        </p:nvGraphicFramePr>
        <p:xfrm>
          <a:off x="173426" y="743980"/>
          <a:ext cx="11776841" cy="401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1047482" y="0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mtClean="0">
                <a:solidFill>
                  <a:srgbClr val="002060"/>
                </a:solidFill>
              </a:rPr>
              <a:t>RESULTADOS Y DISCUSIÓN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2" name="AutoShape 4" descr="mapa brasil est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9" descr="People Can't Identify Latin American Countries On A Map | Vide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22</a:t>
            </a:r>
            <a:endParaRPr lang="es-EC" dirty="0"/>
          </a:p>
        </p:txBody>
      </p:sp>
      <p:sp>
        <p:nvSpPr>
          <p:cNvPr id="7" name="AutoShape 2" descr="Med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29" y="4500893"/>
            <a:ext cx="3953520" cy="166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Medi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31275" r="43374" b="26086"/>
          <a:stretch/>
        </p:blipFill>
        <p:spPr bwMode="auto">
          <a:xfrm>
            <a:off x="265661" y="4500893"/>
            <a:ext cx="2068106" cy="166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 descr="Medi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3" descr="Stingless bee 3, f, side, peru 2014-07-30-13.17.15 ZS PMax (15839098322).jpg"/>
          <p:cNvSpPr>
            <a:spLocks noChangeAspect="1" noChangeArrowheads="1"/>
          </p:cNvSpPr>
          <p:nvPr/>
        </p:nvSpPr>
        <p:spPr bwMode="auto">
          <a:xfrm>
            <a:off x="6972522" y="49160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12" y="4500893"/>
            <a:ext cx="1396399" cy="166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99212" y="6396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800" dirty="0"/>
              <a:t>1. https://colombia.inaturalist.org/photos/1395031</a:t>
            </a:r>
          </a:p>
          <a:p>
            <a:r>
              <a:rPr lang="es-EC" sz="800" dirty="0"/>
              <a:t>2. https://mieldeabejamelipona.weebly.com/</a:t>
            </a:r>
          </a:p>
          <a:p>
            <a:r>
              <a:rPr lang="es-EC" sz="800" dirty="0"/>
              <a:t>3. https://upload.wikimedia.org/wikipedia/commons/thumb/e/ef/Stingless_bee.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149048" y="5996311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1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229730" y="5996311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2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8006892" y="5996311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78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180556"/>
              </p:ext>
            </p:extLst>
          </p:nvPr>
        </p:nvGraphicFramePr>
        <p:xfrm>
          <a:off x="155575" y="703037"/>
          <a:ext cx="11864707" cy="246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1047482" y="0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mtClean="0">
                <a:solidFill>
                  <a:srgbClr val="002060"/>
                </a:solidFill>
              </a:rPr>
              <a:t>RESULTADOS Y DISCUSIÓN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2" name="AutoShape 4" descr="mapa brasil est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9" descr="People Can't Identify Latin American Countries On A Map | Vide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23</a:t>
            </a:r>
            <a:endParaRPr lang="es-EC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61" y="3160924"/>
            <a:ext cx="3924663" cy="257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2775" y="6384793"/>
            <a:ext cx="85798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dirty="0" smtClean="0"/>
              <a:t>1. https</a:t>
            </a:r>
            <a:r>
              <a:rPr lang="es-EC" sz="800" dirty="0"/>
              <a:t>://</a:t>
            </a:r>
            <a:r>
              <a:rPr lang="es-EC" sz="800" dirty="0" smtClean="0"/>
              <a:t>www.google.com/url?sa=i&amp;url=https%3A%2F%2Fcolombia.</a:t>
            </a:r>
          </a:p>
          <a:p>
            <a:r>
              <a:rPr lang="es-EC" sz="800" dirty="0"/>
              <a:t>2. https://www.google.com/url?sa=i&amp;url=https%3A%2F%2Fwww.naturalista</a:t>
            </a:r>
            <a:r>
              <a:rPr lang="es-EC" sz="800" dirty="0" smtClean="0"/>
              <a:t>.</a:t>
            </a:r>
            <a:endParaRPr lang="es-EC" sz="800" dirty="0"/>
          </a:p>
        </p:txBody>
      </p:sp>
      <p:pic>
        <p:nvPicPr>
          <p:cNvPr id="3079" name="Picture 7" descr="Abeja Zopilote Sin Aguijón (Frieseomelitta nigra) · NaturaLis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97" y="3160924"/>
            <a:ext cx="3686860" cy="257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4636500" y="5524837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1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10871635" y="5557698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93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CONCLUSIONES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03761" y="866898"/>
            <a:ext cx="113290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sz="2100" dirty="0"/>
              <a:t>En las muestras de miel de abejas sin aguijón de la provincia de Loja se identificó aerobios mesófilos (52%, n=16/31), </a:t>
            </a:r>
            <a:r>
              <a:rPr lang="es-EC" sz="2100" dirty="0" smtClean="0"/>
              <a:t>Bacilos </a:t>
            </a:r>
            <a:r>
              <a:rPr lang="es-EC" sz="2100" dirty="0" err="1" smtClean="0"/>
              <a:t>esporulados</a:t>
            </a:r>
            <a:r>
              <a:rPr lang="es-EC" sz="2100" dirty="0" smtClean="0"/>
              <a:t> Gram positivos (48</a:t>
            </a:r>
            <a:r>
              <a:rPr lang="es-EC" sz="2100" dirty="0"/>
              <a:t>%, n=15/31), hongos y levaduras (35%, n=11/31), </a:t>
            </a:r>
            <a:r>
              <a:rPr lang="es-EC" sz="2100" i="1" dirty="0"/>
              <a:t>Staphylococcus aureus </a:t>
            </a:r>
            <a:r>
              <a:rPr lang="es-EC" sz="2100" dirty="0"/>
              <a:t>(19%, n=6/31) y la ausencia de coliformes totales y </a:t>
            </a:r>
            <a:r>
              <a:rPr lang="es-EC" sz="2100" i="1" dirty="0"/>
              <a:t>Escherichia coli</a:t>
            </a:r>
            <a:r>
              <a:rPr lang="es-EC" sz="2100" dirty="0"/>
              <a:t>. </a:t>
            </a:r>
            <a:endParaRPr lang="es-EC" sz="2100" dirty="0" smtClean="0"/>
          </a:p>
          <a:p>
            <a:pPr marL="285750" lvl="0" indent="-285750" algn="just">
              <a:buFont typeface="Arial" pitchFamily="34" charset="0"/>
              <a:buChar char="•"/>
            </a:pPr>
            <a:endParaRPr lang="es-EC" sz="21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100" dirty="0"/>
              <a:t>En el muestreo del Cantón Pindal (n=15) se identificó un recuento de hongos y levaduras superior a los 100 UFC/g, mientras en las muestras del cantón Celica (n=8) se detectó un recuento alto de aerobios mesófilos. Para las muestras del cantón Puyango (n=8) a excepción de una muestra, no se detectó el crecimiento de hongos y levaduras ni mesófilos aerobios</a:t>
            </a:r>
            <a:r>
              <a:rPr lang="es-EC" sz="2100" i="1" dirty="0" smtClean="0"/>
              <a:t>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C" sz="21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100" dirty="0"/>
              <a:t>Mediante Chi cuadrado se comprobó que la presencia o ausencia de b</a:t>
            </a:r>
            <a:r>
              <a:rPr lang="es-EC" sz="2100" dirty="0" smtClean="0"/>
              <a:t>acilos </a:t>
            </a:r>
            <a:r>
              <a:rPr lang="es-EC" sz="2100" dirty="0" err="1" smtClean="0"/>
              <a:t>esporulados</a:t>
            </a:r>
            <a:r>
              <a:rPr lang="es-EC" sz="2100" dirty="0" smtClean="0"/>
              <a:t> Gram positivos y </a:t>
            </a:r>
            <a:r>
              <a:rPr lang="es-EC" sz="2100" i="1" dirty="0"/>
              <a:t>Staphylococcus aureus</a:t>
            </a:r>
            <a:r>
              <a:rPr lang="es-EC" sz="2100" dirty="0"/>
              <a:t> en las muestras de miel de abejas sin aguijón no dependían de región muestreada ni del año recolección a un nivel de confianza del 5</a:t>
            </a:r>
            <a:r>
              <a:rPr lang="es-EC" sz="2100" dirty="0" smtClean="0"/>
              <a:t>%.</a:t>
            </a:r>
            <a:endParaRPr lang="es-EC" sz="2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439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CONCLUSIONES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C6444C-C781-4ED7-AF9B-E919CF2A573E}"/>
              </a:ext>
            </a:extLst>
          </p:cNvPr>
          <p:cNvSpPr/>
          <p:nvPr/>
        </p:nvSpPr>
        <p:spPr>
          <a:xfrm>
            <a:off x="544286" y="873717"/>
            <a:ext cx="110816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EC" sz="2000" dirty="0"/>
              <a:t>Se identificó que </a:t>
            </a:r>
            <a:r>
              <a:rPr lang="es-EC" sz="2000" dirty="0" smtClean="0"/>
              <a:t>39% </a:t>
            </a:r>
            <a:r>
              <a:rPr lang="es-EC" sz="2000" dirty="0"/>
              <a:t>(n=12/31) de las muestras de miel no cumplían con los requisitos establecidos para la miel de </a:t>
            </a:r>
            <a:r>
              <a:rPr lang="es-EC" sz="2000" i="1" dirty="0"/>
              <a:t>Apis mellifera. </a:t>
            </a:r>
            <a:r>
              <a:rPr lang="es-EC" sz="2000" dirty="0"/>
              <a:t>Para el género </a:t>
            </a:r>
            <a:r>
              <a:rPr lang="es-EC" sz="2000" i="1" dirty="0"/>
              <a:t>Scaptotrigona </a:t>
            </a:r>
            <a:r>
              <a:rPr lang="es-EC" sz="2000" dirty="0" smtClean="0"/>
              <a:t>se </a:t>
            </a:r>
            <a:r>
              <a:rPr lang="es-EC" sz="2000" dirty="0"/>
              <a:t>obtuvo que nueve muestras no cumplen los requisitos de aerobios mesófilos (n=2), hongos y levaduras (n=2) y presentan </a:t>
            </a:r>
            <a:r>
              <a:rPr lang="es-EC" sz="2000" i="1" dirty="0"/>
              <a:t>Staphylococcus aureus</a:t>
            </a:r>
            <a:r>
              <a:rPr lang="es-EC" sz="2000" dirty="0"/>
              <a:t> (n=5).En muestras de miel de otros géneros como </a:t>
            </a:r>
            <a:r>
              <a:rPr lang="es-EC" sz="2000" i="1" dirty="0" smtClean="0"/>
              <a:t>Melipona</a:t>
            </a:r>
            <a:r>
              <a:rPr lang="es-EC" sz="2000" dirty="0" smtClean="0"/>
              <a:t>, </a:t>
            </a:r>
            <a:r>
              <a:rPr lang="es-EC" sz="2000" i="1" dirty="0"/>
              <a:t>Paratrigona</a:t>
            </a:r>
            <a:r>
              <a:rPr lang="es-EC" sz="2000" dirty="0"/>
              <a:t> y la especie no identificada 1 se registró un alto conteo de hongos y levaduras, y aerobios mesófilos e incluso la presencia de  </a:t>
            </a:r>
            <a:r>
              <a:rPr lang="es-EC" sz="2000" i="1" dirty="0"/>
              <a:t>Staphylococcus aureus</a:t>
            </a:r>
            <a:r>
              <a:rPr lang="es-EC" sz="2000" dirty="0"/>
              <a:t>. </a:t>
            </a:r>
            <a:endParaRPr lang="es-EC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endParaRPr lang="es-EC" sz="20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000" dirty="0"/>
              <a:t>Las muestras que reportaron el crecimiento de </a:t>
            </a:r>
            <a:r>
              <a:rPr lang="es-EC" sz="2000" i="1" dirty="0"/>
              <a:t>Staphylococcus aureus </a:t>
            </a:r>
            <a:r>
              <a:rPr lang="es-EC" sz="2000" dirty="0"/>
              <a:t>en el caso </a:t>
            </a:r>
            <a:r>
              <a:rPr lang="es-EC" sz="2000" dirty="0" smtClean="0"/>
              <a:t>del género </a:t>
            </a:r>
            <a:r>
              <a:rPr lang="es-EC" sz="2000" i="1" dirty="0"/>
              <a:t>Scaptotrigona </a:t>
            </a:r>
            <a:r>
              <a:rPr lang="es-EC" sz="2000" dirty="0" smtClean="0"/>
              <a:t>no </a:t>
            </a:r>
            <a:r>
              <a:rPr lang="es-EC" sz="2000" dirty="0"/>
              <a:t>representaron un crecimiento alto de hongos y levaduras, o aerobios mesófilos. Considerando las investigaciones referentes a la actividad antimicrobiana de la miel de este género, se podría decir que la presencia de este microorganismo se debe posiblemente a la contaminación secundaria. </a:t>
            </a:r>
            <a:endParaRPr lang="es-EC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endParaRPr lang="es-EC" sz="20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000" dirty="0"/>
              <a:t>En la miel del género </a:t>
            </a:r>
            <a:r>
              <a:rPr lang="es-EC" sz="2000" i="1" dirty="0"/>
              <a:t>Paratrigona</a:t>
            </a:r>
            <a:r>
              <a:rPr lang="es-EC" sz="2000" dirty="0"/>
              <a:t> </a:t>
            </a:r>
            <a:r>
              <a:rPr lang="es-EC" sz="2000" dirty="0" smtClean="0"/>
              <a:t>se </a:t>
            </a:r>
            <a:r>
              <a:rPr lang="es-EC" sz="2000" dirty="0"/>
              <a:t>reportó la presencia de </a:t>
            </a:r>
            <a:r>
              <a:rPr lang="es-EC" sz="2000" i="1" dirty="0"/>
              <a:t>Staphylococcus aureus </a:t>
            </a:r>
            <a:r>
              <a:rPr lang="es-EC" sz="2000" dirty="0"/>
              <a:t>y un recuento de 500 UFC/g de hongos y levaduras. Posiblemente la calidad de la miel se deterioró por la presencia de hongos y levaduras, permitiendo la proliferación de </a:t>
            </a:r>
            <a:r>
              <a:rPr lang="es-EC" sz="2000" i="1" dirty="0"/>
              <a:t>Staphylococcus aureus. </a:t>
            </a:r>
            <a:endParaRPr lang="es-EC" sz="2000" dirty="0"/>
          </a:p>
          <a:p>
            <a:pPr marL="285750" lvl="0" indent="-285750" algn="just">
              <a:buFont typeface="Arial" pitchFamily="34" charset="0"/>
              <a:buChar char="•"/>
            </a:pPr>
            <a:endParaRPr lang="es-EC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25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827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RECOMENDACIONES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42D819-1C42-464F-BDC2-3F4B103CBCE9}"/>
              </a:ext>
            </a:extLst>
          </p:cNvPr>
          <p:cNvSpPr/>
          <p:nvPr/>
        </p:nvSpPr>
        <p:spPr>
          <a:xfrm>
            <a:off x="427037" y="557673"/>
            <a:ext cx="112993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es-EC" sz="2400" dirty="0" smtClean="0"/>
              <a:t>Realizar estudios </a:t>
            </a:r>
            <a:r>
              <a:rPr lang="es-EC" sz="2400" dirty="0"/>
              <a:t>comparativos entre los métodos convencionales y el uso de placas de conteo rápido para la detección de microorganismos en la miel. </a:t>
            </a:r>
            <a:endParaRPr lang="es-EC" sz="2400" dirty="0" smtClean="0"/>
          </a:p>
          <a:p>
            <a:pPr marL="457200" lvl="0" indent="-457200" algn="just">
              <a:buFont typeface="Arial" pitchFamily="34" charset="0"/>
              <a:buChar char="•"/>
            </a:pPr>
            <a:endParaRPr lang="es-EC" sz="2400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C" sz="2400" dirty="0" smtClean="0"/>
              <a:t>Desarrollar estudios </a:t>
            </a:r>
            <a:r>
              <a:rPr lang="es-EC" sz="2400" dirty="0"/>
              <a:t>referentes al recuentro de microorganismos en la miel con la finalidad de establecer requisitos microbiológicos para </a:t>
            </a:r>
            <a:r>
              <a:rPr lang="es-EC" sz="2400" i="1" dirty="0"/>
              <a:t>Apis mellifera</a:t>
            </a:r>
            <a:r>
              <a:rPr lang="es-EC" sz="2400" dirty="0"/>
              <a:t> y para los distintos géneros de abejas sin aguijón en el Ecuador. </a:t>
            </a:r>
            <a:endParaRPr lang="es-EC" sz="2400" dirty="0" smtClean="0"/>
          </a:p>
          <a:p>
            <a:pPr marL="457200" lvl="0" indent="-457200" algn="just">
              <a:buFont typeface="Arial" pitchFamily="34" charset="0"/>
              <a:buChar char="•"/>
            </a:pPr>
            <a:endParaRPr lang="es-EC" sz="2400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C" sz="2400" dirty="0" smtClean="0"/>
              <a:t>Realizar </a:t>
            </a:r>
            <a:r>
              <a:rPr lang="es-EC" sz="2400" dirty="0"/>
              <a:t>análisis microbiológicos de la miel de las abejas sin aguijón para </a:t>
            </a:r>
            <a:r>
              <a:rPr lang="es-EC" sz="2400" dirty="0" smtClean="0"/>
              <a:t>garantizar </a:t>
            </a:r>
            <a:r>
              <a:rPr lang="es-EC" sz="2400" dirty="0"/>
              <a:t>su inocuidad, y de este modo evitar el uso o consumo de productos con alta carga microbiológica. </a:t>
            </a:r>
            <a:endParaRPr lang="es-EC" sz="2400" dirty="0" smtClean="0"/>
          </a:p>
          <a:p>
            <a:pPr marL="457200" lvl="0" indent="-457200" algn="just">
              <a:buFont typeface="Arial" pitchFamily="34" charset="0"/>
              <a:buChar char="•"/>
            </a:pPr>
            <a:endParaRPr lang="es-EC" sz="2400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C" sz="2400" dirty="0"/>
              <a:t>Se recomienda a los </a:t>
            </a:r>
            <a:r>
              <a:rPr lang="es-EC" sz="2400" dirty="0" err="1"/>
              <a:t>meliponicultores</a:t>
            </a:r>
            <a:r>
              <a:rPr lang="es-EC" sz="2400" dirty="0"/>
              <a:t> durante y después de la cosecha de la miel cumplir con los estándares de saneamientos necesarios para evitar la contaminación secundaria en la miel.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49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26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12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4390" y="5959685"/>
            <a:ext cx="12174806" cy="9110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703512" y="8933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FF0000"/>
                </a:solidFill>
              </a:rPr>
              <a:t>AGRADECIMIENTOS</a:t>
            </a:r>
          </a:p>
        </p:txBody>
      </p:sp>
      <p:pic>
        <p:nvPicPr>
          <p:cNvPr id="6" name="Picture 6" descr="http://ugi.espe.edu.ec/ugi/wp-content/uploads/2014/06/Logo-RP-UFA-ESP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0" y="3305462"/>
            <a:ext cx="3155955" cy="10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9" y="1911352"/>
            <a:ext cx="1880752" cy="130839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966920" y="546909"/>
            <a:ext cx="52565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cs typeface="Times" panose="02020603050405020304" pitchFamily="18" charset="0"/>
              </a:rPr>
              <a:t>Colaboradores científicos</a:t>
            </a:r>
          </a:p>
          <a:p>
            <a:pPr algn="ctr"/>
            <a:endParaRPr lang="es-EC" sz="1400" dirty="0"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Lcda. Alma Koch </a:t>
            </a:r>
            <a:r>
              <a:rPr lang="es-EC" sz="1400" dirty="0" err="1">
                <a:cs typeface="Times" panose="02020603050405020304" pitchFamily="18" charset="0"/>
              </a:rPr>
              <a:t>Kaiser</a:t>
            </a:r>
            <a:r>
              <a:rPr lang="es-EC" sz="1400" dirty="0">
                <a:cs typeface="Times" panose="02020603050405020304" pitchFamily="18" charset="0"/>
              </a:rPr>
              <a:t>, M. Sc.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Carrera de Ingeniería en Biotecnología Matriz </a:t>
            </a:r>
            <a:r>
              <a:rPr lang="es-EC" sz="1400" dirty="0" err="1">
                <a:cs typeface="Times" panose="02020603050405020304" pitchFamily="18" charset="0"/>
              </a:rPr>
              <a:t>Sangolquí</a:t>
            </a:r>
            <a:r>
              <a:rPr lang="es-EC" sz="1400" dirty="0">
                <a:cs typeface="Times" panose="02020603050405020304" pitchFamily="18" charset="0"/>
              </a:rPr>
              <a:t> – </a:t>
            </a:r>
            <a:r>
              <a:rPr lang="es-EC" sz="1400" dirty="0" smtClean="0">
                <a:cs typeface="Times" panose="02020603050405020304" pitchFamily="18" charset="0"/>
              </a:rPr>
              <a:t>ESPE</a:t>
            </a:r>
          </a:p>
          <a:p>
            <a:pPr algn="ctr"/>
            <a:endParaRPr lang="es-EC" sz="1400" dirty="0">
              <a:cs typeface="Times" panose="02020603050405020304" pitchFamily="18" charset="0"/>
            </a:endParaRPr>
          </a:p>
          <a:p>
            <a:pPr algn="ctr"/>
            <a:r>
              <a:rPr lang="es-EC" sz="1400" dirty="0" smtClean="0">
                <a:cs typeface="Times" panose="02020603050405020304" pitchFamily="18" charset="0"/>
              </a:rPr>
              <a:t>Dr</a:t>
            </a:r>
            <a:r>
              <a:rPr lang="es-EC" sz="1400" dirty="0">
                <a:cs typeface="Times" panose="02020603050405020304" pitchFamily="18" charset="0"/>
              </a:rPr>
              <a:t>. Jorge Ron Román, </a:t>
            </a:r>
            <a:r>
              <a:rPr lang="es-EC" sz="1400" dirty="0" err="1">
                <a:cs typeface="Times" panose="02020603050405020304" pitchFamily="18" charset="0"/>
              </a:rPr>
              <a:t>Ph.D</a:t>
            </a:r>
            <a:r>
              <a:rPr lang="es-EC" sz="1400" dirty="0">
                <a:cs typeface="Times" panose="02020603050405020304" pitchFamily="18" charset="0"/>
              </a:rPr>
              <a:t>.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Carrera de Ingeniería Agropecuaria IASA I – ESPE</a:t>
            </a:r>
          </a:p>
          <a:p>
            <a:pPr algn="ctr"/>
            <a:endParaRPr lang="es-EC" sz="1400" dirty="0"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Lcda. Sarah Martin Solano, </a:t>
            </a:r>
            <a:r>
              <a:rPr lang="es-EC" sz="1400" dirty="0" err="1">
                <a:cs typeface="Times" panose="02020603050405020304" pitchFamily="18" charset="0"/>
              </a:rPr>
              <a:t>Ph.D</a:t>
            </a:r>
            <a:r>
              <a:rPr lang="es-EC" sz="1400" dirty="0">
                <a:cs typeface="Times" panose="02020603050405020304" pitchFamily="18" charset="0"/>
              </a:rPr>
              <a:t>.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Carrera de Ingeniería en Biotecnología Matriz Sangolquí – ESPE</a:t>
            </a:r>
          </a:p>
          <a:p>
            <a:pPr algn="ctr"/>
            <a:endParaRPr lang="es-EC" sz="1400" dirty="0"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Dra. María Augusta Chávez, </a:t>
            </a:r>
            <a:r>
              <a:rPr lang="es-EC" sz="1400" dirty="0" err="1">
                <a:cs typeface="Times" panose="02020603050405020304" pitchFamily="18" charset="0"/>
              </a:rPr>
              <a:t>M.Sc</a:t>
            </a:r>
            <a:r>
              <a:rPr lang="es-EC" sz="1400" dirty="0">
                <a:cs typeface="Times" panose="02020603050405020304" pitchFamily="18" charset="0"/>
              </a:rPr>
              <a:t>. 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Carrera de Ingeniería en Biotecnología Matriz Sangolquí – ESPE</a:t>
            </a:r>
          </a:p>
          <a:p>
            <a:pPr algn="ctr"/>
            <a:endParaRPr lang="es-ES" sz="1400" dirty="0" smtClean="0">
              <a:cs typeface="Times" panose="02020603050405020304" pitchFamily="18" charset="0"/>
            </a:endParaRPr>
          </a:p>
          <a:p>
            <a:pPr algn="ctr"/>
            <a:endParaRPr lang="es-EC" sz="1400" dirty="0" smtClean="0">
              <a:cs typeface="Times" panose="02020603050405020304" pitchFamily="18" charset="0"/>
            </a:endParaRPr>
          </a:p>
          <a:p>
            <a:pPr algn="ctr"/>
            <a:endParaRPr lang="es-EC" sz="1400" dirty="0">
              <a:cs typeface="Times" panose="02020603050405020304" pitchFamily="18" charset="0"/>
            </a:endParaRPr>
          </a:p>
          <a:p>
            <a:pPr algn="ctr"/>
            <a:endParaRPr lang="es-EC" sz="1400" dirty="0">
              <a:cs typeface="Times" panose="02020603050405020304" pitchFamily="18" charset="0"/>
            </a:endParaRPr>
          </a:p>
          <a:p>
            <a:pPr algn="ctr"/>
            <a:endParaRPr lang="es-EC" sz="1400" dirty="0">
              <a:cs typeface="Times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78" y="1890459"/>
            <a:ext cx="1250758" cy="129388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173751" y="4279036"/>
            <a:ext cx="51699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 err="1" smtClean="0">
                <a:cs typeface="Times" panose="02020603050405020304" pitchFamily="18" charset="0"/>
              </a:rPr>
              <a:t>Tesistas</a:t>
            </a:r>
            <a:r>
              <a:rPr lang="es-EC" b="1" dirty="0">
                <a:cs typeface="Times" panose="02020603050405020304" pitchFamily="18" charset="0"/>
              </a:rPr>
              <a:t> </a:t>
            </a:r>
            <a:r>
              <a:rPr lang="es-EC" b="1" dirty="0" smtClean="0">
                <a:cs typeface="Times" panose="02020603050405020304" pitchFamily="18" charset="0"/>
              </a:rPr>
              <a:t>y pasantes del </a:t>
            </a:r>
            <a:r>
              <a:rPr lang="es-EC" b="1" dirty="0">
                <a:cs typeface="Times" panose="02020603050405020304" pitchFamily="18" charset="0"/>
              </a:rPr>
              <a:t>Laboratorio de Biotecnología  </a:t>
            </a:r>
            <a:r>
              <a:rPr lang="es-EC" b="1" dirty="0" smtClean="0">
                <a:cs typeface="Times" panose="02020603050405020304" pitchFamily="18" charset="0"/>
              </a:rPr>
              <a:t>Animal y Microbiología </a:t>
            </a:r>
            <a:r>
              <a:rPr lang="es-EC" b="1" dirty="0">
                <a:cs typeface="Times" panose="02020603050405020304" pitchFamily="18" charset="0"/>
              </a:rPr>
              <a:t>- ESPE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18054C-2035-4516-A0D2-5E368D97B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406" y="810311"/>
            <a:ext cx="1482967" cy="796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FA876A-D5AE-4890-B7A5-737832371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323" y="796382"/>
            <a:ext cx="1390909" cy="7006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4106E8-0C88-4540-B96F-7D055AD20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5BB4BD-2E78-4FD9-A89E-2F630F91A7DA}" type="slidenum">
              <a:rPr lang="es-EC" smtClean="0"/>
              <a:t>35</a:t>
            </a:fld>
            <a:endParaRPr lang="es-EC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FE60C7D-C546-4AA9-B4D9-00B554447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373" y="1780107"/>
            <a:ext cx="1632811" cy="1333500"/>
          </a:xfrm>
          <a:prstGeom prst="rect">
            <a:avLst/>
          </a:prstGeom>
        </p:spPr>
      </p:pic>
      <p:pic>
        <p:nvPicPr>
          <p:cNvPr id="40962" name="Picture 2" descr="Resultado de imagen para universidad belgica liege">
            <a:extLst>
              <a:ext uri="{FF2B5EF4-FFF2-40B4-BE49-F238E27FC236}">
                <a16:creationId xmlns:a16="http://schemas.microsoft.com/office/drawing/2014/main" xmlns="" id="{5E224917-8C1D-4CD9-83A4-76DCAC81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2" y="722569"/>
            <a:ext cx="2397824" cy="8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Trabajadores del gobierno provincial esperan reformas | Radio Lo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47" y="3251873"/>
            <a:ext cx="2365946" cy="11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367083" y="518360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Amigos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0556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12AE55-5828-4AA9-9979-A9B1448F9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5BB4BD-2E78-4FD9-A89E-2F630F91A7DA}" type="slidenum">
              <a:rPr lang="es-EC" smtClean="0"/>
              <a:t>36</a:t>
            </a:fld>
            <a:endParaRPr lang="es-EC"/>
          </a:p>
        </p:txBody>
      </p:sp>
      <p:pic>
        <p:nvPicPr>
          <p:cNvPr id="3074" name="Picture 2" descr="Abeja melipona o abeja sin aguijón y demás abejas que no conoc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92" y="-15332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89129" y="4098770"/>
            <a:ext cx="565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GRACIAS POR SU ATENCIÓN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3002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54302" y="-23750"/>
            <a:ext cx="11311943" cy="612860"/>
          </a:xfrm>
        </p:spPr>
        <p:txBody>
          <a:bodyPr/>
          <a:lstStyle/>
          <a:p>
            <a:r>
              <a:rPr lang="es-EC" dirty="0">
                <a:solidFill>
                  <a:schemeClr val="accent6">
                    <a:lumMod val="50000"/>
                  </a:schemeClr>
                </a:solidFill>
              </a:rPr>
              <a:t>INTRODUCCIÓN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17628" t="34583" r="22784" b="11301"/>
          <a:stretch/>
        </p:blipFill>
        <p:spPr bwMode="auto">
          <a:xfrm>
            <a:off x="155575" y="3827851"/>
            <a:ext cx="4513438" cy="234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5575" y="3366268"/>
            <a:ext cx="466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Figura 1. </a:t>
            </a:r>
            <a:r>
              <a:rPr lang="es-EC" sz="1400" dirty="0" smtClean="0"/>
              <a:t>Especies </a:t>
            </a:r>
            <a:r>
              <a:rPr lang="es-EC" sz="1400" dirty="0"/>
              <a:t>de abejas sin aguijón productoras de miel en la región sur del Ecuador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16924" b="7097"/>
          <a:stretch/>
        </p:blipFill>
        <p:spPr bwMode="auto">
          <a:xfrm>
            <a:off x="6990873" y="890514"/>
            <a:ext cx="2584429" cy="2606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765486" y="3108326"/>
            <a:ext cx="2108269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2000" i="1" dirty="0" err="1" smtClean="0"/>
              <a:t>Scaptotrigona</a:t>
            </a:r>
            <a:r>
              <a:rPr lang="es-EC" sz="2000" dirty="0" smtClean="0"/>
              <a:t> </a:t>
            </a:r>
            <a:r>
              <a:rPr lang="es-EC" sz="2000" dirty="0" err="1" smtClean="0"/>
              <a:t>sp</a:t>
            </a:r>
            <a:endParaRPr lang="es-EC" sz="2000" dirty="0"/>
          </a:p>
        </p:txBody>
      </p:sp>
      <p:pic>
        <p:nvPicPr>
          <p:cNvPr id="11" name="Picture 2" descr="ABEJAS SIN AGUIJÓN: INTRODUCCIÓN A LA MELIPONICULTURA | Universidad Zamor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82" y="3919349"/>
            <a:ext cx="4639620" cy="188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Zona de Planificación 7 de Ecuador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"/>
          <a:stretch/>
        </p:blipFill>
        <p:spPr bwMode="auto">
          <a:xfrm>
            <a:off x="155575" y="552093"/>
            <a:ext cx="2718254" cy="279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Elipse"/>
          <p:cNvSpPr/>
          <p:nvPr/>
        </p:nvSpPr>
        <p:spPr>
          <a:xfrm>
            <a:off x="10279176" y="3627878"/>
            <a:ext cx="1627907" cy="15374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518"/>
              <a:satOff val="236"/>
              <a:lumOff val="-9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Elipse"/>
          <p:cNvSpPr/>
          <p:nvPr/>
        </p:nvSpPr>
        <p:spPr>
          <a:xfrm>
            <a:off x="10356257" y="1619710"/>
            <a:ext cx="1627907" cy="134537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2 CuadroTexto"/>
          <p:cNvSpPr txBox="1"/>
          <p:nvPr/>
        </p:nvSpPr>
        <p:spPr>
          <a:xfrm>
            <a:off x="10356257" y="3223796"/>
            <a:ext cx="141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Propóleos</a:t>
            </a:r>
            <a:endParaRPr lang="es-EC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0493920" y="5165278"/>
            <a:ext cx="141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Polen</a:t>
            </a:r>
            <a:endParaRPr lang="es-EC" sz="2000" dirty="0"/>
          </a:p>
        </p:txBody>
      </p:sp>
      <p:sp>
        <p:nvSpPr>
          <p:cNvPr id="12" name="11 Abrir llave"/>
          <p:cNvSpPr/>
          <p:nvPr/>
        </p:nvSpPr>
        <p:spPr>
          <a:xfrm>
            <a:off x="3069771" y="1439355"/>
            <a:ext cx="225631" cy="1686296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3291224" y="1605394"/>
            <a:ext cx="364715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/>
              <a:t>89 especies de abejas sin aguijón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91% en remanentes forestales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9% explotación rural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265985" y="588693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Miel y Cerumen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9651881" y="1193886"/>
            <a:ext cx="2540119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s-EC" b="1" dirty="0" smtClean="0"/>
              <a:t>OTROS PRODUCTOS</a:t>
            </a:r>
            <a:endParaRPr lang="es-EC" b="1" dirty="0"/>
          </a:p>
        </p:txBody>
      </p:sp>
      <p:sp>
        <p:nvSpPr>
          <p:cNvPr id="20" name="19 Rectángulo"/>
          <p:cNvSpPr/>
          <p:nvPr/>
        </p:nvSpPr>
        <p:spPr>
          <a:xfrm>
            <a:off x="247402" y="634779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smtClean="0"/>
              <a:t>Fuente: Martínez (2015) (3) ; Ramírez et al. (2012)</a:t>
            </a:r>
            <a:endParaRPr lang="es-EC" sz="1200" dirty="0"/>
          </a:p>
        </p:txBody>
      </p:sp>
      <p:sp>
        <p:nvSpPr>
          <p:cNvPr id="9" name="8 Rectángulo"/>
          <p:cNvSpPr/>
          <p:nvPr/>
        </p:nvSpPr>
        <p:spPr>
          <a:xfrm>
            <a:off x="5615793" y="6267838"/>
            <a:ext cx="6096000" cy="7956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700" dirty="0" smtClean="0"/>
              <a:t>1.https</a:t>
            </a:r>
            <a:r>
              <a:rPr lang="es-EC" sz="700" dirty="0"/>
              <a:t>://</a:t>
            </a:r>
            <a:r>
              <a:rPr lang="es-EC" sz="700" dirty="0" smtClean="0"/>
              <a:t>commons.wikimedia.org/wiki/</a:t>
            </a:r>
            <a:r>
              <a:rPr lang="es-EC" sz="700" dirty="0" err="1" smtClean="0"/>
              <a:t>File:Region_Sur_EC.svg</a:t>
            </a:r>
            <a:endParaRPr lang="es-EC" sz="700" dirty="0" smtClean="0"/>
          </a:p>
          <a:p>
            <a:r>
              <a:rPr lang="es-EC" sz="700" dirty="0"/>
              <a:t>2.https://www.zamorano.edu/wp-content/uploads/2015/07/abejas-s-aguijon</a:t>
            </a:r>
          </a:p>
          <a:p>
            <a:r>
              <a:rPr lang="es-EC" sz="700" dirty="0" smtClean="0"/>
              <a:t>5.https</a:t>
            </a:r>
            <a:r>
              <a:rPr lang="es-EC" sz="700" dirty="0"/>
              <a:t>://www.herbolariosaludnatural.com/img/cms/propoleo-blog.png</a:t>
            </a:r>
          </a:p>
          <a:p>
            <a:r>
              <a:rPr lang="es-EC" sz="700" dirty="0" smtClean="0"/>
              <a:t>4.https://image.jimcdn.com/app/cms/image/transf/dimension=1920x400: </a:t>
            </a:r>
          </a:p>
          <a:p>
            <a:r>
              <a:rPr lang="es-EC" sz="700" dirty="0"/>
              <a:t>6.https://mejorconsalud.com/</a:t>
            </a:r>
            <a:r>
              <a:rPr lang="es-EC" sz="700" dirty="0" err="1"/>
              <a:t>wp-content</a:t>
            </a:r>
            <a:r>
              <a:rPr lang="es-EC" sz="700" dirty="0"/>
              <a:t>/</a:t>
            </a:r>
            <a:r>
              <a:rPr lang="es-EC" sz="700" dirty="0" err="1"/>
              <a:t>uploads</a:t>
            </a:r>
            <a:r>
              <a:rPr lang="es-EC" sz="700" dirty="0"/>
              <a:t>/2016/04/polen.jpg</a:t>
            </a:r>
          </a:p>
          <a:p>
            <a:endParaRPr lang="es-EC" sz="6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2666684" y="3223796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1</a:t>
            </a:r>
            <a:endParaRPr lang="es-EC" sz="12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474429" y="5984861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3</a:t>
            </a:r>
            <a:endParaRPr lang="es-EC" sz="1200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11765552" y="4991804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6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11882792" y="2935634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04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2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9392147" y="3338972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2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9406216" y="5619980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4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4663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0057" y="160338"/>
            <a:ext cx="11311943" cy="612860"/>
          </a:xfrm>
        </p:spPr>
        <p:txBody>
          <a:bodyPr/>
          <a:lstStyle/>
          <a:p>
            <a:r>
              <a:rPr lang="es-EC" dirty="0">
                <a:solidFill>
                  <a:schemeClr val="accent6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257118-2897-4130-93B2-285A5CBDA13B}"/>
              </a:ext>
            </a:extLst>
          </p:cNvPr>
          <p:cNvSpPr txBox="1"/>
          <p:nvPr/>
        </p:nvSpPr>
        <p:spPr>
          <a:xfrm>
            <a:off x="333400" y="6303993"/>
            <a:ext cx="826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Zulkhairi</a:t>
            </a:r>
            <a:r>
              <a:rPr lang="es-ES" sz="1200" dirty="0" smtClean="0"/>
              <a:t> </a:t>
            </a:r>
            <a:r>
              <a:rPr lang="es-ES" sz="1200" dirty="0" err="1" smtClean="0"/>
              <a:t>Amin</a:t>
            </a:r>
            <a:r>
              <a:rPr lang="es-ES" sz="1200" dirty="0" smtClean="0"/>
              <a:t> et  al., (2018); Brown et al (2020) (4)</a:t>
            </a:r>
            <a:endParaRPr lang="es-ES" sz="1200" dirty="0"/>
          </a:p>
        </p:txBody>
      </p:sp>
      <p:sp>
        <p:nvSpPr>
          <p:cNvPr id="5" name="AutoShape 12" descr="Revista es, Ejercicio y Salud – ¿Tiene el polen de abeja beneficios para la  dieta y para la salud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2122832155"/>
              </p:ext>
            </p:extLst>
          </p:nvPr>
        </p:nvGraphicFramePr>
        <p:xfrm>
          <a:off x="321829" y="1311435"/>
          <a:ext cx="5684964" cy="181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9108374" y="4549424"/>
            <a:ext cx="225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Actividad antimicrobiana de miel </a:t>
            </a:r>
            <a:r>
              <a:rPr lang="es-EC" sz="1200" i="1" dirty="0" err="1" smtClean="0"/>
              <a:t>Melipona</a:t>
            </a:r>
            <a:r>
              <a:rPr lang="es-EC" sz="1200" i="1" dirty="0" smtClean="0"/>
              <a:t> favosa </a:t>
            </a:r>
            <a:r>
              <a:rPr lang="es-EC" sz="1200" dirty="0" smtClean="0"/>
              <a:t>contra aislados clínicos de </a:t>
            </a:r>
            <a:r>
              <a:rPr lang="es-EC" sz="1200" i="1" dirty="0" smtClean="0"/>
              <a:t>E. coli </a:t>
            </a:r>
            <a:endParaRPr lang="es-EC" sz="1200" i="1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12795" r="19437" b="11015"/>
          <a:stretch/>
        </p:blipFill>
        <p:spPr bwMode="auto">
          <a:xfrm>
            <a:off x="6006793" y="1264789"/>
            <a:ext cx="2828449" cy="201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2775" y="782574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Actividad antimicrobiana de la miel de abejas sin aguijón 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3" y="3214248"/>
            <a:ext cx="4065993" cy="290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/>
          <a:stretch/>
        </p:blipFill>
        <p:spPr bwMode="auto">
          <a:xfrm>
            <a:off x="6107369" y="3445638"/>
            <a:ext cx="2828449" cy="24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61" y="1264789"/>
            <a:ext cx="3143242" cy="201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104517" y="635016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800" dirty="0" smtClean="0"/>
              <a:t>1. https</a:t>
            </a:r>
            <a:r>
              <a:rPr lang="es-EC" sz="800" dirty="0"/>
              <a:t>://lh3.googleusercontent.com/proxy/fZFSO3HOcOhL- </a:t>
            </a:r>
          </a:p>
          <a:p>
            <a:r>
              <a:rPr lang="es-EC" sz="800" dirty="0" smtClean="0"/>
              <a:t>2. https</a:t>
            </a:r>
            <a:r>
              <a:rPr lang="es-EC" sz="800" dirty="0"/>
              <a:t>://media.elmostrador.cl/2018/04/gripe2-468x269.jpg</a:t>
            </a:r>
          </a:p>
          <a:p>
            <a:r>
              <a:rPr lang="es-EC" sz="800" dirty="0" smtClean="0"/>
              <a:t>3. https</a:t>
            </a:r>
            <a:r>
              <a:rPr lang="es-EC" sz="800" dirty="0"/>
              <a:t>://pbs.twimg.com/media/C8qWtbpVoAAxYA_.jpg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04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3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8630522" y="3077318"/>
            <a:ext cx="184719" cy="1734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1</a:t>
            </a:r>
            <a:endParaRPr lang="es-EC" sz="12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11339836" y="3109763"/>
            <a:ext cx="184719" cy="1734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2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8756702" y="5672722"/>
            <a:ext cx="184719" cy="1734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4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4770559" y="5887140"/>
            <a:ext cx="184719" cy="1734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02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205748"/>
              </p:ext>
            </p:extLst>
          </p:nvPr>
        </p:nvGraphicFramePr>
        <p:xfrm>
          <a:off x="573974" y="1092531"/>
          <a:ext cx="10956966" cy="455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880057" y="160338"/>
            <a:ext cx="11311943" cy="61286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mtClean="0">
                <a:solidFill>
                  <a:schemeClr val="accent6">
                    <a:lumMod val="50000"/>
                  </a:schemeClr>
                </a:solidFill>
              </a:rPr>
              <a:t>INTRODUCCIÓN</a:t>
            </a:r>
            <a:endParaRPr lang="es-EC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27" y="975077"/>
            <a:ext cx="2388407" cy="159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La abeja melipona, especie maya - Info Rur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75" y="975077"/>
            <a:ext cx="2407384" cy="161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46" y="3994561"/>
            <a:ext cx="22225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Anatomía Interna de una abeja y ubicación del buche. | Colmenas de abejas,  Abejas, Apicultu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759" y="975078"/>
            <a:ext cx="2474310" cy="167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3994562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08" y="4827998"/>
            <a:ext cx="2109787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8714" y="6247663"/>
            <a:ext cx="4278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Fuente: </a:t>
            </a:r>
            <a:r>
              <a:rPr lang="es-EC" sz="1200" dirty="0" err="1" smtClean="0"/>
              <a:t>Grabowski</a:t>
            </a:r>
            <a:r>
              <a:rPr lang="es-EC" sz="1200" dirty="0" smtClean="0"/>
              <a:t> </a:t>
            </a:r>
            <a:r>
              <a:rPr lang="es-EC" sz="1200" dirty="0"/>
              <a:t>&amp; </a:t>
            </a:r>
            <a:r>
              <a:rPr lang="es-EC" sz="1200" dirty="0" smtClean="0"/>
              <a:t>Klein (2015); </a:t>
            </a:r>
            <a:r>
              <a:rPr lang="es-EC" sz="1200" dirty="0" err="1"/>
              <a:t>Snowdon</a:t>
            </a:r>
            <a:r>
              <a:rPr lang="es-EC" sz="1200" dirty="0"/>
              <a:t> &amp; </a:t>
            </a:r>
            <a:r>
              <a:rPr lang="es-EC" sz="1200" dirty="0" err="1" smtClean="0"/>
              <a:t>Cliver</a:t>
            </a:r>
            <a:r>
              <a:rPr lang="es-EC" sz="1200" dirty="0" smtClean="0"/>
              <a:t> (1996)</a:t>
            </a:r>
            <a:endParaRPr lang="es-EC" sz="12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615177" y="2375595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1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9291735" y="2448684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2</a:t>
            </a:r>
            <a:endParaRPr lang="es-EC" sz="12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1838951" y="2413499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3</a:t>
            </a:r>
            <a:endParaRPr lang="es-EC" sz="12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072740" y="5487962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4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722674" y="5462649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5</a:t>
            </a:r>
            <a:endParaRPr lang="es-EC" sz="12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8312697" y="5840386"/>
            <a:ext cx="184719" cy="173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6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40028" y="652466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800" dirty="0" smtClean="0"/>
              <a:t>1. https://www.google.com/url?sa=i&amp;url=https%3A%2F%2Fwww.muyinteresante.com.</a:t>
            </a:r>
          </a:p>
          <a:p>
            <a:r>
              <a:rPr lang="es-EC" sz="800" dirty="0" smtClean="0"/>
              <a:t>2. https://laverdadnoticias.com/__export/1527029606716/sites/laverdad/img/2018/05/22</a:t>
            </a:r>
          </a:p>
          <a:p>
            <a:r>
              <a:rPr lang="es-EC" sz="800" dirty="0"/>
              <a:t> 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802496" y="630026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800" dirty="0" smtClean="0"/>
              <a:t>3</a:t>
            </a:r>
            <a:r>
              <a:rPr lang="es-EC" sz="800" dirty="0"/>
              <a:t>. https://www.google.com/url?sa=i&amp;url=http%3A%2F%2Fcoronaapicultores.blogspot.</a:t>
            </a:r>
          </a:p>
          <a:p>
            <a:r>
              <a:rPr lang="es-EC" sz="800" dirty="0"/>
              <a:t>4. https://</a:t>
            </a:r>
            <a:r>
              <a:rPr lang="es-EC" sz="800" dirty="0" smtClean="0"/>
              <a:t>www.google.com/url?sa=i&amp;url=http%3A%2F%2Fagenciadenoticias.unal.edu.</a:t>
            </a:r>
          </a:p>
          <a:p>
            <a:r>
              <a:rPr lang="es-EC" sz="800" dirty="0" smtClean="0"/>
              <a:t>5</a:t>
            </a:r>
            <a:r>
              <a:rPr lang="es-EC" sz="800" dirty="0"/>
              <a:t>. https://www.abejasmiel.com/wp-content/uploads/2017/04/caja-melipona-09.jpg</a:t>
            </a:r>
          </a:p>
          <a:p>
            <a:r>
              <a:rPr lang="es-EC" sz="800" dirty="0"/>
              <a:t>6. https://encrypted-tbn0.gstatic.com/images?q=tbn%3AANd9GcRJxw9fyex4xRms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04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591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54299" y="94334"/>
            <a:ext cx="10972800" cy="472719"/>
          </a:xfrm>
        </p:spPr>
        <p:txBody>
          <a:bodyPr/>
          <a:lstStyle/>
          <a:p>
            <a:r>
              <a:rPr lang="es-EC" dirty="0">
                <a:solidFill>
                  <a:schemeClr val="accent6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0DB0BA-5979-4E4A-A96D-1195D246EFE3}"/>
              </a:ext>
            </a:extLst>
          </p:cNvPr>
          <p:cNvSpPr/>
          <p:nvPr/>
        </p:nvSpPr>
        <p:spPr>
          <a:xfrm>
            <a:off x="546778" y="2271325"/>
            <a:ext cx="114059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Objetivo General </a:t>
            </a:r>
          </a:p>
          <a:p>
            <a:pPr algn="just">
              <a:spcAft>
                <a:spcPts val="600"/>
              </a:spcAft>
            </a:pPr>
            <a:r>
              <a:rPr lang="es-EC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Analizar microbiológicamente </a:t>
            </a:r>
            <a:r>
              <a:rPr lang="es-EC" sz="2400" dirty="0">
                <a:ea typeface="Calibri" panose="020F0502020204030204" pitchFamily="34" charset="0"/>
                <a:cs typeface="Calibri" panose="020F0502020204030204" pitchFamily="34" charset="0"/>
              </a:rPr>
              <a:t>muestras de miel de abejas sin aguijón provenientes de la provincia de </a:t>
            </a:r>
            <a:r>
              <a:rPr lang="es-EC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Loja.</a:t>
            </a:r>
            <a:endParaRPr lang="es-ES" sz="24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4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00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FBA4E55-23DE-4E62-9FE6-58A3B5030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s-EC" b="1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Objetivos Específicos</a:t>
            </a:r>
            <a:endParaRPr lang="es-ES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Determinar la presencia de microorganismos en la miel de abejas sin aguijón y conteo de unidades formadoras de colonias por gramo de muestra.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Identificar los géneros bacterianos como</a:t>
            </a:r>
            <a:r>
              <a:rPr lang="es-EC" i="1" dirty="0">
                <a:solidFill>
                  <a:schemeClr val="tx1"/>
                </a:solidFill>
              </a:rPr>
              <a:t> Staphylococcus, Escherichia </a:t>
            </a:r>
            <a:r>
              <a:rPr lang="es-EC" dirty="0">
                <a:solidFill>
                  <a:schemeClr val="tx1"/>
                </a:solidFill>
              </a:rPr>
              <a:t>y </a:t>
            </a:r>
            <a:r>
              <a:rPr lang="es-EC" i="1" dirty="0" err="1">
                <a:solidFill>
                  <a:schemeClr val="tx1"/>
                </a:solidFill>
              </a:rPr>
              <a:t>Bacillus</a:t>
            </a:r>
            <a:r>
              <a:rPr lang="es-EC" i="1" dirty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spp</a:t>
            </a:r>
            <a:r>
              <a:rPr lang="es-EC" dirty="0">
                <a:solidFill>
                  <a:schemeClr val="tx1"/>
                </a:solidFill>
              </a:rPr>
              <a:t> mediante análisis bioquímico dependiente de cultivo de la miel.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Comparar los resultados obtenidos con estudios previos nacionales e internacionales sobre la carga microbiana de la miel de abejas sin aguijón y miel de abejas del género </a:t>
            </a:r>
            <a:r>
              <a:rPr lang="es-EC" i="1" dirty="0" smtClean="0">
                <a:solidFill>
                  <a:schemeClr val="tx1"/>
                </a:solidFill>
              </a:rPr>
              <a:t>Apis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en calidad de alimentos humanos.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Comparar estudios realizados sobre la actividad antimicrobiana de las mieles de abejas sin aguijón valorada por la concentración mínima inhibitoria. 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xmlns="" id="{2D96AFCF-448C-4552-A345-B8D99428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4623"/>
            <a:ext cx="10972800" cy="878530"/>
          </a:xfrm>
        </p:spPr>
        <p:txBody>
          <a:bodyPr/>
          <a:lstStyle/>
          <a:p>
            <a:r>
              <a:rPr lang="es-EC" dirty="0">
                <a:solidFill>
                  <a:schemeClr val="accent6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04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265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146220" y="1491343"/>
            <a:ext cx="10436180" cy="3054899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H0: </a:t>
            </a:r>
            <a:r>
              <a:rPr lang="es-EC" dirty="0">
                <a:solidFill>
                  <a:schemeClr val="tx1"/>
                </a:solidFill>
              </a:rPr>
              <a:t>Las muestras de miel de abejas sin aguijón recolectadas en la provincia de Loja </a:t>
            </a:r>
            <a:r>
              <a:rPr lang="es-EC" dirty="0" smtClean="0">
                <a:solidFill>
                  <a:schemeClr val="tx1"/>
                </a:solidFill>
              </a:rPr>
              <a:t>no presentan </a:t>
            </a:r>
            <a:r>
              <a:rPr lang="es-EC" dirty="0">
                <a:solidFill>
                  <a:schemeClr val="tx1"/>
                </a:solidFill>
              </a:rPr>
              <a:t>contaminación con microorganismos como hongos y levaduras,</a:t>
            </a:r>
            <a:r>
              <a:rPr lang="es-EC" i="1" dirty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mesófilos aerobios, </a:t>
            </a:r>
            <a:r>
              <a:rPr lang="es-EC" i="1" dirty="0">
                <a:solidFill>
                  <a:schemeClr val="tx1"/>
                </a:solidFill>
              </a:rPr>
              <a:t>Staphylococcus aureus</a:t>
            </a:r>
            <a:r>
              <a:rPr lang="es-EC" dirty="0">
                <a:solidFill>
                  <a:schemeClr val="tx1"/>
                </a:solidFill>
              </a:rPr>
              <a:t>, coliformes totales y</a:t>
            </a:r>
            <a:r>
              <a:rPr lang="es-EC" i="1" dirty="0">
                <a:solidFill>
                  <a:schemeClr val="tx1"/>
                </a:solidFill>
              </a:rPr>
              <a:t> Escherichia coli</a:t>
            </a:r>
            <a:r>
              <a:rPr lang="es-EC" i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77910" y="0"/>
            <a:ext cx="10972800" cy="528034"/>
          </a:xfrm>
        </p:spPr>
        <p:txBody>
          <a:bodyPr/>
          <a:lstStyle/>
          <a:p>
            <a:r>
              <a:rPr lang="es-EC" dirty="0">
                <a:solidFill>
                  <a:srgbClr val="000066"/>
                </a:solidFill>
              </a:rPr>
              <a:t>HIPÓTESIS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04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7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447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-ESPE-057708-D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T-ESPE-057708-D</Template>
  <TotalTime>20053</TotalTime>
  <Words>4032</Words>
  <Application>Microsoft Office PowerPoint</Application>
  <PresentationFormat>Personalizado</PresentationFormat>
  <Paragraphs>1544</Paragraphs>
  <Slides>36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T-ESPE-057708-D</vt:lpstr>
      <vt:lpstr>CorelDRAW</vt:lpstr>
      <vt:lpstr>Presentación de PowerPoint</vt:lpstr>
      <vt:lpstr>Presentación de PowerPoint</vt:lpstr>
      <vt:lpstr>INTRODUCCIÓN</vt:lpstr>
      <vt:lpstr>INTRODUCCIÓN</vt:lpstr>
      <vt:lpstr>INTRODUCCIÓN</vt:lpstr>
      <vt:lpstr>Presentación de PowerPoint</vt:lpstr>
      <vt:lpstr>OBJETIVOS</vt:lpstr>
      <vt:lpstr>OBJETIVOS</vt:lpstr>
      <vt:lpstr>HIPÓTESIS</vt:lpstr>
      <vt:lpstr>MATERIALES Y MÉTODOS</vt:lpstr>
      <vt:lpstr>MATERIALES Y MÉTODOS</vt:lpstr>
      <vt:lpstr>MATERIALES Y MÉTODOS</vt:lpstr>
      <vt:lpstr>MATERIALES Y MÉTODOS</vt:lpstr>
      <vt:lpstr>Presentación de PowerPoint</vt:lpstr>
      <vt:lpstr>MATERIALES Y MÉTODOS</vt:lpstr>
      <vt:lpstr>RESULTADOS Y DISCUSIÓN</vt:lpstr>
      <vt:lpstr>Presentación de PowerPoint</vt:lpstr>
      <vt:lpstr>RESULTADOS Y DISCUSIÓN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RESULTADOS Y DISCUSIÓN</vt:lpstr>
      <vt:lpstr>RESULTADOS Y DISCUSIÓN</vt:lpstr>
      <vt:lpstr>RESULTADOS Y DISCUSIÓN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RECOMENDACIONES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Belén Toaquiza</dc:creator>
  <cp:lastModifiedBy>PERSONAL</cp:lastModifiedBy>
  <cp:revision>548</cp:revision>
  <dcterms:created xsi:type="dcterms:W3CDTF">2018-09-05T02:09:59Z</dcterms:created>
  <dcterms:modified xsi:type="dcterms:W3CDTF">2020-10-16T23:10:53Z</dcterms:modified>
</cp:coreProperties>
</file>