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6" r:id="rId2"/>
    <p:sldId id="276" r:id="rId3"/>
    <p:sldId id="277" r:id="rId4"/>
    <p:sldId id="300" r:id="rId5"/>
    <p:sldId id="278" r:id="rId6"/>
    <p:sldId id="279" r:id="rId7"/>
    <p:sldId id="301" r:id="rId8"/>
    <p:sldId id="302" r:id="rId9"/>
    <p:sldId id="280" r:id="rId10"/>
    <p:sldId id="303" r:id="rId11"/>
    <p:sldId id="304" r:id="rId12"/>
    <p:sldId id="311" r:id="rId13"/>
    <p:sldId id="305" r:id="rId14"/>
    <p:sldId id="306" r:id="rId15"/>
    <p:sldId id="307" r:id="rId16"/>
    <p:sldId id="308" r:id="rId17"/>
    <p:sldId id="309" r:id="rId18"/>
    <p:sldId id="310" r:id="rId19"/>
    <p:sldId id="297" r:id="rId20"/>
    <p:sldId id="298" r:id="rId2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95" autoAdjust="0"/>
  </p:normalViewPr>
  <p:slideViewPr>
    <p:cSldViewPr snapToGrid="0" showGuides="1">
      <p:cViewPr varScale="1">
        <p:scale>
          <a:sx n="86" d="100"/>
          <a:sy n="86" d="100"/>
        </p:scale>
        <p:origin x="562" y="58"/>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77" d="100"/>
          <a:sy n="77"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46527B0-0B24-4087-B225-DB4F5C738F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F72798E0-F322-4236-8531-A1882BFE4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533067C-2384-41D2-8B82-9349FDE7AD9D}" type="datetime1">
              <a:rPr lang="es-ES" smtClean="0"/>
              <a:t>06/10/2020</a:t>
            </a:fld>
            <a:endParaRPr lang="es-ES" dirty="0"/>
          </a:p>
        </p:txBody>
      </p:sp>
      <p:sp>
        <p:nvSpPr>
          <p:cNvPr id="4" name="Marcador de pie de página 3">
            <a:extLst>
              <a:ext uri="{FF2B5EF4-FFF2-40B4-BE49-F238E27FC236}">
                <a16:creationId xmlns:a16="http://schemas.microsoft.com/office/drawing/2014/main" id="{B4E5881F-2FD0-41BC-8E76-C691E59E14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62CA62C5-8A29-4592-9E3E-4C457F263C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4E85F6F-0FAD-4AD4-850C-7E4CD14D7D70}" type="slidenum">
              <a:rPr lang="es-ES" smtClean="0"/>
              <a:t>‹Nº›</a:t>
            </a:fld>
            <a:endParaRPr lang="es-ES" dirty="0"/>
          </a:p>
        </p:txBody>
      </p:sp>
    </p:spTree>
    <p:extLst>
      <p:ext uri="{BB962C8B-B14F-4D97-AF65-F5344CB8AC3E}">
        <p14:creationId xmlns:p14="http://schemas.microsoft.com/office/powerpoint/2010/main" val="3583274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87F61-0961-4A80-86AF-2E6D11CE3A9F}" type="datetime1">
              <a:rPr lang="es-ES" smtClean="0"/>
              <a:pPr/>
              <a:t>06/10/2020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E60DC36-8EFA-4378-9855-E019C55AC472}" type="slidenum">
              <a:rPr lang="es-ES" noProof="0" smtClean="0"/>
              <a:t>‹Nº›</a:t>
            </a:fld>
            <a:endParaRPr lang="es-ES" noProof="0"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BE60DC36-8EFA-4378-9855-E019C55AC472}" type="slidenum">
              <a:rPr lang="es-ES" smtClean="0"/>
              <a:t>1</a:t>
            </a:fld>
            <a:endParaRPr lang="es-ES" dirty="0"/>
          </a:p>
        </p:txBody>
      </p:sp>
    </p:spTree>
    <p:extLst>
      <p:ext uri="{BB962C8B-B14F-4D97-AF65-F5344CB8AC3E}">
        <p14:creationId xmlns:p14="http://schemas.microsoft.com/office/powerpoint/2010/main" val="147907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13</a:t>
            </a:fld>
            <a:endParaRPr lang="es-ES" dirty="0"/>
          </a:p>
        </p:txBody>
      </p:sp>
    </p:spTree>
    <p:extLst>
      <p:ext uri="{BB962C8B-B14F-4D97-AF65-F5344CB8AC3E}">
        <p14:creationId xmlns:p14="http://schemas.microsoft.com/office/powerpoint/2010/main" val="398051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14</a:t>
            </a:fld>
            <a:endParaRPr lang="es-ES" dirty="0"/>
          </a:p>
        </p:txBody>
      </p:sp>
    </p:spTree>
    <p:extLst>
      <p:ext uri="{BB962C8B-B14F-4D97-AF65-F5344CB8AC3E}">
        <p14:creationId xmlns:p14="http://schemas.microsoft.com/office/powerpoint/2010/main" val="407134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15</a:t>
            </a:fld>
            <a:endParaRPr lang="es-ES" dirty="0"/>
          </a:p>
        </p:txBody>
      </p:sp>
    </p:spTree>
    <p:extLst>
      <p:ext uri="{BB962C8B-B14F-4D97-AF65-F5344CB8AC3E}">
        <p14:creationId xmlns:p14="http://schemas.microsoft.com/office/powerpoint/2010/main" val="265324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16</a:t>
            </a:fld>
            <a:endParaRPr lang="es-ES" dirty="0"/>
          </a:p>
        </p:txBody>
      </p:sp>
    </p:spTree>
    <p:extLst>
      <p:ext uri="{BB962C8B-B14F-4D97-AF65-F5344CB8AC3E}">
        <p14:creationId xmlns:p14="http://schemas.microsoft.com/office/powerpoint/2010/main" val="1301461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17</a:t>
            </a:fld>
            <a:endParaRPr lang="es-ES" dirty="0"/>
          </a:p>
        </p:txBody>
      </p:sp>
    </p:spTree>
    <p:extLst>
      <p:ext uri="{BB962C8B-B14F-4D97-AF65-F5344CB8AC3E}">
        <p14:creationId xmlns:p14="http://schemas.microsoft.com/office/powerpoint/2010/main" val="3845900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18</a:t>
            </a:fld>
            <a:endParaRPr lang="es-ES" dirty="0"/>
          </a:p>
        </p:txBody>
      </p:sp>
    </p:spTree>
    <p:extLst>
      <p:ext uri="{BB962C8B-B14F-4D97-AF65-F5344CB8AC3E}">
        <p14:creationId xmlns:p14="http://schemas.microsoft.com/office/powerpoint/2010/main" val="335513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BE60DC36-8EFA-4378-9855-E019C55AC472}" type="slidenum">
              <a:rPr lang="es-ES" smtClean="0"/>
              <a:t>2</a:t>
            </a:fld>
            <a:endParaRPr lang="es-ES" dirty="0"/>
          </a:p>
        </p:txBody>
      </p:sp>
    </p:spTree>
    <p:extLst>
      <p:ext uri="{BB962C8B-B14F-4D97-AF65-F5344CB8AC3E}">
        <p14:creationId xmlns:p14="http://schemas.microsoft.com/office/powerpoint/2010/main" val="149757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BE60DC36-8EFA-4378-9855-E019C55AC472}" type="slidenum">
              <a:rPr lang="es-ES" smtClean="0"/>
              <a:t>3</a:t>
            </a:fld>
            <a:endParaRPr lang="es-ES" dirty="0"/>
          </a:p>
        </p:txBody>
      </p:sp>
    </p:spTree>
    <p:extLst>
      <p:ext uri="{BB962C8B-B14F-4D97-AF65-F5344CB8AC3E}">
        <p14:creationId xmlns:p14="http://schemas.microsoft.com/office/powerpoint/2010/main" val="165112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BE60DC36-8EFA-4378-9855-E019C55AC472}" type="slidenum">
              <a:rPr lang="es-ES" smtClean="0"/>
              <a:t>4</a:t>
            </a:fld>
            <a:endParaRPr lang="es-ES" dirty="0"/>
          </a:p>
        </p:txBody>
      </p:sp>
    </p:spTree>
    <p:extLst>
      <p:ext uri="{BB962C8B-B14F-4D97-AF65-F5344CB8AC3E}">
        <p14:creationId xmlns:p14="http://schemas.microsoft.com/office/powerpoint/2010/main" val="106687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BE60DC36-8EFA-4378-9855-E019C55AC472}" type="slidenum">
              <a:rPr lang="es-ES" smtClean="0"/>
              <a:t>5</a:t>
            </a:fld>
            <a:endParaRPr lang="es-ES" dirty="0"/>
          </a:p>
        </p:txBody>
      </p:sp>
    </p:spTree>
    <p:extLst>
      <p:ext uri="{BB962C8B-B14F-4D97-AF65-F5344CB8AC3E}">
        <p14:creationId xmlns:p14="http://schemas.microsoft.com/office/powerpoint/2010/main" val="44337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BE60DC36-8EFA-4378-9855-E019C55AC472}" type="slidenum">
              <a:rPr lang="es-ES" smtClean="0"/>
              <a:t>6</a:t>
            </a:fld>
            <a:endParaRPr lang="es-ES" dirty="0"/>
          </a:p>
        </p:txBody>
      </p:sp>
    </p:spTree>
    <p:extLst>
      <p:ext uri="{BB962C8B-B14F-4D97-AF65-F5344CB8AC3E}">
        <p14:creationId xmlns:p14="http://schemas.microsoft.com/office/powerpoint/2010/main" val="379049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9</a:t>
            </a:fld>
            <a:endParaRPr lang="es-ES" dirty="0"/>
          </a:p>
        </p:txBody>
      </p:sp>
    </p:spTree>
    <p:extLst>
      <p:ext uri="{BB962C8B-B14F-4D97-AF65-F5344CB8AC3E}">
        <p14:creationId xmlns:p14="http://schemas.microsoft.com/office/powerpoint/2010/main" val="44868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10</a:t>
            </a:fld>
            <a:endParaRPr lang="es-ES" dirty="0"/>
          </a:p>
        </p:txBody>
      </p:sp>
    </p:spTree>
    <p:extLst>
      <p:ext uri="{BB962C8B-B14F-4D97-AF65-F5344CB8AC3E}">
        <p14:creationId xmlns:p14="http://schemas.microsoft.com/office/powerpoint/2010/main" val="187083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BE60DC36-8EFA-4378-9855-E019C55AC472}" type="slidenum">
              <a:rPr lang="es-ES" smtClean="0"/>
              <a:t>11</a:t>
            </a:fld>
            <a:endParaRPr lang="es-ES" dirty="0"/>
          </a:p>
        </p:txBody>
      </p:sp>
    </p:spTree>
    <p:extLst>
      <p:ext uri="{BB962C8B-B14F-4D97-AF65-F5344CB8AC3E}">
        <p14:creationId xmlns:p14="http://schemas.microsoft.com/office/powerpoint/2010/main" val="53744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fecha 3">
            <a:extLst>
              <a:ext uri="{FF2B5EF4-FFF2-40B4-BE49-F238E27FC236}">
                <a16:creationId xmlns:a16="http://schemas.microsoft.com/office/drawing/2014/main" id="{1FBEFBAF-82E9-49AD-B2CF-7D154E024431}"/>
              </a:ext>
            </a:extLst>
          </p:cNvPr>
          <p:cNvSpPr>
            <a:spLocks noGrp="1"/>
          </p:cNvSpPr>
          <p:nvPr>
            <p:ph type="dt" sz="half" idx="10"/>
          </p:nvPr>
        </p:nvSpPr>
        <p:spPr/>
        <p:txBody>
          <a:bodyPr rtlCol="0"/>
          <a:lstStyle/>
          <a:p>
            <a:pPr rtl="0"/>
            <a:fld id="{0C16DFB5-94AC-45CD-B655-642C94C51F81}" type="datetime1">
              <a:rPr lang="es-ES" noProof="0" smtClean="0"/>
              <a:t>06/10/2020</a:t>
            </a:fld>
            <a:endParaRPr lang="es-ES" noProof="0" dirty="0"/>
          </a:p>
        </p:txBody>
      </p:sp>
      <p:sp>
        <p:nvSpPr>
          <p:cNvPr id="5" name="Marcador de pie de página 4">
            <a:extLst>
              <a:ext uri="{FF2B5EF4-FFF2-40B4-BE49-F238E27FC236}">
                <a16:creationId xmlns:a16="http://schemas.microsoft.com/office/drawing/2014/main" id="{5AD8006A-94B1-44F7-972D-56767EDE3CC3}"/>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7B869-BFB2-4C20-8AB1-46704BB3D177}"/>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16FFA8DA-0E31-4CA6-BBFC-2467AAD1D30B}"/>
              </a:ext>
            </a:extLst>
          </p:cNvPr>
          <p:cNvSpPr>
            <a:spLocks noGrp="1"/>
          </p:cNvSpPr>
          <p:nvPr>
            <p:ph type="dt" sz="half" idx="10"/>
          </p:nvPr>
        </p:nvSpPr>
        <p:spPr/>
        <p:txBody>
          <a:bodyPr rtlCol="0"/>
          <a:lstStyle/>
          <a:p>
            <a:pPr rtl="0"/>
            <a:fld id="{1BF1ECC5-2A51-4AC7-B15E-A2E400532EC9}" type="datetime1">
              <a:rPr lang="es-ES" noProof="0" smtClean="0"/>
              <a:t>06/10/2020</a:t>
            </a:fld>
            <a:endParaRPr lang="es-ES" noProof="0" dirty="0"/>
          </a:p>
        </p:txBody>
      </p:sp>
      <p:sp>
        <p:nvSpPr>
          <p:cNvPr id="5" name="Marcador de pie de página 4">
            <a:extLst>
              <a:ext uri="{FF2B5EF4-FFF2-40B4-BE49-F238E27FC236}">
                <a16:creationId xmlns:a16="http://schemas.microsoft.com/office/drawing/2014/main" id="{064974BD-9845-459A-9AAA-12731E2507C4}"/>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00EEA9C5-552A-48A1-AB54-ED54209B3B48}"/>
              </a:ext>
            </a:extLst>
          </p:cNvPr>
          <p:cNvSpPr>
            <a:spLocks noGrp="1"/>
          </p:cNvSpPr>
          <p:nvPr>
            <p:ph type="dt" sz="half" idx="10"/>
          </p:nvPr>
        </p:nvSpPr>
        <p:spPr/>
        <p:txBody>
          <a:bodyPr rtlCol="0"/>
          <a:lstStyle/>
          <a:p>
            <a:pPr rtl="0"/>
            <a:fld id="{1E128246-380C-4290-A6AD-7E81562CB6AD}" type="datetime1">
              <a:rPr lang="es-ES" noProof="0" smtClean="0"/>
              <a:t>06/10/2020</a:t>
            </a:fld>
            <a:endParaRPr lang="es-ES" noProof="0" dirty="0"/>
          </a:p>
        </p:txBody>
      </p:sp>
      <p:sp>
        <p:nvSpPr>
          <p:cNvPr id="5" name="Marcador de pie de página 4">
            <a:extLst>
              <a:ext uri="{FF2B5EF4-FFF2-40B4-BE49-F238E27FC236}">
                <a16:creationId xmlns:a16="http://schemas.microsoft.com/office/drawing/2014/main" id="{1A83AAA3-4155-48FB-8F00-16DBE0C9C256}"/>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07FBE-061D-452C-A8A6-213063CFD678}"/>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433A3535-1708-499D-B5D2-7D8F9FD182D0}"/>
              </a:ext>
            </a:extLst>
          </p:cNvPr>
          <p:cNvSpPr>
            <a:spLocks noGrp="1"/>
          </p:cNvSpPr>
          <p:nvPr>
            <p:ph idx="1"/>
          </p:nvPr>
        </p:nvSpPr>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ACB06063-A112-49AB-80C8-504D99ECD771}"/>
              </a:ext>
            </a:extLst>
          </p:cNvPr>
          <p:cNvSpPr>
            <a:spLocks noGrp="1"/>
          </p:cNvSpPr>
          <p:nvPr>
            <p:ph type="dt" sz="half" idx="10"/>
          </p:nvPr>
        </p:nvSpPr>
        <p:spPr/>
        <p:txBody>
          <a:bodyPr rtlCol="0"/>
          <a:lstStyle/>
          <a:p>
            <a:pPr rtl="0"/>
            <a:fld id="{C5383DFE-F986-4781-83AF-3968C48C9EB3}" type="datetime1">
              <a:rPr lang="es-ES" noProof="0" smtClean="0"/>
              <a:t>06/10/2020</a:t>
            </a:fld>
            <a:endParaRPr lang="es-ES" noProof="0" dirty="0"/>
          </a:p>
        </p:txBody>
      </p:sp>
      <p:sp>
        <p:nvSpPr>
          <p:cNvPr id="5" name="Marcador de pie de página 4">
            <a:extLst>
              <a:ext uri="{FF2B5EF4-FFF2-40B4-BE49-F238E27FC236}">
                <a16:creationId xmlns:a16="http://schemas.microsoft.com/office/drawing/2014/main" id="{6344C8D5-F898-4318-A76D-1FBD87329198}"/>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el estilo de texto del patrón</a:t>
            </a:r>
          </a:p>
        </p:txBody>
      </p:sp>
      <p:sp>
        <p:nvSpPr>
          <p:cNvPr id="4" name="Marcador de fecha 3">
            <a:extLst>
              <a:ext uri="{FF2B5EF4-FFF2-40B4-BE49-F238E27FC236}">
                <a16:creationId xmlns:a16="http://schemas.microsoft.com/office/drawing/2014/main" id="{D5FF82DB-B518-40FD-8A66-44B874C055FB}"/>
              </a:ext>
            </a:extLst>
          </p:cNvPr>
          <p:cNvSpPr>
            <a:spLocks noGrp="1"/>
          </p:cNvSpPr>
          <p:nvPr>
            <p:ph type="dt" sz="half" idx="10"/>
          </p:nvPr>
        </p:nvSpPr>
        <p:spPr/>
        <p:txBody>
          <a:bodyPr rtlCol="0"/>
          <a:lstStyle/>
          <a:p>
            <a:pPr rtl="0"/>
            <a:fld id="{D26E2C9A-6E6B-4DE2-9D7E-0168118DA85E}" type="datetime1">
              <a:rPr lang="es-ES" noProof="0" smtClean="0"/>
              <a:t>06/10/2020</a:t>
            </a:fld>
            <a:endParaRPr lang="es-ES" noProof="0" dirty="0"/>
          </a:p>
        </p:txBody>
      </p:sp>
      <p:sp>
        <p:nvSpPr>
          <p:cNvPr id="5" name="Marcador de pie de página 4">
            <a:extLst>
              <a:ext uri="{FF2B5EF4-FFF2-40B4-BE49-F238E27FC236}">
                <a16:creationId xmlns:a16="http://schemas.microsoft.com/office/drawing/2014/main" id="{FCC1CCEE-725F-4745-837B-87EFB70E71D8}"/>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C9BDC-6F21-4EF5-A8DD-E35E27EACA58}"/>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a:extLst>
              <a:ext uri="{FF2B5EF4-FFF2-40B4-BE49-F238E27FC236}">
                <a16:creationId xmlns:a16="http://schemas.microsoft.com/office/drawing/2014/main" id="{85108EDC-3863-43B9-93C7-37465DC73B28}"/>
              </a:ext>
            </a:extLst>
          </p:cNvPr>
          <p:cNvSpPr>
            <a:spLocks noGrp="1"/>
          </p:cNvSpPr>
          <p:nvPr>
            <p:ph type="dt" sz="half" idx="10"/>
          </p:nvPr>
        </p:nvSpPr>
        <p:spPr/>
        <p:txBody>
          <a:bodyPr rtlCol="0"/>
          <a:lstStyle/>
          <a:p>
            <a:pPr rtl="0"/>
            <a:fld id="{ADD3C7AD-55D7-4E20-92A5-23F8ADA045B5}" type="datetime1">
              <a:rPr lang="es-ES" noProof="0" smtClean="0"/>
              <a:t>06/10/2020</a:t>
            </a:fld>
            <a:endParaRPr lang="es-ES" noProof="0" dirty="0"/>
          </a:p>
        </p:txBody>
      </p:sp>
      <p:sp>
        <p:nvSpPr>
          <p:cNvPr id="6" name="Marcador de pie de página 5">
            <a:extLst>
              <a:ext uri="{FF2B5EF4-FFF2-40B4-BE49-F238E27FC236}">
                <a16:creationId xmlns:a16="http://schemas.microsoft.com/office/drawing/2014/main" id="{A777D452-958D-4159-A9A4-16DD29680A04}"/>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4" name="Marcador de posición de contenido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el estilo de texto del patrón</a:t>
            </a:r>
          </a:p>
        </p:txBody>
      </p:sp>
      <p:sp>
        <p:nvSpPr>
          <p:cNvPr id="6" name="Marcador de posición de contenido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rtlCol="0"/>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6E80206F-8846-425C-A56E-16FFBA442014}"/>
              </a:ext>
            </a:extLst>
          </p:cNvPr>
          <p:cNvSpPr>
            <a:spLocks noGrp="1"/>
          </p:cNvSpPr>
          <p:nvPr>
            <p:ph type="dt" sz="half" idx="10"/>
          </p:nvPr>
        </p:nvSpPr>
        <p:spPr/>
        <p:txBody>
          <a:bodyPr rtlCol="0"/>
          <a:lstStyle/>
          <a:p>
            <a:pPr rtl="0"/>
            <a:fld id="{CD5A9890-7C2F-4316-86E6-1027E38BCA8D}" type="datetime1">
              <a:rPr lang="es-ES" noProof="0" smtClean="0"/>
              <a:t>06/10/2020</a:t>
            </a:fld>
            <a:endParaRPr lang="es-ES" noProof="0" dirty="0"/>
          </a:p>
        </p:txBody>
      </p:sp>
      <p:sp>
        <p:nvSpPr>
          <p:cNvPr id="8" name="Marcador de pie de página 7">
            <a:extLst>
              <a:ext uri="{FF2B5EF4-FFF2-40B4-BE49-F238E27FC236}">
                <a16:creationId xmlns:a16="http://schemas.microsoft.com/office/drawing/2014/main" id="{6A45E89F-12CF-4561-A5F2-1E05783A3063}"/>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0E367-8DA0-4655-BCBC-F4280D8642CD}"/>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2FEF9592-AA3C-4CF8-A5DB-4D010195A438}"/>
              </a:ext>
            </a:extLst>
          </p:cNvPr>
          <p:cNvSpPr>
            <a:spLocks noGrp="1"/>
          </p:cNvSpPr>
          <p:nvPr>
            <p:ph type="dt" sz="half" idx="10"/>
          </p:nvPr>
        </p:nvSpPr>
        <p:spPr/>
        <p:txBody>
          <a:bodyPr rtlCol="0"/>
          <a:lstStyle/>
          <a:p>
            <a:pPr rtl="0"/>
            <a:fld id="{8B8FD95A-F0F2-4ACB-AC1A-6D40283DCDB8}" type="datetime1">
              <a:rPr lang="es-ES" noProof="0" smtClean="0"/>
              <a:t>06/10/2020</a:t>
            </a:fld>
            <a:endParaRPr lang="es-ES" noProof="0" dirty="0"/>
          </a:p>
        </p:txBody>
      </p:sp>
      <p:sp>
        <p:nvSpPr>
          <p:cNvPr id="4" name="Marcador de pie de página 3">
            <a:extLst>
              <a:ext uri="{FF2B5EF4-FFF2-40B4-BE49-F238E27FC236}">
                <a16:creationId xmlns:a16="http://schemas.microsoft.com/office/drawing/2014/main" id="{3C2C9377-F93E-4515-852A-264707755154}"/>
              </a:ext>
            </a:extLst>
          </p:cNvPr>
          <p:cNvSpPr>
            <a:spLocks noGrp="1"/>
          </p:cNvSpPr>
          <p:nvPr>
            <p:ph type="ftr" sz="quarter" idx="11"/>
          </p:nvPr>
        </p:nvSpPr>
        <p:spPr/>
        <p:txBody>
          <a:bodyPr rtlCol="0"/>
          <a:lstStyle/>
          <a:p>
            <a:pPr rtl="0"/>
            <a:endParaRPr lang="es-ES" noProof="0" dirty="0"/>
          </a:p>
        </p:txBody>
      </p:sp>
      <p:sp>
        <p:nvSpPr>
          <p:cNvPr id="5" name="Marcador de posición de número de diapositiva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A599B4-6AB2-4190-82B5-7667EE1E922A}"/>
              </a:ext>
            </a:extLst>
          </p:cNvPr>
          <p:cNvSpPr>
            <a:spLocks noGrp="1"/>
          </p:cNvSpPr>
          <p:nvPr>
            <p:ph type="dt" sz="half" idx="10"/>
          </p:nvPr>
        </p:nvSpPr>
        <p:spPr/>
        <p:txBody>
          <a:bodyPr rtlCol="0"/>
          <a:lstStyle/>
          <a:p>
            <a:pPr rtl="0"/>
            <a:fld id="{9713B84F-F510-4A6A-83E4-3731FCBA9972}" type="datetime1">
              <a:rPr lang="es-ES" noProof="0" smtClean="0"/>
              <a:t>06/10/2020</a:t>
            </a:fld>
            <a:endParaRPr lang="es-ES" noProof="0" dirty="0"/>
          </a:p>
        </p:txBody>
      </p:sp>
      <p:sp>
        <p:nvSpPr>
          <p:cNvPr id="3" name="Marcador de pie de página 2">
            <a:extLst>
              <a:ext uri="{FF2B5EF4-FFF2-40B4-BE49-F238E27FC236}">
                <a16:creationId xmlns:a16="http://schemas.microsoft.com/office/drawing/2014/main" id="{1B8FBFB3-AD86-4E39-B8AE-B4EC14528156}"/>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el estilo de texto del patrón</a:t>
            </a:r>
          </a:p>
        </p:txBody>
      </p:sp>
      <p:sp>
        <p:nvSpPr>
          <p:cNvPr id="5" name="Marcador de fecha 4">
            <a:extLst>
              <a:ext uri="{FF2B5EF4-FFF2-40B4-BE49-F238E27FC236}">
                <a16:creationId xmlns:a16="http://schemas.microsoft.com/office/drawing/2014/main" id="{F180DD20-7A20-4574-98A4-427795876739}"/>
              </a:ext>
            </a:extLst>
          </p:cNvPr>
          <p:cNvSpPr>
            <a:spLocks noGrp="1"/>
          </p:cNvSpPr>
          <p:nvPr>
            <p:ph type="dt" sz="half" idx="10"/>
          </p:nvPr>
        </p:nvSpPr>
        <p:spPr/>
        <p:txBody>
          <a:bodyPr rtlCol="0"/>
          <a:lstStyle/>
          <a:p>
            <a:pPr rtl="0"/>
            <a:fld id="{B413D684-A939-43AF-87DA-DE75AAA6C3E7}" type="datetime1">
              <a:rPr lang="es-ES" noProof="0" smtClean="0"/>
              <a:t>06/10/2020</a:t>
            </a:fld>
            <a:endParaRPr lang="es-ES" noProof="0" dirty="0"/>
          </a:p>
        </p:txBody>
      </p:sp>
      <p:sp>
        <p:nvSpPr>
          <p:cNvPr id="6" name="Marcador de pie de página 5">
            <a:extLst>
              <a:ext uri="{FF2B5EF4-FFF2-40B4-BE49-F238E27FC236}">
                <a16:creationId xmlns:a16="http://schemas.microsoft.com/office/drawing/2014/main" id="{54D0ED2B-71C4-421A-9DB0-676E00C10BDC}"/>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imagen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el estilo de texto del patrón</a:t>
            </a:r>
          </a:p>
        </p:txBody>
      </p:sp>
      <p:sp>
        <p:nvSpPr>
          <p:cNvPr id="5" name="Marcador de fecha 4">
            <a:extLst>
              <a:ext uri="{FF2B5EF4-FFF2-40B4-BE49-F238E27FC236}">
                <a16:creationId xmlns:a16="http://schemas.microsoft.com/office/drawing/2014/main" id="{5C3C3F7B-A4C8-4F9D-8165-BC5186EA0929}"/>
              </a:ext>
            </a:extLst>
          </p:cNvPr>
          <p:cNvSpPr>
            <a:spLocks noGrp="1"/>
          </p:cNvSpPr>
          <p:nvPr>
            <p:ph type="dt" sz="half" idx="10"/>
          </p:nvPr>
        </p:nvSpPr>
        <p:spPr/>
        <p:txBody>
          <a:bodyPr rtlCol="0"/>
          <a:lstStyle/>
          <a:p>
            <a:pPr rtl="0"/>
            <a:fld id="{A81769A3-87E8-43BF-B421-F06378D84A84}" type="datetime1">
              <a:rPr lang="es-ES" noProof="0" smtClean="0"/>
              <a:t>06/10/2020</a:t>
            </a:fld>
            <a:endParaRPr lang="es-ES" noProof="0" dirty="0"/>
          </a:p>
        </p:txBody>
      </p:sp>
      <p:sp>
        <p:nvSpPr>
          <p:cNvPr id="6" name="Marcador de pie de página 5">
            <a:extLst>
              <a:ext uri="{FF2B5EF4-FFF2-40B4-BE49-F238E27FC236}">
                <a16:creationId xmlns:a16="http://schemas.microsoft.com/office/drawing/2014/main" id="{DE696EA5-2FA2-464D-982F-C53E6426A843}"/>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rtlCol="0"/>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391CBFF-97A1-49ED-83E9-FDA97DDB726E}" type="datetime1">
              <a:rPr lang="es-ES" noProof="0" smtClean="0"/>
              <a:t>06/10/2020</a:t>
            </a:fld>
            <a:endParaRPr lang="es-ES" noProof="0" dirty="0"/>
          </a:p>
        </p:txBody>
      </p:sp>
      <p:sp>
        <p:nvSpPr>
          <p:cNvPr id="5" name="Marcador de pie de página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6FEDF93-2BFD-41CA-ABC7-B039102F3792}" type="slidenum">
              <a:rPr lang="es-ES" noProof="0" smtClean="0"/>
              <a:t>‹Nº›</a:t>
            </a:fld>
            <a:endParaRPr lang="es-ES" noProof="0"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pic>
        <p:nvPicPr>
          <p:cNvPr id="12" name="Imagen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450" y="616902"/>
            <a:ext cx="4286119" cy="1340687"/>
          </a:xfrm>
          <a:prstGeom prst="rect">
            <a:avLst/>
          </a:prstGeom>
          <a:noFill/>
          <a:ln>
            <a:noFill/>
          </a:ln>
        </p:spPr>
      </p:pic>
      <p:sp>
        <p:nvSpPr>
          <p:cNvPr id="6" name="Rectángulo 5"/>
          <p:cNvSpPr/>
          <p:nvPr/>
        </p:nvSpPr>
        <p:spPr>
          <a:xfrm>
            <a:off x="1390918" y="2430079"/>
            <a:ext cx="9079606" cy="368434"/>
          </a:xfrm>
          <a:prstGeom prst="rect">
            <a:avLst/>
          </a:prstGeom>
        </p:spPr>
        <p:txBody>
          <a:bodyPr wrap="square">
            <a:spAutoFit/>
          </a:bodyPr>
          <a:lstStyle/>
          <a:p>
            <a:pPr algn="ctr">
              <a:lnSpc>
                <a:spcPct val="107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UNIVERSIDAD DE LAS FUERZAS ARMADAS - ESPE</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1081826" y="3005990"/>
            <a:ext cx="9285668" cy="3513782"/>
          </a:xfrm>
          <a:prstGeom prst="rect">
            <a:avLst/>
          </a:prstGeom>
        </p:spPr>
        <p:txBody>
          <a:bodyPr wrap="square">
            <a:spAutoFit/>
          </a:bodyPr>
          <a:lstStyle/>
          <a:p>
            <a:pPr algn="ctr">
              <a:lnSpc>
                <a:spcPct val="150000"/>
              </a:lnSpc>
              <a:spcAft>
                <a:spcPts val="1000"/>
              </a:spcAft>
            </a:pPr>
            <a:r>
              <a:rPr lang="es-EC" dirty="0">
                <a:latin typeface="Arial" panose="020B0604020202020204" pitchFamily="34" charset="0"/>
                <a:ea typeface="Calibri" panose="020F0502020204030204" pitchFamily="34" charset="0"/>
                <a:cs typeface="Arial" panose="020B0604020202020204" pitchFamily="34" charset="0"/>
              </a:rPr>
              <a:t>Chacón Guerrero, Francisco Andrés </a:t>
            </a:r>
            <a:endParaRPr lang="es-EC" dirty="0">
              <a:latin typeface="Arial" panose="020B0604020202020204" pitchFamily="34" charset="0"/>
              <a:ea typeface="Calibri" panose="020F0502020204030204" pitchFamily="34" charset="0"/>
              <a:cs typeface="Vrinda" panose="020B0502040204020203" pitchFamily="34" charset="0"/>
            </a:endParaRPr>
          </a:p>
          <a:p>
            <a:pPr algn="ctr">
              <a:lnSpc>
                <a:spcPct val="150000"/>
              </a:lnSpc>
              <a:spcAft>
                <a:spcPts val="1000"/>
              </a:spcAft>
            </a:pPr>
            <a:r>
              <a:rPr lang="es-EC" dirty="0">
                <a:latin typeface="Arial" panose="020B0604020202020204" pitchFamily="34" charset="0"/>
                <a:ea typeface="Calibri" panose="020F0502020204030204" pitchFamily="34" charset="0"/>
                <a:cs typeface="Arial" panose="020B0604020202020204" pitchFamily="34" charset="0"/>
              </a:rPr>
              <a:t>Ing. Gálvez Fonseca, Ana Lucia  </a:t>
            </a:r>
            <a:endParaRPr lang="es-EC" dirty="0">
              <a:latin typeface="Arial" panose="020B0604020202020204" pitchFamily="34" charset="0"/>
              <a:ea typeface="Calibri" panose="020F0502020204030204" pitchFamily="34" charset="0"/>
              <a:cs typeface="Vrinda" panose="020B0502040204020203" pitchFamily="34" charset="0"/>
            </a:endParaRPr>
          </a:p>
          <a:p>
            <a:pPr algn="ctr">
              <a:lnSpc>
                <a:spcPct val="150000"/>
              </a:lnSpc>
              <a:spcAft>
                <a:spcPts val="1000"/>
              </a:spcAft>
            </a:pPr>
            <a:r>
              <a:rPr lang="es-EC" b="1" dirty="0">
                <a:latin typeface="Arial" panose="020B0604020202020204" pitchFamily="34" charset="0"/>
                <a:ea typeface="Calibri" panose="020F0502020204030204" pitchFamily="34" charset="0"/>
                <a:cs typeface="Arial" panose="020B0604020202020204" pitchFamily="34" charset="0"/>
              </a:rPr>
              <a:t>“Análisis de la evolución de la cartera de crédito de consumo y su impacto en la rentabilidad del Banco Internacional en los años 2015 al 2019”</a:t>
            </a:r>
            <a:endParaRPr lang="es-EC" dirty="0">
              <a:latin typeface="Arial" panose="020B0604020202020204" pitchFamily="34" charset="0"/>
              <a:ea typeface="Calibri" panose="020F0502020204030204" pitchFamily="34" charset="0"/>
              <a:cs typeface="Vrinda" panose="020B0502040204020203" pitchFamily="34" charset="0"/>
            </a:endParaRPr>
          </a:p>
          <a:p>
            <a:pPr algn="ctr">
              <a:lnSpc>
                <a:spcPct val="150000"/>
              </a:lnSpc>
              <a:spcAft>
                <a:spcPts val="1000"/>
              </a:spcAft>
            </a:pPr>
            <a:r>
              <a:rPr lang="es-EC" dirty="0"/>
              <a:t>Trabajo de titulación previo a la obtención del título de Ingeniero en Finanzas, Contador Público-Auditor</a:t>
            </a:r>
          </a:p>
          <a:p>
            <a:pPr algn="ctr">
              <a:lnSpc>
                <a:spcPct val="150000"/>
              </a:lnSpc>
              <a:spcAft>
                <a:spcPts val="1000"/>
              </a:spcAft>
            </a:pPr>
            <a:endParaRPr lang="es-EC" dirty="0">
              <a:effectLst/>
              <a:latin typeface="Arial" panose="020B060402020202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522898"/>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339403" y="700325"/>
            <a:ext cx="9478851" cy="523220"/>
          </a:xfrm>
          <a:prstGeom prst="rect">
            <a:avLst/>
          </a:prstGeom>
        </p:spPr>
        <p:txBody>
          <a:bodyPr wrap="square">
            <a:spAutoFit/>
          </a:bodyPr>
          <a:lstStyle/>
          <a:p>
            <a:pPr lvl="1" algn="ctr">
              <a:lnSpc>
                <a:spcPct val="200000"/>
              </a:lnSpc>
              <a:spcBef>
                <a:spcPts val="1000"/>
              </a:spcBef>
              <a:spcAft>
                <a:spcPts val="0"/>
              </a:spcAft>
            </a:pPr>
            <a:r>
              <a:rPr lang="es-ES" sz="1400" b="1" dirty="0">
                <a:latin typeface="Arial" panose="020B0604020202020204" pitchFamily="34" charset="0"/>
                <a:ea typeface="Times New Roman" panose="02020603050405020304" pitchFamily="18" charset="0"/>
                <a:cs typeface="Vrinda" panose="020B0502040204020203" pitchFamily="34" charset="0"/>
              </a:rPr>
              <a:t>Análisis de la cartera total de crédito versus la cartera de consumo periodo 2015-2019</a:t>
            </a:r>
            <a:endParaRPr lang="es-EC" sz="1400" b="1" dirty="0">
              <a:effectLst/>
              <a:latin typeface="Arial" panose="020B0604020202020204" pitchFamily="34" charset="0"/>
              <a:ea typeface="Times New Roman" panose="02020603050405020304" pitchFamily="18" charset="0"/>
              <a:cs typeface="Vrinda" panose="020B0502040204020203" pitchFamily="34" charset="0"/>
            </a:endParaRPr>
          </a:p>
        </p:txBody>
      </p:sp>
      <p:pic>
        <p:nvPicPr>
          <p:cNvPr id="17" name="Imagen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611" y="1832371"/>
            <a:ext cx="9024433" cy="4556555"/>
          </a:xfrm>
          <a:prstGeom prst="rect">
            <a:avLst/>
          </a:prstGeom>
          <a:noFill/>
        </p:spPr>
      </p:pic>
      <p:sp>
        <p:nvSpPr>
          <p:cNvPr id="3" name="Rectángulo 2"/>
          <p:cNvSpPr/>
          <p:nvPr/>
        </p:nvSpPr>
        <p:spPr>
          <a:xfrm>
            <a:off x="2897427" y="1223545"/>
            <a:ext cx="6096000" cy="351378"/>
          </a:xfrm>
          <a:prstGeom prst="rect">
            <a:avLst/>
          </a:prstGeom>
        </p:spPr>
        <p:txBody>
          <a:bodyPr>
            <a:spAutoFit/>
          </a:bodyPr>
          <a:lstStyle/>
          <a:p>
            <a:pPr algn="ctr">
              <a:lnSpc>
                <a:spcPct val="115000"/>
              </a:lnSpc>
              <a:spcAft>
                <a:spcPts val="1000"/>
              </a:spcAft>
            </a:pPr>
            <a:r>
              <a:rPr lang="es-ES" sz="1600" b="1" i="1" dirty="0">
                <a:latin typeface="Arial" panose="020B0604020202020204" pitchFamily="34" charset="0"/>
                <a:ea typeface="Calibri" panose="020F0502020204030204" pitchFamily="34" charset="0"/>
                <a:cs typeface="Arial" panose="020B0604020202020204" pitchFamily="34" charset="0"/>
              </a:rPr>
              <a:t>Evolución de la cartera de crédito de consumo consolidado </a:t>
            </a:r>
            <a:endParaRPr lang="es-EC" sz="1600" dirty="0">
              <a:effectLst/>
              <a:latin typeface="Arial" panose="020B060402020202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45803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522898"/>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339403" y="700325"/>
            <a:ext cx="9478851" cy="456343"/>
          </a:xfrm>
          <a:prstGeom prst="rect">
            <a:avLst/>
          </a:prstGeom>
        </p:spPr>
        <p:txBody>
          <a:bodyPr wrap="square">
            <a:spAutoFit/>
          </a:bodyPr>
          <a:lstStyle/>
          <a:p>
            <a:pPr lvl="1" algn="ctr">
              <a:lnSpc>
                <a:spcPct val="200000"/>
              </a:lnSpc>
              <a:spcBef>
                <a:spcPts val="1000"/>
              </a:spcBef>
              <a:spcAft>
                <a:spcPts val="0"/>
              </a:spcAft>
            </a:pPr>
            <a:r>
              <a:rPr lang="es-ES" sz="1400" b="1" dirty="0">
                <a:latin typeface="Arial" panose="020B0604020202020204" pitchFamily="34" charset="0"/>
                <a:ea typeface="Times New Roman" panose="02020603050405020304" pitchFamily="18" charset="0"/>
                <a:cs typeface="Vrinda" panose="020B0502040204020203" pitchFamily="34" charset="0"/>
              </a:rPr>
              <a:t>Análisis de la cartera total de crédito versus la cartera de consumo periodo 2015-2019</a:t>
            </a:r>
            <a:endParaRPr lang="es-EC" sz="1400" b="1" dirty="0">
              <a:effectLst/>
              <a:latin typeface="Arial" panose="020B0604020202020204" pitchFamily="34" charset="0"/>
              <a:ea typeface="Times New Roman" panose="02020603050405020304" pitchFamily="18" charset="0"/>
              <a:cs typeface="Vrinda" panose="020B0502040204020203" pitchFamily="34" charset="0"/>
            </a:endParaRPr>
          </a:p>
        </p:txBody>
      </p:sp>
      <p:sp>
        <p:nvSpPr>
          <p:cNvPr id="4" name="Rectángulo 3"/>
          <p:cNvSpPr/>
          <p:nvPr/>
        </p:nvSpPr>
        <p:spPr>
          <a:xfrm>
            <a:off x="189427" y="1296935"/>
            <a:ext cx="11937470" cy="338554"/>
          </a:xfrm>
          <a:prstGeom prst="rect">
            <a:avLst/>
          </a:prstGeom>
        </p:spPr>
        <p:txBody>
          <a:bodyPr wrap="square">
            <a:spAutoFit/>
          </a:bodyPr>
          <a:lstStyle/>
          <a:p>
            <a:pPr algn="ctr">
              <a:spcAft>
                <a:spcPts val="1000"/>
              </a:spcAft>
            </a:pPr>
            <a:r>
              <a:rPr lang="es-ES" sz="1600" b="1" i="1" dirty="0">
                <a:latin typeface="Arial" panose="020B0604020202020204" pitchFamily="34" charset="0"/>
                <a:ea typeface="Calibri" panose="020F0502020204030204" pitchFamily="34" charset="0"/>
                <a:cs typeface="Vrinda" panose="020B0502040204020203" pitchFamily="34" charset="0"/>
              </a:rPr>
              <a:t>Variación porcentual de la cartera de crédito de consumo consolidado </a:t>
            </a:r>
            <a:endParaRPr lang="es-EC" sz="1600" dirty="0">
              <a:effectLst/>
              <a:latin typeface="Arial" panose="020B0604020202020204" pitchFamily="34" charset="0"/>
              <a:ea typeface="Calibri" panose="020F0502020204030204" pitchFamily="34" charset="0"/>
              <a:cs typeface="Vrinda" panose="020B0502040204020203" pitchFamily="34" charset="0"/>
            </a:endParaRPr>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1119956" y="1740133"/>
            <a:ext cx="9391205" cy="4417542"/>
          </a:xfrm>
          <a:prstGeom prst="rect">
            <a:avLst/>
          </a:prstGeom>
          <a:noFill/>
        </p:spPr>
      </p:pic>
    </p:spTree>
    <p:extLst>
      <p:ext uri="{BB962C8B-B14F-4D97-AF65-F5344CB8AC3E}">
        <p14:creationId xmlns:p14="http://schemas.microsoft.com/office/powerpoint/2010/main" val="16964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C0CD9229-7432-4940-BD34-E255228181BC}"/>
              </a:ext>
              <a:ext uri="{C183D7F6-B498-43B3-948B-1728B52AA6E4}">
                <adec:decorative xmlns:adec="http://schemas.microsoft.com/office/drawing/2017/decorative" val="1"/>
              </a:ext>
            </a:extLst>
          </p:cNvPr>
          <p:cNvCxnSpPr>
            <a:cxnSpLocks/>
          </p:cNvCxnSpPr>
          <p:nvPr/>
        </p:nvCxnSpPr>
        <p:spPr>
          <a:xfrm>
            <a:off x="7817476" y="522898"/>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D91703CC-9701-455F-B04E-9D1C22725A04}"/>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6" name="Conector recto 5">
            <a:extLst>
              <a:ext uri="{FF2B5EF4-FFF2-40B4-BE49-F238E27FC236}">
                <a16:creationId xmlns:a16="http://schemas.microsoft.com/office/drawing/2014/main" id="{70BD7648-3D3F-4D02-A66F-00C7F90B6709}"/>
              </a:ext>
              <a:ext uri="{C183D7F6-B498-43B3-948B-1728B52AA6E4}">
                <adec:decorative xmlns:adec="http://schemas.microsoft.com/office/drawing/2017/decorative" val="1"/>
              </a:ext>
            </a:extLst>
          </p:cNvPr>
          <p:cNvCxnSpPr>
            <a:cxnSpLocks/>
          </p:cNvCxnSpPr>
          <p:nvPr/>
        </p:nvCxnSpPr>
        <p:spPr>
          <a:xfrm>
            <a:off x="0" y="522898"/>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6AF4C777-169E-48EB-A1D7-E11BBBBD6970}"/>
              </a:ext>
            </a:extLst>
          </p:cNvPr>
          <p:cNvSpPr/>
          <p:nvPr/>
        </p:nvSpPr>
        <p:spPr>
          <a:xfrm>
            <a:off x="878887" y="1129218"/>
            <a:ext cx="11007233" cy="338554"/>
          </a:xfrm>
          <a:prstGeom prst="rect">
            <a:avLst/>
          </a:prstGeom>
        </p:spPr>
        <p:txBody>
          <a:bodyPr wrap="square">
            <a:spAutoFit/>
          </a:bodyPr>
          <a:lstStyle/>
          <a:p>
            <a:pPr algn="ctr">
              <a:spcAft>
                <a:spcPts val="0"/>
              </a:spcAft>
            </a:pPr>
            <a:r>
              <a:rPr lang="es-ES" sz="1600" b="1" i="1" dirty="0">
                <a:latin typeface="Arial" panose="020B0604020202020204" pitchFamily="34" charset="0"/>
                <a:cs typeface="Vrinda" panose="020B0502040204020203" pitchFamily="34" charset="0"/>
              </a:rPr>
              <a:t>Análisis de </a:t>
            </a:r>
            <a:r>
              <a:rPr lang="es-ES" sz="1600" b="1" i="1" dirty="0">
                <a:latin typeface="Arial" panose="020B0604020202020204" pitchFamily="34" charset="0"/>
                <a:ea typeface="Calibri" panose="020F0502020204030204" pitchFamily="34" charset="0"/>
                <a:cs typeface="Vrinda" panose="020B0502040204020203" pitchFamily="34" charset="0"/>
              </a:rPr>
              <a:t>Cartera de crédito de consumo vs cartera total de crédito 2015-2019</a:t>
            </a:r>
            <a:endParaRPr lang="es-EC" sz="1600" b="1" i="1" dirty="0">
              <a:latin typeface="Arial" panose="020B0604020202020204" pitchFamily="34" charset="0"/>
              <a:ea typeface="Calibri" panose="020F0502020204030204" pitchFamily="34" charset="0"/>
              <a:cs typeface="Vrinda" panose="020B0502040204020203" pitchFamily="34" charset="0"/>
            </a:endParaRPr>
          </a:p>
        </p:txBody>
      </p:sp>
      <p:pic>
        <p:nvPicPr>
          <p:cNvPr id="11" name="Imagen 10">
            <a:extLst>
              <a:ext uri="{FF2B5EF4-FFF2-40B4-BE49-F238E27FC236}">
                <a16:creationId xmlns:a16="http://schemas.microsoft.com/office/drawing/2014/main" id="{072A3E17-BA93-4567-9DC3-E83455371D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38696" y="1981728"/>
            <a:ext cx="8687613" cy="3505672"/>
          </a:xfrm>
          <a:prstGeom prst="rect">
            <a:avLst/>
          </a:prstGeom>
          <a:noFill/>
        </p:spPr>
      </p:pic>
    </p:spTree>
    <p:extLst>
      <p:ext uri="{BB962C8B-B14F-4D97-AF65-F5344CB8AC3E}">
        <p14:creationId xmlns:p14="http://schemas.microsoft.com/office/powerpoint/2010/main" val="215576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522898"/>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425003" y="713720"/>
            <a:ext cx="11307651" cy="338554"/>
          </a:xfrm>
          <a:prstGeom prst="rect">
            <a:avLst/>
          </a:prstGeom>
        </p:spPr>
        <p:txBody>
          <a:bodyPr wrap="square">
            <a:spAutoFit/>
          </a:bodyPr>
          <a:lstStyle/>
          <a:p>
            <a:pPr lvl="1">
              <a:spcBef>
                <a:spcPts val="1000"/>
              </a:spcBef>
              <a:spcAft>
                <a:spcPts val="0"/>
              </a:spcAft>
            </a:pPr>
            <a:r>
              <a:rPr lang="es-ES" sz="1600" b="1" dirty="0">
                <a:latin typeface="Arial" panose="020B0604020202020204" pitchFamily="34" charset="0"/>
                <a:ea typeface="Times New Roman" panose="02020603050405020304" pitchFamily="18" charset="0"/>
                <a:cs typeface="Vrinda" panose="020B0502040204020203" pitchFamily="34" charset="0"/>
              </a:rPr>
              <a:t>Evolución de los saldos de las cuentas que afectan los resultados en el análisis financiero periodo 2015-2019</a:t>
            </a:r>
            <a:endParaRPr lang="es-EC" sz="1600" b="1" dirty="0">
              <a:effectLst/>
              <a:latin typeface="Arial" panose="020B0604020202020204" pitchFamily="34" charset="0"/>
              <a:ea typeface="Times New Roman" panose="02020603050405020304" pitchFamily="18" charset="0"/>
              <a:cs typeface="Vrinda" panose="020B0502040204020203" pitchFamily="34" charset="0"/>
            </a:endParaRPr>
          </a:p>
        </p:txBody>
      </p:sp>
      <p:sp>
        <p:nvSpPr>
          <p:cNvPr id="5" name="Rectángulo 4"/>
          <p:cNvSpPr/>
          <p:nvPr/>
        </p:nvSpPr>
        <p:spPr>
          <a:xfrm>
            <a:off x="425003" y="1298495"/>
            <a:ext cx="6096000" cy="523220"/>
          </a:xfrm>
          <a:prstGeom prst="rect">
            <a:avLst/>
          </a:prstGeom>
        </p:spPr>
        <p:txBody>
          <a:bodyPr>
            <a:spAutoFit/>
          </a:bodyPr>
          <a:lstStyle/>
          <a:p>
            <a:pPr algn="ctr">
              <a:spcAft>
                <a:spcPts val="1000"/>
              </a:spcAft>
            </a:pPr>
            <a:r>
              <a:rPr lang="es-ES" sz="1400" b="1" i="1" dirty="0">
                <a:latin typeface="Arial" panose="020B0604020202020204" pitchFamily="34" charset="0"/>
                <a:ea typeface="Calibri" panose="020F0502020204030204" pitchFamily="34" charset="0"/>
                <a:cs typeface="Arial" panose="020B0604020202020204" pitchFamily="34" charset="0"/>
              </a:rPr>
              <a:t>Evolución de la cartera de créditos de consumo improductiva y su variación porcentual 2015-2019 </a:t>
            </a:r>
            <a:endParaRPr lang="es-EC" sz="1400" dirty="0">
              <a:effectLst/>
              <a:latin typeface="Arial" panose="020B0604020202020204" pitchFamily="34" charset="0"/>
              <a:ea typeface="Calibri" panose="020F0502020204030204" pitchFamily="34" charset="0"/>
              <a:cs typeface="Vrinda" panose="020B0502040204020203" pitchFamily="34" charset="0"/>
            </a:endParaRPr>
          </a:p>
        </p:txBody>
      </p:sp>
      <p:pic>
        <p:nvPicPr>
          <p:cNvPr id="12" name="Imagen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321" y="2067936"/>
            <a:ext cx="5343566" cy="2287933"/>
          </a:xfrm>
          <a:prstGeom prst="rect">
            <a:avLst/>
          </a:prstGeom>
          <a:noFill/>
        </p:spPr>
      </p:pic>
      <p:sp>
        <p:nvSpPr>
          <p:cNvPr id="6" name="Rectángulo 5"/>
          <p:cNvSpPr/>
          <p:nvPr/>
        </p:nvSpPr>
        <p:spPr>
          <a:xfrm>
            <a:off x="6521003" y="3450433"/>
            <a:ext cx="5206284" cy="523220"/>
          </a:xfrm>
          <a:prstGeom prst="rect">
            <a:avLst/>
          </a:prstGeom>
        </p:spPr>
        <p:txBody>
          <a:bodyPr wrap="square">
            <a:spAutoFit/>
          </a:bodyPr>
          <a:lstStyle/>
          <a:p>
            <a:pPr algn="ctr">
              <a:spcAft>
                <a:spcPts val="1000"/>
              </a:spcAft>
            </a:pPr>
            <a:r>
              <a:rPr lang="es-ES" sz="1400" b="1" i="1" dirty="0">
                <a:latin typeface="Arial" panose="020B0604020202020204" pitchFamily="34" charset="0"/>
                <a:ea typeface="Calibri" panose="020F0502020204030204" pitchFamily="34" charset="0"/>
                <a:cs typeface="Arial" panose="020B0604020202020204" pitchFamily="34" charset="0"/>
              </a:rPr>
              <a:t>Evolución provisión  créditos de consumo , las cuentas 440220 y 440225 y su variación porcentual 2015-2019</a:t>
            </a:r>
            <a:endParaRPr lang="es-EC" sz="1400" b="1" i="1" dirty="0">
              <a:latin typeface="Arial" panose="020B0604020202020204" pitchFamily="34" charset="0"/>
              <a:ea typeface="Calibri" panose="020F0502020204030204" pitchFamily="34" charset="0"/>
              <a:cs typeface="Arial" panose="020B0604020202020204" pitchFamily="34" charset="0"/>
            </a:endParaRPr>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6078828" y="4306051"/>
            <a:ext cx="5884572" cy="2429600"/>
          </a:xfrm>
          <a:prstGeom prst="rect">
            <a:avLst/>
          </a:prstGeom>
          <a:noFill/>
        </p:spPr>
      </p:pic>
    </p:spTree>
    <p:extLst>
      <p:ext uri="{BB962C8B-B14F-4D97-AF65-F5344CB8AC3E}">
        <p14:creationId xmlns:p14="http://schemas.microsoft.com/office/powerpoint/2010/main" val="95293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522898"/>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425003" y="713720"/>
            <a:ext cx="11307651" cy="338554"/>
          </a:xfrm>
          <a:prstGeom prst="rect">
            <a:avLst/>
          </a:prstGeom>
        </p:spPr>
        <p:txBody>
          <a:bodyPr wrap="square">
            <a:spAutoFit/>
          </a:bodyPr>
          <a:lstStyle/>
          <a:p>
            <a:pPr lvl="1">
              <a:spcBef>
                <a:spcPts val="1000"/>
              </a:spcBef>
              <a:spcAft>
                <a:spcPts val="0"/>
              </a:spcAft>
            </a:pPr>
            <a:r>
              <a:rPr lang="es-ES" sz="1600" b="1" dirty="0">
                <a:latin typeface="Arial" panose="020B0604020202020204" pitchFamily="34" charset="0"/>
                <a:ea typeface="Times New Roman" panose="02020603050405020304" pitchFamily="18" charset="0"/>
                <a:cs typeface="Vrinda" panose="020B0502040204020203" pitchFamily="34" charset="0"/>
              </a:rPr>
              <a:t>Evolución de los saldos de las cuentas que afectan los resultados en el análisis financiero periodo 2015-2019</a:t>
            </a:r>
            <a:endParaRPr lang="es-EC" sz="1600" b="1" dirty="0">
              <a:effectLst/>
              <a:latin typeface="Arial" panose="020B0604020202020204" pitchFamily="34" charset="0"/>
              <a:ea typeface="Times New Roman" panose="02020603050405020304" pitchFamily="18" charset="0"/>
              <a:cs typeface="Vrinda" panose="020B0502040204020203" pitchFamily="34" charset="0"/>
            </a:endParaRPr>
          </a:p>
        </p:txBody>
      </p:sp>
      <p:sp>
        <p:nvSpPr>
          <p:cNvPr id="2" name="Rectángulo 1"/>
          <p:cNvSpPr/>
          <p:nvPr/>
        </p:nvSpPr>
        <p:spPr>
          <a:xfrm>
            <a:off x="549498" y="1264220"/>
            <a:ext cx="6096000" cy="800219"/>
          </a:xfrm>
          <a:prstGeom prst="rect">
            <a:avLst/>
          </a:prstGeom>
        </p:spPr>
        <p:txBody>
          <a:bodyPr>
            <a:spAutoFit/>
          </a:bodyPr>
          <a:lstStyle/>
          <a:p>
            <a:pPr algn="ctr">
              <a:spcAft>
                <a:spcPts val="0"/>
              </a:spcAft>
            </a:pPr>
            <a:r>
              <a:rPr lang="es-ES" b="1" i="1" dirty="0">
                <a:solidFill>
                  <a:srgbClr val="4F81BD"/>
                </a:solidFill>
                <a:latin typeface="Arial" panose="020B0604020202020204" pitchFamily="34" charset="0"/>
                <a:ea typeface="Calibri" panose="020F0502020204030204" pitchFamily="34" charset="0"/>
                <a:cs typeface="Arial" panose="020B0604020202020204" pitchFamily="34" charset="0"/>
              </a:rPr>
              <a:t> </a:t>
            </a:r>
            <a:r>
              <a:rPr lang="es-ES" sz="1400" b="1" i="1" dirty="0">
                <a:latin typeface="Arial" panose="020B0604020202020204" pitchFamily="34" charset="0"/>
                <a:ea typeface="Calibri" panose="020F0502020204030204" pitchFamily="34" charset="0"/>
                <a:cs typeface="Arial" panose="020B0604020202020204" pitchFamily="34" charset="0"/>
              </a:rPr>
              <a:t>Intereses ganados cartera de créditos de consumo prioritario y ordinario, las cuentas 510410, 510405, 2015-2019 y su variación porcentual </a:t>
            </a:r>
            <a:endParaRPr lang="es-EC" sz="1050" b="1" dirty="0">
              <a:effectLst/>
              <a:latin typeface="Arial" panose="020B0604020202020204" pitchFamily="34" charset="0"/>
              <a:ea typeface="Calibri" panose="020F0502020204030204" pitchFamily="34" charset="0"/>
              <a:cs typeface="Vrinda" panose="020B0502040204020203" pitchFamily="34" charset="0"/>
            </a:endParaRPr>
          </a:p>
        </p:txBody>
      </p:sp>
      <p:pic>
        <p:nvPicPr>
          <p:cNvPr id="15" name="Imagen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498" y="2276385"/>
            <a:ext cx="5606603" cy="2387229"/>
          </a:xfrm>
          <a:prstGeom prst="rect">
            <a:avLst/>
          </a:prstGeom>
          <a:noFill/>
        </p:spPr>
      </p:pic>
      <p:sp>
        <p:nvSpPr>
          <p:cNvPr id="4" name="Rectángulo 3"/>
          <p:cNvSpPr/>
          <p:nvPr/>
        </p:nvSpPr>
        <p:spPr>
          <a:xfrm>
            <a:off x="7210773" y="3180646"/>
            <a:ext cx="3956605" cy="887231"/>
          </a:xfrm>
          <a:prstGeom prst="rect">
            <a:avLst/>
          </a:prstGeom>
        </p:spPr>
        <p:txBody>
          <a:bodyPr wrap="square">
            <a:spAutoFit/>
          </a:bodyPr>
          <a:lstStyle/>
          <a:p>
            <a:pPr algn="ctr">
              <a:lnSpc>
                <a:spcPct val="200000"/>
              </a:lnSpc>
            </a:pPr>
            <a:r>
              <a:rPr lang="es-ES" sz="1400" b="1" i="1" dirty="0">
                <a:latin typeface="Arial" panose="020B0604020202020204" pitchFamily="34" charset="0"/>
                <a:ea typeface="Calibri" panose="020F0502020204030204" pitchFamily="34" charset="0"/>
                <a:cs typeface="Arial" panose="020B0604020202020204" pitchFamily="34" charset="0"/>
              </a:rPr>
              <a:t>Evolución de </a:t>
            </a:r>
            <a:r>
              <a:rPr lang="es-ES" sz="1400" b="1" i="1" dirty="0">
                <a:latin typeface="Arial" panose="020B0604020202020204" pitchFamily="34" charset="0"/>
                <a:cs typeface="Arial" panose="020B0604020202020204" pitchFamily="34" charset="0"/>
              </a:rPr>
              <a:t>utilidades financieras y variación porcentual 2015-2019</a:t>
            </a:r>
            <a:endParaRPr lang="es-EC" sz="1400" b="1" i="1" dirty="0">
              <a:latin typeface="Arial" panose="020B0604020202020204" pitchFamily="34" charset="0"/>
              <a:cs typeface="Arial" panose="020B0604020202020204" pitchFamily="34" charset="0"/>
            </a:endParaRPr>
          </a:p>
        </p:txBody>
      </p:sp>
      <p:pic>
        <p:nvPicPr>
          <p:cNvPr id="16" name="Imagen 15"/>
          <p:cNvPicPr/>
          <p:nvPr/>
        </p:nvPicPr>
        <p:blipFill>
          <a:blip r:embed="rId4">
            <a:extLst>
              <a:ext uri="{28A0092B-C50C-407E-A947-70E740481C1C}">
                <a14:useLocalDpi xmlns:a14="http://schemas.microsoft.com/office/drawing/2010/main" val="0"/>
              </a:ext>
            </a:extLst>
          </a:blip>
          <a:srcRect/>
          <a:stretch>
            <a:fillRect/>
          </a:stretch>
        </p:blipFill>
        <p:spPr bwMode="auto">
          <a:xfrm>
            <a:off x="6645498" y="4278988"/>
            <a:ext cx="5087156" cy="2440154"/>
          </a:xfrm>
          <a:prstGeom prst="rect">
            <a:avLst/>
          </a:prstGeom>
          <a:noFill/>
        </p:spPr>
      </p:pic>
    </p:spTree>
    <p:extLst>
      <p:ext uri="{BB962C8B-B14F-4D97-AF65-F5344CB8AC3E}">
        <p14:creationId xmlns:p14="http://schemas.microsoft.com/office/powerpoint/2010/main" val="173884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522898"/>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4198513" y="802169"/>
            <a:ext cx="3288080" cy="560410"/>
          </a:xfrm>
          <a:prstGeom prst="rect">
            <a:avLst/>
          </a:prstGeom>
        </p:spPr>
        <p:txBody>
          <a:bodyPr wrap="none">
            <a:spAutoFit/>
          </a:bodyPr>
          <a:lstStyle/>
          <a:p>
            <a:pPr lvl="1">
              <a:lnSpc>
                <a:spcPct val="200000"/>
              </a:lnSpc>
              <a:spcBef>
                <a:spcPts val="1000"/>
              </a:spcBef>
              <a:spcAft>
                <a:spcPts val="0"/>
              </a:spcAft>
            </a:pPr>
            <a:r>
              <a:rPr lang="es-ES" b="1" dirty="0">
                <a:latin typeface="Arial" panose="020B0604020202020204" pitchFamily="34" charset="0"/>
                <a:ea typeface="Times New Roman" panose="02020603050405020304" pitchFamily="18" charset="0"/>
                <a:cs typeface="Vrinda" panose="020B0502040204020203" pitchFamily="34" charset="0"/>
              </a:rPr>
              <a:t>Análisis de indicadores </a:t>
            </a:r>
            <a:endParaRPr lang="es-EC" b="1" dirty="0">
              <a:effectLst/>
              <a:latin typeface="Arial" panose="020B0604020202020204" pitchFamily="34" charset="0"/>
              <a:ea typeface="Times New Roman" panose="02020603050405020304" pitchFamily="18" charset="0"/>
              <a:cs typeface="Vrinda" panose="020B0502040204020203" pitchFamily="34" charset="0"/>
            </a:endParaRPr>
          </a:p>
        </p:txBody>
      </p:sp>
      <p:sp>
        <p:nvSpPr>
          <p:cNvPr id="6" name="Rectángulo 5"/>
          <p:cNvSpPr/>
          <p:nvPr/>
        </p:nvSpPr>
        <p:spPr>
          <a:xfrm>
            <a:off x="510938" y="1362579"/>
            <a:ext cx="3329501" cy="456343"/>
          </a:xfrm>
          <a:prstGeom prst="rect">
            <a:avLst/>
          </a:prstGeom>
        </p:spPr>
        <p:txBody>
          <a:bodyPr wrap="none">
            <a:spAutoFit/>
          </a:bodyPr>
          <a:lstStyle/>
          <a:p>
            <a:pPr>
              <a:lnSpc>
                <a:spcPct val="200000"/>
              </a:lnSpc>
              <a:spcAft>
                <a:spcPts val="0"/>
              </a:spcAft>
            </a:pPr>
            <a:r>
              <a:rPr lang="es-ES" sz="1400" b="1" i="1" dirty="0">
                <a:solidFill>
                  <a:srgbClr val="4F81BD"/>
                </a:solidFill>
                <a:latin typeface="Arial" panose="020B0604020202020204" pitchFamily="34" charset="0"/>
                <a:ea typeface="Calibri" panose="020F0502020204030204" pitchFamily="34" charset="0"/>
                <a:cs typeface="Arial" panose="020B0604020202020204" pitchFamily="34" charset="0"/>
              </a:rPr>
              <a:t>Tasa de morosidad simple 2015-2019</a:t>
            </a:r>
            <a:endParaRPr lang="es-EC" sz="1050" b="1" dirty="0">
              <a:solidFill>
                <a:srgbClr val="4F81BD"/>
              </a:solidFill>
              <a:effectLst/>
              <a:latin typeface="Arial" panose="020B0604020202020204" pitchFamily="34" charset="0"/>
              <a:ea typeface="Calibri" panose="020F0502020204030204" pitchFamily="34" charset="0"/>
              <a:cs typeface="Vrinda" panose="020B0502040204020203" pitchFamily="34" charset="0"/>
            </a:endParaRPr>
          </a:p>
        </p:txBody>
      </p:sp>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12" y="1991234"/>
            <a:ext cx="4845676" cy="1939586"/>
          </a:xfrm>
          <a:prstGeom prst="rect">
            <a:avLst/>
          </a:prstGeom>
          <a:noFill/>
        </p:spPr>
      </p:pic>
      <p:sp>
        <p:nvSpPr>
          <p:cNvPr id="9" name="Rectángulo 8"/>
          <p:cNvSpPr/>
          <p:nvPr/>
        </p:nvSpPr>
        <p:spPr>
          <a:xfrm>
            <a:off x="7705767" y="1340430"/>
            <a:ext cx="3275256" cy="456343"/>
          </a:xfrm>
          <a:prstGeom prst="rect">
            <a:avLst/>
          </a:prstGeom>
        </p:spPr>
        <p:txBody>
          <a:bodyPr wrap="none">
            <a:spAutoFit/>
          </a:bodyPr>
          <a:lstStyle/>
          <a:p>
            <a:pPr>
              <a:lnSpc>
                <a:spcPct val="200000"/>
              </a:lnSpc>
              <a:spcAft>
                <a:spcPts val="0"/>
              </a:spcAft>
            </a:pPr>
            <a:r>
              <a:rPr lang="es-ES" sz="1400" b="1" i="1" dirty="0">
                <a:solidFill>
                  <a:srgbClr val="4F81BD"/>
                </a:solidFill>
                <a:latin typeface="Arial" panose="020B0604020202020204" pitchFamily="34" charset="0"/>
                <a:ea typeface="Calibri" panose="020F0502020204030204" pitchFamily="34" charset="0"/>
                <a:cs typeface="Arial" panose="020B0604020202020204" pitchFamily="34" charset="0"/>
              </a:rPr>
              <a:t>Evolución de la cobertura 2015-2019</a:t>
            </a:r>
            <a:endParaRPr lang="es-EC" sz="1400" b="1" i="1" dirty="0">
              <a:solidFill>
                <a:srgbClr val="4F81BD"/>
              </a:solidFill>
              <a:latin typeface="Arial" panose="020B0604020202020204" pitchFamily="34" charset="0"/>
              <a:ea typeface="Calibri" panose="020F0502020204030204" pitchFamily="34" charset="0"/>
              <a:cs typeface="Arial" panose="020B0604020202020204" pitchFamily="34" charset="0"/>
            </a:endParaRPr>
          </a:p>
        </p:txBody>
      </p:sp>
      <p:pic>
        <p:nvPicPr>
          <p:cNvPr id="17" name="Imagen 16"/>
          <p:cNvPicPr/>
          <p:nvPr/>
        </p:nvPicPr>
        <p:blipFill>
          <a:blip r:embed="rId4">
            <a:extLst>
              <a:ext uri="{28A0092B-C50C-407E-A947-70E740481C1C}">
                <a14:useLocalDpi xmlns:a14="http://schemas.microsoft.com/office/drawing/2010/main" val="0"/>
              </a:ext>
            </a:extLst>
          </a:blip>
          <a:srcRect/>
          <a:stretch>
            <a:fillRect/>
          </a:stretch>
        </p:blipFill>
        <p:spPr bwMode="auto">
          <a:xfrm>
            <a:off x="7114236" y="1935761"/>
            <a:ext cx="4458318" cy="1810797"/>
          </a:xfrm>
          <a:prstGeom prst="rect">
            <a:avLst/>
          </a:prstGeom>
          <a:noFill/>
        </p:spPr>
      </p:pic>
      <p:sp>
        <p:nvSpPr>
          <p:cNvPr id="10" name="Rectángulo 9"/>
          <p:cNvSpPr/>
          <p:nvPr/>
        </p:nvSpPr>
        <p:spPr>
          <a:xfrm>
            <a:off x="4201889" y="3996574"/>
            <a:ext cx="3788217" cy="646331"/>
          </a:xfrm>
          <a:prstGeom prst="rect">
            <a:avLst/>
          </a:prstGeom>
        </p:spPr>
        <p:txBody>
          <a:bodyPr wrap="none">
            <a:spAutoFit/>
          </a:bodyPr>
          <a:lstStyle/>
          <a:p>
            <a:pPr>
              <a:lnSpc>
                <a:spcPct val="200000"/>
              </a:lnSpc>
              <a:spcAft>
                <a:spcPts val="0"/>
              </a:spcAft>
            </a:pPr>
            <a:r>
              <a:rPr lang="es-ES" b="1" i="1" dirty="0">
                <a:solidFill>
                  <a:srgbClr val="4F81BD"/>
                </a:solidFill>
                <a:latin typeface="Arial" panose="020B0604020202020204" pitchFamily="34" charset="0"/>
                <a:ea typeface="Calibri" panose="020F0502020204030204" pitchFamily="34" charset="0"/>
                <a:cs typeface="Arial" panose="020B0604020202020204" pitchFamily="34" charset="0"/>
              </a:rPr>
              <a:t>Evolución del roa- roe-2015-2019</a:t>
            </a:r>
            <a:endParaRPr lang="es-EC" sz="1200" b="1" dirty="0">
              <a:solidFill>
                <a:srgbClr val="4F81BD"/>
              </a:solidFill>
              <a:effectLst/>
              <a:latin typeface="Arial" panose="020B0604020202020204" pitchFamily="34" charset="0"/>
              <a:ea typeface="Calibri" panose="020F0502020204030204" pitchFamily="34" charset="0"/>
              <a:cs typeface="Vrinda" panose="020B0502040204020203" pitchFamily="34" charset="0"/>
            </a:endParaRPr>
          </a:p>
        </p:txBody>
      </p:sp>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3490176" y="4800360"/>
            <a:ext cx="5074276" cy="1884680"/>
          </a:xfrm>
          <a:prstGeom prst="rect">
            <a:avLst/>
          </a:prstGeom>
          <a:noFill/>
        </p:spPr>
      </p:pic>
    </p:spTree>
    <p:extLst>
      <p:ext uri="{BB962C8B-B14F-4D97-AF65-F5344CB8AC3E}">
        <p14:creationId xmlns:p14="http://schemas.microsoft.com/office/powerpoint/2010/main" val="324572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381230"/>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8970" y="381230"/>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2451815" y="383682"/>
            <a:ext cx="6814686" cy="560410"/>
          </a:xfrm>
          <a:prstGeom prst="rect">
            <a:avLst/>
          </a:prstGeom>
        </p:spPr>
        <p:txBody>
          <a:bodyPr wrap="none">
            <a:spAutoFit/>
          </a:bodyPr>
          <a:lstStyle/>
          <a:p>
            <a:pPr lvl="1">
              <a:lnSpc>
                <a:spcPct val="200000"/>
              </a:lnSpc>
              <a:spcBef>
                <a:spcPts val="1000"/>
              </a:spcBef>
              <a:spcAft>
                <a:spcPts val="0"/>
              </a:spcAft>
            </a:pPr>
            <a:r>
              <a:rPr lang="es-ES" b="1" dirty="0">
                <a:latin typeface="Arial" panose="020B0604020202020204" pitchFamily="34" charset="0"/>
                <a:ea typeface="Times New Roman" panose="02020603050405020304" pitchFamily="18" charset="0"/>
                <a:cs typeface="Vrinda" panose="020B0502040204020203" pitchFamily="34" charset="0"/>
              </a:rPr>
              <a:t>Proyecciones de la cartera de crédito periodo 2020-2024</a:t>
            </a:r>
            <a:endParaRPr lang="es-EC" b="1" dirty="0">
              <a:effectLst/>
              <a:latin typeface="Arial" panose="020B0604020202020204" pitchFamily="34" charset="0"/>
              <a:ea typeface="Times New Roman" panose="02020603050405020304" pitchFamily="18" charset="0"/>
              <a:cs typeface="Vrinda" panose="020B0502040204020203" pitchFamily="34" charset="0"/>
            </a:endParaRPr>
          </a:p>
        </p:txBody>
      </p:sp>
      <p:sp>
        <p:nvSpPr>
          <p:cNvPr id="3" name="Rectángulo 2"/>
          <p:cNvSpPr/>
          <p:nvPr/>
        </p:nvSpPr>
        <p:spPr>
          <a:xfrm>
            <a:off x="634284" y="975972"/>
            <a:ext cx="3635061" cy="646331"/>
          </a:xfrm>
          <a:prstGeom prst="rect">
            <a:avLst/>
          </a:prstGeom>
        </p:spPr>
        <p:txBody>
          <a:bodyPr wrap="square">
            <a:spAutoFit/>
          </a:bodyPr>
          <a:lstStyle/>
          <a:p>
            <a:pPr algn="ctr">
              <a:spcAft>
                <a:spcPts val="0"/>
              </a:spcAft>
            </a:pPr>
            <a:r>
              <a:rPr lang="es-ES" sz="1200" b="1" i="1" dirty="0">
                <a:solidFill>
                  <a:srgbClr val="0070C0"/>
                </a:solidFill>
                <a:latin typeface="Arial" panose="020B0604020202020204" pitchFamily="34" charset="0"/>
                <a:ea typeface="Calibri" panose="020F0502020204030204" pitchFamily="34" charset="0"/>
                <a:cs typeface="Arial" panose="020B0604020202020204" pitchFamily="34" charset="0"/>
              </a:rPr>
              <a:t>Cartera total de créditos de consumo prioritario por vencer proyectado 2020-2024 cuenta 1402</a:t>
            </a:r>
            <a:endParaRPr lang="es-EC" sz="1200" dirty="0">
              <a:solidFill>
                <a:srgbClr val="0070C0"/>
              </a:solidFill>
              <a:effectLst/>
              <a:latin typeface="Arial" panose="020B0604020202020204" pitchFamily="34" charset="0"/>
              <a:ea typeface="Calibri" panose="020F0502020204030204" pitchFamily="34" charset="0"/>
              <a:cs typeface="Vrinda" panose="020B0502040204020203" pitchFamily="34" charset="0"/>
            </a:endParaRPr>
          </a:p>
        </p:txBody>
      </p:sp>
      <p:pic>
        <p:nvPicPr>
          <p:cNvPr id="15" name="Imagen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9" y="1583789"/>
            <a:ext cx="4704011" cy="2112448"/>
          </a:xfrm>
          <a:prstGeom prst="rect">
            <a:avLst/>
          </a:prstGeom>
          <a:noFill/>
        </p:spPr>
      </p:pic>
      <p:sp>
        <p:nvSpPr>
          <p:cNvPr id="4" name="Rectángulo 3"/>
          <p:cNvSpPr/>
          <p:nvPr/>
        </p:nvSpPr>
        <p:spPr>
          <a:xfrm>
            <a:off x="6572517" y="1122124"/>
            <a:ext cx="5250287" cy="461665"/>
          </a:xfrm>
          <a:prstGeom prst="rect">
            <a:avLst/>
          </a:prstGeom>
        </p:spPr>
        <p:txBody>
          <a:bodyPr wrap="square">
            <a:spAutoFit/>
          </a:bodyPr>
          <a:lstStyle/>
          <a:p>
            <a:pPr algn="ctr"/>
            <a:r>
              <a:rPr lang="es-ES" sz="1200" b="1" i="1" dirty="0">
                <a:solidFill>
                  <a:srgbClr val="0070C0"/>
                </a:solidFill>
                <a:latin typeface="Arial" panose="020B0604020202020204" pitchFamily="34" charset="0"/>
                <a:ea typeface="Calibri" panose="020F0502020204030204" pitchFamily="34" charset="0"/>
                <a:cs typeface="Arial" panose="020B0604020202020204" pitchFamily="34" charset="0"/>
              </a:rPr>
              <a:t>Cartera total de crédito de consumo ordinario por vencer proyectado 2020-2024 cuenta 1407</a:t>
            </a:r>
            <a:endParaRPr lang="es-EC" sz="1200" b="1" i="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pic>
        <p:nvPicPr>
          <p:cNvPr id="19" name="Imagen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9941" y="1583789"/>
            <a:ext cx="4915437" cy="2120568"/>
          </a:xfrm>
          <a:prstGeom prst="rect">
            <a:avLst/>
          </a:prstGeom>
          <a:noFill/>
        </p:spPr>
      </p:pic>
      <p:sp>
        <p:nvSpPr>
          <p:cNvPr id="12" name="Rectángulo 11"/>
          <p:cNvSpPr/>
          <p:nvPr/>
        </p:nvSpPr>
        <p:spPr>
          <a:xfrm>
            <a:off x="10347" y="3837104"/>
            <a:ext cx="4884313" cy="461665"/>
          </a:xfrm>
          <a:prstGeom prst="rect">
            <a:avLst/>
          </a:prstGeom>
        </p:spPr>
        <p:txBody>
          <a:bodyPr wrap="square">
            <a:spAutoFit/>
          </a:bodyPr>
          <a:lstStyle/>
          <a:p>
            <a:pPr algn="ctr"/>
            <a:r>
              <a:rPr lang="es-ES" sz="1200" b="1" i="1" dirty="0">
                <a:solidFill>
                  <a:srgbClr val="0070C0"/>
                </a:solidFill>
                <a:latin typeface="Arial" panose="020B0604020202020204" pitchFamily="34" charset="0"/>
                <a:ea typeface="Calibri" panose="020F0502020204030204" pitchFamily="34" charset="0"/>
                <a:cs typeface="Arial" panose="020B0604020202020204" pitchFamily="34" charset="0"/>
              </a:rPr>
              <a:t>Cartera total de crédito de consumo refinanciado por vencer proyectado 2020 a 2024 cuenta 1410</a:t>
            </a:r>
            <a:endParaRPr lang="es-EC" sz="1200" b="1" i="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pic>
        <p:nvPicPr>
          <p:cNvPr id="20" name="Imagen 1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538299"/>
            <a:ext cx="4894660" cy="2171593"/>
          </a:xfrm>
          <a:prstGeom prst="rect">
            <a:avLst/>
          </a:prstGeom>
          <a:noFill/>
        </p:spPr>
      </p:pic>
      <p:sp>
        <p:nvSpPr>
          <p:cNvPr id="16" name="Rectángulo 15"/>
          <p:cNvSpPr/>
          <p:nvPr/>
        </p:nvSpPr>
        <p:spPr>
          <a:xfrm>
            <a:off x="6360166" y="3837104"/>
            <a:ext cx="5295212" cy="461665"/>
          </a:xfrm>
          <a:prstGeom prst="rect">
            <a:avLst/>
          </a:prstGeom>
        </p:spPr>
        <p:txBody>
          <a:bodyPr wrap="square">
            <a:spAutoFit/>
          </a:bodyPr>
          <a:lstStyle/>
          <a:p>
            <a:pPr algn="ctr">
              <a:spcAft>
                <a:spcPts val="0"/>
              </a:spcAft>
            </a:pPr>
            <a:r>
              <a:rPr lang="es-ES" sz="1200" b="1" i="1" dirty="0">
                <a:solidFill>
                  <a:srgbClr val="0070C0"/>
                </a:solidFill>
                <a:latin typeface="Arial" panose="020B0604020202020204" pitchFamily="34" charset="0"/>
                <a:ea typeface="Calibri" panose="020F0502020204030204" pitchFamily="34" charset="0"/>
                <a:cs typeface="Arial" panose="020B0604020202020204" pitchFamily="34" charset="0"/>
              </a:rPr>
              <a:t>Cartera total de créditos de consumo prioritario que no devenga interés proyectado 2020-2014 cuenta 1426</a:t>
            </a:r>
            <a:endParaRPr lang="es-EC" sz="1200" b="1" i="1"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pic>
        <p:nvPicPr>
          <p:cNvPr id="21" name="Imagen 2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486" y="4538299"/>
            <a:ext cx="4760892" cy="2037065"/>
          </a:xfrm>
          <a:prstGeom prst="rect">
            <a:avLst/>
          </a:prstGeom>
          <a:noFill/>
        </p:spPr>
      </p:pic>
    </p:spTree>
    <p:extLst>
      <p:ext uri="{BB962C8B-B14F-4D97-AF65-F5344CB8AC3E}">
        <p14:creationId xmlns:p14="http://schemas.microsoft.com/office/powerpoint/2010/main" val="83664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381230"/>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8970" y="381230"/>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2451815" y="383682"/>
            <a:ext cx="6814686" cy="560410"/>
          </a:xfrm>
          <a:prstGeom prst="rect">
            <a:avLst/>
          </a:prstGeom>
        </p:spPr>
        <p:txBody>
          <a:bodyPr wrap="none">
            <a:spAutoFit/>
          </a:bodyPr>
          <a:lstStyle/>
          <a:p>
            <a:pPr lvl="1">
              <a:lnSpc>
                <a:spcPct val="200000"/>
              </a:lnSpc>
              <a:spcBef>
                <a:spcPts val="1000"/>
              </a:spcBef>
              <a:spcAft>
                <a:spcPts val="0"/>
              </a:spcAft>
            </a:pPr>
            <a:r>
              <a:rPr lang="es-ES" b="1" dirty="0">
                <a:latin typeface="Arial" panose="020B0604020202020204" pitchFamily="34" charset="0"/>
                <a:ea typeface="Times New Roman" panose="02020603050405020304" pitchFamily="18" charset="0"/>
                <a:cs typeface="Vrinda" panose="020B0502040204020203" pitchFamily="34" charset="0"/>
              </a:rPr>
              <a:t>Proyecciones de la cartera de crédito periodo 2020-2024</a:t>
            </a:r>
            <a:endParaRPr lang="es-EC" b="1" dirty="0">
              <a:effectLst/>
              <a:latin typeface="Arial" panose="020B0604020202020204" pitchFamily="34" charset="0"/>
              <a:ea typeface="Times New Roman" panose="02020603050405020304" pitchFamily="18" charset="0"/>
              <a:cs typeface="Vrinda" panose="020B0502040204020203" pitchFamily="34" charset="0"/>
            </a:endParaRPr>
          </a:p>
        </p:txBody>
      </p:sp>
      <p:sp>
        <p:nvSpPr>
          <p:cNvPr id="5" name="Rectángulo 4"/>
          <p:cNvSpPr/>
          <p:nvPr/>
        </p:nvSpPr>
        <p:spPr>
          <a:xfrm>
            <a:off x="228600" y="966097"/>
            <a:ext cx="4729766" cy="461665"/>
          </a:xfrm>
          <a:prstGeom prst="rect">
            <a:avLst/>
          </a:prstGeom>
        </p:spPr>
        <p:txBody>
          <a:bodyPr wrap="square">
            <a:spAutoFit/>
          </a:bodyPr>
          <a:lstStyle/>
          <a:p>
            <a:pPr algn="ctr">
              <a:spcAft>
                <a:spcPts val="0"/>
              </a:spcAft>
            </a:pPr>
            <a:r>
              <a:rPr lang="es-ES" sz="1200" b="1" i="1" dirty="0">
                <a:solidFill>
                  <a:srgbClr val="4F81BD"/>
                </a:solidFill>
                <a:latin typeface="Arial" panose="020B0604020202020204" pitchFamily="34" charset="0"/>
                <a:ea typeface="Calibri" panose="020F0502020204030204" pitchFamily="34" charset="0"/>
                <a:cs typeface="Arial" panose="020B0604020202020204" pitchFamily="34" charset="0"/>
              </a:rPr>
              <a:t>Cartera total de crédito de consumo ordinario que no devenga interés proyectado 2020-2024 cuenta 1431</a:t>
            </a:r>
            <a:endParaRPr lang="es-EC" sz="1000" b="1" dirty="0">
              <a:solidFill>
                <a:srgbClr val="4F81BD"/>
              </a:solidFill>
              <a:effectLst/>
              <a:latin typeface="Arial" panose="020B0604020202020204" pitchFamily="34" charset="0"/>
              <a:ea typeface="Calibri" panose="020F0502020204030204" pitchFamily="34" charset="0"/>
              <a:cs typeface="Vrinda" panose="020B0502040204020203" pitchFamily="34" charset="0"/>
            </a:endParaRPr>
          </a:p>
        </p:txBody>
      </p:sp>
      <p:pic>
        <p:nvPicPr>
          <p:cNvPr id="17" name="Imagen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16785"/>
            <a:ext cx="4729766" cy="1824906"/>
          </a:xfrm>
          <a:prstGeom prst="rect">
            <a:avLst/>
          </a:prstGeom>
          <a:noFill/>
        </p:spPr>
      </p:pic>
      <p:sp>
        <p:nvSpPr>
          <p:cNvPr id="6" name="Rectángulo 5"/>
          <p:cNvSpPr/>
          <p:nvPr/>
        </p:nvSpPr>
        <p:spPr>
          <a:xfrm>
            <a:off x="6641206" y="925994"/>
            <a:ext cx="5322194" cy="461665"/>
          </a:xfrm>
          <a:prstGeom prst="rect">
            <a:avLst/>
          </a:prstGeom>
        </p:spPr>
        <p:txBody>
          <a:bodyPr wrap="square">
            <a:spAutoFit/>
          </a:bodyPr>
          <a:lstStyle/>
          <a:p>
            <a:pPr algn="ctr"/>
            <a:r>
              <a:rPr lang="es-ES" sz="1200" b="1" i="1" dirty="0">
                <a:solidFill>
                  <a:srgbClr val="4F81BD"/>
                </a:solidFill>
                <a:latin typeface="Arial" panose="020B0604020202020204" pitchFamily="34" charset="0"/>
                <a:ea typeface="Calibri" panose="020F0502020204030204" pitchFamily="34" charset="0"/>
                <a:cs typeface="Arial" panose="020B0604020202020204" pitchFamily="34" charset="0"/>
              </a:rPr>
              <a:t>Cartera total de crédito de consumo prioritario vencida proyectada 2020-2024 cuenta 1450</a:t>
            </a:r>
            <a:endParaRPr lang="es-EC" sz="1200" b="1" i="1" dirty="0">
              <a:solidFill>
                <a:srgbClr val="4F81BD"/>
              </a:solidFill>
              <a:latin typeface="Arial" panose="020B0604020202020204" pitchFamily="34" charset="0"/>
              <a:ea typeface="Calibri" panose="020F0502020204030204" pitchFamily="34" charset="0"/>
              <a:cs typeface="Arial" panose="020B0604020202020204" pitchFamily="34" charset="0"/>
            </a:endParaRPr>
          </a:p>
        </p:txBody>
      </p:sp>
      <p:pic>
        <p:nvPicPr>
          <p:cNvPr id="18" name="Imagen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290" y="1515806"/>
            <a:ext cx="5265420" cy="2280920"/>
          </a:xfrm>
          <a:prstGeom prst="rect">
            <a:avLst/>
          </a:prstGeom>
          <a:noFill/>
        </p:spPr>
      </p:pic>
      <p:sp>
        <p:nvSpPr>
          <p:cNvPr id="9" name="Rectángulo 8"/>
          <p:cNvSpPr/>
          <p:nvPr/>
        </p:nvSpPr>
        <p:spPr>
          <a:xfrm>
            <a:off x="228600" y="3907345"/>
            <a:ext cx="4979831" cy="461665"/>
          </a:xfrm>
          <a:prstGeom prst="rect">
            <a:avLst/>
          </a:prstGeom>
        </p:spPr>
        <p:txBody>
          <a:bodyPr wrap="square">
            <a:spAutoFit/>
          </a:bodyPr>
          <a:lstStyle/>
          <a:p>
            <a:pPr algn="ctr"/>
            <a:r>
              <a:rPr lang="es-ES" sz="1200" b="1" i="1" dirty="0">
                <a:solidFill>
                  <a:srgbClr val="4F81BD"/>
                </a:solidFill>
                <a:latin typeface="Arial" panose="020B0604020202020204" pitchFamily="34" charset="0"/>
                <a:ea typeface="Calibri" panose="020F0502020204030204" pitchFamily="34" charset="0"/>
                <a:cs typeface="Arial" panose="020B0604020202020204" pitchFamily="34" charset="0"/>
              </a:rPr>
              <a:t>Cartera total de crédito de consumo ordinario vencida proyectada 2020-2024 cuenta 1455</a:t>
            </a:r>
            <a:endParaRPr lang="es-EC" sz="1200" b="1" i="1" dirty="0">
              <a:solidFill>
                <a:srgbClr val="4F81BD"/>
              </a:solidFill>
              <a:latin typeface="Arial" panose="020B0604020202020204" pitchFamily="34" charset="0"/>
              <a:ea typeface="Calibri" panose="020F0502020204030204" pitchFamily="34" charset="0"/>
              <a:cs typeface="Arial" panose="020B0604020202020204" pitchFamily="34" charset="0"/>
            </a:endParaRPr>
          </a:p>
        </p:txBody>
      </p:sp>
      <p:pic>
        <p:nvPicPr>
          <p:cNvPr id="22" name="Imagen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872" y="4447631"/>
            <a:ext cx="4708494" cy="2290343"/>
          </a:xfrm>
          <a:prstGeom prst="rect">
            <a:avLst/>
          </a:prstGeom>
          <a:noFill/>
        </p:spPr>
      </p:pic>
      <p:sp>
        <p:nvSpPr>
          <p:cNvPr id="10" name="Rectángulo 9"/>
          <p:cNvSpPr/>
          <p:nvPr/>
        </p:nvSpPr>
        <p:spPr>
          <a:xfrm>
            <a:off x="6440993" y="3907345"/>
            <a:ext cx="5522407" cy="461665"/>
          </a:xfrm>
          <a:prstGeom prst="rect">
            <a:avLst/>
          </a:prstGeom>
        </p:spPr>
        <p:txBody>
          <a:bodyPr wrap="square">
            <a:spAutoFit/>
          </a:bodyPr>
          <a:lstStyle/>
          <a:p>
            <a:pPr algn="ctr">
              <a:spcAft>
                <a:spcPts val="0"/>
              </a:spcAft>
            </a:pPr>
            <a:r>
              <a:rPr lang="es-ES" sz="1200" b="1" i="1" dirty="0">
                <a:solidFill>
                  <a:srgbClr val="4F81BD"/>
                </a:solidFill>
                <a:latin typeface="Arial" panose="020B0604020202020204" pitchFamily="34" charset="0"/>
                <a:ea typeface="Calibri" panose="020F0502020204030204" pitchFamily="34" charset="0"/>
                <a:cs typeface="Arial" panose="020B0604020202020204" pitchFamily="34" charset="0"/>
              </a:rPr>
              <a:t>Intereses ganados en cartera de crédito de consumo prioritario proyectado 2020-2024 cuenta 510410</a:t>
            </a:r>
            <a:endParaRPr lang="es-EC" sz="1200" b="1" i="1" dirty="0">
              <a:solidFill>
                <a:srgbClr val="4F81BD"/>
              </a:solidFill>
              <a:latin typeface="Arial" panose="020B0604020202020204" pitchFamily="34" charset="0"/>
              <a:ea typeface="Calibri" panose="020F0502020204030204" pitchFamily="34" charset="0"/>
              <a:cs typeface="Arial" panose="020B0604020202020204" pitchFamily="34" charset="0"/>
            </a:endParaRPr>
          </a:p>
        </p:txBody>
      </p:sp>
      <p:pic>
        <p:nvPicPr>
          <p:cNvPr id="23" name="Imagen 2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1206" y="4459651"/>
            <a:ext cx="5066817" cy="2278323"/>
          </a:xfrm>
          <a:prstGeom prst="rect">
            <a:avLst/>
          </a:prstGeom>
          <a:noFill/>
        </p:spPr>
      </p:pic>
    </p:spTree>
    <p:extLst>
      <p:ext uri="{BB962C8B-B14F-4D97-AF65-F5344CB8AC3E}">
        <p14:creationId xmlns:p14="http://schemas.microsoft.com/office/powerpoint/2010/main" val="106952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381230"/>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8970" y="381230"/>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2451815" y="383682"/>
            <a:ext cx="6814686" cy="560410"/>
          </a:xfrm>
          <a:prstGeom prst="rect">
            <a:avLst/>
          </a:prstGeom>
        </p:spPr>
        <p:txBody>
          <a:bodyPr wrap="none">
            <a:spAutoFit/>
          </a:bodyPr>
          <a:lstStyle/>
          <a:p>
            <a:pPr lvl="1">
              <a:lnSpc>
                <a:spcPct val="200000"/>
              </a:lnSpc>
              <a:spcBef>
                <a:spcPts val="1000"/>
              </a:spcBef>
              <a:spcAft>
                <a:spcPts val="0"/>
              </a:spcAft>
            </a:pPr>
            <a:r>
              <a:rPr lang="es-ES" b="1" dirty="0">
                <a:latin typeface="Arial" panose="020B0604020202020204" pitchFamily="34" charset="0"/>
                <a:ea typeface="Times New Roman" panose="02020603050405020304" pitchFamily="18" charset="0"/>
                <a:cs typeface="Vrinda" panose="020B0502040204020203" pitchFamily="34" charset="0"/>
              </a:rPr>
              <a:t>Proyecciones de la cartera de crédito periodo 2020-2024</a:t>
            </a:r>
            <a:endParaRPr lang="es-EC" b="1" dirty="0">
              <a:effectLst/>
              <a:latin typeface="Arial" panose="020B0604020202020204" pitchFamily="34" charset="0"/>
              <a:ea typeface="Times New Roman" panose="02020603050405020304" pitchFamily="18" charset="0"/>
              <a:cs typeface="Vrinda" panose="020B0502040204020203" pitchFamily="34" charset="0"/>
            </a:endParaRPr>
          </a:p>
        </p:txBody>
      </p:sp>
      <p:sp>
        <p:nvSpPr>
          <p:cNvPr id="3" name="Rectángulo 2"/>
          <p:cNvSpPr/>
          <p:nvPr/>
        </p:nvSpPr>
        <p:spPr>
          <a:xfrm>
            <a:off x="948384" y="1052339"/>
            <a:ext cx="3786773" cy="646331"/>
          </a:xfrm>
          <a:prstGeom prst="rect">
            <a:avLst/>
          </a:prstGeom>
        </p:spPr>
        <p:txBody>
          <a:bodyPr wrap="square">
            <a:spAutoFit/>
          </a:bodyPr>
          <a:lstStyle/>
          <a:p>
            <a:pPr algn="ctr"/>
            <a:r>
              <a:rPr lang="es-ES" sz="1200" b="1" i="1" dirty="0">
                <a:solidFill>
                  <a:srgbClr val="4F81BD"/>
                </a:solidFill>
                <a:latin typeface="Arial" panose="020B0604020202020204" pitchFamily="34" charset="0"/>
                <a:ea typeface="Calibri" panose="020F0502020204030204" pitchFamily="34" charset="0"/>
                <a:cs typeface="Arial" panose="020B0604020202020204" pitchFamily="34" charset="0"/>
              </a:rPr>
              <a:t>Intereses ganados en cartera de crédito de consumo ordinario proyectado 2020-2024 cuenta 510426</a:t>
            </a:r>
            <a:endParaRPr lang="es-EC" sz="1200" b="1" i="1" dirty="0">
              <a:solidFill>
                <a:srgbClr val="4F81BD"/>
              </a:solidFill>
              <a:latin typeface="Arial" panose="020B0604020202020204" pitchFamily="34" charset="0"/>
              <a:ea typeface="Calibri" panose="020F0502020204030204" pitchFamily="34" charset="0"/>
              <a:cs typeface="Arial" panose="020B060402020202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710" y="1726645"/>
            <a:ext cx="4769571" cy="1892317"/>
          </a:xfrm>
          <a:prstGeom prst="rect">
            <a:avLst/>
          </a:prstGeom>
          <a:noFill/>
        </p:spPr>
      </p:pic>
      <p:sp>
        <p:nvSpPr>
          <p:cNvPr id="4" name="Rectángulo 3"/>
          <p:cNvSpPr/>
          <p:nvPr/>
        </p:nvSpPr>
        <p:spPr>
          <a:xfrm>
            <a:off x="7631530" y="972014"/>
            <a:ext cx="3012363" cy="404406"/>
          </a:xfrm>
          <a:prstGeom prst="rect">
            <a:avLst/>
          </a:prstGeom>
        </p:spPr>
        <p:txBody>
          <a:bodyPr wrap="none">
            <a:spAutoFit/>
          </a:bodyPr>
          <a:lstStyle/>
          <a:p>
            <a:pPr algn="ctr">
              <a:lnSpc>
                <a:spcPct val="200000"/>
              </a:lnSpc>
              <a:spcAft>
                <a:spcPts val="1000"/>
              </a:spcAft>
            </a:pPr>
            <a:r>
              <a:rPr lang="es-ES" sz="12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Proyección de la morosidad 2020-2024</a:t>
            </a:r>
            <a:endParaRPr lang="es-EC" sz="12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19" name="Imagen 18"/>
          <p:cNvPicPr/>
          <p:nvPr/>
        </p:nvPicPr>
        <p:blipFill>
          <a:blip r:embed="rId4">
            <a:extLst>
              <a:ext uri="{28A0092B-C50C-407E-A947-70E740481C1C}">
                <a14:useLocalDpi xmlns:a14="http://schemas.microsoft.com/office/drawing/2010/main" val="0"/>
              </a:ext>
            </a:extLst>
          </a:blip>
          <a:srcRect/>
          <a:stretch>
            <a:fillRect/>
          </a:stretch>
        </p:blipFill>
        <p:spPr bwMode="auto">
          <a:xfrm>
            <a:off x="6923002" y="1563133"/>
            <a:ext cx="4429418" cy="2219340"/>
          </a:xfrm>
          <a:prstGeom prst="rect">
            <a:avLst/>
          </a:prstGeom>
          <a:noFill/>
        </p:spPr>
      </p:pic>
      <p:sp>
        <p:nvSpPr>
          <p:cNvPr id="12" name="Rectángulo 11"/>
          <p:cNvSpPr/>
          <p:nvPr/>
        </p:nvSpPr>
        <p:spPr>
          <a:xfrm>
            <a:off x="912395" y="3743647"/>
            <a:ext cx="3858749" cy="404406"/>
          </a:xfrm>
          <a:prstGeom prst="rect">
            <a:avLst/>
          </a:prstGeom>
        </p:spPr>
        <p:txBody>
          <a:bodyPr wrap="none">
            <a:spAutoFit/>
          </a:bodyPr>
          <a:lstStyle/>
          <a:p>
            <a:pPr>
              <a:lnSpc>
                <a:spcPct val="200000"/>
              </a:lnSpc>
              <a:spcAft>
                <a:spcPts val="1000"/>
              </a:spcAft>
            </a:pPr>
            <a:r>
              <a:rPr lang="es-ES" sz="12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Proyección de la variación del roa y roe 2020-2024</a:t>
            </a:r>
            <a:endParaRPr lang="es-EC" sz="12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20" name="Imagen 19"/>
          <p:cNvPicPr/>
          <p:nvPr/>
        </p:nvPicPr>
        <p:blipFill>
          <a:blip r:embed="rId5">
            <a:extLst>
              <a:ext uri="{28A0092B-C50C-407E-A947-70E740481C1C}">
                <a14:useLocalDpi xmlns:a14="http://schemas.microsoft.com/office/drawing/2010/main" val="0"/>
              </a:ext>
            </a:extLst>
          </a:blip>
          <a:srcRect/>
          <a:stretch>
            <a:fillRect/>
          </a:stretch>
        </p:blipFill>
        <p:spPr bwMode="auto">
          <a:xfrm>
            <a:off x="420710" y="4321244"/>
            <a:ext cx="4842122" cy="2131071"/>
          </a:xfrm>
          <a:prstGeom prst="rect">
            <a:avLst/>
          </a:prstGeom>
          <a:noFill/>
        </p:spPr>
      </p:pic>
      <p:sp>
        <p:nvSpPr>
          <p:cNvPr id="13" name="Rectángulo 12"/>
          <p:cNvSpPr/>
          <p:nvPr/>
        </p:nvSpPr>
        <p:spPr>
          <a:xfrm>
            <a:off x="7243350" y="3802621"/>
            <a:ext cx="4046301" cy="404406"/>
          </a:xfrm>
          <a:prstGeom prst="rect">
            <a:avLst/>
          </a:prstGeom>
        </p:spPr>
        <p:txBody>
          <a:bodyPr wrap="none">
            <a:spAutoFit/>
          </a:bodyPr>
          <a:lstStyle/>
          <a:p>
            <a:pPr>
              <a:lnSpc>
                <a:spcPct val="200000"/>
              </a:lnSpc>
              <a:spcAft>
                <a:spcPts val="1000"/>
              </a:spcAft>
            </a:pPr>
            <a:r>
              <a:rPr lang="es-ES" sz="12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Proyección de la variación de la cobertura 2020-2024</a:t>
            </a:r>
            <a:endParaRPr lang="es-EC" sz="12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24" name="Imagen 23"/>
          <p:cNvPicPr/>
          <p:nvPr/>
        </p:nvPicPr>
        <p:blipFill>
          <a:blip r:embed="rId6">
            <a:extLst>
              <a:ext uri="{28A0092B-C50C-407E-A947-70E740481C1C}">
                <a14:useLocalDpi xmlns:a14="http://schemas.microsoft.com/office/drawing/2010/main" val="0"/>
              </a:ext>
            </a:extLst>
          </a:blip>
          <a:srcRect/>
          <a:stretch>
            <a:fillRect/>
          </a:stretch>
        </p:blipFill>
        <p:spPr bwMode="auto">
          <a:xfrm>
            <a:off x="6643431" y="4379509"/>
            <a:ext cx="5024828" cy="2330384"/>
          </a:xfrm>
          <a:prstGeom prst="rect">
            <a:avLst/>
          </a:prstGeom>
          <a:noFill/>
        </p:spPr>
      </p:pic>
    </p:spTree>
    <p:extLst>
      <p:ext uri="{BB962C8B-B14F-4D97-AF65-F5344CB8AC3E}">
        <p14:creationId xmlns:p14="http://schemas.microsoft.com/office/powerpoint/2010/main" val="174048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56478" y="1020308"/>
            <a:ext cx="2975495" cy="509498"/>
          </a:xfrm>
          <a:prstGeom prst="rect">
            <a:avLst/>
          </a:prstGeom>
        </p:spPr>
        <p:txBody>
          <a:bodyPr wrap="none">
            <a:spAutoFit/>
          </a:bodyPr>
          <a:lstStyle/>
          <a:p>
            <a:pPr lvl="2">
              <a:lnSpc>
                <a:spcPct val="200000"/>
              </a:lnSpc>
              <a:spcAft>
                <a:spcPts val="800"/>
              </a:spcAft>
            </a:pPr>
            <a:r>
              <a:rPr lang="es-EC" sz="1600" b="1" dirty="0">
                <a:latin typeface="Arial" panose="020B0604020202020204" pitchFamily="34" charset="0"/>
                <a:ea typeface="Calibri" panose="020F0502020204030204" pitchFamily="34" charset="0"/>
                <a:cs typeface="Times New Roman" panose="02020603050405020304" pitchFamily="18" charset="0"/>
              </a:rPr>
              <a:t>Recomendaciones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157694" y="1020308"/>
            <a:ext cx="2509020" cy="509498"/>
          </a:xfrm>
          <a:prstGeom prst="rect">
            <a:avLst/>
          </a:prstGeom>
        </p:spPr>
        <p:txBody>
          <a:bodyPr wrap="none">
            <a:spAutoFit/>
          </a:bodyPr>
          <a:lstStyle/>
          <a:p>
            <a:pPr lvl="2">
              <a:lnSpc>
                <a:spcPct val="200000"/>
              </a:lnSpc>
              <a:spcAft>
                <a:spcPts val="800"/>
              </a:spcAft>
            </a:pPr>
            <a:r>
              <a:rPr lang="es-EC" sz="1600" b="1" dirty="0">
                <a:latin typeface="Arial" panose="020B0604020202020204" pitchFamily="34" charset="0"/>
                <a:ea typeface="Calibri" panose="020F0502020204030204" pitchFamily="34" charset="0"/>
                <a:cs typeface="Times New Roman" panose="02020603050405020304" pitchFamily="18" charset="0"/>
              </a:rPr>
              <a:t>Conclusiones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VI</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9" name="Conector recto 8">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8970" y="381230"/>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381230"/>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639651" y="1830413"/>
            <a:ext cx="5078569" cy="3693319"/>
          </a:xfrm>
          <a:prstGeom prst="rect">
            <a:avLst/>
          </a:prstGeom>
        </p:spPr>
        <p:txBody>
          <a:bodyPr wrap="square">
            <a:spAutoFit/>
          </a:bodyPr>
          <a:lstStyle/>
          <a:p>
            <a:pPr algn="just"/>
            <a:r>
              <a:rPr lang="es-ES" dirty="0">
                <a:latin typeface="Arial" panose="020B0604020202020204" pitchFamily="34" charset="0"/>
                <a:ea typeface="Calibri" panose="020F0502020204030204" pitchFamily="34" charset="0"/>
                <a:cs typeface="Vrinda" panose="020B0502040204020203" pitchFamily="34" charset="0"/>
              </a:rPr>
              <a:t>El personal que maneja el proceso de crédito de consumo ordinario o prioritario se encuentra altamente capacitado, además brinda un servicio al cliente excelente y esta es una de las variables para que el Banco Internacional crezca a pasos agigantados, es relevante mencionar que el resultado de las encuestas concuerda directamente con los resultados al analizar las cuentas más relevantes que presento el Banco Internacional en sistema de acopio de la Superintendencia de Bancos es decir la apreciación de los encuestados se asemeja a los resultados</a:t>
            </a:r>
            <a:endParaRPr lang="es-EC" dirty="0"/>
          </a:p>
        </p:txBody>
      </p:sp>
      <p:sp>
        <p:nvSpPr>
          <p:cNvPr id="3" name="Rectángulo 2"/>
          <p:cNvSpPr/>
          <p:nvPr/>
        </p:nvSpPr>
        <p:spPr>
          <a:xfrm>
            <a:off x="6482366" y="1830413"/>
            <a:ext cx="5288924" cy="3395801"/>
          </a:xfrm>
          <a:prstGeom prst="rect">
            <a:avLst/>
          </a:prstGeom>
        </p:spPr>
        <p:txBody>
          <a:bodyPr wrap="square">
            <a:spAutoFit/>
          </a:bodyPr>
          <a:lstStyle/>
          <a:p>
            <a:pPr indent="449580" algn="just">
              <a:spcAft>
                <a:spcPts val="1000"/>
              </a:spcAft>
            </a:pPr>
            <a:r>
              <a:rPr lang="es-ES" dirty="0">
                <a:latin typeface="Arial" panose="020B0604020202020204" pitchFamily="34" charset="0"/>
                <a:ea typeface="Calibri" panose="020F0502020204030204" pitchFamily="34" charset="0"/>
                <a:cs typeface="Arial" panose="020B0604020202020204" pitchFamily="34" charset="0"/>
              </a:rPr>
              <a:t>Se recomienda mantener el personal capacitado dentro de cada una de las agencias ya que ellos son la cara representativa del Banco Internacional </a:t>
            </a:r>
            <a:endParaRPr lang="es-EC" dirty="0">
              <a:latin typeface="Arial" panose="020B0604020202020204" pitchFamily="34" charset="0"/>
              <a:ea typeface="Calibri" panose="020F0502020204030204" pitchFamily="34" charset="0"/>
              <a:cs typeface="Vrinda" panose="020B0502040204020203" pitchFamily="34" charset="0"/>
            </a:endParaRPr>
          </a:p>
          <a:p>
            <a:pPr indent="449580" algn="just">
              <a:spcAft>
                <a:spcPts val="1000"/>
              </a:spcAft>
            </a:pPr>
            <a:r>
              <a:rPr lang="es-ES" dirty="0">
                <a:latin typeface="Arial" panose="020B0604020202020204" pitchFamily="34" charset="0"/>
                <a:ea typeface="Calibri" panose="020F0502020204030204" pitchFamily="34" charset="0"/>
                <a:cs typeface="Arial" panose="020B0604020202020204" pitchFamily="34" charset="0"/>
              </a:rPr>
              <a:t>Evaluar el porcentaje de variación del interés ganado, tasa de morosidad, cobertura y rentabilidad para el periodo 2020 al 2024. </a:t>
            </a:r>
            <a:endParaRPr lang="es-EC" dirty="0">
              <a:latin typeface="Arial" panose="020B0604020202020204" pitchFamily="34" charset="0"/>
              <a:ea typeface="Calibri" panose="020F0502020204030204" pitchFamily="34" charset="0"/>
              <a:cs typeface="Vrinda" panose="020B0502040204020203" pitchFamily="34" charset="0"/>
            </a:endParaRPr>
          </a:p>
          <a:p>
            <a:pPr indent="449580" algn="just">
              <a:spcAft>
                <a:spcPts val="1000"/>
              </a:spcAft>
            </a:pPr>
            <a:r>
              <a:rPr lang="es-ES" dirty="0">
                <a:latin typeface="Arial" panose="020B0604020202020204" pitchFamily="34" charset="0"/>
                <a:ea typeface="Calibri" panose="020F0502020204030204" pitchFamily="34" charset="0"/>
                <a:cs typeface="Arial" panose="020B0604020202020204" pitchFamily="34" charset="0"/>
              </a:rPr>
              <a:t>Mantener las políticas de otorgamiento de créditos de consumo ya que estas han permitido elevar la rentabilidad del banco y mantener el crecimiento de la cartera de clientes potenciales.</a:t>
            </a:r>
            <a:endParaRPr lang="es-EC" dirty="0">
              <a:effectLst/>
              <a:latin typeface="Arial" panose="020B060402020202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382261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ipse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rtlCol="0"/>
          <a:lstStyle/>
          <a:p>
            <a:r>
              <a:rPr lang="es-ES" dirty="0"/>
              <a:t>Diapositiva de análisis de proyecto 2</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CAPITULO I</a:t>
            </a: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Elipse 12">
            <a:extLst>
              <a:ext uri="{FF2B5EF4-FFF2-40B4-BE49-F238E27FC236}">
                <a16:creationId xmlns:a16="http://schemas.microsoft.com/office/drawing/2014/main" id="{E3ECCC05-FF78-40FA-84FF-172821D8B58A}"/>
              </a:ext>
              <a:ext uri="{C183D7F6-B498-43B3-948B-1728B52AA6E4}">
                <adec:decorative xmlns:adec="http://schemas.microsoft.com/office/drawing/2017/decorative" val="1"/>
              </a:ext>
            </a:extLst>
          </p:cNvPr>
          <p:cNvSpPr/>
          <p:nvPr/>
        </p:nvSpPr>
        <p:spPr>
          <a:xfrm>
            <a:off x="4643280" y="2559813"/>
            <a:ext cx="2884994" cy="19931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500" b="1" dirty="0">
                <a:latin typeface="+mj-lt"/>
              </a:rPr>
              <a:t>ANALIZAR LA EVOLUCIÓN DE LOS CREDITOS DE CONSUMO EN EL BANCO INTERNACIONAL</a:t>
            </a:r>
          </a:p>
        </p:txBody>
      </p:sp>
      <p:sp>
        <p:nvSpPr>
          <p:cNvPr id="16" name="Rectángulo: Esquinas redondeada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6943725" y="1613877"/>
            <a:ext cx="471165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600" dirty="0"/>
              <a:t>DETERMINACIÓN DE VARIABLES</a:t>
            </a:r>
          </a:p>
        </p:txBody>
      </p:sp>
      <p:sp>
        <p:nvSpPr>
          <p:cNvPr id="15" name="Elipse 14">
            <a:extLst>
              <a:ext uri="{FF2B5EF4-FFF2-40B4-BE49-F238E27FC236}">
                <a16:creationId xmlns:a16="http://schemas.microsoft.com/office/drawing/2014/main" id="{416F1356-9015-4B5C-9C64-3C1D963E5F59}"/>
              </a:ext>
              <a:ext uri="{C183D7F6-B498-43B3-948B-1728B52AA6E4}">
                <adec:decorative xmlns:adec="http://schemas.microsoft.com/office/drawing/2017/decorative" val="1"/>
              </a:ext>
            </a:extLst>
          </p:cNvPr>
          <p:cNvSpPr/>
          <p:nvPr/>
        </p:nvSpPr>
        <p:spPr>
          <a:xfrm>
            <a:off x="6832600" y="151447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9" name="Rectángulo: Esquinas redondeada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7693025" y="333472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600" dirty="0"/>
              <a:t>OBJETIVOS </a:t>
            </a:r>
          </a:p>
        </p:txBody>
      </p:sp>
      <p:sp>
        <p:nvSpPr>
          <p:cNvPr id="20" name="Elipse 19">
            <a:extLst>
              <a:ext uri="{FF2B5EF4-FFF2-40B4-BE49-F238E27FC236}">
                <a16:creationId xmlns:a16="http://schemas.microsoft.com/office/drawing/2014/main" id="{88F812F5-70AF-4FBD-80D9-D59B3C456D5E}"/>
              </a:ext>
              <a:ext uri="{C183D7F6-B498-43B3-948B-1728B52AA6E4}">
                <adec:decorative xmlns:adec="http://schemas.microsoft.com/office/drawing/2017/decorative" val="1"/>
              </a:ext>
            </a:extLst>
          </p:cNvPr>
          <p:cNvSpPr/>
          <p:nvPr/>
        </p:nvSpPr>
        <p:spPr>
          <a:xfrm>
            <a:off x="7490264" y="3235325"/>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Esquinas redondeadas 20">
            <a:extLst>
              <a:ext uri="{FF2B5EF4-FFF2-40B4-BE49-F238E27FC236}">
                <a16:creationId xmlns:a16="http://schemas.microsoft.com/office/drawing/2014/main" id="{952C5002-7E64-4069-ACA0-6876E54A9B46}"/>
              </a:ext>
              <a:ext uri="{C183D7F6-B498-43B3-948B-1728B52AA6E4}">
                <adec:decorative xmlns:adec="http://schemas.microsoft.com/office/drawing/2017/decorative" val="1"/>
              </a:ext>
            </a:extLst>
          </p:cNvPr>
          <p:cNvSpPr/>
          <p:nvPr/>
        </p:nvSpPr>
        <p:spPr>
          <a:xfrm>
            <a:off x="6943725" y="5154978"/>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600" dirty="0"/>
              <a:t>HIPÓTESIS</a:t>
            </a:r>
          </a:p>
        </p:txBody>
      </p:sp>
      <p:sp>
        <p:nvSpPr>
          <p:cNvPr id="22" name="Elipse 21">
            <a:extLst>
              <a:ext uri="{FF2B5EF4-FFF2-40B4-BE49-F238E27FC236}">
                <a16:creationId xmlns:a16="http://schemas.microsoft.com/office/drawing/2014/main" id="{A49C5F3A-6F0D-4A0F-AE6E-92F342C22ACD}"/>
              </a:ext>
              <a:ext uri="{C183D7F6-B498-43B3-948B-1728B52AA6E4}">
                <adec:decorative xmlns:adec="http://schemas.microsoft.com/office/drawing/2017/decorative" val="1"/>
              </a:ext>
            </a:extLst>
          </p:cNvPr>
          <p:cNvSpPr/>
          <p:nvPr/>
        </p:nvSpPr>
        <p:spPr>
          <a:xfrm>
            <a:off x="6832600" y="5055576"/>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Esquinas redondeada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1587500" y="161387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600" dirty="0"/>
              <a:t>INTRODUCCIÓN</a:t>
            </a:r>
          </a:p>
        </p:txBody>
      </p:sp>
      <p:sp>
        <p:nvSpPr>
          <p:cNvPr id="26" name="Elipse 25">
            <a:extLst>
              <a:ext uri="{FF2B5EF4-FFF2-40B4-BE49-F238E27FC236}">
                <a16:creationId xmlns:a16="http://schemas.microsoft.com/office/drawing/2014/main" id="{BBC62739-FA35-49F8-8929-743B31F55A69}"/>
              </a:ext>
              <a:ext uri="{C183D7F6-B498-43B3-948B-1728B52AA6E4}">
                <adec:decorative xmlns:adec="http://schemas.microsoft.com/office/drawing/2017/decorative" val="1"/>
              </a:ext>
            </a:extLst>
          </p:cNvPr>
          <p:cNvSpPr/>
          <p:nvPr/>
        </p:nvSpPr>
        <p:spPr>
          <a:xfrm>
            <a:off x="4419600" y="1514475"/>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Rectángulo: Esquinas redondeada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228600" y="3334727"/>
            <a:ext cx="42703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600" dirty="0"/>
              <a:t>PLANTEAMIENTO DEL </a:t>
            </a:r>
          </a:p>
          <a:p>
            <a:pPr algn="ctr" rtl="0"/>
            <a:r>
              <a:rPr lang="es-ES" sz="1600" dirty="0"/>
              <a:t>PROBLEMA</a:t>
            </a:r>
          </a:p>
        </p:txBody>
      </p:sp>
      <p:sp>
        <p:nvSpPr>
          <p:cNvPr id="28" name="Elipse 27">
            <a:extLst>
              <a:ext uri="{FF2B5EF4-FFF2-40B4-BE49-F238E27FC236}">
                <a16:creationId xmlns:a16="http://schemas.microsoft.com/office/drawing/2014/main" id="{B3A511B7-C7F3-4107-9962-1E10D2E087DD}"/>
              </a:ext>
              <a:ext uri="{C183D7F6-B498-43B3-948B-1728B52AA6E4}">
                <adec:decorative xmlns:adec="http://schemas.microsoft.com/office/drawing/2017/decorative" val="1"/>
              </a:ext>
            </a:extLst>
          </p:cNvPr>
          <p:cNvSpPr/>
          <p:nvPr/>
        </p:nvSpPr>
        <p:spPr>
          <a:xfrm>
            <a:off x="3670300" y="323532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9" name="Rectángulo: Esquinas redondeadas 28">
            <a:extLst>
              <a:ext uri="{FF2B5EF4-FFF2-40B4-BE49-F238E27FC236}">
                <a16:creationId xmlns:a16="http://schemas.microsoft.com/office/drawing/2014/main" id="{D4D7D4B6-62C2-45AB-89A5-3A41DA021FD2}"/>
              </a:ext>
              <a:ext uri="{C183D7F6-B498-43B3-948B-1728B52AA6E4}">
                <adec:decorative xmlns:adec="http://schemas.microsoft.com/office/drawing/2017/decorative" val="1"/>
              </a:ext>
            </a:extLst>
          </p:cNvPr>
          <p:cNvSpPr/>
          <p:nvPr/>
        </p:nvSpPr>
        <p:spPr>
          <a:xfrm>
            <a:off x="1587500" y="5154978"/>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600" dirty="0"/>
              <a:t>JUSTIFICACIÓN</a:t>
            </a:r>
          </a:p>
        </p:txBody>
      </p:sp>
      <p:sp>
        <p:nvSpPr>
          <p:cNvPr id="30" name="Elipse 29">
            <a:extLst>
              <a:ext uri="{FF2B5EF4-FFF2-40B4-BE49-F238E27FC236}">
                <a16:creationId xmlns:a16="http://schemas.microsoft.com/office/drawing/2014/main" id="{83902602-D4BC-4D44-AC14-BB55A86C5D06}"/>
              </a:ext>
              <a:ext uri="{C183D7F6-B498-43B3-948B-1728B52AA6E4}">
                <adec:decorative xmlns:adec="http://schemas.microsoft.com/office/drawing/2017/decorative" val="1"/>
              </a:ext>
            </a:extLst>
          </p:cNvPr>
          <p:cNvSpPr/>
          <p:nvPr/>
        </p:nvSpPr>
        <p:spPr>
          <a:xfrm>
            <a:off x="4419600" y="5055576"/>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1" name="Grupo 30" descr="Iconos de gráfico de barras y gráfico de líneas.">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orma libre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3" name="Forma libre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34" name="Forma libre 1676" descr="Icono de casilla de verificación. ">
            <a:extLst>
              <a:ext uri="{FF2B5EF4-FFF2-40B4-BE49-F238E27FC236}">
                <a16:creationId xmlns:a16="http://schemas.microsoft.com/office/drawing/2014/main" id="{6FB02354-C73F-4DCF-8004-E9CCA66963EA}"/>
              </a:ext>
            </a:extLst>
          </p:cNvPr>
          <p:cNvSpPr>
            <a:spLocks noEditPoints="1"/>
          </p:cNvSpPr>
          <p:nvPr/>
        </p:nvSpPr>
        <p:spPr bwMode="auto">
          <a:xfrm>
            <a:off x="7129621" y="1811496"/>
            <a:ext cx="345758" cy="345758"/>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35" name="Forma libre 4665" descr="Icono de gráfico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nvGrpSpPr>
          <p:cNvPr id="36" name="Grupo 35" descr="Icono de ser humano y engranaje.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orma libre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8" name="Forma libre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39" name="Grupo 38" descr="Icono de engranaje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orma libre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1" name="Forma libre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42" name="Forma libre 4346" descr="Icono de gráfico de cajas y bigotes. ">
            <a:extLst>
              <a:ext uri="{FF2B5EF4-FFF2-40B4-BE49-F238E27FC236}">
                <a16:creationId xmlns:a16="http://schemas.microsoft.com/office/drawing/2014/main" id="{D131817A-5B27-4718-8BAC-45C9CEDA45D9}"/>
              </a:ext>
            </a:extLst>
          </p:cNvPr>
          <p:cNvSpPr>
            <a:spLocks noEditPoints="1"/>
          </p:cNvSpPr>
          <p:nvPr/>
        </p:nvSpPr>
        <p:spPr bwMode="auto">
          <a:xfrm>
            <a:off x="3967321" y="3532346"/>
            <a:ext cx="345758" cy="345758"/>
          </a:xfrm>
          <a:custGeom>
            <a:avLst/>
            <a:gdLst>
              <a:gd name="T0" fmla="*/ 706 w 898"/>
              <a:gd name="T1" fmla="*/ 479 h 898"/>
              <a:gd name="T2" fmla="*/ 652 w 898"/>
              <a:gd name="T3" fmla="*/ 556 h 898"/>
              <a:gd name="T4" fmla="*/ 632 w 898"/>
              <a:gd name="T5" fmla="*/ 551 h 898"/>
              <a:gd name="T6" fmla="*/ 576 w 898"/>
              <a:gd name="T7" fmla="*/ 477 h 898"/>
              <a:gd name="T8" fmla="*/ 571 w 898"/>
              <a:gd name="T9" fmla="*/ 398 h 898"/>
              <a:gd name="T10" fmla="*/ 628 w 898"/>
              <a:gd name="T11" fmla="*/ 129 h 898"/>
              <a:gd name="T12" fmla="*/ 643 w 898"/>
              <a:gd name="T13" fmla="*/ 114 h 898"/>
              <a:gd name="T14" fmla="*/ 658 w 898"/>
              <a:gd name="T15" fmla="*/ 129 h 898"/>
              <a:gd name="T16" fmla="*/ 717 w 898"/>
              <a:gd name="T17" fmla="*/ 398 h 898"/>
              <a:gd name="T18" fmla="*/ 621 w 898"/>
              <a:gd name="T19" fmla="*/ 758 h 898"/>
              <a:gd name="T20" fmla="*/ 589 w 898"/>
              <a:gd name="T21" fmla="*/ 727 h 898"/>
              <a:gd name="T22" fmla="*/ 589 w 898"/>
              <a:gd name="T23" fmla="*/ 680 h 898"/>
              <a:gd name="T24" fmla="*/ 621 w 898"/>
              <a:gd name="T25" fmla="*/ 648 h 898"/>
              <a:gd name="T26" fmla="*/ 667 w 898"/>
              <a:gd name="T27" fmla="*/ 648 h 898"/>
              <a:gd name="T28" fmla="*/ 699 w 898"/>
              <a:gd name="T29" fmla="*/ 680 h 898"/>
              <a:gd name="T30" fmla="*/ 699 w 898"/>
              <a:gd name="T31" fmla="*/ 727 h 898"/>
              <a:gd name="T32" fmla="*/ 667 w 898"/>
              <a:gd name="T33" fmla="*/ 758 h 898"/>
              <a:gd name="T34" fmla="*/ 536 w 898"/>
              <a:gd name="T35" fmla="*/ 294 h 898"/>
              <a:gd name="T36" fmla="*/ 479 w 898"/>
              <a:gd name="T37" fmla="*/ 546 h 898"/>
              <a:gd name="T38" fmla="*/ 461 w 898"/>
              <a:gd name="T39" fmla="*/ 558 h 898"/>
              <a:gd name="T40" fmla="*/ 450 w 898"/>
              <a:gd name="T41" fmla="*/ 299 h 898"/>
              <a:gd name="T42" fmla="*/ 390 w 898"/>
              <a:gd name="T43" fmla="*/ 287 h 898"/>
              <a:gd name="T44" fmla="*/ 398 w 898"/>
              <a:gd name="T45" fmla="*/ 211 h 898"/>
              <a:gd name="T46" fmla="*/ 454 w 898"/>
              <a:gd name="T47" fmla="*/ 118 h 898"/>
              <a:gd name="T48" fmla="*/ 475 w 898"/>
              <a:gd name="T49" fmla="*/ 118 h 898"/>
              <a:gd name="T50" fmla="*/ 530 w 898"/>
              <a:gd name="T51" fmla="*/ 211 h 898"/>
              <a:gd name="T52" fmla="*/ 465 w 898"/>
              <a:gd name="T53" fmla="*/ 763 h 898"/>
              <a:gd name="T54" fmla="*/ 422 w 898"/>
              <a:gd name="T55" fmla="*/ 745 h 898"/>
              <a:gd name="T56" fmla="*/ 405 w 898"/>
              <a:gd name="T57" fmla="*/ 703 h 898"/>
              <a:gd name="T58" fmla="*/ 422 w 898"/>
              <a:gd name="T59" fmla="*/ 661 h 898"/>
              <a:gd name="T60" fmla="*/ 465 w 898"/>
              <a:gd name="T61" fmla="*/ 643 h 898"/>
              <a:gd name="T62" fmla="*/ 506 w 898"/>
              <a:gd name="T63" fmla="*/ 661 h 898"/>
              <a:gd name="T64" fmla="*/ 525 w 898"/>
              <a:gd name="T65" fmla="*/ 703 h 898"/>
              <a:gd name="T66" fmla="*/ 506 w 898"/>
              <a:gd name="T67" fmla="*/ 745 h 898"/>
              <a:gd name="T68" fmla="*/ 465 w 898"/>
              <a:gd name="T69" fmla="*/ 763 h 898"/>
              <a:gd name="T70" fmla="*/ 318 w 898"/>
              <a:gd name="T71" fmla="*/ 419 h 898"/>
              <a:gd name="T72" fmla="*/ 263 w 898"/>
              <a:gd name="T73" fmla="*/ 556 h 898"/>
              <a:gd name="T74" fmla="*/ 242 w 898"/>
              <a:gd name="T75" fmla="*/ 551 h 898"/>
              <a:gd name="T76" fmla="*/ 186 w 898"/>
              <a:gd name="T77" fmla="*/ 417 h 898"/>
              <a:gd name="T78" fmla="*/ 181 w 898"/>
              <a:gd name="T79" fmla="*/ 339 h 898"/>
              <a:gd name="T80" fmla="*/ 240 w 898"/>
              <a:gd name="T81" fmla="*/ 129 h 898"/>
              <a:gd name="T82" fmla="*/ 255 w 898"/>
              <a:gd name="T83" fmla="*/ 114 h 898"/>
              <a:gd name="T84" fmla="*/ 270 w 898"/>
              <a:gd name="T85" fmla="*/ 129 h 898"/>
              <a:gd name="T86" fmla="*/ 329 w 898"/>
              <a:gd name="T87" fmla="*/ 339 h 898"/>
              <a:gd name="T88" fmla="*/ 231 w 898"/>
              <a:gd name="T89" fmla="*/ 758 h 898"/>
              <a:gd name="T90" fmla="*/ 200 w 898"/>
              <a:gd name="T91" fmla="*/ 727 h 898"/>
              <a:gd name="T92" fmla="*/ 200 w 898"/>
              <a:gd name="T93" fmla="*/ 680 h 898"/>
              <a:gd name="T94" fmla="*/ 231 w 898"/>
              <a:gd name="T95" fmla="*/ 648 h 898"/>
              <a:gd name="T96" fmla="*/ 278 w 898"/>
              <a:gd name="T97" fmla="*/ 648 h 898"/>
              <a:gd name="T98" fmla="*/ 311 w 898"/>
              <a:gd name="T99" fmla="*/ 680 h 898"/>
              <a:gd name="T100" fmla="*/ 311 w 898"/>
              <a:gd name="T101" fmla="*/ 727 h 898"/>
              <a:gd name="T102" fmla="*/ 278 w 898"/>
              <a:gd name="T103" fmla="*/ 758 h 898"/>
              <a:gd name="T104" fmla="*/ 10 w 898"/>
              <a:gd name="T105" fmla="*/ 2 h 898"/>
              <a:gd name="T106" fmla="*/ 1 w 898"/>
              <a:gd name="T107" fmla="*/ 886 h 898"/>
              <a:gd name="T108" fmla="*/ 883 w 898"/>
              <a:gd name="T109" fmla="*/ 898 h 898"/>
              <a:gd name="T110" fmla="*/ 898 w 898"/>
              <a:gd name="T111" fmla="*/ 883 h 898"/>
              <a:gd name="T112" fmla="*/ 886 w 898"/>
              <a:gd name="T11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8" h="898">
                <a:moveTo>
                  <a:pt x="718" y="464"/>
                </a:moveTo>
                <a:lnTo>
                  <a:pt x="718" y="467"/>
                </a:lnTo>
                <a:lnTo>
                  <a:pt x="717" y="470"/>
                </a:lnTo>
                <a:lnTo>
                  <a:pt x="716" y="472"/>
                </a:lnTo>
                <a:lnTo>
                  <a:pt x="714" y="474"/>
                </a:lnTo>
                <a:lnTo>
                  <a:pt x="712" y="477"/>
                </a:lnTo>
                <a:lnTo>
                  <a:pt x="710" y="478"/>
                </a:lnTo>
                <a:lnTo>
                  <a:pt x="706" y="479"/>
                </a:lnTo>
                <a:lnTo>
                  <a:pt x="703" y="479"/>
                </a:lnTo>
                <a:lnTo>
                  <a:pt x="658" y="479"/>
                </a:lnTo>
                <a:lnTo>
                  <a:pt x="658" y="543"/>
                </a:lnTo>
                <a:lnTo>
                  <a:pt x="658" y="546"/>
                </a:lnTo>
                <a:lnTo>
                  <a:pt x="657" y="549"/>
                </a:lnTo>
                <a:lnTo>
                  <a:pt x="656" y="551"/>
                </a:lnTo>
                <a:lnTo>
                  <a:pt x="654" y="554"/>
                </a:lnTo>
                <a:lnTo>
                  <a:pt x="652" y="556"/>
                </a:lnTo>
                <a:lnTo>
                  <a:pt x="650" y="557"/>
                </a:lnTo>
                <a:lnTo>
                  <a:pt x="647" y="558"/>
                </a:lnTo>
                <a:lnTo>
                  <a:pt x="643" y="558"/>
                </a:lnTo>
                <a:lnTo>
                  <a:pt x="641" y="558"/>
                </a:lnTo>
                <a:lnTo>
                  <a:pt x="638" y="557"/>
                </a:lnTo>
                <a:lnTo>
                  <a:pt x="636" y="556"/>
                </a:lnTo>
                <a:lnTo>
                  <a:pt x="634" y="554"/>
                </a:lnTo>
                <a:lnTo>
                  <a:pt x="632" y="551"/>
                </a:lnTo>
                <a:lnTo>
                  <a:pt x="631" y="549"/>
                </a:lnTo>
                <a:lnTo>
                  <a:pt x="629" y="546"/>
                </a:lnTo>
                <a:lnTo>
                  <a:pt x="628" y="543"/>
                </a:lnTo>
                <a:lnTo>
                  <a:pt x="628" y="479"/>
                </a:lnTo>
                <a:lnTo>
                  <a:pt x="583" y="479"/>
                </a:lnTo>
                <a:lnTo>
                  <a:pt x="581" y="479"/>
                </a:lnTo>
                <a:lnTo>
                  <a:pt x="578" y="478"/>
                </a:lnTo>
                <a:lnTo>
                  <a:pt x="576" y="477"/>
                </a:lnTo>
                <a:lnTo>
                  <a:pt x="574" y="474"/>
                </a:lnTo>
                <a:lnTo>
                  <a:pt x="572" y="472"/>
                </a:lnTo>
                <a:lnTo>
                  <a:pt x="571" y="470"/>
                </a:lnTo>
                <a:lnTo>
                  <a:pt x="570" y="467"/>
                </a:lnTo>
                <a:lnTo>
                  <a:pt x="570" y="464"/>
                </a:lnTo>
                <a:lnTo>
                  <a:pt x="570" y="404"/>
                </a:lnTo>
                <a:lnTo>
                  <a:pt x="570" y="402"/>
                </a:lnTo>
                <a:lnTo>
                  <a:pt x="571" y="398"/>
                </a:lnTo>
                <a:lnTo>
                  <a:pt x="572" y="396"/>
                </a:lnTo>
                <a:lnTo>
                  <a:pt x="574" y="394"/>
                </a:lnTo>
                <a:lnTo>
                  <a:pt x="576" y="392"/>
                </a:lnTo>
                <a:lnTo>
                  <a:pt x="578" y="391"/>
                </a:lnTo>
                <a:lnTo>
                  <a:pt x="581" y="390"/>
                </a:lnTo>
                <a:lnTo>
                  <a:pt x="583" y="389"/>
                </a:lnTo>
                <a:lnTo>
                  <a:pt x="628" y="389"/>
                </a:lnTo>
                <a:lnTo>
                  <a:pt x="628" y="129"/>
                </a:lnTo>
                <a:lnTo>
                  <a:pt x="629" y="126"/>
                </a:lnTo>
                <a:lnTo>
                  <a:pt x="631" y="123"/>
                </a:lnTo>
                <a:lnTo>
                  <a:pt x="632" y="121"/>
                </a:lnTo>
                <a:lnTo>
                  <a:pt x="634" y="118"/>
                </a:lnTo>
                <a:lnTo>
                  <a:pt x="636" y="117"/>
                </a:lnTo>
                <a:lnTo>
                  <a:pt x="638" y="115"/>
                </a:lnTo>
                <a:lnTo>
                  <a:pt x="641" y="114"/>
                </a:lnTo>
                <a:lnTo>
                  <a:pt x="643" y="114"/>
                </a:lnTo>
                <a:lnTo>
                  <a:pt x="647" y="114"/>
                </a:lnTo>
                <a:lnTo>
                  <a:pt x="650" y="115"/>
                </a:lnTo>
                <a:lnTo>
                  <a:pt x="652" y="117"/>
                </a:lnTo>
                <a:lnTo>
                  <a:pt x="654" y="118"/>
                </a:lnTo>
                <a:lnTo>
                  <a:pt x="656" y="121"/>
                </a:lnTo>
                <a:lnTo>
                  <a:pt x="657" y="123"/>
                </a:lnTo>
                <a:lnTo>
                  <a:pt x="658" y="127"/>
                </a:lnTo>
                <a:lnTo>
                  <a:pt x="658" y="129"/>
                </a:lnTo>
                <a:lnTo>
                  <a:pt x="658" y="389"/>
                </a:lnTo>
                <a:lnTo>
                  <a:pt x="703" y="389"/>
                </a:lnTo>
                <a:lnTo>
                  <a:pt x="706" y="390"/>
                </a:lnTo>
                <a:lnTo>
                  <a:pt x="710" y="391"/>
                </a:lnTo>
                <a:lnTo>
                  <a:pt x="712" y="392"/>
                </a:lnTo>
                <a:lnTo>
                  <a:pt x="714" y="394"/>
                </a:lnTo>
                <a:lnTo>
                  <a:pt x="716" y="396"/>
                </a:lnTo>
                <a:lnTo>
                  <a:pt x="717" y="398"/>
                </a:lnTo>
                <a:lnTo>
                  <a:pt x="718" y="402"/>
                </a:lnTo>
                <a:lnTo>
                  <a:pt x="718" y="404"/>
                </a:lnTo>
                <a:lnTo>
                  <a:pt x="718" y="464"/>
                </a:lnTo>
                <a:close/>
                <a:moveTo>
                  <a:pt x="643" y="763"/>
                </a:moveTo>
                <a:lnTo>
                  <a:pt x="638" y="762"/>
                </a:lnTo>
                <a:lnTo>
                  <a:pt x="632" y="762"/>
                </a:lnTo>
                <a:lnTo>
                  <a:pt x="626" y="760"/>
                </a:lnTo>
                <a:lnTo>
                  <a:pt x="621" y="758"/>
                </a:lnTo>
                <a:lnTo>
                  <a:pt x="616" y="756"/>
                </a:lnTo>
                <a:lnTo>
                  <a:pt x="610" y="753"/>
                </a:lnTo>
                <a:lnTo>
                  <a:pt x="606" y="749"/>
                </a:lnTo>
                <a:lnTo>
                  <a:pt x="602" y="745"/>
                </a:lnTo>
                <a:lnTo>
                  <a:pt x="597" y="741"/>
                </a:lnTo>
                <a:lnTo>
                  <a:pt x="594" y="737"/>
                </a:lnTo>
                <a:lnTo>
                  <a:pt x="591" y="731"/>
                </a:lnTo>
                <a:lnTo>
                  <a:pt x="589" y="727"/>
                </a:lnTo>
                <a:lnTo>
                  <a:pt x="587" y="720"/>
                </a:lnTo>
                <a:lnTo>
                  <a:pt x="586" y="715"/>
                </a:lnTo>
                <a:lnTo>
                  <a:pt x="584" y="710"/>
                </a:lnTo>
                <a:lnTo>
                  <a:pt x="583" y="703"/>
                </a:lnTo>
                <a:lnTo>
                  <a:pt x="584" y="697"/>
                </a:lnTo>
                <a:lnTo>
                  <a:pt x="586" y="692"/>
                </a:lnTo>
                <a:lnTo>
                  <a:pt x="587" y="685"/>
                </a:lnTo>
                <a:lnTo>
                  <a:pt x="589" y="680"/>
                </a:lnTo>
                <a:lnTo>
                  <a:pt x="591" y="674"/>
                </a:lnTo>
                <a:lnTo>
                  <a:pt x="594" y="670"/>
                </a:lnTo>
                <a:lnTo>
                  <a:pt x="597" y="665"/>
                </a:lnTo>
                <a:lnTo>
                  <a:pt x="602" y="661"/>
                </a:lnTo>
                <a:lnTo>
                  <a:pt x="606" y="657"/>
                </a:lnTo>
                <a:lnTo>
                  <a:pt x="610" y="653"/>
                </a:lnTo>
                <a:lnTo>
                  <a:pt x="616" y="651"/>
                </a:lnTo>
                <a:lnTo>
                  <a:pt x="621" y="648"/>
                </a:lnTo>
                <a:lnTo>
                  <a:pt x="626" y="646"/>
                </a:lnTo>
                <a:lnTo>
                  <a:pt x="632" y="645"/>
                </a:lnTo>
                <a:lnTo>
                  <a:pt x="638" y="643"/>
                </a:lnTo>
                <a:lnTo>
                  <a:pt x="643" y="643"/>
                </a:lnTo>
                <a:lnTo>
                  <a:pt x="650" y="643"/>
                </a:lnTo>
                <a:lnTo>
                  <a:pt x="656" y="645"/>
                </a:lnTo>
                <a:lnTo>
                  <a:pt x="662" y="646"/>
                </a:lnTo>
                <a:lnTo>
                  <a:pt x="667" y="648"/>
                </a:lnTo>
                <a:lnTo>
                  <a:pt x="672" y="651"/>
                </a:lnTo>
                <a:lnTo>
                  <a:pt x="678" y="653"/>
                </a:lnTo>
                <a:lnTo>
                  <a:pt x="682" y="657"/>
                </a:lnTo>
                <a:lnTo>
                  <a:pt x="686" y="661"/>
                </a:lnTo>
                <a:lnTo>
                  <a:pt x="690" y="665"/>
                </a:lnTo>
                <a:lnTo>
                  <a:pt x="694" y="670"/>
                </a:lnTo>
                <a:lnTo>
                  <a:pt x="697" y="674"/>
                </a:lnTo>
                <a:lnTo>
                  <a:pt x="699" y="680"/>
                </a:lnTo>
                <a:lnTo>
                  <a:pt x="701" y="685"/>
                </a:lnTo>
                <a:lnTo>
                  <a:pt x="702" y="692"/>
                </a:lnTo>
                <a:lnTo>
                  <a:pt x="703" y="697"/>
                </a:lnTo>
                <a:lnTo>
                  <a:pt x="703" y="703"/>
                </a:lnTo>
                <a:lnTo>
                  <a:pt x="703" y="710"/>
                </a:lnTo>
                <a:lnTo>
                  <a:pt x="702" y="715"/>
                </a:lnTo>
                <a:lnTo>
                  <a:pt x="701" y="720"/>
                </a:lnTo>
                <a:lnTo>
                  <a:pt x="699" y="727"/>
                </a:lnTo>
                <a:lnTo>
                  <a:pt x="697" y="731"/>
                </a:lnTo>
                <a:lnTo>
                  <a:pt x="694" y="737"/>
                </a:lnTo>
                <a:lnTo>
                  <a:pt x="690" y="741"/>
                </a:lnTo>
                <a:lnTo>
                  <a:pt x="686" y="745"/>
                </a:lnTo>
                <a:lnTo>
                  <a:pt x="682" y="749"/>
                </a:lnTo>
                <a:lnTo>
                  <a:pt x="678" y="753"/>
                </a:lnTo>
                <a:lnTo>
                  <a:pt x="672" y="756"/>
                </a:lnTo>
                <a:lnTo>
                  <a:pt x="667" y="758"/>
                </a:lnTo>
                <a:lnTo>
                  <a:pt x="662" y="760"/>
                </a:lnTo>
                <a:lnTo>
                  <a:pt x="656" y="762"/>
                </a:lnTo>
                <a:lnTo>
                  <a:pt x="650" y="762"/>
                </a:lnTo>
                <a:lnTo>
                  <a:pt x="643" y="763"/>
                </a:lnTo>
                <a:close/>
                <a:moveTo>
                  <a:pt x="540" y="284"/>
                </a:moveTo>
                <a:lnTo>
                  <a:pt x="538" y="287"/>
                </a:lnTo>
                <a:lnTo>
                  <a:pt x="537" y="290"/>
                </a:lnTo>
                <a:lnTo>
                  <a:pt x="536" y="294"/>
                </a:lnTo>
                <a:lnTo>
                  <a:pt x="534" y="296"/>
                </a:lnTo>
                <a:lnTo>
                  <a:pt x="532" y="297"/>
                </a:lnTo>
                <a:lnTo>
                  <a:pt x="530" y="298"/>
                </a:lnTo>
                <a:lnTo>
                  <a:pt x="527" y="299"/>
                </a:lnTo>
                <a:lnTo>
                  <a:pt x="525" y="299"/>
                </a:lnTo>
                <a:lnTo>
                  <a:pt x="480" y="299"/>
                </a:lnTo>
                <a:lnTo>
                  <a:pt x="480" y="543"/>
                </a:lnTo>
                <a:lnTo>
                  <a:pt x="479" y="546"/>
                </a:lnTo>
                <a:lnTo>
                  <a:pt x="479" y="549"/>
                </a:lnTo>
                <a:lnTo>
                  <a:pt x="476" y="551"/>
                </a:lnTo>
                <a:lnTo>
                  <a:pt x="475" y="554"/>
                </a:lnTo>
                <a:lnTo>
                  <a:pt x="472" y="556"/>
                </a:lnTo>
                <a:lnTo>
                  <a:pt x="470" y="557"/>
                </a:lnTo>
                <a:lnTo>
                  <a:pt x="467" y="558"/>
                </a:lnTo>
                <a:lnTo>
                  <a:pt x="465" y="558"/>
                </a:lnTo>
                <a:lnTo>
                  <a:pt x="461" y="558"/>
                </a:lnTo>
                <a:lnTo>
                  <a:pt x="458" y="557"/>
                </a:lnTo>
                <a:lnTo>
                  <a:pt x="456" y="556"/>
                </a:lnTo>
                <a:lnTo>
                  <a:pt x="454" y="554"/>
                </a:lnTo>
                <a:lnTo>
                  <a:pt x="452" y="551"/>
                </a:lnTo>
                <a:lnTo>
                  <a:pt x="451" y="549"/>
                </a:lnTo>
                <a:lnTo>
                  <a:pt x="450" y="546"/>
                </a:lnTo>
                <a:lnTo>
                  <a:pt x="450" y="543"/>
                </a:lnTo>
                <a:lnTo>
                  <a:pt x="450" y="299"/>
                </a:lnTo>
                <a:lnTo>
                  <a:pt x="405" y="299"/>
                </a:lnTo>
                <a:lnTo>
                  <a:pt x="402" y="299"/>
                </a:lnTo>
                <a:lnTo>
                  <a:pt x="398" y="298"/>
                </a:lnTo>
                <a:lnTo>
                  <a:pt x="396" y="297"/>
                </a:lnTo>
                <a:lnTo>
                  <a:pt x="394" y="296"/>
                </a:lnTo>
                <a:lnTo>
                  <a:pt x="392" y="294"/>
                </a:lnTo>
                <a:lnTo>
                  <a:pt x="391" y="290"/>
                </a:lnTo>
                <a:lnTo>
                  <a:pt x="390" y="287"/>
                </a:lnTo>
                <a:lnTo>
                  <a:pt x="390" y="284"/>
                </a:lnTo>
                <a:lnTo>
                  <a:pt x="390" y="225"/>
                </a:lnTo>
                <a:lnTo>
                  <a:pt x="390" y="222"/>
                </a:lnTo>
                <a:lnTo>
                  <a:pt x="391" y="219"/>
                </a:lnTo>
                <a:lnTo>
                  <a:pt x="392" y="217"/>
                </a:lnTo>
                <a:lnTo>
                  <a:pt x="394" y="214"/>
                </a:lnTo>
                <a:lnTo>
                  <a:pt x="396" y="212"/>
                </a:lnTo>
                <a:lnTo>
                  <a:pt x="398" y="211"/>
                </a:lnTo>
                <a:lnTo>
                  <a:pt x="402" y="210"/>
                </a:lnTo>
                <a:lnTo>
                  <a:pt x="405" y="210"/>
                </a:lnTo>
                <a:lnTo>
                  <a:pt x="450" y="210"/>
                </a:lnTo>
                <a:lnTo>
                  <a:pt x="450" y="129"/>
                </a:lnTo>
                <a:lnTo>
                  <a:pt x="450" y="126"/>
                </a:lnTo>
                <a:lnTo>
                  <a:pt x="451" y="123"/>
                </a:lnTo>
                <a:lnTo>
                  <a:pt x="452" y="121"/>
                </a:lnTo>
                <a:lnTo>
                  <a:pt x="454" y="118"/>
                </a:lnTo>
                <a:lnTo>
                  <a:pt x="456" y="117"/>
                </a:lnTo>
                <a:lnTo>
                  <a:pt x="458" y="115"/>
                </a:lnTo>
                <a:lnTo>
                  <a:pt x="461" y="114"/>
                </a:lnTo>
                <a:lnTo>
                  <a:pt x="465" y="114"/>
                </a:lnTo>
                <a:lnTo>
                  <a:pt x="467" y="114"/>
                </a:lnTo>
                <a:lnTo>
                  <a:pt x="470" y="115"/>
                </a:lnTo>
                <a:lnTo>
                  <a:pt x="472" y="117"/>
                </a:lnTo>
                <a:lnTo>
                  <a:pt x="475" y="118"/>
                </a:lnTo>
                <a:lnTo>
                  <a:pt x="476" y="121"/>
                </a:lnTo>
                <a:lnTo>
                  <a:pt x="479" y="123"/>
                </a:lnTo>
                <a:lnTo>
                  <a:pt x="479" y="127"/>
                </a:lnTo>
                <a:lnTo>
                  <a:pt x="480" y="129"/>
                </a:lnTo>
                <a:lnTo>
                  <a:pt x="480" y="210"/>
                </a:lnTo>
                <a:lnTo>
                  <a:pt x="525" y="210"/>
                </a:lnTo>
                <a:lnTo>
                  <a:pt x="527" y="210"/>
                </a:lnTo>
                <a:lnTo>
                  <a:pt x="530" y="211"/>
                </a:lnTo>
                <a:lnTo>
                  <a:pt x="532" y="212"/>
                </a:lnTo>
                <a:lnTo>
                  <a:pt x="534" y="214"/>
                </a:lnTo>
                <a:lnTo>
                  <a:pt x="536" y="217"/>
                </a:lnTo>
                <a:lnTo>
                  <a:pt x="537" y="219"/>
                </a:lnTo>
                <a:lnTo>
                  <a:pt x="538" y="222"/>
                </a:lnTo>
                <a:lnTo>
                  <a:pt x="540" y="225"/>
                </a:lnTo>
                <a:lnTo>
                  <a:pt x="540" y="284"/>
                </a:lnTo>
                <a:close/>
                <a:moveTo>
                  <a:pt x="465" y="763"/>
                </a:moveTo>
                <a:lnTo>
                  <a:pt x="458" y="762"/>
                </a:lnTo>
                <a:lnTo>
                  <a:pt x="452" y="762"/>
                </a:lnTo>
                <a:lnTo>
                  <a:pt x="446" y="760"/>
                </a:lnTo>
                <a:lnTo>
                  <a:pt x="441" y="758"/>
                </a:lnTo>
                <a:lnTo>
                  <a:pt x="436" y="756"/>
                </a:lnTo>
                <a:lnTo>
                  <a:pt x="430" y="753"/>
                </a:lnTo>
                <a:lnTo>
                  <a:pt x="426" y="749"/>
                </a:lnTo>
                <a:lnTo>
                  <a:pt x="422" y="745"/>
                </a:lnTo>
                <a:lnTo>
                  <a:pt x="419" y="741"/>
                </a:lnTo>
                <a:lnTo>
                  <a:pt x="414" y="737"/>
                </a:lnTo>
                <a:lnTo>
                  <a:pt x="412" y="731"/>
                </a:lnTo>
                <a:lnTo>
                  <a:pt x="409" y="727"/>
                </a:lnTo>
                <a:lnTo>
                  <a:pt x="407" y="720"/>
                </a:lnTo>
                <a:lnTo>
                  <a:pt x="406" y="715"/>
                </a:lnTo>
                <a:lnTo>
                  <a:pt x="405" y="710"/>
                </a:lnTo>
                <a:lnTo>
                  <a:pt x="405" y="703"/>
                </a:lnTo>
                <a:lnTo>
                  <a:pt x="405" y="697"/>
                </a:lnTo>
                <a:lnTo>
                  <a:pt x="406" y="692"/>
                </a:lnTo>
                <a:lnTo>
                  <a:pt x="407" y="685"/>
                </a:lnTo>
                <a:lnTo>
                  <a:pt x="409" y="680"/>
                </a:lnTo>
                <a:lnTo>
                  <a:pt x="412" y="674"/>
                </a:lnTo>
                <a:lnTo>
                  <a:pt x="414" y="670"/>
                </a:lnTo>
                <a:lnTo>
                  <a:pt x="419" y="665"/>
                </a:lnTo>
                <a:lnTo>
                  <a:pt x="422" y="661"/>
                </a:lnTo>
                <a:lnTo>
                  <a:pt x="426" y="657"/>
                </a:lnTo>
                <a:lnTo>
                  <a:pt x="430" y="653"/>
                </a:lnTo>
                <a:lnTo>
                  <a:pt x="436" y="651"/>
                </a:lnTo>
                <a:lnTo>
                  <a:pt x="441" y="648"/>
                </a:lnTo>
                <a:lnTo>
                  <a:pt x="446" y="646"/>
                </a:lnTo>
                <a:lnTo>
                  <a:pt x="452" y="645"/>
                </a:lnTo>
                <a:lnTo>
                  <a:pt x="458" y="643"/>
                </a:lnTo>
                <a:lnTo>
                  <a:pt x="465" y="643"/>
                </a:lnTo>
                <a:lnTo>
                  <a:pt x="470" y="643"/>
                </a:lnTo>
                <a:lnTo>
                  <a:pt x="476" y="645"/>
                </a:lnTo>
                <a:lnTo>
                  <a:pt x="482" y="646"/>
                </a:lnTo>
                <a:lnTo>
                  <a:pt x="487" y="648"/>
                </a:lnTo>
                <a:lnTo>
                  <a:pt x="492" y="651"/>
                </a:lnTo>
                <a:lnTo>
                  <a:pt x="498" y="653"/>
                </a:lnTo>
                <a:lnTo>
                  <a:pt x="502" y="657"/>
                </a:lnTo>
                <a:lnTo>
                  <a:pt x="506" y="661"/>
                </a:lnTo>
                <a:lnTo>
                  <a:pt x="511" y="665"/>
                </a:lnTo>
                <a:lnTo>
                  <a:pt x="514" y="670"/>
                </a:lnTo>
                <a:lnTo>
                  <a:pt x="517" y="674"/>
                </a:lnTo>
                <a:lnTo>
                  <a:pt x="519" y="680"/>
                </a:lnTo>
                <a:lnTo>
                  <a:pt x="521" y="685"/>
                </a:lnTo>
                <a:lnTo>
                  <a:pt x="522" y="692"/>
                </a:lnTo>
                <a:lnTo>
                  <a:pt x="524" y="697"/>
                </a:lnTo>
                <a:lnTo>
                  <a:pt x="525" y="703"/>
                </a:lnTo>
                <a:lnTo>
                  <a:pt x="524" y="710"/>
                </a:lnTo>
                <a:lnTo>
                  <a:pt x="522" y="715"/>
                </a:lnTo>
                <a:lnTo>
                  <a:pt x="521" y="720"/>
                </a:lnTo>
                <a:lnTo>
                  <a:pt x="519" y="727"/>
                </a:lnTo>
                <a:lnTo>
                  <a:pt x="517" y="731"/>
                </a:lnTo>
                <a:lnTo>
                  <a:pt x="514" y="737"/>
                </a:lnTo>
                <a:lnTo>
                  <a:pt x="511" y="741"/>
                </a:lnTo>
                <a:lnTo>
                  <a:pt x="506" y="745"/>
                </a:lnTo>
                <a:lnTo>
                  <a:pt x="502" y="749"/>
                </a:lnTo>
                <a:lnTo>
                  <a:pt x="498" y="753"/>
                </a:lnTo>
                <a:lnTo>
                  <a:pt x="492" y="756"/>
                </a:lnTo>
                <a:lnTo>
                  <a:pt x="487" y="758"/>
                </a:lnTo>
                <a:lnTo>
                  <a:pt x="482" y="760"/>
                </a:lnTo>
                <a:lnTo>
                  <a:pt x="476" y="762"/>
                </a:lnTo>
                <a:lnTo>
                  <a:pt x="470" y="762"/>
                </a:lnTo>
                <a:lnTo>
                  <a:pt x="465" y="763"/>
                </a:lnTo>
                <a:close/>
                <a:moveTo>
                  <a:pt x="330" y="404"/>
                </a:moveTo>
                <a:lnTo>
                  <a:pt x="330" y="407"/>
                </a:lnTo>
                <a:lnTo>
                  <a:pt x="329" y="410"/>
                </a:lnTo>
                <a:lnTo>
                  <a:pt x="328" y="412"/>
                </a:lnTo>
                <a:lnTo>
                  <a:pt x="326" y="414"/>
                </a:lnTo>
                <a:lnTo>
                  <a:pt x="323" y="417"/>
                </a:lnTo>
                <a:lnTo>
                  <a:pt x="320" y="418"/>
                </a:lnTo>
                <a:lnTo>
                  <a:pt x="318" y="419"/>
                </a:lnTo>
                <a:lnTo>
                  <a:pt x="315" y="419"/>
                </a:lnTo>
                <a:lnTo>
                  <a:pt x="270" y="419"/>
                </a:lnTo>
                <a:lnTo>
                  <a:pt x="270" y="543"/>
                </a:lnTo>
                <a:lnTo>
                  <a:pt x="270" y="546"/>
                </a:lnTo>
                <a:lnTo>
                  <a:pt x="269" y="549"/>
                </a:lnTo>
                <a:lnTo>
                  <a:pt x="268" y="551"/>
                </a:lnTo>
                <a:lnTo>
                  <a:pt x="266" y="554"/>
                </a:lnTo>
                <a:lnTo>
                  <a:pt x="263" y="556"/>
                </a:lnTo>
                <a:lnTo>
                  <a:pt x="260" y="557"/>
                </a:lnTo>
                <a:lnTo>
                  <a:pt x="258" y="558"/>
                </a:lnTo>
                <a:lnTo>
                  <a:pt x="255" y="558"/>
                </a:lnTo>
                <a:lnTo>
                  <a:pt x="252" y="558"/>
                </a:lnTo>
                <a:lnTo>
                  <a:pt x="250" y="557"/>
                </a:lnTo>
                <a:lnTo>
                  <a:pt x="246" y="556"/>
                </a:lnTo>
                <a:lnTo>
                  <a:pt x="244" y="554"/>
                </a:lnTo>
                <a:lnTo>
                  <a:pt x="242" y="551"/>
                </a:lnTo>
                <a:lnTo>
                  <a:pt x="241" y="549"/>
                </a:lnTo>
                <a:lnTo>
                  <a:pt x="240" y="546"/>
                </a:lnTo>
                <a:lnTo>
                  <a:pt x="240" y="543"/>
                </a:lnTo>
                <a:lnTo>
                  <a:pt x="240" y="419"/>
                </a:lnTo>
                <a:lnTo>
                  <a:pt x="195" y="419"/>
                </a:lnTo>
                <a:lnTo>
                  <a:pt x="192" y="419"/>
                </a:lnTo>
                <a:lnTo>
                  <a:pt x="190" y="418"/>
                </a:lnTo>
                <a:lnTo>
                  <a:pt x="186" y="417"/>
                </a:lnTo>
                <a:lnTo>
                  <a:pt x="184" y="414"/>
                </a:lnTo>
                <a:lnTo>
                  <a:pt x="183" y="412"/>
                </a:lnTo>
                <a:lnTo>
                  <a:pt x="181" y="410"/>
                </a:lnTo>
                <a:lnTo>
                  <a:pt x="180" y="407"/>
                </a:lnTo>
                <a:lnTo>
                  <a:pt x="180" y="404"/>
                </a:lnTo>
                <a:lnTo>
                  <a:pt x="180" y="344"/>
                </a:lnTo>
                <a:lnTo>
                  <a:pt x="180" y="342"/>
                </a:lnTo>
                <a:lnTo>
                  <a:pt x="181" y="339"/>
                </a:lnTo>
                <a:lnTo>
                  <a:pt x="183" y="336"/>
                </a:lnTo>
                <a:lnTo>
                  <a:pt x="184" y="334"/>
                </a:lnTo>
                <a:lnTo>
                  <a:pt x="186" y="332"/>
                </a:lnTo>
                <a:lnTo>
                  <a:pt x="190" y="331"/>
                </a:lnTo>
                <a:lnTo>
                  <a:pt x="192" y="330"/>
                </a:lnTo>
                <a:lnTo>
                  <a:pt x="195" y="329"/>
                </a:lnTo>
                <a:lnTo>
                  <a:pt x="240" y="329"/>
                </a:lnTo>
                <a:lnTo>
                  <a:pt x="240" y="129"/>
                </a:lnTo>
                <a:lnTo>
                  <a:pt x="240" y="126"/>
                </a:lnTo>
                <a:lnTo>
                  <a:pt x="241" y="123"/>
                </a:lnTo>
                <a:lnTo>
                  <a:pt x="242" y="121"/>
                </a:lnTo>
                <a:lnTo>
                  <a:pt x="244" y="118"/>
                </a:lnTo>
                <a:lnTo>
                  <a:pt x="246" y="117"/>
                </a:lnTo>
                <a:lnTo>
                  <a:pt x="250" y="115"/>
                </a:lnTo>
                <a:lnTo>
                  <a:pt x="252" y="114"/>
                </a:lnTo>
                <a:lnTo>
                  <a:pt x="255" y="114"/>
                </a:lnTo>
                <a:lnTo>
                  <a:pt x="258" y="114"/>
                </a:lnTo>
                <a:lnTo>
                  <a:pt x="260" y="115"/>
                </a:lnTo>
                <a:lnTo>
                  <a:pt x="263" y="117"/>
                </a:lnTo>
                <a:lnTo>
                  <a:pt x="266" y="118"/>
                </a:lnTo>
                <a:lnTo>
                  <a:pt x="268" y="121"/>
                </a:lnTo>
                <a:lnTo>
                  <a:pt x="269" y="123"/>
                </a:lnTo>
                <a:lnTo>
                  <a:pt x="270" y="127"/>
                </a:lnTo>
                <a:lnTo>
                  <a:pt x="270" y="129"/>
                </a:lnTo>
                <a:lnTo>
                  <a:pt x="270" y="329"/>
                </a:lnTo>
                <a:lnTo>
                  <a:pt x="315" y="329"/>
                </a:lnTo>
                <a:lnTo>
                  <a:pt x="318" y="330"/>
                </a:lnTo>
                <a:lnTo>
                  <a:pt x="320" y="331"/>
                </a:lnTo>
                <a:lnTo>
                  <a:pt x="323" y="332"/>
                </a:lnTo>
                <a:lnTo>
                  <a:pt x="326" y="334"/>
                </a:lnTo>
                <a:lnTo>
                  <a:pt x="328" y="336"/>
                </a:lnTo>
                <a:lnTo>
                  <a:pt x="329" y="339"/>
                </a:lnTo>
                <a:lnTo>
                  <a:pt x="330" y="342"/>
                </a:lnTo>
                <a:lnTo>
                  <a:pt x="330" y="344"/>
                </a:lnTo>
                <a:lnTo>
                  <a:pt x="330" y="404"/>
                </a:lnTo>
                <a:close/>
                <a:moveTo>
                  <a:pt x="255" y="763"/>
                </a:moveTo>
                <a:lnTo>
                  <a:pt x="249" y="762"/>
                </a:lnTo>
                <a:lnTo>
                  <a:pt x="243" y="762"/>
                </a:lnTo>
                <a:lnTo>
                  <a:pt x="237" y="760"/>
                </a:lnTo>
                <a:lnTo>
                  <a:pt x="231" y="758"/>
                </a:lnTo>
                <a:lnTo>
                  <a:pt x="226" y="756"/>
                </a:lnTo>
                <a:lnTo>
                  <a:pt x="222" y="753"/>
                </a:lnTo>
                <a:lnTo>
                  <a:pt x="216" y="749"/>
                </a:lnTo>
                <a:lnTo>
                  <a:pt x="212" y="745"/>
                </a:lnTo>
                <a:lnTo>
                  <a:pt x="209" y="741"/>
                </a:lnTo>
                <a:lnTo>
                  <a:pt x="206" y="737"/>
                </a:lnTo>
                <a:lnTo>
                  <a:pt x="203" y="731"/>
                </a:lnTo>
                <a:lnTo>
                  <a:pt x="200" y="727"/>
                </a:lnTo>
                <a:lnTo>
                  <a:pt x="198" y="720"/>
                </a:lnTo>
                <a:lnTo>
                  <a:pt x="196" y="715"/>
                </a:lnTo>
                <a:lnTo>
                  <a:pt x="195" y="710"/>
                </a:lnTo>
                <a:lnTo>
                  <a:pt x="195" y="703"/>
                </a:lnTo>
                <a:lnTo>
                  <a:pt x="195" y="697"/>
                </a:lnTo>
                <a:lnTo>
                  <a:pt x="196" y="692"/>
                </a:lnTo>
                <a:lnTo>
                  <a:pt x="198" y="685"/>
                </a:lnTo>
                <a:lnTo>
                  <a:pt x="200" y="680"/>
                </a:lnTo>
                <a:lnTo>
                  <a:pt x="203" y="674"/>
                </a:lnTo>
                <a:lnTo>
                  <a:pt x="206" y="670"/>
                </a:lnTo>
                <a:lnTo>
                  <a:pt x="209" y="665"/>
                </a:lnTo>
                <a:lnTo>
                  <a:pt x="212" y="661"/>
                </a:lnTo>
                <a:lnTo>
                  <a:pt x="216" y="657"/>
                </a:lnTo>
                <a:lnTo>
                  <a:pt x="222" y="653"/>
                </a:lnTo>
                <a:lnTo>
                  <a:pt x="226" y="651"/>
                </a:lnTo>
                <a:lnTo>
                  <a:pt x="231" y="648"/>
                </a:lnTo>
                <a:lnTo>
                  <a:pt x="237" y="646"/>
                </a:lnTo>
                <a:lnTo>
                  <a:pt x="243" y="645"/>
                </a:lnTo>
                <a:lnTo>
                  <a:pt x="249" y="643"/>
                </a:lnTo>
                <a:lnTo>
                  <a:pt x="255" y="643"/>
                </a:lnTo>
                <a:lnTo>
                  <a:pt x="261" y="643"/>
                </a:lnTo>
                <a:lnTo>
                  <a:pt x="267" y="645"/>
                </a:lnTo>
                <a:lnTo>
                  <a:pt x="273" y="646"/>
                </a:lnTo>
                <a:lnTo>
                  <a:pt x="278" y="648"/>
                </a:lnTo>
                <a:lnTo>
                  <a:pt x="284" y="651"/>
                </a:lnTo>
                <a:lnTo>
                  <a:pt x="288" y="653"/>
                </a:lnTo>
                <a:lnTo>
                  <a:pt x="293" y="657"/>
                </a:lnTo>
                <a:lnTo>
                  <a:pt x="298" y="661"/>
                </a:lnTo>
                <a:lnTo>
                  <a:pt x="301" y="665"/>
                </a:lnTo>
                <a:lnTo>
                  <a:pt x="304" y="670"/>
                </a:lnTo>
                <a:lnTo>
                  <a:pt x="307" y="674"/>
                </a:lnTo>
                <a:lnTo>
                  <a:pt x="311" y="680"/>
                </a:lnTo>
                <a:lnTo>
                  <a:pt x="312" y="685"/>
                </a:lnTo>
                <a:lnTo>
                  <a:pt x="314" y="692"/>
                </a:lnTo>
                <a:lnTo>
                  <a:pt x="315" y="697"/>
                </a:lnTo>
                <a:lnTo>
                  <a:pt x="315" y="703"/>
                </a:lnTo>
                <a:lnTo>
                  <a:pt x="315" y="710"/>
                </a:lnTo>
                <a:lnTo>
                  <a:pt x="314" y="715"/>
                </a:lnTo>
                <a:lnTo>
                  <a:pt x="312" y="720"/>
                </a:lnTo>
                <a:lnTo>
                  <a:pt x="311" y="727"/>
                </a:lnTo>
                <a:lnTo>
                  <a:pt x="307" y="731"/>
                </a:lnTo>
                <a:lnTo>
                  <a:pt x="304" y="737"/>
                </a:lnTo>
                <a:lnTo>
                  <a:pt x="301" y="741"/>
                </a:lnTo>
                <a:lnTo>
                  <a:pt x="298" y="745"/>
                </a:lnTo>
                <a:lnTo>
                  <a:pt x="293" y="749"/>
                </a:lnTo>
                <a:lnTo>
                  <a:pt x="288" y="753"/>
                </a:lnTo>
                <a:lnTo>
                  <a:pt x="284" y="756"/>
                </a:lnTo>
                <a:lnTo>
                  <a:pt x="278" y="758"/>
                </a:lnTo>
                <a:lnTo>
                  <a:pt x="273" y="760"/>
                </a:lnTo>
                <a:lnTo>
                  <a:pt x="267" y="762"/>
                </a:lnTo>
                <a:lnTo>
                  <a:pt x="261" y="762"/>
                </a:lnTo>
                <a:lnTo>
                  <a:pt x="255" y="763"/>
                </a:lnTo>
                <a:close/>
                <a:moveTo>
                  <a:pt x="883" y="0"/>
                </a:moveTo>
                <a:lnTo>
                  <a:pt x="15" y="0"/>
                </a:lnTo>
                <a:lnTo>
                  <a:pt x="13" y="0"/>
                </a:lnTo>
                <a:lnTo>
                  <a:pt x="10" y="2"/>
                </a:lnTo>
                <a:lnTo>
                  <a:pt x="8" y="3"/>
                </a:lnTo>
                <a:lnTo>
                  <a:pt x="6" y="5"/>
                </a:lnTo>
                <a:lnTo>
                  <a:pt x="3" y="7"/>
                </a:lnTo>
                <a:lnTo>
                  <a:pt x="2" y="10"/>
                </a:lnTo>
                <a:lnTo>
                  <a:pt x="1" y="12"/>
                </a:lnTo>
                <a:lnTo>
                  <a:pt x="0" y="15"/>
                </a:lnTo>
                <a:lnTo>
                  <a:pt x="0" y="883"/>
                </a:lnTo>
                <a:lnTo>
                  <a:pt x="1" y="886"/>
                </a:lnTo>
                <a:lnTo>
                  <a:pt x="2" y="888"/>
                </a:lnTo>
                <a:lnTo>
                  <a:pt x="3" y="892"/>
                </a:lnTo>
                <a:lnTo>
                  <a:pt x="6" y="894"/>
                </a:lnTo>
                <a:lnTo>
                  <a:pt x="8" y="895"/>
                </a:lnTo>
                <a:lnTo>
                  <a:pt x="10" y="897"/>
                </a:lnTo>
                <a:lnTo>
                  <a:pt x="13" y="897"/>
                </a:lnTo>
                <a:lnTo>
                  <a:pt x="15" y="898"/>
                </a:lnTo>
                <a:lnTo>
                  <a:pt x="883" y="898"/>
                </a:lnTo>
                <a:lnTo>
                  <a:pt x="886" y="897"/>
                </a:lnTo>
                <a:lnTo>
                  <a:pt x="888" y="897"/>
                </a:lnTo>
                <a:lnTo>
                  <a:pt x="892" y="895"/>
                </a:lnTo>
                <a:lnTo>
                  <a:pt x="894" y="894"/>
                </a:lnTo>
                <a:lnTo>
                  <a:pt x="896" y="892"/>
                </a:lnTo>
                <a:lnTo>
                  <a:pt x="897" y="888"/>
                </a:lnTo>
                <a:lnTo>
                  <a:pt x="898" y="886"/>
                </a:lnTo>
                <a:lnTo>
                  <a:pt x="898" y="883"/>
                </a:lnTo>
                <a:lnTo>
                  <a:pt x="898" y="15"/>
                </a:lnTo>
                <a:lnTo>
                  <a:pt x="898" y="12"/>
                </a:lnTo>
                <a:lnTo>
                  <a:pt x="897" y="10"/>
                </a:lnTo>
                <a:lnTo>
                  <a:pt x="896" y="7"/>
                </a:lnTo>
                <a:lnTo>
                  <a:pt x="894" y="5"/>
                </a:lnTo>
                <a:lnTo>
                  <a:pt x="892" y="3"/>
                </a:lnTo>
                <a:lnTo>
                  <a:pt x="888" y="2"/>
                </a:lnTo>
                <a:lnTo>
                  <a:pt x="886" y="0"/>
                </a:lnTo>
                <a:lnTo>
                  <a:pt x="883"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Tree>
    <p:extLst>
      <p:ext uri="{BB962C8B-B14F-4D97-AF65-F5344CB8AC3E}">
        <p14:creationId xmlns:p14="http://schemas.microsoft.com/office/powerpoint/2010/main" val="3299715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257487" cy="6858000"/>
          </a:xfrm>
          <a:prstGeom prst="rect">
            <a:avLst/>
          </a:prstGeom>
        </p:spPr>
      </p:pic>
    </p:spTree>
    <p:extLst>
      <p:ext uri="{BB962C8B-B14F-4D97-AF65-F5344CB8AC3E}">
        <p14:creationId xmlns:p14="http://schemas.microsoft.com/office/powerpoint/2010/main" val="189876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rtlCol="0"/>
          <a:lstStyle/>
          <a:p>
            <a:r>
              <a:rPr lang="es-ES" dirty="0"/>
              <a:t>Diapositiva de análisis de proyecto 3</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CAPITULO II</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rapezoide 1">
            <a:extLst>
              <a:ext uri="{FF2B5EF4-FFF2-40B4-BE49-F238E27FC236}">
                <a16:creationId xmlns:a16="http://schemas.microsoft.com/office/drawing/2014/main" id="{5B804E9F-B6B5-41F9-9B63-9AF435FDC2B7}"/>
              </a:ext>
              <a:ext uri="{C183D7F6-B498-43B3-948B-1728B52AA6E4}">
                <adec:decorative xmlns:adec="http://schemas.microsoft.com/office/drawing/2017/decorative" val="1"/>
              </a:ext>
            </a:extLst>
          </p:cNvPr>
          <p:cNvSpPr/>
          <p:nvPr/>
        </p:nvSpPr>
        <p:spPr>
          <a:xfrm rot="5400000">
            <a:off x="-405667"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3" name="Trapezoide 42">
            <a:extLst>
              <a:ext uri="{FF2B5EF4-FFF2-40B4-BE49-F238E27FC236}">
                <a16:creationId xmlns:a16="http://schemas.microsoft.com/office/drawing/2014/main" id="{0092C447-C8E1-4B12-B012-E6D21CBB1FBE}"/>
              </a:ext>
              <a:ext uri="{C183D7F6-B498-43B3-948B-1728B52AA6E4}">
                <adec:decorative xmlns:adec="http://schemas.microsoft.com/office/drawing/2017/decorative" val="1"/>
              </a:ext>
            </a:extLst>
          </p:cNvPr>
          <p:cNvSpPr/>
          <p:nvPr/>
        </p:nvSpPr>
        <p:spPr>
          <a:xfrm rot="5400000">
            <a:off x="1761132" y="2673357"/>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4" name="Trapezoide 43">
            <a:extLst>
              <a:ext uri="{FF2B5EF4-FFF2-40B4-BE49-F238E27FC236}">
                <a16:creationId xmlns:a16="http://schemas.microsoft.com/office/drawing/2014/main" id="{7E139379-1914-4446-8D6D-984A47041A54}"/>
              </a:ext>
              <a:ext uri="{C183D7F6-B498-43B3-948B-1728B52AA6E4}">
                <adec:decorative xmlns:adec="http://schemas.microsoft.com/office/drawing/2017/decorative" val="1"/>
              </a:ext>
            </a:extLst>
          </p:cNvPr>
          <p:cNvSpPr/>
          <p:nvPr/>
        </p:nvSpPr>
        <p:spPr>
          <a:xfrm rot="5400000">
            <a:off x="3927930"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5" name="Trapezoide 44">
            <a:extLst>
              <a:ext uri="{FF2B5EF4-FFF2-40B4-BE49-F238E27FC236}">
                <a16:creationId xmlns:a16="http://schemas.microsoft.com/office/drawing/2014/main" id="{F79B51BB-1B30-4ED8-B26D-21EE8BC675B2}"/>
              </a:ext>
              <a:ext uri="{C183D7F6-B498-43B3-948B-1728B52AA6E4}">
                <adec:decorative xmlns:adec="http://schemas.microsoft.com/office/drawing/2017/decorative" val="1"/>
              </a:ext>
            </a:extLst>
          </p:cNvPr>
          <p:cNvSpPr/>
          <p:nvPr/>
        </p:nvSpPr>
        <p:spPr>
          <a:xfrm rot="5400000">
            <a:off x="6094728" y="2631261"/>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6" name="Trapezoide 45">
            <a:extLst>
              <a:ext uri="{FF2B5EF4-FFF2-40B4-BE49-F238E27FC236}">
                <a16:creationId xmlns:a16="http://schemas.microsoft.com/office/drawing/2014/main" id="{89DA262E-0502-4E65-8ABA-E063880EAC4C}"/>
              </a:ext>
              <a:ext uri="{C183D7F6-B498-43B3-948B-1728B52AA6E4}">
                <adec:decorative xmlns:adec="http://schemas.microsoft.com/office/drawing/2017/decorative" val="1"/>
              </a:ext>
            </a:extLst>
          </p:cNvPr>
          <p:cNvSpPr/>
          <p:nvPr/>
        </p:nvSpPr>
        <p:spPr>
          <a:xfrm rot="5400000">
            <a:off x="8263685"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Rectángulo 3">
            <a:extLst>
              <a:ext uri="{FF2B5EF4-FFF2-40B4-BE49-F238E27FC236}">
                <a16:creationId xmlns:a16="http://schemas.microsoft.com/office/drawing/2014/main" id="{3F19BFA5-D0CA-4CF0-8499-504D956B6563}"/>
              </a:ext>
            </a:extLst>
          </p:cNvPr>
          <p:cNvSpPr/>
          <p:nvPr/>
        </p:nvSpPr>
        <p:spPr>
          <a:xfrm>
            <a:off x="762113" y="2886560"/>
            <a:ext cx="1998424" cy="2646878"/>
          </a:xfrm>
          <a:prstGeom prst="rect">
            <a:avLst/>
          </a:prstGeom>
        </p:spPr>
        <p:txBody>
          <a:bodyPr wrap="square" lIns="0" tIns="0" rIns="0" bIns="0" rtlCol="0">
            <a:spAutoFit/>
          </a:bodyPr>
          <a:lstStyle/>
          <a:p>
            <a:pPr algn="ctr" rtl="0"/>
            <a:r>
              <a:rPr lang="es-ES" sz="1600" b="1" dirty="0">
                <a:solidFill>
                  <a:schemeClr val="bg1"/>
                </a:solidFill>
              </a:rPr>
              <a:t>SUPERINTENDENCIA DE BANCOS</a:t>
            </a:r>
          </a:p>
          <a:p>
            <a:pPr algn="just"/>
            <a:r>
              <a:rPr lang="es-ES" sz="1400" dirty="0"/>
              <a:t>La Superintendencia de Bancos es un organismo técnico de derecho público, con personalidad jurídica, parte de la Función de Transparencia y Control Social, con autonomía administrativa, financiera, presupuestaria y organizativa.</a:t>
            </a:r>
            <a:endParaRPr lang="es-ES" sz="1400" b="1" dirty="0">
              <a:solidFill>
                <a:schemeClr val="bg1"/>
              </a:solidFill>
            </a:endParaRPr>
          </a:p>
        </p:txBody>
      </p:sp>
      <p:sp>
        <p:nvSpPr>
          <p:cNvPr id="47" name="Rectángulo 46">
            <a:extLst>
              <a:ext uri="{FF2B5EF4-FFF2-40B4-BE49-F238E27FC236}">
                <a16:creationId xmlns:a16="http://schemas.microsoft.com/office/drawing/2014/main" id="{1751D31D-3535-411D-8BAC-95CCC90AB185}"/>
              </a:ext>
            </a:extLst>
          </p:cNvPr>
          <p:cNvSpPr/>
          <p:nvPr/>
        </p:nvSpPr>
        <p:spPr>
          <a:xfrm>
            <a:off x="3243403" y="2886560"/>
            <a:ext cx="1371600" cy="492443"/>
          </a:xfrm>
          <a:prstGeom prst="rect">
            <a:avLst/>
          </a:prstGeom>
        </p:spPr>
        <p:txBody>
          <a:bodyPr wrap="square" lIns="0" tIns="0" rIns="0" bIns="0" rtlCol="0">
            <a:spAutoFit/>
          </a:bodyPr>
          <a:lstStyle/>
          <a:p>
            <a:pPr algn="ctr" rtl="0"/>
            <a:r>
              <a:rPr lang="es-ES" sz="1600" b="1" dirty="0">
                <a:solidFill>
                  <a:schemeClr val="bg1"/>
                </a:solidFill>
              </a:rPr>
              <a:t>ACUERDOS BASILEA</a:t>
            </a:r>
          </a:p>
        </p:txBody>
      </p:sp>
      <p:sp>
        <p:nvSpPr>
          <p:cNvPr id="48" name="Rectángulo 47">
            <a:extLst>
              <a:ext uri="{FF2B5EF4-FFF2-40B4-BE49-F238E27FC236}">
                <a16:creationId xmlns:a16="http://schemas.microsoft.com/office/drawing/2014/main" id="{FA4D735A-8F75-4E2A-8F1A-CC303B0718BA}"/>
              </a:ext>
            </a:extLst>
          </p:cNvPr>
          <p:cNvSpPr/>
          <p:nvPr/>
        </p:nvSpPr>
        <p:spPr>
          <a:xfrm>
            <a:off x="5219979" y="2886560"/>
            <a:ext cx="1752042" cy="492443"/>
          </a:xfrm>
          <a:prstGeom prst="rect">
            <a:avLst/>
          </a:prstGeom>
        </p:spPr>
        <p:txBody>
          <a:bodyPr wrap="square" lIns="0" tIns="0" rIns="0" bIns="0" rtlCol="0">
            <a:spAutoFit/>
          </a:bodyPr>
          <a:lstStyle/>
          <a:p>
            <a:pPr algn="ctr" rtl="0"/>
            <a:r>
              <a:rPr lang="es-ES" sz="1600" b="1" dirty="0">
                <a:solidFill>
                  <a:schemeClr val="bg1"/>
                </a:solidFill>
              </a:rPr>
              <a:t>RIESGO DE CRÉDITO</a:t>
            </a:r>
          </a:p>
        </p:txBody>
      </p:sp>
      <p:sp>
        <p:nvSpPr>
          <p:cNvPr id="49" name="Rectángulo 48">
            <a:extLst>
              <a:ext uri="{FF2B5EF4-FFF2-40B4-BE49-F238E27FC236}">
                <a16:creationId xmlns:a16="http://schemas.microsoft.com/office/drawing/2014/main" id="{54AB9282-0505-49EB-AABF-998083225E3A}"/>
              </a:ext>
            </a:extLst>
          </p:cNvPr>
          <p:cNvSpPr/>
          <p:nvPr/>
        </p:nvSpPr>
        <p:spPr>
          <a:xfrm>
            <a:off x="7386779" y="2886560"/>
            <a:ext cx="1752041" cy="492443"/>
          </a:xfrm>
          <a:prstGeom prst="rect">
            <a:avLst/>
          </a:prstGeom>
        </p:spPr>
        <p:txBody>
          <a:bodyPr wrap="square" lIns="0" tIns="0" rIns="0" bIns="0" rtlCol="0">
            <a:spAutoFit/>
          </a:bodyPr>
          <a:lstStyle/>
          <a:p>
            <a:pPr algn="ctr" rtl="0"/>
            <a:r>
              <a:rPr lang="es-ES" sz="1600" b="1" dirty="0">
                <a:solidFill>
                  <a:schemeClr val="bg1"/>
                </a:solidFill>
              </a:rPr>
              <a:t>CRÉDITO DE CONSUMO</a:t>
            </a:r>
          </a:p>
        </p:txBody>
      </p:sp>
      <p:sp>
        <p:nvSpPr>
          <p:cNvPr id="50" name="Rectángulo 49">
            <a:extLst>
              <a:ext uri="{FF2B5EF4-FFF2-40B4-BE49-F238E27FC236}">
                <a16:creationId xmlns:a16="http://schemas.microsoft.com/office/drawing/2014/main" id="{D668C4B5-BCEC-465A-ADA5-6A054B15F7A3}"/>
              </a:ext>
            </a:extLst>
          </p:cNvPr>
          <p:cNvSpPr/>
          <p:nvPr/>
        </p:nvSpPr>
        <p:spPr>
          <a:xfrm>
            <a:off x="9431465" y="2886560"/>
            <a:ext cx="1996265" cy="492443"/>
          </a:xfrm>
          <a:prstGeom prst="rect">
            <a:avLst/>
          </a:prstGeom>
        </p:spPr>
        <p:txBody>
          <a:bodyPr wrap="square" lIns="0" tIns="0" rIns="0" bIns="0" rtlCol="0">
            <a:spAutoFit/>
          </a:bodyPr>
          <a:lstStyle/>
          <a:p>
            <a:pPr algn="ctr" rtl="0"/>
            <a:r>
              <a:rPr lang="es-ES" sz="1600" b="1" dirty="0">
                <a:solidFill>
                  <a:schemeClr val="bg1"/>
                </a:solidFill>
              </a:rPr>
              <a:t>MOROSIDAD EN LA CARTERA DE CRÉDITO</a:t>
            </a:r>
          </a:p>
        </p:txBody>
      </p:sp>
      <p:sp>
        <p:nvSpPr>
          <p:cNvPr id="52" name="Rectángulo 51">
            <a:extLst>
              <a:ext uri="{FF2B5EF4-FFF2-40B4-BE49-F238E27FC236}">
                <a16:creationId xmlns:a16="http://schemas.microsoft.com/office/drawing/2014/main" id="{A8534162-B6E2-4579-9DAD-AD8DE07459BC}"/>
              </a:ext>
            </a:extLst>
          </p:cNvPr>
          <p:cNvSpPr/>
          <p:nvPr/>
        </p:nvSpPr>
        <p:spPr>
          <a:xfrm>
            <a:off x="2931069" y="3443057"/>
            <a:ext cx="1996266" cy="1949252"/>
          </a:xfrm>
          <a:prstGeom prst="rect">
            <a:avLst/>
          </a:prstGeom>
        </p:spPr>
        <p:txBody>
          <a:bodyPr wrap="square" lIns="0" tIns="0" rIns="0" bIns="0" rtlCol="0" anchor="t">
            <a:spAutoFit/>
          </a:bodyPr>
          <a:lstStyle/>
          <a:p>
            <a:pPr algn="just">
              <a:lnSpc>
                <a:spcPts val="1900"/>
              </a:lnSpc>
            </a:pPr>
            <a:r>
              <a:rPr lang="es-ES" sz="1400" dirty="0"/>
              <a:t>Basilea es la recopilación de medidas acordadas a nivel mundial bajo el comité de Supervisión Bancaria con la finalidad de reforzar la regulación y supervisión de la gestión de riesgo de bancos</a:t>
            </a:r>
            <a:endParaRPr lang="es-ES" sz="1400" dirty="0">
              <a:solidFill>
                <a:schemeClr val="bg1"/>
              </a:solidFill>
              <a:cs typeface="Segoe UI" panose="020B0502040204020203" pitchFamily="34" charset="0"/>
            </a:endParaRPr>
          </a:p>
        </p:txBody>
      </p:sp>
      <p:sp>
        <p:nvSpPr>
          <p:cNvPr id="53" name="Rectángulo 52">
            <a:extLst>
              <a:ext uri="{FF2B5EF4-FFF2-40B4-BE49-F238E27FC236}">
                <a16:creationId xmlns:a16="http://schemas.microsoft.com/office/drawing/2014/main" id="{E1535E1C-6EBC-45D8-BCE1-D5B947A61FB6}"/>
              </a:ext>
            </a:extLst>
          </p:cNvPr>
          <p:cNvSpPr/>
          <p:nvPr/>
        </p:nvSpPr>
        <p:spPr>
          <a:xfrm>
            <a:off x="5219979" y="3653603"/>
            <a:ext cx="1752042" cy="1705595"/>
          </a:xfrm>
          <a:prstGeom prst="rect">
            <a:avLst/>
          </a:prstGeom>
        </p:spPr>
        <p:txBody>
          <a:bodyPr wrap="square" lIns="0" tIns="0" rIns="0" bIns="0" rtlCol="0" anchor="t">
            <a:spAutoFit/>
          </a:bodyPr>
          <a:lstStyle/>
          <a:p>
            <a:pPr algn="ctr">
              <a:lnSpc>
                <a:spcPts val="1900"/>
              </a:lnSpc>
            </a:pPr>
            <a:r>
              <a:rPr lang="es-ES" sz="1400" dirty="0"/>
              <a:t>Riesgo de Crédito es la posibilidad de pérdida debido al incumplimiento del prestatario o la contraparte en operaciones directas</a:t>
            </a:r>
            <a:r>
              <a:rPr lang="es-ES" sz="1400" dirty="0">
                <a:solidFill>
                  <a:schemeClr val="bg1"/>
                </a:solidFill>
                <a:cs typeface="Segoe UI" panose="020B0502040204020203" pitchFamily="34" charset="0"/>
              </a:rPr>
              <a:t>. </a:t>
            </a:r>
          </a:p>
        </p:txBody>
      </p:sp>
      <p:sp>
        <p:nvSpPr>
          <p:cNvPr id="54" name="Rectángulo 53">
            <a:extLst>
              <a:ext uri="{FF2B5EF4-FFF2-40B4-BE49-F238E27FC236}">
                <a16:creationId xmlns:a16="http://schemas.microsoft.com/office/drawing/2014/main" id="{28FF18A5-7B4E-4493-B38D-E732E033F82F}"/>
              </a:ext>
            </a:extLst>
          </p:cNvPr>
          <p:cNvSpPr/>
          <p:nvPr/>
        </p:nvSpPr>
        <p:spPr>
          <a:xfrm>
            <a:off x="7316536" y="3489151"/>
            <a:ext cx="1944395" cy="1949252"/>
          </a:xfrm>
          <a:prstGeom prst="rect">
            <a:avLst/>
          </a:prstGeom>
        </p:spPr>
        <p:txBody>
          <a:bodyPr wrap="square" lIns="0" tIns="0" rIns="0" bIns="0" rtlCol="0" anchor="t">
            <a:spAutoFit/>
          </a:bodyPr>
          <a:lstStyle/>
          <a:p>
            <a:pPr algn="just">
              <a:lnSpc>
                <a:spcPts val="1900"/>
              </a:lnSpc>
            </a:pPr>
            <a:r>
              <a:rPr lang="es-ES" sz="1400" dirty="0">
                <a:cs typeface="Segoe UI" panose="020B0502040204020203" pitchFamily="34" charset="0"/>
              </a:rPr>
              <a:t>S</a:t>
            </a:r>
            <a:r>
              <a:rPr lang="es-ES" sz="1400" dirty="0"/>
              <a:t>e registrarán en esta cuenta aquellos créditos otorgados a personas naturales, destinado a la compra de bienes, servicios o gastos no relacionados con una actividad productiva</a:t>
            </a:r>
            <a:r>
              <a:rPr lang="es-ES" sz="1400" dirty="0">
                <a:solidFill>
                  <a:schemeClr val="bg1"/>
                </a:solidFill>
                <a:cs typeface="Segoe UI" panose="020B0502040204020203" pitchFamily="34" charset="0"/>
              </a:rPr>
              <a:t>. </a:t>
            </a:r>
          </a:p>
        </p:txBody>
      </p:sp>
      <p:sp>
        <p:nvSpPr>
          <p:cNvPr id="55" name="Rectángulo 54">
            <a:extLst>
              <a:ext uri="{FF2B5EF4-FFF2-40B4-BE49-F238E27FC236}">
                <a16:creationId xmlns:a16="http://schemas.microsoft.com/office/drawing/2014/main" id="{5BCD242F-9A97-473E-8E17-3F6C3C75CE68}"/>
              </a:ext>
            </a:extLst>
          </p:cNvPr>
          <p:cNvSpPr/>
          <p:nvPr/>
        </p:nvSpPr>
        <p:spPr>
          <a:xfrm>
            <a:off x="9555735" y="3871445"/>
            <a:ext cx="1752042" cy="1218282"/>
          </a:xfrm>
          <a:prstGeom prst="rect">
            <a:avLst/>
          </a:prstGeom>
        </p:spPr>
        <p:txBody>
          <a:bodyPr wrap="square" lIns="0" tIns="0" rIns="0" bIns="0" rtlCol="0" anchor="t">
            <a:spAutoFit/>
          </a:bodyPr>
          <a:lstStyle/>
          <a:p>
            <a:pPr algn="ctr">
              <a:lnSpc>
                <a:spcPts val="1900"/>
              </a:lnSpc>
            </a:pPr>
            <a:r>
              <a:rPr lang="es-ES" sz="1400" dirty="0"/>
              <a:t>La morosidad crediticia constituye una de los más importantes señales que advierten las crisis financieras</a:t>
            </a:r>
            <a:r>
              <a:rPr lang="es-ES" sz="1400" dirty="0">
                <a:solidFill>
                  <a:schemeClr val="bg1"/>
                </a:solidFill>
                <a:cs typeface="Segoe UI" panose="020B0502040204020203" pitchFamily="34" charset="0"/>
              </a:rPr>
              <a:t>. </a:t>
            </a:r>
          </a:p>
        </p:txBody>
      </p:sp>
      <p:sp>
        <p:nvSpPr>
          <p:cNvPr id="57" name="Forma libre 4344" descr="Icono de llave inglesa. ">
            <a:extLst>
              <a:ext uri="{FF2B5EF4-FFF2-40B4-BE49-F238E27FC236}">
                <a16:creationId xmlns:a16="http://schemas.microsoft.com/office/drawing/2014/main" id="{C131659B-1A41-4821-9349-1E69BBBB560E}"/>
              </a:ext>
            </a:extLst>
          </p:cNvPr>
          <p:cNvSpPr>
            <a:spLocks/>
          </p:cNvSpPr>
          <p:nvPr/>
        </p:nvSpPr>
        <p:spPr bwMode="auto">
          <a:xfrm>
            <a:off x="3742205" y="2300343"/>
            <a:ext cx="373996" cy="373996"/>
          </a:xfrm>
          <a:custGeom>
            <a:avLst/>
            <a:gdLst>
              <a:gd name="T0" fmla="*/ 853 w 886"/>
              <a:gd name="T1" fmla="*/ 137 h 886"/>
              <a:gd name="T2" fmla="*/ 842 w 886"/>
              <a:gd name="T3" fmla="*/ 134 h 886"/>
              <a:gd name="T4" fmla="*/ 833 w 886"/>
              <a:gd name="T5" fmla="*/ 138 h 886"/>
              <a:gd name="T6" fmla="*/ 646 w 886"/>
              <a:gd name="T7" fmla="*/ 172 h 886"/>
              <a:gd name="T8" fmla="*/ 754 w 886"/>
              <a:gd name="T9" fmla="*/ 46 h 886"/>
              <a:gd name="T10" fmla="*/ 754 w 886"/>
              <a:gd name="T11" fmla="*/ 37 h 886"/>
              <a:gd name="T12" fmla="*/ 747 w 886"/>
              <a:gd name="T13" fmla="*/ 29 h 886"/>
              <a:gd name="T14" fmla="*/ 704 w 886"/>
              <a:gd name="T15" fmla="*/ 12 h 886"/>
              <a:gd name="T16" fmla="*/ 659 w 886"/>
              <a:gd name="T17" fmla="*/ 2 h 886"/>
              <a:gd name="T18" fmla="*/ 615 w 886"/>
              <a:gd name="T19" fmla="*/ 0 h 886"/>
              <a:gd name="T20" fmla="*/ 577 w 886"/>
              <a:gd name="T21" fmla="*/ 6 h 886"/>
              <a:gd name="T22" fmla="*/ 539 w 886"/>
              <a:gd name="T23" fmla="*/ 15 h 886"/>
              <a:gd name="T24" fmla="*/ 505 w 886"/>
              <a:gd name="T25" fmla="*/ 31 h 886"/>
              <a:gd name="T26" fmla="*/ 473 w 886"/>
              <a:gd name="T27" fmla="*/ 52 h 886"/>
              <a:gd name="T28" fmla="*/ 443 w 886"/>
              <a:gd name="T29" fmla="*/ 76 h 886"/>
              <a:gd name="T30" fmla="*/ 405 w 886"/>
              <a:gd name="T31" fmla="*/ 124 h 886"/>
              <a:gd name="T32" fmla="*/ 380 w 886"/>
              <a:gd name="T33" fmla="*/ 178 h 886"/>
              <a:gd name="T34" fmla="*/ 368 w 886"/>
              <a:gd name="T35" fmla="*/ 235 h 886"/>
              <a:gd name="T36" fmla="*/ 368 w 886"/>
              <a:gd name="T37" fmla="*/ 293 h 886"/>
              <a:gd name="T38" fmla="*/ 382 w 886"/>
              <a:gd name="T39" fmla="*/ 351 h 886"/>
              <a:gd name="T40" fmla="*/ 21 w 886"/>
              <a:gd name="T41" fmla="*/ 738 h 886"/>
              <a:gd name="T42" fmla="*/ 7 w 886"/>
              <a:gd name="T43" fmla="*/ 762 h 886"/>
              <a:gd name="T44" fmla="*/ 1 w 886"/>
              <a:gd name="T45" fmla="*/ 787 h 886"/>
              <a:gd name="T46" fmla="*/ 2 w 886"/>
              <a:gd name="T47" fmla="*/ 813 h 886"/>
              <a:gd name="T48" fmla="*/ 11 w 886"/>
              <a:gd name="T49" fmla="*/ 838 h 886"/>
              <a:gd name="T50" fmla="*/ 27 w 886"/>
              <a:gd name="T51" fmla="*/ 860 h 886"/>
              <a:gd name="T52" fmla="*/ 48 w 886"/>
              <a:gd name="T53" fmla="*/ 875 h 886"/>
              <a:gd name="T54" fmla="*/ 73 w 886"/>
              <a:gd name="T55" fmla="*/ 884 h 886"/>
              <a:gd name="T56" fmla="*/ 99 w 886"/>
              <a:gd name="T57" fmla="*/ 885 h 886"/>
              <a:gd name="T58" fmla="*/ 125 w 886"/>
              <a:gd name="T59" fmla="*/ 879 h 886"/>
              <a:gd name="T60" fmla="*/ 148 w 886"/>
              <a:gd name="T61" fmla="*/ 866 h 886"/>
              <a:gd name="T62" fmla="*/ 530 w 886"/>
              <a:gd name="T63" fmla="*/ 502 h 886"/>
              <a:gd name="T64" fmla="*/ 570 w 886"/>
              <a:gd name="T65" fmla="*/ 515 h 886"/>
              <a:gd name="T66" fmla="*/ 612 w 886"/>
              <a:gd name="T67" fmla="*/ 520 h 886"/>
              <a:gd name="T68" fmla="*/ 626 w 886"/>
              <a:gd name="T69" fmla="*/ 520 h 886"/>
              <a:gd name="T70" fmla="*/ 664 w 886"/>
              <a:gd name="T71" fmla="*/ 518 h 886"/>
              <a:gd name="T72" fmla="*/ 702 w 886"/>
              <a:gd name="T73" fmla="*/ 509 h 886"/>
              <a:gd name="T74" fmla="*/ 737 w 886"/>
              <a:gd name="T75" fmla="*/ 496 h 886"/>
              <a:gd name="T76" fmla="*/ 769 w 886"/>
              <a:gd name="T77" fmla="*/ 477 h 886"/>
              <a:gd name="T78" fmla="*/ 800 w 886"/>
              <a:gd name="T79" fmla="*/ 454 h 886"/>
              <a:gd name="T80" fmla="*/ 837 w 886"/>
              <a:gd name="T81" fmla="*/ 413 h 886"/>
              <a:gd name="T82" fmla="*/ 867 w 886"/>
              <a:gd name="T83" fmla="*/ 360 h 886"/>
              <a:gd name="T84" fmla="*/ 883 w 886"/>
              <a:gd name="T85" fmla="*/ 301 h 886"/>
              <a:gd name="T86" fmla="*/ 885 w 886"/>
              <a:gd name="T87" fmla="*/ 241 h 886"/>
              <a:gd name="T88" fmla="*/ 873 w 886"/>
              <a:gd name="T89" fmla="*/ 18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6" h="886">
                <a:moveTo>
                  <a:pt x="857" y="143"/>
                </a:moveTo>
                <a:lnTo>
                  <a:pt x="855" y="139"/>
                </a:lnTo>
                <a:lnTo>
                  <a:pt x="853" y="137"/>
                </a:lnTo>
                <a:lnTo>
                  <a:pt x="849" y="135"/>
                </a:lnTo>
                <a:lnTo>
                  <a:pt x="846" y="133"/>
                </a:lnTo>
                <a:lnTo>
                  <a:pt x="842" y="134"/>
                </a:lnTo>
                <a:lnTo>
                  <a:pt x="839" y="135"/>
                </a:lnTo>
                <a:lnTo>
                  <a:pt x="836" y="136"/>
                </a:lnTo>
                <a:lnTo>
                  <a:pt x="833" y="138"/>
                </a:lnTo>
                <a:lnTo>
                  <a:pt x="712" y="259"/>
                </a:lnTo>
                <a:lnTo>
                  <a:pt x="646" y="259"/>
                </a:lnTo>
                <a:lnTo>
                  <a:pt x="646" y="172"/>
                </a:lnTo>
                <a:lnTo>
                  <a:pt x="751" y="53"/>
                </a:lnTo>
                <a:lnTo>
                  <a:pt x="753" y="49"/>
                </a:lnTo>
                <a:lnTo>
                  <a:pt x="754" y="46"/>
                </a:lnTo>
                <a:lnTo>
                  <a:pt x="755" y="43"/>
                </a:lnTo>
                <a:lnTo>
                  <a:pt x="755" y="39"/>
                </a:lnTo>
                <a:lnTo>
                  <a:pt x="754" y="37"/>
                </a:lnTo>
                <a:lnTo>
                  <a:pt x="752" y="33"/>
                </a:lnTo>
                <a:lnTo>
                  <a:pt x="750" y="31"/>
                </a:lnTo>
                <a:lnTo>
                  <a:pt x="747" y="29"/>
                </a:lnTo>
                <a:lnTo>
                  <a:pt x="733" y="23"/>
                </a:lnTo>
                <a:lnTo>
                  <a:pt x="719" y="16"/>
                </a:lnTo>
                <a:lnTo>
                  <a:pt x="704" y="12"/>
                </a:lnTo>
                <a:lnTo>
                  <a:pt x="689" y="8"/>
                </a:lnTo>
                <a:lnTo>
                  <a:pt x="674" y="5"/>
                </a:lnTo>
                <a:lnTo>
                  <a:pt x="659" y="2"/>
                </a:lnTo>
                <a:lnTo>
                  <a:pt x="643" y="1"/>
                </a:lnTo>
                <a:lnTo>
                  <a:pt x="628" y="0"/>
                </a:lnTo>
                <a:lnTo>
                  <a:pt x="615" y="0"/>
                </a:lnTo>
                <a:lnTo>
                  <a:pt x="602" y="1"/>
                </a:lnTo>
                <a:lnTo>
                  <a:pt x="589" y="3"/>
                </a:lnTo>
                <a:lnTo>
                  <a:pt x="577" y="6"/>
                </a:lnTo>
                <a:lnTo>
                  <a:pt x="564" y="8"/>
                </a:lnTo>
                <a:lnTo>
                  <a:pt x="552" y="11"/>
                </a:lnTo>
                <a:lnTo>
                  <a:pt x="539" y="15"/>
                </a:lnTo>
                <a:lnTo>
                  <a:pt x="527" y="19"/>
                </a:lnTo>
                <a:lnTo>
                  <a:pt x="516" y="25"/>
                </a:lnTo>
                <a:lnTo>
                  <a:pt x="505" y="31"/>
                </a:lnTo>
                <a:lnTo>
                  <a:pt x="493" y="37"/>
                </a:lnTo>
                <a:lnTo>
                  <a:pt x="482" y="44"/>
                </a:lnTo>
                <a:lnTo>
                  <a:pt x="473" y="52"/>
                </a:lnTo>
                <a:lnTo>
                  <a:pt x="462" y="59"/>
                </a:lnTo>
                <a:lnTo>
                  <a:pt x="452" y="68"/>
                </a:lnTo>
                <a:lnTo>
                  <a:pt x="443" y="76"/>
                </a:lnTo>
                <a:lnTo>
                  <a:pt x="429" y="91"/>
                </a:lnTo>
                <a:lnTo>
                  <a:pt x="416" y="107"/>
                </a:lnTo>
                <a:lnTo>
                  <a:pt x="405" y="124"/>
                </a:lnTo>
                <a:lnTo>
                  <a:pt x="396" y="141"/>
                </a:lnTo>
                <a:lnTo>
                  <a:pt x="387" y="160"/>
                </a:lnTo>
                <a:lnTo>
                  <a:pt x="380" y="178"/>
                </a:lnTo>
                <a:lnTo>
                  <a:pt x="374" y="196"/>
                </a:lnTo>
                <a:lnTo>
                  <a:pt x="370" y="215"/>
                </a:lnTo>
                <a:lnTo>
                  <a:pt x="368" y="235"/>
                </a:lnTo>
                <a:lnTo>
                  <a:pt x="366" y="254"/>
                </a:lnTo>
                <a:lnTo>
                  <a:pt x="367" y="274"/>
                </a:lnTo>
                <a:lnTo>
                  <a:pt x="368" y="293"/>
                </a:lnTo>
                <a:lnTo>
                  <a:pt x="371" y="313"/>
                </a:lnTo>
                <a:lnTo>
                  <a:pt x="376" y="332"/>
                </a:lnTo>
                <a:lnTo>
                  <a:pt x="382" y="351"/>
                </a:lnTo>
                <a:lnTo>
                  <a:pt x="390" y="369"/>
                </a:lnTo>
                <a:lnTo>
                  <a:pt x="27" y="732"/>
                </a:lnTo>
                <a:lnTo>
                  <a:pt x="21" y="738"/>
                </a:lnTo>
                <a:lnTo>
                  <a:pt x="16" y="746"/>
                </a:lnTo>
                <a:lnTo>
                  <a:pt x="11" y="753"/>
                </a:lnTo>
                <a:lnTo>
                  <a:pt x="7" y="762"/>
                </a:lnTo>
                <a:lnTo>
                  <a:pt x="4" y="769"/>
                </a:lnTo>
                <a:lnTo>
                  <a:pt x="2" y="778"/>
                </a:lnTo>
                <a:lnTo>
                  <a:pt x="1" y="787"/>
                </a:lnTo>
                <a:lnTo>
                  <a:pt x="0" y="796"/>
                </a:lnTo>
                <a:lnTo>
                  <a:pt x="1" y="805"/>
                </a:lnTo>
                <a:lnTo>
                  <a:pt x="2" y="813"/>
                </a:lnTo>
                <a:lnTo>
                  <a:pt x="4" y="822"/>
                </a:lnTo>
                <a:lnTo>
                  <a:pt x="7" y="830"/>
                </a:lnTo>
                <a:lnTo>
                  <a:pt x="11" y="838"/>
                </a:lnTo>
                <a:lnTo>
                  <a:pt x="15" y="845"/>
                </a:lnTo>
                <a:lnTo>
                  <a:pt x="20" y="853"/>
                </a:lnTo>
                <a:lnTo>
                  <a:pt x="27" y="860"/>
                </a:lnTo>
                <a:lnTo>
                  <a:pt x="33" y="866"/>
                </a:lnTo>
                <a:lnTo>
                  <a:pt x="41" y="871"/>
                </a:lnTo>
                <a:lnTo>
                  <a:pt x="48" y="875"/>
                </a:lnTo>
                <a:lnTo>
                  <a:pt x="55" y="879"/>
                </a:lnTo>
                <a:lnTo>
                  <a:pt x="64" y="882"/>
                </a:lnTo>
                <a:lnTo>
                  <a:pt x="73" y="884"/>
                </a:lnTo>
                <a:lnTo>
                  <a:pt x="81" y="885"/>
                </a:lnTo>
                <a:lnTo>
                  <a:pt x="91" y="886"/>
                </a:lnTo>
                <a:lnTo>
                  <a:pt x="99" y="885"/>
                </a:lnTo>
                <a:lnTo>
                  <a:pt x="108" y="884"/>
                </a:lnTo>
                <a:lnTo>
                  <a:pt x="116" y="882"/>
                </a:lnTo>
                <a:lnTo>
                  <a:pt x="125" y="879"/>
                </a:lnTo>
                <a:lnTo>
                  <a:pt x="133" y="875"/>
                </a:lnTo>
                <a:lnTo>
                  <a:pt x="140" y="871"/>
                </a:lnTo>
                <a:lnTo>
                  <a:pt x="148" y="866"/>
                </a:lnTo>
                <a:lnTo>
                  <a:pt x="154" y="860"/>
                </a:lnTo>
                <a:lnTo>
                  <a:pt x="517" y="497"/>
                </a:lnTo>
                <a:lnTo>
                  <a:pt x="530" y="502"/>
                </a:lnTo>
                <a:lnTo>
                  <a:pt x="543" y="507"/>
                </a:lnTo>
                <a:lnTo>
                  <a:pt x="556" y="512"/>
                </a:lnTo>
                <a:lnTo>
                  <a:pt x="570" y="515"/>
                </a:lnTo>
                <a:lnTo>
                  <a:pt x="584" y="517"/>
                </a:lnTo>
                <a:lnTo>
                  <a:pt x="598" y="519"/>
                </a:lnTo>
                <a:lnTo>
                  <a:pt x="612" y="520"/>
                </a:lnTo>
                <a:lnTo>
                  <a:pt x="626" y="520"/>
                </a:lnTo>
                <a:lnTo>
                  <a:pt x="626" y="520"/>
                </a:lnTo>
                <a:lnTo>
                  <a:pt x="626" y="520"/>
                </a:lnTo>
                <a:lnTo>
                  <a:pt x="639" y="520"/>
                </a:lnTo>
                <a:lnTo>
                  <a:pt x="651" y="519"/>
                </a:lnTo>
                <a:lnTo>
                  <a:pt x="664" y="518"/>
                </a:lnTo>
                <a:lnTo>
                  <a:pt x="677" y="516"/>
                </a:lnTo>
                <a:lnTo>
                  <a:pt x="689" y="513"/>
                </a:lnTo>
                <a:lnTo>
                  <a:pt x="702" y="509"/>
                </a:lnTo>
                <a:lnTo>
                  <a:pt x="714" y="505"/>
                </a:lnTo>
                <a:lnTo>
                  <a:pt x="725" y="501"/>
                </a:lnTo>
                <a:lnTo>
                  <a:pt x="737" y="496"/>
                </a:lnTo>
                <a:lnTo>
                  <a:pt x="748" y="490"/>
                </a:lnTo>
                <a:lnTo>
                  <a:pt x="758" y="484"/>
                </a:lnTo>
                <a:lnTo>
                  <a:pt x="769" y="477"/>
                </a:lnTo>
                <a:lnTo>
                  <a:pt x="780" y="470"/>
                </a:lnTo>
                <a:lnTo>
                  <a:pt x="791" y="462"/>
                </a:lnTo>
                <a:lnTo>
                  <a:pt x="800" y="454"/>
                </a:lnTo>
                <a:lnTo>
                  <a:pt x="810" y="444"/>
                </a:lnTo>
                <a:lnTo>
                  <a:pt x="824" y="429"/>
                </a:lnTo>
                <a:lnTo>
                  <a:pt x="837" y="413"/>
                </a:lnTo>
                <a:lnTo>
                  <a:pt x="848" y="396"/>
                </a:lnTo>
                <a:lnTo>
                  <a:pt x="858" y="378"/>
                </a:lnTo>
                <a:lnTo>
                  <a:pt x="867" y="360"/>
                </a:lnTo>
                <a:lnTo>
                  <a:pt x="873" y="340"/>
                </a:lnTo>
                <a:lnTo>
                  <a:pt x="878" y="321"/>
                </a:lnTo>
                <a:lnTo>
                  <a:pt x="883" y="301"/>
                </a:lnTo>
                <a:lnTo>
                  <a:pt x="885" y="282"/>
                </a:lnTo>
                <a:lnTo>
                  <a:pt x="886" y="261"/>
                </a:lnTo>
                <a:lnTo>
                  <a:pt x="885" y="241"/>
                </a:lnTo>
                <a:lnTo>
                  <a:pt x="883" y="221"/>
                </a:lnTo>
                <a:lnTo>
                  <a:pt x="878" y="200"/>
                </a:lnTo>
                <a:lnTo>
                  <a:pt x="873" y="181"/>
                </a:lnTo>
                <a:lnTo>
                  <a:pt x="865" y="162"/>
                </a:lnTo>
                <a:lnTo>
                  <a:pt x="857" y="143"/>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nvGrpSpPr>
          <p:cNvPr id="58" name="Grupo 57" descr="Icono de dinero. ">
            <a:extLst>
              <a:ext uri="{FF2B5EF4-FFF2-40B4-BE49-F238E27FC236}">
                <a16:creationId xmlns:a16="http://schemas.microsoft.com/office/drawing/2014/main" id="{8FB81822-E09C-4A9F-BCD2-4BB20E38DA03}"/>
              </a:ext>
            </a:extLst>
          </p:cNvPr>
          <p:cNvGrpSpPr/>
          <p:nvPr/>
        </p:nvGrpSpPr>
        <p:grpSpPr>
          <a:xfrm>
            <a:off x="5905833" y="2296118"/>
            <a:ext cx="380334" cy="382447"/>
            <a:chOff x="3746500" y="1344613"/>
            <a:chExt cx="285750" cy="287338"/>
          </a:xfrm>
          <a:solidFill>
            <a:schemeClr val="bg1"/>
          </a:solidFill>
        </p:grpSpPr>
        <p:sp>
          <p:nvSpPr>
            <p:cNvPr id="59" name="Forma libre 497">
              <a:extLst>
                <a:ext uri="{FF2B5EF4-FFF2-40B4-BE49-F238E27FC236}">
                  <a16:creationId xmlns:a16="http://schemas.microsoft.com/office/drawing/2014/main" id="{4325703C-49C2-4EC8-BBAF-CE488FCB0CE1}"/>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0" name="Forma libre 498">
              <a:extLst>
                <a:ext uri="{FF2B5EF4-FFF2-40B4-BE49-F238E27FC236}">
                  <a16:creationId xmlns:a16="http://schemas.microsoft.com/office/drawing/2014/main" id="{A721923B-8DD3-47E1-B174-6D9950E778E9}"/>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1" name="Forma libre 499">
              <a:extLst>
                <a:ext uri="{FF2B5EF4-FFF2-40B4-BE49-F238E27FC236}">
                  <a16:creationId xmlns:a16="http://schemas.microsoft.com/office/drawing/2014/main" id="{A8E6691B-D48E-4F27-BFB8-39275098B1B8}"/>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2" name="Forma libre 500">
              <a:extLst>
                <a:ext uri="{FF2B5EF4-FFF2-40B4-BE49-F238E27FC236}">
                  <a16:creationId xmlns:a16="http://schemas.microsoft.com/office/drawing/2014/main" id="{5839F0C0-A423-4156-855A-E09BBC0F1685}"/>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3" name="Forma libre 501">
              <a:extLst>
                <a:ext uri="{FF2B5EF4-FFF2-40B4-BE49-F238E27FC236}">
                  <a16:creationId xmlns:a16="http://schemas.microsoft.com/office/drawing/2014/main" id="{DBE218E2-EA47-43F9-AF50-BC58701E5EAE}"/>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4" name="Forma libre 502">
              <a:extLst>
                <a:ext uri="{FF2B5EF4-FFF2-40B4-BE49-F238E27FC236}">
                  <a16:creationId xmlns:a16="http://schemas.microsoft.com/office/drawing/2014/main" id="{FB53FF3C-7C81-42D7-820B-328F83511B89}"/>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5" name="Forma libre 503">
              <a:extLst>
                <a:ext uri="{FF2B5EF4-FFF2-40B4-BE49-F238E27FC236}">
                  <a16:creationId xmlns:a16="http://schemas.microsoft.com/office/drawing/2014/main" id="{B2AFC166-3690-491C-BE8E-D33917F47E78}"/>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6" name="Forma libre 504">
              <a:extLst>
                <a:ext uri="{FF2B5EF4-FFF2-40B4-BE49-F238E27FC236}">
                  <a16:creationId xmlns:a16="http://schemas.microsoft.com/office/drawing/2014/main" id="{9740A41F-89FD-44D8-9D1F-332E7D538EDA}"/>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67" name="Grupo 66" descr="Icono de ábaco. ">
            <a:extLst>
              <a:ext uri="{FF2B5EF4-FFF2-40B4-BE49-F238E27FC236}">
                <a16:creationId xmlns:a16="http://schemas.microsoft.com/office/drawing/2014/main" id="{201B668C-AA5F-454E-8E64-CEA32A839FB8}"/>
              </a:ext>
            </a:extLst>
          </p:cNvPr>
          <p:cNvGrpSpPr/>
          <p:nvPr/>
        </p:nvGrpSpPr>
        <p:grpSpPr>
          <a:xfrm>
            <a:off x="8071577" y="2296118"/>
            <a:ext cx="382447" cy="382447"/>
            <a:chOff x="877888" y="771525"/>
            <a:chExt cx="287338" cy="287338"/>
          </a:xfrm>
          <a:solidFill>
            <a:schemeClr val="bg1"/>
          </a:solidFill>
        </p:grpSpPr>
        <p:sp>
          <p:nvSpPr>
            <p:cNvPr id="68" name="Forma libre 324">
              <a:extLst>
                <a:ext uri="{FF2B5EF4-FFF2-40B4-BE49-F238E27FC236}">
                  <a16:creationId xmlns:a16="http://schemas.microsoft.com/office/drawing/2014/main" id="{EEBBB4D9-8AD5-4868-B9F5-568F0C326607}"/>
                </a:ext>
              </a:extLst>
            </p:cNvPr>
            <p:cNvSpPr>
              <a:spLocks/>
            </p:cNvSpPr>
            <p:nvPr/>
          </p:nvSpPr>
          <p:spPr bwMode="auto">
            <a:xfrm>
              <a:off x="877888" y="771525"/>
              <a:ext cx="61913" cy="287338"/>
            </a:xfrm>
            <a:custGeom>
              <a:avLst/>
              <a:gdLst>
                <a:gd name="T0" fmla="*/ 0 w 196"/>
                <a:gd name="T1" fmla="*/ 888 h 903"/>
                <a:gd name="T2" fmla="*/ 1 w 196"/>
                <a:gd name="T3" fmla="*/ 895 h 903"/>
                <a:gd name="T4" fmla="*/ 4 w 196"/>
                <a:gd name="T5" fmla="*/ 899 h 903"/>
                <a:gd name="T6" fmla="*/ 10 w 196"/>
                <a:gd name="T7" fmla="*/ 902 h 903"/>
                <a:gd name="T8" fmla="*/ 15 w 196"/>
                <a:gd name="T9" fmla="*/ 903 h 903"/>
                <a:gd name="T10" fmla="*/ 196 w 196"/>
                <a:gd name="T11" fmla="*/ 798 h 903"/>
                <a:gd name="T12" fmla="*/ 160 w 196"/>
                <a:gd name="T13" fmla="*/ 797 h 903"/>
                <a:gd name="T14" fmla="*/ 149 w 196"/>
                <a:gd name="T15" fmla="*/ 793 h 903"/>
                <a:gd name="T16" fmla="*/ 141 w 196"/>
                <a:gd name="T17" fmla="*/ 785 h 903"/>
                <a:gd name="T18" fmla="*/ 136 w 196"/>
                <a:gd name="T19" fmla="*/ 774 h 903"/>
                <a:gd name="T20" fmla="*/ 136 w 196"/>
                <a:gd name="T21" fmla="*/ 738 h 903"/>
                <a:gd name="T22" fmla="*/ 138 w 196"/>
                <a:gd name="T23" fmla="*/ 726 h 903"/>
                <a:gd name="T24" fmla="*/ 145 w 196"/>
                <a:gd name="T25" fmla="*/ 717 h 903"/>
                <a:gd name="T26" fmla="*/ 155 w 196"/>
                <a:gd name="T27" fmla="*/ 710 h 903"/>
                <a:gd name="T28" fmla="*/ 166 w 196"/>
                <a:gd name="T29" fmla="*/ 708 h 903"/>
                <a:gd name="T30" fmla="*/ 196 w 196"/>
                <a:gd name="T31" fmla="*/ 346 h 903"/>
                <a:gd name="T32" fmla="*/ 160 w 196"/>
                <a:gd name="T33" fmla="*/ 345 h 903"/>
                <a:gd name="T34" fmla="*/ 149 w 196"/>
                <a:gd name="T35" fmla="*/ 341 h 903"/>
                <a:gd name="T36" fmla="*/ 141 w 196"/>
                <a:gd name="T37" fmla="*/ 333 h 903"/>
                <a:gd name="T38" fmla="*/ 136 w 196"/>
                <a:gd name="T39" fmla="*/ 322 h 903"/>
                <a:gd name="T40" fmla="*/ 136 w 196"/>
                <a:gd name="T41" fmla="*/ 286 h 903"/>
                <a:gd name="T42" fmla="*/ 138 w 196"/>
                <a:gd name="T43" fmla="*/ 275 h 903"/>
                <a:gd name="T44" fmla="*/ 145 w 196"/>
                <a:gd name="T45" fmla="*/ 265 h 903"/>
                <a:gd name="T46" fmla="*/ 155 w 196"/>
                <a:gd name="T47" fmla="*/ 259 h 903"/>
                <a:gd name="T48" fmla="*/ 166 w 196"/>
                <a:gd name="T49" fmla="*/ 256 h 903"/>
                <a:gd name="T50" fmla="*/ 196 w 196"/>
                <a:gd name="T51" fmla="*/ 196 h 903"/>
                <a:gd name="T52" fmla="*/ 160 w 196"/>
                <a:gd name="T53" fmla="*/ 195 h 903"/>
                <a:gd name="T54" fmla="*/ 149 w 196"/>
                <a:gd name="T55" fmla="*/ 191 h 903"/>
                <a:gd name="T56" fmla="*/ 141 w 196"/>
                <a:gd name="T57" fmla="*/ 182 h 903"/>
                <a:gd name="T58" fmla="*/ 136 w 196"/>
                <a:gd name="T59" fmla="*/ 172 h 903"/>
                <a:gd name="T60" fmla="*/ 136 w 196"/>
                <a:gd name="T61" fmla="*/ 135 h 903"/>
                <a:gd name="T62" fmla="*/ 138 w 196"/>
                <a:gd name="T63" fmla="*/ 123 h 903"/>
                <a:gd name="T64" fmla="*/ 145 w 196"/>
                <a:gd name="T65" fmla="*/ 115 h 903"/>
                <a:gd name="T66" fmla="*/ 155 w 196"/>
                <a:gd name="T67" fmla="*/ 108 h 903"/>
                <a:gd name="T68" fmla="*/ 166 w 196"/>
                <a:gd name="T69" fmla="*/ 105 h 903"/>
                <a:gd name="T70" fmla="*/ 196 w 196"/>
                <a:gd name="T71" fmla="*/ 0 h 903"/>
                <a:gd name="T72" fmla="*/ 12 w 196"/>
                <a:gd name="T73" fmla="*/ 0 h 903"/>
                <a:gd name="T74" fmla="*/ 7 w 196"/>
                <a:gd name="T75" fmla="*/ 2 h 903"/>
                <a:gd name="T76" fmla="*/ 3 w 196"/>
                <a:gd name="T77" fmla="*/ 6 h 903"/>
                <a:gd name="T78" fmla="*/ 1 w 196"/>
                <a:gd name="T79" fmla="*/ 12 h 903"/>
                <a:gd name="T80" fmla="*/ 0 w 196"/>
                <a:gd name="T81" fmla="*/ 1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903">
                  <a:moveTo>
                    <a:pt x="0" y="15"/>
                  </a:moveTo>
                  <a:lnTo>
                    <a:pt x="0" y="888"/>
                  </a:lnTo>
                  <a:lnTo>
                    <a:pt x="1" y="891"/>
                  </a:lnTo>
                  <a:lnTo>
                    <a:pt x="1" y="895"/>
                  </a:lnTo>
                  <a:lnTo>
                    <a:pt x="3" y="897"/>
                  </a:lnTo>
                  <a:lnTo>
                    <a:pt x="4" y="899"/>
                  </a:lnTo>
                  <a:lnTo>
                    <a:pt x="7" y="901"/>
                  </a:lnTo>
                  <a:lnTo>
                    <a:pt x="10" y="902"/>
                  </a:lnTo>
                  <a:lnTo>
                    <a:pt x="12" y="903"/>
                  </a:lnTo>
                  <a:lnTo>
                    <a:pt x="15" y="903"/>
                  </a:lnTo>
                  <a:lnTo>
                    <a:pt x="196" y="903"/>
                  </a:lnTo>
                  <a:lnTo>
                    <a:pt x="196" y="798"/>
                  </a:lnTo>
                  <a:lnTo>
                    <a:pt x="166" y="798"/>
                  </a:lnTo>
                  <a:lnTo>
                    <a:pt x="160" y="797"/>
                  </a:lnTo>
                  <a:lnTo>
                    <a:pt x="155" y="796"/>
                  </a:lnTo>
                  <a:lnTo>
                    <a:pt x="149" y="793"/>
                  </a:lnTo>
                  <a:lnTo>
                    <a:pt x="145" y="789"/>
                  </a:lnTo>
                  <a:lnTo>
                    <a:pt x="141" y="785"/>
                  </a:lnTo>
                  <a:lnTo>
                    <a:pt x="138" y="780"/>
                  </a:lnTo>
                  <a:lnTo>
                    <a:pt x="136" y="774"/>
                  </a:lnTo>
                  <a:lnTo>
                    <a:pt x="136" y="768"/>
                  </a:lnTo>
                  <a:lnTo>
                    <a:pt x="136" y="738"/>
                  </a:lnTo>
                  <a:lnTo>
                    <a:pt x="136" y="732"/>
                  </a:lnTo>
                  <a:lnTo>
                    <a:pt x="138" y="726"/>
                  </a:lnTo>
                  <a:lnTo>
                    <a:pt x="141" y="721"/>
                  </a:lnTo>
                  <a:lnTo>
                    <a:pt x="145" y="717"/>
                  </a:lnTo>
                  <a:lnTo>
                    <a:pt x="149" y="713"/>
                  </a:lnTo>
                  <a:lnTo>
                    <a:pt x="155" y="710"/>
                  </a:lnTo>
                  <a:lnTo>
                    <a:pt x="160" y="708"/>
                  </a:lnTo>
                  <a:lnTo>
                    <a:pt x="166" y="708"/>
                  </a:lnTo>
                  <a:lnTo>
                    <a:pt x="196" y="708"/>
                  </a:lnTo>
                  <a:lnTo>
                    <a:pt x="196" y="346"/>
                  </a:lnTo>
                  <a:lnTo>
                    <a:pt x="166" y="346"/>
                  </a:lnTo>
                  <a:lnTo>
                    <a:pt x="160" y="345"/>
                  </a:lnTo>
                  <a:lnTo>
                    <a:pt x="155" y="344"/>
                  </a:lnTo>
                  <a:lnTo>
                    <a:pt x="149" y="341"/>
                  </a:lnTo>
                  <a:lnTo>
                    <a:pt x="145" y="338"/>
                  </a:lnTo>
                  <a:lnTo>
                    <a:pt x="141" y="333"/>
                  </a:lnTo>
                  <a:lnTo>
                    <a:pt x="138" y="328"/>
                  </a:lnTo>
                  <a:lnTo>
                    <a:pt x="136" y="322"/>
                  </a:lnTo>
                  <a:lnTo>
                    <a:pt x="136" y="316"/>
                  </a:lnTo>
                  <a:lnTo>
                    <a:pt x="136" y="286"/>
                  </a:lnTo>
                  <a:lnTo>
                    <a:pt x="136" y="280"/>
                  </a:lnTo>
                  <a:lnTo>
                    <a:pt x="138" y="275"/>
                  </a:lnTo>
                  <a:lnTo>
                    <a:pt x="141" y="269"/>
                  </a:lnTo>
                  <a:lnTo>
                    <a:pt x="145" y="265"/>
                  </a:lnTo>
                  <a:lnTo>
                    <a:pt x="149" y="261"/>
                  </a:lnTo>
                  <a:lnTo>
                    <a:pt x="155" y="259"/>
                  </a:lnTo>
                  <a:lnTo>
                    <a:pt x="160" y="256"/>
                  </a:lnTo>
                  <a:lnTo>
                    <a:pt x="166" y="256"/>
                  </a:lnTo>
                  <a:lnTo>
                    <a:pt x="196" y="256"/>
                  </a:lnTo>
                  <a:lnTo>
                    <a:pt x="196" y="196"/>
                  </a:lnTo>
                  <a:lnTo>
                    <a:pt x="166" y="196"/>
                  </a:lnTo>
                  <a:lnTo>
                    <a:pt x="160" y="195"/>
                  </a:lnTo>
                  <a:lnTo>
                    <a:pt x="155" y="193"/>
                  </a:lnTo>
                  <a:lnTo>
                    <a:pt x="149" y="191"/>
                  </a:lnTo>
                  <a:lnTo>
                    <a:pt x="145" y="187"/>
                  </a:lnTo>
                  <a:lnTo>
                    <a:pt x="141" y="182"/>
                  </a:lnTo>
                  <a:lnTo>
                    <a:pt x="138" y="177"/>
                  </a:lnTo>
                  <a:lnTo>
                    <a:pt x="136" y="172"/>
                  </a:lnTo>
                  <a:lnTo>
                    <a:pt x="136" y="165"/>
                  </a:lnTo>
                  <a:lnTo>
                    <a:pt x="136" y="135"/>
                  </a:lnTo>
                  <a:lnTo>
                    <a:pt x="136" y="130"/>
                  </a:lnTo>
                  <a:lnTo>
                    <a:pt x="138" y="123"/>
                  </a:lnTo>
                  <a:lnTo>
                    <a:pt x="141" y="119"/>
                  </a:lnTo>
                  <a:lnTo>
                    <a:pt x="145" y="115"/>
                  </a:lnTo>
                  <a:lnTo>
                    <a:pt x="149" y="110"/>
                  </a:lnTo>
                  <a:lnTo>
                    <a:pt x="155" y="108"/>
                  </a:lnTo>
                  <a:lnTo>
                    <a:pt x="160" y="106"/>
                  </a:lnTo>
                  <a:lnTo>
                    <a:pt x="166" y="105"/>
                  </a:lnTo>
                  <a:lnTo>
                    <a:pt x="196" y="105"/>
                  </a:lnTo>
                  <a:lnTo>
                    <a:pt x="196" y="0"/>
                  </a:lnTo>
                  <a:lnTo>
                    <a:pt x="15" y="0"/>
                  </a:lnTo>
                  <a:lnTo>
                    <a:pt x="12" y="0"/>
                  </a:lnTo>
                  <a:lnTo>
                    <a:pt x="10" y="1"/>
                  </a:lnTo>
                  <a:lnTo>
                    <a:pt x="7" y="2"/>
                  </a:lnTo>
                  <a:lnTo>
                    <a:pt x="4" y="4"/>
                  </a:lnTo>
                  <a:lnTo>
                    <a:pt x="3" y="6"/>
                  </a:lnTo>
                  <a:lnTo>
                    <a:pt x="1" y="10"/>
                  </a:lnTo>
                  <a:lnTo>
                    <a:pt x="1" y="12"/>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9" name="Forma libre 325">
              <a:extLst>
                <a:ext uri="{FF2B5EF4-FFF2-40B4-BE49-F238E27FC236}">
                  <a16:creationId xmlns:a16="http://schemas.microsoft.com/office/drawing/2014/main" id="{4E9C428E-133B-4690-9ED6-8917E4F1E682}"/>
                </a:ext>
              </a:extLst>
            </p:cNvPr>
            <p:cNvSpPr>
              <a:spLocks/>
            </p:cNvSpPr>
            <p:nvPr/>
          </p:nvSpPr>
          <p:spPr bwMode="auto">
            <a:xfrm>
              <a:off x="1027113" y="771525"/>
              <a:ext cx="66675" cy="287338"/>
            </a:xfrm>
            <a:custGeom>
              <a:avLst/>
              <a:gdLst>
                <a:gd name="T0" fmla="*/ 30 w 211"/>
                <a:gd name="T1" fmla="*/ 105 h 903"/>
                <a:gd name="T2" fmla="*/ 41 w 211"/>
                <a:gd name="T3" fmla="*/ 107 h 903"/>
                <a:gd name="T4" fmla="*/ 51 w 211"/>
                <a:gd name="T5" fmla="*/ 115 h 903"/>
                <a:gd name="T6" fmla="*/ 58 w 211"/>
                <a:gd name="T7" fmla="*/ 123 h 903"/>
                <a:gd name="T8" fmla="*/ 60 w 211"/>
                <a:gd name="T9" fmla="*/ 135 h 903"/>
                <a:gd name="T10" fmla="*/ 60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557 h 903"/>
                <a:gd name="T22" fmla="*/ 41 w 211"/>
                <a:gd name="T23" fmla="*/ 560 h 903"/>
                <a:gd name="T24" fmla="*/ 51 w 211"/>
                <a:gd name="T25" fmla="*/ 566 h 903"/>
                <a:gd name="T26" fmla="*/ 58 w 211"/>
                <a:gd name="T27" fmla="*/ 576 h 903"/>
                <a:gd name="T28" fmla="*/ 60 w 211"/>
                <a:gd name="T29" fmla="*/ 587 h 903"/>
                <a:gd name="T30" fmla="*/ 60 w 211"/>
                <a:gd name="T31" fmla="*/ 623 h 903"/>
                <a:gd name="T32" fmla="*/ 55 w 211"/>
                <a:gd name="T33" fmla="*/ 634 h 903"/>
                <a:gd name="T34" fmla="*/ 47 w 211"/>
                <a:gd name="T35" fmla="*/ 643 h 903"/>
                <a:gd name="T36" fmla="*/ 36 w 211"/>
                <a:gd name="T37" fmla="*/ 647 h 903"/>
                <a:gd name="T38" fmla="*/ 0 w 211"/>
                <a:gd name="T39" fmla="*/ 648 h 903"/>
                <a:gd name="T40" fmla="*/ 30 w 211"/>
                <a:gd name="T41" fmla="*/ 708 h 903"/>
                <a:gd name="T42" fmla="*/ 41 w 211"/>
                <a:gd name="T43" fmla="*/ 710 h 903"/>
                <a:gd name="T44" fmla="*/ 51 w 211"/>
                <a:gd name="T45" fmla="*/ 717 h 903"/>
                <a:gd name="T46" fmla="*/ 58 w 211"/>
                <a:gd name="T47" fmla="*/ 726 h 903"/>
                <a:gd name="T48" fmla="*/ 60 w 211"/>
                <a:gd name="T49" fmla="*/ 738 h 903"/>
                <a:gd name="T50" fmla="*/ 60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497 h 903"/>
                <a:gd name="T64" fmla="*/ 169 w 211"/>
                <a:gd name="T65" fmla="*/ 495 h 903"/>
                <a:gd name="T66" fmla="*/ 159 w 211"/>
                <a:gd name="T67" fmla="*/ 488 h 903"/>
                <a:gd name="T68" fmla="*/ 153 w 211"/>
                <a:gd name="T69" fmla="*/ 478 h 903"/>
                <a:gd name="T70" fmla="*/ 151 w 211"/>
                <a:gd name="T71" fmla="*/ 467 h 903"/>
                <a:gd name="T72" fmla="*/ 151 w 211"/>
                <a:gd name="T73" fmla="*/ 430 h 903"/>
                <a:gd name="T74" fmla="*/ 155 w 211"/>
                <a:gd name="T75" fmla="*/ 419 h 903"/>
                <a:gd name="T76" fmla="*/ 164 w 211"/>
                <a:gd name="T77" fmla="*/ 412 h 903"/>
                <a:gd name="T78" fmla="*/ 174 w 211"/>
                <a:gd name="T79" fmla="*/ 408 h 903"/>
                <a:gd name="T80" fmla="*/ 211 w 211"/>
                <a:gd name="T81" fmla="*/ 407 h 903"/>
                <a:gd name="T82" fmla="*/ 181 w 211"/>
                <a:gd name="T83" fmla="*/ 346 h 903"/>
                <a:gd name="T84" fmla="*/ 169 w 211"/>
                <a:gd name="T85" fmla="*/ 344 h 903"/>
                <a:gd name="T86" fmla="*/ 159 w 211"/>
                <a:gd name="T87" fmla="*/ 338 h 903"/>
                <a:gd name="T88" fmla="*/ 153 w 211"/>
                <a:gd name="T89" fmla="*/ 328 h 903"/>
                <a:gd name="T90" fmla="*/ 151 w 211"/>
                <a:gd name="T91" fmla="*/ 316 h 903"/>
                <a:gd name="T92" fmla="*/ 151 w 211"/>
                <a:gd name="T93" fmla="*/ 280 h 903"/>
                <a:gd name="T94" fmla="*/ 155 w 211"/>
                <a:gd name="T95" fmla="*/ 269 h 903"/>
                <a:gd name="T96" fmla="*/ 164 w 211"/>
                <a:gd name="T97" fmla="*/ 261 h 903"/>
                <a:gd name="T98" fmla="*/ 174 w 211"/>
                <a:gd name="T99" fmla="*/ 256 h 903"/>
                <a:gd name="T100" fmla="*/ 211 w 211"/>
                <a:gd name="T101" fmla="*/ 256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1 w 211"/>
                <a:gd name="T113" fmla="*/ 130 h 903"/>
                <a:gd name="T114" fmla="*/ 155 w 211"/>
                <a:gd name="T115" fmla="*/ 119 h 903"/>
                <a:gd name="T116" fmla="*/ 164 w 211"/>
                <a:gd name="T117" fmla="*/ 110 h 903"/>
                <a:gd name="T118" fmla="*/ 174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1" y="107"/>
                  </a:lnTo>
                  <a:lnTo>
                    <a:pt x="47" y="110"/>
                  </a:lnTo>
                  <a:lnTo>
                    <a:pt x="51" y="115"/>
                  </a:lnTo>
                  <a:lnTo>
                    <a:pt x="55" y="119"/>
                  </a:lnTo>
                  <a:lnTo>
                    <a:pt x="58" y="123"/>
                  </a:lnTo>
                  <a:lnTo>
                    <a:pt x="60" y="130"/>
                  </a:lnTo>
                  <a:lnTo>
                    <a:pt x="60" y="135"/>
                  </a:lnTo>
                  <a:lnTo>
                    <a:pt x="60" y="165"/>
                  </a:lnTo>
                  <a:lnTo>
                    <a:pt x="60" y="172"/>
                  </a:lnTo>
                  <a:lnTo>
                    <a:pt x="58" y="177"/>
                  </a:lnTo>
                  <a:lnTo>
                    <a:pt x="55" y="182"/>
                  </a:lnTo>
                  <a:lnTo>
                    <a:pt x="51" y="187"/>
                  </a:lnTo>
                  <a:lnTo>
                    <a:pt x="47" y="191"/>
                  </a:lnTo>
                  <a:lnTo>
                    <a:pt x="41" y="193"/>
                  </a:lnTo>
                  <a:lnTo>
                    <a:pt x="36" y="195"/>
                  </a:lnTo>
                  <a:lnTo>
                    <a:pt x="30" y="196"/>
                  </a:lnTo>
                  <a:lnTo>
                    <a:pt x="0" y="196"/>
                  </a:lnTo>
                  <a:lnTo>
                    <a:pt x="0" y="557"/>
                  </a:lnTo>
                  <a:lnTo>
                    <a:pt x="30" y="557"/>
                  </a:lnTo>
                  <a:lnTo>
                    <a:pt x="36" y="558"/>
                  </a:lnTo>
                  <a:lnTo>
                    <a:pt x="41" y="560"/>
                  </a:lnTo>
                  <a:lnTo>
                    <a:pt x="47" y="562"/>
                  </a:lnTo>
                  <a:lnTo>
                    <a:pt x="51" y="566"/>
                  </a:lnTo>
                  <a:lnTo>
                    <a:pt x="55" y="571"/>
                  </a:lnTo>
                  <a:lnTo>
                    <a:pt x="58" y="576"/>
                  </a:lnTo>
                  <a:lnTo>
                    <a:pt x="60" y="581"/>
                  </a:lnTo>
                  <a:lnTo>
                    <a:pt x="60" y="587"/>
                  </a:lnTo>
                  <a:lnTo>
                    <a:pt x="60" y="618"/>
                  </a:lnTo>
                  <a:lnTo>
                    <a:pt x="60" y="623"/>
                  </a:lnTo>
                  <a:lnTo>
                    <a:pt x="58" y="629"/>
                  </a:lnTo>
                  <a:lnTo>
                    <a:pt x="55" y="634"/>
                  </a:lnTo>
                  <a:lnTo>
                    <a:pt x="51" y="638"/>
                  </a:lnTo>
                  <a:lnTo>
                    <a:pt x="47" y="643"/>
                  </a:lnTo>
                  <a:lnTo>
                    <a:pt x="41" y="645"/>
                  </a:lnTo>
                  <a:lnTo>
                    <a:pt x="36" y="647"/>
                  </a:lnTo>
                  <a:lnTo>
                    <a:pt x="30" y="648"/>
                  </a:lnTo>
                  <a:lnTo>
                    <a:pt x="0" y="648"/>
                  </a:lnTo>
                  <a:lnTo>
                    <a:pt x="0" y="708"/>
                  </a:lnTo>
                  <a:lnTo>
                    <a:pt x="30" y="708"/>
                  </a:lnTo>
                  <a:lnTo>
                    <a:pt x="36" y="708"/>
                  </a:lnTo>
                  <a:lnTo>
                    <a:pt x="41" y="710"/>
                  </a:lnTo>
                  <a:lnTo>
                    <a:pt x="47" y="712"/>
                  </a:lnTo>
                  <a:lnTo>
                    <a:pt x="51" y="717"/>
                  </a:lnTo>
                  <a:lnTo>
                    <a:pt x="55" y="721"/>
                  </a:lnTo>
                  <a:lnTo>
                    <a:pt x="58" y="726"/>
                  </a:lnTo>
                  <a:lnTo>
                    <a:pt x="60" y="732"/>
                  </a:lnTo>
                  <a:lnTo>
                    <a:pt x="60" y="738"/>
                  </a:lnTo>
                  <a:lnTo>
                    <a:pt x="60" y="768"/>
                  </a:lnTo>
                  <a:lnTo>
                    <a:pt x="60" y="773"/>
                  </a:lnTo>
                  <a:lnTo>
                    <a:pt x="58" y="780"/>
                  </a:lnTo>
                  <a:lnTo>
                    <a:pt x="55" y="785"/>
                  </a:lnTo>
                  <a:lnTo>
                    <a:pt x="51" y="789"/>
                  </a:lnTo>
                  <a:lnTo>
                    <a:pt x="47" y="793"/>
                  </a:lnTo>
                  <a:lnTo>
                    <a:pt x="41" y="796"/>
                  </a:lnTo>
                  <a:lnTo>
                    <a:pt x="36" y="797"/>
                  </a:lnTo>
                  <a:lnTo>
                    <a:pt x="30" y="798"/>
                  </a:lnTo>
                  <a:lnTo>
                    <a:pt x="0" y="798"/>
                  </a:lnTo>
                  <a:lnTo>
                    <a:pt x="0" y="903"/>
                  </a:lnTo>
                  <a:lnTo>
                    <a:pt x="211" y="903"/>
                  </a:lnTo>
                  <a:lnTo>
                    <a:pt x="211" y="497"/>
                  </a:lnTo>
                  <a:lnTo>
                    <a:pt x="181" y="497"/>
                  </a:lnTo>
                  <a:lnTo>
                    <a:pt x="174" y="497"/>
                  </a:lnTo>
                  <a:lnTo>
                    <a:pt x="169" y="495"/>
                  </a:lnTo>
                  <a:lnTo>
                    <a:pt x="164" y="491"/>
                  </a:lnTo>
                  <a:lnTo>
                    <a:pt x="159" y="488"/>
                  </a:lnTo>
                  <a:lnTo>
                    <a:pt x="155" y="484"/>
                  </a:lnTo>
                  <a:lnTo>
                    <a:pt x="153" y="478"/>
                  </a:lnTo>
                  <a:lnTo>
                    <a:pt x="151" y="473"/>
                  </a:lnTo>
                  <a:lnTo>
                    <a:pt x="151" y="467"/>
                  </a:lnTo>
                  <a:lnTo>
                    <a:pt x="151" y="437"/>
                  </a:lnTo>
                  <a:lnTo>
                    <a:pt x="151" y="430"/>
                  </a:lnTo>
                  <a:lnTo>
                    <a:pt x="153" y="425"/>
                  </a:lnTo>
                  <a:lnTo>
                    <a:pt x="155" y="419"/>
                  </a:lnTo>
                  <a:lnTo>
                    <a:pt x="159" y="415"/>
                  </a:lnTo>
                  <a:lnTo>
                    <a:pt x="164" y="412"/>
                  </a:lnTo>
                  <a:lnTo>
                    <a:pt x="169" y="409"/>
                  </a:lnTo>
                  <a:lnTo>
                    <a:pt x="174" y="408"/>
                  </a:lnTo>
                  <a:lnTo>
                    <a:pt x="181" y="407"/>
                  </a:lnTo>
                  <a:lnTo>
                    <a:pt x="211" y="407"/>
                  </a:lnTo>
                  <a:lnTo>
                    <a:pt x="211" y="346"/>
                  </a:lnTo>
                  <a:lnTo>
                    <a:pt x="181" y="346"/>
                  </a:lnTo>
                  <a:lnTo>
                    <a:pt x="174" y="345"/>
                  </a:lnTo>
                  <a:lnTo>
                    <a:pt x="169" y="344"/>
                  </a:lnTo>
                  <a:lnTo>
                    <a:pt x="164" y="341"/>
                  </a:lnTo>
                  <a:lnTo>
                    <a:pt x="159" y="338"/>
                  </a:lnTo>
                  <a:lnTo>
                    <a:pt x="155" y="333"/>
                  </a:lnTo>
                  <a:lnTo>
                    <a:pt x="153" y="328"/>
                  </a:lnTo>
                  <a:lnTo>
                    <a:pt x="151" y="322"/>
                  </a:lnTo>
                  <a:lnTo>
                    <a:pt x="151" y="316"/>
                  </a:lnTo>
                  <a:lnTo>
                    <a:pt x="151" y="286"/>
                  </a:lnTo>
                  <a:lnTo>
                    <a:pt x="151" y="280"/>
                  </a:lnTo>
                  <a:lnTo>
                    <a:pt x="153" y="275"/>
                  </a:lnTo>
                  <a:lnTo>
                    <a:pt x="155" y="269"/>
                  </a:lnTo>
                  <a:lnTo>
                    <a:pt x="159" y="265"/>
                  </a:lnTo>
                  <a:lnTo>
                    <a:pt x="164" y="261"/>
                  </a:lnTo>
                  <a:lnTo>
                    <a:pt x="169" y="259"/>
                  </a:lnTo>
                  <a:lnTo>
                    <a:pt x="174" y="256"/>
                  </a:lnTo>
                  <a:lnTo>
                    <a:pt x="181" y="256"/>
                  </a:lnTo>
                  <a:lnTo>
                    <a:pt x="211" y="256"/>
                  </a:lnTo>
                  <a:lnTo>
                    <a:pt x="211" y="196"/>
                  </a:lnTo>
                  <a:lnTo>
                    <a:pt x="181" y="196"/>
                  </a:lnTo>
                  <a:lnTo>
                    <a:pt x="174" y="195"/>
                  </a:lnTo>
                  <a:lnTo>
                    <a:pt x="169" y="193"/>
                  </a:lnTo>
                  <a:lnTo>
                    <a:pt x="164" y="191"/>
                  </a:lnTo>
                  <a:lnTo>
                    <a:pt x="159" y="187"/>
                  </a:lnTo>
                  <a:lnTo>
                    <a:pt x="155" y="182"/>
                  </a:lnTo>
                  <a:lnTo>
                    <a:pt x="153" y="177"/>
                  </a:lnTo>
                  <a:lnTo>
                    <a:pt x="151" y="172"/>
                  </a:lnTo>
                  <a:lnTo>
                    <a:pt x="151" y="165"/>
                  </a:lnTo>
                  <a:lnTo>
                    <a:pt x="151" y="135"/>
                  </a:lnTo>
                  <a:lnTo>
                    <a:pt x="151" y="130"/>
                  </a:lnTo>
                  <a:lnTo>
                    <a:pt x="153" y="123"/>
                  </a:lnTo>
                  <a:lnTo>
                    <a:pt x="155" y="119"/>
                  </a:lnTo>
                  <a:lnTo>
                    <a:pt x="159" y="115"/>
                  </a:lnTo>
                  <a:lnTo>
                    <a:pt x="164" y="110"/>
                  </a:lnTo>
                  <a:lnTo>
                    <a:pt x="169" y="108"/>
                  </a:lnTo>
                  <a:lnTo>
                    <a:pt x="174"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70" name="Forma libre 326">
              <a:extLst>
                <a:ext uri="{FF2B5EF4-FFF2-40B4-BE49-F238E27FC236}">
                  <a16:creationId xmlns:a16="http://schemas.microsoft.com/office/drawing/2014/main" id="{505F0C26-0335-4A1D-AA0D-8C830A4F0DE4}"/>
                </a:ext>
              </a:extLst>
            </p:cNvPr>
            <p:cNvSpPr>
              <a:spLocks/>
            </p:cNvSpPr>
            <p:nvPr/>
          </p:nvSpPr>
          <p:spPr bwMode="auto">
            <a:xfrm>
              <a:off x="949325" y="771525"/>
              <a:ext cx="68263" cy="287338"/>
            </a:xfrm>
            <a:custGeom>
              <a:avLst/>
              <a:gdLst>
                <a:gd name="T0" fmla="*/ 30 w 211"/>
                <a:gd name="T1" fmla="*/ 105 h 903"/>
                <a:gd name="T2" fmla="*/ 42 w 211"/>
                <a:gd name="T3" fmla="*/ 107 h 903"/>
                <a:gd name="T4" fmla="*/ 52 w 211"/>
                <a:gd name="T5" fmla="*/ 115 h 903"/>
                <a:gd name="T6" fmla="*/ 58 w 211"/>
                <a:gd name="T7" fmla="*/ 123 h 903"/>
                <a:gd name="T8" fmla="*/ 60 w 211"/>
                <a:gd name="T9" fmla="*/ 135 h 903"/>
                <a:gd name="T10" fmla="*/ 59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256 h 903"/>
                <a:gd name="T22" fmla="*/ 42 w 211"/>
                <a:gd name="T23" fmla="*/ 259 h 903"/>
                <a:gd name="T24" fmla="*/ 52 w 211"/>
                <a:gd name="T25" fmla="*/ 265 h 903"/>
                <a:gd name="T26" fmla="*/ 58 w 211"/>
                <a:gd name="T27" fmla="*/ 275 h 903"/>
                <a:gd name="T28" fmla="*/ 60 w 211"/>
                <a:gd name="T29" fmla="*/ 286 h 903"/>
                <a:gd name="T30" fmla="*/ 59 w 211"/>
                <a:gd name="T31" fmla="*/ 322 h 903"/>
                <a:gd name="T32" fmla="*/ 55 w 211"/>
                <a:gd name="T33" fmla="*/ 333 h 903"/>
                <a:gd name="T34" fmla="*/ 47 w 211"/>
                <a:gd name="T35" fmla="*/ 341 h 903"/>
                <a:gd name="T36" fmla="*/ 36 w 211"/>
                <a:gd name="T37" fmla="*/ 345 h 903"/>
                <a:gd name="T38" fmla="*/ 0 w 211"/>
                <a:gd name="T39" fmla="*/ 346 h 903"/>
                <a:gd name="T40" fmla="*/ 30 w 211"/>
                <a:gd name="T41" fmla="*/ 708 h 903"/>
                <a:gd name="T42" fmla="*/ 42 w 211"/>
                <a:gd name="T43" fmla="*/ 710 h 903"/>
                <a:gd name="T44" fmla="*/ 52 w 211"/>
                <a:gd name="T45" fmla="*/ 717 h 903"/>
                <a:gd name="T46" fmla="*/ 58 w 211"/>
                <a:gd name="T47" fmla="*/ 726 h 903"/>
                <a:gd name="T48" fmla="*/ 60 w 211"/>
                <a:gd name="T49" fmla="*/ 738 h 903"/>
                <a:gd name="T50" fmla="*/ 59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798 h 903"/>
                <a:gd name="T64" fmla="*/ 169 w 211"/>
                <a:gd name="T65" fmla="*/ 796 h 903"/>
                <a:gd name="T66" fmla="*/ 159 w 211"/>
                <a:gd name="T67" fmla="*/ 789 h 903"/>
                <a:gd name="T68" fmla="*/ 153 w 211"/>
                <a:gd name="T69" fmla="*/ 780 h 903"/>
                <a:gd name="T70" fmla="*/ 151 w 211"/>
                <a:gd name="T71" fmla="*/ 768 h 903"/>
                <a:gd name="T72" fmla="*/ 152 w 211"/>
                <a:gd name="T73" fmla="*/ 732 h 903"/>
                <a:gd name="T74" fmla="*/ 156 w 211"/>
                <a:gd name="T75" fmla="*/ 721 h 903"/>
                <a:gd name="T76" fmla="*/ 164 w 211"/>
                <a:gd name="T77" fmla="*/ 713 h 903"/>
                <a:gd name="T78" fmla="*/ 175 w 211"/>
                <a:gd name="T79" fmla="*/ 708 h 903"/>
                <a:gd name="T80" fmla="*/ 211 w 211"/>
                <a:gd name="T81" fmla="*/ 708 h 903"/>
                <a:gd name="T82" fmla="*/ 181 w 211"/>
                <a:gd name="T83" fmla="*/ 648 h 903"/>
                <a:gd name="T84" fmla="*/ 169 w 211"/>
                <a:gd name="T85" fmla="*/ 645 h 903"/>
                <a:gd name="T86" fmla="*/ 159 w 211"/>
                <a:gd name="T87" fmla="*/ 638 h 903"/>
                <a:gd name="T88" fmla="*/ 153 w 211"/>
                <a:gd name="T89" fmla="*/ 629 h 903"/>
                <a:gd name="T90" fmla="*/ 151 w 211"/>
                <a:gd name="T91" fmla="*/ 618 h 903"/>
                <a:gd name="T92" fmla="*/ 152 w 211"/>
                <a:gd name="T93" fmla="*/ 581 h 903"/>
                <a:gd name="T94" fmla="*/ 156 w 211"/>
                <a:gd name="T95" fmla="*/ 571 h 903"/>
                <a:gd name="T96" fmla="*/ 164 w 211"/>
                <a:gd name="T97" fmla="*/ 562 h 903"/>
                <a:gd name="T98" fmla="*/ 175 w 211"/>
                <a:gd name="T99" fmla="*/ 558 h 903"/>
                <a:gd name="T100" fmla="*/ 211 w 211"/>
                <a:gd name="T101" fmla="*/ 557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2 w 211"/>
                <a:gd name="T113" fmla="*/ 130 h 903"/>
                <a:gd name="T114" fmla="*/ 156 w 211"/>
                <a:gd name="T115" fmla="*/ 119 h 903"/>
                <a:gd name="T116" fmla="*/ 164 w 211"/>
                <a:gd name="T117" fmla="*/ 110 h 903"/>
                <a:gd name="T118" fmla="*/ 175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2" y="107"/>
                  </a:lnTo>
                  <a:lnTo>
                    <a:pt x="47" y="110"/>
                  </a:lnTo>
                  <a:lnTo>
                    <a:pt x="52" y="115"/>
                  </a:lnTo>
                  <a:lnTo>
                    <a:pt x="55" y="119"/>
                  </a:lnTo>
                  <a:lnTo>
                    <a:pt x="58" y="123"/>
                  </a:lnTo>
                  <a:lnTo>
                    <a:pt x="59" y="130"/>
                  </a:lnTo>
                  <a:lnTo>
                    <a:pt x="60" y="135"/>
                  </a:lnTo>
                  <a:lnTo>
                    <a:pt x="60" y="165"/>
                  </a:lnTo>
                  <a:lnTo>
                    <a:pt x="59" y="172"/>
                  </a:lnTo>
                  <a:lnTo>
                    <a:pt x="58" y="177"/>
                  </a:lnTo>
                  <a:lnTo>
                    <a:pt x="55" y="182"/>
                  </a:lnTo>
                  <a:lnTo>
                    <a:pt x="52" y="187"/>
                  </a:lnTo>
                  <a:lnTo>
                    <a:pt x="47" y="191"/>
                  </a:lnTo>
                  <a:lnTo>
                    <a:pt x="42" y="193"/>
                  </a:lnTo>
                  <a:lnTo>
                    <a:pt x="36" y="195"/>
                  </a:lnTo>
                  <a:lnTo>
                    <a:pt x="30" y="196"/>
                  </a:lnTo>
                  <a:lnTo>
                    <a:pt x="0" y="196"/>
                  </a:lnTo>
                  <a:lnTo>
                    <a:pt x="0" y="256"/>
                  </a:lnTo>
                  <a:lnTo>
                    <a:pt x="30" y="256"/>
                  </a:lnTo>
                  <a:lnTo>
                    <a:pt x="36" y="256"/>
                  </a:lnTo>
                  <a:lnTo>
                    <a:pt x="42" y="259"/>
                  </a:lnTo>
                  <a:lnTo>
                    <a:pt x="47" y="261"/>
                  </a:lnTo>
                  <a:lnTo>
                    <a:pt x="52" y="265"/>
                  </a:lnTo>
                  <a:lnTo>
                    <a:pt x="55" y="269"/>
                  </a:lnTo>
                  <a:lnTo>
                    <a:pt x="58" y="275"/>
                  </a:lnTo>
                  <a:lnTo>
                    <a:pt x="59" y="280"/>
                  </a:lnTo>
                  <a:lnTo>
                    <a:pt x="60" y="286"/>
                  </a:lnTo>
                  <a:lnTo>
                    <a:pt x="60" y="316"/>
                  </a:lnTo>
                  <a:lnTo>
                    <a:pt x="59" y="322"/>
                  </a:lnTo>
                  <a:lnTo>
                    <a:pt x="58" y="328"/>
                  </a:lnTo>
                  <a:lnTo>
                    <a:pt x="55" y="333"/>
                  </a:lnTo>
                  <a:lnTo>
                    <a:pt x="52" y="338"/>
                  </a:lnTo>
                  <a:lnTo>
                    <a:pt x="47" y="341"/>
                  </a:lnTo>
                  <a:lnTo>
                    <a:pt x="42" y="344"/>
                  </a:lnTo>
                  <a:lnTo>
                    <a:pt x="36" y="345"/>
                  </a:lnTo>
                  <a:lnTo>
                    <a:pt x="30" y="346"/>
                  </a:lnTo>
                  <a:lnTo>
                    <a:pt x="0" y="346"/>
                  </a:lnTo>
                  <a:lnTo>
                    <a:pt x="0" y="708"/>
                  </a:lnTo>
                  <a:lnTo>
                    <a:pt x="30" y="708"/>
                  </a:lnTo>
                  <a:lnTo>
                    <a:pt x="36" y="708"/>
                  </a:lnTo>
                  <a:lnTo>
                    <a:pt x="42" y="710"/>
                  </a:lnTo>
                  <a:lnTo>
                    <a:pt x="47" y="712"/>
                  </a:lnTo>
                  <a:lnTo>
                    <a:pt x="52" y="717"/>
                  </a:lnTo>
                  <a:lnTo>
                    <a:pt x="55" y="721"/>
                  </a:lnTo>
                  <a:lnTo>
                    <a:pt x="58" y="726"/>
                  </a:lnTo>
                  <a:lnTo>
                    <a:pt x="59" y="732"/>
                  </a:lnTo>
                  <a:lnTo>
                    <a:pt x="60" y="738"/>
                  </a:lnTo>
                  <a:lnTo>
                    <a:pt x="60" y="768"/>
                  </a:lnTo>
                  <a:lnTo>
                    <a:pt x="59" y="773"/>
                  </a:lnTo>
                  <a:lnTo>
                    <a:pt x="58" y="780"/>
                  </a:lnTo>
                  <a:lnTo>
                    <a:pt x="55" y="785"/>
                  </a:lnTo>
                  <a:lnTo>
                    <a:pt x="52" y="789"/>
                  </a:lnTo>
                  <a:lnTo>
                    <a:pt x="47" y="793"/>
                  </a:lnTo>
                  <a:lnTo>
                    <a:pt x="42" y="796"/>
                  </a:lnTo>
                  <a:lnTo>
                    <a:pt x="36" y="797"/>
                  </a:lnTo>
                  <a:lnTo>
                    <a:pt x="30" y="798"/>
                  </a:lnTo>
                  <a:lnTo>
                    <a:pt x="0" y="798"/>
                  </a:lnTo>
                  <a:lnTo>
                    <a:pt x="0" y="903"/>
                  </a:lnTo>
                  <a:lnTo>
                    <a:pt x="211" y="903"/>
                  </a:lnTo>
                  <a:lnTo>
                    <a:pt x="211" y="798"/>
                  </a:lnTo>
                  <a:lnTo>
                    <a:pt x="181" y="798"/>
                  </a:lnTo>
                  <a:lnTo>
                    <a:pt x="175" y="797"/>
                  </a:lnTo>
                  <a:lnTo>
                    <a:pt x="169" y="796"/>
                  </a:lnTo>
                  <a:lnTo>
                    <a:pt x="164" y="793"/>
                  </a:lnTo>
                  <a:lnTo>
                    <a:pt x="159" y="789"/>
                  </a:lnTo>
                  <a:lnTo>
                    <a:pt x="156" y="785"/>
                  </a:lnTo>
                  <a:lnTo>
                    <a:pt x="153" y="780"/>
                  </a:lnTo>
                  <a:lnTo>
                    <a:pt x="152" y="774"/>
                  </a:lnTo>
                  <a:lnTo>
                    <a:pt x="151" y="768"/>
                  </a:lnTo>
                  <a:lnTo>
                    <a:pt x="151" y="738"/>
                  </a:lnTo>
                  <a:lnTo>
                    <a:pt x="152" y="732"/>
                  </a:lnTo>
                  <a:lnTo>
                    <a:pt x="153" y="726"/>
                  </a:lnTo>
                  <a:lnTo>
                    <a:pt x="156" y="721"/>
                  </a:lnTo>
                  <a:lnTo>
                    <a:pt x="159" y="717"/>
                  </a:lnTo>
                  <a:lnTo>
                    <a:pt x="164" y="713"/>
                  </a:lnTo>
                  <a:lnTo>
                    <a:pt x="169" y="710"/>
                  </a:lnTo>
                  <a:lnTo>
                    <a:pt x="175" y="708"/>
                  </a:lnTo>
                  <a:lnTo>
                    <a:pt x="181" y="708"/>
                  </a:lnTo>
                  <a:lnTo>
                    <a:pt x="211" y="708"/>
                  </a:lnTo>
                  <a:lnTo>
                    <a:pt x="211" y="648"/>
                  </a:lnTo>
                  <a:lnTo>
                    <a:pt x="181" y="648"/>
                  </a:lnTo>
                  <a:lnTo>
                    <a:pt x="175" y="647"/>
                  </a:lnTo>
                  <a:lnTo>
                    <a:pt x="169" y="645"/>
                  </a:lnTo>
                  <a:lnTo>
                    <a:pt x="164" y="643"/>
                  </a:lnTo>
                  <a:lnTo>
                    <a:pt x="159" y="638"/>
                  </a:lnTo>
                  <a:lnTo>
                    <a:pt x="156" y="634"/>
                  </a:lnTo>
                  <a:lnTo>
                    <a:pt x="153" y="629"/>
                  </a:lnTo>
                  <a:lnTo>
                    <a:pt x="152" y="623"/>
                  </a:lnTo>
                  <a:lnTo>
                    <a:pt x="151" y="618"/>
                  </a:lnTo>
                  <a:lnTo>
                    <a:pt x="151" y="587"/>
                  </a:lnTo>
                  <a:lnTo>
                    <a:pt x="152" y="581"/>
                  </a:lnTo>
                  <a:lnTo>
                    <a:pt x="153" y="576"/>
                  </a:lnTo>
                  <a:lnTo>
                    <a:pt x="156" y="571"/>
                  </a:lnTo>
                  <a:lnTo>
                    <a:pt x="159" y="566"/>
                  </a:lnTo>
                  <a:lnTo>
                    <a:pt x="164" y="562"/>
                  </a:lnTo>
                  <a:lnTo>
                    <a:pt x="169" y="560"/>
                  </a:lnTo>
                  <a:lnTo>
                    <a:pt x="175" y="558"/>
                  </a:lnTo>
                  <a:lnTo>
                    <a:pt x="181" y="557"/>
                  </a:lnTo>
                  <a:lnTo>
                    <a:pt x="211" y="557"/>
                  </a:lnTo>
                  <a:lnTo>
                    <a:pt x="211" y="196"/>
                  </a:lnTo>
                  <a:lnTo>
                    <a:pt x="181" y="196"/>
                  </a:lnTo>
                  <a:lnTo>
                    <a:pt x="175" y="195"/>
                  </a:lnTo>
                  <a:lnTo>
                    <a:pt x="169" y="193"/>
                  </a:lnTo>
                  <a:lnTo>
                    <a:pt x="164" y="191"/>
                  </a:lnTo>
                  <a:lnTo>
                    <a:pt x="159" y="187"/>
                  </a:lnTo>
                  <a:lnTo>
                    <a:pt x="156" y="182"/>
                  </a:lnTo>
                  <a:lnTo>
                    <a:pt x="153" y="177"/>
                  </a:lnTo>
                  <a:lnTo>
                    <a:pt x="152" y="172"/>
                  </a:lnTo>
                  <a:lnTo>
                    <a:pt x="151" y="165"/>
                  </a:lnTo>
                  <a:lnTo>
                    <a:pt x="151" y="135"/>
                  </a:lnTo>
                  <a:lnTo>
                    <a:pt x="152" y="130"/>
                  </a:lnTo>
                  <a:lnTo>
                    <a:pt x="153" y="123"/>
                  </a:lnTo>
                  <a:lnTo>
                    <a:pt x="156" y="119"/>
                  </a:lnTo>
                  <a:lnTo>
                    <a:pt x="159" y="115"/>
                  </a:lnTo>
                  <a:lnTo>
                    <a:pt x="164" y="110"/>
                  </a:lnTo>
                  <a:lnTo>
                    <a:pt x="169" y="108"/>
                  </a:lnTo>
                  <a:lnTo>
                    <a:pt x="175"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71" name="Forma libre 327">
              <a:extLst>
                <a:ext uri="{FF2B5EF4-FFF2-40B4-BE49-F238E27FC236}">
                  <a16:creationId xmlns:a16="http://schemas.microsoft.com/office/drawing/2014/main" id="{EE66CB30-F704-45C9-BA83-17BA7DC13889}"/>
                </a:ext>
              </a:extLst>
            </p:cNvPr>
            <p:cNvSpPr>
              <a:spLocks/>
            </p:cNvSpPr>
            <p:nvPr/>
          </p:nvSpPr>
          <p:spPr bwMode="auto">
            <a:xfrm>
              <a:off x="1103313" y="771525"/>
              <a:ext cx="61913" cy="287338"/>
            </a:xfrm>
            <a:custGeom>
              <a:avLst/>
              <a:gdLst>
                <a:gd name="T0" fmla="*/ 0 w 195"/>
                <a:gd name="T1" fmla="*/ 0 h 903"/>
                <a:gd name="T2" fmla="*/ 30 w 195"/>
                <a:gd name="T3" fmla="*/ 105 h 903"/>
                <a:gd name="T4" fmla="*/ 42 w 195"/>
                <a:gd name="T5" fmla="*/ 107 h 903"/>
                <a:gd name="T6" fmla="*/ 51 w 195"/>
                <a:gd name="T7" fmla="*/ 115 h 903"/>
                <a:gd name="T8" fmla="*/ 58 w 195"/>
                <a:gd name="T9" fmla="*/ 123 h 903"/>
                <a:gd name="T10" fmla="*/ 60 w 195"/>
                <a:gd name="T11" fmla="*/ 135 h 903"/>
                <a:gd name="T12" fmla="*/ 59 w 195"/>
                <a:gd name="T13" fmla="*/ 172 h 903"/>
                <a:gd name="T14" fmla="*/ 55 w 195"/>
                <a:gd name="T15" fmla="*/ 182 h 903"/>
                <a:gd name="T16" fmla="*/ 47 w 195"/>
                <a:gd name="T17" fmla="*/ 191 h 903"/>
                <a:gd name="T18" fmla="*/ 36 w 195"/>
                <a:gd name="T19" fmla="*/ 195 h 903"/>
                <a:gd name="T20" fmla="*/ 0 w 195"/>
                <a:gd name="T21" fmla="*/ 196 h 903"/>
                <a:gd name="T22" fmla="*/ 30 w 195"/>
                <a:gd name="T23" fmla="*/ 256 h 903"/>
                <a:gd name="T24" fmla="*/ 42 w 195"/>
                <a:gd name="T25" fmla="*/ 259 h 903"/>
                <a:gd name="T26" fmla="*/ 51 w 195"/>
                <a:gd name="T27" fmla="*/ 265 h 903"/>
                <a:gd name="T28" fmla="*/ 58 w 195"/>
                <a:gd name="T29" fmla="*/ 275 h 903"/>
                <a:gd name="T30" fmla="*/ 60 w 195"/>
                <a:gd name="T31" fmla="*/ 286 h 903"/>
                <a:gd name="T32" fmla="*/ 59 w 195"/>
                <a:gd name="T33" fmla="*/ 322 h 903"/>
                <a:gd name="T34" fmla="*/ 55 w 195"/>
                <a:gd name="T35" fmla="*/ 333 h 903"/>
                <a:gd name="T36" fmla="*/ 47 w 195"/>
                <a:gd name="T37" fmla="*/ 341 h 903"/>
                <a:gd name="T38" fmla="*/ 36 w 195"/>
                <a:gd name="T39" fmla="*/ 345 h 903"/>
                <a:gd name="T40" fmla="*/ 0 w 195"/>
                <a:gd name="T41" fmla="*/ 346 h 903"/>
                <a:gd name="T42" fmla="*/ 30 w 195"/>
                <a:gd name="T43" fmla="*/ 407 h 903"/>
                <a:gd name="T44" fmla="*/ 42 w 195"/>
                <a:gd name="T45" fmla="*/ 409 h 903"/>
                <a:gd name="T46" fmla="*/ 51 w 195"/>
                <a:gd name="T47" fmla="*/ 415 h 903"/>
                <a:gd name="T48" fmla="*/ 58 w 195"/>
                <a:gd name="T49" fmla="*/ 425 h 903"/>
                <a:gd name="T50" fmla="*/ 60 w 195"/>
                <a:gd name="T51" fmla="*/ 437 h 903"/>
                <a:gd name="T52" fmla="*/ 59 w 195"/>
                <a:gd name="T53" fmla="*/ 473 h 903"/>
                <a:gd name="T54" fmla="*/ 55 w 195"/>
                <a:gd name="T55" fmla="*/ 484 h 903"/>
                <a:gd name="T56" fmla="*/ 47 w 195"/>
                <a:gd name="T57" fmla="*/ 491 h 903"/>
                <a:gd name="T58" fmla="*/ 36 w 195"/>
                <a:gd name="T59" fmla="*/ 497 h 903"/>
                <a:gd name="T60" fmla="*/ 0 w 195"/>
                <a:gd name="T61" fmla="*/ 497 h 903"/>
                <a:gd name="T62" fmla="*/ 180 w 195"/>
                <a:gd name="T63" fmla="*/ 903 h 903"/>
                <a:gd name="T64" fmla="*/ 187 w 195"/>
                <a:gd name="T65" fmla="*/ 902 h 903"/>
                <a:gd name="T66" fmla="*/ 191 w 195"/>
                <a:gd name="T67" fmla="*/ 899 h 903"/>
                <a:gd name="T68" fmla="*/ 194 w 195"/>
                <a:gd name="T69" fmla="*/ 895 h 903"/>
                <a:gd name="T70" fmla="*/ 195 w 195"/>
                <a:gd name="T71" fmla="*/ 888 h 903"/>
                <a:gd name="T72" fmla="*/ 195 w 195"/>
                <a:gd name="T73" fmla="*/ 12 h 903"/>
                <a:gd name="T74" fmla="*/ 193 w 195"/>
                <a:gd name="T75" fmla="*/ 6 h 903"/>
                <a:gd name="T76" fmla="*/ 189 w 195"/>
                <a:gd name="T77" fmla="*/ 2 h 903"/>
                <a:gd name="T78" fmla="*/ 183 w 195"/>
                <a:gd name="T79" fmla="*/ 0 h 903"/>
                <a:gd name="T80" fmla="*/ 180 w 195"/>
                <a:gd name="T81"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903">
                  <a:moveTo>
                    <a:pt x="180" y="0"/>
                  </a:moveTo>
                  <a:lnTo>
                    <a:pt x="0" y="0"/>
                  </a:lnTo>
                  <a:lnTo>
                    <a:pt x="0" y="105"/>
                  </a:lnTo>
                  <a:lnTo>
                    <a:pt x="30" y="105"/>
                  </a:lnTo>
                  <a:lnTo>
                    <a:pt x="36" y="106"/>
                  </a:lnTo>
                  <a:lnTo>
                    <a:pt x="42" y="107"/>
                  </a:lnTo>
                  <a:lnTo>
                    <a:pt x="47" y="110"/>
                  </a:lnTo>
                  <a:lnTo>
                    <a:pt x="51" y="115"/>
                  </a:lnTo>
                  <a:lnTo>
                    <a:pt x="55" y="119"/>
                  </a:lnTo>
                  <a:lnTo>
                    <a:pt x="58" y="123"/>
                  </a:lnTo>
                  <a:lnTo>
                    <a:pt x="59" y="130"/>
                  </a:lnTo>
                  <a:lnTo>
                    <a:pt x="60" y="135"/>
                  </a:lnTo>
                  <a:lnTo>
                    <a:pt x="60" y="165"/>
                  </a:lnTo>
                  <a:lnTo>
                    <a:pt x="59" y="172"/>
                  </a:lnTo>
                  <a:lnTo>
                    <a:pt x="58" y="177"/>
                  </a:lnTo>
                  <a:lnTo>
                    <a:pt x="55" y="182"/>
                  </a:lnTo>
                  <a:lnTo>
                    <a:pt x="51" y="187"/>
                  </a:lnTo>
                  <a:lnTo>
                    <a:pt x="47" y="191"/>
                  </a:lnTo>
                  <a:lnTo>
                    <a:pt x="42" y="193"/>
                  </a:lnTo>
                  <a:lnTo>
                    <a:pt x="36" y="195"/>
                  </a:lnTo>
                  <a:lnTo>
                    <a:pt x="30" y="196"/>
                  </a:lnTo>
                  <a:lnTo>
                    <a:pt x="0" y="196"/>
                  </a:lnTo>
                  <a:lnTo>
                    <a:pt x="0" y="256"/>
                  </a:lnTo>
                  <a:lnTo>
                    <a:pt x="30" y="256"/>
                  </a:lnTo>
                  <a:lnTo>
                    <a:pt x="36" y="256"/>
                  </a:lnTo>
                  <a:lnTo>
                    <a:pt x="42" y="259"/>
                  </a:lnTo>
                  <a:lnTo>
                    <a:pt x="47" y="261"/>
                  </a:lnTo>
                  <a:lnTo>
                    <a:pt x="51" y="265"/>
                  </a:lnTo>
                  <a:lnTo>
                    <a:pt x="55" y="269"/>
                  </a:lnTo>
                  <a:lnTo>
                    <a:pt x="58" y="275"/>
                  </a:lnTo>
                  <a:lnTo>
                    <a:pt x="59" y="280"/>
                  </a:lnTo>
                  <a:lnTo>
                    <a:pt x="60" y="286"/>
                  </a:lnTo>
                  <a:lnTo>
                    <a:pt x="60" y="316"/>
                  </a:lnTo>
                  <a:lnTo>
                    <a:pt x="59" y="322"/>
                  </a:lnTo>
                  <a:lnTo>
                    <a:pt x="58" y="328"/>
                  </a:lnTo>
                  <a:lnTo>
                    <a:pt x="55" y="333"/>
                  </a:lnTo>
                  <a:lnTo>
                    <a:pt x="51" y="338"/>
                  </a:lnTo>
                  <a:lnTo>
                    <a:pt x="47" y="341"/>
                  </a:lnTo>
                  <a:lnTo>
                    <a:pt x="42" y="344"/>
                  </a:lnTo>
                  <a:lnTo>
                    <a:pt x="36" y="345"/>
                  </a:lnTo>
                  <a:lnTo>
                    <a:pt x="30" y="346"/>
                  </a:lnTo>
                  <a:lnTo>
                    <a:pt x="0" y="346"/>
                  </a:lnTo>
                  <a:lnTo>
                    <a:pt x="0" y="407"/>
                  </a:lnTo>
                  <a:lnTo>
                    <a:pt x="30" y="407"/>
                  </a:lnTo>
                  <a:lnTo>
                    <a:pt x="36" y="408"/>
                  </a:lnTo>
                  <a:lnTo>
                    <a:pt x="42" y="409"/>
                  </a:lnTo>
                  <a:lnTo>
                    <a:pt x="47" y="412"/>
                  </a:lnTo>
                  <a:lnTo>
                    <a:pt x="51" y="415"/>
                  </a:lnTo>
                  <a:lnTo>
                    <a:pt x="55" y="419"/>
                  </a:lnTo>
                  <a:lnTo>
                    <a:pt x="58" y="425"/>
                  </a:lnTo>
                  <a:lnTo>
                    <a:pt x="59" y="430"/>
                  </a:lnTo>
                  <a:lnTo>
                    <a:pt x="60" y="437"/>
                  </a:lnTo>
                  <a:lnTo>
                    <a:pt x="60" y="467"/>
                  </a:lnTo>
                  <a:lnTo>
                    <a:pt x="59" y="473"/>
                  </a:lnTo>
                  <a:lnTo>
                    <a:pt x="58" y="478"/>
                  </a:lnTo>
                  <a:lnTo>
                    <a:pt x="55" y="484"/>
                  </a:lnTo>
                  <a:lnTo>
                    <a:pt x="51" y="488"/>
                  </a:lnTo>
                  <a:lnTo>
                    <a:pt x="47" y="491"/>
                  </a:lnTo>
                  <a:lnTo>
                    <a:pt x="42" y="495"/>
                  </a:lnTo>
                  <a:lnTo>
                    <a:pt x="36" y="497"/>
                  </a:lnTo>
                  <a:lnTo>
                    <a:pt x="30" y="497"/>
                  </a:lnTo>
                  <a:lnTo>
                    <a:pt x="0" y="497"/>
                  </a:lnTo>
                  <a:lnTo>
                    <a:pt x="0" y="903"/>
                  </a:lnTo>
                  <a:lnTo>
                    <a:pt x="180" y="903"/>
                  </a:lnTo>
                  <a:lnTo>
                    <a:pt x="183" y="903"/>
                  </a:lnTo>
                  <a:lnTo>
                    <a:pt x="187" y="902"/>
                  </a:lnTo>
                  <a:lnTo>
                    <a:pt x="189" y="901"/>
                  </a:lnTo>
                  <a:lnTo>
                    <a:pt x="191" y="899"/>
                  </a:lnTo>
                  <a:lnTo>
                    <a:pt x="193" y="897"/>
                  </a:lnTo>
                  <a:lnTo>
                    <a:pt x="194" y="895"/>
                  </a:lnTo>
                  <a:lnTo>
                    <a:pt x="195" y="891"/>
                  </a:lnTo>
                  <a:lnTo>
                    <a:pt x="195" y="888"/>
                  </a:lnTo>
                  <a:lnTo>
                    <a:pt x="195" y="15"/>
                  </a:lnTo>
                  <a:lnTo>
                    <a:pt x="195" y="12"/>
                  </a:lnTo>
                  <a:lnTo>
                    <a:pt x="194" y="10"/>
                  </a:lnTo>
                  <a:lnTo>
                    <a:pt x="193" y="6"/>
                  </a:lnTo>
                  <a:lnTo>
                    <a:pt x="191" y="4"/>
                  </a:lnTo>
                  <a:lnTo>
                    <a:pt x="189" y="2"/>
                  </a:lnTo>
                  <a:lnTo>
                    <a:pt x="187" y="1"/>
                  </a:lnTo>
                  <a:lnTo>
                    <a:pt x="183" y="0"/>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72" name="Forma libre 2319" descr="Icono de hoja. ">
            <a:extLst>
              <a:ext uri="{FF2B5EF4-FFF2-40B4-BE49-F238E27FC236}">
                <a16:creationId xmlns:a16="http://schemas.microsoft.com/office/drawing/2014/main" id="{4C935A16-4F4C-4B17-B911-F1D554A088A8}"/>
              </a:ext>
            </a:extLst>
          </p:cNvPr>
          <p:cNvSpPr>
            <a:spLocks noEditPoints="1"/>
          </p:cNvSpPr>
          <p:nvPr/>
        </p:nvSpPr>
        <p:spPr bwMode="auto">
          <a:xfrm>
            <a:off x="10247928" y="2303513"/>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nvGrpSpPr>
          <p:cNvPr id="38" name="Grupo 37" descr="Icono de dinero. ">
            <a:extLst>
              <a:ext uri="{FF2B5EF4-FFF2-40B4-BE49-F238E27FC236}">
                <a16:creationId xmlns:a16="http://schemas.microsoft.com/office/drawing/2014/main" id="{8FB81822-E09C-4A9F-BCD2-4BB20E38DA03}"/>
              </a:ext>
            </a:extLst>
          </p:cNvPr>
          <p:cNvGrpSpPr/>
          <p:nvPr/>
        </p:nvGrpSpPr>
        <p:grpSpPr>
          <a:xfrm>
            <a:off x="1662778" y="2309852"/>
            <a:ext cx="380334" cy="382447"/>
            <a:chOff x="3746500" y="1344613"/>
            <a:chExt cx="285750" cy="287338"/>
          </a:xfrm>
          <a:solidFill>
            <a:schemeClr val="bg1"/>
          </a:solidFill>
        </p:grpSpPr>
        <p:sp>
          <p:nvSpPr>
            <p:cNvPr id="39" name="Forma libre 497">
              <a:extLst>
                <a:ext uri="{FF2B5EF4-FFF2-40B4-BE49-F238E27FC236}">
                  <a16:creationId xmlns:a16="http://schemas.microsoft.com/office/drawing/2014/main" id="{4325703C-49C2-4EC8-BBAF-CE488FCB0CE1}"/>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0" name="Forma libre 498">
              <a:extLst>
                <a:ext uri="{FF2B5EF4-FFF2-40B4-BE49-F238E27FC236}">
                  <a16:creationId xmlns:a16="http://schemas.microsoft.com/office/drawing/2014/main" id="{A721923B-8DD3-47E1-B174-6D9950E778E9}"/>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1" name="Forma libre 499">
              <a:extLst>
                <a:ext uri="{FF2B5EF4-FFF2-40B4-BE49-F238E27FC236}">
                  <a16:creationId xmlns:a16="http://schemas.microsoft.com/office/drawing/2014/main" id="{A8E6691B-D48E-4F27-BFB8-39275098B1B8}"/>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2" name="Forma libre 500">
              <a:extLst>
                <a:ext uri="{FF2B5EF4-FFF2-40B4-BE49-F238E27FC236}">
                  <a16:creationId xmlns:a16="http://schemas.microsoft.com/office/drawing/2014/main" id="{5839F0C0-A423-4156-855A-E09BBC0F1685}"/>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73" name="Forma libre 501">
              <a:extLst>
                <a:ext uri="{FF2B5EF4-FFF2-40B4-BE49-F238E27FC236}">
                  <a16:creationId xmlns:a16="http://schemas.microsoft.com/office/drawing/2014/main" id="{DBE218E2-EA47-43F9-AF50-BC58701E5EAE}"/>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74" name="Forma libre 502">
              <a:extLst>
                <a:ext uri="{FF2B5EF4-FFF2-40B4-BE49-F238E27FC236}">
                  <a16:creationId xmlns:a16="http://schemas.microsoft.com/office/drawing/2014/main" id="{FB53FF3C-7C81-42D7-820B-328F83511B89}"/>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75" name="Forma libre 503">
              <a:extLst>
                <a:ext uri="{FF2B5EF4-FFF2-40B4-BE49-F238E27FC236}">
                  <a16:creationId xmlns:a16="http://schemas.microsoft.com/office/drawing/2014/main" id="{B2AFC166-3690-491C-BE8E-D33917F47E78}"/>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76" name="Forma libre 504">
              <a:extLst>
                <a:ext uri="{FF2B5EF4-FFF2-40B4-BE49-F238E27FC236}">
                  <a16:creationId xmlns:a16="http://schemas.microsoft.com/office/drawing/2014/main" id="{9740A41F-89FD-44D8-9D1F-332E7D538EDA}"/>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Tree>
    <p:extLst>
      <p:ext uri="{BB962C8B-B14F-4D97-AF65-F5344CB8AC3E}">
        <p14:creationId xmlns:p14="http://schemas.microsoft.com/office/powerpoint/2010/main" val="82256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rtlCol="0"/>
          <a:lstStyle/>
          <a:p>
            <a:r>
              <a:rPr lang="es-ES" dirty="0"/>
              <a:t>Diapositiva de análisis de proyecto 3</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CAPITULO III</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rapezoide 1">
            <a:extLst>
              <a:ext uri="{FF2B5EF4-FFF2-40B4-BE49-F238E27FC236}">
                <a16:creationId xmlns:a16="http://schemas.microsoft.com/office/drawing/2014/main" id="{5B804E9F-B6B5-41F9-9B63-9AF435FDC2B7}"/>
              </a:ext>
              <a:ext uri="{C183D7F6-B498-43B3-948B-1728B52AA6E4}">
                <adec:decorative xmlns:adec="http://schemas.microsoft.com/office/drawing/2017/decorative" val="1"/>
              </a:ext>
            </a:extLst>
          </p:cNvPr>
          <p:cNvSpPr/>
          <p:nvPr/>
        </p:nvSpPr>
        <p:spPr>
          <a:xfrm rot="5400000">
            <a:off x="-405667"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3" name="Trapezoide 42">
            <a:extLst>
              <a:ext uri="{FF2B5EF4-FFF2-40B4-BE49-F238E27FC236}">
                <a16:creationId xmlns:a16="http://schemas.microsoft.com/office/drawing/2014/main" id="{0092C447-C8E1-4B12-B012-E6D21CBB1FBE}"/>
              </a:ext>
              <a:ext uri="{C183D7F6-B498-43B3-948B-1728B52AA6E4}">
                <adec:decorative xmlns:adec="http://schemas.microsoft.com/office/drawing/2017/decorative" val="1"/>
              </a:ext>
            </a:extLst>
          </p:cNvPr>
          <p:cNvSpPr/>
          <p:nvPr/>
        </p:nvSpPr>
        <p:spPr>
          <a:xfrm rot="5400000">
            <a:off x="1758973" y="2620353"/>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4" name="Trapezoide 43">
            <a:extLst>
              <a:ext uri="{FF2B5EF4-FFF2-40B4-BE49-F238E27FC236}">
                <a16:creationId xmlns:a16="http://schemas.microsoft.com/office/drawing/2014/main" id="{7E139379-1914-4446-8D6D-984A47041A54}"/>
              </a:ext>
              <a:ext uri="{C183D7F6-B498-43B3-948B-1728B52AA6E4}">
                <adec:decorative xmlns:adec="http://schemas.microsoft.com/office/drawing/2017/decorative" val="1"/>
              </a:ext>
            </a:extLst>
          </p:cNvPr>
          <p:cNvSpPr/>
          <p:nvPr/>
        </p:nvSpPr>
        <p:spPr>
          <a:xfrm rot="5400000">
            <a:off x="3927930"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5" name="Trapezoide 44">
            <a:extLst>
              <a:ext uri="{FF2B5EF4-FFF2-40B4-BE49-F238E27FC236}">
                <a16:creationId xmlns:a16="http://schemas.microsoft.com/office/drawing/2014/main" id="{F79B51BB-1B30-4ED8-B26D-21EE8BC675B2}"/>
              </a:ext>
              <a:ext uri="{C183D7F6-B498-43B3-948B-1728B52AA6E4}">
                <adec:decorative xmlns:adec="http://schemas.microsoft.com/office/drawing/2017/decorative" val="1"/>
              </a:ext>
            </a:extLst>
          </p:cNvPr>
          <p:cNvSpPr/>
          <p:nvPr/>
        </p:nvSpPr>
        <p:spPr>
          <a:xfrm rot="5400000">
            <a:off x="6094728" y="2631261"/>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6" name="Trapezoide 45">
            <a:extLst>
              <a:ext uri="{FF2B5EF4-FFF2-40B4-BE49-F238E27FC236}">
                <a16:creationId xmlns:a16="http://schemas.microsoft.com/office/drawing/2014/main" id="{89DA262E-0502-4E65-8ABA-E063880EAC4C}"/>
              </a:ext>
              <a:ext uri="{C183D7F6-B498-43B3-948B-1728B52AA6E4}">
                <adec:decorative xmlns:adec="http://schemas.microsoft.com/office/drawing/2017/decorative" val="1"/>
              </a:ext>
            </a:extLst>
          </p:cNvPr>
          <p:cNvSpPr/>
          <p:nvPr/>
        </p:nvSpPr>
        <p:spPr>
          <a:xfrm rot="5400000">
            <a:off x="8263685"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Rectángulo 3">
            <a:extLst>
              <a:ext uri="{FF2B5EF4-FFF2-40B4-BE49-F238E27FC236}">
                <a16:creationId xmlns:a16="http://schemas.microsoft.com/office/drawing/2014/main" id="{3F19BFA5-D0CA-4CF0-8499-504D956B6563}"/>
              </a:ext>
            </a:extLst>
          </p:cNvPr>
          <p:cNvSpPr/>
          <p:nvPr/>
        </p:nvSpPr>
        <p:spPr>
          <a:xfrm>
            <a:off x="762113" y="2886560"/>
            <a:ext cx="1998424" cy="2031325"/>
          </a:xfrm>
          <a:prstGeom prst="rect">
            <a:avLst/>
          </a:prstGeom>
        </p:spPr>
        <p:txBody>
          <a:bodyPr wrap="square" lIns="0" tIns="0" rIns="0" bIns="0" rtlCol="0">
            <a:spAutoFit/>
          </a:bodyPr>
          <a:lstStyle/>
          <a:p>
            <a:pPr lvl="0" algn="ctr"/>
            <a:r>
              <a:rPr lang="es-ES" sz="1600" b="1" dirty="0"/>
              <a:t>MARCO METODOLÓGICO</a:t>
            </a:r>
          </a:p>
          <a:p>
            <a:pPr lvl="0" algn="ctr"/>
            <a:r>
              <a:rPr lang="es-ES" sz="1600" b="1" dirty="0"/>
              <a:t> </a:t>
            </a:r>
            <a:endParaRPr lang="es-EC" sz="1600" b="1" dirty="0"/>
          </a:p>
          <a:p>
            <a:pPr algn="ctr"/>
            <a:r>
              <a:rPr lang="es-ES" sz="1400" dirty="0">
                <a:solidFill>
                  <a:schemeClr val="bg1"/>
                </a:solidFill>
              </a:rPr>
              <a:t>El marco metodológico es el conjunto de pasos, técnicas y procedimientos” que se emplean para formular y resolver problemas.</a:t>
            </a:r>
            <a:endParaRPr lang="es-ES" sz="1400" b="1" dirty="0">
              <a:solidFill>
                <a:schemeClr val="bg1"/>
              </a:solidFill>
            </a:endParaRPr>
          </a:p>
        </p:txBody>
      </p:sp>
      <p:sp>
        <p:nvSpPr>
          <p:cNvPr id="47" name="Rectángulo 46">
            <a:extLst>
              <a:ext uri="{FF2B5EF4-FFF2-40B4-BE49-F238E27FC236}">
                <a16:creationId xmlns:a16="http://schemas.microsoft.com/office/drawing/2014/main" id="{1751D31D-3535-411D-8BAC-95CCC90AB185}"/>
              </a:ext>
            </a:extLst>
          </p:cNvPr>
          <p:cNvSpPr/>
          <p:nvPr/>
        </p:nvSpPr>
        <p:spPr>
          <a:xfrm>
            <a:off x="3243403" y="2886560"/>
            <a:ext cx="1371600" cy="492443"/>
          </a:xfrm>
          <a:prstGeom prst="rect">
            <a:avLst/>
          </a:prstGeom>
        </p:spPr>
        <p:txBody>
          <a:bodyPr wrap="square" lIns="0" tIns="0" rIns="0" bIns="0" rtlCol="0">
            <a:spAutoFit/>
          </a:bodyPr>
          <a:lstStyle/>
          <a:p>
            <a:pPr algn="ctr" rtl="0"/>
            <a:r>
              <a:rPr lang="es-ES" sz="1600" b="1" dirty="0">
                <a:solidFill>
                  <a:schemeClr val="bg1"/>
                </a:solidFill>
              </a:rPr>
              <a:t>HERRAMIENTAS DE ESTUDIO </a:t>
            </a:r>
          </a:p>
        </p:txBody>
      </p:sp>
      <p:sp>
        <p:nvSpPr>
          <p:cNvPr id="48" name="Rectángulo 47">
            <a:extLst>
              <a:ext uri="{FF2B5EF4-FFF2-40B4-BE49-F238E27FC236}">
                <a16:creationId xmlns:a16="http://schemas.microsoft.com/office/drawing/2014/main" id="{FA4D735A-8F75-4E2A-8F1A-CC303B0718BA}"/>
              </a:ext>
            </a:extLst>
          </p:cNvPr>
          <p:cNvSpPr/>
          <p:nvPr/>
        </p:nvSpPr>
        <p:spPr>
          <a:xfrm>
            <a:off x="5219979" y="2886560"/>
            <a:ext cx="1752042" cy="246221"/>
          </a:xfrm>
          <a:prstGeom prst="rect">
            <a:avLst/>
          </a:prstGeom>
        </p:spPr>
        <p:txBody>
          <a:bodyPr wrap="square" lIns="0" tIns="0" rIns="0" bIns="0" rtlCol="0">
            <a:spAutoFit/>
          </a:bodyPr>
          <a:lstStyle/>
          <a:p>
            <a:pPr algn="ctr" rtl="0"/>
            <a:r>
              <a:rPr lang="es-ES" sz="1600" b="1" dirty="0"/>
              <a:t>ENCUESTAS</a:t>
            </a:r>
            <a:r>
              <a:rPr lang="es-ES" sz="1600" b="1" dirty="0">
                <a:solidFill>
                  <a:schemeClr val="bg1"/>
                </a:solidFill>
              </a:rPr>
              <a:t> </a:t>
            </a:r>
          </a:p>
        </p:txBody>
      </p:sp>
      <p:sp>
        <p:nvSpPr>
          <p:cNvPr id="49" name="Rectángulo 48">
            <a:extLst>
              <a:ext uri="{FF2B5EF4-FFF2-40B4-BE49-F238E27FC236}">
                <a16:creationId xmlns:a16="http://schemas.microsoft.com/office/drawing/2014/main" id="{54AB9282-0505-49EB-AABF-998083225E3A}"/>
              </a:ext>
            </a:extLst>
          </p:cNvPr>
          <p:cNvSpPr/>
          <p:nvPr/>
        </p:nvSpPr>
        <p:spPr>
          <a:xfrm>
            <a:off x="7386778" y="2763449"/>
            <a:ext cx="1752041" cy="738664"/>
          </a:xfrm>
          <a:prstGeom prst="rect">
            <a:avLst/>
          </a:prstGeom>
        </p:spPr>
        <p:txBody>
          <a:bodyPr wrap="square" lIns="0" tIns="0" rIns="0" bIns="0" rtlCol="0">
            <a:spAutoFit/>
          </a:bodyPr>
          <a:lstStyle/>
          <a:p>
            <a:pPr algn="ctr" rtl="0"/>
            <a:r>
              <a:rPr lang="es-ES" sz="1600" b="1" dirty="0">
                <a:solidFill>
                  <a:schemeClr val="bg1"/>
                </a:solidFill>
              </a:rPr>
              <a:t>TÉCNICAS DE PROCESAMIENTOS DE DATOS</a:t>
            </a:r>
          </a:p>
        </p:txBody>
      </p:sp>
      <p:sp>
        <p:nvSpPr>
          <p:cNvPr id="50" name="Rectángulo 49">
            <a:extLst>
              <a:ext uri="{FF2B5EF4-FFF2-40B4-BE49-F238E27FC236}">
                <a16:creationId xmlns:a16="http://schemas.microsoft.com/office/drawing/2014/main" id="{D668C4B5-BCEC-465A-ADA5-6A054B15F7A3}"/>
              </a:ext>
            </a:extLst>
          </p:cNvPr>
          <p:cNvSpPr/>
          <p:nvPr/>
        </p:nvSpPr>
        <p:spPr>
          <a:xfrm>
            <a:off x="9431465" y="2886560"/>
            <a:ext cx="1996265" cy="246221"/>
          </a:xfrm>
          <a:prstGeom prst="rect">
            <a:avLst/>
          </a:prstGeom>
        </p:spPr>
        <p:txBody>
          <a:bodyPr wrap="square" lIns="0" tIns="0" rIns="0" bIns="0" rtlCol="0">
            <a:spAutoFit/>
          </a:bodyPr>
          <a:lstStyle/>
          <a:p>
            <a:pPr algn="ctr" rtl="0"/>
            <a:r>
              <a:rPr lang="es-ES" sz="1600" b="1" dirty="0"/>
              <a:t>RESULTADOS</a:t>
            </a:r>
          </a:p>
        </p:txBody>
      </p:sp>
      <p:sp>
        <p:nvSpPr>
          <p:cNvPr id="52" name="Rectángulo 51">
            <a:extLst>
              <a:ext uri="{FF2B5EF4-FFF2-40B4-BE49-F238E27FC236}">
                <a16:creationId xmlns:a16="http://schemas.microsoft.com/office/drawing/2014/main" id="{A8534162-B6E2-4579-9DAD-AD8DE07459BC}"/>
              </a:ext>
            </a:extLst>
          </p:cNvPr>
          <p:cNvSpPr/>
          <p:nvPr/>
        </p:nvSpPr>
        <p:spPr>
          <a:xfrm>
            <a:off x="2953121" y="3440030"/>
            <a:ext cx="1996266" cy="1198020"/>
          </a:xfrm>
          <a:prstGeom prst="rect">
            <a:avLst/>
          </a:prstGeom>
        </p:spPr>
        <p:txBody>
          <a:bodyPr wrap="square" lIns="0" tIns="0" rIns="0" bIns="0" rtlCol="0" anchor="t">
            <a:spAutoFit/>
          </a:bodyPr>
          <a:lstStyle/>
          <a:p>
            <a:pPr algn="ctr">
              <a:lnSpc>
                <a:spcPts val="1900"/>
              </a:lnSpc>
            </a:pPr>
            <a:r>
              <a:rPr lang="es-EC" sz="1400" dirty="0"/>
              <a:t>Herramientas de estudio son aquellas que permiten recabar información asertiva dentro del estudio de mercado</a:t>
            </a:r>
            <a:endParaRPr lang="es-ES" sz="1400" dirty="0">
              <a:solidFill>
                <a:schemeClr val="bg1"/>
              </a:solidFill>
              <a:cs typeface="Segoe UI" panose="020B0502040204020203" pitchFamily="34" charset="0"/>
            </a:endParaRPr>
          </a:p>
        </p:txBody>
      </p:sp>
      <p:sp>
        <p:nvSpPr>
          <p:cNvPr id="53" name="Rectángulo 52">
            <a:extLst>
              <a:ext uri="{FF2B5EF4-FFF2-40B4-BE49-F238E27FC236}">
                <a16:creationId xmlns:a16="http://schemas.microsoft.com/office/drawing/2014/main" id="{E1535E1C-6EBC-45D8-BCE1-D5B947A61FB6}"/>
              </a:ext>
            </a:extLst>
          </p:cNvPr>
          <p:cNvSpPr/>
          <p:nvPr/>
        </p:nvSpPr>
        <p:spPr>
          <a:xfrm>
            <a:off x="5215721" y="3395086"/>
            <a:ext cx="1752042" cy="1705595"/>
          </a:xfrm>
          <a:prstGeom prst="rect">
            <a:avLst/>
          </a:prstGeom>
        </p:spPr>
        <p:txBody>
          <a:bodyPr wrap="square" lIns="0" tIns="0" rIns="0" bIns="0" rtlCol="0" anchor="t">
            <a:spAutoFit/>
          </a:bodyPr>
          <a:lstStyle/>
          <a:p>
            <a:pPr algn="ctr">
              <a:lnSpc>
                <a:spcPts val="1900"/>
              </a:lnSpc>
            </a:pPr>
            <a:r>
              <a:rPr lang="es-ES" sz="1400" dirty="0">
                <a:solidFill>
                  <a:schemeClr val="bg1"/>
                </a:solidFill>
                <a:cs typeface="Segoe UI" panose="020B0502040204020203" pitchFamily="34" charset="0"/>
              </a:rPr>
              <a:t>Las encuestas se desarrollaron a dos tipos de grupos dentro del Banco Internacional grupo uno parte operativa </a:t>
            </a:r>
          </a:p>
          <a:p>
            <a:pPr algn="ctr">
              <a:lnSpc>
                <a:spcPts val="1900"/>
              </a:lnSpc>
            </a:pPr>
            <a:r>
              <a:rPr lang="es-ES" sz="1400" dirty="0">
                <a:solidFill>
                  <a:schemeClr val="bg1"/>
                </a:solidFill>
                <a:cs typeface="Segoe UI" panose="020B0502040204020203" pitchFamily="34" charset="0"/>
              </a:rPr>
              <a:t>Grupo dos directivos. </a:t>
            </a:r>
          </a:p>
        </p:txBody>
      </p:sp>
      <p:sp>
        <p:nvSpPr>
          <p:cNvPr id="54" name="Rectángulo 53">
            <a:extLst>
              <a:ext uri="{FF2B5EF4-FFF2-40B4-BE49-F238E27FC236}">
                <a16:creationId xmlns:a16="http://schemas.microsoft.com/office/drawing/2014/main" id="{28FF18A5-7B4E-4493-B38D-E732E033F82F}"/>
              </a:ext>
            </a:extLst>
          </p:cNvPr>
          <p:cNvSpPr/>
          <p:nvPr/>
        </p:nvSpPr>
        <p:spPr>
          <a:xfrm>
            <a:off x="7316536" y="3489151"/>
            <a:ext cx="1944395" cy="1928990"/>
          </a:xfrm>
          <a:prstGeom prst="rect">
            <a:avLst/>
          </a:prstGeom>
        </p:spPr>
        <p:txBody>
          <a:bodyPr wrap="square" lIns="0" tIns="0" rIns="0" bIns="0" rtlCol="0" anchor="t">
            <a:spAutoFit/>
          </a:bodyPr>
          <a:lstStyle/>
          <a:p>
            <a:pPr algn="ctr">
              <a:lnSpc>
                <a:spcPts val="1900"/>
              </a:lnSpc>
            </a:pPr>
            <a:r>
              <a:rPr lang="es-EC" sz="1400" dirty="0"/>
              <a:t>Siguiendo con las técnicas de procesamiento de datos se analizó cada uno de los estados financieros bajo los parámetros que dictamina la ley financiera del Ecuador</a:t>
            </a:r>
            <a:endParaRPr lang="es-ES" sz="1400" dirty="0">
              <a:solidFill>
                <a:schemeClr val="bg1"/>
              </a:solidFill>
              <a:cs typeface="Segoe UI" panose="020B0502040204020203" pitchFamily="34" charset="0"/>
            </a:endParaRPr>
          </a:p>
        </p:txBody>
      </p:sp>
      <p:sp>
        <p:nvSpPr>
          <p:cNvPr id="55" name="Rectángulo 54">
            <a:extLst>
              <a:ext uri="{FF2B5EF4-FFF2-40B4-BE49-F238E27FC236}">
                <a16:creationId xmlns:a16="http://schemas.microsoft.com/office/drawing/2014/main" id="{5BCD242F-9A97-473E-8E17-3F6C3C75CE68}"/>
              </a:ext>
            </a:extLst>
          </p:cNvPr>
          <p:cNvSpPr/>
          <p:nvPr/>
        </p:nvSpPr>
        <p:spPr>
          <a:xfrm>
            <a:off x="9553576" y="3263793"/>
            <a:ext cx="1752042" cy="2192908"/>
          </a:xfrm>
          <a:prstGeom prst="rect">
            <a:avLst/>
          </a:prstGeom>
        </p:spPr>
        <p:txBody>
          <a:bodyPr wrap="square" lIns="0" tIns="0" rIns="0" bIns="0" rtlCol="0" anchor="t">
            <a:spAutoFit/>
          </a:bodyPr>
          <a:lstStyle/>
          <a:p>
            <a:pPr algn="ctr">
              <a:lnSpc>
                <a:spcPts val="1900"/>
              </a:lnSpc>
            </a:pPr>
            <a:r>
              <a:rPr lang="es-ES" sz="1400" dirty="0">
                <a:solidFill>
                  <a:schemeClr val="bg1"/>
                </a:solidFill>
              </a:rPr>
              <a:t>Los datos recabados en las entrevistas como en la evaluación de los datos extraídos de la SUPERINTENDENCIA DE BANCOS muestra resultados positivos para el BANCO INTERNACIONAL </a:t>
            </a:r>
            <a:endParaRPr lang="es-ES" sz="1400" dirty="0">
              <a:solidFill>
                <a:schemeClr val="bg1"/>
              </a:solidFill>
              <a:cs typeface="Segoe UI" panose="020B0502040204020203" pitchFamily="34" charset="0"/>
            </a:endParaRPr>
          </a:p>
        </p:txBody>
      </p:sp>
      <p:pic>
        <p:nvPicPr>
          <p:cNvPr id="3" name="Imagen 2"/>
          <p:cNvPicPr>
            <a:picLocks noChangeAspect="1"/>
          </p:cNvPicPr>
          <p:nvPr/>
        </p:nvPicPr>
        <p:blipFill>
          <a:blip r:embed="rId3"/>
          <a:stretch>
            <a:fillRect/>
          </a:stretch>
        </p:blipFill>
        <p:spPr>
          <a:xfrm>
            <a:off x="1450416" y="2079158"/>
            <a:ext cx="584446" cy="608355"/>
          </a:xfrm>
          <a:prstGeom prst="rect">
            <a:avLst/>
          </a:prstGeom>
        </p:spPr>
      </p:pic>
      <p:pic>
        <p:nvPicPr>
          <p:cNvPr id="5" name="Imagen 4"/>
          <p:cNvPicPr>
            <a:picLocks noChangeAspect="1"/>
          </p:cNvPicPr>
          <p:nvPr/>
        </p:nvPicPr>
        <p:blipFill>
          <a:blip r:embed="rId4"/>
          <a:stretch>
            <a:fillRect/>
          </a:stretch>
        </p:blipFill>
        <p:spPr>
          <a:xfrm>
            <a:off x="3573713" y="2015494"/>
            <a:ext cx="637679" cy="637679"/>
          </a:xfrm>
          <a:prstGeom prst="rect">
            <a:avLst/>
          </a:prstGeom>
        </p:spPr>
      </p:pic>
      <p:pic>
        <p:nvPicPr>
          <p:cNvPr id="6" name="Imagen 5"/>
          <p:cNvPicPr>
            <a:picLocks noChangeAspect="1"/>
          </p:cNvPicPr>
          <p:nvPr/>
        </p:nvPicPr>
        <p:blipFill>
          <a:blip r:embed="rId5"/>
          <a:stretch>
            <a:fillRect/>
          </a:stretch>
        </p:blipFill>
        <p:spPr>
          <a:xfrm>
            <a:off x="5837340" y="2079158"/>
            <a:ext cx="573160" cy="573160"/>
          </a:xfrm>
          <a:prstGeom prst="rect">
            <a:avLst/>
          </a:prstGeom>
        </p:spPr>
      </p:pic>
      <p:pic>
        <p:nvPicPr>
          <p:cNvPr id="7" name="Imagen 6"/>
          <p:cNvPicPr>
            <a:picLocks noChangeAspect="1"/>
          </p:cNvPicPr>
          <p:nvPr/>
        </p:nvPicPr>
        <p:blipFill>
          <a:blip r:embed="rId6"/>
          <a:stretch>
            <a:fillRect/>
          </a:stretch>
        </p:blipFill>
        <p:spPr>
          <a:xfrm>
            <a:off x="7972257" y="2079158"/>
            <a:ext cx="579316" cy="579316"/>
          </a:xfrm>
          <a:prstGeom prst="rect">
            <a:avLst/>
          </a:prstGeom>
        </p:spPr>
      </p:pic>
      <p:pic>
        <p:nvPicPr>
          <p:cNvPr id="10" name="Imagen 9"/>
          <p:cNvPicPr>
            <a:picLocks noChangeAspect="1"/>
          </p:cNvPicPr>
          <p:nvPr/>
        </p:nvPicPr>
        <p:blipFill>
          <a:blip r:embed="rId7"/>
          <a:stretch>
            <a:fillRect/>
          </a:stretch>
        </p:blipFill>
        <p:spPr>
          <a:xfrm>
            <a:off x="10148887" y="2083193"/>
            <a:ext cx="636824" cy="636824"/>
          </a:xfrm>
          <a:prstGeom prst="rect">
            <a:avLst/>
          </a:prstGeom>
        </p:spPr>
      </p:pic>
    </p:spTree>
    <p:extLst>
      <p:ext uri="{BB962C8B-B14F-4D97-AF65-F5344CB8AC3E}">
        <p14:creationId xmlns:p14="http://schemas.microsoft.com/office/powerpoint/2010/main" val="117445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rtlCol="0"/>
          <a:lstStyle/>
          <a:p>
            <a:r>
              <a:rPr lang="es-ES" dirty="0"/>
              <a:t>Diapositiva de análisis de proyecto 4</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CAPITULO IV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0" name="Imagen 29"/>
          <p:cNvPicPr/>
          <p:nvPr/>
        </p:nvPicPr>
        <p:blipFill>
          <a:blip r:embed="rId3">
            <a:extLst>
              <a:ext uri="{28A0092B-C50C-407E-A947-70E740481C1C}">
                <a14:useLocalDpi xmlns:a14="http://schemas.microsoft.com/office/drawing/2010/main" val="0"/>
              </a:ext>
            </a:extLst>
          </a:blip>
          <a:srcRect/>
          <a:stretch>
            <a:fillRect/>
          </a:stretch>
        </p:blipFill>
        <p:spPr bwMode="auto">
          <a:xfrm>
            <a:off x="592428" y="754718"/>
            <a:ext cx="10879428" cy="5916538"/>
          </a:xfrm>
          <a:prstGeom prst="rect">
            <a:avLst/>
          </a:prstGeom>
          <a:noFill/>
          <a:ln>
            <a:noFill/>
          </a:ln>
        </p:spPr>
      </p:pic>
    </p:spTree>
    <p:extLst>
      <p:ext uri="{BB962C8B-B14F-4D97-AF65-F5344CB8AC3E}">
        <p14:creationId xmlns:p14="http://schemas.microsoft.com/office/powerpoint/2010/main" val="84376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hidden="1">
            <a:extLst>
              <a:ext uri="{FF2B5EF4-FFF2-40B4-BE49-F238E27FC236}">
                <a16:creationId xmlns:a16="http://schemas.microsoft.com/office/drawing/2014/main" id="{2AC0C949-7A02-4C95-8017-D82E7E71C4F7}"/>
              </a:ext>
            </a:extLst>
          </p:cNvPr>
          <p:cNvSpPr>
            <a:spLocks noGrp="1"/>
          </p:cNvSpPr>
          <p:nvPr>
            <p:ph type="title" idx="4294967295"/>
          </p:nvPr>
        </p:nvSpPr>
        <p:spPr>
          <a:xfrm>
            <a:off x="0" y="365125"/>
            <a:ext cx="10515600" cy="1325563"/>
          </a:xfrm>
        </p:spPr>
        <p:txBody>
          <a:bodyPr rtlCol="0"/>
          <a:lstStyle/>
          <a:p>
            <a:r>
              <a:rPr lang="es-ES" dirty="0"/>
              <a:t>Diapositiva de análisis de proyecto 5</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28343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CAPITULO IV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3" name="Imagen 12"/>
          <p:cNvPicPr/>
          <p:nvPr/>
        </p:nvPicPr>
        <p:blipFill>
          <a:blip r:embed="rId3">
            <a:extLst>
              <a:ext uri="{28A0092B-C50C-407E-A947-70E740481C1C}">
                <a14:useLocalDpi xmlns:a14="http://schemas.microsoft.com/office/drawing/2010/main" val="0"/>
              </a:ext>
            </a:extLst>
          </a:blip>
          <a:srcRect/>
          <a:stretch>
            <a:fillRect/>
          </a:stretch>
        </p:blipFill>
        <p:spPr bwMode="auto">
          <a:xfrm>
            <a:off x="228598" y="1450014"/>
            <a:ext cx="5991897" cy="1795462"/>
          </a:xfrm>
          <a:prstGeom prst="rect">
            <a:avLst/>
          </a:prstGeom>
          <a:noFill/>
          <a:ln>
            <a:noFill/>
          </a:ln>
        </p:spPr>
      </p:pic>
      <p:pic>
        <p:nvPicPr>
          <p:cNvPr id="15" name="Imagen 14"/>
          <p:cNvPicPr/>
          <p:nvPr/>
        </p:nvPicPr>
        <p:blipFill>
          <a:blip r:embed="rId4">
            <a:extLst>
              <a:ext uri="{28A0092B-C50C-407E-A947-70E740481C1C}">
                <a14:useLocalDpi xmlns:a14="http://schemas.microsoft.com/office/drawing/2010/main" val="0"/>
              </a:ext>
            </a:extLst>
          </a:blip>
          <a:srcRect/>
          <a:stretch>
            <a:fillRect/>
          </a:stretch>
        </p:blipFill>
        <p:spPr bwMode="auto">
          <a:xfrm>
            <a:off x="239523" y="4167004"/>
            <a:ext cx="5980972" cy="1990298"/>
          </a:xfrm>
          <a:prstGeom prst="rect">
            <a:avLst/>
          </a:prstGeom>
          <a:noFill/>
        </p:spPr>
      </p:pic>
      <p:sp>
        <p:nvSpPr>
          <p:cNvPr id="7" name="Rectángulo 6"/>
          <p:cNvSpPr/>
          <p:nvPr/>
        </p:nvSpPr>
        <p:spPr>
          <a:xfrm>
            <a:off x="4400663" y="760075"/>
            <a:ext cx="4134465" cy="369332"/>
          </a:xfrm>
          <a:prstGeom prst="rect">
            <a:avLst/>
          </a:prstGeom>
        </p:spPr>
        <p:txBody>
          <a:bodyPr wrap="none">
            <a:spAutoFit/>
          </a:bodyPr>
          <a:lstStyle/>
          <a:p>
            <a:pPr>
              <a:spcAft>
                <a:spcPts val="1000"/>
              </a:spcAft>
            </a:pPr>
            <a:r>
              <a:rPr lang="es-ES" b="1" i="1" dirty="0">
                <a:solidFill>
                  <a:srgbClr val="4F81BD"/>
                </a:solidFill>
                <a:latin typeface="Arial" panose="020B0604020202020204" pitchFamily="34" charset="0"/>
                <a:ea typeface="Calibri" panose="020F0502020204030204" pitchFamily="34" charset="0"/>
                <a:cs typeface="Arial" panose="020B0604020202020204" pitchFamily="34" charset="0"/>
              </a:rPr>
              <a:t>ANÁLISIS INTERNO COMPETENCIA</a:t>
            </a:r>
            <a:endParaRPr lang="es-EC" sz="1200" b="1" dirty="0">
              <a:solidFill>
                <a:srgbClr val="4F81BD"/>
              </a:solidFill>
              <a:effectLst/>
              <a:latin typeface="Arial" panose="020B0604020202020204" pitchFamily="34" charset="0"/>
              <a:ea typeface="Calibri" panose="020F0502020204030204" pitchFamily="34" charset="0"/>
              <a:cs typeface="Vrinda" panose="020B0502040204020203" pitchFamily="34" charset="0"/>
            </a:endParaRPr>
          </a:p>
        </p:txBody>
      </p:sp>
      <p:pic>
        <p:nvPicPr>
          <p:cNvPr id="9" name="Imagen 8"/>
          <p:cNvPicPr>
            <a:picLocks noChangeAspect="1"/>
          </p:cNvPicPr>
          <p:nvPr/>
        </p:nvPicPr>
        <p:blipFill>
          <a:blip r:embed="rId5"/>
          <a:stretch>
            <a:fillRect/>
          </a:stretch>
        </p:blipFill>
        <p:spPr>
          <a:xfrm>
            <a:off x="7431712" y="1936123"/>
            <a:ext cx="4190545" cy="3601791"/>
          </a:xfrm>
          <a:prstGeom prst="rect">
            <a:avLst/>
          </a:prstGeom>
        </p:spPr>
      </p:pic>
    </p:spTree>
    <p:extLst>
      <p:ext uri="{BB962C8B-B14F-4D97-AF65-F5344CB8AC3E}">
        <p14:creationId xmlns:p14="http://schemas.microsoft.com/office/powerpoint/2010/main" val="121214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832498" y="1026376"/>
            <a:ext cx="10488032" cy="5632001"/>
          </a:xfrm>
          <a:prstGeom prst="rect">
            <a:avLst/>
          </a:prstGeom>
          <a:noFill/>
          <a:ln>
            <a:noFill/>
          </a:ln>
        </p:spPr>
      </p:pic>
      <p:sp>
        <p:nvSpPr>
          <p:cNvPr id="3" name="Título 1">
            <a:extLst>
              <a:ext uri="{FF2B5EF4-FFF2-40B4-BE49-F238E27FC236}">
                <a16:creationId xmlns:a16="http://schemas.microsoft.com/office/drawing/2014/main" id="{4E3F5479-058B-4FA8-92E9-18CAB8CDC5C5}"/>
              </a:ext>
            </a:extLst>
          </p:cNvPr>
          <p:cNvSpPr txBox="1">
            <a:spLocks/>
          </p:cNvSpPr>
          <p:nvPr/>
        </p:nvSpPr>
        <p:spPr>
          <a:xfrm>
            <a:off x="228600" y="28343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CAPITULO IV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4" name="Conector recto 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19867"/>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7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E3F5479-058B-4FA8-92E9-18CAB8CDC5C5}"/>
              </a:ext>
            </a:extLst>
          </p:cNvPr>
          <p:cNvSpPr txBox="1">
            <a:spLocks/>
          </p:cNvSpPr>
          <p:nvPr/>
        </p:nvSpPr>
        <p:spPr>
          <a:xfrm>
            <a:off x="228600" y="28343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CAPITULO IV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4" name="Conector recto 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419867"/>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925064" y="762367"/>
            <a:ext cx="10408344" cy="5999041"/>
          </a:xfrm>
          <a:prstGeom prst="rect">
            <a:avLst/>
          </a:prstGeom>
          <a:noFill/>
          <a:ln>
            <a:noFill/>
          </a:ln>
        </p:spPr>
      </p:pic>
    </p:spTree>
    <p:extLst>
      <p:ext uri="{BB962C8B-B14F-4D97-AF65-F5344CB8AC3E}">
        <p14:creationId xmlns:p14="http://schemas.microsoft.com/office/powerpoint/2010/main" val="292680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rtlCol="0"/>
          <a:lstStyle/>
          <a:p>
            <a:r>
              <a:rPr lang="es-ES" dirty="0"/>
              <a:t>Diapositiva de análisis de proyecto 6</a:t>
            </a:r>
          </a:p>
        </p:txBody>
      </p:sp>
      <p:cxnSp>
        <p:nvCxnSpPr>
          <p:cNvPr id="8" name="Conector recto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7817476" y="522898"/>
            <a:ext cx="4374524"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ES" sz="2800" b="1" dirty="0">
                <a:solidFill>
                  <a:schemeClr val="tx1">
                    <a:lumMod val="75000"/>
                    <a:lumOff val="25000"/>
                  </a:schemeClr>
                </a:solidFill>
              </a:rPr>
              <a:t>CAPÍTULO V</a:t>
            </a:r>
            <a:br>
              <a:rPr lang="es-ES" sz="2800" dirty="0">
                <a:solidFill>
                  <a:schemeClr val="tx1">
                    <a:lumMod val="75000"/>
                    <a:lumOff val="25000"/>
                  </a:schemeClr>
                </a:solidFill>
              </a:rPr>
            </a:br>
            <a:endParaRPr lang="es-ES" sz="2800" dirty="0">
              <a:solidFill>
                <a:schemeClr val="tx1">
                  <a:lumMod val="75000"/>
                  <a:lumOff val="25000"/>
                </a:schemeClr>
              </a:solidFill>
            </a:endParaRPr>
          </a:p>
        </p:txBody>
      </p:sp>
      <p:cxnSp>
        <p:nvCxnSpPr>
          <p:cNvPr id="14" name="Conector recto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198513"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0" y="701408"/>
            <a:ext cx="11058767" cy="307777"/>
          </a:xfrm>
          <a:prstGeom prst="rect">
            <a:avLst/>
          </a:prstGeom>
        </p:spPr>
        <p:txBody>
          <a:bodyPr wrap="square">
            <a:spAutoFit/>
          </a:bodyPr>
          <a:lstStyle/>
          <a:p>
            <a:pPr lvl="1" algn="ctr">
              <a:spcBef>
                <a:spcPts val="1000"/>
              </a:spcBef>
              <a:spcAft>
                <a:spcPts val="0"/>
              </a:spcAft>
            </a:pPr>
            <a:r>
              <a:rPr lang="es-ES" sz="1400" b="1" dirty="0">
                <a:latin typeface="Arial" panose="020B0604020202020204" pitchFamily="34" charset="0"/>
                <a:ea typeface="Times New Roman" panose="02020603050405020304" pitchFamily="18" charset="0"/>
                <a:cs typeface="Arial" panose="020B0604020202020204" pitchFamily="34" charset="0"/>
              </a:rPr>
              <a:t>ANÁLISIS DE LA EVOLUCIÓN DE CRÉDITOS VERSUS EL ACTIVO EN EL PERIODO 2015- 2019 </a:t>
            </a:r>
            <a:endParaRPr lang="es-EC" sz="1400" b="1" dirty="0">
              <a:effectLst/>
              <a:latin typeface="Arial" panose="020B0604020202020204" pitchFamily="34" charset="0"/>
              <a:ea typeface="Times New Roman" panose="02020603050405020304" pitchFamily="18" charset="0"/>
              <a:cs typeface="Vrinda" panose="020B0502040204020203" pitchFamily="34" charset="0"/>
            </a:endParaRPr>
          </a:p>
        </p:txBody>
      </p:sp>
      <p:sp>
        <p:nvSpPr>
          <p:cNvPr id="12" name="Rectángulo 11"/>
          <p:cNvSpPr/>
          <p:nvPr/>
        </p:nvSpPr>
        <p:spPr>
          <a:xfrm>
            <a:off x="-448051" y="1015281"/>
            <a:ext cx="6096000" cy="456343"/>
          </a:xfrm>
          <a:prstGeom prst="rect">
            <a:avLst/>
          </a:prstGeom>
        </p:spPr>
        <p:txBody>
          <a:bodyPr>
            <a:spAutoFit/>
          </a:bodyPr>
          <a:lstStyle/>
          <a:p>
            <a:pPr algn="ctr">
              <a:lnSpc>
                <a:spcPct val="200000"/>
              </a:lnSpc>
              <a:spcAft>
                <a:spcPts val="0"/>
              </a:spcAft>
            </a:pPr>
            <a:r>
              <a:rPr lang="es-ES" sz="1400" b="1" dirty="0">
                <a:latin typeface="Arial" panose="020B0604020202020204" pitchFamily="34" charset="0"/>
                <a:ea typeface="Times New Roman" panose="02020603050405020304" pitchFamily="18" charset="0"/>
                <a:cs typeface="Arial" panose="020B0604020202020204" pitchFamily="34" charset="0"/>
              </a:rPr>
              <a:t>Evolución del activo y su variación porcentual 2015-2019</a:t>
            </a:r>
            <a:endParaRPr lang="es-EC" sz="14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Imagen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71" y="1643082"/>
            <a:ext cx="4884260" cy="2141395"/>
          </a:xfrm>
          <a:prstGeom prst="rect">
            <a:avLst/>
          </a:prstGeom>
          <a:noFill/>
        </p:spPr>
      </p:pic>
      <p:sp>
        <p:nvSpPr>
          <p:cNvPr id="13" name="Rectángulo 12"/>
          <p:cNvSpPr/>
          <p:nvPr/>
        </p:nvSpPr>
        <p:spPr>
          <a:xfrm>
            <a:off x="5867400" y="1159852"/>
            <a:ext cx="6096000" cy="566758"/>
          </a:xfrm>
          <a:prstGeom prst="rect">
            <a:avLst/>
          </a:prstGeom>
        </p:spPr>
        <p:txBody>
          <a:bodyPr>
            <a:spAutoFit/>
          </a:bodyPr>
          <a:lstStyle/>
          <a:p>
            <a:pPr algn="ctr">
              <a:lnSpc>
                <a:spcPct val="115000"/>
              </a:lnSpc>
              <a:spcAft>
                <a:spcPts val="1000"/>
              </a:spcAft>
            </a:pPr>
            <a:r>
              <a:rPr lang="es-ES" sz="1400" b="1" dirty="0">
                <a:latin typeface="Arial" panose="020B0604020202020204" pitchFamily="34" charset="0"/>
                <a:ea typeface="Times New Roman" panose="02020603050405020304" pitchFamily="18" charset="0"/>
                <a:cs typeface="Arial" panose="020B0604020202020204" pitchFamily="34" charset="0"/>
              </a:rPr>
              <a:t>Evolución de la cartera total de créditos y su variación porcentual 2015-2019</a:t>
            </a:r>
            <a:endParaRPr lang="es-EC" sz="14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6" name="Imagen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132" y="1726611"/>
            <a:ext cx="5550258" cy="2034020"/>
          </a:xfrm>
          <a:prstGeom prst="rect">
            <a:avLst/>
          </a:prstGeom>
          <a:noFill/>
        </p:spPr>
      </p:pic>
      <p:sp>
        <p:nvSpPr>
          <p:cNvPr id="17" name="Rectángulo 16"/>
          <p:cNvSpPr/>
          <p:nvPr/>
        </p:nvSpPr>
        <p:spPr>
          <a:xfrm>
            <a:off x="2819400" y="3950769"/>
            <a:ext cx="6096000" cy="318998"/>
          </a:xfrm>
          <a:prstGeom prst="rect">
            <a:avLst/>
          </a:prstGeom>
        </p:spPr>
        <p:txBody>
          <a:bodyPr>
            <a:spAutoFit/>
          </a:bodyPr>
          <a:lstStyle/>
          <a:p>
            <a:pPr>
              <a:lnSpc>
                <a:spcPct val="115000"/>
              </a:lnSpc>
              <a:spcAft>
                <a:spcPts val="1000"/>
              </a:spcAft>
            </a:pPr>
            <a:r>
              <a:rPr lang="es-ES" sz="1400" b="1" dirty="0">
                <a:latin typeface="Arial" panose="020B0604020202020204" pitchFamily="34" charset="0"/>
                <a:ea typeface="Times New Roman" panose="02020603050405020304" pitchFamily="18" charset="0"/>
                <a:cs typeface="Arial" panose="020B0604020202020204" pitchFamily="34" charset="0"/>
              </a:rPr>
              <a:t>Evolución de la cartera total de crédito versus el activo 2015-2019</a:t>
            </a:r>
            <a:endParaRPr lang="es-EC" sz="14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18" name="Imagen 17"/>
          <p:cNvPicPr/>
          <p:nvPr/>
        </p:nvPicPr>
        <p:blipFill>
          <a:blip r:embed="rId5">
            <a:extLst>
              <a:ext uri="{28A0092B-C50C-407E-A947-70E740481C1C}">
                <a14:useLocalDpi xmlns:a14="http://schemas.microsoft.com/office/drawing/2010/main" val="0"/>
              </a:ext>
            </a:extLst>
          </a:blip>
          <a:srcRect/>
          <a:stretch>
            <a:fillRect/>
          </a:stretch>
        </p:blipFill>
        <p:spPr bwMode="auto">
          <a:xfrm>
            <a:off x="2477601" y="4390357"/>
            <a:ext cx="6284890" cy="2335704"/>
          </a:xfrm>
          <a:prstGeom prst="rect">
            <a:avLst/>
          </a:prstGeom>
          <a:noFill/>
        </p:spPr>
      </p:pic>
    </p:spTree>
    <p:extLst>
      <p:ext uri="{BB962C8B-B14F-4D97-AF65-F5344CB8AC3E}">
        <p14:creationId xmlns:p14="http://schemas.microsoft.com/office/powerpoint/2010/main" val="3887579892"/>
      </p:ext>
    </p:extLst>
  </p:cSld>
  <p:clrMapOvr>
    <a:masterClrMapping/>
  </p:clrMapOvr>
</p:sld>
</file>

<file path=ppt/theme/theme1.xml><?xml version="1.0" encoding="utf-8"?>
<a:theme xmlns:a="http://schemas.openxmlformats.org/drawingml/2006/main" name="Tema de Offic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59_TF78455520.potx" id="{5EE861E3-3564-47B4-8A02-FBEAC36CFAB2}" vid="{A83930CC-2020-4C50-8F1B-917CB7D55B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1063</Words>
  <Application>Microsoft Office PowerPoint</Application>
  <PresentationFormat>Panorámica</PresentationFormat>
  <Paragraphs>123</Paragraphs>
  <Slides>20</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Century Gothic</vt:lpstr>
      <vt:lpstr>Segoe UI Light</vt:lpstr>
      <vt:lpstr>Times New Roman</vt:lpstr>
      <vt:lpstr>Tema de Office</vt:lpstr>
      <vt:lpstr>Presentación de PowerPoint</vt:lpstr>
      <vt:lpstr>Diapositiva de análisis de proyecto 2</vt:lpstr>
      <vt:lpstr>Diapositiva de análisis de proyecto 3</vt:lpstr>
      <vt:lpstr>Diapositiva de análisis de proyecto 3</vt:lpstr>
      <vt:lpstr>Diapositiva de análisis de proyecto 4</vt:lpstr>
      <vt:lpstr>Diapositiva de análisis de proyecto 5</vt:lpstr>
      <vt:lpstr>Presentación de PowerPoint</vt:lpstr>
      <vt:lpstr>Presentación de PowerPoint</vt:lpstr>
      <vt:lpstr>Diapositiva de análisis de proyecto 6</vt:lpstr>
      <vt:lpstr>Diapositiva de análisis de proyecto 6</vt:lpstr>
      <vt:lpstr>Diapositiva de análisis de proyecto 6</vt:lpstr>
      <vt:lpstr>Presentación de PowerPoint</vt:lpstr>
      <vt:lpstr>Diapositiva de análisis de proyecto 6</vt:lpstr>
      <vt:lpstr>Diapositiva de análisis de proyecto 6</vt:lpstr>
      <vt:lpstr>Diapositiva de análisis de proyecto 6</vt:lpstr>
      <vt:lpstr>Diapositiva de análisis de proyecto 6</vt:lpstr>
      <vt:lpstr>Diapositiva de análisis de proyecto 6</vt:lpstr>
      <vt:lpstr>Diapositiva de análisis de proyecto 6</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2020-09-03T14:29:03Z</dcterms:created>
  <dcterms:modified xsi:type="dcterms:W3CDTF">2020-10-06T15:56:33Z</dcterms:modified>
</cp:coreProperties>
</file>