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85" r:id="rId14"/>
    <p:sldId id="286" r:id="rId15"/>
    <p:sldId id="269" r:id="rId16"/>
    <p:sldId id="288" r:id="rId17"/>
    <p:sldId id="289" r:id="rId18"/>
    <p:sldId id="290" r:id="rId19"/>
    <p:sldId id="291" r:id="rId20"/>
    <p:sldId id="287" r:id="rId21"/>
    <p:sldId id="270" r:id="rId22"/>
    <p:sldId id="271" r:id="rId23"/>
    <p:sldId id="292" r:id="rId24"/>
    <p:sldId id="293" r:id="rId25"/>
    <p:sldId id="294" r:id="rId26"/>
    <p:sldId id="295" r:id="rId27"/>
    <p:sldId id="272" r:id="rId28"/>
    <p:sldId id="273" r:id="rId29"/>
    <p:sldId id="274" r:id="rId30"/>
    <p:sldId id="275" r:id="rId31"/>
    <p:sldId id="276" r:id="rId32"/>
    <p:sldId id="277" r:id="rId33"/>
    <p:sldId id="278" r:id="rId34"/>
    <p:sldId id="279" r:id="rId35"/>
    <p:sldId id="296" r:id="rId36"/>
    <p:sldId id="297" r:id="rId37"/>
    <p:sldId id="298" r:id="rId38"/>
    <p:sldId id="299" r:id="rId39"/>
    <p:sldId id="300" r:id="rId40"/>
    <p:sldId id="280" r:id="rId41"/>
    <p:sldId id="301" r:id="rId42"/>
    <p:sldId id="302" r:id="rId43"/>
    <p:sldId id="303" r:id="rId44"/>
    <p:sldId id="304" r:id="rId45"/>
    <p:sldId id="305" r:id="rId46"/>
    <p:sldId id="281" r:id="rId47"/>
    <p:sldId id="306" r:id="rId48"/>
    <p:sldId id="307" r:id="rId49"/>
    <p:sldId id="282" r:id="rId50"/>
    <p:sldId id="308" r:id="rId51"/>
    <p:sldId id="283" r:id="rId52"/>
    <p:sldId id="284"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BFF6935-23C5-4444-AFF0-92DF55F5AA0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3232D-AB55-4AFD-BBA3-2D741C851137}"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79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FF6935-23C5-4444-AFF0-92DF55F5AA0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3232D-AB55-4AFD-BBA3-2D741C851137}" type="slidenum">
              <a:rPr lang="en-US" smtClean="0"/>
              <a:t>‹Nº›</a:t>
            </a:fld>
            <a:endParaRPr lang="en-US"/>
          </a:p>
        </p:txBody>
      </p:sp>
    </p:spTree>
    <p:extLst>
      <p:ext uri="{BB962C8B-B14F-4D97-AF65-F5344CB8AC3E}">
        <p14:creationId xmlns:p14="http://schemas.microsoft.com/office/powerpoint/2010/main" val="120724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FF6935-23C5-4444-AFF0-92DF55F5AA0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3232D-AB55-4AFD-BBA3-2D741C851137}" type="slidenum">
              <a:rPr lang="en-US" smtClean="0"/>
              <a:t>‹Nº›</a:t>
            </a:fld>
            <a:endParaRPr lang="en-US"/>
          </a:p>
        </p:txBody>
      </p:sp>
    </p:spTree>
    <p:extLst>
      <p:ext uri="{BB962C8B-B14F-4D97-AF65-F5344CB8AC3E}">
        <p14:creationId xmlns:p14="http://schemas.microsoft.com/office/powerpoint/2010/main" val="424487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FF6935-23C5-4444-AFF0-92DF55F5AA0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3232D-AB55-4AFD-BBA3-2D741C851137}" type="slidenum">
              <a:rPr lang="en-US" smtClean="0"/>
              <a:t>‹Nº›</a:t>
            </a:fld>
            <a:endParaRPr lang="en-US"/>
          </a:p>
        </p:txBody>
      </p:sp>
    </p:spTree>
    <p:extLst>
      <p:ext uri="{BB962C8B-B14F-4D97-AF65-F5344CB8AC3E}">
        <p14:creationId xmlns:p14="http://schemas.microsoft.com/office/powerpoint/2010/main" val="162860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BFF6935-23C5-4444-AFF0-92DF55F5AA0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3232D-AB55-4AFD-BBA3-2D741C851137}"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11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FF6935-23C5-4444-AFF0-92DF55F5AA06}"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3232D-AB55-4AFD-BBA3-2D741C851137}" type="slidenum">
              <a:rPr lang="en-US" smtClean="0"/>
              <a:t>‹Nº›</a:t>
            </a:fld>
            <a:endParaRPr lang="en-US"/>
          </a:p>
        </p:txBody>
      </p:sp>
    </p:spTree>
    <p:extLst>
      <p:ext uri="{BB962C8B-B14F-4D97-AF65-F5344CB8AC3E}">
        <p14:creationId xmlns:p14="http://schemas.microsoft.com/office/powerpoint/2010/main" val="419856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BFF6935-23C5-4444-AFF0-92DF55F5AA06}"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3232D-AB55-4AFD-BBA3-2D741C851137}" type="slidenum">
              <a:rPr lang="en-US" smtClean="0"/>
              <a:t>‹Nº›</a:t>
            </a:fld>
            <a:endParaRPr lang="en-US"/>
          </a:p>
        </p:txBody>
      </p:sp>
    </p:spTree>
    <p:extLst>
      <p:ext uri="{BB962C8B-B14F-4D97-AF65-F5344CB8AC3E}">
        <p14:creationId xmlns:p14="http://schemas.microsoft.com/office/powerpoint/2010/main" val="52160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BFF6935-23C5-4444-AFF0-92DF55F5AA06}"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3232D-AB55-4AFD-BBA3-2D741C851137}" type="slidenum">
              <a:rPr lang="en-US" smtClean="0"/>
              <a:t>‹Nº›</a:t>
            </a:fld>
            <a:endParaRPr lang="en-US"/>
          </a:p>
        </p:txBody>
      </p:sp>
    </p:spTree>
    <p:extLst>
      <p:ext uri="{BB962C8B-B14F-4D97-AF65-F5344CB8AC3E}">
        <p14:creationId xmlns:p14="http://schemas.microsoft.com/office/powerpoint/2010/main" val="221997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FF6935-23C5-4444-AFF0-92DF55F5AA06}" type="datetimeFigureOut">
              <a:rPr lang="en-US" smtClean="0"/>
              <a:t>9/30/2020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7E3232D-AB55-4AFD-BBA3-2D741C851137}" type="slidenum">
              <a:rPr lang="en-US" smtClean="0"/>
              <a:t>‹Nº›</a:t>
            </a:fld>
            <a:endParaRPr lang="en-US"/>
          </a:p>
        </p:txBody>
      </p:sp>
    </p:spTree>
    <p:extLst>
      <p:ext uri="{BB962C8B-B14F-4D97-AF65-F5344CB8AC3E}">
        <p14:creationId xmlns:p14="http://schemas.microsoft.com/office/powerpoint/2010/main" val="220149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FF6935-23C5-4444-AFF0-92DF55F5AA06}" type="datetimeFigureOut">
              <a:rPr lang="en-US" smtClean="0"/>
              <a:t>9/30/2020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E3232D-AB55-4AFD-BBA3-2D741C851137}" type="slidenum">
              <a:rPr lang="en-US" smtClean="0"/>
              <a:t>‹Nº›</a:t>
            </a:fld>
            <a:endParaRPr lang="en-US"/>
          </a:p>
        </p:txBody>
      </p:sp>
    </p:spTree>
    <p:extLst>
      <p:ext uri="{BB962C8B-B14F-4D97-AF65-F5344CB8AC3E}">
        <p14:creationId xmlns:p14="http://schemas.microsoft.com/office/powerpoint/2010/main" val="376677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BFF6935-23C5-4444-AFF0-92DF55F5AA06}"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3232D-AB55-4AFD-BBA3-2D741C851137}" type="slidenum">
              <a:rPr lang="en-US" smtClean="0"/>
              <a:t>‹Nº›</a:t>
            </a:fld>
            <a:endParaRPr lang="en-US"/>
          </a:p>
        </p:txBody>
      </p:sp>
    </p:spTree>
    <p:extLst>
      <p:ext uri="{BB962C8B-B14F-4D97-AF65-F5344CB8AC3E}">
        <p14:creationId xmlns:p14="http://schemas.microsoft.com/office/powerpoint/2010/main" val="340060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FF6935-23C5-4444-AFF0-92DF55F5AA06}" type="datetimeFigureOut">
              <a:rPr lang="en-US" smtClean="0"/>
              <a:t>9/30/2020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7E3232D-AB55-4AFD-BBA3-2D741C851137}"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955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00051" y="4455620"/>
            <a:ext cx="10058400" cy="1856690"/>
          </a:xfrm>
        </p:spPr>
        <p:txBody>
          <a:bodyPr>
            <a:normAutofit lnSpcReduction="10000"/>
          </a:bodyPr>
          <a:lstStyle/>
          <a:p>
            <a:pPr algn="ctr"/>
            <a:r>
              <a:rPr lang="es-EC" dirty="0" smtClean="0"/>
              <a:t>Autores:</a:t>
            </a:r>
          </a:p>
          <a:p>
            <a:pPr algn="ctr"/>
            <a:r>
              <a:rPr lang="es-EC" dirty="0" smtClean="0"/>
              <a:t>Carlos encalada – Johana cerda</a:t>
            </a:r>
          </a:p>
          <a:p>
            <a:pPr algn="ctr"/>
            <a:r>
              <a:rPr lang="es-EC" dirty="0" smtClean="0"/>
              <a:t>Tutor:</a:t>
            </a:r>
          </a:p>
          <a:p>
            <a:pPr algn="ctr"/>
            <a:r>
              <a:rPr lang="es-EC" dirty="0" smtClean="0"/>
              <a:t>Dr. Jonatan Ruiz</a:t>
            </a:r>
            <a:endParaRPr lang="en-US" dirty="0"/>
          </a:p>
        </p:txBody>
      </p:sp>
      <p:pic>
        <p:nvPicPr>
          <p:cNvPr id="5" name="Imagen 4"/>
          <p:cNvPicPr>
            <a:picLocks noChangeAspect="1"/>
          </p:cNvPicPr>
          <p:nvPr/>
        </p:nvPicPr>
        <p:blipFill>
          <a:blip r:embed="rId2"/>
          <a:stretch>
            <a:fillRect/>
          </a:stretch>
        </p:blipFill>
        <p:spPr>
          <a:xfrm>
            <a:off x="1669861" y="1255524"/>
            <a:ext cx="9115425" cy="2295525"/>
          </a:xfrm>
          <a:prstGeom prst="rect">
            <a:avLst/>
          </a:prstGeom>
        </p:spPr>
      </p:pic>
      <p:pic>
        <p:nvPicPr>
          <p:cNvPr id="6" name="image5.png"/>
          <p:cNvPicPr/>
          <p:nvPr/>
        </p:nvPicPr>
        <p:blipFill>
          <a:blip r:embed="rId3"/>
          <a:srcRect/>
          <a:stretch>
            <a:fillRect/>
          </a:stretch>
        </p:blipFill>
        <p:spPr>
          <a:xfrm>
            <a:off x="10686963" y="28628"/>
            <a:ext cx="799931" cy="788802"/>
          </a:xfrm>
          <a:prstGeom prst="rect">
            <a:avLst/>
          </a:prstGeom>
          <a:ln/>
        </p:spPr>
      </p:pic>
      <p:pic>
        <p:nvPicPr>
          <p:cNvPr id="7" name="Imagen 6"/>
          <p:cNvPicPr>
            <a:picLocks noChangeAspect="1"/>
          </p:cNvPicPr>
          <p:nvPr/>
        </p:nvPicPr>
        <p:blipFill>
          <a:blip r:embed="rId4"/>
          <a:stretch>
            <a:fillRect/>
          </a:stretch>
        </p:blipFill>
        <p:spPr>
          <a:xfrm>
            <a:off x="7728990" y="28628"/>
            <a:ext cx="2957973" cy="846058"/>
          </a:xfrm>
          <a:prstGeom prst="rect">
            <a:avLst/>
          </a:prstGeom>
        </p:spPr>
      </p:pic>
      <p:pic>
        <p:nvPicPr>
          <p:cNvPr id="8" name="Imagen 7"/>
          <p:cNvPicPr>
            <a:picLocks noChangeAspect="1"/>
          </p:cNvPicPr>
          <p:nvPr/>
        </p:nvPicPr>
        <p:blipFill>
          <a:blip r:embed="rId5"/>
          <a:stretch>
            <a:fillRect/>
          </a:stretch>
        </p:blipFill>
        <p:spPr>
          <a:xfrm>
            <a:off x="1866813" y="3846172"/>
            <a:ext cx="8524875" cy="314325"/>
          </a:xfrm>
          <a:prstGeom prst="rect">
            <a:avLst/>
          </a:prstGeom>
        </p:spPr>
      </p:pic>
    </p:spTree>
    <p:extLst>
      <p:ext uri="{BB962C8B-B14F-4D97-AF65-F5344CB8AC3E}">
        <p14:creationId xmlns:p14="http://schemas.microsoft.com/office/powerpoint/2010/main" val="1611631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1. Planteamiento del problema</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Objetivos</a:t>
            </a:r>
          </a:p>
          <a:p>
            <a:pPr lvl="1"/>
            <a:endParaRPr lang="es-EC" dirty="0" smtClean="0"/>
          </a:p>
          <a:p>
            <a:pPr lvl="1"/>
            <a:r>
              <a:rPr lang="es-EC" dirty="0" smtClean="0"/>
              <a:t>Objetivos específicos:</a:t>
            </a:r>
          </a:p>
          <a:p>
            <a:pPr lvl="2"/>
            <a:r>
              <a:rPr lang="es-EC" dirty="0" smtClean="0"/>
              <a:t>Observar si el uso del refuerzo positivo incide en el rendimiento académico de los estudiantes (ISPADE, UCE).</a:t>
            </a:r>
          </a:p>
          <a:p>
            <a:pPr lvl="2"/>
            <a:r>
              <a:rPr lang="es-EC" dirty="0" smtClean="0"/>
              <a:t>Establecer fortalezas y debilidades del refuerzo positivo en el proceso de enseñanza-aprendizaje.</a:t>
            </a:r>
          </a:p>
          <a:p>
            <a:pPr lvl="2"/>
            <a:r>
              <a:rPr lang="es-EC" dirty="0" smtClean="0"/>
              <a:t>Comparar los resultados entre el área tecnológica en relación con el área de la salud.</a:t>
            </a:r>
          </a:p>
          <a:p>
            <a:pPr lvl="2"/>
            <a:r>
              <a:rPr lang="es-EC" dirty="0" smtClean="0"/>
              <a:t>Relacionar los refuerzos y estímulos de Walter Mischel en la investigación.</a:t>
            </a:r>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183581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1. Planteamiento del problema</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Hipótesis</a:t>
            </a:r>
          </a:p>
          <a:p>
            <a:pPr lvl="1"/>
            <a:endParaRPr lang="es-EC" dirty="0" smtClean="0"/>
          </a:p>
          <a:p>
            <a:pPr lvl="1"/>
            <a:r>
              <a:rPr lang="es-EC" dirty="0" smtClean="0"/>
              <a:t>Hipótesis de investigación (Hi):</a:t>
            </a:r>
          </a:p>
          <a:p>
            <a:pPr lvl="1"/>
            <a:endParaRPr lang="es-EC" dirty="0"/>
          </a:p>
          <a:p>
            <a:pPr lvl="2"/>
            <a:r>
              <a:rPr lang="es-EC" dirty="0" smtClean="0"/>
              <a:t>La aplicación del refuerzo positivo por parte del docente incide de manera significativa en el rendimiento académico de los estudiantes de sexto semestre del ISPADE, y los de séptimo semestre de la UCE.</a:t>
            </a:r>
          </a:p>
          <a:p>
            <a:pPr lvl="1"/>
            <a:endParaRPr lang="es-EC" dirty="0" smtClean="0"/>
          </a:p>
          <a:p>
            <a:pPr lvl="1"/>
            <a:r>
              <a:rPr lang="es-EC" dirty="0"/>
              <a:t>Hipótesis </a:t>
            </a:r>
            <a:r>
              <a:rPr lang="es-EC" dirty="0" smtClean="0"/>
              <a:t>nula </a:t>
            </a:r>
            <a:r>
              <a:rPr lang="es-EC" dirty="0"/>
              <a:t>(</a:t>
            </a:r>
            <a:r>
              <a:rPr lang="es-EC" dirty="0" smtClean="0"/>
              <a:t>Ho):</a:t>
            </a:r>
            <a:endParaRPr lang="es-EC" dirty="0"/>
          </a:p>
          <a:p>
            <a:pPr lvl="1"/>
            <a:endParaRPr lang="es-EC" dirty="0"/>
          </a:p>
          <a:p>
            <a:pPr lvl="2"/>
            <a:r>
              <a:rPr lang="es-EC" dirty="0"/>
              <a:t>La aplicación del refuerzo positivo por parte del docente </a:t>
            </a:r>
            <a:r>
              <a:rPr lang="es-EC" dirty="0" smtClean="0"/>
              <a:t>no incide </a:t>
            </a:r>
            <a:r>
              <a:rPr lang="es-EC" dirty="0"/>
              <a:t>de manera significativa en el rendimiento académico de los estudiantes de sexto semestre del ISPADE, y los de séptimo semestre de la UCE.</a:t>
            </a:r>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171838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El refuerzo positivo – Generalidades</a:t>
            </a:r>
          </a:p>
          <a:p>
            <a:endParaRPr lang="es-EC" dirty="0"/>
          </a:p>
          <a:p>
            <a:pPr lvl="1"/>
            <a:r>
              <a:rPr lang="es-EC" dirty="0" smtClean="0"/>
              <a:t>Estrategia que, mediante recompensas, permite obtener un comportamiento o conducta deseada (</a:t>
            </a:r>
            <a:r>
              <a:rPr lang="es-EC" dirty="0" err="1" smtClean="0"/>
              <a:t>Lussier</a:t>
            </a:r>
            <a:r>
              <a:rPr lang="es-EC" dirty="0" smtClean="0"/>
              <a:t> &amp; </a:t>
            </a:r>
            <a:r>
              <a:rPr lang="es-EC" dirty="0" err="1" smtClean="0"/>
              <a:t>Achua</a:t>
            </a:r>
            <a:r>
              <a:rPr lang="es-EC" dirty="0" smtClean="0"/>
              <a:t>, 2011).</a:t>
            </a:r>
          </a:p>
          <a:p>
            <a:pPr lvl="1"/>
            <a:endParaRPr lang="es-EC" dirty="0"/>
          </a:p>
          <a:p>
            <a:pPr lvl="1"/>
            <a:r>
              <a:rPr lang="es-EC" dirty="0" smtClean="0"/>
              <a:t>Si una conducta es seguida de una recompensa, la probabilidad de que vuelva a ocurrir aumenta (López, 1992).</a:t>
            </a:r>
          </a:p>
          <a:p>
            <a:pPr lvl="1"/>
            <a:endParaRPr lang="es-EC" dirty="0"/>
          </a:p>
          <a:p>
            <a:pPr lvl="1"/>
            <a:r>
              <a:rPr lang="es-EC" dirty="0" smtClean="0"/>
              <a:t>Técnica de psicología conductual que pretende estudiar y modificar el comportamiento (López, 1992).</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115241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El refuerzo positivo – Autores</a:t>
            </a:r>
          </a:p>
          <a:p>
            <a:endParaRPr lang="es-EC"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6" name="Imagen 5"/>
          <p:cNvPicPr>
            <a:picLocks noChangeAspect="1"/>
          </p:cNvPicPr>
          <p:nvPr/>
        </p:nvPicPr>
        <p:blipFill>
          <a:blip r:embed="rId4"/>
          <a:stretch>
            <a:fillRect/>
          </a:stretch>
        </p:blipFill>
        <p:spPr>
          <a:xfrm>
            <a:off x="1455358" y="2365027"/>
            <a:ext cx="9454331" cy="3004438"/>
          </a:xfrm>
          <a:prstGeom prst="rect">
            <a:avLst/>
          </a:prstGeom>
        </p:spPr>
      </p:pic>
    </p:spTree>
    <p:extLst>
      <p:ext uri="{BB962C8B-B14F-4D97-AF65-F5344CB8AC3E}">
        <p14:creationId xmlns:p14="http://schemas.microsoft.com/office/powerpoint/2010/main" val="420194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El refuerzo positivo – Autores</a:t>
            </a:r>
          </a:p>
          <a:p>
            <a:endParaRPr lang="es-EC"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7" name="Imagen 6"/>
          <p:cNvPicPr>
            <a:picLocks noChangeAspect="1"/>
          </p:cNvPicPr>
          <p:nvPr/>
        </p:nvPicPr>
        <p:blipFill>
          <a:blip r:embed="rId4"/>
          <a:stretch>
            <a:fillRect/>
          </a:stretch>
        </p:blipFill>
        <p:spPr>
          <a:xfrm>
            <a:off x="1347849" y="2507949"/>
            <a:ext cx="9557262" cy="3006275"/>
          </a:xfrm>
          <a:prstGeom prst="rect">
            <a:avLst/>
          </a:prstGeom>
        </p:spPr>
      </p:pic>
    </p:spTree>
    <p:extLst>
      <p:ext uri="{BB962C8B-B14F-4D97-AF65-F5344CB8AC3E}">
        <p14:creationId xmlns:p14="http://schemas.microsoft.com/office/powerpoint/2010/main" val="253378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El refuerzo positivo - Fortalezas</a:t>
            </a:r>
          </a:p>
          <a:p>
            <a:endParaRPr lang="es-EC" dirty="0"/>
          </a:p>
          <a:p>
            <a:pPr lvl="1"/>
            <a:r>
              <a:rPr lang="es-EC" dirty="0" smtClean="0"/>
              <a:t>Mientras más se refuercen los estímulos, tienden a mantener mejor su estabilidad en el tiempo (</a:t>
            </a:r>
            <a:r>
              <a:rPr lang="es-EC" dirty="0" err="1" smtClean="0"/>
              <a:t>Esquit</a:t>
            </a:r>
            <a:r>
              <a:rPr lang="es-EC" dirty="0" smtClean="0"/>
              <a:t>, 2011).</a:t>
            </a:r>
          </a:p>
          <a:p>
            <a:pPr lvl="1"/>
            <a:r>
              <a:rPr lang="es-EC" dirty="0" smtClean="0"/>
              <a:t>Compatible con las actividades cotidianas del aula de clases (</a:t>
            </a:r>
            <a:r>
              <a:rPr lang="es-EC" dirty="0" err="1" smtClean="0"/>
              <a:t>Limongi</a:t>
            </a:r>
            <a:r>
              <a:rPr lang="es-EC" dirty="0" smtClean="0"/>
              <a:t>, 2017).</a:t>
            </a:r>
          </a:p>
          <a:p>
            <a:pPr lvl="1"/>
            <a:r>
              <a:rPr lang="es-EC" dirty="0" smtClean="0"/>
              <a:t>Mejora el nivel de responsabilidad de los alumnos y permite forjar hábitos de aprendizaje (Aponte, 2009).</a:t>
            </a:r>
          </a:p>
          <a:p>
            <a:pPr lvl="1"/>
            <a:r>
              <a:rPr lang="es-EC" dirty="0" smtClean="0"/>
              <a:t>Se puede personalizar en función del área de estudio o asignatura (Aponte, 2009).</a:t>
            </a:r>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255523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El refuerzo positivo - Debilidades</a:t>
            </a:r>
          </a:p>
          <a:p>
            <a:endParaRPr lang="es-EC" dirty="0"/>
          </a:p>
          <a:p>
            <a:pPr lvl="1"/>
            <a:r>
              <a:rPr lang="es-EC" dirty="0" smtClean="0"/>
              <a:t>La repetitividad en el uso de refuerzos positivos puede generar rigidez en el proceso de aprendizaje y convertirlo en algo mecánico (Aponte, 2009).</a:t>
            </a:r>
          </a:p>
          <a:p>
            <a:pPr lvl="1"/>
            <a:r>
              <a:rPr lang="es-EC" dirty="0" smtClean="0"/>
              <a:t>Generalmente no se consideran las necesidades personales de cada estudiante sino las de la mayoría del curso (Montoya, 2013).</a:t>
            </a:r>
          </a:p>
          <a:p>
            <a:pPr lvl="1"/>
            <a:r>
              <a:rPr lang="es-EC" dirty="0" smtClean="0"/>
              <a:t>El estudiante podría generar una dependencia al estímulo para obtener la respuesta (</a:t>
            </a:r>
            <a:r>
              <a:rPr lang="es-EC" dirty="0" err="1" smtClean="0"/>
              <a:t>Mergel</a:t>
            </a:r>
            <a:r>
              <a:rPr lang="es-EC" dirty="0" smtClean="0"/>
              <a:t>, 1998).</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90954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El refuerzo positivo – Tipos de reforzamiento</a:t>
            </a:r>
          </a:p>
          <a:p>
            <a:endParaRPr lang="es-EC" dirty="0"/>
          </a:p>
          <a:p>
            <a:pPr lvl="1"/>
            <a:r>
              <a:rPr lang="es-EC" dirty="0" smtClean="0"/>
              <a:t>Positivo: Recompensas atractivas con la condición de que se cumpla la conducta deseada (</a:t>
            </a:r>
            <a:r>
              <a:rPr lang="es-EC" dirty="0" err="1" smtClean="0"/>
              <a:t>Lussier</a:t>
            </a:r>
            <a:r>
              <a:rPr lang="es-EC" dirty="0" smtClean="0"/>
              <a:t> &amp;</a:t>
            </a:r>
            <a:r>
              <a:rPr lang="es-EC" dirty="0" err="1" smtClean="0"/>
              <a:t>Achua</a:t>
            </a:r>
            <a:r>
              <a:rPr lang="es-EC" dirty="0" smtClean="0"/>
              <a:t>, 2011).</a:t>
            </a:r>
          </a:p>
          <a:p>
            <a:pPr lvl="1"/>
            <a:r>
              <a:rPr lang="es-EC" dirty="0" smtClean="0"/>
              <a:t>Negativo: Se promueve una conducta deseada pero evitando una consecuencia negativa a cambio de asumir el comportamiento requerido (</a:t>
            </a:r>
            <a:r>
              <a:rPr lang="es-EC" dirty="0" err="1" smtClean="0"/>
              <a:t>Lussier</a:t>
            </a:r>
            <a:r>
              <a:rPr lang="es-EC" dirty="0" smtClean="0"/>
              <a:t> &amp; </a:t>
            </a:r>
            <a:r>
              <a:rPr lang="es-EC" dirty="0" err="1" smtClean="0"/>
              <a:t>Achua</a:t>
            </a:r>
            <a:r>
              <a:rPr lang="es-EC" dirty="0" smtClean="0"/>
              <a:t>, 2011).</a:t>
            </a:r>
          </a:p>
          <a:p>
            <a:pPr lvl="1"/>
            <a:r>
              <a:rPr lang="es-EC" dirty="0" smtClean="0"/>
              <a:t>Extinción: Pretende eliminar un comportamiento no deseado mediante la eliminación de la recompensa cuando se presenta el comportamiento (</a:t>
            </a:r>
            <a:r>
              <a:rPr lang="es-EC" dirty="0" err="1" smtClean="0"/>
              <a:t>Lussier</a:t>
            </a:r>
            <a:r>
              <a:rPr lang="es-EC" dirty="0" smtClean="0"/>
              <a:t> &amp; </a:t>
            </a:r>
            <a:r>
              <a:rPr lang="es-EC" dirty="0" err="1" smtClean="0"/>
              <a:t>Achua</a:t>
            </a:r>
            <a:r>
              <a:rPr lang="es-EC" dirty="0" smtClean="0"/>
              <a:t>, 2011).</a:t>
            </a:r>
          </a:p>
          <a:p>
            <a:pPr lvl="1"/>
            <a:r>
              <a:rPr lang="es-EC" dirty="0" smtClean="0"/>
              <a:t>Castigo: Generación de una consecuencia negativa cuando el individuo presente una conducta no deseada (</a:t>
            </a:r>
            <a:r>
              <a:rPr lang="es-EC" dirty="0" err="1" smtClean="0"/>
              <a:t>Lussier</a:t>
            </a:r>
            <a:r>
              <a:rPr lang="es-EC" dirty="0" smtClean="0"/>
              <a:t> &amp; </a:t>
            </a:r>
            <a:r>
              <a:rPr lang="es-EC" dirty="0" err="1" smtClean="0"/>
              <a:t>Achua</a:t>
            </a:r>
            <a:r>
              <a:rPr lang="es-EC" dirty="0" smtClean="0"/>
              <a:t>, 2011).</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179352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El refuerzo positivo – Paradigma educativo asociado</a:t>
            </a:r>
          </a:p>
          <a:p>
            <a:endParaRPr lang="es-EC" dirty="0"/>
          </a:p>
          <a:p>
            <a:pPr lvl="1"/>
            <a:r>
              <a:rPr lang="es-EC" dirty="0" smtClean="0"/>
              <a:t>Conductismo. Se busca aumentar la probabilidad de que un comportamiento se repita (Peña, 2010).</a:t>
            </a:r>
          </a:p>
          <a:p>
            <a:pPr lvl="1"/>
            <a:r>
              <a:rPr lang="es-EC" dirty="0" smtClean="0"/>
              <a:t>Para comprender cómo modificar la conducta se debe experimentar en comportamientos observables (</a:t>
            </a:r>
            <a:r>
              <a:rPr lang="es-EC" dirty="0" err="1" smtClean="0"/>
              <a:t>Viñoles</a:t>
            </a:r>
            <a:r>
              <a:rPr lang="es-EC" dirty="0" smtClean="0"/>
              <a:t>, 2013).</a:t>
            </a:r>
          </a:p>
          <a:p>
            <a:pPr lvl="1"/>
            <a:r>
              <a:rPr lang="es-EC" dirty="0" smtClean="0"/>
              <a:t>Se pretende modificar la conducta a partir de la aplicación cíclica de reforzamientos en el área de interés (Barrios, </a:t>
            </a:r>
            <a:r>
              <a:rPr lang="es-EC" dirty="0" err="1" smtClean="0"/>
              <a:t>Resendiz</a:t>
            </a:r>
            <a:r>
              <a:rPr lang="es-EC" dirty="0" smtClean="0"/>
              <a:t>, &amp; Faro, 2012).</a:t>
            </a:r>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99334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El refuerzo positivo – Aplicaciones</a:t>
            </a:r>
          </a:p>
          <a:p>
            <a:endParaRPr lang="es-EC" dirty="0"/>
          </a:p>
          <a:p>
            <a:pPr lvl="1"/>
            <a:r>
              <a:rPr lang="es-EC" dirty="0" smtClean="0"/>
              <a:t>Feedback o retroalimentación positiva.</a:t>
            </a:r>
          </a:p>
          <a:p>
            <a:pPr lvl="1"/>
            <a:r>
              <a:rPr lang="es-EC" dirty="0" smtClean="0"/>
              <a:t>Sistemas de puntaje basados en gamificación.</a:t>
            </a:r>
          </a:p>
          <a:p>
            <a:pPr lvl="1"/>
            <a:r>
              <a:rPr lang="es-EC" dirty="0" smtClean="0"/>
              <a:t>Plan de apoyo conductual positivo.</a:t>
            </a:r>
          </a:p>
          <a:p>
            <a:pPr lvl="1"/>
            <a:r>
              <a:rPr lang="es-EC" dirty="0" smtClean="0"/>
              <a:t>Recompensas: láminas, cromos, bonificaciones.</a:t>
            </a:r>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13222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Contenido</a:t>
            </a:r>
            <a:endParaRPr lang="en-US" dirty="0"/>
          </a:p>
        </p:txBody>
      </p:sp>
      <p:sp>
        <p:nvSpPr>
          <p:cNvPr id="3" name="Marcador de contenido 2"/>
          <p:cNvSpPr>
            <a:spLocks noGrp="1"/>
          </p:cNvSpPr>
          <p:nvPr>
            <p:ph idx="1"/>
          </p:nvPr>
        </p:nvSpPr>
        <p:spPr>
          <a:xfrm>
            <a:off x="1097280" y="1895878"/>
            <a:ext cx="10058400" cy="366524"/>
          </a:xfrm>
        </p:spPr>
        <p:txBody>
          <a:bodyPr/>
          <a:lstStyle/>
          <a:p>
            <a:r>
              <a:rPr lang="es-EC" dirty="0" smtClean="0"/>
              <a:t>Resumen, introducción</a:t>
            </a:r>
            <a:endParaRPr lang="en-US" dirty="0"/>
          </a:p>
        </p:txBody>
      </p:sp>
      <p:sp>
        <p:nvSpPr>
          <p:cNvPr id="4" name="Marcador de contenido 2"/>
          <p:cNvSpPr txBox="1">
            <a:spLocks/>
          </p:cNvSpPr>
          <p:nvPr/>
        </p:nvSpPr>
        <p:spPr>
          <a:xfrm>
            <a:off x="1097280" y="2420921"/>
            <a:ext cx="10058400" cy="3665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C" dirty="0" smtClean="0"/>
              <a:t>1. Planteamiento del problema</a:t>
            </a:r>
            <a:endParaRPr lang="en-US" dirty="0"/>
          </a:p>
        </p:txBody>
      </p:sp>
      <p:sp>
        <p:nvSpPr>
          <p:cNvPr id="5" name="Marcador de contenido 2"/>
          <p:cNvSpPr txBox="1">
            <a:spLocks/>
          </p:cNvSpPr>
          <p:nvPr/>
        </p:nvSpPr>
        <p:spPr>
          <a:xfrm>
            <a:off x="1097280" y="2996108"/>
            <a:ext cx="10058400" cy="3665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C" dirty="0" smtClean="0"/>
              <a:t>2. Marco teórico</a:t>
            </a:r>
            <a:endParaRPr lang="en-US" dirty="0"/>
          </a:p>
        </p:txBody>
      </p:sp>
      <p:sp>
        <p:nvSpPr>
          <p:cNvPr id="6" name="Marcador de contenido 2"/>
          <p:cNvSpPr txBox="1">
            <a:spLocks/>
          </p:cNvSpPr>
          <p:nvPr/>
        </p:nvSpPr>
        <p:spPr>
          <a:xfrm>
            <a:off x="1097280" y="3571295"/>
            <a:ext cx="10058400" cy="3665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C" dirty="0" smtClean="0"/>
              <a:t>3. Metodología de investigación</a:t>
            </a:r>
            <a:endParaRPr lang="en-US" dirty="0"/>
          </a:p>
        </p:txBody>
      </p:sp>
      <p:sp>
        <p:nvSpPr>
          <p:cNvPr id="7" name="Marcador de contenido 2"/>
          <p:cNvSpPr txBox="1">
            <a:spLocks/>
          </p:cNvSpPr>
          <p:nvPr/>
        </p:nvSpPr>
        <p:spPr>
          <a:xfrm>
            <a:off x="1097280" y="4146482"/>
            <a:ext cx="10058400" cy="3665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C" dirty="0" smtClean="0"/>
              <a:t>4. Análisis estadístico e interpretación de resultados</a:t>
            </a:r>
            <a:endParaRPr lang="en-US" dirty="0"/>
          </a:p>
        </p:txBody>
      </p:sp>
      <p:sp>
        <p:nvSpPr>
          <p:cNvPr id="8" name="Marcador de contenido 2"/>
          <p:cNvSpPr txBox="1">
            <a:spLocks/>
          </p:cNvSpPr>
          <p:nvPr/>
        </p:nvSpPr>
        <p:spPr>
          <a:xfrm>
            <a:off x="1097280" y="4721669"/>
            <a:ext cx="10058400" cy="3665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C" dirty="0" smtClean="0"/>
              <a:t>5. Conclusiones y recomendaciones</a:t>
            </a:r>
            <a:endParaRPr lang="en-US" dirty="0"/>
          </a:p>
        </p:txBody>
      </p:sp>
      <p:sp>
        <p:nvSpPr>
          <p:cNvPr id="9" name="Marcador de contenido 2"/>
          <p:cNvSpPr txBox="1">
            <a:spLocks/>
          </p:cNvSpPr>
          <p:nvPr/>
        </p:nvSpPr>
        <p:spPr>
          <a:xfrm>
            <a:off x="1097280" y="5296856"/>
            <a:ext cx="10058400" cy="3665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C" dirty="0" smtClean="0"/>
              <a:t>6. Referencias bibliográficas</a:t>
            </a:r>
            <a:endParaRPr lang="en-US" dirty="0"/>
          </a:p>
        </p:txBody>
      </p:sp>
      <p:pic>
        <p:nvPicPr>
          <p:cNvPr id="10" name="image5.png"/>
          <p:cNvPicPr/>
          <p:nvPr/>
        </p:nvPicPr>
        <p:blipFill>
          <a:blip r:embed="rId2"/>
          <a:srcRect/>
          <a:stretch>
            <a:fillRect/>
          </a:stretch>
        </p:blipFill>
        <p:spPr>
          <a:xfrm>
            <a:off x="10686963" y="28628"/>
            <a:ext cx="799931" cy="788802"/>
          </a:xfrm>
          <a:prstGeom prst="rect">
            <a:avLst/>
          </a:prstGeom>
          <a:ln/>
        </p:spPr>
      </p:pic>
      <p:pic>
        <p:nvPicPr>
          <p:cNvPr id="11" name="Imagen 10"/>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226800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Refuerzos y estímulos de Walter Mischel</a:t>
            </a:r>
            <a:endParaRPr lang="es-EC" dirty="0"/>
          </a:p>
          <a:p>
            <a:pPr lvl="1"/>
            <a:endParaRPr lang="es-EC" dirty="0" smtClean="0"/>
          </a:p>
          <a:p>
            <a:pPr lvl="1"/>
            <a:r>
              <a:rPr lang="es-EC" dirty="0" smtClean="0"/>
              <a:t>Ciertos individuos son capaces de posponer una gratificación inmediata al conocer que después de un tiempo recibirán un beneficio mayor.</a:t>
            </a:r>
          </a:p>
          <a:p>
            <a:pPr lvl="1"/>
            <a:r>
              <a:rPr lang="es-EC" dirty="0" smtClean="0"/>
              <a:t>Importante en el proceso de aprendizaje:</a:t>
            </a:r>
          </a:p>
          <a:p>
            <a:pPr lvl="2"/>
            <a:r>
              <a:rPr lang="es-EC" dirty="0" smtClean="0"/>
              <a:t>Procesos de desarrollo cognitivo para que el estudiante aprenda el contenido.</a:t>
            </a:r>
          </a:p>
          <a:p>
            <a:pPr lvl="2"/>
            <a:r>
              <a:rPr lang="es-EC" dirty="0" smtClean="0"/>
              <a:t>Factores motivacionales del individuo (estímulos gratificantes).</a:t>
            </a:r>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1028" name="Picture 4" descr="Remembering Walter Mischel (1930-2018) – Association for Psychological  Science – A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290" y="4173858"/>
            <a:ext cx="2542854" cy="169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4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Prueba del malvavisco de Stanford</a:t>
            </a:r>
            <a:endParaRPr lang="es-EC" dirty="0"/>
          </a:p>
          <a:p>
            <a:pPr lvl="1"/>
            <a:endParaRPr lang="es-EC" dirty="0" smtClean="0"/>
          </a:p>
          <a:p>
            <a:pPr lvl="1"/>
            <a:r>
              <a:rPr lang="es-EC" dirty="0" smtClean="0"/>
              <a:t>Autor: Walter Mischel.</a:t>
            </a:r>
          </a:p>
          <a:p>
            <a:pPr lvl="1"/>
            <a:r>
              <a:rPr lang="es-EC" dirty="0" smtClean="0"/>
              <a:t>Medir la capacidad de autocontrol en niños.</a:t>
            </a:r>
          </a:p>
          <a:p>
            <a:pPr lvl="1"/>
            <a:r>
              <a:rPr lang="es-EC" dirty="0" smtClean="0"/>
              <a:t>Recompensa instantánea de 1 malvavisco, o más si esperan un tiempo determinado.</a:t>
            </a:r>
          </a:p>
          <a:p>
            <a:pPr lvl="1"/>
            <a:r>
              <a:rPr lang="es-EC" dirty="0" smtClean="0"/>
              <a:t>Los niños capaces de esperar:</a:t>
            </a:r>
          </a:p>
          <a:p>
            <a:pPr lvl="2"/>
            <a:r>
              <a:rPr lang="es-EC" dirty="0" smtClean="0"/>
              <a:t>Manejaban mejor el estrés.</a:t>
            </a:r>
          </a:p>
          <a:p>
            <a:pPr lvl="2"/>
            <a:r>
              <a:rPr lang="es-EC" dirty="0" smtClean="0"/>
              <a:t>Procesos cognitivos superiores.</a:t>
            </a:r>
          </a:p>
          <a:p>
            <a:pPr lvl="2"/>
            <a:r>
              <a:rPr lang="es-EC" dirty="0" smtClean="0"/>
              <a:t>Adolescentes más competentes.</a:t>
            </a:r>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405130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Rendimiento académico - Generalidades</a:t>
            </a:r>
            <a:endParaRPr lang="es-EC" dirty="0"/>
          </a:p>
          <a:p>
            <a:pPr lvl="1"/>
            <a:endParaRPr lang="es-EC" dirty="0" smtClean="0"/>
          </a:p>
          <a:p>
            <a:pPr lvl="1"/>
            <a:r>
              <a:rPr lang="es-EC" dirty="0" smtClean="0"/>
              <a:t>Factores relacionados con la forma que un estudiante aprende.</a:t>
            </a:r>
          </a:p>
          <a:p>
            <a:pPr lvl="1"/>
            <a:r>
              <a:rPr lang="es-EC" dirty="0" smtClean="0"/>
              <a:t>Por lo general se asocia al nivel de logros obtenidos y se cuantifica mediante calificaciones.</a:t>
            </a:r>
          </a:p>
          <a:p>
            <a:pPr lvl="1"/>
            <a:r>
              <a:rPr lang="es-EC" dirty="0" smtClean="0"/>
              <a:t>Estrategias para incidir: motivacionales, emocionales, cognitivas.</a:t>
            </a:r>
          </a:p>
          <a:p>
            <a:pPr lvl="1"/>
            <a:r>
              <a:rPr lang="es-EC" dirty="0" smtClean="0"/>
              <a:t>Resultado en un proceso de educación.</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248144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Rendimiento académico – Factores de incidencia</a:t>
            </a:r>
            <a:endParaRPr lang="es-EC" dirty="0"/>
          </a:p>
          <a:p>
            <a:pPr lvl="1"/>
            <a:endParaRPr lang="es-EC" dirty="0" smtClean="0"/>
          </a:p>
          <a:p>
            <a:pPr lvl="1"/>
            <a:r>
              <a:rPr lang="es-EC" dirty="0" smtClean="0"/>
              <a:t>Personales (aptitudes, nivel de motivación, salud psicológica, % asistencia).</a:t>
            </a:r>
          </a:p>
          <a:p>
            <a:pPr lvl="1"/>
            <a:r>
              <a:rPr lang="es-EC" dirty="0" smtClean="0"/>
              <a:t>Sociales (nivel educativo alcanzado por los padres, situación socio-económica, entorno familiar, demográfico).</a:t>
            </a:r>
          </a:p>
          <a:p>
            <a:pPr lvl="1"/>
            <a:r>
              <a:rPr lang="es-EC" dirty="0" smtClean="0"/>
              <a:t>Determinantes de la IES:</a:t>
            </a:r>
          </a:p>
          <a:p>
            <a:pPr lvl="2"/>
            <a:r>
              <a:rPr lang="es-EC" dirty="0" smtClean="0"/>
              <a:t>Grado de satisfacción del estudiante con la carrera.</a:t>
            </a:r>
          </a:p>
          <a:p>
            <a:pPr lvl="2"/>
            <a:r>
              <a:rPr lang="es-EC" dirty="0" smtClean="0"/>
              <a:t>Grado de satisfacción con el clima de clases.</a:t>
            </a:r>
          </a:p>
          <a:p>
            <a:pPr lvl="2"/>
            <a:r>
              <a:rPr lang="es-EC" dirty="0" smtClean="0"/>
              <a:t>Relación estudiante-docente.</a:t>
            </a:r>
          </a:p>
          <a:p>
            <a:pPr lvl="2"/>
            <a:r>
              <a:rPr lang="es-EC" dirty="0" smtClean="0"/>
              <a:t>Nivel de complejidad de la asignatura.</a:t>
            </a:r>
          </a:p>
          <a:p>
            <a:pPr lvl="2"/>
            <a:r>
              <a:rPr lang="es-EC" dirty="0" smtClean="0"/>
              <a:t>Ambiente de aprendizaje, comodidad de las instalaciones.</a:t>
            </a:r>
          </a:p>
          <a:p>
            <a:pPr lvl="2"/>
            <a:endParaRPr lang="es-EC" dirty="0" smtClean="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352984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Consideraciones pertinentes con la investigación</a:t>
            </a:r>
            <a:endParaRPr lang="es-EC" dirty="0"/>
          </a:p>
          <a:p>
            <a:pPr lvl="1"/>
            <a:endParaRPr lang="es-EC" dirty="0" smtClean="0"/>
          </a:p>
          <a:p>
            <a:pPr lvl="1"/>
            <a:r>
              <a:rPr lang="es-EC" dirty="0" smtClean="0"/>
              <a:t>Se resuelve estudiar la incidencia del refuerzo positivo en el rendimiento académico de los estudiantes.</a:t>
            </a:r>
          </a:p>
          <a:p>
            <a:pPr lvl="1"/>
            <a:r>
              <a:rPr lang="es-EC" dirty="0" smtClean="0"/>
              <a:t>Asignación de recompensas por conductas deseadas para mejorar rendimiento académico y motivación.</a:t>
            </a:r>
          </a:p>
          <a:p>
            <a:pPr lvl="1"/>
            <a:r>
              <a:rPr lang="es-EC" dirty="0" smtClean="0"/>
              <a:t>Se espera: estudiantes del grupo de control con menor motivación y, por tanto, menor rendimiento.</a:t>
            </a:r>
          </a:p>
          <a:p>
            <a:pPr lvl="1"/>
            <a:r>
              <a:rPr lang="es-EC" dirty="0" smtClean="0"/>
              <a:t>Se busca también estudiar si existe una diferencia significativa entre el rendimiento de los grupos.</a:t>
            </a:r>
          </a:p>
          <a:p>
            <a:pPr lvl="1"/>
            <a:endParaRPr lang="es-EC" dirty="0" smtClean="0"/>
          </a:p>
          <a:p>
            <a:pPr lvl="2"/>
            <a:endParaRPr lang="es-EC" dirty="0" smtClean="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2509026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Consideraciones pertinentes con la investigación</a:t>
            </a:r>
            <a:endParaRPr lang="es-EC" dirty="0"/>
          </a:p>
          <a:p>
            <a:pPr lvl="1"/>
            <a:endParaRPr lang="es-EC" dirty="0" smtClean="0"/>
          </a:p>
          <a:p>
            <a:pPr lvl="1"/>
            <a:r>
              <a:rPr lang="es-EC" dirty="0" smtClean="0"/>
              <a:t>Primera conducta deseada: hábito de participar en clases.</a:t>
            </a:r>
          </a:p>
          <a:p>
            <a:pPr lvl="2"/>
            <a:r>
              <a:rPr lang="es-EC" dirty="0" smtClean="0"/>
              <a:t>Cantidad de estudiantes que participan en clase.</a:t>
            </a:r>
          </a:p>
          <a:p>
            <a:pPr lvl="2"/>
            <a:r>
              <a:rPr lang="es-EC" dirty="0" smtClean="0"/>
              <a:t>Toma de datos semanales.</a:t>
            </a:r>
          </a:p>
          <a:p>
            <a:pPr lvl="2"/>
            <a:r>
              <a:rPr lang="es-EC" dirty="0" smtClean="0"/>
              <a:t>Refuerzo: fracción de punto por cada participación (0,1).</a:t>
            </a:r>
            <a:endParaRPr lang="es-EC" dirty="0"/>
          </a:p>
          <a:p>
            <a:pPr lvl="1"/>
            <a:endParaRPr lang="es-EC" dirty="0" smtClean="0"/>
          </a:p>
          <a:p>
            <a:pPr lvl="1"/>
            <a:r>
              <a:rPr lang="es-EC" dirty="0" smtClean="0"/>
              <a:t>Segunda conducta deseada: hábito de investigar fuera de clase.</a:t>
            </a:r>
          </a:p>
          <a:p>
            <a:pPr lvl="2"/>
            <a:r>
              <a:rPr lang="es-EC" dirty="0" smtClean="0"/>
              <a:t>Cantidad de estudiantes que investigan fuera de clase.</a:t>
            </a:r>
          </a:p>
          <a:p>
            <a:pPr lvl="2"/>
            <a:r>
              <a:rPr lang="es-EC" dirty="0" smtClean="0"/>
              <a:t>Toma de datos semanales.</a:t>
            </a:r>
          </a:p>
          <a:p>
            <a:pPr lvl="2"/>
            <a:r>
              <a:rPr lang="es-EC" dirty="0" smtClean="0"/>
              <a:t>Refuerzo: fracción de punto a cada estudiante que exponga su investigación.</a:t>
            </a:r>
          </a:p>
          <a:p>
            <a:pPr lvl="2"/>
            <a:endParaRPr lang="es-EC" dirty="0"/>
          </a:p>
          <a:p>
            <a:pPr lvl="1"/>
            <a:endParaRPr lang="es-EC" dirty="0" smtClean="0"/>
          </a:p>
          <a:p>
            <a:pPr lvl="2"/>
            <a:endParaRPr lang="es-EC" dirty="0" smtClean="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3654325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Consideraciones pertinentes con la investigación</a:t>
            </a:r>
            <a:endParaRPr lang="es-EC" dirty="0"/>
          </a:p>
          <a:p>
            <a:pPr lvl="1"/>
            <a:endParaRPr lang="es-EC" dirty="0" smtClean="0"/>
          </a:p>
          <a:p>
            <a:pPr lvl="1"/>
            <a:r>
              <a:rPr lang="es-EC" dirty="0" smtClean="0"/>
              <a:t>Nivel de motivación (encuestas al inicio y al final del ciclo académico).</a:t>
            </a:r>
          </a:p>
          <a:p>
            <a:pPr lvl="1"/>
            <a:endParaRPr lang="es-EC" dirty="0"/>
          </a:p>
          <a:p>
            <a:pPr lvl="1"/>
            <a:r>
              <a:rPr lang="es-EC" dirty="0" smtClean="0"/>
              <a:t>Comparación: incide más en los estudiantes del área de la salud, en los del área tecnológica, o incide igual en ambos casos.</a:t>
            </a:r>
          </a:p>
          <a:p>
            <a:pPr lvl="2"/>
            <a:endParaRPr lang="es-EC" dirty="0"/>
          </a:p>
          <a:p>
            <a:pPr lvl="1"/>
            <a:endParaRPr lang="es-EC" dirty="0" smtClean="0"/>
          </a:p>
          <a:p>
            <a:pPr lvl="2"/>
            <a:endParaRPr lang="es-EC" dirty="0" smtClean="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3300465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Motivación</a:t>
            </a:r>
            <a:endParaRPr lang="es-EC" dirty="0"/>
          </a:p>
          <a:p>
            <a:pPr lvl="1"/>
            <a:endParaRPr lang="es-EC" dirty="0" smtClean="0"/>
          </a:p>
          <a:p>
            <a:pPr lvl="1"/>
            <a:r>
              <a:rPr lang="es-EC" dirty="0" smtClean="0"/>
              <a:t>Conjunto de procesos físicos y psicológicos que, en una situación dada, aumentan la energía que el individuo invierte en realizar una actividad o se interesa en un tema (</a:t>
            </a:r>
            <a:r>
              <a:rPr lang="es-EC" dirty="0" err="1" smtClean="0"/>
              <a:t>Capita</a:t>
            </a:r>
            <a:r>
              <a:rPr lang="es-EC" dirty="0" smtClean="0"/>
              <a:t>, 1998).</a:t>
            </a:r>
          </a:p>
          <a:p>
            <a:pPr lvl="1"/>
            <a:endParaRPr lang="es-EC" dirty="0"/>
          </a:p>
          <a:p>
            <a:pPr lvl="1"/>
            <a:r>
              <a:rPr lang="es-EC" dirty="0" smtClean="0"/>
              <a:t>En la investigación: conjunto de elementos que habilitan, dirigen y mantienen la persistencia de la conducta (Montico, 2004).</a:t>
            </a:r>
          </a:p>
          <a:p>
            <a:pPr lvl="1"/>
            <a:endParaRPr lang="es-EC" dirty="0"/>
          </a:p>
          <a:p>
            <a:pPr lvl="1"/>
            <a:r>
              <a:rPr lang="es-EC" dirty="0" smtClean="0"/>
              <a:t>Surge del deseo de satisfacer una necesidad. A partir de la necesidad, se crea el interés por una determinada actividad (Montico, 2004).</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808472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2. Marco Teórico</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Estrategias de enseñanza en el contexto del refuerzo positivo y motivación</a:t>
            </a:r>
            <a:endParaRPr lang="es-EC" dirty="0"/>
          </a:p>
          <a:p>
            <a:pPr lvl="1"/>
            <a:endParaRPr lang="es-EC" dirty="0" smtClean="0"/>
          </a:p>
          <a:p>
            <a:pPr lvl="1"/>
            <a:r>
              <a:rPr lang="es-EC" dirty="0" smtClean="0"/>
              <a:t>Gamificación.</a:t>
            </a:r>
          </a:p>
          <a:p>
            <a:pPr lvl="1"/>
            <a:r>
              <a:rPr lang="es-EC" dirty="0" smtClean="0"/>
              <a:t>Sistemas de instrucción personalizada.</a:t>
            </a:r>
          </a:p>
          <a:p>
            <a:pPr lvl="1"/>
            <a:endParaRPr lang="es-EC" dirty="0"/>
          </a:p>
          <a:p>
            <a:pPr lvl="1"/>
            <a:r>
              <a:rPr lang="es-EC" dirty="0" smtClean="0"/>
              <a:t>Elementos para que exista el aprendizaje (</a:t>
            </a:r>
            <a:r>
              <a:rPr lang="es-EC" dirty="0" err="1" smtClean="0"/>
              <a:t>Alata</a:t>
            </a:r>
            <a:r>
              <a:rPr lang="es-EC" dirty="0" smtClean="0"/>
              <a:t>, García, &amp; Mercedes, 2018):</a:t>
            </a:r>
          </a:p>
          <a:p>
            <a:pPr lvl="2"/>
            <a:r>
              <a:rPr lang="es-EC" dirty="0" smtClean="0"/>
              <a:t>Motivación.</a:t>
            </a:r>
          </a:p>
          <a:p>
            <a:pPr lvl="2"/>
            <a:r>
              <a:rPr lang="es-EC" dirty="0" smtClean="0"/>
              <a:t>Estructuración.</a:t>
            </a:r>
          </a:p>
          <a:p>
            <a:pPr lvl="2"/>
            <a:r>
              <a:rPr lang="es-EC" dirty="0" smtClean="0"/>
              <a:t>Secuenciación.</a:t>
            </a:r>
          </a:p>
          <a:p>
            <a:pPr lvl="2"/>
            <a:r>
              <a:rPr lang="es-EC" dirty="0" smtClean="0"/>
              <a:t>Reforzamiento.</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3555072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3. Metodología de Investigación</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Tipo de investigación</a:t>
            </a:r>
            <a:endParaRPr lang="es-EC" dirty="0"/>
          </a:p>
          <a:p>
            <a:pPr lvl="1"/>
            <a:endParaRPr lang="es-EC" dirty="0" smtClean="0"/>
          </a:p>
          <a:p>
            <a:pPr lvl="1"/>
            <a:r>
              <a:rPr lang="es-EC" dirty="0" smtClean="0"/>
              <a:t>Enfoque </a:t>
            </a:r>
            <a:r>
              <a:rPr lang="es-EC" dirty="0" err="1" smtClean="0"/>
              <a:t>cuali</a:t>
            </a:r>
            <a:r>
              <a:rPr lang="es-EC" dirty="0" smtClean="0"/>
              <a:t>-cuantitativo, enfoque mixto.</a:t>
            </a:r>
          </a:p>
          <a:p>
            <a:pPr lvl="1"/>
            <a:r>
              <a:rPr lang="es-EC" dirty="0" smtClean="0"/>
              <a:t>De carácter descriptivo.</a:t>
            </a:r>
          </a:p>
          <a:p>
            <a:pPr lvl="1"/>
            <a:endParaRPr lang="es-EC" dirty="0" smtClean="0"/>
          </a:p>
          <a:p>
            <a:pPr marL="201168" lvl="1" indent="0">
              <a:buNone/>
            </a:pP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124335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Resumen</a:t>
            </a:r>
            <a:endParaRPr lang="en-US" dirty="0"/>
          </a:p>
        </p:txBody>
      </p:sp>
      <p:sp>
        <p:nvSpPr>
          <p:cNvPr id="3" name="Marcador de contenido 2"/>
          <p:cNvSpPr>
            <a:spLocks noGrp="1"/>
          </p:cNvSpPr>
          <p:nvPr>
            <p:ph idx="1"/>
          </p:nvPr>
        </p:nvSpPr>
        <p:spPr>
          <a:xfrm>
            <a:off x="1097280" y="2160366"/>
            <a:ext cx="10058400" cy="2804924"/>
          </a:xfrm>
        </p:spPr>
        <p:txBody>
          <a:bodyPr/>
          <a:lstStyle/>
          <a:p>
            <a:pPr lvl="1"/>
            <a:r>
              <a:rPr lang="es-EC" dirty="0" smtClean="0"/>
              <a:t>El presente trabajo estudia el refuerzo positivo por parte del docente y su incidencia en el rendimiento académico.</a:t>
            </a:r>
          </a:p>
          <a:p>
            <a:pPr lvl="1"/>
            <a:endParaRPr lang="es-EC" dirty="0" smtClean="0"/>
          </a:p>
          <a:p>
            <a:pPr lvl="1"/>
            <a:r>
              <a:rPr lang="es-EC" dirty="0" smtClean="0"/>
              <a:t>Conductas deseadas: participación e investigación.</a:t>
            </a:r>
          </a:p>
          <a:p>
            <a:pPr lvl="1"/>
            <a:endParaRPr lang="es-EC" dirty="0" smtClean="0"/>
          </a:p>
          <a:p>
            <a:pPr lvl="1"/>
            <a:r>
              <a:rPr lang="es-EC" dirty="0" smtClean="0"/>
              <a:t>Grupo de control y grupo experimental (UCE, ISPADE).</a:t>
            </a:r>
          </a:p>
          <a:p>
            <a:pPr lvl="1"/>
            <a:endParaRPr lang="es-EC" dirty="0" smtClean="0"/>
          </a:p>
          <a:p>
            <a:pPr lvl="1"/>
            <a:r>
              <a:rPr lang="es-EC" dirty="0" smtClean="0"/>
              <a:t>Se establece que el refuerzo positivo incide significativamente en el rendimiento académico.</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942135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3. Metodología de Investigación</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Población</a:t>
            </a:r>
            <a:endParaRPr lang="es-EC" dirty="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6" name="Imagen 5"/>
          <p:cNvPicPr>
            <a:picLocks noChangeAspect="1"/>
          </p:cNvPicPr>
          <p:nvPr/>
        </p:nvPicPr>
        <p:blipFill>
          <a:blip r:embed="rId4"/>
          <a:stretch>
            <a:fillRect/>
          </a:stretch>
        </p:blipFill>
        <p:spPr>
          <a:xfrm>
            <a:off x="3951287" y="2186448"/>
            <a:ext cx="4350386" cy="4005737"/>
          </a:xfrm>
          <a:prstGeom prst="rect">
            <a:avLst/>
          </a:prstGeom>
        </p:spPr>
      </p:pic>
    </p:spTree>
    <p:extLst>
      <p:ext uri="{BB962C8B-B14F-4D97-AF65-F5344CB8AC3E}">
        <p14:creationId xmlns:p14="http://schemas.microsoft.com/office/powerpoint/2010/main" val="4264415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3. Metodología de Investigación</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Instrumentos</a:t>
            </a:r>
            <a:endParaRPr lang="es-EC" dirty="0"/>
          </a:p>
          <a:p>
            <a:pPr lvl="1"/>
            <a:endParaRPr lang="es-EC" dirty="0" smtClean="0"/>
          </a:p>
          <a:p>
            <a:pPr lvl="1"/>
            <a:r>
              <a:rPr lang="es-EC" dirty="0" smtClean="0"/>
              <a:t>Fichas de observación de conducta y rendimiento académico</a:t>
            </a:r>
          </a:p>
          <a:p>
            <a:pPr lvl="1"/>
            <a:endParaRPr lang="es-EC" dirty="0"/>
          </a:p>
          <a:p>
            <a:pPr lvl="1"/>
            <a:endParaRPr lang="es-EC" dirty="0" smtClean="0"/>
          </a:p>
          <a:p>
            <a:pPr lvl="1"/>
            <a:endParaRPr lang="es-EC" dirty="0"/>
          </a:p>
          <a:p>
            <a:pPr lvl="1"/>
            <a:endParaRPr lang="es-EC" dirty="0" smtClean="0"/>
          </a:p>
          <a:p>
            <a:pPr lvl="1"/>
            <a:endParaRPr lang="es-EC" dirty="0"/>
          </a:p>
          <a:p>
            <a:pPr lvl="1"/>
            <a:endParaRPr lang="es-EC" dirty="0" smtClean="0"/>
          </a:p>
          <a:p>
            <a:pPr lvl="1"/>
            <a:r>
              <a:rPr lang="es-EC" dirty="0" smtClean="0"/>
              <a:t>Encuesta (se describe en el apartado 4).</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6" name="Imagen 5"/>
          <p:cNvPicPr>
            <a:picLocks noChangeAspect="1"/>
          </p:cNvPicPr>
          <p:nvPr/>
        </p:nvPicPr>
        <p:blipFill>
          <a:blip r:embed="rId4"/>
          <a:stretch>
            <a:fillRect/>
          </a:stretch>
        </p:blipFill>
        <p:spPr>
          <a:xfrm>
            <a:off x="2420272" y="2938309"/>
            <a:ext cx="1924050" cy="1276350"/>
          </a:xfrm>
          <a:prstGeom prst="rect">
            <a:avLst/>
          </a:prstGeom>
        </p:spPr>
      </p:pic>
      <p:pic>
        <p:nvPicPr>
          <p:cNvPr id="7" name="Imagen 6"/>
          <p:cNvPicPr>
            <a:picLocks noChangeAspect="1"/>
          </p:cNvPicPr>
          <p:nvPr/>
        </p:nvPicPr>
        <p:blipFill>
          <a:blip r:embed="rId5"/>
          <a:stretch>
            <a:fillRect/>
          </a:stretch>
        </p:blipFill>
        <p:spPr>
          <a:xfrm>
            <a:off x="4904146" y="2938309"/>
            <a:ext cx="2305050" cy="1257300"/>
          </a:xfrm>
          <a:prstGeom prst="rect">
            <a:avLst/>
          </a:prstGeom>
        </p:spPr>
      </p:pic>
    </p:spTree>
    <p:extLst>
      <p:ext uri="{BB962C8B-B14F-4D97-AF65-F5344CB8AC3E}">
        <p14:creationId xmlns:p14="http://schemas.microsoft.com/office/powerpoint/2010/main" val="4257817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3. Metodología de Investigación</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Desarrollo de la investigación</a:t>
            </a:r>
            <a:endParaRPr lang="es-EC" dirty="0"/>
          </a:p>
          <a:p>
            <a:pPr lvl="1"/>
            <a:endParaRPr lang="es-EC" dirty="0" smtClean="0"/>
          </a:p>
          <a:p>
            <a:pPr lvl="1"/>
            <a:r>
              <a:rPr lang="es-EC" dirty="0" smtClean="0"/>
              <a:t>Recopilación, análisis, síntesis.</a:t>
            </a:r>
          </a:p>
          <a:p>
            <a:pPr lvl="1"/>
            <a:r>
              <a:rPr lang="es-EC" dirty="0" smtClean="0"/>
              <a:t>Población, comportamientos a reforzar, refuerzos a ser aplicados.</a:t>
            </a:r>
          </a:p>
          <a:p>
            <a:pPr lvl="1"/>
            <a:r>
              <a:rPr lang="es-EC" dirty="0" smtClean="0"/>
              <a:t>Instrumentos de recolección de información.</a:t>
            </a:r>
          </a:p>
          <a:p>
            <a:pPr lvl="1"/>
            <a:r>
              <a:rPr lang="es-EC" dirty="0" smtClean="0"/>
              <a:t>Aplicación de instrumentos.</a:t>
            </a:r>
          </a:p>
          <a:p>
            <a:pPr lvl="1"/>
            <a:r>
              <a:rPr lang="es-EC" dirty="0" smtClean="0"/>
              <a:t>Tabulación, procesamiento, análisis estadístico.</a:t>
            </a:r>
          </a:p>
          <a:p>
            <a:pPr lvl="1"/>
            <a:r>
              <a:rPr lang="es-EC" dirty="0" smtClean="0"/>
              <a:t>Interpretación de resultados</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1391793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3. Metodología de Investigación</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Tratamiento y análisis de datos</a:t>
            </a:r>
          </a:p>
          <a:p>
            <a:pPr lvl="1"/>
            <a:endParaRPr lang="es-EC" dirty="0"/>
          </a:p>
          <a:p>
            <a:pPr lvl="1"/>
            <a:r>
              <a:rPr lang="es-EC" dirty="0" smtClean="0"/>
              <a:t>Microsoft Excel 2016.</a:t>
            </a:r>
          </a:p>
          <a:p>
            <a:pPr lvl="1"/>
            <a:r>
              <a:rPr lang="es-EC" dirty="0" smtClean="0"/>
              <a:t>Epidat V4.2.</a:t>
            </a:r>
            <a:endParaRPr lang="es-EC" dirty="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753154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sexto semestre, ISPADE</a:t>
            </a:r>
            <a:endParaRPr lang="es-EC" dirty="0"/>
          </a:p>
          <a:p>
            <a:pPr lvl="1"/>
            <a:endParaRPr lang="es-EC" dirty="0" smtClean="0"/>
          </a:p>
          <a:p>
            <a:pPr lvl="1"/>
            <a:r>
              <a:rPr lang="es-EC" dirty="0" smtClean="0"/>
              <a:t>Observación de la conducta deseada</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6" name="Imagen 5"/>
          <p:cNvPicPr/>
          <p:nvPr/>
        </p:nvPicPr>
        <p:blipFill>
          <a:blip r:embed="rId4"/>
          <a:stretch>
            <a:fillRect/>
          </a:stretch>
        </p:blipFill>
        <p:spPr>
          <a:xfrm>
            <a:off x="3234813" y="2920181"/>
            <a:ext cx="5462649" cy="3057287"/>
          </a:xfrm>
          <a:prstGeom prst="rect">
            <a:avLst/>
          </a:prstGeom>
        </p:spPr>
      </p:pic>
    </p:spTree>
    <p:extLst>
      <p:ext uri="{BB962C8B-B14F-4D97-AF65-F5344CB8AC3E}">
        <p14:creationId xmlns:p14="http://schemas.microsoft.com/office/powerpoint/2010/main" val="829524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sexto semestre, ISPADE</a:t>
            </a:r>
            <a:endParaRPr lang="es-EC" dirty="0"/>
          </a:p>
          <a:p>
            <a:pPr lvl="1"/>
            <a:endParaRPr lang="es-EC" dirty="0" smtClean="0"/>
          </a:p>
          <a:p>
            <a:pPr lvl="1"/>
            <a:r>
              <a:rPr lang="es-EC" dirty="0" smtClean="0"/>
              <a:t>Observación de la conducta deseada</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7" name="Imagen 6"/>
          <p:cNvPicPr/>
          <p:nvPr/>
        </p:nvPicPr>
        <p:blipFill>
          <a:blip r:embed="rId4"/>
          <a:stretch>
            <a:fillRect/>
          </a:stretch>
        </p:blipFill>
        <p:spPr>
          <a:xfrm>
            <a:off x="1542159" y="3103614"/>
            <a:ext cx="4286250" cy="2381250"/>
          </a:xfrm>
          <a:prstGeom prst="rect">
            <a:avLst/>
          </a:prstGeom>
        </p:spPr>
      </p:pic>
      <p:pic>
        <p:nvPicPr>
          <p:cNvPr id="8" name="Imagen 7"/>
          <p:cNvPicPr/>
          <p:nvPr/>
        </p:nvPicPr>
        <p:blipFill>
          <a:blip r:embed="rId5"/>
          <a:stretch>
            <a:fillRect/>
          </a:stretch>
        </p:blipFill>
        <p:spPr>
          <a:xfrm>
            <a:off x="6182524" y="3103614"/>
            <a:ext cx="4286250" cy="2381250"/>
          </a:xfrm>
          <a:prstGeom prst="rect">
            <a:avLst/>
          </a:prstGeom>
        </p:spPr>
      </p:pic>
    </p:spTree>
    <p:extLst>
      <p:ext uri="{BB962C8B-B14F-4D97-AF65-F5344CB8AC3E}">
        <p14:creationId xmlns:p14="http://schemas.microsoft.com/office/powerpoint/2010/main" val="4040983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sexto semestre, ISPADE</a:t>
            </a:r>
            <a:endParaRPr lang="es-EC" dirty="0"/>
          </a:p>
          <a:p>
            <a:pPr lvl="1"/>
            <a:endParaRPr lang="es-EC" dirty="0" smtClean="0"/>
          </a:p>
          <a:p>
            <a:pPr lvl="1"/>
            <a:r>
              <a:rPr lang="es-EC" dirty="0" smtClean="0"/>
              <a:t>Rendimiento académico</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9" name="Imagen 8"/>
          <p:cNvPicPr/>
          <p:nvPr/>
        </p:nvPicPr>
        <p:blipFill>
          <a:blip r:embed="rId4"/>
          <a:stretch>
            <a:fillRect/>
          </a:stretch>
        </p:blipFill>
        <p:spPr>
          <a:xfrm>
            <a:off x="1468755" y="3093781"/>
            <a:ext cx="4286250" cy="2381250"/>
          </a:xfrm>
          <a:prstGeom prst="rect">
            <a:avLst/>
          </a:prstGeom>
        </p:spPr>
      </p:pic>
      <p:pic>
        <p:nvPicPr>
          <p:cNvPr id="10" name="Imagen 9"/>
          <p:cNvPicPr/>
          <p:nvPr/>
        </p:nvPicPr>
        <p:blipFill>
          <a:blip r:embed="rId5"/>
          <a:stretch>
            <a:fillRect/>
          </a:stretch>
        </p:blipFill>
        <p:spPr>
          <a:xfrm>
            <a:off x="6126480" y="3093781"/>
            <a:ext cx="4286250" cy="2381250"/>
          </a:xfrm>
          <a:prstGeom prst="rect">
            <a:avLst/>
          </a:prstGeom>
        </p:spPr>
      </p:pic>
    </p:spTree>
    <p:extLst>
      <p:ext uri="{BB962C8B-B14F-4D97-AF65-F5344CB8AC3E}">
        <p14:creationId xmlns:p14="http://schemas.microsoft.com/office/powerpoint/2010/main" val="1436637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sexto semestre, ISPADE</a:t>
            </a:r>
            <a:endParaRPr lang="es-EC" dirty="0"/>
          </a:p>
          <a:p>
            <a:pPr lvl="1"/>
            <a:endParaRPr lang="es-EC" dirty="0" smtClean="0"/>
          </a:p>
          <a:p>
            <a:pPr lvl="1"/>
            <a:r>
              <a:rPr lang="es-EC" dirty="0" smtClean="0"/>
              <a:t>Incidencia del refuerzo positivo en el rendimiento académico</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3454502" y="2866189"/>
            <a:ext cx="5343955" cy="2226921"/>
          </a:xfrm>
          <a:prstGeom prst="rect">
            <a:avLst/>
          </a:prstGeom>
          <a:noFill/>
          <a:ln>
            <a:noFill/>
          </a:ln>
        </p:spPr>
      </p:pic>
      <p:pic>
        <p:nvPicPr>
          <p:cNvPr id="11" name="Imagen 10"/>
          <p:cNvPicPr/>
          <p:nvPr/>
        </p:nvPicPr>
        <p:blipFill>
          <a:blip r:embed="rId5">
            <a:extLst>
              <a:ext uri="{28A0092B-C50C-407E-A947-70E740481C1C}">
                <a14:useLocalDpi xmlns:a14="http://schemas.microsoft.com/office/drawing/2010/main" val="0"/>
              </a:ext>
            </a:extLst>
          </a:blip>
          <a:srcRect/>
          <a:stretch>
            <a:fillRect/>
          </a:stretch>
        </p:blipFill>
        <p:spPr bwMode="auto">
          <a:xfrm>
            <a:off x="4069714" y="5198551"/>
            <a:ext cx="4100891" cy="1054766"/>
          </a:xfrm>
          <a:prstGeom prst="rect">
            <a:avLst/>
          </a:prstGeom>
          <a:noFill/>
          <a:ln>
            <a:noFill/>
          </a:ln>
        </p:spPr>
      </p:pic>
      <p:sp>
        <p:nvSpPr>
          <p:cNvPr id="6" name="Elipse 5"/>
          <p:cNvSpPr/>
          <p:nvPr/>
        </p:nvSpPr>
        <p:spPr>
          <a:xfrm>
            <a:off x="7315200" y="5427406"/>
            <a:ext cx="1111045" cy="6685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144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sexto semestre, ISPADE</a:t>
            </a:r>
            <a:endParaRPr lang="es-EC" dirty="0"/>
          </a:p>
          <a:p>
            <a:pPr lvl="1"/>
            <a:endParaRPr lang="es-EC" dirty="0" smtClean="0"/>
          </a:p>
          <a:p>
            <a:pPr lvl="1"/>
            <a:r>
              <a:rPr lang="es-EC" dirty="0" smtClean="0"/>
              <a:t>Encuesta, P3: De acuerdo a lo que usted entiende por motivación, ¿Cuál es su nivel de motivación al entrar a clases?</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8" name="Imagen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437" y="2920181"/>
            <a:ext cx="5815924" cy="3298798"/>
          </a:xfrm>
          <a:prstGeom prst="rect">
            <a:avLst/>
          </a:prstGeom>
          <a:noFill/>
          <a:ln>
            <a:noFill/>
          </a:ln>
        </p:spPr>
      </p:pic>
    </p:spTree>
    <p:extLst>
      <p:ext uri="{BB962C8B-B14F-4D97-AF65-F5344CB8AC3E}">
        <p14:creationId xmlns:p14="http://schemas.microsoft.com/office/powerpoint/2010/main" val="3023806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sexto semestre, ISPADE</a:t>
            </a:r>
            <a:endParaRPr lang="es-EC" dirty="0"/>
          </a:p>
          <a:p>
            <a:pPr lvl="1"/>
            <a:endParaRPr lang="es-EC" dirty="0" smtClean="0"/>
          </a:p>
          <a:p>
            <a:pPr lvl="1"/>
            <a:r>
              <a:rPr lang="es-EC" dirty="0" smtClean="0"/>
              <a:t>Encuesta, P5: ¿Cómo ha repercutido en usted como estudiante la estrategia de enseñanza del docente en su aprendizaje?</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7841" y="3026561"/>
            <a:ext cx="5585552" cy="3285748"/>
          </a:xfrm>
          <a:prstGeom prst="rect">
            <a:avLst/>
          </a:prstGeom>
          <a:noFill/>
          <a:ln>
            <a:noFill/>
          </a:ln>
        </p:spPr>
      </p:pic>
    </p:spTree>
    <p:extLst>
      <p:ext uri="{BB962C8B-B14F-4D97-AF65-F5344CB8AC3E}">
        <p14:creationId xmlns:p14="http://schemas.microsoft.com/office/powerpoint/2010/main" val="174772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Introducción</a:t>
            </a:r>
            <a:endParaRPr lang="en-US" dirty="0"/>
          </a:p>
        </p:txBody>
      </p:sp>
      <p:sp>
        <p:nvSpPr>
          <p:cNvPr id="3" name="Marcador de contenido 2"/>
          <p:cNvSpPr>
            <a:spLocks noGrp="1"/>
          </p:cNvSpPr>
          <p:nvPr>
            <p:ph idx="1"/>
          </p:nvPr>
        </p:nvSpPr>
        <p:spPr>
          <a:xfrm>
            <a:off x="1097280" y="2219359"/>
            <a:ext cx="10058400" cy="3208047"/>
          </a:xfrm>
        </p:spPr>
        <p:txBody>
          <a:bodyPr>
            <a:normAutofit/>
          </a:bodyPr>
          <a:lstStyle/>
          <a:p>
            <a:pPr lvl="1"/>
            <a:r>
              <a:rPr lang="es-EC" dirty="0" smtClean="0"/>
              <a:t>En el ámbito académico, existan factores que podrían incidir en el rendimiento académico.</a:t>
            </a:r>
          </a:p>
          <a:p>
            <a:pPr lvl="1"/>
            <a:endParaRPr lang="es-EC" dirty="0" smtClean="0"/>
          </a:p>
          <a:p>
            <a:pPr lvl="1"/>
            <a:r>
              <a:rPr lang="es-EC" dirty="0" smtClean="0"/>
              <a:t>Se busca establecer si el refuerzo positivo incide en el rendimiento académico.</a:t>
            </a:r>
          </a:p>
          <a:p>
            <a:pPr lvl="1"/>
            <a:endParaRPr lang="es-EC" dirty="0" smtClean="0"/>
          </a:p>
          <a:p>
            <a:pPr lvl="1"/>
            <a:r>
              <a:rPr lang="es-EC" dirty="0" smtClean="0"/>
              <a:t>Se propone un marco teórico que sustente la investigación.</a:t>
            </a:r>
          </a:p>
          <a:p>
            <a:pPr lvl="1"/>
            <a:endParaRPr lang="es-EC" dirty="0" smtClean="0"/>
          </a:p>
          <a:p>
            <a:pPr lvl="1"/>
            <a:r>
              <a:rPr lang="es-EC" dirty="0" smtClean="0"/>
              <a:t>Recolección de datos, análisis, síntesis, interpretación de resultados.</a:t>
            </a:r>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362124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séptimo semestre, UCE</a:t>
            </a:r>
            <a:endParaRPr lang="es-EC" dirty="0"/>
          </a:p>
          <a:p>
            <a:pPr lvl="1"/>
            <a:endParaRPr lang="es-EC" dirty="0" smtClean="0"/>
          </a:p>
          <a:p>
            <a:pPr lvl="1"/>
            <a:r>
              <a:rPr lang="es-EC" dirty="0" smtClean="0"/>
              <a:t>Observación de la conducta deseada</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6" name="Imagen 5"/>
          <p:cNvPicPr/>
          <p:nvPr/>
        </p:nvPicPr>
        <p:blipFill>
          <a:blip r:embed="rId4"/>
          <a:stretch>
            <a:fillRect/>
          </a:stretch>
        </p:blipFill>
        <p:spPr>
          <a:xfrm>
            <a:off x="3547801" y="3024955"/>
            <a:ext cx="5157357" cy="3109829"/>
          </a:xfrm>
          <a:prstGeom prst="rect">
            <a:avLst/>
          </a:prstGeom>
        </p:spPr>
      </p:pic>
    </p:spTree>
    <p:extLst>
      <p:ext uri="{BB962C8B-B14F-4D97-AF65-F5344CB8AC3E}">
        <p14:creationId xmlns:p14="http://schemas.microsoft.com/office/powerpoint/2010/main" val="1119572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séptimo semestre, UCE</a:t>
            </a:r>
            <a:endParaRPr lang="es-EC" dirty="0"/>
          </a:p>
          <a:p>
            <a:pPr lvl="1"/>
            <a:endParaRPr lang="es-EC" dirty="0" smtClean="0"/>
          </a:p>
          <a:p>
            <a:pPr lvl="1"/>
            <a:r>
              <a:rPr lang="es-EC" dirty="0" smtClean="0"/>
              <a:t>Observación de la conducta deseada</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7" name="Imagen 6"/>
          <p:cNvPicPr/>
          <p:nvPr/>
        </p:nvPicPr>
        <p:blipFill>
          <a:blip r:embed="rId4"/>
          <a:stretch>
            <a:fillRect/>
          </a:stretch>
        </p:blipFill>
        <p:spPr>
          <a:xfrm>
            <a:off x="1389063" y="3089991"/>
            <a:ext cx="4445635" cy="2470150"/>
          </a:xfrm>
          <a:prstGeom prst="rect">
            <a:avLst/>
          </a:prstGeom>
        </p:spPr>
      </p:pic>
      <p:pic>
        <p:nvPicPr>
          <p:cNvPr id="8" name="Imagen 7"/>
          <p:cNvPicPr/>
          <p:nvPr/>
        </p:nvPicPr>
        <p:blipFill>
          <a:blip r:embed="rId5"/>
          <a:stretch>
            <a:fillRect/>
          </a:stretch>
        </p:blipFill>
        <p:spPr>
          <a:xfrm>
            <a:off x="6126480" y="3089991"/>
            <a:ext cx="4349750" cy="2416810"/>
          </a:xfrm>
          <a:prstGeom prst="rect">
            <a:avLst/>
          </a:prstGeom>
        </p:spPr>
      </p:pic>
    </p:spTree>
    <p:extLst>
      <p:ext uri="{BB962C8B-B14F-4D97-AF65-F5344CB8AC3E}">
        <p14:creationId xmlns:p14="http://schemas.microsoft.com/office/powerpoint/2010/main" val="3483324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séptimo semestre, UCE</a:t>
            </a:r>
            <a:endParaRPr lang="es-EC" dirty="0"/>
          </a:p>
          <a:p>
            <a:pPr lvl="1"/>
            <a:endParaRPr lang="es-EC" dirty="0" smtClean="0"/>
          </a:p>
          <a:p>
            <a:pPr lvl="1"/>
            <a:r>
              <a:rPr lang="es-EC" dirty="0" smtClean="0"/>
              <a:t>Rendimiento académico</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9" name="Imagen 8"/>
          <p:cNvPicPr/>
          <p:nvPr/>
        </p:nvPicPr>
        <p:blipFill>
          <a:blip r:embed="rId4"/>
          <a:stretch>
            <a:fillRect/>
          </a:stretch>
        </p:blipFill>
        <p:spPr>
          <a:xfrm>
            <a:off x="1409424" y="2985627"/>
            <a:ext cx="4286250" cy="2381250"/>
          </a:xfrm>
          <a:prstGeom prst="rect">
            <a:avLst/>
          </a:prstGeom>
        </p:spPr>
      </p:pic>
      <p:pic>
        <p:nvPicPr>
          <p:cNvPr id="10" name="Imagen 9"/>
          <p:cNvPicPr/>
          <p:nvPr/>
        </p:nvPicPr>
        <p:blipFill>
          <a:blip r:embed="rId5"/>
          <a:stretch>
            <a:fillRect/>
          </a:stretch>
        </p:blipFill>
        <p:spPr>
          <a:xfrm>
            <a:off x="6007817" y="2985627"/>
            <a:ext cx="4286250" cy="2381250"/>
          </a:xfrm>
          <a:prstGeom prst="rect">
            <a:avLst/>
          </a:prstGeom>
        </p:spPr>
      </p:pic>
    </p:spTree>
    <p:extLst>
      <p:ext uri="{BB962C8B-B14F-4D97-AF65-F5344CB8AC3E}">
        <p14:creationId xmlns:p14="http://schemas.microsoft.com/office/powerpoint/2010/main" val="2165217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séptimo semestre, UCE</a:t>
            </a:r>
            <a:endParaRPr lang="es-EC" dirty="0"/>
          </a:p>
          <a:p>
            <a:pPr lvl="1"/>
            <a:endParaRPr lang="es-EC" dirty="0" smtClean="0"/>
          </a:p>
          <a:p>
            <a:pPr lvl="1"/>
            <a:r>
              <a:rPr lang="es-EC" dirty="0" smtClean="0"/>
              <a:t>Incidencia del refuerzo positivo con el rendimiento académico</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3485449" y="3230305"/>
            <a:ext cx="4243541" cy="1095887"/>
          </a:xfrm>
          <a:prstGeom prst="rect">
            <a:avLst/>
          </a:prstGeom>
          <a:noFill/>
          <a:ln>
            <a:noFill/>
          </a:ln>
        </p:spPr>
      </p:pic>
      <p:sp>
        <p:nvSpPr>
          <p:cNvPr id="11" name="Elipse 10"/>
          <p:cNvSpPr/>
          <p:nvPr/>
        </p:nvSpPr>
        <p:spPr>
          <a:xfrm>
            <a:off x="6990736" y="3523117"/>
            <a:ext cx="1111045" cy="6685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662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séptimo semestre, UCE</a:t>
            </a:r>
            <a:endParaRPr lang="es-EC" dirty="0"/>
          </a:p>
          <a:p>
            <a:pPr lvl="1"/>
            <a:endParaRPr lang="es-EC" dirty="0" smtClean="0"/>
          </a:p>
          <a:p>
            <a:pPr lvl="1"/>
            <a:r>
              <a:rPr lang="es-EC" dirty="0"/>
              <a:t>Encuesta, P3: De acuerdo a lo que usted entiende por motivación, ¿Cuál es su nivel de motivación al entrar a clases?</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3126658" y="2959510"/>
            <a:ext cx="5895422" cy="3385983"/>
          </a:xfrm>
          <a:prstGeom prst="rect">
            <a:avLst/>
          </a:prstGeom>
          <a:noFill/>
          <a:ln>
            <a:noFill/>
          </a:ln>
        </p:spPr>
      </p:pic>
    </p:spTree>
    <p:extLst>
      <p:ext uri="{BB962C8B-B14F-4D97-AF65-F5344CB8AC3E}">
        <p14:creationId xmlns:p14="http://schemas.microsoft.com/office/powerpoint/2010/main" val="1947850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Estudiantes de séptimo semestre, UCE</a:t>
            </a:r>
            <a:endParaRPr lang="es-EC" dirty="0"/>
          </a:p>
          <a:p>
            <a:pPr lvl="1"/>
            <a:endParaRPr lang="es-EC" dirty="0" smtClean="0"/>
          </a:p>
          <a:p>
            <a:pPr lvl="1"/>
            <a:r>
              <a:rPr lang="es-EC" dirty="0"/>
              <a:t>Encuesta, P5: ¿Cómo ha repercutido en usted como estudiante la estrategia de enseñanza del docente en su aprendizaje?</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3116826" y="2998839"/>
            <a:ext cx="5905254" cy="3356487"/>
          </a:xfrm>
          <a:prstGeom prst="rect">
            <a:avLst/>
          </a:prstGeom>
          <a:noFill/>
          <a:ln>
            <a:noFill/>
          </a:ln>
        </p:spPr>
      </p:pic>
    </p:spTree>
    <p:extLst>
      <p:ext uri="{BB962C8B-B14F-4D97-AF65-F5344CB8AC3E}">
        <p14:creationId xmlns:p14="http://schemas.microsoft.com/office/powerpoint/2010/main" val="2854085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Comparación: Tecnología – Área de la salud</a:t>
            </a:r>
            <a:endParaRPr lang="es-EC" dirty="0"/>
          </a:p>
          <a:p>
            <a:pPr lvl="1"/>
            <a:endParaRPr lang="es-EC" dirty="0" smtClean="0"/>
          </a:p>
          <a:p>
            <a:pPr lvl="1"/>
            <a:r>
              <a:rPr lang="es-EC" dirty="0" smtClean="0"/>
              <a:t>Observación de conducta deseada</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6" name="Imagen 5"/>
          <p:cNvPicPr>
            <a:picLocks noChangeAspect="1"/>
          </p:cNvPicPr>
          <p:nvPr/>
        </p:nvPicPr>
        <p:blipFill>
          <a:blip r:embed="rId4"/>
          <a:stretch>
            <a:fillRect/>
          </a:stretch>
        </p:blipFill>
        <p:spPr>
          <a:xfrm>
            <a:off x="1414863" y="2931516"/>
            <a:ext cx="4556268" cy="1043905"/>
          </a:xfrm>
          <a:prstGeom prst="rect">
            <a:avLst/>
          </a:prstGeom>
        </p:spPr>
      </p:pic>
      <p:pic>
        <p:nvPicPr>
          <p:cNvPr id="7" name="Imagen 6"/>
          <p:cNvPicPr>
            <a:picLocks noChangeAspect="1"/>
          </p:cNvPicPr>
          <p:nvPr/>
        </p:nvPicPr>
        <p:blipFill>
          <a:blip r:embed="rId5"/>
          <a:stretch>
            <a:fillRect/>
          </a:stretch>
        </p:blipFill>
        <p:spPr>
          <a:xfrm>
            <a:off x="1414863" y="4257951"/>
            <a:ext cx="4556268" cy="1027169"/>
          </a:xfrm>
          <a:prstGeom prst="rect">
            <a:avLst/>
          </a:prstGeom>
        </p:spPr>
      </p:pic>
      <p:pic>
        <p:nvPicPr>
          <p:cNvPr id="8" name="Imagen 7"/>
          <p:cNvPicPr>
            <a:picLocks noChangeAspect="1"/>
          </p:cNvPicPr>
          <p:nvPr/>
        </p:nvPicPr>
        <p:blipFill>
          <a:blip r:embed="rId6"/>
          <a:stretch>
            <a:fillRect/>
          </a:stretch>
        </p:blipFill>
        <p:spPr>
          <a:xfrm>
            <a:off x="6288714" y="2932836"/>
            <a:ext cx="4556268" cy="1042585"/>
          </a:xfrm>
          <a:prstGeom prst="rect">
            <a:avLst/>
          </a:prstGeom>
        </p:spPr>
      </p:pic>
      <p:pic>
        <p:nvPicPr>
          <p:cNvPr id="9" name="Imagen 8"/>
          <p:cNvPicPr>
            <a:picLocks noChangeAspect="1"/>
          </p:cNvPicPr>
          <p:nvPr/>
        </p:nvPicPr>
        <p:blipFill>
          <a:blip r:embed="rId7"/>
          <a:stretch>
            <a:fillRect/>
          </a:stretch>
        </p:blipFill>
        <p:spPr>
          <a:xfrm>
            <a:off x="6288714" y="4281588"/>
            <a:ext cx="4556268" cy="1003532"/>
          </a:xfrm>
          <a:prstGeom prst="rect">
            <a:avLst/>
          </a:prstGeom>
        </p:spPr>
      </p:pic>
    </p:spTree>
    <p:extLst>
      <p:ext uri="{BB962C8B-B14F-4D97-AF65-F5344CB8AC3E}">
        <p14:creationId xmlns:p14="http://schemas.microsoft.com/office/powerpoint/2010/main" val="847233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Comparación: Tecnología – Área de la salud</a:t>
            </a:r>
            <a:endParaRPr lang="es-EC" dirty="0"/>
          </a:p>
          <a:p>
            <a:pPr lvl="1"/>
            <a:endParaRPr lang="es-EC" dirty="0" smtClean="0"/>
          </a:p>
          <a:p>
            <a:pPr lvl="1"/>
            <a:r>
              <a:rPr lang="es-EC" dirty="0" smtClean="0"/>
              <a:t>Rendimiento académico</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pic>
        <p:nvPicPr>
          <p:cNvPr id="10" name="Imagen 9"/>
          <p:cNvPicPr>
            <a:picLocks noChangeAspect="1"/>
          </p:cNvPicPr>
          <p:nvPr/>
        </p:nvPicPr>
        <p:blipFill>
          <a:blip r:embed="rId4"/>
          <a:stretch>
            <a:fillRect/>
          </a:stretch>
        </p:blipFill>
        <p:spPr>
          <a:xfrm>
            <a:off x="3754755" y="2940310"/>
            <a:ext cx="3974235" cy="2330274"/>
          </a:xfrm>
          <a:prstGeom prst="rect">
            <a:avLst/>
          </a:prstGeom>
        </p:spPr>
      </p:pic>
    </p:spTree>
    <p:extLst>
      <p:ext uri="{BB962C8B-B14F-4D97-AF65-F5344CB8AC3E}">
        <p14:creationId xmlns:p14="http://schemas.microsoft.com/office/powerpoint/2010/main" val="4249880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4. Análisis e interpretación de resultados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Comparación: Tecnología – Área de la salud</a:t>
            </a:r>
            <a:endParaRPr lang="es-EC" dirty="0" smtClean="0"/>
          </a:p>
          <a:p>
            <a:pPr lvl="1"/>
            <a:endParaRPr lang="es-EC" dirty="0" smtClean="0"/>
          </a:p>
          <a:p>
            <a:pPr lvl="1"/>
            <a:r>
              <a:rPr lang="es-EC" dirty="0" smtClean="0"/>
              <a:t>Incidencia del refuerzo positivo en el rendimiento académico</a:t>
            </a:r>
          </a:p>
          <a:p>
            <a:pPr lvl="2"/>
            <a:r>
              <a:rPr lang="es-EC" dirty="0" smtClean="0"/>
              <a:t>Valor p menor al alfa del 5% en estudiantes ISPADE.</a:t>
            </a:r>
          </a:p>
          <a:p>
            <a:pPr lvl="2"/>
            <a:r>
              <a:rPr lang="es-EC" dirty="0" smtClean="0"/>
              <a:t>Valor p menor al alfa de 5% en estudiantes UCE.</a:t>
            </a:r>
          </a:p>
          <a:p>
            <a:pPr lvl="2"/>
            <a:endParaRPr lang="es-EC" dirty="0"/>
          </a:p>
          <a:p>
            <a:pPr lvl="2"/>
            <a:r>
              <a:rPr lang="es-EC" dirty="0" smtClean="0"/>
              <a:t>Por tanto, el refuerzo positivo incide de forma significativa en el rendimiento académico, tanto en los estudiantes del ISPADE como en los de la UCE.</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4004078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5. Conclusiones y recomendaciones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Conclusiones</a:t>
            </a:r>
          </a:p>
          <a:p>
            <a:endParaRPr lang="es-EC" dirty="0"/>
          </a:p>
          <a:p>
            <a:pPr lvl="1"/>
            <a:r>
              <a:rPr lang="es-EC" dirty="0" smtClean="0"/>
              <a:t>Se establece que la utilización del refuerzo positivo incide en el rendimiento académico (UCE, ISPADE). </a:t>
            </a:r>
          </a:p>
          <a:p>
            <a:pPr lvl="2"/>
            <a:r>
              <a:rPr lang="es-EC" dirty="0"/>
              <a:t>La aplicación de refuerzos positivos incrementa el nivel de participación en clase, y mantiene constante el porcentaje de alumnos que investigan fuera de clase</a:t>
            </a:r>
            <a:r>
              <a:rPr lang="es-EC" dirty="0" smtClean="0"/>
              <a:t>.</a:t>
            </a:r>
          </a:p>
          <a:p>
            <a:pPr lvl="2"/>
            <a:r>
              <a:rPr lang="es-EC" dirty="0" smtClean="0"/>
              <a:t>Quienes reciben reforzamientos obtienen mejores calificaciones que aquellos que no los reciben, por tanto, el refuerzo positivo incrementa el rendimiento académico.</a:t>
            </a:r>
          </a:p>
          <a:p>
            <a:pPr lvl="1"/>
            <a:r>
              <a:rPr lang="es-EC" dirty="0" smtClean="0"/>
              <a:t>Se establecen fortalezas del refuerzo positivo:</a:t>
            </a:r>
          </a:p>
          <a:p>
            <a:pPr lvl="2"/>
            <a:r>
              <a:rPr lang="es-EC" dirty="0" smtClean="0"/>
              <a:t>Logra mantener el nivel de motivación en los estudiantes.</a:t>
            </a:r>
          </a:p>
          <a:p>
            <a:pPr lvl="2"/>
            <a:r>
              <a:rPr lang="es-EC" dirty="0" smtClean="0"/>
              <a:t>Aumenta la probabilidad de que la conducta vuelva a ocurrir.</a:t>
            </a:r>
          </a:p>
          <a:p>
            <a:pPr lvl="2"/>
            <a:r>
              <a:rPr lang="es-EC" dirty="0" smtClean="0"/>
              <a:t>Mejora el rendimiento académico.</a:t>
            </a:r>
          </a:p>
          <a:p>
            <a:pPr lvl="1"/>
            <a:endParaRPr lang="es-EC" dirty="0"/>
          </a:p>
          <a:p>
            <a:pPr marL="201168" lvl="1" indent="0">
              <a:buNone/>
            </a:pP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51270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1. Planteamiento del problema</a:t>
            </a:r>
            <a:endParaRPr lang="en-US" dirty="0"/>
          </a:p>
        </p:txBody>
      </p:sp>
      <p:sp>
        <p:nvSpPr>
          <p:cNvPr id="3" name="Marcador de contenido 2"/>
          <p:cNvSpPr>
            <a:spLocks noGrp="1"/>
          </p:cNvSpPr>
          <p:nvPr>
            <p:ph idx="1"/>
          </p:nvPr>
        </p:nvSpPr>
        <p:spPr/>
        <p:txBody>
          <a:bodyPr/>
          <a:lstStyle/>
          <a:p>
            <a:r>
              <a:rPr lang="es-EC" b="1" dirty="0" smtClean="0"/>
              <a:t>Descripción y formulación del problema</a:t>
            </a:r>
          </a:p>
          <a:p>
            <a:endParaRPr lang="es-EC" b="1" dirty="0" smtClean="0"/>
          </a:p>
          <a:p>
            <a:pPr lvl="1"/>
            <a:r>
              <a:rPr lang="es-EC" dirty="0" smtClean="0"/>
              <a:t>Algunos factores inciden en el rendimiento académico.</a:t>
            </a:r>
          </a:p>
          <a:p>
            <a:pPr lvl="1"/>
            <a:r>
              <a:rPr lang="es-EC" dirty="0" smtClean="0"/>
              <a:t>Se presume: el bajo rendimiento puede estar asociado al modelo educativo.</a:t>
            </a:r>
          </a:p>
          <a:p>
            <a:pPr lvl="1"/>
            <a:r>
              <a:rPr lang="es-EC" b="1" dirty="0" smtClean="0"/>
              <a:t>Importante:</a:t>
            </a:r>
            <a:r>
              <a:rPr lang="es-EC" dirty="0" smtClean="0"/>
              <a:t> conocer cuánto incide la estrategia de enseñanza en el rendimiento.</a:t>
            </a:r>
          </a:p>
          <a:p>
            <a:pPr lvl="1"/>
            <a:r>
              <a:rPr lang="es-EC" dirty="0" smtClean="0"/>
              <a:t>Bajo rendimiento académico en grupos de estudio.</a:t>
            </a:r>
          </a:p>
          <a:p>
            <a:pPr lvl="1"/>
            <a:r>
              <a:rPr lang="es-EC" dirty="0" smtClean="0"/>
              <a:t>Se busca: estudiar si la estrategia de enseñanza incide en el rendimiento académico.</a:t>
            </a:r>
          </a:p>
          <a:p>
            <a:pPr lvl="1"/>
            <a:r>
              <a:rPr lang="es-EC" dirty="0" smtClean="0"/>
              <a:t>Comparación: ciencias de la salud – tecnologías.</a:t>
            </a:r>
          </a:p>
          <a:p>
            <a:pPr lvl="1"/>
            <a:endParaRPr lang="es-EC" dirty="0"/>
          </a:p>
          <a:p>
            <a:pPr lvl="1"/>
            <a:endParaRPr lang="es-EC" dirty="0" smtClean="0"/>
          </a:p>
          <a:p>
            <a:pPr lvl="1"/>
            <a:r>
              <a:rPr lang="es-EC" dirty="0" smtClean="0"/>
              <a:t>¿Cuál es la eficacia del refuerzo positivo en el rendimiento académico?</a:t>
            </a:r>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4236873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5. Conclusiones y recomendaciones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Conclusiones</a:t>
            </a:r>
          </a:p>
          <a:p>
            <a:endParaRPr lang="es-EC" dirty="0"/>
          </a:p>
          <a:p>
            <a:pPr lvl="1"/>
            <a:r>
              <a:rPr lang="es-EC" dirty="0" smtClean="0"/>
              <a:t>Se establecen debilidades del refuerzo positivo:</a:t>
            </a:r>
          </a:p>
          <a:p>
            <a:pPr lvl="2"/>
            <a:r>
              <a:rPr lang="es-EC" dirty="0" smtClean="0"/>
              <a:t>Demasiados refuerzos pueden saturar el interés.</a:t>
            </a:r>
          </a:p>
          <a:p>
            <a:pPr lvl="2"/>
            <a:r>
              <a:rPr lang="es-EC" dirty="0" smtClean="0"/>
              <a:t>Una aplicación inadecuada podría ocasionar que los estudiantes no repitan la conducta si no se les ofrece primero la recompensa.</a:t>
            </a:r>
          </a:p>
          <a:p>
            <a:pPr lvl="1"/>
            <a:r>
              <a:rPr lang="es-EC" dirty="0" smtClean="0"/>
              <a:t>Al comparar el área tecnológica con la salud, en ambos casos el refuerzo positivo incide en el rendimiento académico. No obstante, los reforzamientos podrían ser más eficaces en el área tecnológica.</a:t>
            </a:r>
          </a:p>
          <a:p>
            <a:pPr lvl="1"/>
            <a:r>
              <a:rPr lang="es-EC" dirty="0" smtClean="0"/>
              <a:t>Los estímulos y refuerzos de Walter Mischel se relacionan con la investigación a partir de la premisa de que el cerebro humano se encuentra en la búsqueda de estímulos gratificantes, por tanto, un estímulo gratificante aplicado de forma adecuada en la metodología de aprendizaje, incide favorablemente en el rendimiento académico.</a:t>
            </a:r>
          </a:p>
          <a:p>
            <a:pPr lvl="1"/>
            <a:endParaRPr lang="es-EC" dirty="0"/>
          </a:p>
          <a:p>
            <a:pPr marL="201168" lvl="1" indent="0">
              <a:buNone/>
            </a:pP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2032626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5. Conclusiones y recomendaciones</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Recomendaciones</a:t>
            </a:r>
            <a:endParaRPr lang="es-EC" dirty="0"/>
          </a:p>
          <a:p>
            <a:pPr lvl="1"/>
            <a:endParaRPr lang="es-EC" dirty="0" smtClean="0"/>
          </a:p>
          <a:p>
            <a:pPr lvl="1"/>
            <a:r>
              <a:rPr lang="es-EC" dirty="0" smtClean="0"/>
              <a:t>Durante la segunda mitad del ciclo académico, se recomienda alternar la aparición de recompensas.</a:t>
            </a:r>
          </a:p>
          <a:p>
            <a:pPr lvl="1"/>
            <a:r>
              <a:rPr lang="es-EC" dirty="0" smtClean="0"/>
              <a:t>Para futuras investigaciones se recomienda un análisis en el área de ciencias sociales.</a:t>
            </a:r>
          </a:p>
          <a:p>
            <a:pPr lvl="1"/>
            <a:r>
              <a:rPr lang="es-EC" dirty="0" smtClean="0"/>
              <a:t>Se recomienda trabajar con no más de 2 conductas a reformar, si se pretende replicar los resultados.</a:t>
            </a:r>
          </a:p>
          <a:p>
            <a:pPr lvl="1"/>
            <a:r>
              <a:rPr lang="es-EC" dirty="0" smtClean="0"/>
              <a:t>Las recompensas elegidas deben estar orientadas a mantener o mejorar la motivación.</a:t>
            </a:r>
          </a:p>
          <a:p>
            <a:pPr lvl="1"/>
            <a:r>
              <a:rPr lang="es-EC" dirty="0" smtClean="0"/>
              <a:t>Se recomienda usar recompensas no solo con bonificaciones por puntos.</a:t>
            </a:r>
          </a:p>
          <a:p>
            <a:pPr lvl="1"/>
            <a:r>
              <a:rPr lang="es-EC" dirty="0" smtClean="0"/>
              <a:t>Se recomienda aplicar el test de malvavisco de Stanford.</a:t>
            </a:r>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970459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6. Referencias Bibliográficas</a:t>
            </a:r>
            <a:endParaRPr lang="en-US" dirty="0"/>
          </a:p>
        </p:txBody>
      </p:sp>
      <p:sp>
        <p:nvSpPr>
          <p:cNvPr id="3" name="Marcador de contenido 2"/>
          <p:cNvSpPr>
            <a:spLocks noGrp="1"/>
          </p:cNvSpPr>
          <p:nvPr>
            <p:ph idx="1"/>
          </p:nvPr>
        </p:nvSpPr>
        <p:spPr>
          <a:xfrm>
            <a:off x="1097280" y="1845734"/>
            <a:ext cx="10170488" cy="4023360"/>
          </a:xfrm>
        </p:spPr>
        <p:txBody>
          <a:bodyPr/>
          <a:lstStyle/>
          <a:p>
            <a:pPr lvl="1"/>
            <a:r>
              <a:rPr lang="es-EC" dirty="0" err="1"/>
              <a:t>Lussier</a:t>
            </a:r>
            <a:r>
              <a:rPr lang="es-EC" dirty="0"/>
              <a:t>, R., &amp; </a:t>
            </a:r>
            <a:r>
              <a:rPr lang="es-EC" dirty="0" err="1"/>
              <a:t>Achua</a:t>
            </a:r>
            <a:r>
              <a:rPr lang="es-EC" dirty="0"/>
              <a:t>, C. (2011). </a:t>
            </a:r>
            <a:r>
              <a:rPr lang="es-EC" i="1" dirty="0"/>
              <a:t>Liderazgo: teoría, aplicación y desarrollo de habilidades.</a:t>
            </a:r>
            <a:r>
              <a:rPr lang="es-EC" dirty="0"/>
              <a:t> CENGAGE</a:t>
            </a:r>
            <a:r>
              <a:rPr lang="es-EC" dirty="0" smtClean="0"/>
              <a:t>.</a:t>
            </a:r>
          </a:p>
          <a:p>
            <a:pPr lvl="1"/>
            <a:r>
              <a:rPr lang="es-EC" dirty="0"/>
              <a:t>López, L. (1992). Dificultades para la motivación mediante refuerzo positivo en la empresa. </a:t>
            </a:r>
            <a:r>
              <a:rPr lang="es-EC" i="1" dirty="0"/>
              <a:t>Psicología del trabajo y de las organizaciones</a:t>
            </a:r>
            <a:r>
              <a:rPr lang="es-EC" dirty="0"/>
              <a:t>, 77-87</a:t>
            </a:r>
            <a:r>
              <a:rPr lang="es-EC" dirty="0" smtClean="0"/>
              <a:t>.</a:t>
            </a:r>
          </a:p>
          <a:p>
            <a:pPr lvl="1"/>
            <a:r>
              <a:rPr lang="es-EC" dirty="0" err="1"/>
              <a:t>Esquit</a:t>
            </a:r>
            <a:r>
              <a:rPr lang="es-EC" dirty="0"/>
              <a:t>, J. (2011). </a:t>
            </a:r>
            <a:r>
              <a:rPr lang="es-EC" i="1" dirty="0"/>
              <a:t>Burrhus Frederic Skinner, su vida y obra</a:t>
            </a:r>
            <a:r>
              <a:rPr lang="es-EC" i="1" dirty="0" smtClean="0"/>
              <a:t>.</a:t>
            </a:r>
          </a:p>
          <a:p>
            <a:pPr lvl="1"/>
            <a:r>
              <a:rPr lang="es-EC" dirty="0" err="1"/>
              <a:t>Limongi</a:t>
            </a:r>
            <a:r>
              <a:rPr lang="es-EC" dirty="0"/>
              <a:t>, M. (2017). Métodos conductistas en la escuela del siglo XXI. </a:t>
            </a:r>
            <a:r>
              <a:rPr lang="es-EC" i="1" dirty="0"/>
              <a:t>Tesis de pregrado</a:t>
            </a:r>
            <a:r>
              <a:rPr lang="es-EC" dirty="0" smtClean="0"/>
              <a:t>.</a:t>
            </a:r>
          </a:p>
          <a:p>
            <a:pPr lvl="1"/>
            <a:r>
              <a:rPr lang="es-EC" dirty="0"/>
              <a:t>Aponte, R. (2009). Aportes de la teoría conductista a la educación odontológica. </a:t>
            </a:r>
            <a:r>
              <a:rPr lang="es-EC" i="1" dirty="0"/>
              <a:t>Universidad de Zulia-Venezuela</a:t>
            </a:r>
            <a:r>
              <a:rPr lang="es-EC" dirty="0"/>
              <a:t>.</a:t>
            </a:r>
            <a:endParaRPr lang="en-US" dirty="0"/>
          </a:p>
          <a:p>
            <a:pPr lvl="1"/>
            <a:r>
              <a:rPr lang="es-EC" dirty="0" smtClean="0"/>
              <a:t> </a:t>
            </a:r>
            <a:r>
              <a:rPr lang="es-EC" dirty="0"/>
              <a:t>Montoya, J. (2013). Pedagogía y teorías del aprendizaje. </a:t>
            </a:r>
            <a:r>
              <a:rPr lang="es-EC" i="1" dirty="0"/>
              <a:t>Educación </a:t>
            </a:r>
            <a:r>
              <a:rPr lang="es-EC" i="1" dirty="0" err="1"/>
              <a:t>handbook</a:t>
            </a:r>
            <a:r>
              <a:rPr lang="es-EC" dirty="0"/>
              <a:t>, 109</a:t>
            </a:r>
            <a:r>
              <a:rPr lang="es-EC" dirty="0" smtClean="0"/>
              <a:t>.</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3655423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6. Referencias Bibliográficas</a:t>
            </a:r>
            <a:endParaRPr lang="en-US" dirty="0"/>
          </a:p>
        </p:txBody>
      </p:sp>
      <p:sp>
        <p:nvSpPr>
          <p:cNvPr id="3" name="Marcador de contenido 2"/>
          <p:cNvSpPr>
            <a:spLocks noGrp="1"/>
          </p:cNvSpPr>
          <p:nvPr>
            <p:ph idx="1"/>
          </p:nvPr>
        </p:nvSpPr>
        <p:spPr>
          <a:xfrm>
            <a:off x="1097280" y="1845734"/>
            <a:ext cx="10170488" cy="4023360"/>
          </a:xfrm>
        </p:spPr>
        <p:txBody>
          <a:bodyPr/>
          <a:lstStyle/>
          <a:p>
            <a:pPr lvl="1"/>
            <a:r>
              <a:rPr lang="es-EC" dirty="0" err="1"/>
              <a:t>Mergel</a:t>
            </a:r>
            <a:r>
              <a:rPr lang="es-EC" dirty="0"/>
              <a:t>, B. (1998). Diseño instruccional y teoría del aprendizaje. </a:t>
            </a:r>
            <a:r>
              <a:rPr lang="es-EC" i="1" dirty="0"/>
              <a:t>Universidad de Saskatchewan</a:t>
            </a:r>
            <a:r>
              <a:rPr lang="es-EC" dirty="0"/>
              <a:t>, 16.</a:t>
            </a:r>
          </a:p>
          <a:p>
            <a:pPr lvl="1"/>
            <a:r>
              <a:rPr lang="es-EC" dirty="0" smtClean="0"/>
              <a:t>Peña</a:t>
            </a:r>
            <a:r>
              <a:rPr lang="es-EC" dirty="0"/>
              <a:t>, T. (2010). ¿Es viable el conductismo en el siglo XXI? </a:t>
            </a:r>
            <a:r>
              <a:rPr lang="es-EC" i="1" dirty="0" err="1"/>
              <a:t>Liberabit</a:t>
            </a:r>
            <a:r>
              <a:rPr lang="es-EC" dirty="0"/>
              <a:t>, 125-130.</a:t>
            </a:r>
          </a:p>
          <a:p>
            <a:pPr lvl="1"/>
            <a:r>
              <a:rPr lang="es-EC" dirty="0" err="1" smtClean="0"/>
              <a:t>Viñoles</a:t>
            </a:r>
            <a:r>
              <a:rPr lang="es-EC" dirty="0"/>
              <a:t>, M. (2013). Conductismo y constructivismo: modelos pedagógicos con argumentos en la educación comparada. </a:t>
            </a:r>
            <a:r>
              <a:rPr lang="es-EC" i="1" dirty="0"/>
              <a:t>Consejo de redacción</a:t>
            </a:r>
            <a:r>
              <a:rPr lang="es-EC" dirty="0"/>
              <a:t>, 7.</a:t>
            </a:r>
            <a:endParaRPr lang="en-US" dirty="0"/>
          </a:p>
          <a:p>
            <a:pPr lvl="1"/>
            <a:r>
              <a:rPr lang="es-EC" dirty="0" smtClean="0"/>
              <a:t>Barrios</a:t>
            </a:r>
            <a:r>
              <a:rPr lang="es-EC" dirty="0"/>
              <a:t>, J., </a:t>
            </a:r>
            <a:r>
              <a:rPr lang="es-EC" dirty="0" err="1"/>
              <a:t>Resendiz</a:t>
            </a:r>
            <a:r>
              <a:rPr lang="es-EC" dirty="0"/>
              <a:t>, M., &amp; Faro, T. (2012). Breve análisis del concepto de Educación Superior. </a:t>
            </a:r>
            <a:r>
              <a:rPr lang="es-EC" i="1" dirty="0"/>
              <a:t>Alternativas en psicología</a:t>
            </a:r>
            <a:r>
              <a:rPr lang="es-EC" dirty="0"/>
              <a:t>, 34-41.</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106930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1. Planteamiento del problema</a:t>
            </a:r>
            <a:endParaRPr lang="en-US" dirty="0"/>
          </a:p>
        </p:txBody>
      </p:sp>
      <p:sp>
        <p:nvSpPr>
          <p:cNvPr id="3" name="Marcador de contenido 2"/>
          <p:cNvSpPr>
            <a:spLocks noGrp="1"/>
          </p:cNvSpPr>
          <p:nvPr>
            <p:ph idx="1"/>
          </p:nvPr>
        </p:nvSpPr>
        <p:spPr/>
        <p:txBody>
          <a:bodyPr/>
          <a:lstStyle/>
          <a:p>
            <a:r>
              <a:rPr lang="es-EC" b="1" dirty="0" smtClean="0"/>
              <a:t>Preguntas de investigación</a:t>
            </a:r>
          </a:p>
          <a:p>
            <a:pPr lvl="1"/>
            <a:endParaRPr lang="es-EC" dirty="0" smtClean="0"/>
          </a:p>
          <a:p>
            <a:pPr lvl="1"/>
            <a:r>
              <a:rPr lang="es-EC" dirty="0" smtClean="0"/>
              <a:t>¿Cómo repercute el refuerzo positivo en el rendimiento académico? (Odontología y Tecnología)</a:t>
            </a:r>
          </a:p>
          <a:p>
            <a:pPr lvl="1"/>
            <a:r>
              <a:rPr lang="es-EC" dirty="0" smtClean="0"/>
              <a:t>¿Qué fortalezas y debilidades tiene el refuerzo positivo?</a:t>
            </a:r>
          </a:p>
          <a:p>
            <a:pPr lvl="1"/>
            <a:r>
              <a:rPr lang="es-EC" dirty="0" smtClean="0"/>
              <a:t>¿Cuánto repercute el refuerzo positivo en el área tecnológica, en relación al área de la salud?</a:t>
            </a:r>
          </a:p>
          <a:p>
            <a:pPr lvl="1"/>
            <a:r>
              <a:rPr lang="es-EC" dirty="0" smtClean="0"/>
              <a:t>¿Cuál es la relación entre la repercusión estudiada y los resultados de Walter Mischel en la prueba del malvavisco de Stanford?</a:t>
            </a:r>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328218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1. Planteamiento del problema</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Justificación e importancia</a:t>
            </a:r>
          </a:p>
          <a:p>
            <a:pPr lvl="1"/>
            <a:endParaRPr lang="es-EC" dirty="0" smtClean="0"/>
          </a:p>
          <a:p>
            <a:pPr lvl="1"/>
            <a:r>
              <a:rPr lang="es-EC" dirty="0" smtClean="0"/>
              <a:t>Fortalezas a nivel académico del refuerzo positivo:</a:t>
            </a:r>
          </a:p>
          <a:p>
            <a:pPr lvl="2"/>
            <a:r>
              <a:rPr lang="es-EC" dirty="0" smtClean="0"/>
              <a:t>Mayor interés y motivación.</a:t>
            </a:r>
          </a:p>
          <a:p>
            <a:pPr lvl="2"/>
            <a:r>
              <a:rPr lang="es-EC" dirty="0" smtClean="0"/>
              <a:t>Mejor clima académico.</a:t>
            </a:r>
          </a:p>
          <a:p>
            <a:pPr lvl="2"/>
            <a:r>
              <a:rPr lang="es-EC" dirty="0" smtClean="0"/>
              <a:t>Mejor predisposición para estudiar fuera de clase.</a:t>
            </a:r>
          </a:p>
          <a:p>
            <a:pPr lvl="2"/>
            <a:r>
              <a:rPr lang="es-EC" dirty="0" smtClean="0"/>
              <a:t>Mayor dinamismo.</a:t>
            </a:r>
          </a:p>
          <a:p>
            <a:pPr lvl="1"/>
            <a:endParaRPr lang="es-EC" dirty="0" smtClean="0"/>
          </a:p>
          <a:p>
            <a:pPr lvl="1"/>
            <a:r>
              <a:rPr lang="es-EC" dirty="0" smtClean="0"/>
              <a:t>El tema merece ser investigado; constituye un aporte que puede incrementar el rendimiento académico.</a:t>
            </a:r>
          </a:p>
          <a:p>
            <a:pPr lvl="1"/>
            <a:endParaRPr lang="es-EC" dirty="0" smtClean="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186068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1. Planteamiento del problema</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Justificación e importancia</a:t>
            </a:r>
          </a:p>
          <a:p>
            <a:pPr lvl="1"/>
            <a:endParaRPr lang="es-EC" dirty="0" smtClean="0"/>
          </a:p>
          <a:p>
            <a:pPr lvl="1"/>
            <a:r>
              <a:rPr lang="es-EC" dirty="0" smtClean="0"/>
              <a:t>No se ha evaluado la incidencia del refuerzo positivo en el rendimiento académico en IES (Ecuador).</a:t>
            </a:r>
          </a:p>
          <a:p>
            <a:pPr lvl="1"/>
            <a:endParaRPr lang="es-EC" dirty="0" smtClean="0"/>
          </a:p>
          <a:p>
            <a:pPr lvl="1"/>
            <a:r>
              <a:rPr lang="es-EC" dirty="0" smtClean="0"/>
              <a:t>Beneficiarios:</a:t>
            </a:r>
          </a:p>
          <a:p>
            <a:pPr lvl="2"/>
            <a:r>
              <a:rPr lang="es-EC" dirty="0" smtClean="0"/>
              <a:t>Grupos de estudiantes de la investigación.</a:t>
            </a:r>
          </a:p>
          <a:p>
            <a:pPr lvl="2"/>
            <a:r>
              <a:rPr lang="es-EC" dirty="0" smtClean="0"/>
              <a:t>Estudiantes en IES.</a:t>
            </a:r>
          </a:p>
          <a:p>
            <a:pPr lvl="2"/>
            <a:r>
              <a:rPr lang="es-EC" dirty="0" smtClean="0"/>
              <a:t>Docentes de IES.</a:t>
            </a:r>
          </a:p>
          <a:p>
            <a:pPr lvl="1"/>
            <a:endParaRPr lang="es-EC" dirty="0" smtClean="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310297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1. Planteamiento del problema</a:t>
            </a:r>
            <a:endParaRPr lang="en-US" dirty="0"/>
          </a:p>
        </p:txBody>
      </p:sp>
      <p:sp>
        <p:nvSpPr>
          <p:cNvPr id="3" name="Marcador de contenido 2"/>
          <p:cNvSpPr>
            <a:spLocks noGrp="1"/>
          </p:cNvSpPr>
          <p:nvPr>
            <p:ph idx="1"/>
          </p:nvPr>
        </p:nvSpPr>
        <p:spPr>
          <a:xfrm>
            <a:off x="1097280" y="1845734"/>
            <a:ext cx="10170488" cy="4023360"/>
          </a:xfrm>
        </p:spPr>
        <p:txBody>
          <a:bodyPr/>
          <a:lstStyle/>
          <a:p>
            <a:r>
              <a:rPr lang="es-EC" b="1" dirty="0" smtClean="0"/>
              <a:t>Objetivos</a:t>
            </a:r>
          </a:p>
          <a:p>
            <a:pPr lvl="1"/>
            <a:endParaRPr lang="es-EC" dirty="0" smtClean="0"/>
          </a:p>
          <a:p>
            <a:pPr lvl="1"/>
            <a:r>
              <a:rPr lang="es-EC" dirty="0" smtClean="0"/>
              <a:t>Objetivo General. Establecer la eficacia del refuerzo positivo en el rendimiento académico de los estudiantes de sexto semestre, carrera de Tecnología en Análisis de Sistemas, ISPADE, y estudiantes de séptimo semestre de la carrera de Odontología en la UCE, mediante el condicionamiento para incrementar el nivel de participación estudiantil y fomentar la investigación fuera de clase.</a:t>
            </a:r>
          </a:p>
          <a:p>
            <a:pPr lvl="1"/>
            <a:endParaRPr lang="es-EC" dirty="0" smtClean="0"/>
          </a:p>
          <a:p>
            <a:pPr lvl="1"/>
            <a:endParaRPr lang="en-US" dirty="0"/>
          </a:p>
        </p:txBody>
      </p:sp>
      <p:pic>
        <p:nvPicPr>
          <p:cNvPr id="4" name="image5.png"/>
          <p:cNvPicPr/>
          <p:nvPr/>
        </p:nvPicPr>
        <p:blipFill>
          <a:blip r:embed="rId2"/>
          <a:srcRect/>
          <a:stretch>
            <a:fillRect/>
          </a:stretch>
        </p:blipFill>
        <p:spPr>
          <a:xfrm>
            <a:off x="10686963" y="28628"/>
            <a:ext cx="799931" cy="788802"/>
          </a:xfrm>
          <a:prstGeom prst="rect">
            <a:avLst/>
          </a:prstGeom>
          <a:ln/>
        </p:spPr>
      </p:pic>
      <p:pic>
        <p:nvPicPr>
          <p:cNvPr id="5" name="Imagen 4"/>
          <p:cNvPicPr>
            <a:picLocks noChangeAspect="1"/>
          </p:cNvPicPr>
          <p:nvPr/>
        </p:nvPicPr>
        <p:blipFill>
          <a:blip r:embed="rId3"/>
          <a:stretch>
            <a:fillRect/>
          </a:stretch>
        </p:blipFill>
        <p:spPr>
          <a:xfrm>
            <a:off x="7728990" y="28628"/>
            <a:ext cx="2957973" cy="846058"/>
          </a:xfrm>
          <a:prstGeom prst="rect">
            <a:avLst/>
          </a:prstGeom>
        </p:spPr>
      </p:pic>
    </p:spTree>
    <p:extLst>
      <p:ext uri="{BB962C8B-B14F-4D97-AF65-F5344CB8AC3E}">
        <p14:creationId xmlns:p14="http://schemas.microsoft.com/office/powerpoint/2010/main" val="3432893998"/>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1338</TotalTime>
  <Words>2747</Words>
  <Application>Microsoft Office PowerPoint</Application>
  <PresentationFormat>Panorámica</PresentationFormat>
  <Paragraphs>362</Paragraphs>
  <Slides>53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53</vt:i4>
      </vt:variant>
    </vt:vector>
  </HeadingPairs>
  <TitlesOfParts>
    <vt:vector size="56" baseType="lpstr">
      <vt:lpstr>Calibri</vt:lpstr>
      <vt:lpstr>Calibri Light</vt:lpstr>
      <vt:lpstr>Retrospección</vt:lpstr>
      <vt:lpstr>Presentación de PowerPoint</vt:lpstr>
      <vt:lpstr>Contenido</vt:lpstr>
      <vt:lpstr>Resumen</vt:lpstr>
      <vt:lpstr>Introducción</vt:lpstr>
      <vt:lpstr>1. Planteamiento del problema</vt:lpstr>
      <vt:lpstr>1. Planteamiento del problema</vt:lpstr>
      <vt:lpstr>1. Planteamiento del problema</vt:lpstr>
      <vt:lpstr>1. Planteamiento del problema</vt:lpstr>
      <vt:lpstr>1. Planteamiento del problema</vt:lpstr>
      <vt:lpstr>1. Planteamiento del problema</vt:lpstr>
      <vt:lpstr>1. Planteamiento del problema</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3. Metodología de Investigación</vt:lpstr>
      <vt:lpstr>3. Metodología de Investigación</vt:lpstr>
      <vt:lpstr>3. Metodología de Investigación</vt:lpstr>
      <vt:lpstr>3. Metodología de Investigación</vt:lpstr>
      <vt:lpstr>3. Metodología de Investigación</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4. Análisis e interpretación de resultados</vt:lpstr>
      <vt:lpstr>5. Conclusiones y recomendaciones</vt:lpstr>
      <vt:lpstr>5. Conclusiones y recomendaciones</vt:lpstr>
      <vt:lpstr>5. Conclusiones y recomendaciones</vt:lpstr>
      <vt:lpstr>6. Referencias Bibliográficas</vt:lpstr>
      <vt:lpstr>6. Referencias Bibliográficas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Encalada</dc:creator>
  <cp:lastModifiedBy>Carlos Encalada</cp:lastModifiedBy>
  <cp:revision>37</cp:revision>
  <dcterms:created xsi:type="dcterms:W3CDTF">2020-09-22T15:43:35Z</dcterms:created>
  <dcterms:modified xsi:type="dcterms:W3CDTF">2020-10-01T01:41:26Z</dcterms:modified>
</cp:coreProperties>
</file>