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 id="2147483928" r:id="rId2"/>
    <p:sldMasterId id="2147483942" r:id="rId3"/>
  </p:sldMasterIdLst>
  <p:notesMasterIdLst>
    <p:notesMasterId r:id="rId25"/>
  </p:notesMasterIdLst>
  <p:sldIdLst>
    <p:sldId id="378" r:id="rId4"/>
    <p:sldId id="380" r:id="rId5"/>
    <p:sldId id="381" r:id="rId6"/>
    <p:sldId id="382" r:id="rId7"/>
    <p:sldId id="383" r:id="rId8"/>
    <p:sldId id="384" r:id="rId9"/>
    <p:sldId id="385" r:id="rId10"/>
    <p:sldId id="386" r:id="rId11"/>
    <p:sldId id="387" r:id="rId12"/>
    <p:sldId id="389" r:id="rId13"/>
    <p:sldId id="398" r:id="rId14"/>
    <p:sldId id="388" r:id="rId15"/>
    <p:sldId id="394" r:id="rId16"/>
    <p:sldId id="402" r:id="rId17"/>
    <p:sldId id="403" r:id="rId18"/>
    <p:sldId id="401" r:id="rId19"/>
    <p:sldId id="400" r:id="rId20"/>
    <p:sldId id="392" r:id="rId21"/>
    <p:sldId id="395" r:id="rId22"/>
    <p:sldId id="396" r:id="rId23"/>
    <p:sldId id="3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5AC"/>
    <a:srgbClr val="40AEC8"/>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515" autoAdjust="0"/>
  </p:normalViewPr>
  <p:slideViewPr>
    <p:cSldViewPr snapToGrid="0">
      <p:cViewPr varScale="1">
        <p:scale>
          <a:sx n="73" d="100"/>
          <a:sy n="73" d="100"/>
        </p:scale>
        <p:origin x="20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07D21-EF5C-4959-89F7-5D145FE4A18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6003E4E2-81D5-42EF-AF86-82F9D17521E4}">
      <dgm:prSet phldrT="[Texto]" custT="1"/>
      <dgm:spPr>
        <a:xfrm>
          <a:off x="0" y="741934"/>
          <a:ext cx="3026767" cy="1816060"/>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s-ES" sz="2000" dirty="0">
              <a:solidFill>
                <a:sysClr val="window" lastClr="FFFFFF"/>
              </a:solidFill>
              <a:latin typeface="Calibri" panose="020F0502020204030204" pitchFamily="34" charset="0"/>
              <a:ea typeface="+mn-ea"/>
              <a:cs typeface="Times New Roman" panose="02020603050405020304" pitchFamily="18" charset="0"/>
            </a:rPr>
            <a:t>Atiende aproximadamente 1200 personas diariamente distribuidas en 35 especialidades y 5 servicios.</a:t>
          </a:r>
          <a:endParaRPr lang="es-EC" sz="2000" dirty="0">
            <a:solidFill>
              <a:sysClr val="window" lastClr="FFFFFF"/>
            </a:solidFill>
            <a:latin typeface="Calibri"/>
            <a:ea typeface="+mn-ea"/>
            <a:cs typeface="+mn-cs"/>
          </a:endParaRPr>
        </a:p>
      </dgm:t>
    </dgm:pt>
    <dgm:pt modelId="{A0986BF9-3484-4D87-AFAE-3D991269CFFA}" type="parTrans" cxnId="{DAE904A0-F3AA-4E1D-AC4F-0D41F1529EB4}">
      <dgm:prSet/>
      <dgm:spPr/>
      <dgm:t>
        <a:bodyPr/>
        <a:lstStyle/>
        <a:p>
          <a:endParaRPr lang="es-EC" sz="2000"/>
        </a:p>
      </dgm:t>
    </dgm:pt>
    <dgm:pt modelId="{97C216EC-1C92-4623-B811-2C4DBC8EA8BC}" type="sibTrans" cxnId="{DAE904A0-F3AA-4E1D-AC4F-0D41F1529EB4}">
      <dgm:prSet/>
      <dgm:spPr/>
      <dgm:t>
        <a:bodyPr/>
        <a:lstStyle/>
        <a:p>
          <a:endParaRPr lang="es-EC" sz="2000"/>
        </a:p>
      </dgm:t>
    </dgm:pt>
    <dgm:pt modelId="{025261C4-32B4-458C-BB48-AE7F4C5093A2}">
      <dgm:prSet phldrT="[Texto]" custT="1"/>
      <dgm:spPr>
        <a:xfrm>
          <a:off x="3329443" y="741934"/>
          <a:ext cx="3026767" cy="1816060"/>
        </a:xfrm>
        <a:prstGeom prst="rect">
          <a:avLst/>
        </a:prstGeom>
        <a:solidFill>
          <a:srgbClr val="7030A0"/>
        </a:solidFill>
        <a:ln w="12700" cap="flat" cmpd="sng" algn="ctr">
          <a:solidFill>
            <a:sysClr val="window" lastClr="FFFFFF">
              <a:hueOff val="0"/>
              <a:satOff val="0"/>
              <a:lumOff val="0"/>
              <a:alphaOff val="0"/>
            </a:sysClr>
          </a:solidFill>
          <a:prstDash val="solid"/>
        </a:ln>
        <a:effectLst/>
      </dgm:spPr>
      <dgm:t>
        <a:bodyPr/>
        <a:lstStyle/>
        <a:p>
          <a:r>
            <a:rPr lang="es-ES" sz="2000" dirty="0">
              <a:solidFill>
                <a:sysClr val="window" lastClr="FFFFFF"/>
              </a:solidFill>
              <a:latin typeface="Calibri" panose="020F0502020204030204" pitchFamily="34" charset="0"/>
              <a:ea typeface="+mn-ea"/>
              <a:cs typeface="Times New Roman" panose="02020603050405020304" pitchFamily="18" charset="0"/>
            </a:rPr>
            <a:t>La asignación de los turnos se realiza en función a tres tipos.</a:t>
          </a:r>
          <a:endParaRPr lang="es-EC" sz="2000" dirty="0">
            <a:solidFill>
              <a:sysClr val="window" lastClr="FFFFFF"/>
            </a:solidFill>
            <a:latin typeface="Calibri"/>
            <a:ea typeface="+mn-ea"/>
            <a:cs typeface="+mn-cs"/>
          </a:endParaRPr>
        </a:p>
      </dgm:t>
    </dgm:pt>
    <dgm:pt modelId="{17DFD844-71CB-4B6C-82B1-0F44044A6D6D}" type="parTrans" cxnId="{62CAB567-B69F-4CD1-A2ED-3FFB3F819E6B}">
      <dgm:prSet/>
      <dgm:spPr/>
      <dgm:t>
        <a:bodyPr/>
        <a:lstStyle/>
        <a:p>
          <a:endParaRPr lang="es-EC" sz="2000"/>
        </a:p>
      </dgm:t>
    </dgm:pt>
    <dgm:pt modelId="{AEFD6203-C9A6-41E5-A93D-E4465CA5B723}" type="sibTrans" cxnId="{62CAB567-B69F-4CD1-A2ED-3FFB3F819E6B}">
      <dgm:prSet/>
      <dgm:spPr/>
      <dgm:t>
        <a:bodyPr/>
        <a:lstStyle/>
        <a:p>
          <a:endParaRPr lang="es-EC" sz="2000"/>
        </a:p>
      </dgm:t>
    </dgm:pt>
    <dgm:pt modelId="{52A5FC46-4A68-43E5-8A31-C0820F89BE63}">
      <dgm:prSet phldrT="[Texto]" custT="1"/>
      <dgm:spPr>
        <a:xfrm>
          <a:off x="6658887" y="741934"/>
          <a:ext cx="3026767" cy="1816060"/>
        </a:xfrm>
        <a:prstGeom prst="rect">
          <a:avLst/>
        </a:prstGeom>
        <a:solidFill>
          <a:srgbClr val="3295AC"/>
        </a:solidFill>
        <a:ln w="12700" cap="flat" cmpd="sng" algn="ctr">
          <a:solidFill>
            <a:sysClr val="window" lastClr="FFFFFF">
              <a:hueOff val="0"/>
              <a:satOff val="0"/>
              <a:lumOff val="0"/>
              <a:alphaOff val="0"/>
            </a:sysClr>
          </a:solidFill>
          <a:prstDash val="solid"/>
        </a:ln>
        <a:effectLst/>
      </dgm:spPr>
      <dgm:t>
        <a:bodyPr/>
        <a:lstStyle/>
        <a:p>
          <a:r>
            <a:rPr lang="es-ES" sz="2000" dirty="0">
              <a:solidFill>
                <a:schemeClr val="bg1"/>
              </a:solidFill>
              <a:latin typeface="Calibri" panose="020F0502020204030204" pitchFamily="34" charset="0"/>
              <a:ea typeface="+mn-ea"/>
              <a:cs typeface="Times New Roman" panose="02020603050405020304" pitchFamily="18" charset="0"/>
            </a:rPr>
            <a:t>Para otorgar el turno en caso de ser primera vez se lo realiza a través de caja, cuando es subsecuente o extra se realiza mediante el médico tratante. </a:t>
          </a:r>
          <a:endParaRPr lang="es-EC" sz="2000" dirty="0">
            <a:solidFill>
              <a:schemeClr val="bg1"/>
            </a:solidFill>
            <a:latin typeface="Calibri"/>
            <a:ea typeface="+mn-ea"/>
            <a:cs typeface="+mn-cs"/>
          </a:endParaRPr>
        </a:p>
      </dgm:t>
    </dgm:pt>
    <dgm:pt modelId="{280A620F-0ABF-4998-9C89-CCEDC7C05911}" type="parTrans" cxnId="{9BAE9A7E-9211-47A4-A956-7FC764E07E18}">
      <dgm:prSet/>
      <dgm:spPr/>
      <dgm:t>
        <a:bodyPr/>
        <a:lstStyle/>
        <a:p>
          <a:endParaRPr lang="es-EC" sz="2000"/>
        </a:p>
      </dgm:t>
    </dgm:pt>
    <dgm:pt modelId="{BF0CAB30-C0C6-45D2-ADFD-25ABB5F24BAF}" type="sibTrans" cxnId="{9BAE9A7E-9211-47A4-A956-7FC764E07E18}">
      <dgm:prSet/>
      <dgm:spPr/>
      <dgm:t>
        <a:bodyPr/>
        <a:lstStyle/>
        <a:p>
          <a:endParaRPr lang="es-EC" sz="2000"/>
        </a:p>
      </dgm:t>
    </dgm:pt>
    <dgm:pt modelId="{FA691DAD-727E-4FB8-AE3C-924DA51AEA92}">
      <dgm:prSet phldrT="[Texto]" custT="1"/>
      <dgm:spPr>
        <a:xfrm>
          <a:off x="1664721" y="2860671"/>
          <a:ext cx="3026767" cy="1816060"/>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s-ES" sz="2000" dirty="0">
              <a:solidFill>
                <a:sysClr val="window" lastClr="FFFFFF"/>
              </a:solidFill>
              <a:latin typeface="Calibri" panose="020F0502020204030204" pitchFamily="34" charset="0"/>
              <a:ea typeface="+mn-ea"/>
              <a:cs typeface="Times New Roman" panose="02020603050405020304" pitchFamily="18" charset="0"/>
            </a:rPr>
            <a:t>No se prioriza o clasifica sus pacientes. </a:t>
          </a:r>
          <a:endParaRPr lang="es-EC" sz="2000" dirty="0">
            <a:solidFill>
              <a:sysClr val="window" lastClr="FFFFFF"/>
            </a:solidFill>
            <a:latin typeface="Calibri"/>
            <a:ea typeface="+mn-ea"/>
            <a:cs typeface="+mn-cs"/>
          </a:endParaRPr>
        </a:p>
      </dgm:t>
    </dgm:pt>
    <dgm:pt modelId="{85FDFA1F-B4F8-4888-8D8D-727A069CCE26}" type="parTrans" cxnId="{5E12BAA8-0AB5-41EA-9E03-DB6299312854}">
      <dgm:prSet/>
      <dgm:spPr/>
      <dgm:t>
        <a:bodyPr/>
        <a:lstStyle/>
        <a:p>
          <a:endParaRPr lang="es-EC" sz="2000"/>
        </a:p>
      </dgm:t>
    </dgm:pt>
    <dgm:pt modelId="{3B3E1277-3B0F-4750-A541-949DD7696D3C}" type="sibTrans" cxnId="{5E12BAA8-0AB5-41EA-9E03-DB6299312854}">
      <dgm:prSet/>
      <dgm:spPr/>
      <dgm:t>
        <a:bodyPr/>
        <a:lstStyle/>
        <a:p>
          <a:endParaRPr lang="es-EC" sz="2000"/>
        </a:p>
      </dgm:t>
    </dgm:pt>
    <dgm:pt modelId="{9412E6F1-9667-471C-9503-74A80BC9AFA8}">
      <dgm:prSet phldrT="[Texto]" custT="1"/>
      <dgm:spPr>
        <a:xfrm>
          <a:off x="4994165" y="2860671"/>
          <a:ext cx="3026767" cy="1816060"/>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s-ES" sz="2000" dirty="0">
              <a:solidFill>
                <a:sysClr val="window" lastClr="FFFFFF"/>
              </a:solidFill>
              <a:latin typeface="Calibri" panose="020F0502020204030204" pitchFamily="34" charset="0"/>
              <a:ea typeface="+mn-ea"/>
              <a:cs typeface="Times New Roman" panose="02020603050405020304" pitchFamily="18" charset="0"/>
            </a:rPr>
            <a:t>Se asigna de acuerdo a la disponibilidad de la agenda. </a:t>
          </a:r>
          <a:endParaRPr lang="es-EC" sz="2000" dirty="0">
            <a:solidFill>
              <a:sysClr val="window" lastClr="FFFFFF"/>
            </a:solidFill>
            <a:latin typeface="Calibri"/>
            <a:ea typeface="+mn-ea"/>
            <a:cs typeface="+mn-cs"/>
          </a:endParaRPr>
        </a:p>
      </dgm:t>
    </dgm:pt>
    <dgm:pt modelId="{3E4D0BFF-1283-42D0-8AC0-32C459A2D3ED}" type="parTrans" cxnId="{2D58F6BA-E08B-4094-AE42-A9BF8572FC2D}">
      <dgm:prSet/>
      <dgm:spPr/>
      <dgm:t>
        <a:bodyPr/>
        <a:lstStyle/>
        <a:p>
          <a:endParaRPr lang="es-EC" sz="2000"/>
        </a:p>
      </dgm:t>
    </dgm:pt>
    <dgm:pt modelId="{A05B3702-E070-49A8-96D8-AA884FAA897B}" type="sibTrans" cxnId="{2D58F6BA-E08B-4094-AE42-A9BF8572FC2D}">
      <dgm:prSet/>
      <dgm:spPr/>
      <dgm:t>
        <a:bodyPr/>
        <a:lstStyle/>
        <a:p>
          <a:endParaRPr lang="es-EC" sz="2000"/>
        </a:p>
      </dgm:t>
    </dgm:pt>
    <dgm:pt modelId="{22F35C22-EDD0-40B0-B90E-DA6DE78C71D3}" type="pres">
      <dgm:prSet presAssocID="{98B07D21-EF5C-4959-89F7-5D145FE4A180}" presName="diagram" presStyleCnt="0">
        <dgm:presLayoutVars>
          <dgm:dir/>
          <dgm:resizeHandles val="exact"/>
        </dgm:presLayoutVars>
      </dgm:prSet>
      <dgm:spPr/>
    </dgm:pt>
    <dgm:pt modelId="{72BD7734-8557-4146-8371-AC429D9607B0}" type="pres">
      <dgm:prSet presAssocID="{6003E4E2-81D5-42EF-AF86-82F9D17521E4}" presName="node" presStyleLbl="node1" presStyleIdx="0" presStyleCnt="5">
        <dgm:presLayoutVars>
          <dgm:bulletEnabled val="1"/>
        </dgm:presLayoutVars>
      </dgm:prSet>
      <dgm:spPr/>
    </dgm:pt>
    <dgm:pt modelId="{CFBDFEDB-595E-4F09-A359-D174C0D7B068}" type="pres">
      <dgm:prSet presAssocID="{97C216EC-1C92-4623-B811-2C4DBC8EA8BC}" presName="sibTrans" presStyleCnt="0"/>
      <dgm:spPr/>
    </dgm:pt>
    <dgm:pt modelId="{C508E7C2-C4BD-4D39-ADF6-1DFF9F96312A}" type="pres">
      <dgm:prSet presAssocID="{025261C4-32B4-458C-BB48-AE7F4C5093A2}" presName="node" presStyleLbl="node1" presStyleIdx="1" presStyleCnt="5">
        <dgm:presLayoutVars>
          <dgm:bulletEnabled val="1"/>
        </dgm:presLayoutVars>
      </dgm:prSet>
      <dgm:spPr/>
    </dgm:pt>
    <dgm:pt modelId="{FCBAF02C-676B-4FA4-924F-27115C1858B7}" type="pres">
      <dgm:prSet presAssocID="{AEFD6203-C9A6-41E5-A93D-E4465CA5B723}" presName="sibTrans" presStyleCnt="0"/>
      <dgm:spPr/>
    </dgm:pt>
    <dgm:pt modelId="{AC26111A-76DA-49D8-A783-D7E9819C89A0}" type="pres">
      <dgm:prSet presAssocID="{52A5FC46-4A68-43E5-8A31-C0820F89BE63}" presName="node" presStyleLbl="node1" presStyleIdx="2" presStyleCnt="5">
        <dgm:presLayoutVars>
          <dgm:bulletEnabled val="1"/>
        </dgm:presLayoutVars>
      </dgm:prSet>
      <dgm:spPr/>
    </dgm:pt>
    <dgm:pt modelId="{E0A5A04D-CDE5-4823-842E-01008D7AA2E3}" type="pres">
      <dgm:prSet presAssocID="{BF0CAB30-C0C6-45D2-ADFD-25ABB5F24BAF}" presName="sibTrans" presStyleCnt="0"/>
      <dgm:spPr/>
    </dgm:pt>
    <dgm:pt modelId="{50037252-E40A-4920-ADDD-05A46EA27ED5}" type="pres">
      <dgm:prSet presAssocID="{FA691DAD-727E-4FB8-AE3C-924DA51AEA92}" presName="node" presStyleLbl="node1" presStyleIdx="3" presStyleCnt="5" custLinFactNeighborX="-7911">
        <dgm:presLayoutVars>
          <dgm:bulletEnabled val="1"/>
        </dgm:presLayoutVars>
      </dgm:prSet>
      <dgm:spPr/>
    </dgm:pt>
    <dgm:pt modelId="{AD622B73-D66E-4CF3-9BCF-0BC913B404A6}" type="pres">
      <dgm:prSet presAssocID="{3B3E1277-3B0F-4750-A541-949DD7696D3C}" presName="sibTrans" presStyleCnt="0"/>
      <dgm:spPr/>
    </dgm:pt>
    <dgm:pt modelId="{E855771D-7B46-47F0-B84B-F28F52057A2D}" type="pres">
      <dgm:prSet presAssocID="{9412E6F1-9667-471C-9503-74A80BC9AFA8}" presName="node" presStyleLbl="node1" presStyleIdx="4" presStyleCnt="5" custLinFactNeighborX="12463" custLinFactNeighborY="-1582">
        <dgm:presLayoutVars>
          <dgm:bulletEnabled val="1"/>
        </dgm:presLayoutVars>
      </dgm:prSet>
      <dgm:spPr/>
    </dgm:pt>
  </dgm:ptLst>
  <dgm:cxnLst>
    <dgm:cxn modelId="{78DFDA10-BE3C-4353-9D0D-5C42CC8A2DE2}" type="presOf" srcId="{52A5FC46-4A68-43E5-8A31-C0820F89BE63}" destId="{AC26111A-76DA-49D8-A783-D7E9819C89A0}" srcOrd="0" destOrd="0" presId="urn:microsoft.com/office/officeart/2005/8/layout/default"/>
    <dgm:cxn modelId="{3105A91E-EBE5-4675-BE3C-3ADBD30FAA11}" type="presOf" srcId="{FA691DAD-727E-4FB8-AE3C-924DA51AEA92}" destId="{50037252-E40A-4920-ADDD-05A46EA27ED5}" srcOrd="0" destOrd="0" presId="urn:microsoft.com/office/officeart/2005/8/layout/default"/>
    <dgm:cxn modelId="{62CAB567-B69F-4CD1-A2ED-3FFB3F819E6B}" srcId="{98B07D21-EF5C-4959-89F7-5D145FE4A180}" destId="{025261C4-32B4-458C-BB48-AE7F4C5093A2}" srcOrd="1" destOrd="0" parTransId="{17DFD844-71CB-4B6C-82B1-0F44044A6D6D}" sibTransId="{AEFD6203-C9A6-41E5-A93D-E4465CA5B723}"/>
    <dgm:cxn modelId="{E4813948-58D8-4119-85AF-23DBEA88F70D}" type="presOf" srcId="{9412E6F1-9667-471C-9503-74A80BC9AFA8}" destId="{E855771D-7B46-47F0-B84B-F28F52057A2D}" srcOrd="0" destOrd="0" presId="urn:microsoft.com/office/officeart/2005/8/layout/default"/>
    <dgm:cxn modelId="{2C8EB177-BADC-4445-9EE3-14A2E16AD93B}" type="presOf" srcId="{6003E4E2-81D5-42EF-AF86-82F9D17521E4}" destId="{72BD7734-8557-4146-8371-AC429D9607B0}" srcOrd="0" destOrd="0" presId="urn:microsoft.com/office/officeart/2005/8/layout/default"/>
    <dgm:cxn modelId="{BC503C79-FDC7-44E4-9F14-2B571ABF519B}" type="presOf" srcId="{025261C4-32B4-458C-BB48-AE7F4C5093A2}" destId="{C508E7C2-C4BD-4D39-ADF6-1DFF9F96312A}" srcOrd="0" destOrd="0" presId="urn:microsoft.com/office/officeart/2005/8/layout/default"/>
    <dgm:cxn modelId="{9BAE9A7E-9211-47A4-A956-7FC764E07E18}" srcId="{98B07D21-EF5C-4959-89F7-5D145FE4A180}" destId="{52A5FC46-4A68-43E5-8A31-C0820F89BE63}" srcOrd="2" destOrd="0" parTransId="{280A620F-0ABF-4998-9C89-CCEDC7C05911}" sibTransId="{BF0CAB30-C0C6-45D2-ADFD-25ABB5F24BAF}"/>
    <dgm:cxn modelId="{DAE904A0-F3AA-4E1D-AC4F-0D41F1529EB4}" srcId="{98B07D21-EF5C-4959-89F7-5D145FE4A180}" destId="{6003E4E2-81D5-42EF-AF86-82F9D17521E4}" srcOrd="0" destOrd="0" parTransId="{A0986BF9-3484-4D87-AFAE-3D991269CFFA}" sibTransId="{97C216EC-1C92-4623-B811-2C4DBC8EA8BC}"/>
    <dgm:cxn modelId="{277DCFA5-27BA-4686-89E6-49BD8A80CD75}" type="presOf" srcId="{98B07D21-EF5C-4959-89F7-5D145FE4A180}" destId="{22F35C22-EDD0-40B0-B90E-DA6DE78C71D3}" srcOrd="0" destOrd="0" presId="urn:microsoft.com/office/officeart/2005/8/layout/default"/>
    <dgm:cxn modelId="{5E12BAA8-0AB5-41EA-9E03-DB6299312854}" srcId="{98B07D21-EF5C-4959-89F7-5D145FE4A180}" destId="{FA691DAD-727E-4FB8-AE3C-924DA51AEA92}" srcOrd="3" destOrd="0" parTransId="{85FDFA1F-B4F8-4888-8D8D-727A069CCE26}" sibTransId="{3B3E1277-3B0F-4750-A541-949DD7696D3C}"/>
    <dgm:cxn modelId="{2D58F6BA-E08B-4094-AE42-A9BF8572FC2D}" srcId="{98B07D21-EF5C-4959-89F7-5D145FE4A180}" destId="{9412E6F1-9667-471C-9503-74A80BC9AFA8}" srcOrd="4" destOrd="0" parTransId="{3E4D0BFF-1283-42D0-8AC0-32C459A2D3ED}" sibTransId="{A05B3702-E070-49A8-96D8-AA884FAA897B}"/>
    <dgm:cxn modelId="{CB560C9D-EAA4-462A-ADF5-6743E242A792}" type="presParOf" srcId="{22F35C22-EDD0-40B0-B90E-DA6DE78C71D3}" destId="{72BD7734-8557-4146-8371-AC429D9607B0}" srcOrd="0" destOrd="0" presId="urn:microsoft.com/office/officeart/2005/8/layout/default"/>
    <dgm:cxn modelId="{E2ED9843-80E3-4C1F-9842-F5A5446AFBA5}" type="presParOf" srcId="{22F35C22-EDD0-40B0-B90E-DA6DE78C71D3}" destId="{CFBDFEDB-595E-4F09-A359-D174C0D7B068}" srcOrd="1" destOrd="0" presId="urn:microsoft.com/office/officeart/2005/8/layout/default"/>
    <dgm:cxn modelId="{F3D5695D-E4C0-4DBC-8C39-4582260A638A}" type="presParOf" srcId="{22F35C22-EDD0-40B0-B90E-DA6DE78C71D3}" destId="{C508E7C2-C4BD-4D39-ADF6-1DFF9F96312A}" srcOrd="2" destOrd="0" presId="urn:microsoft.com/office/officeart/2005/8/layout/default"/>
    <dgm:cxn modelId="{B14838BC-F4A6-4F37-A9BD-DAEEA2686404}" type="presParOf" srcId="{22F35C22-EDD0-40B0-B90E-DA6DE78C71D3}" destId="{FCBAF02C-676B-4FA4-924F-27115C1858B7}" srcOrd="3" destOrd="0" presId="urn:microsoft.com/office/officeart/2005/8/layout/default"/>
    <dgm:cxn modelId="{AC1D1F80-C36A-4F1A-BC1E-2BE23244BE69}" type="presParOf" srcId="{22F35C22-EDD0-40B0-B90E-DA6DE78C71D3}" destId="{AC26111A-76DA-49D8-A783-D7E9819C89A0}" srcOrd="4" destOrd="0" presId="urn:microsoft.com/office/officeart/2005/8/layout/default"/>
    <dgm:cxn modelId="{2921D40A-08B9-4B4C-A078-397F8BD6F5ED}" type="presParOf" srcId="{22F35C22-EDD0-40B0-B90E-DA6DE78C71D3}" destId="{E0A5A04D-CDE5-4823-842E-01008D7AA2E3}" srcOrd="5" destOrd="0" presId="urn:microsoft.com/office/officeart/2005/8/layout/default"/>
    <dgm:cxn modelId="{01264B20-3AE9-4FF8-A80B-1BFBF9945681}" type="presParOf" srcId="{22F35C22-EDD0-40B0-B90E-DA6DE78C71D3}" destId="{50037252-E40A-4920-ADDD-05A46EA27ED5}" srcOrd="6" destOrd="0" presId="urn:microsoft.com/office/officeart/2005/8/layout/default"/>
    <dgm:cxn modelId="{BB96B4BA-3444-48BD-82DF-06CFDFDA3F4E}" type="presParOf" srcId="{22F35C22-EDD0-40B0-B90E-DA6DE78C71D3}" destId="{AD622B73-D66E-4CF3-9BCF-0BC913B404A6}" srcOrd="7" destOrd="0" presId="urn:microsoft.com/office/officeart/2005/8/layout/default"/>
    <dgm:cxn modelId="{3603610A-2620-42D6-82C7-85D75B8D8B60}" type="presParOf" srcId="{22F35C22-EDD0-40B0-B90E-DA6DE78C71D3}" destId="{E855771D-7B46-47F0-B84B-F28F52057A2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07D21-EF5C-4959-89F7-5D145FE4A18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6003E4E2-81D5-42EF-AF86-82F9D17521E4}">
      <dgm:prSet phldrT="[Texto]" custT="1"/>
      <dgm:spPr>
        <a:xfrm>
          <a:off x="0" y="741934"/>
          <a:ext cx="3026767" cy="1816060"/>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s-EC" sz="2000" dirty="0"/>
            <a:t>Saturación de turnos en el área de emergencia</a:t>
          </a:r>
          <a:r>
            <a:rPr lang="es-ES" sz="2000" dirty="0">
              <a:solidFill>
                <a:sysClr val="window" lastClr="FFFFFF"/>
              </a:solidFill>
              <a:latin typeface="Calibri" panose="020F0502020204030204" pitchFamily="34" charset="0"/>
              <a:ea typeface="+mn-ea"/>
              <a:cs typeface="Times New Roman" panose="02020603050405020304" pitchFamily="18" charset="0"/>
            </a:rPr>
            <a:t>.</a:t>
          </a:r>
          <a:endParaRPr lang="es-EC" sz="2000" dirty="0">
            <a:solidFill>
              <a:sysClr val="window" lastClr="FFFFFF"/>
            </a:solidFill>
            <a:latin typeface="Calibri"/>
            <a:ea typeface="+mn-ea"/>
            <a:cs typeface="+mn-cs"/>
          </a:endParaRPr>
        </a:p>
      </dgm:t>
    </dgm:pt>
    <dgm:pt modelId="{A0986BF9-3484-4D87-AFAE-3D991269CFFA}" type="parTrans" cxnId="{DAE904A0-F3AA-4E1D-AC4F-0D41F1529EB4}">
      <dgm:prSet/>
      <dgm:spPr/>
      <dgm:t>
        <a:bodyPr/>
        <a:lstStyle/>
        <a:p>
          <a:endParaRPr lang="es-EC" sz="2000"/>
        </a:p>
      </dgm:t>
    </dgm:pt>
    <dgm:pt modelId="{97C216EC-1C92-4623-B811-2C4DBC8EA8BC}" type="sibTrans" cxnId="{DAE904A0-F3AA-4E1D-AC4F-0D41F1529EB4}">
      <dgm:prSet/>
      <dgm:spPr/>
      <dgm:t>
        <a:bodyPr/>
        <a:lstStyle/>
        <a:p>
          <a:endParaRPr lang="es-EC" sz="2000"/>
        </a:p>
      </dgm:t>
    </dgm:pt>
    <dgm:pt modelId="{025261C4-32B4-458C-BB48-AE7F4C5093A2}">
      <dgm:prSet phldrT="[Texto]" custT="1"/>
      <dgm:spPr>
        <a:xfrm>
          <a:off x="3329443" y="741934"/>
          <a:ext cx="3026767" cy="1816060"/>
        </a:xfrm>
        <a:solidFill>
          <a:srgbClr val="7030A0"/>
        </a:solidFill>
        <a:ln w="12700" cap="flat" cmpd="sng" algn="ctr">
          <a:solidFill>
            <a:sysClr val="window" lastClr="FFFFFF">
              <a:hueOff val="0"/>
              <a:satOff val="0"/>
              <a:lumOff val="0"/>
              <a:alphaOff val="0"/>
            </a:sysClr>
          </a:solidFill>
          <a:prstDash val="solid"/>
        </a:ln>
        <a:effectLst/>
      </dgm:spPr>
      <dgm:t>
        <a:bodyPr/>
        <a:lstStyle/>
        <a:p>
          <a:r>
            <a:rPr lang="es-EC" sz="2000" dirty="0"/>
            <a:t>Pérdidas económicas a la casa de salud</a:t>
          </a:r>
          <a:r>
            <a:rPr lang="es-ES" sz="2000" dirty="0">
              <a:solidFill>
                <a:sysClr val="window" lastClr="FFFFFF"/>
              </a:solidFill>
              <a:latin typeface="Calibri" panose="020F0502020204030204" pitchFamily="34" charset="0"/>
              <a:ea typeface="+mn-ea"/>
              <a:cs typeface="Times New Roman" panose="02020603050405020304" pitchFamily="18" charset="0"/>
            </a:rPr>
            <a:t>.</a:t>
          </a:r>
          <a:endParaRPr lang="es-EC" sz="2000" dirty="0">
            <a:solidFill>
              <a:sysClr val="window" lastClr="FFFFFF"/>
            </a:solidFill>
            <a:latin typeface="Calibri"/>
            <a:ea typeface="+mn-ea"/>
            <a:cs typeface="+mn-cs"/>
          </a:endParaRPr>
        </a:p>
      </dgm:t>
    </dgm:pt>
    <dgm:pt modelId="{17DFD844-71CB-4B6C-82B1-0F44044A6D6D}" type="parTrans" cxnId="{62CAB567-B69F-4CD1-A2ED-3FFB3F819E6B}">
      <dgm:prSet/>
      <dgm:spPr/>
      <dgm:t>
        <a:bodyPr/>
        <a:lstStyle/>
        <a:p>
          <a:endParaRPr lang="es-EC" sz="2000"/>
        </a:p>
      </dgm:t>
    </dgm:pt>
    <dgm:pt modelId="{AEFD6203-C9A6-41E5-A93D-E4465CA5B723}" type="sibTrans" cxnId="{62CAB567-B69F-4CD1-A2ED-3FFB3F819E6B}">
      <dgm:prSet/>
      <dgm:spPr/>
      <dgm:t>
        <a:bodyPr/>
        <a:lstStyle/>
        <a:p>
          <a:endParaRPr lang="es-EC" sz="2000"/>
        </a:p>
      </dgm:t>
    </dgm:pt>
    <dgm:pt modelId="{52A5FC46-4A68-43E5-8A31-C0820F89BE63}">
      <dgm:prSet phldrT="[Texto]" custT="1"/>
      <dgm:spPr>
        <a:xfrm>
          <a:off x="6658887" y="741934"/>
          <a:ext cx="3026767" cy="1816060"/>
        </a:xfrm>
        <a:solidFill>
          <a:srgbClr val="3295AC"/>
        </a:solidFill>
        <a:ln w="12700" cap="flat" cmpd="sng" algn="ctr">
          <a:solidFill>
            <a:sysClr val="window" lastClr="FFFFFF">
              <a:hueOff val="0"/>
              <a:satOff val="0"/>
              <a:lumOff val="0"/>
              <a:alphaOff val="0"/>
            </a:sysClr>
          </a:solidFill>
          <a:prstDash val="solid"/>
        </a:ln>
        <a:effectLst/>
      </dgm:spPr>
      <dgm:t>
        <a:bodyPr/>
        <a:lstStyle/>
        <a:p>
          <a:r>
            <a:rPr lang="es-EC" sz="2000" dirty="0"/>
            <a:t>Falta de atención oportuna a pacientes considerados como críticos</a:t>
          </a:r>
          <a:r>
            <a:rPr lang="es-ES" sz="2000" dirty="0">
              <a:solidFill>
                <a:schemeClr val="bg1"/>
              </a:solidFill>
              <a:latin typeface="Calibri" panose="020F0502020204030204" pitchFamily="34" charset="0"/>
              <a:ea typeface="+mn-ea"/>
              <a:cs typeface="Times New Roman" panose="02020603050405020304" pitchFamily="18" charset="0"/>
            </a:rPr>
            <a:t>. </a:t>
          </a:r>
          <a:endParaRPr lang="es-EC" sz="2000" dirty="0">
            <a:solidFill>
              <a:schemeClr val="bg1"/>
            </a:solidFill>
            <a:latin typeface="Calibri"/>
            <a:ea typeface="+mn-ea"/>
            <a:cs typeface="+mn-cs"/>
          </a:endParaRPr>
        </a:p>
      </dgm:t>
    </dgm:pt>
    <dgm:pt modelId="{280A620F-0ABF-4998-9C89-CCEDC7C05911}" type="parTrans" cxnId="{9BAE9A7E-9211-47A4-A956-7FC764E07E18}">
      <dgm:prSet/>
      <dgm:spPr/>
      <dgm:t>
        <a:bodyPr/>
        <a:lstStyle/>
        <a:p>
          <a:endParaRPr lang="es-EC" sz="2000"/>
        </a:p>
      </dgm:t>
    </dgm:pt>
    <dgm:pt modelId="{BF0CAB30-C0C6-45D2-ADFD-25ABB5F24BAF}" type="sibTrans" cxnId="{9BAE9A7E-9211-47A4-A956-7FC764E07E18}">
      <dgm:prSet/>
      <dgm:spPr/>
      <dgm:t>
        <a:bodyPr/>
        <a:lstStyle/>
        <a:p>
          <a:endParaRPr lang="es-EC" sz="2000"/>
        </a:p>
      </dgm:t>
    </dgm:pt>
    <dgm:pt modelId="{FA691DAD-727E-4FB8-AE3C-924DA51AEA92}">
      <dgm:prSet phldrT="[Texto]" custT="1"/>
      <dgm:spPr>
        <a:xfrm>
          <a:off x="1664721" y="2860671"/>
          <a:ext cx="3026767" cy="181606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s-EC" sz="2000" dirty="0"/>
            <a:t>No permite realizar una planificación correcta entre los horarios médicos y la agenda de consulta externa</a:t>
          </a:r>
          <a:r>
            <a:rPr lang="es-ES" sz="2000" dirty="0">
              <a:solidFill>
                <a:sysClr val="window" lastClr="FFFFFF"/>
              </a:solidFill>
              <a:latin typeface="Calibri" panose="020F0502020204030204" pitchFamily="34" charset="0"/>
              <a:ea typeface="+mn-ea"/>
              <a:cs typeface="Times New Roman" panose="02020603050405020304" pitchFamily="18" charset="0"/>
            </a:rPr>
            <a:t>. </a:t>
          </a:r>
          <a:endParaRPr lang="es-EC" sz="2000" dirty="0">
            <a:solidFill>
              <a:sysClr val="window" lastClr="FFFFFF"/>
            </a:solidFill>
            <a:latin typeface="Calibri"/>
            <a:ea typeface="+mn-ea"/>
            <a:cs typeface="+mn-cs"/>
          </a:endParaRPr>
        </a:p>
      </dgm:t>
    </dgm:pt>
    <dgm:pt modelId="{85FDFA1F-B4F8-4888-8D8D-727A069CCE26}" type="parTrans" cxnId="{5E12BAA8-0AB5-41EA-9E03-DB6299312854}">
      <dgm:prSet/>
      <dgm:spPr/>
      <dgm:t>
        <a:bodyPr/>
        <a:lstStyle/>
        <a:p>
          <a:endParaRPr lang="es-EC" sz="2000"/>
        </a:p>
      </dgm:t>
    </dgm:pt>
    <dgm:pt modelId="{3B3E1277-3B0F-4750-A541-949DD7696D3C}" type="sibTrans" cxnId="{5E12BAA8-0AB5-41EA-9E03-DB6299312854}">
      <dgm:prSet/>
      <dgm:spPr/>
      <dgm:t>
        <a:bodyPr/>
        <a:lstStyle/>
        <a:p>
          <a:endParaRPr lang="es-EC" sz="2000"/>
        </a:p>
      </dgm:t>
    </dgm:pt>
    <dgm:pt modelId="{9412E6F1-9667-471C-9503-74A80BC9AFA8}">
      <dgm:prSet phldrT="[Texto]" custT="1"/>
      <dgm:spPr>
        <a:xfrm>
          <a:off x="4994165" y="2860671"/>
          <a:ext cx="3026767" cy="1816060"/>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s-EC" sz="2000" dirty="0"/>
            <a:t>No se dispone de un método de re agendamiento óptimo</a:t>
          </a:r>
          <a:r>
            <a:rPr lang="es-ES" sz="2000" dirty="0">
              <a:solidFill>
                <a:sysClr val="window" lastClr="FFFFFF"/>
              </a:solidFill>
              <a:latin typeface="Calibri" panose="020F0502020204030204" pitchFamily="34" charset="0"/>
              <a:ea typeface="+mn-ea"/>
              <a:cs typeface="Times New Roman" panose="02020603050405020304" pitchFamily="18" charset="0"/>
            </a:rPr>
            <a:t>. </a:t>
          </a:r>
          <a:endParaRPr lang="es-EC" sz="2000" dirty="0">
            <a:solidFill>
              <a:sysClr val="window" lastClr="FFFFFF"/>
            </a:solidFill>
            <a:latin typeface="Calibri"/>
            <a:ea typeface="+mn-ea"/>
            <a:cs typeface="+mn-cs"/>
          </a:endParaRPr>
        </a:p>
      </dgm:t>
    </dgm:pt>
    <dgm:pt modelId="{3E4D0BFF-1283-42D0-8AC0-32C459A2D3ED}" type="parTrans" cxnId="{2D58F6BA-E08B-4094-AE42-A9BF8572FC2D}">
      <dgm:prSet/>
      <dgm:spPr/>
      <dgm:t>
        <a:bodyPr/>
        <a:lstStyle/>
        <a:p>
          <a:endParaRPr lang="es-EC" sz="2000"/>
        </a:p>
      </dgm:t>
    </dgm:pt>
    <dgm:pt modelId="{A05B3702-E070-49A8-96D8-AA884FAA897B}" type="sibTrans" cxnId="{2D58F6BA-E08B-4094-AE42-A9BF8572FC2D}">
      <dgm:prSet/>
      <dgm:spPr/>
      <dgm:t>
        <a:bodyPr/>
        <a:lstStyle/>
        <a:p>
          <a:endParaRPr lang="es-EC" sz="2000"/>
        </a:p>
      </dgm:t>
    </dgm:pt>
    <dgm:pt modelId="{22F35C22-EDD0-40B0-B90E-DA6DE78C71D3}" type="pres">
      <dgm:prSet presAssocID="{98B07D21-EF5C-4959-89F7-5D145FE4A180}" presName="diagram" presStyleCnt="0">
        <dgm:presLayoutVars>
          <dgm:dir/>
          <dgm:resizeHandles val="exact"/>
        </dgm:presLayoutVars>
      </dgm:prSet>
      <dgm:spPr/>
    </dgm:pt>
    <dgm:pt modelId="{72BD7734-8557-4146-8371-AC429D9607B0}" type="pres">
      <dgm:prSet presAssocID="{6003E4E2-81D5-42EF-AF86-82F9D17521E4}" presName="node" presStyleLbl="node1" presStyleIdx="0" presStyleCnt="5">
        <dgm:presLayoutVars>
          <dgm:bulletEnabled val="1"/>
        </dgm:presLayoutVars>
      </dgm:prSet>
      <dgm:spPr>
        <a:prstGeom prst="rect">
          <a:avLst/>
        </a:prstGeom>
      </dgm:spPr>
    </dgm:pt>
    <dgm:pt modelId="{CFBDFEDB-595E-4F09-A359-D174C0D7B068}" type="pres">
      <dgm:prSet presAssocID="{97C216EC-1C92-4623-B811-2C4DBC8EA8BC}" presName="sibTrans" presStyleCnt="0"/>
      <dgm:spPr/>
    </dgm:pt>
    <dgm:pt modelId="{C508E7C2-C4BD-4D39-ADF6-1DFF9F96312A}" type="pres">
      <dgm:prSet presAssocID="{025261C4-32B4-458C-BB48-AE7F4C5093A2}" presName="node" presStyleLbl="node1" presStyleIdx="1" presStyleCnt="5">
        <dgm:presLayoutVars>
          <dgm:bulletEnabled val="1"/>
        </dgm:presLayoutVars>
      </dgm:prSet>
      <dgm:spPr>
        <a:prstGeom prst="rect">
          <a:avLst/>
        </a:prstGeom>
      </dgm:spPr>
    </dgm:pt>
    <dgm:pt modelId="{FCBAF02C-676B-4FA4-924F-27115C1858B7}" type="pres">
      <dgm:prSet presAssocID="{AEFD6203-C9A6-41E5-A93D-E4465CA5B723}" presName="sibTrans" presStyleCnt="0"/>
      <dgm:spPr/>
    </dgm:pt>
    <dgm:pt modelId="{AC26111A-76DA-49D8-A783-D7E9819C89A0}" type="pres">
      <dgm:prSet presAssocID="{52A5FC46-4A68-43E5-8A31-C0820F89BE63}" presName="node" presStyleLbl="node1" presStyleIdx="2" presStyleCnt="5">
        <dgm:presLayoutVars>
          <dgm:bulletEnabled val="1"/>
        </dgm:presLayoutVars>
      </dgm:prSet>
      <dgm:spPr>
        <a:prstGeom prst="rect">
          <a:avLst/>
        </a:prstGeom>
      </dgm:spPr>
    </dgm:pt>
    <dgm:pt modelId="{E0A5A04D-CDE5-4823-842E-01008D7AA2E3}" type="pres">
      <dgm:prSet presAssocID="{BF0CAB30-C0C6-45D2-ADFD-25ABB5F24BAF}" presName="sibTrans" presStyleCnt="0"/>
      <dgm:spPr/>
    </dgm:pt>
    <dgm:pt modelId="{50037252-E40A-4920-ADDD-05A46EA27ED5}" type="pres">
      <dgm:prSet presAssocID="{FA691DAD-727E-4FB8-AE3C-924DA51AEA92}" presName="node" presStyleLbl="node1" presStyleIdx="3" presStyleCnt="5" custLinFactNeighborX="-7911">
        <dgm:presLayoutVars>
          <dgm:bulletEnabled val="1"/>
        </dgm:presLayoutVars>
      </dgm:prSet>
      <dgm:spPr>
        <a:prstGeom prst="rect">
          <a:avLst/>
        </a:prstGeom>
      </dgm:spPr>
    </dgm:pt>
    <dgm:pt modelId="{AD622B73-D66E-4CF3-9BCF-0BC913B404A6}" type="pres">
      <dgm:prSet presAssocID="{3B3E1277-3B0F-4750-A541-949DD7696D3C}" presName="sibTrans" presStyleCnt="0"/>
      <dgm:spPr/>
    </dgm:pt>
    <dgm:pt modelId="{E855771D-7B46-47F0-B84B-F28F52057A2D}" type="pres">
      <dgm:prSet presAssocID="{9412E6F1-9667-471C-9503-74A80BC9AFA8}" presName="node" presStyleLbl="node1" presStyleIdx="4" presStyleCnt="5" custLinFactNeighborX="12463" custLinFactNeighborY="-1582">
        <dgm:presLayoutVars>
          <dgm:bulletEnabled val="1"/>
        </dgm:presLayoutVars>
      </dgm:prSet>
      <dgm:spPr>
        <a:prstGeom prst="rect">
          <a:avLst/>
        </a:prstGeom>
      </dgm:spPr>
    </dgm:pt>
  </dgm:ptLst>
  <dgm:cxnLst>
    <dgm:cxn modelId="{0573332A-43C3-4603-BEC4-92CDD8605FF2}" type="presOf" srcId="{98B07D21-EF5C-4959-89F7-5D145FE4A180}" destId="{22F35C22-EDD0-40B0-B90E-DA6DE78C71D3}" srcOrd="0" destOrd="0" presId="urn:microsoft.com/office/officeart/2005/8/layout/default"/>
    <dgm:cxn modelId="{0C576935-5DA7-408F-8D23-E9E541B78261}" type="presOf" srcId="{025261C4-32B4-458C-BB48-AE7F4C5093A2}" destId="{C508E7C2-C4BD-4D39-ADF6-1DFF9F96312A}" srcOrd="0" destOrd="0" presId="urn:microsoft.com/office/officeart/2005/8/layout/default"/>
    <dgm:cxn modelId="{62CAB567-B69F-4CD1-A2ED-3FFB3F819E6B}" srcId="{98B07D21-EF5C-4959-89F7-5D145FE4A180}" destId="{025261C4-32B4-458C-BB48-AE7F4C5093A2}" srcOrd="1" destOrd="0" parTransId="{17DFD844-71CB-4B6C-82B1-0F44044A6D6D}" sibTransId="{AEFD6203-C9A6-41E5-A93D-E4465CA5B723}"/>
    <dgm:cxn modelId="{9BAE9A7E-9211-47A4-A956-7FC764E07E18}" srcId="{98B07D21-EF5C-4959-89F7-5D145FE4A180}" destId="{52A5FC46-4A68-43E5-8A31-C0820F89BE63}" srcOrd="2" destOrd="0" parTransId="{280A620F-0ABF-4998-9C89-CCEDC7C05911}" sibTransId="{BF0CAB30-C0C6-45D2-ADFD-25ABB5F24BAF}"/>
    <dgm:cxn modelId="{DAE904A0-F3AA-4E1D-AC4F-0D41F1529EB4}" srcId="{98B07D21-EF5C-4959-89F7-5D145FE4A180}" destId="{6003E4E2-81D5-42EF-AF86-82F9D17521E4}" srcOrd="0" destOrd="0" parTransId="{A0986BF9-3484-4D87-AFAE-3D991269CFFA}" sibTransId="{97C216EC-1C92-4623-B811-2C4DBC8EA8BC}"/>
    <dgm:cxn modelId="{5E12BAA8-0AB5-41EA-9E03-DB6299312854}" srcId="{98B07D21-EF5C-4959-89F7-5D145FE4A180}" destId="{FA691DAD-727E-4FB8-AE3C-924DA51AEA92}" srcOrd="3" destOrd="0" parTransId="{85FDFA1F-B4F8-4888-8D8D-727A069CCE26}" sibTransId="{3B3E1277-3B0F-4750-A541-949DD7696D3C}"/>
    <dgm:cxn modelId="{2D58F6BA-E08B-4094-AE42-A9BF8572FC2D}" srcId="{98B07D21-EF5C-4959-89F7-5D145FE4A180}" destId="{9412E6F1-9667-471C-9503-74A80BC9AFA8}" srcOrd="4" destOrd="0" parTransId="{3E4D0BFF-1283-42D0-8AC0-32C459A2D3ED}" sibTransId="{A05B3702-E070-49A8-96D8-AA884FAA897B}"/>
    <dgm:cxn modelId="{088A96C5-DF89-4FC2-B189-73F4458A65F2}" type="presOf" srcId="{FA691DAD-727E-4FB8-AE3C-924DA51AEA92}" destId="{50037252-E40A-4920-ADDD-05A46EA27ED5}" srcOrd="0" destOrd="0" presId="urn:microsoft.com/office/officeart/2005/8/layout/default"/>
    <dgm:cxn modelId="{FCEA8AD1-00EF-44F8-8F21-1A9ACE753909}" type="presOf" srcId="{6003E4E2-81D5-42EF-AF86-82F9D17521E4}" destId="{72BD7734-8557-4146-8371-AC429D9607B0}" srcOrd="0" destOrd="0" presId="urn:microsoft.com/office/officeart/2005/8/layout/default"/>
    <dgm:cxn modelId="{03C2FCD6-F774-4147-ADF8-21E1FE823289}" type="presOf" srcId="{52A5FC46-4A68-43E5-8A31-C0820F89BE63}" destId="{AC26111A-76DA-49D8-A783-D7E9819C89A0}" srcOrd="0" destOrd="0" presId="urn:microsoft.com/office/officeart/2005/8/layout/default"/>
    <dgm:cxn modelId="{09B7B2F7-D7C7-4783-BB5B-E97E2AA20D52}" type="presOf" srcId="{9412E6F1-9667-471C-9503-74A80BC9AFA8}" destId="{E855771D-7B46-47F0-B84B-F28F52057A2D}" srcOrd="0" destOrd="0" presId="urn:microsoft.com/office/officeart/2005/8/layout/default"/>
    <dgm:cxn modelId="{6D81AD98-B034-4E77-93CE-B3BC076CD359}" type="presParOf" srcId="{22F35C22-EDD0-40B0-B90E-DA6DE78C71D3}" destId="{72BD7734-8557-4146-8371-AC429D9607B0}" srcOrd="0" destOrd="0" presId="urn:microsoft.com/office/officeart/2005/8/layout/default"/>
    <dgm:cxn modelId="{25A87C58-0A0B-4013-BFBD-865DA390B610}" type="presParOf" srcId="{22F35C22-EDD0-40B0-B90E-DA6DE78C71D3}" destId="{CFBDFEDB-595E-4F09-A359-D174C0D7B068}" srcOrd="1" destOrd="0" presId="urn:microsoft.com/office/officeart/2005/8/layout/default"/>
    <dgm:cxn modelId="{E49A95A1-66DC-4482-9646-7D58AFFD99E5}" type="presParOf" srcId="{22F35C22-EDD0-40B0-B90E-DA6DE78C71D3}" destId="{C508E7C2-C4BD-4D39-ADF6-1DFF9F96312A}" srcOrd="2" destOrd="0" presId="urn:microsoft.com/office/officeart/2005/8/layout/default"/>
    <dgm:cxn modelId="{233A3FA6-EBD6-4492-8B02-4C1889E880F7}" type="presParOf" srcId="{22F35C22-EDD0-40B0-B90E-DA6DE78C71D3}" destId="{FCBAF02C-676B-4FA4-924F-27115C1858B7}" srcOrd="3" destOrd="0" presId="urn:microsoft.com/office/officeart/2005/8/layout/default"/>
    <dgm:cxn modelId="{B68415D7-CFCD-4344-876F-E47AC07AECBC}" type="presParOf" srcId="{22F35C22-EDD0-40B0-B90E-DA6DE78C71D3}" destId="{AC26111A-76DA-49D8-A783-D7E9819C89A0}" srcOrd="4" destOrd="0" presId="urn:microsoft.com/office/officeart/2005/8/layout/default"/>
    <dgm:cxn modelId="{91D42261-F809-4CD8-BD18-EFEA8045E5C9}" type="presParOf" srcId="{22F35C22-EDD0-40B0-B90E-DA6DE78C71D3}" destId="{E0A5A04D-CDE5-4823-842E-01008D7AA2E3}" srcOrd="5" destOrd="0" presId="urn:microsoft.com/office/officeart/2005/8/layout/default"/>
    <dgm:cxn modelId="{2D93430E-9BFA-4E32-B3A7-F4097977AB14}" type="presParOf" srcId="{22F35C22-EDD0-40B0-B90E-DA6DE78C71D3}" destId="{50037252-E40A-4920-ADDD-05A46EA27ED5}" srcOrd="6" destOrd="0" presId="urn:microsoft.com/office/officeart/2005/8/layout/default"/>
    <dgm:cxn modelId="{931C9B1E-1E7F-4CC3-8BE5-80962F499087}" type="presParOf" srcId="{22F35C22-EDD0-40B0-B90E-DA6DE78C71D3}" destId="{AD622B73-D66E-4CF3-9BCF-0BC913B404A6}" srcOrd="7" destOrd="0" presId="urn:microsoft.com/office/officeart/2005/8/layout/default"/>
    <dgm:cxn modelId="{4E59AB6D-EE52-4BDB-8DAF-244E8AF4C0E2}" type="presParOf" srcId="{22F35C22-EDD0-40B0-B90E-DA6DE78C71D3}" destId="{E855771D-7B46-47F0-B84B-F28F52057A2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D7734-8557-4146-8371-AC429D9607B0}">
      <dsp:nvSpPr>
        <dsp:cNvPr id="0" name=""/>
        <dsp:cNvSpPr/>
      </dsp:nvSpPr>
      <dsp:spPr>
        <a:xfrm>
          <a:off x="0" y="730452"/>
          <a:ext cx="3175234" cy="1905140"/>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 lastClr="FFFFFF"/>
              </a:solidFill>
              <a:latin typeface="Calibri" panose="020F0502020204030204" pitchFamily="34" charset="0"/>
              <a:ea typeface="+mn-ea"/>
              <a:cs typeface="Times New Roman" panose="02020603050405020304" pitchFamily="18" charset="0"/>
            </a:rPr>
            <a:t>Atiende aproximadamente 1200 personas diariamente distribuidas en 35 especialidades y 5 servicios.</a:t>
          </a:r>
          <a:endParaRPr lang="es-EC" sz="2000" kern="1200" dirty="0">
            <a:solidFill>
              <a:sysClr val="window" lastClr="FFFFFF"/>
            </a:solidFill>
            <a:latin typeface="Calibri"/>
            <a:ea typeface="+mn-ea"/>
            <a:cs typeface="+mn-cs"/>
          </a:endParaRPr>
        </a:p>
      </dsp:txBody>
      <dsp:txXfrm>
        <a:off x="0" y="730452"/>
        <a:ext cx="3175234" cy="1905140"/>
      </dsp:txXfrm>
    </dsp:sp>
    <dsp:sp modelId="{C508E7C2-C4BD-4D39-ADF6-1DFF9F96312A}">
      <dsp:nvSpPr>
        <dsp:cNvPr id="0" name=""/>
        <dsp:cNvSpPr/>
      </dsp:nvSpPr>
      <dsp:spPr>
        <a:xfrm>
          <a:off x="3492757" y="730452"/>
          <a:ext cx="3175234" cy="1905140"/>
        </a:xfrm>
        <a:prstGeom prst="rect">
          <a:avLst/>
        </a:prstGeom>
        <a:solidFill>
          <a:srgbClr val="7030A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 lastClr="FFFFFF"/>
              </a:solidFill>
              <a:latin typeface="Calibri" panose="020F0502020204030204" pitchFamily="34" charset="0"/>
              <a:ea typeface="+mn-ea"/>
              <a:cs typeface="Times New Roman" panose="02020603050405020304" pitchFamily="18" charset="0"/>
            </a:rPr>
            <a:t>La asignación de los turnos se realiza en función a tres tipos.</a:t>
          </a:r>
          <a:endParaRPr lang="es-EC" sz="2000" kern="1200" dirty="0">
            <a:solidFill>
              <a:sysClr val="window" lastClr="FFFFFF"/>
            </a:solidFill>
            <a:latin typeface="Calibri"/>
            <a:ea typeface="+mn-ea"/>
            <a:cs typeface="+mn-cs"/>
          </a:endParaRPr>
        </a:p>
      </dsp:txBody>
      <dsp:txXfrm>
        <a:off x="3492757" y="730452"/>
        <a:ext cx="3175234" cy="1905140"/>
      </dsp:txXfrm>
    </dsp:sp>
    <dsp:sp modelId="{AC26111A-76DA-49D8-A783-D7E9819C89A0}">
      <dsp:nvSpPr>
        <dsp:cNvPr id="0" name=""/>
        <dsp:cNvSpPr/>
      </dsp:nvSpPr>
      <dsp:spPr>
        <a:xfrm>
          <a:off x="6985514" y="730452"/>
          <a:ext cx="3175234" cy="1905140"/>
        </a:xfrm>
        <a:prstGeom prst="rect">
          <a:avLst/>
        </a:prstGeom>
        <a:solidFill>
          <a:srgbClr val="3295AC"/>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bg1"/>
              </a:solidFill>
              <a:latin typeface="Calibri" panose="020F0502020204030204" pitchFamily="34" charset="0"/>
              <a:ea typeface="+mn-ea"/>
              <a:cs typeface="Times New Roman" panose="02020603050405020304" pitchFamily="18" charset="0"/>
            </a:rPr>
            <a:t>Para otorgar el turno en caso de ser primera vez se lo realiza a través de caja, cuando es subsecuente o extra se realiza mediante el médico tratante. </a:t>
          </a:r>
          <a:endParaRPr lang="es-EC" sz="2000" kern="1200" dirty="0">
            <a:solidFill>
              <a:schemeClr val="bg1"/>
            </a:solidFill>
            <a:latin typeface="Calibri"/>
            <a:ea typeface="+mn-ea"/>
            <a:cs typeface="+mn-cs"/>
          </a:endParaRPr>
        </a:p>
      </dsp:txBody>
      <dsp:txXfrm>
        <a:off x="6985514" y="730452"/>
        <a:ext cx="3175234" cy="1905140"/>
      </dsp:txXfrm>
    </dsp:sp>
    <dsp:sp modelId="{50037252-E40A-4920-ADDD-05A46EA27ED5}">
      <dsp:nvSpPr>
        <dsp:cNvPr id="0" name=""/>
        <dsp:cNvSpPr/>
      </dsp:nvSpPr>
      <dsp:spPr>
        <a:xfrm>
          <a:off x="1495185" y="2953116"/>
          <a:ext cx="3175234" cy="1905140"/>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 lastClr="FFFFFF"/>
              </a:solidFill>
              <a:latin typeface="Calibri" panose="020F0502020204030204" pitchFamily="34" charset="0"/>
              <a:ea typeface="+mn-ea"/>
              <a:cs typeface="Times New Roman" panose="02020603050405020304" pitchFamily="18" charset="0"/>
            </a:rPr>
            <a:t>No se prioriza o clasifica sus pacientes. </a:t>
          </a:r>
          <a:endParaRPr lang="es-EC" sz="2000" kern="1200" dirty="0">
            <a:solidFill>
              <a:sysClr val="window" lastClr="FFFFFF"/>
            </a:solidFill>
            <a:latin typeface="Calibri"/>
            <a:ea typeface="+mn-ea"/>
            <a:cs typeface="+mn-cs"/>
          </a:endParaRPr>
        </a:p>
      </dsp:txBody>
      <dsp:txXfrm>
        <a:off x="1495185" y="2953116"/>
        <a:ext cx="3175234" cy="1905140"/>
      </dsp:txXfrm>
    </dsp:sp>
    <dsp:sp modelId="{E855771D-7B46-47F0-B84B-F28F52057A2D}">
      <dsp:nvSpPr>
        <dsp:cNvPr id="0" name=""/>
        <dsp:cNvSpPr/>
      </dsp:nvSpPr>
      <dsp:spPr>
        <a:xfrm>
          <a:off x="5634865" y="2922977"/>
          <a:ext cx="3175234" cy="1905140"/>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 lastClr="FFFFFF"/>
              </a:solidFill>
              <a:latin typeface="Calibri" panose="020F0502020204030204" pitchFamily="34" charset="0"/>
              <a:ea typeface="+mn-ea"/>
              <a:cs typeface="Times New Roman" panose="02020603050405020304" pitchFamily="18" charset="0"/>
            </a:rPr>
            <a:t>Se asigna de acuerdo a la disponibilidad de la agenda. </a:t>
          </a:r>
          <a:endParaRPr lang="es-EC" sz="2000" kern="1200" dirty="0">
            <a:solidFill>
              <a:sysClr val="window" lastClr="FFFFFF"/>
            </a:solidFill>
            <a:latin typeface="Calibri"/>
            <a:ea typeface="+mn-ea"/>
            <a:cs typeface="+mn-cs"/>
          </a:endParaRPr>
        </a:p>
      </dsp:txBody>
      <dsp:txXfrm>
        <a:off x="5634865" y="2922977"/>
        <a:ext cx="3175234" cy="190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D7734-8557-4146-8371-AC429D9607B0}">
      <dsp:nvSpPr>
        <dsp:cNvPr id="0" name=""/>
        <dsp:cNvSpPr/>
      </dsp:nvSpPr>
      <dsp:spPr>
        <a:xfrm>
          <a:off x="0" y="730452"/>
          <a:ext cx="3175234" cy="1905140"/>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Saturación de turnos en el área de emergencia</a:t>
          </a:r>
          <a:r>
            <a:rPr lang="es-ES" sz="2000" kern="1200" dirty="0">
              <a:solidFill>
                <a:sysClr val="window" lastClr="FFFFFF"/>
              </a:solidFill>
              <a:latin typeface="Calibri" panose="020F0502020204030204" pitchFamily="34" charset="0"/>
              <a:ea typeface="+mn-ea"/>
              <a:cs typeface="Times New Roman" panose="02020603050405020304" pitchFamily="18" charset="0"/>
            </a:rPr>
            <a:t>.</a:t>
          </a:r>
          <a:endParaRPr lang="es-EC" sz="2000" kern="1200" dirty="0">
            <a:solidFill>
              <a:sysClr val="window" lastClr="FFFFFF"/>
            </a:solidFill>
            <a:latin typeface="Calibri"/>
            <a:ea typeface="+mn-ea"/>
            <a:cs typeface="+mn-cs"/>
          </a:endParaRPr>
        </a:p>
      </dsp:txBody>
      <dsp:txXfrm>
        <a:off x="0" y="730452"/>
        <a:ext cx="3175234" cy="1905140"/>
      </dsp:txXfrm>
    </dsp:sp>
    <dsp:sp modelId="{C508E7C2-C4BD-4D39-ADF6-1DFF9F96312A}">
      <dsp:nvSpPr>
        <dsp:cNvPr id="0" name=""/>
        <dsp:cNvSpPr/>
      </dsp:nvSpPr>
      <dsp:spPr>
        <a:xfrm>
          <a:off x="3492757" y="730452"/>
          <a:ext cx="3175234" cy="1905140"/>
        </a:xfrm>
        <a:prstGeom prst="rect">
          <a:avLst/>
        </a:prstGeom>
        <a:solidFill>
          <a:srgbClr val="7030A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Pérdidas económicas a la casa de salud</a:t>
          </a:r>
          <a:r>
            <a:rPr lang="es-ES" sz="2000" kern="1200" dirty="0">
              <a:solidFill>
                <a:sysClr val="window" lastClr="FFFFFF"/>
              </a:solidFill>
              <a:latin typeface="Calibri" panose="020F0502020204030204" pitchFamily="34" charset="0"/>
              <a:ea typeface="+mn-ea"/>
              <a:cs typeface="Times New Roman" panose="02020603050405020304" pitchFamily="18" charset="0"/>
            </a:rPr>
            <a:t>.</a:t>
          </a:r>
          <a:endParaRPr lang="es-EC" sz="2000" kern="1200" dirty="0">
            <a:solidFill>
              <a:sysClr val="window" lastClr="FFFFFF"/>
            </a:solidFill>
            <a:latin typeface="Calibri"/>
            <a:ea typeface="+mn-ea"/>
            <a:cs typeface="+mn-cs"/>
          </a:endParaRPr>
        </a:p>
      </dsp:txBody>
      <dsp:txXfrm>
        <a:off x="3492757" y="730452"/>
        <a:ext cx="3175234" cy="1905140"/>
      </dsp:txXfrm>
    </dsp:sp>
    <dsp:sp modelId="{AC26111A-76DA-49D8-A783-D7E9819C89A0}">
      <dsp:nvSpPr>
        <dsp:cNvPr id="0" name=""/>
        <dsp:cNvSpPr/>
      </dsp:nvSpPr>
      <dsp:spPr>
        <a:xfrm>
          <a:off x="6985514" y="730452"/>
          <a:ext cx="3175234" cy="1905140"/>
        </a:xfrm>
        <a:prstGeom prst="rect">
          <a:avLst/>
        </a:prstGeom>
        <a:solidFill>
          <a:srgbClr val="3295AC"/>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Falta de atención oportuna a pacientes considerados como críticos</a:t>
          </a:r>
          <a:r>
            <a:rPr lang="es-ES" sz="2000" kern="1200" dirty="0">
              <a:solidFill>
                <a:schemeClr val="bg1"/>
              </a:solidFill>
              <a:latin typeface="Calibri" panose="020F0502020204030204" pitchFamily="34" charset="0"/>
              <a:ea typeface="+mn-ea"/>
              <a:cs typeface="Times New Roman" panose="02020603050405020304" pitchFamily="18" charset="0"/>
            </a:rPr>
            <a:t>. </a:t>
          </a:r>
          <a:endParaRPr lang="es-EC" sz="2000" kern="1200" dirty="0">
            <a:solidFill>
              <a:schemeClr val="bg1"/>
            </a:solidFill>
            <a:latin typeface="Calibri"/>
            <a:ea typeface="+mn-ea"/>
            <a:cs typeface="+mn-cs"/>
          </a:endParaRPr>
        </a:p>
      </dsp:txBody>
      <dsp:txXfrm>
        <a:off x="6985514" y="730452"/>
        <a:ext cx="3175234" cy="1905140"/>
      </dsp:txXfrm>
    </dsp:sp>
    <dsp:sp modelId="{50037252-E40A-4920-ADDD-05A46EA27ED5}">
      <dsp:nvSpPr>
        <dsp:cNvPr id="0" name=""/>
        <dsp:cNvSpPr/>
      </dsp:nvSpPr>
      <dsp:spPr>
        <a:xfrm>
          <a:off x="1495185" y="2953116"/>
          <a:ext cx="3175234" cy="1905140"/>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No permite realizar una planificación correcta entre los horarios médicos y la agenda de consulta externa</a:t>
          </a:r>
          <a:r>
            <a:rPr lang="es-ES" sz="2000" kern="1200" dirty="0">
              <a:solidFill>
                <a:sysClr val="window" lastClr="FFFFFF"/>
              </a:solidFill>
              <a:latin typeface="Calibri" panose="020F0502020204030204" pitchFamily="34" charset="0"/>
              <a:ea typeface="+mn-ea"/>
              <a:cs typeface="Times New Roman" panose="02020603050405020304" pitchFamily="18" charset="0"/>
            </a:rPr>
            <a:t>. </a:t>
          </a:r>
          <a:endParaRPr lang="es-EC" sz="2000" kern="1200" dirty="0">
            <a:solidFill>
              <a:sysClr val="window" lastClr="FFFFFF"/>
            </a:solidFill>
            <a:latin typeface="Calibri"/>
            <a:ea typeface="+mn-ea"/>
            <a:cs typeface="+mn-cs"/>
          </a:endParaRPr>
        </a:p>
      </dsp:txBody>
      <dsp:txXfrm>
        <a:off x="1495185" y="2953116"/>
        <a:ext cx="3175234" cy="1905140"/>
      </dsp:txXfrm>
    </dsp:sp>
    <dsp:sp modelId="{E855771D-7B46-47F0-B84B-F28F52057A2D}">
      <dsp:nvSpPr>
        <dsp:cNvPr id="0" name=""/>
        <dsp:cNvSpPr/>
      </dsp:nvSpPr>
      <dsp:spPr>
        <a:xfrm>
          <a:off x="5634865" y="2922977"/>
          <a:ext cx="3175234" cy="1905140"/>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No se dispone de un método de re agendamiento óptimo</a:t>
          </a:r>
          <a:r>
            <a:rPr lang="es-ES" sz="2000" kern="1200" dirty="0">
              <a:solidFill>
                <a:sysClr val="window" lastClr="FFFFFF"/>
              </a:solidFill>
              <a:latin typeface="Calibri" panose="020F0502020204030204" pitchFamily="34" charset="0"/>
              <a:ea typeface="+mn-ea"/>
              <a:cs typeface="Times New Roman" panose="02020603050405020304" pitchFamily="18" charset="0"/>
            </a:rPr>
            <a:t>. </a:t>
          </a:r>
          <a:endParaRPr lang="es-EC" sz="2000" kern="1200" dirty="0">
            <a:solidFill>
              <a:sysClr val="window" lastClr="FFFFFF"/>
            </a:solidFill>
            <a:latin typeface="Calibri"/>
            <a:ea typeface="+mn-ea"/>
            <a:cs typeface="+mn-cs"/>
          </a:endParaRPr>
        </a:p>
      </dsp:txBody>
      <dsp:txXfrm>
        <a:off x="5634865" y="2922977"/>
        <a:ext cx="3175234" cy="19051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D19AE-2457-42C4-825F-7A02BFAB2241}" type="datetimeFigureOut">
              <a:rPr lang="es-EC" smtClean="0"/>
              <a:t>23/10/2020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B1239-D034-4FF4-98FA-5C21EB4E3288}" type="slidenum">
              <a:rPr lang="es-EC" smtClean="0"/>
              <a:t>‹Nº›</a:t>
            </a:fld>
            <a:endParaRPr lang="es-EC"/>
          </a:p>
        </p:txBody>
      </p:sp>
    </p:spTree>
    <p:extLst>
      <p:ext uri="{BB962C8B-B14F-4D97-AF65-F5344CB8AC3E}">
        <p14:creationId xmlns:p14="http://schemas.microsoft.com/office/powerpoint/2010/main" val="426165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los últimos años la demanda de atención en el hospital se ha incrementado, sin embargo la capacidad de atención, así como el proceso de agendamiento de citas médicas se ha mantenido igual, motivo por el cual un paciente debe esperar entre dos a tres meses para obtener un turno a través del área de consulta externa, esto sin considerar que para llegar al Hospital de Especialidades debió pasar tiempo esperando la atención en un policlínico hasta que el mismo realice la transferencia del paciente a la casa de salud de tercer nivel.</a:t>
            </a:r>
          </a:p>
          <a:p>
            <a:endParaRPr lang="es-EC" dirty="0">
              <a:sym typeface="Wingdings" panose="05000000000000000000" pitchFamily="2" charset="2"/>
            </a:endParaRPr>
          </a:p>
          <a:p>
            <a:endParaRPr lang="es-EC" dirty="0">
              <a:sym typeface="Wingdings" panose="05000000000000000000" pitchFamily="2" charset="2"/>
            </a:endParaRPr>
          </a:p>
          <a:p>
            <a:endParaRPr lang="es-EC"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3</a:t>
            </a:fld>
            <a:endParaRPr lang="es-EC"/>
          </a:p>
        </p:txBody>
      </p:sp>
    </p:spTree>
    <p:extLst>
      <p:ext uri="{BB962C8B-B14F-4D97-AF65-F5344CB8AC3E}">
        <p14:creationId xmlns:p14="http://schemas.microsoft.com/office/powerpoint/2010/main" val="280346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12</a:t>
            </a:fld>
            <a:endParaRPr lang="es-EC"/>
          </a:p>
        </p:txBody>
      </p:sp>
    </p:spTree>
    <p:extLst>
      <p:ext uri="{BB962C8B-B14F-4D97-AF65-F5344CB8AC3E}">
        <p14:creationId xmlns:p14="http://schemas.microsoft.com/office/powerpoint/2010/main" val="1411045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13</a:t>
            </a:fld>
            <a:endParaRPr lang="es-EC"/>
          </a:p>
        </p:txBody>
      </p:sp>
    </p:spTree>
    <p:extLst>
      <p:ext uri="{BB962C8B-B14F-4D97-AF65-F5344CB8AC3E}">
        <p14:creationId xmlns:p14="http://schemas.microsoft.com/office/powerpoint/2010/main" val="115922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14</a:t>
            </a:fld>
            <a:endParaRPr lang="es-EC"/>
          </a:p>
        </p:txBody>
      </p:sp>
    </p:spTree>
    <p:extLst>
      <p:ext uri="{BB962C8B-B14F-4D97-AF65-F5344CB8AC3E}">
        <p14:creationId xmlns:p14="http://schemas.microsoft.com/office/powerpoint/2010/main" val="384553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15</a:t>
            </a:fld>
            <a:endParaRPr lang="es-EC"/>
          </a:p>
        </p:txBody>
      </p:sp>
    </p:spTree>
    <p:extLst>
      <p:ext uri="{BB962C8B-B14F-4D97-AF65-F5344CB8AC3E}">
        <p14:creationId xmlns:p14="http://schemas.microsoft.com/office/powerpoint/2010/main" val="25234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16</a:t>
            </a:fld>
            <a:endParaRPr lang="es-EC"/>
          </a:p>
        </p:txBody>
      </p:sp>
    </p:spTree>
    <p:extLst>
      <p:ext uri="{BB962C8B-B14F-4D97-AF65-F5344CB8AC3E}">
        <p14:creationId xmlns:p14="http://schemas.microsoft.com/office/powerpoint/2010/main" val="48205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17</a:t>
            </a:fld>
            <a:endParaRPr lang="es-EC"/>
          </a:p>
        </p:txBody>
      </p:sp>
    </p:spTree>
    <p:extLst>
      <p:ext uri="{BB962C8B-B14F-4D97-AF65-F5344CB8AC3E}">
        <p14:creationId xmlns:p14="http://schemas.microsoft.com/office/powerpoint/2010/main" val="84005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18</a:t>
            </a:fld>
            <a:endParaRPr lang="es-EC"/>
          </a:p>
        </p:txBody>
      </p:sp>
    </p:spTree>
    <p:extLst>
      <p:ext uri="{BB962C8B-B14F-4D97-AF65-F5344CB8AC3E}">
        <p14:creationId xmlns:p14="http://schemas.microsoft.com/office/powerpoint/2010/main" val="271463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19</a:t>
            </a:fld>
            <a:endParaRPr lang="es-EC"/>
          </a:p>
        </p:txBody>
      </p:sp>
    </p:spTree>
    <p:extLst>
      <p:ext uri="{BB962C8B-B14F-4D97-AF65-F5344CB8AC3E}">
        <p14:creationId xmlns:p14="http://schemas.microsoft.com/office/powerpoint/2010/main" val="405902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20</a:t>
            </a:fld>
            <a:endParaRPr lang="es-EC"/>
          </a:p>
        </p:txBody>
      </p:sp>
    </p:spTree>
    <p:extLst>
      <p:ext uri="{BB962C8B-B14F-4D97-AF65-F5344CB8AC3E}">
        <p14:creationId xmlns:p14="http://schemas.microsoft.com/office/powerpoint/2010/main" val="388697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21</a:t>
            </a:fld>
            <a:endParaRPr lang="es-EC"/>
          </a:p>
        </p:txBody>
      </p:sp>
    </p:spTree>
    <p:extLst>
      <p:ext uri="{BB962C8B-B14F-4D97-AF65-F5344CB8AC3E}">
        <p14:creationId xmlns:p14="http://schemas.microsoft.com/office/powerpoint/2010/main" val="238015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sym typeface="Wingdings" panose="05000000000000000000" pitchFamily="2" charset="2"/>
              </a:rPr>
              <a:t>TIPOS</a:t>
            </a:r>
            <a:r>
              <a:rPr lang="es-EC" baseline="0" dirty="0">
                <a:sym typeface="Wingdings" panose="05000000000000000000" pitchFamily="2" charset="2"/>
              </a:rPr>
              <a:t> DE TURNOS SON</a:t>
            </a:r>
          </a:p>
          <a:p>
            <a:pPr marL="171450" indent="-171450">
              <a:buFontTx/>
              <a:buChar char="-"/>
            </a:pPr>
            <a:r>
              <a:rPr lang="es-EC" baseline="0" dirty="0">
                <a:sym typeface="Wingdings" panose="05000000000000000000" pitchFamily="2" charset="2"/>
              </a:rPr>
              <a:t>PRIMERA VEZ</a:t>
            </a:r>
          </a:p>
          <a:p>
            <a:pPr marL="171450" indent="-171450">
              <a:buFontTx/>
              <a:buChar char="-"/>
            </a:pPr>
            <a:r>
              <a:rPr lang="es-EC" baseline="0" dirty="0">
                <a:sym typeface="Wingdings" panose="05000000000000000000" pitchFamily="2" charset="2"/>
              </a:rPr>
              <a:t>SUBSECUENTES</a:t>
            </a:r>
          </a:p>
          <a:p>
            <a:pPr marL="171450" indent="-171450">
              <a:buFontTx/>
              <a:buChar char="-"/>
            </a:pPr>
            <a:r>
              <a:rPr lang="es-EC" baseline="0" dirty="0">
                <a:sym typeface="Wingdings" panose="05000000000000000000" pitchFamily="2" charset="2"/>
              </a:rPr>
              <a:t>EXTRAS</a:t>
            </a:r>
            <a:endParaRPr lang="es-EC" dirty="0">
              <a:sym typeface="Wingdings" panose="05000000000000000000" pitchFamily="2" charset="2"/>
            </a:endParaRPr>
          </a:p>
          <a:p>
            <a:endParaRPr lang="es-EC"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4</a:t>
            </a:fld>
            <a:endParaRPr lang="es-EC"/>
          </a:p>
        </p:txBody>
      </p:sp>
    </p:spTree>
    <p:extLst>
      <p:ext uri="{BB962C8B-B14F-4D97-AF65-F5344CB8AC3E}">
        <p14:creationId xmlns:p14="http://schemas.microsoft.com/office/powerpoint/2010/main" val="89433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PÉRDIDAS</a:t>
            </a:r>
            <a:r>
              <a:rPr lang="es-EC" baseline="0" dirty="0"/>
              <a:t> </a:t>
            </a:r>
            <a:r>
              <a:rPr lang="es-EC" baseline="0" dirty="0" err="1"/>
              <a:t>ECONOMICAS</a:t>
            </a:r>
            <a:r>
              <a:rPr lang="es-EC" baseline="0" dirty="0"/>
              <a:t> YA QUE EN EMERGENCIA NO SE FACTURA EL </a:t>
            </a:r>
            <a:r>
              <a:rPr lang="es-EC" baseline="0" dirty="0" err="1"/>
              <a:t>TRIAGE</a:t>
            </a:r>
            <a:r>
              <a:rPr lang="es-EC" baseline="0" dirty="0"/>
              <a:t>, SINO CUANDO EL PACIENTE RECIBE PROPIAMENTE LA ATENCIÓN.</a:t>
            </a:r>
          </a:p>
          <a:p>
            <a:r>
              <a:rPr lang="es-EC" baseline="0" dirty="0"/>
              <a:t>EN CONSULTA EXTERNA SE GENERA LA FACTURA DESDE QUE EL PACIENTE RECIBE EL TURNO PARA SU CONSULTA MÉDICA.</a:t>
            </a:r>
          </a:p>
          <a:p>
            <a:endParaRPr lang="es-EC" baseline="0" dirty="0"/>
          </a:p>
          <a:p>
            <a:r>
              <a:rPr lang="es-EC" baseline="0" dirty="0"/>
              <a:t>RE AGENDAMIENTO CONSIDERANDO CIRCUNSTANCIAS ESPECIALES EN LAS QUE EL HOSPITAL NO PUEDE ATENDER EN EL </a:t>
            </a:r>
            <a:r>
              <a:rPr lang="es-EC" baseline="0" dirty="0" err="1"/>
              <a:t>AREA</a:t>
            </a:r>
            <a:r>
              <a:rPr lang="es-EC" baseline="0" dirty="0"/>
              <a:t> DE CONSULTA EXTERNA, COMO POR EJEMPLO ESTADO DE EXCEPCIÓN Y PANDEMIA</a:t>
            </a:r>
          </a:p>
        </p:txBody>
      </p:sp>
      <p:sp>
        <p:nvSpPr>
          <p:cNvPr id="4" name="Marcador de número de diapositiva 3"/>
          <p:cNvSpPr>
            <a:spLocks noGrp="1"/>
          </p:cNvSpPr>
          <p:nvPr>
            <p:ph type="sldNum" sz="quarter" idx="5"/>
          </p:nvPr>
        </p:nvSpPr>
        <p:spPr/>
        <p:txBody>
          <a:bodyPr/>
          <a:lstStyle/>
          <a:p>
            <a:fld id="{CDB2A9AA-DE45-40E7-A72A-77A108DBDE50}" type="slidenum">
              <a:rPr lang="es-EC" smtClean="0"/>
              <a:t>5</a:t>
            </a:fld>
            <a:endParaRPr lang="es-EC"/>
          </a:p>
        </p:txBody>
      </p:sp>
    </p:spTree>
    <p:extLst>
      <p:ext uri="{BB962C8B-B14F-4D97-AF65-F5344CB8AC3E}">
        <p14:creationId xmlns:p14="http://schemas.microsoft.com/office/powerpoint/2010/main" val="195402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6</a:t>
            </a:fld>
            <a:endParaRPr lang="es-EC"/>
          </a:p>
        </p:txBody>
      </p:sp>
    </p:spTree>
    <p:extLst>
      <p:ext uri="{BB962C8B-B14F-4D97-AF65-F5344CB8AC3E}">
        <p14:creationId xmlns:p14="http://schemas.microsoft.com/office/powerpoint/2010/main" val="133465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Clasificación en función del </a:t>
            </a:r>
            <a:r>
              <a:rPr lang="es-EC" baseline="0" dirty="0" err="1"/>
              <a:t>catalógo</a:t>
            </a:r>
            <a:r>
              <a:rPr lang="es-EC" baseline="0" dirty="0"/>
              <a:t> de enfermedades cie-10, para luego comparar los datos del catalogo con los que se tenía anteriormente para obtener el valor de la distancia y determinar de acuerdo al peso si son catastróficas o no . </a:t>
            </a:r>
          </a:p>
          <a:p>
            <a:endParaRPr lang="es-EC" baseline="0" dirty="0"/>
          </a:p>
          <a:p>
            <a:r>
              <a:rPr lang="es-EC" baseline="0" dirty="0"/>
              <a:t>Priorización después de la clasificación en base a modelos de entrenamiento de aprendizaje supervisado.</a:t>
            </a:r>
          </a:p>
          <a:p>
            <a:endParaRPr lang="es-EC" baseline="0" dirty="0"/>
          </a:p>
          <a:p>
            <a:r>
              <a:rPr lang="es-EC" baseline="0" dirty="0"/>
              <a:t>Evaluación: resultados de matriz de confusión de modelos</a:t>
            </a:r>
          </a:p>
          <a:p>
            <a:endParaRPr lang="es-EC" baseline="0" dirty="0"/>
          </a:p>
          <a:p>
            <a:r>
              <a:rPr lang="es-EC" baseline="0" dirty="0"/>
              <a:t>Validación: simulación y análisis de resultados donde se refleja los días de atención sin el modelo y utilizando el modelo.</a:t>
            </a: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7</a:t>
            </a:fld>
            <a:endParaRPr lang="es-EC"/>
          </a:p>
        </p:txBody>
      </p:sp>
    </p:spTree>
    <p:extLst>
      <p:ext uri="{BB962C8B-B14F-4D97-AF65-F5344CB8AC3E}">
        <p14:creationId xmlns:p14="http://schemas.microsoft.com/office/powerpoint/2010/main" val="337168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Para el proceso de Minería de Datos se analizó </a:t>
            </a:r>
            <a:r>
              <a:rPr lang="es-EC" sz="1200" kern="1200" dirty="0" err="1">
                <a:solidFill>
                  <a:schemeClr val="tx1"/>
                </a:solidFill>
                <a:effectLst/>
                <a:latin typeface="+mn-lt"/>
                <a:ea typeface="+mn-ea"/>
                <a:cs typeface="+mn-cs"/>
              </a:rPr>
              <a:t>KNIME</a:t>
            </a:r>
            <a:r>
              <a:rPr lang="es-EC" sz="1200" kern="1200" dirty="0">
                <a:solidFill>
                  <a:schemeClr val="tx1"/>
                </a:solidFill>
                <a:effectLst/>
                <a:latin typeface="+mn-lt"/>
                <a:ea typeface="+mn-ea"/>
                <a:cs typeface="+mn-cs"/>
              </a:rPr>
              <a:t> y </a:t>
            </a:r>
            <a:r>
              <a:rPr lang="es-EC" sz="1200" kern="1200" dirty="0" err="1">
                <a:solidFill>
                  <a:schemeClr val="tx1"/>
                </a:solidFill>
                <a:effectLst/>
                <a:latin typeface="+mn-lt"/>
                <a:ea typeface="+mn-ea"/>
                <a:cs typeface="+mn-cs"/>
              </a:rPr>
              <a:t>RapidMiner</a:t>
            </a:r>
            <a:r>
              <a:rPr lang="es-EC" sz="1200" kern="1200" dirty="0">
                <a:solidFill>
                  <a:schemeClr val="tx1"/>
                </a:solidFill>
                <a:effectLst/>
                <a:latin typeface="+mn-lt"/>
                <a:ea typeface="+mn-ea"/>
                <a:cs typeface="+mn-cs"/>
              </a:rPr>
              <a:t>, siendo más eficiente </a:t>
            </a:r>
            <a:r>
              <a:rPr lang="es-EC" sz="1200" kern="1200" dirty="0" err="1">
                <a:solidFill>
                  <a:schemeClr val="tx1"/>
                </a:solidFill>
                <a:effectLst/>
                <a:latin typeface="+mn-lt"/>
                <a:ea typeface="+mn-ea"/>
                <a:cs typeface="+mn-cs"/>
              </a:rPr>
              <a:t>KNIME</a:t>
            </a:r>
            <a:r>
              <a:rPr lang="es-EC" sz="1200" kern="1200" dirty="0">
                <a:solidFill>
                  <a:schemeClr val="tx1"/>
                </a:solidFill>
                <a:effectLst/>
                <a:latin typeface="+mn-lt"/>
                <a:ea typeface="+mn-ea"/>
                <a:cs typeface="+mn-cs"/>
              </a:rPr>
              <a:t>. Esta herramienta se recomienda para personas que están iniciando en el manejo de software para el análisis de datos, como para aquellas que tienen experiencia en este tema, además el software presenta componentes muy robustos que incluso permiten incorporar adicionales mediante el uso de otras librerías </a:t>
            </a:r>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8</a:t>
            </a:fld>
            <a:endParaRPr lang="es-EC"/>
          </a:p>
        </p:txBody>
      </p:sp>
    </p:spTree>
    <p:extLst>
      <p:ext uri="{BB962C8B-B14F-4D97-AF65-F5344CB8AC3E}">
        <p14:creationId xmlns:p14="http://schemas.microsoft.com/office/powerpoint/2010/main" val="273978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i="1" kern="1200" dirty="0">
                <a:solidFill>
                  <a:schemeClr val="tx1"/>
                </a:solidFill>
                <a:effectLst/>
                <a:latin typeface="+mn-lt"/>
                <a:ea typeface="+mn-ea"/>
                <a:cs typeface="+mn-cs"/>
              </a:rPr>
              <a:t>Fase 6. Despliegue o Implementación</a:t>
            </a:r>
          </a:p>
          <a:p>
            <a:r>
              <a:rPr lang="es-EC" sz="1200" kern="1200" dirty="0">
                <a:solidFill>
                  <a:schemeClr val="tx1"/>
                </a:solidFill>
                <a:effectLst/>
                <a:latin typeface="+mn-lt"/>
                <a:ea typeface="+mn-ea"/>
                <a:cs typeface="+mn-cs"/>
              </a:rPr>
              <a:t>Esta fase intenta crear un nuevo conocimiento acerca de los datos de entrada que han sido analizados y sometidos a varios tipos de modelado, por lo que toda esta información tendrá que posteriormente ser evaluada por completo y durante este proceso verificar los pasos y tareas ejecutadas antes de la culminación del proyecto. De esta manera se puede generar un informe o incluso automatizar un proceso, como en el caso de este estudio.</a:t>
            </a:r>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9</a:t>
            </a:fld>
            <a:endParaRPr lang="es-EC"/>
          </a:p>
        </p:txBody>
      </p:sp>
    </p:spTree>
    <p:extLst>
      <p:ext uri="{BB962C8B-B14F-4D97-AF65-F5344CB8AC3E}">
        <p14:creationId xmlns:p14="http://schemas.microsoft.com/office/powerpoint/2010/main" val="20954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i="1" kern="1200" dirty="0">
                <a:solidFill>
                  <a:schemeClr val="tx1"/>
                </a:solidFill>
                <a:effectLst/>
                <a:latin typeface="+mn-lt"/>
                <a:ea typeface="+mn-ea"/>
                <a:cs typeface="+mn-cs"/>
              </a:rPr>
              <a:t>Fase 6. Despliegue o Implementación</a:t>
            </a:r>
          </a:p>
          <a:p>
            <a:r>
              <a:rPr lang="es-EC" sz="1200" kern="1200" dirty="0">
                <a:solidFill>
                  <a:schemeClr val="tx1"/>
                </a:solidFill>
                <a:effectLst/>
                <a:latin typeface="+mn-lt"/>
                <a:ea typeface="+mn-ea"/>
                <a:cs typeface="+mn-cs"/>
              </a:rPr>
              <a:t>Esta fase intenta crear un nuevo conocimiento acerca de los datos de entrada que han sido analizados y sometidos a varios tipos de modelado, por lo que toda esta información tendrá que posteriormente ser evaluada por completo y durante este proceso verificar los pasos y tareas ejecutadas antes de la culminación del proyecto. De esta manera se puede generar un informe o incluso automatizar un proceso, como en el caso de este estudio.</a:t>
            </a:r>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10</a:t>
            </a:fld>
            <a:endParaRPr lang="es-EC"/>
          </a:p>
        </p:txBody>
      </p:sp>
    </p:spTree>
    <p:extLst>
      <p:ext uri="{BB962C8B-B14F-4D97-AF65-F5344CB8AC3E}">
        <p14:creationId xmlns:p14="http://schemas.microsoft.com/office/powerpoint/2010/main" val="191484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i="1" kern="1200" dirty="0">
                <a:solidFill>
                  <a:schemeClr val="tx1"/>
                </a:solidFill>
                <a:effectLst/>
                <a:latin typeface="+mn-lt"/>
                <a:ea typeface="+mn-ea"/>
                <a:cs typeface="+mn-cs"/>
              </a:rPr>
              <a:t>Fase 6. Despliegue o Implementación</a:t>
            </a:r>
          </a:p>
          <a:p>
            <a:r>
              <a:rPr lang="es-EC" sz="1200" kern="1200" dirty="0">
                <a:solidFill>
                  <a:schemeClr val="tx1"/>
                </a:solidFill>
                <a:effectLst/>
                <a:latin typeface="+mn-lt"/>
                <a:ea typeface="+mn-ea"/>
                <a:cs typeface="+mn-cs"/>
              </a:rPr>
              <a:t>Esta fase intenta crear un nuevo conocimiento acerca de los datos de entrada que han sido analizados y sometidos a varios tipos de modelado, por lo que toda esta información tendrá que posteriormente ser evaluada por completo y durante este proceso verificar los pasos y tareas ejecutadas antes de la culminación del proyecto. De esta manera se puede generar un informe o incluso automatizar un proceso, como en el caso de este estudio.</a:t>
            </a:r>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11</a:t>
            </a:fld>
            <a:endParaRPr lang="es-EC"/>
          </a:p>
        </p:txBody>
      </p:sp>
    </p:spTree>
    <p:extLst>
      <p:ext uri="{BB962C8B-B14F-4D97-AF65-F5344CB8AC3E}">
        <p14:creationId xmlns:p14="http://schemas.microsoft.com/office/powerpoint/2010/main" val="347598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6822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5256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C476AC1-EB7F-4BEF-90D9-5764B50DAF8A}" type="datetimeFigureOut">
              <a:rPr lang="en-US" smtClean="0"/>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909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0576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8058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24507B7-F2DC-4B2C-B14D-58A9766807A2}" type="datetimeFigureOut">
              <a:rPr lang="en-US" smtClean="0"/>
              <a:t>10/23/2020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793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10/23/2020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880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10/23/2020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896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t>10/23/2020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7802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10/23/2020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427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t>10/23/2020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811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8293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t>10/23/2020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4389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800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2837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1_Diapositiva de título">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 y="981075"/>
            <a:ext cx="9143999" cy="5616576"/>
          </a:xfrm>
          <a:prstGeom prst="rect">
            <a:avLst/>
          </a:prstGeom>
          <a:noFill/>
          <a:ln>
            <a:noFill/>
          </a:ln>
        </p:spPr>
      </p:pic>
      <p:sp>
        <p:nvSpPr>
          <p:cNvPr id="13" name="Google Shape;13;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4" name="Google Shape;14;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5" name="Google Shape;15;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6" name="Google Shape;16;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pic>
        <p:nvPicPr>
          <p:cNvPr id="17" name="Google Shape;17;p2" descr="bannner 2"/>
          <p:cNvPicPr preferRelativeResize="0"/>
          <p:nvPr/>
        </p:nvPicPr>
        <p:blipFill rotWithShape="1">
          <a:blip r:embed="rId3">
            <a:alphaModFix/>
          </a:blip>
          <a:srcRect/>
          <a:stretch/>
        </p:blipFill>
        <p:spPr>
          <a:xfrm>
            <a:off x="1" y="5722938"/>
            <a:ext cx="9143999" cy="1135061"/>
          </a:xfrm>
          <a:prstGeom prst="rect">
            <a:avLst/>
          </a:prstGeom>
          <a:noFill/>
          <a:ln>
            <a:noFill/>
          </a:ln>
        </p:spPr>
      </p:pic>
      <p:sp>
        <p:nvSpPr>
          <p:cNvPr id="18" name="Google Shape;18;p2"/>
          <p:cNvSpPr/>
          <p:nvPr/>
        </p:nvSpPr>
        <p:spPr>
          <a:xfrm>
            <a:off x="289984" y="260351"/>
            <a:ext cx="1056400" cy="792000"/>
          </a:xfrm>
          <a:prstGeom prst="ellipse">
            <a:avLst/>
          </a:prstGeom>
          <a:solidFill>
            <a:schemeClr val="l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pic>
        <p:nvPicPr>
          <p:cNvPr id="19" name="Google Shape;19;p2"/>
          <p:cNvPicPr preferRelativeResize="0"/>
          <p:nvPr/>
        </p:nvPicPr>
        <p:blipFill rotWithShape="1">
          <a:blip r:embed="rId4">
            <a:alphaModFix/>
          </a:blip>
          <a:srcRect r="28042"/>
          <a:stretch/>
        </p:blipFill>
        <p:spPr>
          <a:xfrm>
            <a:off x="0" y="76200"/>
            <a:ext cx="3632548" cy="904875"/>
          </a:xfrm>
          <a:prstGeom prst="rect">
            <a:avLst/>
          </a:prstGeom>
          <a:noFill/>
          <a:ln>
            <a:noFill/>
          </a:ln>
        </p:spPr>
      </p:pic>
    </p:spTree>
    <p:extLst>
      <p:ext uri="{BB962C8B-B14F-4D97-AF65-F5344CB8AC3E}">
        <p14:creationId xmlns:p14="http://schemas.microsoft.com/office/powerpoint/2010/main" val="2090231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Diapositiva de título">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 y="981075"/>
            <a:ext cx="9143999" cy="5616576"/>
          </a:xfrm>
          <a:prstGeom prst="rect">
            <a:avLst/>
          </a:prstGeom>
          <a:noFill/>
          <a:ln>
            <a:noFill/>
          </a:ln>
        </p:spPr>
      </p:pic>
      <p:sp>
        <p:nvSpPr>
          <p:cNvPr id="13" name="Google Shape;13;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4" name="Google Shape;14;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algn="ct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5" name="Google Shape;15;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6" name="Google Shape;16;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algn="ctr">
              <a:buClr>
                <a:srgbClr val="000000"/>
              </a:buClr>
              <a:buSzPts val="1867"/>
              <a:buFont typeface="Arial"/>
              <a:buNone/>
            </a:pPr>
            <a:endParaRPr sz="1867" kern="0">
              <a:solidFill>
                <a:srgbClr val="000000"/>
              </a:solidFill>
              <a:latin typeface="Verdana"/>
              <a:ea typeface="Verdana"/>
              <a:cs typeface="Verdana"/>
              <a:sym typeface="Verdana"/>
            </a:endParaRPr>
          </a:p>
        </p:txBody>
      </p:sp>
      <p:pic>
        <p:nvPicPr>
          <p:cNvPr id="17" name="Google Shape;17;p2" descr="bannner 2"/>
          <p:cNvPicPr preferRelativeResize="0"/>
          <p:nvPr/>
        </p:nvPicPr>
        <p:blipFill rotWithShape="1">
          <a:blip r:embed="rId3">
            <a:alphaModFix/>
          </a:blip>
          <a:srcRect/>
          <a:stretch/>
        </p:blipFill>
        <p:spPr>
          <a:xfrm>
            <a:off x="1" y="5722938"/>
            <a:ext cx="9143999" cy="1135061"/>
          </a:xfrm>
          <a:prstGeom prst="rect">
            <a:avLst/>
          </a:prstGeom>
          <a:noFill/>
          <a:ln>
            <a:noFill/>
          </a:ln>
        </p:spPr>
      </p:pic>
      <p:sp>
        <p:nvSpPr>
          <p:cNvPr id="18" name="Google Shape;18;p2"/>
          <p:cNvSpPr/>
          <p:nvPr/>
        </p:nvSpPr>
        <p:spPr>
          <a:xfrm>
            <a:off x="289984" y="260351"/>
            <a:ext cx="1056400" cy="792000"/>
          </a:xfrm>
          <a:prstGeom prst="ellipse">
            <a:avLst/>
          </a:prstGeom>
          <a:solidFill>
            <a:schemeClr val="lt1"/>
          </a:soli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pic>
        <p:nvPicPr>
          <p:cNvPr id="19" name="Google Shape;19;p2"/>
          <p:cNvPicPr preferRelativeResize="0"/>
          <p:nvPr/>
        </p:nvPicPr>
        <p:blipFill rotWithShape="1">
          <a:blip r:embed="rId4">
            <a:alphaModFix/>
          </a:blip>
          <a:srcRect r="28042"/>
          <a:stretch/>
        </p:blipFill>
        <p:spPr>
          <a:xfrm>
            <a:off x="0" y="76200"/>
            <a:ext cx="3632548" cy="904875"/>
          </a:xfrm>
          <a:prstGeom prst="rect">
            <a:avLst/>
          </a:prstGeom>
          <a:noFill/>
          <a:ln>
            <a:noFill/>
          </a:ln>
        </p:spPr>
      </p:pic>
    </p:spTree>
    <p:extLst>
      <p:ext uri="{BB962C8B-B14F-4D97-AF65-F5344CB8AC3E}">
        <p14:creationId xmlns:p14="http://schemas.microsoft.com/office/powerpoint/2010/main" val="102008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22" name="Google Shape;2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r>
              <a:rPr lang="es-ES"/>
              <a:t>Haga clic para modificar el estilo de subtítulo del patrón</a:t>
            </a:r>
            <a:endParaRPr/>
          </a:p>
        </p:txBody>
      </p:sp>
      <p:sp>
        <p:nvSpPr>
          <p:cNvPr id="23" name="Google Shape;23;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fld id="{46032A38-37BF-4537-8EB4-CA12BAFC4AB4}" type="datetimeFigureOut">
              <a:rPr lang="es-EC" kern="0" smtClean="0"/>
              <a:pPr>
                <a:buClr>
                  <a:srgbClr val="000000"/>
                </a:buClr>
                <a:buFont typeface="Arial"/>
                <a:buNone/>
              </a:pPr>
              <a:t>23/10/2020</a:t>
            </a:fld>
            <a:endParaRPr lang="es-EC" kern="0"/>
          </a:p>
        </p:txBody>
      </p:sp>
      <p:sp>
        <p:nvSpPr>
          <p:cNvPr id="24" name="Google Shape;24;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endParaRPr lang="es-EC" kern="0"/>
          </a:p>
        </p:txBody>
      </p:sp>
      <p:sp>
        <p:nvSpPr>
          <p:cNvPr id="25" name="Google Shape;25;p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fld id="{CFEDAD1F-8D84-40BF-8E2F-2C3680EACEEA}" type="slidenum">
              <a:rPr lang="es-EC" kern="0" smtClean="0"/>
              <a:pPr>
                <a:buClr>
                  <a:srgbClr val="000000"/>
                </a:buClr>
                <a:buFont typeface="Arial"/>
                <a:buNone/>
              </a:pPr>
              <a:t>‹Nº›</a:t>
            </a:fld>
            <a:endParaRPr lang="es-EC" kern="0"/>
          </a:p>
        </p:txBody>
      </p:sp>
    </p:spTree>
    <p:extLst>
      <p:ext uri="{BB962C8B-B14F-4D97-AF65-F5344CB8AC3E}">
        <p14:creationId xmlns:p14="http://schemas.microsoft.com/office/powerpoint/2010/main" val="238665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spTree>
      <p:nvGrpSpPr>
        <p:cNvPr id="1" name="Shape 26"/>
        <p:cNvGrpSpPr/>
        <p:nvPr/>
      </p:nvGrpSpPr>
      <p:grpSpPr>
        <a:xfrm>
          <a:off x="0" y="0"/>
          <a:ext cx="0" cy="0"/>
          <a:chOff x="0" y="0"/>
          <a:chExt cx="0" cy="0"/>
        </a:xfrm>
      </p:grpSpPr>
      <p:sp>
        <p:nvSpPr>
          <p:cNvPr id="27" name="Google Shape;27;p4"/>
          <p:cNvSpPr/>
          <p:nvPr/>
        </p:nvSpPr>
        <p:spPr>
          <a:xfrm rot="5400000">
            <a:off x="10000400" y="673"/>
            <a:ext cx="2191600" cy="2191600"/>
          </a:xfrm>
          <a:prstGeom prst="diagStripe">
            <a:avLst>
              <a:gd name="adj" fmla="val 0"/>
            </a:avLst>
          </a:prstGeom>
          <a:solidFill>
            <a:schemeClr val="lt1">
              <a:alpha val="2745"/>
            </a:schemeClr>
          </a:solidFill>
          <a:ln>
            <a:noFill/>
          </a:ln>
        </p:spPr>
        <p:txBody>
          <a:bodyPr spcFirstLastPara="1" wrap="square" lIns="121900" tIns="121900" rIns="121900" bIns="121900"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nvGrpSpPr>
          <p:cNvPr id="28" name="Google Shape;28;p4"/>
          <p:cNvGrpSpPr/>
          <p:nvPr/>
        </p:nvGrpSpPr>
        <p:grpSpPr>
          <a:xfrm>
            <a:off x="1" y="654"/>
            <a:ext cx="6871607" cy="6845865"/>
            <a:chOff x="0" y="75"/>
            <a:chExt cx="5153705" cy="5152950"/>
          </a:xfrm>
        </p:grpSpPr>
        <p:sp>
          <p:nvSpPr>
            <p:cNvPr id="29" name="Google Shape;29;p4"/>
            <p:cNvSpPr/>
            <p:nvPr/>
          </p:nvSpPr>
          <p:spPr>
            <a:xfrm rot="-5400000">
              <a:off x="455" y="-225"/>
              <a:ext cx="5152800" cy="5153700"/>
            </a:xfrm>
            <a:prstGeom prst="diagStripe">
              <a:avLst>
                <a:gd name="adj" fmla="val 50000"/>
              </a:avLst>
            </a:prstGeom>
            <a:solidFill>
              <a:schemeClr val="lt1">
                <a:alpha val="2745"/>
              </a:schemeClr>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0" name="Google Shape;30;p4"/>
            <p:cNvSpPr/>
            <p:nvPr/>
          </p:nvSpPr>
          <p:spPr>
            <a:xfrm rot="-5400000">
              <a:off x="150" y="1145825"/>
              <a:ext cx="3996600" cy="3996900"/>
            </a:xfrm>
            <a:prstGeom prst="diagStripe">
              <a:avLst>
                <a:gd name="adj" fmla="val 58774"/>
              </a:avLst>
            </a:prstGeom>
            <a:solidFill>
              <a:schemeClr val="lt1">
                <a:alpha val="2745"/>
              </a:schemeClr>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1" name="Google Shape;31;p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2" name="Google Shape;32;p4"/>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sp>
        <p:nvSpPr>
          <p:cNvPr id="33" name="Google Shape;33;p4"/>
          <p:cNvSpPr txBox="1">
            <a:spLocks noGrp="1"/>
          </p:cNvSpPr>
          <p:nvPr>
            <p:ph type="ctrTitle"/>
          </p:nvPr>
        </p:nvSpPr>
        <p:spPr>
          <a:xfrm>
            <a:off x="4716200" y="2104533"/>
            <a:ext cx="6690000" cy="210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34" name="Google Shape;34;p4"/>
          <p:cNvSpPr txBox="1">
            <a:spLocks noGrp="1"/>
          </p:cNvSpPr>
          <p:nvPr>
            <p:ph type="subTitle" idx="1"/>
          </p:nvPr>
        </p:nvSpPr>
        <p:spPr>
          <a:xfrm>
            <a:off x="6778600" y="5233233"/>
            <a:ext cx="4627600" cy="67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r>
              <a:rPr lang="es-ES"/>
              <a:t>Haga clic para modificar el estilo de subtítulo del patrón</a:t>
            </a:r>
            <a:endParaRPr/>
          </a:p>
        </p:txBody>
      </p:sp>
      <p:sp>
        <p:nvSpPr>
          <p:cNvPr id="35" name="Google Shape;35;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CFEDAD1F-8D84-40BF-8E2F-2C3680EACEEA}" type="slidenum">
              <a:rPr lang="es-EC" kern="0" smtClean="0"/>
              <a:pPr/>
              <a:t>‹Nº›</a:t>
            </a:fld>
            <a:endParaRPr lang="es-EC" kern="0"/>
          </a:p>
        </p:txBody>
      </p:sp>
    </p:spTree>
    <p:extLst>
      <p:ext uri="{BB962C8B-B14F-4D97-AF65-F5344CB8AC3E}">
        <p14:creationId xmlns:p14="http://schemas.microsoft.com/office/powerpoint/2010/main" val="3000160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38" name="Google Shape;38;p5"/>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640"/>
              </a:spcBef>
              <a:spcAft>
                <a:spcPts val="0"/>
              </a:spcAft>
              <a:buClr>
                <a:schemeClr val="lt1"/>
              </a:buClr>
              <a:buSzPts val="2400"/>
              <a:buFont typeface="Verdana"/>
              <a:buNone/>
              <a:defRPr sz="3200" b="1"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533"/>
              </a:spcBef>
              <a:spcAft>
                <a:spcPts val="0"/>
              </a:spcAft>
              <a:buClr>
                <a:schemeClr val="lt1"/>
              </a:buClr>
              <a:buSzPts val="2000"/>
              <a:buFont typeface="Verdana"/>
              <a:buNone/>
              <a:defRPr sz="2667" b="1"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80"/>
              </a:spcBef>
              <a:spcAft>
                <a:spcPts val="0"/>
              </a:spcAft>
              <a:buClr>
                <a:schemeClr val="lt1"/>
              </a:buClr>
              <a:buSzPts val="1800"/>
              <a:buFont typeface="Verdana"/>
              <a:buNone/>
              <a:defRPr sz="2400" b="1"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39" name="Google Shape;39;p5"/>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2pPr>
            <a:lvl3pPr marL="1371600" marR="0" lvl="2" indent="-342900" algn="l" rtl="0">
              <a:lnSpc>
                <a:spcPct val="100000"/>
              </a:lnSpc>
              <a:spcBef>
                <a:spcPts val="480"/>
              </a:spcBef>
              <a:spcAft>
                <a:spcPts val="0"/>
              </a:spcAft>
              <a:buClr>
                <a:schemeClr val="lt1"/>
              </a:buClr>
              <a:buSzPts val="1800"/>
              <a:buFont typeface="Verdana"/>
              <a:buChar char="•"/>
              <a:defRPr sz="2400" b="0" i="0" u="none" strike="noStrike" cap="none">
                <a:solidFill>
                  <a:schemeClr val="lt1"/>
                </a:solidFill>
                <a:latin typeface="Verdana"/>
                <a:ea typeface="Verdana"/>
                <a:cs typeface="Verdana"/>
                <a:sym typeface="Verdana"/>
              </a:defRPr>
            </a:lvl3pPr>
            <a:lvl4pPr marL="1828800" marR="0" lvl="3"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4pPr>
            <a:lvl5pPr marL="2286000" marR="0" lvl="4"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5pPr>
            <a:lvl6pPr marL="2743200" marR="0" lvl="5"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6pPr>
            <a:lvl7pPr marL="3200400" marR="0" lvl="6"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7pPr>
            <a:lvl8pPr marL="3657600" marR="0" lvl="7"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8pPr>
            <a:lvl9pPr marL="4114800" marR="0" lvl="8"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40" name="Google Shape;40;p5"/>
          <p:cNvSpPr txBox="1">
            <a:spLocks noGrp="1"/>
          </p:cNvSpPr>
          <p:nvPr>
            <p:ph type="body" idx="3"/>
          </p:nvPr>
        </p:nvSpPr>
        <p:spPr>
          <a:xfrm>
            <a:off x="6193367" y="1535113"/>
            <a:ext cx="5389200" cy="639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640"/>
              </a:spcBef>
              <a:spcAft>
                <a:spcPts val="0"/>
              </a:spcAft>
              <a:buClr>
                <a:schemeClr val="lt1"/>
              </a:buClr>
              <a:buSzPts val="2400"/>
              <a:buFont typeface="Verdana"/>
              <a:buNone/>
              <a:defRPr sz="3200" b="1"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533"/>
              </a:spcBef>
              <a:spcAft>
                <a:spcPts val="0"/>
              </a:spcAft>
              <a:buClr>
                <a:schemeClr val="lt1"/>
              </a:buClr>
              <a:buSzPts val="2000"/>
              <a:buFont typeface="Verdana"/>
              <a:buNone/>
              <a:defRPr sz="2667" b="1"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80"/>
              </a:spcBef>
              <a:spcAft>
                <a:spcPts val="0"/>
              </a:spcAft>
              <a:buClr>
                <a:schemeClr val="lt1"/>
              </a:buClr>
              <a:buSzPts val="1800"/>
              <a:buFont typeface="Verdana"/>
              <a:buNone/>
              <a:defRPr sz="2400" b="1"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41" name="Google Shape;41;p5"/>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2pPr>
            <a:lvl3pPr marL="1371600" marR="0" lvl="2" indent="-342900" algn="l" rtl="0">
              <a:lnSpc>
                <a:spcPct val="100000"/>
              </a:lnSpc>
              <a:spcBef>
                <a:spcPts val="480"/>
              </a:spcBef>
              <a:spcAft>
                <a:spcPts val="0"/>
              </a:spcAft>
              <a:buClr>
                <a:schemeClr val="lt1"/>
              </a:buClr>
              <a:buSzPts val="1800"/>
              <a:buFont typeface="Verdana"/>
              <a:buChar char="•"/>
              <a:defRPr sz="2400" b="0" i="0" u="none" strike="noStrike" cap="none">
                <a:solidFill>
                  <a:schemeClr val="lt1"/>
                </a:solidFill>
                <a:latin typeface="Verdana"/>
                <a:ea typeface="Verdana"/>
                <a:cs typeface="Verdana"/>
                <a:sym typeface="Verdana"/>
              </a:defRPr>
            </a:lvl3pPr>
            <a:lvl4pPr marL="1828800" marR="0" lvl="3"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4pPr>
            <a:lvl5pPr marL="2286000" marR="0" lvl="4"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5pPr>
            <a:lvl6pPr marL="2743200" marR="0" lvl="5"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6pPr>
            <a:lvl7pPr marL="3200400" marR="0" lvl="6"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7pPr>
            <a:lvl8pPr marL="3657600" marR="0" lvl="7"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8pPr>
            <a:lvl9pPr marL="4114800" marR="0" lvl="8"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669750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333"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47" name="Google Shape;47;p7"/>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533"/>
              </a:spcBef>
              <a:spcAft>
                <a:spcPts val="0"/>
              </a:spcAft>
              <a:buClr>
                <a:schemeClr val="lt1"/>
              </a:buClr>
              <a:buSzPts val="2000"/>
              <a:buFont typeface="Verdana"/>
              <a:buNone/>
              <a:defRPr sz="2667"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480"/>
              </a:spcBef>
              <a:spcAft>
                <a:spcPts val="0"/>
              </a:spcAft>
              <a:buClr>
                <a:schemeClr val="lt1"/>
              </a:buClr>
              <a:buSzPts val="1800"/>
              <a:buFont typeface="Verdana"/>
              <a:buNone/>
              <a:defRPr sz="2400" b="0"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27"/>
              </a:spcBef>
              <a:spcAft>
                <a:spcPts val="0"/>
              </a:spcAft>
              <a:buClr>
                <a:schemeClr val="lt1"/>
              </a:buClr>
              <a:buSzPts val="1600"/>
              <a:buFont typeface="Verdana"/>
              <a:buNone/>
              <a:defRPr sz="2133" b="0"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2306707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Tree>
    <p:extLst>
      <p:ext uri="{BB962C8B-B14F-4D97-AF65-F5344CB8AC3E}">
        <p14:creationId xmlns:p14="http://schemas.microsoft.com/office/powerpoint/2010/main" val="276769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24507B7-F2DC-4B2C-B14D-58A9766807A2}" type="datetimeFigureOut">
              <a:rPr lang="en-US" smtClean="0"/>
              <a:t>10/23/2020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0277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Tree>
    <p:extLst>
      <p:ext uri="{BB962C8B-B14F-4D97-AF65-F5344CB8AC3E}">
        <p14:creationId xmlns:p14="http://schemas.microsoft.com/office/powerpoint/2010/main" val="182267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6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57" name="Google Shape;57;p11"/>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53"/>
              </a:spcBef>
              <a:spcAft>
                <a:spcPts val="0"/>
              </a:spcAft>
              <a:buClr>
                <a:schemeClr val="lt1"/>
              </a:buClr>
              <a:buSzPts val="3200"/>
              <a:buFont typeface="Verdana"/>
              <a:buChar char="•"/>
              <a:defRPr sz="4267" b="0" i="0" u="none" strike="noStrike" cap="none">
                <a:solidFill>
                  <a:schemeClr val="lt1"/>
                </a:solidFill>
                <a:latin typeface="Verdana"/>
                <a:ea typeface="Verdana"/>
                <a:cs typeface="Verdana"/>
                <a:sym typeface="Verdana"/>
              </a:defRPr>
            </a:lvl1pPr>
            <a:lvl2pPr marL="914400" marR="0" lvl="1" indent="-406400" algn="l" rtl="0">
              <a:lnSpc>
                <a:spcPct val="100000"/>
              </a:lnSpc>
              <a:spcBef>
                <a:spcPts val="747"/>
              </a:spcBef>
              <a:spcAft>
                <a:spcPts val="0"/>
              </a:spcAft>
              <a:buClr>
                <a:schemeClr val="lt1"/>
              </a:buClr>
              <a:buSzPts val="2800"/>
              <a:buFont typeface="Verdana"/>
              <a:buChar char="–"/>
              <a:defRPr sz="3733"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4pPr>
            <a:lvl5pPr marL="2286000" marR="0" lvl="4"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5pPr>
            <a:lvl6pPr marL="2743200" marR="0" lvl="5"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6pPr>
            <a:lvl7pPr marL="3200400" marR="0" lvl="6"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7pPr>
            <a:lvl8pPr marL="3657600" marR="0" lvl="7"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8pPr>
            <a:lvl9pPr marL="4114800" marR="0" lvl="8"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58" name="Google Shape;58;p11"/>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320"/>
              </a:spcBef>
              <a:spcAft>
                <a:spcPts val="0"/>
              </a:spcAft>
              <a:buClr>
                <a:schemeClr val="lt1"/>
              </a:buClr>
              <a:buSzPts val="1200"/>
              <a:buFont typeface="Verdana"/>
              <a:buNone/>
              <a:defRPr sz="1600" b="0"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267"/>
              </a:spcBef>
              <a:spcAft>
                <a:spcPts val="0"/>
              </a:spcAft>
              <a:buClr>
                <a:schemeClr val="lt1"/>
              </a:buClr>
              <a:buSzPts val="1000"/>
              <a:buFont typeface="Verdana"/>
              <a:buNone/>
              <a:defRPr sz="1333" b="0"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211785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65" name="Google Shape;65;p13"/>
          <p:cNvSpPr txBox="1">
            <a:spLocks noGrp="1"/>
          </p:cNvSpPr>
          <p:nvPr>
            <p:ph type="body" idx="1"/>
          </p:nvPr>
        </p:nvSpPr>
        <p:spPr>
          <a:xfrm rot="5400000">
            <a:off x="3833000" y="-1623200"/>
            <a:ext cx="4526000" cy="10972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4pPr>
            <a:lvl5pPr marL="2286000" marR="0" lvl="4"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5pPr>
            <a:lvl6pPr marL="2743200" marR="0" lvl="5"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6pPr>
            <a:lvl7pPr marL="3200400" marR="0" lvl="6"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7pPr>
            <a:lvl8pPr marL="3657600" marR="0" lvl="7"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8pPr>
            <a:lvl9pPr marL="4114800" marR="0" lvl="8"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3526298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rot="5400000">
            <a:off x="7285000" y="1828837"/>
            <a:ext cx="5851600" cy="27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68" name="Google Shape;68;p14"/>
          <p:cNvSpPr txBox="1">
            <a:spLocks noGrp="1"/>
          </p:cNvSpPr>
          <p:nvPr>
            <p:ph type="body" idx="1"/>
          </p:nvPr>
        </p:nvSpPr>
        <p:spPr>
          <a:xfrm rot="5400000">
            <a:off x="1697000" y="-812763"/>
            <a:ext cx="5851600" cy="8026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4pPr>
            <a:lvl5pPr marL="2286000" marR="0" lvl="4"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5pPr>
            <a:lvl6pPr marL="2743200" marR="0" lvl="5"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6pPr>
            <a:lvl7pPr marL="3200400" marR="0" lvl="6"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7pPr>
            <a:lvl8pPr marL="3657600" marR="0" lvl="7"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8pPr>
            <a:lvl9pPr marL="4114800" marR="0" lvl="8"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18143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71" name="Google Shape;71;p15"/>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1pPr>
            <a:lvl2pPr marR="0" lvl="1"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2pPr>
            <a:lvl3pPr marR="0" lvl="2"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3pPr>
            <a:lvl4pPr marR="0" lvl="3"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4pPr>
            <a:lvl5pPr marR="0" lvl="4"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5pPr>
            <a:lvl6pPr marR="0" lvl="5"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6pPr>
            <a:lvl7pPr marR="0" lvl="6"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7pPr>
            <a:lvl8pPr marR="0" lvl="7"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8pPr>
            <a:lvl9pPr marR="0" lvl="8"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9pPr>
          </a:lstStyle>
          <a:p>
            <a:r>
              <a:rPr lang="es-ES"/>
              <a:t>Haga clic para modificar el estilo de subtítulo del patrón</a:t>
            </a:r>
            <a:endParaRPr/>
          </a:p>
        </p:txBody>
      </p:sp>
      <p:sp>
        <p:nvSpPr>
          <p:cNvPr id="72" name="Google Shape;72;p1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9pPr>
          </a:lstStyle>
          <a:p>
            <a:fld id="{46032A38-37BF-4537-8EB4-CA12BAFC4AB4}" type="datetimeFigureOut">
              <a:rPr lang="es-EC" kern="0" smtClean="0">
                <a:solidFill>
                  <a:srgbClr val="000000"/>
                </a:solidFill>
              </a:rPr>
              <a:pPr/>
              <a:t>23/10/2020</a:t>
            </a:fld>
            <a:endParaRPr lang="es-EC" kern="0">
              <a:solidFill>
                <a:srgbClr val="000000"/>
              </a:solidFill>
            </a:endParaRPr>
          </a:p>
        </p:txBody>
      </p:sp>
      <p:sp>
        <p:nvSpPr>
          <p:cNvPr id="73" name="Google Shape;73;p1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9pPr>
          </a:lstStyle>
          <a:p>
            <a:endParaRPr lang="es-EC" kern="0">
              <a:solidFill>
                <a:srgbClr val="000000"/>
              </a:solidFill>
            </a:endParaRPr>
          </a:p>
        </p:txBody>
      </p:sp>
      <p:sp>
        <p:nvSpPr>
          <p:cNvPr id="74" name="Google Shape;74;p1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9pPr>
          </a:lstStyle>
          <a:p>
            <a:fld id="{CFEDAD1F-8D84-40BF-8E2F-2C3680EACEEA}" type="slidenum">
              <a:rPr lang="es-EC" kern="0" smtClean="0">
                <a:solidFill>
                  <a:srgbClr val="000000"/>
                </a:solidFill>
              </a:rPr>
              <a:pPr/>
              <a:t>‹Nº›</a:t>
            </a:fld>
            <a:endParaRPr lang="es-EC" kern="0">
              <a:solidFill>
                <a:srgbClr val="000000"/>
              </a:solidFill>
            </a:endParaRPr>
          </a:p>
        </p:txBody>
      </p:sp>
    </p:spTree>
    <p:extLst>
      <p:ext uri="{BB962C8B-B14F-4D97-AF65-F5344CB8AC3E}">
        <p14:creationId xmlns:p14="http://schemas.microsoft.com/office/powerpoint/2010/main" val="3037526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16"/>
          <p:cNvGrpSpPr/>
          <p:nvPr/>
        </p:nvGrpSpPr>
        <p:grpSpPr>
          <a:xfrm>
            <a:off x="0" y="508002"/>
            <a:ext cx="1383800" cy="1355050"/>
            <a:chOff x="0" y="381001"/>
            <a:chExt cx="1037850" cy="1016288"/>
          </a:xfrm>
        </p:grpSpPr>
        <p:sp>
          <p:nvSpPr>
            <p:cNvPr id="77" name="Google Shape;77;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78" name="Google Shape;78;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sp>
        <p:nvSpPr>
          <p:cNvPr id="79" name="Google Shape;79;p16"/>
          <p:cNvSpPr txBox="1">
            <a:spLocks noGrp="1"/>
          </p:cNvSpPr>
          <p:nvPr>
            <p:ph type="title"/>
          </p:nvPr>
        </p:nvSpPr>
        <p:spPr>
          <a:xfrm>
            <a:off x="1730000" y="525000"/>
            <a:ext cx="9385200" cy="1218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80" name="Google Shape;80;p16"/>
          <p:cNvSpPr txBox="1">
            <a:spLocks noGrp="1"/>
          </p:cNvSpPr>
          <p:nvPr>
            <p:ph type="body" idx="1"/>
          </p:nvPr>
        </p:nvSpPr>
        <p:spPr>
          <a:xfrm>
            <a:off x="1730000" y="2090067"/>
            <a:ext cx="9385200" cy="38816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lvl="0"/>
            <a:r>
              <a:rPr lang="es-ES"/>
              <a:t>Haga clic para modificar los estilos de texto del patrón</a:t>
            </a:r>
          </a:p>
        </p:txBody>
      </p:sp>
      <p:sp>
        <p:nvSpPr>
          <p:cNvPr id="81" name="Google Shape;81;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CFEDAD1F-8D84-40BF-8E2F-2C3680EACEEA}" type="slidenum">
              <a:rPr lang="es-EC" kern="0" smtClean="0"/>
              <a:pPr/>
              <a:t>‹Nº›</a:t>
            </a:fld>
            <a:endParaRPr lang="es-EC" kern="0"/>
          </a:p>
        </p:txBody>
      </p:sp>
    </p:spTree>
    <p:extLst>
      <p:ext uri="{BB962C8B-B14F-4D97-AF65-F5344CB8AC3E}">
        <p14:creationId xmlns:p14="http://schemas.microsoft.com/office/powerpoint/2010/main" val="1350229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EC1BD-E1AC-4A1D-9B67-FE4E3C037675}"/>
              </a:ext>
            </a:extLst>
          </p:cNvPr>
          <p:cNvSpPr>
            <a:spLocks noGrp="1"/>
          </p:cNvSpPr>
          <p:nvPr>
            <p:ph type="title"/>
          </p:nvPr>
        </p:nvSpPr>
        <p:spPr>
          <a:xfrm>
            <a:off x="838200" y="1053296"/>
            <a:ext cx="10515600" cy="637392"/>
          </a:xfrm>
        </p:spPr>
        <p:txBody>
          <a:bodyPr/>
          <a:lstStyle>
            <a:lvl1pPr>
              <a:defRPr>
                <a:latin typeface="Cooper Black" panose="0208090404030B020404" pitchFamily="18" charset="0"/>
              </a:defRPr>
            </a:lvl1pPr>
          </a:lstStyle>
          <a:p>
            <a:r>
              <a:rPr lang="es-ES" dirty="0"/>
              <a:t>Haga clic para modificar el estilo de título del patrón</a:t>
            </a:r>
            <a:endParaRPr lang="es-ES_tradnl" dirty="0"/>
          </a:p>
        </p:txBody>
      </p:sp>
      <p:sp>
        <p:nvSpPr>
          <p:cNvPr id="3" name="Marcador de contenido 2">
            <a:extLst>
              <a:ext uri="{FF2B5EF4-FFF2-40B4-BE49-F238E27FC236}">
                <a16:creationId xmlns:a16="http://schemas.microsoft.com/office/drawing/2014/main" id="{9CD1D572-8F51-49E8-95D2-517C2D3F6533}"/>
              </a:ext>
            </a:extLst>
          </p:cNvPr>
          <p:cNvSpPr>
            <a:spLocks noGrp="1"/>
          </p:cNvSpPr>
          <p:nvPr>
            <p:ph idx="1"/>
          </p:nvPr>
        </p:nvSpPr>
        <p:spPr/>
        <p:txBody>
          <a:bodyPr/>
          <a:lstStyle>
            <a:lvl1pPr marL="717550" indent="-717550">
              <a:buFontTx/>
              <a:buBlip>
                <a:blip r:embed="rId2"/>
              </a:buBlip>
              <a:defRPr/>
            </a:lvl1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4" name="Marcador de fecha 3">
            <a:extLst>
              <a:ext uri="{FF2B5EF4-FFF2-40B4-BE49-F238E27FC236}">
                <a16:creationId xmlns:a16="http://schemas.microsoft.com/office/drawing/2014/main" id="{30ECB8E5-BC22-405C-8890-613170EBFFA3}"/>
              </a:ext>
            </a:extLst>
          </p:cNvPr>
          <p:cNvSpPr>
            <a:spLocks noGrp="1"/>
          </p:cNvSpPr>
          <p:nvPr>
            <p:ph type="dt" sz="half" idx="10"/>
          </p:nvPr>
        </p:nvSpPr>
        <p:spPr/>
        <p:txBody>
          <a:bodyPr/>
          <a:lstStyle/>
          <a:p>
            <a:pPr>
              <a:buClr>
                <a:srgbClr val="000000"/>
              </a:buClr>
              <a:buFont typeface="Arial"/>
              <a:buNone/>
            </a:pPr>
            <a:fld id="{BD664E0C-5CFA-462C-8C18-A883CBDB7662}" type="datetimeFigureOut">
              <a:rPr lang="es-ES_tradnl" sz="1400" kern="0" smtClean="0">
                <a:solidFill>
                  <a:srgbClr val="000000"/>
                </a:solidFill>
                <a:cs typeface="Arial"/>
                <a:sym typeface="Arial"/>
              </a:rPr>
              <a:pPr>
                <a:buClr>
                  <a:srgbClr val="000000"/>
                </a:buClr>
                <a:buFont typeface="Arial"/>
                <a:buNone/>
              </a:pPr>
              <a:t>23/10/2020</a:t>
            </a:fld>
            <a:endParaRPr lang="es-ES_tradnl" sz="1400" kern="0">
              <a:solidFill>
                <a:srgbClr val="000000"/>
              </a:solidFill>
              <a:cs typeface="Arial"/>
              <a:sym typeface="Arial"/>
            </a:endParaRPr>
          </a:p>
        </p:txBody>
      </p:sp>
      <p:sp>
        <p:nvSpPr>
          <p:cNvPr id="5" name="Marcador de pie de página 4">
            <a:extLst>
              <a:ext uri="{FF2B5EF4-FFF2-40B4-BE49-F238E27FC236}">
                <a16:creationId xmlns:a16="http://schemas.microsoft.com/office/drawing/2014/main" id="{A50ABDAE-B89D-4655-95D2-5E1E3301EF88}"/>
              </a:ext>
            </a:extLst>
          </p:cNvPr>
          <p:cNvSpPr>
            <a:spLocks noGrp="1"/>
          </p:cNvSpPr>
          <p:nvPr>
            <p:ph type="ftr" sz="quarter" idx="11"/>
          </p:nvPr>
        </p:nvSpPr>
        <p:spPr/>
        <p:txBody>
          <a:bodyPr/>
          <a:lstStyle/>
          <a:p>
            <a:pPr>
              <a:buClr>
                <a:srgbClr val="000000"/>
              </a:buClr>
              <a:buFont typeface="Arial"/>
              <a:buNone/>
            </a:pPr>
            <a:endParaRPr lang="es-ES_tradnl" sz="1400" kern="0">
              <a:solidFill>
                <a:srgbClr val="000000"/>
              </a:solidFill>
              <a:cs typeface="Arial"/>
              <a:sym typeface="Arial"/>
            </a:endParaRPr>
          </a:p>
        </p:txBody>
      </p:sp>
      <p:sp>
        <p:nvSpPr>
          <p:cNvPr id="6" name="Marcador de número de diapositiva 5">
            <a:extLst>
              <a:ext uri="{FF2B5EF4-FFF2-40B4-BE49-F238E27FC236}">
                <a16:creationId xmlns:a16="http://schemas.microsoft.com/office/drawing/2014/main" id="{51FB8FBF-B273-4682-902B-D2A001870D99}"/>
              </a:ext>
            </a:extLst>
          </p:cNvPr>
          <p:cNvSpPr>
            <a:spLocks noGrp="1"/>
          </p:cNvSpPr>
          <p:nvPr>
            <p:ph type="sldNum" sz="quarter" idx="12"/>
          </p:nvPr>
        </p:nvSpPr>
        <p:spPr/>
        <p:txBody>
          <a:bodyPr/>
          <a:lstStyle/>
          <a:p>
            <a:pPr>
              <a:buClr>
                <a:srgbClr val="000000"/>
              </a:buClr>
              <a:buFont typeface="Arial"/>
              <a:buNone/>
            </a:pPr>
            <a:fld id="{E7810DFB-E39B-4308-AF9C-40BA6ED1C43A}" type="slidenum">
              <a:rPr lang="es-ES_tradnl" sz="1400" kern="0" smtClean="0">
                <a:solidFill>
                  <a:srgbClr val="000000"/>
                </a:solidFill>
                <a:cs typeface="Arial"/>
                <a:sym typeface="Arial"/>
              </a:rPr>
              <a:pPr>
                <a:buClr>
                  <a:srgbClr val="000000"/>
                </a:buClr>
                <a:buFont typeface="Arial"/>
                <a:buNone/>
              </a:pPr>
              <a:t>‹Nº›</a:t>
            </a:fld>
            <a:endParaRPr lang="es-ES_tradnl" sz="1400" kern="0">
              <a:solidFill>
                <a:srgbClr val="000000"/>
              </a:solidFill>
              <a:cs typeface="Arial"/>
              <a:sym typeface="Arial"/>
            </a:endParaRPr>
          </a:p>
        </p:txBody>
      </p:sp>
    </p:spTree>
    <p:extLst>
      <p:ext uri="{BB962C8B-B14F-4D97-AF65-F5344CB8AC3E}">
        <p14:creationId xmlns:p14="http://schemas.microsoft.com/office/powerpoint/2010/main" val="2551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10/23/2020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041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D1CE32E-9DC0-47C8-A657-48F5C3E4A10B}" type="datetimeFigureOut">
              <a:rPr lang="en-US" smtClean="0"/>
              <a:t>10/23/2020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80161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DF5C0D-8C3A-4771-A43D-83937FC700D4}" type="datetimeFigureOut">
              <a:rPr lang="en-US" smtClean="0"/>
              <a:t>10/23/2020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39659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10/23/2020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4486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t>10/23/2020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464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t>10/23/2020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7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7.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64B320A-89BA-47B2-A525-92E8D10B06E4}" type="datetimeFigureOut">
              <a:rPr lang="en-US" smtClean="0"/>
              <a:t>10/23/2020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1708798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64B320A-89BA-47B2-A525-92E8D10B06E4}" type="datetimeFigureOut">
              <a:rPr lang="en-US" smtClean="0"/>
              <a:t>10/23/2020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604888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20800"/>
          </a:xfrm>
          <a:prstGeom prst="rect">
            <a:avLst/>
          </a:prstGeom>
          <a:gradFill>
            <a:gsLst>
              <a:gs pos="0">
                <a:schemeClr val="lt1"/>
              </a:gs>
              <a:gs pos="100000">
                <a:srgbClr val="9EB786"/>
              </a:gs>
            </a:gsLst>
            <a:lin ang="0" scaled="0"/>
          </a:gra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sp>
        <p:nvSpPr>
          <p:cNvPr id="7" name="Google Shape;7;p1"/>
          <p:cNvSpPr/>
          <p:nvPr/>
        </p:nvSpPr>
        <p:spPr>
          <a:xfrm rot="10800000">
            <a:off x="-115" y="6308800"/>
            <a:ext cx="10513600" cy="549200"/>
          </a:xfrm>
          <a:prstGeom prst="rect">
            <a:avLst/>
          </a:prstGeom>
          <a:gradFill>
            <a:gsLst>
              <a:gs pos="0">
                <a:schemeClr val="lt1"/>
              </a:gs>
              <a:gs pos="100000">
                <a:srgbClr val="9EB786"/>
              </a:gs>
            </a:gsLst>
            <a:lin ang="0" scaled="0"/>
          </a:gra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cxnSp>
        <p:nvCxnSpPr>
          <p:cNvPr id="8" name="Google Shape;8;p1"/>
          <p:cNvCxnSpPr/>
          <p:nvPr/>
        </p:nvCxnSpPr>
        <p:spPr>
          <a:xfrm>
            <a:off x="33867" y="6296025"/>
            <a:ext cx="8879600" cy="0"/>
          </a:xfrm>
          <a:prstGeom prst="straightConnector1">
            <a:avLst/>
          </a:prstGeom>
          <a:noFill/>
          <a:ln w="38100" cap="flat" cmpd="sng">
            <a:solidFill>
              <a:srgbClr val="FF0000"/>
            </a:solidFill>
            <a:prstDash val="solid"/>
            <a:round/>
            <a:headEnd type="none" w="sm" len="sm"/>
            <a:tailEnd type="none" w="sm" len="sm"/>
          </a:ln>
        </p:spPr>
      </p:cxnSp>
      <p:cxnSp>
        <p:nvCxnSpPr>
          <p:cNvPr id="9" name="Google Shape;9;p1"/>
          <p:cNvCxnSpPr/>
          <p:nvPr/>
        </p:nvCxnSpPr>
        <p:spPr>
          <a:xfrm>
            <a:off x="33867" y="6245225"/>
            <a:ext cx="8879600" cy="0"/>
          </a:xfrm>
          <a:prstGeom prst="straightConnector1">
            <a:avLst/>
          </a:prstGeom>
          <a:noFill/>
          <a:ln w="38100" cap="flat" cmpd="sng">
            <a:solidFill>
              <a:srgbClr val="006600"/>
            </a:solidFill>
            <a:prstDash val="solid"/>
            <a:round/>
            <a:headEnd type="none" w="sm" len="sm"/>
            <a:tailEnd type="none" w="sm" len="sm"/>
          </a:ln>
        </p:spPr>
      </p:cxnSp>
      <p:pic>
        <p:nvPicPr>
          <p:cNvPr id="10" name="Google Shape;10;p1"/>
          <p:cNvPicPr preferRelativeResize="0"/>
          <p:nvPr/>
        </p:nvPicPr>
        <p:blipFill rotWithShape="1">
          <a:blip r:embed="rId15">
            <a:alphaModFix/>
          </a:blip>
          <a:srcRect r="26877"/>
          <a:stretch/>
        </p:blipFill>
        <p:spPr>
          <a:xfrm>
            <a:off x="9249333" y="5926822"/>
            <a:ext cx="2525133" cy="791169"/>
          </a:xfrm>
          <a:prstGeom prst="rect">
            <a:avLst/>
          </a:prstGeom>
          <a:noFill/>
          <a:ln>
            <a:noFill/>
          </a:ln>
        </p:spPr>
      </p:pic>
    </p:spTree>
    <p:extLst>
      <p:ext uri="{BB962C8B-B14F-4D97-AF65-F5344CB8AC3E}">
        <p14:creationId xmlns:p14="http://schemas.microsoft.com/office/powerpoint/2010/main" val="3519924342"/>
      </p:ext>
    </p:extLst>
  </p:cSld>
  <p:clrMap bg1="lt1" tx1="dk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50ED0C10-3475-47EA-AC25-CC867DB0C238}"/>
              </a:ext>
            </a:extLst>
          </p:cNvPr>
          <p:cNvSpPr txBox="1">
            <a:spLocks/>
          </p:cNvSpPr>
          <p:nvPr/>
        </p:nvSpPr>
        <p:spPr>
          <a:xfrm>
            <a:off x="823816" y="1176588"/>
            <a:ext cx="10993546" cy="9972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s-EC" sz="2400" b="1" dirty="0">
                <a:solidFill>
                  <a:schemeClr val="tx1"/>
                </a:solidFill>
                <a:effectLst>
                  <a:outerShdw blurRad="38100" dist="38100" dir="2700000" algn="tl">
                    <a:srgbClr val="000000">
                      <a:alpha val="43137"/>
                    </a:srgbClr>
                  </a:outerShdw>
                </a:effectLst>
              </a:rPr>
              <a:t>Departamento de ciencias de la computación</a:t>
            </a:r>
          </a:p>
          <a:p>
            <a:pPr algn="ctr"/>
            <a:r>
              <a:rPr lang="es-EC" sz="2400" b="1">
                <a:solidFill>
                  <a:schemeClr val="tx1"/>
                </a:solidFill>
                <a:effectLst>
                  <a:outerShdw blurRad="38100" dist="38100" dir="2700000" algn="tl">
                    <a:srgbClr val="000000">
                      <a:alpha val="43137"/>
                    </a:srgbClr>
                  </a:outerShdw>
                </a:effectLst>
              </a:rPr>
              <a:t>Ingeniería DE </a:t>
            </a:r>
            <a:r>
              <a:rPr lang="es-EC" sz="2400" b="1" dirty="0">
                <a:solidFill>
                  <a:schemeClr val="tx1"/>
                </a:solidFill>
                <a:effectLst>
                  <a:outerShdw blurRad="38100" dist="38100" dir="2700000" algn="tl">
                    <a:srgbClr val="000000">
                      <a:alpha val="43137"/>
                    </a:srgbClr>
                  </a:outerShdw>
                </a:effectLst>
              </a:rPr>
              <a:t>sistemas e informática</a:t>
            </a:r>
            <a:endParaRPr lang="en-US" sz="2400" b="1" dirty="0">
              <a:solidFill>
                <a:schemeClr val="tx1"/>
              </a:solidFill>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FFB59BC2-3B42-445E-9863-98E1E2B85AD3}"/>
              </a:ext>
            </a:extLst>
          </p:cNvPr>
          <p:cNvSpPr txBox="1">
            <a:spLocks/>
          </p:cNvSpPr>
          <p:nvPr/>
        </p:nvSpPr>
        <p:spPr>
          <a:xfrm>
            <a:off x="1181582" y="2666839"/>
            <a:ext cx="10635780" cy="1299731"/>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400" b="1" dirty="0"/>
              <a:t>“Optimización del proceso de asignación de turnos en el servicio de consulta externa del Hospital de Especialidades de las Fuerzas Armadas N°1, utilizando técnicas de inteligencia artificial.”</a:t>
            </a:r>
            <a:endParaRPr lang="es-EC" sz="2400" dirty="0"/>
          </a:p>
        </p:txBody>
      </p:sp>
      <p:sp>
        <p:nvSpPr>
          <p:cNvPr id="4" name="Subtítulo 2">
            <a:extLst>
              <a:ext uri="{FF2B5EF4-FFF2-40B4-BE49-F238E27FC236}">
                <a16:creationId xmlns:a16="http://schemas.microsoft.com/office/drawing/2014/main" id="{E3CF846E-1612-405C-8EDC-00D6BC32EC57}"/>
              </a:ext>
            </a:extLst>
          </p:cNvPr>
          <p:cNvSpPr txBox="1">
            <a:spLocks/>
          </p:cNvSpPr>
          <p:nvPr/>
        </p:nvSpPr>
        <p:spPr>
          <a:xfrm>
            <a:off x="599227" y="4332241"/>
            <a:ext cx="10993546" cy="138115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spcBef>
                <a:spcPts val="0"/>
              </a:spcBef>
              <a:spcAft>
                <a:spcPts val="0"/>
              </a:spcAft>
            </a:pPr>
            <a:r>
              <a:rPr lang="es-EC" sz="1800" b="1" dirty="0">
                <a:solidFill>
                  <a:schemeClr val="tx1"/>
                </a:solidFill>
              </a:rPr>
              <a:t>Autores: </a:t>
            </a:r>
            <a:r>
              <a:rPr lang="es-EC" sz="1800" dirty="0" err="1">
                <a:solidFill>
                  <a:schemeClr val="tx1"/>
                </a:solidFill>
              </a:rPr>
              <a:t>Capt</a:t>
            </a:r>
            <a:r>
              <a:rPr lang="es-EC" sz="1800" dirty="0">
                <a:solidFill>
                  <a:schemeClr val="tx1"/>
                </a:solidFill>
              </a:rPr>
              <a:t>.  Rudel i. huancas a.</a:t>
            </a:r>
          </a:p>
          <a:p>
            <a:pPr algn="ctr">
              <a:spcBef>
                <a:spcPts val="0"/>
              </a:spcBef>
              <a:spcAft>
                <a:spcPts val="0"/>
              </a:spcAft>
            </a:pPr>
            <a:r>
              <a:rPr lang="en-US" sz="1800" dirty="0">
                <a:solidFill>
                  <a:schemeClr val="tx1"/>
                </a:solidFill>
              </a:rPr>
              <a:t>                               sr. Mario f. Navarrete v.</a:t>
            </a:r>
          </a:p>
          <a:p>
            <a:pPr algn="ctr">
              <a:spcBef>
                <a:spcPts val="0"/>
              </a:spcBef>
              <a:spcAft>
                <a:spcPts val="0"/>
              </a:spcAft>
            </a:pPr>
            <a:endParaRPr lang="en-US" sz="1800" b="1" dirty="0">
              <a:solidFill>
                <a:schemeClr val="tx1"/>
              </a:solidFill>
            </a:endParaRPr>
          </a:p>
          <a:p>
            <a:pPr algn="ctr">
              <a:spcBef>
                <a:spcPts val="0"/>
              </a:spcBef>
              <a:spcAft>
                <a:spcPts val="0"/>
              </a:spcAft>
            </a:pPr>
            <a:r>
              <a:rPr lang="es-EC" sz="1800" b="1" dirty="0">
                <a:solidFill>
                  <a:schemeClr val="tx1"/>
                </a:solidFill>
              </a:rPr>
              <a:t>Director: </a:t>
            </a:r>
            <a:r>
              <a:rPr lang="es-EC" sz="1800" dirty="0">
                <a:solidFill>
                  <a:schemeClr val="tx1"/>
                </a:solidFill>
              </a:rPr>
              <a:t>ING. Paúl </a:t>
            </a:r>
            <a:r>
              <a:rPr lang="es-EC" sz="1800" dirty="0" err="1">
                <a:solidFill>
                  <a:schemeClr val="tx1"/>
                </a:solidFill>
              </a:rPr>
              <a:t>díaz</a:t>
            </a:r>
            <a:endParaRPr lang="es-EC" sz="1800" dirty="0">
              <a:solidFill>
                <a:schemeClr val="tx1"/>
              </a:solidFill>
            </a:endParaRPr>
          </a:p>
          <a:p>
            <a:pPr algn="ctr">
              <a:spcBef>
                <a:spcPts val="0"/>
              </a:spcBef>
              <a:spcAft>
                <a:spcPts val="0"/>
              </a:spcAft>
            </a:pPr>
            <a:endParaRPr lang="en-US" sz="500" b="1" dirty="0">
              <a:solidFill>
                <a:schemeClr val="tx1"/>
              </a:solidFill>
            </a:endParaRPr>
          </a:p>
        </p:txBody>
      </p:sp>
    </p:spTree>
    <p:extLst>
      <p:ext uri="{BB962C8B-B14F-4D97-AF65-F5344CB8AC3E}">
        <p14:creationId xmlns:p14="http://schemas.microsoft.com/office/powerpoint/2010/main" val="1933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METODOLOGÍA DE DESARROLLO</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6" name="Imagen 5"/>
          <p:cNvPicPr/>
          <p:nvPr/>
        </p:nvPicPr>
        <p:blipFill rotWithShape="1">
          <a:blip r:embed="rId4" cstate="print">
            <a:extLst>
              <a:ext uri="{28A0092B-C50C-407E-A947-70E740481C1C}">
                <a14:useLocalDpi xmlns:a14="http://schemas.microsoft.com/office/drawing/2010/main" val="0"/>
              </a:ext>
            </a:extLst>
          </a:blip>
          <a:srcRect r="59709"/>
          <a:stretch/>
        </p:blipFill>
        <p:spPr bwMode="auto">
          <a:xfrm>
            <a:off x="1656799" y="566058"/>
            <a:ext cx="7821030" cy="6291942"/>
          </a:xfrm>
          <a:prstGeom prst="rect">
            <a:avLst/>
          </a:prstGeom>
          <a:noFill/>
          <a:ln>
            <a:noFill/>
          </a:ln>
        </p:spPr>
      </p:pic>
    </p:spTree>
    <p:extLst>
      <p:ext uri="{BB962C8B-B14F-4D97-AF65-F5344CB8AC3E}">
        <p14:creationId xmlns:p14="http://schemas.microsoft.com/office/powerpoint/2010/main" val="231506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METODOLOGÍA DE DESARROLLO</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6" name="Imagen 5"/>
          <p:cNvPicPr/>
          <p:nvPr/>
        </p:nvPicPr>
        <p:blipFill rotWithShape="1">
          <a:blip r:embed="rId4" cstate="print">
            <a:extLst>
              <a:ext uri="{28A0092B-C50C-407E-A947-70E740481C1C}">
                <a14:useLocalDpi xmlns:a14="http://schemas.microsoft.com/office/drawing/2010/main" val="0"/>
              </a:ext>
            </a:extLst>
          </a:blip>
          <a:srcRect l="40170"/>
          <a:stretch/>
        </p:blipFill>
        <p:spPr bwMode="auto">
          <a:xfrm>
            <a:off x="1613257" y="1388809"/>
            <a:ext cx="8874339" cy="4833258"/>
          </a:xfrm>
          <a:prstGeom prst="rect">
            <a:avLst/>
          </a:prstGeom>
          <a:noFill/>
          <a:ln>
            <a:noFill/>
          </a:ln>
        </p:spPr>
      </p:pic>
    </p:spTree>
    <p:extLst>
      <p:ext uri="{BB962C8B-B14F-4D97-AF65-F5344CB8AC3E}">
        <p14:creationId xmlns:p14="http://schemas.microsoft.com/office/powerpoint/2010/main" val="212460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ARQUITECTURA DEL MODELO</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6" name="Imagen 5"/>
          <p:cNvPicPr/>
          <p:nvPr/>
        </p:nvPicPr>
        <p:blipFill>
          <a:blip r:embed="rId4"/>
          <a:stretch>
            <a:fillRect/>
          </a:stretch>
        </p:blipFill>
        <p:spPr>
          <a:xfrm>
            <a:off x="420914" y="1417837"/>
            <a:ext cx="11480800" cy="4329820"/>
          </a:xfrm>
          <a:prstGeom prst="rect">
            <a:avLst/>
          </a:prstGeom>
        </p:spPr>
      </p:pic>
    </p:spTree>
    <p:extLst>
      <p:ext uri="{BB962C8B-B14F-4D97-AF65-F5344CB8AC3E}">
        <p14:creationId xmlns:p14="http://schemas.microsoft.com/office/powerpoint/2010/main" val="398854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MATRIZ DE CONFUSIÓN [ÁRBOL DE DECISIÓN]</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3" name="Imagen 2">
            <a:extLst>
              <a:ext uri="{FF2B5EF4-FFF2-40B4-BE49-F238E27FC236}">
                <a16:creationId xmlns:a16="http://schemas.microsoft.com/office/drawing/2014/main" id="{0B8F25D7-82B7-498E-BA52-F541E8EA5EF8}"/>
              </a:ext>
            </a:extLst>
          </p:cNvPr>
          <p:cNvPicPr>
            <a:picLocks noChangeAspect="1"/>
          </p:cNvPicPr>
          <p:nvPr/>
        </p:nvPicPr>
        <p:blipFill>
          <a:blip r:embed="rId4"/>
          <a:stretch>
            <a:fillRect/>
          </a:stretch>
        </p:blipFill>
        <p:spPr>
          <a:xfrm>
            <a:off x="1459832" y="2481055"/>
            <a:ext cx="9760224" cy="2236718"/>
          </a:xfrm>
          <a:prstGeom prst="rect">
            <a:avLst/>
          </a:prstGeom>
        </p:spPr>
      </p:pic>
    </p:spTree>
    <p:extLst>
      <p:ext uri="{BB962C8B-B14F-4D97-AF65-F5344CB8AC3E}">
        <p14:creationId xmlns:p14="http://schemas.microsoft.com/office/powerpoint/2010/main" val="139947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MATRIZ DE CONFUSIÓN [PERCEPTRÓN]</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3" name="Imagen 2">
            <a:extLst>
              <a:ext uri="{FF2B5EF4-FFF2-40B4-BE49-F238E27FC236}">
                <a16:creationId xmlns:a16="http://schemas.microsoft.com/office/drawing/2014/main" id="{5586E770-C672-406D-A2D0-E99E89A11CEB}"/>
              </a:ext>
            </a:extLst>
          </p:cNvPr>
          <p:cNvPicPr>
            <a:picLocks noChangeAspect="1"/>
          </p:cNvPicPr>
          <p:nvPr/>
        </p:nvPicPr>
        <p:blipFill>
          <a:blip r:embed="rId4"/>
          <a:stretch>
            <a:fillRect/>
          </a:stretch>
        </p:blipFill>
        <p:spPr>
          <a:xfrm>
            <a:off x="710090" y="1841224"/>
            <a:ext cx="10771820" cy="2408606"/>
          </a:xfrm>
          <a:prstGeom prst="rect">
            <a:avLst/>
          </a:prstGeom>
        </p:spPr>
      </p:pic>
    </p:spTree>
    <p:extLst>
      <p:ext uri="{BB962C8B-B14F-4D97-AF65-F5344CB8AC3E}">
        <p14:creationId xmlns:p14="http://schemas.microsoft.com/office/powerpoint/2010/main" val="234439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MATRIZ DE CONFUSIÓN [RANDOM FOREST]</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3" name="Imagen 2">
            <a:extLst>
              <a:ext uri="{FF2B5EF4-FFF2-40B4-BE49-F238E27FC236}">
                <a16:creationId xmlns:a16="http://schemas.microsoft.com/office/drawing/2014/main" id="{D48DD4D1-E4C1-4726-8042-99BBE2D0DF62}"/>
              </a:ext>
            </a:extLst>
          </p:cNvPr>
          <p:cNvPicPr>
            <a:picLocks noChangeAspect="1"/>
          </p:cNvPicPr>
          <p:nvPr/>
        </p:nvPicPr>
        <p:blipFill>
          <a:blip r:embed="rId4"/>
          <a:stretch>
            <a:fillRect/>
          </a:stretch>
        </p:blipFill>
        <p:spPr>
          <a:xfrm>
            <a:off x="1109919" y="2360252"/>
            <a:ext cx="10472480" cy="2315197"/>
          </a:xfrm>
          <a:prstGeom prst="rect">
            <a:avLst/>
          </a:prstGeom>
        </p:spPr>
      </p:pic>
    </p:spTree>
    <p:extLst>
      <p:ext uri="{BB962C8B-B14F-4D97-AF65-F5344CB8AC3E}">
        <p14:creationId xmlns:p14="http://schemas.microsoft.com/office/powerpoint/2010/main" val="41418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ANÁLISIS DE RESULTADOS</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4" name="Imagen 3"/>
          <p:cNvPicPr/>
          <p:nvPr/>
        </p:nvPicPr>
        <p:blipFill rotWithShape="1">
          <a:blip r:embed="rId4"/>
          <a:srcRect t="2509" b="42572"/>
          <a:stretch/>
        </p:blipFill>
        <p:spPr>
          <a:xfrm>
            <a:off x="1683303" y="1417836"/>
            <a:ext cx="8878402" cy="4492633"/>
          </a:xfrm>
          <a:prstGeom prst="rect">
            <a:avLst/>
          </a:prstGeom>
        </p:spPr>
      </p:pic>
    </p:spTree>
    <p:extLst>
      <p:ext uri="{BB962C8B-B14F-4D97-AF65-F5344CB8AC3E}">
        <p14:creationId xmlns:p14="http://schemas.microsoft.com/office/powerpoint/2010/main" val="215806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ANÁLISIS DE RESULTADOS</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5" name="Imagen 4">
            <a:extLst>
              <a:ext uri="{FF2B5EF4-FFF2-40B4-BE49-F238E27FC236}">
                <a16:creationId xmlns:a16="http://schemas.microsoft.com/office/drawing/2014/main" id="{DFB62252-0F1C-43D7-8AD2-8662F62C206A}"/>
              </a:ext>
            </a:extLst>
          </p:cNvPr>
          <p:cNvPicPr/>
          <p:nvPr/>
        </p:nvPicPr>
        <p:blipFill rotWithShape="1">
          <a:blip r:embed="rId4">
            <a:extLst>
              <a:ext uri="{28A0092B-C50C-407E-A947-70E740481C1C}">
                <a14:useLocalDpi xmlns:a14="http://schemas.microsoft.com/office/drawing/2010/main" val="0"/>
              </a:ext>
            </a:extLst>
          </a:blip>
          <a:srcRect b="45765"/>
          <a:stretch/>
        </p:blipFill>
        <p:spPr>
          <a:xfrm>
            <a:off x="969617" y="1816903"/>
            <a:ext cx="10765349" cy="2967131"/>
          </a:xfrm>
          <a:prstGeom prst="rect">
            <a:avLst/>
          </a:prstGeom>
        </p:spPr>
      </p:pic>
    </p:spTree>
    <p:extLst>
      <p:ext uri="{BB962C8B-B14F-4D97-AF65-F5344CB8AC3E}">
        <p14:creationId xmlns:p14="http://schemas.microsoft.com/office/powerpoint/2010/main" val="289635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CONCLUSIONES</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sp>
        <p:nvSpPr>
          <p:cNvPr id="3" name="Rectángulo 2"/>
          <p:cNvSpPr/>
          <p:nvPr/>
        </p:nvSpPr>
        <p:spPr>
          <a:xfrm>
            <a:off x="1335314" y="1485904"/>
            <a:ext cx="10609943" cy="560410"/>
          </a:xfrm>
          <a:prstGeom prst="rect">
            <a:avLst/>
          </a:prstGeom>
        </p:spPr>
        <p:txBody>
          <a:bodyPr wrap="square">
            <a:spAutoFit/>
          </a:bodyPr>
          <a:lstStyle/>
          <a:p>
            <a:pPr indent="457200">
              <a:lnSpc>
                <a:spcPct val="200000"/>
              </a:lnSpc>
              <a:spcAft>
                <a:spcPts val="800"/>
              </a:spcAft>
            </a:pPr>
            <a:endParaRPr lang="es-EC" dirty="0">
              <a:latin typeface="Arial" panose="020B0604020202020204" pitchFamily="34" charset="0"/>
              <a:ea typeface="Calibri" panose="020F0502020204030204" pitchFamily="34" charset="0"/>
            </a:endParaRPr>
          </a:p>
        </p:txBody>
      </p:sp>
      <p:sp>
        <p:nvSpPr>
          <p:cNvPr id="5" name="Rectángulo 4"/>
          <p:cNvSpPr/>
          <p:nvPr/>
        </p:nvSpPr>
        <p:spPr>
          <a:xfrm>
            <a:off x="1459832" y="1427788"/>
            <a:ext cx="10168709" cy="43007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just">
              <a:lnSpc>
                <a:spcPct val="20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rPr>
              <a:t>La metodología </a:t>
            </a:r>
            <a:r>
              <a:rPr lang="es-EC" dirty="0" err="1">
                <a:latin typeface="Arial" panose="020B0604020202020204" pitchFamily="34" charset="0"/>
                <a:ea typeface="Calibri" panose="020F0502020204030204" pitchFamily="34" charset="0"/>
              </a:rPr>
              <a:t>CRISP</a:t>
            </a:r>
            <a:r>
              <a:rPr lang="es-EC" dirty="0">
                <a:latin typeface="Arial" panose="020B0604020202020204" pitchFamily="34" charset="0"/>
                <a:ea typeface="Calibri" panose="020F0502020204030204" pitchFamily="34" charset="0"/>
              </a:rPr>
              <a:t>-DM utilizada para el desarrollo se adaptó perfectamente a las características del presente proyecto. </a:t>
            </a:r>
          </a:p>
          <a:p>
            <a:pPr marL="285750" indent="-285750" algn="just">
              <a:lnSpc>
                <a:spcPct val="20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rPr>
              <a:t>El uso de la herramienta </a:t>
            </a:r>
            <a:r>
              <a:rPr lang="es-EC" dirty="0" err="1">
                <a:latin typeface="Arial" panose="020B0604020202020204" pitchFamily="34" charset="0"/>
                <a:ea typeface="Calibri" panose="020F0502020204030204" pitchFamily="34" charset="0"/>
              </a:rPr>
              <a:t>KNIME</a:t>
            </a:r>
            <a:r>
              <a:rPr lang="es-EC" dirty="0">
                <a:latin typeface="Arial" panose="020B0604020202020204" pitchFamily="34" charset="0"/>
                <a:ea typeface="Calibri" panose="020F0502020204030204" pitchFamily="34" charset="0"/>
              </a:rPr>
              <a:t> proporcionó flexibilidad y portabilidad para el tratamiento y análisis de los datos permitiendo cubrir todas las necesidades en cuanto al agendamiento de turnos en el área de consulta externa.</a:t>
            </a:r>
          </a:p>
          <a:p>
            <a:pPr marL="285750" indent="-285750" algn="just">
              <a:lnSpc>
                <a:spcPct val="200000"/>
              </a:lnSpc>
              <a:spcAft>
                <a:spcPts val="800"/>
              </a:spcAft>
              <a:buFont typeface="Arial" panose="020B0604020202020204" pitchFamily="34" charset="0"/>
              <a:buChar char="•"/>
            </a:pPr>
            <a:r>
              <a:rPr lang="es-EC" dirty="0"/>
              <a:t>Mediante </a:t>
            </a:r>
            <a:r>
              <a:rPr lang="es-EC" dirty="0" err="1"/>
              <a:t>Random</a:t>
            </a:r>
            <a:r>
              <a:rPr lang="es-EC" dirty="0"/>
              <a:t> </a:t>
            </a:r>
            <a:r>
              <a:rPr lang="es-EC" dirty="0" err="1"/>
              <a:t>Forest</a:t>
            </a:r>
            <a:r>
              <a:rPr lang="es-EC" dirty="0"/>
              <a:t> se determinó la reducción considerable de los tiempos para el otorgamiento de turnos en las distintas especialidades de consulta externa</a:t>
            </a:r>
            <a:endParaRPr lang="es-EC"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7218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CONCLUSIONES</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sp>
        <p:nvSpPr>
          <p:cNvPr id="3" name="Rectángulo 2"/>
          <p:cNvSpPr/>
          <p:nvPr/>
        </p:nvSpPr>
        <p:spPr>
          <a:xfrm>
            <a:off x="1335314" y="1485904"/>
            <a:ext cx="10609943" cy="560410"/>
          </a:xfrm>
          <a:prstGeom prst="rect">
            <a:avLst/>
          </a:prstGeom>
        </p:spPr>
        <p:txBody>
          <a:bodyPr wrap="square">
            <a:spAutoFit/>
          </a:bodyPr>
          <a:lstStyle/>
          <a:p>
            <a:pPr indent="457200">
              <a:lnSpc>
                <a:spcPct val="200000"/>
              </a:lnSpc>
              <a:spcAft>
                <a:spcPts val="800"/>
              </a:spcAft>
            </a:pPr>
            <a:endParaRPr lang="es-EC" dirty="0">
              <a:latin typeface="Arial" panose="020B0604020202020204" pitchFamily="34" charset="0"/>
              <a:ea typeface="Calibri" panose="020F0502020204030204" pitchFamily="34" charset="0"/>
            </a:endParaRPr>
          </a:p>
        </p:txBody>
      </p:sp>
      <p:sp>
        <p:nvSpPr>
          <p:cNvPr id="5" name="Rectángulo 4"/>
          <p:cNvSpPr/>
          <p:nvPr/>
        </p:nvSpPr>
        <p:spPr>
          <a:xfrm>
            <a:off x="1459832" y="1427788"/>
            <a:ext cx="10168709" cy="43007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just">
              <a:lnSpc>
                <a:spcPct val="200000"/>
              </a:lnSpc>
              <a:spcAft>
                <a:spcPts val="800"/>
              </a:spcAft>
              <a:buFont typeface="Arial" panose="020B0604020202020204" pitchFamily="34" charset="0"/>
              <a:buChar char="•"/>
            </a:pPr>
            <a:r>
              <a:rPr lang="es-EC" dirty="0"/>
              <a:t>Se encontraron problemas adicionales que se dan en los distintos consultorios, como por ejemplo cuando el médico tratante no realiza el cierre de sus consultas impidiendo determinar un promedio de tiempo real de atención a cada paciente.</a:t>
            </a:r>
          </a:p>
          <a:p>
            <a:pPr marL="285750" indent="-285750" algn="just">
              <a:lnSpc>
                <a:spcPct val="200000"/>
              </a:lnSpc>
              <a:spcAft>
                <a:spcPts val="800"/>
              </a:spcAft>
              <a:buFont typeface="Arial" panose="020B0604020202020204" pitchFamily="34" charset="0"/>
              <a:buChar char="•"/>
            </a:pPr>
            <a:r>
              <a:rPr lang="es-EC" dirty="0"/>
              <a:t>El modelo se fundamentó en Minería de datos puesto que aquí se estipula la técnica apropiada después de todo el análisis, mientras que en Machine </a:t>
            </a:r>
            <a:r>
              <a:rPr lang="es-EC" dirty="0" err="1"/>
              <a:t>Learning</a:t>
            </a:r>
            <a:r>
              <a:rPr lang="es-EC" dirty="0"/>
              <a:t> antes de iniciar con el descubrimiento de la data ya se establece un modelo a utilizar. </a:t>
            </a:r>
          </a:p>
          <a:p>
            <a:pPr indent="457200" algn="just">
              <a:lnSpc>
                <a:spcPct val="200000"/>
              </a:lnSpc>
              <a:spcAft>
                <a:spcPts val="800"/>
              </a:spcAft>
            </a:pPr>
            <a:endParaRPr lang="es-EC"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2628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4FF7A-C068-4AB1-A261-0836F65ACAEC}"/>
              </a:ext>
            </a:extLst>
          </p:cNvPr>
          <p:cNvSpPr>
            <a:spLocks noGrp="1"/>
          </p:cNvSpPr>
          <p:nvPr>
            <p:ph type="title"/>
          </p:nvPr>
        </p:nvSpPr>
        <p:spPr>
          <a:xfrm>
            <a:off x="1730000" y="593041"/>
            <a:ext cx="9385200" cy="1218800"/>
          </a:xfrm>
        </p:spPr>
        <p:style>
          <a:lnRef idx="1">
            <a:schemeClr val="accent3"/>
          </a:lnRef>
          <a:fillRef idx="2">
            <a:schemeClr val="accent3"/>
          </a:fillRef>
          <a:effectRef idx="1">
            <a:schemeClr val="accent3"/>
          </a:effectRef>
          <a:fontRef idx="minor">
            <a:schemeClr val="dk1"/>
          </a:fontRef>
        </p:style>
        <p:txBody>
          <a:bodyPr/>
          <a:lstStyle/>
          <a:p>
            <a:pPr>
              <a:buNone/>
            </a:pPr>
            <a:r>
              <a:rPr lang="es-EC" sz="4000" dirty="0"/>
              <a:t>Agenda</a:t>
            </a:r>
          </a:p>
        </p:txBody>
      </p:sp>
      <p:sp>
        <p:nvSpPr>
          <p:cNvPr id="3" name="Marcador de texto 2">
            <a:extLst>
              <a:ext uri="{FF2B5EF4-FFF2-40B4-BE49-F238E27FC236}">
                <a16:creationId xmlns:a16="http://schemas.microsoft.com/office/drawing/2014/main" id="{862B9C8A-C7D8-4B67-A8AE-C78251572BA3}"/>
              </a:ext>
            </a:extLst>
          </p:cNvPr>
          <p:cNvSpPr>
            <a:spLocks noGrp="1"/>
          </p:cNvSpPr>
          <p:nvPr>
            <p:ph type="body" idx="1"/>
          </p:nvPr>
        </p:nvSpPr>
        <p:spPr>
          <a:xfrm>
            <a:off x="1730000" y="1465944"/>
            <a:ext cx="9385200" cy="4847770"/>
          </a:xfrm>
        </p:spPr>
        <p:txBody>
          <a:bodyPr/>
          <a:lstStyle/>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Antecedentes</a:t>
            </a:r>
          </a:p>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Planteamiento del Problema</a:t>
            </a:r>
          </a:p>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Objetivos</a:t>
            </a:r>
          </a:p>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Metodología de Desarrollo</a:t>
            </a:r>
          </a:p>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Herramientas para el análisis de datos</a:t>
            </a:r>
          </a:p>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Desarrollo del Modelo</a:t>
            </a:r>
          </a:p>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Simulación y análisis de resultados</a:t>
            </a:r>
          </a:p>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Conclusiones </a:t>
            </a:r>
          </a:p>
          <a:p>
            <a:pPr marL="654050" indent="-514350">
              <a:buClr>
                <a:srgbClr val="92D050"/>
              </a:buClr>
              <a:buFont typeface="+mj-lt"/>
              <a:buAutoNum type="romanUcPeriod"/>
            </a:pPr>
            <a:r>
              <a:rPr lang="es-EC" sz="2800" b="1" dirty="0">
                <a:latin typeface="Calibri Light" panose="020F0302020204030204" pitchFamily="34" charset="0"/>
                <a:cs typeface="Calibri Light" panose="020F0302020204030204" pitchFamily="34" charset="0"/>
              </a:rPr>
              <a:t>Recomendaciones</a:t>
            </a:r>
          </a:p>
        </p:txBody>
      </p:sp>
      <p:pic>
        <p:nvPicPr>
          <p:cNvPr id="4" name="Imagen 3">
            <a:extLst>
              <a:ext uri="{FF2B5EF4-FFF2-40B4-BE49-F238E27FC236}">
                <a16:creationId xmlns:a16="http://schemas.microsoft.com/office/drawing/2014/main" id="{DA978177-CECA-4509-8240-88CF113BE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525"/>
            <a:ext cx="1459832" cy="1459832"/>
          </a:xfrm>
          <a:prstGeom prst="rect">
            <a:avLst/>
          </a:prstGeom>
        </p:spPr>
      </p:pic>
    </p:spTree>
    <p:extLst>
      <p:ext uri="{BB962C8B-B14F-4D97-AF65-F5344CB8AC3E}">
        <p14:creationId xmlns:p14="http://schemas.microsoft.com/office/powerpoint/2010/main" val="3615038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RECOMENDACIONES</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sp>
        <p:nvSpPr>
          <p:cNvPr id="3" name="Rectángulo 2"/>
          <p:cNvSpPr/>
          <p:nvPr/>
        </p:nvSpPr>
        <p:spPr>
          <a:xfrm>
            <a:off x="1335314" y="1485904"/>
            <a:ext cx="10609943" cy="560410"/>
          </a:xfrm>
          <a:prstGeom prst="rect">
            <a:avLst/>
          </a:prstGeom>
        </p:spPr>
        <p:txBody>
          <a:bodyPr wrap="square">
            <a:spAutoFit/>
          </a:bodyPr>
          <a:lstStyle/>
          <a:p>
            <a:pPr indent="457200">
              <a:lnSpc>
                <a:spcPct val="200000"/>
              </a:lnSpc>
              <a:spcAft>
                <a:spcPts val="800"/>
              </a:spcAft>
            </a:pPr>
            <a:endParaRPr lang="es-EC" dirty="0">
              <a:latin typeface="Arial" panose="020B0604020202020204" pitchFamily="34" charset="0"/>
              <a:ea typeface="Calibri" panose="020F0502020204030204" pitchFamily="34" charset="0"/>
            </a:endParaRPr>
          </a:p>
        </p:txBody>
      </p:sp>
      <p:sp>
        <p:nvSpPr>
          <p:cNvPr id="5" name="Rectángulo 4"/>
          <p:cNvSpPr/>
          <p:nvPr/>
        </p:nvSpPr>
        <p:spPr>
          <a:xfrm>
            <a:off x="1459832" y="1427787"/>
            <a:ext cx="10168709" cy="4668213"/>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285750" indent="-285750" algn="just">
              <a:lnSpc>
                <a:spcPct val="200000"/>
              </a:lnSpc>
              <a:spcAft>
                <a:spcPts val="800"/>
              </a:spcAft>
              <a:buFont typeface="Arial" panose="020B0604020202020204" pitchFamily="34" charset="0"/>
              <a:buChar char="•"/>
            </a:pPr>
            <a:r>
              <a:rPr lang="es-EC" dirty="0"/>
              <a:t>Cambiar la arquitectura de los aplicativos que actualmente son cliente – servidor, deben formar parte de una estructura distribuida utilizando por ejemplo Python.</a:t>
            </a:r>
          </a:p>
          <a:p>
            <a:pPr marL="285750" indent="-285750" algn="just">
              <a:lnSpc>
                <a:spcPct val="200000"/>
              </a:lnSpc>
              <a:spcAft>
                <a:spcPts val="800"/>
              </a:spcAft>
              <a:buFont typeface="Arial" panose="020B0604020202020204" pitchFamily="34" charset="0"/>
              <a:buChar char="•"/>
            </a:pPr>
            <a:r>
              <a:rPr lang="es-EC" dirty="0"/>
              <a:t>Teniendo de por medio una estructura distribuida se puede utilizar Python como lenguaje y como </a:t>
            </a:r>
            <a:r>
              <a:rPr lang="es-EC" dirty="0" err="1"/>
              <a:t>framework</a:t>
            </a:r>
            <a:r>
              <a:rPr lang="es-EC" dirty="0"/>
              <a:t> Django y </a:t>
            </a:r>
            <a:r>
              <a:rPr lang="es-EC" dirty="0" err="1"/>
              <a:t>Flask</a:t>
            </a:r>
            <a:r>
              <a:rPr lang="es-EC" dirty="0"/>
              <a:t>, mientras que a nivel de Java mediante las librerías de Deep4j.</a:t>
            </a:r>
          </a:p>
          <a:p>
            <a:pPr marL="285750" indent="-285750" algn="just">
              <a:lnSpc>
                <a:spcPct val="200000"/>
              </a:lnSpc>
              <a:spcAft>
                <a:spcPts val="800"/>
              </a:spcAft>
              <a:buFont typeface="Arial" panose="020B0604020202020204" pitchFamily="34" charset="0"/>
              <a:buChar char="•"/>
            </a:pPr>
            <a:r>
              <a:rPr lang="es-EC" dirty="0"/>
              <a:t>El método más sencillo y que representaría un menor impacto es mediante la realización de todo el proceso de minería con </a:t>
            </a:r>
            <a:r>
              <a:rPr lang="es-EC" dirty="0" err="1"/>
              <a:t>KNIME</a:t>
            </a:r>
            <a:r>
              <a:rPr lang="es-EC" dirty="0"/>
              <a:t> en forma visual, posteriormente transformar toda la información para concatenar con la base de datos que se encuentra en producción.</a:t>
            </a:r>
          </a:p>
        </p:txBody>
      </p:sp>
    </p:spTree>
    <p:extLst>
      <p:ext uri="{BB962C8B-B14F-4D97-AF65-F5344CB8AC3E}">
        <p14:creationId xmlns:p14="http://schemas.microsoft.com/office/powerpoint/2010/main" val="154369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2845885" y="757694"/>
            <a:ext cx="6834058" cy="685912"/>
          </a:xfrm>
        </p:spPr>
        <p:txBody>
          <a:bodyPr/>
          <a:lstStyle/>
          <a:p>
            <a:pPr algn="l"/>
            <a:r>
              <a:rPr lang="es-EC" sz="3600" dirty="0">
                <a:solidFill>
                  <a:schemeClr val="tx1"/>
                </a:solidFill>
                <a:latin typeface="+mn-lt"/>
              </a:rPr>
              <a:t>GRACIAS POR SU ATENCIÓN</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sp>
        <p:nvSpPr>
          <p:cNvPr id="3" name="Rectángulo 2"/>
          <p:cNvSpPr/>
          <p:nvPr/>
        </p:nvSpPr>
        <p:spPr>
          <a:xfrm>
            <a:off x="1335314" y="1485904"/>
            <a:ext cx="10609943" cy="560410"/>
          </a:xfrm>
          <a:prstGeom prst="rect">
            <a:avLst/>
          </a:prstGeom>
        </p:spPr>
        <p:txBody>
          <a:bodyPr wrap="square">
            <a:spAutoFit/>
          </a:bodyPr>
          <a:lstStyle/>
          <a:p>
            <a:pPr indent="457200">
              <a:lnSpc>
                <a:spcPct val="200000"/>
              </a:lnSpc>
              <a:spcAft>
                <a:spcPts val="800"/>
              </a:spcAft>
            </a:pPr>
            <a:endParaRPr lang="es-EC" dirty="0">
              <a:latin typeface="Arial" panose="020B0604020202020204" pitchFamily="34" charset="0"/>
              <a:ea typeface="Calibri" panose="020F0502020204030204" pitchFamily="34" charset="0"/>
            </a:endParaRPr>
          </a:p>
        </p:txBody>
      </p:sp>
      <p:pic>
        <p:nvPicPr>
          <p:cNvPr id="1026" name="Picture 2" descr="La UNIR y la ESPE refuerzan lazos institucionales para colaborar en  proyectos de investigación | UN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486" y="1597615"/>
            <a:ext cx="7242856" cy="4189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8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ANTECEDENTES</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12" name="Picture 2" descr="Resultado de imagen para hospital de fuerzas arma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98" y="1748414"/>
            <a:ext cx="5804218" cy="3467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6865763" y="1235985"/>
            <a:ext cx="4565073" cy="10752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r>
              <a:rPr lang="es-EC" dirty="0"/>
              <a:t>Para la atención ambulatoria el hospital cuenta con 131 ambientes entre consultorios y áreas para procedimientos menores.</a:t>
            </a:r>
            <a:endParaRPr lang="es-ES" dirty="0"/>
          </a:p>
        </p:txBody>
      </p:sp>
      <p:sp>
        <p:nvSpPr>
          <p:cNvPr id="16" name="Rectángulo 15"/>
          <p:cNvSpPr/>
          <p:nvPr/>
        </p:nvSpPr>
        <p:spPr>
          <a:xfrm>
            <a:off x="6865763" y="2553067"/>
            <a:ext cx="4565073" cy="10752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r>
              <a:rPr lang="es-EC" dirty="0"/>
              <a:t>Cuenta con cinco servicios complementarios para el diagnóstico y tratamiento.</a:t>
            </a:r>
            <a:endParaRPr lang="es-ES" dirty="0"/>
          </a:p>
        </p:txBody>
      </p:sp>
      <p:sp>
        <p:nvSpPr>
          <p:cNvPr id="17" name="Rectángulo 16"/>
          <p:cNvSpPr/>
          <p:nvPr/>
        </p:nvSpPr>
        <p:spPr>
          <a:xfrm>
            <a:off x="6865762" y="3962767"/>
            <a:ext cx="4565073" cy="16542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r>
              <a:rPr lang="es-EC" dirty="0"/>
              <a:t>En la actualidad se dispone de un Hospital </a:t>
            </a:r>
            <a:r>
              <a:rPr lang="es-EC" dirty="0" err="1"/>
              <a:t>Information</a:t>
            </a:r>
            <a:r>
              <a:rPr lang="es-EC" dirty="0"/>
              <a:t> </a:t>
            </a:r>
            <a:r>
              <a:rPr lang="es-EC" dirty="0" err="1"/>
              <a:t>System</a:t>
            </a:r>
            <a:r>
              <a:rPr lang="es-EC" dirty="0"/>
              <a:t> (</a:t>
            </a:r>
            <a:r>
              <a:rPr lang="es-EC" dirty="0" err="1"/>
              <a:t>HIS</a:t>
            </a:r>
            <a:r>
              <a:rPr lang="es-EC" dirty="0"/>
              <a:t>), que a través de sus 18 módulos se encarga del manejo y administración de la información de todos los servicios hospitalarios.</a:t>
            </a:r>
            <a:endParaRPr lang="es-ES" dirty="0"/>
          </a:p>
        </p:txBody>
      </p:sp>
    </p:spTree>
    <p:extLst>
      <p:ext uri="{BB962C8B-B14F-4D97-AF65-F5344CB8AC3E}">
        <p14:creationId xmlns:p14="http://schemas.microsoft.com/office/powerpoint/2010/main" val="59920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PLANTEAMIENTO DEL PROBLEMA</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graphicFrame>
        <p:nvGraphicFramePr>
          <p:cNvPr id="9" name="Diagrama 8"/>
          <p:cNvGraphicFramePr/>
          <p:nvPr>
            <p:extLst>
              <p:ext uri="{D42A27DB-BD31-4B8C-83A1-F6EECF244321}">
                <p14:modId xmlns:p14="http://schemas.microsoft.com/office/powerpoint/2010/main" val="480286037"/>
              </p:ext>
            </p:extLst>
          </p:nvPr>
        </p:nvGraphicFramePr>
        <p:xfrm>
          <a:off x="984738" y="992960"/>
          <a:ext cx="10160749" cy="5588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419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PLANTEAMIENTO DEL PROBLEMA</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graphicFrame>
        <p:nvGraphicFramePr>
          <p:cNvPr id="10" name="Diagrama 9"/>
          <p:cNvGraphicFramePr/>
          <p:nvPr>
            <p:extLst>
              <p:ext uri="{D42A27DB-BD31-4B8C-83A1-F6EECF244321}">
                <p14:modId xmlns:p14="http://schemas.microsoft.com/office/powerpoint/2010/main" val="4135681777"/>
              </p:ext>
            </p:extLst>
          </p:nvPr>
        </p:nvGraphicFramePr>
        <p:xfrm>
          <a:off x="984738" y="992960"/>
          <a:ext cx="10160749" cy="5588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293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OBJETIVO GENERAL</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sp>
        <p:nvSpPr>
          <p:cNvPr id="5" name="Rectángulo 4"/>
          <p:cNvSpPr/>
          <p:nvPr/>
        </p:nvSpPr>
        <p:spPr>
          <a:xfrm>
            <a:off x="1285966" y="2206729"/>
            <a:ext cx="10058400" cy="28659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3600" dirty="0"/>
              <a:t>Optimizar el proceso de asignación de turnos del servicio de consulta externa del Hospital de Especialidades de las Fuerzas Armadas N°1 mediante el uso de técnicas de inteligencia artificial.</a:t>
            </a:r>
          </a:p>
          <a:p>
            <a:pPr algn="just"/>
            <a:endParaRPr lang="es-ES" dirty="0"/>
          </a:p>
        </p:txBody>
      </p:sp>
    </p:spTree>
    <p:extLst>
      <p:ext uri="{BB962C8B-B14F-4D97-AF65-F5344CB8AC3E}">
        <p14:creationId xmlns:p14="http://schemas.microsoft.com/office/powerpoint/2010/main" val="251796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OBJETIVOS ESPECÍFICOS</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sp>
        <p:nvSpPr>
          <p:cNvPr id="4" name="Rectángulo 3"/>
          <p:cNvSpPr/>
          <p:nvPr/>
        </p:nvSpPr>
        <p:spPr>
          <a:xfrm>
            <a:off x="914400" y="1698171"/>
            <a:ext cx="10241280" cy="823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s-EC" sz="2000" dirty="0"/>
              <a:t>Identificar la situación actual referente a la demanda diaria y disponibilidad de consultorios y médicos en el área de consulta externa del Hospital Militar.  </a:t>
            </a:r>
          </a:p>
        </p:txBody>
      </p:sp>
      <p:sp>
        <p:nvSpPr>
          <p:cNvPr id="5" name="Rectángulo 4"/>
          <p:cNvSpPr/>
          <p:nvPr/>
        </p:nvSpPr>
        <p:spPr>
          <a:xfrm>
            <a:off x="914400" y="2797802"/>
            <a:ext cx="10241280" cy="8656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CO" sz="2000" dirty="0"/>
              <a:t>Analizar las técnicas adecuadas para la priorización y clasificación de pacientes que acuden por citas médicas en el área de consulta externa.</a:t>
            </a:r>
          </a:p>
        </p:txBody>
      </p:sp>
      <p:sp>
        <p:nvSpPr>
          <p:cNvPr id="6" name="Rectángulo 5"/>
          <p:cNvSpPr/>
          <p:nvPr/>
        </p:nvSpPr>
        <p:spPr>
          <a:xfrm>
            <a:off x="914400" y="3939352"/>
            <a:ext cx="10241280" cy="8782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CO" sz="2000" dirty="0"/>
              <a:t>Diseñar la arquitectura y desarrollar un modelo que permita la optimización del proceso de asignación de turnos en consulta externa, mediante la utilización de inteligencia artificial.</a:t>
            </a:r>
          </a:p>
        </p:txBody>
      </p:sp>
      <p:sp>
        <p:nvSpPr>
          <p:cNvPr id="7" name="Rectángulo 6"/>
          <p:cNvSpPr/>
          <p:nvPr/>
        </p:nvSpPr>
        <p:spPr>
          <a:xfrm>
            <a:off x="914400" y="5093525"/>
            <a:ext cx="10241280" cy="61047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CO" sz="2000" dirty="0"/>
              <a:t>Realizar la evaluación, validación y socialización de los resultados obtenidos.</a:t>
            </a:r>
          </a:p>
        </p:txBody>
      </p:sp>
    </p:spTree>
    <p:extLst>
      <p:ext uri="{BB962C8B-B14F-4D97-AF65-F5344CB8AC3E}">
        <p14:creationId xmlns:p14="http://schemas.microsoft.com/office/powerpoint/2010/main" val="246720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HERRAMIENTAS PARA EL ANÁLISIS Y VISUALIZACIÓN DE DATOS</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6" name="Picture 4" descr="Resultado de imagen para KNIM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447" y="3278110"/>
            <a:ext cx="2983191" cy="1527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Qué es Tableau? Para que sirve y aplicaciones - ERPinforma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832" y="2730769"/>
            <a:ext cx="4549082" cy="262265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628465" y="2539770"/>
            <a:ext cx="2211816" cy="52553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VISUALIZACIÓN</a:t>
            </a:r>
          </a:p>
        </p:txBody>
      </p:sp>
      <p:sp>
        <p:nvSpPr>
          <p:cNvPr id="9" name="Rectángulo 8"/>
          <p:cNvSpPr/>
          <p:nvPr/>
        </p:nvSpPr>
        <p:spPr>
          <a:xfrm>
            <a:off x="7780518" y="2539769"/>
            <a:ext cx="2919051" cy="52553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MODELADO Y ANÁLISIS</a:t>
            </a:r>
          </a:p>
        </p:txBody>
      </p:sp>
    </p:spTree>
    <p:extLst>
      <p:ext uri="{BB962C8B-B14F-4D97-AF65-F5344CB8AC3E}">
        <p14:creationId xmlns:p14="http://schemas.microsoft.com/office/powerpoint/2010/main" val="336305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BEE58-C573-45D0-A717-CACA61055BA2}"/>
              </a:ext>
            </a:extLst>
          </p:cNvPr>
          <p:cNvSpPr>
            <a:spLocks noGrp="1"/>
          </p:cNvSpPr>
          <p:nvPr>
            <p:ph type="title"/>
          </p:nvPr>
        </p:nvSpPr>
        <p:spPr>
          <a:xfrm>
            <a:off x="1656799" y="731925"/>
            <a:ext cx="9925600" cy="685912"/>
          </a:xfrm>
        </p:spPr>
        <p:txBody>
          <a:bodyPr/>
          <a:lstStyle/>
          <a:p>
            <a:pPr algn="l"/>
            <a:r>
              <a:rPr lang="es-EC" sz="3600" dirty="0">
                <a:solidFill>
                  <a:schemeClr val="tx1"/>
                </a:solidFill>
                <a:latin typeface="+mn-lt"/>
              </a:rPr>
              <a:t>METODOLOGÍA DE DESARROLLO</a:t>
            </a:r>
          </a:p>
        </p:txBody>
      </p:sp>
      <p:pic>
        <p:nvPicPr>
          <p:cNvPr id="11" name="Imagen 10">
            <a:extLst>
              <a:ext uri="{FF2B5EF4-FFF2-40B4-BE49-F238E27FC236}">
                <a16:creationId xmlns:a16="http://schemas.microsoft.com/office/drawing/2014/main" id="{6267EEA4-5F56-4E00-AAE2-7C0F9B3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72"/>
            <a:ext cx="1459832" cy="1459832"/>
          </a:xfrm>
          <a:prstGeom prst="rect">
            <a:avLst/>
          </a:prstGeom>
        </p:spPr>
      </p:pic>
      <p:pic>
        <p:nvPicPr>
          <p:cNvPr id="3074" name="Picture 2" descr="CRISP-DM by Smart Vision Europe » About CRISP-D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594" y="3293724"/>
            <a:ext cx="38100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ses del proceso KDD según la metodología CRISP-DM Primeramente se... |  Download Scientific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799" y="1388807"/>
            <a:ext cx="4816572" cy="481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2777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8AD92D95-92F3-4708-A963-BB88C92F1EFA}" vid="{9FA466B7-2C3E-4750-8801-AE2644625CB5}"/>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1331</Words>
  <Application>Microsoft Office PowerPoint</Application>
  <PresentationFormat>Panorámica</PresentationFormat>
  <Paragraphs>107</Paragraphs>
  <Slides>21</Slides>
  <Notes>19</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21</vt:i4>
      </vt:variant>
    </vt:vector>
  </HeadingPairs>
  <TitlesOfParts>
    <vt:vector size="33" baseType="lpstr">
      <vt:lpstr>Arial</vt:lpstr>
      <vt:lpstr>Calibri</vt:lpstr>
      <vt:lpstr>Calibri Light</vt:lpstr>
      <vt:lpstr>Cooper Black</vt:lpstr>
      <vt:lpstr>Rockwell</vt:lpstr>
      <vt:lpstr>Rockwell Condensed</vt:lpstr>
      <vt:lpstr>Verdana</vt:lpstr>
      <vt:lpstr>Wingdings</vt:lpstr>
      <vt:lpstr>Wingdings 2</vt:lpstr>
      <vt:lpstr>HDOfficeLightV0</vt:lpstr>
      <vt:lpstr>Tipo de madera</vt:lpstr>
      <vt:lpstr>Tema1</vt:lpstr>
      <vt:lpstr>Presentación de PowerPoint</vt:lpstr>
      <vt:lpstr>Agenda</vt:lpstr>
      <vt:lpstr>ANTECEDENTES</vt:lpstr>
      <vt:lpstr>PLANTEAMIENTO DEL PROBLEMA</vt:lpstr>
      <vt:lpstr>PLANTEAMIENTO DEL PROBLEMA</vt:lpstr>
      <vt:lpstr>OBJETIVO GENERAL</vt:lpstr>
      <vt:lpstr>OBJETIVOS ESPECÍFICOS</vt:lpstr>
      <vt:lpstr>HERRAMIENTAS PARA EL ANÁLISIS Y VISUALIZACIÓN DE DATOS</vt:lpstr>
      <vt:lpstr>METODOLOGÍA DE DESARROLLO</vt:lpstr>
      <vt:lpstr>METODOLOGÍA DE DESARROLLO</vt:lpstr>
      <vt:lpstr>METODOLOGÍA DE DESARROLLO</vt:lpstr>
      <vt:lpstr>ARQUITECTURA DEL MODELO</vt:lpstr>
      <vt:lpstr>MATRIZ DE CONFUSIÓN [ÁRBOL DE DECISIÓN]</vt:lpstr>
      <vt:lpstr>MATRIZ DE CONFUSIÓN [PERCEPTRÓN]</vt:lpstr>
      <vt:lpstr>MATRIZ DE CONFUSIÓN [RANDOM FOREST]</vt:lpstr>
      <vt:lpstr>ANÁLISIS DE RESULTADOS</vt:lpstr>
      <vt:lpstr>ANÁLISIS DE RESULTADOS</vt:lpstr>
      <vt:lpstr>CONCLUSIONES</vt:lpstr>
      <vt:lpstr>CONCLUSIONES</vt:lpstr>
      <vt:lpstr>RECOMENDACIONES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Servicio</dc:title>
  <dc:creator>Jonathan Zambrano</dc:creator>
  <cp:lastModifiedBy>Mario Navarrete</cp:lastModifiedBy>
  <cp:revision>95</cp:revision>
  <dcterms:created xsi:type="dcterms:W3CDTF">2019-01-21T16:04:28Z</dcterms:created>
  <dcterms:modified xsi:type="dcterms:W3CDTF">2020-10-23T19:39:53Z</dcterms:modified>
</cp:coreProperties>
</file>