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52" r:id="rId2"/>
    <p:sldId id="422" r:id="rId3"/>
    <p:sldId id="453" r:id="rId4"/>
    <p:sldId id="454" r:id="rId5"/>
    <p:sldId id="455" r:id="rId6"/>
    <p:sldId id="456" r:id="rId7"/>
    <p:sldId id="457" r:id="rId8"/>
    <p:sldId id="464" r:id="rId9"/>
    <p:sldId id="458" r:id="rId10"/>
    <p:sldId id="465" r:id="rId11"/>
    <p:sldId id="459" r:id="rId12"/>
    <p:sldId id="460" r:id="rId13"/>
    <p:sldId id="466" r:id="rId14"/>
    <p:sldId id="461" r:id="rId15"/>
    <p:sldId id="463" r:id="rId16"/>
    <p:sldId id="467" r:id="rId17"/>
    <p:sldId id="468" r:id="rId18"/>
    <p:sldId id="462" r:id="rId19"/>
    <p:sldId id="470" r:id="rId20"/>
    <p:sldId id="469" r:id="rId21"/>
    <p:sldId id="471" r:id="rId22"/>
    <p:sldId id="472" r:id="rId23"/>
    <p:sldId id="477" r:id="rId24"/>
    <p:sldId id="473" r:id="rId25"/>
    <p:sldId id="474" r:id="rId26"/>
    <p:sldId id="475" r:id="rId27"/>
    <p:sldId id="476" r:id="rId2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3B8D54"/>
    <a:srgbClr val="33CC33"/>
    <a:srgbClr val="FFFFFF"/>
    <a:srgbClr val="B9D1B7"/>
    <a:srgbClr val="639B31"/>
    <a:srgbClr val="9BD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91353" autoAdjust="0"/>
  </p:normalViewPr>
  <p:slideViewPr>
    <p:cSldViewPr>
      <p:cViewPr varScale="1">
        <p:scale>
          <a:sx n="80" d="100"/>
          <a:sy n="80" d="100"/>
        </p:scale>
        <p:origin x="1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01C5C-25E2-4A84-9B4B-D4C21F08ECFE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0477D01-2B05-4AF4-80E6-10E8C0A860BB}">
      <dgm:prSet phldrT="[Texto]" custT="1"/>
      <dgm:spPr>
        <a:xfrm>
          <a:off x="1909877" y="2116974"/>
          <a:ext cx="2939266" cy="70635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2400" dirty="0" smtClean="0">
              <a:latin typeface="Calibri" panose="020F0502020204030204" pitchFamily="34" charset="0"/>
            </a:rPr>
            <a:t>pA1C_RFP</a:t>
          </a:r>
          <a:endParaRPr lang="es-ES" sz="3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9C085F5-A50B-42AB-826C-59319DE93E36}" type="parTrans" cxnId="{63B04BE1-32D6-4750-BCEE-7B4170BAD3DD}">
      <dgm:prSet/>
      <dgm:spPr/>
      <dgm:t>
        <a:bodyPr/>
        <a:lstStyle/>
        <a:p>
          <a:endParaRPr lang="es-ES"/>
        </a:p>
      </dgm:t>
    </dgm:pt>
    <dgm:pt modelId="{9F3DD25D-8B9C-4812-B791-7B78E7942EBB}" type="sibTrans" cxnId="{63B04BE1-32D6-4750-BCEE-7B4170BAD3DD}">
      <dgm:prSet/>
      <dgm:spPr/>
      <dgm:t>
        <a:bodyPr/>
        <a:lstStyle/>
        <a:p>
          <a:endParaRPr lang="es-ES"/>
        </a:p>
      </dgm:t>
    </dgm:pt>
    <dgm:pt modelId="{40F11591-20C6-4B05-9385-64307E0FCC7D}">
      <dgm:prSet phldrT="[Texto]" custT="1"/>
      <dgm:spPr>
        <a:xfrm>
          <a:off x="6007233" y="5249865"/>
          <a:ext cx="2939266" cy="70635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S" sz="2400" dirty="0" smtClean="0">
              <a:latin typeface="Calibri" panose="020F0502020204030204" pitchFamily="34" charset="0"/>
            </a:rPr>
            <a:t>Control</a:t>
          </a:r>
          <a:r>
            <a:rPr lang="es-ES" sz="30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2400" dirty="0" smtClean="0">
              <a:latin typeface="Calibri" panose="020F0502020204030204" pitchFamily="34" charset="0"/>
            </a:rPr>
            <a:t>Negativo</a:t>
          </a:r>
          <a:endParaRPr lang="es-ES" sz="2400" dirty="0">
            <a:latin typeface="Calibri" panose="020F0502020204030204" pitchFamily="34" charset="0"/>
          </a:endParaRPr>
        </a:p>
      </dgm:t>
    </dgm:pt>
    <dgm:pt modelId="{A6EF0B9E-860C-4F23-8006-E638640CA40C}" type="parTrans" cxnId="{AF07FD84-C684-4C25-9086-E65F95981DB7}">
      <dgm:prSet/>
      <dgm:spPr/>
      <dgm:t>
        <a:bodyPr/>
        <a:lstStyle/>
        <a:p>
          <a:endParaRPr lang="es-ES"/>
        </a:p>
      </dgm:t>
    </dgm:pt>
    <dgm:pt modelId="{868B7D60-E3A1-4BC3-8BA2-3D778662A55F}" type="sibTrans" cxnId="{AF07FD84-C684-4C25-9086-E65F95981DB7}">
      <dgm:prSet/>
      <dgm:spPr/>
      <dgm:t>
        <a:bodyPr/>
        <a:lstStyle/>
        <a:p>
          <a:endParaRPr lang="es-ES"/>
        </a:p>
      </dgm:t>
    </dgm:pt>
    <dgm:pt modelId="{EBA00199-9332-48F1-BC57-63960D388ADE}">
      <dgm:prSet custT="1"/>
      <dgm:spPr>
        <a:xfrm>
          <a:off x="6007233" y="2116974"/>
          <a:ext cx="2939266" cy="70635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2400" dirty="0" smtClean="0">
              <a:latin typeface="Calibri" panose="020F0502020204030204" pitchFamily="34" charset="0"/>
            </a:rPr>
            <a:t>pS5C_GFP</a:t>
          </a:r>
          <a:r>
            <a:rPr lang="es-EC" sz="3000" dirty="0" smtClean="0"/>
            <a:t> </a:t>
          </a:r>
          <a:endParaRPr lang="es-ES" sz="3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861384D-9ED7-411C-B23E-E79236FAA4BF}" type="parTrans" cxnId="{625CB6B4-3F8C-4678-9249-2FF156E2BE64}">
      <dgm:prSet/>
      <dgm:spPr/>
      <dgm:t>
        <a:bodyPr/>
        <a:lstStyle/>
        <a:p>
          <a:endParaRPr lang="es-ES"/>
        </a:p>
      </dgm:t>
    </dgm:pt>
    <dgm:pt modelId="{86E1449E-C420-4F28-B06D-8E92C04253AE}" type="sibTrans" cxnId="{625CB6B4-3F8C-4678-9249-2FF156E2BE64}">
      <dgm:prSet/>
      <dgm:spPr/>
      <dgm:t>
        <a:bodyPr/>
        <a:lstStyle/>
        <a:p>
          <a:endParaRPr lang="es-ES"/>
        </a:p>
      </dgm:t>
    </dgm:pt>
    <dgm:pt modelId="{0E9C4C2B-4039-4E89-A333-5E761CFC40EA}">
      <dgm:prSet custT="1"/>
      <dgm:spPr>
        <a:xfrm>
          <a:off x="1909877" y="5249865"/>
          <a:ext cx="2939266" cy="70635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EC" sz="2400" dirty="0" smtClean="0">
              <a:latin typeface="Calibri" panose="020F0502020204030204" pitchFamily="34" charset="0"/>
            </a:rPr>
            <a:t>pB5C_GFP</a:t>
          </a:r>
          <a:r>
            <a:rPr lang="es-EC" sz="3000" dirty="0" smtClean="0"/>
            <a:t> </a:t>
          </a:r>
          <a:endParaRPr lang="es-ES" sz="3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168008B-2A77-4005-8706-305245089F1E}" type="parTrans" cxnId="{85B4B462-DD97-4AF2-9ADF-A959B54FAA33}">
      <dgm:prSet/>
      <dgm:spPr/>
      <dgm:t>
        <a:bodyPr/>
        <a:lstStyle/>
        <a:p>
          <a:endParaRPr lang="es-ES"/>
        </a:p>
      </dgm:t>
    </dgm:pt>
    <dgm:pt modelId="{00A99030-6E68-4022-9F79-8F559C83A206}" type="sibTrans" cxnId="{85B4B462-DD97-4AF2-9ADF-A959B54FAA33}">
      <dgm:prSet/>
      <dgm:spPr/>
      <dgm:t>
        <a:bodyPr/>
        <a:lstStyle/>
        <a:p>
          <a:endParaRPr lang="es-ES"/>
        </a:p>
      </dgm:t>
    </dgm:pt>
    <dgm:pt modelId="{11BB77F9-3442-4082-88C9-3049245241F9}" type="pres">
      <dgm:prSet presAssocID="{F1E01C5C-25E2-4A84-9B4B-D4C21F08ECFE}" presName="diagram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9915C837-A809-422F-890A-656920393ED0}" type="pres">
      <dgm:prSet presAssocID="{60477D01-2B05-4AF4-80E6-10E8C0A860BB}" presName="composite" presStyleCnt="0"/>
      <dgm:spPr/>
    </dgm:pt>
    <dgm:pt modelId="{72264A4B-8B0A-485F-8D9F-689FFAAE79B8}" type="pres">
      <dgm:prSet presAssocID="{60477D01-2B05-4AF4-80E6-10E8C0A860BB}" presName="Image" presStyleLbl="bgShp" presStyleIdx="0" presStyleCnt="4" custScaleX="86681"/>
      <dgm:spPr>
        <a:xfrm>
          <a:off x="1220420" y="53311"/>
          <a:ext cx="3411000" cy="25207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</dgm:pt>
    <dgm:pt modelId="{8B71F718-2065-415D-9F2C-364B6CCB275C}" type="pres">
      <dgm:prSet presAssocID="{60477D01-2B05-4AF4-80E6-10E8C0A860BB}" presName="Parent" presStyleLbl="node0" presStyleIdx="0" presStyleCnt="4" custScaleX="66154" custScaleY="55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7FFD4E-BC60-4C34-9AC3-AD5663AE145F}" type="pres">
      <dgm:prSet presAssocID="{9F3DD25D-8B9C-4812-B791-7B78E7942EBB}" presName="sibTrans" presStyleCnt="0"/>
      <dgm:spPr/>
    </dgm:pt>
    <dgm:pt modelId="{897D05EF-3542-4ED2-A4AA-33316E4E0220}" type="pres">
      <dgm:prSet presAssocID="{EBA00199-9332-48F1-BC57-63960D388ADE}" presName="composite" presStyleCnt="0"/>
      <dgm:spPr/>
    </dgm:pt>
    <dgm:pt modelId="{9413AE30-E10E-4CD6-9D4A-87F215365E02}" type="pres">
      <dgm:prSet presAssocID="{EBA00199-9332-48F1-BC57-63960D388ADE}" presName="Image" presStyleLbl="bgShp" presStyleIdx="1" presStyleCnt="4" custScaleX="86681"/>
      <dgm:spPr>
        <a:xfrm>
          <a:off x="5317775" y="53311"/>
          <a:ext cx="3411000" cy="25207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</dgm:pt>
    <dgm:pt modelId="{4436837E-F169-47A8-B86E-DC5C3EFBAC68}" type="pres">
      <dgm:prSet presAssocID="{EBA00199-9332-48F1-BC57-63960D388ADE}" presName="Parent" presStyleLbl="node0" presStyleIdx="1" presStyleCnt="4" custScaleX="66154" custScaleY="550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991EC-0CBD-4AFB-B642-A4728483B76E}" type="pres">
      <dgm:prSet presAssocID="{86E1449E-C420-4F28-B06D-8E92C04253AE}" presName="sibTrans" presStyleCnt="0"/>
      <dgm:spPr/>
    </dgm:pt>
    <dgm:pt modelId="{B3544BC4-D8E5-42A0-AAEA-5FE7D4D0F608}" type="pres">
      <dgm:prSet presAssocID="{0E9C4C2B-4039-4E89-A333-5E761CFC40EA}" presName="composite" presStyleCnt="0"/>
      <dgm:spPr/>
    </dgm:pt>
    <dgm:pt modelId="{BD02CA60-B92C-4575-AB53-E511E659FD82}" type="pres">
      <dgm:prSet presAssocID="{0E9C4C2B-4039-4E89-A333-5E761CFC40EA}" presName="Image" presStyleLbl="bgShp" presStyleIdx="2" presStyleCnt="4" custScaleX="86681"/>
      <dgm:spPr>
        <a:xfrm>
          <a:off x="1220420" y="3186201"/>
          <a:ext cx="3411000" cy="25207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</dgm:pt>
    <dgm:pt modelId="{08CAA613-7D1C-435A-A57C-DAB50BF6177C}" type="pres">
      <dgm:prSet presAssocID="{0E9C4C2B-4039-4E89-A333-5E761CFC40EA}" presName="Parent" presStyleLbl="node0" presStyleIdx="2" presStyleCnt="4" custScaleX="66154" custScaleY="53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C7B56-A9CC-49E5-9972-48FF9C734FA3}" type="pres">
      <dgm:prSet presAssocID="{00A99030-6E68-4022-9F79-8F559C83A206}" presName="sibTrans" presStyleCnt="0"/>
      <dgm:spPr/>
    </dgm:pt>
    <dgm:pt modelId="{B11CCC55-1155-42BE-8F89-94973F214A75}" type="pres">
      <dgm:prSet presAssocID="{40F11591-20C6-4B05-9385-64307E0FCC7D}" presName="composite" presStyleCnt="0"/>
      <dgm:spPr/>
    </dgm:pt>
    <dgm:pt modelId="{A01B79C4-BDC0-493D-ADD6-FDB85D71D214}" type="pres">
      <dgm:prSet presAssocID="{40F11591-20C6-4B05-9385-64307E0FCC7D}" presName="Image" presStyleLbl="bgShp" presStyleIdx="3" presStyleCnt="4" custScaleX="86681"/>
      <dgm:spPr>
        <a:xfrm>
          <a:off x="5317775" y="3186201"/>
          <a:ext cx="3411000" cy="252071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gm:spPr>
    </dgm:pt>
    <dgm:pt modelId="{510D2F1E-4939-423C-A6CD-BEB068047B76}" type="pres">
      <dgm:prSet presAssocID="{40F11591-20C6-4B05-9385-64307E0FCC7D}" presName="Parent" presStyleLbl="node0" presStyleIdx="3" presStyleCnt="4" custScaleX="66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73FB48-0C5A-46E8-89E0-D032EB68AC32}" type="presOf" srcId="{EBA00199-9332-48F1-BC57-63960D388ADE}" destId="{4436837E-F169-47A8-B86E-DC5C3EFBAC68}" srcOrd="0" destOrd="0" presId="urn:microsoft.com/office/officeart/2008/layout/BendingPictureCaption"/>
    <dgm:cxn modelId="{625CB6B4-3F8C-4678-9249-2FF156E2BE64}" srcId="{F1E01C5C-25E2-4A84-9B4B-D4C21F08ECFE}" destId="{EBA00199-9332-48F1-BC57-63960D388ADE}" srcOrd="1" destOrd="0" parTransId="{E861384D-9ED7-411C-B23E-E79236FAA4BF}" sibTransId="{86E1449E-C420-4F28-B06D-8E92C04253AE}"/>
    <dgm:cxn modelId="{90DA01F3-5794-4A7D-BBEF-98351C467819}" type="presOf" srcId="{60477D01-2B05-4AF4-80E6-10E8C0A860BB}" destId="{8B71F718-2065-415D-9F2C-364B6CCB275C}" srcOrd="0" destOrd="0" presId="urn:microsoft.com/office/officeart/2008/layout/BendingPictureCaption"/>
    <dgm:cxn modelId="{473299A3-7F21-4213-8387-49F943E7D484}" type="presOf" srcId="{F1E01C5C-25E2-4A84-9B4B-D4C21F08ECFE}" destId="{11BB77F9-3442-4082-88C9-3049245241F9}" srcOrd="0" destOrd="0" presId="urn:microsoft.com/office/officeart/2008/layout/BendingPictureCaption"/>
    <dgm:cxn modelId="{AF07FD84-C684-4C25-9086-E65F95981DB7}" srcId="{F1E01C5C-25E2-4A84-9B4B-D4C21F08ECFE}" destId="{40F11591-20C6-4B05-9385-64307E0FCC7D}" srcOrd="3" destOrd="0" parTransId="{A6EF0B9E-860C-4F23-8006-E638640CA40C}" sibTransId="{868B7D60-E3A1-4BC3-8BA2-3D778662A55F}"/>
    <dgm:cxn modelId="{63B04BE1-32D6-4750-BCEE-7B4170BAD3DD}" srcId="{F1E01C5C-25E2-4A84-9B4B-D4C21F08ECFE}" destId="{60477D01-2B05-4AF4-80E6-10E8C0A860BB}" srcOrd="0" destOrd="0" parTransId="{F9C085F5-A50B-42AB-826C-59319DE93E36}" sibTransId="{9F3DD25D-8B9C-4812-B791-7B78E7942EBB}"/>
    <dgm:cxn modelId="{E5F844E9-D804-4F8D-A0F6-36732FFF02B6}" type="presOf" srcId="{40F11591-20C6-4B05-9385-64307E0FCC7D}" destId="{510D2F1E-4939-423C-A6CD-BEB068047B76}" srcOrd="0" destOrd="0" presId="urn:microsoft.com/office/officeart/2008/layout/BendingPictureCaption"/>
    <dgm:cxn modelId="{85B4B462-DD97-4AF2-9ADF-A959B54FAA33}" srcId="{F1E01C5C-25E2-4A84-9B4B-D4C21F08ECFE}" destId="{0E9C4C2B-4039-4E89-A333-5E761CFC40EA}" srcOrd="2" destOrd="0" parTransId="{C168008B-2A77-4005-8706-305245089F1E}" sibTransId="{00A99030-6E68-4022-9F79-8F559C83A206}"/>
    <dgm:cxn modelId="{D235F973-C0DA-4176-A090-1B3F7AED54A5}" type="presOf" srcId="{0E9C4C2B-4039-4E89-A333-5E761CFC40EA}" destId="{08CAA613-7D1C-435A-A57C-DAB50BF6177C}" srcOrd="0" destOrd="0" presId="urn:microsoft.com/office/officeart/2008/layout/BendingPictureCaption"/>
    <dgm:cxn modelId="{51397CBB-1AC4-4347-BCC3-B3DD70D30601}" type="presParOf" srcId="{11BB77F9-3442-4082-88C9-3049245241F9}" destId="{9915C837-A809-422F-890A-656920393ED0}" srcOrd="0" destOrd="0" presId="urn:microsoft.com/office/officeart/2008/layout/BendingPictureCaption"/>
    <dgm:cxn modelId="{2C218E12-C2C3-45A0-9D83-506C29A5CD35}" type="presParOf" srcId="{9915C837-A809-422F-890A-656920393ED0}" destId="{72264A4B-8B0A-485F-8D9F-689FFAAE79B8}" srcOrd="0" destOrd="0" presId="urn:microsoft.com/office/officeart/2008/layout/BendingPictureCaption"/>
    <dgm:cxn modelId="{30DAC525-1EDB-433D-B893-CEA6E0BC836A}" type="presParOf" srcId="{9915C837-A809-422F-890A-656920393ED0}" destId="{8B71F718-2065-415D-9F2C-364B6CCB275C}" srcOrd="1" destOrd="0" presId="urn:microsoft.com/office/officeart/2008/layout/BendingPictureCaption"/>
    <dgm:cxn modelId="{EFAB9BC9-B889-4331-8501-FA58BD36728B}" type="presParOf" srcId="{11BB77F9-3442-4082-88C9-3049245241F9}" destId="{597FFD4E-BC60-4C34-9AC3-AD5663AE145F}" srcOrd="1" destOrd="0" presId="urn:microsoft.com/office/officeart/2008/layout/BendingPictureCaption"/>
    <dgm:cxn modelId="{BF4BD9AC-F25F-4E2B-976D-E58F8B77C515}" type="presParOf" srcId="{11BB77F9-3442-4082-88C9-3049245241F9}" destId="{897D05EF-3542-4ED2-A4AA-33316E4E0220}" srcOrd="2" destOrd="0" presId="urn:microsoft.com/office/officeart/2008/layout/BendingPictureCaption"/>
    <dgm:cxn modelId="{D042AEF2-A653-4DEE-BD35-36210A1867A3}" type="presParOf" srcId="{897D05EF-3542-4ED2-A4AA-33316E4E0220}" destId="{9413AE30-E10E-4CD6-9D4A-87F215365E02}" srcOrd="0" destOrd="0" presId="urn:microsoft.com/office/officeart/2008/layout/BendingPictureCaption"/>
    <dgm:cxn modelId="{114442ED-347A-454F-8C67-A1E38538E628}" type="presParOf" srcId="{897D05EF-3542-4ED2-A4AA-33316E4E0220}" destId="{4436837E-F169-47A8-B86E-DC5C3EFBAC68}" srcOrd="1" destOrd="0" presId="urn:microsoft.com/office/officeart/2008/layout/BendingPictureCaption"/>
    <dgm:cxn modelId="{C19E6543-13C4-4773-A4AF-6244B2CE006D}" type="presParOf" srcId="{11BB77F9-3442-4082-88C9-3049245241F9}" destId="{71F991EC-0CBD-4AFB-B642-A4728483B76E}" srcOrd="3" destOrd="0" presId="urn:microsoft.com/office/officeart/2008/layout/BendingPictureCaption"/>
    <dgm:cxn modelId="{3344EE76-824D-45DC-BD48-783364824133}" type="presParOf" srcId="{11BB77F9-3442-4082-88C9-3049245241F9}" destId="{B3544BC4-D8E5-42A0-AAEA-5FE7D4D0F608}" srcOrd="4" destOrd="0" presId="urn:microsoft.com/office/officeart/2008/layout/BendingPictureCaption"/>
    <dgm:cxn modelId="{4FD05B13-75F8-41B5-A7B3-381BA93EDF62}" type="presParOf" srcId="{B3544BC4-D8E5-42A0-AAEA-5FE7D4D0F608}" destId="{BD02CA60-B92C-4575-AB53-E511E659FD82}" srcOrd="0" destOrd="0" presId="urn:microsoft.com/office/officeart/2008/layout/BendingPictureCaption"/>
    <dgm:cxn modelId="{49ABEE23-ED0C-42A2-A223-E320869D70AE}" type="presParOf" srcId="{B3544BC4-D8E5-42A0-AAEA-5FE7D4D0F608}" destId="{08CAA613-7D1C-435A-A57C-DAB50BF6177C}" srcOrd="1" destOrd="0" presId="urn:microsoft.com/office/officeart/2008/layout/BendingPictureCaption"/>
    <dgm:cxn modelId="{E98D5CED-FCFE-40CB-818B-81FCA60F37CE}" type="presParOf" srcId="{11BB77F9-3442-4082-88C9-3049245241F9}" destId="{02AC7B56-A9CC-49E5-9972-48FF9C734FA3}" srcOrd="5" destOrd="0" presId="urn:microsoft.com/office/officeart/2008/layout/BendingPictureCaption"/>
    <dgm:cxn modelId="{AF6A6489-5E87-426D-949A-B5674C7D7BF6}" type="presParOf" srcId="{11BB77F9-3442-4082-88C9-3049245241F9}" destId="{B11CCC55-1155-42BE-8F89-94973F214A75}" srcOrd="6" destOrd="0" presId="urn:microsoft.com/office/officeart/2008/layout/BendingPictureCaption"/>
    <dgm:cxn modelId="{5E50BCF1-2A20-4868-8699-DB98A3843FD9}" type="presParOf" srcId="{B11CCC55-1155-42BE-8F89-94973F214A75}" destId="{A01B79C4-BDC0-493D-ADD6-FDB85D71D214}" srcOrd="0" destOrd="0" presId="urn:microsoft.com/office/officeart/2008/layout/BendingPictureCaption"/>
    <dgm:cxn modelId="{D3E2518A-8D9D-4AB1-9723-59AF38167F64}" type="presParOf" srcId="{B11CCC55-1155-42BE-8F89-94973F214A75}" destId="{510D2F1E-4939-423C-A6CD-BEB068047B7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B4B79-46D5-4601-86A9-5F5D9FC570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7D3044-FD5B-4578-8BAE-714D0DA0169E}">
      <dgm:prSet phldrT="[Texto]" custT="1"/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</a:rPr>
            <a:t>Primer ensayo</a:t>
          </a:r>
          <a:endParaRPr lang="es-ES" sz="1800" dirty="0">
            <a:latin typeface="Calibri" panose="020F0502020204030204" pitchFamily="34" charset="0"/>
          </a:endParaRPr>
        </a:p>
      </dgm:t>
    </dgm:pt>
    <dgm:pt modelId="{095BA4B2-FEFD-47D3-ADFF-BE240359103A}" type="parTrans" cxnId="{E05DE553-8C75-4056-B8C3-15335AD7B2BF}">
      <dgm:prSet/>
      <dgm:spPr/>
      <dgm:t>
        <a:bodyPr/>
        <a:lstStyle/>
        <a:p>
          <a:endParaRPr lang="es-ES"/>
        </a:p>
      </dgm:t>
    </dgm:pt>
    <dgm:pt modelId="{07E032DC-946A-4028-AE65-51B067C762BB}" type="sibTrans" cxnId="{E05DE553-8C75-4056-B8C3-15335AD7B2BF}">
      <dgm:prSet/>
      <dgm:spPr/>
      <dgm:t>
        <a:bodyPr/>
        <a:lstStyle/>
        <a:p>
          <a:endParaRPr lang="es-ES"/>
        </a:p>
      </dgm:t>
    </dgm:pt>
    <dgm:pt modelId="{5869493A-D518-49D1-82DE-460A76B562E4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-2µl de Buffer de reacción 5X </a:t>
          </a:r>
          <a:endParaRPr lang="es-ES" sz="1800" dirty="0">
            <a:latin typeface="Calibri" panose="020F0502020204030204" pitchFamily="34" charset="0"/>
          </a:endParaRPr>
        </a:p>
      </dgm:t>
    </dgm:pt>
    <dgm:pt modelId="{57806D0F-1FB5-4433-A949-FA688B260B6F}" type="parTrans" cxnId="{8BAE05B6-9C77-4651-A9E9-ECA2454E7114}">
      <dgm:prSet/>
      <dgm:spPr/>
      <dgm:t>
        <a:bodyPr/>
        <a:lstStyle/>
        <a:p>
          <a:endParaRPr lang="es-ES"/>
        </a:p>
      </dgm:t>
    </dgm:pt>
    <dgm:pt modelId="{FE74817A-6326-4AB4-BDA4-C74644FF013B}" type="sibTrans" cxnId="{8BAE05B6-9C77-4651-A9E9-ECA2454E7114}">
      <dgm:prSet/>
      <dgm:spPr/>
      <dgm:t>
        <a:bodyPr/>
        <a:lstStyle/>
        <a:p>
          <a:endParaRPr lang="es-ES"/>
        </a:p>
      </dgm:t>
    </dgm:pt>
    <dgm:pt modelId="{1296705D-0FF4-47AE-8C8F-9912F3ABCBD2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-140ng de cada fragmento de PCR (</a:t>
          </a:r>
          <a:r>
            <a:rPr lang="es-EC" sz="1800" b="0" dirty="0" smtClean="0">
              <a:latin typeface="Calibri" panose="020F0502020204030204" pitchFamily="34" charset="0"/>
            </a:rPr>
            <a:t>6.11 µl)</a:t>
          </a:r>
          <a:endParaRPr lang="es-EC" sz="1800" dirty="0">
            <a:latin typeface="Calibri" panose="020F0502020204030204" pitchFamily="34" charset="0"/>
          </a:endParaRPr>
        </a:p>
      </dgm:t>
    </dgm:pt>
    <dgm:pt modelId="{5A1D8C0A-D54F-4130-9464-3C8478795456}" type="parTrans" cxnId="{4EF3DEBD-7FDB-4947-8626-19CCC852E197}">
      <dgm:prSet/>
      <dgm:spPr/>
      <dgm:t>
        <a:bodyPr/>
        <a:lstStyle/>
        <a:p>
          <a:endParaRPr lang="es-ES"/>
        </a:p>
      </dgm:t>
    </dgm:pt>
    <dgm:pt modelId="{3127BF09-A8D0-452E-946E-42D85D53FA6A}" type="sibTrans" cxnId="{4EF3DEBD-7FDB-4947-8626-19CCC852E197}">
      <dgm:prSet/>
      <dgm:spPr/>
      <dgm:t>
        <a:bodyPr/>
        <a:lstStyle/>
        <a:p>
          <a:endParaRPr lang="es-ES"/>
        </a:p>
      </dgm:t>
    </dgm:pt>
    <dgm:pt modelId="{846D548A-CD2C-4209-8EC5-FD288F599F9B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-0.89 µl de Agua ultra pura</a:t>
          </a:r>
          <a:endParaRPr lang="es-EC" sz="1800" dirty="0">
            <a:latin typeface="Calibri" panose="020F0502020204030204" pitchFamily="34" charset="0"/>
          </a:endParaRPr>
        </a:p>
      </dgm:t>
    </dgm:pt>
    <dgm:pt modelId="{B57348EA-0111-44A4-BE90-A6A140B74E89}" type="parTrans" cxnId="{51C6D8C9-4FED-4CB9-9E24-4AED63BB9490}">
      <dgm:prSet/>
      <dgm:spPr/>
      <dgm:t>
        <a:bodyPr/>
        <a:lstStyle/>
        <a:p>
          <a:endParaRPr lang="es-ES"/>
        </a:p>
      </dgm:t>
    </dgm:pt>
    <dgm:pt modelId="{6430AF56-9F18-4544-954C-16479435F01F}" type="sibTrans" cxnId="{51C6D8C9-4FED-4CB9-9E24-4AED63BB9490}">
      <dgm:prSet/>
      <dgm:spPr/>
      <dgm:t>
        <a:bodyPr/>
        <a:lstStyle/>
        <a:p>
          <a:endParaRPr lang="es-ES"/>
        </a:p>
      </dgm:t>
    </dgm:pt>
    <dgm:pt modelId="{7ABDC2D1-C2A2-4EE6-B354-F63C2EB8AC4F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-1µl de Mix de enzima 10X</a:t>
          </a:r>
          <a:endParaRPr lang="es-EC" sz="1800" dirty="0">
            <a:latin typeface="Calibri" panose="020F0502020204030204" pitchFamily="34" charset="0"/>
          </a:endParaRPr>
        </a:p>
      </dgm:t>
    </dgm:pt>
    <dgm:pt modelId="{57EB9FB8-95FA-4023-B3A0-F208FAAA527A}" type="sibTrans" cxnId="{49BF6E83-7704-49E3-8334-2312B9248F66}">
      <dgm:prSet/>
      <dgm:spPr/>
      <dgm:t>
        <a:bodyPr/>
        <a:lstStyle/>
        <a:p>
          <a:endParaRPr lang="es-ES"/>
        </a:p>
      </dgm:t>
    </dgm:pt>
    <dgm:pt modelId="{62307903-218C-454B-9462-0947DBF27150}" type="parTrans" cxnId="{49BF6E83-7704-49E3-8334-2312B9248F66}">
      <dgm:prSet/>
      <dgm:spPr/>
      <dgm:t>
        <a:bodyPr/>
        <a:lstStyle/>
        <a:p>
          <a:endParaRPr lang="es-ES"/>
        </a:p>
      </dgm:t>
    </dgm:pt>
    <dgm:pt modelId="{0EB1732B-1465-408E-9BCF-B63129D8A22E}" type="pres">
      <dgm:prSet presAssocID="{670B4B79-46D5-4601-86A9-5F5D9FC570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C6B949C-E80B-4DDF-B819-7E7B5CED53C1}" type="pres">
      <dgm:prSet presAssocID="{E97D3044-FD5B-4578-8BAE-714D0DA0169E}" presName="composite" presStyleCnt="0"/>
      <dgm:spPr/>
    </dgm:pt>
    <dgm:pt modelId="{2A0A279B-5AA0-45CB-8FBC-17249F86C20F}" type="pres">
      <dgm:prSet presAssocID="{E97D3044-FD5B-4578-8BAE-714D0DA0169E}" presName="ParentAccentShape" presStyleLbl="trBgShp" presStyleIdx="0" presStyleCnt="2" custScaleX="54613"/>
      <dgm:spPr/>
    </dgm:pt>
    <dgm:pt modelId="{6F6F2A6F-4485-4F6B-BC5A-40EF30C49ABD}" type="pres">
      <dgm:prSet presAssocID="{E97D3044-FD5B-4578-8BAE-714D0DA0169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BFD20-E011-42A2-9266-8EC40CBCD0F5}" type="pres">
      <dgm:prSet presAssocID="{E97D3044-FD5B-4578-8BAE-714D0DA0169E}" presName="ChildText" presStyleLbl="revTx" presStyleIdx="1" presStyleCnt="2" custScaleX="136448" custLinFactNeighborX="-17732" custLinFactNeighborY="-1812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C73B083-3D8A-40A7-813F-A53798A7BA4E}" type="pres">
      <dgm:prSet presAssocID="{E97D3044-FD5B-4578-8BAE-714D0DA0169E}" presName="ChildAccentShape" presStyleLbl="trBgShp" presStyleIdx="1" presStyleCnt="2"/>
      <dgm:spPr/>
    </dgm:pt>
    <dgm:pt modelId="{89FED9CB-5C24-4399-A3BA-37596E2C46F4}" type="pres">
      <dgm:prSet presAssocID="{E97D3044-FD5B-4578-8BAE-714D0DA0169E}" presName="Image" presStyleLbl="alignImgPlace1" presStyleIdx="0" presStyleCnt="1" custScaleX="33332" custLinFactNeighborX="7404" custLinFactNeighborY="85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05DE553-8C75-4056-B8C3-15335AD7B2BF}" srcId="{670B4B79-46D5-4601-86A9-5F5D9FC5701A}" destId="{E97D3044-FD5B-4578-8BAE-714D0DA0169E}" srcOrd="0" destOrd="0" parTransId="{095BA4B2-FEFD-47D3-ADFF-BE240359103A}" sibTransId="{07E032DC-946A-4028-AE65-51B067C762BB}"/>
    <dgm:cxn modelId="{51C6D8C9-4FED-4CB9-9E24-4AED63BB9490}" srcId="{E97D3044-FD5B-4578-8BAE-714D0DA0169E}" destId="{846D548A-CD2C-4209-8EC5-FD288F599F9B}" srcOrd="3" destOrd="0" parTransId="{B57348EA-0111-44A4-BE90-A6A140B74E89}" sibTransId="{6430AF56-9F18-4544-954C-16479435F01F}"/>
    <dgm:cxn modelId="{2DDD14B2-0809-4B80-BD3B-A84FFCE23F99}" type="presOf" srcId="{670B4B79-46D5-4601-86A9-5F5D9FC5701A}" destId="{0EB1732B-1465-408E-9BCF-B63129D8A22E}" srcOrd="0" destOrd="0" presId="urn:microsoft.com/office/officeart/2009/3/layout/SnapshotPictureList"/>
    <dgm:cxn modelId="{8BAE05B6-9C77-4651-A9E9-ECA2454E7114}" srcId="{E97D3044-FD5B-4578-8BAE-714D0DA0169E}" destId="{5869493A-D518-49D1-82DE-460A76B562E4}" srcOrd="0" destOrd="0" parTransId="{57806D0F-1FB5-4433-A949-FA688B260B6F}" sibTransId="{FE74817A-6326-4AB4-BDA4-C74644FF013B}"/>
    <dgm:cxn modelId="{C843C23F-6E70-4F44-88F7-0947FC4DCF36}" type="presOf" srcId="{E97D3044-FD5B-4578-8BAE-714D0DA0169E}" destId="{6F6F2A6F-4485-4F6B-BC5A-40EF30C49ABD}" srcOrd="0" destOrd="0" presId="urn:microsoft.com/office/officeart/2009/3/layout/SnapshotPictureList"/>
    <dgm:cxn modelId="{F691A785-663C-43DA-90F6-E1B0FD0EBC43}" type="presOf" srcId="{7ABDC2D1-C2A2-4EE6-B354-F63C2EB8AC4F}" destId="{AB5BFD20-E011-42A2-9266-8EC40CBCD0F5}" srcOrd="0" destOrd="1" presId="urn:microsoft.com/office/officeart/2009/3/layout/SnapshotPictureList"/>
    <dgm:cxn modelId="{4EF3DEBD-7FDB-4947-8626-19CCC852E197}" srcId="{E97D3044-FD5B-4578-8BAE-714D0DA0169E}" destId="{1296705D-0FF4-47AE-8C8F-9912F3ABCBD2}" srcOrd="2" destOrd="0" parTransId="{5A1D8C0A-D54F-4130-9464-3C8478795456}" sibTransId="{3127BF09-A8D0-452E-946E-42D85D53FA6A}"/>
    <dgm:cxn modelId="{49BF6E83-7704-49E3-8334-2312B9248F66}" srcId="{E97D3044-FD5B-4578-8BAE-714D0DA0169E}" destId="{7ABDC2D1-C2A2-4EE6-B354-F63C2EB8AC4F}" srcOrd="1" destOrd="0" parTransId="{62307903-218C-454B-9462-0947DBF27150}" sibTransId="{57EB9FB8-95FA-4023-B3A0-F208FAAA527A}"/>
    <dgm:cxn modelId="{AB0C68D4-4F7B-4FFE-83E1-AB962B3B2EEE}" type="presOf" srcId="{5869493A-D518-49D1-82DE-460A76B562E4}" destId="{AB5BFD20-E011-42A2-9266-8EC40CBCD0F5}" srcOrd="0" destOrd="0" presId="urn:microsoft.com/office/officeart/2009/3/layout/SnapshotPictureList"/>
    <dgm:cxn modelId="{AE3DD488-C641-4F2D-A41D-D0E689949BA6}" type="presOf" srcId="{846D548A-CD2C-4209-8EC5-FD288F599F9B}" destId="{AB5BFD20-E011-42A2-9266-8EC40CBCD0F5}" srcOrd="0" destOrd="3" presId="urn:microsoft.com/office/officeart/2009/3/layout/SnapshotPictureList"/>
    <dgm:cxn modelId="{E63AD265-3283-4412-8F20-BA85B2FA3241}" type="presOf" srcId="{1296705D-0FF4-47AE-8C8F-9912F3ABCBD2}" destId="{AB5BFD20-E011-42A2-9266-8EC40CBCD0F5}" srcOrd="0" destOrd="2" presId="urn:microsoft.com/office/officeart/2009/3/layout/SnapshotPictureList"/>
    <dgm:cxn modelId="{0D1E4F3C-2A00-4DE6-81EA-699FC9830849}" type="presParOf" srcId="{0EB1732B-1465-408E-9BCF-B63129D8A22E}" destId="{5C6B949C-E80B-4DDF-B819-7E7B5CED53C1}" srcOrd="0" destOrd="0" presId="urn:microsoft.com/office/officeart/2009/3/layout/SnapshotPictureList"/>
    <dgm:cxn modelId="{15ADAAF7-454D-4FA1-9736-21531AB8A2E4}" type="presParOf" srcId="{5C6B949C-E80B-4DDF-B819-7E7B5CED53C1}" destId="{2A0A279B-5AA0-45CB-8FBC-17249F86C20F}" srcOrd="0" destOrd="0" presId="urn:microsoft.com/office/officeart/2009/3/layout/SnapshotPictureList"/>
    <dgm:cxn modelId="{DA245F73-2EC4-4149-8D66-8335C037C061}" type="presParOf" srcId="{5C6B949C-E80B-4DDF-B819-7E7B5CED53C1}" destId="{6F6F2A6F-4485-4F6B-BC5A-40EF30C49ABD}" srcOrd="1" destOrd="0" presId="urn:microsoft.com/office/officeart/2009/3/layout/SnapshotPictureList"/>
    <dgm:cxn modelId="{D5B237FA-6AA3-458C-ADFC-6CA257E2F557}" type="presParOf" srcId="{5C6B949C-E80B-4DDF-B819-7E7B5CED53C1}" destId="{AB5BFD20-E011-42A2-9266-8EC40CBCD0F5}" srcOrd="2" destOrd="0" presId="urn:microsoft.com/office/officeart/2009/3/layout/SnapshotPictureList"/>
    <dgm:cxn modelId="{B84AE2F3-1E7D-4416-A991-351C01B5EBD2}" type="presParOf" srcId="{5C6B949C-E80B-4DDF-B819-7E7B5CED53C1}" destId="{3C73B083-3D8A-40A7-813F-A53798A7BA4E}" srcOrd="3" destOrd="0" presId="urn:microsoft.com/office/officeart/2009/3/layout/SnapshotPictureList"/>
    <dgm:cxn modelId="{56E849A3-1D0E-43F4-935E-C2264C2CE90F}" type="presParOf" srcId="{5C6B949C-E80B-4DDF-B819-7E7B5CED53C1}" destId="{89FED9CB-5C24-4399-A3BA-37596E2C46F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B4B79-46D5-4601-86A9-5F5D9FC570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97D3044-FD5B-4578-8BAE-714D0DA0169E}">
      <dgm:prSet phldrT="[Texto]" custT="1"/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</a:rPr>
            <a:t>Segundo ensayo</a:t>
          </a:r>
          <a:endParaRPr lang="es-ES" sz="1800" dirty="0">
            <a:latin typeface="Calibri" panose="020F0502020204030204" pitchFamily="34" charset="0"/>
          </a:endParaRPr>
        </a:p>
      </dgm:t>
    </dgm:pt>
    <dgm:pt modelId="{095BA4B2-FEFD-47D3-ADFF-BE240359103A}" type="parTrans" cxnId="{E05DE553-8C75-4056-B8C3-15335AD7B2BF}">
      <dgm:prSet/>
      <dgm:spPr/>
      <dgm:t>
        <a:bodyPr/>
        <a:lstStyle/>
        <a:p>
          <a:endParaRPr lang="es-ES"/>
        </a:p>
      </dgm:t>
    </dgm:pt>
    <dgm:pt modelId="{07E032DC-946A-4028-AE65-51B067C762BB}" type="sibTrans" cxnId="{E05DE553-8C75-4056-B8C3-15335AD7B2BF}">
      <dgm:prSet/>
      <dgm:spPr/>
      <dgm:t>
        <a:bodyPr/>
        <a:lstStyle/>
        <a:p>
          <a:endParaRPr lang="es-ES"/>
        </a:p>
      </dgm:t>
    </dgm:pt>
    <dgm:pt modelId="{5869493A-D518-49D1-82DE-460A76B562E4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-2µl de Buffer de reacción 5X </a:t>
          </a:r>
          <a:endParaRPr lang="es-ES" sz="1800" dirty="0">
            <a:latin typeface="Calibri" panose="020F0502020204030204" pitchFamily="34" charset="0"/>
          </a:endParaRPr>
        </a:p>
      </dgm:t>
    </dgm:pt>
    <dgm:pt modelId="{57806D0F-1FB5-4433-A949-FA688B260B6F}" type="parTrans" cxnId="{8BAE05B6-9C77-4651-A9E9-ECA2454E7114}">
      <dgm:prSet/>
      <dgm:spPr/>
      <dgm:t>
        <a:bodyPr/>
        <a:lstStyle/>
        <a:p>
          <a:endParaRPr lang="es-ES"/>
        </a:p>
      </dgm:t>
    </dgm:pt>
    <dgm:pt modelId="{FE74817A-6326-4AB4-BDA4-C74644FF013B}" type="sibTrans" cxnId="{8BAE05B6-9C77-4651-A9E9-ECA2454E7114}">
      <dgm:prSet/>
      <dgm:spPr/>
      <dgm:t>
        <a:bodyPr/>
        <a:lstStyle/>
        <a:p>
          <a:endParaRPr lang="es-ES"/>
        </a:p>
      </dgm:t>
    </dgm:pt>
    <dgm:pt modelId="{7ABDC2D1-C2A2-4EE6-B354-F63C2EB8AC4F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-1µl de Mix de enzima 10X</a:t>
          </a:r>
          <a:endParaRPr lang="es-EC" sz="1800" dirty="0">
            <a:latin typeface="Calibri" panose="020F0502020204030204" pitchFamily="34" charset="0"/>
          </a:endParaRPr>
        </a:p>
      </dgm:t>
    </dgm:pt>
    <dgm:pt modelId="{62307903-218C-454B-9462-0947DBF27150}" type="parTrans" cxnId="{49BF6E83-7704-49E3-8334-2312B9248F66}">
      <dgm:prSet/>
      <dgm:spPr/>
      <dgm:t>
        <a:bodyPr/>
        <a:lstStyle/>
        <a:p>
          <a:endParaRPr lang="es-ES"/>
        </a:p>
      </dgm:t>
    </dgm:pt>
    <dgm:pt modelId="{57EB9FB8-95FA-4023-B3A0-F208FAAA527A}" type="sibTrans" cxnId="{49BF6E83-7704-49E3-8334-2312B9248F66}">
      <dgm:prSet/>
      <dgm:spPr/>
      <dgm:t>
        <a:bodyPr/>
        <a:lstStyle/>
        <a:p>
          <a:endParaRPr lang="es-ES"/>
        </a:p>
      </dgm:t>
    </dgm:pt>
    <dgm:pt modelId="{1296705D-0FF4-47AE-8C8F-9912F3ABCBD2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-200ng de cada fragmento de PCR (</a:t>
          </a:r>
          <a:r>
            <a:rPr lang="es-EC" sz="1800" b="0" dirty="0" smtClean="0">
              <a:latin typeface="Calibri" panose="020F0502020204030204" pitchFamily="34" charset="0"/>
            </a:rPr>
            <a:t>4.48 µl)</a:t>
          </a:r>
          <a:endParaRPr lang="es-EC" sz="1800" dirty="0">
            <a:latin typeface="Calibri" panose="020F0502020204030204" pitchFamily="34" charset="0"/>
          </a:endParaRPr>
        </a:p>
      </dgm:t>
    </dgm:pt>
    <dgm:pt modelId="{5A1D8C0A-D54F-4130-9464-3C8478795456}" type="parTrans" cxnId="{4EF3DEBD-7FDB-4947-8626-19CCC852E197}">
      <dgm:prSet/>
      <dgm:spPr/>
      <dgm:t>
        <a:bodyPr/>
        <a:lstStyle/>
        <a:p>
          <a:endParaRPr lang="es-ES"/>
        </a:p>
      </dgm:t>
    </dgm:pt>
    <dgm:pt modelId="{3127BF09-A8D0-452E-946E-42D85D53FA6A}" type="sibTrans" cxnId="{4EF3DEBD-7FDB-4947-8626-19CCC852E197}">
      <dgm:prSet/>
      <dgm:spPr/>
      <dgm:t>
        <a:bodyPr/>
        <a:lstStyle/>
        <a:p>
          <a:endParaRPr lang="es-ES"/>
        </a:p>
      </dgm:t>
    </dgm:pt>
    <dgm:pt modelId="{846D548A-CD2C-4209-8EC5-FD288F599F9B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-2.52 µl de Agua ultra pura</a:t>
          </a:r>
          <a:endParaRPr lang="es-EC" sz="1800" dirty="0">
            <a:latin typeface="Calibri" panose="020F0502020204030204" pitchFamily="34" charset="0"/>
          </a:endParaRPr>
        </a:p>
      </dgm:t>
    </dgm:pt>
    <dgm:pt modelId="{B57348EA-0111-44A4-BE90-A6A140B74E89}" type="parTrans" cxnId="{51C6D8C9-4FED-4CB9-9E24-4AED63BB9490}">
      <dgm:prSet/>
      <dgm:spPr/>
      <dgm:t>
        <a:bodyPr/>
        <a:lstStyle/>
        <a:p>
          <a:endParaRPr lang="es-ES"/>
        </a:p>
      </dgm:t>
    </dgm:pt>
    <dgm:pt modelId="{6430AF56-9F18-4544-954C-16479435F01F}" type="sibTrans" cxnId="{51C6D8C9-4FED-4CB9-9E24-4AED63BB9490}">
      <dgm:prSet/>
      <dgm:spPr/>
      <dgm:t>
        <a:bodyPr/>
        <a:lstStyle/>
        <a:p>
          <a:endParaRPr lang="es-ES"/>
        </a:p>
      </dgm:t>
    </dgm:pt>
    <dgm:pt modelId="{0EB1732B-1465-408E-9BCF-B63129D8A22E}" type="pres">
      <dgm:prSet presAssocID="{670B4B79-46D5-4601-86A9-5F5D9FC570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C6B949C-E80B-4DDF-B819-7E7B5CED53C1}" type="pres">
      <dgm:prSet presAssocID="{E97D3044-FD5B-4578-8BAE-714D0DA0169E}" presName="composite" presStyleCnt="0"/>
      <dgm:spPr/>
    </dgm:pt>
    <dgm:pt modelId="{2A0A279B-5AA0-45CB-8FBC-17249F86C20F}" type="pres">
      <dgm:prSet presAssocID="{E97D3044-FD5B-4578-8BAE-714D0DA0169E}" presName="ParentAccentShape" presStyleLbl="trBgShp" presStyleIdx="0" presStyleCnt="2" custScaleX="54613"/>
      <dgm:spPr/>
    </dgm:pt>
    <dgm:pt modelId="{6F6F2A6F-4485-4F6B-BC5A-40EF30C49ABD}" type="pres">
      <dgm:prSet presAssocID="{E97D3044-FD5B-4578-8BAE-714D0DA0169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BFD20-E011-42A2-9266-8EC40CBCD0F5}" type="pres">
      <dgm:prSet presAssocID="{E97D3044-FD5B-4578-8BAE-714D0DA0169E}" presName="ChildText" presStyleLbl="revTx" presStyleIdx="1" presStyleCnt="2" custScaleX="136448" custLinFactNeighborX="-17732" custLinFactNeighborY="-1812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C73B083-3D8A-40A7-813F-A53798A7BA4E}" type="pres">
      <dgm:prSet presAssocID="{E97D3044-FD5B-4578-8BAE-714D0DA0169E}" presName="ChildAccentShape" presStyleLbl="trBgShp" presStyleIdx="1" presStyleCnt="2"/>
      <dgm:spPr/>
    </dgm:pt>
    <dgm:pt modelId="{89FED9CB-5C24-4399-A3BA-37596E2C46F4}" type="pres">
      <dgm:prSet presAssocID="{E97D3044-FD5B-4578-8BAE-714D0DA0169E}" presName="Image" presStyleLbl="alignImgPlace1" presStyleIdx="0" presStyleCnt="1" custScaleX="33332" custLinFactNeighborX="7404" custLinFactNeighborY="85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05DE553-8C75-4056-B8C3-15335AD7B2BF}" srcId="{670B4B79-46D5-4601-86A9-5F5D9FC5701A}" destId="{E97D3044-FD5B-4578-8BAE-714D0DA0169E}" srcOrd="0" destOrd="0" parTransId="{095BA4B2-FEFD-47D3-ADFF-BE240359103A}" sibTransId="{07E032DC-946A-4028-AE65-51B067C762BB}"/>
    <dgm:cxn modelId="{51C6D8C9-4FED-4CB9-9E24-4AED63BB9490}" srcId="{E97D3044-FD5B-4578-8BAE-714D0DA0169E}" destId="{846D548A-CD2C-4209-8EC5-FD288F599F9B}" srcOrd="3" destOrd="0" parTransId="{B57348EA-0111-44A4-BE90-A6A140B74E89}" sibTransId="{6430AF56-9F18-4544-954C-16479435F01F}"/>
    <dgm:cxn modelId="{2DDD14B2-0809-4B80-BD3B-A84FFCE23F99}" type="presOf" srcId="{670B4B79-46D5-4601-86A9-5F5D9FC5701A}" destId="{0EB1732B-1465-408E-9BCF-B63129D8A22E}" srcOrd="0" destOrd="0" presId="urn:microsoft.com/office/officeart/2009/3/layout/SnapshotPictureList"/>
    <dgm:cxn modelId="{8BAE05B6-9C77-4651-A9E9-ECA2454E7114}" srcId="{E97D3044-FD5B-4578-8BAE-714D0DA0169E}" destId="{5869493A-D518-49D1-82DE-460A76B562E4}" srcOrd="0" destOrd="0" parTransId="{57806D0F-1FB5-4433-A949-FA688B260B6F}" sibTransId="{FE74817A-6326-4AB4-BDA4-C74644FF013B}"/>
    <dgm:cxn modelId="{C843C23F-6E70-4F44-88F7-0947FC4DCF36}" type="presOf" srcId="{E97D3044-FD5B-4578-8BAE-714D0DA0169E}" destId="{6F6F2A6F-4485-4F6B-BC5A-40EF30C49ABD}" srcOrd="0" destOrd="0" presId="urn:microsoft.com/office/officeart/2009/3/layout/SnapshotPictureList"/>
    <dgm:cxn modelId="{F691A785-663C-43DA-90F6-E1B0FD0EBC43}" type="presOf" srcId="{7ABDC2D1-C2A2-4EE6-B354-F63C2EB8AC4F}" destId="{AB5BFD20-E011-42A2-9266-8EC40CBCD0F5}" srcOrd="0" destOrd="1" presId="urn:microsoft.com/office/officeart/2009/3/layout/SnapshotPictureList"/>
    <dgm:cxn modelId="{4EF3DEBD-7FDB-4947-8626-19CCC852E197}" srcId="{E97D3044-FD5B-4578-8BAE-714D0DA0169E}" destId="{1296705D-0FF4-47AE-8C8F-9912F3ABCBD2}" srcOrd="2" destOrd="0" parTransId="{5A1D8C0A-D54F-4130-9464-3C8478795456}" sibTransId="{3127BF09-A8D0-452E-946E-42D85D53FA6A}"/>
    <dgm:cxn modelId="{49BF6E83-7704-49E3-8334-2312B9248F66}" srcId="{E97D3044-FD5B-4578-8BAE-714D0DA0169E}" destId="{7ABDC2D1-C2A2-4EE6-B354-F63C2EB8AC4F}" srcOrd="1" destOrd="0" parTransId="{62307903-218C-454B-9462-0947DBF27150}" sibTransId="{57EB9FB8-95FA-4023-B3A0-F208FAAA527A}"/>
    <dgm:cxn modelId="{AB0C68D4-4F7B-4FFE-83E1-AB962B3B2EEE}" type="presOf" srcId="{5869493A-D518-49D1-82DE-460A76B562E4}" destId="{AB5BFD20-E011-42A2-9266-8EC40CBCD0F5}" srcOrd="0" destOrd="0" presId="urn:microsoft.com/office/officeart/2009/3/layout/SnapshotPictureList"/>
    <dgm:cxn modelId="{AE3DD488-C641-4F2D-A41D-D0E689949BA6}" type="presOf" srcId="{846D548A-CD2C-4209-8EC5-FD288F599F9B}" destId="{AB5BFD20-E011-42A2-9266-8EC40CBCD0F5}" srcOrd="0" destOrd="3" presId="urn:microsoft.com/office/officeart/2009/3/layout/SnapshotPictureList"/>
    <dgm:cxn modelId="{E63AD265-3283-4412-8F20-BA85B2FA3241}" type="presOf" srcId="{1296705D-0FF4-47AE-8C8F-9912F3ABCBD2}" destId="{AB5BFD20-E011-42A2-9266-8EC40CBCD0F5}" srcOrd="0" destOrd="2" presId="urn:microsoft.com/office/officeart/2009/3/layout/SnapshotPictureList"/>
    <dgm:cxn modelId="{0D1E4F3C-2A00-4DE6-81EA-699FC9830849}" type="presParOf" srcId="{0EB1732B-1465-408E-9BCF-B63129D8A22E}" destId="{5C6B949C-E80B-4DDF-B819-7E7B5CED53C1}" srcOrd="0" destOrd="0" presId="urn:microsoft.com/office/officeart/2009/3/layout/SnapshotPictureList"/>
    <dgm:cxn modelId="{15ADAAF7-454D-4FA1-9736-21531AB8A2E4}" type="presParOf" srcId="{5C6B949C-E80B-4DDF-B819-7E7B5CED53C1}" destId="{2A0A279B-5AA0-45CB-8FBC-17249F86C20F}" srcOrd="0" destOrd="0" presId="urn:microsoft.com/office/officeart/2009/3/layout/SnapshotPictureList"/>
    <dgm:cxn modelId="{DA245F73-2EC4-4149-8D66-8335C037C061}" type="presParOf" srcId="{5C6B949C-E80B-4DDF-B819-7E7B5CED53C1}" destId="{6F6F2A6F-4485-4F6B-BC5A-40EF30C49ABD}" srcOrd="1" destOrd="0" presId="urn:microsoft.com/office/officeart/2009/3/layout/SnapshotPictureList"/>
    <dgm:cxn modelId="{D5B237FA-6AA3-458C-ADFC-6CA257E2F557}" type="presParOf" srcId="{5C6B949C-E80B-4DDF-B819-7E7B5CED53C1}" destId="{AB5BFD20-E011-42A2-9266-8EC40CBCD0F5}" srcOrd="2" destOrd="0" presId="urn:microsoft.com/office/officeart/2009/3/layout/SnapshotPictureList"/>
    <dgm:cxn modelId="{B84AE2F3-1E7D-4416-A991-351C01B5EBD2}" type="presParOf" srcId="{5C6B949C-E80B-4DDF-B819-7E7B5CED53C1}" destId="{3C73B083-3D8A-40A7-813F-A53798A7BA4E}" srcOrd="3" destOrd="0" presId="urn:microsoft.com/office/officeart/2009/3/layout/SnapshotPictureList"/>
    <dgm:cxn modelId="{56E849A3-1D0E-43F4-935E-C2264C2CE90F}" type="presParOf" srcId="{5C6B949C-E80B-4DDF-B819-7E7B5CED53C1}" destId="{89FED9CB-5C24-4399-A3BA-37596E2C46F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E21AFB-F223-4D6B-A2C1-993CA41EF7A3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6987102-E835-4F16-BE0F-4EF9BB3AAC12}">
      <dgm:prSet phldrT="[Texto]" custT="1"/>
      <dgm:spPr>
        <a:xfrm>
          <a:off x="390144" y="4092532"/>
          <a:ext cx="4641088" cy="424982"/>
        </a:xfrm>
        <a:noFill/>
        <a:ln>
          <a:noFill/>
        </a:ln>
        <a:effectLst/>
      </dgm:spPr>
      <dgm:t>
        <a:bodyPr/>
        <a:lstStyle/>
        <a:p>
          <a:r>
            <a:rPr lang="es-E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Primer ensayo</a:t>
          </a:r>
          <a:endParaRPr lang="es-E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845BAEC-3C6A-4DFA-8642-0F3372A88B07}" type="parTrans" cxnId="{8EC38C9C-EFDB-4DCC-8BD5-34FF4BF81680}">
      <dgm:prSet/>
      <dgm:spPr/>
      <dgm:t>
        <a:bodyPr/>
        <a:lstStyle/>
        <a:p>
          <a:endParaRPr lang="es-ES"/>
        </a:p>
      </dgm:t>
    </dgm:pt>
    <dgm:pt modelId="{C3ABEA76-7C79-4ACC-942C-0CCFD1A9CE02}" type="sibTrans" cxnId="{8EC38C9C-EFDB-4DCC-8BD5-34FF4BF81680}">
      <dgm:prSet/>
      <dgm:spPr/>
      <dgm:t>
        <a:bodyPr/>
        <a:lstStyle/>
        <a:p>
          <a:endParaRPr lang="es-ES"/>
        </a:p>
      </dgm:t>
    </dgm:pt>
    <dgm:pt modelId="{08F0440F-18F6-420B-8585-4B7AFC4A1817}">
      <dgm:prSet phldrT="[Texto]"/>
      <dgm:spPr>
        <a:xfrm>
          <a:off x="5429504" y="1133689"/>
          <a:ext cx="2300224" cy="3580281"/>
        </a:xfrm>
        <a:noFill/>
        <a:ln>
          <a:noFill/>
        </a:ln>
        <a:effectLst/>
      </dgm:spPr>
      <dgm:t>
        <a:bodyPr/>
        <a:lstStyle/>
        <a:p>
          <a:endParaRPr lang="es-E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FB5F22E-AF49-4549-952D-1534E9DE6B50}" type="parTrans" cxnId="{33AB5C25-B969-496D-B3F6-4E4EE495F097}">
      <dgm:prSet/>
      <dgm:spPr/>
      <dgm:t>
        <a:bodyPr/>
        <a:lstStyle/>
        <a:p>
          <a:endParaRPr lang="es-ES"/>
        </a:p>
      </dgm:t>
    </dgm:pt>
    <dgm:pt modelId="{A6F63789-1B04-4EB2-8C7E-8EE25DAB4FE7}" type="sibTrans" cxnId="{33AB5C25-B969-496D-B3F6-4E4EE495F097}">
      <dgm:prSet/>
      <dgm:spPr/>
      <dgm:t>
        <a:bodyPr/>
        <a:lstStyle/>
        <a:p>
          <a:endParaRPr lang="es-ES"/>
        </a:p>
      </dgm:t>
    </dgm:pt>
    <dgm:pt modelId="{8B77E809-4CA6-47BB-AE39-1FFEAB3527C3}">
      <dgm:prSet/>
      <dgm:spPr/>
      <dgm:t>
        <a:bodyPr/>
        <a:lstStyle/>
        <a:p>
          <a:endParaRPr lang="es-ES"/>
        </a:p>
      </dgm:t>
    </dgm:pt>
    <dgm:pt modelId="{F3DAA256-161C-40D7-B004-17ABEF80BAF7}" type="parTrans" cxnId="{B96BDF8B-5EDB-4C9D-AD51-C221281FF8FC}">
      <dgm:prSet/>
      <dgm:spPr/>
      <dgm:t>
        <a:bodyPr/>
        <a:lstStyle/>
        <a:p>
          <a:endParaRPr lang="es-ES"/>
        </a:p>
      </dgm:t>
    </dgm:pt>
    <dgm:pt modelId="{7F6E3E58-33ED-41BD-A42D-677500AD4374}" type="sibTrans" cxnId="{B96BDF8B-5EDB-4C9D-AD51-C221281FF8FC}">
      <dgm:prSet/>
      <dgm:spPr/>
      <dgm:t>
        <a:bodyPr/>
        <a:lstStyle/>
        <a:p>
          <a:endParaRPr lang="es-ES"/>
        </a:p>
      </dgm:t>
    </dgm:pt>
    <dgm:pt modelId="{02B8B61D-D381-4971-BE78-DE3AAF638255}" type="pres">
      <dgm:prSet presAssocID="{68E21AFB-F223-4D6B-A2C1-993CA41EF7A3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30E59B10-B27D-43AF-9601-2166EA5259C1}" type="pres">
      <dgm:prSet presAssocID="{96987102-E835-4F16-BE0F-4EF9BB3AAC12}" presName="composite" presStyleCnt="0"/>
      <dgm:spPr/>
    </dgm:pt>
    <dgm:pt modelId="{FEE61C09-6AD7-4E1E-85D6-7A6D38537B79}" type="pres">
      <dgm:prSet presAssocID="{96987102-E835-4F16-BE0F-4EF9BB3AAC12}" presName="rect2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499157-D386-4520-A45D-E365CA09A12C}" type="pres">
      <dgm:prSet presAssocID="{96987102-E835-4F16-BE0F-4EF9BB3AAC12}" presName="rect1" presStyleLbl="align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13A498-2156-4708-B7F5-C855B30499EE}" type="pres">
      <dgm:prSet presAssocID="{C3ABEA76-7C79-4ACC-942C-0CCFD1A9CE02}" presName="sibTrans" presStyleCnt="0"/>
      <dgm:spPr/>
    </dgm:pt>
    <dgm:pt modelId="{C3D0A250-263C-4254-9F7E-CB7728174CC6}" type="pres">
      <dgm:prSet presAssocID="{8B77E809-4CA6-47BB-AE39-1FFEAB3527C3}" presName="composite" presStyleCnt="0"/>
      <dgm:spPr/>
    </dgm:pt>
    <dgm:pt modelId="{11C1CE9A-C16C-4C8D-9EBC-EEC093C5F49B}" type="pres">
      <dgm:prSet presAssocID="{8B77E809-4CA6-47BB-AE39-1FFEAB3527C3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20932-4967-43A3-BF34-184A6DCFB024}" type="pres">
      <dgm:prSet presAssocID="{8B77E809-4CA6-47BB-AE39-1FFEAB3527C3}" presName="rect1" presStyleLbl="align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3AB5C25-B969-496D-B3F6-4E4EE495F097}" srcId="{96987102-E835-4F16-BE0F-4EF9BB3AAC12}" destId="{08F0440F-18F6-420B-8585-4B7AFC4A1817}" srcOrd="0" destOrd="0" parTransId="{2FB5F22E-AF49-4549-952D-1534E9DE6B50}" sibTransId="{A6F63789-1B04-4EB2-8C7E-8EE25DAB4FE7}"/>
    <dgm:cxn modelId="{519956EA-7654-459C-9B0A-5C555259C543}" type="presOf" srcId="{68E21AFB-F223-4D6B-A2C1-993CA41EF7A3}" destId="{02B8B61D-D381-4971-BE78-DE3AAF638255}" srcOrd="0" destOrd="0" presId="urn:microsoft.com/office/officeart/2008/layout/PictureGrid"/>
    <dgm:cxn modelId="{F532B14B-8CAB-4C0E-8295-F69AF7EE59AF}" type="presOf" srcId="{8B77E809-4CA6-47BB-AE39-1FFEAB3527C3}" destId="{11C1CE9A-C16C-4C8D-9EBC-EEC093C5F49B}" srcOrd="0" destOrd="0" presId="urn:microsoft.com/office/officeart/2008/layout/PictureGrid"/>
    <dgm:cxn modelId="{4D544170-2490-489A-918C-9BF685C394DD}" type="presOf" srcId="{96987102-E835-4F16-BE0F-4EF9BB3AAC12}" destId="{FEE61C09-6AD7-4E1E-85D6-7A6D38537B79}" srcOrd="0" destOrd="0" presId="urn:microsoft.com/office/officeart/2008/layout/PictureGrid"/>
    <dgm:cxn modelId="{464C584A-CACE-4F51-9EC7-228118B62062}" type="presOf" srcId="{08F0440F-18F6-420B-8585-4B7AFC4A1817}" destId="{FEE61C09-6AD7-4E1E-85D6-7A6D38537B79}" srcOrd="0" destOrd="1" presId="urn:microsoft.com/office/officeart/2008/layout/PictureGrid"/>
    <dgm:cxn modelId="{B96BDF8B-5EDB-4C9D-AD51-C221281FF8FC}" srcId="{68E21AFB-F223-4D6B-A2C1-993CA41EF7A3}" destId="{8B77E809-4CA6-47BB-AE39-1FFEAB3527C3}" srcOrd="1" destOrd="0" parTransId="{F3DAA256-161C-40D7-B004-17ABEF80BAF7}" sibTransId="{7F6E3E58-33ED-41BD-A42D-677500AD4374}"/>
    <dgm:cxn modelId="{8EC38C9C-EFDB-4DCC-8BD5-34FF4BF81680}" srcId="{68E21AFB-F223-4D6B-A2C1-993CA41EF7A3}" destId="{96987102-E835-4F16-BE0F-4EF9BB3AAC12}" srcOrd="0" destOrd="0" parTransId="{E845BAEC-3C6A-4DFA-8642-0F3372A88B07}" sibTransId="{C3ABEA76-7C79-4ACC-942C-0CCFD1A9CE02}"/>
    <dgm:cxn modelId="{D8B3178B-2188-4804-9D00-85E8C49A9A92}" type="presParOf" srcId="{02B8B61D-D381-4971-BE78-DE3AAF638255}" destId="{30E59B10-B27D-43AF-9601-2166EA5259C1}" srcOrd="0" destOrd="0" presId="urn:microsoft.com/office/officeart/2008/layout/PictureGrid"/>
    <dgm:cxn modelId="{045D4029-FE75-4BED-B571-F75DF109F7BE}" type="presParOf" srcId="{30E59B10-B27D-43AF-9601-2166EA5259C1}" destId="{FEE61C09-6AD7-4E1E-85D6-7A6D38537B79}" srcOrd="0" destOrd="0" presId="urn:microsoft.com/office/officeart/2008/layout/PictureGrid"/>
    <dgm:cxn modelId="{337AE29C-6E85-4548-AA0E-7C785FF4D012}" type="presParOf" srcId="{30E59B10-B27D-43AF-9601-2166EA5259C1}" destId="{A2499157-D386-4520-A45D-E365CA09A12C}" srcOrd="1" destOrd="0" presId="urn:microsoft.com/office/officeart/2008/layout/PictureGrid"/>
    <dgm:cxn modelId="{83CC3E10-97AE-4E65-B2D5-2E7F8FE29D73}" type="presParOf" srcId="{02B8B61D-D381-4971-BE78-DE3AAF638255}" destId="{D113A498-2156-4708-B7F5-C855B30499EE}" srcOrd="1" destOrd="0" presId="urn:microsoft.com/office/officeart/2008/layout/PictureGrid"/>
    <dgm:cxn modelId="{E949A4A2-2812-4141-BF6B-6D9117C91F4B}" type="presParOf" srcId="{02B8B61D-D381-4971-BE78-DE3AAF638255}" destId="{C3D0A250-263C-4254-9F7E-CB7728174CC6}" srcOrd="2" destOrd="0" presId="urn:microsoft.com/office/officeart/2008/layout/PictureGrid"/>
    <dgm:cxn modelId="{C73CEB38-CB67-444B-98A7-EBBEC1D135B8}" type="presParOf" srcId="{C3D0A250-263C-4254-9F7E-CB7728174CC6}" destId="{11C1CE9A-C16C-4C8D-9EBC-EEC093C5F49B}" srcOrd="0" destOrd="0" presId="urn:microsoft.com/office/officeart/2008/layout/PictureGrid"/>
    <dgm:cxn modelId="{E6F749E7-FC56-4F98-8082-7EC4FAC727EF}" type="presParOf" srcId="{C3D0A250-263C-4254-9F7E-CB7728174CC6}" destId="{61E20932-4967-43A3-BF34-184A6DCFB02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1C98AA-24FF-41E3-9F07-241A55CEA762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167AF11-696C-417E-B5CC-1BFE7170A061}">
      <dgm:prSet phldrT="[Texto]" custT="1"/>
      <dgm:spPr>
        <a:xfrm>
          <a:off x="1787143" y="49972"/>
          <a:ext cx="2162556" cy="3243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s-E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Segundo Ensayo</a:t>
          </a:r>
          <a:endParaRPr lang="es-E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BD36902-CB06-4968-8671-5B9477FE2A19}" type="parTrans" cxnId="{9AAACA5B-1955-47AE-A749-215B2E51A306}">
      <dgm:prSet/>
      <dgm:spPr/>
      <dgm:t>
        <a:bodyPr/>
        <a:lstStyle/>
        <a:p>
          <a:endParaRPr lang="es-ES"/>
        </a:p>
      </dgm:t>
    </dgm:pt>
    <dgm:pt modelId="{C08CB9F5-572E-46CB-9002-77B9A99263A1}" type="sibTrans" cxnId="{9AAACA5B-1955-47AE-A749-215B2E51A306}">
      <dgm:prSet/>
      <dgm:spPr/>
      <dgm:t>
        <a:bodyPr/>
        <a:lstStyle/>
        <a:p>
          <a:endParaRPr lang="es-ES"/>
        </a:p>
      </dgm:t>
    </dgm:pt>
    <dgm:pt modelId="{BCB9E9CF-1121-4D3C-BBD6-DE7CF13833A2}">
      <dgm:prSet phldrT="[Texto]"/>
      <dgm:spPr>
        <a:xfrm>
          <a:off x="4178300" y="49972"/>
          <a:ext cx="2162556" cy="3243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E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A02BFCE-14B8-4223-BCF9-F360A10C7EC7}" type="parTrans" cxnId="{9B1621E2-18D9-4C49-8680-7947FEA7DBA6}">
      <dgm:prSet/>
      <dgm:spPr/>
      <dgm:t>
        <a:bodyPr/>
        <a:lstStyle/>
        <a:p>
          <a:endParaRPr lang="es-ES"/>
        </a:p>
      </dgm:t>
    </dgm:pt>
    <dgm:pt modelId="{B751D7FE-490D-493B-B8F2-88F94AF70F6C}" type="sibTrans" cxnId="{9B1621E2-18D9-4C49-8680-7947FEA7DBA6}">
      <dgm:prSet/>
      <dgm:spPr/>
      <dgm:t>
        <a:bodyPr/>
        <a:lstStyle/>
        <a:p>
          <a:endParaRPr lang="es-ES"/>
        </a:p>
      </dgm:t>
    </dgm:pt>
    <dgm:pt modelId="{13D26A1D-E3F5-4303-8A0D-32FEB87CA727}" type="pres">
      <dgm:prSet presAssocID="{361C98AA-24FF-41E3-9F07-241A55CEA762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02CBB86F-C7B7-4878-B678-365F64BEB845}" type="pres">
      <dgm:prSet presAssocID="{E167AF11-696C-417E-B5CC-1BFE7170A061}" presName="composite" presStyleCnt="0"/>
      <dgm:spPr/>
    </dgm:pt>
    <dgm:pt modelId="{4DDA6D41-54EC-4684-850B-572D88B6C943}" type="pres">
      <dgm:prSet presAssocID="{E167AF11-696C-417E-B5CC-1BFE7170A061}" presName="rect2" presStyleLbl="revTx" presStyleIdx="0" presStyleCnt="2" custLinFactNeighborX="-29327" custLinFactNeighborY="-61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9875BD-E2BC-4207-8FD8-43328D996DDE}" type="pres">
      <dgm:prSet presAssocID="{E167AF11-696C-417E-B5CC-1BFE7170A061}" presName="rect1" presStyleLbl="alignImgPlace1" presStyleIdx="0" presStyleCnt="2"/>
      <dgm:spPr>
        <a:xfrm>
          <a:off x="1787143" y="438649"/>
          <a:ext cx="2162556" cy="216255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D6F5EE7-9870-49EE-9237-E20618B0B035}" type="pres">
      <dgm:prSet presAssocID="{C08CB9F5-572E-46CB-9002-77B9A99263A1}" presName="sibTrans" presStyleCnt="0"/>
      <dgm:spPr/>
    </dgm:pt>
    <dgm:pt modelId="{8EAC26E0-22FC-46E7-A5A7-51DAEAC58529}" type="pres">
      <dgm:prSet presAssocID="{BCB9E9CF-1121-4D3C-BBD6-DE7CF13833A2}" presName="composite" presStyleCnt="0"/>
      <dgm:spPr/>
    </dgm:pt>
    <dgm:pt modelId="{555FE114-C9F6-4CFD-96B7-A6FBF64498D8}" type="pres">
      <dgm:prSet presAssocID="{BCB9E9CF-1121-4D3C-BBD6-DE7CF13833A2}" presName="rec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5B4B61-3681-41D8-B1F2-64ADE64E96A0}" type="pres">
      <dgm:prSet presAssocID="{BCB9E9CF-1121-4D3C-BBD6-DE7CF13833A2}" presName="rect1" presStyleLbl="alignImgPlace1" presStyleIdx="1" presStyleCnt="2"/>
      <dgm:spPr>
        <a:xfrm>
          <a:off x="4178300" y="438649"/>
          <a:ext cx="2162556" cy="21625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9AAACA5B-1955-47AE-A749-215B2E51A306}" srcId="{361C98AA-24FF-41E3-9F07-241A55CEA762}" destId="{E167AF11-696C-417E-B5CC-1BFE7170A061}" srcOrd="0" destOrd="0" parTransId="{7BD36902-CB06-4968-8671-5B9477FE2A19}" sibTransId="{C08CB9F5-572E-46CB-9002-77B9A99263A1}"/>
    <dgm:cxn modelId="{46D628D1-87F6-4B78-A775-29FD36439D1A}" type="presOf" srcId="{361C98AA-24FF-41E3-9F07-241A55CEA762}" destId="{13D26A1D-E3F5-4303-8A0D-32FEB87CA727}" srcOrd="0" destOrd="0" presId="urn:microsoft.com/office/officeart/2008/layout/PictureGrid"/>
    <dgm:cxn modelId="{A872BAF3-027E-4C53-AA7D-15783E1B9D5E}" type="presOf" srcId="{E167AF11-696C-417E-B5CC-1BFE7170A061}" destId="{4DDA6D41-54EC-4684-850B-572D88B6C943}" srcOrd="0" destOrd="0" presId="urn:microsoft.com/office/officeart/2008/layout/PictureGrid"/>
    <dgm:cxn modelId="{D1D22E0C-B938-43FD-9102-0238FD9B28C6}" type="presOf" srcId="{BCB9E9CF-1121-4D3C-BBD6-DE7CF13833A2}" destId="{555FE114-C9F6-4CFD-96B7-A6FBF64498D8}" srcOrd="0" destOrd="0" presId="urn:microsoft.com/office/officeart/2008/layout/PictureGrid"/>
    <dgm:cxn modelId="{9B1621E2-18D9-4C49-8680-7947FEA7DBA6}" srcId="{361C98AA-24FF-41E3-9F07-241A55CEA762}" destId="{BCB9E9CF-1121-4D3C-BBD6-DE7CF13833A2}" srcOrd="1" destOrd="0" parTransId="{CA02BFCE-14B8-4223-BCF9-F360A10C7EC7}" sibTransId="{B751D7FE-490D-493B-B8F2-88F94AF70F6C}"/>
    <dgm:cxn modelId="{256910C0-7454-457B-8F7A-4ABD1F2920AD}" type="presParOf" srcId="{13D26A1D-E3F5-4303-8A0D-32FEB87CA727}" destId="{02CBB86F-C7B7-4878-B678-365F64BEB845}" srcOrd="0" destOrd="0" presId="urn:microsoft.com/office/officeart/2008/layout/PictureGrid"/>
    <dgm:cxn modelId="{527C920F-2CE8-4714-8F5D-2F89F12EBA1F}" type="presParOf" srcId="{02CBB86F-C7B7-4878-B678-365F64BEB845}" destId="{4DDA6D41-54EC-4684-850B-572D88B6C943}" srcOrd="0" destOrd="0" presId="urn:microsoft.com/office/officeart/2008/layout/PictureGrid"/>
    <dgm:cxn modelId="{AEE7BC4C-D7B9-4289-9BDF-48A0499BB59C}" type="presParOf" srcId="{02CBB86F-C7B7-4878-B678-365F64BEB845}" destId="{C69875BD-E2BC-4207-8FD8-43328D996DDE}" srcOrd="1" destOrd="0" presId="urn:microsoft.com/office/officeart/2008/layout/PictureGrid"/>
    <dgm:cxn modelId="{4A2E7507-DD14-4F76-BD5E-7DB02F565BAC}" type="presParOf" srcId="{13D26A1D-E3F5-4303-8A0D-32FEB87CA727}" destId="{3D6F5EE7-9870-49EE-9237-E20618B0B035}" srcOrd="1" destOrd="0" presId="urn:microsoft.com/office/officeart/2008/layout/PictureGrid"/>
    <dgm:cxn modelId="{A4AC501C-E101-4730-8685-95827ADDAC02}" type="presParOf" srcId="{13D26A1D-E3F5-4303-8A0D-32FEB87CA727}" destId="{8EAC26E0-22FC-46E7-A5A7-51DAEAC58529}" srcOrd="2" destOrd="0" presId="urn:microsoft.com/office/officeart/2008/layout/PictureGrid"/>
    <dgm:cxn modelId="{AA30EEBD-F1A1-4818-9B20-181457F87055}" type="presParOf" srcId="{8EAC26E0-22FC-46E7-A5A7-51DAEAC58529}" destId="{555FE114-C9F6-4CFD-96B7-A6FBF64498D8}" srcOrd="0" destOrd="0" presId="urn:microsoft.com/office/officeart/2008/layout/PictureGrid"/>
    <dgm:cxn modelId="{8E093799-7376-4344-B70F-CDC6246A158E}" type="presParOf" srcId="{8EAC26E0-22FC-46E7-A5A7-51DAEAC58529}" destId="{FD5B4B61-3681-41D8-B1F2-64ADE64E96A0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0B4B79-46D5-4601-86A9-5F5D9FC570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E97D3044-FD5B-4578-8BAE-714D0DA0169E}">
      <dgm:prSet phldrT="[Texto]" custT="1"/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</a:rPr>
            <a:t>Tratamiento A</a:t>
          </a:r>
          <a:endParaRPr lang="es-ES" sz="1800" dirty="0">
            <a:latin typeface="Calibri" panose="020F0502020204030204" pitchFamily="34" charset="0"/>
          </a:endParaRPr>
        </a:p>
      </dgm:t>
    </dgm:pt>
    <dgm:pt modelId="{095BA4B2-FEFD-47D3-ADFF-BE240359103A}" type="parTrans" cxnId="{E05DE553-8C75-4056-B8C3-15335AD7B2BF}">
      <dgm:prSet/>
      <dgm:spPr/>
      <dgm:t>
        <a:bodyPr/>
        <a:lstStyle/>
        <a:p>
          <a:endParaRPr lang="es-ES"/>
        </a:p>
      </dgm:t>
    </dgm:pt>
    <dgm:pt modelId="{07E032DC-946A-4028-AE65-51B067C762BB}" type="sibTrans" cxnId="{E05DE553-8C75-4056-B8C3-15335AD7B2BF}">
      <dgm:prSet/>
      <dgm:spPr/>
      <dgm:t>
        <a:bodyPr/>
        <a:lstStyle/>
        <a:p>
          <a:endParaRPr lang="es-ES"/>
        </a:p>
      </dgm:t>
    </dgm:pt>
    <dgm:pt modelId="{5869493A-D518-49D1-82DE-460A76B562E4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-2µl de Buffer de reacción 5X </a:t>
          </a:r>
          <a:endParaRPr lang="es-ES" sz="1800" dirty="0">
            <a:latin typeface="Calibri" panose="020F0502020204030204" pitchFamily="34" charset="0"/>
          </a:endParaRPr>
        </a:p>
      </dgm:t>
    </dgm:pt>
    <dgm:pt modelId="{57806D0F-1FB5-4433-A949-FA688B260B6F}" type="parTrans" cxnId="{8BAE05B6-9C77-4651-A9E9-ECA2454E7114}">
      <dgm:prSet/>
      <dgm:spPr/>
      <dgm:t>
        <a:bodyPr/>
        <a:lstStyle/>
        <a:p>
          <a:endParaRPr lang="es-ES"/>
        </a:p>
      </dgm:t>
    </dgm:pt>
    <dgm:pt modelId="{FE74817A-6326-4AB4-BDA4-C74644FF013B}" type="sibTrans" cxnId="{8BAE05B6-9C77-4651-A9E9-ECA2454E7114}">
      <dgm:prSet/>
      <dgm:spPr/>
      <dgm:t>
        <a:bodyPr/>
        <a:lstStyle/>
        <a:p>
          <a:endParaRPr lang="es-ES"/>
        </a:p>
      </dgm:t>
    </dgm:pt>
    <dgm:pt modelId="{7ABDC2D1-C2A2-4EE6-B354-F63C2EB8AC4F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-1µl de Mix de enzima 10X</a:t>
          </a:r>
          <a:endParaRPr lang="es-EC" sz="1800" dirty="0">
            <a:latin typeface="Calibri" panose="020F0502020204030204" pitchFamily="34" charset="0"/>
          </a:endParaRPr>
        </a:p>
      </dgm:t>
    </dgm:pt>
    <dgm:pt modelId="{62307903-218C-454B-9462-0947DBF27150}" type="parTrans" cxnId="{49BF6E83-7704-49E3-8334-2312B9248F66}">
      <dgm:prSet/>
      <dgm:spPr/>
      <dgm:t>
        <a:bodyPr/>
        <a:lstStyle/>
        <a:p>
          <a:endParaRPr lang="es-ES"/>
        </a:p>
      </dgm:t>
    </dgm:pt>
    <dgm:pt modelId="{57EB9FB8-95FA-4023-B3A0-F208FAAA527A}" type="sibTrans" cxnId="{49BF6E83-7704-49E3-8334-2312B9248F66}">
      <dgm:prSet/>
      <dgm:spPr/>
      <dgm:t>
        <a:bodyPr/>
        <a:lstStyle/>
        <a:p>
          <a:endParaRPr lang="es-ES"/>
        </a:p>
      </dgm:t>
    </dgm:pt>
    <dgm:pt modelId="{1296705D-0FF4-47AE-8C8F-9912F3ABCBD2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-20ng de Vector (</a:t>
          </a:r>
          <a:r>
            <a:rPr lang="es-EC" sz="1800" b="0" dirty="0" smtClean="0">
              <a:latin typeface="Calibri" panose="020F0502020204030204" pitchFamily="34" charset="0"/>
            </a:rPr>
            <a:t>0.57 µl)</a:t>
          </a:r>
        </a:p>
        <a:p>
          <a:r>
            <a:rPr lang="es-EC" sz="1800" dirty="0" smtClean="0">
              <a:latin typeface="Calibri" panose="020F0502020204030204" pitchFamily="34" charset="0"/>
            </a:rPr>
            <a:t>-134.3ng de Inserto (</a:t>
          </a:r>
          <a:r>
            <a:rPr lang="es-EC" sz="1800" b="0" dirty="0" smtClean="0">
              <a:latin typeface="Calibri" panose="020F0502020204030204" pitchFamily="34" charset="0"/>
            </a:rPr>
            <a:t>2.1 µl)</a:t>
          </a:r>
          <a:endParaRPr lang="es-EC" sz="1800" dirty="0">
            <a:latin typeface="Calibri" panose="020F0502020204030204" pitchFamily="34" charset="0"/>
          </a:endParaRPr>
        </a:p>
      </dgm:t>
    </dgm:pt>
    <dgm:pt modelId="{5A1D8C0A-D54F-4130-9464-3C8478795456}" type="parTrans" cxnId="{4EF3DEBD-7FDB-4947-8626-19CCC852E197}">
      <dgm:prSet/>
      <dgm:spPr/>
      <dgm:t>
        <a:bodyPr/>
        <a:lstStyle/>
        <a:p>
          <a:endParaRPr lang="es-ES"/>
        </a:p>
      </dgm:t>
    </dgm:pt>
    <dgm:pt modelId="{3127BF09-A8D0-452E-946E-42D85D53FA6A}" type="sibTrans" cxnId="{4EF3DEBD-7FDB-4947-8626-19CCC852E197}">
      <dgm:prSet/>
      <dgm:spPr/>
      <dgm:t>
        <a:bodyPr/>
        <a:lstStyle/>
        <a:p>
          <a:endParaRPr lang="es-ES"/>
        </a:p>
      </dgm:t>
    </dgm:pt>
    <dgm:pt modelId="{846D548A-CD2C-4209-8EC5-FD288F599F9B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-4.33 µl de Agua ultra pura</a:t>
          </a:r>
          <a:endParaRPr lang="es-EC" sz="1800" dirty="0">
            <a:latin typeface="Calibri" panose="020F0502020204030204" pitchFamily="34" charset="0"/>
          </a:endParaRPr>
        </a:p>
      </dgm:t>
    </dgm:pt>
    <dgm:pt modelId="{B57348EA-0111-44A4-BE90-A6A140B74E89}" type="parTrans" cxnId="{51C6D8C9-4FED-4CB9-9E24-4AED63BB9490}">
      <dgm:prSet/>
      <dgm:spPr/>
      <dgm:t>
        <a:bodyPr/>
        <a:lstStyle/>
        <a:p>
          <a:endParaRPr lang="es-ES"/>
        </a:p>
      </dgm:t>
    </dgm:pt>
    <dgm:pt modelId="{6430AF56-9F18-4544-954C-16479435F01F}" type="sibTrans" cxnId="{51C6D8C9-4FED-4CB9-9E24-4AED63BB9490}">
      <dgm:prSet/>
      <dgm:spPr/>
      <dgm:t>
        <a:bodyPr/>
        <a:lstStyle/>
        <a:p>
          <a:endParaRPr lang="es-ES"/>
        </a:p>
      </dgm:t>
    </dgm:pt>
    <dgm:pt modelId="{0EB1732B-1465-408E-9BCF-B63129D8A22E}" type="pres">
      <dgm:prSet presAssocID="{670B4B79-46D5-4601-86A9-5F5D9FC570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C6B949C-E80B-4DDF-B819-7E7B5CED53C1}" type="pres">
      <dgm:prSet presAssocID="{E97D3044-FD5B-4578-8BAE-714D0DA0169E}" presName="composite" presStyleCnt="0"/>
      <dgm:spPr/>
    </dgm:pt>
    <dgm:pt modelId="{2A0A279B-5AA0-45CB-8FBC-17249F86C20F}" type="pres">
      <dgm:prSet presAssocID="{E97D3044-FD5B-4578-8BAE-714D0DA0169E}" presName="ParentAccentShape" presStyleLbl="trBgShp" presStyleIdx="0" presStyleCnt="2" custScaleX="54613"/>
      <dgm:spPr/>
    </dgm:pt>
    <dgm:pt modelId="{6F6F2A6F-4485-4F6B-BC5A-40EF30C49ABD}" type="pres">
      <dgm:prSet presAssocID="{E97D3044-FD5B-4578-8BAE-714D0DA0169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BFD20-E011-42A2-9266-8EC40CBCD0F5}" type="pres">
      <dgm:prSet presAssocID="{E97D3044-FD5B-4578-8BAE-714D0DA0169E}" presName="ChildText" presStyleLbl="revTx" presStyleIdx="1" presStyleCnt="2" custScaleX="136448" custLinFactNeighborX="-17732" custLinFactNeighborY="-1812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C73B083-3D8A-40A7-813F-A53798A7BA4E}" type="pres">
      <dgm:prSet presAssocID="{E97D3044-FD5B-4578-8BAE-714D0DA0169E}" presName="ChildAccentShape" presStyleLbl="trBgShp" presStyleIdx="1" presStyleCnt="2"/>
      <dgm:spPr/>
    </dgm:pt>
    <dgm:pt modelId="{89FED9CB-5C24-4399-A3BA-37596E2C46F4}" type="pres">
      <dgm:prSet presAssocID="{E97D3044-FD5B-4578-8BAE-714D0DA0169E}" presName="Image" presStyleLbl="alignImgPlace1" presStyleIdx="0" presStyleCnt="1" custScaleX="33332" custLinFactNeighborX="7404" custLinFactNeighborY="85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05DE553-8C75-4056-B8C3-15335AD7B2BF}" srcId="{670B4B79-46D5-4601-86A9-5F5D9FC5701A}" destId="{E97D3044-FD5B-4578-8BAE-714D0DA0169E}" srcOrd="0" destOrd="0" parTransId="{095BA4B2-FEFD-47D3-ADFF-BE240359103A}" sibTransId="{07E032DC-946A-4028-AE65-51B067C762BB}"/>
    <dgm:cxn modelId="{51C6D8C9-4FED-4CB9-9E24-4AED63BB9490}" srcId="{E97D3044-FD5B-4578-8BAE-714D0DA0169E}" destId="{846D548A-CD2C-4209-8EC5-FD288F599F9B}" srcOrd="3" destOrd="0" parTransId="{B57348EA-0111-44A4-BE90-A6A140B74E89}" sibTransId="{6430AF56-9F18-4544-954C-16479435F01F}"/>
    <dgm:cxn modelId="{2DDD14B2-0809-4B80-BD3B-A84FFCE23F99}" type="presOf" srcId="{670B4B79-46D5-4601-86A9-5F5D9FC5701A}" destId="{0EB1732B-1465-408E-9BCF-B63129D8A22E}" srcOrd="0" destOrd="0" presId="urn:microsoft.com/office/officeart/2009/3/layout/SnapshotPictureList"/>
    <dgm:cxn modelId="{8BAE05B6-9C77-4651-A9E9-ECA2454E7114}" srcId="{E97D3044-FD5B-4578-8BAE-714D0DA0169E}" destId="{5869493A-D518-49D1-82DE-460A76B562E4}" srcOrd="0" destOrd="0" parTransId="{57806D0F-1FB5-4433-A949-FA688B260B6F}" sibTransId="{FE74817A-6326-4AB4-BDA4-C74644FF013B}"/>
    <dgm:cxn modelId="{C843C23F-6E70-4F44-88F7-0947FC4DCF36}" type="presOf" srcId="{E97D3044-FD5B-4578-8BAE-714D0DA0169E}" destId="{6F6F2A6F-4485-4F6B-BC5A-40EF30C49ABD}" srcOrd="0" destOrd="0" presId="urn:microsoft.com/office/officeart/2009/3/layout/SnapshotPictureList"/>
    <dgm:cxn modelId="{F691A785-663C-43DA-90F6-E1B0FD0EBC43}" type="presOf" srcId="{7ABDC2D1-C2A2-4EE6-B354-F63C2EB8AC4F}" destId="{AB5BFD20-E011-42A2-9266-8EC40CBCD0F5}" srcOrd="0" destOrd="1" presId="urn:microsoft.com/office/officeart/2009/3/layout/SnapshotPictureList"/>
    <dgm:cxn modelId="{4EF3DEBD-7FDB-4947-8626-19CCC852E197}" srcId="{E97D3044-FD5B-4578-8BAE-714D0DA0169E}" destId="{1296705D-0FF4-47AE-8C8F-9912F3ABCBD2}" srcOrd="2" destOrd="0" parTransId="{5A1D8C0A-D54F-4130-9464-3C8478795456}" sibTransId="{3127BF09-A8D0-452E-946E-42D85D53FA6A}"/>
    <dgm:cxn modelId="{49BF6E83-7704-49E3-8334-2312B9248F66}" srcId="{E97D3044-FD5B-4578-8BAE-714D0DA0169E}" destId="{7ABDC2D1-C2A2-4EE6-B354-F63C2EB8AC4F}" srcOrd="1" destOrd="0" parTransId="{62307903-218C-454B-9462-0947DBF27150}" sibTransId="{57EB9FB8-95FA-4023-B3A0-F208FAAA527A}"/>
    <dgm:cxn modelId="{AB0C68D4-4F7B-4FFE-83E1-AB962B3B2EEE}" type="presOf" srcId="{5869493A-D518-49D1-82DE-460A76B562E4}" destId="{AB5BFD20-E011-42A2-9266-8EC40CBCD0F5}" srcOrd="0" destOrd="0" presId="urn:microsoft.com/office/officeart/2009/3/layout/SnapshotPictureList"/>
    <dgm:cxn modelId="{AE3DD488-C641-4F2D-A41D-D0E689949BA6}" type="presOf" srcId="{846D548A-CD2C-4209-8EC5-FD288F599F9B}" destId="{AB5BFD20-E011-42A2-9266-8EC40CBCD0F5}" srcOrd="0" destOrd="3" presId="urn:microsoft.com/office/officeart/2009/3/layout/SnapshotPictureList"/>
    <dgm:cxn modelId="{E63AD265-3283-4412-8F20-BA85B2FA3241}" type="presOf" srcId="{1296705D-0FF4-47AE-8C8F-9912F3ABCBD2}" destId="{AB5BFD20-E011-42A2-9266-8EC40CBCD0F5}" srcOrd="0" destOrd="2" presId="urn:microsoft.com/office/officeart/2009/3/layout/SnapshotPictureList"/>
    <dgm:cxn modelId="{0D1E4F3C-2A00-4DE6-81EA-699FC9830849}" type="presParOf" srcId="{0EB1732B-1465-408E-9BCF-B63129D8A22E}" destId="{5C6B949C-E80B-4DDF-B819-7E7B5CED53C1}" srcOrd="0" destOrd="0" presId="urn:microsoft.com/office/officeart/2009/3/layout/SnapshotPictureList"/>
    <dgm:cxn modelId="{15ADAAF7-454D-4FA1-9736-21531AB8A2E4}" type="presParOf" srcId="{5C6B949C-E80B-4DDF-B819-7E7B5CED53C1}" destId="{2A0A279B-5AA0-45CB-8FBC-17249F86C20F}" srcOrd="0" destOrd="0" presId="urn:microsoft.com/office/officeart/2009/3/layout/SnapshotPictureList"/>
    <dgm:cxn modelId="{DA245F73-2EC4-4149-8D66-8335C037C061}" type="presParOf" srcId="{5C6B949C-E80B-4DDF-B819-7E7B5CED53C1}" destId="{6F6F2A6F-4485-4F6B-BC5A-40EF30C49ABD}" srcOrd="1" destOrd="0" presId="urn:microsoft.com/office/officeart/2009/3/layout/SnapshotPictureList"/>
    <dgm:cxn modelId="{D5B237FA-6AA3-458C-ADFC-6CA257E2F557}" type="presParOf" srcId="{5C6B949C-E80B-4DDF-B819-7E7B5CED53C1}" destId="{AB5BFD20-E011-42A2-9266-8EC40CBCD0F5}" srcOrd="2" destOrd="0" presId="urn:microsoft.com/office/officeart/2009/3/layout/SnapshotPictureList"/>
    <dgm:cxn modelId="{B84AE2F3-1E7D-4416-A991-351C01B5EBD2}" type="presParOf" srcId="{5C6B949C-E80B-4DDF-B819-7E7B5CED53C1}" destId="{3C73B083-3D8A-40A7-813F-A53798A7BA4E}" srcOrd="3" destOrd="0" presId="urn:microsoft.com/office/officeart/2009/3/layout/SnapshotPictureList"/>
    <dgm:cxn modelId="{56E849A3-1D0E-43F4-935E-C2264C2CE90F}" type="presParOf" srcId="{5C6B949C-E80B-4DDF-B819-7E7B5CED53C1}" destId="{89FED9CB-5C24-4399-A3BA-37596E2C46F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0B4B79-46D5-4601-86A9-5F5D9FC570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E97D3044-FD5B-4578-8BAE-714D0DA0169E}">
      <dgm:prSet phldrT="[Texto]" custT="1"/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</a:rPr>
            <a:t>Tratamiento B</a:t>
          </a:r>
          <a:endParaRPr lang="es-ES" sz="1800" dirty="0">
            <a:latin typeface="Calibri" panose="020F0502020204030204" pitchFamily="34" charset="0"/>
          </a:endParaRPr>
        </a:p>
      </dgm:t>
    </dgm:pt>
    <dgm:pt modelId="{095BA4B2-FEFD-47D3-ADFF-BE240359103A}" type="parTrans" cxnId="{E05DE553-8C75-4056-B8C3-15335AD7B2BF}">
      <dgm:prSet/>
      <dgm:spPr/>
      <dgm:t>
        <a:bodyPr/>
        <a:lstStyle/>
        <a:p>
          <a:endParaRPr lang="es-ES"/>
        </a:p>
      </dgm:t>
    </dgm:pt>
    <dgm:pt modelId="{07E032DC-946A-4028-AE65-51B067C762BB}" type="sibTrans" cxnId="{E05DE553-8C75-4056-B8C3-15335AD7B2BF}">
      <dgm:prSet/>
      <dgm:spPr/>
      <dgm:t>
        <a:bodyPr/>
        <a:lstStyle/>
        <a:p>
          <a:endParaRPr lang="es-ES"/>
        </a:p>
      </dgm:t>
    </dgm:pt>
    <dgm:pt modelId="{5869493A-D518-49D1-82DE-460A76B562E4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-4µl de Buffer de reacción 5X </a:t>
          </a:r>
          <a:endParaRPr lang="es-ES" sz="1800" dirty="0">
            <a:latin typeface="Calibri" panose="020F0502020204030204" pitchFamily="34" charset="0"/>
          </a:endParaRPr>
        </a:p>
      </dgm:t>
    </dgm:pt>
    <dgm:pt modelId="{57806D0F-1FB5-4433-A949-FA688B260B6F}" type="parTrans" cxnId="{8BAE05B6-9C77-4651-A9E9-ECA2454E7114}">
      <dgm:prSet/>
      <dgm:spPr/>
      <dgm:t>
        <a:bodyPr/>
        <a:lstStyle/>
        <a:p>
          <a:endParaRPr lang="es-ES"/>
        </a:p>
      </dgm:t>
    </dgm:pt>
    <dgm:pt modelId="{FE74817A-6326-4AB4-BDA4-C74644FF013B}" type="sibTrans" cxnId="{8BAE05B6-9C77-4651-A9E9-ECA2454E7114}">
      <dgm:prSet/>
      <dgm:spPr/>
      <dgm:t>
        <a:bodyPr/>
        <a:lstStyle/>
        <a:p>
          <a:endParaRPr lang="es-ES"/>
        </a:p>
      </dgm:t>
    </dgm:pt>
    <dgm:pt modelId="{7ABDC2D1-C2A2-4EE6-B354-F63C2EB8AC4F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-2µl de Mix de enzima 10X</a:t>
          </a:r>
          <a:endParaRPr lang="es-EC" sz="1800" dirty="0">
            <a:latin typeface="Calibri" panose="020F0502020204030204" pitchFamily="34" charset="0"/>
          </a:endParaRPr>
        </a:p>
      </dgm:t>
    </dgm:pt>
    <dgm:pt modelId="{62307903-218C-454B-9462-0947DBF27150}" type="parTrans" cxnId="{49BF6E83-7704-49E3-8334-2312B9248F66}">
      <dgm:prSet/>
      <dgm:spPr/>
      <dgm:t>
        <a:bodyPr/>
        <a:lstStyle/>
        <a:p>
          <a:endParaRPr lang="es-ES"/>
        </a:p>
      </dgm:t>
    </dgm:pt>
    <dgm:pt modelId="{57EB9FB8-95FA-4023-B3A0-F208FAAA527A}" type="sibTrans" cxnId="{49BF6E83-7704-49E3-8334-2312B9248F66}">
      <dgm:prSet/>
      <dgm:spPr/>
      <dgm:t>
        <a:bodyPr/>
        <a:lstStyle/>
        <a:p>
          <a:endParaRPr lang="es-ES"/>
        </a:p>
      </dgm:t>
    </dgm:pt>
    <dgm:pt modelId="{1296705D-0FF4-47AE-8C8F-9912F3ABCBD2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-100ng de Vector (</a:t>
          </a:r>
          <a:r>
            <a:rPr lang="es-EC" sz="1800" b="0" dirty="0" smtClean="0">
              <a:latin typeface="Calibri" panose="020F0502020204030204" pitchFamily="34" charset="0"/>
            </a:rPr>
            <a:t>2.87 µl)</a:t>
          </a:r>
        </a:p>
        <a:p>
          <a:r>
            <a:rPr lang="es-EC" sz="1800" dirty="0" smtClean="0">
              <a:latin typeface="Calibri" panose="020F0502020204030204" pitchFamily="34" charset="0"/>
            </a:rPr>
            <a:t>-671.5ng de Inserto (</a:t>
          </a:r>
          <a:r>
            <a:rPr lang="es-EC" sz="1800" b="0" dirty="0" smtClean="0">
              <a:latin typeface="Calibri" panose="020F0502020204030204" pitchFamily="34" charset="0"/>
            </a:rPr>
            <a:t>10.53 µl)</a:t>
          </a:r>
          <a:endParaRPr lang="es-EC" sz="1800" dirty="0">
            <a:latin typeface="Calibri" panose="020F0502020204030204" pitchFamily="34" charset="0"/>
          </a:endParaRPr>
        </a:p>
      </dgm:t>
    </dgm:pt>
    <dgm:pt modelId="{5A1D8C0A-D54F-4130-9464-3C8478795456}" type="parTrans" cxnId="{4EF3DEBD-7FDB-4947-8626-19CCC852E197}">
      <dgm:prSet/>
      <dgm:spPr/>
      <dgm:t>
        <a:bodyPr/>
        <a:lstStyle/>
        <a:p>
          <a:endParaRPr lang="es-ES"/>
        </a:p>
      </dgm:t>
    </dgm:pt>
    <dgm:pt modelId="{3127BF09-A8D0-452E-946E-42D85D53FA6A}" type="sibTrans" cxnId="{4EF3DEBD-7FDB-4947-8626-19CCC852E197}">
      <dgm:prSet/>
      <dgm:spPr/>
      <dgm:t>
        <a:bodyPr/>
        <a:lstStyle/>
        <a:p>
          <a:endParaRPr lang="es-ES"/>
        </a:p>
      </dgm:t>
    </dgm:pt>
    <dgm:pt modelId="{846D548A-CD2C-4209-8EC5-FD288F599F9B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-0.6 µl de Agua ultra pura</a:t>
          </a:r>
          <a:endParaRPr lang="es-EC" sz="1800" dirty="0">
            <a:latin typeface="Calibri" panose="020F0502020204030204" pitchFamily="34" charset="0"/>
          </a:endParaRPr>
        </a:p>
      </dgm:t>
    </dgm:pt>
    <dgm:pt modelId="{B57348EA-0111-44A4-BE90-A6A140B74E89}" type="parTrans" cxnId="{51C6D8C9-4FED-4CB9-9E24-4AED63BB9490}">
      <dgm:prSet/>
      <dgm:spPr/>
      <dgm:t>
        <a:bodyPr/>
        <a:lstStyle/>
        <a:p>
          <a:endParaRPr lang="es-ES"/>
        </a:p>
      </dgm:t>
    </dgm:pt>
    <dgm:pt modelId="{6430AF56-9F18-4544-954C-16479435F01F}" type="sibTrans" cxnId="{51C6D8C9-4FED-4CB9-9E24-4AED63BB9490}">
      <dgm:prSet/>
      <dgm:spPr/>
      <dgm:t>
        <a:bodyPr/>
        <a:lstStyle/>
        <a:p>
          <a:endParaRPr lang="es-ES"/>
        </a:p>
      </dgm:t>
    </dgm:pt>
    <dgm:pt modelId="{0EB1732B-1465-408E-9BCF-B63129D8A22E}" type="pres">
      <dgm:prSet presAssocID="{670B4B79-46D5-4601-86A9-5F5D9FC570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C6B949C-E80B-4DDF-B819-7E7B5CED53C1}" type="pres">
      <dgm:prSet presAssocID="{E97D3044-FD5B-4578-8BAE-714D0DA0169E}" presName="composite" presStyleCnt="0"/>
      <dgm:spPr/>
    </dgm:pt>
    <dgm:pt modelId="{2A0A279B-5AA0-45CB-8FBC-17249F86C20F}" type="pres">
      <dgm:prSet presAssocID="{E97D3044-FD5B-4578-8BAE-714D0DA0169E}" presName="ParentAccentShape" presStyleLbl="trBgShp" presStyleIdx="0" presStyleCnt="2" custScaleX="54613"/>
      <dgm:spPr/>
    </dgm:pt>
    <dgm:pt modelId="{6F6F2A6F-4485-4F6B-BC5A-40EF30C49ABD}" type="pres">
      <dgm:prSet presAssocID="{E97D3044-FD5B-4578-8BAE-714D0DA0169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BFD20-E011-42A2-9266-8EC40CBCD0F5}" type="pres">
      <dgm:prSet presAssocID="{E97D3044-FD5B-4578-8BAE-714D0DA0169E}" presName="ChildText" presStyleLbl="revTx" presStyleIdx="1" presStyleCnt="2" custScaleX="136448" custLinFactNeighborX="-17732" custLinFactNeighborY="-1812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C73B083-3D8A-40A7-813F-A53798A7BA4E}" type="pres">
      <dgm:prSet presAssocID="{E97D3044-FD5B-4578-8BAE-714D0DA0169E}" presName="ChildAccentShape" presStyleLbl="trBgShp" presStyleIdx="1" presStyleCnt="2"/>
      <dgm:spPr/>
    </dgm:pt>
    <dgm:pt modelId="{89FED9CB-5C24-4399-A3BA-37596E2C46F4}" type="pres">
      <dgm:prSet presAssocID="{E97D3044-FD5B-4578-8BAE-714D0DA0169E}" presName="Image" presStyleLbl="alignImgPlace1" presStyleIdx="0" presStyleCnt="1" custScaleX="33332" custLinFactNeighborX="7404" custLinFactNeighborY="85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05DE553-8C75-4056-B8C3-15335AD7B2BF}" srcId="{670B4B79-46D5-4601-86A9-5F5D9FC5701A}" destId="{E97D3044-FD5B-4578-8BAE-714D0DA0169E}" srcOrd="0" destOrd="0" parTransId="{095BA4B2-FEFD-47D3-ADFF-BE240359103A}" sibTransId="{07E032DC-946A-4028-AE65-51B067C762BB}"/>
    <dgm:cxn modelId="{51C6D8C9-4FED-4CB9-9E24-4AED63BB9490}" srcId="{E97D3044-FD5B-4578-8BAE-714D0DA0169E}" destId="{846D548A-CD2C-4209-8EC5-FD288F599F9B}" srcOrd="3" destOrd="0" parTransId="{B57348EA-0111-44A4-BE90-A6A140B74E89}" sibTransId="{6430AF56-9F18-4544-954C-16479435F01F}"/>
    <dgm:cxn modelId="{2DDD14B2-0809-4B80-BD3B-A84FFCE23F99}" type="presOf" srcId="{670B4B79-46D5-4601-86A9-5F5D9FC5701A}" destId="{0EB1732B-1465-408E-9BCF-B63129D8A22E}" srcOrd="0" destOrd="0" presId="urn:microsoft.com/office/officeart/2009/3/layout/SnapshotPictureList"/>
    <dgm:cxn modelId="{8BAE05B6-9C77-4651-A9E9-ECA2454E7114}" srcId="{E97D3044-FD5B-4578-8BAE-714D0DA0169E}" destId="{5869493A-D518-49D1-82DE-460A76B562E4}" srcOrd="0" destOrd="0" parTransId="{57806D0F-1FB5-4433-A949-FA688B260B6F}" sibTransId="{FE74817A-6326-4AB4-BDA4-C74644FF013B}"/>
    <dgm:cxn modelId="{C843C23F-6E70-4F44-88F7-0947FC4DCF36}" type="presOf" srcId="{E97D3044-FD5B-4578-8BAE-714D0DA0169E}" destId="{6F6F2A6F-4485-4F6B-BC5A-40EF30C49ABD}" srcOrd="0" destOrd="0" presId="urn:microsoft.com/office/officeart/2009/3/layout/SnapshotPictureList"/>
    <dgm:cxn modelId="{F691A785-663C-43DA-90F6-E1B0FD0EBC43}" type="presOf" srcId="{7ABDC2D1-C2A2-4EE6-B354-F63C2EB8AC4F}" destId="{AB5BFD20-E011-42A2-9266-8EC40CBCD0F5}" srcOrd="0" destOrd="1" presId="urn:microsoft.com/office/officeart/2009/3/layout/SnapshotPictureList"/>
    <dgm:cxn modelId="{4EF3DEBD-7FDB-4947-8626-19CCC852E197}" srcId="{E97D3044-FD5B-4578-8BAE-714D0DA0169E}" destId="{1296705D-0FF4-47AE-8C8F-9912F3ABCBD2}" srcOrd="2" destOrd="0" parTransId="{5A1D8C0A-D54F-4130-9464-3C8478795456}" sibTransId="{3127BF09-A8D0-452E-946E-42D85D53FA6A}"/>
    <dgm:cxn modelId="{49BF6E83-7704-49E3-8334-2312B9248F66}" srcId="{E97D3044-FD5B-4578-8BAE-714D0DA0169E}" destId="{7ABDC2D1-C2A2-4EE6-B354-F63C2EB8AC4F}" srcOrd="1" destOrd="0" parTransId="{62307903-218C-454B-9462-0947DBF27150}" sibTransId="{57EB9FB8-95FA-4023-B3A0-F208FAAA527A}"/>
    <dgm:cxn modelId="{AB0C68D4-4F7B-4FFE-83E1-AB962B3B2EEE}" type="presOf" srcId="{5869493A-D518-49D1-82DE-460A76B562E4}" destId="{AB5BFD20-E011-42A2-9266-8EC40CBCD0F5}" srcOrd="0" destOrd="0" presId="urn:microsoft.com/office/officeart/2009/3/layout/SnapshotPictureList"/>
    <dgm:cxn modelId="{AE3DD488-C641-4F2D-A41D-D0E689949BA6}" type="presOf" srcId="{846D548A-CD2C-4209-8EC5-FD288F599F9B}" destId="{AB5BFD20-E011-42A2-9266-8EC40CBCD0F5}" srcOrd="0" destOrd="3" presId="urn:microsoft.com/office/officeart/2009/3/layout/SnapshotPictureList"/>
    <dgm:cxn modelId="{E63AD265-3283-4412-8F20-BA85B2FA3241}" type="presOf" srcId="{1296705D-0FF4-47AE-8C8F-9912F3ABCBD2}" destId="{AB5BFD20-E011-42A2-9266-8EC40CBCD0F5}" srcOrd="0" destOrd="2" presId="urn:microsoft.com/office/officeart/2009/3/layout/SnapshotPictureList"/>
    <dgm:cxn modelId="{0D1E4F3C-2A00-4DE6-81EA-699FC9830849}" type="presParOf" srcId="{0EB1732B-1465-408E-9BCF-B63129D8A22E}" destId="{5C6B949C-E80B-4DDF-B819-7E7B5CED53C1}" srcOrd="0" destOrd="0" presId="urn:microsoft.com/office/officeart/2009/3/layout/SnapshotPictureList"/>
    <dgm:cxn modelId="{15ADAAF7-454D-4FA1-9736-21531AB8A2E4}" type="presParOf" srcId="{5C6B949C-E80B-4DDF-B819-7E7B5CED53C1}" destId="{2A0A279B-5AA0-45CB-8FBC-17249F86C20F}" srcOrd="0" destOrd="0" presId="urn:microsoft.com/office/officeart/2009/3/layout/SnapshotPictureList"/>
    <dgm:cxn modelId="{DA245F73-2EC4-4149-8D66-8335C037C061}" type="presParOf" srcId="{5C6B949C-E80B-4DDF-B819-7E7B5CED53C1}" destId="{6F6F2A6F-4485-4F6B-BC5A-40EF30C49ABD}" srcOrd="1" destOrd="0" presId="urn:microsoft.com/office/officeart/2009/3/layout/SnapshotPictureList"/>
    <dgm:cxn modelId="{D5B237FA-6AA3-458C-ADFC-6CA257E2F557}" type="presParOf" srcId="{5C6B949C-E80B-4DDF-B819-7E7B5CED53C1}" destId="{AB5BFD20-E011-42A2-9266-8EC40CBCD0F5}" srcOrd="2" destOrd="0" presId="urn:microsoft.com/office/officeart/2009/3/layout/SnapshotPictureList"/>
    <dgm:cxn modelId="{B84AE2F3-1E7D-4416-A991-351C01B5EBD2}" type="presParOf" srcId="{5C6B949C-E80B-4DDF-B819-7E7B5CED53C1}" destId="{3C73B083-3D8A-40A7-813F-A53798A7BA4E}" srcOrd="3" destOrd="0" presId="urn:microsoft.com/office/officeart/2009/3/layout/SnapshotPictureList"/>
    <dgm:cxn modelId="{56E849A3-1D0E-43F4-935E-C2264C2CE90F}" type="presParOf" srcId="{5C6B949C-E80B-4DDF-B819-7E7B5CED53C1}" destId="{89FED9CB-5C24-4399-A3BA-37596E2C46F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0B4B79-46D5-4601-86A9-5F5D9FC570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E97D3044-FD5B-4578-8BAE-714D0DA0169E}">
      <dgm:prSet phldrT="[Texto]" custT="1"/>
      <dgm:spPr/>
      <dgm:t>
        <a:bodyPr/>
        <a:lstStyle/>
        <a:p>
          <a:r>
            <a:rPr lang="es-ES" sz="1800" dirty="0" smtClean="0">
              <a:latin typeface="Calibri" panose="020F0502020204030204" pitchFamily="34" charset="0"/>
            </a:rPr>
            <a:t>Tratamiento C</a:t>
          </a:r>
          <a:endParaRPr lang="es-ES" sz="1800" dirty="0">
            <a:latin typeface="Calibri" panose="020F0502020204030204" pitchFamily="34" charset="0"/>
          </a:endParaRPr>
        </a:p>
      </dgm:t>
    </dgm:pt>
    <dgm:pt modelId="{095BA4B2-FEFD-47D3-ADFF-BE240359103A}" type="parTrans" cxnId="{E05DE553-8C75-4056-B8C3-15335AD7B2BF}">
      <dgm:prSet/>
      <dgm:spPr/>
      <dgm:t>
        <a:bodyPr/>
        <a:lstStyle/>
        <a:p>
          <a:endParaRPr lang="es-ES"/>
        </a:p>
      </dgm:t>
    </dgm:pt>
    <dgm:pt modelId="{07E032DC-946A-4028-AE65-51B067C762BB}" type="sibTrans" cxnId="{E05DE553-8C75-4056-B8C3-15335AD7B2BF}">
      <dgm:prSet/>
      <dgm:spPr/>
      <dgm:t>
        <a:bodyPr/>
        <a:lstStyle/>
        <a:p>
          <a:endParaRPr lang="es-ES"/>
        </a:p>
      </dgm:t>
    </dgm:pt>
    <dgm:pt modelId="{5869493A-D518-49D1-82DE-460A76B562E4}">
      <dgm:prSet phldrT="[Texto]"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-2µl de Buffer de reacción 5X </a:t>
          </a:r>
          <a:endParaRPr lang="es-ES" sz="1800" dirty="0">
            <a:latin typeface="Calibri" panose="020F0502020204030204" pitchFamily="34" charset="0"/>
          </a:endParaRPr>
        </a:p>
      </dgm:t>
    </dgm:pt>
    <dgm:pt modelId="{57806D0F-1FB5-4433-A949-FA688B260B6F}" type="parTrans" cxnId="{8BAE05B6-9C77-4651-A9E9-ECA2454E7114}">
      <dgm:prSet/>
      <dgm:spPr/>
      <dgm:t>
        <a:bodyPr/>
        <a:lstStyle/>
        <a:p>
          <a:endParaRPr lang="es-ES"/>
        </a:p>
      </dgm:t>
    </dgm:pt>
    <dgm:pt modelId="{FE74817A-6326-4AB4-BDA4-C74644FF013B}" type="sibTrans" cxnId="{8BAE05B6-9C77-4651-A9E9-ECA2454E7114}">
      <dgm:prSet/>
      <dgm:spPr/>
      <dgm:t>
        <a:bodyPr/>
        <a:lstStyle/>
        <a:p>
          <a:endParaRPr lang="es-ES"/>
        </a:p>
      </dgm:t>
    </dgm:pt>
    <dgm:pt modelId="{7ABDC2D1-C2A2-4EE6-B354-F63C2EB8AC4F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-1µl de Mix de enzima 10X</a:t>
          </a:r>
          <a:endParaRPr lang="es-EC" sz="1800" dirty="0">
            <a:latin typeface="Calibri" panose="020F0502020204030204" pitchFamily="34" charset="0"/>
          </a:endParaRPr>
        </a:p>
      </dgm:t>
    </dgm:pt>
    <dgm:pt modelId="{62307903-218C-454B-9462-0947DBF27150}" type="parTrans" cxnId="{49BF6E83-7704-49E3-8334-2312B9248F66}">
      <dgm:prSet/>
      <dgm:spPr/>
      <dgm:t>
        <a:bodyPr/>
        <a:lstStyle/>
        <a:p>
          <a:endParaRPr lang="es-ES"/>
        </a:p>
      </dgm:t>
    </dgm:pt>
    <dgm:pt modelId="{57EB9FB8-95FA-4023-B3A0-F208FAAA527A}" type="sibTrans" cxnId="{49BF6E83-7704-49E3-8334-2312B9248F66}">
      <dgm:prSet/>
      <dgm:spPr/>
      <dgm:t>
        <a:bodyPr/>
        <a:lstStyle/>
        <a:p>
          <a:endParaRPr lang="es-ES"/>
        </a:p>
      </dgm:t>
    </dgm:pt>
    <dgm:pt modelId="{1296705D-0FF4-47AE-8C8F-9912F3ABCBD2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-30ng de Vector (</a:t>
          </a:r>
          <a:r>
            <a:rPr lang="es-EC" sz="1800" b="0" dirty="0" smtClean="0">
              <a:latin typeface="Calibri" panose="020F0502020204030204" pitchFamily="34" charset="0"/>
            </a:rPr>
            <a:t>0.15 µl)</a:t>
          </a:r>
        </a:p>
        <a:p>
          <a:r>
            <a:rPr lang="es-EC" sz="1800" dirty="0" smtClean="0">
              <a:latin typeface="Calibri" panose="020F0502020204030204" pitchFamily="34" charset="0"/>
            </a:rPr>
            <a:t>-295ng de Inserto Ori (</a:t>
          </a:r>
          <a:r>
            <a:rPr lang="es-EC" sz="1800" b="0" dirty="0" smtClean="0">
              <a:latin typeface="Calibri" panose="020F0502020204030204" pitchFamily="34" charset="0"/>
            </a:rPr>
            <a:t>5 µl)</a:t>
          </a:r>
        </a:p>
        <a:p>
          <a:r>
            <a:rPr lang="es-EC" sz="1800" dirty="0" smtClean="0"/>
            <a:t>57.8 </a:t>
          </a:r>
          <a:r>
            <a:rPr lang="es-EC" sz="1800" dirty="0" smtClean="0">
              <a:latin typeface="Calibri" panose="020F0502020204030204" pitchFamily="34" charset="0"/>
            </a:rPr>
            <a:t>ng de Inserto </a:t>
          </a:r>
          <a:r>
            <a:rPr lang="es-EC" sz="1800" dirty="0" smtClean="0"/>
            <a:t>(0.35 µl)</a:t>
          </a:r>
          <a:endParaRPr lang="es-EC" sz="1800" dirty="0">
            <a:latin typeface="Calibri" panose="020F0502020204030204" pitchFamily="34" charset="0"/>
          </a:endParaRPr>
        </a:p>
      </dgm:t>
    </dgm:pt>
    <dgm:pt modelId="{5A1D8C0A-D54F-4130-9464-3C8478795456}" type="parTrans" cxnId="{4EF3DEBD-7FDB-4947-8626-19CCC852E197}">
      <dgm:prSet/>
      <dgm:spPr/>
      <dgm:t>
        <a:bodyPr/>
        <a:lstStyle/>
        <a:p>
          <a:endParaRPr lang="es-ES"/>
        </a:p>
      </dgm:t>
    </dgm:pt>
    <dgm:pt modelId="{3127BF09-A8D0-452E-946E-42D85D53FA6A}" type="sibTrans" cxnId="{4EF3DEBD-7FDB-4947-8626-19CCC852E197}">
      <dgm:prSet/>
      <dgm:spPr/>
      <dgm:t>
        <a:bodyPr/>
        <a:lstStyle/>
        <a:p>
          <a:endParaRPr lang="es-ES"/>
        </a:p>
      </dgm:t>
    </dgm:pt>
    <dgm:pt modelId="{846D548A-CD2C-4209-8EC5-FD288F599F9B}">
      <dgm:prSet custT="1"/>
      <dgm:spPr/>
      <dgm:t>
        <a:bodyPr/>
        <a:lstStyle/>
        <a:p>
          <a:r>
            <a:rPr lang="es-EC" sz="1800" dirty="0" smtClean="0">
              <a:latin typeface="Calibri" panose="020F0502020204030204" pitchFamily="34" charset="0"/>
            </a:rPr>
            <a:t>-1.5 µl de Agua ultra pura</a:t>
          </a:r>
          <a:endParaRPr lang="es-EC" sz="1800" dirty="0">
            <a:latin typeface="Calibri" panose="020F0502020204030204" pitchFamily="34" charset="0"/>
          </a:endParaRPr>
        </a:p>
      </dgm:t>
    </dgm:pt>
    <dgm:pt modelId="{B57348EA-0111-44A4-BE90-A6A140B74E89}" type="parTrans" cxnId="{51C6D8C9-4FED-4CB9-9E24-4AED63BB9490}">
      <dgm:prSet/>
      <dgm:spPr/>
      <dgm:t>
        <a:bodyPr/>
        <a:lstStyle/>
        <a:p>
          <a:endParaRPr lang="es-ES"/>
        </a:p>
      </dgm:t>
    </dgm:pt>
    <dgm:pt modelId="{6430AF56-9F18-4544-954C-16479435F01F}" type="sibTrans" cxnId="{51C6D8C9-4FED-4CB9-9E24-4AED63BB9490}">
      <dgm:prSet/>
      <dgm:spPr/>
      <dgm:t>
        <a:bodyPr/>
        <a:lstStyle/>
        <a:p>
          <a:endParaRPr lang="es-ES"/>
        </a:p>
      </dgm:t>
    </dgm:pt>
    <dgm:pt modelId="{0EB1732B-1465-408E-9BCF-B63129D8A22E}" type="pres">
      <dgm:prSet presAssocID="{670B4B79-46D5-4601-86A9-5F5D9FC5701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C6B949C-E80B-4DDF-B819-7E7B5CED53C1}" type="pres">
      <dgm:prSet presAssocID="{E97D3044-FD5B-4578-8BAE-714D0DA0169E}" presName="composite" presStyleCnt="0"/>
      <dgm:spPr/>
    </dgm:pt>
    <dgm:pt modelId="{2A0A279B-5AA0-45CB-8FBC-17249F86C20F}" type="pres">
      <dgm:prSet presAssocID="{E97D3044-FD5B-4578-8BAE-714D0DA0169E}" presName="ParentAccentShape" presStyleLbl="trBgShp" presStyleIdx="0" presStyleCnt="2" custScaleX="54613"/>
      <dgm:spPr/>
    </dgm:pt>
    <dgm:pt modelId="{6F6F2A6F-4485-4F6B-BC5A-40EF30C49ABD}" type="pres">
      <dgm:prSet presAssocID="{E97D3044-FD5B-4578-8BAE-714D0DA0169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BFD20-E011-42A2-9266-8EC40CBCD0F5}" type="pres">
      <dgm:prSet presAssocID="{E97D3044-FD5B-4578-8BAE-714D0DA0169E}" presName="ChildText" presStyleLbl="revTx" presStyleIdx="1" presStyleCnt="2" custScaleX="136448" custScaleY="109263" custLinFactNeighborX="-17732" custLinFactNeighborY="-1812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C73B083-3D8A-40A7-813F-A53798A7BA4E}" type="pres">
      <dgm:prSet presAssocID="{E97D3044-FD5B-4578-8BAE-714D0DA0169E}" presName="ChildAccentShape" presStyleLbl="trBgShp" presStyleIdx="1" presStyleCnt="2"/>
      <dgm:spPr/>
    </dgm:pt>
    <dgm:pt modelId="{89FED9CB-5C24-4399-A3BA-37596E2C46F4}" type="pres">
      <dgm:prSet presAssocID="{E97D3044-FD5B-4578-8BAE-714D0DA0169E}" presName="Image" presStyleLbl="alignImgPlace1" presStyleIdx="0" presStyleCnt="1" custScaleX="33332" custLinFactNeighborX="7404" custLinFactNeighborY="851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05DE553-8C75-4056-B8C3-15335AD7B2BF}" srcId="{670B4B79-46D5-4601-86A9-5F5D9FC5701A}" destId="{E97D3044-FD5B-4578-8BAE-714D0DA0169E}" srcOrd="0" destOrd="0" parTransId="{095BA4B2-FEFD-47D3-ADFF-BE240359103A}" sibTransId="{07E032DC-946A-4028-AE65-51B067C762BB}"/>
    <dgm:cxn modelId="{51C6D8C9-4FED-4CB9-9E24-4AED63BB9490}" srcId="{E97D3044-FD5B-4578-8BAE-714D0DA0169E}" destId="{846D548A-CD2C-4209-8EC5-FD288F599F9B}" srcOrd="3" destOrd="0" parTransId="{B57348EA-0111-44A4-BE90-A6A140B74E89}" sibTransId="{6430AF56-9F18-4544-954C-16479435F01F}"/>
    <dgm:cxn modelId="{2DDD14B2-0809-4B80-BD3B-A84FFCE23F99}" type="presOf" srcId="{670B4B79-46D5-4601-86A9-5F5D9FC5701A}" destId="{0EB1732B-1465-408E-9BCF-B63129D8A22E}" srcOrd="0" destOrd="0" presId="urn:microsoft.com/office/officeart/2009/3/layout/SnapshotPictureList"/>
    <dgm:cxn modelId="{8BAE05B6-9C77-4651-A9E9-ECA2454E7114}" srcId="{E97D3044-FD5B-4578-8BAE-714D0DA0169E}" destId="{5869493A-D518-49D1-82DE-460A76B562E4}" srcOrd="0" destOrd="0" parTransId="{57806D0F-1FB5-4433-A949-FA688B260B6F}" sibTransId="{FE74817A-6326-4AB4-BDA4-C74644FF013B}"/>
    <dgm:cxn modelId="{C843C23F-6E70-4F44-88F7-0947FC4DCF36}" type="presOf" srcId="{E97D3044-FD5B-4578-8BAE-714D0DA0169E}" destId="{6F6F2A6F-4485-4F6B-BC5A-40EF30C49ABD}" srcOrd="0" destOrd="0" presId="urn:microsoft.com/office/officeart/2009/3/layout/SnapshotPictureList"/>
    <dgm:cxn modelId="{F691A785-663C-43DA-90F6-E1B0FD0EBC43}" type="presOf" srcId="{7ABDC2D1-C2A2-4EE6-B354-F63C2EB8AC4F}" destId="{AB5BFD20-E011-42A2-9266-8EC40CBCD0F5}" srcOrd="0" destOrd="1" presId="urn:microsoft.com/office/officeart/2009/3/layout/SnapshotPictureList"/>
    <dgm:cxn modelId="{4EF3DEBD-7FDB-4947-8626-19CCC852E197}" srcId="{E97D3044-FD5B-4578-8BAE-714D0DA0169E}" destId="{1296705D-0FF4-47AE-8C8F-9912F3ABCBD2}" srcOrd="2" destOrd="0" parTransId="{5A1D8C0A-D54F-4130-9464-3C8478795456}" sibTransId="{3127BF09-A8D0-452E-946E-42D85D53FA6A}"/>
    <dgm:cxn modelId="{49BF6E83-7704-49E3-8334-2312B9248F66}" srcId="{E97D3044-FD5B-4578-8BAE-714D0DA0169E}" destId="{7ABDC2D1-C2A2-4EE6-B354-F63C2EB8AC4F}" srcOrd="1" destOrd="0" parTransId="{62307903-218C-454B-9462-0947DBF27150}" sibTransId="{57EB9FB8-95FA-4023-B3A0-F208FAAA527A}"/>
    <dgm:cxn modelId="{AB0C68D4-4F7B-4FFE-83E1-AB962B3B2EEE}" type="presOf" srcId="{5869493A-D518-49D1-82DE-460A76B562E4}" destId="{AB5BFD20-E011-42A2-9266-8EC40CBCD0F5}" srcOrd="0" destOrd="0" presId="urn:microsoft.com/office/officeart/2009/3/layout/SnapshotPictureList"/>
    <dgm:cxn modelId="{AE3DD488-C641-4F2D-A41D-D0E689949BA6}" type="presOf" srcId="{846D548A-CD2C-4209-8EC5-FD288F599F9B}" destId="{AB5BFD20-E011-42A2-9266-8EC40CBCD0F5}" srcOrd="0" destOrd="3" presId="urn:microsoft.com/office/officeart/2009/3/layout/SnapshotPictureList"/>
    <dgm:cxn modelId="{E63AD265-3283-4412-8F20-BA85B2FA3241}" type="presOf" srcId="{1296705D-0FF4-47AE-8C8F-9912F3ABCBD2}" destId="{AB5BFD20-E011-42A2-9266-8EC40CBCD0F5}" srcOrd="0" destOrd="2" presId="urn:microsoft.com/office/officeart/2009/3/layout/SnapshotPictureList"/>
    <dgm:cxn modelId="{0D1E4F3C-2A00-4DE6-81EA-699FC9830849}" type="presParOf" srcId="{0EB1732B-1465-408E-9BCF-B63129D8A22E}" destId="{5C6B949C-E80B-4DDF-B819-7E7B5CED53C1}" srcOrd="0" destOrd="0" presId="urn:microsoft.com/office/officeart/2009/3/layout/SnapshotPictureList"/>
    <dgm:cxn modelId="{15ADAAF7-454D-4FA1-9736-21531AB8A2E4}" type="presParOf" srcId="{5C6B949C-E80B-4DDF-B819-7E7B5CED53C1}" destId="{2A0A279B-5AA0-45CB-8FBC-17249F86C20F}" srcOrd="0" destOrd="0" presId="urn:microsoft.com/office/officeart/2009/3/layout/SnapshotPictureList"/>
    <dgm:cxn modelId="{DA245F73-2EC4-4149-8D66-8335C037C061}" type="presParOf" srcId="{5C6B949C-E80B-4DDF-B819-7E7B5CED53C1}" destId="{6F6F2A6F-4485-4F6B-BC5A-40EF30C49ABD}" srcOrd="1" destOrd="0" presId="urn:microsoft.com/office/officeart/2009/3/layout/SnapshotPictureList"/>
    <dgm:cxn modelId="{D5B237FA-6AA3-458C-ADFC-6CA257E2F557}" type="presParOf" srcId="{5C6B949C-E80B-4DDF-B819-7E7B5CED53C1}" destId="{AB5BFD20-E011-42A2-9266-8EC40CBCD0F5}" srcOrd="2" destOrd="0" presId="urn:microsoft.com/office/officeart/2009/3/layout/SnapshotPictureList"/>
    <dgm:cxn modelId="{B84AE2F3-1E7D-4416-A991-351C01B5EBD2}" type="presParOf" srcId="{5C6B949C-E80B-4DDF-B819-7E7B5CED53C1}" destId="{3C73B083-3D8A-40A7-813F-A53798A7BA4E}" srcOrd="3" destOrd="0" presId="urn:microsoft.com/office/officeart/2009/3/layout/SnapshotPictureList"/>
    <dgm:cxn modelId="{56E849A3-1D0E-43F4-935E-C2264C2CE90F}" type="presParOf" srcId="{5C6B949C-E80B-4DDF-B819-7E7B5CED53C1}" destId="{89FED9CB-5C24-4399-A3BA-37596E2C46F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64A4B-8B0A-485F-8D9F-689FFAAE79B8}">
      <dsp:nvSpPr>
        <dsp:cNvPr id="0" name=""/>
        <dsp:cNvSpPr/>
      </dsp:nvSpPr>
      <dsp:spPr>
        <a:xfrm>
          <a:off x="1124647" y="23576"/>
          <a:ext cx="3126215" cy="266524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1F718-2065-415D-9F2C-364B6CCB275C}">
      <dsp:nvSpPr>
        <dsp:cNvPr id="0" name=""/>
        <dsp:cNvSpPr/>
      </dsp:nvSpPr>
      <dsp:spPr>
        <a:xfrm>
          <a:off x="2139388" y="2373396"/>
          <a:ext cx="2055929" cy="41118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2400" kern="1200" dirty="0" smtClean="0">
              <a:latin typeface="Calibri" panose="020F0502020204030204" pitchFamily="34" charset="0"/>
            </a:rPr>
            <a:t>pA1C_RFP</a:t>
          </a:r>
          <a:endParaRPr lang="es-ES" sz="3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9388" y="2373396"/>
        <a:ext cx="2055929" cy="411188"/>
      </dsp:txXfrm>
    </dsp:sp>
    <dsp:sp modelId="{9413AE30-E10E-4CD6-9D4A-87F215365E02}">
      <dsp:nvSpPr>
        <dsp:cNvPr id="0" name=""/>
        <dsp:cNvSpPr/>
      </dsp:nvSpPr>
      <dsp:spPr>
        <a:xfrm>
          <a:off x="4678129" y="23576"/>
          <a:ext cx="3126215" cy="266524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6837E-F169-47A8-B86E-DC5C3EFBAC68}">
      <dsp:nvSpPr>
        <dsp:cNvPr id="0" name=""/>
        <dsp:cNvSpPr/>
      </dsp:nvSpPr>
      <dsp:spPr>
        <a:xfrm>
          <a:off x="5692869" y="2373396"/>
          <a:ext cx="2055929" cy="41118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2400" kern="1200" dirty="0" smtClean="0">
              <a:latin typeface="Calibri" panose="020F0502020204030204" pitchFamily="34" charset="0"/>
            </a:rPr>
            <a:t>pS5C_GFP</a:t>
          </a:r>
          <a:r>
            <a:rPr lang="es-EC" sz="3000" kern="1200" dirty="0" smtClean="0"/>
            <a:t> </a:t>
          </a:r>
          <a:endParaRPr lang="es-ES" sz="3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692869" y="2373396"/>
        <a:ext cx="2055929" cy="411188"/>
      </dsp:txXfrm>
    </dsp:sp>
    <dsp:sp modelId="{BD02CA60-B92C-4575-AB53-E511E659FD82}">
      <dsp:nvSpPr>
        <dsp:cNvPr id="0" name=""/>
        <dsp:cNvSpPr/>
      </dsp:nvSpPr>
      <dsp:spPr>
        <a:xfrm>
          <a:off x="1124647" y="3254856"/>
          <a:ext cx="3126215" cy="266524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AA613-7D1C-435A-A57C-DAB50BF6177C}">
      <dsp:nvSpPr>
        <dsp:cNvPr id="0" name=""/>
        <dsp:cNvSpPr/>
      </dsp:nvSpPr>
      <dsp:spPr>
        <a:xfrm>
          <a:off x="2139388" y="5610031"/>
          <a:ext cx="2055929" cy="400478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2400" kern="1200" dirty="0" smtClean="0">
              <a:latin typeface="Calibri" panose="020F0502020204030204" pitchFamily="34" charset="0"/>
            </a:rPr>
            <a:t>pB5C_GFP</a:t>
          </a:r>
          <a:r>
            <a:rPr lang="es-EC" sz="3000" kern="1200" dirty="0" smtClean="0"/>
            <a:t> </a:t>
          </a:r>
          <a:endParaRPr lang="es-ES" sz="3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9388" y="5610031"/>
        <a:ext cx="2055929" cy="400478"/>
      </dsp:txXfrm>
    </dsp:sp>
    <dsp:sp modelId="{A01B79C4-BDC0-493D-ADD6-FDB85D71D214}">
      <dsp:nvSpPr>
        <dsp:cNvPr id="0" name=""/>
        <dsp:cNvSpPr/>
      </dsp:nvSpPr>
      <dsp:spPr>
        <a:xfrm>
          <a:off x="4678129" y="3168262"/>
          <a:ext cx="3126215" cy="266524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D2F1E-4939-423C-A6CD-BEB068047B76}">
      <dsp:nvSpPr>
        <dsp:cNvPr id="0" name=""/>
        <dsp:cNvSpPr/>
      </dsp:nvSpPr>
      <dsp:spPr>
        <a:xfrm>
          <a:off x="5692869" y="5350249"/>
          <a:ext cx="2055929" cy="74685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S" sz="2400" kern="1200" dirty="0" smtClean="0">
              <a:latin typeface="Calibri" panose="020F0502020204030204" pitchFamily="34" charset="0"/>
            </a:rPr>
            <a:t>Control</a:t>
          </a:r>
          <a:r>
            <a:rPr lang="es-ES" sz="3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2400" kern="1200" dirty="0" smtClean="0">
              <a:latin typeface="Calibri" panose="020F0502020204030204" pitchFamily="34" charset="0"/>
            </a:rPr>
            <a:t>Negativo</a:t>
          </a:r>
          <a:endParaRPr lang="es-ES" sz="2400" kern="1200" dirty="0">
            <a:latin typeface="Calibri" panose="020F0502020204030204" pitchFamily="34" charset="0"/>
          </a:endParaRPr>
        </a:p>
      </dsp:txBody>
      <dsp:txXfrm>
        <a:off x="5692869" y="5350249"/>
        <a:ext cx="2055929" cy="746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B083-3D8A-40A7-813F-A53798A7BA4E}">
      <dsp:nvSpPr>
        <dsp:cNvPr id="0" name=""/>
        <dsp:cNvSpPr/>
      </dsp:nvSpPr>
      <dsp:spPr>
        <a:xfrm>
          <a:off x="4380264" y="439641"/>
          <a:ext cx="109575" cy="202800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A279B-5AA0-45CB-8FBC-17249F86C20F}">
      <dsp:nvSpPr>
        <dsp:cNvPr id="0" name=""/>
        <dsp:cNvSpPr/>
      </dsp:nvSpPr>
      <dsp:spPr>
        <a:xfrm>
          <a:off x="642142" y="439641"/>
          <a:ext cx="1556406" cy="202800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D9CB-5C24-4399-A3BA-37596E2C46F4}">
      <dsp:nvSpPr>
        <dsp:cNvPr id="0" name=""/>
        <dsp:cNvSpPr/>
      </dsp:nvSpPr>
      <dsp:spPr>
        <a:xfrm>
          <a:off x="1002175" y="360046"/>
          <a:ext cx="913399" cy="19183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2A6F-4485-4F6B-BC5A-40EF30C49ABD}">
      <dsp:nvSpPr>
        <dsp:cNvPr id="0" name=""/>
        <dsp:cNvSpPr/>
      </dsp:nvSpPr>
      <dsp:spPr>
        <a:xfrm>
          <a:off x="106821" y="2115644"/>
          <a:ext cx="2628890" cy="24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Primer ensayo</a:t>
          </a:r>
          <a:endParaRPr lang="es-ES" sz="1800" kern="1200" dirty="0">
            <a:latin typeface="Calibri" panose="020F0502020204030204" pitchFamily="34" charset="0"/>
          </a:endParaRPr>
        </a:p>
      </dsp:txBody>
      <dsp:txXfrm>
        <a:off x="106821" y="2115644"/>
        <a:ext cx="2628890" cy="240726"/>
      </dsp:txXfrm>
    </dsp:sp>
    <dsp:sp modelId="{AB5BFD20-E011-42A2-9266-8EC40CBCD0F5}">
      <dsp:nvSpPr>
        <dsp:cNvPr id="0" name=""/>
        <dsp:cNvSpPr/>
      </dsp:nvSpPr>
      <dsp:spPr>
        <a:xfrm>
          <a:off x="2492825" y="72004"/>
          <a:ext cx="1777829" cy="202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-2µl de Buffer de reacción 5X </a:t>
          </a:r>
          <a:endParaRPr lang="es-ES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-1µl de Mix de enzima 10X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-140ng de cada fragmento de PCR (</a:t>
          </a:r>
          <a:r>
            <a:rPr lang="es-EC" sz="1800" b="0" kern="1200" dirty="0" smtClean="0">
              <a:latin typeface="Calibri" panose="020F0502020204030204" pitchFamily="34" charset="0"/>
            </a:rPr>
            <a:t>6.11 µl)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-0.89 µl de Agua ultra pura</a:t>
          </a:r>
          <a:endParaRPr lang="es-EC" sz="1800" kern="1200" dirty="0">
            <a:latin typeface="Calibri" panose="020F0502020204030204" pitchFamily="34" charset="0"/>
          </a:endParaRPr>
        </a:p>
      </dsp:txBody>
      <dsp:txXfrm>
        <a:off x="2492825" y="72004"/>
        <a:ext cx="1777829" cy="2028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B083-3D8A-40A7-813F-A53798A7BA4E}">
      <dsp:nvSpPr>
        <dsp:cNvPr id="0" name=""/>
        <dsp:cNvSpPr/>
      </dsp:nvSpPr>
      <dsp:spPr>
        <a:xfrm>
          <a:off x="4380264" y="439641"/>
          <a:ext cx="109575" cy="2028008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A279B-5AA0-45CB-8FBC-17249F86C20F}">
      <dsp:nvSpPr>
        <dsp:cNvPr id="0" name=""/>
        <dsp:cNvSpPr/>
      </dsp:nvSpPr>
      <dsp:spPr>
        <a:xfrm>
          <a:off x="642142" y="439641"/>
          <a:ext cx="1556406" cy="2028008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D9CB-5C24-4399-A3BA-37596E2C46F4}">
      <dsp:nvSpPr>
        <dsp:cNvPr id="0" name=""/>
        <dsp:cNvSpPr/>
      </dsp:nvSpPr>
      <dsp:spPr>
        <a:xfrm>
          <a:off x="1002175" y="360046"/>
          <a:ext cx="913399" cy="191831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2A6F-4485-4F6B-BC5A-40EF30C49ABD}">
      <dsp:nvSpPr>
        <dsp:cNvPr id="0" name=""/>
        <dsp:cNvSpPr/>
      </dsp:nvSpPr>
      <dsp:spPr>
        <a:xfrm>
          <a:off x="106821" y="2115644"/>
          <a:ext cx="2628890" cy="24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Segundo ensayo</a:t>
          </a:r>
          <a:endParaRPr lang="es-ES" sz="1800" kern="1200" dirty="0">
            <a:latin typeface="Calibri" panose="020F0502020204030204" pitchFamily="34" charset="0"/>
          </a:endParaRPr>
        </a:p>
      </dsp:txBody>
      <dsp:txXfrm>
        <a:off x="106821" y="2115644"/>
        <a:ext cx="2628890" cy="240726"/>
      </dsp:txXfrm>
    </dsp:sp>
    <dsp:sp modelId="{AB5BFD20-E011-42A2-9266-8EC40CBCD0F5}">
      <dsp:nvSpPr>
        <dsp:cNvPr id="0" name=""/>
        <dsp:cNvSpPr/>
      </dsp:nvSpPr>
      <dsp:spPr>
        <a:xfrm>
          <a:off x="2492825" y="72004"/>
          <a:ext cx="1777829" cy="202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-2µl de Buffer de reacción 5X </a:t>
          </a:r>
          <a:endParaRPr lang="es-ES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-1µl de Mix de enzima 10X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-200ng de cada fragmento de PCR (</a:t>
          </a:r>
          <a:r>
            <a:rPr lang="es-EC" sz="1800" b="0" kern="1200" dirty="0" smtClean="0">
              <a:latin typeface="Calibri" panose="020F0502020204030204" pitchFamily="34" charset="0"/>
            </a:rPr>
            <a:t>4.48 µl)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-2.52 µl de Agua ultra pura</a:t>
          </a:r>
          <a:endParaRPr lang="es-EC" sz="1800" kern="1200" dirty="0">
            <a:latin typeface="Calibri" panose="020F0502020204030204" pitchFamily="34" charset="0"/>
          </a:endParaRPr>
        </a:p>
      </dsp:txBody>
      <dsp:txXfrm>
        <a:off x="2492825" y="72004"/>
        <a:ext cx="1777829" cy="202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1C09-6AD7-4E1E-85D6-7A6D38537B79}">
      <dsp:nvSpPr>
        <dsp:cNvPr id="0" name=""/>
        <dsp:cNvSpPr/>
      </dsp:nvSpPr>
      <dsp:spPr>
        <a:xfrm>
          <a:off x="1544081" y="255023"/>
          <a:ext cx="4141669" cy="62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Primer ensayo</a:t>
          </a:r>
          <a:endParaRPr lang="es-E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544081" y="255023"/>
        <a:ext cx="4141669" cy="621250"/>
      </dsp:txXfrm>
    </dsp:sp>
    <dsp:sp modelId="{A2499157-D386-4520-A45D-E365CA09A12C}">
      <dsp:nvSpPr>
        <dsp:cNvPr id="0" name=""/>
        <dsp:cNvSpPr/>
      </dsp:nvSpPr>
      <dsp:spPr>
        <a:xfrm>
          <a:off x="1544081" y="1075914"/>
          <a:ext cx="4141669" cy="414166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1CE9A-C16C-4C8D-9EBC-EEC093C5F49B}">
      <dsp:nvSpPr>
        <dsp:cNvPr id="0" name=""/>
        <dsp:cNvSpPr/>
      </dsp:nvSpPr>
      <dsp:spPr>
        <a:xfrm>
          <a:off x="6123560" y="255023"/>
          <a:ext cx="4141669" cy="62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123560" y="255023"/>
        <a:ext cx="4141669" cy="621250"/>
      </dsp:txXfrm>
    </dsp:sp>
    <dsp:sp modelId="{61E20932-4967-43A3-BF34-184A6DCFB024}">
      <dsp:nvSpPr>
        <dsp:cNvPr id="0" name=""/>
        <dsp:cNvSpPr/>
      </dsp:nvSpPr>
      <dsp:spPr>
        <a:xfrm>
          <a:off x="6123560" y="1075914"/>
          <a:ext cx="4141669" cy="414166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6D41-54EC-4684-850B-572D88B6C943}">
      <dsp:nvSpPr>
        <dsp:cNvPr id="0" name=""/>
        <dsp:cNvSpPr/>
      </dsp:nvSpPr>
      <dsp:spPr>
        <a:xfrm>
          <a:off x="0" y="0"/>
          <a:ext cx="4359652" cy="65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1440" rIns="91440" bIns="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Segundo Ensayo</a:t>
          </a:r>
          <a:endParaRPr lang="es-E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0"/>
        <a:ext cx="4359652" cy="653947"/>
      </dsp:txXfrm>
    </dsp:sp>
    <dsp:sp modelId="{C69875BD-E2BC-4207-8FD8-43328D996DDE}">
      <dsp:nvSpPr>
        <dsp:cNvPr id="0" name=""/>
        <dsp:cNvSpPr/>
      </dsp:nvSpPr>
      <dsp:spPr>
        <a:xfrm>
          <a:off x="1206566" y="1132541"/>
          <a:ext cx="4359652" cy="435965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FE114-C9F6-4CFD-96B7-A6FBF64498D8}">
      <dsp:nvSpPr>
        <dsp:cNvPr id="0" name=""/>
        <dsp:cNvSpPr/>
      </dsp:nvSpPr>
      <dsp:spPr>
        <a:xfrm>
          <a:off x="6027069" y="268445"/>
          <a:ext cx="4359652" cy="653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7160" rIns="137160" bIns="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27069" y="268445"/>
        <a:ext cx="4359652" cy="653947"/>
      </dsp:txXfrm>
    </dsp:sp>
    <dsp:sp modelId="{FD5B4B61-3681-41D8-B1F2-64ADE64E96A0}">
      <dsp:nvSpPr>
        <dsp:cNvPr id="0" name=""/>
        <dsp:cNvSpPr/>
      </dsp:nvSpPr>
      <dsp:spPr>
        <a:xfrm>
          <a:off x="6027069" y="1132541"/>
          <a:ext cx="4359652" cy="435965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B083-3D8A-40A7-813F-A53798A7BA4E}">
      <dsp:nvSpPr>
        <dsp:cNvPr id="0" name=""/>
        <dsp:cNvSpPr/>
      </dsp:nvSpPr>
      <dsp:spPr>
        <a:xfrm>
          <a:off x="4585589" y="616441"/>
          <a:ext cx="114711" cy="2123071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A279B-5AA0-45CB-8FBC-17249F86C20F}">
      <dsp:nvSpPr>
        <dsp:cNvPr id="0" name=""/>
        <dsp:cNvSpPr/>
      </dsp:nvSpPr>
      <dsp:spPr>
        <a:xfrm>
          <a:off x="672242" y="616441"/>
          <a:ext cx="1629363" cy="2123071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D9CB-5C24-4399-A3BA-37596E2C46F4}">
      <dsp:nvSpPr>
        <dsp:cNvPr id="0" name=""/>
        <dsp:cNvSpPr/>
      </dsp:nvSpPr>
      <dsp:spPr>
        <a:xfrm>
          <a:off x="1049152" y="533114"/>
          <a:ext cx="956214" cy="20082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2A6F-4485-4F6B-BC5A-40EF30C49ABD}">
      <dsp:nvSpPr>
        <dsp:cNvPr id="0" name=""/>
        <dsp:cNvSpPr/>
      </dsp:nvSpPr>
      <dsp:spPr>
        <a:xfrm>
          <a:off x="111828" y="2371006"/>
          <a:ext cx="2752119" cy="2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Tratamiento A</a:t>
          </a:r>
          <a:endParaRPr lang="es-ES" sz="1800" kern="1200" dirty="0">
            <a:latin typeface="Calibri" panose="020F0502020204030204" pitchFamily="34" charset="0"/>
          </a:endParaRPr>
        </a:p>
      </dsp:txBody>
      <dsp:txXfrm>
        <a:off x="111828" y="2371006"/>
        <a:ext cx="2752119" cy="252010"/>
      </dsp:txXfrm>
    </dsp:sp>
    <dsp:sp modelId="{AB5BFD20-E011-42A2-9266-8EC40CBCD0F5}">
      <dsp:nvSpPr>
        <dsp:cNvPr id="0" name=""/>
        <dsp:cNvSpPr/>
      </dsp:nvSpPr>
      <dsp:spPr>
        <a:xfrm>
          <a:off x="2609676" y="231570"/>
          <a:ext cx="1861164" cy="2123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-2µl de Buffer de reacción 5X </a:t>
          </a:r>
          <a:endParaRPr lang="es-ES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-1µl de Mix de enzima 10X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-20ng de Vector (</a:t>
          </a:r>
          <a:r>
            <a:rPr lang="es-EC" sz="1800" b="0" kern="1200" dirty="0" smtClean="0">
              <a:latin typeface="Calibri" panose="020F0502020204030204" pitchFamily="34" charset="0"/>
            </a:rPr>
            <a:t>0.57 µl)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-134.3ng de Inserto (</a:t>
          </a:r>
          <a:r>
            <a:rPr lang="es-EC" sz="1800" b="0" kern="1200" dirty="0" smtClean="0">
              <a:latin typeface="Calibri" panose="020F0502020204030204" pitchFamily="34" charset="0"/>
            </a:rPr>
            <a:t>2.1 µl)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-4.33 µl de Agua ultra pura</a:t>
          </a:r>
          <a:endParaRPr lang="es-EC" sz="1800" kern="1200" dirty="0">
            <a:latin typeface="Calibri" panose="020F0502020204030204" pitchFamily="34" charset="0"/>
          </a:endParaRPr>
        </a:p>
      </dsp:txBody>
      <dsp:txXfrm>
        <a:off x="2609676" y="231570"/>
        <a:ext cx="1861164" cy="21230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B083-3D8A-40A7-813F-A53798A7BA4E}">
      <dsp:nvSpPr>
        <dsp:cNvPr id="0" name=""/>
        <dsp:cNvSpPr/>
      </dsp:nvSpPr>
      <dsp:spPr>
        <a:xfrm>
          <a:off x="4585589" y="616441"/>
          <a:ext cx="114711" cy="2123071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A279B-5AA0-45CB-8FBC-17249F86C20F}">
      <dsp:nvSpPr>
        <dsp:cNvPr id="0" name=""/>
        <dsp:cNvSpPr/>
      </dsp:nvSpPr>
      <dsp:spPr>
        <a:xfrm>
          <a:off x="672242" y="616441"/>
          <a:ext cx="1629363" cy="2123071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D9CB-5C24-4399-A3BA-37596E2C46F4}">
      <dsp:nvSpPr>
        <dsp:cNvPr id="0" name=""/>
        <dsp:cNvSpPr/>
      </dsp:nvSpPr>
      <dsp:spPr>
        <a:xfrm>
          <a:off x="1049152" y="533114"/>
          <a:ext cx="956214" cy="200824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2A6F-4485-4F6B-BC5A-40EF30C49ABD}">
      <dsp:nvSpPr>
        <dsp:cNvPr id="0" name=""/>
        <dsp:cNvSpPr/>
      </dsp:nvSpPr>
      <dsp:spPr>
        <a:xfrm>
          <a:off x="111828" y="2371006"/>
          <a:ext cx="2752119" cy="25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Tratamiento B</a:t>
          </a:r>
          <a:endParaRPr lang="es-ES" sz="1800" kern="1200" dirty="0">
            <a:latin typeface="Calibri" panose="020F0502020204030204" pitchFamily="34" charset="0"/>
          </a:endParaRPr>
        </a:p>
      </dsp:txBody>
      <dsp:txXfrm>
        <a:off x="111828" y="2371006"/>
        <a:ext cx="2752119" cy="252010"/>
      </dsp:txXfrm>
    </dsp:sp>
    <dsp:sp modelId="{AB5BFD20-E011-42A2-9266-8EC40CBCD0F5}">
      <dsp:nvSpPr>
        <dsp:cNvPr id="0" name=""/>
        <dsp:cNvSpPr/>
      </dsp:nvSpPr>
      <dsp:spPr>
        <a:xfrm>
          <a:off x="2609676" y="231570"/>
          <a:ext cx="1861164" cy="2123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-4µl de Buffer de reacción 5X </a:t>
          </a:r>
          <a:endParaRPr lang="es-ES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-2µl de Mix de enzima 10X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-100ng de Vector (</a:t>
          </a:r>
          <a:r>
            <a:rPr lang="es-EC" sz="1800" b="0" kern="1200" dirty="0" smtClean="0">
              <a:latin typeface="Calibri" panose="020F0502020204030204" pitchFamily="34" charset="0"/>
            </a:rPr>
            <a:t>2.87 µl)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-671.5ng de Inserto (</a:t>
          </a:r>
          <a:r>
            <a:rPr lang="es-EC" sz="1800" b="0" kern="1200" dirty="0" smtClean="0">
              <a:latin typeface="Calibri" panose="020F0502020204030204" pitchFamily="34" charset="0"/>
            </a:rPr>
            <a:t>10.53 µl)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-0.6 µl de Agua ultra pura</a:t>
          </a:r>
          <a:endParaRPr lang="es-EC" sz="1800" kern="1200" dirty="0">
            <a:latin typeface="Calibri" panose="020F0502020204030204" pitchFamily="34" charset="0"/>
          </a:endParaRPr>
        </a:p>
      </dsp:txBody>
      <dsp:txXfrm>
        <a:off x="2609676" y="231570"/>
        <a:ext cx="1861164" cy="2123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3B083-3D8A-40A7-813F-A53798A7BA4E}">
      <dsp:nvSpPr>
        <dsp:cNvPr id="0" name=""/>
        <dsp:cNvSpPr/>
      </dsp:nvSpPr>
      <dsp:spPr>
        <a:xfrm>
          <a:off x="4864515" y="560592"/>
          <a:ext cx="121689" cy="2252210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A279B-5AA0-45CB-8FBC-17249F86C20F}">
      <dsp:nvSpPr>
        <dsp:cNvPr id="0" name=""/>
        <dsp:cNvSpPr/>
      </dsp:nvSpPr>
      <dsp:spPr>
        <a:xfrm>
          <a:off x="713133" y="560592"/>
          <a:ext cx="1728471" cy="2252210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ED9CB-5C24-4399-A3BA-37596E2C46F4}">
      <dsp:nvSpPr>
        <dsp:cNvPr id="0" name=""/>
        <dsp:cNvSpPr/>
      </dsp:nvSpPr>
      <dsp:spPr>
        <a:xfrm>
          <a:off x="1112968" y="472197"/>
          <a:ext cx="1014378" cy="21303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F2A6F-4485-4F6B-BC5A-40EF30C49ABD}">
      <dsp:nvSpPr>
        <dsp:cNvPr id="0" name=""/>
        <dsp:cNvSpPr/>
      </dsp:nvSpPr>
      <dsp:spPr>
        <a:xfrm>
          <a:off x="118630" y="2421882"/>
          <a:ext cx="2919521" cy="267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Calibri" panose="020F0502020204030204" pitchFamily="34" charset="0"/>
            </a:rPr>
            <a:t>Tratamiento C</a:t>
          </a:r>
          <a:endParaRPr lang="es-ES" sz="1800" kern="1200" dirty="0">
            <a:latin typeface="Calibri" panose="020F0502020204030204" pitchFamily="34" charset="0"/>
          </a:endParaRPr>
        </a:p>
      </dsp:txBody>
      <dsp:txXfrm>
        <a:off x="118630" y="2421882"/>
        <a:ext cx="2919521" cy="267339"/>
      </dsp:txXfrm>
    </dsp:sp>
    <dsp:sp modelId="{AB5BFD20-E011-42A2-9266-8EC40CBCD0F5}">
      <dsp:nvSpPr>
        <dsp:cNvPr id="0" name=""/>
        <dsp:cNvSpPr/>
      </dsp:nvSpPr>
      <dsp:spPr>
        <a:xfrm>
          <a:off x="2768413" y="48000"/>
          <a:ext cx="1974373" cy="246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-2µl de Buffer de reacción 5X </a:t>
          </a:r>
          <a:endParaRPr lang="es-ES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-1µl de Mix de enzima 10X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-30ng de Vector (</a:t>
          </a:r>
          <a:r>
            <a:rPr lang="es-EC" sz="1800" b="0" kern="1200" dirty="0" smtClean="0">
              <a:latin typeface="Calibri" panose="020F0502020204030204" pitchFamily="34" charset="0"/>
            </a:rPr>
            <a:t>0.15 µl)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-295ng de Inserto Ori (</a:t>
          </a:r>
          <a:r>
            <a:rPr lang="es-EC" sz="1800" b="0" kern="1200" dirty="0" smtClean="0">
              <a:latin typeface="Calibri" panose="020F0502020204030204" pitchFamily="34" charset="0"/>
            </a:rPr>
            <a:t>5 µl)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57.8 </a:t>
          </a:r>
          <a:r>
            <a:rPr lang="es-EC" sz="1800" kern="1200" dirty="0" smtClean="0">
              <a:latin typeface="Calibri" panose="020F0502020204030204" pitchFamily="34" charset="0"/>
            </a:rPr>
            <a:t>ng de Inserto </a:t>
          </a:r>
          <a:r>
            <a:rPr lang="es-EC" sz="1800" kern="1200" dirty="0" smtClean="0"/>
            <a:t>(0.35 µl)</a:t>
          </a:r>
          <a:endParaRPr lang="es-EC" sz="1800" kern="1200" dirty="0">
            <a:latin typeface="Calibri" panose="020F0502020204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Calibri" panose="020F0502020204030204" pitchFamily="34" charset="0"/>
            </a:rPr>
            <a:t>-1.5 µl de Agua ultra pura</a:t>
          </a:r>
          <a:endParaRPr lang="es-EC" sz="1800" kern="1200" dirty="0">
            <a:latin typeface="Calibri" panose="020F0502020204030204" pitchFamily="34" charset="0"/>
          </a:endParaRPr>
        </a:p>
      </dsp:txBody>
      <dsp:txXfrm>
        <a:off x="2768413" y="48000"/>
        <a:ext cx="1974373" cy="246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7C12-92E4-4B0A-9A1B-A438E4617873}" type="datetimeFigureOut">
              <a:rPr lang="es-EC" smtClean="0"/>
              <a:pPr/>
              <a:t>30/9/2020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4188D-9713-4D7E-81DD-2D2A79282486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51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908C0-50AA-4874-8359-23A242400BFF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436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sz="1800" dirty="0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2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15" descr="Descripción: C:\Users\HP\Pictures\Fiam¡s\EShPE\424864_433616274989_106916624989_1628075_199294416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2563" b="3589"/>
          <a:stretch>
            <a:fillRect/>
          </a:stretch>
        </p:blipFill>
        <p:spPr bwMode="auto">
          <a:xfrm>
            <a:off x="9882389" y="116632"/>
            <a:ext cx="1295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332392" y="63448"/>
            <a:ext cx="3453997" cy="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86389" y="63448"/>
            <a:ext cx="798490" cy="979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059390" y="2539765"/>
            <a:ext cx="8210128" cy="82357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24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Adaptación del sistema CRISPR /Cas9 para edición genética en el microorganismo no modelo </a:t>
            </a:r>
            <a:r>
              <a:rPr lang="es-EC" sz="2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Burkholderia sacchari.</a:t>
            </a:r>
            <a:endParaRPr lang="es-ES" sz="2400" i="0" kern="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8500" y="104303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b="1" dirty="0">
                <a:latin typeface="Calibri" panose="020F0502020204030204" pitchFamily="34" charset="0"/>
                <a:ea typeface="Times New Roman" pitchFamily="18" charset="0"/>
                <a:cs typeface="Times New Roman" panose="02020603050405020304" pitchFamily="18" charset="0"/>
              </a:rPr>
              <a:t>DEPARTAMENTO DE CIENCIAS DE LA VIDA Y DE LA AGRICULTURA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endParaRPr lang="es-EC" sz="2000" b="1" dirty="0">
              <a:latin typeface="Calibri" panose="020F0502020204030204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23679" algn="ctr"/>
              </a:tabLst>
            </a:pPr>
            <a:r>
              <a:rPr lang="es-EC" sz="2000" b="1" dirty="0">
                <a:latin typeface="Calibri" panose="020F0502020204030204" pitchFamily="34" charset="0"/>
                <a:ea typeface="Times New Roman" pitchFamily="18" charset="0"/>
                <a:cs typeface="Times New Roman" panose="02020603050405020304" pitchFamily="18" charset="0"/>
              </a:rPr>
              <a:t>INGENIERÍA EN BIOTECNOLOGÍA</a:t>
            </a:r>
            <a:r>
              <a:rPr lang="es-EC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338541" y="3992510"/>
            <a:ext cx="5514918" cy="2064196"/>
          </a:xfrm>
          <a:prstGeom prst="rect">
            <a:avLst/>
          </a:prstGeom>
        </p:spPr>
        <p:txBody>
          <a:bodyPr lIns="101824" tIns="50912" rIns="101824" bIns="50912">
            <a:noAutofit/>
          </a:bodyPr>
          <a:lstStyle>
            <a:defPPr>
              <a:defRPr lang="es-ES_tradnl"/>
            </a:defPPr>
            <a:lvl1pPr marL="0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12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24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36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6491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5612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4735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3857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2979" algn="l" defTabSz="1018245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Autor</a:t>
            </a:r>
            <a:r>
              <a:rPr lang="es-ES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Sebastián Andrés Chile Miranda</a:t>
            </a:r>
            <a:endParaRPr lang="es-E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Director: 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Ing. Francisco Javier Flores Flor, </a:t>
            </a:r>
            <a:r>
              <a:rPr lang="es-E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</a:t>
            </a:r>
            <a:r>
              <a:rPr lang="es-E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D.</a:t>
            </a:r>
            <a:endParaRPr lang="es-EC" sz="1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septiembre </a:t>
            </a:r>
            <a:r>
              <a:rPr lang="es-E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  <a:p>
            <a:pPr marL="0" indent="0" algn="ctr">
              <a:buNone/>
            </a:pP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01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8015728"/>
              </p:ext>
            </p:extLst>
          </p:nvPr>
        </p:nvGraphicFramePr>
        <p:xfrm>
          <a:off x="1127448" y="188640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607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336" y="116632"/>
            <a:ext cx="4710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Diseño in silico del </a:t>
            </a:r>
            <a:r>
              <a:rPr lang="es-EC" sz="2400" dirty="0">
                <a:latin typeface="Calibri" panose="020F0502020204030204" pitchFamily="34" charset="0"/>
              </a:rPr>
              <a:t>ensamble Gibson</a:t>
            </a:r>
          </a:p>
        </p:txBody>
      </p:sp>
      <p:sp>
        <p:nvSpPr>
          <p:cNvPr id="23" name="Elipse 22"/>
          <p:cNvSpPr/>
          <p:nvPr/>
        </p:nvSpPr>
        <p:spPr>
          <a:xfrm>
            <a:off x="1196653" y="1258388"/>
            <a:ext cx="3762057" cy="1306513"/>
          </a:xfrm>
          <a:prstGeom prst="ellipse">
            <a:avLst/>
          </a:prstGeom>
          <a:solidFill>
            <a:srgbClr val="99CCFF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lecha abajo 23"/>
          <p:cNvSpPr/>
          <p:nvPr/>
        </p:nvSpPr>
        <p:spPr>
          <a:xfrm>
            <a:off x="2743127" y="4520713"/>
            <a:ext cx="729081" cy="466611"/>
          </a:xfrm>
          <a:prstGeom prst="downArrow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 24"/>
          <p:cNvSpPr/>
          <p:nvPr/>
        </p:nvSpPr>
        <p:spPr>
          <a:xfrm>
            <a:off x="1357873" y="4894002"/>
            <a:ext cx="3499588" cy="874897"/>
          </a:xfrm>
          <a:custGeom>
            <a:avLst/>
            <a:gdLst>
              <a:gd name="connsiteX0" fmla="*/ 0 w 3499588"/>
              <a:gd name="connsiteY0" fmla="*/ 0 h 874897"/>
              <a:gd name="connsiteX1" fmla="*/ 3499588 w 3499588"/>
              <a:gd name="connsiteY1" fmla="*/ 0 h 874897"/>
              <a:gd name="connsiteX2" fmla="*/ 3499588 w 3499588"/>
              <a:gd name="connsiteY2" fmla="*/ 874897 h 874897"/>
              <a:gd name="connsiteX3" fmla="*/ 0 w 3499588"/>
              <a:gd name="connsiteY3" fmla="*/ 874897 h 874897"/>
              <a:gd name="connsiteX4" fmla="*/ 0 w 3499588"/>
              <a:gd name="connsiteY4" fmla="*/ 0 h 87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588" h="874897">
                <a:moveTo>
                  <a:pt x="0" y="0"/>
                </a:moveTo>
                <a:lnTo>
                  <a:pt x="3499588" y="0"/>
                </a:lnTo>
                <a:lnTo>
                  <a:pt x="3499588" y="874897"/>
                </a:lnTo>
                <a:lnTo>
                  <a:pt x="0" y="8748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49352" rIns="149352" bIns="14935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100" kern="1200" dirty="0" smtClean="0"/>
              <a:t>Plásmido expresión proteína Cas9</a:t>
            </a:r>
            <a:endParaRPr lang="es-ES" sz="2100" kern="1200" dirty="0"/>
          </a:p>
        </p:txBody>
      </p:sp>
      <p:sp>
        <p:nvSpPr>
          <p:cNvPr id="26" name="Forma libre 25"/>
          <p:cNvSpPr/>
          <p:nvPr/>
        </p:nvSpPr>
        <p:spPr>
          <a:xfrm>
            <a:off x="2588562" y="2728923"/>
            <a:ext cx="1312345" cy="1312345"/>
          </a:xfrm>
          <a:custGeom>
            <a:avLst/>
            <a:gdLst>
              <a:gd name="connsiteX0" fmla="*/ 0 w 1312345"/>
              <a:gd name="connsiteY0" fmla="*/ 656173 h 1312345"/>
              <a:gd name="connsiteX1" fmla="*/ 656173 w 1312345"/>
              <a:gd name="connsiteY1" fmla="*/ 0 h 1312345"/>
              <a:gd name="connsiteX2" fmla="*/ 1312346 w 1312345"/>
              <a:gd name="connsiteY2" fmla="*/ 656173 h 1312345"/>
              <a:gd name="connsiteX3" fmla="*/ 656173 w 1312345"/>
              <a:gd name="connsiteY3" fmla="*/ 1312346 h 1312345"/>
              <a:gd name="connsiteX4" fmla="*/ 0 w 1312345"/>
              <a:gd name="connsiteY4" fmla="*/ 656173 h 13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45" h="1312345">
                <a:moveTo>
                  <a:pt x="0" y="656173"/>
                </a:moveTo>
                <a:cubicBezTo>
                  <a:pt x="0" y="293779"/>
                  <a:pt x="293779" y="0"/>
                  <a:pt x="656173" y="0"/>
                </a:cubicBezTo>
                <a:cubicBezTo>
                  <a:pt x="1018567" y="0"/>
                  <a:pt x="1312346" y="293779"/>
                  <a:pt x="1312346" y="656173"/>
                </a:cubicBezTo>
                <a:cubicBezTo>
                  <a:pt x="1312346" y="1018567"/>
                  <a:pt x="1018567" y="1312346"/>
                  <a:pt x="656173" y="1312346"/>
                </a:cubicBezTo>
                <a:cubicBezTo>
                  <a:pt x="293779" y="1312346"/>
                  <a:pt x="0" y="1018567"/>
                  <a:pt x="0" y="656173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748" tIns="227748" rIns="227748" bIns="22774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/>
              <a:t>ORI</a:t>
            </a:r>
            <a:endParaRPr lang="es-ES" sz="2800" kern="1200" dirty="0"/>
          </a:p>
        </p:txBody>
      </p:sp>
      <p:sp>
        <p:nvSpPr>
          <p:cNvPr id="27" name="Forma libre 26"/>
          <p:cNvSpPr/>
          <p:nvPr/>
        </p:nvSpPr>
        <p:spPr>
          <a:xfrm>
            <a:off x="1638304" y="1584752"/>
            <a:ext cx="1312345" cy="1312345"/>
          </a:xfrm>
          <a:custGeom>
            <a:avLst/>
            <a:gdLst>
              <a:gd name="connsiteX0" fmla="*/ 0 w 1312345"/>
              <a:gd name="connsiteY0" fmla="*/ 656173 h 1312345"/>
              <a:gd name="connsiteX1" fmla="*/ 656173 w 1312345"/>
              <a:gd name="connsiteY1" fmla="*/ 0 h 1312345"/>
              <a:gd name="connsiteX2" fmla="*/ 1312346 w 1312345"/>
              <a:gd name="connsiteY2" fmla="*/ 656173 h 1312345"/>
              <a:gd name="connsiteX3" fmla="*/ 656173 w 1312345"/>
              <a:gd name="connsiteY3" fmla="*/ 1312346 h 1312345"/>
              <a:gd name="connsiteX4" fmla="*/ 0 w 1312345"/>
              <a:gd name="connsiteY4" fmla="*/ 656173 h 13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45" h="1312345">
                <a:moveTo>
                  <a:pt x="0" y="656173"/>
                </a:moveTo>
                <a:cubicBezTo>
                  <a:pt x="0" y="293779"/>
                  <a:pt x="293779" y="0"/>
                  <a:pt x="656173" y="0"/>
                </a:cubicBezTo>
                <a:cubicBezTo>
                  <a:pt x="1018567" y="0"/>
                  <a:pt x="1312346" y="293779"/>
                  <a:pt x="1312346" y="656173"/>
                </a:cubicBezTo>
                <a:cubicBezTo>
                  <a:pt x="1312346" y="1018567"/>
                  <a:pt x="1018567" y="1312346"/>
                  <a:pt x="656173" y="1312346"/>
                </a:cubicBezTo>
                <a:cubicBezTo>
                  <a:pt x="293779" y="1312346"/>
                  <a:pt x="0" y="1018567"/>
                  <a:pt x="0" y="65617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748" tIns="227748" rIns="227748" bIns="22774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/>
              <a:t>Cm</a:t>
            </a:r>
            <a:endParaRPr lang="es-ES" sz="2800" kern="1200" dirty="0"/>
          </a:p>
        </p:txBody>
      </p:sp>
      <p:sp>
        <p:nvSpPr>
          <p:cNvPr id="28" name="Forma libre 27"/>
          <p:cNvSpPr/>
          <p:nvPr/>
        </p:nvSpPr>
        <p:spPr>
          <a:xfrm>
            <a:off x="2979814" y="1267456"/>
            <a:ext cx="1312345" cy="1312345"/>
          </a:xfrm>
          <a:custGeom>
            <a:avLst/>
            <a:gdLst>
              <a:gd name="connsiteX0" fmla="*/ 0 w 1312345"/>
              <a:gd name="connsiteY0" fmla="*/ 656173 h 1312345"/>
              <a:gd name="connsiteX1" fmla="*/ 656173 w 1312345"/>
              <a:gd name="connsiteY1" fmla="*/ 0 h 1312345"/>
              <a:gd name="connsiteX2" fmla="*/ 1312346 w 1312345"/>
              <a:gd name="connsiteY2" fmla="*/ 656173 h 1312345"/>
              <a:gd name="connsiteX3" fmla="*/ 656173 w 1312345"/>
              <a:gd name="connsiteY3" fmla="*/ 1312346 h 1312345"/>
              <a:gd name="connsiteX4" fmla="*/ 0 w 1312345"/>
              <a:gd name="connsiteY4" fmla="*/ 656173 h 13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345" h="1312345">
                <a:moveTo>
                  <a:pt x="0" y="656173"/>
                </a:moveTo>
                <a:cubicBezTo>
                  <a:pt x="0" y="293779"/>
                  <a:pt x="293779" y="0"/>
                  <a:pt x="656173" y="0"/>
                </a:cubicBezTo>
                <a:cubicBezTo>
                  <a:pt x="1018567" y="0"/>
                  <a:pt x="1312346" y="293779"/>
                  <a:pt x="1312346" y="656173"/>
                </a:cubicBezTo>
                <a:cubicBezTo>
                  <a:pt x="1312346" y="1018567"/>
                  <a:pt x="1018567" y="1312346"/>
                  <a:pt x="656173" y="1312346"/>
                </a:cubicBezTo>
                <a:cubicBezTo>
                  <a:pt x="293779" y="1312346"/>
                  <a:pt x="0" y="1018567"/>
                  <a:pt x="0" y="656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748" tIns="227748" rIns="227748" bIns="22774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/>
              <a:t>Cas9</a:t>
            </a:r>
            <a:endParaRPr lang="es-ES" sz="2800" kern="1200" dirty="0"/>
          </a:p>
        </p:txBody>
      </p:sp>
      <p:sp>
        <p:nvSpPr>
          <p:cNvPr id="29" name="Forma 28"/>
          <p:cNvSpPr/>
          <p:nvPr/>
        </p:nvSpPr>
        <p:spPr>
          <a:xfrm>
            <a:off x="1036254" y="1095782"/>
            <a:ext cx="4082853" cy="3266282"/>
          </a:xfrm>
          <a:prstGeom prst="funnel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8" name="CuadroTexto 7"/>
          <p:cNvSpPr txBox="1"/>
          <p:nvPr/>
        </p:nvSpPr>
        <p:spPr>
          <a:xfrm>
            <a:off x="5807968" y="578297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ORI (1908pb) → </a:t>
            </a:r>
            <a:r>
              <a:rPr lang="es-EC" sz="2400" dirty="0">
                <a:latin typeface="Calibri" panose="020F0502020204030204" pitchFamily="34" charset="0"/>
              </a:rPr>
              <a:t>pBBR5K_RFP</a:t>
            </a:r>
            <a:endParaRPr lang="es-EC" sz="2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Cm (989pb) → </a:t>
            </a:r>
            <a:r>
              <a:rPr lang="es-EC" sz="2400" dirty="0">
                <a:latin typeface="Calibri" panose="020F0502020204030204" pitchFamily="34" charset="0"/>
              </a:rPr>
              <a:t>pB5C_GFP</a:t>
            </a:r>
            <a:endParaRPr lang="es-EC" sz="2400" dirty="0" smtClean="0">
              <a:latin typeface="Calibri" panose="020F0502020204030204" pitchFamily="34" charset="0"/>
            </a:endParaRP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Cas9 (9727pb) → pCas9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Cas1(4551pb)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Cas2(3216pb)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Calibri" panose="020F0502020204030204" pitchFamily="34" charset="0"/>
              </a:rPr>
              <a:t>Cas3(1960pb)</a:t>
            </a:r>
            <a:r>
              <a:rPr lang="es-EC" dirty="0" smtClean="0"/>
              <a:t>	</a:t>
            </a:r>
            <a:endParaRPr lang="es-EC" dirty="0"/>
          </a:p>
        </p:txBody>
      </p:sp>
      <p:sp>
        <p:nvSpPr>
          <p:cNvPr id="18" name="Rectángulo 17"/>
          <p:cNvSpPr/>
          <p:nvPr/>
        </p:nvSpPr>
        <p:spPr>
          <a:xfrm>
            <a:off x="335360" y="6367710"/>
            <a:ext cx="1990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</a:rPr>
              <a:t>(Invitrogen TM</a:t>
            </a:r>
            <a:r>
              <a:rPr lang="es-EC" sz="1600" dirty="0">
                <a:latin typeface="Calibri" panose="020F0502020204030204" pitchFamily="34" charset="0"/>
              </a:rPr>
              <a:t>, 2014)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44" y="3957786"/>
            <a:ext cx="2232248" cy="2243522"/>
          </a:xfrm>
          <a:prstGeom prst="rect">
            <a:avLst/>
          </a:prstGeom>
        </p:spPr>
      </p:pic>
      <p:sp>
        <p:nvSpPr>
          <p:cNvPr id="21" name="Flecha derecha 20"/>
          <p:cNvSpPr/>
          <p:nvPr/>
        </p:nvSpPr>
        <p:spPr>
          <a:xfrm>
            <a:off x="4469520" y="5014337"/>
            <a:ext cx="978408" cy="484632"/>
          </a:xfrm>
          <a:prstGeom prst="rightArrow">
            <a:avLst/>
          </a:prstGeom>
          <a:solidFill>
            <a:srgbClr val="99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7148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8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5360" y="188640"/>
            <a:ext cx="2457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Diseño </a:t>
            </a:r>
            <a:r>
              <a:rPr lang="es-EC" sz="2400" dirty="0">
                <a:latin typeface="Calibri" panose="020F0502020204030204" pitchFamily="34" charset="0"/>
              </a:rPr>
              <a:t>de primers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16080" y="664816"/>
            <a:ext cx="4721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</a:rPr>
              <a:t>GeneArt</a:t>
            </a:r>
            <a:r>
              <a:rPr lang="en-US" sz="2000" dirty="0">
                <a:latin typeface="Calibri" panose="020F0502020204030204" pitchFamily="34" charset="0"/>
              </a:rPr>
              <a:t>® Primer and Construct Design Tool</a:t>
            </a:r>
            <a:endParaRPr lang="es-EC" sz="20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0975"/>
          <a:stretch/>
        </p:blipFill>
        <p:spPr>
          <a:xfrm>
            <a:off x="1055440" y="1484784"/>
            <a:ext cx="4005678" cy="3768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70"/>
          <a:stretch/>
        </p:blipFill>
        <p:spPr>
          <a:xfrm>
            <a:off x="6888088" y="1198144"/>
            <a:ext cx="4649156" cy="470222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27200" y="130011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Complementariedad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1889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32656"/>
            <a:ext cx="7200800" cy="563222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16280" y="1412776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Comprobaciones</a:t>
            </a:r>
          </a:p>
          <a:p>
            <a:endParaRPr lang="es-EC" dirty="0" smtClean="0"/>
          </a:p>
          <a:p>
            <a:r>
              <a:rPr lang="es-EC" dirty="0" smtClean="0"/>
              <a:t>PCR: </a:t>
            </a:r>
            <a:r>
              <a:rPr lang="es-EC" dirty="0"/>
              <a:t>Cas3_fwd y </a:t>
            </a:r>
            <a:r>
              <a:rPr lang="es-EC" dirty="0" err="1" smtClean="0"/>
              <a:t>Ori_rev</a:t>
            </a:r>
            <a:r>
              <a:rPr lang="es-EC" dirty="0" smtClean="0"/>
              <a:t> (4872 pb).</a:t>
            </a:r>
          </a:p>
          <a:p>
            <a:endParaRPr lang="es-EC" dirty="0" smtClean="0"/>
          </a:p>
          <a:p>
            <a:r>
              <a:rPr lang="es-EC" dirty="0" smtClean="0"/>
              <a:t>ER: </a:t>
            </a:r>
            <a:r>
              <a:rPr lang="es-EC" dirty="0" err="1"/>
              <a:t>SalI</a:t>
            </a:r>
            <a:r>
              <a:rPr lang="es-EC" dirty="0"/>
              <a:t> y </a:t>
            </a:r>
            <a:r>
              <a:rPr lang="es-EC" dirty="0" err="1" smtClean="0"/>
              <a:t>KpnI</a:t>
            </a:r>
            <a:r>
              <a:rPr lang="es-EC" dirty="0" smtClean="0"/>
              <a:t> (8449 pb y 4174pb).</a:t>
            </a:r>
          </a:p>
          <a:p>
            <a:endParaRPr lang="es-EC" dirty="0"/>
          </a:p>
          <a:p>
            <a:r>
              <a:rPr lang="es-EC" dirty="0" err="1" smtClean="0"/>
              <a:t>SacI</a:t>
            </a:r>
            <a:r>
              <a:rPr lang="es-EC" dirty="0" smtClean="0"/>
              <a:t> (2912 pb)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876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188640"/>
            <a:ext cx="526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Estandarización </a:t>
            </a:r>
            <a:r>
              <a:rPr lang="es-EC" sz="2400" dirty="0">
                <a:latin typeface="Calibri" panose="020F0502020204030204" pitchFamily="34" charset="0"/>
              </a:rPr>
              <a:t>de las reacciones Gibson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1902240"/>
              </p:ext>
            </p:extLst>
          </p:nvPr>
        </p:nvGraphicFramePr>
        <p:xfrm>
          <a:off x="461354" y="1487689"/>
          <a:ext cx="4608512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curvada hacia arriba 6"/>
          <p:cNvSpPr/>
          <p:nvPr/>
        </p:nvSpPr>
        <p:spPr>
          <a:xfrm rot="10522559">
            <a:off x="2077392" y="1179035"/>
            <a:ext cx="1236682" cy="393259"/>
          </a:xfrm>
          <a:prstGeom prst="curvedUpArrow">
            <a:avLst/>
          </a:prstGeom>
          <a:solidFill>
            <a:srgbClr val="92D050"/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022" y="1988840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T </a:t>
            </a:r>
            <a:r>
              <a:rPr lang="es-EC" sz="2400" dirty="0" err="1" smtClean="0">
                <a:latin typeface="Calibri" panose="020F0502020204030204" pitchFamily="34" charset="0"/>
              </a:rPr>
              <a:t>amb</a:t>
            </a:r>
            <a:r>
              <a:rPr lang="es-EC" sz="2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C" sz="2400" dirty="0" smtClean="0">
                <a:latin typeface="Calibri" panose="020F0502020204030204" pitchFamily="34" charset="0"/>
              </a:rPr>
              <a:t>45 min</a:t>
            </a:r>
            <a:endParaRPr lang="es-EC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33122939"/>
              </p:ext>
            </p:extLst>
          </p:nvPr>
        </p:nvGraphicFramePr>
        <p:xfrm>
          <a:off x="6384032" y="1487689"/>
          <a:ext cx="4608512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Flecha curvada hacia arriba 9"/>
          <p:cNvSpPr/>
          <p:nvPr/>
        </p:nvSpPr>
        <p:spPr>
          <a:xfrm rot="10522559">
            <a:off x="8198072" y="1195381"/>
            <a:ext cx="1236682" cy="393259"/>
          </a:xfrm>
          <a:prstGeom prst="curvedUpArrow">
            <a:avLst/>
          </a:prstGeom>
          <a:solidFill>
            <a:srgbClr val="92D050"/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84032" y="2604724"/>
            <a:ext cx="1136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T= 50°C</a:t>
            </a:r>
          </a:p>
          <a:p>
            <a:r>
              <a:rPr lang="es-EC" sz="2400" dirty="0" smtClean="0">
                <a:latin typeface="Calibri" panose="020F0502020204030204" pitchFamily="34" charset="0"/>
              </a:rPr>
              <a:t>45 min</a:t>
            </a:r>
            <a:endParaRPr lang="es-EC" sz="2400" dirty="0">
              <a:latin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7713" y="4920580"/>
            <a:ext cx="2336040" cy="980728"/>
          </a:xfrm>
          <a:prstGeom prst="rect">
            <a:avLst/>
          </a:prstGeom>
        </p:spPr>
      </p:pic>
      <p:sp>
        <p:nvSpPr>
          <p:cNvPr id="13" name="Flecha abajo 12"/>
          <p:cNvSpPr/>
          <p:nvPr/>
        </p:nvSpPr>
        <p:spPr>
          <a:xfrm>
            <a:off x="1847528" y="4293096"/>
            <a:ext cx="144016" cy="5040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8919" y="4797152"/>
            <a:ext cx="2336040" cy="980728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7848734" y="4169668"/>
            <a:ext cx="144016" cy="5040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3705360" y="5593531"/>
            <a:ext cx="184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 smtClean="0">
                <a:latin typeface="Calibri" panose="020F0502020204030204" pitchFamily="34" charset="0"/>
              </a:rPr>
              <a:t>Escherichia coli </a:t>
            </a:r>
            <a:r>
              <a:rPr lang="es-EC" sz="1400" dirty="0">
                <a:latin typeface="Calibri" panose="020F0502020204030204" pitchFamily="34" charset="0"/>
              </a:rPr>
              <a:t>DH10B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696400" y="5470103"/>
            <a:ext cx="184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 smtClean="0">
                <a:latin typeface="Calibri" panose="020F0502020204030204" pitchFamily="34" charset="0"/>
              </a:rPr>
              <a:t>Escherichia coli </a:t>
            </a:r>
            <a:r>
              <a:rPr lang="es-EC" sz="1400" dirty="0">
                <a:latin typeface="Calibri" panose="020F0502020204030204" pitchFamily="34" charset="0"/>
              </a:rPr>
              <a:t>DH10B</a:t>
            </a:r>
          </a:p>
        </p:txBody>
      </p:sp>
    </p:spTree>
    <p:extLst>
      <p:ext uri="{BB962C8B-B14F-4D97-AF65-F5344CB8AC3E}">
        <p14:creationId xmlns:p14="http://schemas.microsoft.com/office/powerpoint/2010/main" val="3406615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/>
      <p:bldGraphic spid="9" grpId="0">
        <p:bldAsOne/>
      </p:bldGraphic>
      <p:bldP spid="10" grpId="0" animBg="1"/>
      <p:bldP spid="11" grpId="0"/>
      <p:bldP spid="13" grpId="0" animBg="1"/>
      <p:bldP spid="15" grpId="0" animBg="1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10167894"/>
              </p:ext>
            </p:extLst>
          </p:nvPr>
        </p:nvGraphicFramePr>
        <p:xfrm>
          <a:off x="47328" y="44624"/>
          <a:ext cx="118093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896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72455"/>
            <a:ext cx="6505252" cy="29562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4" y="287710"/>
            <a:ext cx="4290405" cy="29427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876" y="3228697"/>
            <a:ext cx="7344816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94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01437170"/>
              </p:ext>
            </p:extLst>
          </p:nvPr>
        </p:nvGraphicFramePr>
        <p:xfrm>
          <a:off x="335360" y="116633"/>
          <a:ext cx="115932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614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32706" y="733346"/>
            <a:ext cx="16155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Tercer ensayo</a:t>
            </a:r>
          </a:p>
          <a:p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6509086"/>
              </p:ext>
            </p:extLst>
          </p:nvPr>
        </p:nvGraphicFramePr>
        <p:xfrm>
          <a:off x="695400" y="1633573"/>
          <a:ext cx="4824536" cy="31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curvada hacia arriba 4"/>
          <p:cNvSpPr/>
          <p:nvPr/>
        </p:nvSpPr>
        <p:spPr>
          <a:xfrm rot="10522559">
            <a:off x="2402634" y="1515174"/>
            <a:ext cx="1236682" cy="393259"/>
          </a:xfrm>
          <a:prstGeom prst="curvedUpArrow">
            <a:avLst/>
          </a:prstGeom>
          <a:solidFill>
            <a:srgbClr val="92D050"/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48375" y="626439"/>
            <a:ext cx="2875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Vector: </a:t>
            </a:r>
            <a:r>
              <a:rPr lang="es-EC" dirty="0" err="1" smtClean="0"/>
              <a:t>Cm+Ori</a:t>
            </a:r>
            <a:endParaRPr lang="es-EC" dirty="0" smtClean="0"/>
          </a:p>
          <a:p>
            <a:r>
              <a:rPr lang="es-EC" dirty="0" smtClean="0"/>
              <a:t>Inserto: Cas1+Cas2+Cas3</a:t>
            </a:r>
          </a:p>
          <a:p>
            <a:endParaRPr lang="es-EC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451248880"/>
              </p:ext>
            </p:extLst>
          </p:nvPr>
        </p:nvGraphicFramePr>
        <p:xfrm>
          <a:off x="6456040" y="1465965"/>
          <a:ext cx="4824536" cy="310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Flecha curvada hacia arriba 14"/>
          <p:cNvSpPr/>
          <p:nvPr/>
        </p:nvSpPr>
        <p:spPr>
          <a:xfrm rot="10522559">
            <a:off x="7910850" y="1388414"/>
            <a:ext cx="1236682" cy="393259"/>
          </a:xfrm>
          <a:prstGeom prst="curvedUpArrow">
            <a:avLst/>
          </a:prstGeom>
          <a:solidFill>
            <a:srgbClr val="92D050"/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519936" y="4503290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T </a:t>
            </a:r>
            <a:r>
              <a:rPr lang="es-EC" sz="2400" dirty="0" err="1" smtClean="0">
                <a:latin typeface="Calibri" panose="020F0502020204030204" pitchFamily="34" charset="0"/>
              </a:rPr>
              <a:t>amb</a:t>
            </a:r>
            <a:r>
              <a:rPr lang="es-EC" sz="2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C" sz="2400" dirty="0" smtClean="0">
                <a:latin typeface="Calibri" panose="020F0502020204030204" pitchFamily="34" charset="0"/>
              </a:rPr>
              <a:t>45 min</a:t>
            </a:r>
            <a:endParaRPr lang="es-EC" sz="2400" dirty="0"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320136" y="697671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Relación molar 2:1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528" y="5085184"/>
            <a:ext cx="2336040" cy="980728"/>
          </a:xfrm>
          <a:prstGeom prst="rect">
            <a:avLst/>
          </a:prstGeom>
        </p:spPr>
      </p:pic>
      <p:sp>
        <p:nvSpPr>
          <p:cNvPr id="19" name="Flecha abajo 18"/>
          <p:cNvSpPr/>
          <p:nvPr/>
        </p:nvSpPr>
        <p:spPr>
          <a:xfrm>
            <a:off x="2167343" y="4457700"/>
            <a:ext cx="144016" cy="5040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0053" y="4918789"/>
            <a:ext cx="2336040" cy="980728"/>
          </a:xfrm>
          <a:prstGeom prst="rect">
            <a:avLst/>
          </a:prstGeom>
        </p:spPr>
      </p:pic>
      <p:sp>
        <p:nvSpPr>
          <p:cNvPr id="21" name="Flecha abajo 20"/>
          <p:cNvSpPr/>
          <p:nvPr/>
        </p:nvSpPr>
        <p:spPr>
          <a:xfrm>
            <a:off x="7927983" y="4395114"/>
            <a:ext cx="144016" cy="5040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 21"/>
          <p:cNvSpPr/>
          <p:nvPr/>
        </p:nvSpPr>
        <p:spPr>
          <a:xfrm>
            <a:off x="3935760" y="5758135"/>
            <a:ext cx="184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 smtClean="0">
                <a:latin typeface="Calibri" panose="020F0502020204030204" pitchFamily="34" charset="0"/>
              </a:rPr>
              <a:t>Escherichia coli </a:t>
            </a:r>
            <a:r>
              <a:rPr lang="es-EC" sz="1400" dirty="0">
                <a:latin typeface="Calibri" panose="020F0502020204030204" pitchFamily="34" charset="0"/>
              </a:rPr>
              <a:t>DH10B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9840416" y="5575548"/>
            <a:ext cx="184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 smtClean="0">
                <a:latin typeface="Calibri" panose="020F0502020204030204" pitchFamily="34" charset="0"/>
              </a:rPr>
              <a:t>Escherichia coli </a:t>
            </a:r>
            <a:r>
              <a:rPr lang="es-EC" sz="1400" dirty="0">
                <a:latin typeface="Calibri" panose="020F0502020204030204" pitchFamily="34" charset="0"/>
              </a:rPr>
              <a:t>DH10B</a:t>
            </a:r>
          </a:p>
        </p:txBody>
      </p:sp>
    </p:spTree>
    <p:extLst>
      <p:ext uri="{BB962C8B-B14F-4D97-AF65-F5344CB8AC3E}">
        <p14:creationId xmlns:p14="http://schemas.microsoft.com/office/powerpoint/2010/main" val="1257648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/>
      <p:bldGraphic spid="14" grpId="0">
        <p:bldAsOne/>
      </p:bldGraphic>
      <p:bldP spid="15" grpId="0" animBg="1"/>
      <p:bldP spid="16" grpId="0"/>
      <p:bldP spid="17" grpId="0"/>
      <p:bldP spid="19" grpId="0" animBg="1"/>
      <p:bldP spid="21" grpId="0" animBg="1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69119881"/>
              </p:ext>
            </p:extLst>
          </p:nvPr>
        </p:nvGraphicFramePr>
        <p:xfrm>
          <a:off x="3359696" y="1501883"/>
          <a:ext cx="5117996" cy="320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curvada hacia arriba 2"/>
          <p:cNvSpPr/>
          <p:nvPr/>
        </p:nvSpPr>
        <p:spPr>
          <a:xfrm rot="10522559">
            <a:off x="4813350" y="1381379"/>
            <a:ext cx="1236682" cy="431776"/>
          </a:xfrm>
          <a:prstGeom prst="curvedUpArrow">
            <a:avLst/>
          </a:prstGeom>
          <a:solidFill>
            <a:srgbClr val="92D050"/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674" y="5085184"/>
            <a:ext cx="2336040" cy="980728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5087888" y="4347869"/>
            <a:ext cx="144016" cy="504056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7032104" y="5758135"/>
            <a:ext cx="1840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 smtClean="0">
                <a:latin typeface="Calibri" panose="020F0502020204030204" pitchFamily="34" charset="0"/>
              </a:rPr>
              <a:t>Escherichia coli </a:t>
            </a:r>
            <a:r>
              <a:rPr lang="es-EC" sz="1400" dirty="0">
                <a:latin typeface="Calibri" panose="020F0502020204030204" pitchFamily="34" charset="0"/>
              </a:rPr>
              <a:t>DH10B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63552" y="622293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Vector: </a:t>
            </a:r>
            <a:r>
              <a:rPr lang="es-EC" dirty="0" smtClean="0"/>
              <a:t>Cm</a:t>
            </a:r>
          </a:p>
          <a:p>
            <a:r>
              <a:rPr lang="es-EC" dirty="0" smtClean="0"/>
              <a:t>Inserto</a:t>
            </a:r>
            <a:r>
              <a:rPr lang="es-EC" dirty="0"/>
              <a:t>: </a:t>
            </a:r>
            <a:r>
              <a:rPr lang="es-EC" dirty="0" smtClean="0"/>
              <a:t>Ori - Cas1+Cas2+Cas3</a:t>
            </a:r>
            <a:endParaRPr lang="es-EC" dirty="0"/>
          </a:p>
        </p:txBody>
      </p:sp>
      <p:sp>
        <p:nvSpPr>
          <p:cNvPr id="9" name="Rectángulo 8"/>
          <p:cNvSpPr/>
          <p:nvPr/>
        </p:nvSpPr>
        <p:spPr>
          <a:xfrm>
            <a:off x="7680176" y="559755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Relación molar </a:t>
            </a:r>
            <a:r>
              <a:rPr lang="es-EC" dirty="0" smtClean="0"/>
              <a:t>1:1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43672" y="2690306"/>
            <a:ext cx="1042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T </a:t>
            </a:r>
            <a:r>
              <a:rPr lang="es-EC" sz="2400" dirty="0" err="1" smtClean="0">
                <a:latin typeface="Calibri" panose="020F0502020204030204" pitchFamily="34" charset="0"/>
              </a:rPr>
              <a:t>amb</a:t>
            </a:r>
            <a:r>
              <a:rPr lang="es-EC" sz="24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EC" sz="2400" dirty="0" smtClean="0">
                <a:latin typeface="Calibri" panose="020F0502020204030204" pitchFamily="34" charset="0"/>
              </a:rPr>
              <a:t>45 min</a:t>
            </a:r>
            <a:endParaRPr lang="es-EC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41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5" grpId="0" animBg="1"/>
      <p:bldP spid="6" grpId="0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JUSTIFICACIÓN DEL PROBLEMA</a:t>
            </a:r>
            <a:endParaRPr lang="es-EC" sz="2400" dirty="0">
              <a:latin typeface="Calibri" panose="020F0502020204030204" pitchFamily="34" charset="0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119336" y="2263467"/>
            <a:ext cx="1602650" cy="801325"/>
          </a:xfrm>
          <a:custGeom>
            <a:avLst/>
            <a:gdLst>
              <a:gd name="connsiteX0" fmla="*/ 0 w 1602650"/>
              <a:gd name="connsiteY0" fmla="*/ 80133 h 801325"/>
              <a:gd name="connsiteX1" fmla="*/ 80133 w 1602650"/>
              <a:gd name="connsiteY1" fmla="*/ 0 h 801325"/>
              <a:gd name="connsiteX2" fmla="*/ 1522518 w 1602650"/>
              <a:gd name="connsiteY2" fmla="*/ 0 h 801325"/>
              <a:gd name="connsiteX3" fmla="*/ 1602651 w 1602650"/>
              <a:gd name="connsiteY3" fmla="*/ 80133 h 801325"/>
              <a:gd name="connsiteX4" fmla="*/ 1602650 w 1602650"/>
              <a:gd name="connsiteY4" fmla="*/ 721193 h 801325"/>
              <a:gd name="connsiteX5" fmla="*/ 1522517 w 1602650"/>
              <a:gd name="connsiteY5" fmla="*/ 801326 h 801325"/>
              <a:gd name="connsiteX6" fmla="*/ 80133 w 1602650"/>
              <a:gd name="connsiteY6" fmla="*/ 801325 h 801325"/>
              <a:gd name="connsiteX7" fmla="*/ 0 w 1602650"/>
              <a:gd name="connsiteY7" fmla="*/ 721192 h 801325"/>
              <a:gd name="connsiteX8" fmla="*/ 0 w 1602650"/>
              <a:gd name="connsiteY8" fmla="*/ 80133 h 8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650" h="801325">
                <a:moveTo>
                  <a:pt x="0" y="80133"/>
                </a:moveTo>
                <a:cubicBezTo>
                  <a:pt x="0" y="35877"/>
                  <a:pt x="35877" y="0"/>
                  <a:pt x="80133" y="0"/>
                </a:cubicBezTo>
                <a:lnTo>
                  <a:pt x="1522518" y="0"/>
                </a:lnTo>
                <a:cubicBezTo>
                  <a:pt x="1566774" y="0"/>
                  <a:pt x="1602651" y="35877"/>
                  <a:pt x="1602651" y="80133"/>
                </a:cubicBezTo>
                <a:cubicBezTo>
                  <a:pt x="1602651" y="293820"/>
                  <a:pt x="1602650" y="507506"/>
                  <a:pt x="1602650" y="721193"/>
                </a:cubicBezTo>
                <a:cubicBezTo>
                  <a:pt x="1602650" y="765449"/>
                  <a:pt x="1566773" y="801326"/>
                  <a:pt x="1522517" y="801326"/>
                </a:cubicBezTo>
                <a:lnTo>
                  <a:pt x="80133" y="801325"/>
                </a:lnTo>
                <a:cubicBezTo>
                  <a:pt x="35877" y="801325"/>
                  <a:pt x="0" y="765448"/>
                  <a:pt x="0" y="721192"/>
                </a:cubicBezTo>
                <a:lnTo>
                  <a:pt x="0" y="8013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00" tIns="34900" rIns="34900" bIns="349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i="1" kern="1200" dirty="0" smtClean="0"/>
              <a:t>Burkholderia sacchari</a:t>
            </a:r>
            <a:r>
              <a:rPr lang="es-EC" sz="1800" kern="1200" dirty="0" smtClean="0"/>
              <a:t> </a:t>
            </a:r>
            <a:endParaRPr lang="es-ES" sz="1800" kern="1200" dirty="0"/>
          </a:p>
        </p:txBody>
      </p:sp>
      <p:sp>
        <p:nvSpPr>
          <p:cNvPr id="15" name="Forma libre 14"/>
          <p:cNvSpPr/>
          <p:nvPr/>
        </p:nvSpPr>
        <p:spPr>
          <a:xfrm>
            <a:off x="1721987" y="2651386"/>
            <a:ext cx="641060" cy="25488"/>
          </a:xfrm>
          <a:custGeom>
            <a:avLst/>
            <a:gdLst>
              <a:gd name="connsiteX0" fmla="*/ 0 w 641060"/>
              <a:gd name="connsiteY0" fmla="*/ 12744 h 25488"/>
              <a:gd name="connsiteX1" fmla="*/ 641060 w 641060"/>
              <a:gd name="connsiteY1" fmla="*/ 12744 h 2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060" h="25488">
                <a:moveTo>
                  <a:pt x="0" y="12744"/>
                </a:moveTo>
                <a:lnTo>
                  <a:pt x="641060" y="1274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203" tIns="-3283" rIns="317204" bIns="-328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6" name="Forma libre 15"/>
          <p:cNvSpPr/>
          <p:nvPr/>
        </p:nvSpPr>
        <p:spPr>
          <a:xfrm>
            <a:off x="2363047" y="2263467"/>
            <a:ext cx="1602650" cy="801325"/>
          </a:xfrm>
          <a:custGeom>
            <a:avLst/>
            <a:gdLst>
              <a:gd name="connsiteX0" fmla="*/ 0 w 1602650"/>
              <a:gd name="connsiteY0" fmla="*/ 80133 h 801325"/>
              <a:gd name="connsiteX1" fmla="*/ 80133 w 1602650"/>
              <a:gd name="connsiteY1" fmla="*/ 0 h 801325"/>
              <a:gd name="connsiteX2" fmla="*/ 1522518 w 1602650"/>
              <a:gd name="connsiteY2" fmla="*/ 0 h 801325"/>
              <a:gd name="connsiteX3" fmla="*/ 1602651 w 1602650"/>
              <a:gd name="connsiteY3" fmla="*/ 80133 h 801325"/>
              <a:gd name="connsiteX4" fmla="*/ 1602650 w 1602650"/>
              <a:gd name="connsiteY4" fmla="*/ 721193 h 801325"/>
              <a:gd name="connsiteX5" fmla="*/ 1522517 w 1602650"/>
              <a:gd name="connsiteY5" fmla="*/ 801326 h 801325"/>
              <a:gd name="connsiteX6" fmla="*/ 80133 w 1602650"/>
              <a:gd name="connsiteY6" fmla="*/ 801325 h 801325"/>
              <a:gd name="connsiteX7" fmla="*/ 0 w 1602650"/>
              <a:gd name="connsiteY7" fmla="*/ 721192 h 801325"/>
              <a:gd name="connsiteX8" fmla="*/ 0 w 1602650"/>
              <a:gd name="connsiteY8" fmla="*/ 80133 h 8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650" h="801325">
                <a:moveTo>
                  <a:pt x="0" y="80133"/>
                </a:moveTo>
                <a:cubicBezTo>
                  <a:pt x="0" y="35877"/>
                  <a:pt x="35877" y="0"/>
                  <a:pt x="80133" y="0"/>
                </a:cubicBezTo>
                <a:lnTo>
                  <a:pt x="1522518" y="0"/>
                </a:lnTo>
                <a:cubicBezTo>
                  <a:pt x="1566774" y="0"/>
                  <a:pt x="1602651" y="35877"/>
                  <a:pt x="1602651" y="80133"/>
                </a:cubicBezTo>
                <a:cubicBezTo>
                  <a:pt x="1602651" y="293820"/>
                  <a:pt x="1602650" y="507506"/>
                  <a:pt x="1602650" y="721193"/>
                </a:cubicBezTo>
                <a:cubicBezTo>
                  <a:pt x="1602650" y="765449"/>
                  <a:pt x="1566773" y="801326"/>
                  <a:pt x="1522517" y="801326"/>
                </a:cubicBezTo>
                <a:lnTo>
                  <a:pt x="80133" y="801325"/>
                </a:lnTo>
                <a:cubicBezTo>
                  <a:pt x="35877" y="801325"/>
                  <a:pt x="0" y="765448"/>
                  <a:pt x="0" y="721192"/>
                </a:cubicBezTo>
                <a:lnTo>
                  <a:pt x="0" y="801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00" tIns="34900" rIns="34900" bIns="349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Moléculas valor industrial</a:t>
            </a:r>
            <a:endParaRPr lang="es-ES" sz="1800" kern="1200" dirty="0"/>
          </a:p>
        </p:txBody>
      </p:sp>
      <p:sp>
        <p:nvSpPr>
          <p:cNvPr id="17" name="Forma libre 16"/>
          <p:cNvSpPr/>
          <p:nvPr/>
        </p:nvSpPr>
        <p:spPr>
          <a:xfrm rot="18289469">
            <a:off x="3724943" y="2190624"/>
            <a:ext cx="1122570" cy="25488"/>
          </a:xfrm>
          <a:custGeom>
            <a:avLst/>
            <a:gdLst>
              <a:gd name="connsiteX0" fmla="*/ 0 w 1122570"/>
              <a:gd name="connsiteY0" fmla="*/ 12744 h 25488"/>
              <a:gd name="connsiteX1" fmla="*/ 1122570 w 1122570"/>
              <a:gd name="connsiteY1" fmla="*/ 12744 h 2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570" h="25488">
                <a:moveTo>
                  <a:pt x="0" y="12744"/>
                </a:moveTo>
                <a:lnTo>
                  <a:pt x="1122570" y="1274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5921" tIns="-15320" rIns="545920" bIns="-153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18" name="Forma libre 17"/>
          <p:cNvSpPr/>
          <p:nvPr/>
        </p:nvSpPr>
        <p:spPr>
          <a:xfrm>
            <a:off x="4606758" y="1341943"/>
            <a:ext cx="1602650" cy="801325"/>
          </a:xfrm>
          <a:custGeom>
            <a:avLst/>
            <a:gdLst>
              <a:gd name="connsiteX0" fmla="*/ 0 w 1602650"/>
              <a:gd name="connsiteY0" fmla="*/ 80133 h 801325"/>
              <a:gd name="connsiteX1" fmla="*/ 80133 w 1602650"/>
              <a:gd name="connsiteY1" fmla="*/ 0 h 801325"/>
              <a:gd name="connsiteX2" fmla="*/ 1522518 w 1602650"/>
              <a:gd name="connsiteY2" fmla="*/ 0 h 801325"/>
              <a:gd name="connsiteX3" fmla="*/ 1602651 w 1602650"/>
              <a:gd name="connsiteY3" fmla="*/ 80133 h 801325"/>
              <a:gd name="connsiteX4" fmla="*/ 1602650 w 1602650"/>
              <a:gd name="connsiteY4" fmla="*/ 721193 h 801325"/>
              <a:gd name="connsiteX5" fmla="*/ 1522517 w 1602650"/>
              <a:gd name="connsiteY5" fmla="*/ 801326 h 801325"/>
              <a:gd name="connsiteX6" fmla="*/ 80133 w 1602650"/>
              <a:gd name="connsiteY6" fmla="*/ 801325 h 801325"/>
              <a:gd name="connsiteX7" fmla="*/ 0 w 1602650"/>
              <a:gd name="connsiteY7" fmla="*/ 721192 h 801325"/>
              <a:gd name="connsiteX8" fmla="*/ 0 w 1602650"/>
              <a:gd name="connsiteY8" fmla="*/ 80133 h 8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650" h="801325">
                <a:moveTo>
                  <a:pt x="0" y="80133"/>
                </a:moveTo>
                <a:cubicBezTo>
                  <a:pt x="0" y="35877"/>
                  <a:pt x="35877" y="0"/>
                  <a:pt x="80133" y="0"/>
                </a:cubicBezTo>
                <a:lnTo>
                  <a:pt x="1522518" y="0"/>
                </a:lnTo>
                <a:cubicBezTo>
                  <a:pt x="1566774" y="0"/>
                  <a:pt x="1602651" y="35877"/>
                  <a:pt x="1602651" y="80133"/>
                </a:cubicBezTo>
                <a:cubicBezTo>
                  <a:pt x="1602651" y="293820"/>
                  <a:pt x="1602650" y="507506"/>
                  <a:pt x="1602650" y="721193"/>
                </a:cubicBezTo>
                <a:cubicBezTo>
                  <a:pt x="1602650" y="765449"/>
                  <a:pt x="1566773" y="801326"/>
                  <a:pt x="1522517" y="801326"/>
                </a:cubicBezTo>
                <a:lnTo>
                  <a:pt x="80133" y="801325"/>
                </a:lnTo>
                <a:cubicBezTo>
                  <a:pt x="35877" y="801325"/>
                  <a:pt x="0" y="765448"/>
                  <a:pt x="0" y="721192"/>
                </a:cubicBezTo>
                <a:lnTo>
                  <a:pt x="0" y="801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00" tIns="34900" rIns="34900" bIns="349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Xilitol</a:t>
            </a:r>
            <a:endParaRPr lang="es-ES" sz="1800" kern="1200" dirty="0"/>
          </a:p>
        </p:txBody>
      </p:sp>
      <p:sp>
        <p:nvSpPr>
          <p:cNvPr id="19" name="Forma libre 18"/>
          <p:cNvSpPr/>
          <p:nvPr/>
        </p:nvSpPr>
        <p:spPr>
          <a:xfrm>
            <a:off x="3965698" y="2651386"/>
            <a:ext cx="641060" cy="25488"/>
          </a:xfrm>
          <a:custGeom>
            <a:avLst/>
            <a:gdLst>
              <a:gd name="connsiteX0" fmla="*/ 0 w 641060"/>
              <a:gd name="connsiteY0" fmla="*/ 12744 h 25488"/>
              <a:gd name="connsiteX1" fmla="*/ 641060 w 641060"/>
              <a:gd name="connsiteY1" fmla="*/ 12744 h 2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060" h="25488">
                <a:moveTo>
                  <a:pt x="0" y="12744"/>
                </a:moveTo>
                <a:lnTo>
                  <a:pt x="641060" y="1274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204" tIns="-3283" rIns="317203" bIns="-328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0" name="Forma libre 19"/>
          <p:cNvSpPr/>
          <p:nvPr/>
        </p:nvSpPr>
        <p:spPr>
          <a:xfrm>
            <a:off x="4606758" y="2263467"/>
            <a:ext cx="1602650" cy="801325"/>
          </a:xfrm>
          <a:custGeom>
            <a:avLst/>
            <a:gdLst>
              <a:gd name="connsiteX0" fmla="*/ 0 w 1602650"/>
              <a:gd name="connsiteY0" fmla="*/ 80133 h 801325"/>
              <a:gd name="connsiteX1" fmla="*/ 80133 w 1602650"/>
              <a:gd name="connsiteY1" fmla="*/ 0 h 801325"/>
              <a:gd name="connsiteX2" fmla="*/ 1522518 w 1602650"/>
              <a:gd name="connsiteY2" fmla="*/ 0 h 801325"/>
              <a:gd name="connsiteX3" fmla="*/ 1602651 w 1602650"/>
              <a:gd name="connsiteY3" fmla="*/ 80133 h 801325"/>
              <a:gd name="connsiteX4" fmla="*/ 1602650 w 1602650"/>
              <a:gd name="connsiteY4" fmla="*/ 721193 h 801325"/>
              <a:gd name="connsiteX5" fmla="*/ 1522517 w 1602650"/>
              <a:gd name="connsiteY5" fmla="*/ 801326 h 801325"/>
              <a:gd name="connsiteX6" fmla="*/ 80133 w 1602650"/>
              <a:gd name="connsiteY6" fmla="*/ 801325 h 801325"/>
              <a:gd name="connsiteX7" fmla="*/ 0 w 1602650"/>
              <a:gd name="connsiteY7" fmla="*/ 721192 h 801325"/>
              <a:gd name="connsiteX8" fmla="*/ 0 w 1602650"/>
              <a:gd name="connsiteY8" fmla="*/ 80133 h 8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650" h="801325">
                <a:moveTo>
                  <a:pt x="0" y="80133"/>
                </a:moveTo>
                <a:cubicBezTo>
                  <a:pt x="0" y="35877"/>
                  <a:pt x="35877" y="0"/>
                  <a:pt x="80133" y="0"/>
                </a:cubicBezTo>
                <a:lnTo>
                  <a:pt x="1522518" y="0"/>
                </a:lnTo>
                <a:cubicBezTo>
                  <a:pt x="1566774" y="0"/>
                  <a:pt x="1602651" y="35877"/>
                  <a:pt x="1602651" y="80133"/>
                </a:cubicBezTo>
                <a:cubicBezTo>
                  <a:pt x="1602651" y="293820"/>
                  <a:pt x="1602650" y="507506"/>
                  <a:pt x="1602650" y="721193"/>
                </a:cubicBezTo>
                <a:cubicBezTo>
                  <a:pt x="1602650" y="765449"/>
                  <a:pt x="1566773" y="801326"/>
                  <a:pt x="1522517" y="801326"/>
                </a:cubicBezTo>
                <a:lnTo>
                  <a:pt x="80133" y="801325"/>
                </a:lnTo>
                <a:cubicBezTo>
                  <a:pt x="35877" y="801325"/>
                  <a:pt x="0" y="765448"/>
                  <a:pt x="0" y="721192"/>
                </a:cubicBezTo>
                <a:lnTo>
                  <a:pt x="0" y="801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00" tIns="34900" rIns="34900" bIns="349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Ac. Xilónico</a:t>
            </a:r>
            <a:endParaRPr lang="es-ES" sz="1800" kern="1200" dirty="0"/>
          </a:p>
        </p:txBody>
      </p:sp>
      <p:sp>
        <p:nvSpPr>
          <p:cNvPr id="21" name="Forma libre 20"/>
          <p:cNvSpPr/>
          <p:nvPr/>
        </p:nvSpPr>
        <p:spPr>
          <a:xfrm rot="3310531">
            <a:off x="3724943" y="3112148"/>
            <a:ext cx="1122570" cy="25488"/>
          </a:xfrm>
          <a:custGeom>
            <a:avLst/>
            <a:gdLst>
              <a:gd name="connsiteX0" fmla="*/ 0 w 1122570"/>
              <a:gd name="connsiteY0" fmla="*/ 12744 h 25488"/>
              <a:gd name="connsiteX1" fmla="*/ 1122570 w 1122570"/>
              <a:gd name="connsiteY1" fmla="*/ 12744 h 2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2570" h="25488">
                <a:moveTo>
                  <a:pt x="0" y="12744"/>
                </a:moveTo>
                <a:lnTo>
                  <a:pt x="1122570" y="12744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5921" tIns="-15321" rIns="545920" bIns="-153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500" kern="1200"/>
          </a:p>
        </p:txBody>
      </p:sp>
      <p:sp>
        <p:nvSpPr>
          <p:cNvPr id="22" name="Forma libre 21"/>
          <p:cNvSpPr/>
          <p:nvPr/>
        </p:nvSpPr>
        <p:spPr>
          <a:xfrm>
            <a:off x="4606758" y="3184991"/>
            <a:ext cx="1602650" cy="801325"/>
          </a:xfrm>
          <a:custGeom>
            <a:avLst/>
            <a:gdLst>
              <a:gd name="connsiteX0" fmla="*/ 0 w 1602650"/>
              <a:gd name="connsiteY0" fmla="*/ 80133 h 801325"/>
              <a:gd name="connsiteX1" fmla="*/ 80133 w 1602650"/>
              <a:gd name="connsiteY1" fmla="*/ 0 h 801325"/>
              <a:gd name="connsiteX2" fmla="*/ 1522518 w 1602650"/>
              <a:gd name="connsiteY2" fmla="*/ 0 h 801325"/>
              <a:gd name="connsiteX3" fmla="*/ 1602651 w 1602650"/>
              <a:gd name="connsiteY3" fmla="*/ 80133 h 801325"/>
              <a:gd name="connsiteX4" fmla="*/ 1602650 w 1602650"/>
              <a:gd name="connsiteY4" fmla="*/ 721193 h 801325"/>
              <a:gd name="connsiteX5" fmla="*/ 1522517 w 1602650"/>
              <a:gd name="connsiteY5" fmla="*/ 801326 h 801325"/>
              <a:gd name="connsiteX6" fmla="*/ 80133 w 1602650"/>
              <a:gd name="connsiteY6" fmla="*/ 801325 h 801325"/>
              <a:gd name="connsiteX7" fmla="*/ 0 w 1602650"/>
              <a:gd name="connsiteY7" fmla="*/ 721192 h 801325"/>
              <a:gd name="connsiteX8" fmla="*/ 0 w 1602650"/>
              <a:gd name="connsiteY8" fmla="*/ 80133 h 8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650" h="801325">
                <a:moveTo>
                  <a:pt x="0" y="80133"/>
                </a:moveTo>
                <a:cubicBezTo>
                  <a:pt x="0" y="35877"/>
                  <a:pt x="35877" y="0"/>
                  <a:pt x="80133" y="0"/>
                </a:cubicBezTo>
                <a:lnTo>
                  <a:pt x="1522518" y="0"/>
                </a:lnTo>
                <a:cubicBezTo>
                  <a:pt x="1566774" y="0"/>
                  <a:pt x="1602651" y="35877"/>
                  <a:pt x="1602651" y="80133"/>
                </a:cubicBezTo>
                <a:cubicBezTo>
                  <a:pt x="1602651" y="293820"/>
                  <a:pt x="1602650" y="507506"/>
                  <a:pt x="1602650" y="721193"/>
                </a:cubicBezTo>
                <a:cubicBezTo>
                  <a:pt x="1602650" y="765449"/>
                  <a:pt x="1566773" y="801326"/>
                  <a:pt x="1522517" y="801326"/>
                </a:cubicBezTo>
                <a:lnTo>
                  <a:pt x="80133" y="801325"/>
                </a:lnTo>
                <a:cubicBezTo>
                  <a:pt x="35877" y="801325"/>
                  <a:pt x="0" y="765448"/>
                  <a:pt x="0" y="721192"/>
                </a:cubicBezTo>
                <a:lnTo>
                  <a:pt x="0" y="8013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00" tIns="34900" rIns="34900" bIns="349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PHA</a:t>
            </a:r>
            <a:endParaRPr lang="es-ES" sz="1800" kern="1200" dirty="0"/>
          </a:p>
        </p:txBody>
      </p:sp>
      <p:sp>
        <p:nvSpPr>
          <p:cNvPr id="23" name="Forma libre 22"/>
          <p:cNvSpPr/>
          <p:nvPr/>
        </p:nvSpPr>
        <p:spPr>
          <a:xfrm>
            <a:off x="2300277" y="4537521"/>
            <a:ext cx="1602650" cy="801325"/>
          </a:xfrm>
          <a:custGeom>
            <a:avLst/>
            <a:gdLst>
              <a:gd name="connsiteX0" fmla="*/ 0 w 1602650"/>
              <a:gd name="connsiteY0" fmla="*/ 80133 h 801325"/>
              <a:gd name="connsiteX1" fmla="*/ 80133 w 1602650"/>
              <a:gd name="connsiteY1" fmla="*/ 0 h 801325"/>
              <a:gd name="connsiteX2" fmla="*/ 1522518 w 1602650"/>
              <a:gd name="connsiteY2" fmla="*/ 0 h 801325"/>
              <a:gd name="connsiteX3" fmla="*/ 1602651 w 1602650"/>
              <a:gd name="connsiteY3" fmla="*/ 80133 h 801325"/>
              <a:gd name="connsiteX4" fmla="*/ 1602650 w 1602650"/>
              <a:gd name="connsiteY4" fmla="*/ 721193 h 801325"/>
              <a:gd name="connsiteX5" fmla="*/ 1522517 w 1602650"/>
              <a:gd name="connsiteY5" fmla="*/ 801326 h 801325"/>
              <a:gd name="connsiteX6" fmla="*/ 80133 w 1602650"/>
              <a:gd name="connsiteY6" fmla="*/ 801325 h 801325"/>
              <a:gd name="connsiteX7" fmla="*/ 0 w 1602650"/>
              <a:gd name="connsiteY7" fmla="*/ 721192 h 801325"/>
              <a:gd name="connsiteX8" fmla="*/ 0 w 1602650"/>
              <a:gd name="connsiteY8" fmla="*/ 80133 h 80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650" h="801325">
                <a:moveTo>
                  <a:pt x="0" y="80133"/>
                </a:moveTo>
                <a:cubicBezTo>
                  <a:pt x="0" y="35877"/>
                  <a:pt x="35877" y="0"/>
                  <a:pt x="80133" y="0"/>
                </a:cubicBezTo>
                <a:lnTo>
                  <a:pt x="1522518" y="0"/>
                </a:lnTo>
                <a:cubicBezTo>
                  <a:pt x="1566774" y="0"/>
                  <a:pt x="1602651" y="35877"/>
                  <a:pt x="1602651" y="80133"/>
                </a:cubicBezTo>
                <a:cubicBezTo>
                  <a:pt x="1602651" y="293820"/>
                  <a:pt x="1602650" y="507506"/>
                  <a:pt x="1602650" y="721193"/>
                </a:cubicBezTo>
                <a:cubicBezTo>
                  <a:pt x="1602650" y="765449"/>
                  <a:pt x="1566773" y="801326"/>
                  <a:pt x="1522517" y="801326"/>
                </a:cubicBezTo>
                <a:lnTo>
                  <a:pt x="80133" y="801325"/>
                </a:lnTo>
                <a:cubicBezTo>
                  <a:pt x="35877" y="801325"/>
                  <a:pt x="0" y="765448"/>
                  <a:pt x="0" y="721192"/>
                </a:cubicBezTo>
                <a:lnTo>
                  <a:pt x="0" y="801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900" tIns="34900" rIns="34900" bIns="3490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Fuentes carbono renovables</a:t>
            </a:r>
            <a:endParaRPr lang="es-ES" sz="1800" kern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16632"/>
            <a:ext cx="1944216" cy="1944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717032"/>
            <a:ext cx="4032433" cy="22082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4687" y="116632"/>
            <a:ext cx="2137817" cy="19529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295" y="2074543"/>
            <a:ext cx="1671183" cy="198104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30067" t="5398" r="34497" b="10974"/>
          <a:stretch/>
        </p:blipFill>
        <p:spPr>
          <a:xfrm>
            <a:off x="8347983" y="2063378"/>
            <a:ext cx="1275016" cy="1992213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H="1" flipV="1">
            <a:off x="3109564" y="3103783"/>
            <a:ext cx="4614" cy="141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35360" y="6329645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</a:rPr>
              <a:t>(</a:t>
            </a:r>
            <a:r>
              <a:rPr lang="es-EC" sz="1600" dirty="0" err="1" smtClean="0">
                <a:latin typeface="Calibri" panose="020F0502020204030204" pitchFamily="34" charset="0"/>
              </a:rPr>
              <a:t>Brämer</a:t>
            </a:r>
            <a:r>
              <a:rPr lang="es-EC" sz="1600" dirty="0">
                <a:latin typeface="Calibri" panose="020F0502020204030204" pitchFamily="34" charset="0"/>
              </a:rPr>
              <a:t>, </a:t>
            </a:r>
            <a:r>
              <a:rPr lang="es-EC" sz="1600" dirty="0" err="1">
                <a:latin typeface="Calibri" panose="020F0502020204030204" pitchFamily="34" charset="0"/>
              </a:rPr>
              <a:t>Vandamme</a:t>
            </a:r>
            <a:r>
              <a:rPr lang="es-EC" sz="1600" dirty="0">
                <a:latin typeface="Calibri" panose="020F0502020204030204" pitchFamily="34" charset="0"/>
              </a:rPr>
              <a:t>, Da Silva, </a:t>
            </a:r>
            <a:r>
              <a:rPr lang="es-EC" sz="1600" dirty="0" err="1">
                <a:latin typeface="Calibri" panose="020F0502020204030204" pitchFamily="34" charset="0"/>
              </a:rPr>
              <a:t>Gomez</a:t>
            </a:r>
            <a:r>
              <a:rPr lang="es-EC" sz="1600" dirty="0">
                <a:latin typeface="Calibri" panose="020F0502020204030204" pitchFamily="34" charset="0"/>
              </a:rPr>
              <a:t>, &amp; </a:t>
            </a:r>
            <a:r>
              <a:rPr lang="es-EC" sz="1600" dirty="0" err="1">
                <a:latin typeface="Calibri" panose="020F0502020204030204" pitchFamily="34" charset="0"/>
              </a:rPr>
              <a:t>Steinbüchel</a:t>
            </a:r>
            <a:r>
              <a:rPr lang="es-EC" sz="1600" dirty="0">
                <a:latin typeface="Calibri" panose="020F0502020204030204" pitchFamily="34" charset="0"/>
              </a:rPr>
              <a:t>, </a:t>
            </a:r>
            <a:r>
              <a:rPr lang="es-EC" sz="1600" dirty="0" smtClean="0">
                <a:latin typeface="Calibri" panose="020F0502020204030204" pitchFamily="34" charset="0"/>
              </a:rPr>
              <a:t>2001;Guamán </a:t>
            </a:r>
            <a:r>
              <a:rPr lang="es-EC" sz="1600" dirty="0">
                <a:latin typeface="Calibri" panose="020F0502020204030204" pitchFamily="34" charset="0"/>
              </a:rPr>
              <a:t>et al., 2018)</a:t>
            </a:r>
          </a:p>
        </p:txBody>
      </p:sp>
    </p:spTree>
    <p:extLst>
      <p:ext uri="{BB962C8B-B14F-4D97-AF65-F5344CB8AC3E}">
        <p14:creationId xmlns:p14="http://schemas.microsoft.com/office/powerpoint/2010/main" val="256428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16632"/>
            <a:ext cx="6120680" cy="64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1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75" y="20216"/>
            <a:ext cx="8586969" cy="25446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780928"/>
            <a:ext cx="8280920" cy="31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6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3392" y="1886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DISCUSIÓN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263353" y="652299"/>
            <a:ext cx="11233248" cy="460052"/>
          </a:xfrm>
          <a:custGeom>
            <a:avLst/>
            <a:gdLst>
              <a:gd name="connsiteX0" fmla="*/ 0 w 11449271"/>
              <a:gd name="connsiteY0" fmla="*/ 120415 h 722474"/>
              <a:gd name="connsiteX1" fmla="*/ 120415 w 11449271"/>
              <a:gd name="connsiteY1" fmla="*/ 0 h 722474"/>
              <a:gd name="connsiteX2" fmla="*/ 11328856 w 11449271"/>
              <a:gd name="connsiteY2" fmla="*/ 0 h 722474"/>
              <a:gd name="connsiteX3" fmla="*/ 11449271 w 11449271"/>
              <a:gd name="connsiteY3" fmla="*/ 120415 h 722474"/>
              <a:gd name="connsiteX4" fmla="*/ 11449271 w 11449271"/>
              <a:gd name="connsiteY4" fmla="*/ 602059 h 722474"/>
              <a:gd name="connsiteX5" fmla="*/ 11328856 w 11449271"/>
              <a:gd name="connsiteY5" fmla="*/ 722474 h 722474"/>
              <a:gd name="connsiteX6" fmla="*/ 120415 w 11449271"/>
              <a:gd name="connsiteY6" fmla="*/ 722474 h 722474"/>
              <a:gd name="connsiteX7" fmla="*/ 0 w 11449271"/>
              <a:gd name="connsiteY7" fmla="*/ 602059 h 722474"/>
              <a:gd name="connsiteX8" fmla="*/ 0 w 11449271"/>
              <a:gd name="connsiteY8" fmla="*/ 120415 h 72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9271" h="722474">
                <a:moveTo>
                  <a:pt x="0" y="120415"/>
                </a:moveTo>
                <a:cubicBezTo>
                  <a:pt x="0" y="53912"/>
                  <a:pt x="53912" y="0"/>
                  <a:pt x="120415" y="0"/>
                </a:cubicBezTo>
                <a:lnTo>
                  <a:pt x="11328856" y="0"/>
                </a:lnTo>
                <a:cubicBezTo>
                  <a:pt x="11395359" y="0"/>
                  <a:pt x="11449271" y="53912"/>
                  <a:pt x="11449271" y="120415"/>
                </a:cubicBezTo>
                <a:lnTo>
                  <a:pt x="11449271" y="602059"/>
                </a:lnTo>
                <a:cubicBezTo>
                  <a:pt x="11449271" y="668562"/>
                  <a:pt x="11395359" y="722474"/>
                  <a:pt x="11328856" y="722474"/>
                </a:cubicBezTo>
                <a:lnTo>
                  <a:pt x="120415" y="722474"/>
                </a:lnTo>
                <a:cubicBezTo>
                  <a:pt x="53912" y="722474"/>
                  <a:pt x="0" y="668562"/>
                  <a:pt x="0" y="602059"/>
                </a:cubicBezTo>
                <a:lnTo>
                  <a:pt x="0" y="120415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7658" tIns="107658" rIns="107658" bIns="10765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atin typeface="Calibri" panose="020F0502020204030204" pitchFamily="34" charset="0"/>
              </a:rPr>
              <a:t>Caracterización </a:t>
            </a:r>
            <a:r>
              <a:rPr lang="es-EC" sz="2400" kern="1200" dirty="0" smtClean="0">
                <a:latin typeface="Calibri" panose="020F0502020204030204" pitchFamily="34" charset="0"/>
              </a:rPr>
              <a:t>microbiológica</a:t>
            </a:r>
            <a:r>
              <a:rPr lang="es-ES" sz="2400" kern="1200" dirty="0" smtClean="0">
                <a:latin typeface="Calibri" panose="020F0502020204030204" pitchFamily="34" charset="0"/>
              </a:rPr>
              <a:t> de </a:t>
            </a:r>
            <a:r>
              <a:rPr lang="es-ES" sz="2400" i="1" kern="1200" dirty="0" smtClean="0">
                <a:latin typeface="Calibri" panose="020F0502020204030204" pitchFamily="34" charset="0"/>
              </a:rPr>
              <a:t>Burkholderia sacchari</a:t>
            </a:r>
            <a:endParaRPr lang="es-ES" sz="2400" kern="1200" dirty="0">
              <a:latin typeface="Calibri" panose="020F0502020204030204" pitchFamily="34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263353" y="1201406"/>
            <a:ext cx="11089231" cy="1561917"/>
          </a:xfrm>
          <a:custGeom>
            <a:avLst/>
            <a:gdLst>
              <a:gd name="connsiteX0" fmla="*/ 0 w 11449271"/>
              <a:gd name="connsiteY0" fmla="*/ 0 h 491625"/>
              <a:gd name="connsiteX1" fmla="*/ 11449271 w 11449271"/>
              <a:gd name="connsiteY1" fmla="*/ 0 h 491625"/>
              <a:gd name="connsiteX2" fmla="*/ 11449271 w 11449271"/>
              <a:gd name="connsiteY2" fmla="*/ 491625 h 491625"/>
              <a:gd name="connsiteX3" fmla="*/ 0 w 11449271"/>
              <a:gd name="connsiteY3" fmla="*/ 491625 h 491625"/>
              <a:gd name="connsiteX4" fmla="*/ 0 w 11449271"/>
              <a:gd name="connsiteY4" fmla="*/ 0 h 49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271" h="491625">
                <a:moveTo>
                  <a:pt x="0" y="0"/>
                </a:moveTo>
                <a:lnTo>
                  <a:pt x="11449271" y="0"/>
                </a:lnTo>
                <a:lnTo>
                  <a:pt x="11449271" y="491625"/>
                </a:lnTo>
                <a:lnTo>
                  <a:pt x="0" y="4916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514" tIns="24130" rIns="135128" bIns="24130" numCol="1" spcCol="1270" anchor="t" anchorCtr="0">
            <a:noAutofit/>
          </a:bodyPr>
          <a:lstStyle/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Calibri" panose="020F0502020204030204" pitchFamily="34" charset="0"/>
              </a:rPr>
              <a:t>(</a:t>
            </a:r>
            <a:r>
              <a:rPr lang="es-ES" sz="2000" dirty="0" err="1">
                <a:latin typeface="Calibri" panose="020F0502020204030204" pitchFamily="34" charset="0"/>
              </a:rPr>
              <a:t>Brämer</a:t>
            </a:r>
            <a:r>
              <a:rPr lang="es-ES" sz="2000" dirty="0">
                <a:latin typeface="Calibri" panose="020F0502020204030204" pitchFamily="34" charset="0"/>
              </a:rPr>
              <a:t> et al., 2001</a:t>
            </a:r>
            <a:r>
              <a:rPr lang="es-ES" sz="2000" dirty="0" smtClean="0">
                <a:latin typeface="Calibri" panose="020F0502020204030204" pitchFamily="34" charset="0"/>
              </a:rPr>
              <a:t>): </a:t>
            </a:r>
            <a:r>
              <a:rPr lang="es-ES" sz="2000" i="1" dirty="0" smtClean="0">
                <a:latin typeface="Calibri" panose="020F0502020204030204" pitchFamily="34" charset="0"/>
              </a:rPr>
              <a:t>B. sacchari </a:t>
            </a:r>
            <a:r>
              <a:rPr lang="es-ES" sz="2000" kern="1200" dirty="0" smtClean="0">
                <a:latin typeface="Calibri" panose="020F0502020204030204" pitchFamily="34" charset="0"/>
              </a:rPr>
              <a:t>positivo tanto a catalasa como para oxidasa</a:t>
            </a:r>
          </a:p>
          <a:p>
            <a:pPr marL="285750" lvl="1" indent="-28575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(Souza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Gonçalves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&amp; Fonseca, 2011).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Adaptación: glucosa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(3.0 h), </a:t>
            </a:r>
            <a:endPara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8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fructosa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(5.5 h.- 6.0h.) 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0" lvl="8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      sacarosa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(3.5h.- 4.0 </a:t>
            </a: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h).  </a:t>
            </a:r>
            <a:endParaRPr lang="es-ES" sz="2000" kern="1200" dirty="0">
              <a:latin typeface="Calibri" panose="020F0502020204030204" pitchFamily="34" charset="0"/>
            </a:endParaRP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s-ES" sz="1500" kern="1200" dirty="0"/>
          </a:p>
        </p:txBody>
      </p:sp>
      <p:sp>
        <p:nvSpPr>
          <p:cNvPr id="7" name="Forma libre 6"/>
          <p:cNvSpPr/>
          <p:nvPr/>
        </p:nvSpPr>
        <p:spPr>
          <a:xfrm>
            <a:off x="335360" y="2564904"/>
            <a:ext cx="11377264" cy="720080"/>
          </a:xfrm>
          <a:custGeom>
            <a:avLst/>
            <a:gdLst>
              <a:gd name="connsiteX0" fmla="*/ 0 w 11449271"/>
              <a:gd name="connsiteY0" fmla="*/ 120415 h 722474"/>
              <a:gd name="connsiteX1" fmla="*/ 120415 w 11449271"/>
              <a:gd name="connsiteY1" fmla="*/ 0 h 722474"/>
              <a:gd name="connsiteX2" fmla="*/ 11328856 w 11449271"/>
              <a:gd name="connsiteY2" fmla="*/ 0 h 722474"/>
              <a:gd name="connsiteX3" fmla="*/ 11449271 w 11449271"/>
              <a:gd name="connsiteY3" fmla="*/ 120415 h 722474"/>
              <a:gd name="connsiteX4" fmla="*/ 11449271 w 11449271"/>
              <a:gd name="connsiteY4" fmla="*/ 602059 h 722474"/>
              <a:gd name="connsiteX5" fmla="*/ 11328856 w 11449271"/>
              <a:gd name="connsiteY5" fmla="*/ 722474 h 722474"/>
              <a:gd name="connsiteX6" fmla="*/ 120415 w 11449271"/>
              <a:gd name="connsiteY6" fmla="*/ 722474 h 722474"/>
              <a:gd name="connsiteX7" fmla="*/ 0 w 11449271"/>
              <a:gd name="connsiteY7" fmla="*/ 602059 h 722474"/>
              <a:gd name="connsiteX8" fmla="*/ 0 w 11449271"/>
              <a:gd name="connsiteY8" fmla="*/ 120415 h 72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9271" h="722474">
                <a:moveTo>
                  <a:pt x="0" y="120415"/>
                </a:moveTo>
                <a:cubicBezTo>
                  <a:pt x="0" y="53912"/>
                  <a:pt x="53912" y="0"/>
                  <a:pt x="120415" y="0"/>
                </a:cubicBezTo>
                <a:lnTo>
                  <a:pt x="11328856" y="0"/>
                </a:lnTo>
                <a:cubicBezTo>
                  <a:pt x="11395359" y="0"/>
                  <a:pt x="11449271" y="53912"/>
                  <a:pt x="11449271" y="120415"/>
                </a:cubicBezTo>
                <a:lnTo>
                  <a:pt x="11449271" y="602059"/>
                </a:lnTo>
                <a:cubicBezTo>
                  <a:pt x="11449271" y="668562"/>
                  <a:pt x="11395359" y="722474"/>
                  <a:pt x="11328856" y="722474"/>
                </a:cubicBezTo>
                <a:lnTo>
                  <a:pt x="120415" y="722474"/>
                </a:lnTo>
                <a:cubicBezTo>
                  <a:pt x="53912" y="722474"/>
                  <a:pt x="0" y="668562"/>
                  <a:pt x="0" y="602059"/>
                </a:cubicBezTo>
                <a:lnTo>
                  <a:pt x="0" y="120415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658" tIns="107658" rIns="107658" bIns="107658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dirty="0">
                <a:latin typeface="Calibri" panose="020F0502020204030204" pitchFamily="34" charset="0"/>
              </a:rPr>
              <a:t>Diseño y construcción del plásmido para la expresión de la endonucleasa Cas9 mediante el ensamblaje de Gibson.</a:t>
            </a:r>
            <a:endParaRPr lang="es-ES" sz="2400" dirty="0">
              <a:latin typeface="Calibri" panose="020F050202020403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335360" y="3356992"/>
            <a:ext cx="11377264" cy="2532673"/>
          </a:xfrm>
          <a:custGeom>
            <a:avLst/>
            <a:gdLst>
              <a:gd name="connsiteX0" fmla="*/ 0 w 11449271"/>
              <a:gd name="connsiteY0" fmla="*/ 0 h 1376549"/>
              <a:gd name="connsiteX1" fmla="*/ 11449271 w 11449271"/>
              <a:gd name="connsiteY1" fmla="*/ 0 h 1376549"/>
              <a:gd name="connsiteX2" fmla="*/ 11449271 w 11449271"/>
              <a:gd name="connsiteY2" fmla="*/ 1376549 h 1376549"/>
              <a:gd name="connsiteX3" fmla="*/ 0 w 11449271"/>
              <a:gd name="connsiteY3" fmla="*/ 1376549 h 1376549"/>
              <a:gd name="connsiteX4" fmla="*/ 0 w 11449271"/>
              <a:gd name="connsiteY4" fmla="*/ 0 h 137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271" h="1376549">
                <a:moveTo>
                  <a:pt x="0" y="0"/>
                </a:moveTo>
                <a:lnTo>
                  <a:pt x="11449271" y="0"/>
                </a:lnTo>
                <a:lnTo>
                  <a:pt x="11449271" y="1376549"/>
                </a:lnTo>
                <a:lnTo>
                  <a:pt x="0" y="1376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514" tIns="24130" rIns="135128" bIns="24130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s-EC" sz="2000" dirty="0">
                <a:latin typeface="Calibri" panose="020F0502020204030204" pitchFamily="34" charset="0"/>
              </a:rPr>
              <a:t>(</a:t>
            </a:r>
            <a:r>
              <a:rPr lang="es-EC" sz="2000" dirty="0" err="1">
                <a:latin typeface="Calibri" panose="020F0502020204030204" pitchFamily="34" charset="0"/>
              </a:rPr>
              <a:t>Pyhtila</a:t>
            </a:r>
            <a:r>
              <a:rPr lang="es-EC" sz="2000" dirty="0">
                <a:latin typeface="Calibri" panose="020F0502020204030204" pitchFamily="34" charset="0"/>
              </a:rPr>
              <a:t>, </a:t>
            </a:r>
            <a:r>
              <a:rPr lang="es-EC" sz="2000" dirty="0" smtClean="0">
                <a:latin typeface="Calibri" panose="020F0502020204030204" pitchFamily="34" charset="0"/>
              </a:rPr>
              <a:t>2016)</a:t>
            </a:r>
            <a:r>
              <a:rPr lang="es-ES" sz="2000" dirty="0" smtClean="0">
                <a:latin typeface="Calibri" panose="020F0502020204030204" pitchFamily="34" charset="0"/>
              </a:rPr>
              <a:t>: </a:t>
            </a:r>
            <a:r>
              <a:rPr lang="es-EC" sz="2000" dirty="0" smtClean="0">
                <a:latin typeface="Calibri" panose="020F0502020204030204" pitchFamily="34" charset="0"/>
              </a:rPr>
              <a:t>Actividad </a:t>
            </a:r>
            <a:r>
              <a:rPr lang="es-EC" sz="2000" dirty="0">
                <a:latin typeface="Calibri" panose="020F0502020204030204" pitchFamily="34" charset="0"/>
              </a:rPr>
              <a:t>exonucleasa de la reacción y formación de estructuras secundarias </a:t>
            </a:r>
            <a:endParaRPr lang="es-EC" sz="2000" dirty="0" smtClean="0">
              <a:latin typeface="Calibri" panose="020F0502020204030204" pitchFamily="34" charset="0"/>
            </a:endParaRP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s-EC" sz="2000" dirty="0" smtClean="0">
                <a:latin typeface="Calibri" panose="020F0502020204030204" pitchFamily="34" charset="0"/>
              </a:rPr>
              <a:t>Autodímeros</a:t>
            </a:r>
            <a:r>
              <a:rPr lang="es-EC" sz="2000" dirty="0">
                <a:latin typeface="Calibri" panose="020F0502020204030204" pitchFamily="34" charset="0"/>
              </a:rPr>
              <a:t>: </a:t>
            </a:r>
            <a:r>
              <a:rPr lang="es-EC" sz="2000" dirty="0" err="1" smtClean="0">
                <a:latin typeface="Calibri" panose="020F0502020204030204" pitchFamily="34" charset="0"/>
              </a:rPr>
              <a:t>Ori_fwd</a:t>
            </a:r>
            <a:r>
              <a:rPr lang="es-EC" sz="2000" dirty="0">
                <a:latin typeface="Calibri" panose="020F0502020204030204" pitchFamily="34" charset="0"/>
              </a:rPr>
              <a:t> (-</a:t>
            </a:r>
            <a:r>
              <a:rPr lang="es-EC" sz="2000" dirty="0" smtClean="0">
                <a:latin typeface="Calibri" panose="020F0502020204030204" pitchFamily="34" charset="0"/>
              </a:rPr>
              <a:t>9.8kcal/mol)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>
                <a:latin typeface="Calibri" panose="020F0502020204030204" pitchFamily="34" charset="0"/>
              </a:rPr>
              <a:t>	</a:t>
            </a:r>
            <a:r>
              <a:rPr lang="es-EC" sz="2000" dirty="0" smtClean="0">
                <a:latin typeface="Calibri" panose="020F0502020204030204" pitchFamily="34" charset="0"/>
              </a:rPr>
              <a:t>	    Cas1_rev </a:t>
            </a:r>
            <a:r>
              <a:rPr lang="es-EC" sz="2000" dirty="0" smtClean="0">
                <a:latin typeface="Calibri" panose="020F0502020204030204" pitchFamily="34" charset="0"/>
              </a:rPr>
              <a:t>(-7.55 kcal/mol ) 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>
                <a:latin typeface="Calibri" panose="020F0502020204030204" pitchFamily="34" charset="0"/>
              </a:rPr>
              <a:t>	</a:t>
            </a:r>
            <a:r>
              <a:rPr lang="es-EC" sz="2000" dirty="0" smtClean="0">
                <a:latin typeface="Calibri" panose="020F0502020204030204" pitchFamily="34" charset="0"/>
              </a:rPr>
              <a:t>	    Cas2_fwd </a:t>
            </a:r>
            <a:r>
              <a:rPr lang="es-EC" sz="2000" dirty="0">
                <a:latin typeface="Calibri" panose="020F0502020204030204" pitchFamily="34" charset="0"/>
              </a:rPr>
              <a:t>(Δ G °) </a:t>
            </a:r>
            <a:r>
              <a:rPr lang="es-EC" sz="2000" dirty="0" smtClean="0">
                <a:latin typeface="Calibri" panose="020F0502020204030204" pitchFamily="34" charset="0"/>
              </a:rPr>
              <a:t>-</a:t>
            </a:r>
            <a:r>
              <a:rPr lang="es-EC" sz="2000" dirty="0">
                <a:latin typeface="Calibri" panose="020F0502020204030204" pitchFamily="34" charset="0"/>
              </a:rPr>
              <a:t>7.31kcal/mol </a:t>
            </a:r>
            <a:endParaRPr lang="es-EC" sz="2000" dirty="0" smtClean="0">
              <a:latin typeface="Calibri" panose="020F0502020204030204" pitchFamily="34" charset="0"/>
            </a:endParaRP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s-EC" sz="2000" dirty="0">
              <a:latin typeface="Calibri" panose="020F0502020204030204" pitchFamily="34" charset="0"/>
            </a:endParaRP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s-EC" sz="2000" dirty="0">
              <a:latin typeface="Calibri" panose="020F0502020204030204" pitchFamily="34" charset="0"/>
            </a:endParaRP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s-EC" sz="2000" dirty="0" smtClean="0">
                <a:latin typeface="Calibri" panose="020F0502020204030204" pitchFamily="34" charset="0"/>
              </a:rPr>
              <a:t>(</a:t>
            </a:r>
            <a:r>
              <a:rPr lang="es-EC" sz="2000" dirty="0" err="1">
                <a:latin typeface="Calibri" panose="020F0502020204030204" pitchFamily="34" charset="0"/>
              </a:rPr>
              <a:t>Gao</a:t>
            </a:r>
            <a:r>
              <a:rPr lang="es-EC" sz="2000" dirty="0">
                <a:latin typeface="Calibri" panose="020F0502020204030204" pitchFamily="34" charset="0"/>
              </a:rPr>
              <a:t>, Wolf, &amp; </a:t>
            </a:r>
            <a:r>
              <a:rPr lang="es-EC" sz="2000" dirty="0" err="1">
                <a:latin typeface="Calibri" panose="020F0502020204030204" pitchFamily="34" charset="0"/>
              </a:rPr>
              <a:t>Georgiadis</a:t>
            </a:r>
            <a:r>
              <a:rPr lang="es-EC" sz="2000" dirty="0">
                <a:latin typeface="Calibri" panose="020F0502020204030204" pitchFamily="34" charset="0"/>
              </a:rPr>
              <a:t>, 2006; </a:t>
            </a:r>
            <a:r>
              <a:rPr lang="es-EC" sz="2000" dirty="0" err="1">
                <a:latin typeface="Calibri" panose="020F0502020204030204" pitchFamily="34" charset="0"/>
              </a:rPr>
              <a:t>Schreck</a:t>
            </a:r>
            <a:r>
              <a:rPr lang="es-EC" sz="2000" dirty="0">
                <a:latin typeface="Calibri" panose="020F0502020204030204" pitchFamily="34" charset="0"/>
              </a:rPr>
              <a:t> et al., 2015</a:t>
            </a:r>
            <a:r>
              <a:rPr lang="es-EC" sz="2000" dirty="0" smtClean="0">
                <a:latin typeface="Calibri" panose="020F0502020204030204" pitchFamily="34" charset="0"/>
              </a:rPr>
              <a:t>): (</a:t>
            </a:r>
            <a:r>
              <a:rPr lang="es-EC" sz="2000" dirty="0">
                <a:latin typeface="Calibri" panose="020F0502020204030204" pitchFamily="34" charset="0"/>
              </a:rPr>
              <a:t>0 &lt; Δ G °), afectan las propiedades cinéticas de hibridación de los </a:t>
            </a:r>
            <a:r>
              <a:rPr lang="es-EC" sz="2000" dirty="0" smtClean="0">
                <a:latin typeface="Calibri" panose="020F0502020204030204" pitchFamily="34" charset="0"/>
              </a:rPr>
              <a:t>oligonucleótidos</a:t>
            </a:r>
            <a:endParaRPr lang="es-ES" sz="2000" dirty="0">
              <a:latin typeface="Calibri" panose="020F0502020204030204" pitchFamily="34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4943872" y="3717032"/>
            <a:ext cx="6768752" cy="2532673"/>
          </a:xfrm>
          <a:custGeom>
            <a:avLst/>
            <a:gdLst>
              <a:gd name="connsiteX0" fmla="*/ 0 w 11449271"/>
              <a:gd name="connsiteY0" fmla="*/ 0 h 1376549"/>
              <a:gd name="connsiteX1" fmla="*/ 11449271 w 11449271"/>
              <a:gd name="connsiteY1" fmla="*/ 0 h 1376549"/>
              <a:gd name="connsiteX2" fmla="*/ 11449271 w 11449271"/>
              <a:gd name="connsiteY2" fmla="*/ 1376549 h 1376549"/>
              <a:gd name="connsiteX3" fmla="*/ 0 w 11449271"/>
              <a:gd name="connsiteY3" fmla="*/ 1376549 h 1376549"/>
              <a:gd name="connsiteX4" fmla="*/ 0 w 11449271"/>
              <a:gd name="connsiteY4" fmla="*/ 0 h 137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271" h="1376549">
                <a:moveTo>
                  <a:pt x="0" y="0"/>
                </a:moveTo>
                <a:lnTo>
                  <a:pt x="11449271" y="0"/>
                </a:lnTo>
                <a:lnTo>
                  <a:pt x="11449271" y="1376549"/>
                </a:lnTo>
                <a:lnTo>
                  <a:pt x="0" y="1376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514" tIns="24130" rIns="135128" bIns="24130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s-EC" sz="2000" dirty="0" smtClean="0">
                <a:latin typeface="Calibri" panose="020F0502020204030204" pitchFamily="34" charset="0"/>
              </a:rPr>
              <a:t>Heterodímeros</a:t>
            </a:r>
            <a:r>
              <a:rPr lang="es-EC" sz="2000" dirty="0">
                <a:latin typeface="Calibri" panose="020F0502020204030204" pitchFamily="34" charset="0"/>
              </a:rPr>
              <a:t>: </a:t>
            </a:r>
            <a:r>
              <a:rPr lang="es-EC" sz="2000" dirty="0" err="1">
                <a:latin typeface="Calibri" panose="020F0502020204030204" pitchFamily="34" charset="0"/>
              </a:rPr>
              <a:t>Ori_fwd</a:t>
            </a:r>
            <a:r>
              <a:rPr lang="es-EC" sz="2000" dirty="0">
                <a:latin typeface="Calibri" panose="020F0502020204030204" pitchFamily="34" charset="0"/>
              </a:rPr>
              <a:t> con Cas3_fwd (-8,2 kcal / mol</a:t>
            </a:r>
            <a:r>
              <a:rPr lang="es-EC" sz="2000" dirty="0" smtClean="0">
                <a:latin typeface="Calibri" panose="020F0502020204030204" pitchFamily="34" charset="0"/>
              </a:rPr>
              <a:t>) 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>
                <a:latin typeface="Calibri" panose="020F0502020204030204" pitchFamily="34" charset="0"/>
              </a:rPr>
              <a:t>	</a:t>
            </a:r>
            <a:r>
              <a:rPr lang="es-EC" sz="2000" dirty="0" smtClean="0">
                <a:latin typeface="Calibri" panose="020F0502020204030204" pitchFamily="34" charset="0"/>
              </a:rPr>
              <a:t>	       </a:t>
            </a:r>
            <a:r>
              <a:rPr lang="es-EC" sz="2000" dirty="0" smtClean="0">
                <a:latin typeface="Calibri" panose="020F0502020204030204" pitchFamily="34" charset="0"/>
              </a:rPr>
              <a:t>Cas1_fwd </a:t>
            </a:r>
            <a:r>
              <a:rPr lang="es-EC" sz="2000" dirty="0">
                <a:latin typeface="Calibri" panose="020F0502020204030204" pitchFamily="34" charset="0"/>
              </a:rPr>
              <a:t>con </a:t>
            </a:r>
            <a:r>
              <a:rPr lang="es-EC" sz="2000" dirty="0" err="1">
                <a:latin typeface="Calibri" panose="020F0502020204030204" pitchFamily="34" charset="0"/>
              </a:rPr>
              <a:t>Cm_fwd</a:t>
            </a:r>
            <a:r>
              <a:rPr lang="es-EC" sz="2000" dirty="0">
                <a:latin typeface="Calibri" panose="020F0502020204030204" pitchFamily="34" charset="0"/>
              </a:rPr>
              <a:t> (-7,48 kcal / mol</a:t>
            </a:r>
            <a:r>
              <a:rPr lang="es-EC" sz="2000" dirty="0" smtClean="0">
                <a:latin typeface="Calibri" panose="020F0502020204030204" pitchFamily="34" charset="0"/>
              </a:rPr>
              <a:t>)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>
                <a:latin typeface="Calibri" panose="020F0502020204030204" pitchFamily="34" charset="0"/>
              </a:rPr>
              <a:t>	</a:t>
            </a:r>
            <a:r>
              <a:rPr lang="es-EC" sz="2000" dirty="0" smtClean="0">
                <a:latin typeface="Calibri" panose="020F0502020204030204" pitchFamily="34" charset="0"/>
              </a:rPr>
              <a:t>	       </a:t>
            </a:r>
            <a:r>
              <a:rPr lang="es-EC" sz="2000" dirty="0" smtClean="0">
                <a:latin typeface="Calibri" panose="020F0502020204030204" pitchFamily="34" charset="0"/>
              </a:rPr>
              <a:t>Cas2_rev </a:t>
            </a:r>
            <a:r>
              <a:rPr lang="es-EC" sz="2000" dirty="0">
                <a:latin typeface="Calibri" panose="020F0502020204030204" pitchFamily="34" charset="0"/>
              </a:rPr>
              <a:t>con Cas3_rev ( -8,7 kcal / mol) </a:t>
            </a:r>
            <a:endParaRPr lang="es-EC" sz="2000" dirty="0" smtClean="0">
              <a:latin typeface="Calibri" panose="020F0502020204030204" pitchFamily="34" charset="0"/>
            </a:endParaRP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s-EC" sz="2000" dirty="0">
                <a:latin typeface="Calibri" panose="020F0502020204030204" pitchFamily="34" charset="0"/>
              </a:rPr>
              <a:t>	</a:t>
            </a:r>
            <a:r>
              <a:rPr lang="es-EC" sz="2000" dirty="0" smtClean="0">
                <a:latin typeface="Calibri" panose="020F0502020204030204" pitchFamily="34" charset="0"/>
              </a:rPr>
              <a:t>   	       </a:t>
            </a:r>
            <a:r>
              <a:rPr lang="es-EC" sz="2000" dirty="0" smtClean="0">
                <a:latin typeface="Calibri" panose="020F0502020204030204" pitchFamily="34" charset="0"/>
              </a:rPr>
              <a:t>Cas3_rev </a:t>
            </a:r>
            <a:r>
              <a:rPr lang="es-EC" sz="2000" dirty="0">
                <a:latin typeface="Calibri" panose="020F0502020204030204" pitchFamily="34" charset="0"/>
              </a:rPr>
              <a:t>con </a:t>
            </a:r>
            <a:r>
              <a:rPr lang="es-EC" sz="2000" dirty="0" err="1">
                <a:latin typeface="Calibri" panose="020F0502020204030204" pitchFamily="34" charset="0"/>
              </a:rPr>
              <a:t>Cm_rev</a:t>
            </a:r>
            <a:r>
              <a:rPr lang="es-EC" sz="2000" dirty="0">
                <a:latin typeface="Calibri" panose="020F0502020204030204" pitchFamily="34" charset="0"/>
              </a:rPr>
              <a:t> ( -8,13 kcal / mol</a:t>
            </a:r>
            <a:r>
              <a:rPr lang="es-EC" sz="2000" dirty="0" smtClean="0">
                <a:latin typeface="Calibri" panose="020F0502020204030204" pitchFamily="34" charset="0"/>
              </a:rPr>
              <a:t>)</a:t>
            </a:r>
            <a:endParaRPr lang="es-E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9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3392" y="1886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DISCUSIÓN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335360" y="836712"/>
            <a:ext cx="11521278" cy="473472"/>
          </a:xfrm>
          <a:custGeom>
            <a:avLst/>
            <a:gdLst>
              <a:gd name="connsiteX0" fmla="*/ 0 w 11449271"/>
              <a:gd name="connsiteY0" fmla="*/ 120415 h 722474"/>
              <a:gd name="connsiteX1" fmla="*/ 120415 w 11449271"/>
              <a:gd name="connsiteY1" fmla="*/ 0 h 722474"/>
              <a:gd name="connsiteX2" fmla="*/ 11328856 w 11449271"/>
              <a:gd name="connsiteY2" fmla="*/ 0 h 722474"/>
              <a:gd name="connsiteX3" fmla="*/ 11449271 w 11449271"/>
              <a:gd name="connsiteY3" fmla="*/ 120415 h 722474"/>
              <a:gd name="connsiteX4" fmla="*/ 11449271 w 11449271"/>
              <a:gd name="connsiteY4" fmla="*/ 602059 h 722474"/>
              <a:gd name="connsiteX5" fmla="*/ 11328856 w 11449271"/>
              <a:gd name="connsiteY5" fmla="*/ 722474 h 722474"/>
              <a:gd name="connsiteX6" fmla="*/ 120415 w 11449271"/>
              <a:gd name="connsiteY6" fmla="*/ 722474 h 722474"/>
              <a:gd name="connsiteX7" fmla="*/ 0 w 11449271"/>
              <a:gd name="connsiteY7" fmla="*/ 602059 h 722474"/>
              <a:gd name="connsiteX8" fmla="*/ 0 w 11449271"/>
              <a:gd name="connsiteY8" fmla="*/ 120415 h 72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49271" h="722474">
                <a:moveTo>
                  <a:pt x="0" y="120415"/>
                </a:moveTo>
                <a:cubicBezTo>
                  <a:pt x="0" y="53912"/>
                  <a:pt x="53912" y="0"/>
                  <a:pt x="120415" y="0"/>
                </a:cubicBezTo>
                <a:lnTo>
                  <a:pt x="11328856" y="0"/>
                </a:lnTo>
                <a:cubicBezTo>
                  <a:pt x="11395359" y="0"/>
                  <a:pt x="11449271" y="53912"/>
                  <a:pt x="11449271" y="120415"/>
                </a:cubicBezTo>
                <a:lnTo>
                  <a:pt x="11449271" y="602059"/>
                </a:lnTo>
                <a:cubicBezTo>
                  <a:pt x="11449271" y="668562"/>
                  <a:pt x="11395359" y="722474"/>
                  <a:pt x="11328856" y="722474"/>
                </a:cubicBezTo>
                <a:lnTo>
                  <a:pt x="120415" y="722474"/>
                </a:lnTo>
                <a:cubicBezTo>
                  <a:pt x="53912" y="722474"/>
                  <a:pt x="0" y="668562"/>
                  <a:pt x="0" y="602059"/>
                </a:cubicBezTo>
                <a:lnTo>
                  <a:pt x="0" y="120415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658" tIns="107658" rIns="107658" bIns="107658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900" dirty="0">
                <a:latin typeface="Calibri" panose="020F0502020204030204" pitchFamily="34" charset="0"/>
              </a:rPr>
              <a:t>Clonación de </a:t>
            </a:r>
            <a:r>
              <a:rPr lang="es-EC" sz="1900" i="1" dirty="0">
                <a:latin typeface="Calibri" panose="020F0502020204030204" pitchFamily="34" charset="0"/>
              </a:rPr>
              <a:t>Burkholderia sacchari</a:t>
            </a:r>
          </a:p>
        </p:txBody>
      </p:sp>
      <p:sp>
        <p:nvSpPr>
          <p:cNvPr id="10" name="Forma libre 9"/>
          <p:cNvSpPr/>
          <p:nvPr/>
        </p:nvSpPr>
        <p:spPr>
          <a:xfrm>
            <a:off x="335360" y="1496590"/>
            <a:ext cx="11521278" cy="2148434"/>
          </a:xfrm>
          <a:custGeom>
            <a:avLst/>
            <a:gdLst>
              <a:gd name="connsiteX0" fmla="*/ 0 w 11449271"/>
              <a:gd name="connsiteY0" fmla="*/ 0 h 943920"/>
              <a:gd name="connsiteX1" fmla="*/ 11449271 w 11449271"/>
              <a:gd name="connsiteY1" fmla="*/ 0 h 943920"/>
              <a:gd name="connsiteX2" fmla="*/ 11449271 w 11449271"/>
              <a:gd name="connsiteY2" fmla="*/ 943920 h 943920"/>
              <a:gd name="connsiteX3" fmla="*/ 0 w 11449271"/>
              <a:gd name="connsiteY3" fmla="*/ 943920 h 943920"/>
              <a:gd name="connsiteX4" fmla="*/ 0 w 11449271"/>
              <a:gd name="connsiteY4" fmla="*/ 0 h 94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9271" h="943920">
                <a:moveTo>
                  <a:pt x="0" y="0"/>
                </a:moveTo>
                <a:lnTo>
                  <a:pt x="11449271" y="0"/>
                </a:lnTo>
                <a:lnTo>
                  <a:pt x="11449271" y="943920"/>
                </a:lnTo>
                <a:lnTo>
                  <a:pt x="0" y="943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3514" tIns="24130" rIns="135128" bIns="24130" numCol="1" spcCol="1270" anchor="t" anchorCtr="0">
            <a:noAutofit/>
          </a:bodyPr>
          <a:lstStyle/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s-EC" dirty="0">
                <a:latin typeface="Calibri" panose="020F0502020204030204" pitchFamily="34" charset="0"/>
              </a:rPr>
              <a:t>(Barreno, </a:t>
            </a:r>
            <a:r>
              <a:rPr lang="es-EC" dirty="0" smtClean="0">
                <a:latin typeface="Calibri" panose="020F0502020204030204" pitchFamily="34" charset="0"/>
              </a:rPr>
              <a:t>2018)</a:t>
            </a:r>
            <a:r>
              <a:rPr lang="es-ES" dirty="0">
                <a:latin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</a:rPr>
              <a:t>M</a:t>
            </a:r>
            <a:r>
              <a:rPr lang="es-EC" dirty="0" err="1" smtClean="0">
                <a:latin typeface="Calibri" panose="020F0502020204030204" pitchFamily="34" charset="0"/>
              </a:rPr>
              <a:t>étodo</a:t>
            </a:r>
            <a:r>
              <a:rPr lang="es-EC" dirty="0" smtClean="0">
                <a:latin typeface="Calibri" panose="020F0502020204030204" pitchFamily="34" charset="0"/>
              </a:rPr>
              <a:t> </a:t>
            </a:r>
            <a:r>
              <a:rPr lang="es-EC" dirty="0">
                <a:latin typeface="Calibri" panose="020F0502020204030204" pitchFamily="34" charset="0"/>
              </a:rPr>
              <a:t>de </a:t>
            </a:r>
            <a:r>
              <a:rPr lang="es-EC" dirty="0" smtClean="0">
                <a:latin typeface="Calibri" panose="020F0502020204030204" pitchFamily="34" charset="0"/>
              </a:rPr>
              <a:t>RbCl</a:t>
            </a:r>
            <a:r>
              <a:rPr lang="es-EC" sz="1600" dirty="0" smtClean="0">
                <a:latin typeface="Calibri" panose="020F0502020204030204" pitchFamily="34" charset="0"/>
              </a:rPr>
              <a:t>2</a:t>
            </a:r>
            <a:r>
              <a:rPr lang="es-EC" dirty="0" smtClean="0">
                <a:latin typeface="Calibri" panose="020F0502020204030204" pitchFamily="34" charset="0"/>
              </a:rPr>
              <a:t>, eficiencias: </a:t>
            </a:r>
            <a:r>
              <a:rPr lang="es-EC" dirty="0">
                <a:latin typeface="Calibri" panose="020F0502020204030204" pitchFamily="34" charset="0"/>
              </a:rPr>
              <a:t>3.66*105 y 2*106 UFC/µg </a:t>
            </a:r>
            <a:r>
              <a:rPr lang="es-EC" dirty="0" smtClean="0">
                <a:latin typeface="Calibri" panose="020F0502020204030204" pitchFamily="34" charset="0"/>
              </a:rPr>
              <a:t>DNA </a:t>
            </a: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s-EC" dirty="0" smtClean="0">
                <a:latin typeface="Calibri" panose="020F0502020204030204" pitchFamily="34" charset="0"/>
              </a:rPr>
              <a:t>BBR1,</a:t>
            </a:r>
            <a:r>
              <a:rPr lang="es-EC" dirty="0">
                <a:latin typeface="Calibri" panose="020F0502020204030204" pitchFamily="34" charset="0"/>
              </a:rPr>
              <a:t> (</a:t>
            </a:r>
            <a:r>
              <a:rPr lang="es-EC" dirty="0" err="1">
                <a:latin typeface="Calibri" panose="020F0502020204030204" pitchFamily="34" charset="0"/>
              </a:rPr>
              <a:t>Garcez</a:t>
            </a:r>
            <a:r>
              <a:rPr lang="es-EC" dirty="0">
                <a:latin typeface="Calibri" panose="020F0502020204030204" pitchFamily="34" charset="0"/>
              </a:rPr>
              <a:t>, Cabrera, &amp; Ferreira, </a:t>
            </a:r>
            <a:r>
              <a:rPr lang="es-EC" dirty="0" smtClean="0">
                <a:latin typeface="Calibri" panose="020F0502020204030204" pitchFamily="34" charset="0"/>
              </a:rPr>
              <a:t>2009)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C" dirty="0" smtClean="0">
                <a:latin typeface="Calibri" panose="020F0502020204030204" pitchFamily="34" charset="0"/>
              </a:rPr>
              <a:t>transformaciones </a:t>
            </a:r>
            <a:r>
              <a:rPr lang="es-EC" dirty="0">
                <a:latin typeface="Calibri" panose="020F0502020204030204" pitchFamily="34" charset="0"/>
              </a:rPr>
              <a:t>exitosas en </a:t>
            </a:r>
            <a:r>
              <a:rPr lang="es-EC" i="1" dirty="0">
                <a:latin typeface="Calibri" panose="020F0502020204030204" pitchFamily="34" charset="0"/>
              </a:rPr>
              <a:t>B. sacchari </a:t>
            </a:r>
            <a:endParaRPr lang="es-EC" i="1" dirty="0" smtClean="0">
              <a:latin typeface="Calibri" panose="020F0502020204030204" pitchFamily="34" charset="0"/>
            </a:endParaRPr>
          </a:p>
          <a:p>
            <a:pPr marL="114300" lvl="1" indent="-114300" defTabSz="6667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Char char="••"/>
            </a:pPr>
            <a:r>
              <a:rPr lang="es-EC" dirty="0">
                <a:latin typeface="Calibri" panose="020F0502020204030204" pitchFamily="34" charset="0"/>
              </a:rPr>
              <a:t>(Guamán et al., 2018</a:t>
            </a:r>
            <a:r>
              <a:rPr lang="es-EC" dirty="0" smtClean="0">
                <a:latin typeface="Calibri" panose="020F0502020204030204" pitchFamily="34" charset="0"/>
              </a:rPr>
              <a:t>): Secuencias </a:t>
            </a:r>
            <a:r>
              <a:rPr lang="es-EC" dirty="0">
                <a:latin typeface="Calibri" panose="020F0502020204030204" pitchFamily="34" charset="0"/>
              </a:rPr>
              <a:t>de importancia en la interacción con la proteína iniciadora de la replicación: </a:t>
            </a:r>
            <a:r>
              <a:rPr lang="es-EC" dirty="0" err="1">
                <a:latin typeface="Calibri" panose="020F0502020204030204" pitchFamily="34" charset="0"/>
              </a:rPr>
              <a:t>DnaA</a:t>
            </a:r>
            <a:r>
              <a:rPr lang="es-EC" dirty="0">
                <a:latin typeface="Calibri" panose="020F0502020204030204" pitchFamily="34" charset="0"/>
              </a:rPr>
              <a:t> y otras con proteínas relevantes para la replicación y estabilidad del plásmido en bacterias </a:t>
            </a:r>
            <a:r>
              <a:rPr lang="es-EC" dirty="0" smtClean="0">
                <a:latin typeface="Calibri" panose="020F0502020204030204" pitchFamily="34" charset="0"/>
              </a:rPr>
              <a:t>Gram-negativas.</a:t>
            </a:r>
            <a:endParaRPr lang="es-E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22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/>
          <p:cNvSpPr/>
          <p:nvPr/>
        </p:nvSpPr>
        <p:spPr>
          <a:xfrm>
            <a:off x="263352" y="886218"/>
            <a:ext cx="3690409" cy="2214246"/>
          </a:xfrm>
          <a:custGeom>
            <a:avLst/>
            <a:gdLst>
              <a:gd name="connsiteX0" fmla="*/ 0 w 3690409"/>
              <a:gd name="connsiteY0" fmla="*/ 0 h 2214246"/>
              <a:gd name="connsiteX1" fmla="*/ 3690409 w 3690409"/>
              <a:gd name="connsiteY1" fmla="*/ 0 h 2214246"/>
              <a:gd name="connsiteX2" fmla="*/ 3690409 w 3690409"/>
              <a:gd name="connsiteY2" fmla="*/ 2214246 h 2214246"/>
              <a:gd name="connsiteX3" fmla="*/ 0 w 3690409"/>
              <a:gd name="connsiteY3" fmla="*/ 2214246 h 2214246"/>
              <a:gd name="connsiteX4" fmla="*/ 0 w 3690409"/>
              <a:gd name="connsiteY4" fmla="*/ 0 h 221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409" h="2214246">
                <a:moveTo>
                  <a:pt x="0" y="0"/>
                </a:moveTo>
                <a:lnTo>
                  <a:pt x="3690409" y="0"/>
                </a:lnTo>
                <a:lnTo>
                  <a:pt x="3690409" y="2214246"/>
                </a:lnTo>
                <a:lnTo>
                  <a:pt x="0" y="2214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kern="1200" dirty="0" smtClean="0">
                <a:latin typeface="Calibri" panose="020F0502020204030204" pitchFamily="34" charset="0"/>
              </a:rPr>
              <a:t>cepa S019, se encuentra contaminada con algún microorganismo negativo para oxidasa</a:t>
            </a:r>
            <a:endParaRPr lang="es-ES" sz="2000" kern="1200" dirty="0">
              <a:latin typeface="Calibri" panose="020F0502020204030204" pitchFamily="34" charset="0"/>
            </a:endParaRPr>
          </a:p>
        </p:txBody>
      </p:sp>
      <p:sp>
        <p:nvSpPr>
          <p:cNvPr id="6" name="Forma libre 5"/>
          <p:cNvSpPr/>
          <p:nvPr/>
        </p:nvSpPr>
        <p:spPr>
          <a:xfrm>
            <a:off x="4322803" y="886218"/>
            <a:ext cx="3690409" cy="2214246"/>
          </a:xfrm>
          <a:custGeom>
            <a:avLst/>
            <a:gdLst>
              <a:gd name="connsiteX0" fmla="*/ 0 w 3690409"/>
              <a:gd name="connsiteY0" fmla="*/ 0 h 2214246"/>
              <a:gd name="connsiteX1" fmla="*/ 3690409 w 3690409"/>
              <a:gd name="connsiteY1" fmla="*/ 0 h 2214246"/>
              <a:gd name="connsiteX2" fmla="*/ 3690409 w 3690409"/>
              <a:gd name="connsiteY2" fmla="*/ 2214246 h 2214246"/>
              <a:gd name="connsiteX3" fmla="*/ 0 w 3690409"/>
              <a:gd name="connsiteY3" fmla="*/ 2214246 h 2214246"/>
              <a:gd name="connsiteX4" fmla="*/ 0 w 3690409"/>
              <a:gd name="connsiteY4" fmla="*/ 0 h 221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409" h="2214246">
                <a:moveTo>
                  <a:pt x="0" y="0"/>
                </a:moveTo>
                <a:lnTo>
                  <a:pt x="3690409" y="0"/>
                </a:lnTo>
                <a:lnTo>
                  <a:pt x="3690409" y="2214246"/>
                </a:lnTo>
                <a:lnTo>
                  <a:pt x="0" y="2214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i="1" kern="1200" dirty="0" smtClean="0">
                <a:latin typeface="Calibri" panose="020F0502020204030204" pitchFamily="34" charset="0"/>
              </a:rPr>
              <a:t>Burkholderia sacchari</a:t>
            </a:r>
            <a:r>
              <a:rPr lang="es-EC" sz="2000" kern="1200" dirty="0" smtClean="0">
                <a:latin typeface="Calibri" panose="020F0502020204030204" pitchFamily="34" charset="0"/>
              </a:rPr>
              <a:t> a 30°C y en medio BHI, describe la fase de adaptación de 3 a 3.5 horas y su fase de crecimiento exponencial se encuentra en el rango de 3.5 a 8.5 horas.</a:t>
            </a:r>
            <a:endParaRPr lang="es-ES" sz="2000" kern="1200" dirty="0">
              <a:latin typeface="Calibri" panose="020F0502020204030204" pitchFamily="34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8382254" y="886218"/>
            <a:ext cx="3690409" cy="2214246"/>
          </a:xfrm>
          <a:custGeom>
            <a:avLst/>
            <a:gdLst>
              <a:gd name="connsiteX0" fmla="*/ 0 w 3690409"/>
              <a:gd name="connsiteY0" fmla="*/ 0 h 2214246"/>
              <a:gd name="connsiteX1" fmla="*/ 3690409 w 3690409"/>
              <a:gd name="connsiteY1" fmla="*/ 0 h 2214246"/>
              <a:gd name="connsiteX2" fmla="*/ 3690409 w 3690409"/>
              <a:gd name="connsiteY2" fmla="*/ 2214246 h 2214246"/>
              <a:gd name="connsiteX3" fmla="*/ 0 w 3690409"/>
              <a:gd name="connsiteY3" fmla="*/ 2214246 h 2214246"/>
              <a:gd name="connsiteX4" fmla="*/ 0 w 3690409"/>
              <a:gd name="connsiteY4" fmla="*/ 0 h 221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409" h="2214246">
                <a:moveTo>
                  <a:pt x="0" y="0"/>
                </a:moveTo>
                <a:lnTo>
                  <a:pt x="3690409" y="0"/>
                </a:lnTo>
                <a:lnTo>
                  <a:pt x="3690409" y="2214246"/>
                </a:lnTo>
                <a:lnTo>
                  <a:pt x="0" y="2214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kern="1200" dirty="0" smtClean="0">
                <a:latin typeface="Calibri" panose="020F0502020204030204" pitchFamily="34" charset="0"/>
              </a:rPr>
              <a:t>Se realizó el diseño in silico del plásmido de expresión de la endonucleasa Cas9, capaz de expresarse en </a:t>
            </a:r>
            <a:r>
              <a:rPr lang="es-EC" sz="2000" i="1" kern="1200" dirty="0" smtClean="0">
                <a:latin typeface="Calibri" panose="020F0502020204030204" pitchFamily="34" charset="0"/>
              </a:rPr>
              <a:t>Burkholderia sacchari</a:t>
            </a:r>
            <a:r>
              <a:rPr lang="es-EC" sz="2000" kern="1200" dirty="0" smtClean="0">
                <a:latin typeface="Calibri" panose="020F0502020204030204" pitchFamily="34" charset="0"/>
              </a:rPr>
              <a:t>.</a:t>
            </a:r>
            <a:endParaRPr lang="es-ES" sz="2000" kern="1200" dirty="0">
              <a:latin typeface="Calibri" panose="020F050202020403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263352" y="3469505"/>
            <a:ext cx="3690409" cy="2214246"/>
          </a:xfrm>
          <a:custGeom>
            <a:avLst/>
            <a:gdLst>
              <a:gd name="connsiteX0" fmla="*/ 0 w 3690409"/>
              <a:gd name="connsiteY0" fmla="*/ 0 h 2214246"/>
              <a:gd name="connsiteX1" fmla="*/ 3690409 w 3690409"/>
              <a:gd name="connsiteY1" fmla="*/ 0 h 2214246"/>
              <a:gd name="connsiteX2" fmla="*/ 3690409 w 3690409"/>
              <a:gd name="connsiteY2" fmla="*/ 2214246 h 2214246"/>
              <a:gd name="connsiteX3" fmla="*/ 0 w 3690409"/>
              <a:gd name="connsiteY3" fmla="*/ 2214246 h 2214246"/>
              <a:gd name="connsiteX4" fmla="*/ 0 w 3690409"/>
              <a:gd name="connsiteY4" fmla="*/ 0 h 221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409" h="2214246">
                <a:moveTo>
                  <a:pt x="0" y="0"/>
                </a:moveTo>
                <a:lnTo>
                  <a:pt x="3690409" y="0"/>
                </a:lnTo>
                <a:lnTo>
                  <a:pt x="3690409" y="2214246"/>
                </a:lnTo>
                <a:lnTo>
                  <a:pt x="0" y="2214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kern="1200" dirty="0" smtClean="0">
                <a:latin typeface="Calibri" panose="020F0502020204030204" pitchFamily="34" charset="0"/>
              </a:rPr>
              <a:t>La formación de estructuras secundarias durante la reacción de Gibson, dificultaron el ensamblaje del plásmido de expresión de la endonucleasa Cas9.</a:t>
            </a:r>
            <a:endParaRPr lang="es-ES" sz="2000" kern="1200" dirty="0">
              <a:latin typeface="Calibri" panose="020F0502020204030204" pitchFamily="34" charset="0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322803" y="3469505"/>
            <a:ext cx="3690409" cy="2214246"/>
          </a:xfrm>
          <a:custGeom>
            <a:avLst/>
            <a:gdLst>
              <a:gd name="connsiteX0" fmla="*/ 0 w 3690409"/>
              <a:gd name="connsiteY0" fmla="*/ 0 h 2214246"/>
              <a:gd name="connsiteX1" fmla="*/ 3690409 w 3690409"/>
              <a:gd name="connsiteY1" fmla="*/ 0 h 2214246"/>
              <a:gd name="connsiteX2" fmla="*/ 3690409 w 3690409"/>
              <a:gd name="connsiteY2" fmla="*/ 2214246 h 2214246"/>
              <a:gd name="connsiteX3" fmla="*/ 0 w 3690409"/>
              <a:gd name="connsiteY3" fmla="*/ 2214246 h 2214246"/>
              <a:gd name="connsiteX4" fmla="*/ 0 w 3690409"/>
              <a:gd name="connsiteY4" fmla="*/ 0 h 221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409" h="2214246">
                <a:moveTo>
                  <a:pt x="0" y="0"/>
                </a:moveTo>
                <a:lnTo>
                  <a:pt x="3690409" y="0"/>
                </a:lnTo>
                <a:lnTo>
                  <a:pt x="3690409" y="2214246"/>
                </a:lnTo>
                <a:lnTo>
                  <a:pt x="0" y="2214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kern="1200" dirty="0" smtClean="0">
                <a:latin typeface="Calibri" panose="020F0502020204030204" pitchFamily="34" charset="0"/>
              </a:rPr>
              <a:t>No se logró construir in vivo el sistema CRISPR/Cas9 en el organismo no modelo </a:t>
            </a:r>
            <a:r>
              <a:rPr lang="es-EC" sz="2000" i="1" kern="1200" dirty="0" smtClean="0">
                <a:latin typeface="Calibri" panose="020F0502020204030204" pitchFamily="34" charset="0"/>
              </a:rPr>
              <a:t>Burkholderia sacchari</a:t>
            </a:r>
            <a:r>
              <a:rPr lang="es-EC" sz="2000" kern="1200" dirty="0" smtClean="0">
                <a:latin typeface="Calibri" panose="020F0502020204030204" pitchFamily="34" charset="0"/>
              </a:rPr>
              <a:t>.</a:t>
            </a:r>
            <a:endParaRPr lang="es-ES" sz="2000" kern="1200" dirty="0">
              <a:latin typeface="Calibri" panose="020F0502020204030204" pitchFamily="34" charset="0"/>
            </a:endParaRPr>
          </a:p>
        </p:txBody>
      </p:sp>
      <p:sp>
        <p:nvSpPr>
          <p:cNvPr id="10" name="Forma libre 9"/>
          <p:cNvSpPr/>
          <p:nvPr/>
        </p:nvSpPr>
        <p:spPr>
          <a:xfrm>
            <a:off x="8382254" y="3469505"/>
            <a:ext cx="3690409" cy="2214246"/>
          </a:xfrm>
          <a:custGeom>
            <a:avLst/>
            <a:gdLst>
              <a:gd name="connsiteX0" fmla="*/ 0 w 3690409"/>
              <a:gd name="connsiteY0" fmla="*/ 0 h 2214246"/>
              <a:gd name="connsiteX1" fmla="*/ 3690409 w 3690409"/>
              <a:gd name="connsiteY1" fmla="*/ 0 h 2214246"/>
              <a:gd name="connsiteX2" fmla="*/ 3690409 w 3690409"/>
              <a:gd name="connsiteY2" fmla="*/ 2214246 h 2214246"/>
              <a:gd name="connsiteX3" fmla="*/ 0 w 3690409"/>
              <a:gd name="connsiteY3" fmla="*/ 2214246 h 2214246"/>
              <a:gd name="connsiteX4" fmla="*/ 0 w 3690409"/>
              <a:gd name="connsiteY4" fmla="*/ 0 h 2214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409" h="2214246">
                <a:moveTo>
                  <a:pt x="0" y="0"/>
                </a:moveTo>
                <a:lnTo>
                  <a:pt x="3690409" y="0"/>
                </a:lnTo>
                <a:lnTo>
                  <a:pt x="3690409" y="2214246"/>
                </a:lnTo>
                <a:lnTo>
                  <a:pt x="0" y="221424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000" kern="1200" smtClean="0">
                <a:latin typeface="Calibri" panose="020F0502020204030204" pitchFamily="34" charset="0"/>
              </a:rPr>
              <a:t>Se comprobó de manera cualitativa la eficiencia de clonación de la bacteria </a:t>
            </a:r>
            <a:r>
              <a:rPr lang="es-EC" sz="2000" i="1" kern="1200" smtClean="0">
                <a:latin typeface="Calibri" panose="020F0502020204030204" pitchFamily="34" charset="0"/>
              </a:rPr>
              <a:t>Burkholderia sacchari.</a:t>
            </a:r>
            <a:endParaRPr lang="es-EC" sz="2000" kern="120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95400" y="870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CONCLUSIONES </a:t>
            </a:r>
            <a:endParaRPr lang="es-EC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65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5400" y="87017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RECOMENDACIONES </a:t>
            </a:r>
            <a:endParaRPr lang="es-EC" sz="2400" dirty="0">
              <a:latin typeface="Calibri" panose="020F0502020204030204" pitchFamily="34" charset="0"/>
            </a:endParaRPr>
          </a:p>
        </p:txBody>
      </p:sp>
      <p:sp>
        <p:nvSpPr>
          <p:cNvPr id="5" name="Forma libre 4"/>
          <p:cNvSpPr/>
          <p:nvPr/>
        </p:nvSpPr>
        <p:spPr>
          <a:xfrm>
            <a:off x="1767872" y="623042"/>
            <a:ext cx="4019157" cy="2411494"/>
          </a:xfrm>
          <a:custGeom>
            <a:avLst/>
            <a:gdLst>
              <a:gd name="connsiteX0" fmla="*/ 0 w 4019157"/>
              <a:gd name="connsiteY0" fmla="*/ 0 h 2411494"/>
              <a:gd name="connsiteX1" fmla="*/ 4019157 w 4019157"/>
              <a:gd name="connsiteY1" fmla="*/ 0 h 2411494"/>
              <a:gd name="connsiteX2" fmla="*/ 4019157 w 4019157"/>
              <a:gd name="connsiteY2" fmla="*/ 2411494 h 2411494"/>
              <a:gd name="connsiteX3" fmla="*/ 0 w 4019157"/>
              <a:gd name="connsiteY3" fmla="*/ 2411494 h 2411494"/>
              <a:gd name="connsiteX4" fmla="*/ 0 w 4019157"/>
              <a:gd name="connsiteY4" fmla="*/ 0 h 241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157" h="2411494">
                <a:moveTo>
                  <a:pt x="0" y="0"/>
                </a:moveTo>
                <a:lnTo>
                  <a:pt x="4019157" y="0"/>
                </a:lnTo>
                <a:lnTo>
                  <a:pt x="4019157" y="2411494"/>
                </a:lnTo>
                <a:lnTo>
                  <a:pt x="0" y="2411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100" kern="1200" dirty="0" smtClean="0"/>
              <a:t>Identificación molecular de las muestras existentes en el cepario del laboratorio CENBIO de la Universidad UTE, previamente identificadas como pertenecientes a la especie </a:t>
            </a:r>
            <a:r>
              <a:rPr lang="es-EC" sz="2100" i="1" kern="1200" dirty="0" smtClean="0"/>
              <a:t>Burkholderia sacchari</a:t>
            </a:r>
            <a:r>
              <a:rPr lang="es-EC" sz="2100" kern="1200" dirty="0" smtClean="0"/>
              <a:t>.</a:t>
            </a:r>
          </a:p>
        </p:txBody>
      </p:sp>
      <p:sp>
        <p:nvSpPr>
          <p:cNvPr id="6" name="Forma libre 5"/>
          <p:cNvSpPr/>
          <p:nvPr/>
        </p:nvSpPr>
        <p:spPr>
          <a:xfrm>
            <a:off x="6188945" y="623042"/>
            <a:ext cx="4019157" cy="2411494"/>
          </a:xfrm>
          <a:custGeom>
            <a:avLst/>
            <a:gdLst>
              <a:gd name="connsiteX0" fmla="*/ 0 w 4019157"/>
              <a:gd name="connsiteY0" fmla="*/ 0 h 2411494"/>
              <a:gd name="connsiteX1" fmla="*/ 4019157 w 4019157"/>
              <a:gd name="connsiteY1" fmla="*/ 0 h 2411494"/>
              <a:gd name="connsiteX2" fmla="*/ 4019157 w 4019157"/>
              <a:gd name="connsiteY2" fmla="*/ 2411494 h 2411494"/>
              <a:gd name="connsiteX3" fmla="*/ 0 w 4019157"/>
              <a:gd name="connsiteY3" fmla="*/ 2411494 h 2411494"/>
              <a:gd name="connsiteX4" fmla="*/ 0 w 4019157"/>
              <a:gd name="connsiteY4" fmla="*/ 0 h 241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157" h="2411494">
                <a:moveTo>
                  <a:pt x="0" y="0"/>
                </a:moveTo>
                <a:lnTo>
                  <a:pt x="4019157" y="0"/>
                </a:lnTo>
                <a:lnTo>
                  <a:pt x="4019157" y="2411494"/>
                </a:lnTo>
                <a:lnTo>
                  <a:pt x="0" y="2411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100" kern="1200" dirty="0" smtClean="0"/>
              <a:t>Realizar un análisis previo de las estructuras secundarias en </a:t>
            </a:r>
            <a:r>
              <a:rPr lang="es-EC" sz="2100" dirty="0" smtClean="0"/>
              <a:t>el </a:t>
            </a:r>
            <a:r>
              <a:rPr lang="es-EC" sz="2100" dirty="0"/>
              <a:t>ensamble de </a:t>
            </a:r>
            <a:r>
              <a:rPr lang="es-EC" sz="2100" dirty="0" smtClean="0"/>
              <a:t>Gibson</a:t>
            </a:r>
            <a:r>
              <a:rPr lang="es-EC" sz="2100" kern="1200" dirty="0" smtClean="0"/>
              <a:t>.</a:t>
            </a:r>
          </a:p>
        </p:txBody>
      </p:sp>
      <p:sp>
        <p:nvSpPr>
          <p:cNvPr id="7" name="Forma libre 6"/>
          <p:cNvSpPr/>
          <p:nvPr/>
        </p:nvSpPr>
        <p:spPr>
          <a:xfrm>
            <a:off x="3978409" y="3436452"/>
            <a:ext cx="4019157" cy="2411494"/>
          </a:xfrm>
          <a:custGeom>
            <a:avLst/>
            <a:gdLst>
              <a:gd name="connsiteX0" fmla="*/ 0 w 4019157"/>
              <a:gd name="connsiteY0" fmla="*/ 0 h 2411494"/>
              <a:gd name="connsiteX1" fmla="*/ 4019157 w 4019157"/>
              <a:gd name="connsiteY1" fmla="*/ 0 h 2411494"/>
              <a:gd name="connsiteX2" fmla="*/ 4019157 w 4019157"/>
              <a:gd name="connsiteY2" fmla="*/ 2411494 h 2411494"/>
              <a:gd name="connsiteX3" fmla="*/ 0 w 4019157"/>
              <a:gd name="connsiteY3" fmla="*/ 2411494 h 2411494"/>
              <a:gd name="connsiteX4" fmla="*/ 0 w 4019157"/>
              <a:gd name="connsiteY4" fmla="*/ 0 h 241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157" h="2411494">
                <a:moveTo>
                  <a:pt x="0" y="0"/>
                </a:moveTo>
                <a:lnTo>
                  <a:pt x="4019157" y="0"/>
                </a:lnTo>
                <a:lnTo>
                  <a:pt x="4019157" y="2411494"/>
                </a:lnTo>
                <a:lnTo>
                  <a:pt x="0" y="24114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100" kern="1200" dirty="0" smtClean="0"/>
              <a:t>Se debe continuar desarrollando herramientas de edición genética para el microorganismo </a:t>
            </a:r>
            <a:r>
              <a:rPr lang="es-EC" sz="2100" i="1" kern="1200" dirty="0" smtClean="0"/>
              <a:t>Burkholderia sacchari</a:t>
            </a:r>
            <a:r>
              <a:rPr lang="es-EC" sz="2100" kern="1200" dirty="0" smtClean="0"/>
              <a:t>, debido a su gran potencial de producción de moléculas de interés industrial</a:t>
            </a:r>
            <a:endParaRPr lang="es-ES" sz="2100" kern="1200" dirty="0"/>
          </a:p>
        </p:txBody>
      </p:sp>
    </p:spTree>
    <p:extLst>
      <p:ext uri="{BB962C8B-B14F-4D97-AF65-F5344CB8AC3E}">
        <p14:creationId xmlns:p14="http://schemas.microsoft.com/office/powerpoint/2010/main" val="2843063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20688"/>
            <a:ext cx="4286250" cy="1543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0" y="2204864"/>
            <a:ext cx="6330374" cy="38674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830238"/>
            <a:ext cx="4076700" cy="1123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508" y="2163738"/>
            <a:ext cx="2143125" cy="21431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44508" y="44146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Francisco Flores </a:t>
            </a:r>
            <a:r>
              <a:rPr lang="es-EC" sz="2000" dirty="0" err="1" smtClean="0">
                <a:latin typeface="Calibri" panose="020F0502020204030204" pitchFamily="34" charset="0"/>
              </a:rPr>
              <a:t>Ph</a:t>
            </a:r>
            <a:r>
              <a:rPr lang="es-EC" sz="2000" dirty="0" smtClean="0">
                <a:latin typeface="Calibri" panose="020F0502020204030204" pitchFamily="34" charset="0"/>
              </a:rPr>
              <a:t>. D.</a:t>
            </a:r>
            <a:br>
              <a:rPr lang="es-EC" sz="2000" dirty="0" smtClean="0">
                <a:latin typeface="Calibri" panose="020F0502020204030204" pitchFamily="34" charset="0"/>
              </a:rPr>
            </a:br>
            <a:r>
              <a:rPr lang="es-EC" sz="2000" dirty="0" smtClean="0">
                <a:latin typeface="Calibri" panose="020F0502020204030204" pitchFamily="34" charset="0"/>
              </a:rPr>
              <a:t>Alma Koch M. Sc.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616280" y="5373216"/>
            <a:ext cx="22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Familia y amigos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9680" y="117897"/>
            <a:ext cx="228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Agradecimientos</a:t>
            </a:r>
            <a:endParaRPr lang="es-EC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13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1544" y="980728"/>
            <a:ext cx="77048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s-E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 importa lo lento que vayas mientras no te detengas</a:t>
            </a:r>
            <a:r>
              <a:rPr lang="es-E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</a:p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-Confucio-</a:t>
            </a:r>
            <a:r>
              <a:rPr lang="es-E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endParaRPr lang="es-E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894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7"/>
          <p:cNvSpPr/>
          <p:nvPr/>
        </p:nvSpPr>
        <p:spPr>
          <a:xfrm>
            <a:off x="623392" y="620688"/>
            <a:ext cx="11305256" cy="5256583"/>
          </a:xfrm>
          <a:custGeom>
            <a:avLst/>
            <a:gdLst>
              <a:gd name="connsiteX0" fmla="*/ 0 w 11305256"/>
              <a:gd name="connsiteY0" fmla="*/ 446810 h 5256583"/>
              <a:gd name="connsiteX1" fmla="*/ 446810 w 11305256"/>
              <a:gd name="connsiteY1" fmla="*/ 0 h 5256583"/>
              <a:gd name="connsiteX2" fmla="*/ 10858446 w 11305256"/>
              <a:gd name="connsiteY2" fmla="*/ 0 h 5256583"/>
              <a:gd name="connsiteX3" fmla="*/ 11305256 w 11305256"/>
              <a:gd name="connsiteY3" fmla="*/ 446810 h 5256583"/>
              <a:gd name="connsiteX4" fmla="*/ 11305256 w 11305256"/>
              <a:gd name="connsiteY4" fmla="*/ 4809773 h 5256583"/>
              <a:gd name="connsiteX5" fmla="*/ 10858446 w 11305256"/>
              <a:gd name="connsiteY5" fmla="*/ 5256583 h 5256583"/>
              <a:gd name="connsiteX6" fmla="*/ 446810 w 11305256"/>
              <a:gd name="connsiteY6" fmla="*/ 5256583 h 5256583"/>
              <a:gd name="connsiteX7" fmla="*/ 0 w 11305256"/>
              <a:gd name="connsiteY7" fmla="*/ 4809773 h 5256583"/>
              <a:gd name="connsiteX8" fmla="*/ 0 w 11305256"/>
              <a:gd name="connsiteY8" fmla="*/ 446810 h 525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05256" h="5256583">
                <a:moveTo>
                  <a:pt x="0" y="446810"/>
                </a:moveTo>
                <a:cubicBezTo>
                  <a:pt x="0" y="200044"/>
                  <a:pt x="200044" y="0"/>
                  <a:pt x="446810" y="0"/>
                </a:cubicBezTo>
                <a:lnTo>
                  <a:pt x="10858446" y="0"/>
                </a:lnTo>
                <a:cubicBezTo>
                  <a:pt x="11105212" y="0"/>
                  <a:pt x="11305256" y="200044"/>
                  <a:pt x="11305256" y="446810"/>
                </a:cubicBezTo>
                <a:lnTo>
                  <a:pt x="11305256" y="4809773"/>
                </a:lnTo>
                <a:cubicBezTo>
                  <a:pt x="11305256" y="5056539"/>
                  <a:pt x="11105212" y="5256583"/>
                  <a:pt x="10858446" y="5256583"/>
                </a:cubicBezTo>
                <a:lnTo>
                  <a:pt x="446810" y="5256583"/>
                </a:lnTo>
                <a:cubicBezTo>
                  <a:pt x="200044" y="5256583"/>
                  <a:pt x="0" y="5056539"/>
                  <a:pt x="0" y="4809773"/>
                </a:cubicBezTo>
                <a:lnTo>
                  <a:pt x="0" y="44681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6126" tIns="306126" rIns="306126" bIns="4210559" numCol="1" spcCol="1270" anchor="t" anchorCtr="0">
            <a:noAutofit/>
          </a:bodyPr>
          <a:lstStyle/>
          <a:p>
            <a:pPr lvl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600" kern="1200" dirty="0" smtClean="0"/>
              <a:t>Dificultades</a:t>
            </a:r>
            <a:endParaRPr lang="es-ES" sz="4600" kern="1200" dirty="0"/>
          </a:p>
        </p:txBody>
      </p:sp>
      <p:sp>
        <p:nvSpPr>
          <p:cNvPr id="9" name="Forma libre 8"/>
          <p:cNvSpPr/>
          <p:nvPr/>
        </p:nvSpPr>
        <p:spPr>
          <a:xfrm>
            <a:off x="906023" y="1934833"/>
            <a:ext cx="1695788" cy="1796683"/>
          </a:xfrm>
          <a:custGeom>
            <a:avLst/>
            <a:gdLst>
              <a:gd name="connsiteX0" fmla="*/ 0 w 1695788"/>
              <a:gd name="connsiteY0" fmla="*/ 178058 h 1796683"/>
              <a:gd name="connsiteX1" fmla="*/ 178058 w 1695788"/>
              <a:gd name="connsiteY1" fmla="*/ 0 h 1796683"/>
              <a:gd name="connsiteX2" fmla="*/ 1517730 w 1695788"/>
              <a:gd name="connsiteY2" fmla="*/ 0 h 1796683"/>
              <a:gd name="connsiteX3" fmla="*/ 1695788 w 1695788"/>
              <a:gd name="connsiteY3" fmla="*/ 178058 h 1796683"/>
              <a:gd name="connsiteX4" fmla="*/ 1695788 w 1695788"/>
              <a:gd name="connsiteY4" fmla="*/ 1618625 h 1796683"/>
              <a:gd name="connsiteX5" fmla="*/ 1517730 w 1695788"/>
              <a:gd name="connsiteY5" fmla="*/ 1796683 h 1796683"/>
              <a:gd name="connsiteX6" fmla="*/ 178058 w 1695788"/>
              <a:gd name="connsiteY6" fmla="*/ 1796683 h 1796683"/>
              <a:gd name="connsiteX7" fmla="*/ 0 w 1695788"/>
              <a:gd name="connsiteY7" fmla="*/ 1618625 h 1796683"/>
              <a:gd name="connsiteX8" fmla="*/ 0 w 1695788"/>
              <a:gd name="connsiteY8" fmla="*/ 178058 h 179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88" h="1796683">
                <a:moveTo>
                  <a:pt x="0" y="178058"/>
                </a:moveTo>
                <a:cubicBezTo>
                  <a:pt x="0" y="79719"/>
                  <a:pt x="79719" y="0"/>
                  <a:pt x="178058" y="0"/>
                </a:cubicBezTo>
                <a:lnTo>
                  <a:pt x="1517730" y="0"/>
                </a:lnTo>
                <a:cubicBezTo>
                  <a:pt x="1616069" y="0"/>
                  <a:pt x="1695788" y="79719"/>
                  <a:pt x="1695788" y="178058"/>
                </a:cubicBezTo>
                <a:lnTo>
                  <a:pt x="1695788" y="1618625"/>
                </a:lnTo>
                <a:cubicBezTo>
                  <a:pt x="1695788" y="1716964"/>
                  <a:pt x="1616069" y="1796683"/>
                  <a:pt x="1517730" y="1796683"/>
                </a:cubicBezTo>
                <a:lnTo>
                  <a:pt x="178058" y="1796683"/>
                </a:lnTo>
                <a:cubicBezTo>
                  <a:pt x="79719" y="1796683"/>
                  <a:pt x="0" y="1716964"/>
                  <a:pt x="0" y="1618625"/>
                </a:cubicBezTo>
                <a:lnTo>
                  <a:pt x="0" y="178058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541" tIns="124541" rIns="124541" bIns="12454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kern="1200" dirty="0" smtClean="0"/>
              <a:t>Vectores de clonación</a:t>
            </a:r>
            <a:endParaRPr lang="es-ES" sz="1900" kern="1200" dirty="0"/>
          </a:p>
        </p:txBody>
      </p:sp>
      <p:sp>
        <p:nvSpPr>
          <p:cNvPr id="10" name="Forma libre 9"/>
          <p:cNvSpPr/>
          <p:nvPr/>
        </p:nvSpPr>
        <p:spPr>
          <a:xfrm>
            <a:off x="906023" y="3814320"/>
            <a:ext cx="1695788" cy="1796683"/>
          </a:xfrm>
          <a:custGeom>
            <a:avLst/>
            <a:gdLst>
              <a:gd name="connsiteX0" fmla="*/ 0 w 1695788"/>
              <a:gd name="connsiteY0" fmla="*/ 178058 h 1796683"/>
              <a:gd name="connsiteX1" fmla="*/ 178058 w 1695788"/>
              <a:gd name="connsiteY1" fmla="*/ 0 h 1796683"/>
              <a:gd name="connsiteX2" fmla="*/ 1517730 w 1695788"/>
              <a:gd name="connsiteY2" fmla="*/ 0 h 1796683"/>
              <a:gd name="connsiteX3" fmla="*/ 1695788 w 1695788"/>
              <a:gd name="connsiteY3" fmla="*/ 178058 h 1796683"/>
              <a:gd name="connsiteX4" fmla="*/ 1695788 w 1695788"/>
              <a:gd name="connsiteY4" fmla="*/ 1618625 h 1796683"/>
              <a:gd name="connsiteX5" fmla="*/ 1517730 w 1695788"/>
              <a:gd name="connsiteY5" fmla="*/ 1796683 h 1796683"/>
              <a:gd name="connsiteX6" fmla="*/ 178058 w 1695788"/>
              <a:gd name="connsiteY6" fmla="*/ 1796683 h 1796683"/>
              <a:gd name="connsiteX7" fmla="*/ 0 w 1695788"/>
              <a:gd name="connsiteY7" fmla="*/ 1618625 h 1796683"/>
              <a:gd name="connsiteX8" fmla="*/ 0 w 1695788"/>
              <a:gd name="connsiteY8" fmla="*/ 178058 h 179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88" h="1796683">
                <a:moveTo>
                  <a:pt x="0" y="178058"/>
                </a:moveTo>
                <a:cubicBezTo>
                  <a:pt x="0" y="79719"/>
                  <a:pt x="79719" y="0"/>
                  <a:pt x="178058" y="0"/>
                </a:cubicBezTo>
                <a:lnTo>
                  <a:pt x="1517730" y="0"/>
                </a:lnTo>
                <a:cubicBezTo>
                  <a:pt x="1616069" y="0"/>
                  <a:pt x="1695788" y="79719"/>
                  <a:pt x="1695788" y="178058"/>
                </a:cubicBezTo>
                <a:lnTo>
                  <a:pt x="1695788" y="1618625"/>
                </a:lnTo>
                <a:cubicBezTo>
                  <a:pt x="1695788" y="1716964"/>
                  <a:pt x="1616069" y="1796683"/>
                  <a:pt x="1517730" y="1796683"/>
                </a:cubicBezTo>
                <a:lnTo>
                  <a:pt x="178058" y="1796683"/>
                </a:lnTo>
                <a:cubicBezTo>
                  <a:pt x="79719" y="1796683"/>
                  <a:pt x="0" y="1716964"/>
                  <a:pt x="0" y="1618625"/>
                </a:cubicBezTo>
                <a:lnTo>
                  <a:pt x="0" y="178058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4541" tIns="124541" rIns="124541" bIns="12454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kern="1200" dirty="0" smtClean="0"/>
              <a:t>Resistencia Antibióticos </a:t>
            </a:r>
            <a:endParaRPr lang="es-ES" sz="1900" kern="1200" dirty="0"/>
          </a:p>
        </p:txBody>
      </p:sp>
      <p:sp>
        <p:nvSpPr>
          <p:cNvPr id="11" name="Forma libre 10"/>
          <p:cNvSpPr/>
          <p:nvPr/>
        </p:nvSpPr>
        <p:spPr>
          <a:xfrm>
            <a:off x="2884443" y="1934833"/>
            <a:ext cx="8761573" cy="3679608"/>
          </a:xfrm>
          <a:custGeom>
            <a:avLst/>
            <a:gdLst>
              <a:gd name="connsiteX0" fmla="*/ 0 w 8761573"/>
              <a:gd name="connsiteY0" fmla="*/ 386359 h 3679608"/>
              <a:gd name="connsiteX1" fmla="*/ 386359 w 8761573"/>
              <a:gd name="connsiteY1" fmla="*/ 0 h 3679608"/>
              <a:gd name="connsiteX2" fmla="*/ 8375214 w 8761573"/>
              <a:gd name="connsiteY2" fmla="*/ 0 h 3679608"/>
              <a:gd name="connsiteX3" fmla="*/ 8761573 w 8761573"/>
              <a:gd name="connsiteY3" fmla="*/ 386359 h 3679608"/>
              <a:gd name="connsiteX4" fmla="*/ 8761573 w 8761573"/>
              <a:gd name="connsiteY4" fmla="*/ 3293249 h 3679608"/>
              <a:gd name="connsiteX5" fmla="*/ 8375214 w 8761573"/>
              <a:gd name="connsiteY5" fmla="*/ 3679608 h 3679608"/>
              <a:gd name="connsiteX6" fmla="*/ 386359 w 8761573"/>
              <a:gd name="connsiteY6" fmla="*/ 3679608 h 3679608"/>
              <a:gd name="connsiteX7" fmla="*/ 0 w 8761573"/>
              <a:gd name="connsiteY7" fmla="*/ 3293249 h 3679608"/>
              <a:gd name="connsiteX8" fmla="*/ 0 w 8761573"/>
              <a:gd name="connsiteY8" fmla="*/ 386359 h 36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1573" h="3679608">
                <a:moveTo>
                  <a:pt x="0" y="386359"/>
                </a:moveTo>
                <a:cubicBezTo>
                  <a:pt x="0" y="172979"/>
                  <a:pt x="172979" y="0"/>
                  <a:pt x="386359" y="0"/>
                </a:cubicBezTo>
                <a:lnTo>
                  <a:pt x="8375214" y="0"/>
                </a:lnTo>
                <a:cubicBezTo>
                  <a:pt x="8588594" y="0"/>
                  <a:pt x="8761573" y="172979"/>
                  <a:pt x="8761573" y="386359"/>
                </a:cubicBezTo>
                <a:lnTo>
                  <a:pt x="8761573" y="3293249"/>
                </a:lnTo>
                <a:cubicBezTo>
                  <a:pt x="8761573" y="3506629"/>
                  <a:pt x="8588594" y="3679608"/>
                  <a:pt x="8375214" y="3679608"/>
                </a:cubicBezTo>
                <a:lnTo>
                  <a:pt x="386359" y="3679608"/>
                </a:lnTo>
                <a:cubicBezTo>
                  <a:pt x="172979" y="3679608"/>
                  <a:pt x="0" y="3506629"/>
                  <a:pt x="0" y="3293249"/>
                </a:cubicBezTo>
                <a:lnTo>
                  <a:pt x="0" y="386359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421" tIns="288421" rIns="288421" bIns="2449713" numCol="1" spcCol="1270" anchor="t" anchorCtr="0">
            <a:noAutofit/>
          </a:bodyPr>
          <a:lstStyle/>
          <a:p>
            <a:pPr lvl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600" kern="1200" dirty="0" smtClean="0"/>
              <a:t>Requerimientos</a:t>
            </a:r>
            <a:endParaRPr lang="es-ES" sz="4600" kern="1200" dirty="0"/>
          </a:p>
        </p:txBody>
      </p:sp>
      <p:sp>
        <p:nvSpPr>
          <p:cNvPr id="12" name="Forma libre 11"/>
          <p:cNvSpPr/>
          <p:nvPr/>
        </p:nvSpPr>
        <p:spPr>
          <a:xfrm>
            <a:off x="2999656" y="3012177"/>
            <a:ext cx="2243256" cy="1016563"/>
          </a:xfrm>
          <a:custGeom>
            <a:avLst/>
            <a:gdLst>
              <a:gd name="connsiteX0" fmla="*/ 0 w 1752314"/>
              <a:gd name="connsiteY0" fmla="*/ 106739 h 1016563"/>
              <a:gd name="connsiteX1" fmla="*/ 106739 w 1752314"/>
              <a:gd name="connsiteY1" fmla="*/ 0 h 1016563"/>
              <a:gd name="connsiteX2" fmla="*/ 1645575 w 1752314"/>
              <a:gd name="connsiteY2" fmla="*/ 0 h 1016563"/>
              <a:gd name="connsiteX3" fmla="*/ 1752314 w 1752314"/>
              <a:gd name="connsiteY3" fmla="*/ 106739 h 1016563"/>
              <a:gd name="connsiteX4" fmla="*/ 1752314 w 1752314"/>
              <a:gd name="connsiteY4" fmla="*/ 909824 h 1016563"/>
              <a:gd name="connsiteX5" fmla="*/ 1645575 w 1752314"/>
              <a:gd name="connsiteY5" fmla="*/ 1016563 h 1016563"/>
              <a:gd name="connsiteX6" fmla="*/ 106739 w 1752314"/>
              <a:gd name="connsiteY6" fmla="*/ 1016563 h 1016563"/>
              <a:gd name="connsiteX7" fmla="*/ 0 w 1752314"/>
              <a:gd name="connsiteY7" fmla="*/ 909824 h 1016563"/>
              <a:gd name="connsiteX8" fmla="*/ 0 w 1752314"/>
              <a:gd name="connsiteY8" fmla="*/ 106739 h 101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314" h="1016563">
                <a:moveTo>
                  <a:pt x="0" y="106739"/>
                </a:moveTo>
                <a:cubicBezTo>
                  <a:pt x="0" y="47789"/>
                  <a:pt x="47789" y="0"/>
                  <a:pt x="106739" y="0"/>
                </a:cubicBezTo>
                <a:lnTo>
                  <a:pt x="1645575" y="0"/>
                </a:lnTo>
                <a:cubicBezTo>
                  <a:pt x="1704525" y="0"/>
                  <a:pt x="1752314" y="47789"/>
                  <a:pt x="1752314" y="106739"/>
                </a:cubicBezTo>
                <a:lnTo>
                  <a:pt x="1752314" y="909824"/>
                </a:lnTo>
                <a:cubicBezTo>
                  <a:pt x="1752314" y="968774"/>
                  <a:pt x="1704525" y="1016563"/>
                  <a:pt x="1645575" y="1016563"/>
                </a:cubicBezTo>
                <a:lnTo>
                  <a:pt x="106739" y="1016563"/>
                </a:lnTo>
                <a:cubicBezTo>
                  <a:pt x="47789" y="1016563"/>
                  <a:pt x="0" y="968774"/>
                  <a:pt x="0" y="909824"/>
                </a:cubicBezTo>
                <a:lnTo>
                  <a:pt x="0" y="10673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53" tIns="103653" rIns="103653" bIns="10365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kern="1200" dirty="0" smtClean="0"/>
              <a:t>Herramientas de edición</a:t>
            </a:r>
            <a:endParaRPr lang="es-ES" sz="1900" kern="1200" dirty="0"/>
          </a:p>
        </p:txBody>
      </p:sp>
      <p:sp>
        <p:nvSpPr>
          <p:cNvPr id="13" name="Forma libre 12"/>
          <p:cNvSpPr/>
          <p:nvPr/>
        </p:nvSpPr>
        <p:spPr>
          <a:xfrm>
            <a:off x="2999656" y="4195166"/>
            <a:ext cx="2243256" cy="1142136"/>
          </a:xfrm>
          <a:custGeom>
            <a:avLst/>
            <a:gdLst>
              <a:gd name="connsiteX0" fmla="*/ 0 w 1752314"/>
              <a:gd name="connsiteY0" fmla="*/ 106739 h 1016563"/>
              <a:gd name="connsiteX1" fmla="*/ 106739 w 1752314"/>
              <a:gd name="connsiteY1" fmla="*/ 0 h 1016563"/>
              <a:gd name="connsiteX2" fmla="*/ 1645575 w 1752314"/>
              <a:gd name="connsiteY2" fmla="*/ 0 h 1016563"/>
              <a:gd name="connsiteX3" fmla="*/ 1752314 w 1752314"/>
              <a:gd name="connsiteY3" fmla="*/ 106739 h 1016563"/>
              <a:gd name="connsiteX4" fmla="*/ 1752314 w 1752314"/>
              <a:gd name="connsiteY4" fmla="*/ 909824 h 1016563"/>
              <a:gd name="connsiteX5" fmla="*/ 1645575 w 1752314"/>
              <a:gd name="connsiteY5" fmla="*/ 1016563 h 1016563"/>
              <a:gd name="connsiteX6" fmla="*/ 106739 w 1752314"/>
              <a:gd name="connsiteY6" fmla="*/ 1016563 h 1016563"/>
              <a:gd name="connsiteX7" fmla="*/ 0 w 1752314"/>
              <a:gd name="connsiteY7" fmla="*/ 909824 h 1016563"/>
              <a:gd name="connsiteX8" fmla="*/ 0 w 1752314"/>
              <a:gd name="connsiteY8" fmla="*/ 106739 h 101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314" h="1016563">
                <a:moveTo>
                  <a:pt x="0" y="106739"/>
                </a:moveTo>
                <a:cubicBezTo>
                  <a:pt x="0" y="47789"/>
                  <a:pt x="47789" y="0"/>
                  <a:pt x="106739" y="0"/>
                </a:cubicBezTo>
                <a:lnTo>
                  <a:pt x="1645575" y="0"/>
                </a:lnTo>
                <a:cubicBezTo>
                  <a:pt x="1704525" y="0"/>
                  <a:pt x="1752314" y="47789"/>
                  <a:pt x="1752314" y="106739"/>
                </a:cubicBezTo>
                <a:lnTo>
                  <a:pt x="1752314" y="909824"/>
                </a:lnTo>
                <a:cubicBezTo>
                  <a:pt x="1752314" y="968774"/>
                  <a:pt x="1704525" y="1016563"/>
                  <a:pt x="1645575" y="1016563"/>
                </a:cubicBezTo>
                <a:lnTo>
                  <a:pt x="106739" y="1016563"/>
                </a:lnTo>
                <a:cubicBezTo>
                  <a:pt x="47789" y="1016563"/>
                  <a:pt x="0" y="968774"/>
                  <a:pt x="0" y="909824"/>
                </a:cubicBezTo>
                <a:lnTo>
                  <a:pt x="0" y="10673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653" tIns="103653" rIns="103653" bIns="103653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dirty="0" smtClean="0"/>
              <a:t>Construir microorganismos</a:t>
            </a:r>
            <a:endParaRPr lang="es-ES" sz="1900" kern="1200" dirty="0"/>
          </a:p>
        </p:txBody>
      </p:sp>
      <p:sp>
        <p:nvSpPr>
          <p:cNvPr id="14" name="Forma libre 13"/>
          <p:cNvSpPr/>
          <p:nvPr/>
        </p:nvSpPr>
        <p:spPr>
          <a:xfrm>
            <a:off x="5375920" y="3248979"/>
            <a:ext cx="5987465" cy="2102633"/>
          </a:xfrm>
          <a:custGeom>
            <a:avLst/>
            <a:gdLst>
              <a:gd name="connsiteX0" fmla="*/ 0 w 6274417"/>
              <a:gd name="connsiteY0" fmla="*/ 220776 h 2102633"/>
              <a:gd name="connsiteX1" fmla="*/ 220776 w 6274417"/>
              <a:gd name="connsiteY1" fmla="*/ 0 h 2102633"/>
              <a:gd name="connsiteX2" fmla="*/ 6053641 w 6274417"/>
              <a:gd name="connsiteY2" fmla="*/ 0 h 2102633"/>
              <a:gd name="connsiteX3" fmla="*/ 6274417 w 6274417"/>
              <a:gd name="connsiteY3" fmla="*/ 220776 h 2102633"/>
              <a:gd name="connsiteX4" fmla="*/ 6274417 w 6274417"/>
              <a:gd name="connsiteY4" fmla="*/ 1881857 h 2102633"/>
              <a:gd name="connsiteX5" fmla="*/ 6053641 w 6274417"/>
              <a:gd name="connsiteY5" fmla="*/ 2102633 h 2102633"/>
              <a:gd name="connsiteX6" fmla="*/ 220776 w 6274417"/>
              <a:gd name="connsiteY6" fmla="*/ 2102633 h 2102633"/>
              <a:gd name="connsiteX7" fmla="*/ 0 w 6274417"/>
              <a:gd name="connsiteY7" fmla="*/ 1881857 h 2102633"/>
              <a:gd name="connsiteX8" fmla="*/ 0 w 6274417"/>
              <a:gd name="connsiteY8" fmla="*/ 220776 h 21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4417" h="2102633">
                <a:moveTo>
                  <a:pt x="0" y="220776"/>
                </a:moveTo>
                <a:cubicBezTo>
                  <a:pt x="0" y="98845"/>
                  <a:pt x="98845" y="0"/>
                  <a:pt x="220776" y="0"/>
                </a:cubicBezTo>
                <a:lnTo>
                  <a:pt x="6053641" y="0"/>
                </a:lnTo>
                <a:cubicBezTo>
                  <a:pt x="6175572" y="0"/>
                  <a:pt x="6274417" y="98845"/>
                  <a:pt x="6274417" y="220776"/>
                </a:cubicBezTo>
                <a:lnTo>
                  <a:pt x="6274417" y="1881857"/>
                </a:lnTo>
                <a:cubicBezTo>
                  <a:pt x="6274417" y="2003788"/>
                  <a:pt x="6175572" y="2102633"/>
                  <a:pt x="6053641" y="2102633"/>
                </a:cubicBezTo>
                <a:lnTo>
                  <a:pt x="220776" y="2102633"/>
                </a:lnTo>
                <a:cubicBezTo>
                  <a:pt x="98845" y="2102633"/>
                  <a:pt x="0" y="2003788"/>
                  <a:pt x="0" y="1881857"/>
                </a:cubicBezTo>
                <a:lnTo>
                  <a:pt x="0" y="220776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9923" tIns="239923" rIns="239923" bIns="1251483" numCol="1" spcCol="1270" anchor="t" anchorCtr="0">
            <a:noAutofit/>
          </a:bodyPr>
          <a:lstStyle/>
          <a:p>
            <a:pPr lvl="0" algn="l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600" kern="1200" dirty="0" smtClean="0"/>
              <a:t>CRISPR/Cas9</a:t>
            </a:r>
            <a:endParaRPr lang="es-ES" sz="4600" kern="1200" dirty="0"/>
          </a:p>
        </p:txBody>
      </p:sp>
      <p:sp>
        <p:nvSpPr>
          <p:cNvPr id="15" name="Forma libre 14"/>
          <p:cNvSpPr/>
          <p:nvPr/>
        </p:nvSpPr>
        <p:spPr>
          <a:xfrm>
            <a:off x="5525544" y="4195165"/>
            <a:ext cx="2656974" cy="946185"/>
          </a:xfrm>
          <a:custGeom>
            <a:avLst/>
            <a:gdLst>
              <a:gd name="connsiteX0" fmla="*/ 0 w 2936690"/>
              <a:gd name="connsiteY0" fmla="*/ 99349 h 946185"/>
              <a:gd name="connsiteX1" fmla="*/ 99349 w 2936690"/>
              <a:gd name="connsiteY1" fmla="*/ 0 h 946185"/>
              <a:gd name="connsiteX2" fmla="*/ 2837341 w 2936690"/>
              <a:gd name="connsiteY2" fmla="*/ 0 h 946185"/>
              <a:gd name="connsiteX3" fmla="*/ 2936690 w 2936690"/>
              <a:gd name="connsiteY3" fmla="*/ 99349 h 946185"/>
              <a:gd name="connsiteX4" fmla="*/ 2936690 w 2936690"/>
              <a:gd name="connsiteY4" fmla="*/ 846836 h 946185"/>
              <a:gd name="connsiteX5" fmla="*/ 2837341 w 2936690"/>
              <a:gd name="connsiteY5" fmla="*/ 946185 h 946185"/>
              <a:gd name="connsiteX6" fmla="*/ 99349 w 2936690"/>
              <a:gd name="connsiteY6" fmla="*/ 946185 h 946185"/>
              <a:gd name="connsiteX7" fmla="*/ 0 w 2936690"/>
              <a:gd name="connsiteY7" fmla="*/ 846836 h 946185"/>
              <a:gd name="connsiteX8" fmla="*/ 0 w 2936690"/>
              <a:gd name="connsiteY8" fmla="*/ 99349 h 9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690" h="946185">
                <a:moveTo>
                  <a:pt x="0" y="99349"/>
                </a:moveTo>
                <a:cubicBezTo>
                  <a:pt x="0" y="44480"/>
                  <a:pt x="44480" y="0"/>
                  <a:pt x="99349" y="0"/>
                </a:cubicBezTo>
                <a:lnTo>
                  <a:pt x="2837341" y="0"/>
                </a:lnTo>
                <a:cubicBezTo>
                  <a:pt x="2892210" y="0"/>
                  <a:pt x="2936690" y="44480"/>
                  <a:pt x="2936690" y="99349"/>
                </a:cubicBezTo>
                <a:lnTo>
                  <a:pt x="2936690" y="846836"/>
                </a:lnTo>
                <a:cubicBezTo>
                  <a:pt x="2936690" y="901705"/>
                  <a:pt x="2892210" y="946185"/>
                  <a:pt x="2837341" y="946185"/>
                </a:cubicBezTo>
                <a:lnTo>
                  <a:pt x="99349" y="946185"/>
                </a:lnTo>
                <a:cubicBezTo>
                  <a:pt x="44480" y="946185"/>
                  <a:pt x="0" y="901705"/>
                  <a:pt x="0" y="846836"/>
                </a:cubicBezTo>
                <a:lnTo>
                  <a:pt x="0" y="9934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488" tIns="101488" rIns="101488" bIns="10148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kern="1200" dirty="0" smtClean="0"/>
              <a:t>Modificaciones precisas</a:t>
            </a:r>
            <a:endParaRPr lang="es-ES" sz="1900" kern="1200" dirty="0"/>
          </a:p>
        </p:txBody>
      </p:sp>
      <p:sp>
        <p:nvSpPr>
          <p:cNvPr id="16" name="Forma libre 15"/>
          <p:cNvSpPr/>
          <p:nvPr/>
        </p:nvSpPr>
        <p:spPr>
          <a:xfrm>
            <a:off x="8465150" y="4195165"/>
            <a:ext cx="2737606" cy="946185"/>
          </a:xfrm>
          <a:custGeom>
            <a:avLst/>
            <a:gdLst>
              <a:gd name="connsiteX0" fmla="*/ 0 w 2936690"/>
              <a:gd name="connsiteY0" fmla="*/ 99349 h 946185"/>
              <a:gd name="connsiteX1" fmla="*/ 99349 w 2936690"/>
              <a:gd name="connsiteY1" fmla="*/ 0 h 946185"/>
              <a:gd name="connsiteX2" fmla="*/ 2837341 w 2936690"/>
              <a:gd name="connsiteY2" fmla="*/ 0 h 946185"/>
              <a:gd name="connsiteX3" fmla="*/ 2936690 w 2936690"/>
              <a:gd name="connsiteY3" fmla="*/ 99349 h 946185"/>
              <a:gd name="connsiteX4" fmla="*/ 2936690 w 2936690"/>
              <a:gd name="connsiteY4" fmla="*/ 846836 h 946185"/>
              <a:gd name="connsiteX5" fmla="*/ 2837341 w 2936690"/>
              <a:gd name="connsiteY5" fmla="*/ 946185 h 946185"/>
              <a:gd name="connsiteX6" fmla="*/ 99349 w 2936690"/>
              <a:gd name="connsiteY6" fmla="*/ 946185 h 946185"/>
              <a:gd name="connsiteX7" fmla="*/ 0 w 2936690"/>
              <a:gd name="connsiteY7" fmla="*/ 846836 h 946185"/>
              <a:gd name="connsiteX8" fmla="*/ 0 w 2936690"/>
              <a:gd name="connsiteY8" fmla="*/ 99349 h 9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690" h="946185">
                <a:moveTo>
                  <a:pt x="0" y="99349"/>
                </a:moveTo>
                <a:cubicBezTo>
                  <a:pt x="0" y="44480"/>
                  <a:pt x="44480" y="0"/>
                  <a:pt x="99349" y="0"/>
                </a:cubicBezTo>
                <a:lnTo>
                  <a:pt x="2837341" y="0"/>
                </a:lnTo>
                <a:cubicBezTo>
                  <a:pt x="2892210" y="0"/>
                  <a:pt x="2936690" y="44480"/>
                  <a:pt x="2936690" y="99349"/>
                </a:cubicBezTo>
                <a:lnTo>
                  <a:pt x="2936690" y="846836"/>
                </a:lnTo>
                <a:cubicBezTo>
                  <a:pt x="2936690" y="901705"/>
                  <a:pt x="2892210" y="946185"/>
                  <a:pt x="2837341" y="946185"/>
                </a:cubicBezTo>
                <a:lnTo>
                  <a:pt x="99349" y="946185"/>
                </a:lnTo>
                <a:cubicBezTo>
                  <a:pt x="44480" y="946185"/>
                  <a:pt x="0" y="901705"/>
                  <a:pt x="0" y="846836"/>
                </a:cubicBezTo>
                <a:lnTo>
                  <a:pt x="0" y="99349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488" tIns="101488" rIns="101488" bIns="101488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900" kern="1200" dirty="0" smtClean="0"/>
              <a:t>Eficiencias elevadas</a:t>
            </a:r>
            <a:endParaRPr lang="es-ES" sz="1900" kern="1200" dirty="0"/>
          </a:p>
        </p:txBody>
      </p:sp>
      <p:sp>
        <p:nvSpPr>
          <p:cNvPr id="6" name="Rectángulo 5"/>
          <p:cNvSpPr/>
          <p:nvPr/>
        </p:nvSpPr>
        <p:spPr>
          <a:xfrm>
            <a:off x="191344" y="6381328"/>
            <a:ext cx="3995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</a:rPr>
              <a:t>Lefebre</a:t>
            </a:r>
            <a:r>
              <a:rPr lang="es-EC" sz="1600" dirty="0">
                <a:latin typeface="Calibri" panose="020F0502020204030204" pitchFamily="34" charset="0"/>
              </a:rPr>
              <a:t> &amp; </a:t>
            </a:r>
            <a:r>
              <a:rPr lang="es-EC" sz="1600" dirty="0" err="1">
                <a:latin typeface="Calibri" panose="020F0502020204030204" pitchFamily="34" charset="0"/>
              </a:rPr>
              <a:t>Valvano</a:t>
            </a:r>
            <a:r>
              <a:rPr lang="es-EC" sz="1600" dirty="0">
                <a:latin typeface="Calibri" panose="020F0502020204030204" pitchFamily="34" charset="0"/>
              </a:rPr>
              <a:t>, </a:t>
            </a:r>
            <a:r>
              <a:rPr lang="es-EC" sz="1600" dirty="0" smtClean="0">
                <a:latin typeface="Calibri" panose="020F0502020204030204" pitchFamily="34" charset="0"/>
              </a:rPr>
              <a:t>2002; </a:t>
            </a:r>
            <a:r>
              <a:rPr lang="es-EC" sz="1600" dirty="0">
                <a:latin typeface="Calibri" panose="020F0502020204030204" pitchFamily="34" charset="0"/>
              </a:rPr>
              <a:t>Y. </a:t>
            </a:r>
            <a:r>
              <a:rPr lang="es-EC" sz="1600" dirty="0" err="1">
                <a:latin typeface="Calibri" panose="020F0502020204030204" pitchFamily="34" charset="0"/>
              </a:rPr>
              <a:t>Jiang</a:t>
            </a:r>
            <a:r>
              <a:rPr lang="es-EC" sz="1600" dirty="0">
                <a:latin typeface="Calibri" panose="020F0502020204030204" pitchFamily="34" charset="0"/>
              </a:rPr>
              <a:t> et al., 2015</a:t>
            </a:r>
            <a:r>
              <a:rPr lang="es-EC" sz="1600" dirty="0" smtClean="0">
                <a:latin typeface="Calibri" panose="020F0502020204030204" pitchFamily="34" charset="0"/>
              </a:rPr>
              <a:t>)</a:t>
            </a:r>
            <a:endParaRPr lang="es-EC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19337" y="697376"/>
            <a:ext cx="11881320" cy="5107605"/>
            <a:chOff x="119337" y="697376"/>
            <a:chExt cx="11881320" cy="5107605"/>
          </a:xfrm>
        </p:grpSpPr>
        <p:sp>
          <p:nvSpPr>
            <p:cNvPr id="8" name="Forma libre 7"/>
            <p:cNvSpPr/>
            <p:nvPr/>
          </p:nvSpPr>
          <p:spPr>
            <a:xfrm>
              <a:off x="119337" y="697376"/>
              <a:ext cx="11881320" cy="767520"/>
            </a:xfrm>
            <a:custGeom>
              <a:avLst/>
              <a:gdLst>
                <a:gd name="connsiteX0" fmla="*/ 0 w 11881320"/>
                <a:gd name="connsiteY0" fmla="*/ 127923 h 767520"/>
                <a:gd name="connsiteX1" fmla="*/ 127923 w 11881320"/>
                <a:gd name="connsiteY1" fmla="*/ 0 h 767520"/>
                <a:gd name="connsiteX2" fmla="*/ 11753397 w 11881320"/>
                <a:gd name="connsiteY2" fmla="*/ 0 h 767520"/>
                <a:gd name="connsiteX3" fmla="*/ 11881320 w 11881320"/>
                <a:gd name="connsiteY3" fmla="*/ 127923 h 767520"/>
                <a:gd name="connsiteX4" fmla="*/ 11881320 w 11881320"/>
                <a:gd name="connsiteY4" fmla="*/ 639597 h 767520"/>
                <a:gd name="connsiteX5" fmla="*/ 11753397 w 11881320"/>
                <a:gd name="connsiteY5" fmla="*/ 767520 h 767520"/>
                <a:gd name="connsiteX6" fmla="*/ 127923 w 11881320"/>
                <a:gd name="connsiteY6" fmla="*/ 767520 h 767520"/>
                <a:gd name="connsiteX7" fmla="*/ 0 w 11881320"/>
                <a:gd name="connsiteY7" fmla="*/ 639597 h 767520"/>
                <a:gd name="connsiteX8" fmla="*/ 0 w 11881320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1320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11753397" y="0"/>
                  </a:lnTo>
                  <a:cubicBezTo>
                    <a:pt x="11824047" y="0"/>
                    <a:pt x="11881320" y="57273"/>
                    <a:pt x="11881320" y="127923"/>
                  </a:cubicBezTo>
                  <a:lnTo>
                    <a:pt x="11881320" y="639597"/>
                  </a:lnTo>
                  <a:cubicBezTo>
                    <a:pt x="11881320" y="710247"/>
                    <a:pt x="11824047" y="767520"/>
                    <a:pt x="11753397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387" tIns="159387" rIns="159387" bIns="159387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b="1" u="none" kern="1200" dirty="0" smtClean="0">
                  <a:latin typeface="Calibri" panose="020F0502020204030204" pitchFamily="34" charset="0"/>
                </a:rPr>
                <a:t>Objetivo General</a:t>
              </a:r>
              <a:endParaRPr lang="es-ES" sz="3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>
              <a:off x="119337" y="1460501"/>
              <a:ext cx="11881320" cy="794880"/>
            </a:xfrm>
            <a:custGeom>
              <a:avLst/>
              <a:gdLst>
                <a:gd name="connsiteX0" fmla="*/ 0 w 11881320"/>
                <a:gd name="connsiteY0" fmla="*/ 0 h 794880"/>
                <a:gd name="connsiteX1" fmla="*/ 11881320 w 11881320"/>
                <a:gd name="connsiteY1" fmla="*/ 0 h 794880"/>
                <a:gd name="connsiteX2" fmla="*/ 11881320 w 11881320"/>
                <a:gd name="connsiteY2" fmla="*/ 794880 h 794880"/>
                <a:gd name="connsiteX3" fmla="*/ 0 w 11881320"/>
                <a:gd name="connsiteY3" fmla="*/ 794880 h 794880"/>
                <a:gd name="connsiteX4" fmla="*/ 0 w 11881320"/>
                <a:gd name="connsiteY4" fmla="*/ 0 h 79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1320" h="794880">
                  <a:moveTo>
                    <a:pt x="0" y="0"/>
                  </a:moveTo>
                  <a:lnTo>
                    <a:pt x="11881320" y="0"/>
                  </a:lnTo>
                  <a:lnTo>
                    <a:pt x="11881320" y="794880"/>
                  </a:lnTo>
                  <a:lnTo>
                    <a:pt x="0" y="7948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7232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C" sz="2500" kern="1200" dirty="0" smtClean="0">
                  <a:latin typeface="Calibri" panose="020F0502020204030204" pitchFamily="34" charset="0"/>
                </a:rPr>
                <a:t>Adaptar el sistema CRISPR /Cas9 para edición genética en el microorganismo no modelo </a:t>
              </a:r>
              <a:r>
                <a:rPr lang="es-EC" sz="2500" i="1" kern="1200" dirty="0" smtClean="0">
                  <a:latin typeface="Calibri" panose="020F0502020204030204" pitchFamily="34" charset="0"/>
                </a:rPr>
                <a:t>Burkholderia sacchari</a:t>
              </a:r>
              <a:r>
                <a:rPr lang="es-EC" sz="2500" kern="1200" dirty="0" smtClean="0">
                  <a:latin typeface="Calibri" panose="020F0502020204030204" pitchFamily="34" charset="0"/>
                </a:rPr>
                <a:t>.</a:t>
              </a:r>
              <a:endParaRPr lang="es-ES" sz="25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119337" y="2191532"/>
              <a:ext cx="11881320" cy="767520"/>
            </a:xfrm>
            <a:custGeom>
              <a:avLst/>
              <a:gdLst>
                <a:gd name="connsiteX0" fmla="*/ 0 w 11881320"/>
                <a:gd name="connsiteY0" fmla="*/ 127923 h 767520"/>
                <a:gd name="connsiteX1" fmla="*/ 127923 w 11881320"/>
                <a:gd name="connsiteY1" fmla="*/ 0 h 767520"/>
                <a:gd name="connsiteX2" fmla="*/ 11753397 w 11881320"/>
                <a:gd name="connsiteY2" fmla="*/ 0 h 767520"/>
                <a:gd name="connsiteX3" fmla="*/ 11881320 w 11881320"/>
                <a:gd name="connsiteY3" fmla="*/ 127923 h 767520"/>
                <a:gd name="connsiteX4" fmla="*/ 11881320 w 11881320"/>
                <a:gd name="connsiteY4" fmla="*/ 639597 h 767520"/>
                <a:gd name="connsiteX5" fmla="*/ 11753397 w 11881320"/>
                <a:gd name="connsiteY5" fmla="*/ 767520 h 767520"/>
                <a:gd name="connsiteX6" fmla="*/ 127923 w 11881320"/>
                <a:gd name="connsiteY6" fmla="*/ 767520 h 767520"/>
                <a:gd name="connsiteX7" fmla="*/ 0 w 11881320"/>
                <a:gd name="connsiteY7" fmla="*/ 639597 h 767520"/>
                <a:gd name="connsiteX8" fmla="*/ 0 w 11881320"/>
                <a:gd name="connsiteY8" fmla="*/ 127923 h 76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1320" h="767520">
                  <a:moveTo>
                    <a:pt x="0" y="127923"/>
                  </a:moveTo>
                  <a:cubicBezTo>
                    <a:pt x="0" y="57273"/>
                    <a:pt x="57273" y="0"/>
                    <a:pt x="127923" y="0"/>
                  </a:cubicBezTo>
                  <a:lnTo>
                    <a:pt x="11753397" y="0"/>
                  </a:lnTo>
                  <a:cubicBezTo>
                    <a:pt x="11824047" y="0"/>
                    <a:pt x="11881320" y="57273"/>
                    <a:pt x="11881320" y="127923"/>
                  </a:cubicBezTo>
                  <a:lnTo>
                    <a:pt x="11881320" y="639597"/>
                  </a:lnTo>
                  <a:cubicBezTo>
                    <a:pt x="11881320" y="710247"/>
                    <a:pt x="11824047" y="767520"/>
                    <a:pt x="11753397" y="767520"/>
                  </a:cubicBezTo>
                  <a:lnTo>
                    <a:pt x="127923" y="767520"/>
                  </a:lnTo>
                  <a:cubicBezTo>
                    <a:pt x="57273" y="767520"/>
                    <a:pt x="0" y="710247"/>
                    <a:pt x="0" y="639597"/>
                  </a:cubicBezTo>
                  <a:lnTo>
                    <a:pt x="0" y="127923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9387" tIns="159387" rIns="159387" bIns="159387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200" b="1" u="none" kern="1200" dirty="0" smtClean="0">
                  <a:latin typeface="Calibri" panose="020F0502020204030204" pitchFamily="34" charset="0"/>
                </a:rPr>
                <a:t>Objetivos específicos</a:t>
              </a:r>
              <a:endParaRPr lang="es-ES" sz="3200" kern="1200" dirty="0">
                <a:latin typeface="Calibri" panose="020F0502020204030204" pitchFamily="34" charset="0"/>
              </a:endParaRPr>
            </a:p>
          </p:txBody>
        </p:sp>
        <p:sp>
          <p:nvSpPr>
            <p:cNvPr id="11" name="Forma libre 10"/>
            <p:cNvSpPr/>
            <p:nvPr/>
          </p:nvSpPr>
          <p:spPr>
            <a:xfrm>
              <a:off x="119337" y="3022901"/>
              <a:ext cx="11881320" cy="2782080"/>
            </a:xfrm>
            <a:custGeom>
              <a:avLst/>
              <a:gdLst>
                <a:gd name="connsiteX0" fmla="*/ 0 w 11881320"/>
                <a:gd name="connsiteY0" fmla="*/ 0 h 2782080"/>
                <a:gd name="connsiteX1" fmla="*/ 11881320 w 11881320"/>
                <a:gd name="connsiteY1" fmla="*/ 0 h 2782080"/>
                <a:gd name="connsiteX2" fmla="*/ 11881320 w 11881320"/>
                <a:gd name="connsiteY2" fmla="*/ 2782080 h 2782080"/>
                <a:gd name="connsiteX3" fmla="*/ 0 w 11881320"/>
                <a:gd name="connsiteY3" fmla="*/ 2782080 h 2782080"/>
                <a:gd name="connsiteX4" fmla="*/ 0 w 11881320"/>
                <a:gd name="connsiteY4" fmla="*/ 0 h 278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1320" h="2782080">
                  <a:moveTo>
                    <a:pt x="0" y="0"/>
                  </a:moveTo>
                  <a:lnTo>
                    <a:pt x="11881320" y="0"/>
                  </a:lnTo>
                  <a:lnTo>
                    <a:pt x="11881320" y="2782080"/>
                  </a:lnTo>
                  <a:lnTo>
                    <a:pt x="0" y="27820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7232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C" sz="2500" kern="1200" dirty="0" smtClean="0">
                  <a:latin typeface="Calibri" panose="020F0502020204030204" pitchFamily="34" charset="0"/>
                </a:rPr>
                <a:t>Caracterizar de forma microbiológica a </a:t>
              </a:r>
              <a:r>
                <a:rPr lang="es-EC" sz="2500" i="1" kern="1200" dirty="0" smtClean="0">
                  <a:latin typeface="Calibri" panose="020F0502020204030204" pitchFamily="34" charset="0"/>
                </a:rPr>
                <a:t>Burkholderia sacchari.</a:t>
              </a:r>
              <a:endParaRPr lang="es-ES" sz="2500" kern="1200" dirty="0">
                <a:latin typeface="Calibri" panose="020F0502020204030204" pitchFamily="34" charset="0"/>
              </a:endParaRP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C" sz="2500" kern="1200" dirty="0" smtClean="0">
                  <a:latin typeface="Calibri" panose="020F0502020204030204" pitchFamily="34" charset="0"/>
                </a:rPr>
                <a:t>Diseñar in silico el plásmido para la expresión de la proteína Cas9 en </a:t>
              </a:r>
              <a:r>
                <a:rPr lang="es-EC" sz="2500" i="1" kern="1200" dirty="0" smtClean="0">
                  <a:latin typeface="Calibri" panose="020F0502020204030204" pitchFamily="34" charset="0"/>
                </a:rPr>
                <a:t>Burkholderia sacchari</a:t>
              </a:r>
              <a:r>
                <a:rPr lang="es-EC" sz="2500" kern="1200" dirty="0" smtClean="0">
                  <a:latin typeface="Calibri" panose="020F0502020204030204" pitchFamily="34" charset="0"/>
                </a:rPr>
                <a:t>.</a:t>
              </a:r>
              <a:endParaRPr lang="es-EC" sz="2500" kern="1200" dirty="0">
                <a:latin typeface="Calibri" panose="020F0502020204030204" pitchFamily="34" charset="0"/>
              </a:endParaRP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C" sz="2500" kern="1200" dirty="0" smtClean="0">
                  <a:latin typeface="Calibri" panose="020F0502020204030204" pitchFamily="34" charset="0"/>
                </a:rPr>
                <a:t>Construir el plásmido de expresión de la proteína Cas9, para </a:t>
              </a:r>
              <a:r>
                <a:rPr lang="es-EC" sz="2500" i="1" kern="1200" dirty="0" smtClean="0">
                  <a:latin typeface="Calibri" panose="020F0502020204030204" pitchFamily="34" charset="0"/>
                </a:rPr>
                <a:t>Burkholderia sacchari</a:t>
              </a:r>
              <a:r>
                <a:rPr lang="es-EC" sz="2500" kern="1200" dirty="0" smtClean="0">
                  <a:latin typeface="Calibri" panose="020F0502020204030204" pitchFamily="34" charset="0"/>
                </a:rPr>
                <a:t>, mediante la técnica GIBSON </a:t>
              </a:r>
              <a:r>
                <a:rPr lang="es-EC" sz="2500" kern="1200" dirty="0" err="1" smtClean="0">
                  <a:latin typeface="Calibri" panose="020F0502020204030204" pitchFamily="34" charset="0"/>
                </a:rPr>
                <a:t>assembly</a:t>
              </a:r>
              <a:r>
                <a:rPr lang="es-EC" sz="2500" kern="1200" dirty="0" smtClean="0">
                  <a:latin typeface="Calibri" panose="020F0502020204030204" pitchFamily="34" charset="0"/>
                </a:rPr>
                <a:t>.</a:t>
              </a:r>
              <a:endParaRPr lang="es-EC" sz="2500" kern="1200" dirty="0">
                <a:latin typeface="Calibri" panose="020F0502020204030204" pitchFamily="34" charset="0"/>
              </a:endParaRPr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s-EC" sz="2500" kern="1200" dirty="0" smtClean="0">
                  <a:latin typeface="Calibri" panose="020F0502020204030204" pitchFamily="34" charset="0"/>
                </a:rPr>
                <a:t>Obtener clones de </a:t>
              </a:r>
              <a:r>
                <a:rPr lang="es-EC" sz="2500" i="1" kern="1200" dirty="0" smtClean="0">
                  <a:latin typeface="Calibri" panose="020F0502020204030204" pitchFamily="34" charset="0"/>
                </a:rPr>
                <a:t>Burkholderia sacchari, </a:t>
              </a:r>
              <a:r>
                <a:rPr lang="es-EC" sz="2500" kern="1200" dirty="0" smtClean="0">
                  <a:latin typeface="Calibri" panose="020F0502020204030204" pitchFamily="34" charset="0"/>
                </a:rPr>
                <a:t>que contengan los plásmidos de expresión de la proteína Cas9. </a:t>
              </a:r>
              <a:endParaRPr lang="es-EC" sz="25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91344" y="11663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OBJETIVOS</a:t>
            </a:r>
            <a:endParaRPr lang="es-EC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15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8208" y="980728"/>
            <a:ext cx="3572164" cy="481728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51584" y="660083"/>
            <a:ext cx="2379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Sistema CRISPR/Cas9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400256" y="660083"/>
            <a:ext cx="193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Gibson </a:t>
            </a:r>
            <a:r>
              <a:rPr lang="es-EC" sz="2000" dirty="0" err="1" smtClean="0">
                <a:latin typeface="Calibri" panose="020F0502020204030204" pitchFamily="34" charset="0"/>
              </a:rPr>
              <a:t>assembly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7367" y="161852"/>
            <a:ext cx="2331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MARCO TEÓRICO</a:t>
            </a:r>
            <a:endParaRPr lang="es-EC" sz="2400" dirty="0">
              <a:latin typeface="Calibri" panose="020F050202020403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51384" y="6381328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Calibri" panose="020F0502020204030204" pitchFamily="34" charset="0"/>
              </a:rPr>
              <a:t>(</a:t>
            </a:r>
            <a:r>
              <a:rPr lang="es-EC" sz="1600" dirty="0" err="1" smtClean="0">
                <a:latin typeface="Calibri" panose="020F0502020204030204" pitchFamily="34" charset="0"/>
              </a:rPr>
              <a:t>You</a:t>
            </a:r>
            <a:r>
              <a:rPr lang="es-EC" sz="1600" dirty="0" smtClean="0">
                <a:latin typeface="Calibri" panose="020F0502020204030204" pitchFamily="34" charset="0"/>
              </a:rPr>
              <a:t> </a:t>
            </a:r>
            <a:r>
              <a:rPr lang="es-EC" sz="1600" dirty="0">
                <a:latin typeface="Calibri" panose="020F0502020204030204" pitchFamily="34" charset="0"/>
              </a:rPr>
              <a:t>et al., </a:t>
            </a:r>
            <a:r>
              <a:rPr lang="es-EC" sz="1600" dirty="0" smtClean="0">
                <a:latin typeface="Calibri" panose="020F0502020204030204" pitchFamily="34" charset="0"/>
              </a:rPr>
              <a:t>2019; Gibson </a:t>
            </a:r>
            <a:r>
              <a:rPr lang="es-EC" sz="1600" dirty="0">
                <a:latin typeface="Calibri" panose="020F0502020204030204" pitchFamily="34" charset="0"/>
              </a:rPr>
              <a:t>et al., </a:t>
            </a:r>
            <a:r>
              <a:rPr lang="es-EC" sz="1600" dirty="0" smtClean="0">
                <a:latin typeface="Calibri" panose="020F0502020204030204" pitchFamily="34" charset="0"/>
              </a:rPr>
              <a:t>2009; </a:t>
            </a:r>
            <a:r>
              <a:rPr lang="es-EC" sz="1600" dirty="0" err="1">
                <a:latin typeface="Calibri" panose="020F0502020204030204" pitchFamily="34" charset="0"/>
              </a:rPr>
              <a:t>Geneious</a:t>
            </a:r>
            <a:r>
              <a:rPr lang="es-EC" sz="1600" dirty="0">
                <a:latin typeface="Calibri" panose="020F0502020204030204" pitchFamily="34" charset="0"/>
              </a:rPr>
              <a:t>, </a:t>
            </a:r>
            <a:r>
              <a:rPr lang="es-EC" sz="1600" dirty="0" smtClean="0">
                <a:latin typeface="Calibri" panose="020F0502020204030204" pitchFamily="34" charset="0"/>
              </a:rPr>
              <a:t>2020)</a:t>
            </a:r>
            <a:endParaRPr lang="es-EC" sz="1600" dirty="0">
              <a:latin typeface="Calibri" panose="020F0502020204030204" pitchFamily="34" charset="0"/>
            </a:endParaRPr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7216" y="1412776"/>
            <a:ext cx="648145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9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 doblada hacia arriba 8"/>
          <p:cNvSpPr/>
          <p:nvPr/>
        </p:nvSpPr>
        <p:spPr>
          <a:xfrm rot="5400000">
            <a:off x="896500" y="1461953"/>
            <a:ext cx="654195" cy="82385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orma libre 9"/>
          <p:cNvSpPr/>
          <p:nvPr/>
        </p:nvSpPr>
        <p:spPr>
          <a:xfrm>
            <a:off x="263353" y="610746"/>
            <a:ext cx="2031595" cy="1101968"/>
          </a:xfrm>
          <a:custGeom>
            <a:avLst/>
            <a:gdLst>
              <a:gd name="connsiteX0" fmla="*/ 0 w 1836605"/>
              <a:gd name="connsiteY0" fmla="*/ 183698 h 1101968"/>
              <a:gd name="connsiteX1" fmla="*/ 183698 w 1836605"/>
              <a:gd name="connsiteY1" fmla="*/ 0 h 1101968"/>
              <a:gd name="connsiteX2" fmla="*/ 1652907 w 1836605"/>
              <a:gd name="connsiteY2" fmla="*/ 0 h 1101968"/>
              <a:gd name="connsiteX3" fmla="*/ 1836605 w 1836605"/>
              <a:gd name="connsiteY3" fmla="*/ 183698 h 1101968"/>
              <a:gd name="connsiteX4" fmla="*/ 1836605 w 1836605"/>
              <a:gd name="connsiteY4" fmla="*/ 918270 h 1101968"/>
              <a:gd name="connsiteX5" fmla="*/ 1652907 w 1836605"/>
              <a:gd name="connsiteY5" fmla="*/ 1101968 h 1101968"/>
              <a:gd name="connsiteX6" fmla="*/ 183698 w 1836605"/>
              <a:gd name="connsiteY6" fmla="*/ 1101968 h 1101968"/>
              <a:gd name="connsiteX7" fmla="*/ 0 w 1836605"/>
              <a:gd name="connsiteY7" fmla="*/ 918270 h 1101968"/>
              <a:gd name="connsiteX8" fmla="*/ 0 w 1836605"/>
              <a:gd name="connsiteY8" fmla="*/ 183698 h 110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6605" h="1101968">
                <a:moveTo>
                  <a:pt x="0" y="183698"/>
                </a:moveTo>
                <a:cubicBezTo>
                  <a:pt x="0" y="82244"/>
                  <a:pt x="82244" y="0"/>
                  <a:pt x="183698" y="0"/>
                </a:cubicBezTo>
                <a:lnTo>
                  <a:pt x="1652907" y="0"/>
                </a:lnTo>
                <a:cubicBezTo>
                  <a:pt x="1754361" y="0"/>
                  <a:pt x="1836605" y="82244"/>
                  <a:pt x="1836605" y="183698"/>
                </a:cubicBezTo>
                <a:lnTo>
                  <a:pt x="1836605" y="918270"/>
                </a:lnTo>
                <a:cubicBezTo>
                  <a:pt x="1836605" y="1019724"/>
                  <a:pt x="1754361" y="1101968"/>
                  <a:pt x="1652907" y="1101968"/>
                </a:cubicBezTo>
                <a:lnTo>
                  <a:pt x="183698" y="1101968"/>
                </a:lnTo>
                <a:cubicBezTo>
                  <a:pt x="82244" y="1101968"/>
                  <a:pt x="0" y="1019724"/>
                  <a:pt x="0" y="918270"/>
                </a:cubicBezTo>
                <a:lnTo>
                  <a:pt x="0" y="18369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763" tIns="114763" rIns="114763" bIns="11476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0" u="none" kern="1200" dirty="0" smtClean="0">
                <a:latin typeface="Calibri" panose="020F0502020204030204" pitchFamily="34" charset="0"/>
              </a:rPr>
              <a:t>Caracterización </a:t>
            </a:r>
            <a:r>
              <a:rPr lang="es-EC" sz="1600" b="0" u="none" kern="0" baseline="0" dirty="0" smtClean="0">
                <a:latin typeface="Calibri" panose="020F0502020204030204" pitchFamily="34" charset="0"/>
              </a:rPr>
              <a:t>microbiológica</a:t>
            </a:r>
            <a:r>
              <a:rPr lang="es-EC" sz="1600" b="0" u="none" kern="1200" dirty="0" smtClean="0">
                <a:latin typeface="Calibri" panose="020F0502020204030204" pitchFamily="34" charset="0"/>
              </a:rPr>
              <a:t> de </a:t>
            </a:r>
            <a:r>
              <a:rPr lang="es-EC" sz="1600" b="0" i="1" u="none" kern="1200" dirty="0" smtClean="0">
                <a:latin typeface="Calibri" panose="020F0502020204030204" pitchFamily="34" charset="0"/>
              </a:rPr>
              <a:t>Burkholderia sacchari</a:t>
            </a:r>
            <a:endParaRPr lang="es-ES" sz="1600" b="0" kern="1200" dirty="0">
              <a:latin typeface="Calibri" panose="020F0502020204030204" pitchFamily="34" charset="0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2255504" y="701242"/>
            <a:ext cx="2140434" cy="777857"/>
          </a:xfrm>
          <a:custGeom>
            <a:avLst/>
            <a:gdLst>
              <a:gd name="connsiteX0" fmla="*/ 0 w 1934998"/>
              <a:gd name="connsiteY0" fmla="*/ 0 h 777857"/>
              <a:gd name="connsiteX1" fmla="*/ 1934998 w 1934998"/>
              <a:gd name="connsiteY1" fmla="*/ 0 h 777857"/>
              <a:gd name="connsiteX2" fmla="*/ 1934998 w 1934998"/>
              <a:gd name="connsiteY2" fmla="*/ 777857 h 777857"/>
              <a:gd name="connsiteX3" fmla="*/ 0 w 1934998"/>
              <a:gd name="connsiteY3" fmla="*/ 777857 h 777857"/>
              <a:gd name="connsiteX4" fmla="*/ 0 w 1934998"/>
              <a:gd name="connsiteY4" fmla="*/ 0 h 77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998" h="777857">
                <a:moveTo>
                  <a:pt x="0" y="0"/>
                </a:moveTo>
                <a:lnTo>
                  <a:pt x="1934998" y="0"/>
                </a:lnTo>
                <a:lnTo>
                  <a:pt x="1934998" y="777857"/>
                </a:lnTo>
                <a:lnTo>
                  <a:pt x="0" y="777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600" b="0" kern="1200" dirty="0" smtClean="0">
                <a:latin typeface="Calibri" panose="020F0502020204030204" pitchFamily="34" charset="0"/>
              </a:rPr>
              <a:t>UTE_PM_S019</a:t>
            </a:r>
            <a:endParaRPr lang="es-ES" sz="1600" kern="1200" dirty="0">
              <a:latin typeface="Calibri" panose="020F050202020403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600" b="0" kern="1200" dirty="0" smtClean="0">
                <a:latin typeface="Calibri" panose="020F0502020204030204" pitchFamily="34" charset="0"/>
              </a:rPr>
              <a:t>UTE_EM_S020</a:t>
            </a:r>
            <a:endParaRPr lang="es-EC" sz="1600" b="1" kern="1200" dirty="0">
              <a:latin typeface="Calibri" panose="020F0502020204030204" pitchFamily="34" charset="0"/>
            </a:endParaRPr>
          </a:p>
        </p:txBody>
      </p:sp>
      <p:sp>
        <p:nvSpPr>
          <p:cNvPr id="12" name="Flecha doblada hacia arriba 11"/>
          <p:cNvSpPr/>
          <p:nvPr/>
        </p:nvSpPr>
        <p:spPr>
          <a:xfrm rot="5400000">
            <a:off x="2379775" y="2488299"/>
            <a:ext cx="654195" cy="82385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 12"/>
          <p:cNvSpPr/>
          <p:nvPr/>
        </p:nvSpPr>
        <p:spPr>
          <a:xfrm>
            <a:off x="2169878" y="1630144"/>
            <a:ext cx="2063073" cy="1119035"/>
          </a:xfrm>
          <a:custGeom>
            <a:avLst/>
            <a:gdLst>
              <a:gd name="connsiteX0" fmla="*/ 0 w 1865062"/>
              <a:gd name="connsiteY0" fmla="*/ 186543 h 1119035"/>
              <a:gd name="connsiteX1" fmla="*/ 186543 w 1865062"/>
              <a:gd name="connsiteY1" fmla="*/ 0 h 1119035"/>
              <a:gd name="connsiteX2" fmla="*/ 1678519 w 1865062"/>
              <a:gd name="connsiteY2" fmla="*/ 0 h 1119035"/>
              <a:gd name="connsiteX3" fmla="*/ 1865062 w 1865062"/>
              <a:gd name="connsiteY3" fmla="*/ 186543 h 1119035"/>
              <a:gd name="connsiteX4" fmla="*/ 1865062 w 1865062"/>
              <a:gd name="connsiteY4" fmla="*/ 932492 h 1119035"/>
              <a:gd name="connsiteX5" fmla="*/ 1678519 w 1865062"/>
              <a:gd name="connsiteY5" fmla="*/ 1119035 h 1119035"/>
              <a:gd name="connsiteX6" fmla="*/ 186543 w 1865062"/>
              <a:gd name="connsiteY6" fmla="*/ 1119035 h 1119035"/>
              <a:gd name="connsiteX7" fmla="*/ 0 w 1865062"/>
              <a:gd name="connsiteY7" fmla="*/ 932492 h 1119035"/>
              <a:gd name="connsiteX8" fmla="*/ 0 w 1865062"/>
              <a:gd name="connsiteY8" fmla="*/ 186543 h 111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5062" h="1119035">
                <a:moveTo>
                  <a:pt x="0" y="186543"/>
                </a:moveTo>
                <a:cubicBezTo>
                  <a:pt x="0" y="83518"/>
                  <a:pt x="83518" y="0"/>
                  <a:pt x="186543" y="0"/>
                </a:cubicBezTo>
                <a:lnTo>
                  <a:pt x="1678519" y="0"/>
                </a:lnTo>
                <a:cubicBezTo>
                  <a:pt x="1781544" y="0"/>
                  <a:pt x="1865062" y="83518"/>
                  <a:pt x="1865062" y="186543"/>
                </a:cubicBezTo>
                <a:lnTo>
                  <a:pt x="1865062" y="932492"/>
                </a:lnTo>
                <a:cubicBezTo>
                  <a:pt x="1865062" y="1035517"/>
                  <a:pt x="1781544" y="1119035"/>
                  <a:pt x="1678519" y="1119035"/>
                </a:cubicBezTo>
                <a:lnTo>
                  <a:pt x="186543" y="1119035"/>
                </a:lnTo>
                <a:cubicBezTo>
                  <a:pt x="83518" y="1119035"/>
                  <a:pt x="0" y="1035517"/>
                  <a:pt x="0" y="932492"/>
                </a:cubicBezTo>
                <a:lnTo>
                  <a:pt x="0" y="1865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217" tIns="123217" rIns="123217" bIns="12321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kern="1200" dirty="0" smtClean="0">
                <a:latin typeface="Calibri" panose="020F0502020204030204" pitchFamily="34" charset="0"/>
              </a:rPr>
              <a:t>Pruebas de clonación en </a:t>
            </a:r>
            <a:r>
              <a:rPr lang="es-EC" sz="1800" i="1" kern="1200" dirty="0" smtClean="0">
                <a:latin typeface="Calibri" panose="020F0502020204030204" pitchFamily="34" charset="0"/>
              </a:rPr>
              <a:t>Burkholderia sacchari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4224928" y="1862374"/>
            <a:ext cx="2140434" cy="623043"/>
          </a:xfrm>
          <a:custGeom>
            <a:avLst/>
            <a:gdLst>
              <a:gd name="connsiteX0" fmla="*/ 0 w 1934998"/>
              <a:gd name="connsiteY0" fmla="*/ 0 h 623043"/>
              <a:gd name="connsiteX1" fmla="*/ 1934998 w 1934998"/>
              <a:gd name="connsiteY1" fmla="*/ 0 h 623043"/>
              <a:gd name="connsiteX2" fmla="*/ 1934998 w 1934998"/>
              <a:gd name="connsiteY2" fmla="*/ 623043 h 623043"/>
              <a:gd name="connsiteX3" fmla="*/ 0 w 1934998"/>
              <a:gd name="connsiteY3" fmla="*/ 623043 h 623043"/>
              <a:gd name="connsiteX4" fmla="*/ 0 w 1934998"/>
              <a:gd name="connsiteY4" fmla="*/ 0 h 62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998" h="623043">
                <a:moveTo>
                  <a:pt x="0" y="0"/>
                </a:moveTo>
                <a:lnTo>
                  <a:pt x="1934998" y="0"/>
                </a:lnTo>
                <a:lnTo>
                  <a:pt x="1934998" y="623043"/>
                </a:lnTo>
                <a:lnTo>
                  <a:pt x="0" y="623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800" b="0" kern="1200" dirty="0" smtClean="0">
                <a:latin typeface="Calibri" panose="020F0502020204030204" pitchFamily="34" charset="0"/>
              </a:rPr>
              <a:t>pA1C_RFP, pB5C_GFP y pS5C_GFP </a:t>
            </a:r>
            <a:endParaRPr lang="es-ES" sz="1800" b="0" kern="1200" dirty="0">
              <a:latin typeface="Calibri" panose="020F0502020204030204" pitchFamily="34" charset="0"/>
            </a:endParaRPr>
          </a:p>
        </p:txBody>
      </p:sp>
      <p:sp>
        <p:nvSpPr>
          <p:cNvPr id="15" name="Flecha doblada hacia arriba 14"/>
          <p:cNvSpPr/>
          <p:nvPr/>
        </p:nvSpPr>
        <p:spPr>
          <a:xfrm rot="5400000">
            <a:off x="3928397" y="3294384"/>
            <a:ext cx="654195" cy="82385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a libre 15"/>
          <p:cNvSpPr/>
          <p:nvPr/>
        </p:nvSpPr>
        <p:spPr>
          <a:xfrm>
            <a:off x="3608297" y="2842632"/>
            <a:ext cx="2070200" cy="561448"/>
          </a:xfrm>
          <a:custGeom>
            <a:avLst/>
            <a:gdLst>
              <a:gd name="connsiteX0" fmla="*/ 0 w 1871505"/>
              <a:gd name="connsiteY0" fmla="*/ 93593 h 561448"/>
              <a:gd name="connsiteX1" fmla="*/ 93593 w 1871505"/>
              <a:gd name="connsiteY1" fmla="*/ 0 h 561448"/>
              <a:gd name="connsiteX2" fmla="*/ 1777912 w 1871505"/>
              <a:gd name="connsiteY2" fmla="*/ 0 h 561448"/>
              <a:gd name="connsiteX3" fmla="*/ 1871505 w 1871505"/>
              <a:gd name="connsiteY3" fmla="*/ 93593 h 561448"/>
              <a:gd name="connsiteX4" fmla="*/ 1871505 w 1871505"/>
              <a:gd name="connsiteY4" fmla="*/ 467855 h 561448"/>
              <a:gd name="connsiteX5" fmla="*/ 1777912 w 1871505"/>
              <a:gd name="connsiteY5" fmla="*/ 561448 h 561448"/>
              <a:gd name="connsiteX6" fmla="*/ 93593 w 1871505"/>
              <a:gd name="connsiteY6" fmla="*/ 561448 h 561448"/>
              <a:gd name="connsiteX7" fmla="*/ 0 w 1871505"/>
              <a:gd name="connsiteY7" fmla="*/ 467855 h 561448"/>
              <a:gd name="connsiteX8" fmla="*/ 0 w 1871505"/>
              <a:gd name="connsiteY8" fmla="*/ 93593 h 56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1505" h="561448">
                <a:moveTo>
                  <a:pt x="0" y="93593"/>
                </a:moveTo>
                <a:cubicBezTo>
                  <a:pt x="0" y="41903"/>
                  <a:pt x="41903" y="0"/>
                  <a:pt x="93593" y="0"/>
                </a:cubicBezTo>
                <a:lnTo>
                  <a:pt x="1777912" y="0"/>
                </a:lnTo>
                <a:cubicBezTo>
                  <a:pt x="1829602" y="0"/>
                  <a:pt x="1871505" y="41903"/>
                  <a:pt x="1871505" y="93593"/>
                </a:cubicBezTo>
                <a:lnTo>
                  <a:pt x="1871505" y="467855"/>
                </a:lnTo>
                <a:cubicBezTo>
                  <a:pt x="1871505" y="519545"/>
                  <a:pt x="1829602" y="561448"/>
                  <a:pt x="1777912" y="561448"/>
                </a:cubicBezTo>
                <a:lnTo>
                  <a:pt x="93593" y="561448"/>
                </a:lnTo>
                <a:cubicBezTo>
                  <a:pt x="41903" y="561448"/>
                  <a:pt x="0" y="519545"/>
                  <a:pt x="0" y="467855"/>
                </a:cubicBezTo>
                <a:lnTo>
                  <a:pt x="0" y="935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993" tIns="95993" rIns="95993" bIns="9599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kern="1200" dirty="0" smtClean="0">
                <a:latin typeface="Calibri" panose="020F0502020204030204" pitchFamily="34" charset="0"/>
              </a:rPr>
              <a:t>Diseño in silico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17" name="Forma libre 16"/>
          <p:cNvSpPr/>
          <p:nvPr/>
        </p:nvSpPr>
        <p:spPr>
          <a:xfrm>
            <a:off x="5653994" y="2768659"/>
            <a:ext cx="2140434" cy="623043"/>
          </a:xfrm>
          <a:custGeom>
            <a:avLst/>
            <a:gdLst>
              <a:gd name="connsiteX0" fmla="*/ 0 w 1934998"/>
              <a:gd name="connsiteY0" fmla="*/ 0 h 623043"/>
              <a:gd name="connsiteX1" fmla="*/ 1934998 w 1934998"/>
              <a:gd name="connsiteY1" fmla="*/ 0 h 623043"/>
              <a:gd name="connsiteX2" fmla="*/ 1934998 w 1934998"/>
              <a:gd name="connsiteY2" fmla="*/ 623043 h 623043"/>
              <a:gd name="connsiteX3" fmla="*/ 0 w 1934998"/>
              <a:gd name="connsiteY3" fmla="*/ 623043 h 623043"/>
              <a:gd name="connsiteX4" fmla="*/ 0 w 1934998"/>
              <a:gd name="connsiteY4" fmla="*/ 0 h 62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998" h="623043">
                <a:moveTo>
                  <a:pt x="0" y="0"/>
                </a:moveTo>
                <a:lnTo>
                  <a:pt x="1934998" y="0"/>
                </a:lnTo>
                <a:lnTo>
                  <a:pt x="1934998" y="623043"/>
                </a:lnTo>
                <a:lnTo>
                  <a:pt x="0" y="623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>
                <a:latin typeface="Calibri" panose="020F0502020204030204" pitchFamily="34" charset="0"/>
              </a:rPr>
              <a:t>Gibson</a:t>
            </a:r>
            <a:endParaRPr lang="es-ES" sz="1800" kern="1200" dirty="0">
              <a:latin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>
                <a:latin typeface="Calibri" panose="020F0502020204030204" pitchFamily="34" charset="0"/>
              </a:rPr>
              <a:t>Primers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18" name="Flecha doblada hacia arriba 17"/>
          <p:cNvSpPr/>
          <p:nvPr/>
        </p:nvSpPr>
        <p:spPr>
          <a:xfrm rot="5400000">
            <a:off x="5041726" y="4161884"/>
            <a:ext cx="654195" cy="82385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a libre 18"/>
          <p:cNvSpPr/>
          <p:nvPr/>
        </p:nvSpPr>
        <p:spPr>
          <a:xfrm>
            <a:off x="4782244" y="3474662"/>
            <a:ext cx="1284264" cy="773998"/>
          </a:xfrm>
          <a:custGeom>
            <a:avLst/>
            <a:gdLst>
              <a:gd name="connsiteX0" fmla="*/ 0 w 1161002"/>
              <a:gd name="connsiteY0" fmla="*/ 129025 h 773998"/>
              <a:gd name="connsiteX1" fmla="*/ 129025 w 1161002"/>
              <a:gd name="connsiteY1" fmla="*/ 0 h 773998"/>
              <a:gd name="connsiteX2" fmla="*/ 1031977 w 1161002"/>
              <a:gd name="connsiteY2" fmla="*/ 0 h 773998"/>
              <a:gd name="connsiteX3" fmla="*/ 1161002 w 1161002"/>
              <a:gd name="connsiteY3" fmla="*/ 129025 h 773998"/>
              <a:gd name="connsiteX4" fmla="*/ 1161002 w 1161002"/>
              <a:gd name="connsiteY4" fmla="*/ 644973 h 773998"/>
              <a:gd name="connsiteX5" fmla="*/ 1031977 w 1161002"/>
              <a:gd name="connsiteY5" fmla="*/ 773998 h 773998"/>
              <a:gd name="connsiteX6" fmla="*/ 129025 w 1161002"/>
              <a:gd name="connsiteY6" fmla="*/ 773998 h 773998"/>
              <a:gd name="connsiteX7" fmla="*/ 0 w 1161002"/>
              <a:gd name="connsiteY7" fmla="*/ 644973 h 773998"/>
              <a:gd name="connsiteX8" fmla="*/ 0 w 1161002"/>
              <a:gd name="connsiteY8" fmla="*/ 129025 h 77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02" h="773998">
                <a:moveTo>
                  <a:pt x="0" y="129025"/>
                </a:moveTo>
                <a:cubicBezTo>
                  <a:pt x="0" y="57766"/>
                  <a:pt x="57766" y="0"/>
                  <a:pt x="129025" y="0"/>
                </a:cubicBezTo>
                <a:lnTo>
                  <a:pt x="1031977" y="0"/>
                </a:lnTo>
                <a:cubicBezTo>
                  <a:pt x="1103236" y="0"/>
                  <a:pt x="1161002" y="57766"/>
                  <a:pt x="1161002" y="129025"/>
                </a:cubicBezTo>
                <a:lnTo>
                  <a:pt x="1161002" y="644973"/>
                </a:lnTo>
                <a:cubicBezTo>
                  <a:pt x="1161002" y="716232"/>
                  <a:pt x="1103236" y="773998"/>
                  <a:pt x="1031977" y="773998"/>
                </a:cubicBezTo>
                <a:lnTo>
                  <a:pt x="129025" y="773998"/>
                </a:lnTo>
                <a:cubicBezTo>
                  <a:pt x="57766" y="773998"/>
                  <a:pt x="0" y="716232"/>
                  <a:pt x="0" y="644973"/>
                </a:cubicBezTo>
                <a:lnTo>
                  <a:pt x="0" y="12902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370" tIns="106370" rIns="106370" bIns="10637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latin typeface="Calibri" panose="020F0502020204030204" pitchFamily="34" charset="0"/>
              </a:rPr>
              <a:t>PCR</a:t>
            </a:r>
            <a:endParaRPr lang="es-ES" sz="1000" kern="1200" dirty="0">
              <a:latin typeface="Calibri" panose="020F0502020204030204" pitchFamily="34" charset="0"/>
            </a:endParaRPr>
          </a:p>
        </p:txBody>
      </p:sp>
      <p:sp>
        <p:nvSpPr>
          <p:cNvPr id="20" name="Forma libre 19"/>
          <p:cNvSpPr/>
          <p:nvPr/>
        </p:nvSpPr>
        <p:spPr>
          <a:xfrm>
            <a:off x="6108720" y="3548049"/>
            <a:ext cx="2140434" cy="623043"/>
          </a:xfrm>
          <a:custGeom>
            <a:avLst/>
            <a:gdLst>
              <a:gd name="connsiteX0" fmla="*/ 0 w 1934998"/>
              <a:gd name="connsiteY0" fmla="*/ 0 h 623043"/>
              <a:gd name="connsiteX1" fmla="*/ 1934998 w 1934998"/>
              <a:gd name="connsiteY1" fmla="*/ 0 h 623043"/>
              <a:gd name="connsiteX2" fmla="*/ 1934998 w 1934998"/>
              <a:gd name="connsiteY2" fmla="*/ 623043 h 623043"/>
              <a:gd name="connsiteX3" fmla="*/ 0 w 1934998"/>
              <a:gd name="connsiteY3" fmla="*/ 623043 h 623043"/>
              <a:gd name="connsiteX4" fmla="*/ 0 w 1934998"/>
              <a:gd name="connsiteY4" fmla="*/ 0 h 62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4998" h="623043">
                <a:moveTo>
                  <a:pt x="0" y="0"/>
                </a:moveTo>
                <a:lnTo>
                  <a:pt x="1934998" y="0"/>
                </a:lnTo>
                <a:lnTo>
                  <a:pt x="1934998" y="623043"/>
                </a:lnTo>
                <a:lnTo>
                  <a:pt x="0" y="623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800" kern="1200" dirty="0" err="1" smtClean="0">
                <a:latin typeface="Calibri" panose="020F0502020204030204" pitchFamily="34" charset="0"/>
              </a:rPr>
              <a:t>Platinum</a:t>
            </a:r>
            <a:r>
              <a:rPr lang="es-EC" sz="1800" kern="1200" dirty="0" smtClean="0">
                <a:latin typeface="Calibri" panose="020F0502020204030204" pitchFamily="34" charset="0"/>
              </a:rPr>
              <a:t> ™</a:t>
            </a:r>
            <a:r>
              <a:rPr lang="es-ES" sz="1800" kern="1200" dirty="0" smtClean="0">
                <a:latin typeface="Calibri" panose="020F0502020204030204" pitchFamily="34" charset="0"/>
              </a:rPr>
              <a:t> </a:t>
            </a:r>
            <a:endParaRPr lang="es-ES" sz="1800" kern="1200" dirty="0">
              <a:latin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800" kern="1200" dirty="0" err="1" smtClean="0">
                <a:latin typeface="Calibri" panose="020F0502020204030204" pitchFamily="34" charset="0"/>
              </a:rPr>
              <a:t>Phusion</a:t>
            </a:r>
            <a:r>
              <a:rPr lang="es-EC" sz="1800" kern="1200" dirty="0" smtClean="0">
                <a:latin typeface="Calibri" panose="020F0502020204030204" pitchFamily="34" charset="0"/>
              </a:rPr>
              <a:t> ™</a:t>
            </a:r>
            <a:r>
              <a:rPr lang="es-ES" sz="1800" kern="1200" dirty="0" smtClean="0">
                <a:latin typeface="Calibri" panose="020F0502020204030204" pitchFamily="34" charset="0"/>
              </a:rPr>
              <a:t> 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21" name="Flecha doblada hacia arriba 20"/>
          <p:cNvSpPr/>
          <p:nvPr/>
        </p:nvSpPr>
        <p:spPr>
          <a:xfrm rot="5400000">
            <a:off x="6974198" y="5041501"/>
            <a:ext cx="654195" cy="82385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orma libre 21"/>
          <p:cNvSpPr/>
          <p:nvPr/>
        </p:nvSpPr>
        <p:spPr>
          <a:xfrm>
            <a:off x="5851839" y="4322135"/>
            <a:ext cx="2136616" cy="798233"/>
          </a:xfrm>
          <a:custGeom>
            <a:avLst/>
            <a:gdLst>
              <a:gd name="connsiteX0" fmla="*/ 0 w 1931546"/>
              <a:gd name="connsiteY0" fmla="*/ 133065 h 798233"/>
              <a:gd name="connsiteX1" fmla="*/ 133065 w 1931546"/>
              <a:gd name="connsiteY1" fmla="*/ 0 h 798233"/>
              <a:gd name="connsiteX2" fmla="*/ 1798481 w 1931546"/>
              <a:gd name="connsiteY2" fmla="*/ 0 h 798233"/>
              <a:gd name="connsiteX3" fmla="*/ 1931546 w 1931546"/>
              <a:gd name="connsiteY3" fmla="*/ 133065 h 798233"/>
              <a:gd name="connsiteX4" fmla="*/ 1931546 w 1931546"/>
              <a:gd name="connsiteY4" fmla="*/ 665168 h 798233"/>
              <a:gd name="connsiteX5" fmla="*/ 1798481 w 1931546"/>
              <a:gd name="connsiteY5" fmla="*/ 798233 h 798233"/>
              <a:gd name="connsiteX6" fmla="*/ 133065 w 1931546"/>
              <a:gd name="connsiteY6" fmla="*/ 798233 h 798233"/>
              <a:gd name="connsiteX7" fmla="*/ 0 w 1931546"/>
              <a:gd name="connsiteY7" fmla="*/ 665168 h 798233"/>
              <a:gd name="connsiteX8" fmla="*/ 0 w 1931546"/>
              <a:gd name="connsiteY8" fmla="*/ 133065 h 79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1546" h="798233">
                <a:moveTo>
                  <a:pt x="0" y="133065"/>
                </a:moveTo>
                <a:cubicBezTo>
                  <a:pt x="0" y="59575"/>
                  <a:pt x="59575" y="0"/>
                  <a:pt x="133065" y="0"/>
                </a:cubicBezTo>
                <a:lnTo>
                  <a:pt x="1798481" y="0"/>
                </a:lnTo>
                <a:cubicBezTo>
                  <a:pt x="1871971" y="0"/>
                  <a:pt x="1931546" y="59575"/>
                  <a:pt x="1931546" y="133065"/>
                </a:cubicBezTo>
                <a:lnTo>
                  <a:pt x="1931546" y="665168"/>
                </a:lnTo>
                <a:cubicBezTo>
                  <a:pt x="1931546" y="738658"/>
                  <a:pt x="1871971" y="798233"/>
                  <a:pt x="1798481" y="798233"/>
                </a:cubicBezTo>
                <a:lnTo>
                  <a:pt x="133065" y="798233"/>
                </a:lnTo>
                <a:cubicBezTo>
                  <a:pt x="59575" y="798233"/>
                  <a:pt x="0" y="738658"/>
                  <a:pt x="0" y="665168"/>
                </a:cubicBezTo>
                <a:lnTo>
                  <a:pt x="0" y="13306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554" tIns="107554" rIns="107554" bIns="10755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latin typeface="Calibri" panose="020F0502020204030204" pitchFamily="34" charset="0"/>
              </a:rPr>
              <a:t>Reacciones Gibson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23" name="Forma libre 22"/>
          <p:cNvSpPr/>
          <p:nvPr/>
        </p:nvSpPr>
        <p:spPr>
          <a:xfrm>
            <a:off x="8026995" y="4396091"/>
            <a:ext cx="2018246" cy="623043"/>
          </a:xfrm>
          <a:custGeom>
            <a:avLst/>
            <a:gdLst>
              <a:gd name="connsiteX0" fmla="*/ 0 w 1824537"/>
              <a:gd name="connsiteY0" fmla="*/ 0 h 623043"/>
              <a:gd name="connsiteX1" fmla="*/ 1824537 w 1824537"/>
              <a:gd name="connsiteY1" fmla="*/ 0 h 623043"/>
              <a:gd name="connsiteX2" fmla="*/ 1824537 w 1824537"/>
              <a:gd name="connsiteY2" fmla="*/ 623043 h 623043"/>
              <a:gd name="connsiteX3" fmla="*/ 0 w 1824537"/>
              <a:gd name="connsiteY3" fmla="*/ 623043 h 623043"/>
              <a:gd name="connsiteX4" fmla="*/ 0 w 1824537"/>
              <a:gd name="connsiteY4" fmla="*/ 0 h 62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537" h="623043">
                <a:moveTo>
                  <a:pt x="0" y="0"/>
                </a:moveTo>
                <a:lnTo>
                  <a:pt x="1824537" y="0"/>
                </a:lnTo>
                <a:lnTo>
                  <a:pt x="1824537" y="623043"/>
                </a:lnTo>
                <a:lnTo>
                  <a:pt x="0" y="623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>
                <a:latin typeface="Calibri" panose="020F0502020204030204" pitchFamily="34" charset="0"/>
              </a:rPr>
              <a:t>3 ensayos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24" name="Forma libre 23"/>
          <p:cNvSpPr/>
          <p:nvPr/>
        </p:nvSpPr>
        <p:spPr>
          <a:xfrm>
            <a:off x="7794836" y="5256319"/>
            <a:ext cx="2045471" cy="554742"/>
          </a:xfrm>
          <a:custGeom>
            <a:avLst/>
            <a:gdLst>
              <a:gd name="connsiteX0" fmla="*/ 0 w 1849149"/>
              <a:gd name="connsiteY0" fmla="*/ 92475 h 554742"/>
              <a:gd name="connsiteX1" fmla="*/ 92475 w 1849149"/>
              <a:gd name="connsiteY1" fmla="*/ 0 h 554742"/>
              <a:gd name="connsiteX2" fmla="*/ 1756674 w 1849149"/>
              <a:gd name="connsiteY2" fmla="*/ 0 h 554742"/>
              <a:gd name="connsiteX3" fmla="*/ 1849149 w 1849149"/>
              <a:gd name="connsiteY3" fmla="*/ 92475 h 554742"/>
              <a:gd name="connsiteX4" fmla="*/ 1849149 w 1849149"/>
              <a:gd name="connsiteY4" fmla="*/ 462267 h 554742"/>
              <a:gd name="connsiteX5" fmla="*/ 1756674 w 1849149"/>
              <a:gd name="connsiteY5" fmla="*/ 554742 h 554742"/>
              <a:gd name="connsiteX6" fmla="*/ 92475 w 1849149"/>
              <a:gd name="connsiteY6" fmla="*/ 554742 h 554742"/>
              <a:gd name="connsiteX7" fmla="*/ 0 w 1849149"/>
              <a:gd name="connsiteY7" fmla="*/ 462267 h 554742"/>
              <a:gd name="connsiteX8" fmla="*/ 0 w 1849149"/>
              <a:gd name="connsiteY8" fmla="*/ 92475 h 55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149" h="554742">
                <a:moveTo>
                  <a:pt x="0" y="92475"/>
                </a:moveTo>
                <a:cubicBezTo>
                  <a:pt x="0" y="41402"/>
                  <a:pt x="41402" y="0"/>
                  <a:pt x="92475" y="0"/>
                </a:cubicBezTo>
                <a:lnTo>
                  <a:pt x="1756674" y="0"/>
                </a:lnTo>
                <a:cubicBezTo>
                  <a:pt x="1807747" y="0"/>
                  <a:pt x="1849149" y="41402"/>
                  <a:pt x="1849149" y="92475"/>
                </a:cubicBezTo>
                <a:lnTo>
                  <a:pt x="1849149" y="462267"/>
                </a:lnTo>
                <a:cubicBezTo>
                  <a:pt x="1849149" y="513340"/>
                  <a:pt x="1807747" y="554742"/>
                  <a:pt x="1756674" y="554742"/>
                </a:cubicBezTo>
                <a:lnTo>
                  <a:pt x="92475" y="554742"/>
                </a:lnTo>
                <a:cubicBezTo>
                  <a:pt x="41402" y="554742"/>
                  <a:pt x="0" y="513340"/>
                  <a:pt x="0" y="462267"/>
                </a:cubicBezTo>
                <a:lnTo>
                  <a:pt x="0" y="9247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045" tIns="88045" rIns="88045" bIns="8804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>
                <a:latin typeface="Calibri" panose="020F0502020204030204" pitchFamily="34" charset="0"/>
              </a:rPr>
              <a:t>Comprobaciones</a:t>
            </a:r>
            <a:endParaRPr lang="es-ES" sz="1600" kern="1200" dirty="0">
              <a:latin typeface="Calibri" panose="020F0502020204030204" pitchFamily="34" charset="0"/>
            </a:endParaRPr>
          </a:p>
        </p:txBody>
      </p:sp>
      <p:sp>
        <p:nvSpPr>
          <p:cNvPr id="25" name="Forma libre 24"/>
          <p:cNvSpPr/>
          <p:nvPr/>
        </p:nvSpPr>
        <p:spPr>
          <a:xfrm>
            <a:off x="9863300" y="5254229"/>
            <a:ext cx="1991107" cy="623043"/>
          </a:xfrm>
          <a:custGeom>
            <a:avLst/>
            <a:gdLst>
              <a:gd name="connsiteX0" fmla="*/ 0 w 1800003"/>
              <a:gd name="connsiteY0" fmla="*/ 0 h 623043"/>
              <a:gd name="connsiteX1" fmla="*/ 1800003 w 1800003"/>
              <a:gd name="connsiteY1" fmla="*/ 0 h 623043"/>
              <a:gd name="connsiteX2" fmla="*/ 1800003 w 1800003"/>
              <a:gd name="connsiteY2" fmla="*/ 623043 h 623043"/>
              <a:gd name="connsiteX3" fmla="*/ 0 w 1800003"/>
              <a:gd name="connsiteY3" fmla="*/ 623043 h 623043"/>
              <a:gd name="connsiteX4" fmla="*/ 0 w 1800003"/>
              <a:gd name="connsiteY4" fmla="*/ 0 h 62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3" h="623043">
                <a:moveTo>
                  <a:pt x="0" y="0"/>
                </a:moveTo>
                <a:lnTo>
                  <a:pt x="1800003" y="0"/>
                </a:lnTo>
                <a:lnTo>
                  <a:pt x="1800003" y="623043"/>
                </a:lnTo>
                <a:lnTo>
                  <a:pt x="0" y="6230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>
                <a:latin typeface="Calibri" panose="020F0502020204030204" pitchFamily="34" charset="0"/>
              </a:rPr>
              <a:t>PCR</a:t>
            </a:r>
            <a:endParaRPr lang="es-ES" sz="1800" kern="1200" dirty="0">
              <a:latin typeface="Calibri" panose="020F0502020204030204" pitchFamily="34" charset="0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800" kern="1200" dirty="0" smtClean="0">
                <a:latin typeface="Calibri" panose="020F0502020204030204" pitchFamily="34" charset="0"/>
              </a:rPr>
              <a:t>Enzimas de restricción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67408" y="116632"/>
            <a:ext cx="3393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MATERIALES Y MÉTODOS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944986"/>
            <a:ext cx="2906762" cy="148771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71" y="1089521"/>
            <a:ext cx="2588414" cy="13725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139" y="3597740"/>
            <a:ext cx="910120" cy="15967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06" y="2318566"/>
            <a:ext cx="1100496" cy="225524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173" y="4932337"/>
            <a:ext cx="17145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05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6" grpId="0" animBg="1"/>
      <p:bldP spid="17" grpId="0"/>
      <p:bldP spid="19" grpId="0" animBg="1"/>
      <p:bldP spid="20" grpId="0"/>
      <p:bldP spid="22" grpId="0" animBg="1"/>
      <p:bldP spid="23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15266" y="635968"/>
            <a:ext cx="5875337" cy="55054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sp>
      <p:sp>
        <p:nvSpPr>
          <p:cNvPr id="16" name="Rectángulo redondeado 15"/>
          <p:cNvSpPr/>
          <p:nvPr/>
        </p:nvSpPr>
        <p:spPr>
          <a:xfrm>
            <a:off x="1249737" y="710031"/>
            <a:ext cx="1080909" cy="1707077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a libre 16"/>
          <p:cNvSpPr/>
          <p:nvPr/>
        </p:nvSpPr>
        <p:spPr>
          <a:xfrm>
            <a:off x="551384" y="2419680"/>
            <a:ext cx="2477616" cy="919195"/>
          </a:xfrm>
          <a:custGeom>
            <a:avLst/>
            <a:gdLst>
              <a:gd name="connsiteX0" fmla="*/ 0 w 2477616"/>
              <a:gd name="connsiteY0" fmla="*/ 0 h 919195"/>
              <a:gd name="connsiteX1" fmla="*/ 2477616 w 2477616"/>
              <a:gd name="connsiteY1" fmla="*/ 0 h 919195"/>
              <a:gd name="connsiteX2" fmla="*/ 2477616 w 2477616"/>
              <a:gd name="connsiteY2" fmla="*/ 919195 h 919195"/>
              <a:gd name="connsiteX3" fmla="*/ 0 w 2477616"/>
              <a:gd name="connsiteY3" fmla="*/ 919195 h 919195"/>
              <a:gd name="connsiteX4" fmla="*/ 0 w 2477616"/>
              <a:gd name="connsiteY4" fmla="*/ 0 h 91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616" h="919195">
                <a:moveTo>
                  <a:pt x="0" y="0"/>
                </a:moveTo>
                <a:lnTo>
                  <a:pt x="2477616" y="0"/>
                </a:lnTo>
                <a:lnTo>
                  <a:pt x="2477616" y="919195"/>
                </a:lnTo>
                <a:lnTo>
                  <a:pt x="0" y="9191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err="1" smtClean="0"/>
              <a:t>BHI+Kan</a:t>
            </a:r>
            <a:endParaRPr lang="es-ES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30°C</a:t>
            </a:r>
            <a:endParaRPr lang="es-ES" sz="1600" kern="1200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3267731" y="710031"/>
            <a:ext cx="2477616" cy="1707077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 18"/>
          <p:cNvSpPr/>
          <p:nvPr/>
        </p:nvSpPr>
        <p:spPr>
          <a:xfrm>
            <a:off x="3276867" y="2417108"/>
            <a:ext cx="2477616" cy="919195"/>
          </a:xfrm>
          <a:custGeom>
            <a:avLst/>
            <a:gdLst>
              <a:gd name="connsiteX0" fmla="*/ 0 w 2477616"/>
              <a:gd name="connsiteY0" fmla="*/ 0 h 919195"/>
              <a:gd name="connsiteX1" fmla="*/ 2477616 w 2477616"/>
              <a:gd name="connsiteY1" fmla="*/ 0 h 919195"/>
              <a:gd name="connsiteX2" fmla="*/ 2477616 w 2477616"/>
              <a:gd name="connsiteY2" fmla="*/ 919195 h 919195"/>
              <a:gd name="connsiteX3" fmla="*/ 0 w 2477616"/>
              <a:gd name="connsiteY3" fmla="*/ 919195 h 919195"/>
              <a:gd name="connsiteX4" fmla="*/ 0 w 2477616"/>
              <a:gd name="connsiteY4" fmla="*/ 0 h 91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616" h="919195">
                <a:moveTo>
                  <a:pt x="0" y="0"/>
                </a:moveTo>
                <a:lnTo>
                  <a:pt x="2477616" y="0"/>
                </a:lnTo>
                <a:lnTo>
                  <a:pt x="2477616" y="919195"/>
                </a:lnTo>
                <a:lnTo>
                  <a:pt x="0" y="9191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MM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5000 rpm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3 minutos</a:t>
            </a:r>
            <a:endParaRPr lang="es-ES" sz="1600" kern="12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914126" y="3512573"/>
            <a:ext cx="2477616" cy="1707077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bre 20"/>
          <p:cNvSpPr/>
          <p:nvPr/>
        </p:nvSpPr>
        <p:spPr>
          <a:xfrm>
            <a:off x="1914126" y="5219651"/>
            <a:ext cx="2477616" cy="919195"/>
          </a:xfrm>
          <a:custGeom>
            <a:avLst/>
            <a:gdLst>
              <a:gd name="connsiteX0" fmla="*/ 0 w 2477616"/>
              <a:gd name="connsiteY0" fmla="*/ 0 h 919195"/>
              <a:gd name="connsiteX1" fmla="*/ 2477616 w 2477616"/>
              <a:gd name="connsiteY1" fmla="*/ 0 h 919195"/>
              <a:gd name="connsiteX2" fmla="*/ 2477616 w 2477616"/>
              <a:gd name="connsiteY2" fmla="*/ 919195 h 919195"/>
              <a:gd name="connsiteX3" fmla="*/ 0 w 2477616"/>
              <a:gd name="connsiteY3" fmla="*/ 919195 h 919195"/>
              <a:gd name="connsiteX4" fmla="*/ 0 w 2477616"/>
              <a:gd name="connsiteY4" fmla="*/ 0 h 91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616" h="919195">
                <a:moveTo>
                  <a:pt x="0" y="0"/>
                </a:moveTo>
                <a:lnTo>
                  <a:pt x="2477616" y="0"/>
                </a:lnTo>
                <a:lnTo>
                  <a:pt x="2477616" y="919195"/>
                </a:lnTo>
                <a:lnTo>
                  <a:pt x="0" y="9191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dirty="0" smtClean="0"/>
              <a:t>H</a:t>
            </a:r>
            <a:r>
              <a:rPr lang="es-EC" sz="1600" kern="1200" baseline="-25000" dirty="0" smtClean="0"/>
              <a:t>2</a:t>
            </a:r>
            <a:r>
              <a:rPr lang="es-EC" sz="1600" kern="1200" dirty="0" smtClean="0"/>
              <a:t>O</a:t>
            </a:r>
            <a:r>
              <a:rPr lang="es-EC" sz="1600" kern="1200" baseline="-25000" dirty="0" smtClean="0"/>
              <a:t>2  </a:t>
            </a:r>
            <a:r>
              <a:rPr lang="es-ES" sz="1600" kern="1200" dirty="0" smtClean="0"/>
              <a:t>al 3%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/>
          </a:p>
        </p:txBody>
      </p:sp>
      <p:sp>
        <p:nvSpPr>
          <p:cNvPr id="23" name="Rectángulo 22"/>
          <p:cNvSpPr/>
          <p:nvPr/>
        </p:nvSpPr>
        <p:spPr>
          <a:xfrm>
            <a:off x="6108603" y="635968"/>
            <a:ext cx="5414962" cy="550545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sp>
      <p:sp>
        <p:nvSpPr>
          <p:cNvPr id="24" name="Rectángulo redondeado 23"/>
          <p:cNvSpPr/>
          <p:nvPr/>
        </p:nvSpPr>
        <p:spPr>
          <a:xfrm>
            <a:off x="6991227" y="710031"/>
            <a:ext cx="1069393" cy="1689858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a libre 24"/>
          <p:cNvSpPr/>
          <p:nvPr/>
        </p:nvSpPr>
        <p:spPr>
          <a:xfrm>
            <a:off x="6299612" y="2313452"/>
            <a:ext cx="2452624" cy="909923"/>
          </a:xfrm>
          <a:custGeom>
            <a:avLst/>
            <a:gdLst>
              <a:gd name="connsiteX0" fmla="*/ 0 w 2452624"/>
              <a:gd name="connsiteY0" fmla="*/ 0 h 909923"/>
              <a:gd name="connsiteX1" fmla="*/ 2452624 w 2452624"/>
              <a:gd name="connsiteY1" fmla="*/ 0 h 909923"/>
              <a:gd name="connsiteX2" fmla="*/ 2452624 w 2452624"/>
              <a:gd name="connsiteY2" fmla="*/ 909923 h 909923"/>
              <a:gd name="connsiteX3" fmla="*/ 0 w 2452624"/>
              <a:gd name="connsiteY3" fmla="*/ 909923 h 909923"/>
              <a:gd name="connsiteX4" fmla="*/ 0 w 2452624"/>
              <a:gd name="connsiteY4" fmla="*/ 0 h 9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24" h="909923">
                <a:moveTo>
                  <a:pt x="0" y="0"/>
                </a:moveTo>
                <a:lnTo>
                  <a:pt x="2452624" y="0"/>
                </a:lnTo>
                <a:lnTo>
                  <a:pt x="2452624" y="909923"/>
                </a:lnTo>
                <a:lnTo>
                  <a:pt x="0" y="9099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S020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err="1" smtClean="0"/>
              <a:t>BHI+Kan</a:t>
            </a:r>
            <a:endParaRPr lang="es-ES" sz="1600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30°C</a:t>
            </a:r>
            <a:endParaRPr lang="es-ES" sz="1600" kern="1200" dirty="0"/>
          </a:p>
        </p:txBody>
      </p:sp>
      <p:sp>
        <p:nvSpPr>
          <p:cNvPr id="26" name="Rectángulo redondeado 25"/>
          <p:cNvSpPr/>
          <p:nvPr/>
        </p:nvSpPr>
        <p:spPr>
          <a:xfrm>
            <a:off x="8997601" y="867829"/>
            <a:ext cx="2452624" cy="712917"/>
          </a:xfrm>
          <a:prstGeom prst="round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a libre 26"/>
          <p:cNvSpPr/>
          <p:nvPr/>
        </p:nvSpPr>
        <p:spPr>
          <a:xfrm>
            <a:off x="8997601" y="2069217"/>
            <a:ext cx="2452624" cy="909923"/>
          </a:xfrm>
          <a:custGeom>
            <a:avLst/>
            <a:gdLst>
              <a:gd name="connsiteX0" fmla="*/ 0 w 2452624"/>
              <a:gd name="connsiteY0" fmla="*/ 0 h 909923"/>
              <a:gd name="connsiteX1" fmla="*/ 2452624 w 2452624"/>
              <a:gd name="connsiteY1" fmla="*/ 0 h 909923"/>
              <a:gd name="connsiteX2" fmla="*/ 2452624 w 2452624"/>
              <a:gd name="connsiteY2" fmla="*/ 909923 h 909923"/>
              <a:gd name="connsiteX3" fmla="*/ 0 w 2452624"/>
              <a:gd name="connsiteY3" fmla="*/ 909923 h 909923"/>
              <a:gd name="connsiteX4" fmla="*/ 0 w 2452624"/>
              <a:gd name="connsiteY4" fmla="*/ 0 h 9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24" h="909923">
                <a:moveTo>
                  <a:pt x="0" y="0"/>
                </a:moveTo>
                <a:lnTo>
                  <a:pt x="2452624" y="0"/>
                </a:lnTo>
                <a:lnTo>
                  <a:pt x="2452624" y="909923"/>
                </a:lnTo>
                <a:lnTo>
                  <a:pt x="0" y="9099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OD600 = 0,1</a:t>
            </a:r>
            <a:endParaRPr lang="es-ES" sz="1600" kern="1200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6299612" y="3496069"/>
            <a:ext cx="2452624" cy="1689858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rma libre 28"/>
          <p:cNvSpPr/>
          <p:nvPr/>
        </p:nvSpPr>
        <p:spPr>
          <a:xfrm>
            <a:off x="6299612" y="5185927"/>
            <a:ext cx="2452624" cy="909923"/>
          </a:xfrm>
          <a:custGeom>
            <a:avLst/>
            <a:gdLst>
              <a:gd name="connsiteX0" fmla="*/ 0 w 2452624"/>
              <a:gd name="connsiteY0" fmla="*/ 0 h 909923"/>
              <a:gd name="connsiteX1" fmla="*/ 2452624 w 2452624"/>
              <a:gd name="connsiteY1" fmla="*/ 0 h 909923"/>
              <a:gd name="connsiteX2" fmla="*/ 2452624 w 2452624"/>
              <a:gd name="connsiteY2" fmla="*/ 909923 h 909923"/>
              <a:gd name="connsiteX3" fmla="*/ 0 w 2452624"/>
              <a:gd name="connsiteY3" fmla="*/ 909923 h 909923"/>
              <a:gd name="connsiteX4" fmla="*/ 0 w 2452624"/>
              <a:gd name="connsiteY4" fmla="*/ 0 h 9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24" h="909923">
                <a:moveTo>
                  <a:pt x="0" y="0"/>
                </a:moveTo>
                <a:lnTo>
                  <a:pt x="2452624" y="0"/>
                </a:lnTo>
                <a:lnTo>
                  <a:pt x="2452624" y="909923"/>
                </a:lnTo>
                <a:lnTo>
                  <a:pt x="0" y="9099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Muestra y blanco (x3)</a:t>
            </a:r>
            <a:endParaRPr lang="es-ES" sz="1600" kern="1200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9143005" y="3468638"/>
            <a:ext cx="2161816" cy="1799580"/>
          </a:xfrm>
          <a:prstGeom prst="round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rma libre 30"/>
          <p:cNvSpPr/>
          <p:nvPr/>
        </p:nvSpPr>
        <p:spPr>
          <a:xfrm>
            <a:off x="8997601" y="5213357"/>
            <a:ext cx="2452624" cy="909923"/>
          </a:xfrm>
          <a:custGeom>
            <a:avLst/>
            <a:gdLst>
              <a:gd name="connsiteX0" fmla="*/ 0 w 2452624"/>
              <a:gd name="connsiteY0" fmla="*/ 0 h 909923"/>
              <a:gd name="connsiteX1" fmla="*/ 2452624 w 2452624"/>
              <a:gd name="connsiteY1" fmla="*/ 0 h 909923"/>
              <a:gd name="connsiteX2" fmla="*/ 2452624 w 2452624"/>
              <a:gd name="connsiteY2" fmla="*/ 909923 h 909923"/>
              <a:gd name="connsiteX3" fmla="*/ 0 w 2452624"/>
              <a:gd name="connsiteY3" fmla="*/ 909923 h 909923"/>
              <a:gd name="connsiteX4" fmla="*/ 0 w 2452624"/>
              <a:gd name="connsiteY4" fmla="*/ 0 h 90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24" h="909923">
                <a:moveTo>
                  <a:pt x="0" y="0"/>
                </a:moveTo>
                <a:lnTo>
                  <a:pt x="2452624" y="0"/>
                </a:lnTo>
                <a:lnTo>
                  <a:pt x="2452624" y="909923"/>
                </a:lnTo>
                <a:lnTo>
                  <a:pt x="0" y="9099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dirty="0" err="1" smtClean="0"/>
              <a:t>Cytation</a:t>
            </a:r>
            <a:r>
              <a:rPr lang="es-EC" sz="1600" kern="1200" dirty="0" smtClean="0"/>
              <a:t>™ 5 a 30°C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kern="1200" dirty="0" smtClean="0"/>
              <a:t>OD600 durante 22:30 </a:t>
            </a:r>
            <a:endParaRPr lang="es-ES" sz="1600" kern="1200" dirty="0"/>
          </a:p>
        </p:txBody>
      </p:sp>
      <p:sp>
        <p:nvSpPr>
          <p:cNvPr id="10" name="Rectángulo 9"/>
          <p:cNvSpPr/>
          <p:nvPr/>
        </p:nvSpPr>
        <p:spPr>
          <a:xfrm>
            <a:off x="2711624" y="26715"/>
            <a:ext cx="7137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Caracterización microbiológica de </a:t>
            </a:r>
            <a:r>
              <a:rPr lang="es-EC" sz="2400" i="1" dirty="0">
                <a:latin typeface="Calibri" panose="020F0502020204030204" pitchFamily="34" charset="0"/>
              </a:rPr>
              <a:t>Burkholderia sacchari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51384" y="6381328"/>
            <a:ext cx="1685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</a:rPr>
              <a:t>(</a:t>
            </a:r>
            <a:r>
              <a:rPr lang="es-ES" sz="1400" dirty="0" err="1">
                <a:latin typeface="Calibri" panose="020F0502020204030204" pitchFamily="34" charset="0"/>
              </a:rPr>
              <a:t>Brämer</a:t>
            </a:r>
            <a:r>
              <a:rPr lang="es-ES" sz="1400" dirty="0">
                <a:latin typeface="Calibri" panose="020F0502020204030204" pitchFamily="34" charset="0"/>
              </a:rPr>
              <a:t> et al., 2001</a:t>
            </a:r>
            <a:r>
              <a:rPr lang="es-EC" sz="1400" dirty="0" smtClean="0">
                <a:latin typeface="Calibri" panose="020F0502020204030204" pitchFamily="34" charset="0"/>
              </a:rPr>
              <a:t>)</a:t>
            </a:r>
            <a:endParaRPr lang="es-EC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15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5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335" y="620688"/>
            <a:ext cx="5788225" cy="324036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0888"/>
            <a:ext cx="5888856" cy="3494359"/>
          </a:xfrm>
          <a:prstGeom prst="rect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7464152" y="15567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Fase adaptación: 3h</a:t>
            </a:r>
            <a:br>
              <a:rPr lang="es-EC" dirty="0" smtClean="0"/>
            </a:br>
            <a:r>
              <a:rPr lang="es-EC" dirty="0" smtClean="0"/>
              <a:t>Fase exponencial: 3,5h – 8h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85533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nillo 10"/>
          <p:cNvSpPr/>
          <p:nvPr/>
        </p:nvSpPr>
        <p:spPr>
          <a:xfrm>
            <a:off x="4435088" y="839598"/>
            <a:ext cx="3321425" cy="1939828"/>
          </a:xfrm>
          <a:prstGeom prst="donut">
            <a:avLst>
              <a:gd name="adj" fmla="val 110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ángulo 11"/>
          <p:cNvSpPr/>
          <p:nvPr/>
        </p:nvSpPr>
        <p:spPr>
          <a:xfrm>
            <a:off x="1534361" y="828188"/>
            <a:ext cx="2900727" cy="187221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orma libre 12"/>
          <p:cNvSpPr/>
          <p:nvPr/>
        </p:nvSpPr>
        <p:spPr>
          <a:xfrm>
            <a:off x="4655442" y="1053036"/>
            <a:ext cx="2880718" cy="1512951"/>
          </a:xfrm>
          <a:custGeom>
            <a:avLst/>
            <a:gdLst>
              <a:gd name="connsiteX0" fmla="*/ 0 w 2880718"/>
              <a:gd name="connsiteY0" fmla="*/ 756476 h 1512951"/>
              <a:gd name="connsiteX1" fmla="*/ 1440359 w 2880718"/>
              <a:gd name="connsiteY1" fmla="*/ 0 h 1512951"/>
              <a:gd name="connsiteX2" fmla="*/ 2880718 w 2880718"/>
              <a:gd name="connsiteY2" fmla="*/ 756476 h 1512951"/>
              <a:gd name="connsiteX3" fmla="*/ 1440359 w 2880718"/>
              <a:gd name="connsiteY3" fmla="*/ 1512952 h 1512951"/>
              <a:gd name="connsiteX4" fmla="*/ 0 w 2880718"/>
              <a:gd name="connsiteY4" fmla="*/ 756476 h 151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718" h="1512951">
                <a:moveTo>
                  <a:pt x="0" y="756476"/>
                </a:moveTo>
                <a:cubicBezTo>
                  <a:pt x="0" y="338686"/>
                  <a:pt x="644871" y="0"/>
                  <a:pt x="1440359" y="0"/>
                </a:cubicBezTo>
                <a:cubicBezTo>
                  <a:pt x="2235847" y="0"/>
                  <a:pt x="2880718" y="338686"/>
                  <a:pt x="2880718" y="756476"/>
                </a:cubicBezTo>
                <a:cubicBezTo>
                  <a:pt x="2880718" y="1174266"/>
                  <a:pt x="2235847" y="1512952"/>
                  <a:pt x="1440359" y="1512952"/>
                </a:cubicBezTo>
                <a:cubicBezTo>
                  <a:pt x="644871" y="1512952"/>
                  <a:pt x="0" y="1174266"/>
                  <a:pt x="0" y="75647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871" tIns="221567" rIns="421871" bIns="22156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>
                <a:latin typeface="Calibri" panose="020F0502020204030204" pitchFamily="34" charset="0"/>
              </a:rPr>
              <a:t>Preparación células competentes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800" b="0" i="0" kern="1200" dirty="0" err="1" smtClean="0">
                <a:latin typeface="Calibri" panose="020F0502020204030204" pitchFamily="34" charset="0"/>
              </a:rPr>
              <a:t>RbCl</a:t>
            </a:r>
            <a:r>
              <a:rPr lang="es-EC" sz="1800" b="0" i="0" kern="1200" dirty="0" smtClean="0">
                <a:latin typeface="Calibri" panose="020F0502020204030204" pitchFamily="34" charset="0"/>
              </a:rPr>
              <a:t> </a:t>
            </a:r>
            <a:r>
              <a:rPr lang="es-EC" sz="1800" b="0" i="0" kern="1200" baseline="-25000" dirty="0" smtClean="0">
                <a:latin typeface="Calibri" panose="020F0502020204030204" pitchFamily="34" charset="0"/>
              </a:rPr>
              <a:t>2</a:t>
            </a:r>
            <a:endParaRPr lang="es-ES" sz="1800" kern="1200" dirty="0">
              <a:latin typeface="Calibri" panose="020F0502020204030204" pitchFamily="34" charset="0"/>
            </a:endParaRPr>
          </a:p>
        </p:txBody>
      </p:sp>
      <p:sp>
        <p:nvSpPr>
          <p:cNvPr id="14" name="Conector 13"/>
          <p:cNvSpPr/>
          <p:nvPr/>
        </p:nvSpPr>
        <p:spPr>
          <a:xfrm>
            <a:off x="5907888" y="3061295"/>
            <a:ext cx="375825" cy="375825"/>
          </a:xfrm>
          <a:prstGeom prst="flowChartConnector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Anillo 14"/>
          <p:cNvSpPr/>
          <p:nvPr/>
        </p:nvSpPr>
        <p:spPr>
          <a:xfrm>
            <a:off x="4528150" y="3718989"/>
            <a:ext cx="2948946" cy="2155297"/>
          </a:xfrm>
          <a:prstGeom prst="donut">
            <a:avLst>
              <a:gd name="adj" fmla="val 1101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ángulo 15"/>
          <p:cNvSpPr/>
          <p:nvPr/>
        </p:nvSpPr>
        <p:spPr>
          <a:xfrm>
            <a:off x="7586426" y="4152407"/>
            <a:ext cx="2974070" cy="14847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bre 16"/>
          <p:cNvSpPr/>
          <p:nvPr/>
        </p:nvSpPr>
        <p:spPr>
          <a:xfrm>
            <a:off x="4741952" y="3956135"/>
            <a:ext cx="2521341" cy="1681004"/>
          </a:xfrm>
          <a:custGeom>
            <a:avLst/>
            <a:gdLst>
              <a:gd name="connsiteX0" fmla="*/ 0 w 2521341"/>
              <a:gd name="connsiteY0" fmla="*/ 840502 h 1681004"/>
              <a:gd name="connsiteX1" fmla="*/ 1260671 w 2521341"/>
              <a:gd name="connsiteY1" fmla="*/ 0 h 1681004"/>
              <a:gd name="connsiteX2" fmla="*/ 2521342 w 2521341"/>
              <a:gd name="connsiteY2" fmla="*/ 840502 h 1681004"/>
              <a:gd name="connsiteX3" fmla="*/ 1260671 w 2521341"/>
              <a:gd name="connsiteY3" fmla="*/ 1681004 h 1681004"/>
              <a:gd name="connsiteX4" fmla="*/ 0 w 2521341"/>
              <a:gd name="connsiteY4" fmla="*/ 840502 h 168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1341" h="1681004">
                <a:moveTo>
                  <a:pt x="0" y="840502"/>
                </a:moveTo>
                <a:cubicBezTo>
                  <a:pt x="0" y="376306"/>
                  <a:pt x="564422" y="0"/>
                  <a:pt x="1260671" y="0"/>
                </a:cubicBezTo>
                <a:cubicBezTo>
                  <a:pt x="1956920" y="0"/>
                  <a:pt x="2521342" y="376306"/>
                  <a:pt x="2521342" y="840502"/>
                </a:cubicBezTo>
                <a:cubicBezTo>
                  <a:pt x="2521342" y="1304698"/>
                  <a:pt x="1956920" y="1681004"/>
                  <a:pt x="1260671" y="1681004"/>
                </a:cubicBezTo>
                <a:cubicBezTo>
                  <a:pt x="564422" y="1681004"/>
                  <a:pt x="0" y="1304698"/>
                  <a:pt x="0" y="84050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9242" tIns="246177" rIns="369242" bIns="24617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Transformación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800" kern="1200" dirty="0" smtClean="0"/>
              <a:t>Shock térmico</a:t>
            </a:r>
            <a:endParaRPr lang="es-ES" sz="1800" kern="1200" dirty="0"/>
          </a:p>
        </p:txBody>
      </p:sp>
      <p:sp>
        <p:nvSpPr>
          <p:cNvPr id="5" name="Rectángulo 4"/>
          <p:cNvSpPr/>
          <p:nvPr/>
        </p:nvSpPr>
        <p:spPr>
          <a:xfrm>
            <a:off x="101852" y="260648"/>
            <a:ext cx="599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dirty="0">
                <a:latin typeface="Calibri" panose="020F0502020204030204" pitchFamily="34" charset="0"/>
              </a:rPr>
              <a:t>Pruebas de clonación en </a:t>
            </a:r>
            <a:r>
              <a:rPr lang="es-EC" sz="2400" i="1" dirty="0">
                <a:latin typeface="Calibri" panose="020F0502020204030204" pitchFamily="34" charset="0"/>
              </a:rPr>
              <a:t>Burkholderia sacchari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75576" y="377058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</a:rPr>
              <a:t>pA1C_RFP, pB5C_GFP y pS5C_GFP </a:t>
            </a:r>
          </a:p>
        </p:txBody>
      </p:sp>
      <p:sp>
        <p:nvSpPr>
          <p:cNvPr id="8" name="Flecha curvada hacia arriba 7"/>
          <p:cNvSpPr/>
          <p:nvPr/>
        </p:nvSpPr>
        <p:spPr>
          <a:xfrm rot="10035067">
            <a:off x="7582977" y="3423046"/>
            <a:ext cx="2249998" cy="629546"/>
          </a:xfrm>
          <a:prstGeom prst="curvedUpArrow">
            <a:avLst>
              <a:gd name="adj1" fmla="val 25000"/>
              <a:gd name="adj2" fmla="val 69915"/>
              <a:gd name="adj3" fmla="val 31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51384" y="6381328"/>
            <a:ext cx="15680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</a:rPr>
              <a:t>(</a:t>
            </a:r>
            <a:r>
              <a:rPr lang="es-EC" sz="1600" dirty="0" err="1">
                <a:latin typeface="Calibri" panose="020F0502020204030204" pitchFamily="34" charset="0"/>
              </a:rPr>
              <a:t>Hanahan</a:t>
            </a:r>
            <a:r>
              <a:rPr lang="es-EC" sz="1600" dirty="0">
                <a:latin typeface="Calibri" panose="020F0502020204030204" pitchFamily="34" charset="0"/>
              </a:rPr>
              <a:t>, 1983)</a:t>
            </a:r>
          </a:p>
        </p:txBody>
      </p:sp>
    </p:spTree>
    <p:extLst>
      <p:ext uri="{BB962C8B-B14F-4D97-AF65-F5344CB8AC3E}">
        <p14:creationId xmlns:p14="http://schemas.microsoft.com/office/powerpoint/2010/main" val="198568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ema13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12262</TotalTime>
  <Words>1208</Words>
  <Application>Microsoft Office PowerPoint</Application>
  <PresentationFormat>Panorámica</PresentationFormat>
  <Paragraphs>197</Paragraphs>
  <Slides>27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Tema13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Sebastián Chile</cp:lastModifiedBy>
  <cp:revision>571</cp:revision>
  <dcterms:created xsi:type="dcterms:W3CDTF">2013-04-13T15:30:01Z</dcterms:created>
  <dcterms:modified xsi:type="dcterms:W3CDTF">2020-09-30T17:48:06Z</dcterms:modified>
</cp:coreProperties>
</file>