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336" r:id="rId2"/>
    <p:sldId id="378" r:id="rId3"/>
    <p:sldId id="406" r:id="rId4"/>
    <p:sldId id="405" r:id="rId5"/>
    <p:sldId id="435" r:id="rId6"/>
    <p:sldId id="343" r:id="rId7"/>
    <p:sldId id="372" r:id="rId8"/>
    <p:sldId id="344" r:id="rId9"/>
    <p:sldId id="413" r:id="rId10"/>
    <p:sldId id="436" r:id="rId11"/>
    <p:sldId id="415" r:id="rId12"/>
    <p:sldId id="416" r:id="rId13"/>
    <p:sldId id="408" r:id="rId14"/>
    <p:sldId id="414" r:id="rId15"/>
    <p:sldId id="417" r:id="rId16"/>
    <p:sldId id="418" r:id="rId17"/>
    <p:sldId id="379" r:id="rId18"/>
    <p:sldId id="369" r:id="rId19"/>
    <p:sldId id="421" r:id="rId20"/>
    <p:sldId id="423" r:id="rId21"/>
    <p:sldId id="422" r:id="rId22"/>
    <p:sldId id="424" r:id="rId23"/>
    <p:sldId id="426" r:id="rId24"/>
    <p:sldId id="425" r:id="rId25"/>
    <p:sldId id="427" r:id="rId26"/>
    <p:sldId id="429" r:id="rId27"/>
    <p:sldId id="431" r:id="rId28"/>
    <p:sldId id="432" r:id="rId29"/>
    <p:sldId id="428" r:id="rId30"/>
    <p:sldId id="433" r:id="rId31"/>
    <p:sldId id="434" r:id="rId32"/>
    <p:sldId id="380" r:id="rId33"/>
    <p:sldId id="362" r:id="rId34"/>
    <p:sldId id="363" r:id="rId35"/>
    <p:sldId id="364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3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2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21/10/2020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21/10/2020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2.png"/><Relationship Id="rId7" Type="http://schemas.openxmlformats.org/officeDocument/2006/relationships/image" Target="../media/image6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49.png"/><Relationship Id="rId4" Type="http://schemas.openxmlformats.org/officeDocument/2006/relationships/image" Target="../media/image65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</a:t>
            </a:r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6277B6F-A647-444F-A31D-0F088D5CCB46}"/>
              </a:ext>
            </a:extLst>
          </p:cNvPr>
          <p:cNvSpPr txBox="1"/>
          <p:nvPr/>
        </p:nvSpPr>
        <p:spPr>
          <a:xfrm>
            <a:off x="1996252" y="2021644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INGENIERA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428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Autora: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Salazar Maldonado, Liseth Carolina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25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Flores Flor, Francisco Javier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10FB14D-D666-4105-A803-25B7A0CA27DC}"/>
              </a:ext>
            </a:extLst>
          </p:cNvPr>
          <p:cNvSpPr txBox="1"/>
          <p:nvPr/>
        </p:nvSpPr>
        <p:spPr>
          <a:xfrm>
            <a:off x="5401031" y="5176210"/>
            <a:ext cx="274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, 8 octubre</a:t>
            </a:r>
            <a:r>
              <a:rPr lang="es-EC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2020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2FA0988-49D4-450F-8C9C-5B9497CFEB8D}"/>
              </a:ext>
            </a:extLst>
          </p:cNvPr>
          <p:cNvSpPr txBox="1"/>
          <p:nvPr/>
        </p:nvSpPr>
        <p:spPr>
          <a:xfrm>
            <a:off x="2126969" y="2776328"/>
            <a:ext cx="9210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/>
          </a:p>
          <a:p>
            <a:pPr algn="ctr"/>
            <a:r>
              <a:rPr lang="es-EC" dirty="0"/>
              <a:t>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genómica y biológica de un nuevo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Cheravirus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 babaco (</a:t>
            </a:r>
            <a:r>
              <a:rPr lang="es-EC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Vasconcellea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s-EC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heilbornii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pentagona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2689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Extracción de ARN total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Halgren</a:t>
            </a:r>
            <a:r>
              <a:rPr lang="es-EC" sz="1600" dirty="0"/>
              <a:t> et al., 2007)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221816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Flecha derecha 55"/>
          <p:cNvSpPr/>
          <p:nvPr/>
        </p:nvSpPr>
        <p:spPr>
          <a:xfrm>
            <a:off x="5401343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CuadroTexto 76"/>
          <p:cNvSpPr txBox="1"/>
          <p:nvPr/>
        </p:nvSpPr>
        <p:spPr>
          <a:xfrm>
            <a:off x="3879690" y="4437454"/>
            <a:ext cx="16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Isopropanol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sobrenadante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43" y="2180285"/>
            <a:ext cx="1991864" cy="2166589"/>
          </a:xfrm>
          <a:prstGeom prst="rect">
            <a:avLst/>
          </a:prstGeom>
        </p:spPr>
      </p:pic>
      <p:sp>
        <p:nvSpPr>
          <p:cNvPr id="79" name="CuadroTexto 78"/>
          <p:cNvSpPr txBox="1"/>
          <p:nvPr/>
        </p:nvSpPr>
        <p:spPr>
          <a:xfrm>
            <a:off x="1476843" y="4437454"/>
            <a:ext cx="1405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13000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min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45" y="1770404"/>
            <a:ext cx="1066800" cy="25622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07" y="2118602"/>
            <a:ext cx="1991864" cy="216658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985351" y="4447350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13000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min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8643295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9490829" y="4477079"/>
            <a:ext cx="145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Wash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buffer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silica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257" y="1770404"/>
            <a:ext cx="1066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2689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Extracción de ARN total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Halgren</a:t>
            </a:r>
            <a:r>
              <a:rPr lang="es-EC" sz="1600" dirty="0"/>
              <a:t> et al., 2007)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lecha derecha 74"/>
          <p:cNvSpPr/>
          <p:nvPr/>
        </p:nvSpPr>
        <p:spPr>
          <a:xfrm>
            <a:off x="5693233" y="308545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75" y="2118602"/>
            <a:ext cx="1991864" cy="216658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140519" y="4447350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s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2819406" y="308545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10" y="1994712"/>
            <a:ext cx="1568848" cy="236387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191501" y="4545175"/>
            <a:ext cx="169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Homogeneizar</a:t>
            </a:r>
          </a:p>
        </p:txBody>
      </p:sp>
      <p:sp>
        <p:nvSpPr>
          <p:cNvPr id="22" name="Flecha derecha 21"/>
          <p:cNvSpPr/>
          <p:nvPr/>
        </p:nvSpPr>
        <p:spPr>
          <a:xfrm>
            <a:off x="7789567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>
            <a:off x="6398161" y="4477079"/>
            <a:ext cx="14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Wash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buffer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562" y="1994712"/>
            <a:ext cx="1568848" cy="236387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8815453" y="4545175"/>
            <a:ext cx="169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Homogeneizar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69" y="1770404"/>
            <a:ext cx="1066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2689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Extracción de ARN total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Halgren</a:t>
            </a:r>
            <a:r>
              <a:rPr lang="es-EC" sz="1600" dirty="0"/>
              <a:t> et al., 2007)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77" y="2118602"/>
            <a:ext cx="1991864" cy="216658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155621" y="4447350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13000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min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614" y="1801810"/>
            <a:ext cx="885825" cy="2419350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2931990" y="308347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3286373" y="4445370"/>
            <a:ext cx="1668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Pellet secado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 vacío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ultrapura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764" y="2069126"/>
            <a:ext cx="1991864" cy="216658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8991033" y="4445374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13000 rpm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min</a:t>
            </a:r>
          </a:p>
        </p:txBody>
      </p:sp>
      <p:sp>
        <p:nvSpPr>
          <p:cNvPr id="24" name="Flecha derecha 23"/>
          <p:cNvSpPr/>
          <p:nvPr/>
        </p:nvSpPr>
        <p:spPr>
          <a:xfrm>
            <a:off x="7822332" y="309336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derecha 24"/>
          <p:cNvSpPr/>
          <p:nvPr/>
        </p:nvSpPr>
        <p:spPr>
          <a:xfrm>
            <a:off x="4903532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527" y="1994712"/>
            <a:ext cx="1568848" cy="2363872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929418" y="4545175"/>
            <a:ext cx="169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Homogeneizar</a:t>
            </a:r>
          </a:p>
        </p:txBody>
      </p:sp>
    </p:spTree>
    <p:extLst>
      <p:ext uri="{BB962C8B-B14F-4D97-AF65-F5344CB8AC3E}">
        <p14:creationId xmlns:p14="http://schemas.microsoft.com/office/powerpoint/2010/main" val="1868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1602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RT-PCR y PCR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1105" r="67078" b="23643"/>
          <a:stretch/>
        </p:blipFill>
        <p:spPr>
          <a:xfrm>
            <a:off x="3847603" y="2442309"/>
            <a:ext cx="3859481" cy="30915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Rectángulo 8"/>
          <p:cNvSpPr/>
          <p:nvPr/>
        </p:nvSpPr>
        <p:spPr>
          <a:xfrm>
            <a:off x="4275123" y="4512629"/>
            <a:ext cx="1745673" cy="5138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 rot="10800000">
            <a:off x="6234544" y="4631379"/>
            <a:ext cx="665018" cy="17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083904" y="4144218"/>
            <a:ext cx="1234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447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pb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263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(Cornejo-Franco </a:t>
            </a:r>
            <a:r>
              <a:rPr lang="es-EC" sz="1600" dirty="0"/>
              <a:t>et al., 2020)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31840"/>
              </p:ext>
            </p:extLst>
          </p:nvPr>
        </p:nvGraphicFramePr>
        <p:xfrm>
          <a:off x="788818" y="1130173"/>
          <a:ext cx="10696654" cy="1135996"/>
        </p:xfrm>
        <a:graphic>
          <a:graphicData uri="http://schemas.openxmlformats.org/drawingml/2006/table">
            <a:tbl>
              <a:tblPr firstRow="1" firstCol="1" bandRow="1"/>
              <a:tblGrid>
                <a:gridCol w="3405660"/>
                <a:gridCol w="3405660"/>
                <a:gridCol w="1942667"/>
                <a:gridCol w="1942667"/>
              </a:tblGrid>
              <a:tr h="583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Reverse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Temperatura de </a:t>
                      </a:r>
                      <a:r>
                        <a:rPr lang="es-EC" sz="20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Annealing</a:t>
                      </a:r>
                      <a:r>
                        <a:rPr lang="es-EC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[°C]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 de Amplificación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GCTTGTCATTAGCACGGCTAAC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GCAGGAAAGAGCGTCTGATCA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55-57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447 </a:t>
                      </a:r>
                      <a:r>
                        <a:rPr lang="es-EC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739782" y="5571334"/>
            <a:ext cx="60751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proporcionada por el equipo de investigación del Centro de Investigaciones Biotecnológicas del Ecuador-CIBE del Programa de Virología.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930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 de nemátodos por centrifugación en azúcar e identificación de nemátodos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204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(Van </a:t>
            </a:r>
            <a:r>
              <a:rPr lang="es-EC" sz="1600" dirty="0" err="1"/>
              <a:t>Bezooijen</a:t>
            </a:r>
            <a:r>
              <a:rPr lang="es-EC" sz="1600" dirty="0"/>
              <a:t>, 2006</a:t>
            </a:r>
            <a:r>
              <a:rPr lang="es-EC" sz="1600" dirty="0" smtClean="0"/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3" y="1673764"/>
            <a:ext cx="1511507" cy="15115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05" y="2573897"/>
            <a:ext cx="1493649" cy="12802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39" y="3123229"/>
            <a:ext cx="439552" cy="4130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3" y="3253856"/>
            <a:ext cx="1371600" cy="1781175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2752023" y="3966365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8386055" y="3983114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90" y="3102516"/>
            <a:ext cx="439552" cy="4130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1" y="3252027"/>
            <a:ext cx="1371600" cy="1781175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>
            <a:off x="5457617" y="396438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>
          <a:xfrm rot="643460">
            <a:off x="6436801" y="3423004"/>
            <a:ext cx="1689821" cy="11914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48">
            <a:off x="6955952" y="3991708"/>
            <a:ext cx="958711" cy="26364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>
          <a:xfrm rot="20956540" flipH="1">
            <a:off x="10718705" y="2370261"/>
            <a:ext cx="1058331" cy="7462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298">
            <a:off x="10902870" y="2660369"/>
            <a:ext cx="690002" cy="1897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 b="67967"/>
          <a:stretch/>
        </p:blipFill>
        <p:spPr>
          <a:xfrm>
            <a:off x="9386211" y="3447535"/>
            <a:ext cx="1952625" cy="44484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38" y="3163486"/>
            <a:ext cx="685800" cy="11144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-1919" r="32985" b="1919"/>
          <a:stretch/>
        </p:blipFill>
        <p:spPr>
          <a:xfrm rot="4085990" flipH="1">
            <a:off x="10217655" y="1702452"/>
            <a:ext cx="623086" cy="11273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2" y="2496431"/>
            <a:ext cx="1123950" cy="28956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13" y="4277911"/>
            <a:ext cx="390525" cy="92392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3815933" y="4907465"/>
            <a:ext cx="1306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Precipitar  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15 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656688" y="4905486"/>
            <a:ext cx="120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Tamiz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alla 400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54961" y="4905486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Eliminación de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artículas gruesas</a:t>
            </a:r>
          </a:p>
        </p:txBody>
      </p:sp>
    </p:spTree>
    <p:extLst>
      <p:ext uri="{BB962C8B-B14F-4D97-AF65-F5344CB8AC3E}">
        <p14:creationId xmlns:p14="http://schemas.microsoft.com/office/powerpoint/2010/main" val="31397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930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 de nemátodos por centrifugación en azúcar e identificación de nemátodos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204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(Van </a:t>
            </a:r>
            <a:r>
              <a:rPr lang="es-EC" sz="1600" dirty="0" err="1"/>
              <a:t>Bezooijen</a:t>
            </a:r>
            <a:r>
              <a:rPr lang="es-EC" sz="1600" dirty="0"/>
              <a:t>, 2006</a:t>
            </a:r>
            <a:r>
              <a:rPr lang="es-EC" sz="1600" dirty="0" smtClean="0"/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4454037" y="4018739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2714407" y="396438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>
          <a:xfrm rot="20956540" flipH="1">
            <a:off x="10446851" y="3309374"/>
            <a:ext cx="1058331" cy="7462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298">
            <a:off x="10631016" y="3599482"/>
            <a:ext cx="690002" cy="189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-1919" r="32985" b="1919"/>
          <a:stretch/>
        </p:blipFill>
        <p:spPr>
          <a:xfrm rot="4085990" flipH="1">
            <a:off x="9945801" y="2641565"/>
            <a:ext cx="623086" cy="11273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71" y="2118602"/>
            <a:ext cx="1991864" cy="2166589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904315" y="4447350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3500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min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03" y="3544845"/>
            <a:ext cx="457200" cy="1028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15" y="2620516"/>
            <a:ext cx="1076475" cy="10478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/>
          <a:srcRect l="27143"/>
          <a:stretch/>
        </p:blipFill>
        <p:spPr>
          <a:xfrm>
            <a:off x="5301047" y="3555275"/>
            <a:ext cx="485772" cy="105727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899" y="2122720"/>
            <a:ext cx="1991864" cy="2166589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7111543" y="4451468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3500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min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5916248" y="4010498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CuadroTexto 40"/>
          <p:cNvSpPr txBox="1"/>
          <p:nvPr/>
        </p:nvSpPr>
        <p:spPr>
          <a:xfrm>
            <a:off x="4666961" y="4545175"/>
            <a:ext cx="169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Homogeneizar</a:t>
            </a:r>
          </a:p>
        </p:txBody>
      </p:sp>
      <p:sp>
        <p:nvSpPr>
          <p:cNvPr id="42" name="Flecha derecha 41"/>
          <p:cNvSpPr/>
          <p:nvPr/>
        </p:nvSpPr>
        <p:spPr>
          <a:xfrm>
            <a:off x="9219625" y="4014614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CuadroTexto 42"/>
          <p:cNvSpPr txBox="1"/>
          <p:nvPr/>
        </p:nvSpPr>
        <p:spPr>
          <a:xfrm>
            <a:off x="10305741" y="4467944"/>
            <a:ext cx="1296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Eliminar la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olución 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azucarada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159704" y="4423824"/>
            <a:ext cx="1238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Añadir 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olución 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azucarada</a:t>
            </a:r>
          </a:p>
        </p:txBody>
      </p:sp>
    </p:spTree>
    <p:extLst>
      <p:ext uri="{BB962C8B-B14F-4D97-AF65-F5344CB8AC3E}">
        <p14:creationId xmlns:p14="http://schemas.microsoft.com/office/powerpoint/2010/main" val="34495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930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 de nemátodos por centrifugación en azúcar e identificación de nemátodos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3972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(Van </a:t>
            </a:r>
            <a:r>
              <a:rPr lang="es-EC" sz="1600" dirty="0" err="1"/>
              <a:t>Bezooijen</a:t>
            </a:r>
            <a:r>
              <a:rPr lang="es-EC" sz="1600" dirty="0"/>
              <a:t>, 2006), (</a:t>
            </a:r>
            <a:r>
              <a:rPr lang="es-EC" sz="1600" dirty="0" err="1"/>
              <a:t>Mengistu</a:t>
            </a:r>
            <a:r>
              <a:rPr lang="es-EC" sz="1600" dirty="0"/>
              <a:t> et al., 2012)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>
          <a:xfrm rot="20956540" flipH="1">
            <a:off x="2631625" y="2370261"/>
            <a:ext cx="1058331" cy="7462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298">
            <a:off x="2815790" y="2660369"/>
            <a:ext cx="690002" cy="1897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 b="67967"/>
          <a:stretch/>
        </p:blipFill>
        <p:spPr>
          <a:xfrm>
            <a:off x="1299131" y="3447535"/>
            <a:ext cx="1952625" cy="44484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58" y="3163486"/>
            <a:ext cx="685800" cy="11144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-1919" r="32985" b="1919"/>
          <a:stretch/>
        </p:blipFill>
        <p:spPr>
          <a:xfrm rot="4085990" flipH="1">
            <a:off x="2130575" y="1702452"/>
            <a:ext cx="623086" cy="11273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2" y="2496431"/>
            <a:ext cx="1123950" cy="28956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66" y="4233614"/>
            <a:ext cx="457200" cy="1028700"/>
          </a:xfrm>
          <a:prstGeom prst="rect">
            <a:avLst/>
          </a:prstGeom>
        </p:spPr>
      </p:pic>
      <p:cxnSp>
        <p:nvCxnSpPr>
          <p:cNvPr id="14" name="Conector recto 13"/>
          <p:cNvCxnSpPr>
            <a:endCxn id="23" idx="1"/>
          </p:cNvCxnSpPr>
          <p:nvPr/>
        </p:nvCxnSpPr>
        <p:spPr>
          <a:xfrm flipV="1">
            <a:off x="2707574" y="4093000"/>
            <a:ext cx="1042943" cy="94214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endCxn id="23" idx="4"/>
          </p:cNvCxnSpPr>
          <p:nvPr/>
        </p:nvCxnSpPr>
        <p:spPr>
          <a:xfrm>
            <a:off x="2731324" y="5130140"/>
            <a:ext cx="1521787" cy="13217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3542336" y="3892378"/>
            <a:ext cx="1421549" cy="13699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36" y="3985595"/>
            <a:ext cx="1438275" cy="1190625"/>
          </a:xfrm>
          <a:prstGeom prst="rect">
            <a:avLst/>
          </a:prstGeom>
        </p:spPr>
      </p:pic>
      <p:sp>
        <p:nvSpPr>
          <p:cNvPr id="38" name="Flecha derecha 37"/>
          <p:cNvSpPr/>
          <p:nvPr/>
        </p:nvSpPr>
        <p:spPr>
          <a:xfrm>
            <a:off x="5148849" y="396438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83" y="3421487"/>
            <a:ext cx="2028825" cy="134302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5" y="3509561"/>
            <a:ext cx="1347103" cy="111515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477982">
            <a:off x="7348338" y="2451027"/>
            <a:ext cx="609600" cy="1543050"/>
          </a:xfrm>
          <a:prstGeom prst="rect">
            <a:avLst/>
          </a:prstGeom>
        </p:spPr>
      </p:pic>
      <p:sp>
        <p:nvSpPr>
          <p:cNvPr id="43" name="Flecha derecha 42"/>
          <p:cNvSpPr/>
          <p:nvPr/>
        </p:nvSpPr>
        <p:spPr>
          <a:xfrm>
            <a:off x="8353204" y="3962412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3"/>
          <a:srcRect l="22716" r="6618"/>
          <a:stretch/>
        </p:blipFill>
        <p:spPr>
          <a:xfrm>
            <a:off x="9357756" y="2743368"/>
            <a:ext cx="1662546" cy="238125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9140468" y="5071852"/>
            <a:ext cx="21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Visualización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 10X y 40X</a:t>
            </a:r>
          </a:p>
        </p:txBody>
      </p:sp>
    </p:spTree>
    <p:extLst>
      <p:ext uri="{BB962C8B-B14F-4D97-AF65-F5344CB8AC3E}">
        <p14:creationId xmlns:p14="http://schemas.microsoft.com/office/powerpoint/2010/main" val="518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986985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72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1262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448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Secuenciación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del genoma de BabChV-1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644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(Cornejo-Franco et al., 2020), (</a:t>
            </a:r>
            <a:r>
              <a:rPr lang="es-EC" sz="1600" dirty="0" err="1"/>
              <a:t>Lacroix</a:t>
            </a:r>
            <a:r>
              <a:rPr lang="es-EC" sz="1600" dirty="0"/>
              <a:t> et al., 2016), (Thompson et al., 2017)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118" r="12553" b="3328"/>
          <a:stretch/>
        </p:blipFill>
        <p:spPr>
          <a:xfrm rot="668828">
            <a:off x="489391" y="1442672"/>
            <a:ext cx="1090814" cy="797486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1598143" y="168432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574896" y="2651255"/>
            <a:ext cx="9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Muestra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479100" y="2541544"/>
            <a:ext cx="120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Extracción 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ARN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4636252" y="168235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6091896" y="254154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Secuenciación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40017"/>
          <a:stretch/>
        </p:blipFill>
        <p:spPr>
          <a:xfrm>
            <a:off x="2367464" y="982572"/>
            <a:ext cx="878774" cy="1638300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3681351" y="1397343"/>
            <a:ext cx="736271" cy="70459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3" y="1628217"/>
            <a:ext cx="696511" cy="236208"/>
          </a:xfrm>
          <a:prstGeom prst="rect">
            <a:avLst/>
          </a:prstGeom>
        </p:spPr>
      </p:pic>
      <p:cxnSp>
        <p:nvCxnSpPr>
          <p:cNvPr id="18" name="Conector recto 17"/>
          <p:cNvCxnSpPr>
            <a:endCxn id="15" idx="1"/>
          </p:cNvCxnSpPr>
          <p:nvPr/>
        </p:nvCxnSpPr>
        <p:spPr>
          <a:xfrm flipV="1">
            <a:off x="3152560" y="1500528"/>
            <a:ext cx="636615" cy="53057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3058964" y="2101935"/>
            <a:ext cx="978648" cy="8625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173" y="1076419"/>
            <a:ext cx="2476689" cy="138403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47970"/>
          <a:stretch/>
        </p:blipFill>
        <p:spPr>
          <a:xfrm>
            <a:off x="1780517" y="3776353"/>
            <a:ext cx="4905375" cy="57270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7"/>
          <a:stretch/>
        </p:blipFill>
        <p:spPr>
          <a:xfrm>
            <a:off x="7046948" y="3811979"/>
            <a:ext cx="4905375" cy="422096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2310656" y="4276252"/>
            <a:ext cx="35189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ARN-1 (6806 nucleótidos)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960399" y="4654126"/>
            <a:ext cx="4219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Número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de </a:t>
            </a:r>
            <a:r>
              <a:rPr lang="es-ES" sz="2400" b="1" dirty="0" smtClean="0">
                <a:ln/>
                <a:solidFill>
                  <a:schemeClr val="accent3"/>
                </a:solidFill>
              </a:rPr>
              <a:t>acceso: MN648671 </a:t>
            </a:r>
            <a:endParaRPr lang="es-ES" sz="2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738135" y="5032155"/>
            <a:ext cx="2683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Similitud con ALSV </a:t>
            </a:r>
            <a:endParaRPr lang="es-ES" sz="2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0" name="Flecha abajo 39"/>
          <p:cNvSpPr/>
          <p:nvPr/>
        </p:nvSpPr>
        <p:spPr>
          <a:xfrm rot="2139610">
            <a:off x="4951363" y="2298875"/>
            <a:ext cx="207881" cy="123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lecha abajo 40"/>
          <p:cNvSpPr/>
          <p:nvPr/>
        </p:nvSpPr>
        <p:spPr>
          <a:xfrm rot="19460390" flipH="1">
            <a:off x="8505720" y="2298874"/>
            <a:ext cx="207881" cy="123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Multiplicar 41"/>
          <p:cNvSpPr/>
          <p:nvPr/>
        </p:nvSpPr>
        <p:spPr>
          <a:xfrm rot="19959283">
            <a:off x="8116834" y="2460451"/>
            <a:ext cx="985652" cy="84292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8698471" y="4274273"/>
            <a:ext cx="10470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ARN-2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7526745" y="4735938"/>
            <a:ext cx="363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Baja concentración viral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Distribución desigual en la planta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Replicación en ausencia de ARN-2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78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Comparación de ARN-1 de BabChV-1 con otros miembros del género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44381"/>
              </p:ext>
            </p:extLst>
          </p:nvPr>
        </p:nvGraphicFramePr>
        <p:xfrm>
          <a:off x="980661" y="2262756"/>
          <a:ext cx="10411959" cy="2755234"/>
        </p:xfrm>
        <a:graphic>
          <a:graphicData uri="http://schemas.openxmlformats.org/drawingml/2006/table">
            <a:tbl>
              <a:tblPr firstRow="1" firstCol="1" bandRow="1"/>
              <a:tblGrid>
                <a:gridCol w="3732118"/>
                <a:gridCol w="2925549"/>
                <a:gridCol w="1789144"/>
                <a:gridCol w="1965148"/>
              </a:tblGrid>
              <a:tr h="712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Secuencia homóloga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Número de acceso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de cobertura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de identidad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Apple </a:t>
                      </a:r>
                      <a:r>
                        <a:rPr lang="es-EC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latent</a:t>
                      </a: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spherical</a:t>
                      </a: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virus 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NP_620568.1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69,67%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Cherry rasp leaf virus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ANC51274.1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66,10%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Currant latent virus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YP_009220374.1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59,05%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Arracacha virus B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YP_007697622.1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34,34%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Maize</a:t>
                      </a: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chlorotic</a:t>
                      </a: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dwarf</a:t>
                      </a:r>
                      <a:r>
                        <a:rPr lang="es-EC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virus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AAV86083.1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31,61%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978187" y="1530927"/>
            <a:ext cx="8439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0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análisis SMART BLAST de la poliproteína del segmento ARN-1</a:t>
            </a:r>
            <a:endParaRPr lang="es-EC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5FE53E1-2342-4726-9FB7-E1EBFDBA92CF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A96DA00-2155-4596-9884-FA3AD510A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FFE226-EE0F-4639-8240-B6772952F0DD}"/>
              </a:ext>
            </a:extLst>
          </p:cNvPr>
          <p:cNvSpPr txBox="1">
            <a:spLocks/>
          </p:cNvSpPr>
          <p:nvPr/>
        </p:nvSpPr>
        <p:spPr>
          <a:xfrm>
            <a:off x="2951235" y="2501602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72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801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78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Comparación de ARN-1 de BabChV-1 con otros miembros del género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1347" y="1401700"/>
            <a:ext cx="11223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Porcentaje de identidad de los dominios encontrados en el segmento ARN-1 de BabChV-1 y otros miembros del género Cheravirus</a:t>
            </a:r>
            <a:endParaRPr lang="es-EC" sz="20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22592"/>
              </p:ext>
            </p:extLst>
          </p:nvPr>
        </p:nvGraphicFramePr>
        <p:xfrm>
          <a:off x="523552" y="2263965"/>
          <a:ext cx="11185523" cy="2556692"/>
        </p:xfrm>
        <a:graphic>
          <a:graphicData uri="http://schemas.openxmlformats.org/drawingml/2006/table">
            <a:tbl>
              <a:tblPr firstRow="1" firstCol="1" bandRow="1"/>
              <a:tblGrid>
                <a:gridCol w="2711873"/>
                <a:gridCol w="820195"/>
                <a:gridCol w="1530691"/>
                <a:gridCol w="1530691"/>
                <a:gridCol w="1530691"/>
                <a:gridCol w="1530691"/>
                <a:gridCol w="1530691"/>
              </a:tblGrid>
              <a:tr h="5913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Dominio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Inicio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Final 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 de identidad con la secuencia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ALSV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CRLV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AVB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CuLV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ARN Helicasa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758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928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91,81%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83,63%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N.A.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74,27%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1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 Cisteína Proteasa 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1237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1448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74,18%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66,98%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N.A.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63,55%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Transcriptasa inversa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1871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77,46%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76,76%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52,86%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75,52%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541347" y="5032816"/>
            <a:ext cx="1122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Nota: ALSV: Apple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spherical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virus; CRLV: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Cherry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rasp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virus; AVB: Arracacha virus B;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CuLV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Currant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virus; NA: no aplica.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49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Relaciones entre miembros de la familia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Secoviridae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y el babaco cheravirus-1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7" y="1058920"/>
            <a:ext cx="3534291" cy="51043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6" r="15031" b="10871"/>
          <a:stretch/>
        </p:blipFill>
        <p:spPr>
          <a:xfrm>
            <a:off x="5048869" y="1529859"/>
            <a:ext cx="6750114" cy="36477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2933205" y="2850662"/>
            <a:ext cx="3788229" cy="1697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933205" y="3788229"/>
            <a:ext cx="3883231" cy="116839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9380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Detección de BabChV-1 en muestras de babaco recolectadas en 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provincia de Azuay 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425" r="1203" b="855"/>
          <a:stretch/>
        </p:blipFill>
        <p:spPr>
          <a:xfrm>
            <a:off x="2379144" y="1058920"/>
            <a:ext cx="6931473" cy="4620982"/>
          </a:xfrm>
          <a:prstGeom prst="rect">
            <a:avLst/>
          </a:prstGeom>
          <a:ln>
            <a:solidFill>
              <a:srgbClr val="6A83A2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095648" y="213755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447 </a:t>
            </a:r>
            <a:r>
              <a:rPr lang="es-EC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</a:t>
            </a:r>
            <a:endParaRPr lang="es-EC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201402" y="2470070"/>
            <a:ext cx="5343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24646" y="5654243"/>
            <a:ext cx="1084046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proporcionada por el equipo de investigación del Centro de Investigaciones Biotecnológicas del Ecuador-CIBE del Programa de Virología.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0785" y="2315687"/>
            <a:ext cx="534390" cy="2850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32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10263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Detección de BabChV-1 en muestras de babaco recolectadas en 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provincia de Tungurahua 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652782" y="2040938"/>
            <a:ext cx="169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Fragmentos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ARN vegetal</a:t>
            </a:r>
            <a:endParaRPr lang="es-EC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>
          <a:xfrm>
            <a:off x="2339381" y="1058920"/>
            <a:ext cx="6906620" cy="4547626"/>
          </a:xfrm>
          <a:prstGeom prst="rect">
            <a:avLst/>
          </a:prstGeom>
          <a:ln>
            <a:solidFill>
              <a:srgbClr val="6A83A2"/>
            </a:solidFill>
          </a:ln>
        </p:spPr>
      </p:pic>
      <p:cxnSp>
        <p:nvCxnSpPr>
          <p:cNvPr id="12" name="Conector recto de flecha 11"/>
          <p:cNvCxnSpPr/>
          <p:nvPr/>
        </p:nvCxnSpPr>
        <p:spPr>
          <a:xfrm>
            <a:off x="2569201" y="2232568"/>
            <a:ext cx="5343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24646" y="5654243"/>
            <a:ext cx="1084046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proporcionada por el equipo de investigación del Centro de Investigaciones Biotecnológicas del Ecuador-CIBE del Programa de Virología.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555350" y="2527470"/>
            <a:ext cx="5343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904373" y="208198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a 600 </a:t>
            </a:r>
            <a:r>
              <a:rPr lang="es-EC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</a:t>
            </a:r>
            <a:endParaRPr lang="es-EC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04375" y="233802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s-EC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es-EC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</a:t>
            </a:r>
            <a:endParaRPr lang="es-EC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errar corchete 8"/>
          <p:cNvSpPr/>
          <p:nvPr/>
        </p:nvSpPr>
        <p:spPr>
          <a:xfrm>
            <a:off x="9322131" y="2141363"/>
            <a:ext cx="165567" cy="445482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1222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los nemátodos de las muestras de suelo recolectadas en las provincias de Azuay y Tungurahua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Mengistu</a:t>
            </a:r>
            <a:r>
              <a:rPr lang="es-EC" sz="1600" dirty="0"/>
              <a:t> et al., 2012</a:t>
            </a:r>
            <a:r>
              <a:rPr lang="es-EC" sz="1600" dirty="0" smtClean="0"/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David A. Moreira Cálix on Twitter: &quot;A beautiful female Stunt nematode  (Tylenchorhynchus sp.) flexing for me while counting samples today! *notice  the distinctly annulated cuticle caused by deep striae, the excretory p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 b="21368"/>
          <a:stretch/>
        </p:blipFill>
        <p:spPr bwMode="auto">
          <a:xfrm>
            <a:off x="6292463" y="1366353"/>
            <a:ext cx="4320000" cy="39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piral nematodes, Helicotylenchus spp. (Tylenchida: Hoplolaimidae) - 54405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3758" b="6385"/>
          <a:stretch/>
        </p:blipFill>
        <p:spPr bwMode="auto">
          <a:xfrm>
            <a:off x="1315774" y="1366353"/>
            <a:ext cx="4309546" cy="38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91855" y="5477148"/>
            <a:ext cx="376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científico: </a:t>
            </a:r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Helicotylenchus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común: espiral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48859" y="5477148"/>
            <a:ext cx="413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científico: </a:t>
            </a:r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Tylenchorhynchus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común: stunt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02405" y="2766759"/>
            <a:ext cx="15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Protuberancia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911377" y="3208097"/>
            <a:ext cx="910579" cy="651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3661470" y="2625733"/>
            <a:ext cx="910579" cy="651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244709" y="1981006"/>
            <a:ext cx="194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aparato</a:t>
            </a:r>
          </a:p>
          <a:p>
            <a:pPr algn="ctr"/>
            <a:r>
              <a:rPr lang="es-EC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C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igestivo truncado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7704318" y="1718682"/>
            <a:ext cx="940742" cy="262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8680166" y="1872152"/>
            <a:ext cx="175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aparato</a:t>
            </a:r>
          </a:p>
          <a:p>
            <a:pPr algn="ctr"/>
            <a:r>
              <a:rPr lang="es-EC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igestivo recto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9749642" y="3726934"/>
            <a:ext cx="267899" cy="859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9244782" y="3080603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 </a:t>
            </a:r>
          </a:p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redondeada</a:t>
            </a:r>
          </a:p>
        </p:txBody>
      </p:sp>
    </p:spTree>
    <p:extLst>
      <p:ext uri="{BB962C8B-B14F-4D97-AF65-F5344CB8AC3E}">
        <p14:creationId xmlns:p14="http://schemas.microsoft.com/office/powerpoint/2010/main" val="7825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1222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los nemátodos de las muestras de suelo recolectadas en las provincias de Azuay y Tungurahua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Mengistu</a:t>
            </a:r>
            <a:r>
              <a:rPr lang="es-EC" sz="1600" dirty="0"/>
              <a:t> et al., 2012</a:t>
            </a:r>
            <a:r>
              <a:rPr lang="es-EC" sz="1600" dirty="0" smtClean="0"/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76" y="1348241"/>
            <a:ext cx="4988625" cy="3928542"/>
          </a:xfrm>
          <a:prstGeom prst="rect">
            <a:avLst/>
          </a:prstGeom>
        </p:spPr>
      </p:pic>
      <p:pic>
        <p:nvPicPr>
          <p:cNvPr id="6146" name="Picture 2" descr="Nemátodos en agricultura: aspectos fundamentales – AM Ecolog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3" y="1348241"/>
            <a:ext cx="5238056" cy="39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536636" y="542210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Nemátodos de vida libre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o identificados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47809" y="5422107"/>
            <a:ext cx="339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científico: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Trichodorus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común: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stubby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7350827" y="2157064"/>
            <a:ext cx="653142" cy="491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853297" y="1705265"/>
            <a:ext cx="138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Movimiento </a:t>
            </a:r>
          </a:p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erráticos</a:t>
            </a:r>
            <a:endParaRPr lang="es-EC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1445038" y="2648197"/>
            <a:ext cx="894401" cy="320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423436" y="3971743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Estilete </a:t>
            </a:r>
          </a:p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curveado</a:t>
            </a:r>
            <a:endParaRPr lang="es-EC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2591114" y="4273138"/>
            <a:ext cx="805542" cy="21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2338668" y="2666181"/>
            <a:ext cx="99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Cutícula </a:t>
            </a:r>
          </a:p>
          <a:p>
            <a:pPr algn="ctr"/>
            <a:r>
              <a:rPr lang="es-EC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gruesa</a:t>
            </a:r>
            <a:endParaRPr lang="es-EC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009673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13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Método propuesto para la evaluación de nemátodos como vectores víricos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-1309" r="11948" b="9224"/>
          <a:stretch/>
        </p:blipFill>
        <p:spPr>
          <a:xfrm>
            <a:off x="1116279" y="1232221"/>
            <a:ext cx="1876302" cy="250850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91666" y="3768277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Plantas de babaco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ibres de virus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959425" y="4442155"/>
            <a:ext cx="190007" cy="3117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58422" y="4782653"/>
            <a:ext cx="3064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02851" y="4799944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3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50856" y="4807422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3"/>
                </a:solidFill>
              </a:rPr>
              <a:t>2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22716" r="6618"/>
          <a:stretch/>
        </p:blipFill>
        <p:spPr>
          <a:xfrm>
            <a:off x="1945476" y="4781473"/>
            <a:ext cx="707737" cy="101368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48287" b="13021"/>
          <a:stretch/>
        </p:blipFill>
        <p:spPr>
          <a:xfrm>
            <a:off x="2811954" y="4895646"/>
            <a:ext cx="842852" cy="68575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58422" y="131538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650358" y="131340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2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396799" y="1867604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Separar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10-15 nemátodos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95" y="2513935"/>
            <a:ext cx="2038350" cy="1152525"/>
          </a:xfrm>
          <a:prstGeom prst="rect">
            <a:avLst/>
          </a:prstGeom>
        </p:spPr>
      </p:pic>
      <p:sp>
        <p:nvSpPr>
          <p:cNvPr id="34" name="Flecha derecha 33"/>
          <p:cNvSpPr/>
          <p:nvPr/>
        </p:nvSpPr>
        <p:spPr>
          <a:xfrm>
            <a:off x="3260688" y="244434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59" y="1487198"/>
            <a:ext cx="1809750" cy="28384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10">
            <a:off x="8315752" y="1427025"/>
            <a:ext cx="977749" cy="1794603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7703394" y="3813851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cebo</a:t>
            </a:r>
          </a:p>
        </p:txBody>
      </p:sp>
      <p:sp>
        <p:nvSpPr>
          <p:cNvPr id="39" name="Flecha abajo 38"/>
          <p:cNvSpPr/>
          <p:nvPr/>
        </p:nvSpPr>
        <p:spPr>
          <a:xfrm>
            <a:off x="8025731" y="4440176"/>
            <a:ext cx="190007" cy="3117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95" y="4562777"/>
            <a:ext cx="1438275" cy="1190625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7389841" y="5471992"/>
            <a:ext cx="165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Propagación de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nemátodos</a:t>
            </a:r>
          </a:p>
        </p:txBody>
      </p:sp>
      <p:sp>
        <p:nvSpPr>
          <p:cNvPr id="42" name="Flecha derecha 41"/>
          <p:cNvSpPr/>
          <p:nvPr/>
        </p:nvSpPr>
        <p:spPr>
          <a:xfrm>
            <a:off x="9279488" y="2442368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54" y="2531433"/>
            <a:ext cx="1505423" cy="1505423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10196443" y="186760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Inocular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3-4 semanas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2059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(Taylor y Brown, 1997)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31" y="5021070"/>
            <a:ext cx="1094495" cy="6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009673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13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Método propuesto para la evaluación de nemátodos como vectores víricos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38292" y="3768277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cebo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959425" y="4442155"/>
            <a:ext cx="190007" cy="3117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58422" y="4782653"/>
            <a:ext cx="3064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02851" y="4799944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3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50856" y="4807422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3"/>
                </a:solidFill>
              </a:rPr>
              <a:t>2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22716" r="6618"/>
          <a:stretch/>
        </p:blipFill>
        <p:spPr>
          <a:xfrm>
            <a:off x="1945476" y="4781473"/>
            <a:ext cx="707737" cy="101368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48287" b="13021"/>
          <a:stretch/>
        </p:blipFill>
        <p:spPr>
          <a:xfrm>
            <a:off x="2811954" y="4895646"/>
            <a:ext cx="842852" cy="68575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58422" y="131538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3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650358" y="131340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4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396799" y="1867604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Separar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10-15 nemátodos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695" y="2513935"/>
            <a:ext cx="2038350" cy="1152525"/>
          </a:xfrm>
          <a:prstGeom prst="rect">
            <a:avLst/>
          </a:prstGeom>
        </p:spPr>
      </p:pic>
      <p:sp>
        <p:nvSpPr>
          <p:cNvPr id="34" name="Flecha derecha 33"/>
          <p:cNvSpPr/>
          <p:nvPr/>
        </p:nvSpPr>
        <p:spPr>
          <a:xfrm>
            <a:off x="3260688" y="244434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03" y="1487198"/>
            <a:ext cx="1809750" cy="28384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10">
            <a:off x="8315752" y="1427025"/>
            <a:ext cx="977749" cy="1794603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7227304" y="3813851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infectadas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lecha derecha 41"/>
          <p:cNvSpPr/>
          <p:nvPr/>
        </p:nvSpPr>
        <p:spPr>
          <a:xfrm>
            <a:off x="9279488" y="2442368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54" y="2531433"/>
            <a:ext cx="1505423" cy="1505423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10196443" y="186760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Inocular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3-4 semanas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42" y="1469066"/>
            <a:ext cx="2076450" cy="29622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2059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(Taylor y Brown, 1997)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31" y="5021070"/>
            <a:ext cx="1094495" cy="6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009673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13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Método propuesto para la evaluación de nemátodos como vectores víricos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959425" y="4442155"/>
            <a:ext cx="190007" cy="3117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58422" y="4782653"/>
            <a:ext cx="3064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02851" y="4799944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3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50856" y="4807422"/>
            <a:ext cx="306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3"/>
                </a:solidFill>
              </a:rPr>
              <a:t>2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22716" r="6618"/>
          <a:stretch/>
        </p:blipFill>
        <p:spPr>
          <a:xfrm>
            <a:off x="1945476" y="4781473"/>
            <a:ext cx="707737" cy="101368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48287" b="13021"/>
          <a:stretch/>
        </p:blipFill>
        <p:spPr>
          <a:xfrm>
            <a:off x="2811954" y="4895646"/>
            <a:ext cx="842852" cy="68575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58422" y="131538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5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5289" y="131340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6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10">
            <a:off x="5774435" y="1427025"/>
            <a:ext cx="977749" cy="1794603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206525" y="3813851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infectadas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lecha derecha 41"/>
          <p:cNvSpPr/>
          <p:nvPr/>
        </p:nvSpPr>
        <p:spPr>
          <a:xfrm>
            <a:off x="6631291" y="2442368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57" y="2531433"/>
            <a:ext cx="1505423" cy="1505423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7627594" y="1867603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Inocular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4 semanas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7" y="1469066"/>
            <a:ext cx="2076450" cy="2962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4" y="1467088"/>
            <a:ext cx="2076450" cy="2962275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4559253" y="3792028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Plantas de babaco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ibres de virus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9313138" y="244039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5804" y="1937671"/>
            <a:ext cx="2038350" cy="115252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118" r="12553" b="3328"/>
          <a:stretch/>
        </p:blipFill>
        <p:spPr>
          <a:xfrm rot="668828">
            <a:off x="9724916" y="3335405"/>
            <a:ext cx="1090814" cy="79748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29" y="3090196"/>
            <a:ext cx="1438275" cy="1190625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0367746" y="4228813"/>
            <a:ext cx="14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Detección de</a:t>
            </a:r>
          </a:p>
          <a:p>
            <a:pPr algn="ctr"/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2059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(Taylor y Brown, 1997)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31" y="5021070"/>
            <a:ext cx="1094495" cy="6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10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Método propuesto para la evaluación de nemátodos como vectores víricos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1817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(Brown et al., 1988</a:t>
            </a:r>
            <a:r>
              <a:rPr lang="es-EC" sz="1600" dirty="0" smtClean="0"/>
              <a:t>)</a:t>
            </a:r>
            <a:endParaRPr lang="es-EC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8" y="2813338"/>
            <a:ext cx="809625" cy="14763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30" y="2784763"/>
            <a:ext cx="1009650" cy="150495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H="1" flipV="1">
            <a:off x="1347451" y="3883230"/>
            <a:ext cx="481348" cy="118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325041" y="1876300"/>
            <a:ext cx="0" cy="20069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325041" y="1876300"/>
            <a:ext cx="12374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222969" y="4289713"/>
            <a:ext cx="2447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infectada con </a:t>
            </a:r>
          </a:p>
          <a:p>
            <a:pPr algn="ctr"/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Raspberry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ringspot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425795" y="1589859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30 nemátodos</a:t>
            </a:r>
          </a:p>
          <a:p>
            <a:pPr algn="ctr"/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Longidorus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macrosoma</a:t>
            </a:r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H="1" flipV="1">
            <a:off x="2776973" y="3895105"/>
            <a:ext cx="1163658" cy="98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3959385" y="2800596"/>
            <a:ext cx="0" cy="20069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3939039" y="2761216"/>
            <a:ext cx="579335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 flipV="1">
            <a:off x="3944185" y="4817427"/>
            <a:ext cx="481348" cy="118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4469925" y="2529443"/>
            <a:ext cx="1599950" cy="54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obrevivientes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479822" y="4558145"/>
            <a:ext cx="1552841" cy="6076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 al virus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936143" y="318219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936143" y="527027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6593730" y="1741714"/>
            <a:ext cx="0" cy="20069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6069875" y="2761216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H="1">
            <a:off x="6602288" y="1749835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6578532" y="3780512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7012774" y="4287734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</a:t>
            </a:r>
          </a:p>
          <a:p>
            <a:pPr algn="ctr"/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cebo</a:t>
            </a:r>
            <a:endParaRPr lang="es-EC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7139898" y="1494310"/>
            <a:ext cx="1562738" cy="54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Ingestión viral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7606116" y="2148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32%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Conector recto 47"/>
          <p:cNvCxnSpPr/>
          <p:nvPr/>
        </p:nvCxnSpPr>
        <p:spPr>
          <a:xfrm flipH="1">
            <a:off x="8749746" y="1747855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9287355" y="1492334"/>
            <a:ext cx="1562738" cy="54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Retención viral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9753573" y="2147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55%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631412" y="49810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(3-4 semanas)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757896" y="498109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(4 semanas)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ector recto 52"/>
          <p:cNvCxnSpPr/>
          <p:nvPr/>
        </p:nvCxnSpPr>
        <p:spPr>
          <a:xfrm flipV="1">
            <a:off x="8266174" y="2749137"/>
            <a:ext cx="0" cy="20069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>
            <a:off x="7742319" y="3768639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H="1">
            <a:off x="8274732" y="2757258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H="1">
            <a:off x="8250976" y="4787935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H="1">
            <a:off x="8274727" y="3766658"/>
            <a:ext cx="481799" cy="17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8802428" y="2515588"/>
            <a:ext cx="1888295" cy="54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obrevivientes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8812329" y="3475505"/>
            <a:ext cx="1878395" cy="6214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 de transmisibilidad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ángulo redondeado 59"/>
          <p:cNvSpPr/>
          <p:nvPr/>
        </p:nvSpPr>
        <p:spPr>
          <a:xfrm>
            <a:off x="8800451" y="4520539"/>
            <a:ext cx="1890272" cy="54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Transmisión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266669" y="308384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70%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264694" y="41269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133%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329987" y="511164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398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 (Robles et al., 2016</a:t>
            </a:r>
            <a:r>
              <a:rPr lang="es-EC" sz="1600" dirty="0" smtClean="0"/>
              <a:t>), </a:t>
            </a:r>
            <a:r>
              <a:rPr lang="es-EC" sz="1600" dirty="0"/>
              <a:t>(Soria y Viteri D., 1999)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6CC1EA6-471A-4889-8418-8424C9D7BB06}"/>
              </a:ext>
            </a:extLst>
          </p:cNvPr>
          <p:cNvSpPr txBox="1"/>
          <p:nvPr/>
        </p:nvSpPr>
        <p:spPr>
          <a:xfrm>
            <a:off x="238539" y="658810"/>
            <a:ext cx="403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Generalidades del cultivo de babaco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38" y="2641447"/>
            <a:ext cx="1549626" cy="25135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8" y="2914968"/>
            <a:ext cx="1409700" cy="2143125"/>
          </a:xfrm>
          <a:prstGeom prst="rect">
            <a:avLst/>
          </a:prstGeom>
        </p:spPr>
      </p:pic>
      <p:sp>
        <p:nvSpPr>
          <p:cNvPr id="9" name="Más 8"/>
          <p:cNvSpPr/>
          <p:nvPr/>
        </p:nvSpPr>
        <p:spPr>
          <a:xfrm>
            <a:off x="6014221" y="4107155"/>
            <a:ext cx="736270" cy="653142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4978598" y="5382747"/>
            <a:ext cx="106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Injerto 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infectado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85063" y="5380769"/>
            <a:ext cx="80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Patrón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sano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5772561" y="2473996"/>
            <a:ext cx="295738" cy="7243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5797879" y="2994864"/>
            <a:ext cx="650906" cy="2225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6081741" y="1876495"/>
            <a:ext cx="1167493" cy="1138872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41" y="1761206"/>
            <a:ext cx="745813" cy="67447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45" y="2186680"/>
            <a:ext cx="745813" cy="67447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17" y="2314551"/>
            <a:ext cx="745813" cy="67447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94" y="1887831"/>
            <a:ext cx="745813" cy="674474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8548152" y="4135931"/>
            <a:ext cx="931077" cy="4846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13" y="2966105"/>
            <a:ext cx="1409700" cy="214312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30" y="1713567"/>
            <a:ext cx="1676400" cy="23241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48" r="9619" b="18958"/>
          <a:stretch/>
        </p:blipFill>
        <p:spPr>
          <a:xfrm>
            <a:off x="10393152" y="3480592"/>
            <a:ext cx="113691" cy="16815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5" y="2389048"/>
            <a:ext cx="2795111" cy="2433945"/>
          </a:xfrm>
          <a:prstGeom prst="rect">
            <a:avLst/>
          </a:prstGeom>
        </p:spPr>
      </p:pic>
      <p:sp>
        <p:nvSpPr>
          <p:cNvPr id="48" name="Rectángulo redondeado 47"/>
          <p:cNvSpPr/>
          <p:nvPr/>
        </p:nvSpPr>
        <p:spPr>
          <a:xfrm>
            <a:off x="1393587" y="1311143"/>
            <a:ext cx="2989585" cy="64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FRUTO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7294130" y="1333242"/>
            <a:ext cx="2674400" cy="5964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PROPAGACIÓN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VEGETATIVA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615517" y="4822993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Ausencia de semillas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Cutícula delgada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Sabor agradable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9952439" y="5290205"/>
            <a:ext cx="105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Planta 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infectada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828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Reportes de </a:t>
            </a:r>
            <a:r>
              <a:rPr lang="es-EC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Cherry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rasp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asociados a la transmisión por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Xiphinema 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741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(Hansen et al., 1974), (Brown et al., 1993), (Brown et al., 1994), (</a:t>
            </a:r>
            <a:r>
              <a:rPr lang="es-EC" sz="1600" dirty="0" err="1"/>
              <a:t>Akinbade</a:t>
            </a:r>
            <a:r>
              <a:rPr lang="es-EC" sz="1600" dirty="0"/>
              <a:t> et al., 2014)</a:t>
            </a:r>
          </a:p>
          <a:p>
            <a:endParaRPr lang="es-EC" sz="1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9590"/>
              </p:ext>
            </p:extLst>
          </p:nvPr>
        </p:nvGraphicFramePr>
        <p:xfrm>
          <a:off x="5530274" y="1069722"/>
          <a:ext cx="6309422" cy="4846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54711"/>
                <a:gridCol w="3154711"/>
              </a:tblGrid>
              <a:tr h="431232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Parámetro</a:t>
                      </a:r>
                      <a:endParaRPr lang="es-EC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1175"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Plantas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hospederas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cerezos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manzanos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melocotoneros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frambuesos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plantas de quinua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6218"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Densidad poblacional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Mayor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plantas jóvenes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Profundidad 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0-60 cm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1204">
                <a:tc>
                  <a:txBody>
                    <a:bodyPr/>
                    <a:lstStyle/>
                    <a:p>
                      <a:pPr algn="l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Especies vectores</a:t>
                      </a:r>
                      <a:endParaRPr lang="es-EC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X.</a:t>
                      </a:r>
                      <a:r>
                        <a:rPr lang="es-EC" sz="2400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i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americanum</a:t>
                      </a:r>
                      <a:endParaRPr lang="es-EC" sz="2400" i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X. </a:t>
                      </a:r>
                      <a:r>
                        <a:rPr lang="es-EC" sz="2400" i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californicum</a:t>
                      </a:r>
                      <a:endParaRPr lang="es-EC" sz="2400" i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2400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X. </a:t>
                      </a:r>
                      <a:r>
                        <a:rPr lang="es-EC" sz="2400" i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rivesi</a:t>
                      </a:r>
                      <a:endParaRPr lang="es-EC" sz="24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/>
          <a:stretch/>
        </p:blipFill>
        <p:spPr>
          <a:xfrm>
            <a:off x="122643" y="1150332"/>
            <a:ext cx="5733535" cy="49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4B9BCB2-B966-4E79-9E2A-27B6E9C33737}"/>
              </a:ext>
            </a:extLst>
          </p:cNvPr>
          <p:cNvSpPr txBox="1"/>
          <p:nvPr/>
        </p:nvSpPr>
        <p:spPr>
          <a:xfrm>
            <a:off x="238539" y="658810"/>
            <a:ext cx="104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Reportes de 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miembros del género </a:t>
            </a:r>
            <a:r>
              <a:rPr lang="es-EC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Cheravirus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asociados a la transmisión 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nemátodos y áfidos</a:t>
            </a:r>
            <a:r>
              <a:rPr lang="es-EC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DDDED39-4A2A-43AA-A215-BCA8B1798298}"/>
              </a:ext>
            </a:extLst>
          </p:cNvPr>
          <p:cNvSpPr txBox="1"/>
          <p:nvPr/>
        </p:nvSpPr>
        <p:spPr>
          <a:xfrm>
            <a:off x="177422" y="6394950"/>
            <a:ext cx="6101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Candresse</a:t>
            </a:r>
            <a:r>
              <a:rPr lang="es-EC" sz="1600" dirty="0"/>
              <a:t> et al., 2006), (</a:t>
            </a:r>
            <a:r>
              <a:rPr lang="es-EC" sz="1600" dirty="0" err="1"/>
              <a:t>Petrzik</a:t>
            </a:r>
            <a:r>
              <a:rPr lang="es-EC" sz="1600" dirty="0"/>
              <a:t> et al., 2015), (</a:t>
            </a:r>
            <a:r>
              <a:rPr lang="es-EC" sz="1600" dirty="0" err="1"/>
              <a:t>Marmonier</a:t>
            </a:r>
            <a:r>
              <a:rPr lang="es-EC" sz="1600" dirty="0"/>
              <a:t> et al., 2010</a:t>
            </a:r>
            <a:r>
              <a:rPr lang="es-EC" sz="1600" dirty="0" smtClean="0"/>
              <a:t>)</a:t>
            </a:r>
            <a:endParaRPr lang="es-EC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3"/>
          <a:stretch/>
        </p:blipFill>
        <p:spPr>
          <a:xfrm>
            <a:off x="2078181" y="1228484"/>
            <a:ext cx="2062230" cy="19891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3"/>
          <a:stretch/>
        </p:blipFill>
        <p:spPr>
          <a:xfrm>
            <a:off x="2076201" y="3660944"/>
            <a:ext cx="2062230" cy="19891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74689" y="3254644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Stocky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prune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virus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18262" y="5584079"/>
            <a:ext cx="204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Currant</a:t>
            </a: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latent</a:t>
            </a: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endParaRPr lang="es-EC" dirty="0"/>
          </a:p>
        </p:txBody>
      </p:sp>
      <p:sp>
        <p:nvSpPr>
          <p:cNvPr id="13" name="Flecha derecha 12"/>
          <p:cNvSpPr/>
          <p:nvPr/>
        </p:nvSpPr>
        <p:spPr>
          <a:xfrm>
            <a:off x="4517483" y="2217216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4517483" y="4592284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5343862" y="1985050"/>
            <a:ext cx="169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Potencial vector</a:t>
            </a:r>
          </a:p>
          <a:p>
            <a:pPr algn="ctr"/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Xiphinema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93472" y="4358137"/>
            <a:ext cx="178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Potencial vector</a:t>
            </a:r>
          </a:p>
          <a:p>
            <a:pPr algn="ctr"/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Cryotinyzys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ribis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7068700" y="2215237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7066723" y="4588324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8000969" y="1983069"/>
            <a:ext cx="1764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Distribución viral</a:t>
            </a:r>
          </a:p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restringida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864649" y="4344324"/>
            <a:ext cx="202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Partículas víricas en</a:t>
            </a:r>
          </a:p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abeza y abdomen</a:t>
            </a:r>
          </a:p>
        </p:txBody>
      </p:sp>
    </p:spTree>
    <p:extLst>
      <p:ext uri="{BB962C8B-B14F-4D97-AF65-F5344CB8AC3E}">
        <p14:creationId xmlns:p14="http://schemas.microsoft.com/office/powerpoint/2010/main" val="3923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016953" y="2311400"/>
            <a:ext cx="8158093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72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772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3EC623-9757-4761-8896-EEBCA9B1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109869"/>
            <a:ext cx="11313796" cy="4778122"/>
          </a:xfrm>
        </p:spPr>
        <p:txBody>
          <a:bodyPr/>
          <a:lstStyle/>
          <a:p>
            <a:pPr algn="just"/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hojas recolectadas para esta investigación en el cantón Paute en la provincia de Azuay mostraron una carga viral leve, mientras que el muestreo en los cantones Baños, </a:t>
            </a:r>
            <a:r>
              <a:rPr lang="es-EC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Patate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C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Pelileo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la provincia de Tungurahua no dieron positivos para el </a:t>
            </a:r>
            <a:r>
              <a:rPr lang="es-EC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babaco</a:t>
            </a:r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C" sz="18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filogenéticos demostraron que la secuencia de la poliproteína de BabChV-1 presenta similitud con los géneros comprendidos en la familia </a:t>
            </a:r>
            <a:r>
              <a:rPr lang="es-EC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Secoviridae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C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C" sz="18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suelo de las plantas que dieron positivas para </a:t>
            </a:r>
            <a:r>
              <a:rPr lang="es-EC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se encontraron indicios de nemátodos del género </a:t>
            </a:r>
            <a:r>
              <a:rPr lang="es-EC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Xiphinema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debe tomar en cuenta que los nemátodos pueden encontrarse a distintas profundidades, su población varía dependiendo de la época del año y las condiciones del ambiente, por lo cual no se puede descartar su rol como vector.</a:t>
            </a:r>
            <a:endParaRPr lang="es-MX" sz="18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B35FA8-AF3E-46D9-9B0B-0C5FD295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09" y="1307503"/>
            <a:ext cx="11343861" cy="4112635"/>
          </a:xfrm>
        </p:spPr>
        <p:txBody>
          <a:bodyPr/>
          <a:lstStyle/>
          <a:p>
            <a:pPr algn="just"/>
            <a:r>
              <a:rPr lang="es-EC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Muestrear </a:t>
            </a:r>
            <a:r>
              <a:rPr lang="es-EC" sz="1800" dirty="0">
                <a:solidFill>
                  <a:srgbClr val="000000"/>
                </a:solidFill>
                <a:latin typeface="Calibri" panose="020F0502020204030204" pitchFamily="34" charset="0"/>
              </a:rPr>
              <a:t>plantaciones de babaco en diferentes épocas del año con el fin de definir la carga viral y densidad poblacional de nemátodos a distintas condiciones. </a:t>
            </a:r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s-EC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Recolectar </a:t>
            </a:r>
            <a:r>
              <a:rPr lang="es-EC" sz="1800" dirty="0">
                <a:solidFill>
                  <a:srgbClr val="000000"/>
                </a:solidFill>
                <a:latin typeface="Calibri" panose="020F0502020204030204" pitchFamily="34" charset="0"/>
              </a:rPr>
              <a:t>muestras de suelo de viveros comerciales de babaco tanto de las provincias de Azuay como Tungurahua para determinar qué especies de nemátodos se encuentran en el </a:t>
            </a:r>
            <a:r>
              <a:rPr lang="es-EC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suelo. </a:t>
            </a:r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secuenciación masiva de hojas de babaco de los cantones </a:t>
            </a:r>
            <a:r>
              <a:rPr lang="es-EC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Pelileo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Baños y </a:t>
            </a:r>
            <a:r>
              <a:rPr lang="es-EC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Patate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confirmar la presencia de virus del género </a:t>
            </a:r>
            <a:r>
              <a:rPr lang="es-EC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Tobravirus</a:t>
            </a:r>
            <a:r>
              <a:rPr lang="es-EC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realizar ensayos de transmisión entre estos virus y nemátodos del género </a:t>
            </a:r>
            <a:r>
              <a:rPr lang="es-EC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Trichodorus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MX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619023"/>
            <a:ext cx="1785646" cy="18096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934B26-25E7-4006-BCA6-9994B5A5A7B9}"/>
              </a:ext>
            </a:extLst>
          </p:cNvPr>
          <p:cNvSpPr txBox="1"/>
          <p:nvPr/>
        </p:nvSpPr>
        <p:spPr>
          <a:xfrm>
            <a:off x="4185622" y="1264504"/>
            <a:ext cx="2634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</a:rPr>
              <a:t>Francisco Flores Flor</a:t>
            </a:r>
            <a:r>
              <a:rPr lang="es-EC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Ph.D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es-EC" b="1" dirty="0" smtClean="0">
                <a:latin typeface="Calibri" panose="020F0502020204030204" pitchFamily="34" charset="0"/>
              </a:rPr>
              <a:t>Director </a:t>
            </a:r>
            <a:r>
              <a:rPr lang="es-EC" b="1" dirty="0">
                <a:latin typeface="Calibri" panose="020F0502020204030204" pitchFamily="34" charset="0"/>
              </a:rPr>
              <a:t>tesis</a:t>
            </a:r>
            <a:endParaRPr lang="es-EC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84A929F-70AC-417E-9619-541B1A1D5F8B}"/>
              </a:ext>
            </a:extLst>
          </p:cNvPr>
          <p:cNvSpPr txBox="1"/>
          <p:nvPr/>
        </p:nvSpPr>
        <p:spPr>
          <a:xfrm>
            <a:off x="3645877" y="4927964"/>
            <a:ext cx="399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Lisbeth Espinoza</a:t>
            </a:r>
            <a:r>
              <a:rPr lang="es-EC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Ph.D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Escuela Superior Politécnica del Litoral</a:t>
            </a:r>
            <a:r>
              <a:rPr lang="es-EC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1C7F3BC-9FAD-485D-83F7-AB120E9E0D62}"/>
              </a:ext>
            </a:extLst>
          </p:cNvPr>
          <p:cNvSpPr txBox="1"/>
          <p:nvPr/>
        </p:nvSpPr>
        <p:spPr>
          <a:xfrm>
            <a:off x="3367620" y="3727635"/>
            <a:ext cx="4270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</a:rPr>
              <a:t>Juan Francisco Cornejo </a:t>
            </a:r>
            <a:r>
              <a:rPr lang="es-EC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MSc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Analista de investigación</a:t>
            </a:r>
            <a:r>
              <a:rPr lang="es-EC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C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CIBE</a:t>
            </a:r>
            <a:endParaRPr lang="es-EC" b="1" dirty="0"/>
          </a:p>
          <a:p>
            <a:pPr algn="ctr"/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s-EC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228AC45-9529-447D-B7FA-B63EEE4E5A4D}"/>
              </a:ext>
            </a:extLst>
          </p:cNvPr>
          <p:cNvSpPr txBox="1"/>
          <p:nvPr/>
        </p:nvSpPr>
        <p:spPr>
          <a:xfrm>
            <a:off x="3958747" y="2500396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Diego F. Quito Ávila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b="1" dirty="0">
                <a:latin typeface="Calibri" panose="020F0502020204030204" pitchFamily="34" charset="0"/>
              </a:rPr>
              <a:t>Co-Director tesis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65" y="293604"/>
            <a:ext cx="2344640" cy="23446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953"/>
          <a:stretch/>
        </p:blipFill>
        <p:spPr>
          <a:xfrm>
            <a:off x="9674185" y="2898305"/>
            <a:ext cx="1864800" cy="19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668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 (Adams et al., 2013</a:t>
            </a:r>
            <a:r>
              <a:rPr lang="es-EC" sz="1600" dirty="0" smtClean="0"/>
              <a:t>), </a:t>
            </a:r>
            <a:r>
              <a:rPr lang="es-EC" sz="1600" dirty="0"/>
              <a:t>(International </a:t>
            </a:r>
            <a:r>
              <a:rPr lang="es-EC" sz="1600" dirty="0" err="1"/>
              <a:t>Committee</a:t>
            </a:r>
            <a:r>
              <a:rPr lang="es-EC" sz="1600" dirty="0"/>
              <a:t> </a:t>
            </a:r>
            <a:r>
              <a:rPr lang="es-EC" sz="1600" dirty="0" err="1"/>
              <a:t>on</a:t>
            </a:r>
            <a:r>
              <a:rPr lang="es-EC" sz="1600" dirty="0"/>
              <a:t> </a:t>
            </a:r>
            <a:r>
              <a:rPr lang="es-EC" sz="1600" dirty="0" err="1"/>
              <a:t>Taxonomy</a:t>
            </a:r>
            <a:r>
              <a:rPr lang="es-EC" sz="1600" dirty="0"/>
              <a:t> of </a:t>
            </a:r>
            <a:r>
              <a:rPr lang="es-EC" sz="1600" dirty="0" err="1"/>
              <a:t>Viruses</a:t>
            </a:r>
            <a:r>
              <a:rPr lang="es-EC" sz="1600" dirty="0"/>
              <a:t>, 2019)</a:t>
            </a:r>
            <a:r>
              <a:rPr lang="es-EC" sz="1600" dirty="0" smtClean="0"/>
              <a:t>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6CC1EA6-471A-4889-8418-8424C9D7BB06}"/>
              </a:ext>
            </a:extLst>
          </p:cNvPr>
          <p:cNvSpPr txBox="1"/>
          <p:nvPr/>
        </p:nvSpPr>
        <p:spPr>
          <a:xfrm>
            <a:off x="238539" y="658810"/>
            <a:ext cx="215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Género </a:t>
            </a:r>
            <a:r>
              <a:rPr lang="es-EC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Cheravirus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73" y="1354075"/>
            <a:ext cx="4585088" cy="19891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7" y="4078983"/>
            <a:ext cx="4905375" cy="1428750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H="1">
            <a:off x="852377" y="2671948"/>
            <a:ext cx="1843322" cy="15912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834582" y="2559132"/>
            <a:ext cx="1886396" cy="1816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963889" y="3170714"/>
            <a:ext cx="0" cy="24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850089" y="3168741"/>
            <a:ext cx="0" cy="24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4963889" y="3305306"/>
            <a:ext cx="1886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5427020" y="3348843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25-30 </a:t>
            </a:r>
            <a:r>
              <a:rPr lang="es-EC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es-EC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7825838" y="1354075"/>
            <a:ext cx="2980706" cy="522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DEL GÉNERO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071186" y="1958034"/>
            <a:ext cx="3436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Apple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spherical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(ALSV)</a:t>
            </a:r>
          </a:p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Arracacha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B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(AVB)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Cherry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rasp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(CRLV)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Currant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CuLV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Stocky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prune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StPV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Conector recto 48"/>
          <p:cNvCxnSpPr/>
          <p:nvPr/>
        </p:nvCxnSpPr>
        <p:spPr>
          <a:xfrm>
            <a:off x="7576456" y="1585357"/>
            <a:ext cx="24938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7576456" y="1585357"/>
            <a:ext cx="17858" cy="16055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7596290" y="3190879"/>
            <a:ext cx="45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>
            <a:off x="7582440" y="2155753"/>
            <a:ext cx="45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7594314" y="2428878"/>
            <a:ext cx="45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7594315" y="2690139"/>
            <a:ext cx="45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>
            <a:off x="7594315" y="2951395"/>
            <a:ext cx="45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" name="Rectángulo redondeado 64"/>
          <p:cNvSpPr/>
          <p:nvPr/>
        </p:nvSpPr>
        <p:spPr>
          <a:xfrm>
            <a:off x="7820486" y="3619560"/>
            <a:ext cx="2980706" cy="522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 DE TRANSMISIÓN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5"/>
          <a:srcRect l="7219" t="14511" r="5775" b="8766"/>
          <a:stretch/>
        </p:blipFill>
        <p:spPr>
          <a:xfrm>
            <a:off x="7820486" y="4325064"/>
            <a:ext cx="3152314" cy="14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544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Syller</a:t>
            </a:r>
            <a:r>
              <a:rPr lang="en-US" sz="1600" dirty="0"/>
              <a:t>, 2014)</a:t>
            </a:r>
            <a:r>
              <a:rPr lang="es-EC" sz="1600" dirty="0"/>
              <a:t>, </a:t>
            </a:r>
            <a:r>
              <a:rPr lang="en-US" sz="1600" dirty="0"/>
              <a:t>(Harrison, 1977)</a:t>
            </a:r>
            <a:r>
              <a:rPr lang="es-EC" sz="1600" dirty="0"/>
              <a:t>, </a:t>
            </a:r>
            <a:r>
              <a:rPr lang="en-US" sz="1600" dirty="0"/>
              <a:t>(Brown, Robertson, et al., 1995)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6CC1EA6-471A-4889-8418-8424C9D7BB06}"/>
              </a:ext>
            </a:extLst>
          </p:cNvPr>
          <p:cNvSpPr txBox="1"/>
          <p:nvPr/>
        </p:nvSpPr>
        <p:spPr>
          <a:xfrm>
            <a:off x="238539" y="658810"/>
            <a:ext cx="327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Nemátodos vectores de virus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125CF68E-AD61-4004-BE2C-284B025F6E72}"/>
              </a:ext>
            </a:extLst>
          </p:cNvPr>
          <p:cNvSpPr/>
          <p:nvPr/>
        </p:nvSpPr>
        <p:spPr>
          <a:xfrm>
            <a:off x="7667702" y="2557884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/>
          <a:stretch/>
        </p:blipFill>
        <p:spPr>
          <a:xfrm>
            <a:off x="980661" y="1603171"/>
            <a:ext cx="3810008" cy="3987119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774679" y="1233839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Xiphinema</a:t>
            </a:r>
            <a:endParaRPr lang="es-EC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82245" y="1233839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Longidorus</a:t>
            </a:r>
            <a:endParaRPr lang="es-EC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676359" y="1233839"/>
            <a:ext cx="139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Trichodorus</a:t>
            </a:r>
            <a:endParaRPr lang="es-EC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215818" y="5728789"/>
            <a:ext cx="1819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i="1" dirty="0" err="1" smtClean="0">
                <a:ln/>
                <a:latin typeface="Calibri" panose="020F0502020204030204" pitchFamily="34" charset="0"/>
                <a:cs typeface="Calibri" panose="020F0502020204030204" pitchFamily="34" charset="0"/>
              </a:rPr>
              <a:t>Longidoridae</a:t>
            </a:r>
            <a:endParaRPr lang="es-ES" sz="2400" i="1" cap="none" spc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385285" y="5725121"/>
            <a:ext cx="1901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i="1" dirty="0" err="1" smtClean="0">
                <a:ln/>
                <a:latin typeface="Calibri" panose="020F0502020204030204" pitchFamily="34" charset="0"/>
                <a:cs typeface="Calibri" panose="020F0502020204030204" pitchFamily="34" charset="0"/>
              </a:rPr>
              <a:t>Trichodoridae</a:t>
            </a:r>
            <a:endParaRPr lang="es-ES" sz="2400" i="1" cap="none" spc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1128156" y="5632502"/>
            <a:ext cx="199505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845625" y="5630525"/>
            <a:ext cx="1149749" cy="197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7327879" y="1233839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Xiphinema y </a:t>
            </a:r>
            <a:r>
              <a:rPr lang="es-EC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Longidorus</a:t>
            </a:r>
            <a:endParaRPr lang="es-EC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934102" y="3596730"/>
            <a:ext cx="139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Trichodorus</a:t>
            </a:r>
            <a:endParaRPr lang="es-EC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12068" r="16611" b="7445"/>
          <a:stretch/>
        </p:blipFill>
        <p:spPr>
          <a:xfrm>
            <a:off x="7934102" y="1738040"/>
            <a:ext cx="1757548" cy="181692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" b="17932"/>
          <a:stretch/>
        </p:blipFill>
        <p:spPr>
          <a:xfrm>
            <a:off x="6620993" y="4151039"/>
            <a:ext cx="4800353" cy="984948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9522401" y="3148441"/>
            <a:ext cx="13649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i="1" cap="none" spc="0" dirty="0" smtClean="0">
                <a:ln/>
                <a:solidFill>
                  <a:schemeClr val="accent3"/>
                </a:solidFill>
                <a:effectLst/>
              </a:rPr>
              <a:t>Nepovirus</a:t>
            </a:r>
            <a:endParaRPr lang="es-ES" sz="2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9503357" y="5055574"/>
            <a:ext cx="1403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i="1" dirty="0" err="1" smtClean="0">
                <a:ln/>
                <a:solidFill>
                  <a:schemeClr val="accent3"/>
                </a:solidFill>
              </a:rPr>
              <a:t>Tobravirus</a:t>
            </a:r>
            <a:endParaRPr lang="es-ES" sz="2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8684C3-2C0A-495E-8B00-71D51119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40" y="1186047"/>
            <a:ext cx="10799924" cy="4525963"/>
          </a:xfrm>
        </p:spPr>
        <p:txBody>
          <a:bodyPr/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Caracterizar a nivel genómico y biológico un nuevo </a:t>
            </a:r>
            <a:r>
              <a:rPr lang="es-MX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Cheravirus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Babaco (</a:t>
            </a:r>
            <a:r>
              <a:rPr lang="es-MX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Vasconcellea</a:t>
            </a:r>
            <a:r>
              <a:rPr lang="es-MX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s-MX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heilbornii</a:t>
            </a:r>
            <a:r>
              <a:rPr lang="es-MX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MX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pentagona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Obtener el genoma completo del nuevo </a:t>
            </a:r>
            <a:r>
              <a:rPr lang="es-MX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Cheravirus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encontrado en babaco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Vasconcellea</a:t>
            </a:r>
            <a:r>
              <a:rPr lang="es-MX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s-MX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heilbornii</a:t>
            </a:r>
            <a:r>
              <a:rPr lang="es-MX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MX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pentagona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secuenciación de siguiente generación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Establecer relaciones filogenéticas del nuevo virus con miembros de la familia </a:t>
            </a:r>
            <a:r>
              <a:rPr lang="es-MX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Secoviridae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la comparación de genes homólogos. </a:t>
            </a:r>
          </a:p>
          <a:p>
            <a:pPr algn="just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Evaluar el rol de nemátodos encontrados en raíces de babaco en la transmisión del nuevo virus. </a:t>
            </a:r>
            <a:endParaRPr lang="es-EC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3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986985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72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26222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441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Obtención de muestras de suelo y hojas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118" r="12553" b="3328"/>
          <a:stretch/>
        </p:blipFill>
        <p:spPr>
          <a:xfrm rot="668828">
            <a:off x="6608613" y="1664765"/>
            <a:ext cx="1090814" cy="7974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b="2978"/>
          <a:stretch/>
        </p:blipFill>
        <p:spPr>
          <a:xfrm>
            <a:off x="-80735" y="1021278"/>
            <a:ext cx="5372100" cy="57120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8" y="3253909"/>
            <a:ext cx="389580" cy="339241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 flipV="1">
            <a:off x="2056737" y="4946320"/>
            <a:ext cx="147023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3518921" y="4667498"/>
            <a:ext cx="98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Cantón 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Paute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 flipV="1">
            <a:off x="2517568" y="3491345"/>
            <a:ext cx="2626789" cy="3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5144357" y="2992532"/>
            <a:ext cx="1228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Cantones: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Patate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Pelileo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8932" r="5891" b="12911"/>
          <a:stretch/>
        </p:blipFill>
        <p:spPr>
          <a:xfrm>
            <a:off x="5970979" y="1203672"/>
            <a:ext cx="2458192" cy="183664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118" r="12553" b="3328"/>
          <a:stretch/>
        </p:blipFill>
        <p:spPr>
          <a:xfrm rot="4870554">
            <a:off x="7279463" y="1561310"/>
            <a:ext cx="1090814" cy="79748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5118" r="12553" b="3328"/>
          <a:stretch/>
        </p:blipFill>
        <p:spPr>
          <a:xfrm rot="668828">
            <a:off x="6202789" y="1931233"/>
            <a:ext cx="1090814" cy="79748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8932" r="5891" b="12911"/>
          <a:stretch/>
        </p:blipFill>
        <p:spPr>
          <a:xfrm>
            <a:off x="9608943" y="4086090"/>
            <a:ext cx="2458192" cy="183664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531">
            <a:off x="10229587" y="4432861"/>
            <a:ext cx="1104900" cy="103822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5210">
            <a:off x="9954474" y="4704011"/>
            <a:ext cx="1104900" cy="103822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47">
            <a:off x="11018622" y="4584311"/>
            <a:ext cx="949468" cy="89217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/>
          <a:stretch/>
        </p:blipFill>
        <p:spPr>
          <a:xfrm>
            <a:off x="6519435" y="4331239"/>
            <a:ext cx="3089508" cy="1409463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6778264" y="4473495"/>
            <a:ext cx="2595333" cy="11272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6374719" y="3600637"/>
            <a:ext cx="825008" cy="97604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/>
          <a:stretch/>
        </p:blipFill>
        <p:spPr>
          <a:xfrm>
            <a:off x="8558539" y="1309879"/>
            <a:ext cx="3455914" cy="157662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7662453" y="4108957"/>
            <a:ext cx="825008" cy="97604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8887252" y="3583883"/>
            <a:ext cx="825008" cy="97604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6378825" y="4683026"/>
            <a:ext cx="825008" cy="97604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8952951" y="4662292"/>
            <a:ext cx="825008" cy="976041"/>
          </a:xfrm>
          <a:prstGeom prst="rect">
            <a:avLst/>
          </a:prstGeom>
        </p:spPr>
      </p:pic>
      <p:cxnSp>
        <p:nvCxnSpPr>
          <p:cNvPr id="57" name="Conector recto 56"/>
          <p:cNvCxnSpPr/>
          <p:nvPr/>
        </p:nvCxnSpPr>
        <p:spPr>
          <a:xfrm flipV="1">
            <a:off x="8898610" y="1799757"/>
            <a:ext cx="482917" cy="4714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10756246" y="1803874"/>
            <a:ext cx="482917" cy="4714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V="1">
            <a:off x="9824201" y="1818462"/>
            <a:ext cx="482917" cy="4714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9381527" y="1818462"/>
            <a:ext cx="436771" cy="45405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0300050" y="1810221"/>
            <a:ext cx="436771" cy="45405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11226802" y="1785513"/>
            <a:ext cx="436771" cy="45405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8526869" y="1352030"/>
            <a:ext cx="825008" cy="97604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11272039" y="1330441"/>
            <a:ext cx="825008" cy="976041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8978736" y="905226"/>
            <a:ext cx="825008" cy="976041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9968932" y="940035"/>
            <a:ext cx="825008" cy="976041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9391594" y="1339110"/>
            <a:ext cx="825008" cy="97604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10389296" y="1349568"/>
            <a:ext cx="825008" cy="976041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7926" b="9845"/>
          <a:stretch/>
        </p:blipFill>
        <p:spPr>
          <a:xfrm>
            <a:off x="10841517" y="859809"/>
            <a:ext cx="825008" cy="976041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6436506" y="6435573"/>
            <a:ext cx="2509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University</a:t>
            </a:r>
            <a:r>
              <a:rPr lang="es-EC" sz="1600" dirty="0"/>
              <a:t> of Florida, 2019)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92" y="4771973"/>
            <a:ext cx="389580" cy="3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9B4E76D-2D35-48E5-90D6-69F81D4D0455}"/>
              </a:ext>
            </a:extLst>
          </p:cNvPr>
          <p:cNvSpPr txBox="1"/>
          <p:nvPr/>
        </p:nvSpPr>
        <p:spPr>
          <a:xfrm>
            <a:off x="238539" y="658810"/>
            <a:ext cx="2689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Extracción de ARN total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D19303A5-DECC-49DD-8221-BE52D72657C9}"/>
              </a:ext>
            </a:extLst>
          </p:cNvPr>
          <p:cNvSpPr txBox="1"/>
          <p:nvPr/>
        </p:nvSpPr>
        <p:spPr>
          <a:xfrm>
            <a:off x="254428" y="637299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Halgren</a:t>
            </a:r>
            <a:r>
              <a:rPr lang="es-EC" sz="1600" dirty="0"/>
              <a:t> et al., 2007)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3" y="1729985"/>
            <a:ext cx="895350" cy="25241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95673" y="4427537"/>
            <a:ext cx="1207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Ruptura 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 tejidos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022409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Flecha derecha 55"/>
          <p:cNvSpPr/>
          <p:nvPr/>
        </p:nvSpPr>
        <p:spPr>
          <a:xfrm>
            <a:off x="3786299" y="3087583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Flecha derecha 74"/>
          <p:cNvSpPr/>
          <p:nvPr/>
        </p:nvSpPr>
        <p:spPr>
          <a:xfrm>
            <a:off x="9028912" y="308545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Flecha derecha 75"/>
          <p:cNvSpPr/>
          <p:nvPr/>
        </p:nvSpPr>
        <p:spPr>
          <a:xfrm>
            <a:off x="6161404" y="3085450"/>
            <a:ext cx="732666" cy="178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419" y="1798934"/>
            <a:ext cx="962025" cy="2428875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2295278" y="4437454"/>
            <a:ext cx="2115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Buffer de</a:t>
            </a:r>
          </a:p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xtracción +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s-EC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mercaptoetanol</a:t>
            </a:r>
            <a:endParaRPr lang="es-EC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039" y="1994712"/>
            <a:ext cx="1568848" cy="2363872"/>
          </a:xfrm>
          <a:prstGeom prst="rect">
            <a:avLst/>
          </a:prstGeom>
        </p:spPr>
      </p:pic>
      <p:sp>
        <p:nvSpPr>
          <p:cNvPr id="78" name="CuadroTexto 77"/>
          <p:cNvSpPr txBox="1"/>
          <p:nvPr/>
        </p:nvSpPr>
        <p:spPr>
          <a:xfrm>
            <a:off x="4448219" y="4544344"/>
            <a:ext cx="169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Homogeneizar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104" y="2180285"/>
            <a:ext cx="1991864" cy="2166589"/>
          </a:xfrm>
          <a:prstGeom prst="rect">
            <a:avLst/>
          </a:prstGeom>
        </p:spPr>
      </p:pic>
      <p:sp>
        <p:nvSpPr>
          <p:cNvPr id="79" name="CuadroTexto 78"/>
          <p:cNvSpPr txBox="1"/>
          <p:nvPr/>
        </p:nvSpPr>
        <p:spPr>
          <a:xfrm>
            <a:off x="7288171" y="4437454"/>
            <a:ext cx="1349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Centrifugar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3000 rpm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min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890" y="1770404"/>
            <a:ext cx="1066800" cy="2562225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9349711" y="4427537"/>
            <a:ext cx="2135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Acetato de Potasio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s-EC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Sobrenadante</a:t>
            </a:r>
          </a:p>
        </p:txBody>
      </p:sp>
    </p:spTree>
    <p:extLst>
      <p:ext uri="{BB962C8B-B14F-4D97-AF65-F5344CB8AC3E}">
        <p14:creationId xmlns:p14="http://schemas.microsoft.com/office/powerpoint/2010/main" val="25126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27554</TotalTime>
  <Words>1679</Words>
  <Application>Microsoft Office PowerPoint</Application>
  <PresentationFormat>Panorámica</PresentationFormat>
  <Paragraphs>438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Berlin Sans FB Demi</vt:lpstr>
      <vt:lpstr>Calibri</vt:lpstr>
      <vt:lpstr>Times New Roman</vt:lpstr>
      <vt:lpstr>Tw Cen MT</vt:lpstr>
      <vt:lpstr>TemaESPE</vt:lpstr>
      <vt:lpstr>CorelDRAW</vt:lpstr>
      <vt:lpstr>Presentación de PowerPoint</vt:lpstr>
      <vt:lpstr>Presentación de PowerPoint</vt:lpstr>
      <vt:lpstr>INTRODUCCIÓN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Usuario de Windows</cp:lastModifiedBy>
  <cp:revision>952</cp:revision>
  <dcterms:created xsi:type="dcterms:W3CDTF">2016-12-30T05:03:01Z</dcterms:created>
  <dcterms:modified xsi:type="dcterms:W3CDTF">2020-10-21T18:21:07Z</dcterms:modified>
</cp:coreProperties>
</file>