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86" r:id="rId2"/>
  </p:sldMasterIdLst>
  <p:notesMasterIdLst>
    <p:notesMasterId r:id="rId27"/>
  </p:notesMasterIdLst>
  <p:sldIdLst>
    <p:sldId id="264" r:id="rId3"/>
    <p:sldId id="265" r:id="rId4"/>
    <p:sldId id="266" r:id="rId5"/>
    <p:sldId id="267" r:id="rId6"/>
    <p:sldId id="268" r:id="rId7"/>
    <p:sldId id="270" r:id="rId8"/>
    <p:sldId id="280" r:id="rId9"/>
    <p:sldId id="283" r:id="rId10"/>
    <p:sldId id="284" r:id="rId11"/>
    <p:sldId id="285" r:id="rId12"/>
    <p:sldId id="300" r:id="rId13"/>
    <p:sldId id="305" r:id="rId14"/>
    <p:sldId id="287" r:id="rId15"/>
    <p:sldId id="288" r:id="rId16"/>
    <p:sldId id="289" r:id="rId17"/>
    <p:sldId id="290" r:id="rId18"/>
    <p:sldId id="291" r:id="rId19"/>
    <p:sldId id="293" r:id="rId20"/>
    <p:sldId id="301" r:id="rId21"/>
    <p:sldId id="303" r:id="rId22"/>
    <p:sldId id="294" r:id="rId23"/>
    <p:sldId id="296" r:id="rId24"/>
    <p:sldId id="297" r:id="rId25"/>
    <p:sldId id="299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9"/>
    <a:srgbClr val="1B587C"/>
    <a:srgbClr val="0E3D9A"/>
    <a:srgbClr val="C19859"/>
    <a:srgbClr val="D9E1EF"/>
    <a:srgbClr val="98B0E0"/>
    <a:srgbClr val="E3ECFD"/>
    <a:srgbClr val="CDD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D36EE-4947-471F-A008-FA95D1DB9EE2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2EAE72DC-DB59-4964-BF45-E19ACC49B032}">
      <dgm:prSet custT="1"/>
      <dgm:spPr/>
      <dgm:t>
        <a:bodyPr/>
        <a:lstStyle/>
        <a:p>
          <a:pPr rtl="0"/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Perfil de toxicidad de una sustancia</a:t>
          </a:r>
          <a:endParaRPr lang="es-EC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73CCDA-20AB-41AA-8B46-3F753DA78506}" type="parTrans" cxnId="{6A5DD990-B7AE-4561-ADE2-F0EC9F1618D8}">
      <dgm:prSet/>
      <dgm:spPr/>
      <dgm:t>
        <a:bodyPr/>
        <a:lstStyle/>
        <a:p>
          <a:endParaRPr lang="es-ES"/>
        </a:p>
      </dgm:t>
    </dgm:pt>
    <dgm:pt modelId="{66AA1526-BCFE-45D4-BBE0-C69377E9A9C7}" type="sibTrans" cxnId="{6A5DD990-B7AE-4561-ADE2-F0EC9F1618D8}">
      <dgm:prSet/>
      <dgm:spPr/>
      <dgm:t>
        <a:bodyPr/>
        <a:lstStyle/>
        <a:p>
          <a:endParaRPr lang="es-ES"/>
        </a:p>
      </dgm:t>
    </dgm:pt>
    <dgm:pt modelId="{4CA2112C-6ED7-4AFB-84B3-2C8C96C9131F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Impacto en la estructura y funcionalidad de los órganos.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41161-010B-4FBC-B3FF-8BE72E4DE146}" type="parTrans" cxnId="{651138F1-CE3E-4156-8B39-9BF426E05566}">
      <dgm:prSet/>
      <dgm:spPr/>
      <dgm:t>
        <a:bodyPr/>
        <a:lstStyle/>
        <a:p>
          <a:endParaRPr lang="es-ES"/>
        </a:p>
      </dgm:t>
    </dgm:pt>
    <dgm:pt modelId="{B9B6CA99-927A-4B3A-90AC-BB307BC0AE84}" type="sibTrans" cxnId="{651138F1-CE3E-4156-8B39-9BF426E05566}">
      <dgm:prSet/>
      <dgm:spPr/>
      <dgm:t>
        <a:bodyPr/>
        <a:lstStyle/>
        <a:p>
          <a:endParaRPr lang="es-ES"/>
        </a:p>
      </dgm:t>
    </dgm:pt>
    <dgm:pt modelId="{E6955D02-AF33-4CD9-9B08-11145E9031C0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Dosificación, especie, y vía de administración.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57E798-056D-4B89-8328-9EE84C86FF7A}" type="parTrans" cxnId="{7738DB6D-7AC6-421A-892A-6476D459B3BC}">
      <dgm:prSet/>
      <dgm:spPr/>
      <dgm:t>
        <a:bodyPr/>
        <a:lstStyle/>
        <a:p>
          <a:endParaRPr lang="es-ES"/>
        </a:p>
      </dgm:t>
    </dgm:pt>
    <dgm:pt modelId="{8DEA3AC1-D753-4BB9-84AF-B9342C449A7B}" type="sibTrans" cxnId="{7738DB6D-7AC6-421A-892A-6476D459B3BC}">
      <dgm:prSet/>
      <dgm:spPr/>
      <dgm:t>
        <a:bodyPr/>
        <a:lstStyle/>
        <a:p>
          <a:endParaRPr lang="es-ES"/>
        </a:p>
      </dgm:t>
    </dgm:pt>
    <dgm:pt modelId="{CD6D9D94-F744-48D9-99BF-CA9A16E38B91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Maximizar la seguridad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13644-B0E2-4AE0-95B6-3B18F4C2ACA2}" type="parTrans" cxnId="{B150E238-2C08-4703-AB2D-F1AE345F87AD}">
      <dgm:prSet/>
      <dgm:spPr/>
      <dgm:t>
        <a:bodyPr/>
        <a:lstStyle/>
        <a:p>
          <a:endParaRPr lang="es-ES"/>
        </a:p>
      </dgm:t>
    </dgm:pt>
    <dgm:pt modelId="{A9B9129B-7BA2-4E8C-839C-5F7A3B3EF5D1}" type="sibTrans" cxnId="{B150E238-2C08-4703-AB2D-F1AE345F87AD}">
      <dgm:prSet/>
      <dgm:spPr/>
      <dgm:t>
        <a:bodyPr/>
        <a:lstStyle/>
        <a:p>
          <a:endParaRPr lang="es-ES"/>
        </a:p>
      </dgm:t>
    </dgm:pt>
    <dgm:pt modelId="{A6EB2C49-BB22-4303-9880-E0E6B6FC22B7}">
      <dgm:prSet custT="1"/>
      <dgm:spPr/>
      <dgm:t>
        <a:bodyPr/>
        <a:lstStyle/>
        <a:p>
          <a:pPr rtl="0"/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Perfil de toxicidad de las PLGA NP</a:t>
          </a:r>
          <a:endParaRPr lang="es-EC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0ADFE-9A09-4D68-8241-01BFF327C5DA}" type="parTrans" cxnId="{2F5E4389-3550-4654-9A2D-6CCE2D385183}">
      <dgm:prSet/>
      <dgm:spPr/>
      <dgm:t>
        <a:bodyPr/>
        <a:lstStyle/>
        <a:p>
          <a:endParaRPr lang="es-ES"/>
        </a:p>
      </dgm:t>
    </dgm:pt>
    <dgm:pt modelId="{B7194A99-34EA-4F9E-AB45-3427E24526C9}" type="sibTrans" cxnId="{2F5E4389-3550-4654-9A2D-6CCE2D385183}">
      <dgm:prSet/>
      <dgm:spPr/>
      <dgm:t>
        <a:bodyPr/>
        <a:lstStyle/>
        <a:p>
          <a:endParaRPr lang="es-ES"/>
        </a:p>
      </dgm:t>
    </dgm:pt>
    <dgm:pt modelId="{587832FC-4765-4BA6-AC95-C3D89E16D336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No se ha evaluado directamente los efectos del PLGA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ECA9C-D961-4050-B459-AF674699C805}" type="parTrans" cxnId="{2A288E72-79B6-45C9-A225-D578F49ED85D}">
      <dgm:prSet/>
      <dgm:spPr/>
      <dgm:t>
        <a:bodyPr/>
        <a:lstStyle/>
        <a:p>
          <a:endParaRPr lang="es-ES"/>
        </a:p>
      </dgm:t>
    </dgm:pt>
    <dgm:pt modelId="{DBD510E4-B9EE-4A93-90CE-818633610B00}" type="sibTrans" cxnId="{2A288E72-79B6-45C9-A225-D578F49ED85D}">
      <dgm:prSet/>
      <dgm:spPr/>
      <dgm:t>
        <a:bodyPr/>
        <a:lstStyle/>
        <a:p>
          <a:endParaRPr lang="es-ES"/>
        </a:p>
      </dgm:t>
    </dgm:pt>
    <dgm:pt modelId="{FCAEF380-01C2-4E56-B1BC-2E72B6FAD417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No se conoce la concentración exacta de polímero de las formulaciones.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3C201-48EA-4663-BD0C-366F4D403206}" type="parTrans" cxnId="{B3472CB2-5230-4021-A21F-491CC3673AB9}">
      <dgm:prSet/>
      <dgm:spPr/>
      <dgm:t>
        <a:bodyPr/>
        <a:lstStyle/>
        <a:p>
          <a:endParaRPr lang="es-ES"/>
        </a:p>
      </dgm:t>
    </dgm:pt>
    <dgm:pt modelId="{544C0C3D-BD7E-4489-BD3C-CCF080C85AB6}" type="sibTrans" cxnId="{B3472CB2-5230-4021-A21F-491CC3673AB9}">
      <dgm:prSet/>
      <dgm:spPr/>
      <dgm:t>
        <a:bodyPr/>
        <a:lstStyle/>
        <a:p>
          <a:endParaRPr lang="es-ES"/>
        </a:p>
      </dgm:t>
    </dgm:pt>
    <dgm:pt modelId="{42C824AC-4400-454D-95FE-1924AF6673EB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La síntesis emplea solventes tóxicos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4594D-B4B7-46E0-9C6C-E1062F01FA99}" type="parTrans" cxnId="{75093F24-DB6C-4CA0-AF58-3E0C5E41450F}">
      <dgm:prSet/>
      <dgm:spPr/>
      <dgm:t>
        <a:bodyPr/>
        <a:lstStyle/>
        <a:p>
          <a:endParaRPr lang="es-ES"/>
        </a:p>
      </dgm:t>
    </dgm:pt>
    <dgm:pt modelId="{F120F9BB-6A87-4EBB-8C78-2FEAC742C23F}" type="sibTrans" cxnId="{75093F24-DB6C-4CA0-AF58-3E0C5E41450F}">
      <dgm:prSet/>
      <dgm:spPr/>
      <dgm:t>
        <a:bodyPr/>
        <a:lstStyle/>
        <a:p>
          <a:endParaRPr lang="es-ES"/>
        </a:p>
      </dgm:t>
    </dgm:pt>
    <dgm:pt modelId="{ABAF4485-26C4-4223-80D3-213553A42211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Minimizar el riesgo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8F411-B321-4731-BE2F-894FA2F31A53}" type="parTrans" cxnId="{394ED192-D079-4D7E-920B-2CBB1F0A78A6}">
      <dgm:prSet/>
      <dgm:spPr/>
      <dgm:t>
        <a:bodyPr/>
        <a:lstStyle/>
        <a:p>
          <a:endParaRPr lang="es-ES"/>
        </a:p>
      </dgm:t>
    </dgm:pt>
    <dgm:pt modelId="{686DC501-869E-4E9D-B528-D33AB770AF10}" type="sibTrans" cxnId="{394ED192-D079-4D7E-920B-2CBB1F0A78A6}">
      <dgm:prSet/>
      <dgm:spPr/>
      <dgm:t>
        <a:bodyPr/>
        <a:lstStyle/>
        <a:p>
          <a:endParaRPr lang="es-ES"/>
        </a:p>
      </dgm:t>
    </dgm:pt>
    <dgm:pt modelId="{9B8765FA-9F43-4B77-8B32-665D4D0822A9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Establecer los órganos deben ser monitoreados.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99EC2-63F6-4C2F-A8D0-FA2DF57C585F}" type="parTrans" cxnId="{B4EEF1D7-34F2-4E9E-8B8A-2E12DD19F549}">
      <dgm:prSet/>
      <dgm:spPr/>
      <dgm:t>
        <a:bodyPr/>
        <a:lstStyle/>
        <a:p>
          <a:endParaRPr lang="es-ES"/>
        </a:p>
      </dgm:t>
    </dgm:pt>
    <dgm:pt modelId="{358ABEA1-78BE-4720-9E6B-83C9C0BDEF0C}" type="sibTrans" cxnId="{B4EEF1D7-34F2-4E9E-8B8A-2E12DD19F549}">
      <dgm:prSet/>
      <dgm:spPr/>
      <dgm:t>
        <a:bodyPr/>
        <a:lstStyle/>
        <a:p>
          <a:endParaRPr lang="es-ES"/>
        </a:p>
      </dgm:t>
    </dgm:pt>
    <dgm:pt modelId="{4F744F54-3986-4703-A6A5-5DE6CF02A4E3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Evaluar </a:t>
          </a:r>
          <a:r>
            <a:rPr lang="es-EC" i="1" dirty="0" smtClean="0">
              <a:latin typeface="Arial" panose="020B0604020202020204" pitchFamily="34" charset="0"/>
              <a:cs typeface="Arial" panose="020B0604020202020204" pitchFamily="34" charset="0"/>
            </a:rPr>
            <a:t>in vivo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posteriores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nanoformulaciones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basadas en PLGA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788A4-797F-4249-89AF-84BBCF3F4C87}" type="parTrans" cxnId="{CE859A6F-C08D-4948-8C00-29434DEA47FA}">
      <dgm:prSet/>
      <dgm:spPr/>
      <dgm:t>
        <a:bodyPr/>
        <a:lstStyle/>
        <a:p>
          <a:endParaRPr lang="es-ES"/>
        </a:p>
      </dgm:t>
    </dgm:pt>
    <dgm:pt modelId="{FEEC9A31-5F1A-4C93-BA90-852049BB65F4}" type="sibTrans" cxnId="{CE859A6F-C08D-4948-8C00-29434DEA47FA}">
      <dgm:prSet/>
      <dgm:spPr/>
      <dgm:t>
        <a:bodyPr/>
        <a:lstStyle/>
        <a:p>
          <a:endParaRPr lang="es-ES"/>
        </a:p>
      </dgm:t>
    </dgm:pt>
    <dgm:pt modelId="{32526F75-89D8-494E-90A3-B493508722B3}" type="pres">
      <dgm:prSet presAssocID="{59AD36EE-4947-471F-A008-FA95D1DB9E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BB8B9E-88F7-4C9E-8E6E-1894A7EFE218}" type="pres">
      <dgm:prSet presAssocID="{2EAE72DC-DB59-4964-BF45-E19ACC49B032}" presName="composite" presStyleCnt="0"/>
      <dgm:spPr/>
      <dgm:t>
        <a:bodyPr/>
        <a:lstStyle/>
        <a:p>
          <a:endParaRPr lang="es-ES"/>
        </a:p>
      </dgm:t>
    </dgm:pt>
    <dgm:pt modelId="{B889F838-ACBE-4F63-AEB0-EA7901ABA239}" type="pres">
      <dgm:prSet presAssocID="{2EAE72DC-DB59-4964-BF45-E19ACC49B032}" presName="parTx" presStyleLbl="alignNode1" presStyleIdx="0" presStyleCnt="2" custLinFactNeighborX="6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B0BF28-69DC-49EC-B587-38E73CC73A92}" type="pres">
      <dgm:prSet presAssocID="{2EAE72DC-DB59-4964-BF45-E19ACC49B032}" presName="desTx" presStyleLbl="alignAccFollowNode1" presStyleIdx="0" presStyleCnt="2" custLinFactNeighborX="67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72023F-159C-4230-B10D-4DBB3E48DEBB}" type="pres">
      <dgm:prSet presAssocID="{66AA1526-BCFE-45D4-BBE0-C69377E9A9C7}" presName="space" presStyleCnt="0"/>
      <dgm:spPr/>
      <dgm:t>
        <a:bodyPr/>
        <a:lstStyle/>
        <a:p>
          <a:endParaRPr lang="es-ES"/>
        </a:p>
      </dgm:t>
    </dgm:pt>
    <dgm:pt modelId="{B6A707D1-2086-4684-8552-B7BDE3494779}" type="pres">
      <dgm:prSet presAssocID="{A6EB2C49-BB22-4303-9880-E0E6B6FC22B7}" presName="composite" presStyleCnt="0"/>
      <dgm:spPr/>
      <dgm:t>
        <a:bodyPr/>
        <a:lstStyle/>
        <a:p>
          <a:endParaRPr lang="es-ES"/>
        </a:p>
      </dgm:t>
    </dgm:pt>
    <dgm:pt modelId="{D7593E18-D43F-4561-8CAE-7802E135A58B}" type="pres">
      <dgm:prSet presAssocID="{A6EB2C49-BB22-4303-9880-E0E6B6FC22B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1AE4A3-FA95-414F-9B47-49A6FF0A4A46}" type="pres">
      <dgm:prSet presAssocID="{A6EB2C49-BB22-4303-9880-E0E6B6FC22B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258D1C-B02D-4055-A018-D13F8A22A9D4}" type="presOf" srcId="{4CA2112C-6ED7-4AFB-84B3-2C8C96C9131F}" destId="{CEB0BF28-69DC-49EC-B587-38E73CC73A92}" srcOrd="0" destOrd="0" presId="urn:microsoft.com/office/officeart/2005/8/layout/hList1"/>
    <dgm:cxn modelId="{D16F317C-DB47-4E70-9283-985BE29D84A1}" type="presOf" srcId="{587832FC-4765-4BA6-AC95-C3D89E16D336}" destId="{AB1AE4A3-FA95-414F-9B47-49A6FF0A4A46}" srcOrd="0" destOrd="0" presId="urn:microsoft.com/office/officeart/2005/8/layout/hList1"/>
    <dgm:cxn modelId="{2F5E4389-3550-4654-9A2D-6CCE2D385183}" srcId="{59AD36EE-4947-471F-A008-FA95D1DB9EE2}" destId="{A6EB2C49-BB22-4303-9880-E0E6B6FC22B7}" srcOrd="1" destOrd="0" parTransId="{C1D0ADFE-9A09-4D68-8241-01BFF327C5DA}" sibTransId="{B7194A99-34EA-4F9E-AB45-3427E24526C9}"/>
    <dgm:cxn modelId="{B9A816AA-3AA6-486A-A6C3-62CB4A0B92C4}" type="presOf" srcId="{4F744F54-3986-4703-A6A5-5DE6CF02A4E3}" destId="{AB1AE4A3-FA95-414F-9B47-49A6FF0A4A46}" srcOrd="0" destOrd="3" presId="urn:microsoft.com/office/officeart/2005/8/layout/hList1"/>
    <dgm:cxn modelId="{6A5DD990-B7AE-4561-ADE2-F0EC9F1618D8}" srcId="{59AD36EE-4947-471F-A008-FA95D1DB9EE2}" destId="{2EAE72DC-DB59-4964-BF45-E19ACC49B032}" srcOrd="0" destOrd="0" parTransId="{CC73CCDA-20AB-41AA-8B46-3F753DA78506}" sibTransId="{66AA1526-BCFE-45D4-BBE0-C69377E9A9C7}"/>
    <dgm:cxn modelId="{B150E238-2C08-4703-AB2D-F1AE345F87AD}" srcId="{2EAE72DC-DB59-4964-BF45-E19ACC49B032}" destId="{CD6D9D94-F744-48D9-99BF-CA9A16E38B91}" srcOrd="2" destOrd="0" parTransId="{A6C13644-B0E2-4AE0-95B6-3B18F4C2ACA2}" sibTransId="{A9B9129B-7BA2-4E8C-839C-5F7A3B3EF5D1}"/>
    <dgm:cxn modelId="{394ED192-D079-4D7E-920B-2CBB1F0A78A6}" srcId="{2EAE72DC-DB59-4964-BF45-E19ACC49B032}" destId="{ABAF4485-26C4-4223-80D3-213553A42211}" srcOrd="3" destOrd="0" parTransId="{5DE8F411-B321-4731-BE2F-894FA2F31A53}" sibTransId="{686DC501-869E-4E9D-B528-D33AB770AF10}"/>
    <dgm:cxn modelId="{2017C0B0-B33F-4C7D-B51C-339A55E8B694}" type="presOf" srcId="{42C824AC-4400-454D-95FE-1924AF6673EB}" destId="{AB1AE4A3-FA95-414F-9B47-49A6FF0A4A46}" srcOrd="0" destOrd="2" presId="urn:microsoft.com/office/officeart/2005/8/layout/hList1"/>
    <dgm:cxn modelId="{B3472CB2-5230-4021-A21F-491CC3673AB9}" srcId="{A6EB2C49-BB22-4303-9880-E0E6B6FC22B7}" destId="{FCAEF380-01C2-4E56-B1BC-2E72B6FAD417}" srcOrd="1" destOrd="0" parTransId="{7C53C201-48EA-4663-BD0C-366F4D403206}" sibTransId="{544C0C3D-BD7E-4489-BD3C-CCF080C85AB6}"/>
    <dgm:cxn modelId="{7738DB6D-7AC6-421A-892A-6476D459B3BC}" srcId="{2EAE72DC-DB59-4964-BF45-E19ACC49B032}" destId="{E6955D02-AF33-4CD9-9B08-11145E9031C0}" srcOrd="1" destOrd="0" parTransId="{1A57E798-056D-4B89-8328-9EE84C86FF7A}" sibTransId="{8DEA3AC1-D753-4BB9-84AF-B9342C449A7B}"/>
    <dgm:cxn modelId="{1ADD1242-2905-43C2-9388-DEEA0FB61A3D}" type="presOf" srcId="{FCAEF380-01C2-4E56-B1BC-2E72B6FAD417}" destId="{AB1AE4A3-FA95-414F-9B47-49A6FF0A4A46}" srcOrd="0" destOrd="1" presId="urn:microsoft.com/office/officeart/2005/8/layout/hList1"/>
    <dgm:cxn modelId="{B4EEF1D7-34F2-4E9E-8B8A-2E12DD19F549}" srcId="{2EAE72DC-DB59-4964-BF45-E19ACC49B032}" destId="{9B8765FA-9F43-4B77-8B32-665D4D0822A9}" srcOrd="4" destOrd="0" parTransId="{AE099EC2-63F6-4C2F-A8D0-FA2DF57C585F}" sibTransId="{358ABEA1-78BE-4720-9E6B-83C9C0BDEF0C}"/>
    <dgm:cxn modelId="{CE859A6F-C08D-4948-8C00-29434DEA47FA}" srcId="{A6EB2C49-BB22-4303-9880-E0E6B6FC22B7}" destId="{4F744F54-3986-4703-A6A5-5DE6CF02A4E3}" srcOrd="3" destOrd="0" parTransId="{E2D788A4-797F-4249-89AF-84BBCF3F4C87}" sibTransId="{FEEC9A31-5F1A-4C93-BA90-852049BB65F4}"/>
    <dgm:cxn modelId="{F8ECE3E0-8DC2-48E4-A7F2-C4A6BB66C405}" type="presOf" srcId="{59AD36EE-4947-471F-A008-FA95D1DB9EE2}" destId="{32526F75-89D8-494E-90A3-B493508722B3}" srcOrd="0" destOrd="0" presId="urn:microsoft.com/office/officeart/2005/8/layout/hList1"/>
    <dgm:cxn modelId="{226876A0-9AB2-4CB2-9BB5-DC389BCA9B64}" type="presOf" srcId="{ABAF4485-26C4-4223-80D3-213553A42211}" destId="{CEB0BF28-69DC-49EC-B587-38E73CC73A92}" srcOrd="0" destOrd="3" presId="urn:microsoft.com/office/officeart/2005/8/layout/hList1"/>
    <dgm:cxn modelId="{DB33D99F-B5D7-43AF-AB7B-4FB50F379926}" type="presOf" srcId="{CD6D9D94-F744-48D9-99BF-CA9A16E38B91}" destId="{CEB0BF28-69DC-49EC-B587-38E73CC73A92}" srcOrd="0" destOrd="2" presId="urn:microsoft.com/office/officeart/2005/8/layout/hList1"/>
    <dgm:cxn modelId="{504C83C4-6F7B-4F45-8C12-F74AA4D11BB2}" type="presOf" srcId="{9B8765FA-9F43-4B77-8B32-665D4D0822A9}" destId="{CEB0BF28-69DC-49EC-B587-38E73CC73A92}" srcOrd="0" destOrd="4" presId="urn:microsoft.com/office/officeart/2005/8/layout/hList1"/>
    <dgm:cxn modelId="{71FCADBB-3A26-477F-B6E3-DF0987EFE35A}" type="presOf" srcId="{E6955D02-AF33-4CD9-9B08-11145E9031C0}" destId="{CEB0BF28-69DC-49EC-B587-38E73CC73A92}" srcOrd="0" destOrd="1" presId="urn:microsoft.com/office/officeart/2005/8/layout/hList1"/>
    <dgm:cxn modelId="{F2BF73E6-EEB7-4494-8F7E-01BAB94AF3E9}" type="presOf" srcId="{A6EB2C49-BB22-4303-9880-E0E6B6FC22B7}" destId="{D7593E18-D43F-4561-8CAE-7802E135A58B}" srcOrd="0" destOrd="0" presId="urn:microsoft.com/office/officeart/2005/8/layout/hList1"/>
    <dgm:cxn modelId="{651138F1-CE3E-4156-8B39-9BF426E05566}" srcId="{2EAE72DC-DB59-4964-BF45-E19ACC49B032}" destId="{4CA2112C-6ED7-4AFB-84B3-2C8C96C9131F}" srcOrd="0" destOrd="0" parTransId="{99941161-010B-4FBC-B3FF-8BE72E4DE146}" sibTransId="{B9B6CA99-927A-4B3A-90AC-BB307BC0AE84}"/>
    <dgm:cxn modelId="{DB8BB356-14B3-41A3-9BA0-85E9AC57E9C0}" type="presOf" srcId="{2EAE72DC-DB59-4964-BF45-E19ACC49B032}" destId="{B889F838-ACBE-4F63-AEB0-EA7901ABA239}" srcOrd="0" destOrd="0" presId="urn:microsoft.com/office/officeart/2005/8/layout/hList1"/>
    <dgm:cxn modelId="{2A288E72-79B6-45C9-A225-D578F49ED85D}" srcId="{A6EB2C49-BB22-4303-9880-E0E6B6FC22B7}" destId="{587832FC-4765-4BA6-AC95-C3D89E16D336}" srcOrd="0" destOrd="0" parTransId="{46DECA9C-D961-4050-B459-AF674699C805}" sibTransId="{DBD510E4-B9EE-4A93-90CE-818633610B00}"/>
    <dgm:cxn modelId="{75093F24-DB6C-4CA0-AF58-3E0C5E41450F}" srcId="{A6EB2C49-BB22-4303-9880-E0E6B6FC22B7}" destId="{42C824AC-4400-454D-95FE-1924AF6673EB}" srcOrd="2" destOrd="0" parTransId="{C6F4594D-B4B7-46E0-9C6C-E1062F01FA99}" sibTransId="{F120F9BB-6A87-4EBB-8C78-2FEAC742C23F}"/>
    <dgm:cxn modelId="{F5B6EEDD-1E82-4D53-8019-97CFFC725C3D}" type="presParOf" srcId="{32526F75-89D8-494E-90A3-B493508722B3}" destId="{F8BB8B9E-88F7-4C9E-8E6E-1894A7EFE218}" srcOrd="0" destOrd="0" presId="urn:microsoft.com/office/officeart/2005/8/layout/hList1"/>
    <dgm:cxn modelId="{069E9626-A26C-4B64-8B0D-547AE3359EE0}" type="presParOf" srcId="{F8BB8B9E-88F7-4C9E-8E6E-1894A7EFE218}" destId="{B889F838-ACBE-4F63-AEB0-EA7901ABA239}" srcOrd="0" destOrd="0" presId="urn:microsoft.com/office/officeart/2005/8/layout/hList1"/>
    <dgm:cxn modelId="{F891BAC4-7555-463B-902E-B6BAF304EDE3}" type="presParOf" srcId="{F8BB8B9E-88F7-4C9E-8E6E-1894A7EFE218}" destId="{CEB0BF28-69DC-49EC-B587-38E73CC73A92}" srcOrd="1" destOrd="0" presId="urn:microsoft.com/office/officeart/2005/8/layout/hList1"/>
    <dgm:cxn modelId="{0A729C63-6796-4489-8D66-0021B4E24629}" type="presParOf" srcId="{32526F75-89D8-494E-90A3-B493508722B3}" destId="{BC72023F-159C-4230-B10D-4DBB3E48DEBB}" srcOrd="1" destOrd="0" presId="urn:microsoft.com/office/officeart/2005/8/layout/hList1"/>
    <dgm:cxn modelId="{E7CF5974-AC13-4566-A79D-DE18BB53172F}" type="presParOf" srcId="{32526F75-89D8-494E-90A3-B493508722B3}" destId="{B6A707D1-2086-4684-8552-B7BDE3494779}" srcOrd="2" destOrd="0" presId="urn:microsoft.com/office/officeart/2005/8/layout/hList1"/>
    <dgm:cxn modelId="{6BC9EF0E-0CC1-418C-B5E4-C719AE92278E}" type="presParOf" srcId="{B6A707D1-2086-4684-8552-B7BDE3494779}" destId="{D7593E18-D43F-4561-8CAE-7802E135A58B}" srcOrd="0" destOrd="0" presId="urn:microsoft.com/office/officeart/2005/8/layout/hList1"/>
    <dgm:cxn modelId="{FFA37437-19EC-45CF-A052-ADCD97867C24}" type="presParOf" srcId="{B6A707D1-2086-4684-8552-B7BDE3494779}" destId="{AB1AE4A3-FA95-414F-9B47-49A6FF0A4A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CBD8F2-5658-4D8A-9D59-E714B7CBC04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A95A20-BCF1-40E9-8650-C8ED046F0F39}">
      <dgm:prSet custT="1"/>
      <dgm:spPr/>
      <dgm:t>
        <a:bodyPr/>
        <a:lstStyle/>
        <a:p>
          <a:pPr rtl="0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 Determinación de la dosis del fármaco </a:t>
          </a:r>
          <a:r>
            <a:rPr lang="es-EC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or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 HPLC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1540D-C61A-46F4-A9C0-E810590F1C23}" type="parTrans" cxnId="{7D4C1569-3243-46F1-AD25-A8F01280CFCF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4E80D-122E-46EB-A362-228A475CE4BC}" type="sibTrans" cxnId="{7D4C1569-3243-46F1-AD25-A8F01280CFCF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FD451-01A6-40EB-93CA-C57C99CA35A1}">
      <dgm:prSet custT="1"/>
      <dgm:spPr/>
      <dgm:t>
        <a:bodyPr/>
        <a:lstStyle/>
        <a:p>
          <a:pPr rtl="0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Estimación de la dosis de PLGA por el porcentaje de encapsulación.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93071C-1A14-4F59-BB81-B6BA34701129}" type="parTrans" cxnId="{1F1AC945-BDE8-442C-A98D-68485730635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11621D-F9B4-4D4B-81A1-A045166E9ECD}" type="sibTrans" cxnId="{1F1AC945-BDE8-442C-A98D-68485730635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58F37-0C8B-48F0-95FC-F57A71345F80}" type="pres">
      <dgm:prSet presAssocID="{42CBD8F2-5658-4D8A-9D59-E714B7CBC0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516ADDE-A433-4FC6-80C7-387B88C884AE}" type="pres">
      <dgm:prSet presAssocID="{42CBD8F2-5658-4D8A-9D59-E714B7CBC040}" presName="Name1" presStyleCnt="0"/>
      <dgm:spPr/>
    </dgm:pt>
    <dgm:pt modelId="{07B9D6F9-C612-43C3-981C-8B0518967D44}" type="pres">
      <dgm:prSet presAssocID="{42CBD8F2-5658-4D8A-9D59-E714B7CBC040}" presName="cycle" presStyleCnt="0"/>
      <dgm:spPr/>
    </dgm:pt>
    <dgm:pt modelId="{B9BC8F68-F29B-4794-9E4F-F99B6E739CFE}" type="pres">
      <dgm:prSet presAssocID="{42CBD8F2-5658-4D8A-9D59-E714B7CBC040}" presName="srcNode" presStyleLbl="node1" presStyleIdx="0" presStyleCnt="2"/>
      <dgm:spPr/>
    </dgm:pt>
    <dgm:pt modelId="{77ED7347-67F9-4B39-8632-1365F33CD9C2}" type="pres">
      <dgm:prSet presAssocID="{42CBD8F2-5658-4D8A-9D59-E714B7CBC040}" presName="conn" presStyleLbl="parChTrans1D2" presStyleIdx="0" presStyleCnt="1"/>
      <dgm:spPr/>
      <dgm:t>
        <a:bodyPr/>
        <a:lstStyle/>
        <a:p>
          <a:endParaRPr lang="es-ES"/>
        </a:p>
      </dgm:t>
    </dgm:pt>
    <dgm:pt modelId="{23A1DC4C-0251-4A78-BC53-E00B9213E9CF}" type="pres">
      <dgm:prSet presAssocID="{42CBD8F2-5658-4D8A-9D59-E714B7CBC040}" presName="extraNode" presStyleLbl="node1" presStyleIdx="0" presStyleCnt="2"/>
      <dgm:spPr/>
    </dgm:pt>
    <dgm:pt modelId="{B45CC796-BE4D-48B4-9480-37D46936A9BD}" type="pres">
      <dgm:prSet presAssocID="{42CBD8F2-5658-4D8A-9D59-E714B7CBC040}" presName="dstNode" presStyleLbl="node1" presStyleIdx="0" presStyleCnt="2"/>
      <dgm:spPr/>
    </dgm:pt>
    <dgm:pt modelId="{E220324F-1DA5-4D85-986F-E29F7839F0E3}" type="pres">
      <dgm:prSet presAssocID="{A6A95A20-BCF1-40E9-8650-C8ED046F0F3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8D27B3-3E4A-48C7-8B6D-B2968AACD5A1}" type="pres">
      <dgm:prSet presAssocID="{A6A95A20-BCF1-40E9-8650-C8ED046F0F39}" presName="accent_1" presStyleCnt="0"/>
      <dgm:spPr/>
    </dgm:pt>
    <dgm:pt modelId="{9AB6E28F-1C8C-4E4C-9699-258BF31C1CC2}" type="pres">
      <dgm:prSet presAssocID="{A6A95A20-BCF1-40E9-8650-C8ED046F0F39}" presName="accentRepeatNode" presStyleLbl="solidFgAcc1" presStyleIdx="0" presStyleCnt="2"/>
      <dgm:spPr/>
    </dgm:pt>
    <dgm:pt modelId="{F6C78322-ADBC-4EFB-AF2E-9F781DBF40A6}" type="pres">
      <dgm:prSet presAssocID="{A60FD451-01A6-40EB-93CA-C57C99CA35A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0A6670-34F1-4F9F-B259-9F5AB69BA10A}" type="pres">
      <dgm:prSet presAssocID="{A60FD451-01A6-40EB-93CA-C57C99CA35A1}" presName="accent_2" presStyleCnt="0"/>
      <dgm:spPr/>
    </dgm:pt>
    <dgm:pt modelId="{A1E5F1D6-2703-48DB-9737-EC63467A57D0}" type="pres">
      <dgm:prSet presAssocID="{A60FD451-01A6-40EB-93CA-C57C99CA35A1}" presName="accentRepeatNode" presStyleLbl="solidFgAcc1" presStyleIdx="1" presStyleCnt="2"/>
      <dgm:spPr/>
    </dgm:pt>
  </dgm:ptLst>
  <dgm:cxnLst>
    <dgm:cxn modelId="{543AF346-4B90-4385-9E7A-AFE5FFB37ABB}" type="presOf" srcId="{3E74E80D-122E-46EB-A362-228A475CE4BC}" destId="{77ED7347-67F9-4B39-8632-1365F33CD9C2}" srcOrd="0" destOrd="0" presId="urn:microsoft.com/office/officeart/2008/layout/VerticalCurvedList"/>
    <dgm:cxn modelId="{C7DEABEA-413F-4F74-9CC2-F7B92E3DEC4B}" type="presOf" srcId="{A60FD451-01A6-40EB-93CA-C57C99CA35A1}" destId="{F6C78322-ADBC-4EFB-AF2E-9F781DBF40A6}" srcOrd="0" destOrd="0" presId="urn:microsoft.com/office/officeart/2008/layout/VerticalCurvedList"/>
    <dgm:cxn modelId="{61C7B88F-E28E-43E6-A62A-EDC85D23E03B}" type="presOf" srcId="{A6A95A20-BCF1-40E9-8650-C8ED046F0F39}" destId="{E220324F-1DA5-4D85-986F-E29F7839F0E3}" srcOrd="0" destOrd="0" presId="urn:microsoft.com/office/officeart/2008/layout/VerticalCurvedList"/>
    <dgm:cxn modelId="{7D4C1569-3243-46F1-AD25-A8F01280CFCF}" srcId="{42CBD8F2-5658-4D8A-9D59-E714B7CBC040}" destId="{A6A95A20-BCF1-40E9-8650-C8ED046F0F39}" srcOrd="0" destOrd="0" parTransId="{8321540D-C61A-46F4-A9C0-E810590F1C23}" sibTransId="{3E74E80D-122E-46EB-A362-228A475CE4BC}"/>
    <dgm:cxn modelId="{B2B79E56-F5E9-467D-8CD2-654E8159EB10}" type="presOf" srcId="{42CBD8F2-5658-4D8A-9D59-E714B7CBC040}" destId="{01C58F37-0C8B-48F0-95FC-F57A71345F80}" srcOrd="0" destOrd="0" presId="urn:microsoft.com/office/officeart/2008/layout/VerticalCurvedList"/>
    <dgm:cxn modelId="{1F1AC945-BDE8-442C-A98D-684857306354}" srcId="{42CBD8F2-5658-4D8A-9D59-E714B7CBC040}" destId="{A60FD451-01A6-40EB-93CA-C57C99CA35A1}" srcOrd="1" destOrd="0" parTransId="{3193071C-1A14-4F59-BB81-B6BA34701129}" sibTransId="{1511621D-F9B4-4D4B-81A1-A045166E9ECD}"/>
    <dgm:cxn modelId="{572D5B10-F7C7-4B0F-9E2D-AF817A975068}" type="presParOf" srcId="{01C58F37-0C8B-48F0-95FC-F57A71345F80}" destId="{6516ADDE-A433-4FC6-80C7-387B88C884AE}" srcOrd="0" destOrd="0" presId="urn:microsoft.com/office/officeart/2008/layout/VerticalCurvedList"/>
    <dgm:cxn modelId="{3E3C07D3-4EFF-49A2-A810-04780D46FA41}" type="presParOf" srcId="{6516ADDE-A433-4FC6-80C7-387B88C884AE}" destId="{07B9D6F9-C612-43C3-981C-8B0518967D44}" srcOrd="0" destOrd="0" presId="urn:microsoft.com/office/officeart/2008/layout/VerticalCurvedList"/>
    <dgm:cxn modelId="{191CE830-BDAB-49FF-A4BE-179945535400}" type="presParOf" srcId="{07B9D6F9-C612-43C3-981C-8B0518967D44}" destId="{B9BC8F68-F29B-4794-9E4F-F99B6E739CFE}" srcOrd="0" destOrd="0" presId="urn:microsoft.com/office/officeart/2008/layout/VerticalCurvedList"/>
    <dgm:cxn modelId="{CA50A323-A223-4A36-A843-0DA54634E6C2}" type="presParOf" srcId="{07B9D6F9-C612-43C3-981C-8B0518967D44}" destId="{77ED7347-67F9-4B39-8632-1365F33CD9C2}" srcOrd="1" destOrd="0" presId="urn:microsoft.com/office/officeart/2008/layout/VerticalCurvedList"/>
    <dgm:cxn modelId="{99DDAAB7-758A-4D60-91E3-F7DABA037F2C}" type="presParOf" srcId="{07B9D6F9-C612-43C3-981C-8B0518967D44}" destId="{23A1DC4C-0251-4A78-BC53-E00B9213E9CF}" srcOrd="2" destOrd="0" presId="urn:microsoft.com/office/officeart/2008/layout/VerticalCurvedList"/>
    <dgm:cxn modelId="{E2A90F46-98CC-408B-AC6D-DCF3AAFAFBDD}" type="presParOf" srcId="{07B9D6F9-C612-43C3-981C-8B0518967D44}" destId="{B45CC796-BE4D-48B4-9480-37D46936A9BD}" srcOrd="3" destOrd="0" presId="urn:microsoft.com/office/officeart/2008/layout/VerticalCurvedList"/>
    <dgm:cxn modelId="{0E1B1758-E9BD-4E5D-B7C6-ED0636C3A4E8}" type="presParOf" srcId="{6516ADDE-A433-4FC6-80C7-387B88C884AE}" destId="{E220324F-1DA5-4D85-986F-E29F7839F0E3}" srcOrd="1" destOrd="0" presId="urn:microsoft.com/office/officeart/2008/layout/VerticalCurvedList"/>
    <dgm:cxn modelId="{CBECA41E-1DF3-4AF0-935D-42E66A31308A}" type="presParOf" srcId="{6516ADDE-A433-4FC6-80C7-387B88C884AE}" destId="{458D27B3-3E4A-48C7-8B6D-B2968AACD5A1}" srcOrd="2" destOrd="0" presId="urn:microsoft.com/office/officeart/2008/layout/VerticalCurvedList"/>
    <dgm:cxn modelId="{9A6138E3-34F2-4323-AA2E-6CFA9F5A2D30}" type="presParOf" srcId="{458D27B3-3E4A-48C7-8B6D-B2968AACD5A1}" destId="{9AB6E28F-1C8C-4E4C-9699-258BF31C1CC2}" srcOrd="0" destOrd="0" presId="urn:microsoft.com/office/officeart/2008/layout/VerticalCurvedList"/>
    <dgm:cxn modelId="{84A9CE5F-2034-4F0C-84A1-974CB8F5C81A}" type="presParOf" srcId="{6516ADDE-A433-4FC6-80C7-387B88C884AE}" destId="{F6C78322-ADBC-4EFB-AF2E-9F781DBF40A6}" srcOrd="3" destOrd="0" presId="urn:microsoft.com/office/officeart/2008/layout/VerticalCurvedList"/>
    <dgm:cxn modelId="{AB78B6A8-A3AA-4B6A-A87B-92D08A3ED958}" type="presParOf" srcId="{6516ADDE-A433-4FC6-80C7-387B88C884AE}" destId="{730A6670-34F1-4F9F-B259-9F5AB69BA10A}" srcOrd="4" destOrd="0" presId="urn:microsoft.com/office/officeart/2008/layout/VerticalCurvedList"/>
    <dgm:cxn modelId="{1DFCE359-4156-4611-AF13-6FF409A980A5}" type="presParOf" srcId="{730A6670-34F1-4F9F-B259-9F5AB69BA10A}" destId="{A1E5F1D6-2703-48DB-9737-EC63467A57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379CBA-7223-48F1-AA09-BAD74AEB3734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E873D5FD-2B7C-49FC-A957-64A6F78B3D0D}">
      <dgm:prSet custT="1"/>
      <dgm:spPr>
        <a:ln w="28575">
          <a:solidFill>
            <a:srgbClr val="316889"/>
          </a:solidFill>
        </a:ln>
      </dgm:spPr>
      <dgm:t>
        <a:bodyPr/>
        <a:lstStyle/>
        <a:p>
          <a:pPr rtl="0">
            <a:lnSpc>
              <a:spcPct val="150000"/>
            </a:lnSpc>
          </a:pP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Reemplazo de este buffer. </a:t>
          </a:r>
        </a:p>
        <a:p>
          <a:pPr rtl="0">
            <a:lnSpc>
              <a:spcPct val="150000"/>
            </a:lnSpc>
          </a:pP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Solución de PLGA NP en agua destilada, producto de la destilación al vacío. 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29D75-6DB1-4C9C-992B-C1CFA29D2AA0}" type="parTrans" cxnId="{BA36B05C-B6BD-41EB-95B0-1BC22BCB63E8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0C41D-506C-47C5-A1C7-7B6F398C21C2}" type="sibTrans" cxnId="{BA36B05C-B6BD-41EB-95B0-1BC22BCB63E8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74C4B-78C4-4370-9F7C-2B131DCE87B3}">
      <dgm:prSet custT="1"/>
      <dgm:spPr>
        <a:ln w="28575">
          <a:solidFill>
            <a:srgbClr val="316889"/>
          </a:solidFill>
        </a:ln>
      </dgm:spPr>
      <dgm:t>
        <a:bodyPr/>
        <a:lstStyle/>
        <a:p>
          <a:pPr rtl="0">
            <a:lnSpc>
              <a:spcPct val="150000"/>
            </a:lnSpc>
          </a:pP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Estudiar el uso de PEG y su rol como agente protector frente a la liofilización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F4365-BABF-48CB-B099-51FC9B29E54E}" type="parTrans" cxnId="{F038F821-C029-4841-B96B-D2F41260935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66DAA-07A5-4073-B6C3-27EB548571F1}" type="sibTrans" cxnId="{F038F821-C029-4841-B96B-D2F41260935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06E54-873F-4119-A416-A2ACB67DB02C}">
      <dgm:prSet custT="1"/>
      <dgm:spPr>
        <a:ln w="28575">
          <a:solidFill>
            <a:srgbClr val="316889"/>
          </a:solidFill>
        </a:ln>
      </dgm:spPr>
      <dgm:t>
        <a:bodyPr/>
        <a:lstStyle/>
        <a:p>
          <a:pPr rtl="0">
            <a:lnSpc>
              <a:spcPct val="150000"/>
            </a:lnSpc>
          </a:pP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Método para determinar la concentración de PLGA NP de una solución filtrada mediante. 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FCB76-D3B1-4F5C-B273-A54F3D22B1DD}" type="parTrans" cxnId="{5FB9544F-0D3C-4DD1-A9DB-87871A0E52B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79ACE-246C-44B3-A459-09232C6FA031}" type="sibTrans" cxnId="{5FB9544F-0D3C-4DD1-A9DB-87871A0E52B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6400A-ED89-4B8B-8A8E-C7A426441F03}">
      <dgm:prSet custT="1"/>
      <dgm:spPr>
        <a:ln w="28575">
          <a:solidFill>
            <a:srgbClr val="316889"/>
          </a:solidFill>
        </a:ln>
      </dgm:spPr>
      <dgm:t>
        <a:bodyPr/>
        <a:lstStyle/>
        <a:p>
          <a:pPr rtl="0">
            <a:lnSpc>
              <a:spcPct val="200000"/>
            </a:lnSpc>
          </a:pP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El cálculo de la DL50 por vía intravenosa, también puede ser motivo de estudio. 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4F84D-5FE3-4BA9-B7DC-FB5F875EA870}" type="parTrans" cxnId="{A36F685B-FFAB-4D61-9718-DC7E3A6BEA8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FDCD1-D5C6-426C-BA0B-13F3893B0CE3}" type="sibTrans" cxnId="{A36F685B-FFAB-4D61-9718-DC7E3A6BEA8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6D082-91AB-4B08-AB4E-AFB08334C55F}" type="pres">
      <dgm:prSet presAssocID="{80379CBA-7223-48F1-AA09-BAD74AEB37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A138D6-975B-47E1-A9A6-82831D1D44CC}" type="pres">
      <dgm:prSet presAssocID="{E873D5FD-2B7C-49FC-A957-64A6F78B3D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FE88EF-F64F-4608-B597-C9A2EC7F8DE6}" type="pres">
      <dgm:prSet presAssocID="{0110C41D-506C-47C5-A1C7-7B6F398C21C2}" presName="sibTrans" presStyleCnt="0"/>
      <dgm:spPr/>
    </dgm:pt>
    <dgm:pt modelId="{0FDA1E29-2577-4AC6-B62D-ADA487B1CD65}" type="pres">
      <dgm:prSet presAssocID="{5A674C4B-78C4-4370-9F7C-2B131DCE87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03738-E293-4731-B7C1-2031CF6F7690}" type="pres">
      <dgm:prSet presAssocID="{22A66DAA-07A5-4073-B6C3-27EB548571F1}" presName="sibTrans" presStyleCnt="0"/>
      <dgm:spPr/>
    </dgm:pt>
    <dgm:pt modelId="{93D6D3CE-940D-45D5-9B84-0618DBD1D0D8}" type="pres">
      <dgm:prSet presAssocID="{85506E54-873F-4119-A416-A2ACB67DB0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13FFBA-ED08-4D5E-9BA7-D31265EC422D}" type="pres">
      <dgm:prSet presAssocID="{B7D79ACE-246C-44B3-A459-09232C6FA031}" presName="sibTrans" presStyleCnt="0"/>
      <dgm:spPr/>
    </dgm:pt>
    <dgm:pt modelId="{14D1BF19-FEC5-4514-A62A-4B4C99D14044}" type="pres">
      <dgm:prSet presAssocID="{9946400A-ED89-4B8B-8A8E-C7A426441F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ADB1BA-571C-4775-8AEC-2C10DFE5897F}" type="presOf" srcId="{80379CBA-7223-48F1-AA09-BAD74AEB3734}" destId="{C1C6D082-91AB-4B08-AB4E-AFB08334C55F}" srcOrd="0" destOrd="0" presId="urn:microsoft.com/office/officeart/2005/8/layout/default"/>
    <dgm:cxn modelId="{2C24FC98-C3DB-48FF-850F-5953AE14D345}" type="presOf" srcId="{9946400A-ED89-4B8B-8A8E-C7A426441F03}" destId="{14D1BF19-FEC5-4514-A62A-4B4C99D14044}" srcOrd="0" destOrd="0" presId="urn:microsoft.com/office/officeart/2005/8/layout/default"/>
    <dgm:cxn modelId="{F038F821-C029-4841-B96B-D2F412609350}" srcId="{80379CBA-7223-48F1-AA09-BAD74AEB3734}" destId="{5A674C4B-78C4-4370-9F7C-2B131DCE87B3}" srcOrd="1" destOrd="0" parTransId="{40BF4365-BABF-48CB-B099-51FC9B29E54E}" sibTransId="{22A66DAA-07A5-4073-B6C3-27EB548571F1}"/>
    <dgm:cxn modelId="{5FB9544F-0D3C-4DD1-A9DB-87871A0E52B7}" srcId="{80379CBA-7223-48F1-AA09-BAD74AEB3734}" destId="{85506E54-873F-4119-A416-A2ACB67DB02C}" srcOrd="2" destOrd="0" parTransId="{107FCB76-D3B1-4F5C-B273-A54F3D22B1DD}" sibTransId="{B7D79ACE-246C-44B3-A459-09232C6FA031}"/>
    <dgm:cxn modelId="{D891FD38-D491-4E56-836C-0A04B2B7E3E1}" type="presOf" srcId="{85506E54-873F-4119-A416-A2ACB67DB02C}" destId="{93D6D3CE-940D-45D5-9B84-0618DBD1D0D8}" srcOrd="0" destOrd="0" presId="urn:microsoft.com/office/officeart/2005/8/layout/default"/>
    <dgm:cxn modelId="{A36F685B-FFAB-4D61-9718-DC7E3A6BEA84}" srcId="{80379CBA-7223-48F1-AA09-BAD74AEB3734}" destId="{9946400A-ED89-4B8B-8A8E-C7A426441F03}" srcOrd="3" destOrd="0" parTransId="{BC04F84D-5FE3-4BA9-B7DC-FB5F875EA870}" sibTransId="{A32FDCD1-D5C6-426C-BA0B-13F3893B0CE3}"/>
    <dgm:cxn modelId="{5D386CBE-1120-49EB-A19E-C093986320C0}" type="presOf" srcId="{E873D5FD-2B7C-49FC-A957-64A6F78B3D0D}" destId="{B4A138D6-975B-47E1-A9A6-82831D1D44CC}" srcOrd="0" destOrd="0" presId="urn:microsoft.com/office/officeart/2005/8/layout/default"/>
    <dgm:cxn modelId="{BA36B05C-B6BD-41EB-95B0-1BC22BCB63E8}" srcId="{80379CBA-7223-48F1-AA09-BAD74AEB3734}" destId="{E873D5FD-2B7C-49FC-A957-64A6F78B3D0D}" srcOrd="0" destOrd="0" parTransId="{5A329D75-6DB1-4C9C-992B-C1CFA29D2AA0}" sibTransId="{0110C41D-506C-47C5-A1C7-7B6F398C21C2}"/>
    <dgm:cxn modelId="{13A3B45A-D74F-41DA-BF46-5122FCA5B42A}" type="presOf" srcId="{5A674C4B-78C4-4370-9F7C-2B131DCE87B3}" destId="{0FDA1E29-2577-4AC6-B62D-ADA487B1CD65}" srcOrd="0" destOrd="0" presId="urn:microsoft.com/office/officeart/2005/8/layout/default"/>
    <dgm:cxn modelId="{93593D8D-D84E-444D-ABCB-322B60B3EB5C}" type="presParOf" srcId="{C1C6D082-91AB-4B08-AB4E-AFB08334C55F}" destId="{B4A138D6-975B-47E1-A9A6-82831D1D44CC}" srcOrd="0" destOrd="0" presId="urn:microsoft.com/office/officeart/2005/8/layout/default"/>
    <dgm:cxn modelId="{757ED6DC-FA0F-4B8A-B2D1-61D5020829F7}" type="presParOf" srcId="{C1C6D082-91AB-4B08-AB4E-AFB08334C55F}" destId="{56FE88EF-F64F-4608-B597-C9A2EC7F8DE6}" srcOrd="1" destOrd="0" presId="urn:microsoft.com/office/officeart/2005/8/layout/default"/>
    <dgm:cxn modelId="{7DC6D0A0-57CB-4BF0-857C-86C03CD681D6}" type="presParOf" srcId="{C1C6D082-91AB-4B08-AB4E-AFB08334C55F}" destId="{0FDA1E29-2577-4AC6-B62D-ADA487B1CD65}" srcOrd="2" destOrd="0" presId="urn:microsoft.com/office/officeart/2005/8/layout/default"/>
    <dgm:cxn modelId="{DAA9F016-F157-4DFA-B24A-FA7B5EECBE99}" type="presParOf" srcId="{C1C6D082-91AB-4B08-AB4E-AFB08334C55F}" destId="{A1A03738-E293-4731-B7C1-2031CF6F7690}" srcOrd="3" destOrd="0" presId="urn:microsoft.com/office/officeart/2005/8/layout/default"/>
    <dgm:cxn modelId="{52FF843E-25A3-42BC-95CE-F9AFCF3CDB4F}" type="presParOf" srcId="{C1C6D082-91AB-4B08-AB4E-AFB08334C55F}" destId="{93D6D3CE-940D-45D5-9B84-0618DBD1D0D8}" srcOrd="4" destOrd="0" presId="urn:microsoft.com/office/officeart/2005/8/layout/default"/>
    <dgm:cxn modelId="{5EE5249C-2BFE-4C0B-BC86-91FC0B75FED7}" type="presParOf" srcId="{C1C6D082-91AB-4B08-AB4E-AFB08334C55F}" destId="{C613FFBA-ED08-4D5E-9BA7-D31265EC422D}" srcOrd="5" destOrd="0" presId="urn:microsoft.com/office/officeart/2005/8/layout/default"/>
    <dgm:cxn modelId="{4655DD76-59BB-4B2A-B35B-2EE794676CE3}" type="presParOf" srcId="{C1C6D082-91AB-4B08-AB4E-AFB08334C55F}" destId="{14D1BF19-FEC5-4514-A62A-4B4C99D1404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550A9-7FE8-43EE-BB5D-B5EE43C2C751}" type="doc">
      <dgm:prSet loTypeId="urn:microsoft.com/office/officeart/2005/8/layout/vList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A9F1A4E-DF8E-4522-AD31-8B5775576FB7}">
      <dgm:prSet/>
      <dgm:spPr/>
      <dgm:t>
        <a:bodyPr/>
        <a:lstStyle/>
        <a:p>
          <a:pPr rtl="0"/>
          <a:r>
            <a:rPr lang="es-EC" b="1" i="0" dirty="0" smtClean="0">
              <a:latin typeface="Arial" panose="020B0604020202020204" pitchFamily="34" charset="0"/>
              <a:cs typeface="Arial" panose="020B0604020202020204" pitchFamily="34" charset="0"/>
            </a:rPr>
            <a:t>Objetivo general </a:t>
          </a:r>
          <a:endParaRPr lang="es-EC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B11BB-D567-4742-87CC-640853F979B1}" type="parTrans" cxnId="{E9215B8D-C5BE-4DDF-80DF-531803E901D2}">
      <dgm:prSet/>
      <dgm:spPr/>
      <dgm:t>
        <a:bodyPr/>
        <a:lstStyle/>
        <a:p>
          <a:endParaRPr lang="es-ES"/>
        </a:p>
      </dgm:t>
    </dgm:pt>
    <dgm:pt modelId="{08137A9D-DA71-4442-BC39-4389AEF8C3B5}" type="sibTrans" cxnId="{E9215B8D-C5BE-4DDF-80DF-531803E901D2}">
      <dgm:prSet/>
      <dgm:spPr/>
      <dgm:t>
        <a:bodyPr/>
        <a:lstStyle/>
        <a:p>
          <a:endParaRPr lang="es-ES"/>
        </a:p>
      </dgm:t>
    </dgm:pt>
    <dgm:pt modelId="{8C6C0015-D7BD-4954-9300-F98194A9D874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Evaluar la Dosis Letal Media (DL50) de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de ácido poli(láctico-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co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glicólico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) (PLGA) administradas por vía oral en ratones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Balb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/ c.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621C3-2CF6-4E36-843C-538C8B50C8A2}" type="parTrans" cxnId="{DE93A64B-0084-467A-A791-7A3FC29B8191}">
      <dgm:prSet/>
      <dgm:spPr/>
      <dgm:t>
        <a:bodyPr/>
        <a:lstStyle/>
        <a:p>
          <a:endParaRPr lang="es-ES"/>
        </a:p>
      </dgm:t>
    </dgm:pt>
    <dgm:pt modelId="{11807B74-0369-47C3-9CB2-116CEB650C3C}" type="sibTrans" cxnId="{DE93A64B-0084-467A-A791-7A3FC29B8191}">
      <dgm:prSet/>
      <dgm:spPr/>
      <dgm:t>
        <a:bodyPr/>
        <a:lstStyle/>
        <a:p>
          <a:endParaRPr lang="es-ES"/>
        </a:p>
      </dgm:t>
    </dgm:pt>
    <dgm:pt modelId="{B8E0A64F-757E-491E-A0BE-8E53379D73E3}">
      <dgm:prSet/>
      <dgm:spPr/>
      <dgm:t>
        <a:bodyPr/>
        <a:lstStyle/>
        <a:p>
          <a:pPr rtl="0"/>
          <a:r>
            <a:rPr lang="es-EC" b="1" i="0" dirty="0" smtClean="0">
              <a:latin typeface="Arial" panose="020B0604020202020204" pitchFamily="34" charset="0"/>
              <a:cs typeface="Arial" panose="020B0604020202020204" pitchFamily="34" charset="0"/>
            </a:rPr>
            <a:t>Objetivos Específicos </a:t>
          </a:r>
          <a:endParaRPr lang="es-EC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7935D-6D79-48B6-A28A-647B8F5B22EE}" type="parTrans" cxnId="{144BBF8C-F8F7-42FD-84FF-0C79C2169271}">
      <dgm:prSet/>
      <dgm:spPr/>
      <dgm:t>
        <a:bodyPr/>
        <a:lstStyle/>
        <a:p>
          <a:endParaRPr lang="es-ES"/>
        </a:p>
      </dgm:t>
    </dgm:pt>
    <dgm:pt modelId="{71836CB7-6CDC-4BC6-810E-86CBBD9378D3}" type="sibTrans" cxnId="{144BBF8C-F8F7-42FD-84FF-0C79C2169271}">
      <dgm:prSet/>
      <dgm:spPr/>
      <dgm:t>
        <a:bodyPr/>
        <a:lstStyle/>
        <a:p>
          <a:endParaRPr lang="es-ES"/>
        </a:p>
      </dgm:t>
    </dgm:pt>
    <dgm:pt modelId="{18F613E9-998E-4445-8822-305572F407C4}">
      <dgm:prSet/>
      <dgm:spPr/>
      <dgm:t>
        <a:bodyPr/>
        <a:lstStyle/>
        <a:p>
          <a:pPr algn="just"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Sintetizar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de PLGA por el método de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nanoprecipitación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77856-B1B6-478E-BC2D-C47AE0A0E0F0}" type="parTrans" cxnId="{80848F80-741D-4235-BDE9-5C36864C9143}">
      <dgm:prSet/>
      <dgm:spPr/>
      <dgm:t>
        <a:bodyPr/>
        <a:lstStyle/>
        <a:p>
          <a:endParaRPr lang="es-ES"/>
        </a:p>
      </dgm:t>
    </dgm:pt>
    <dgm:pt modelId="{CE6631B9-4EF7-4EA0-82B7-90A2E7212DF0}" type="sibTrans" cxnId="{80848F80-741D-4235-BDE9-5C36864C9143}">
      <dgm:prSet/>
      <dgm:spPr/>
      <dgm:t>
        <a:bodyPr/>
        <a:lstStyle/>
        <a:p>
          <a:endParaRPr lang="es-ES"/>
        </a:p>
      </dgm:t>
    </dgm:pt>
    <dgm:pt modelId="{E0424DF4-2168-49AA-B4B6-8EB4D0D8E42B}">
      <dgm:prSet/>
      <dgm:spPr/>
      <dgm:t>
        <a:bodyPr/>
        <a:lstStyle/>
        <a:p>
          <a:pPr algn="just"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Eliminar totalmente el solvente de síntesis de las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de PLGA mediante destilación al vacío y liofilización. 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031EC-1594-4D7D-B209-2E84F43FD513}" type="parTrans" cxnId="{40A007A0-2512-4E4A-94FD-569CDADDDA1F}">
      <dgm:prSet/>
      <dgm:spPr/>
      <dgm:t>
        <a:bodyPr/>
        <a:lstStyle/>
        <a:p>
          <a:endParaRPr lang="es-ES"/>
        </a:p>
      </dgm:t>
    </dgm:pt>
    <dgm:pt modelId="{B8E08E56-3D6F-4F0A-89F9-9D36FA26DA76}" type="sibTrans" cxnId="{40A007A0-2512-4E4A-94FD-569CDADDDA1F}">
      <dgm:prSet/>
      <dgm:spPr/>
      <dgm:t>
        <a:bodyPr/>
        <a:lstStyle/>
        <a:p>
          <a:endParaRPr lang="es-ES"/>
        </a:p>
      </dgm:t>
    </dgm:pt>
    <dgm:pt modelId="{C4474D96-FCD4-4003-8C83-C59E42FB3DFE}">
      <dgm:prSet/>
      <dgm:spPr/>
      <dgm:t>
        <a:bodyPr/>
        <a:lstStyle/>
        <a:p>
          <a:pPr algn="just"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Determinar la Dosis Letal Media (DL50) de las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de PLGA mediante el Método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Bliss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. 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92BFD-3D77-4D27-9AD2-5055D9D62C01}" type="parTrans" cxnId="{F6DBEB5C-0F84-4BC1-A1BD-B17002F74F8F}">
      <dgm:prSet/>
      <dgm:spPr/>
      <dgm:t>
        <a:bodyPr/>
        <a:lstStyle/>
        <a:p>
          <a:endParaRPr lang="es-ES"/>
        </a:p>
      </dgm:t>
    </dgm:pt>
    <dgm:pt modelId="{D7DCA2FF-C7A5-4227-9E81-BCA0F9B0A78A}" type="sibTrans" cxnId="{F6DBEB5C-0F84-4BC1-A1BD-B17002F74F8F}">
      <dgm:prSet/>
      <dgm:spPr/>
      <dgm:t>
        <a:bodyPr/>
        <a:lstStyle/>
        <a:p>
          <a:endParaRPr lang="es-ES"/>
        </a:p>
      </dgm:t>
    </dgm:pt>
    <dgm:pt modelId="{48533F93-F8E6-402F-8A83-2ACE034C506F}">
      <dgm:prSet/>
      <dgm:spPr/>
      <dgm:t>
        <a:bodyPr/>
        <a:lstStyle/>
        <a:p>
          <a:pPr algn="just"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Determinar si el sexo de los animales influye en su respuesta ante la administración oral de diferentes dosis de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de PLGA.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C2E4AF-3096-4025-8EC7-54460B0ABE42}" type="parTrans" cxnId="{CF5F0E2F-953E-4D7E-B9EB-73A79BC5ECD9}">
      <dgm:prSet/>
      <dgm:spPr/>
      <dgm:t>
        <a:bodyPr/>
        <a:lstStyle/>
        <a:p>
          <a:endParaRPr lang="es-ES"/>
        </a:p>
      </dgm:t>
    </dgm:pt>
    <dgm:pt modelId="{1B2378DA-79B5-42CD-9BED-6D1A571E0F80}" type="sibTrans" cxnId="{CF5F0E2F-953E-4D7E-B9EB-73A79BC5ECD9}">
      <dgm:prSet/>
      <dgm:spPr/>
      <dgm:t>
        <a:bodyPr/>
        <a:lstStyle/>
        <a:p>
          <a:endParaRPr lang="es-ES"/>
        </a:p>
      </dgm:t>
    </dgm:pt>
    <dgm:pt modelId="{8E5808B2-5A06-42A2-AB24-7DE78426A4FD}">
      <dgm:prSet/>
      <dgm:spPr/>
      <dgm:t>
        <a:bodyPr/>
        <a:lstStyle/>
        <a:p>
          <a:pPr rtl="0">
            <a:lnSpc>
              <a:spcPct val="90000"/>
            </a:lnSpc>
          </a:pP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5278C3-6D3A-4DD0-8516-64C97FE5294D}" type="parTrans" cxnId="{54AB4B6B-FE60-472A-AFE5-1D853C8A7D06}">
      <dgm:prSet/>
      <dgm:spPr/>
      <dgm:t>
        <a:bodyPr/>
        <a:lstStyle/>
        <a:p>
          <a:endParaRPr lang="es-ES"/>
        </a:p>
      </dgm:t>
    </dgm:pt>
    <dgm:pt modelId="{7C9A105B-F02F-464C-9F81-5F5A3D176359}" type="sibTrans" cxnId="{54AB4B6B-FE60-472A-AFE5-1D853C8A7D06}">
      <dgm:prSet/>
      <dgm:spPr/>
      <dgm:t>
        <a:bodyPr/>
        <a:lstStyle/>
        <a:p>
          <a:endParaRPr lang="es-ES"/>
        </a:p>
      </dgm:t>
    </dgm:pt>
    <dgm:pt modelId="{B3AB5571-66AB-479C-90F6-C5DEC89DA913}">
      <dgm:prSet/>
      <dgm:spPr/>
      <dgm:t>
        <a:bodyPr/>
        <a:lstStyle/>
        <a:p>
          <a:pPr rtl="0">
            <a:lnSpc>
              <a:spcPct val="90000"/>
            </a:lnSpc>
          </a:pP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007618-3624-401E-8C05-983B94CE115A}" type="parTrans" cxnId="{27FF9D3E-40A6-4060-A5F6-786519E1C783}">
      <dgm:prSet/>
      <dgm:spPr/>
      <dgm:t>
        <a:bodyPr/>
        <a:lstStyle/>
        <a:p>
          <a:endParaRPr lang="es-ES"/>
        </a:p>
      </dgm:t>
    </dgm:pt>
    <dgm:pt modelId="{C4C84F16-661A-4305-813F-04B6F95766D0}" type="sibTrans" cxnId="{27FF9D3E-40A6-4060-A5F6-786519E1C783}">
      <dgm:prSet/>
      <dgm:spPr/>
      <dgm:t>
        <a:bodyPr/>
        <a:lstStyle/>
        <a:p>
          <a:endParaRPr lang="es-ES"/>
        </a:p>
      </dgm:t>
    </dgm:pt>
    <dgm:pt modelId="{B10F6D25-8939-4A6A-981A-3382267CBF1C}" type="pres">
      <dgm:prSet presAssocID="{5F8550A9-7FE8-43EE-BB5D-B5EE43C2C7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7E253B-4D99-418E-94BC-A3EB253C866F}" type="pres">
      <dgm:prSet presAssocID="{2A9F1A4E-DF8E-4522-AD31-8B5775576FB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1FEA31-2034-435C-B329-490EDD60015C}" type="pres">
      <dgm:prSet presAssocID="{2A9F1A4E-DF8E-4522-AD31-8B5775576FB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61B07E-9C22-4D54-A9D6-ABBD7F854B3D}" type="pres">
      <dgm:prSet presAssocID="{B8E0A64F-757E-491E-A0BE-8E53379D73E3}" presName="parentText" presStyleLbl="node1" presStyleIdx="1" presStyleCnt="2" custLinFactNeighborX="-457" custLinFactNeighborY="-165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55C8B1-8CDF-4ACD-9C8D-249CC2CF4A51}" type="pres">
      <dgm:prSet presAssocID="{B8E0A64F-757E-491E-A0BE-8E53379D73E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ED915A-1D2E-4E44-B1A4-2E585A721255}" type="presOf" srcId="{2A9F1A4E-DF8E-4522-AD31-8B5775576FB7}" destId="{DF7E253B-4D99-418E-94BC-A3EB253C866F}" srcOrd="0" destOrd="0" presId="urn:microsoft.com/office/officeart/2005/8/layout/vList2"/>
    <dgm:cxn modelId="{54AB4B6B-FE60-472A-AFE5-1D853C8A7D06}" srcId="{2A9F1A4E-DF8E-4522-AD31-8B5775576FB7}" destId="{8E5808B2-5A06-42A2-AB24-7DE78426A4FD}" srcOrd="2" destOrd="0" parTransId="{DE5278C3-6D3A-4DD0-8516-64C97FE5294D}" sibTransId="{7C9A105B-F02F-464C-9F81-5F5A3D176359}"/>
    <dgm:cxn modelId="{FD95BFE7-6466-42B9-BDAE-CB191304E9E7}" type="presOf" srcId="{8C6C0015-D7BD-4954-9300-F98194A9D874}" destId="{311FEA31-2034-435C-B329-490EDD60015C}" srcOrd="0" destOrd="0" presId="urn:microsoft.com/office/officeart/2005/8/layout/vList2"/>
    <dgm:cxn modelId="{CE75A43A-542C-4377-9C64-87798547C30E}" type="presOf" srcId="{8E5808B2-5A06-42A2-AB24-7DE78426A4FD}" destId="{311FEA31-2034-435C-B329-490EDD60015C}" srcOrd="0" destOrd="2" presId="urn:microsoft.com/office/officeart/2005/8/layout/vList2"/>
    <dgm:cxn modelId="{40A007A0-2512-4E4A-94FD-569CDADDDA1F}" srcId="{B8E0A64F-757E-491E-A0BE-8E53379D73E3}" destId="{E0424DF4-2168-49AA-B4B6-8EB4D0D8E42B}" srcOrd="1" destOrd="0" parTransId="{A27031EC-1594-4D7D-B209-2E84F43FD513}" sibTransId="{B8E08E56-3D6F-4F0A-89F9-9D36FA26DA76}"/>
    <dgm:cxn modelId="{DE93A64B-0084-467A-A791-7A3FC29B8191}" srcId="{2A9F1A4E-DF8E-4522-AD31-8B5775576FB7}" destId="{8C6C0015-D7BD-4954-9300-F98194A9D874}" srcOrd="0" destOrd="0" parTransId="{A4E621C3-2CF6-4E36-843C-538C8B50C8A2}" sibTransId="{11807B74-0369-47C3-9CB2-116CEB650C3C}"/>
    <dgm:cxn modelId="{1A1BDEDD-B1B5-4001-B21F-1DC90ED71F71}" type="presOf" srcId="{18F613E9-998E-4445-8822-305572F407C4}" destId="{3755C8B1-8CDF-4ACD-9C8D-249CC2CF4A51}" srcOrd="0" destOrd="0" presId="urn:microsoft.com/office/officeart/2005/8/layout/vList2"/>
    <dgm:cxn modelId="{3B18A7D9-B74D-4093-A17D-5C757D960D58}" type="presOf" srcId="{B3AB5571-66AB-479C-90F6-C5DEC89DA913}" destId="{311FEA31-2034-435C-B329-490EDD60015C}" srcOrd="0" destOrd="1" presId="urn:microsoft.com/office/officeart/2005/8/layout/vList2"/>
    <dgm:cxn modelId="{C0DF92E6-2C54-48CA-B1FF-07B378B20F1A}" type="presOf" srcId="{E0424DF4-2168-49AA-B4B6-8EB4D0D8E42B}" destId="{3755C8B1-8CDF-4ACD-9C8D-249CC2CF4A51}" srcOrd="0" destOrd="1" presId="urn:microsoft.com/office/officeart/2005/8/layout/vList2"/>
    <dgm:cxn modelId="{27FF9D3E-40A6-4060-A5F6-786519E1C783}" srcId="{2A9F1A4E-DF8E-4522-AD31-8B5775576FB7}" destId="{B3AB5571-66AB-479C-90F6-C5DEC89DA913}" srcOrd="1" destOrd="0" parTransId="{50007618-3624-401E-8C05-983B94CE115A}" sibTransId="{C4C84F16-661A-4305-813F-04B6F95766D0}"/>
    <dgm:cxn modelId="{144BBF8C-F8F7-42FD-84FF-0C79C2169271}" srcId="{5F8550A9-7FE8-43EE-BB5D-B5EE43C2C751}" destId="{B8E0A64F-757E-491E-A0BE-8E53379D73E3}" srcOrd="1" destOrd="0" parTransId="{F267935D-6D79-48B6-A28A-647B8F5B22EE}" sibTransId="{71836CB7-6CDC-4BC6-810E-86CBBD9378D3}"/>
    <dgm:cxn modelId="{20C789C4-1BDD-44DE-8D20-7C9DEB4D32DA}" type="presOf" srcId="{C4474D96-FCD4-4003-8C83-C59E42FB3DFE}" destId="{3755C8B1-8CDF-4ACD-9C8D-249CC2CF4A51}" srcOrd="0" destOrd="2" presId="urn:microsoft.com/office/officeart/2005/8/layout/vList2"/>
    <dgm:cxn modelId="{E9215B8D-C5BE-4DDF-80DF-531803E901D2}" srcId="{5F8550A9-7FE8-43EE-BB5D-B5EE43C2C751}" destId="{2A9F1A4E-DF8E-4522-AD31-8B5775576FB7}" srcOrd="0" destOrd="0" parTransId="{C49B11BB-D567-4742-87CC-640853F979B1}" sibTransId="{08137A9D-DA71-4442-BC39-4389AEF8C3B5}"/>
    <dgm:cxn modelId="{CF5F0E2F-953E-4D7E-B9EB-73A79BC5ECD9}" srcId="{B8E0A64F-757E-491E-A0BE-8E53379D73E3}" destId="{48533F93-F8E6-402F-8A83-2ACE034C506F}" srcOrd="3" destOrd="0" parTransId="{2EC2E4AF-3096-4025-8EC7-54460B0ABE42}" sibTransId="{1B2378DA-79B5-42CD-9BED-6D1A571E0F80}"/>
    <dgm:cxn modelId="{80848F80-741D-4235-BDE9-5C36864C9143}" srcId="{B8E0A64F-757E-491E-A0BE-8E53379D73E3}" destId="{18F613E9-998E-4445-8822-305572F407C4}" srcOrd="0" destOrd="0" parTransId="{16B77856-B1B6-478E-BC2D-C47AE0A0E0F0}" sibTransId="{CE6631B9-4EF7-4EA0-82B7-90A2E7212DF0}"/>
    <dgm:cxn modelId="{F6DBEB5C-0F84-4BC1-A1BD-B17002F74F8F}" srcId="{B8E0A64F-757E-491E-A0BE-8E53379D73E3}" destId="{C4474D96-FCD4-4003-8C83-C59E42FB3DFE}" srcOrd="2" destOrd="0" parTransId="{35D92BFD-3D77-4D27-9AD2-5055D9D62C01}" sibTransId="{D7DCA2FF-C7A5-4227-9E81-BCA0F9B0A78A}"/>
    <dgm:cxn modelId="{7FB62F1E-3CB3-409A-BA60-5118F445303E}" type="presOf" srcId="{5F8550A9-7FE8-43EE-BB5D-B5EE43C2C751}" destId="{B10F6D25-8939-4A6A-981A-3382267CBF1C}" srcOrd="0" destOrd="0" presId="urn:microsoft.com/office/officeart/2005/8/layout/vList2"/>
    <dgm:cxn modelId="{F607AEDC-BD8A-498C-B01B-FAB1D38D616E}" type="presOf" srcId="{48533F93-F8E6-402F-8A83-2ACE034C506F}" destId="{3755C8B1-8CDF-4ACD-9C8D-249CC2CF4A51}" srcOrd="0" destOrd="3" presId="urn:microsoft.com/office/officeart/2005/8/layout/vList2"/>
    <dgm:cxn modelId="{A13A86CB-43BF-4187-9646-B34075FDD922}" type="presOf" srcId="{B8E0A64F-757E-491E-A0BE-8E53379D73E3}" destId="{2061B07E-9C22-4D54-A9D6-ABBD7F854B3D}" srcOrd="0" destOrd="0" presId="urn:microsoft.com/office/officeart/2005/8/layout/vList2"/>
    <dgm:cxn modelId="{2AAFDAC5-AEC2-466A-A612-73BD565FA807}" type="presParOf" srcId="{B10F6D25-8939-4A6A-981A-3382267CBF1C}" destId="{DF7E253B-4D99-418E-94BC-A3EB253C866F}" srcOrd="0" destOrd="0" presId="urn:microsoft.com/office/officeart/2005/8/layout/vList2"/>
    <dgm:cxn modelId="{DA9B5332-4074-456A-A285-D84F750E8558}" type="presParOf" srcId="{B10F6D25-8939-4A6A-981A-3382267CBF1C}" destId="{311FEA31-2034-435C-B329-490EDD60015C}" srcOrd="1" destOrd="0" presId="urn:microsoft.com/office/officeart/2005/8/layout/vList2"/>
    <dgm:cxn modelId="{DAE9557F-DC60-4070-BC8A-5DD38BB54256}" type="presParOf" srcId="{B10F6D25-8939-4A6A-981A-3382267CBF1C}" destId="{2061B07E-9C22-4D54-A9D6-ABBD7F854B3D}" srcOrd="2" destOrd="0" presId="urn:microsoft.com/office/officeart/2005/8/layout/vList2"/>
    <dgm:cxn modelId="{5C27BF1A-25B2-4E8D-ADDC-C4736E1509A8}" type="presParOf" srcId="{B10F6D25-8939-4A6A-981A-3382267CBF1C}" destId="{3755C8B1-8CDF-4ACD-9C8D-249CC2CF4A5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5690FC-9B0F-4554-AEBA-565275EBBD2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903373D-4013-4373-84A7-E7EA6E22E26E}">
      <dgm:prSet/>
      <dgm:spPr/>
      <dgm:t>
        <a:bodyPr/>
        <a:lstStyle/>
        <a:p>
          <a:pPr rtl="0"/>
          <a:r>
            <a:rPr lang="es-EC" b="1" dirty="0" err="1" smtClean="0">
              <a:latin typeface="Arial" panose="020B0604020202020204" pitchFamily="34" charset="0"/>
              <a:cs typeface="Arial" panose="020B0604020202020204" pitchFamily="34" charset="0"/>
            </a:rPr>
            <a:t>Carácterísticas</a:t>
          </a:r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 de las </a:t>
          </a:r>
          <a:r>
            <a:rPr lang="es-EC" b="1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A79D5-32E1-4ED7-AF5A-09BEC98C6383}" type="parTrans" cxnId="{917F8AF0-EC03-4494-B991-93AF48CD2267}">
      <dgm:prSet/>
      <dgm:spPr/>
      <dgm:t>
        <a:bodyPr/>
        <a:lstStyle/>
        <a:p>
          <a:endParaRPr lang="es-ES"/>
        </a:p>
      </dgm:t>
    </dgm:pt>
    <dgm:pt modelId="{27F13BC5-1D04-4038-A6F7-A8B12C7F7657}" type="sibTrans" cxnId="{917F8AF0-EC03-4494-B991-93AF48CD2267}">
      <dgm:prSet/>
      <dgm:spPr/>
      <dgm:t>
        <a:bodyPr/>
        <a:lstStyle/>
        <a:p>
          <a:endParaRPr lang="es-ES"/>
        </a:p>
      </dgm:t>
    </dgm:pt>
    <dgm:pt modelId="{302006B7-0059-41C9-BD0C-A0C88C517CC3}">
      <dgm:prSet/>
      <dgm:spPr/>
      <dgm:t>
        <a:bodyPr/>
        <a:lstStyle/>
        <a:p>
          <a:pPr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tamaño pequeño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9A919-FC9C-44CD-81C5-951843D447CF}" type="parTrans" cxnId="{5045719A-FFC4-4F2A-A00D-ABB49FC7FB8F}">
      <dgm:prSet/>
      <dgm:spPr/>
      <dgm:t>
        <a:bodyPr/>
        <a:lstStyle/>
        <a:p>
          <a:endParaRPr lang="es-ES"/>
        </a:p>
      </dgm:t>
    </dgm:pt>
    <dgm:pt modelId="{DF65B4A7-4B0B-4CA2-A457-469CCFADFF69}" type="sibTrans" cxnId="{5045719A-FFC4-4F2A-A00D-ABB49FC7FB8F}">
      <dgm:prSet/>
      <dgm:spPr/>
      <dgm:t>
        <a:bodyPr/>
        <a:lstStyle/>
        <a:p>
          <a:endParaRPr lang="es-ES"/>
        </a:p>
      </dgm:t>
    </dgm:pt>
    <dgm:pt modelId="{AEFF0062-98CE-4D55-A547-B3FDC77C14C8}">
      <dgm:prSet/>
      <dgm:spPr/>
      <dgm:t>
        <a:bodyPr/>
        <a:lstStyle/>
        <a:p>
          <a:pPr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composición química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196F4-96E1-4682-82BE-792D16BB45E6}" type="parTrans" cxnId="{829DFC13-AD83-4225-AE55-14A1EC2BA4E6}">
      <dgm:prSet/>
      <dgm:spPr/>
      <dgm:t>
        <a:bodyPr/>
        <a:lstStyle/>
        <a:p>
          <a:endParaRPr lang="es-ES"/>
        </a:p>
      </dgm:t>
    </dgm:pt>
    <dgm:pt modelId="{8E9A4310-53AE-4ECC-803A-3DD3D8CF78B4}" type="sibTrans" cxnId="{829DFC13-AD83-4225-AE55-14A1EC2BA4E6}">
      <dgm:prSet/>
      <dgm:spPr/>
      <dgm:t>
        <a:bodyPr/>
        <a:lstStyle/>
        <a:p>
          <a:endParaRPr lang="es-ES"/>
        </a:p>
      </dgm:t>
    </dgm:pt>
    <dgm:pt modelId="{BDCADF1C-B653-499D-96DA-9B21DE68E9FA}">
      <dgm:prSet/>
      <dgm:spPr/>
      <dgm:t>
        <a:bodyPr/>
        <a:lstStyle/>
        <a:p>
          <a:pPr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gran área de superficie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DE524-26EE-4274-9F33-96E38E070093}" type="parTrans" cxnId="{B3A47022-4E5F-48FD-8118-EF6B55501B9E}">
      <dgm:prSet/>
      <dgm:spPr/>
      <dgm:t>
        <a:bodyPr/>
        <a:lstStyle/>
        <a:p>
          <a:endParaRPr lang="es-ES"/>
        </a:p>
      </dgm:t>
    </dgm:pt>
    <dgm:pt modelId="{08C838BE-9F98-4D30-9D78-7D36758EA32E}" type="sibTrans" cxnId="{B3A47022-4E5F-48FD-8118-EF6B55501B9E}">
      <dgm:prSet/>
      <dgm:spPr/>
      <dgm:t>
        <a:bodyPr/>
        <a:lstStyle/>
        <a:p>
          <a:endParaRPr lang="es-ES"/>
        </a:p>
      </dgm:t>
    </dgm:pt>
    <dgm:pt modelId="{E86EAB88-99D8-46EF-8680-C8B20FE2B9C4}">
      <dgm:prSet/>
      <dgm:spPr/>
      <dgm:t>
        <a:bodyPr/>
        <a:lstStyle/>
        <a:p>
          <a:pPr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forma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EB5E7-BDDD-45EB-93BD-826EE2447581}" type="parTrans" cxnId="{BC000696-FBA8-4DF5-BD3C-65D9415A17C7}">
      <dgm:prSet/>
      <dgm:spPr/>
      <dgm:t>
        <a:bodyPr/>
        <a:lstStyle/>
        <a:p>
          <a:endParaRPr lang="es-ES"/>
        </a:p>
      </dgm:t>
    </dgm:pt>
    <dgm:pt modelId="{62707EB2-99B2-492D-B9E5-1C7813EE1536}" type="sibTrans" cxnId="{BC000696-FBA8-4DF5-BD3C-65D9415A17C7}">
      <dgm:prSet/>
      <dgm:spPr/>
      <dgm:t>
        <a:bodyPr/>
        <a:lstStyle/>
        <a:p>
          <a:endParaRPr lang="es-ES"/>
        </a:p>
      </dgm:t>
    </dgm:pt>
    <dgm:pt modelId="{967DBD15-D80C-4A52-9EF0-B7670DF24633}" type="pres">
      <dgm:prSet presAssocID="{1A5690FC-9B0F-4554-AEBA-565275EBBD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43B05B-E269-4BEA-84B1-FD2C27DEF69F}" type="pres">
      <dgm:prSet presAssocID="{4903373D-4013-4373-84A7-E7EA6E22E26E}" presName="composite" presStyleCnt="0"/>
      <dgm:spPr/>
    </dgm:pt>
    <dgm:pt modelId="{61FC2F16-5E93-4B6B-AF11-4836E19B60A2}" type="pres">
      <dgm:prSet presAssocID="{4903373D-4013-4373-84A7-E7EA6E22E26E}" presName="parTx" presStyleLbl="alignNode1" presStyleIdx="0" presStyleCnt="1" custLinFactNeighborX="802" custLinFactNeighborY="-1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19434C-9455-404F-9EE2-DFB43F981265}" type="pres">
      <dgm:prSet presAssocID="{4903373D-4013-4373-84A7-E7EA6E22E26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A839EE-F5E0-42CC-8BA3-22D25CA4AC58}" type="presOf" srcId="{4903373D-4013-4373-84A7-E7EA6E22E26E}" destId="{61FC2F16-5E93-4B6B-AF11-4836E19B60A2}" srcOrd="0" destOrd="0" presId="urn:microsoft.com/office/officeart/2005/8/layout/hList1"/>
    <dgm:cxn modelId="{829DFC13-AD83-4225-AE55-14A1EC2BA4E6}" srcId="{4903373D-4013-4373-84A7-E7EA6E22E26E}" destId="{AEFF0062-98CE-4D55-A547-B3FDC77C14C8}" srcOrd="1" destOrd="0" parTransId="{5D4196F4-96E1-4682-82BE-792D16BB45E6}" sibTransId="{8E9A4310-53AE-4ECC-803A-3DD3D8CF78B4}"/>
    <dgm:cxn modelId="{625FB727-02B6-4513-89D4-11BEEBFDC505}" type="presOf" srcId="{1A5690FC-9B0F-4554-AEBA-565275EBBD20}" destId="{967DBD15-D80C-4A52-9EF0-B7670DF24633}" srcOrd="0" destOrd="0" presId="urn:microsoft.com/office/officeart/2005/8/layout/hList1"/>
    <dgm:cxn modelId="{90CD3B82-2EAA-4503-8D03-4C22CACBCCA5}" type="presOf" srcId="{BDCADF1C-B653-499D-96DA-9B21DE68E9FA}" destId="{8D19434C-9455-404F-9EE2-DFB43F981265}" srcOrd="0" destOrd="2" presId="urn:microsoft.com/office/officeart/2005/8/layout/hList1"/>
    <dgm:cxn modelId="{5045719A-FFC4-4F2A-A00D-ABB49FC7FB8F}" srcId="{4903373D-4013-4373-84A7-E7EA6E22E26E}" destId="{302006B7-0059-41C9-BD0C-A0C88C517CC3}" srcOrd="0" destOrd="0" parTransId="{BDC9A919-FC9C-44CD-81C5-951843D447CF}" sibTransId="{DF65B4A7-4B0B-4CA2-A457-469CCFADFF69}"/>
    <dgm:cxn modelId="{91E774D7-90DC-458A-BBAF-FB3AFEF4CDDC}" type="presOf" srcId="{302006B7-0059-41C9-BD0C-A0C88C517CC3}" destId="{8D19434C-9455-404F-9EE2-DFB43F981265}" srcOrd="0" destOrd="0" presId="urn:microsoft.com/office/officeart/2005/8/layout/hList1"/>
    <dgm:cxn modelId="{B3A47022-4E5F-48FD-8118-EF6B55501B9E}" srcId="{4903373D-4013-4373-84A7-E7EA6E22E26E}" destId="{BDCADF1C-B653-499D-96DA-9B21DE68E9FA}" srcOrd="2" destOrd="0" parTransId="{6CDDE524-26EE-4274-9F33-96E38E070093}" sibTransId="{08C838BE-9F98-4D30-9D78-7D36758EA32E}"/>
    <dgm:cxn modelId="{BC000696-FBA8-4DF5-BD3C-65D9415A17C7}" srcId="{4903373D-4013-4373-84A7-E7EA6E22E26E}" destId="{E86EAB88-99D8-46EF-8680-C8B20FE2B9C4}" srcOrd="3" destOrd="0" parTransId="{620EB5E7-BDDD-45EB-93BD-826EE2447581}" sibTransId="{62707EB2-99B2-492D-B9E5-1C7813EE1536}"/>
    <dgm:cxn modelId="{ABCDD53A-39BF-4A02-804A-2184824BB5E5}" type="presOf" srcId="{E86EAB88-99D8-46EF-8680-C8B20FE2B9C4}" destId="{8D19434C-9455-404F-9EE2-DFB43F981265}" srcOrd="0" destOrd="3" presId="urn:microsoft.com/office/officeart/2005/8/layout/hList1"/>
    <dgm:cxn modelId="{5AA386BB-95F8-4190-A769-44B53550D7AF}" type="presOf" srcId="{AEFF0062-98CE-4D55-A547-B3FDC77C14C8}" destId="{8D19434C-9455-404F-9EE2-DFB43F981265}" srcOrd="0" destOrd="1" presId="urn:microsoft.com/office/officeart/2005/8/layout/hList1"/>
    <dgm:cxn modelId="{917F8AF0-EC03-4494-B991-93AF48CD2267}" srcId="{1A5690FC-9B0F-4554-AEBA-565275EBBD20}" destId="{4903373D-4013-4373-84A7-E7EA6E22E26E}" srcOrd="0" destOrd="0" parTransId="{547A79D5-32E1-4ED7-AF5A-09BEC98C6383}" sibTransId="{27F13BC5-1D04-4038-A6F7-A8B12C7F7657}"/>
    <dgm:cxn modelId="{3DB96B07-0120-4107-A960-558C8E603BCE}" type="presParOf" srcId="{967DBD15-D80C-4A52-9EF0-B7670DF24633}" destId="{3843B05B-E269-4BEA-84B1-FD2C27DEF69F}" srcOrd="0" destOrd="0" presId="urn:microsoft.com/office/officeart/2005/8/layout/hList1"/>
    <dgm:cxn modelId="{FC22E8CD-A258-45BC-9342-F93B4EA29952}" type="presParOf" srcId="{3843B05B-E269-4BEA-84B1-FD2C27DEF69F}" destId="{61FC2F16-5E93-4B6B-AF11-4836E19B60A2}" srcOrd="0" destOrd="0" presId="urn:microsoft.com/office/officeart/2005/8/layout/hList1"/>
    <dgm:cxn modelId="{BEFF7ED8-2FB8-44CC-B14E-A1E17FDE2321}" type="presParOf" srcId="{3843B05B-E269-4BEA-84B1-FD2C27DEF69F}" destId="{8D19434C-9455-404F-9EE2-DFB43F9812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58F632-6A22-46DD-9432-0C0C16C8C377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AB896E7-A27B-49B8-9717-A0E1AC96096D}">
      <dgm:prSet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Puede ser expresada por la DL50, es decir, la dosis que produce la muerte en el 50% de los animales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51B1A-B63E-4BB3-9DD6-67C324B7EC70}" type="parTrans" cxnId="{E2EE1445-993D-4582-87AD-42453BDDC16C}">
      <dgm:prSet/>
      <dgm:spPr/>
      <dgm:t>
        <a:bodyPr/>
        <a:lstStyle/>
        <a:p>
          <a:endParaRPr lang="es-ES"/>
        </a:p>
      </dgm:t>
    </dgm:pt>
    <dgm:pt modelId="{7F1AAF96-992A-4547-B123-F03953E6D03E}" type="sibTrans" cxnId="{E2EE1445-993D-4582-87AD-42453BDDC16C}">
      <dgm:prSet/>
      <dgm:spPr/>
      <dgm:t>
        <a:bodyPr/>
        <a:lstStyle/>
        <a:p>
          <a:endParaRPr lang="es-ES"/>
        </a:p>
      </dgm:t>
    </dgm:pt>
    <dgm:pt modelId="{AE95A95E-2AA0-438B-88C4-7BBFC3959CAE}">
      <dgm:prSet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Base legal para trabajo con animales en Ecuador Art. 147 del Código Orgánico de Ambiente de la República del Ecuador</a:t>
          </a:r>
          <a:endParaRPr lang="es-EC" sz="1400" b="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A55BBBD5-C5B1-49D7-85BD-D7F20B0C6B9C}" type="parTrans" cxnId="{732CA6F4-A832-4C95-A6F7-1E20EF1A6149}">
      <dgm:prSet/>
      <dgm:spPr/>
      <dgm:t>
        <a:bodyPr/>
        <a:lstStyle/>
        <a:p>
          <a:endParaRPr lang="es-ES"/>
        </a:p>
      </dgm:t>
    </dgm:pt>
    <dgm:pt modelId="{BBDDD555-25D2-49BE-A754-B593E9943A43}" type="sibTrans" cxnId="{732CA6F4-A832-4C95-A6F7-1E20EF1A6149}">
      <dgm:prSet/>
      <dgm:spPr/>
      <dgm:t>
        <a:bodyPr/>
        <a:lstStyle/>
        <a:p>
          <a:endParaRPr lang="es-ES"/>
        </a:p>
      </dgm:t>
    </dgm:pt>
    <dgm:pt modelId="{E82766D8-817F-4413-8CEE-452B0D6DB2C7}">
      <dgm:prSet custT="1"/>
      <dgm:spPr/>
      <dgm:t>
        <a:bodyPr/>
        <a:lstStyle/>
        <a:p>
          <a:pPr rtl="0"/>
          <a:r>
            <a:rPr lang="es-EC" sz="1800" b="1" dirty="0" smtClean="0">
              <a:latin typeface="Arial" panose="020B0604020202020204" pitchFamily="34" charset="0"/>
              <a:cs typeface="Arial" panose="020B0604020202020204" pitchFamily="34" charset="0"/>
            </a:rPr>
            <a:t>Toxicidad Aguda</a:t>
          </a:r>
          <a:endParaRPr lang="es-EC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8A1A3-F934-4945-BEF6-751504148A1F}" type="sibTrans" cxnId="{149DF1CA-32FF-4D08-93A4-7D048ED7C967}">
      <dgm:prSet/>
      <dgm:spPr/>
      <dgm:t>
        <a:bodyPr/>
        <a:lstStyle/>
        <a:p>
          <a:endParaRPr lang="es-ES"/>
        </a:p>
      </dgm:t>
    </dgm:pt>
    <dgm:pt modelId="{31563BB9-1C0D-4057-88DA-F6D0133D4E4D}" type="parTrans" cxnId="{149DF1CA-32FF-4D08-93A4-7D048ED7C967}">
      <dgm:prSet/>
      <dgm:spPr/>
      <dgm:t>
        <a:bodyPr/>
        <a:lstStyle/>
        <a:p>
          <a:endParaRPr lang="es-ES"/>
        </a:p>
      </dgm:t>
    </dgm:pt>
    <dgm:pt modelId="{A0693E0D-1DF3-44FF-BD0F-027322053BEF}" type="pres">
      <dgm:prSet presAssocID="{CD58F632-6A22-46DD-9432-0C0C16C8C3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AD5080-9E97-454C-AE2C-74CB6C2CAD37}" type="pres">
      <dgm:prSet presAssocID="{E82766D8-817F-4413-8CEE-452B0D6DB2C7}" presName="composite" presStyleCnt="0"/>
      <dgm:spPr/>
    </dgm:pt>
    <dgm:pt modelId="{68DFC3B8-84A6-4A91-AE3A-E62A4E078395}" type="pres">
      <dgm:prSet presAssocID="{E82766D8-817F-4413-8CEE-452B0D6DB2C7}" presName="parTx" presStyleLbl="alignNode1" presStyleIdx="0" presStyleCnt="1" custLinFactNeighborX="-2841" custLinFactNeighborY="-3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150839-39B0-4205-A2E5-4E7260025DB4}" type="pres">
      <dgm:prSet presAssocID="{E82766D8-817F-4413-8CEE-452B0D6DB2C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F5CA0D-2DD4-4833-AF4B-46F7592C6DE0}" type="presOf" srcId="{E82766D8-817F-4413-8CEE-452B0D6DB2C7}" destId="{68DFC3B8-84A6-4A91-AE3A-E62A4E078395}" srcOrd="0" destOrd="0" presId="urn:microsoft.com/office/officeart/2005/8/layout/hList1"/>
    <dgm:cxn modelId="{149DF1CA-32FF-4D08-93A4-7D048ED7C967}" srcId="{CD58F632-6A22-46DD-9432-0C0C16C8C377}" destId="{E82766D8-817F-4413-8CEE-452B0D6DB2C7}" srcOrd="0" destOrd="0" parTransId="{31563BB9-1C0D-4057-88DA-F6D0133D4E4D}" sibTransId="{6C58A1A3-F934-4945-BEF6-751504148A1F}"/>
    <dgm:cxn modelId="{BDA8A826-EBB8-4A2A-96A3-B428858C73B6}" type="presOf" srcId="{CD58F632-6A22-46DD-9432-0C0C16C8C377}" destId="{A0693E0D-1DF3-44FF-BD0F-027322053BEF}" srcOrd="0" destOrd="0" presId="urn:microsoft.com/office/officeart/2005/8/layout/hList1"/>
    <dgm:cxn modelId="{E2EE1445-993D-4582-87AD-42453BDDC16C}" srcId="{E82766D8-817F-4413-8CEE-452B0D6DB2C7}" destId="{5AB896E7-A27B-49B8-9717-A0E1AC96096D}" srcOrd="0" destOrd="0" parTransId="{81151B1A-B63E-4BB3-9DD6-67C324B7EC70}" sibTransId="{7F1AAF96-992A-4547-B123-F03953E6D03E}"/>
    <dgm:cxn modelId="{FA10F7AA-819E-4A68-AA43-C10C3CF1B108}" type="presOf" srcId="{5AB896E7-A27B-49B8-9717-A0E1AC96096D}" destId="{3B150839-39B0-4205-A2E5-4E7260025DB4}" srcOrd="0" destOrd="0" presId="urn:microsoft.com/office/officeart/2005/8/layout/hList1"/>
    <dgm:cxn modelId="{732CA6F4-A832-4C95-A6F7-1E20EF1A6149}" srcId="{E82766D8-817F-4413-8CEE-452B0D6DB2C7}" destId="{AE95A95E-2AA0-438B-88C4-7BBFC3959CAE}" srcOrd="1" destOrd="0" parTransId="{A55BBBD5-C5B1-49D7-85BD-D7F20B0C6B9C}" sibTransId="{BBDDD555-25D2-49BE-A754-B593E9943A43}"/>
    <dgm:cxn modelId="{E18C2057-F867-488F-83E8-DDDC3F6B3BA5}" type="presOf" srcId="{AE95A95E-2AA0-438B-88C4-7BBFC3959CAE}" destId="{3B150839-39B0-4205-A2E5-4E7260025DB4}" srcOrd="0" destOrd="1" presId="urn:microsoft.com/office/officeart/2005/8/layout/hList1"/>
    <dgm:cxn modelId="{A5D90250-35B6-4CA1-898A-8B131CF2E67A}" type="presParOf" srcId="{A0693E0D-1DF3-44FF-BD0F-027322053BEF}" destId="{6BAD5080-9E97-454C-AE2C-74CB6C2CAD37}" srcOrd="0" destOrd="0" presId="urn:microsoft.com/office/officeart/2005/8/layout/hList1"/>
    <dgm:cxn modelId="{AB99104D-41A3-4A6A-9D15-2465F471C9CF}" type="presParOf" srcId="{6BAD5080-9E97-454C-AE2C-74CB6C2CAD37}" destId="{68DFC3B8-84A6-4A91-AE3A-E62A4E078395}" srcOrd="0" destOrd="0" presId="urn:microsoft.com/office/officeart/2005/8/layout/hList1"/>
    <dgm:cxn modelId="{2AAC4785-108B-4062-AAA6-513982EFAA6E}" type="presParOf" srcId="{6BAD5080-9E97-454C-AE2C-74CB6C2CAD37}" destId="{3B150839-39B0-4205-A2E5-4E7260025D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B1354F-770F-4CD8-9992-30DB05B4EAB0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CB65BD43-4AEE-417E-A617-D319AA294810}">
      <dgm:prSet custT="1"/>
      <dgm:spPr/>
      <dgm:t>
        <a:bodyPr/>
        <a:lstStyle/>
        <a:p>
          <a:pPr algn="ctr" rtl="0">
            <a:lnSpc>
              <a:spcPct val="150000"/>
            </a:lnSpc>
          </a:pP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Las PLGA NP fueron disueltas en buffer PBS pH 7.4 </a:t>
          </a:r>
          <a:r>
            <a:rPr lang="es-EC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autoclavado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 y homogenizadas utilizando el </a:t>
          </a:r>
          <a:r>
            <a:rPr lang="es-EC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vórtex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BDF66-C5C3-46E7-BE77-9CBE71804808}" type="parTrans" cxnId="{F27AE7CA-6840-464F-8F42-61EF66FAB6D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14EE7-E26D-4D62-86DA-786E2D9C7AAB}" type="sibTrans" cxnId="{F27AE7CA-6840-464F-8F42-61EF66FAB6D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E65B4A-AC54-4814-9FA0-13DF9C24AD30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En base a la bibliografía consultada </a:t>
          </a:r>
        </a:p>
        <a:p>
          <a:pPr rtl="0">
            <a:lnSpc>
              <a:spcPct val="150000"/>
            </a:lnSpc>
          </a:pP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Dosis </a:t>
          </a:r>
          <a:r>
            <a:rPr lang="es-EC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Incial</a:t>
          </a: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: 223 mg / kg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44B04-1D85-4916-9B38-CC02537B98D9}" type="parTrans" cxnId="{C328D8F4-8B53-49D3-A026-FEC382D5CB1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CD1711-7647-41B8-8769-ADEDF722C0A8}" type="sibTrans" cxnId="{C328D8F4-8B53-49D3-A026-FEC382D5CB1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93D85-78FC-435E-B031-B27953B09426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Se realizaron pruebas con dosis de 100, 400, 600 y 800 mg / kg.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C44EF-FBA1-4C9B-8631-1B88E137BA6A}" type="parTrans" cxnId="{68C16135-F30D-4A93-A769-2289BAC20B2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30F7A-26A8-483A-8586-E2E5B2DA3D5F}" type="sibTrans" cxnId="{68C16135-F30D-4A93-A769-2289BAC20B2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6E653-AC39-4EA9-9178-452C70F6BFD7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Las dosis de 600 y 800 mg / kg tuvieron que ser filtradas a través de una membrana estéril  (0,45 µm)  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5B1E8-6078-4985-8475-1254196A81FC}" type="parTrans" cxnId="{484D70B7-DB25-450B-B140-7C4C2EFF7ED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BA2AA9-C9F3-4AED-AC2A-1AAA9D8608AB}" type="sibTrans" cxnId="{484D70B7-DB25-450B-B140-7C4C2EFF7ED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D990A-B579-4D6A-9F81-EE51C3CFAE9A}" type="pres">
      <dgm:prSet presAssocID="{2FB1354F-770F-4CD8-9992-30DB05B4EA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082D22-91AB-4051-807F-2AE77AFDD82C}" type="pres">
      <dgm:prSet presAssocID="{CB65BD43-4AEE-417E-A617-D319AA29481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725A8F-D88D-4E43-9CFC-95507B292BC5}" type="pres">
      <dgm:prSet presAssocID="{57A14EE7-E26D-4D62-86DA-786E2D9C7AAB}" presName="sibTrans" presStyleLbl="sibTrans2D1" presStyleIdx="0" presStyleCnt="3"/>
      <dgm:spPr/>
      <dgm:t>
        <a:bodyPr/>
        <a:lstStyle/>
        <a:p>
          <a:endParaRPr lang="es-ES"/>
        </a:p>
      </dgm:t>
    </dgm:pt>
    <dgm:pt modelId="{7FC1988D-C45F-4637-B276-738C026504E9}" type="pres">
      <dgm:prSet presAssocID="{57A14EE7-E26D-4D62-86DA-786E2D9C7AAB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76272733-532C-4CAE-8EE7-ABC048E4B226}" type="pres">
      <dgm:prSet presAssocID="{1CE65B4A-AC54-4814-9FA0-13DF9C24A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4B12D-2BD2-47B0-A0BC-22FCDA6FD81F}" type="pres">
      <dgm:prSet presAssocID="{C4CD1711-7647-41B8-8769-ADEDF722C0A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29E961E2-04A7-413A-B841-497E7221F9BE}" type="pres">
      <dgm:prSet presAssocID="{C4CD1711-7647-41B8-8769-ADEDF722C0A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2E16D39-91F4-4B29-A18F-D14AD8118C10}" type="pres">
      <dgm:prSet presAssocID="{DA793D85-78FC-435E-B031-B27953B094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8D71E-30F2-4D18-9C5F-69EBCAC8C870}" type="pres">
      <dgm:prSet presAssocID="{E4630F7A-26A8-483A-8586-E2E5B2DA3D5F}" presName="sibTrans" presStyleLbl="sibTrans2D1" presStyleIdx="2" presStyleCnt="3"/>
      <dgm:spPr/>
      <dgm:t>
        <a:bodyPr/>
        <a:lstStyle/>
        <a:p>
          <a:endParaRPr lang="es-ES"/>
        </a:p>
      </dgm:t>
    </dgm:pt>
    <dgm:pt modelId="{C10813A5-5E86-41F9-B259-C1F56E237B5D}" type="pres">
      <dgm:prSet presAssocID="{E4630F7A-26A8-483A-8586-E2E5B2DA3D5F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641ADFF3-FC9A-400E-8BBB-80F32AC633B6}" type="pres">
      <dgm:prSet presAssocID="{D2E6E653-AC39-4EA9-9178-452C70F6BF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C16135-F30D-4A93-A769-2289BAC20B29}" srcId="{2FB1354F-770F-4CD8-9992-30DB05B4EAB0}" destId="{DA793D85-78FC-435E-B031-B27953B09426}" srcOrd="2" destOrd="0" parTransId="{FEEC44EF-FBA1-4C9B-8631-1B88E137BA6A}" sibTransId="{E4630F7A-26A8-483A-8586-E2E5B2DA3D5F}"/>
    <dgm:cxn modelId="{FFB7C6FD-143E-4935-8B94-A018EA9A4786}" type="presOf" srcId="{D2E6E653-AC39-4EA9-9178-452C70F6BFD7}" destId="{641ADFF3-FC9A-400E-8BBB-80F32AC633B6}" srcOrd="0" destOrd="0" presId="urn:microsoft.com/office/officeart/2005/8/layout/process1"/>
    <dgm:cxn modelId="{F27AE7CA-6840-464F-8F42-61EF66FAB6D4}" srcId="{2FB1354F-770F-4CD8-9992-30DB05B4EAB0}" destId="{CB65BD43-4AEE-417E-A617-D319AA294810}" srcOrd="0" destOrd="0" parTransId="{695BDF66-C5C3-46E7-BE77-9CBE71804808}" sibTransId="{57A14EE7-E26D-4D62-86DA-786E2D9C7AAB}"/>
    <dgm:cxn modelId="{495E18CF-7784-45EF-B61B-6702E90AC15C}" type="presOf" srcId="{DA793D85-78FC-435E-B031-B27953B09426}" destId="{72E16D39-91F4-4B29-A18F-D14AD8118C10}" srcOrd="0" destOrd="0" presId="urn:microsoft.com/office/officeart/2005/8/layout/process1"/>
    <dgm:cxn modelId="{CB09034B-414B-41D4-8024-8236685AA616}" type="presOf" srcId="{E4630F7A-26A8-483A-8586-E2E5B2DA3D5F}" destId="{C10813A5-5E86-41F9-B259-C1F56E237B5D}" srcOrd="1" destOrd="0" presId="urn:microsoft.com/office/officeart/2005/8/layout/process1"/>
    <dgm:cxn modelId="{5256A42C-2834-4222-92FC-E359F5503AE6}" type="presOf" srcId="{CB65BD43-4AEE-417E-A617-D319AA294810}" destId="{26082D22-91AB-4051-807F-2AE77AFDD82C}" srcOrd="0" destOrd="0" presId="urn:microsoft.com/office/officeart/2005/8/layout/process1"/>
    <dgm:cxn modelId="{C2538C66-8718-49C8-9976-1DFC04F967A7}" type="presOf" srcId="{E4630F7A-26A8-483A-8586-E2E5B2DA3D5F}" destId="{7D48D71E-30F2-4D18-9C5F-69EBCAC8C870}" srcOrd="0" destOrd="0" presId="urn:microsoft.com/office/officeart/2005/8/layout/process1"/>
    <dgm:cxn modelId="{E74C0311-F0C8-4B70-9E09-69C692C7D6F3}" type="presOf" srcId="{57A14EE7-E26D-4D62-86DA-786E2D9C7AAB}" destId="{6F725A8F-D88D-4E43-9CFC-95507B292BC5}" srcOrd="0" destOrd="0" presId="urn:microsoft.com/office/officeart/2005/8/layout/process1"/>
    <dgm:cxn modelId="{B31F9D6B-08DE-4CBA-9F22-C6A144FD479D}" type="presOf" srcId="{C4CD1711-7647-41B8-8769-ADEDF722C0A8}" destId="{29E961E2-04A7-413A-B841-497E7221F9BE}" srcOrd="1" destOrd="0" presId="urn:microsoft.com/office/officeart/2005/8/layout/process1"/>
    <dgm:cxn modelId="{2CE95D87-0F92-4394-9564-DFC65F7EABE1}" type="presOf" srcId="{1CE65B4A-AC54-4814-9FA0-13DF9C24AD30}" destId="{76272733-532C-4CAE-8EE7-ABC048E4B226}" srcOrd="0" destOrd="0" presId="urn:microsoft.com/office/officeart/2005/8/layout/process1"/>
    <dgm:cxn modelId="{60C66525-D074-4E42-9CF7-7397B7C64E8F}" type="presOf" srcId="{C4CD1711-7647-41B8-8769-ADEDF722C0A8}" destId="{4994B12D-2BD2-47B0-A0BC-22FCDA6FD81F}" srcOrd="0" destOrd="0" presId="urn:microsoft.com/office/officeart/2005/8/layout/process1"/>
    <dgm:cxn modelId="{7A69EBDF-9C28-435F-A972-269A0EF20443}" type="presOf" srcId="{2FB1354F-770F-4CD8-9992-30DB05B4EAB0}" destId="{F52D990A-B579-4D6A-9F81-EE51C3CFAE9A}" srcOrd="0" destOrd="0" presId="urn:microsoft.com/office/officeart/2005/8/layout/process1"/>
    <dgm:cxn modelId="{79568014-6E5B-49FB-A8F1-E355BC4CF922}" type="presOf" srcId="{57A14EE7-E26D-4D62-86DA-786E2D9C7AAB}" destId="{7FC1988D-C45F-4637-B276-738C026504E9}" srcOrd="1" destOrd="0" presId="urn:microsoft.com/office/officeart/2005/8/layout/process1"/>
    <dgm:cxn modelId="{484D70B7-DB25-450B-B140-7C4C2EFF7EDF}" srcId="{2FB1354F-770F-4CD8-9992-30DB05B4EAB0}" destId="{D2E6E653-AC39-4EA9-9178-452C70F6BFD7}" srcOrd="3" destOrd="0" parTransId="{D715B1E8-6078-4985-8475-1254196A81FC}" sibTransId="{38BA2AA9-C9F3-4AED-AC2A-1AAA9D8608AB}"/>
    <dgm:cxn modelId="{C328D8F4-8B53-49D3-A026-FEC382D5CB14}" srcId="{2FB1354F-770F-4CD8-9992-30DB05B4EAB0}" destId="{1CE65B4A-AC54-4814-9FA0-13DF9C24AD30}" srcOrd="1" destOrd="0" parTransId="{C8544B04-1D85-4916-9B38-CC02537B98D9}" sibTransId="{C4CD1711-7647-41B8-8769-ADEDF722C0A8}"/>
    <dgm:cxn modelId="{8E159A54-3501-4C28-856F-E8CE94A85514}" type="presParOf" srcId="{F52D990A-B579-4D6A-9F81-EE51C3CFAE9A}" destId="{26082D22-91AB-4051-807F-2AE77AFDD82C}" srcOrd="0" destOrd="0" presId="urn:microsoft.com/office/officeart/2005/8/layout/process1"/>
    <dgm:cxn modelId="{B882074A-BC35-4AB8-857F-FD35CD947429}" type="presParOf" srcId="{F52D990A-B579-4D6A-9F81-EE51C3CFAE9A}" destId="{6F725A8F-D88D-4E43-9CFC-95507B292BC5}" srcOrd="1" destOrd="0" presId="urn:microsoft.com/office/officeart/2005/8/layout/process1"/>
    <dgm:cxn modelId="{CD8AE19C-385C-4D6B-80C0-542E171BE2EC}" type="presParOf" srcId="{6F725A8F-D88D-4E43-9CFC-95507B292BC5}" destId="{7FC1988D-C45F-4637-B276-738C026504E9}" srcOrd="0" destOrd="0" presId="urn:microsoft.com/office/officeart/2005/8/layout/process1"/>
    <dgm:cxn modelId="{43CDD064-961C-4213-8CFC-18F7A87B3C3A}" type="presParOf" srcId="{F52D990A-B579-4D6A-9F81-EE51C3CFAE9A}" destId="{76272733-532C-4CAE-8EE7-ABC048E4B226}" srcOrd="2" destOrd="0" presId="urn:microsoft.com/office/officeart/2005/8/layout/process1"/>
    <dgm:cxn modelId="{3C192EB8-6509-4F07-BC6B-6852B0EE6970}" type="presParOf" srcId="{F52D990A-B579-4D6A-9F81-EE51C3CFAE9A}" destId="{4994B12D-2BD2-47B0-A0BC-22FCDA6FD81F}" srcOrd="3" destOrd="0" presId="urn:microsoft.com/office/officeart/2005/8/layout/process1"/>
    <dgm:cxn modelId="{12BA5585-0AF7-4C03-9929-1F81E4C7C004}" type="presParOf" srcId="{4994B12D-2BD2-47B0-A0BC-22FCDA6FD81F}" destId="{29E961E2-04A7-413A-B841-497E7221F9BE}" srcOrd="0" destOrd="0" presId="urn:microsoft.com/office/officeart/2005/8/layout/process1"/>
    <dgm:cxn modelId="{5574179B-0575-487B-BCE3-629A69AA2C43}" type="presParOf" srcId="{F52D990A-B579-4D6A-9F81-EE51C3CFAE9A}" destId="{72E16D39-91F4-4B29-A18F-D14AD8118C10}" srcOrd="4" destOrd="0" presId="urn:microsoft.com/office/officeart/2005/8/layout/process1"/>
    <dgm:cxn modelId="{46924B05-A0BA-4C1A-A4A8-729E0D34761C}" type="presParOf" srcId="{F52D990A-B579-4D6A-9F81-EE51C3CFAE9A}" destId="{7D48D71E-30F2-4D18-9C5F-69EBCAC8C870}" srcOrd="5" destOrd="0" presId="urn:microsoft.com/office/officeart/2005/8/layout/process1"/>
    <dgm:cxn modelId="{D6F1D54D-0BA9-4FDA-8A69-17C8DF326F0B}" type="presParOf" srcId="{7D48D71E-30F2-4D18-9C5F-69EBCAC8C870}" destId="{C10813A5-5E86-41F9-B259-C1F56E237B5D}" srcOrd="0" destOrd="0" presId="urn:microsoft.com/office/officeart/2005/8/layout/process1"/>
    <dgm:cxn modelId="{53C83CAD-8C58-4A46-A37C-069C8D114FBD}" type="presParOf" srcId="{F52D990A-B579-4D6A-9F81-EE51C3CFAE9A}" destId="{641ADFF3-FC9A-400E-8BBB-80F32AC633B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00329A-A4A3-4BE8-9ED3-23CB07DA7A1B}" type="doc">
      <dgm:prSet loTypeId="urn:microsoft.com/office/officeart/2005/8/layout/vList5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83983807-E351-45DB-963C-BFB6515CBFC4}">
      <dgm:prSet custT="1"/>
      <dgm:spPr/>
      <dgm:t>
        <a:bodyPr/>
        <a:lstStyle/>
        <a:p>
          <a:pPr rtl="0"/>
          <a:r>
            <a:rPr lang="es-EC" sz="1600" b="1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Ubicación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48470-2296-4148-856B-E3915B8A9B1E}" type="parTrans" cxnId="{C7F7E43A-92D1-4BD5-B2C9-199B04FC37D5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DF9FB-2D1A-4441-9C97-DB798A6ADA32}" type="sibTrans" cxnId="{C7F7E43A-92D1-4BD5-B2C9-199B04FC37D5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D0D38-6FE8-49F8-8183-58A370D9B985}">
      <dgm:prSet custT="1"/>
      <dgm:spPr/>
      <dgm:t>
        <a:bodyPr/>
        <a:lstStyle/>
        <a:p>
          <a:pPr rtl="0"/>
          <a:r>
            <a:rPr lang="es-EC" sz="1600" b="1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Distribución o densidad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C77D4-CC85-43BA-830C-6FC9FDA12296}" type="parTrans" cxnId="{63496401-C9F3-49FC-8853-E134F6A3C2B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98BA2-719F-43B9-A167-6B6DFF18E6BA}" type="sibTrans" cxnId="{63496401-C9F3-49FC-8853-E134F6A3C2B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7B2EF-38B1-47D7-A840-9A5BDEED33BE}">
      <dgm:prSet custT="1"/>
      <dgm:spPr/>
      <dgm:t>
        <a:bodyPr/>
        <a:lstStyle/>
        <a:p>
          <a:pPr rtl="0"/>
          <a:r>
            <a:rPr lang="es-EC" sz="1600" b="1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Alimentación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A9AF3-C305-4699-B56D-68D203B9ED2C}" type="parTrans" cxnId="{86014AE5-3308-41D9-A4C3-C0A181B685C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18E04-6389-4FED-BF46-C46E2009D1B2}" type="sibTrans" cxnId="{86014AE5-3308-41D9-A4C3-C0A181B685C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ADD0E7-9CB8-461B-A4DC-650CC0ADE9D9}">
      <dgm:prSet custT="1"/>
      <dgm:spPr/>
      <dgm:t>
        <a:bodyPr/>
        <a:lstStyle/>
        <a:p>
          <a:pPr rtl="0"/>
          <a:r>
            <a:rPr lang="es-EC" sz="1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Laboratorio de Inmunología y Virología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6DDF7-59E6-4D91-B4E0-C88E9F508B29}" type="parTrans" cxnId="{C07011E4-7E95-42FA-83D3-26D9488838D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F8EAC-F581-4B9E-9EC2-B1563F8CF68B}" type="sibTrans" cxnId="{C07011E4-7E95-42FA-83D3-26D9488838D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90978-584F-456F-A12D-03B393F7C817}">
      <dgm:prSet custT="1"/>
      <dgm:spPr/>
      <dgm:t>
        <a:bodyPr/>
        <a:lstStyle/>
        <a:p>
          <a:pPr rtl="0"/>
          <a:r>
            <a:rPr lang="es-EC" sz="1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Jaula convencional 425x276x153 cm estándar tipo 3.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DB073-9E64-4434-9620-E30B27E4F79E}" type="parTrans" cxnId="{CC1817B4-4AAE-4887-9EFB-4644A67577C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8B897-7198-4CDC-BB8F-C403FF5BAFDA}" type="sibTrans" cxnId="{CC1817B4-4AAE-4887-9EFB-4644A67577C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9AD49-C325-4A53-90AD-B0515946739C}">
      <dgm:prSet custT="1"/>
      <dgm:spPr/>
      <dgm:t>
        <a:bodyPr/>
        <a:lstStyle/>
        <a:p>
          <a:pPr rtl="0"/>
          <a:r>
            <a:rPr lang="es-EC" sz="1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Machos y hembras separados (5 por jaula)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596AA-362F-423E-9632-B8E407167E55}" type="parTrans" cxnId="{0569BB3D-CFE9-4E8A-A724-818C7EEFC065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A0935A-51C8-4ECC-BB90-8F8F29B6C136}" type="sibTrans" cxnId="{0569BB3D-CFE9-4E8A-A724-818C7EEFC065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440C7-E116-493F-9BB2-706152284B75}">
      <dgm:prSet custT="1"/>
      <dgm:spPr/>
      <dgm:t>
        <a:bodyPr/>
        <a:lstStyle/>
        <a:p>
          <a:pPr rtl="0"/>
          <a:r>
            <a:rPr lang="es-EC" sz="1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Acceso libre a alimento y agua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434DB-8385-4FEA-B85B-7D973CE1AE5D}" type="parTrans" cxnId="{B8083FC5-AC3E-4655-A543-C5647379E80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7A807-B1D2-4E4F-998A-052E837B462F}" type="sibTrans" cxnId="{B8083FC5-AC3E-4655-A543-C5647379E80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F59AB-6B29-4CC8-B5BD-734A9FFF98D6}">
      <dgm:prSet custT="1"/>
      <dgm:spPr/>
      <dgm:t>
        <a:bodyPr/>
        <a:lstStyle/>
        <a:p>
          <a:pPr rtl="0"/>
          <a:r>
            <a:rPr lang="es-EC" sz="1600" b="1" i="0" baseline="0" smtClean="0">
              <a:latin typeface="Arial" panose="020B0604020202020204" pitchFamily="34" charset="0"/>
              <a:cs typeface="Arial" panose="020B0604020202020204" pitchFamily="34" charset="0"/>
            </a:rPr>
            <a:t>Contención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0BD11E-4E43-45F2-B4DE-AC39280704D4}" type="parTrans" cxnId="{AF53A4CD-ABDB-4D0E-967A-188B2DD6655A}">
      <dgm:prSet/>
      <dgm:spPr/>
      <dgm:t>
        <a:bodyPr/>
        <a:lstStyle/>
        <a:p>
          <a:endParaRPr lang="es-ES"/>
        </a:p>
      </dgm:t>
    </dgm:pt>
    <dgm:pt modelId="{CA72572D-CA9A-4382-A7C2-2FFC11E51175}" type="sibTrans" cxnId="{AF53A4CD-ABDB-4D0E-967A-188B2DD6655A}">
      <dgm:prSet/>
      <dgm:spPr/>
      <dgm:t>
        <a:bodyPr/>
        <a:lstStyle/>
        <a:p>
          <a:endParaRPr lang="es-ES"/>
        </a:p>
      </dgm:t>
    </dgm:pt>
    <dgm:pt modelId="{994CFA6A-477B-4020-93DD-38AB75D5209B}" type="pres">
      <dgm:prSet presAssocID="{CB00329A-A4A3-4BE8-9ED3-23CB07DA7A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CA6CB1-9675-45FE-8108-D27B73FA7F50}" type="pres">
      <dgm:prSet presAssocID="{83983807-E351-45DB-963C-BFB6515CBFC4}" presName="linNode" presStyleCnt="0"/>
      <dgm:spPr/>
    </dgm:pt>
    <dgm:pt modelId="{73FF4CDE-DDF7-4864-96C2-64F7B5FDD426}" type="pres">
      <dgm:prSet presAssocID="{83983807-E351-45DB-963C-BFB6515CBFC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1045FB-F001-4B4E-A2D7-320B4004092E}" type="pres">
      <dgm:prSet presAssocID="{83983807-E351-45DB-963C-BFB6515CBFC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717DD-5EE8-4DEF-9A5A-C941D85B0939}" type="pres">
      <dgm:prSet presAssocID="{F36DF9FB-2D1A-4441-9C97-DB798A6ADA32}" presName="sp" presStyleCnt="0"/>
      <dgm:spPr/>
    </dgm:pt>
    <dgm:pt modelId="{E91BC88E-19ED-4C76-B188-CE15A78B8049}" type="pres">
      <dgm:prSet presAssocID="{EE3F59AB-6B29-4CC8-B5BD-734A9FFF98D6}" presName="linNode" presStyleCnt="0"/>
      <dgm:spPr/>
    </dgm:pt>
    <dgm:pt modelId="{E8DB9011-0348-4A82-993C-C68B5DE4288D}" type="pres">
      <dgm:prSet presAssocID="{EE3F59AB-6B29-4CC8-B5BD-734A9FFF98D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DCEFFC-C440-43F8-AF8D-A64EA1B1152B}" type="pres">
      <dgm:prSet presAssocID="{EE3F59AB-6B29-4CC8-B5BD-734A9FFF98D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4DDD3F-AC35-4D4C-A7D4-EAA1CB086FC9}" type="pres">
      <dgm:prSet presAssocID="{CA72572D-CA9A-4382-A7C2-2FFC11E51175}" presName="sp" presStyleCnt="0"/>
      <dgm:spPr/>
    </dgm:pt>
    <dgm:pt modelId="{2236F238-55BB-4E85-9167-D222148AC1F5}" type="pres">
      <dgm:prSet presAssocID="{84CD0D38-6FE8-49F8-8183-58A370D9B985}" presName="linNode" presStyleCnt="0"/>
      <dgm:spPr/>
    </dgm:pt>
    <dgm:pt modelId="{398026A4-6194-4846-AF7D-9DBF2B7EE172}" type="pres">
      <dgm:prSet presAssocID="{84CD0D38-6FE8-49F8-8183-58A370D9B98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4E38FC-5B70-4805-AAE0-B83E172329D6}" type="pres">
      <dgm:prSet presAssocID="{84CD0D38-6FE8-49F8-8183-58A370D9B98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5E6BA7-ABAC-4CD4-9A3D-E21379CB077D}" type="pres">
      <dgm:prSet presAssocID="{33098BA2-719F-43B9-A167-6B6DFF18E6BA}" presName="sp" presStyleCnt="0"/>
      <dgm:spPr/>
    </dgm:pt>
    <dgm:pt modelId="{87B7BF37-A4C9-4AB1-8426-0E652FD312DA}" type="pres">
      <dgm:prSet presAssocID="{3597B2EF-38B1-47D7-A840-9A5BDEED33BE}" presName="linNode" presStyleCnt="0"/>
      <dgm:spPr/>
    </dgm:pt>
    <dgm:pt modelId="{C742FD5E-944A-4A80-8E01-1F04769E9394}" type="pres">
      <dgm:prSet presAssocID="{3597B2EF-38B1-47D7-A840-9A5BDEED33B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0A6F5B-BD6D-45EC-964F-23C3AD4BE042}" type="pres">
      <dgm:prSet presAssocID="{3597B2EF-38B1-47D7-A840-9A5BDEED33BE}" presName="descendantText" presStyleLbl="alignAccFollowNode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014AE5-3308-41D9-A4C3-C0A181B685C4}" srcId="{CB00329A-A4A3-4BE8-9ED3-23CB07DA7A1B}" destId="{3597B2EF-38B1-47D7-A840-9A5BDEED33BE}" srcOrd="3" destOrd="0" parTransId="{D11A9AF3-C305-4699-B56D-68D203B9ED2C}" sibTransId="{F6B18E04-6389-4FED-BF46-C46E2009D1B2}"/>
    <dgm:cxn modelId="{5A62B55A-A618-4CE5-BE3E-59502C66B8E1}" type="presOf" srcId="{CB00329A-A4A3-4BE8-9ED3-23CB07DA7A1B}" destId="{994CFA6A-477B-4020-93DD-38AB75D5209B}" srcOrd="0" destOrd="0" presId="urn:microsoft.com/office/officeart/2005/8/layout/vList5"/>
    <dgm:cxn modelId="{E8D19A00-7FA1-473D-AD41-A1ABA5D4426F}" type="presOf" srcId="{AE19AD49-C325-4A53-90AD-B0515946739C}" destId="{AA4E38FC-5B70-4805-AAE0-B83E172329D6}" srcOrd="0" destOrd="0" presId="urn:microsoft.com/office/officeart/2005/8/layout/vList5"/>
    <dgm:cxn modelId="{B8083FC5-AC3E-4655-A543-C5647379E80C}" srcId="{3597B2EF-38B1-47D7-A840-9A5BDEED33BE}" destId="{C34440C7-E116-493F-9BB2-706152284B75}" srcOrd="0" destOrd="0" parTransId="{E72434DB-8385-4FEA-B85B-7D973CE1AE5D}" sibTransId="{4577A807-B1D2-4E4F-998A-052E837B462F}"/>
    <dgm:cxn modelId="{C07011E4-7E95-42FA-83D3-26D9488838D4}" srcId="{83983807-E351-45DB-963C-BFB6515CBFC4}" destId="{64ADD0E7-9CB8-461B-A4DC-650CC0ADE9D9}" srcOrd="0" destOrd="0" parTransId="{9E56DDF7-59E6-4D91-B4E0-C88E9F508B29}" sibTransId="{789F8EAC-F581-4B9E-9EC2-B1563F8CF68B}"/>
    <dgm:cxn modelId="{AF53A4CD-ABDB-4D0E-967A-188B2DD6655A}" srcId="{CB00329A-A4A3-4BE8-9ED3-23CB07DA7A1B}" destId="{EE3F59AB-6B29-4CC8-B5BD-734A9FFF98D6}" srcOrd="1" destOrd="0" parTransId="{B10BD11E-4E43-45F2-B4DE-AC39280704D4}" sibTransId="{CA72572D-CA9A-4382-A7C2-2FFC11E51175}"/>
    <dgm:cxn modelId="{CC1817B4-4AAE-4887-9EFB-4644A67577CE}" srcId="{EE3F59AB-6B29-4CC8-B5BD-734A9FFF98D6}" destId="{B7F90978-584F-456F-A12D-03B393F7C817}" srcOrd="0" destOrd="0" parTransId="{0D0DB073-9E64-4434-9620-E30B27E4F79E}" sibTransId="{7698B897-7198-4CDC-BB8F-C403FF5BAFDA}"/>
    <dgm:cxn modelId="{CD06B30F-E64D-4C95-8C1E-AF009243A24A}" type="presOf" srcId="{84CD0D38-6FE8-49F8-8183-58A370D9B985}" destId="{398026A4-6194-4846-AF7D-9DBF2B7EE172}" srcOrd="0" destOrd="0" presId="urn:microsoft.com/office/officeart/2005/8/layout/vList5"/>
    <dgm:cxn modelId="{3C49BC18-EBAD-4A9C-BF8D-06253A53BC76}" type="presOf" srcId="{B7F90978-584F-456F-A12D-03B393F7C817}" destId="{26DCEFFC-C440-43F8-AF8D-A64EA1B1152B}" srcOrd="0" destOrd="0" presId="urn:microsoft.com/office/officeart/2005/8/layout/vList5"/>
    <dgm:cxn modelId="{EB0C453B-F2BD-4E70-AE60-F6D8D3AEB800}" type="presOf" srcId="{C34440C7-E116-493F-9BB2-706152284B75}" destId="{6F0A6F5B-BD6D-45EC-964F-23C3AD4BE042}" srcOrd="0" destOrd="0" presId="urn:microsoft.com/office/officeart/2005/8/layout/vList5"/>
    <dgm:cxn modelId="{0569BB3D-CFE9-4E8A-A724-818C7EEFC065}" srcId="{84CD0D38-6FE8-49F8-8183-58A370D9B985}" destId="{AE19AD49-C325-4A53-90AD-B0515946739C}" srcOrd="0" destOrd="0" parTransId="{CF0596AA-362F-423E-9632-B8E407167E55}" sibTransId="{94A0935A-51C8-4ECC-BB90-8F8F29B6C136}"/>
    <dgm:cxn modelId="{C7F7E43A-92D1-4BD5-B2C9-199B04FC37D5}" srcId="{CB00329A-A4A3-4BE8-9ED3-23CB07DA7A1B}" destId="{83983807-E351-45DB-963C-BFB6515CBFC4}" srcOrd="0" destOrd="0" parTransId="{5AB48470-2296-4148-856B-E3915B8A9B1E}" sibTransId="{F36DF9FB-2D1A-4441-9C97-DB798A6ADA32}"/>
    <dgm:cxn modelId="{63496401-C9F3-49FC-8853-E134F6A3C2B7}" srcId="{CB00329A-A4A3-4BE8-9ED3-23CB07DA7A1B}" destId="{84CD0D38-6FE8-49F8-8183-58A370D9B985}" srcOrd="2" destOrd="0" parTransId="{463C77D4-CC85-43BA-830C-6FC9FDA12296}" sibTransId="{33098BA2-719F-43B9-A167-6B6DFF18E6BA}"/>
    <dgm:cxn modelId="{C2880A1C-385D-4D2E-9F96-995CB19FD65E}" type="presOf" srcId="{EE3F59AB-6B29-4CC8-B5BD-734A9FFF98D6}" destId="{E8DB9011-0348-4A82-993C-C68B5DE4288D}" srcOrd="0" destOrd="0" presId="urn:microsoft.com/office/officeart/2005/8/layout/vList5"/>
    <dgm:cxn modelId="{52D7A2F5-CB30-4836-A195-297F6949781E}" type="presOf" srcId="{83983807-E351-45DB-963C-BFB6515CBFC4}" destId="{73FF4CDE-DDF7-4864-96C2-64F7B5FDD426}" srcOrd="0" destOrd="0" presId="urn:microsoft.com/office/officeart/2005/8/layout/vList5"/>
    <dgm:cxn modelId="{81334DCC-7F16-47F1-A056-1EE70F81EDD2}" type="presOf" srcId="{3597B2EF-38B1-47D7-A840-9A5BDEED33BE}" destId="{C742FD5E-944A-4A80-8E01-1F04769E9394}" srcOrd="0" destOrd="0" presId="urn:microsoft.com/office/officeart/2005/8/layout/vList5"/>
    <dgm:cxn modelId="{9E547704-83EC-4C2A-AD4B-E5B7A828F451}" type="presOf" srcId="{64ADD0E7-9CB8-461B-A4DC-650CC0ADE9D9}" destId="{4F1045FB-F001-4B4E-A2D7-320B4004092E}" srcOrd="0" destOrd="0" presId="urn:microsoft.com/office/officeart/2005/8/layout/vList5"/>
    <dgm:cxn modelId="{8332773F-E589-4420-8915-F198B9451457}" type="presParOf" srcId="{994CFA6A-477B-4020-93DD-38AB75D5209B}" destId="{AFCA6CB1-9675-45FE-8108-D27B73FA7F50}" srcOrd="0" destOrd="0" presId="urn:microsoft.com/office/officeart/2005/8/layout/vList5"/>
    <dgm:cxn modelId="{86451C06-0C47-45FE-9C4B-985CA8D13016}" type="presParOf" srcId="{AFCA6CB1-9675-45FE-8108-D27B73FA7F50}" destId="{73FF4CDE-DDF7-4864-96C2-64F7B5FDD426}" srcOrd="0" destOrd="0" presId="urn:microsoft.com/office/officeart/2005/8/layout/vList5"/>
    <dgm:cxn modelId="{0804EED8-05EC-4FC4-A2E6-E03DF621DFD8}" type="presParOf" srcId="{AFCA6CB1-9675-45FE-8108-D27B73FA7F50}" destId="{4F1045FB-F001-4B4E-A2D7-320B4004092E}" srcOrd="1" destOrd="0" presId="urn:microsoft.com/office/officeart/2005/8/layout/vList5"/>
    <dgm:cxn modelId="{AE31B28F-3EEC-47DD-ACBA-53F7E0605E1D}" type="presParOf" srcId="{994CFA6A-477B-4020-93DD-38AB75D5209B}" destId="{2B0717DD-5EE8-4DEF-9A5A-C941D85B0939}" srcOrd="1" destOrd="0" presId="urn:microsoft.com/office/officeart/2005/8/layout/vList5"/>
    <dgm:cxn modelId="{2332662E-D5B5-4A21-96F1-57FD9DA96490}" type="presParOf" srcId="{994CFA6A-477B-4020-93DD-38AB75D5209B}" destId="{E91BC88E-19ED-4C76-B188-CE15A78B8049}" srcOrd="2" destOrd="0" presId="urn:microsoft.com/office/officeart/2005/8/layout/vList5"/>
    <dgm:cxn modelId="{62254EED-6685-4292-A243-CECF8EC6B1AE}" type="presParOf" srcId="{E91BC88E-19ED-4C76-B188-CE15A78B8049}" destId="{E8DB9011-0348-4A82-993C-C68B5DE4288D}" srcOrd="0" destOrd="0" presId="urn:microsoft.com/office/officeart/2005/8/layout/vList5"/>
    <dgm:cxn modelId="{4B11E9E2-C966-4375-9F65-5E7454D96200}" type="presParOf" srcId="{E91BC88E-19ED-4C76-B188-CE15A78B8049}" destId="{26DCEFFC-C440-43F8-AF8D-A64EA1B1152B}" srcOrd="1" destOrd="0" presId="urn:microsoft.com/office/officeart/2005/8/layout/vList5"/>
    <dgm:cxn modelId="{CFD761D1-E04B-4469-A23C-0C591FFDF5BB}" type="presParOf" srcId="{994CFA6A-477B-4020-93DD-38AB75D5209B}" destId="{2D4DDD3F-AC35-4D4C-A7D4-EAA1CB086FC9}" srcOrd="3" destOrd="0" presId="urn:microsoft.com/office/officeart/2005/8/layout/vList5"/>
    <dgm:cxn modelId="{E235B059-E44A-41D0-9804-6518BA5ECF06}" type="presParOf" srcId="{994CFA6A-477B-4020-93DD-38AB75D5209B}" destId="{2236F238-55BB-4E85-9167-D222148AC1F5}" srcOrd="4" destOrd="0" presId="urn:microsoft.com/office/officeart/2005/8/layout/vList5"/>
    <dgm:cxn modelId="{3AB9B31F-B633-43F7-9EAA-BF3476C267DA}" type="presParOf" srcId="{2236F238-55BB-4E85-9167-D222148AC1F5}" destId="{398026A4-6194-4846-AF7D-9DBF2B7EE172}" srcOrd="0" destOrd="0" presId="urn:microsoft.com/office/officeart/2005/8/layout/vList5"/>
    <dgm:cxn modelId="{075ABBF8-0D80-4DA4-9ECA-9A589CF5FC9E}" type="presParOf" srcId="{2236F238-55BB-4E85-9167-D222148AC1F5}" destId="{AA4E38FC-5B70-4805-AAE0-B83E172329D6}" srcOrd="1" destOrd="0" presId="urn:microsoft.com/office/officeart/2005/8/layout/vList5"/>
    <dgm:cxn modelId="{311FF7DE-8C35-4749-9784-DFFBDFEFF11A}" type="presParOf" srcId="{994CFA6A-477B-4020-93DD-38AB75D5209B}" destId="{CF5E6BA7-ABAC-4CD4-9A3D-E21379CB077D}" srcOrd="5" destOrd="0" presId="urn:microsoft.com/office/officeart/2005/8/layout/vList5"/>
    <dgm:cxn modelId="{3707F7B8-F5D0-4C15-88E5-E7E60FE1E26C}" type="presParOf" srcId="{994CFA6A-477B-4020-93DD-38AB75D5209B}" destId="{87B7BF37-A4C9-4AB1-8426-0E652FD312DA}" srcOrd="6" destOrd="0" presId="urn:microsoft.com/office/officeart/2005/8/layout/vList5"/>
    <dgm:cxn modelId="{D847175C-979F-4DCA-B6FF-7ECC1A966980}" type="presParOf" srcId="{87B7BF37-A4C9-4AB1-8426-0E652FD312DA}" destId="{C742FD5E-944A-4A80-8E01-1F04769E9394}" srcOrd="0" destOrd="0" presId="urn:microsoft.com/office/officeart/2005/8/layout/vList5"/>
    <dgm:cxn modelId="{D96492BD-6167-457A-AC04-F196CF53C122}" type="presParOf" srcId="{87B7BF37-A4C9-4AB1-8426-0E652FD312DA}" destId="{6F0A6F5B-BD6D-45EC-964F-23C3AD4BE0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00329A-A4A3-4BE8-9ED3-23CB07DA7A1B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3983807-E351-45DB-963C-BFB6515CBFC4}">
      <dgm:prSet custT="1"/>
      <dgm:spPr/>
      <dgm:t>
        <a:bodyPr/>
        <a:lstStyle/>
        <a:p>
          <a:pPr rtl="0"/>
          <a:r>
            <a:rPr lang="es-EC" sz="1600" b="1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Control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48470-2296-4148-856B-E3915B8A9B1E}" type="parTrans" cxnId="{C7F7E43A-92D1-4BD5-B2C9-199B04FC37D5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DF9FB-2D1A-4441-9C97-DB798A6ADA32}" type="sibTrans" cxnId="{C7F7E43A-92D1-4BD5-B2C9-199B04FC37D5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D0D38-6FE8-49F8-8183-58A370D9B985}">
      <dgm:prSet custT="1"/>
      <dgm:spPr/>
      <dgm:t>
        <a:bodyPr/>
        <a:lstStyle/>
        <a:p>
          <a:pPr rtl="0"/>
          <a:r>
            <a:rPr lang="es-EC" sz="1600" b="1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Aseo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C77D4-CC85-43BA-830C-6FC9FDA12296}" type="parTrans" cxnId="{63496401-C9F3-49FC-8853-E134F6A3C2B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98BA2-719F-43B9-A167-6B6DFF18E6BA}" type="sibTrans" cxnId="{63496401-C9F3-49FC-8853-E134F6A3C2B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7B2EF-38B1-47D7-A840-9A5BDEED33BE}">
      <dgm:prSet custT="1"/>
      <dgm:spPr/>
      <dgm:t>
        <a:bodyPr/>
        <a:lstStyle/>
        <a:p>
          <a:pPr rtl="0"/>
          <a:r>
            <a:rPr lang="es-EC" sz="1600" b="1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Temperatura y Humedad relativa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A9AF3-C305-4699-B56D-68D203B9ED2C}" type="parTrans" cxnId="{86014AE5-3308-41D9-A4C3-C0A181B685C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18E04-6389-4FED-BF46-C46E2009D1B2}" type="sibTrans" cxnId="{86014AE5-3308-41D9-A4C3-C0A181B685C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ADD0E7-9CB8-461B-A4DC-650CC0ADE9D9}">
      <dgm:prSet custT="1"/>
      <dgm:spPr/>
      <dgm:t>
        <a:bodyPr/>
        <a:lstStyle/>
        <a:p>
          <a:pPr rtl="0"/>
          <a:r>
            <a:rPr lang="es-EC" sz="1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Luz, temperatura, humedad, ruidos y vibraciones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6DDF7-59E6-4D91-B4E0-C88E9F508B29}" type="parTrans" cxnId="{C07011E4-7E95-42FA-83D3-26D9488838D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F8EAC-F581-4B9E-9EC2-B1563F8CF68B}" type="sibTrans" cxnId="{C07011E4-7E95-42FA-83D3-26D9488838D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90978-584F-456F-A12D-03B393F7C817}">
      <dgm:prSet custT="1"/>
      <dgm:spPr/>
      <dgm:t>
        <a:bodyPr/>
        <a:lstStyle/>
        <a:p>
          <a:pPr rtl="0"/>
          <a:r>
            <a:rPr lang="es-EC" sz="1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Personal autorizado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DB073-9E64-4434-9620-E30B27E4F79E}" type="parTrans" cxnId="{CC1817B4-4AAE-4887-9EFB-4644A67577C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8B897-7198-4CDC-BB8F-C403FF5BAFDA}" type="sibTrans" cxnId="{CC1817B4-4AAE-4887-9EFB-4644A67577C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9AD49-C325-4A53-90AD-B0515946739C}">
      <dgm:prSet custT="1"/>
      <dgm:spPr/>
      <dgm:t>
        <a:bodyPr/>
        <a:lstStyle/>
        <a:p>
          <a:pPr rtl="0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Dos veces por semana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596AA-362F-423E-9632-B8E407167E55}" type="parTrans" cxnId="{0569BB3D-CFE9-4E8A-A724-818C7EEFC065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A0935A-51C8-4ECC-BB90-8F8F29B6C136}" type="sibTrans" cxnId="{0569BB3D-CFE9-4E8A-A724-818C7EEFC065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440C7-E116-493F-9BB2-706152284B75}">
      <dgm:prSet custT="1"/>
      <dgm:spPr/>
      <dgm:t>
        <a:bodyPr/>
        <a:lstStyle/>
        <a:p>
          <a:pPr rtl="0"/>
          <a:r>
            <a:rPr lang="es-EC" sz="1600" b="0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18-22°C y 30-70%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434DB-8385-4FEA-B85B-7D973CE1AE5D}" type="parTrans" cxnId="{B8083FC5-AC3E-4655-A543-C5647379E80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7A807-B1D2-4E4F-998A-052E837B462F}" type="sibTrans" cxnId="{B8083FC5-AC3E-4655-A543-C5647379E80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F59AB-6B29-4CC8-B5BD-734A9FFF98D6}">
      <dgm:prSet custT="1"/>
      <dgm:spPr/>
      <dgm:t>
        <a:bodyPr/>
        <a:lstStyle/>
        <a:p>
          <a:pPr rtl="0"/>
          <a:r>
            <a:rPr lang="es-EC" sz="1600" b="1" i="0" baseline="0" dirty="0" smtClean="0">
              <a:latin typeface="Arial" panose="020B0604020202020204" pitchFamily="34" charset="0"/>
              <a:cs typeface="Arial" panose="020B0604020202020204" pitchFamily="34" charset="0"/>
            </a:rPr>
            <a:t>Acceso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0BD11E-4E43-45F2-B4DE-AC39280704D4}" type="parTrans" cxnId="{AF53A4CD-ABDB-4D0E-967A-188B2DD6655A}">
      <dgm:prSet/>
      <dgm:spPr/>
      <dgm:t>
        <a:bodyPr/>
        <a:lstStyle/>
        <a:p>
          <a:endParaRPr lang="es-ES"/>
        </a:p>
      </dgm:t>
    </dgm:pt>
    <dgm:pt modelId="{CA72572D-CA9A-4382-A7C2-2FFC11E51175}" type="sibTrans" cxnId="{AF53A4CD-ABDB-4D0E-967A-188B2DD6655A}">
      <dgm:prSet/>
      <dgm:spPr/>
      <dgm:t>
        <a:bodyPr/>
        <a:lstStyle/>
        <a:p>
          <a:endParaRPr lang="es-ES"/>
        </a:p>
      </dgm:t>
    </dgm:pt>
    <dgm:pt modelId="{994CFA6A-477B-4020-93DD-38AB75D5209B}" type="pres">
      <dgm:prSet presAssocID="{CB00329A-A4A3-4BE8-9ED3-23CB07DA7A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CA6CB1-9675-45FE-8108-D27B73FA7F50}" type="pres">
      <dgm:prSet presAssocID="{83983807-E351-45DB-963C-BFB6515CBFC4}" presName="linNode" presStyleCnt="0"/>
      <dgm:spPr/>
    </dgm:pt>
    <dgm:pt modelId="{73FF4CDE-DDF7-4864-96C2-64F7B5FDD426}" type="pres">
      <dgm:prSet presAssocID="{83983807-E351-45DB-963C-BFB6515CBFC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1045FB-F001-4B4E-A2D7-320B4004092E}" type="pres">
      <dgm:prSet presAssocID="{83983807-E351-45DB-963C-BFB6515CBFC4}" presName="descendantText" presStyleLbl="alignAccFollowNode1" presStyleIdx="0" presStyleCnt="4" custLinFactX="34467" custLinFactNeighborX="100000" custLinFactNeighborY="28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717DD-5EE8-4DEF-9A5A-C941D85B0939}" type="pres">
      <dgm:prSet presAssocID="{F36DF9FB-2D1A-4441-9C97-DB798A6ADA32}" presName="sp" presStyleCnt="0"/>
      <dgm:spPr/>
    </dgm:pt>
    <dgm:pt modelId="{E91BC88E-19ED-4C76-B188-CE15A78B8049}" type="pres">
      <dgm:prSet presAssocID="{EE3F59AB-6B29-4CC8-B5BD-734A9FFF98D6}" presName="linNode" presStyleCnt="0"/>
      <dgm:spPr/>
    </dgm:pt>
    <dgm:pt modelId="{E8DB9011-0348-4A82-993C-C68B5DE4288D}" type="pres">
      <dgm:prSet presAssocID="{EE3F59AB-6B29-4CC8-B5BD-734A9FFF98D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DCEFFC-C440-43F8-AF8D-A64EA1B1152B}" type="pres">
      <dgm:prSet presAssocID="{EE3F59AB-6B29-4CC8-B5BD-734A9FFF98D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4DDD3F-AC35-4D4C-A7D4-EAA1CB086FC9}" type="pres">
      <dgm:prSet presAssocID="{CA72572D-CA9A-4382-A7C2-2FFC11E51175}" presName="sp" presStyleCnt="0"/>
      <dgm:spPr/>
    </dgm:pt>
    <dgm:pt modelId="{2236F238-55BB-4E85-9167-D222148AC1F5}" type="pres">
      <dgm:prSet presAssocID="{84CD0D38-6FE8-49F8-8183-58A370D9B985}" presName="linNode" presStyleCnt="0"/>
      <dgm:spPr/>
    </dgm:pt>
    <dgm:pt modelId="{398026A4-6194-4846-AF7D-9DBF2B7EE172}" type="pres">
      <dgm:prSet presAssocID="{84CD0D38-6FE8-49F8-8183-58A370D9B98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4E38FC-5B70-4805-AAE0-B83E172329D6}" type="pres">
      <dgm:prSet presAssocID="{84CD0D38-6FE8-49F8-8183-58A370D9B98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5E6BA7-ABAC-4CD4-9A3D-E21379CB077D}" type="pres">
      <dgm:prSet presAssocID="{33098BA2-719F-43B9-A167-6B6DFF18E6BA}" presName="sp" presStyleCnt="0"/>
      <dgm:spPr/>
    </dgm:pt>
    <dgm:pt modelId="{87B7BF37-A4C9-4AB1-8426-0E652FD312DA}" type="pres">
      <dgm:prSet presAssocID="{3597B2EF-38B1-47D7-A840-9A5BDEED33BE}" presName="linNode" presStyleCnt="0"/>
      <dgm:spPr/>
    </dgm:pt>
    <dgm:pt modelId="{C742FD5E-944A-4A80-8E01-1F04769E9394}" type="pres">
      <dgm:prSet presAssocID="{3597B2EF-38B1-47D7-A840-9A5BDEED33BE}" presName="parentText" presStyleLbl="node1" presStyleIdx="3" presStyleCnt="4" custLinFactNeighborX="-31515" custLinFactNeighborY="-96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0A6F5B-BD6D-45EC-964F-23C3AD4BE042}" type="pres">
      <dgm:prSet presAssocID="{3597B2EF-38B1-47D7-A840-9A5BDEED33BE}" presName="descendantText" presStyleLbl="alignAccFollowNode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014AE5-3308-41D9-A4C3-C0A181B685C4}" srcId="{CB00329A-A4A3-4BE8-9ED3-23CB07DA7A1B}" destId="{3597B2EF-38B1-47D7-A840-9A5BDEED33BE}" srcOrd="3" destOrd="0" parTransId="{D11A9AF3-C305-4699-B56D-68D203B9ED2C}" sibTransId="{F6B18E04-6389-4FED-BF46-C46E2009D1B2}"/>
    <dgm:cxn modelId="{5A62B55A-A618-4CE5-BE3E-59502C66B8E1}" type="presOf" srcId="{CB00329A-A4A3-4BE8-9ED3-23CB07DA7A1B}" destId="{994CFA6A-477B-4020-93DD-38AB75D5209B}" srcOrd="0" destOrd="0" presId="urn:microsoft.com/office/officeart/2005/8/layout/vList5"/>
    <dgm:cxn modelId="{E8D19A00-7FA1-473D-AD41-A1ABA5D4426F}" type="presOf" srcId="{AE19AD49-C325-4A53-90AD-B0515946739C}" destId="{AA4E38FC-5B70-4805-AAE0-B83E172329D6}" srcOrd="0" destOrd="0" presId="urn:microsoft.com/office/officeart/2005/8/layout/vList5"/>
    <dgm:cxn modelId="{B8083FC5-AC3E-4655-A543-C5647379E80C}" srcId="{3597B2EF-38B1-47D7-A840-9A5BDEED33BE}" destId="{C34440C7-E116-493F-9BB2-706152284B75}" srcOrd="0" destOrd="0" parTransId="{E72434DB-8385-4FEA-B85B-7D973CE1AE5D}" sibTransId="{4577A807-B1D2-4E4F-998A-052E837B462F}"/>
    <dgm:cxn modelId="{C07011E4-7E95-42FA-83D3-26D9488838D4}" srcId="{83983807-E351-45DB-963C-BFB6515CBFC4}" destId="{64ADD0E7-9CB8-461B-A4DC-650CC0ADE9D9}" srcOrd="0" destOrd="0" parTransId="{9E56DDF7-59E6-4D91-B4E0-C88E9F508B29}" sibTransId="{789F8EAC-F581-4B9E-9EC2-B1563F8CF68B}"/>
    <dgm:cxn modelId="{AF53A4CD-ABDB-4D0E-967A-188B2DD6655A}" srcId="{CB00329A-A4A3-4BE8-9ED3-23CB07DA7A1B}" destId="{EE3F59AB-6B29-4CC8-B5BD-734A9FFF98D6}" srcOrd="1" destOrd="0" parTransId="{B10BD11E-4E43-45F2-B4DE-AC39280704D4}" sibTransId="{CA72572D-CA9A-4382-A7C2-2FFC11E51175}"/>
    <dgm:cxn modelId="{CC1817B4-4AAE-4887-9EFB-4644A67577CE}" srcId="{EE3F59AB-6B29-4CC8-B5BD-734A9FFF98D6}" destId="{B7F90978-584F-456F-A12D-03B393F7C817}" srcOrd="0" destOrd="0" parTransId="{0D0DB073-9E64-4434-9620-E30B27E4F79E}" sibTransId="{7698B897-7198-4CDC-BB8F-C403FF5BAFDA}"/>
    <dgm:cxn modelId="{CD06B30F-E64D-4C95-8C1E-AF009243A24A}" type="presOf" srcId="{84CD0D38-6FE8-49F8-8183-58A370D9B985}" destId="{398026A4-6194-4846-AF7D-9DBF2B7EE172}" srcOrd="0" destOrd="0" presId="urn:microsoft.com/office/officeart/2005/8/layout/vList5"/>
    <dgm:cxn modelId="{3C49BC18-EBAD-4A9C-BF8D-06253A53BC76}" type="presOf" srcId="{B7F90978-584F-456F-A12D-03B393F7C817}" destId="{26DCEFFC-C440-43F8-AF8D-A64EA1B1152B}" srcOrd="0" destOrd="0" presId="urn:microsoft.com/office/officeart/2005/8/layout/vList5"/>
    <dgm:cxn modelId="{EB0C453B-F2BD-4E70-AE60-F6D8D3AEB800}" type="presOf" srcId="{C34440C7-E116-493F-9BB2-706152284B75}" destId="{6F0A6F5B-BD6D-45EC-964F-23C3AD4BE042}" srcOrd="0" destOrd="0" presId="urn:microsoft.com/office/officeart/2005/8/layout/vList5"/>
    <dgm:cxn modelId="{0569BB3D-CFE9-4E8A-A724-818C7EEFC065}" srcId="{84CD0D38-6FE8-49F8-8183-58A370D9B985}" destId="{AE19AD49-C325-4A53-90AD-B0515946739C}" srcOrd="0" destOrd="0" parTransId="{CF0596AA-362F-423E-9632-B8E407167E55}" sibTransId="{94A0935A-51C8-4ECC-BB90-8F8F29B6C136}"/>
    <dgm:cxn modelId="{C7F7E43A-92D1-4BD5-B2C9-199B04FC37D5}" srcId="{CB00329A-A4A3-4BE8-9ED3-23CB07DA7A1B}" destId="{83983807-E351-45DB-963C-BFB6515CBFC4}" srcOrd="0" destOrd="0" parTransId="{5AB48470-2296-4148-856B-E3915B8A9B1E}" sibTransId="{F36DF9FB-2D1A-4441-9C97-DB798A6ADA32}"/>
    <dgm:cxn modelId="{63496401-C9F3-49FC-8853-E134F6A3C2B7}" srcId="{CB00329A-A4A3-4BE8-9ED3-23CB07DA7A1B}" destId="{84CD0D38-6FE8-49F8-8183-58A370D9B985}" srcOrd="2" destOrd="0" parTransId="{463C77D4-CC85-43BA-830C-6FC9FDA12296}" sibTransId="{33098BA2-719F-43B9-A167-6B6DFF18E6BA}"/>
    <dgm:cxn modelId="{C2880A1C-385D-4D2E-9F96-995CB19FD65E}" type="presOf" srcId="{EE3F59AB-6B29-4CC8-B5BD-734A9FFF98D6}" destId="{E8DB9011-0348-4A82-993C-C68B5DE4288D}" srcOrd="0" destOrd="0" presId="urn:microsoft.com/office/officeart/2005/8/layout/vList5"/>
    <dgm:cxn modelId="{52D7A2F5-CB30-4836-A195-297F6949781E}" type="presOf" srcId="{83983807-E351-45DB-963C-BFB6515CBFC4}" destId="{73FF4CDE-DDF7-4864-96C2-64F7B5FDD426}" srcOrd="0" destOrd="0" presId="urn:microsoft.com/office/officeart/2005/8/layout/vList5"/>
    <dgm:cxn modelId="{81334DCC-7F16-47F1-A056-1EE70F81EDD2}" type="presOf" srcId="{3597B2EF-38B1-47D7-A840-9A5BDEED33BE}" destId="{C742FD5E-944A-4A80-8E01-1F04769E9394}" srcOrd="0" destOrd="0" presId="urn:microsoft.com/office/officeart/2005/8/layout/vList5"/>
    <dgm:cxn modelId="{9E547704-83EC-4C2A-AD4B-E5B7A828F451}" type="presOf" srcId="{64ADD0E7-9CB8-461B-A4DC-650CC0ADE9D9}" destId="{4F1045FB-F001-4B4E-A2D7-320B4004092E}" srcOrd="0" destOrd="0" presId="urn:microsoft.com/office/officeart/2005/8/layout/vList5"/>
    <dgm:cxn modelId="{8332773F-E589-4420-8915-F198B9451457}" type="presParOf" srcId="{994CFA6A-477B-4020-93DD-38AB75D5209B}" destId="{AFCA6CB1-9675-45FE-8108-D27B73FA7F50}" srcOrd="0" destOrd="0" presId="urn:microsoft.com/office/officeart/2005/8/layout/vList5"/>
    <dgm:cxn modelId="{86451C06-0C47-45FE-9C4B-985CA8D13016}" type="presParOf" srcId="{AFCA6CB1-9675-45FE-8108-D27B73FA7F50}" destId="{73FF4CDE-DDF7-4864-96C2-64F7B5FDD426}" srcOrd="0" destOrd="0" presId="urn:microsoft.com/office/officeart/2005/8/layout/vList5"/>
    <dgm:cxn modelId="{0804EED8-05EC-4FC4-A2E6-E03DF621DFD8}" type="presParOf" srcId="{AFCA6CB1-9675-45FE-8108-D27B73FA7F50}" destId="{4F1045FB-F001-4B4E-A2D7-320B4004092E}" srcOrd="1" destOrd="0" presId="urn:microsoft.com/office/officeart/2005/8/layout/vList5"/>
    <dgm:cxn modelId="{AE31B28F-3EEC-47DD-ACBA-53F7E0605E1D}" type="presParOf" srcId="{994CFA6A-477B-4020-93DD-38AB75D5209B}" destId="{2B0717DD-5EE8-4DEF-9A5A-C941D85B0939}" srcOrd="1" destOrd="0" presId="urn:microsoft.com/office/officeart/2005/8/layout/vList5"/>
    <dgm:cxn modelId="{2332662E-D5B5-4A21-96F1-57FD9DA96490}" type="presParOf" srcId="{994CFA6A-477B-4020-93DD-38AB75D5209B}" destId="{E91BC88E-19ED-4C76-B188-CE15A78B8049}" srcOrd="2" destOrd="0" presId="urn:microsoft.com/office/officeart/2005/8/layout/vList5"/>
    <dgm:cxn modelId="{62254EED-6685-4292-A243-CECF8EC6B1AE}" type="presParOf" srcId="{E91BC88E-19ED-4C76-B188-CE15A78B8049}" destId="{E8DB9011-0348-4A82-993C-C68B5DE4288D}" srcOrd="0" destOrd="0" presId="urn:microsoft.com/office/officeart/2005/8/layout/vList5"/>
    <dgm:cxn modelId="{4B11E9E2-C966-4375-9F65-5E7454D96200}" type="presParOf" srcId="{E91BC88E-19ED-4C76-B188-CE15A78B8049}" destId="{26DCEFFC-C440-43F8-AF8D-A64EA1B1152B}" srcOrd="1" destOrd="0" presId="urn:microsoft.com/office/officeart/2005/8/layout/vList5"/>
    <dgm:cxn modelId="{CFD761D1-E04B-4469-A23C-0C591FFDF5BB}" type="presParOf" srcId="{994CFA6A-477B-4020-93DD-38AB75D5209B}" destId="{2D4DDD3F-AC35-4D4C-A7D4-EAA1CB086FC9}" srcOrd="3" destOrd="0" presId="urn:microsoft.com/office/officeart/2005/8/layout/vList5"/>
    <dgm:cxn modelId="{E235B059-E44A-41D0-9804-6518BA5ECF06}" type="presParOf" srcId="{994CFA6A-477B-4020-93DD-38AB75D5209B}" destId="{2236F238-55BB-4E85-9167-D222148AC1F5}" srcOrd="4" destOrd="0" presId="urn:microsoft.com/office/officeart/2005/8/layout/vList5"/>
    <dgm:cxn modelId="{3AB9B31F-B633-43F7-9EAA-BF3476C267DA}" type="presParOf" srcId="{2236F238-55BB-4E85-9167-D222148AC1F5}" destId="{398026A4-6194-4846-AF7D-9DBF2B7EE172}" srcOrd="0" destOrd="0" presId="urn:microsoft.com/office/officeart/2005/8/layout/vList5"/>
    <dgm:cxn modelId="{075ABBF8-0D80-4DA4-9ECA-9A589CF5FC9E}" type="presParOf" srcId="{2236F238-55BB-4E85-9167-D222148AC1F5}" destId="{AA4E38FC-5B70-4805-AAE0-B83E172329D6}" srcOrd="1" destOrd="0" presId="urn:microsoft.com/office/officeart/2005/8/layout/vList5"/>
    <dgm:cxn modelId="{311FF7DE-8C35-4749-9784-DFFBDFEFF11A}" type="presParOf" srcId="{994CFA6A-477B-4020-93DD-38AB75D5209B}" destId="{CF5E6BA7-ABAC-4CD4-9A3D-E21379CB077D}" srcOrd="5" destOrd="0" presId="urn:microsoft.com/office/officeart/2005/8/layout/vList5"/>
    <dgm:cxn modelId="{3707F7B8-F5D0-4C15-88E5-E7E60FE1E26C}" type="presParOf" srcId="{994CFA6A-477B-4020-93DD-38AB75D5209B}" destId="{87B7BF37-A4C9-4AB1-8426-0E652FD312DA}" srcOrd="6" destOrd="0" presId="urn:microsoft.com/office/officeart/2005/8/layout/vList5"/>
    <dgm:cxn modelId="{D847175C-979F-4DCA-B6FF-7ECC1A966980}" type="presParOf" srcId="{87B7BF37-A4C9-4AB1-8426-0E652FD312DA}" destId="{C742FD5E-944A-4A80-8E01-1F04769E9394}" srcOrd="0" destOrd="0" presId="urn:microsoft.com/office/officeart/2005/8/layout/vList5"/>
    <dgm:cxn modelId="{D96492BD-6167-457A-AC04-F196CF53C122}" type="presParOf" srcId="{87B7BF37-A4C9-4AB1-8426-0E652FD312DA}" destId="{6F0A6F5B-BD6D-45EC-964F-23C3AD4BE0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CB22D9-1D21-4843-8B45-AF46F76B4142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FA31D162-E070-443E-8197-A11BBC91F4B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dirty="0" smtClean="0">
              <a:latin typeface="Arial" panose="020B0604020202020204" pitchFamily="34" charset="0"/>
              <a:cs typeface="Arial" panose="020B0604020202020204" pitchFamily="34" charset="0"/>
            </a:rPr>
            <a:t>GRUPO 1                     </a:t>
          </a:r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(223 mg /kg)</a:t>
          </a:r>
        </a:p>
        <a:p>
          <a:pPr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FD228-228C-4279-B065-6935A4EE1010}" type="parTrans" cxnId="{65CC5162-AD96-4DFB-8BD6-403DF7104EA9}">
      <dgm:prSet/>
      <dgm:spPr/>
      <dgm:t>
        <a:bodyPr/>
        <a:lstStyle/>
        <a:p>
          <a:endParaRPr lang="es-ES"/>
        </a:p>
      </dgm:t>
    </dgm:pt>
    <dgm:pt modelId="{B9EB146F-6233-43C9-96F6-4C82D2F00D13}" type="sibTrans" cxnId="{65CC5162-AD96-4DFB-8BD6-403DF7104EA9}">
      <dgm:prSet/>
      <dgm:spPr/>
      <dgm:t>
        <a:bodyPr/>
        <a:lstStyle/>
        <a:p>
          <a:endParaRPr lang="es-ES"/>
        </a:p>
      </dgm:t>
    </dgm:pt>
    <dgm:pt modelId="{FB60D56D-620A-47AD-8731-6E0370D152D4}">
      <dgm:prSet/>
      <dgm:spPr/>
      <dgm:t>
        <a:bodyPr/>
        <a:lstStyle/>
        <a:p>
          <a:pPr rtl="0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MACHOS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77262-6E01-4966-932E-CEF7B44D3217}" type="parTrans" cxnId="{CBC0A3FE-DCAC-46D0-9566-4D9C80462070}">
      <dgm:prSet/>
      <dgm:spPr/>
      <dgm:t>
        <a:bodyPr/>
        <a:lstStyle/>
        <a:p>
          <a:endParaRPr lang="es-ES"/>
        </a:p>
      </dgm:t>
    </dgm:pt>
    <dgm:pt modelId="{37E308C5-E80B-4977-93CC-374DD596A3F2}" type="sibTrans" cxnId="{CBC0A3FE-DCAC-46D0-9566-4D9C80462070}">
      <dgm:prSet/>
      <dgm:spPr/>
      <dgm:t>
        <a:bodyPr/>
        <a:lstStyle/>
        <a:p>
          <a:endParaRPr lang="es-ES"/>
        </a:p>
      </dgm:t>
    </dgm:pt>
    <dgm:pt modelId="{563535FC-A699-4B77-8CF3-94A3573A296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GRUPOS 2, 3, 4 y 5</a:t>
          </a:r>
        </a:p>
        <a:p>
          <a:pPr rtl="0">
            <a:lnSpc>
              <a:spcPct val="100000"/>
            </a:lnSpc>
          </a:pPr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(100, 400, 600, 800 mg / kg)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6F98A-ADF1-4479-82CB-B59382663A5F}" type="parTrans" cxnId="{EF096C85-1307-472E-996B-51FA35595D0E}">
      <dgm:prSet/>
      <dgm:spPr/>
      <dgm:t>
        <a:bodyPr/>
        <a:lstStyle/>
        <a:p>
          <a:endParaRPr lang="es-ES"/>
        </a:p>
      </dgm:t>
    </dgm:pt>
    <dgm:pt modelId="{DFAC9E37-EEA9-4066-9609-D254EDE1B5B2}" type="sibTrans" cxnId="{EF096C85-1307-472E-996B-51FA35595D0E}">
      <dgm:prSet/>
      <dgm:spPr/>
      <dgm:t>
        <a:bodyPr/>
        <a:lstStyle/>
        <a:p>
          <a:endParaRPr lang="es-ES"/>
        </a:p>
      </dgm:t>
    </dgm:pt>
    <dgm:pt modelId="{6000BD11-2206-4A9B-BFEB-E2A7F7BE26EA}">
      <dgm:prSet/>
      <dgm:spPr/>
      <dgm:t>
        <a:bodyPr/>
        <a:lstStyle/>
        <a:p>
          <a:pPr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Cambios de comportamiento.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A771C-B049-4F4D-820F-A93C5697413D}" type="parTrans" cxnId="{A9EC225F-2D8F-49F0-9498-64014D655A2E}">
      <dgm:prSet/>
      <dgm:spPr/>
      <dgm:t>
        <a:bodyPr/>
        <a:lstStyle/>
        <a:p>
          <a:endParaRPr lang="es-ES"/>
        </a:p>
      </dgm:t>
    </dgm:pt>
    <dgm:pt modelId="{730E5F44-34D6-459E-A5BA-3A3CFE09F9E3}" type="sibTrans" cxnId="{A9EC225F-2D8F-49F0-9498-64014D655A2E}">
      <dgm:prSet/>
      <dgm:spPr/>
      <dgm:t>
        <a:bodyPr/>
        <a:lstStyle/>
        <a:p>
          <a:endParaRPr lang="es-ES"/>
        </a:p>
      </dgm:t>
    </dgm:pt>
    <dgm:pt modelId="{1456D68A-9847-4689-A16D-A677B5446B9F}">
      <dgm:prSet/>
      <dgm:spPr/>
      <dgm:t>
        <a:bodyPr/>
        <a:lstStyle/>
        <a:p>
          <a:pPr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Un ratón de este grupo murió en el día 5.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8484B-9227-4151-B7A7-BA7B5A353F11}" type="parTrans" cxnId="{6FF695EF-8200-4205-8A6E-E72C7768434C}">
      <dgm:prSet/>
      <dgm:spPr/>
      <dgm:t>
        <a:bodyPr/>
        <a:lstStyle/>
        <a:p>
          <a:endParaRPr lang="es-ES"/>
        </a:p>
      </dgm:t>
    </dgm:pt>
    <dgm:pt modelId="{02F7644B-B805-445B-AB78-83880FA00DC8}" type="sibTrans" cxnId="{6FF695EF-8200-4205-8A6E-E72C7768434C}">
      <dgm:prSet/>
      <dgm:spPr/>
      <dgm:t>
        <a:bodyPr/>
        <a:lstStyle/>
        <a:p>
          <a:endParaRPr lang="es-ES"/>
        </a:p>
      </dgm:t>
    </dgm:pt>
    <dgm:pt modelId="{D261013F-F9D5-411F-938F-E2E98D8968A6}">
      <dgm:prSet/>
      <dgm:spPr/>
      <dgm:t>
        <a:bodyPr/>
        <a:lstStyle/>
        <a:p>
          <a:pPr rtl="0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HEMBRAS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63AC8-7256-4713-ACE8-06AB6D517D62}" type="parTrans" cxnId="{57BDF5E0-53DA-437C-BA93-269EE59C6AF2}">
      <dgm:prSet/>
      <dgm:spPr/>
      <dgm:t>
        <a:bodyPr/>
        <a:lstStyle/>
        <a:p>
          <a:endParaRPr lang="es-ES"/>
        </a:p>
      </dgm:t>
    </dgm:pt>
    <dgm:pt modelId="{7B2FD969-DBF9-4919-AC30-190734683FAE}" type="sibTrans" cxnId="{57BDF5E0-53DA-437C-BA93-269EE59C6AF2}">
      <dgm:prSet/>
      <dgm:spPr/>
      <dgm:t>
        <a:bodyPr/>
        <a:lstStyle/>
        <a:p>
          <a:endParaRPr lang="es-ES"/>
        </a:p>
      </dgm:t>
    </dgm:pt>
    <dgm:pt modelId="{CFC77455-D208-444A-9E7C-E31D158F1626}">
      <dgm:prSet/>
      <dgm:spPr/>
      <dgm:t>
        <a:bodyPr/>
        <a:lstStyle/>
        <a:p>
          <a:pPr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Debilitamiento físico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32409D-8FFC-4C0C-9D6D-5785FA0AB006}" type="parTrans" cxnId="{F5F90A03-8794-4944-AF31-9F8DEEC2CC7E}">
      <dgm:prSet/>
      <dgm:spPr/>
      <dgm:t>
        <a:bodyPr/>
        <a:lstStyle/>
        <a:p>
          <a:endParaRPr lang="es-ES"/>
        </a:p>
      </dgm:t>
    </dgm:pt>
    <dgm:pt modelId="{4F14B8B5-8B4F-43D0-95C0-F7FD224B3333}" type="sibTrans" cxnId="{F5F90A03-8794-4944-AF31-9F8DEEC2CC7E}">
      <dgm:prSet/>
      <dgm:spPr/>
      <dgm:t>
        <a:bodyPr/>
        <a:lstStyle/>
        <a:p>
          <a:endParaRPr lang="es-ES"/>
        </a:p>
      </dgm:t>
    </dgm:pt>
    <dgm:pt modelId="{DA4BD524-D8A0-4B52-977E-8BD097C91FEA}">
      <dgm:prSet/>
      <dgm:spPr/>
      <dgm:t>
        <a:bodyPr/>
        <a:lstStyle/>
        <a:p>
          <a:pPr rtl="0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No mostraron ningún cambio ni signo de toxicidad.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0BFA05-1074-41FD-BA8F-DF6E707B0304}" type="parTrans" cxnId="{E871E15A-B6AD-48E3-9081-BF5609AB0B0D}">
      <dgm:prSet/>
      <dgm:spPr/>
      <dgm:t>
        <a:bodyPr/>
        <a:lstStyle/>
        <a:p>
          <a:endParaRPr lang="es-ES"/>
        </a:p>
      </dgm:t>
    </dgm:pt>
    <dgm:pt modelId="{DFEB9CC4-9B3D-4A73-BE31-1E7AB67A9929}" type="sibTrans" cxnId="{E871E15A-B6AD-48E3-9081-BF5609AB0B0D}">
      <dgm:prSet/>
      <dgm:spPr/>
      <dgm:t>
        <a:bodyPr/>
        <a:lstStyle/>
        <a:p>
          <a:endParaRPr lang="es-ES"/>
        </a:p>
      </dgm:t>
    </dgm:pt>
    <dgm:pt modelId="{8208BB5F-4A13-4F87-8437-F70CB4FA8ECD}">
      <dgm:prSet custT="1"/>
      <dgm:spPr/>
      <dgm:t>
        <a:bodyPr/>
        <a:lstStyle/>
        <a:p>
          <a:pPr rtl="0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No mostraron cambios de comportamiento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4688D1-9B9B-47BF-B03D-79EFD7835221}" type="parTrans" cxnId="{A44E3844-CD5D-46BC-9610-04F51CD42254}">
      <dgm:prSet/>
      <dgm:spPr/>
      <dgm:t>
        <a:bodyPr/>
        <a:lstStyle/>
        <a:p>
          <a:endParaRPr lang="es-ES"/>
        </a:p>
      </dgm:t>
    </dgm:pt>
    <dgm:pt modelId="{9300B255-A31B-43DD-8C1D-2F243EEEEB29}" type="sibTrans" cxnId="{A44E3844-CD5D-46BC-9610-04F51CD42254}">
      <dgm:prSet/>
      <dgm:spPr/>
      <dgm:t>
        <a:bodyPr/>
        <a:lstStyle/>
        <a:p>
          <a:endParaRPr lang="es-ES"/>
        </a:p>
      </dgm:t>
    </dgm:pt>
    <dgm:pt modelId="{C8840DAE-F436-410D-B114-A6A8EE69D2A4}">
      <dgm:prSet custT="1"/>
      <dgm:spPr/>
      <dgm:t>
        <a:bodyPr/>
        <a:lstStyle/>
        <a:p>
          <a:pPr rtl="0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No presentaron signos de toxicidad.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CE3504-AC64-49F4-B28A-6762ABB6F615}" type="parTrans" cxnId="{EB5B1AEC-BCC1-4B2E-A32C-56D56EED657E}">
      <dgm:prSet/>
      <dgm:spPr/>
      <dgm:t>
        <a:bodyPr/>
        <a:lstStyle/>
        <a:p>
          <a:endParaRPr lang="es-ES"/>
        </a:p>
      </dgm:t>
    </dgm:pt>
    <dgm:pt modelId="{EBC8CA64-0B23-4EBC-A38A-EB691D8D845D}" type="sibTrans" cxnId="{EB5B1AEC-BCC1-4B2E-A32C-56D56EED657E}">
      <dgm:prSet/>
      <dgm:spPr/>
      <dgm:t>
        <a:bodyPr/>
        <a:lstStyle/>
        <a:p>
          <a:endParaRPr lang="es-ES"/>
        </a:p>
      </dgm:t>
    </dgm:pt>
    <dgm:pt modelId="{1EFCAF08-2CD9-42D2-8940-76862DE32D9B}" type="pres">
      <dgm:prSet presAssocID="{D3CB22D9-1D21-4843-8B45-AF46F76B41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0334B2-E8F9-4312-8E3D-CFB88953443E}" type="pres">
      <dgm:prSet presAssocID="{FA31D162-E070-443E-8197-A11BBC91F4BD}" presName="composite" presStyleCnt="0"/>
      <dgm:spPr/>
    </dgm:pt>
    <dgm:pt modelId="{CE050C8F-4ABD-41B6-8977-85B9E282BAE4}" type="pres">
      <dgm:prSet presAssocID="{FA31D162-E070-443E-8197-A11BBC91F4B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CBCE3A-8EB9-474C-B5A0-538DB184185A}" type="pres">
      <dgm:prSet presAssocID="{FA31D162-E070-443E-8197-A11BBC91F4B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707A77-8EFD-450D-8DDF-6408BC8DD643}" type="pres">
      <dgm:prSet presAssocID="{B9EB146F-6233-43C9-96F6-4C82D2F00D13}" presName="space" presStyleCnt="0"/>
      <dgm:spPr/>
    </dgm:pt>
    <dgm:pt modelId="{E222D293-1D57-43F3-95D3-05BD59318C25}" type="pres">
      <dgm:prSet presAssocID="{563535FC-A699-4B77-8CF3-94A3573A2966}" presName="composite" presStyleCnt="0"/>
      <dgm:spPr/>
    </dgm:pt>
    <dgm:pt modelId="{081232AE-1ACB-452F-86B1-C73EAFAA26E2}" type="pres">
      <dgm:prSet presAssocID="{563535FC-A699-4B77-8CF3-94A3573A296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5BC292-6BF2-4E36-9F1C-052C9D89216E}" type="pres">
      <dgm:prSet presAssocID="{563535FC-A699-4B77-8CF3-94A3573A296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F90A03-8794-4944-AF31-9F8DEEC2CC7E}" srcId="{FA31D162-E070-443E-8197-A11BBC91F4BD}" destId="{CFC77455-D208-444A-9E7C-E31D158F1626}" srcOrd="1" destOrd="0" parTransId="{BF32409D-8FFC-4C0C-9D6D-5785FA0AB006}" sibTransId="{4F14B8B5-8B4F-43D0-95C0-F7FD224B3333}"/>
    <dgm:cxn modelId="{069D1A6C-6EB7-42FA-8F10-36F24D58402F}" type="presOf" srcId="{FA31D162-E070-443E-8197-A11BBC91F4BD}" destId="{CE050C8F-4ABD-41B6-8977-85B9E282BAE4}" srcOrd="0" destOrd="0" presId="urn:microsoft.com/office/officeart/2005/8/layout/hList1"/>
    <dgm:cxn modelId="{27720A34-5670-41A4-9A0B-37704148842C}" type="presOf" srcId="{8208BB5F-4A13-4F87-8437-F70CB4FA8ECD}" destId="{225BC292-6BF2-4E36-9F1C-052C9D89216E}" srcOrd="0" destOrd="0" presId="urn:microsoft.com/office/officeart/2005/8/layout/hList1"/>
    <dgm:cxn modelId="{E871E15A-B6AD-48E3-9081-BF5609AB0B0D}" srcId="{FA31D162-E070-443E-8197-A11BBC91F4BD}" destId="{DA4BD524-D8A0-4B52-977E-8BD097C91FEA}" srcOrd="5" destOrd="0" parTransId="{600BFA05-1074-41FD-BA8F-DF6E707B0304}" sibTransId="{DFEB9CC4-9B3D-4A73-BE31-1E7AB67A9929}"/>
    <dgm:cxn modelId="{5F788146-AE8E-4190-859F-B56C724F8D44}" type="presOf" srcId="{6000BD11-2206-4A9B-BFEB-E2A7F7BE26EA}" destId="{C2CBCE3A-8EB9-474C-B5A0-538DB184185A}" srcOrd="0" destOrd="2" presId="urn:microsoft.com/office/officeart/2005/8/layout/hList1"/>
    <dgm:cxn modelId="{A9EC225F-2D8F-49F0-9498-64014D655A2E}" srcId="{FA31D162-E070-443E-8197-A11BBC91F4BD}" destId="{6000BD11-2206-4A9B-BFEB-E2A7F7BE26EA}" srcOrd="2" destOrd="0" parTransId="{F07A771C-B049-4F4D-820F-A93C5697413D}" sibTransId="{730E5F44-34D6-459E-A5BA-3A3CFE09F9E3}"/>
    <dgm:cxn modelId="{A44E3844-CD5D-46BC-9610-04F51CD42254}" srcId="{563535FC-A699-4B77-8CF3-94A3573A2966}" destId="{8208BB5F-4A13-4F87-8437-F70CB4FA8ECD}" srcOrd="0" destOrd="0" parTransId="{594688D1-9B9B-47BF-B03D-79EFD7835221}" sibTransId="{9300B255-A31B-43DD-8C1D-2F243EEEEB29}"/>
    <dgm:cxn modelId="{69BE9234-13BC-4535-85E8-4E6F8E65DF55}" type="presOf" srcId="{DA4BD524-D8A0-4B52-977E-8BD097C91FEA}" destId="{C2CBCE3A-8EB9-474C-B5A0-538DB184185A}" srcOrd="0" destOrd="5" presId="urn:microsoft.com/office/officeart/2005/8/layout/hList1"/>
    <dgm:cxn modelId="{CBC0A3FE-DCAC-46D0-9566-4D9C80462070}" srcId="{FA31D162-E070-443E-8197-A11BBC91F4BD}" destId="{FB60D56D-620A-47AD-8731-6E0370D152D4}" srcOrd="0" destOrd="0" parTransId="{F1477262-6E01-4966-932E-CEF7B44D3217}" sibTransId="{37E308C5-E80B-4977-93CC-374DD596A3F2}"/>
    <dgm:cxn modelId="{6FF695EF-8200-4205-8A6E-E72C7768434C}" srcId="{FA31D162-E070-443E-8197-A11BBC91F4BD}" destId="{1456D68A-9847-4689-A16D-A677B5446B9F}" srcOrd="3" destOrd="0" parTransId="{2158484B-9227-4151-B7A7-BA7B5A353F11}" sibTransId="{02F7644B-B805-445B-AB78-83880FA00DC8}"/>
    <dgm:cxn modelId="{F482E242-5E64-4F27-9AEA-53C95872467B}" type="presOf" srcId="{563535FC-A699-4B77-8CF3-94A3573A2966}" destId="{081232AE-1ACB-452F-86B1-C73EAFAA26E2}" srcOrd="0" destOrd="0" presId="urn:microsoft.com/office/officeart/2005/8/layout/hList1"/>
    <dgm:cxn modelId="{1C26C144-4D54-46F0-A51B-1C81A772348E}" type="presOf" srcId="{D261013F-F9D5-411F-938F-E2E98D8968A6}" destId="{C2CBCE3A-8EB9-474C-B5A0-538DB184185A}" srcOrd="0" destOrd="4" presId="urn:microsoft.com/office/officeart/2005/8/layout/hList1"/>
    <dgm:cxn modelId="{2046A451-95B1-4C10-B44C-84CADCDEB305}" type="presOf" srcId="{C8840DAE-F436-410D-B114-A6A8EE69D2A4}" destId="{225BC292-6BF2-4E36-9F1C-052C9D89216E}" srcOrd="0" destOrd="1" presId="urn:microsoft.com/office/officeart/2005/8/layout/hList1"/>
    <dgm:cxn modelId="{EF096C85-1307-472E-996B-51FA35595D0E}" srcId="{D3CB22D9-1D21-4843-8B45-AF46F76B4142}" destId="{563535FC-A699-4B77-8CF3-94A3573A2966}" srcOrd="1" destOrd="0" parTransId="{40B6F98A-ADF1-4479-82CB-B59382663A5F}" sibTransId="{DFAC9E37-EEA9-4066-9609-D254EDE1B5B2}"/>
    <dgm:cxn modelId="{28F7DCF5-AC31-4F10-A122-E11671B325E6}" type="presOf" srcId="{CFC77455-D208-444A-9E7C-E31D158F1626}" destId="{C2CBCE3A-8EB9-474C-B5A0-538DB184185A}" srcOrd="0" destOrd="1" presId="urn:microsoft.com/office/officeart/2005/8/layout/hList1"/>
    <dgm:cxn modelId="{65CC5162-AD96-4DFB-8BD6-403DF7104EA9}" srcId="{D3CB22D9-1D21-4843-8B45-AF46F76B4142}" destId="{FA31D162-E070-443E-8197-A11BBC91F4BD}" srcOrd="0" destOrd="0" parTransId="{C81FD228-228C-4279-B065-6935A4EE1010}" sibTransId="{B9EB146F-6233-43C9-96F6-4C82D2F00D13}"/>
    <dgm:cxn modelId="{27B339AD-4D1D-42AF-BBF8-4775A837A229}" type="presOf" srcId="{FB60D56D-620A-47AD-8731-6E0370D152D4}" destId="{C2CBCE3A-8EB9-474C-B5A0-538DB184185A}" srcOrd="0" destOrd="0" presId="urn:microsoft.com/office/officeart/2005/8/layout/hList1"/>
    <dgm:cxn modelId="{EB5B1AEC-BCC1-4B2E-A32C-56D56EED657E}" srcId="{563535FC-A699-4B77-8CF3-94A3573A2966}" destId="{C8840DAE-F436-410D-B114-A6A8EE69D2A4}" srcOrd="1" destOrd="0" parTransId="{7ACE3504-AC64-49F4-B28A-6762ABB6F615}" sibTransId="{EBC8CA64-0B23-4EBC-A38A-EB691D8D845D}"/>
    <dgm:cxn modelId="{84F320EE-6448-4367-A26A-A28E64FD79B3}" type="presOf" srcId="{1456D68A-9847-4689-A16D-A677B5446B9F}" destId="{C2CBCE3A-8EB9-474C-B5A0-538DB184185A}" srcOrd="0" destOrd="3" presId="urn:microsoft.com/office/officeart/2005/8/layout/hList1"/>
    <dgm:cxn modelId="{57BDF5E0-53DA-437C-BA93-269EE59C6AF2}" srcId="{FA31D162-E070-443E-8197-A11BBC91F4BD}" destId="{D261013F-F9D5-411F-938F-E2E98D8968A6}" srcOrd="4" destOrd="0" parTransId="{A2C63AC8-7256-4713-ACE8-06AB6D517D62}" sibTransId="{7B2FD969-DBF9-4919-AC30-190734683FAE}"/>
    <dgm:cxn modelId="{19226A2C-56C9-42C1-984B-BA65C4797B2A}" type="presOf" srcId="{D3CB22D9-1D21-4843-8B45-AF46F76B4142}" destId="{1EFCAF08-2CD9-42D2-8940-76862DE32D9B}" srcOrd="0" destOrd="0" presId="urn:microsoft.com/office/officeart/2005/8/layout/hList1"/>
    <dgm:cxn modelId="{13A058A8-9FD4-457F-B323-52C45FE0951C}" type="presParOf" srcId="{1EFCAF08-2CD9-42D2-8940-76862DE32D9B}" destId="{9E0334B2-E8F9-4312-8E3D-CFB88953443E}" srcOrd="0" destOrd="0" presId="urn:microsoft.com/office/officeart/2005/8/layout/hList1"/>
    <dgm:cxn modelId="{259220AB-64F6-4F89-874A-FF02593461DB}" type="presParOf" srcId="{9E0334B2-E8F9-4312-8E3D-CFB88953443E}" destId="{CE050C8F-4ABD-41B6-8977-85B9E282BAE4}" srcOrd="0" destOrd="0" presId="urn:microsoft.com/office/officeart/2005/8/layout/hList1"/>
    <dgm:cxn modelId="{E002002E-436A-4162-8AA5-F612348B5198}" type="presParOf" srcId="{9E0334B2-E8F9-4312-8E3D-CFB88953443E}" destId="{C2CBCE3A-8EB9-474C-B5A0-538DB184185A}" srcOrd="1" destOrd="0" presId="urn:microsoft.com/office/officeart/2005/8/layout/hList1"/>
    <dgm:cxn modelId="{1BAF5290-AD0F-4A81-B261-7EBDDAE24970}" type="presParOf" srcId="{1EFCAF08-2CD9-42D2-8940-76862DE32D9B}" destId="{BC707A77-8EFD-450D-8DDF-6408BC8DD643}" srcOrd="1" destOrd="0" presId="urn:microsoft.com/office/officeart/2005/8/layout/hList1"/>
    <dgm:cxn modelId="{2CAFDEA5-DF08-48CF-BE7E-CBE6AC4521DD}" type="presParOf" srcId="{1EFCAF08-2CD9-42D2-8940-76862DE32D9B}" destId="{E222D293-1D57-43F3-95D3-05BD59318C25}" srcOrd="2" destOrd="0" presId="urn:microsoft.com/office/officeart/2005/8/layout/hList1"/>
    <dgm:cxn modelId="{47E4DB58-8FFB-4449-AA76-077750E7CEB2}" type="presParOf" srcId="{E222D293-1D57-43F3-95D3-05BD59318C25}" destId="{081232AE-1ACB-452F-86B1-C73EAFAA26E2}" srcOrd="0" destOrd="0" presId="urn:microsoft.com/office/officeart/2005/8/layout/hList1"/>
    <dgm:cxn modelId="{A842A0B3-C2E5-4A3C-A0BF-100CF0453965}" type="presParOf" srcId="{E222D293-1D57-43F3-95D3-05BD59318C25}" destId="{225BC292-6BF2-4E36-9F1C-052C9D8921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6C93BE-FC3F-445D-83C2-F3B4526C936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5074DD2-1EFD-4E66-9CAE-AFADD1E2D94E}">
      <dgm:prSet/>
      <dgm:spPr/>
      <dgm:t>
        <a:bodyPr/>
        <a:lstStyle/>
        <a:p>
          <a:pPr rtl="0"/>
          <a:r>
            <a:rPr lang="es-EC" dirty="0" smtClean="0"/>
            <a:t>Según Ramos et al.(2017)</a:t>
          </a:r>
          <a:endParaRPr lang="es-EC" dirty="0"/>
        </a:p>
      </dgm:t>
    </dgm:pt>
    <dgm:pt modelId="{49E3440F-8A33-49E1-A301-0A0426CFCBC5}" type="parTrans" cxnId="{55BA662D-547F-4162-B347-4DFEB3068A32}">
      <dgm:prSet/>
      <dgm:spPr/>
      <dgm:t>
        <a:bodyPr/>
        <a:lstStyle/>
        <a:p>
          <a:endParaRPr lang="es-ES"/>
        </a:p>
      </dgm:t>
    </dgm:pt>
    <dgm:pt modelId="{1ABEA14A-04D4-4403-A970-10F03971D42C}" type="sibTrans" cxnId="{55BA662D-547F-4162-B347-4DFEB3068A32}">
      <dgm:prSet/>
      <dgm:spPr/>
      <dgm:t>
        <a:bodyPr/>
        <a:lstStyle/>
        <a:p>
          <a:endParaRPr lang="es-ES"/>
        </a:p>
      </dgm:t>
    </dgm:pt>
    <dgm:pt modelId="{724D19FC-1299-4C31-9ACE-11D121FD95E5}">
      <dgm:prSet/>
      <dgm:spPr/>
      <dgm:t>
        <a:bodyPr/>
        <a:lstStyle/>
        <a:p>
          <a:pPr rtl="0"/>
          <a:r>
            <a:rPr lang="es-EC" dirty="0" err="1" smtClean="0"/>
            <a:t>morfometría</a:t>
          </a:r>
          <a:r>
            <a:rPr lang="es-EC" dirty="0" smtClean="0"/>
            <a:t> de la partícula,</a:t>
          </a:r>
          <a:endParaRPr lang="es-EC" dirty="0"/>
        </a:p>
      </dgm:t>
    </dgm:pt>
    <dgm:pt modelId="{E4B40713-5481-4A99-B38D-CBBB4E5306BD}" type="parTrans" cxnId="{891DC19D-6731-4352-AFAE-1E55D3737EC1}">
      <dgm:prSet/>
      <dgm:spPr/>
      <dgm:t>
        <a:bodyPr/>
        <a:lstStyle/>
        <a:p>
          <a:endParaRPr lang="es-ES"/>
        </a:p>
      </dgm:t>
    </dgm:pt>
    <dgm:pt modelId="{B2ACAA84-F6A1-4D33-B553-595F3A8674C6}" type="sibTrans" cxnId="{891DC19D-6731-4352-AFAE-1E55D3737EC1}">
      <dgm:prSet/>
      <dgm:spPr/>
      <dgm:t>
        <a:bodyPr/>
        <a:lstStyle/>
        <a:p>
          <a:endParaRPr lang="es-ES"/>
        </a:p>
      </dgm:t>
    </dgm:pt>
    <dgm:pt modelId="{7E0B2C96-64A7-4396-8876-89A70B4E7D3E}">
      <dgm:prSet/>
      <dgm:spPr/>
      <dgm:t>
        <a:bodyPr/>
        <a:lstStyle/>
        <a:p>
          <a:pPr rtl="0"/>
          <a:r>
            <a:rPr lang="es-EC" dirty="0" smtClean="0"/>
            <a:t>humedad residual</a:t>
          </a:r>
          <a:endParaRPr lang="es-EC" dirty="0"/>
        </a:p>
      </dgm:t>
    </dgm:pt>
    <dgm:pt modelId="{E270B2EA-FDA7-48C3-ACB0-D1AACACA6CE7}" type="parTrans" cxnId="{30DA6404-66CB-4B49-8352-9338555450C0}">
      <dgm:prSet/>
      <dgm:spPr/>
      <dgm:t>
        <a:bodyPr/>
        <a:lstStyle/>
        <a:p>
          <a:endParaRPr lang="es-ES"/>
        </a:p>
      </dgm:t>
    </dgm:pt>
    <dgm:pt modelId="{45BF1067-17F5-49FB-8882-208A4D7ABF0D}" type="sibTrans" cxnId="{30DA6404-66CB-4B49-8352-9338555450C0}">
      <dgm:prSet/>
      <dgm:spPr/>
      <dgm:t>
        <a:bodyPr/>
        <a:lstStyle/>
        <a:p>
          <a:endParaRPr lang="es-ES"/>
        </a:p>
      </dgm:t>
    </dgm:pt>
    <dgm:pt modelId="{B180F0B8-6FB2-4392-8027-73B8E6E07773}">
      <dgm:prSet/>
      <dgm:spPr/>
      <dgm:t>
        <a:bodyPr/>
        <a:lstStyle/>
        <a:p>
          <a:pPr rtl="0"/>
          <a:r>
            <a:rPr lang="es-EC" dirty="0" smtClean="0"/>
            <a:t>Modificar la concentración de PEG de las NP (</a:t>
          </a:r>
          <a:r>
            <a:rPr lang="es-EC" dirty="0" err="1" smtClean="0"/>
            <a:t>lioprotector</a:t>
          </a:r>
          <a:r>
            <a:rPr lang="es-EC" dirty="0" smtClean="0"/>
            <a:t>) </a:t>
          </a:r>
          <a:r>
            <a:rPr lang="es-EC" dirty="0" err="1" smtClean="0"/>
            <a:t>poloxámeros</a:t>
          </a:r>
          <a:r>
            <a:rPr lang="es-EC" dirty="0" smtClean="0"/>
            <a:t>, las </a:t>
          </a:r>
          <a:r>
            <a:rPr lang="es-EC" dirty="0" err="1" smtClean="0"/>
            <a:t>poloxaminas</a:t>
          </a:r>
          <a:r>
            <a:rPr lang="es-EC" dirty="0" smtClean="0"/>
            <a:t> o </a:t>
          </a:r>
          <a:r>
            <a:rPr lang="es-EC" dirty="0" err="1" smtClean="0"/>
            <a:t>quitosano</a:t>
          </a:r>
          <a:endParaRPr lang="es-EC" dirty="0"/>
        </a:p>
      </dgm:t>
    </dgm:pt>
    <dgm:pt modelId="{4DD07985-57C3-49AD-A7A1-E6CCD845BDFC}" type="parTrans" cxnId="{F4B7174D-E1F1-48FB-8A67-4FF97A41D696}">
      <dgm:prSet/>
      <dgm:spPr/>
      <dgm:t>
        <a:bodyPr/>
        <a:lstStyle/>
        <a:p>
          <a:endParaRPr lang="es-ES"/>
        </a:p>
      </dgm:t>
    </dgm:pt>
    <dgm:pt modelId="{46F7899F-536F-48AB-BBCD-624314984649}" type="sibTrans" cxnId="{F4B7174D-E1F1-48FB-8A67-4FF97A41D696}">
      <dgm:prSet/>
      <dgm:spPr/>
      <dgm:t>
        <a:bodyPr/>
        <a:lstStyle/>
        <a:p>
          <a:endParaRPr lang="es-ES"/>
        </a:p>
      </dgm:t>
    </dgm:pt>
    <dgm:pt modelId="{E7CE8DB3-7E57-41F6-A587-69F167E80913}" type="pres">
      <dgm:prSet presAssocID="{4C6C93BE-FC3F-445D-83C2-F3B4526C93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3F10E1-F4BA-48C6-8B7F-0F95F6C22B0C}" type="pres">
      <dgm:prSet presAssocID="{35074DD2-1EFD-4E66-9CAE-AFADD1E2D94E}" presName="composite" presStyleCnt="0"/>
      <dgm:spPr/>
    </dgm:pt>
    <dgm:pt modelId="{FA4CE33E-37E8-4CA5-9422-584FF19C1331}" type="pres">
      <dgm:prSet presAssocID="{35074DD2-1EFD-4E66-9CAE-AFADD1E2D94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C45BB3-1C22-48B4-9B47-28F22DABA1D9}" type="pres">
      <dgm:prSet presAssocID="{35074DD2-1EFD-4E66-9CAE-AFADD1E2D94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33A467-6F39-40A2-BFD9-691A17EE97D8}" type="presOf" srcId="{35074DD2-1EFD-4E66-9CAE-AFADD1E2D94E}" destId="{FA4CE33E-37E8-4CA5-9422-584FF19C1331}" srcOrd="0" destOrd="0" presId="urn:microsoft.com/office/officeart/2005/8/layout/hList1"/>
    <dgm:cxn modelId="{6CC7A80E-3571-4762-8EBD-7D0A1E7A76FB}" type="presOf" srcId="{724D19FC-1299-4C31-9ACE-11D121FD95E5}" destId="{4AC45BB3-1C22-48B4-9B47-28F22DABA1D9}" srcOrd="0" destOrd="0" presId="urn:microsoft.com/office/officeart/2005/8/layout/hList1"/>
    <dgm:cxn modelId="{5D2D91A4-55CB-463F-9AFB-4938939EACDE}" type="presOf" srcId="{B180F0B8-6FB2-4392-8027-73B8E6E07773}" destId="{4AC45BB3-1C22-48B4-9B47-28F22DABA1D9}" srcOrd="0" destOrd="2" presId="urn:microsoft.com/office/officeart/2005/8/layout/hList1"/>
    <dgm:cxn modelId="{891DC19D-6731-4352-AFAE-1E55D3737EC1}" srcId="{35074DD2-1EFD-4E66-9CAE-AFADD1E2D94E}" destId="{724D19FC-1299-4C31-9ACE-11D121FD95E5}" srcOrd="0" destOrd="0" parTransId="{E4B40713-5481-4A99-B38D-CBBB4E5306BD}" sibTransId="{B2ACAA84-F6A1-4D33-B553-595F3A8674C6}"/>
    <dgm:cxn modelId="{F4B7174D-E1F1-48FB-8A67-4FF97A41D696}" srcId="{35074DD2-1EFD-4E66-9CAE-AFADD1E2D94E}" destId="{B180F0B8-6FB2-4392-8027-73B8E6E07773}" srcOrd="2" destOrd="0" parTransId="{4DD07985-57C3-49AD-A7A1-E6CCD845BDFC}" sibTransId="{46F7899F-536F-48AB-BBCD-624314984649}"/>
    <dgm:cxn modelId="{B02A6344-1337-4375-B94F-4FB73B2C4029}" type="presOf" srcId="{4C6C93BE-FC3F-445D-83C2-F3B4526C9366}" destId="{E7CE8DB3-7E57-41F6-A587-69F167E80913}" srcOrd="0" destOrd="0" presId="urn:microsoft.com/office/officeart/2005/8/layout/hList1"/>
    <dgm:cxn modelId="{2B1C2735-6B06-487C-9876-8DDEC85DADE4}" type="presOf" srcId="{7E0B2C96-64A7-4396-8876-89A70B4E7D3E}" destId="{4AC45BB3-1C22-48B4-9B47-28F22DABA1D9}" srcOrd="0" destOrd="1" presId="urn:microsoft.com/office/officeart/2005/8/layout/hList1"/>
    <dgm:cxn modelId="{55BA662D-547F-4162-B347-4DFEB3068A32}" srcId="{4C6C93BE-FC3F-445D-83C2-F3B4526C9366}" destId="{35074DD2-1EFD-4E66-9CAE-AFADD1E2D94E}" srcOrd="0" destOrd="0" parTransId="{49E3440F-8A33-49E1-A301-0A0426CFCBC5}" sibTransId="{1ABEA14A-04D4-4403-A970-10F03971D42C}"/>
    <dgm:cxn modelId="{30DA6404-66CB-4B49-8352-9338555450C0}" srcId="{35074DD2-1EFD-4E66-9CAE-AFADD1E2D94E}" destId="{7E0B2C96-64A7-4396-8876-89A70B4E7D3E}" srcOrd="1" destOrd="0" parTransId="{E270B2EA-FDA7-48C3-ACB0-D1AACACA6CE7}" sibTransId="{45BF1067-17F5-49FB-8882-208A4D7ABF0D}"/>
    <dgm:cxn modelId="{1A5A1736-7CB6-46DB-AAB6-A6346A46927C}" type="presParOf" srcId="{E7CE8DB3-7E57-41F6-A587-69F167E80913}" destId="{7A3F10E1-F4BA-48C6-8B7F-0F95F6C22B0C}" srcOrd="0" destOrd="0" presId="urn:microsoft.com/office/officeart/2005/8/layout/hList1"/>
    <dgm:cxn modelId="{1DE7F65A-730E-44D5-B5E4-13222532F853}" type="presParOf" srcId="{7A3F10E1-F4BA-48C6-8B7F-0F95F6C22B0C}" destId="{FA4CE33E-37E8-4CA5-9422-584FF19C1331}" srcOrd="0" destOrd="0" presId="urn:microsoft.com/office/officeart/2005/8/layout/hList1"/>
    <dgm:cxn modelId="{3912E0BA-0AA1-487B-ABEC-F8C1AD11ED33}" type="presParOf" srcId="{7A3F10E1-F4BA-48C6-8B7F-0F95F6C22B0C}" destId="{4AC45BB3-1C22-48B4-9B47-28F22DABA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9F838-ACBE-4F63-AEB0-EA7901ABA239}">
      <dsp:nvSpPr>
        <dsp:cNvPr id="0" name=""/>
        <dsp:cNvSpPr/>
      </dsp:nvSpPr>
      <dsp:spPr>
        <a:xfrm>
          <a:off x="266677" y="33450"/>
          <a:ext cx="3967801" cy="83967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Perfil de toxicidad de una sustancia</a:t>
          </a:r>
          <a:endParaRPr lang="es-EC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677" y="33450"/>
        <a:ext cx="3967801" cy="839677"/>
      </dsp:txXfrm>
    </dsp:sp>
    <dsp:sp modelId="{CEB0BF28-69DC-49EC-B587-38E73CC73A92}">
      <dsp:nvSpPr>
        <dsp:cNvPr id="0" name=""/>
        <dsp:cNvSpPr/>
      </dsp:nvSpPr>
      <dsp:spPr>
        <a:xfrm>
          <a:off x="266677" y="873127"/>
          <a:ext cx="3967801" cy="457660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Impacto en la estructura y funcionalidad de los órganos. 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Dosificación, especie, y vía de administración. 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Maximizar la seguridad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Minimizar el riesgo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Establecer los órganos deben ser monitoreados.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677" y="873127"/>
        <a:ext cx="3967801" cy="4576601"/>
      </dsp:txXfrm>
    </dsp:sp>
    <dsp:sp modelId="{D7593E18-D43F-4561-8CAE-7802E135A58B}">
      <dsp:nvSpPr>
        <dsp:cNvPr id="0" name=""/>
        <dsp:cNvSpPr/>
      </dsp:nvSpPr>
      <dsp:spPr>
        <a:xfrm>
          <a:off x="4523335" y="33450"/>
          <a:ext cx="3967801" cy="83967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Perfil de toxicidad de las PLGA NP</a:t>
          </a:r>
          <a:endParaRPr lang="es-EC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3335" y="33450"/>
        <a:ext cx="3967801" cy="839677"/>
      </dsp:txXfrm>
    </dsp:sp>
    <dsp:sp modelId="{AB1AE4A3-FA95-414F-9B47-49A6FF0A4A46}">
      <dsp:nvSpPr>
        <dsp:cNvPr id="0" name=""/>
        <dsp:cNvSpPr/>
      </dsp:nvSpPr>
      <dsp:spPr>
        <a:xfrm>
          <a:off x="4523335" y="873127"/>
          <a:ext cx="3967801" cy="457660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se ha evaluado directamente los efectos del PLGA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se conoce la concentración exacta de polímero de las formulaciones. 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síntesis emplea solventes tóxicos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Evaluar </a:t>
          </a:r>
          <a:r>
            <a:rPr lang="es-EC" sz="1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 vivo</a:t>
          </a: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posteriores </a:t>
          </a:r>
          <a:r>
            <a:rPr lang="es-EC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nanoformulaciones</a:t>
          </a: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basadas en PLGA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3335" y="873127"/>
        <a:ext cx="3967801" cy="4576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7347-67F9-4B39-8632-1365F33CD9C2}">
      <dsp:nvSpPr>
        <dsp:cNvPr id="0" name=""/>
        <dsp:cNvSpPr/>
      </dsp:nvSpPr>
      <dsp:spPr>
        <a:xfrm>
          <a:off x="-2454517" y="-381224"/>
          <a:ext cx="2947478" cy="2947478"/>
        </a:xfrm>
        <a:prstGeom prst="blockArc">
          <a:avLst>
            <a:gd name="adj1" fmla="val 18900000"/>
            <a:gd name="adj2" fmla="val 2700000"/>
            <a:gd name="adj3" fmla="val 7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0324F-1DA5-4D85-986F-E29F7839F0E3}">
      <dsp:nvSpPr>
        <dsp:cNvPr id="0" name=""/>
        <dsp:cNvSpPr/>
      </dsp:nvSpPr>
      <dsp:spPr>
        <a:xfrm>
          <a:off x="401662" y="312153"/>
          <a:ext cx="3696701" cy="624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4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Determinación de la dosis del fármaco </a:t>
          </a:r>
          <a:r>
            <a:rPr lang="es-EC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HPLC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662" y="312153"/>
        <a:ext cx="3696701" cy="624219"/>
      </dsp:txXfrm>
    </dsp:sp>
    <dsp:sp modelId="{9AB6E28F-1C8C-4E4C-9699-258BF31C1CC2}">
      <dsp:nvSpPr>
        <dsp:cNvPr id="0" name=""/>
        <dsp:cNvSpPr/>
      </dsp:nvSpPr>
      <dsp:spPr>
        <a:xfrm>
          <a:off x="11526" y="234125"/>
          <a:ext cx="780273" cy="7802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6C78322-ADBC-4EFB-AF2E-9F781DBF40A6}">
      <dsp:nvSpPr>
        <dsp:cNvPr id="0" name=""/>
        <dsp:cNvSpPr/>
      </dsp:nvSpPr>
      <dsp:spPr>
        <a:xfrm>
          <a:off x="401662" y="1248656"/>
          <a:ext cx="3696701" cy="624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4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Estimación de la dosis de PLGA por el porcentaje de encapsulación.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662" y="1248656"/>
        <a:ext cx="3696701" cy="624219"/>
      </dsp:txXfrm>
    </dsp:sp>
    <dsp:sp modelId="{A1E5F1D6-2703-48DB-9737-EC63467A57D0}">
      <dsp:nvSpPr>
        <dsp:cNvPr id="0" name=""/>
        <dsp:cNvSpPr/>
      </dsp:nvSpPr>
      <dsp:spPr>
        <a:xfrm>
          <a:off x="11526" y="1170629"/>
          <a:ext cx="780273" cy="7802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138D6-975B-47E1-A9A6-82831D1D44CC}">
      <dsp:nvSpPr>
        <dsp:cNvPr id="0" name=""/>
        <dsp:cNvSpPr/>
      </dsp:nvSpPr>
      <dsp:spPr>
        <a:xfrm>
          <a:off x="48257" y="3171"/>
          <a:ext cx="3186990" cy="1912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16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Reemplazo de este buffer. </a:t>
          </a:r>
        </a:p>
        <a:p>
          <a:pPr lvl="0" algn="ctr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Solución de PLGA NP en agua destilada, producto de la destilación al vacío.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57" y="3171"/>
        <a:ext cx="3186990" cy="1912194"/>
      </dsp:txXfrm>
    </dsp:sp>
    <dsp:sp modelId="{0FDA1E29-2577-4AC6-B62D-ADA487B1CD65}">
      <dsp:nvSpPr>
        <dsp:cNvPr id="0" name=""/>
        <dsp:cNvSpPr/>
      </dsp:nvSpPr>
      <dsp:spPr>
        <a:xfrm>
          <a:off x="3553947" y="3171"/>
          <a:ext cx="3186990" cy="1912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16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Estudiar el uso de PEG y su rol como agente protector frente a la liofilización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3947" y="3171"/>
        <a:ext cx="3186990" cy="1912194"/>
      </dsp:txXfrm>
    </dsp:sp>
    <dsp:sp modelId="{93D6D3CE-940D-45D5-9B84-0618DBD1D0D8}">
      <dsp:nvSpPr>
        <dsp:cNvPr id="0" name=""/>
        <dsp:cNvSpPr/>
      </dsp:nvSpPr>
      <dsp:spPr>
        <a:xfrm>
          <a:off x="7059636" y="3171"/>
          <a:ext cx="3186990" cy="1912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16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Método para determinar la concentración de PLGA NP de una solución filtrada mediante.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9636" y="3171"/>
        <a:ext cx="3186990" cy="1912194"/>
      </dsp:txXfrm>
    </dsp:sp>
    <dsp:sp modelId="{14D1BF19-FEC5-4514-A62A-4B4C99D14044}">
      <dsp:nvSpPr>
        <dsp:cNvPr id="0" name=""/>
        <dsp:cNvSpPr/>
      </dsp:nvSpPr>
      <dsp:spPr>
        <a:xfrm>
          <a:off x="3553947" y="2234064"/>
          <a:ext cx="3186990" cy="1912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16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cálculo de la DL50 por vía intravenosa, también puede ser motivo de estudio.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3947" y="2234064"/>
        <a:ext cx="3186990" cy="1912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E253B-4D99-418E-94BC-A3EB253C866F}">
      <dsp:nvSpPr>
        <dsp:cNvPr id="0" name=""/>
        <dsp:cNvSpPr/>
      </dsp:nvSpPr>
      <dsp:spPr>
        <a:xfrm>
          <a:off x="0" y="93468"/>
          <a:ext cx="9679085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general </a:t>
          </a:r>
          <a:endParaRPr lang="es-EC" sz="23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119741"/>
        <a:ext cx="9626539" cy="485654"/>
      </dsp:txXfrm>
    </dsp:sp>
    <dsp:sp modelId="{311FEA31-2034-435C-B329-490EDD60015C}">
      <dsp:nvSpPr>
        <dsp:cNvPr id="0" name=""/>
        <dsp:cNvSpPr/>
      </dsp:nvSpPr>
      <dsp:spPr>
        <a:xfrm>
          <a:off x="0" y="631669"/>
          <a:ext cx="9679085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311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Evaluar la Dosis Letal Media (DL50) de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ácido poli(láctico-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glicólico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) (PLGA) administradas por vía oral en ratones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Balb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/ c.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31669"/>
        <a:ext cx="9679085" cy="1428300"/>
      </dsp:txXfrm>
    </dsp:sp>
    <dsp:sp modelId="{2061B07E-9C22-4D54-A9D6-ABBD7F854B3D}">
      <dsp:nvSpPr>
        <dsp:cNvPr id="0" name=""/>
        <dsp:cNvSpPr/>
      </dsp:nvSpPr>
      <dsp:spPr>
        <a:xfrm>
          <a:off x="0" y="1744581"/>
          <a:ext cx="9679085" cy="538200"/>
        </a:xfrm>
        <a:prstGeom prst="roundRect">
          <a:avLst/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 Específicos </a:t>
          </a:r>
          <a:endParaRPr lang="es-EC" sz="23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1770854"/>
        <a:ext cx="9626539" cy="485654"/>
      </dsp:txXfrm>
    </dsp:sp>
    <dsp:sp modelId="{3755C8B1-8CDF-4ACD-9C8D-249CC2CF4A51}">
      <dsp:nvSpPr>
        <dsp:cNvPr id="0" name=""/>
        <dsp:cNvSpPr/>
      </dsp:nvSpPr>
      <dsp:spPr>
        <a:xfrm>
          <a:off x="0" y="2598169"/>
          <a:ext cx="9679085" cy="190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311" tIns="29210" rIns="163576" bIns="29210" numCol="1" spcCol="127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Sintetizar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PLGA por el método de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nanoprecipitación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Eliminar totalmente el solvente de síntesis de las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PLGA mediante destilación al vacío y liofilización. 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Determinar la Dosis Letal Media (DL50) de las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PLGA mediante el Método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Bliss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 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Determinar si el sexo de los animales influye en su respuesta ante la administración oral de diferentes dosis de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PLGA.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98169"/>
        <a:ext cx="9679085" cy="1904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C2F16-5E93-4B6B-AF11-4836E19B60A2}">
      <dsp:nvSpPr>
        <dsp:cNvPr id="0" name=""/>
        <dsp:cNvSpPr/>
      </dsp:nvSpPr>
      <dsp:spPr>
        <a:xfrm>
          <a:off x="0" y="83474"/>
          <a:ext cx="3045825" cy="6730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Carácterísticas</a:t>
          </a:r>
          <a:r>
            <a:rPr lang="es-EC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de las </a:t>
          </a:r>
          <a:r>
            <a:rPr lang="es-EC" sz="19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nanopartículas</a:t>
          </a:r>
          <a:r>
            <a:rPr lang="es-EC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3474"/>
        <a:ext cx="3045825" cy="673036"/>
      </dsp:txXfrm>
    </dsp:sp>
    <dsp:sp modelId="{8D19434C-9455-404F-9EE2-DFB43F981265}">
      <dsp:nvSpPr>
        <dsp:cNvPr id="0" name=""/>
        <dsp:cNvSpPr/>
      </dsp:nvSpPr>
      <dsp:spPr>
        <a:xfrm>
          <a:off x="0" y="765112"/>
          <a:ext cx="3045825" cy="138210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tamaño pequeño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composición química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gran área de superficie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forma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65112"/>
        <a:ext cx="3045825" cy="1382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FC3B8-84A6-4A91-AE3A-E62A4E078395}">
      <dsp:nvSpPr>
        <dsp:cNvPr id="0" name=""/>
        <dsp:cNvSpPr/>
      </dsp:nvSpPr>
      <dsp:spPr>
        <a:xfrm>
          <a:off x="0" y="0"/>
          <a:ext cx="3045823" cy="950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Toxicidad Aguda</a:t>
          </a:r>
          <a:endParaRPr lang="es-EC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3045823" cy="950400"/>
      </dsp:txXfrm>
    </dsp:sp>
    <dsp:sp modelId="{3B150839-39B0-4205-A2E5-4E7260025DB4}">
      <dsp:nvSpPr>
        <dsp:cNvPr id="0" name=""/>
        <dsp:cNvSpPr/>
      </dsp:nvSpPr>
      <dsp:spPr>
        <a:xfrm>
          <a:off x="0" y="961072"/>
          <a:ext cx="3045823" cy="153994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Puede ser expresada por la DL50, es decir, la dosis que produce la muerte en el 50% de los animales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Base legal para trabajo con animales en Ecuador Art. 147 del Código Orgánico de Ambiente de la República del Ecuador</a:t>
          </a:r>
          <a:endParaRPr lang="es-EC" sz="1400" b="0" kern="12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961072"/>
        <a:ext cx="3045823" cy="1539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82D22-91AB-4051-807F-2AE77AFDD82C}">
      <dsp:nvSpPr>
        <dsp:cNvPr id="0" name=""/>
        <dsp:cNvSpPr/>
      </dsp:nvSpPr>
      <dsp:spPr>
        <a:xfrm>
          <a:off x="4604" y="1061291"/>
          <a:ext cx="2013132" cy="249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Las PLGA NP fueron disueltas en buffer PBS pH 7.4 </a:t>
          </a:r>
          <a:r>
            <a:rPr lang="es-EC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autoclavado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homogenizadas utilizando el </a:t>
          </a:r>
          <a:r>
            <a:rPr lang="es-EC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vórtex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67" y="1120254"/>
        <a:ext cx="1895206" cy="2376274"/>
      </dsp:txXfrm>
    </dsp:sp>
    <dsp:sp modelId="{6F725A8F-D88D-4E43-9CFC-95507B292BC5}">
      <dsp:nvSpPr>
        <dsp:cNvPr id="0" name=""/>
        <dsp:cNvSpPr/>
      </dsp:nvSpPr>
      <dsp:spPr>
        <a:xfrm>
          <a:off x="2219050" y="2058763"/>
          <a:ext cx="426784" cy="499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9050" y="2158614"/>
        <a:ext cx="298749" cy="299554"/>
      </dsp:txXfrm>
    </dsp:sp>
    <dsp:sp modelId="{76272733-532C-4CAE-8EE7-ABC048E4B226}">
      <dsp:nvSpPr>
        <dsp:cNvPr id="0" name=""/>
        <dsp:cNvSpPr/>
      </dsp:nvSpPr>
      <dsp:spPr>
        <a:xfrm>
          <a:off x="2822990" y="1061291"/>
          <a:ext cx="2013132" cy="249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base a la bibliografía consultada </a:t>
          </a:r>
        </a:p>
        <a:p>
          <a:pPr lvl="0" algn="ctr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Dosis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Incial</a:t>
          </a: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: 223 mg / kg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1953" y="1120254"/>
        <a:ext cx="1895206" cy="2376274"/>
      </dsp:txXfrm>
    </dsp:sp>
    <dsp:sp modelId="{4994B12D-2BD2-47B0-A0BC-22FCDA6FD81F}">
      <dsp:nvSpPr>
        <dsp:cNvPr id="0" name=""/>
        <dsp:cNvSpPr/>
      </dsp:nvSpPr>
      <dsp:spPr>
        <a:xfrm>
          <a:off x="5037436" y="2058763"/>
          <a:ext cx="426784" cy="499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7436" y="2158614"/>
        <a:ext cx="298749" cy="299554"/>
      </dsp:txXfrm>
    </dsp:sp>
    <dsp:sp modelId="{72E16D39-91F4-4B29-A18F-D14AD8118C10}">
      <dsp:nvSpPr>
        <dsp:cNvPr id="0" name=""/>
        <dsp:cNvSpPr/>
      </dsp:nvSpPr>
      <dsp:spPr>
        <a:xfrm>
          <a:off x="5641376" y="1061291"/>
          <a:ext cx="2013132" cy="249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realizaron pruebas con dosis de 100, 400, 600 y 800 mg / kg.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0339" y="1120254"/>
        <a:ext cx="1895206" cy="2376274"/>
      </dsp:txXfrm>
    </dsp:sp>
    <dsp:sp modelId="{7D48D71E-30F2-4D18-9C5F-69EBCAC8C870}">
      <dsp:nvSpPr>
        <dsp:cNvPr id="0" name=""/>
        <dsp:cNvSpPr/>
      </dsp:nvSpPr>
      <dsp:spPr>
        <a:xfrm>
          <a:off x="7855822" y="2058763"/>
          <a:ext cx="426784" cy="499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55822" y="2158614"/>
        <a:ext cx="298749" cy="299554"/>
      </dsp:txXfrm>
    </dsp:sp>
    <dsp:sp modelId="{641ADFF3-FC9A-400E-8BBB-80F32AC633B6}">
      <dsp:nvSpPr>
        <dsp:cNvPr id="0" name=""/>
        <dsp:cNvSpPr/>
      </dsp:nvSpPr>
      <dsp:spPr>
        <a:xfrm>
          <a:off x="8459762" y="1061291"/>
          <a:ext cx="2013132" cy="249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Las dosis de 600 y 800 mg / kg tuvieron que ser filtradas a través de una membrana estéril  (0,45 µm)  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18725" y="1120254"/>
        <a:ext cx="1895206" cy="23762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045FB-F001-4B4E-A2D7-320B4004092E}">
      <dsp:nvSpPr>
        <dsp:cNvPr id="0" name=""/>
        <dsp:cNvSpPr/>
      </dsp:nvSpPr>
      <dsp:spPr>
        <a:xfrm rot="5400000">
          <a:off x="3216622" y="-1158455"/>
          <a:ext cx="905544" cy="345354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Laboratorio de Inmunología y Virología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42621" y="159751"/>
        <a:ext cx="3409343" cy="817134"/>
      </dsp:txXfrm>
    </dsp:sp>
    <dsp:sp modelId="{73FF4CDE-DDF7-4864-96C2-64F7B5FDD426}">
      <dsp:nvSpPr>
        <dsp:cNvPr id="0" name=""/>
        <dsp:cNvSpPr/>
      </dsp:nvSpPr>
      <dsp:spPr>
        <a:xfrm>
          <a:off x="0" y="2353"/>
          <a:ext cx="1942620" cy="11319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Ubicación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56" y="57609"/>
        <a:ext cx="1832108" cy="1021418"/>
      </dsp:txXfrm>
    </dsp:sp>
    <dsp:sp modelId="{26DCEFFC-C440-43F8-AF8D-A64EA1B1152B}">
      <dsp:nvSpPr>
        <dsp:cNvPr id="0" name=""/>
        <dsp:cNvSpPr/>
      </dsp:nvSpPr>
      <dsp:spPr>
        <a:xfrm rot="5400000">
          <a:off x="3216622" y="30071"/>
          <a:ext cx="905544" cy="345354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Jaula convencional 425x276x153 cm estándar tipo 3.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42621" y="1348278"/>
        <a:ext cx="3409343" cy="817134"/>
      </dsp:txXfrm>
    </dsp:sp>
    <dsp:sp modelId="{E8DB9011-0348-4A82-993C-C68B5DE4288D}">
      <dsp:nvSpPr>
        <dsp:cNvPr id="0" name=""/>
        <dsp:cNvSpPr/>
      </dsp:nvSpPr>
      <dsp:spPr>
        <a:xfrm>
          <a:off x="0" y="1190880"/>
          <a:ext cx="1942620" cy="11319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baseline="0" smtClean="0">
              <a:latin typeface="Arial" panose="020B0604020202020204" pitchFamily="34" charset="0"/>
              <a:cs typeface="Arial" panose="020B0604020202020204" pitchFamily="34" charset="0"/>
            </a:rPr>
            <a:t>Contención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56" y="1246136"/>
        <a:ext cx="1832108" cy="1021418"/>
      </dsp:txXfrm>
    </dsp:sp>
    <dsp:sp modelId="{AA4E38FC-5B70-4805-AAE0-B83E172329D6}">
      <dsp:nvSpPr>
        <dsp:cNvPr id="0" name=""/>
        <dsp:cNvSpPr/>
      </dsp:nvSpPr>
      <dsp:spPr>
        <a:xfrm rot="5400000">
          <a:off x="3216622" y="1218599"/>
          <a:ext cx="905544" cy="345354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Machos y hembras separados (5 por jaula)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42621" y="2536806"/>
        <a:ext cx="3409343" cy="817134"/>
      </dsp:txXfrm>
    </dsp:sp>
    <dsp:sp modelId="{398026A4-6194-4846-AF7D-9DBF2B7EE172}">
      <dsp:nvSpPr>
        <dsp:cNvPr id="0" name=""/>
        <dsp:cNvSpPr/>
      </dsp:nvSpPr>
      <dsp:spPr>
        <a:xfrm>
          <a:off x="0" y="2379407"/>
          <a:ext cx="1942620" cy="11319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Distribución o densidad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56" y="2434663"/>
        <a:ext cx="1832108" cy="1021418"/>
      </dsp:txXfrm>
    </dsp:sp>
    <dsp:sp modelId="{6F0A6F5B-BD6D-45EC-964F-23C3AD4BE042}">
      <dsp:nvSpPr>
        <dsp:cNvPr id="0" name=""/>
        <dsp:cNvSpPr/>
      </dsp:nvSpPr>
      <dsp:spPr>
        <a:xfrm rot="5400000">
          <a:off x="3216622" y="2407126"/>
          <a:ext cx="905544" cy="345354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Acceso libre a alimento y agua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42621" y="3725333"/>
        <a:ext cx="3409343" cy="817134"/>
      </dsp:txXfrm>
    </dsp:sp>
    <dsp:sp modelId="{C742FD5E-944A-4A80-8E01-1F04769E9394}">
      <dsp:nvSpPr>
        <dsp:cNvPr id="0" name=""/>
        <dsp:cNvSpPr/>
      </dsp:nvSpPr>
      <dsp:spPr>
        <a:xfrm>
          <a:off x="0" y="3567934"/>
          <a:ext cx="1942620" cy="11319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Alimentación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56" y="3623190"/>
        <a:ext cx="1832108" cy="1021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045FB-F001-4B4E-A2D7-320B4004092E}">
      <dsp:nvSpPr>
        <dsp:cNvPr id="0" name=""/>
        <dsp:cNvSpPr/>
      </dsp:nvSpPr>
      <dsp:spPr>
        <a:xfrm rot="5400000">
          <a:off x="3516633" y="-1275913"/>
          <a:ext cx="901406" cy="37339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Luz, temperatura, humedad, ruidos y vibraciones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00355" y="184368"/>
        <a:ext cx="3689961" cy="813400"/>
      </dsp:txXfrm>
    </dsp:sp>
    <dsp:sp modelId="{73FF4CDE-DDF7-4864-96C2-64F7B5FDD426}">
      <dsp:nvSpPr>
        <dsp:cNvPr id="0" name=""/>
        <dsp:cNvSpPr/>
      </dsp:nvSpPr>
      <dsp:spPr>
        <a:xfrm>
          <a:off x="0" y="2342"/>
          <a:ext cx="2100354" cy="11267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Control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04" y="57346"/>
        <a:ext cx="1990346" cy="1016749"/>
      </dsp:txXfrm>
    </dsp:sp>
    <dsp:sp modelId="{26DCEFFC-C440-43F8-AF8D-A64EA1B1152B}">
      <dsp:nvSpPr>
        <dsp:cNvPr id="0" name=""/>
        <dsp:cNvSpPr/>
      </dsp:nvSpPr>
      <dsp:spPr>
        <a:xfrm rot="5400000">
          <a:off x="3516633" y="-118165"/>
          <a:ext cx="901406" cy="37339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Personal autorizado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00355" y="1342116"/>
        <a:ext cx="3689961" cy="813400"/>
      </dsp:txXfrm>
    </dsp:sp>
    <dsp:sp modelId="{E8DB9011-0348-4A82-993C-C68B5DE4288D}">
      <dsp:nvSpPr>
        <dsp:cNvPr id="0" name=""/>
        <dsp:cNvSpPr/>
      </dsp:nvSpPr>
      <dsp:spPr>
        <a:xfrm>
          <a:off x="0" y="1185438"/>
          <a:ext cx="2100354" cy="11267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Acceso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04" y="1240442"/>
        <a:ext cx="1990346" cy="1016749"/>
      </dsp:txXfrm>
    </dsp:sp>
    <dsp:sp modelId="{AA4E38FC-5B70-4805-AAE0-B83E172329D6}">
      <dsp:nvSpPr>
        <dsp:cNvPr id="0" name=""/>
        <dsp:cNvSpPr/>
      </dsp:nvSpPr>
      <dsp:spPr>
        <a:xfrm rot="5400000">
          <a:off x="3516633" y="1064930"/>
          <a:ext cx="901406" cy="37339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Dos veces por semana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00355" y="2525212"/>
        <a:ext cx="3689961" cy="813400"/>
      </dsp:txXfrm>
    </dsp:sp>
    <dsp:sp modelId="{398026A4-6194-4846-AF7D-9DBF2B7EE172}">
      <dsp:nvSpPr>
        <dsp:cNvPr id="0" name=""/>
        <dsp:cNvSpPr/>
      </dsp:nvSpPr>
      <dsp:spPr>
        <a:xfrm>
          <a:off x="0" y="2368533"/>
          <a:ext cx="2100354" cy="11267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Aseo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04" y="2423537"/>
        <a:ext cx="1990346" cy="1016749"/>
      </dsp:txXfrm>
    </dsp:sp>
    <dsp:sp modelId="{6F0A6F5B-BD6D-45EC-964F-23C3AD4BE042}">
      <dsp:nvSpPr>
        <dsp:cNvPr id="0" name=""/>
        <dsp:cNvSpPr/>
      </dsp:nvSpPr>
      <dsp:spPr>
        <a:xfrm rot="5400000">
          <a:off x="3516633" y="2248025"/>
          <a:ext cx="901406" cy="37339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18-22°C y 30-70%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00355" y="3708307"/>
        <a:ext cx="3689961" cy="813400"/>
      </dsp:txXfrm>
    </dsp:sp>
    <dsp:sp modelId="{C742FD5E-944A-4A80-8E01-1F04769E9394}">
      <dsp:nvSpPr>
        <dsp:cNvPr id="0" name=""/>
        <dsp:cNvSpPr/>
      </dsp:nvSpPr>
      <dsp:spPr>
        <a:xfrm>
          <a:off x="0" y="3540755"/>
          <a:ext cx="2100354" cy="11267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Temperatura y Humedad relativa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04" y="3595759"/>
        <a:ext cx="1990346" cy="10167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0C8F-4ABD-41B6-8977-85B9E282BAE4}">
      <dsp:nvSpPr>
        <dsp:cNvPr id="0" name=""/>
        <dsp:cNvSpPr/>
      </dsp:nvSpPr>
      <dsp:spPr>
        <a:xfrm>
          <a:off x="23" y="84347"/>
          <a:ext cx="2293707" cy="81128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GRUPO 1                     </a:t>
          </a: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(223 mg /kg)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" y="84347"/>
        <a:ext cx="2293707" cy="811283"/>
      </dsp:txXfrm>
    </dsp:sp>
    <dsp:sp modelId="{C2CBCE3A-8EB9-474C-B5A0-538DB184185A}">
      <dsp:nvSpPr>
        <dsp:cNvPr id="0" name=""/>
        <dsp:cNvSpPr/>
      </dsp:nvSpPr>
      <dsp:spPr>
        <a:xfrm>
          <a:off x="23" y="895631"/>
          <a:ext cx="2293707" cy="234697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MACHOS</a:t>
          </a:r>
          <a:endParaRPr lang="es-EC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Debilitamiento físico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Cambios de comportamiento. 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Un ratón de este grupo murió en el día 5. 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HEMBRAS</a:t>
          </a:r>
          <a:endParaRPr lang="es-EC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mostraron ningún cambio ni signo de toxicidad. 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" y="895631"/>
        <a:ext cx="2293707" cy="2346975"/>
      </dsp:txXfrm>
    </dsp:sp>
    <dsp:sp modelId="{081232AE-1ACB-452F-86B1-C73EAFAA26E2}">
      <dsp:nvSpPr>
        <dsp:cNvPr id="0" name=""/>
        <dsp:cNvSpPr/>
      </dsp:nvSpPr>
      <dsp:spPr>
        <a:xfrm>
          <a:off x="2614849" y="84347"/>
          <a:ext cx="2293707" cy="81128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GRUPOS 2, 3, 4 y 5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(100, 400, 600, 800 mg / kg)</a:t>
          </a:r>
          <a:endParaRPr lang="es-EC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4849" y="84347"/>
        <a:ext cx="2293707" cy="811283"/>
      </dsp:txXfrm>
    </dsp:sp>
    <dsp:sp modelId="{225BC292-6BF2-4E36-9F1C-052C9D89216E}">
      <dsp:nvSpPr>
        <dsp:cNvPr id="0" name=""/>
        <dsp:cNvSpPr/>
      </dsp:nvSpPr>
      <dsp:spPr>
        <a:xfrm>
          <a:off x="2614849" y="895631"/>
          <a:ext cx="2293707" cy="234697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mostraron cambios de comportamiento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presentaron signos de toxicidad.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4849" y="895631"/>
        <a:ext cx="2293707" cy="23469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E33E-37E8-4CA5-9422-584FF19C1331}">
      <dsp:nvSpPr>
        <dsp:cNvPr id="0" name=""/>
        <dsp:cNvSpPr/>
      </dsp:nvSpPr>
      <dsp:spPr>
        <a:xfrm>
          <a:off x="0" y="34395"/>
          <a:ext cx="4613728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Según Ramos et al.(2017)</a:t>
          </a:r>
          <a:endParaRPr lang="es-EC" sz="2400" kern="1200" dirty="0"/>
        </a:p>
      </dsp:txBody>
      <dsp:txXfrm>
        <a:off x="0" y="34395"/>
        <a:ext cx="4613728" cy="691200"/>
      </dsp:txXfrm>
    </dsp:sp>
    <dsp:sp modelId="{4AC45BB3-1C22-48B4-9B47-28F22DABA1D9}">
      <dsp:nvSpPr>
        <dsp:cNvPr id="0" name=""/>
        <dsp:cNvSpPr/>
      </dsp:nvSpPr>
      <dsp:spPr>
        <a:xfrm>
          <a:off x="0" y="725595"/>
          <a:ext cx="4613728" cy="25034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err="1" smtClean="0"/>
            <a:t>morfometría</a:t>
          </a:r>
          <a:r>
            <a:rPr lang="es-EC" sz="2400" kern="1200" dirty="0" smtClean="0"/>
            <a:t> de la partícula,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humedad residual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Modificar la concentración de PEG de las NP (</a:t>
          </a:r>
          <a:r>
            <a:rPr lang="es-EC" sz="2400" kern="1200" dirty="0" err="1" smtClean="0"/>
            <a:t>lioprotector</a:t>
          </a:r>
          <a:r>
            <a:rPr lang="es-EC" sz="2400" kern="1200" dirty="0" smtClean="0"/>
            <a:t>) </a:t>
          </a:r>
          <a:r>
            <a:rPr lang="es-EC" sz="2400" kern="1200" dirty="0" err="1" smtClean="0"/>
            <a:t>poloxámeros</a:t>
          </a:r>
          <a:r>
            <a:rPr lang="es-EC" sz="2400" kern="1200" dirty="0" smtClean="0"/>
            <a:t>, las </a:t>
          </a:r>
          <a:r>
            <a:rPr lang="es-EC" sz="2400" kern="1200" dirty="0" err="1" smtClean="0"/>
            <a:t>poloxaminas</a:t>
          </a:r>
          <a:r>
            <a:rPr lang="es-EC" sz="2400" kern="1200" dirty="0" smtClean="0"/>
            <a:t> o </a:t>
          </a:r>
          <a:r>
            <a:rPr lang="es-EC" sz="2400" kern="1200" dirty="0" err="1" smtClean="0"/>
            <a:t>quitosano</a:t>
          </a:r>
          <a:endParaRPr lang="es-EC" sz="2400" kern="1200" dirty="0"/>
        </a:p>
      </dsp:txBody>
      <dsp:txXfrm>
        <a:off x="0" y="725595"/>
        <a:ext cx="4613728" cy="250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4A235-72C8-48FB-BD63-034C6040FDC6}" type="datetimeFigureOut">
              <a:rPr lang="es-EC" smtClean="0"/>
              <a:t>21/11/2020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B91F-3220-4881-8B82-CECCE1181D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596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Navarro 2012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BB91F-3220-4881-8B82-CECCE1181DBD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079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5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45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01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2C0D-8BB6-4925-B8F3-753F1E4E674C}" type="datetimeFigureOut">
              <a:rPr lang="es-EC" smtClean="0">
                <a:solidFill>
                  <a:prstClr val="black"/>
                </a:solidFill>
              </a:rPr>
              <a:pPr>
                <a:defRPr/>
              </a:pPr>
              <a:t>21/11/2020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99A25-63A5-4C9E-AB56-AEC7D4701081}" type="slidenum">
              <a:rPr lang="es-EC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58050E-B668-4FA7-85AD-C750C80A6E9B}" type="datetimeFigureOut">
              <a:rPr lang="es-EC">
                <a:solidFill>
                  <a:prstClr val="white"/>
                </a:solidFill>
              </a:rPr>
              <a:pPr>
                <a:defRPr/>
              </a:pPr>
              <a:t>21/11/2020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0D5ECE-8B49-45CD-BE81-EF81920D1969}" type="slidenum">
              <a:rPr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00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A535F-C9E4-42D2-99EF-6C7273756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13D49D-2D49-4EF9-AA4C-07564D5E0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2254EC-42DE-42B2-96E3-26A05DD1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DFB9F6-F827-4DB7-8465-A6E3A6A4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55FB4C-00A6-4BD7-BCA0-A3A5DEDA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7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1D017-EDBF-4A91-A054-5ABDE24A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3CAD16-98C9-4923-8270-EF373E73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23137C-0B72-4701-9D94-78A1B0C0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A6B55-AB62-47B4-A7F8-197BB963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22A5A-AB2E-48D2-A454-2DCC36BF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6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58D52-659B-4151-B952-BDA97647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71C6B4-753E-4E30-BAED-9C4ABBD8C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E4C70-2DE6-460A-9498-D2BDEE3E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D194E3-E31C-44EB-AFF7-3CA6E836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CC3067-F389-46E1-B376-27333BB5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7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59EAC-FE0B-498A-B045-1B60A493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4CC69-D346-4D2E-AB58-CC6751B7F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08A9D1-295C-4474-AC3C-4F5467080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BDB0FB-87D0-4651-A92D-18E28C48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0CCA62-4498-4316-8C18-BD57BED8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49BEA9-394D-4258-97E0-CFE83BEC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53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8A678-9BC5-46D7-A0ED-BC35B985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1749E-EBF1-48B6-BE4D-4BD792A85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69872D-9A86-4096-A0C8-E6B40400E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F98014-93AF-44F2-A851-D3C78374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8493D0-93D6-4ED7-A826-F0BFCE026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C19C49-4800-4CAC-B3F7-DEC65CE0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BA0D79-3AD8-4848-B144-7811E095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456F28-B7E3-474B-B298-AB032BFD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15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302EE-9875-4C50-A7E6-F6E09022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68D594-2BF2-41F2-BE13-6B60208C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254679-2558-4DD1-9FFA-D429C1CE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C02A07-DF3E-47F5-BF18-A582C122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4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00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5F539D-08D5-4F5A-8ABD-39C6728B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6577F6-6A76-45C9-973D-B7AA8431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3D5B66-FBCF-495F-BAA9-5E65FFA5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778EE-C2D7-4421-ADDE-DA3B3E44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63826D-A7FE-4B01-A2E3-7016BEA3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3F3F28-E9FE-41DF-9480-E04BC13B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74B7DA-4F69-4A15-B341-0E154468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A69EF1-5C38-4824-BF52-C03CB808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DFDC6B-F1E5-4086-B979-495317AB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97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072DA-0579-44C8-BDC3-00658AE1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A43BE2-1EE4-487A-8E74-D4C2159BE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31740-BF53-4528-A48A-6BFB0ACB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205E88-B3BF-48D4-A942-3F060E71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004976-8BD4-452B-B004-1FA7C1E8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C43DEC-0E60-4C6D-95A1-597D41FE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08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F7D97-95F2-4AD7-8C7D-23F4B599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795C8-CB7B-4340-B431-387566506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605FB1-4D04-4748-A176-4813F932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21EFB-8DA8-4488-B1C6-59807736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94BF49-B50C-4076-BDA3-12862EE6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98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F6D651-AE97-4B25-8936-90B7EA027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4B7138-C4CF-49C3-B153-D5123A73D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51143D-CFDC-429F-8A23-21213640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CA10BA-1902-4DE8-AC39-CE15298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CEAAE-4387-4E89-8742-87E243FE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657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57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9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975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3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07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485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3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CF40BF-9FD1-4C61-8793-1E57CC9D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81E5D1-1ACE-47CC-B6B7-035F436CB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6D235D-1F11-47DD-88A8-8F49B5D06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05E11-B0F0-4264-AAD9-EFC3DB71366D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21/11/2020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3B90B1-2241-462D-B17A-4F1E6AE8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B852C6-6130-4AA7-8F0A-B167DC33A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2EAB-41F4-4561-B293-B12424FC829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8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5.gif"/><Relationship Id="rId14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0765" y="1378204"/>
            <a:ext cx="8533599" cy="8938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CIENCIAS DE LA VIDA 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BIOTECNOLOGÍA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" y="118727"/>
            <a:ext cx="4762500" cy="103209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35898" y="1209426"/>
            <a:ext cx="70833" cy="54928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06731" y="1209426"/>
            <a:ext cx="72000" cy="54928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11" name="Imagen 10" descr="41494_100001626365356_2142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298" y="0"/>
            <a:ext cx="1728538" cy="168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136" y="5711483"/>
            <a:ext cx="12256910" cy="116058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666568" y="2596950"/>
            <a:ext cx="976343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de la Dosis Letal Media (DL50) de 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nanopartículas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ácido poli(láctico-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glicólico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(PLGA) administradas por vía oral en ratones 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Balb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c.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23535" y="3955845"/>
            <a:ext cx="923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de titulación </a:t>
            </a:r>
            <a:r>
              <a:rPr lang="es-ES_tradnl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 </a:t>
            </a:r>
            <a:r>
              <a:rPr lang="es-ES_tradn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obtención del título </a:t>
            </a:r>
            <a:r>
              <a:rPr lang="es-ES_tradnl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Ingeniera </a:t>
            </a:r>
            <a:r>
              <a:rPr lang="es-ES_tradn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Biotecnología</a:t>
            </a:r>
          </a:p>
          <a:p>
            <a:pPr algn="ctr" eaLnBrk="0" hangingPunct="0"/>
            <a:endParaRPr lang="es-ES_tradnl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es-ES_tradn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TIBÁN </a:t>
            </a: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MOLINA GISSELA ESTEFANÍA</a:t>
            </a:r>
          </a:p>
        </p:txBody>
      </p:sp>
    </p:spTree>
    <p:extLst>
      <p:ext uri="{BB962C8B-B14F-4D97-AF65-F5344CB8AC3E}">
        <p14:creationId xmlns:p14="http://schemas.microsoft.com/office/powerpoint/2010/main" val="28151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Biotechnology Explorer™ Kit de huella genética (ADN fingerprint) Manual de  instrucciones Número de catálogo 166-0007-EDU w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2720" r="2515" b="19990"/>
          <a:stretch/>
        </p:blipFill>
        <p:spPr bwMode="auto">
          <a:xfrm rot="617090">
            <a:off x="3405537" y="1192601"/>
            <a:ext cx="588592" cy="15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631" y="13427"/>
            <a:ext cx="3202381" cy="67158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EC" sz="3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METODOLOGÍA</a:t>
            </a:r>
            <a:endParaRPr lang="es-EC" sz="32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flipH="1">
            <a:off x="476247" y="6251108"/>
            <a:ext cx="9477106" cy="1180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476248" y="6308542"/>
            <a:ext cx="9477106" cy="1092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05" y="6047740"/>
            <a:ext cx="2564568" cy="594907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423438" y="560457"/>
            <a:ext cx="4094607" cy="75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es-EC" sz="1600" b="1" dirty="0" smtClean="0">
                <a:latin typeface="Bahnschrift" panose="020B0502040204020203" pitchFamily="34" charset="0"/>
              </a:rPr>
              <a:t>Síntesis de </a:t>
            </a:r>
          </a:p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es-EC" sz="1600" b="1" dirty="0" err="1" smtClean="0">
                <a:latin typeface="Bahnschrift" panose="020B0502040204020203" pitchFamily="34" charset="0"/>
              </a:rPr>
              <a:t>Nanopartículas</a:t>
            </a:r>
            <a:r>
              <a:rPr lang="es-EC" sz="1600" b="1" dirty="0" smtClean="0">
                <a:latin typeface="Bahnschrift" panose="020B0502040204020203" pitchFamily="34" charset="0"/>
              </a:rPr>
              <a:t> por </a:t>
            </a:r>
            <a:r>
              <a:rPr lang="es-EC" sz="1600" b="1" dirty="0" err="1" smtClean="0">
                <a:latin typeface="Bahnschrift" panose="020B0502040204020203" pitchFamily="34" charset="0"/>
              </a:rPr>
              <a:t>Nanoprecipitación</a:t>
            </a:r>
            <a:r>
              <a:rPr lang="es-EC" sz="1600" b="1" dirty="0" smtClean="0">
                <a:latin typeface="Bahnschrift" panose="020B0502040204020203" pitchFamily="34" charset="0"/>
              </a:rPr>
              <a:t> </a:t>
            </a:r>
            <a:endParaRPr lang="es-EC" sz="1600" b="1" dirty="0">
              <a:latin typeface="Bahnschrift" panose="020B0502040204020203" pitchFamily="34" charset="0"/>
            </a:endParaRPr>
          </a:p>
        </p:txBody>
      </p:sp>
      <p:pic>
        <p:nvPicPr>
          <p:cNvPr id="4100" name="Picture 4" descr="▷▷Vaso de precipitado.Definición, función, usos y dibujo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44" y="4309654"/>
            <a:ext cx="941167" cy="11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430989" y="4484084"/>
            <a:ext cx="1040438" cy="438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 mg de PLGA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curvado 9"/>
          <p:cNvCxnSpPr/>
          <p:nvPr/>
        </p:nvCxnSpPr>
        <p:spPr>
          <a:xfrm rot="10800000" flipV="1">
            <a:off x="1908529" y="4195769"/>
            <a:ext cx="871157" cy="24147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899648" y="2540131"/>
            <a:ext cx="1131500" cy="407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Agitación por 2 h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4" descr="▷▷Vaso de precipitado.Definición, función, usos y dibujo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61" y="2172712"/>
            <a:ext cx="940748" cy="11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2666273" y="3388584"/>
            <a:ext cx="1762271" cy="27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Solución de agua y PEG al 0,001%</a:t>
            </a:r>
          </a:p>
        </p:txBody>
      </p:sp>
      <p:sp>
        <p:nvSpPr>
          <p:cNvPr id="36" name="Rectángulo 35"/>
          <p:cNvSpPr/>
          <p:nvPr/>
        </p:nvSpPr>
        <p:spPr>
          <a:xfrm flipH="1">
            <a:off x="3788094" y="2484649"/>
            <a:ext cx="1771778" cy="389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Solución </a:t>
            </a: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PLGA-acetona </a:t>
            </a:r>
          </a:p>
        </p:txBody>
      </p:sp>
      <p:pic>
        <p:nvPicPr>
          <p:cNvPr id="38" name="Picture 4" descr="▷▷Vaso de precipitado.Definición, función, usos y dibujo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84" y="4285691"/>
            <a:ext cx="963340" cy="11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38"/>
          <p:cNvSpPr/>
          <p:nvPr/>
        </p:nvSpPr>
        <p:spPr>
          <a:xfrm>
            <a:off x="4055978" y="5076699"/>
            <a:ext cx="1614551" cy="1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Solución acuosa de PLGA NP</a:t>
            </a:r>
          </a:p>
        </p:txBody>
      </p:sp>
      <p:sp>
        <p:nvSpPr>
          <p:cNvPr id="13" name="Elipse 12"/>
          <p:cNvSpPr/>
          <p:nvPr/>
        </p:nvSpPr>
        <p:spPr>
          <a:xfrm flipH="1">
            <a:off x="4482500" y="5202293"/>
            <a:ext cx="46473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Elipse 39"/>
          <p:cNvSpPr/>
          <p:nvPr/>
        </p:nvSpPr>
        <p:spPr>
          <a:xfrm flipH="1">
            <a:off x="4634900" y="5354693"/>
            <a:ext cx="46473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Elipse 40"/>
          <p:cNvSpPr/>
          <p:nvPr/>
        </p:nvSpPr>
        <p:spPr>
          <a:xfrm flipH="1">
            <a:off x="4787300" y="5129723"/>
            <a:ext cx="46473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Elipse 42"/>
          <p:cNvSpPr/>
          <p:nvPr/>
        </p:nvSpPr>
        <p:spPr>
          <a:xfrm flipH="1">
            <a:off x="5092100" y="5361953"/>
            <a:ext cx="46473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Elipse 43"/>
          <p:cNvSpPr/>
          <p:nvPr/>
        </p:nvSpPr>
        <p:spPr>
          <a:xfrm flipH="1">
            <a:off x="5259014" y="5035377"/>
            <a:ext cx="46473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Elipse 44"/>
          <p:cNvSpPr/>
          <p:nvPr/>
        </p:nvSpPr>
        <p:spPr>
          <a:xfrm flipH="1">
            <a:off x="4700215" y="5104070"/>
            <a:ext cx="46473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Elipse 45"/>
          <p:cNvSpPr/>
          <p:nvPr/>
        </p:nvSpPr>
        <p:spPr>
          <a:xfrm flipH="1">
            <a:off x="4939700" y="5282123"/>
            <a:ext cx="46473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Rectángulo 46"/>
          <p:cNvSpPr/>
          <p:nvPr/>
        </p:nvSpPr>
        <p:spPr>
          <a:xfrm>
            <a:off x="651702" y="5525587"/>
            <a:ext cx="2127981" cy="580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 ml de acetona pura</a:t>
            </a:r>
          </a:p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 30°C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Esquema Del Icono Del Vidrio De Reloj Ilustración del Vector - Ilustración  de vidrio, esquema: 9575297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8751" r="2792" b="41749"/>
          <a:stretch/>
        </p:blipFill>
        <p:spPr bwMode="auto">
          <a:xfrm>
            <a:off x="2455053" y="3955335"/>
            <a:ext cx="969645" cy="50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de flecha 17"/>
          <p:cNvCxnSpPr/>
          <p:nvPr/>
        </p:nvCxnSpPr>
        <p:spPr>
          <a:xfrm flipH="1">
            <a:off x="3518949" y="2636602"/>
            <a:ext cx="605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1" name="Arco 4100"/>
          <p:cNvSpPr/>
          <p:nvPr/>
        </p:nvSpPr>
        <p:spPr>
          <a:xfrm>
            <a:off x="3635716" y="2961258"/>
            <a:ext cx="1169582" cy="2056703"/>
          </a:xfrm>
          <a:prstGeom prst="arc">
            <a:avLst>
              <a:gd name="adj1" fmla="val 16282735"/>
              <a:gd name="adj2" fmla="val 0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105" name="Conector recto de flecha 4104"/>
          <p:cNvCxnSpPr/>
          <p:nvPr/>
        </p:nvCxnSpPr>
        <p:spPr>
          <a:xfrm flipH="1">
            <a:off x="4805298" y="3989609"/>
            <a:ext cx="0" cy="261025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o 73"/>
          <p:cNvSpPr/>
          <p:nvPr/>
        </p:nvSpPr>
        <p:spPr>
          <a:xfrm rot="10800000" flipV="1">
            <a:off x="1638801" y="2697128"/>
            <a:ext cx="1839371" cy="2940465"/>
          </a:xfrm>
          <a:prstGeom prst="arc">
            <a:avLst>
              <a:gd name="adj1" fmla="val 16282735"/>
              <a:gd name="adj2" fmla="val 0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5" name="Conector recto de flecha 74"/>
          <p:cNvCxnSpPr/>
          <p:nvPr/>
        </p:nvCxnSpPr>
        <p:spPr>
          <a:xfrm flipV="1">
            <a:off x="2497014" y="2695847"/>
            <a:ext cx="294201" cy="9017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Rectángulo 4112"/>
          <p:cNvSpPr/>
          <p:nvPr/>
        </p:nvSpPr>
        <p:spPr>
          <a:xfrm>
            <a:off x="6598952" y="683171"/>
            <a:ext cx="300755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latin typeface="Bahnschrift" panose="020B0502040204020203" pitchFamily="34" charset="0"/>
                <a:ea typeface="+mj-ea"/>
                <a:cs typeface="+mj-cs"/>
              </a:rPr>
              <a:t>Purificación</a:t>
            </a:r>
            <a:r>
              <a:rPr lang="es-EC" sz="2000" b="1" dirty="0"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es-EC" sz="1600" b="1" dirty="0">
                <a:latin typeface="Bahnschrift" panose="020B0502040204020203" pitchFamily="34" charset="0"/>
                <a:ea typeface="+mj-ea"/>
                <a:cs typeface="+mj-cs"/>
              </a:rPr>
              <a:t>de PLGA NP</a:t>
            </a:r>
          </a:p>
        </p:txBody>
      </p:sp>
      <p:pic>
        <p:nvPicPr>
          <p:cNvPr id="84" name="Picture 2" descr="Sin descripción disponible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" r="3568"/>
          <a:stretch/>
        </p:blipFill>
        <p:spPr bwMode="auto">
          <a:xfrm>
            <a:off x="6132426" y="1428713"/>
            <a:ext cx="1359910" cy="18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ángulo 84"/>
          <p:cNvSpPr/>
          <p:nvPr/>
        </p:nvSpPr>
        <p:spPr>
          <a:xfrm>
            <a:off x="5405144" y="3416074"/>
            <a:ext cx="2387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Rotavapor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Baño María T 30°C</a:t>
            </a:r>
          </a:p>
          <a:p>
            <a:pPr algn="ctr"/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resión 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35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mmHg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4" descr="TFD5503 Bench-Top freezedryer -55ºC (-85ºC optional) - Ilshin Biobase Euro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01" y="3934415"/>
            <a:ext cx="1880666" cy="16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ángulo 87"/>
          <p:cNvSpPr/>
          <p:nvPr/>
        </p:nvSpPr>
        <p:spPr>
          <a:xfrm>
            <a:off x="7353660" y="5426496"/>
            <a:ext cx="2387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Liofilizador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48 horas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Picture 6" descr="Sin descripción disponible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14663" r="14030" b="2159"/>
          <a:stretch/>
        </p:blipFill>
        <p:spPr bwMode="auto">
          <a:xfrm>
            <a:off x="9276377" y="1087166"/>
            <a:ext cx="1158584" cy="9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0" descr="Sin descripción disponible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6" r="5037" b="7592"/>
          <a:stretch/>
        </p:blipFill>
        <p:spPr bwMode="auto">
          <a:xfrm>
            <a:off x="8819465" y="2168511"/>
            <a:ext cx="1837716" cy="1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ángulo 91"/>
          <p:cNvSpPr/>
          <p:nvPr/>
        </p:nvSpPr>
        <p:spPr>
          <a:xfrm>
            <a:off x="8661861" y="3481041"/>
            <a:ext cx="2387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PLGA NP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5" name="Arco 4114"/>
          <p:cNvSpPr/>
          <p:nvPr/>
        </p:nvSpPr>
        <p:spPr>
          <a:xfrm rot="19866349" flipH="1">
            <a:off x="6808233" y="3878466"/>
            <a:ext cx="485848" cy="1474507"/>
          </a:xfrm>
          <a:prstGeom prst="arc">
            <a:avLst>
              <a:gd name="adj1" fmla="val 17257738"/>
              <a:gd name="adj2" fmla="val 5303332"/>
            </a:avLst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16" name="Arco 4115"/>
          <p:cNvSpPr/>
          <p:nvPr/>
        </p:nvSpPr>
        <p:spPr>
          <a:xfrm rot="1469147">
            <a:off x="9157112" y="3622054"/>
            <a:ext cx="637556" cy="1869770"/>
          </a:xfrm>
          <a:prstGeom prst="arc">
            <a:avLst>
              <a:gd name="adj1" fmla="val 17696263"/>
              <a:gd name="adj2" fmla="val 4245414"/>
            </a:avLst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120" name="Conector recto de flecha 4119"/>
          <p:cNvCxnSpPr>
            <a:stCxn id="4116" idx="0"/>
          </p:cNvCxnSpPr>
          <p:nvPr/>
        </p:nvCxnSpPr>
        <p:spPr>
          <a:xfrm flipV="1">
            <a:off x="9938974" y="3961698"/>
            <a:ext cx="40699" cy="198658"/>
          </a:xfrm>
          <a:prstGeom prst="straightConnector1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2" name="Conector recto de flecha 4121"/>
          <p:cNvCxnSpPr/>
          <p:nvPr/>
        </p:nvCxnSpPr>
        <p:spPr>
          <a:xfrm>
            <a:off x="7334392" y="5254083"/>
            <a:ext cx="219289" cy="23430"/>
          </a:xfrm>
          <a:prstGeom prst="straightConnector1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4" name="CuadroTexto 4123"/>
          <p:cNvSpPr txBox="1"/>
          <p:nvPr/>
        </p:nvSpPr>
        <p:spPr>
          <a:xfrm>
            <a:off x="10483258" y="966585"/>
            <a:ext cx="170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Disueltas en buffer PBS pH 7,4autoclavado</a:t>
            </a:r>
          </a:p>
        </p:txBody>
      </p:sp>
    </p:spTree>
    <p:extLst>
      <p:ext uri="{BB962C8B-B14F-4D97-AF65-F5344CB8AC3E}">
        <p14:creationId xmlns:p14="http://schemas.microsoft.com/office/powerpoint/2010/main" val="37366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631" y="13427"/>
            <a:ext cx="3202381" cy="67158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EC" sz="3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METODOLOGÍA</a:t>
            </a:r>
            <a:endParaRPr lang="es-EC" sz="32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flipH="1">
            <a:off x="476247" y="6251108"/>
            <a:ext cx="9477106" cy="1180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476248" y="6308542"/>
            <a:ext cx="9477106" cy="1092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05" y="6047740"/>
            <a:ext cx="2564568" cy="594907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96167714"/>
              </p:ext>
            </p:extLst>
          </p:nvPr>
        </p:nvGraphicFramePr>
        <p:xfrm>
          <a:off x="1085850" y="1300556"/>
          <a:ext cx="10477500" cy="461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885805" y="966787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err="1" smtClean="0">
                <a:latin typeface="Bahnschrift" panose="020B0502040204020203" pitchFamily="34" charset="0"/>
                <a:cs typeface="Arial" panose="020B0604020202020204" pitchFamily="34" charset="0"/>
              </a:rPr>
              <a:t>Preparacion</a:t>
            </a:r>
            <a:r>
              <a:rPr lang="es-EC" sz="2800" b="1" dirty="0" smtClean="0">
                <a:latin typeface="Bahnschrift" panose="020B0502040204020203" pitchFamily="34" charset="0"/>
                <a:cs typeface="Arial" panose="020B0604020202020204" pitchFamily="34" charset="0"/>
              </a:rPr>
              <a:t> del Inóculo</a:t>
            </a:r>
            <a:endParaRPr lang="es-EC" sz="2800" b="1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631" y="13427"/>
            <a:ext cx="3202381" cy="67158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EC" sz="3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METODOLOGÍA</a:t>
            </a:r>
            <a:endParaRPr lang="es-EC" sz="32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flipH="1">
            <a:off x="476247" y="6251108"/>
            <a:ext cx="9477106" cy="1180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476248" y="6308542"/>
            <a:ext cx="9477106" cy="1092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05" y="6047740"/>
            <a:ext cx="2564568" cy="59490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071267" y="716432"/>
            <a:ext cx="659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Bahnschrift" panose="020B0502040204020203" pitchFamily="34" charset="0"/>
              </a:rPr>
              <a:t>Experimentación </a:t>
            </a:r>
            <a:r>
              <a:rPr lang="es-EC" sz="2400" b="1" dirty="0">
                <a:latin typeface="Bahnschrift" panose="020B0502040204020203" pitchFamily="34" charset="0"/>
              </a:rPr>
              <a:t>con animales</a:t>
            </a:r>
            <a:endParaRPr lang="es-EC" sz="2400" b="1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13231499"/>
              </p:ext>
            </p:extLst>
          </p:nvPr>
        </p:nvGraphicFramePr>
        <p:xfrm>
          <a:off x="452181" y="1381465"/>
          <a:ext cx="5396169" cy="470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3" name="Diagrama 42"/>
          <p:cNvGraphicFramePr/>
          <p:nvPr>
            <p:extLst>
              <p:ext uri="{D42A27DB-BD31-4B8C-83A1-F6EECF244321}">
                <p14:modId xmlns:p14="http://schemas.microsoft.com/office/powerpoint/2010/main" val="3236592857"/>
              </p:ext>
            </p:extLst>
          </p:nvPr>
        </p:nvGraphicFramePr>
        <p:xfrm>
          <a:off x="6207354" y="1345521"/>
          <a:ext cx="5834319" cy="4680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459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657552" y="362269"/>
            <a:ext cx="4986503" cy="796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s-EC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Administración de PLGA NP</a:t>
            </a:r>
            <a:endParaRPr lang="es-EC" sz="28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885221"/>
              </p:ext>
            </p:extLst>
          </p:nvPr>
        </p:nvGraphicFramePr>
        <p:xfrm>
          <a:off x="386891" y="1060563"/>
          <a:ext cx="5459469" cy="361032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56670">
                  <a:extLst>
                    <a:ext uri="{9D8B030D-6E8A-4147-A177-3AD203B41FA5}">
                      <a16:colId xmlns:a16="http://schemas.microsoft.com/office/drawing/2014/main" val="3439316542"/>
                    </a:ext>
                  </a:extLst>
                </a:gridCol>
                <a:gridCol w="1060965">
                  <a:extLst>
                    <a:ext uri="{9D8B030D-6E8A-4147-A177-3AD203B41FA5}">
                      <a16:colId xmlns:a16="http://schemas.microsoft.com/office/drawing/2014/main" val="2008496929"/>
                    </a:ext>
                  </a:extLst>
                </a:gridCol>
                <a:gridCol w="685689">
                  <a:extLst>
                    <a:ext uri="{9D8B030D-6E8A-4147-A177-3AD203B41FA5}">
                      <a16:colId xmlns:a16="http://schemas.microsoft.com/office/drawing/2014/main" val="3615024534"/>
                    </a:ext>
                  </a:extLst>
                </a:gridCol>
                <a:gridCol w="1237704">
                  <a:extLst>
                    <a:ext uri="{9D8B030D-6E8A-4147-A177-3AD203B41FA5}">
                      <a16:colId xmlns:a16="http://schemas.microsoft.com/office/drawing/2014/main" val="2449603097"/>
                    </a:ext>
                  </a:extLst>
                </a:gridCol>
                <a:gridCol w="1718441">
                  <a:extLst>
                    <a:ext uri="{9D8B030D-6E8A-4147-A177-3AD203B41FA5}">
                      <a16:colId xmlns:a16="http://schemas.microsoft.com/office/drawing/2014/main" val="2946989749"/>
                    </a:ext>
                  </a:extLst>
                </a:gridCol>
              </a:tblGrid>
              <a:tr h="740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PLGA NP mg/kg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39850" algn="l"/>
                        </a:tabLs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" algn="l"/>
                        </a:tabLs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animales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r>
                        <a:rPr lang="es-EC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</a:t>
                      </a: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inicial 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3972418"/>
                  </a:ext>
                </a:extLst>
              </a:tr>
              <a:tr h="2506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5662534"/>
                  </a:ext>
                </a:extLst>
              </a:tr>
              <a:tr h="2506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03388" algn="l"/>
                        </a:tabLs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5709854"/>
                  </a:ext>
                </a:extLst>
              </a:tr>
              <a:tr h="2506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31,60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6317084"/>
                  </a:ext>
                </a:extLst>
              </a:tr>
              <a:tr h="2506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7069631"/>
                  </a:ext>
                </a:extLst>
              </a:tr>
              <a:tr h="2506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30,32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9886530"/>
                  </a:ext>
                </a:extLst>
              </a:tr>
              <a:tr h="2506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37,84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0689756"/>
                  </a:ext>
                </a:extLst>
              </a:tr>
              <a:tr h="2506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28,98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5543440"/>
                  </a:ext>
                </a:extLst>
              </a:tr>
              <a:tr h="2506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803644"/>
                  </a:ext>
                </a:extLst>
              </a:tr>
              <a:tr h="2506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4401273"/>
                  </a:ext>
                </a:extLst>
              </a:tr>
              <a:tr h="2506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62679595"/>
                  </a:ext>
                </a:extLst>
              </a:tr>
              <a:tr h="250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33,384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1084097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86891" y="4724032"/>
            <a:ext cx="4950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ratones </a:t>
            </a:r>
            <a:r>
              <a:rPr lang="es-EC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Balb</a:t>
            </a: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 (11 controles)</a:t>
            </a:r>
          </a:p>
          <a:p>
            <a:pPr>
              <a:spcAft>
                <a:spcPts val="0"/>
              </a:spcAft>
            </a:pPr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Machos: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</a:t>
            </a:r>
          </a:p>
          <a:p>
            <a:pPr>
              <a:spcAft>
                <a:spcPts val="0"/>
              </a:spcAft>
            </a:pPr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Hembras: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</a:p>
          <a:p>
            <a:pPr>
              <a:spcAft>
                <a:spcPts val="0"/>
              </a:spcAft>
            </a:pPr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Edad: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semanas </a:t>
            </a:r>
          </a:p>
          <a:p>
            <a:pPr>
              <a:spcAft>
                <a:spcPts val="0"/>
              </a:spcAft>
            </a:pPr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Peso promedio: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33, 38 gramos.</a:t>
            </a:r>
            <a:endParaRPr lang="es-EC" sz="16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6013" t="4306" r="28748" b="27160"/>
          <a:stretch/>
        </p:blipFill>
        <p:spPr>
          <a:xfrm>
            <a:off x="7447013" y="1138504"/>
            <a:ext cx="2163125" cy="170428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l="16408" t="17054" r="13307" b="3489"/>
          <a:stretch/>
        </p:blipFill>
        <p:spPr>
          <a:xfrm>
            <a:off x="6207838" y="1128162"/>
            <a:ext cx="1113051" cy="17298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l="16369" t="5785" r="13421" b="7628"/>
          <a:stretch/>
        </p:blipFill>
        <p:spPr>
          <a:xfrm>
            <a:off x="9705897" y="1138504"/>
            <a:ext cx="2036494" cy="334866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/>
          <a:srcRect l="355" t="34099" r="25331" b="28432"/>
          <a:stretch/>
        </p:blipFill>
        <p:spPr>
          <a:xfrm>
            <a:off x="6176779" y="3102111"/>
            <a:ext cx="3466407" cy="136542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048665" y="954952"/>
            <a:ext cx="5830057" cy="360332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6048665" y="4695980"/>
            <a:ext cx="583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Los ratones fueron observados de 7 a 14 días. El sacrificio se realizó por dislocación cervical manual y se recolectó el hígado y los riñones de cuatro ratones de cada grupo. </a:t>
            </a:r>
          </a:p>
        </p:txBody>
      </p:sp>
    </p:spTree>
    <p:extLst>
      <p:ext uri="{BB962C8B-B14F-4D97-AF65-F5344CB8AC3E}">
        <p14:creationId xmlns:p14="http://schemas.microsoft.com/office/powerpoint/2010/main" val="30355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209550" y="210264"/>
            <a:ext cx="4438650" cy="132781"/>
          </a:xfrm>
        </p:spPr>
        <p:txBody>
          <a:bodyPr>
            <a:noAutofit/>
          </a:bodyPr>
          <a:lstStyle/>
          <a:p>
            <a:r>
              <a:rPr lang="es-EC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RESULTADOS  Y DISCUSIÓN</a:t>
            </a:r>
            <a:endParaRPr lang="es-EC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2319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51" y="844831"/>
            <a:ext cx="2538967" cy="25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8" name="Imagen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25" y="844831"/>
            <a:ext cx="2538967" cy="25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7" name="Imagen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165" y="843528"/>
            <a:ext cx="2540267" cy="254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Imagen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15" y="3523148"/>
            <a:ext cx="2572436" cy="25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Imagen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78" y="3523148"/>
            <a:ext cx="2556328" cy="25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0" y="225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76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90426" y="3943494"/>
            <a:ext cx="2750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Magnitud: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fue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de 66,7 </a:t>
            </a:r>
            <a:r>
              <a:rPr lang="es-EC" sz="1600" dirty="0" err="1">
                <a:latin typeface="Arial" panose="020B0604020202020204" pitchFamily="34" charset="0"/>
                <a:ea typeface="Calibri" panose="020F0502020204030204" pitchFamily="34" charset="0"/>
              </a:rPr>
              <a:t>kx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 a 10 </a:t>
            </a:r>
            <a:r>
              <a:rPr lang="es-EC" sz="1600" dirty="0" err="1">
                <a:latin typeface="Arial" panose="020B0604020202020204" pitchFamily="34" charset="0"/>
                <a:ea typeface="Calibri" panose="020F0502020204030204" pitchFamily="34" charset="0"/>
              </a:rPr>
              <a:t>kv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s-EC" sz="16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sz="1600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Diámetro promedio de </a:t>
            </a: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</a:rPr>
              <a:t>534 </a:t>
            </a:r>
            <a:r>
              <a:rPr lang="es-EC" sz="16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nanopartículas</a:t>
            </a:r>
            <a:r>
              <a:rPr lang="es-EC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149,36 </a:t>
            </a:r>
            <a:r>
              <a:rPr lang="es-EC" sz="16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nm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con una desviación estándar de 56,32 </a:t>
            </a:r>
            <a:endParaRPr lang="es-EC" sz="1600" dirty="0"/>
          </a:p>
        </p:txBody>
      </p:sp>
      <p:sp>
        <p:nvSpPr>
          <p:cNvPr id="31" name="Rectángulo 30"/>
          <p:cNvSpPr/>
          <p:nvPr/>
        </p:nvSpPr>
        <p:spPr>
          <a:xfrm>
            <a:off x="1765807" y="499365"/>
            <a:ext cx="942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Bahnschrift" panose="020B0502040204020203" pitchFamily="34" charset="0"/>
              </a:rPr>
              <a:t>Caracterización de PLGA NP mediante Microscopía Electrónica de Barrido (SEM)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4853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90080"/>
            <a:ext cx="3125273" cy="724975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45032" y="353025"/>
            <a:ext cx="4184118" cy="284750"/>
          </a:xfrm>
        </p:spPr>
        <p:txBody>
          <a:bodyPr>
            <a:noAutofit/>
          </a:bodyPr>
          <a:lstStyle/>
          <a:p>
            <a:r>
              <a:rPr lang="es-EC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RESULTADOS Y DISCUSIÓN</a:t>
            </a:r>
            <a:endParaRPr lang="es-EC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0" y="225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76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6297374"/>
              </p:ext>
            </p:extLst>
          </p:nvPr>
        </p:nvGraphicFramePr>
        <p:xfrm>
          <a:off x="246743" y="1274658"/>
          <a:ext cx="4908581" cy="3326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246743" y="4819054"/>
            <a:ext cx="4908581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 el momento de las necropsias no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mostraron cambios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morfológicos macroscópicos en el hígado, corazón, riñón y pulmón.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6743" y="790174"/>
            <a:ext cx="4908581" cy="369332"/>
          </a:xfrm>
          <a:prstGeom prst="rect">
            <a:avLst/>
          </a:prstGeom>
          <a:solidFill>
            <a:srgbClr val="31688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Sintomatología y Toxicidad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15474"/>
              </p:ext>
            </p:extLst>
          </p:nvPr>
        </p:nvGraphicFramePr>
        <p:xfrm>
          <a:off x="5687264" y="1215918"/>
          <a:ext cx="5600846" cy="415257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824699">
                  <a:extLst>
                    <a:ext uri="{9D8B030D-6E8A-4147-A177-3AD203B41FA5}">
                      <a16:colId xmlns:a16="http://schemas.microsoft.com/office/drawing/2014/main" val="2934572167"/>
                    </a:ext>
                  </a:extLst>
                </a:gridCol>
                <a:gridCol w="605626">
                  <a:extLst>
                    <a:ext uri="{9D8B030D-6E8A-4147-A177-3AD203B41FA5}">
                      <a16:colId xmlns:a16="http://schemas.microsoft.com/office/drawing/2014/main" val="1821451000"/>
                    </a:ext>
                  </a:extLst>
                </a:gridCol>
                <a:gridCol w="933650">
                  <a:extLst>
                    <a:ext uri="{9D8B030D-6E8A-4147-A177-3AD203B41FA5}">
                      <a16:colId xmlns:a16="http://schemas.microsoft.com/office/drawing/2014/main" val="3772243960"/>
                    </a:ext>
                  </a:extLst>
                </a:gridCol>
                <a:gridCol w="915824">
                  <a:extLst>
                    <a:ext uri="{9D8B030D-6E8A-4147-A177-3AD203B41FA5}">
                      <a16:colId xmlns:a16="http://schemas.microsoft.com/office/drawing/2014/main" val="119142981"/>
                    </a:ext>
                  </a:extLst>
                </a:gridCol>
                <a:gridCol w="1154399">
                  <a:extLst>
                    <a:ext uri="{9D8B030D-6E8A-4147-A177-3AD203B41FA5}">
                      <a16:colId xmlns:a16="http://schemas.microsoft.com/office/drawing/2014/main" val="3501382441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val="3583205032"/>
                    </a:ext>
                  </a:extLst>
                </a:gridCol>
              </a:tblGrid>
              <a:tr h="678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PLGA NP (mg/kg)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animales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r>
                        <a:rPr lang="es-EC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inicial (g)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r>
                        <a:rPr lang="es-EC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final (g)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4679830"/>
                  </a:ext>
                </a:extLst>
              </a:tr>
              <a:tr h="2269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20560"/>
                  </a:ext>
                </a:extLst>
              </a:tr>
              <a:tr h="2269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37,05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88871"/>
                  </a:ext>
                </a:extLst>
              </a:tr>
              <a:tr h="453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32,98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98510"/>
                  </a:ext>
                </a:extLst>
              </a:tr>
              <a:tr h="2269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31,60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31,38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382100"/>
                  </a:ext>
                </a:extLst>
              </a:tr>
              <a:tr h="2269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36,40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652790"/>
                  </a:ext>
                </a:extLst>
              </a:tr>
              <a:tr h="2269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30,32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29,34*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46971"/>
                  </a:ext>
                </a:extLst>
              </a:tr>
              <a:tr h="2269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37,84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63136"/>
                  </a:ext>
                </a:extLst>
              </a:tr>
              <a:tr h="2269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28,98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600478"/>
                  </a:ext>
                </a:extLst>
              </a:tr>
              <a:tr h="2269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49505"/>
                  </a:ext>
                </a:extLst>
              </a:tr>
              <a:tr h="3149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808344"/>
                  </a:ext>
                </a:extLst>
              </a:tr>
              <a:tr h="2269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35,30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13260"/>
                  </a:ext>
                </a:extLst>
              </a:tr>
              <a:tr h="2269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29,90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770651"/>
                  </a:ext>
                </a:extLst>
              </a:tr>
              <a:tr h="2269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32,625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33,775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453591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5687264" y="756546"/>
            <a:ext cx="5600846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Peso </a:t>
            </a: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corporal 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inicial y final</a:t>
            </a:r>
            <a:endParaRPr lang="es-EC" dirty="0"/>
          </a:p>
        </p:txBody>
      </p:sp>
      <p:cxnSp>
        <p:nvCxnSpPr>
          <p:cNvPr id="33" name="Conector recto de flecha 32"/>
          <p:cNvCxnSpPr/>
          <p:nvPr/>
        </p:nvCxnSpPr>
        <p:spPr>
          <a:xfrm flipH="1">
            <a:off x="11130455" y="3368565"/>
            <a:ext cx="52960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687264" y="5260892"/>
            <a:ext cx="5600846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La prueba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t-</a:t>
            </a:r>
            <a:r>
              <a:rPr lang="es-EC" sz="1600" dirty="0" err="1">
                <a:latin typeface="Arial" panose="020B0604020202020204" pitchFamily="34" charset="0"/>
                <a:ea typeface="Calibri" panose="020F0502020204030204" pitchFamily="34" charset="0"/>
              </a:rPr>
              <a:t>Student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 con un 95% de confianza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hembras 400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mg / kg (p= 2.3459x10</a:t>
            </a:r>
            <a:r>
              <a:rPr lang="es-EC" sz="1600" baseline="30000" dirty="0">
                <a:latin typeface="Arial" panose="020B0604020202020204" pitchFamily="34" charset="0"/>
                <a:ea typeface="Calibri" panose="020F0502020204030204" pitchFamily="34" charset="0"/>
              </a:rPr>
              <a:t>-5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6405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86922" y="431962"/>
            <a:ext cx="5147128" cy="364095"/>
          </a:xfrm>
        </p:spPr>
        <p:txBody>
          <a:bodyPr>
            <a:noAutofit/>
          </a:bodyPr>
          <a:lstStyle/>
          <a:p>
            <a:r>
              <a:rPr lang="es-EC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RESULTADOS Y DISCUSIÓN</a:t>
            </a:r>
            <a:endParaRPr lang="es-EC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-630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0" y="225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76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" name="Imagen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7" y="1753137"/>
            <a:ext cx="5219306" cy="3475724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1684177"/>
            <a:ext cx="5291959" cy="354468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139625" y="800830"/>
            <a:ext cx="10217548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Análisis del porcentaje de ganancia de peso corporal de los animales durante el período observación</a:t>
            </a:r>
            <a:endParaRPr lang="es-EC" sz="12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19281" y="5292682"/>
            <a:ext cx="10953436" cy="830997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Prueba no paramétrica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Kruskal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-Wallis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embras 400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 / kg (p =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0,0010), machos con 100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 / kg (p = 0,0047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compararon los pesos de machos y hembras de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grupo,  el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único grupo en el que no se encontró una diferencia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Grupo 1 tratado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223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 / kg (p =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0,1863). </a:t>
            </a:r>
            <a:endParaRPr lang="es-EC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86922" y="368900"/>
            <a:ext cx="4670878" cy="409498"/>
          </a:xfrm>
        </p:spPr>
        <p:txBody>
          <a:bodyPr>
            <a:noAutofit/>
          </a:bodyPr>
          <a:lstStyle/>
          <a:p>
            <a:r>
              <a:rPr lang="es-EC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RESULTADOS Y DISCUSIÓN</a:t>
            </a:r>
            <a:endParaRPr lang="es-EC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-630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2040892" y="791335"/>
            <a:ext cx="8994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Resumen del peso de los órganos de ratones tratados con PLGA NP por vía oral.</a:t>
            </a: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76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57510"/>
              </p:ext>
            </p:extLst>
          </p:nvPr>
        </p:nvGraphicFramePr>
        <p:xfrm>
          <a:off x="3026979" y="1348506"/>
          <a:ext cx="6353504" cy="37361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28422">
                  <a:extLst>
                    <a:ext uri="{9D8B030D-6E8A-4147-A177-3AD203B41FA5}">
                      <a16:colId xmlns:a16="http://schemas.microsoft.com/office/drawing/2014/main" val="1201106850"/>
                    </a:ext>
                  </a:extLst>
                </a:gridCol>
                <a:gridCol w="611822">
                  <a:extLst>
                    <a:ext uri="{9D8B030D-6E8A-4147-A177-3AD203B41FA5}">
                      <a16:colId xmlns:a16="http://schemas.microsoft.com/office/drawing/2014/main" val="2775726861"/>
                    </a:ext>
                  </a:extLst>
                </a:gridCol>
                <a:gridCol w="977462">
                  <a:extLst>
                    <a:ext uri="{9D8B030D-6E8A-4147-A177-3AD203B41FA5}">
                      <a16:colId xmlns:a16="http://schemas.microsoft.com/office/drawing/2014/main" val="3930660051"/>
                    </a:ext>
                  </a:extLst>
                </a:gridCol>
                <a:gridCol w="918222">
                  <a:extLst>
                    <a:ext uri="{9D8B030D-6E8A-4147-A177-3AD203B41FA5}">
                      <a16:colId xmlns:a16="http://schemas.microsoft.com/office/drawing/2014/main" val="2071405271"/>
                    </a:ext>
                  </a:extLst>
                </a:gridCol>
                <a:gridCol w="804996">
                  <a:extLst>
                    <a:ext uri="{9D8B030D-6E8A-4147-A177-3AD203B41FA5}">
                      <a16:colId xmlns:a16="http://schemas.microsoft.com/office/drawing/2014/main" val="1250826471"/>
                    </a:ext>
                  </a:extLst>
                </a:gridCol>
                <a:gridCol w="1072056">
                  <a:extLst>
                    <a:ext uri="{9D8B030D-6E8A-4147-A177-3AD203B41FA5}">
                      <a16:colId xmlns:a16="http://schemas.microsoft.com/office/drawing/2014/main" val="1426350875"/>
                    </a:ext>
                  </a:extLst>
                </a:gridCol>
                <a:gridCol w="1040524">
                  <a:extLst>
                    <a:ext uri="{9D8B030D-6E8A-4147-A177-3AD203B41FA5}">
                      <a16:colId xmlns:a16="http://schemas.microsoft.com/office/drawing/2014/main" val="2546069933"/>
                    </a:ext>
                  </a:extLst>
                </a:gridCol>
              </a:tblGrid>
              <a:tr h="5140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Sexo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PLGA NP (mg / kg)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del </a:t>
                      </a: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(g)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54076"/>
                  </a:ext>
                </a:extLst>
              </a:tr>
              <a:tr h="6211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Riñones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Hígado 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s-EC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91760"/>
                  </a:ext>
                </a:extLst>
              </a:tr>
              <a:tr h="2588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98921"/>
                  </a:ext>
                </a:extLst>
              </a:tr>
              <a:tr h="2588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0,478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1,391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335218"/>
                  </a:ext>
                </a:extLst>
              </a:tr>
              <a:tr h="2588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05262"/>
                  </a:ext>
                </a:extLst>
              </a:tr>
              <a:tr h="2588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0,525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2,050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05668"/>
                  </a:ext>
                </a:extLst>
              </a:tr>
              <a:tr h="2588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95419"/>
                  </a:ext>
                </a:extLst>
              </a:tr>
              <a:tr h="2588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2,050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322756"/>
                  </a:ext>
                </a:extLst>
              </a:tr>
              <a:tr h="2588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57126"/>
                  </a:ext>
                </a:extLst>
              </a:tr>
              <a:tr h="2588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16925"/>
                  </a:ext>
                </a:extLst>
              </a:tr>
              <a:tr h="2588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407410"/>
                  </a:ext>
                </a:extLst>
              </a:tr>
              <a:tr h="2717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0,515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2,055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992026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198547" y="5253415"/>
            <a:ext cx="883731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Prueba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estadística t-</a:t>
            </a:r>
            <a:r>
              <a:rPr lang="es-EC" sz="1600" dirty="0" err="1">
                <a:latin typeface="Arial" panose="020B0604020202020204" pitchFamily="34" charset="0"/>
                <a:ea typeface="Calibri" panose="020F0502020204030204" pitchFamily="34" charset="0"/>
              </a:rPr>
              <a:t>Student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 con un 95% de confianza. R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iñones de los machos del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Grupo 1 (223 mg / kg) y su grupo de control (p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&lt; 0.05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5570483" y="2479678"/>
            <a:ext cx="677917" cy="2820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43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86922" y="368900"/>
            <a:ext cx="5528128" cy="456162"/>
          </a:xfrm>
        </p:spPr>
        <p:txBody>
          <a:bodyPr>
            <a:noAutofit/>
          </a:bodyPr>
          <a:lstStyle/>
          <a:p>
            <a:r>
              <a:rPr lang="es-EC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RESULTADOS Y DISCUSIÓN</a:t>
            </a:r>
            <a:endParaRPr lang="es-EC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-630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76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4" name="Imagen 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2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5" y="1277008"/>
            <a:ext cx="6312596" cy="4128338"/>
          </a:xfrm>
          <a:prstGeom prst="rect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  <a:effectLst>
            <a:softEdge rad="0"/>
          </a:effectLst>
        </p:spPr>
      </p:pic>
      <p:sp>
        <p:nvSpPr>
          <p:cNvPr id="7" name="Rectángulo 6"/>
          <p:cNvSpPr/>
          <p:nvPr/>
        </p:nvSpPr>
        <p:spPr>
          <a:xfrm>
            <a:off x="7725102" y="2342669"/>
            <a:ext cx="4087997" cy="1938992"/>
          </a:xfrm>
          <a:prstGeom prst="rect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indent="304800" algn="ctr">
              <a:lnSpc>
                <a:spcPct val="150000"/>
              </a:lnSpc>
              <a:spcAft>
                <a:spcPts val="0"/>
              </a:spcAft>
            </a:pP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fue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posible calcular la DL50, ni por el método </a:t>
            </a:r>
            <a:r>
              <a:rPr lang="es-EC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Bliss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ni por ningún otro método estadístico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 debido a que no se estableció el límite de respuesta de 100 % de mortalidad.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16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86922" y="368900"/>
            <a:ext cx="5528128" cy="456162"/>
          </a:xfrm>
        </p:spPr>
        <p:txBody>
          <a:bodyPr>
            <a:noAutofit/>
          </a:bodyPr>
          <a:lstStyle/>
          <a:p>
            <a:r>
              <a:rPr lang="es-EC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RESULTADOS Y DISCUSIÓN</a:t>
            </a:r>
            <a:endParaRPr lang="es-EC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-630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76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36021"/>
              </p:ext>
            </p:extLst>
          </p:nvPr>
        </p:nvGraphicFramePr>
        <p:xfrm>
          <a:off x="922111" y="825062"/>
          <a:ext cx="6652078" cy="52743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32801">
                  <a:extLst>
                    <a:ext uri="{9D8B030D-6E8A-4147-A177-3AD203B41FA5}">
                      <a16:colId xmlns:a16="http://schemas.microsoft.com/office/drawing/2014/main" val="514897013"/>
                    </a:ext>
                  </a:extLst>
                </a:gridCol>
                <a:gridCol w="1660554">
                  <a:extLst>
                    <a:ext uri="{9D8B030D-6E8A-4147-A177-3AD203B41FA5}">
                      <a16:colId xmlns:a16="http://schemas.microsoft.com/office/drawing/2014/main" val="4193383147"/>
                    </a:ext>
                  </a:extLst>
                </a:gridCol>
                <a:gridCol w="1691240">
                  <a:extLst>
                    <a:ext uri="{9D8B030D-6E8A-4147-A177-3AD203B41FA5}">
                      <a16:colId xmlns:a16="http://schemas.microsoft.com/office/drawing/2014/main" val="1943085553"/>
                    </a:ext>
                  </a:extLst>
                </a:gridCol>
                <a:gridCol w="1367483">
                  <a:extLst>
                    <a:ext uri="{9D8B030D-6E8A-4147-A177-3AD203B41FA5}">
                      <a16:colId xmlns:a16="http://schemas.microsoft.com/office/drawing/2014/main" val="1719849708"/>
                    </a:ext>
                  </a:extLst>
                </a:gridCol>
              </a:tblGrid>
              <a:tr h="498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Dosis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extLst>
                  <a:ext uri="{0D108BD9-81ED-4DB2-BD59-A6C34878D82A}">
                    <a16:rowId xmlns:a16="http://schemas.microsoft.com/office/drawing/2014/main" val="3568717600"/>
                  </a:ext>
                </a:extLst>
              </a:tr>
              <a:tr h="738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Semete</a:t>
                      </a: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</a:t>
                      </a: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Balb/C male mice weighing 20– 25 g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160-200 mg/kg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extLst>
                  <a:ext uri="{0D108BD9-81ED-4DB2-BD59-A6C34878D82A}">
                    <a16:rowId xmlns:a16="http://schemas.microsoft.com/office/drawing/2014/main" val="515539336"/>
                  </a:ext>
                </a:extLst>
              </a:tr>
              <a:tr h="869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Sarti</a:t>
                      </a: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</a:t>
                      </a: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Balb/c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mg /</a:t>
                      </a: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extLst>
                  <a:ext uri="{0D108BD9-81ED-4DB2-BD59-A6C34878D82A}">
                    <a16:rowId xmlns:a16="http://schemas.microsoft.com/office/drawing/2014/main" val="2584779485"/>
                  </a:ext>
                </a:extLst>
              </a:tr>
              <a:tr h="648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</a:t>
                      </a:r>
                      <a:endParaRPr lang="es-EC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Gajendiranet</a:t>
                      </a: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al., </a:t>
                      </a: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Wistar rats  (190–250 g) w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mg / kg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extLst>
                  <a:ext uri="{0D108BD9-81ED-4DB2-BD59-A6C34878D82A}">
                    <a16:rowId xmlns:a16="http://schemas.microsoft.com/office/drawing/2014/main" val="2744015267"/>
                  </a:ext>
                </a:extLst>
              </a:tr>
              <a:tr h="648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Gajendiranet</a:t>
                      </a: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al., </a:t>
                      </a: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male-wistar rats (180–200 g)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136,98 </a:t>
                      </a: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 / Kg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extLst>
                  <a:ext uri="{0D108BD9-81ED-4DB2-BD59-A6C34878D82A}">
                    <a16:rowId xmlns:a16="http://schemas.microsoft.com/office/drawing/2014/main" val="1224177369"/>
                  </a:ext>
                </a:extLst>
              </a:tr>
              <a:tr h="984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Mittal</a:t>
                      </a: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es-EC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al.</a:t>
                      </a: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ratas macho Sprague Dawley  de 200 a 220 gramos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5mg / kg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extLst>
                  <a:ext uri="{0D108BD9-81ED-4DB2-BD59-A6C34878D82A}">
                    <a16:rowId xmlns:a16="http://schemas.microsoft.com/office/drawing/2014/main" val="2051602245"/>
                  </a:ext>
                </a:extLst>
              </a:tr>
              <a:tr h="738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Yin et al., </a:t>
                      </a: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Ratas </a:t>
                      </a:r>
                      <a:r>
                        <a:rPr lang="es-EC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Wistar</a:t>
                      </a: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 220 ± 20 g 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mg / kg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3" marR="51973" marT="0" marB="0" anchor="ctr"/>
                </a:tc>
                <a:extLst>
                  <a:ext uri="{0D108BD9-81ED-4DB2-BD59-A6C34878D82A}">
                    <a16:rowId xmlns:a16="http://schemas.microsoft.com/office/drawing/2014/main" val="1329208468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8496300" y="2410497"/>
            <a:ext cx="3339699" cy="2031325"/>
          </a:xfrm>
          <a:prstGeom prst="rect">
            <a:avLst/>
          </a:prstGeom>
          <a:ln>
            <a:solidFill>
              <a:srgbClr val="316889"/>
            </a:solidFill>
          </a:ln>
        </p:spPr>
        <p:txBody>
          <a:bodyPr wrap="square">
            <a:spAutoFit/>
          </a:bodyPr>
          <a:lstStyle/>
          <a:p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</a:rPr>
              <a:t>Guo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 et al. (2015), en la cual se estudió la toxicidad de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PLGA NP cargadas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con el fármaco 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</a:rPr>
              <a:t>daunorubicin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administradas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por vía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intravenosa,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muestra que la DL50  de sus NP fue de 464.4 mg / kg.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990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2049" y="471613"/>
            <a:ext cx="7737250" cy="7843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0" hangingPunct="0"/>
            <a:r>
              <a:rPr lang="es-ES_tradnl" sz="3600" b="1" dirty="0" smtClean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CONTENIDO</a:t>
            </a:r>
            <a:endParaRPr lang="es-ES_tradnl" sz="3600" b="1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2049" y="1547115"/>
            <a:ext cx="9391651" cy="42304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pPr marL="285750" indent="-285750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Objetivos del Proyecto</a:t>
            </a:r>
          </a:p>
          <a:p>
            <a:pPr marL="742950" lvl="1" indent="-285750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  <a:p>
            <a:pPr marL="742950" lvl="1" indent="-285750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marL="0" indent="0">
              <a:buNone/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Referencial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  <a:p>
            <a:pPr marL="285750" indent="-285750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pPr marL="285750" indent="-285750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pPr marL="285750" indent="-285750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101272" y="596981"/>
            <a:ext cx="5528128" cy="456162"/>
          </a:xfrm>
        </p:spPr>
        <p:txBody>
          <a:bodyPr>
            <a:noAutofit/>
          </a:bodyPr>
          <a:lstStyle/>
          <a:p>
            <a:r>
              <a:rPr lang="es-EC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RESULTADOS Y DISCUSIÓN</a:t>
            </a:r>
            <a:endParaRPr lang="es-EC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-630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76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169685" y="1039959"/>
            <a:ext cx="89194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C" sz="2400" b="1" dirty="0">
                <a:latin typeface="Bahnschrift" panose="020B0502040204020203" pitchFamily="34" charset="0"/>
                <a:ea typeface="Calibri" panose="020F0502020204030204" pitchFamily="34" charset="0"/>
              </a:rPr>
              <a:t>Aglomeraciones de PLGA NP luego del proceso de liofilización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24015468"/>
              </p:ext>
            </p:extLst>
          </p:nvPr>
        </p:nvGraphicFramePr>
        <p:xfrm>
          <a:off x="605972" y="2127720"/>
          <a:ext cx="4613728" cy="3263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20264866"/>
              </p:ext>
            </p:extLst>
          </p:nvPr>
        </p:nvGraphicFramePr>
        <p:xfrm>
          <a:off x="6979224" y="3355933"/>
          <a:ext cx="4109890" cy="218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769674" y="1769284"/>
            <a:ext cx="4906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Autores que mencionan la filtración del inóculo.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Guedj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et al. (2015)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Danhier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et al. (2009)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Duan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et al. (2006)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86922" y="368900"/>
            <a:ext cx="3449050" cy="592797"/>
          </a:xfrm>
        </p:spPr>
        <p:txBody>
          <a:bodyPr>
            <a:noAutofit/>
          </a:bodyPr>
          <a:lstStyle/>
          <a:p>
            <a:r>
              <a:rPr lang="es-EC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CONCLUSIONES</a:t>
            </a:r>
            <a:endParaRPr lang="es-EC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-630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76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586923" y="1100860"/>
            <a:ext cx="10795780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PLGA NP fueron sintetizadas por el método de </a:t>
            </a:r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nanoprecipitación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siguiendo el método de </a:t>
            </a:r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Fessi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(1992)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modificado. 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solvente de síntesis de las PLGA NP, acetona pura, se eliminó totalmente mediante la destilación al vacío de las soluciones de PLGA NP, y la posterior liofilización del producto de dicha destilación durante 48 horas seguidas. 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fue posible determinar la DL50 de las PLGA NP mediante el Método </a:t>
            </a:r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Bliss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debido a que las dosis administradas: 100, 223, 400, 600 y 800 mg / kg, no lograron el límite de respuesta de 100 % de mortalidad. 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se encontró evidencia de que el sexo influyó en su respuesta de los animales ante la administración oral de diferentes dosis de PLGA NP, esto debido a la alta tasa de supervivencia de los animales. 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86921" y="368900"/>
            <a:ext cx="3764361" cy="683370"/>
          </a:xfrm>
        </p:spPr>
        <p:txBody>
          <a:bodyPr>
            <a:noAutofit/>
          </a:bodyPr>
          <a:lstStyle/>
          <a:p>
            <a:r>
              <a:rPr lang="es-EC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RECOMENDACIONES</a:t>
            </a:r>
            <a:endParaRPr lang="es-EC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-630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76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-2" y="1243359"/>
            <a:ext cx="10795780" cy="50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71637467"/>
              </p:ext>
            </p:extLst>
          </p:nvPr>
        </p:nvGraphicFramePr>
        <p:xfrm>
          <a:off x="1100957" y="1133129"/>
          <a:ext cx="10294885" cy="414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19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86921" y="368900"/>
            <a:ext cx="3764361" cy="683370"/>
          </a:xfrm>
        </p:spPr>
        <p:txBody>
          <a:bodyPr>
            <a:noAutofit/>
          </a:bodyPr>
          <a:lstStyle/>
          <a:p>
            <a:r>
              <a:rPr lang="es-EC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AGRADECIMIENTOS</a:t>
            </a:r>
            <a:endParaRPr lang="es-EC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-630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76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-2" y="1243359"/>
            <a:ext cx="10795780" cy="50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778" t="27556" r="-5334" b="25111"/>
          <a:stretch/>
        </p:blipFill>
        <p:spPr>
          <a:xfrm>
            <a:off x="1266002" y="3772777"/>
            <a:ext cx="2631849" cy="119498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99778" y="1377839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Lcdo</a:t>
            </a:r>
            <a:r>
              <a:rPr lang="es-EC" sz="2400" i="1" dirty="0">
                <a:latin typeface="Arial" panose="020B0604020202020204" pitchFamily="34" charset="0"/>
                <a:cs typeface="Arial" panose="020B0604020202020204" pitchFamily="34" charset="0"/>
              </a:rPr>
              <a:t>. Alexis </a:t>
            </a:r>
            <a:r>
              <a:rPr lang="es-EC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Patrice</a:t>
            </a:r>
            <a:r>
              <a:rPr lang="es-EC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Martial</a:t>
            </a:r>
            <a:r>
              <a:rPr lang="es-EC" sz="2400" i="1" dirty="0">
                <a:latin typeface="Arial" panose="020B0604020202020204" pitchFamily="34" charset="0"/>
                <a:cs typeface="Arial" panose="020B0604020202020204" pitchFamily="34" charset="0"/>
              </a:rPr>
              <a:t> Debut, </a:t>
            </a:r>
            <a:r>
              <a:rPr lang="es-EC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endParaRPr lang="es-EC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Rachid</a:t>
            </a:r>
            <a:r>
              <a:rPr lang="es-EC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Seqqat</a:t>
            </a:r>
            <a:r>
              <a:rPr lang="es-EC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C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Ing. Karla </a:t>
            </a:r>
            <a:r>
              <a:rPr lang="es-EC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Vizuete</a:t>
            </a:r>
            <a:endParaRPr lang="es-EC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Ing. Katherine Pazmiño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Dra. </a:t>
            </a:r>
            <a:r>
              <a:rPr lang="es-EC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Marbel</a:t>
            </a:r>
            <a:r>
              <a:rPr lang="es-EC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Torres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 descr="CENCINAT | Laboratorios Especializad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51" y="2096261"/>
            <a:ext cx="28575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-630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765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-2" y="1243359"/>
            <a:ext cx="10795780" cy="50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11261" y="2229997"/>
            <a:ext cx="5552433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GRACIAS POR SU ATENCIÓN </a:t>
            </a:r>
            <a:endParaRPr lang="es-EC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Estructura de la proteína 3D - Gen STAT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41435" y="1011257"/>
            <a:ext cx="1240862" cy="124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3631663" y="4957494"/>
            <a:ext cx="1468316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Anticuerpos monoclonales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848" y="-13203"/>
            <a:ext cx="3617671" cy="949444"/>
          </a:xfrm>
        </p:spPr>
        <p:txBody>
          <a:bodyPr>
            <a:normAutofit/>
          </a:bodyPr>
          <a:lstStyle/>
          <a:p>
            <a:r>
              <a:rPr lang="es-EC" sz="2400" u="sng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INTRODUCCIÓN</a:t>
            </a:r>
            <a:endParaRPr lang="es-EC" sz="2800" u="sng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04" y="1727816"/>
            <a:ext cx="4607035" cy="342451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Imagen 8" descr="Resultado de imagen para PLG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8" y="1938666"/>
            <a:ext cx="2970710" cy="10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2049452" y="2997080"/>
            <a:ext cx="786852" cy="461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PGA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4245303" y="640024"/>
            <a:ext cx="6038319" cy="7629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SÍNTESIS DE NANOPARTÍCULAS POLIMÉRICAS Y ENCAPSULACIÓN DE PRODUCTOS.  </a:t>
            </a:r>
            <a:r>
              <a:rPr lang="es-EC" sz="2000" dirty="0" smtClean="0"/>
              <a:t> </a:t>
            </a:r>
            <a:endParaRPr lang="es-EC" sz="2000" dirty="0"/>
          </a:p>
        </p:txBody>
      </p:sp>
      <p:sp>
        <p:nvSpPr>
          <p:cNvPr id="12" name="Rectángulo 11"/>
          <p:cNvSpPr/>
          <p:nvPr/>
        </p:nvSpPr>
        <p:spPr>
          <a:xfrm>
            <a:off x="605827" y="2926556"/>
            <a:ext cx="924451" cy="50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PLA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5454366" y="5127163"/>
            <a:ext cx="2001962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ADN </a:t>
            </a:r>
            <a:r>
              <a:rPr lang="es-EC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plasmídico</a:t>
            </a:r>
            <a:endParaRPr lang="es-EC" sz="1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782519" y="2221247"/>
            <a:ext cx="1063112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Proteínas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455946" y="3036516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Péptidos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631663" y="4007400"/>
            <a:ext cx="1345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Lipopéptidos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598618" y="1835935"/>
            <a:ext cx="1766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isados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​​celulares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878909" y="4102428"/>
            <a:ext cx="647421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Virus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31" y="3402279"/>
            <a:ext cx="917734" cy="571974"/>
          </a:xfrm>
          <a:prstGeom prst="rect">
            <a:avLst/>
          </a:prstGeom>
        </p:spPr>
      </p:pic>
      <p:pic>
        <p:nvPicPr>
          <p:cNvPr id="21" name="Picture 16" descr="La Lisis Es La Ruptura De La Membrana De Una Célula. Virus, Enzima, Gota De  Líquido Y Lisado. Célula Sana Y Célula Lisada. Ilustraciones Vectoriales,  Clip Art Vectorizado Libre De Derechos.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0" t="40093" r="2451" b="19907"/>
          <a:stretch/>
        </p:blipFill>
        <p:spPr bwMode="auto">
          <a:xfrm>
            <a:off x="9689717" y="2160863"/>
            <a:ext cx="1187811" cy="12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Los virus, ¿son seres vivos? - Sociedad - COP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409" y="4431357"/>
            <a:ext cx="1670747" cy="9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Transformación y selección bacteriana (artículo) | Khan Academy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7" t="5169" r="35280" b="22331"/>
          <a:stretch/>
        </p:blipFill>
        <p:spPr bwMode="auto">
          <a:xfrm>
            <a:off x="5613919" y="5448116"/>
            <a:ext cx="822370" cy="65954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24" name="Conector recto de flecha 23"/>
          <p:cNvCxnSpPr/>
          <p:nvPr/>
        </p:nvCxnSpPr>
        <p:spPr>
          <a:xfrm>
            <a:off x="4845631" y="2434770"/>
            <a:ext cx="1752641" cy="675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4529367" y="3406718"/>
            <a:ext cx="2068905" cy="14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4878198" y="3723841"/>
            <a:ext cx="1772408" cy="1365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6662185" y="3735543"/>
            <a:ext cx="172162" cy="1405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8" name="Conector recto de flecha 27"/>
          <p:cNvCxnSpPr>
            <a:stCxn id="17" idx="1"/>
          </p:cNvCxnSpPr>
          <p:nvPr/>
        </p:nvCxnSpPr>
        <p:spPr>
          <a:xfrm flipH="1">
            <a:off x="7297913" y="2005212"/>
            <a:ext cx="2300705" cy="1184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9" name="Conector recto de flecha 28"/>
          <p:cNvCxnSpPr/>
          <p:nvPr/>
        </p:nvCxnSpPr>
        <p:spPr>
          <a:xfrm flipH="1" flipV="1">
            <a:off x="7350246" y="3715299"/>
            <a:ext cx="2371588" cy="810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/>
          <a:srcRect l="76739" t="25444" r="3300" b="39554"/>
          <a:stretch/>
        </p:blipFill>
        <p:spPr>
          <a:xfrm>
            <a:off x="2340875" y="4688196"/>
            <a:ext cx="1204787" cy="11004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2" name="Rectángulo 31"/>
          <p:cNvSpPr/>
          <p:nvPr/>
        </p:nvSpPr>
        <p:spPr>
          <a:xfrm>
            <a:off x="7772600" y="5288424"/>
            <a:ext cx="1341903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Factores de crecimiento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34" name="Conector recto de flecha 33"/>
          <p:cNvCxnSpPr/>
          <p:nvPr/>
        </p:nvCxnSpPr>
        <p:spPr>
          <a:xfrm flipH="1" flipV="1">
            <a:off x="7211298" y="3749673"/>
            <a:ext cx="1044589" cy="1488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5" name="Conector recto 34"/>
          <p:cNvCxnSpPr/>
          <p:nvPr/>
        </p:nvCxnSpPr>
        <p:spPr>
          <a:xfrm flipH="1" flipV="1">
            <a:off x="7897464" y="3908916"/>
            <a:ext cx="4759" cy="77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6" name="Rectángulo 35"/>
          <p:cNvSpPr/>
          <p:nvPr/>
        </p:nvSpPr>
        <p:spPr>
          <a:xfrm>
            <a:off x="1057066" y="1375076"/>
            <a:ext cx="1452628" cy="461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PLGA</a:t>
            </a:r>
            <a:r>
              <a:rPr lang="es-EC" dirty="0" smtClean="0"/>
              <a:t> </a:t>
            </a:r>
            <a:endParaRPr lang="es-EC" dirty="0"/>
          </a:p>
        </p:txBody>
      </p:sp>
      <p:cxnSp>
        <p:nvCxnSpPr>
          <p:cNvPr id="48" name="Conector recto de flecha 47"/>
          <p:cNvCxnSpPr/>
          <p:nvPr/>
        </p:nvCxnSpPr>
        <p:spPr>
          <a:xfrm flipV="1">
            <a:off x="4955861" y="3581791"/>
            <a:ext cx="1653457" cy="575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9389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672" y="100882"/>
            <a:ext cx="10515600" cy="994875"/>
          </a:xfrm>
        </p:spPr>
        <p:txBody>
          <a:bodyPr>
            <a:normAutofit/>
          </a:bodyPr>
          <a:lstStyle/>
          <a:p>
            <a:r>
              <a:rPr lang="es-EC" sz="3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Justificación</a:t>
            </a:r>
            <a:endParaRPr lang="es-EC" sz="36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08626524"/>
              </p:ext>
            </p:extLst>
          </p:nvPr>
        </p:nvGraphicFramePr>
        <p:xfrm>
          <a:off x="3407289" y="228600"/>
          <a:ext cx="8491178" cy="54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 descr="China Reactivo químico Sodium dodecil Benceno Sulfonato – Comprar Reactivo  químico Sodium dodecil benceno sulfona en es.made-in-china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2" y="1223475"/>
            <a:ext cx="3162341" cy="15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STRATEGIAS DE FUNCIONALIZACIÓN DE NANOPARTÍCULAS DE PLGA EN TERAPIA  ANTICANCEROS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82" y="3281701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456437" y="5386382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PLGA NP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3383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1985" y="160166"/>
            <a:ext cx="3486150" cy="905044"/>
          </a:xfrm>
        </p:spPr>
        <p:txBody>
          <a:bodyPr>
            <a:normAutofit/>
          </a:bodyPr>
          <a:lstStyle/>
          <a:p>
            <a:r>
              <a:rPr lang="es-EC" sz="3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OBJETIVOS</a:t>
            </a:r>
            <a:endParaRPr lang="es-EC" sz="36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4660852"/>
              </p:ext>
            </p:extLst>
          </p:nvPr>
        </p:nvGraphicFramePr>
        <p:xfrm>
          <a:off x="1101985" y="1065210"/>
          <a:ext cx="9679085" cy="45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8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50" y="210263"/>
            <a:ext cx="5734050" cy="796520"/>
          </a:xfrm>
        </p:spPr>
        <p:txBody>
          <a:bodyPr>
            <a:normAutofit/>
          </a:bodyPr>
          <a:lstStyle/>
          <a:p>
            <a:r>
              <a:rPr lang="es-EC" sz="3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MARCO REFERENCIAL</a:t>
            </a:r>
            <a:endParaRPr lang="es-EC" sz="3600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pic>
        <p:nvPicPr>
          <p:cNvPr id="19" name="Picture 2" descr="El metabolismo de los fármacos — Mejor con Salu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t="10324"/>
          <a:stretch/>
        </p:blipFill>
        <p:spPr bwMode="auto">
          <a:xfrm>
            <a:off x="7422151" y="391479"/>
            <a:ext cx="1630669" cy="1258328"/>
          </a:xfrm>
          <a:prstGeom prst="hexagon">
            <a:avLst/>
          </a:prstGeom>
          <a:ln w="952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Tratamiento contra el cáncer podría ayudar a curar la covid-19 gra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534" y="4282590"/>
            <a:ext cx="1641990" cy="1459509"/>
          </a:xfrm>
          <a:prstGeom prst="hexagon">
            <a:avLst/>
          </a:prstGeom>
          <a:ln w="952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Una revista científica publica un artículo de tres investigadores de UNIR  que abre el escenario a la &quot;vacunación química&quot; | UN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968" y="1684543"/>
            <a:ext cx="1559555" cy="1354755"/>
          </a:xfrm>
          <a:prstGeom prst="hexagon">
            <a:avLst/>
          </a:prstGeom>
          <a:ln w="952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ángulo 46"/>
          <p:cNvSpPr/>
          <p:nvPr/>
        </p:nvSpPr>
        <p:spPr>
          <a:xfrm>
            <a:off x="9137533" y="686899"/>
            <a:ext cx="1716792" cy="6397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Industria farmacéutica</a:t>
            </a:r>
            <a:endParaRPr lang="es-EC" b="1" dirty="0"/>
          </a:p>
        </p:txBody>
      </p:sp>
      <p:pic>
        <p:nvPicPr>
          <p:cNvPr id="2050" name="Picture 2" descr="La nanomedicina - nanopartículas - Resumen ilustración Fotografía de stock  - Alam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 b="8502"/>
          <a:stretch/>
        </p:blipFill>
        <p:spPr bwMode="auto">
          <a:xfrm>
            <a:off x="7426228" y="3056564"/>
            <a:ext cx="1626592" cy="1353804"/>
          </a:xfrm>
          <a:prstGeom prst="hexagon">
            <a:avLst/>
          </a:prstGeom>
          <a:ln w="952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ángulo 49"/>
          <p:cNvSpPr/>
          <p:nvPr/>
        </p:nvSpPr>
        <p:spPr>
          <a:xfrm>
            <a:off x="972565" y="5012345"/>
            <a:ext cx="1493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Prolongan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el tiempo de circulación i</a:t>
            </a:r>
            <a:r>
              <a:rPr lang="es-EC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n </a:t>
            </a:r>
            <a:r>
              <a:rPr lang="es-EC" sz="16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vivo</a:t>
            </a:r>
            <a:endParaRPr lang="es-EC" sz="16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937141" y="2988351"/>
            <a:ext cx="3240360" cy="86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VENTAJAS DE LOS SISTEMAS </a:t>
            </a:r>
          </a:p>
          <a:p>
            <a:pPr algn="ctr"/>
            <a:r>
              <a:rPr lang="es-EC" b="1" dirty="0" smtClean="0"/>
              <a:t>PLGA NP- FÁRMACO</a:t>
            </a:r>
            <a:endParaRPr lang="es-EC" b="1" dirty="0"/>
          </a:p>
        </p:txBody>
      </p:sp>
      <p:sp>
        <p:nvSpPr>
          <p:cNvPr id="52" name="Rectángulo 51"/>
          <p:cNvSpPr/>
          <p:nvPr/>
        </p:nvSpPr>
        <p:spPr>
          <a:xfrm>
            <a:off x="771135" y="1203969"/>
            <a:ext cx="1628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Protege de la degradación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4576266" y="2968639"/>
            <a:ext cx="1560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Liberación sostenida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2590906" y="1412887"/>
            <a:ext cx="280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Reduce la absorción celular a lo largo de la ruta </a:t>
            </a:r>
            <a:r>
              <a:rPr lang="es-EC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endocítica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2890213" y="4554420"/>
            <a:ext cx="233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Dirigir directamente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</a:rPr>
              <a:t>a órganos o células específicos</a:t>
            </a:r>
          </a:p>
        </p:txBody>
      </p:sp>
      <p:cxnSp>
        <p:nvCxnSpPr>
          <p:cNvPr id="57" name="Conector recto de flecha 56"/>
          <p:cNvCxnSpPr/>
          <p:nvPr/>
        </p:nvCxnSpPr>
        <p:spPr>
          <a:xfrm flipV="1">
            <a:off x="1585213" y="1845520"/>
            <a:ext cx="0" cy="1120936"/>
          </a:xfrm>
          <a:prstGeom prst="straightConnector1">
            <a:avLst/>
          </a:prstGeom>
          <a:ln>
            <a:solidFill>
              <a:srgbClr val="0E3D9A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stCxn id="51" idx="0"/>
          </p:cNvCxnSpPr>
          <p:nvPr/>
        </p:nvCxnSpPr>
        <p:spPr>
          <a:xfrm flipV="1">
            <a:off x="2557321" y="2290023"/>
            <a:ext cx="665784" cy="698328"/>
          </a:xfrm>
          <a:prstGeom prst="straightConnector1">
            <a:avLst/>
          </a:prstGeom>
          <a:ln>
            <a:solidFill>
              <a:srgbClr val="0E3D9A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V="1">
            <a:off x="4148529" y="3354697"/>
            <a:ext cx="422881" cy="0"/>
          </a:xfrm>
          <a:prstGeom prst="straightConnector1">
            <a:avLst/>
          </a:prstGeom>
          <a:ln>
            <a:solidFill>
              <a:srgbClr val="0E3D9A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stCxn id="51" idx="2"/>
          </p:cNvCxnSpPr>
          <p:nvPr/>
        </p:nvCxnSpPr>
        <p:spPr>
          <a:xfrm>
            <a:off x="2557321" y="3852447"/>
            <a:ext cx="757498" cy="574148"/>
          </a:xfrm>
          <a:prstGeom prst="straightConnector1">
            <a:avLst/>
          </a:prstGeom>
          <a:ln>
            <a:solidFill>
              <a:srgbClr val="0E3D9A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>
            <a:off x="1585213" y="3874342"/>
            <a:ext cx="0" cy="1034842"/>
          </a:xfrm>
          <a:prstGeom prst="straightConnector1">
            <a:avLst/>
          </a:prstGeom>
          <a:ln>
            <a:solidFill>
              <a:srgbClr val="0E3D9A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7" name="Rectángulo 66"/>
          <p:cNvSpPr/>
          <p:nvPr/>
        </p:nvSpPr>
        <p:spPr>
          <a:xfrm>
            <a:off x="7420741" y="2060006"/>
            <a:ext cx="1716792" cy="6397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Desarrollo de Vacunas</a:t>
            </a:r>
            <a:endParaRPr lang="es-EC" b="1" dirty="0"/>
          </a:p>
        </p:txBody>
      </p:sp>
      <p:sp>
        <p:nvSpPr>
          <p:cNvPr id="68" name="Rectángulo 67"/>
          <p:cNvSpPr/>
          <p:nvPr/>
        </p:nvSpPr>
        <p:spPr>
          <a:xfrm>
            <a:off x="9219968" y="3342085"/>
            <a:ext cx="1716792" cy="6397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err="1" smtClean="0"/>
              <a:t>Nanomedicina</a:t>
            </a:r>
            <a:endParaRPr lang="es-EC" b="1" dirty="0"/>
          </a:p>
        </p:txBody>
      </p:sp>
      <p:sp>
        <p:nvSpPr>
          <p:cNvPr id="69" name="Rectángulo 68"/>
          <p:cNvSpPr/>
          <p:nvPr/>
        </p:nvSpPr>
        <p:spPr>
          <a:xfrm>
            <a:off x="7336028" y="4700081"/>
            <a:ext cx="1716792" cy="6397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Terapia contra el cáncer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9107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863" y="249656"/>
            <a:ext cx="6013726" cy="796520"/>
          </a:xfrm>
        </p:spPr>
        <p:txBody>
          <a:bodyPr/>
          <a:lstStyle/>
          <a:p>
            <a:r>
              <a:rPr lang="es-EC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Metabolismo del PLGA</a:t>
            </a:r>
            <a:endParaRPr lang="es-EC" b="1" u="sng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pic>
        <p:nvPicPr>
          <p:cNvPr id="26" name="Picture 8" descr="Por qué es importante el ácido láctico para los corredores? | El Mundo |  Mar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01" y="891063"/>
            <a:ext cx="1835730" cy="13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3103599" y="1915828"/>
            <a:ext cx="1366470" cy="5562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Hidrólisis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n 27" descr="Resultado de imagen para PLG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" y="2036938"/>
            <a:ext cx="2569687" cy="106139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ángulo 28"/>
          <p:cNvSpPr/>
          <p:nvPr/>
        </p:nvSpPr>
        <p:spPr>
          <a:xfrm>
            <a:off x="759817" y="3262612"/>
            <a:ext cx="1587577" cy="5127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PLGA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3098507" y="2510500"/>
            <a:ext cx="1351141" cy="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4613196" y="2153538"/>
            <a:ext cx="1821034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láctico</a:t>
            </a:r>
          </a:p>
        </p:txBody>
      </p:sp>
      <p:pic>
        <p:nvPicPr>
          <p:cNvPr id="32" name="Picture 10" descr="Ácido glicólico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83" y="2611835"/>
            <a:ext cx="1407562" cy="7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/>
          <p:cNvSpPr/>
          <p:nvPr/>
        </p:nvSpPr>
        <p:spPr>
          <a:xfrm>
            <a:off x="4621729" y="3718307"/>
            <a:ext cx="1745902" cy="5161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</a:t>
            </a:r>
            <a:r>
              <a:rPr lang="es-EC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glicólico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68764" y="4857742"/>
            <a:ext cx="6353476" cy="1026921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EC" sz="2400" dirty="0"/>
              <a:t>Son monómeros endógenos y el cuerpo los metaboliza fácilmente a través del ciclo de Krebs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t="54003"/>
          <a:stretch/>
        </p:blipFill>
        <p:spPr>
          <a:xfrm>
            <a:off x="10400583" y="3588471"/>
            <a:ext cx="1541076" cy="234004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5" t="18174" r="23165" b="65789"/>
          <a:stretch/>
        </p:blipFill>
        <p:spPr>
          <a:xfrm flipH="1">
            <a:off x="9062501" y="4419600"/>
            <a:ext cx="1107677" cy="1186797"/>
          </a:xfrm>
          <a:prstGeom prst="ellipse">
            <a:avLst/>
          </a:prstGeom>
          <a:ln w="6350" cap="rnd"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4" t="27256" r="8215" b="61268"/>
          <a:stretch/>
        </p:blipFill>
        <p:spPr>
          <a:xfrm>
            <a:off x="7025606" y="4422403"/>
            <a:ext cx="1242094" cy="1242093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1" t="60662" r="7205" b="24992"/>
          <a:stretch/>
        </p:blipFill>
        <p:spPr>
          <a:xfrm>
            <a:off x="8612645" y="785091"/>
            <a:ext cx="1178400" cy="1071274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34430" r="75848" b="51223"/>
          <a:stretch/>
        </p:blipFill>
        <p:spPr>
          <a:xfrm>
            <a:off x="8901649" y="2683279"/>
            <a:ext cx="1156811" cy="1030100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55945" r="79469" b="29710"/>
          <a:stretch/>
        </p:blipFill>
        <p:spPr>
          <a:xfrm>
            <a:off x="7044651" y="2567634"/>
            <a:ext cx="1195345" cy="108667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2" name="Rectángulo 41"/>
          <p:cNvSpPr/>
          <p:nvPr/>
        </p:nvSpPr>
        <p:spPr>
          <a:xfrm>
            <a:off x="8612645" y="3790910"/>
            <a:ext cx="1557533" cy="4004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Cerebro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8784999" y="2061984"/>
            <a:ext cx="1273461" cy="398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Pulmones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6811351" y="3771894"/>
            <a:ext cx="1456349" cy="4625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Corazón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7112698" y="2061984"/>
            <a:ext cx="1273461" cy="398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Hígado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10399449" y="1072380"/>
            <a:ext cx="1557533" cy="73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Ganglios linfáticos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10248404" y="3328396"/>
            <a:ext cx="1622412" cy="334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Médula ósea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7112698" y="1100224"/>
            <a:ext cx="1273461" cy="3986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Riñones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8" t="223" r="-1752" b="57039"/>
          <a:stretch/>
        </p:blipFill>
        <p:spPr>
          <a:xfrm>
            <a:off x="10644276" y="1933389"/>
            <a:ext cx="1139233" cy="11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543" y="144771"/>
            <a:ext cx="7128615" cy="79652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EC" sz="3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Estudios de toxicidad del PLGA</a:t>
            </a:r>
          </a:p>
        </p:txBody>
      </p:sp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pic>
        <p:nvPicPr>
          <p:cNvPr id="27" name="Picture 4" descr="Polyglactin - an overview | ScienceDirect To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31" y="1546747"/>
            <a:ext cx="1825843" cy="16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/>
          <a:srcRect l="20977" t="41451" r="33415" b="21910"/>
          <a:stretch/>
        </p:blipFill>
        <p:spPr>
          <a:xfrm>
            <a:off x="4808511" y="3664715"/>
            <a:ext cx="4678107" cy="2126412"/>
          </a:xfrm>
          <a:prstGeom prst="rect">
            <a:avLst/>
          </a:prstGeom>
          <a:ln w="15875">
            <a:solidFill>
              <a:srgbClr val="C19859"/>
            </a:solidFill>
          </a:ln>
        </p:spPr>
      </p:pic>
      <p:sp>
        <p:nvSpPr>
          <p:cNvPr id="29" name="Rectángulo 28"/>
          <p:cNvSpPr/>
          <p:nvPr/>
        </p:nvSpPr>
        <p:spPr>
          <a:xfrm>
            <a:off x="4280871" y="1113835"/>
            <a:ext cx="1073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Dexon</a:t>
            </a:r>
            <a:endParaRPr lang="es-EC" b="1" dirty="0"/>
          </a:p>
        </p:txBody>
      </p:sp>
      <p:sp>
        <p:nvSpPr>
          <p:cNvPr id="30" name="Rectángulo 29"/>
          <p:cNvSpPr/>
          <p:nvPr/>
        </p:nvSpPr>
        <p:spPr>
          <a:xfrm>
            <a:off x="6394078" y="1097205"/>
            <a:ext cx="872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Vicryl</a:t>
            </a: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C" b="1" dirty="0"/>
          </a:p>
        </p:txBody>
      </p:sp>
      <p:sp>
        <p:nvSpPr>
          <p:cNvPr id="31" name="Rectángulo 30"/>
          <p:cNvSpPr/>
          <p:nvPr/>
        </p:nvSpPr>
        <p:spPr>
          <a:xfrm>
            <a:off x="8126133" y="1483167"/>
            <a:ext cx="3632258" cy="1639671"/>
          </a:xfrm>
          <a:prstGeom prst="rect">
            <a:avLst/>
          </a:prstGeom>
          <a:ln w="158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En huesos </a:t>
            </a:r>
            <a:r>
              <a:rPr lang="es-EC" dirty="0" smtClean="0"/>
              <a:t>o tejidos </a:t>
            </a:r>
            <a:r>
              <a:rPr lang="es-EC" dirty="0"/>
              <a:t>blandos de animales podría causar una respuesta inflamatoria leve (</a:t>
            </a:r>
            <a:r>
              <a:rPr lang="es-EC" dirty="0" err="1"/>
              <a:t>Tiainen</a:t>
            </a:r>
            <a:r>
              <a:rPr lang="es-EC" dirty="0"/>
              <a:t> et al., 2004).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228543" y="3675716"/>
            <a:ext cx="4279290" cy="2104411"/>
          </a:xfrm>
          <a:prstGeom prst="rect">
            <a:avLst/>
          </a:prstGeom>
          <a:ln w="158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C" dirty="0"/>
              <a:t>Reacciones inflamatorias severas </a:t>
            </a:r>
            <a:r>
              <a:rPr lang="es-EC" dirty="0" smtClean="0"/>
              <a:t>por </a:t>
            </a:r>
            <a:r>
              <a:rPr lang="es-EC" dirty="0"/>
              <a:t>prótesis de PLGA implantadas por vía subcutánea en un modelo de rata </a:t>
            </a:r>
            <a:r>
              <a:rPr lang="es-EC" dirty="0" smtClean="0"/>
              <a:t>Fisher, </a:t>
            </a:r>
            <a:r>
              <a:rPr lang="es-EC" dirty="0"/>
              <a:t>probablemente debido a la degradación de PLGA en un ambiente </a:t>
            </a:r>
            <a:r>
              <a:rPr lang="es-EC" dirty="0" smtClean="0"/>
              <a:t>ácido (Kim et al. 2007)</a:t>
            </a:r>
            <a:endParaRPr lang="es-EC" dirty="0"/>
          </a:p>
        </p:txBody>
      </p:sp>
      <p:pic>
        <p:nvPicPr>
          <p:cNvPr id="6146" name="Picture 2" descr="SUTURAS ABSORBIBLES DE ORIGEN SINTÉTICO... - Cursos de Cirugia Veterinaria  | Faceboo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-385" r="11753" b="69"/>
          <a:stretch/>
        </p:blipFill>
        <p:spPr bwMode="auto">
          <a:xfrm>
            <a:off x="3816191" y="1539272"/>
            <a:ext cx="1920471" cy="15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689683" y="1459832"/>
            <a:ext cx="4124305" cy="1727795"/>
          </a:xfrm>
          <a:prstGeom prst="rect">
            <a:avLst/>
          </a:prstGeom>
          <a:noFill/>
          <a:ln w="15875">
            <a:solidFill>
              <a:srgbClr val="0E3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07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921" y="180886"/>
            <a:ext cx="11697046" cy="796520"/>
          </a:xfrm>
        </p:spPr>
        <p:txBody>
          <a:bodyPr>
            <a:noAutofit/>
          </a:bodyPr>
          <a:lstStyle/>
          <a:p>
            <a:pPr algn="ctr"/>
            <a:r>
              <a:rPr lang="es-EC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Importancia del estudio de la toxicidad en la Nanotecnología </a:t>
            </a:r>
          </a:p>
        </p:txBody>
      </p:sp>
      <p:sp>
        <p:nvSpPr>
          <p:cNvPr id="4" name="Rectángulo 3"/>
          <p:cNvSpPr/>
          <p:nvPr/>
        </p:nvSpPr>
        <p:spPr>
          <a:xfrm flipH="1">
            <a:off x="-2" y="6213225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525243018"/>
              </p:ext>
            </p:extLst>
          </p:nvPr>
        </p:nvGraphicFramePr>
        <p:xfrm>
          <a:off x="381523" y="1243413"/>
          <a:ext cx="3045825" cy="223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4" descr="Tema 1. Concepto, Historia y alcance de la Toxicología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84" y="2379667"/>
            <a:ext cx="3834206" cy="28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ema 1. Concepto, Historia y alcance de la Toxicología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51" y="2379667"/>
            <a:ext cx="3830533" cy="28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994598673"/>
              </p:ext>
            </p:extLst>
          </p:nvPr>
        </p:nvGraphicFramePr>
        <p:xfrm>
          <a:off x="372190" y="3700422"/>
          <a:ext cx="3045823" cy="2511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Rectángulo 2"/>
          <p:cNvSpPr/>
          <p:nvPr/>
        </p:nvSpPr>
        <p:spPr>
          <a:xfrm>
            <a:off x="3571726" y="1892968"/>
            <a:ext cx="8331516" cy="3481137"/>
          </a:xfrm>
          <a:prstGeom prst="rect">
            <a:avLst/>
          </a:prstGeom>
          <a:noFill/>
          <a:ln>
            <a:solidFill>
              <a:srgbClr val="0E3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3773951" y="1540547"/>
            <a:ext cx="2209754" cy="5232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lvl="0" algn="just"/>
            <a:r>
              <a:rPr lang="es-EC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s-EC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étodo </a:t>
            </a:r>
            <a:r>
              <a:rPr lang="es-EC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Bliss</a:t>
            </a:r>
            <a:r>
              <a:rPr lang="es-EC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ESP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ESPE" id="{897E0EE8-429D-4152-8EE6-91D287F9F65B}" vid="{B3642A74-B31B-4779-AF49-A124E07A2A7B}"/>
    </a:ext>
  </a:extLst>
</a:theme>
</file>

<file path=ppt/theme/theme2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1833</Words>
  <Application>Microsoft Office PowerPoint</Application>
  <PresentationFormat>Panorámica</PresentationFormat>
  <Paragraphs>463</Paragraphs>
  <Slides>24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Bahnschrift</vt:lpstr>
      <vt:lpstr>Calibri</vt:lpstr>
      <vt:lpstr>Calibri Light</vt:lpstr>
      <vt:lpstr>Symbol</vt:lpstr>
      <vt:lpstr>Times New Roman</vt:lpstr>
      <vt:lpstr>TemaESPE</vt:lpstr>
      <vt:lpstr>Tema de Office</vt:lpstr>
      <vt:lpstr>CorelDRAW</vt:lpstr>
      <vt:lpstr>DEPARTAMENTO CIENCIAS DE LA VIDA Y DE LA AGRICULTURA CARRERA DE INGENIERÍA EN BIOTECNOLOGÍA</vt:lpstr>
      <vt:lpstr>CONTENIDO</vt:lpstr>
      <vt:lpstr>INTRODUCCIÓN</vt:lpstr>
      <vt:lpstr>Justificación</vt:lpstr>
      <vt:lpstr>OBJETIVOS</vt:lpstr>
      <vt:lpstr>MARCO REFERENCIAL</vt:lpstr>
      <vt:lpstr>Metabolismo del PLGA</vt:lpstr>
      <vt:lpstr>Estudios de toxicidad del PLGA</vt:lpstr>
      <vt:lpstr>Importancia del estudio de la toxicidad en la Nanotecnología </vt:lpstr>
      <vt:lpstr>METODOLOGÍA</vt:lpstr>
      <vt:lpstr>METODOLOGÍA</vt:lpstr>
      <vt:lpstr>METODOLOGÍA</vt:lpstr>
      <vt:lpstr>Presentación de PowerPoint</vt:lpstr>
      <vt:lpstr>RESULTADOS 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CONCLUSIONES</vt:lpstr>
      <vt:lpstr>RECOMENDACIONES</vt:lpstr>
      <vt:lpstr>AGRADECIMIENTOS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- ESPE DEPARTAMENTO CIENCIAS DE LA VIDA Y LA AGRICULTURA CARRERA DE INGENIERÍA EN BIOTECNOLOGÍA</dc:title>
  <dc:creator>Cuenta Microsoft</dc:creator>
  <cp:lastModifiedBy>Gissela Tiban</cp:lastModifiedBy>
  <cp:revision>96</cp:revision>
  <dcterms:created xsi:type="dcterms:W3CDTF">2020-08-24T22:42:57Z</dcterms:created>
  <dcterms:modified xsi:type="dcterms:W3CDTF">2020-11-21T06:49:02Z</dcterms:modified>
</cp:coreProperties>
</file>