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6"/>
  </p:notesMasterIdLst>
  <p:sldIdLst>
    <p:sldId id="257" r:id="rId2"/>
    <p:sldId id="260" r:id="rId3"/>
    <p:sldId id="258" r:id="rId4"/>
    <p:sldId id="300" r:id="rId5"/>
    <p:sldId id="299" r:id="rId6"/>
    <p:sldId id="306" r:id="rId7"/>
    <p:sldId id="261" r:id="rId8"/>
    <p:sldId id="302" r:id="rId9"/>
    <p:sldId id="271" r:id="rId10"/>
    <p:sldId id="263" r:id="rId11"/>
    <p:sldId id="293" r:id="rId12"/>
    <p:sldId id="294" r:id="rId13"/>
    <p:sldId id="295" r:id="rId14"/>
    <p:sldId id="308" r:id="rId15"/>
    <p:sldId id="309" r:id="rId16"/>
    <p:sldId id="310" r:id="rId17"/>
    <p:sldId id="280" r:id="rId18"/>
    <p:sldId id="277" r:id="rId19"/>
    <p:sldId id="303" r:id="rId20"/>
    <p:sldId id="304" r:id="rId21"/>
    <p:sldId id="305" r:id="rId22"/>
    <p:sldId id="279" r:id="rId23"/>
    <p:sldId id="312" r:id="rId24"/>
    <p:sldId id="31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72" d="100"/>
          <a:sy n="72"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EC445-F867-4CA8-9311-AF3F266AD63C}" type="doc">
      <dgm:prSet loTypeId="urn:microsoft.com/office/officeart/2005/8/layout/gear1" loCatId="process" qsTypeId="urn:microsoft.com/office/officeart/2005/8/quickstyle/simple1" qsCatId="simple" csTypeId="urn:microsoft.com/office/officeart/2005/8/colors/accent2_1" csCatId="accent2" phldr="1"/>
      <dgm:spPr/>
      <dgm:t>
        <a:bodyPr/>
        <a:lstStyle/>
        <a:p>
          <a:endParaRPr lang="es-EC"/>
        </a:p>
      </dgm:t>
    </dgm:pt>
    <dgm:pt modelId="{0EA2ECFA-2C26-4EE5-941F-32FDDDB258E7}">
      <dgm:prSet phldrT="[Texto]" custT="1"/>
      <dgm:spPr/>
      <dgm:t>
        <a:bodyPr/>
        <a:lstStyle/>
        <a:p>
          <a:r>
            <a:rPr lang="es-EC" sz="1600">
              <a:latin typeface="Century Gothic" panose="020B0502020202020204" pitchFamily="34" charset="0"/>
            </a:rPr>
            <a:t>MULTIPAGO: Pago  de diferentes servicios</a:t>
          </a:r>
          <a:endParaRPr lang="es-EC" sz="1600" dirty="0">
            <a:latin typeface="Century Gothic" panose="020B0502020202020204" pitchFamily="34" charset="0"/>
          </a:endParaRPr>
        </a:p>
      </dgm:t>
    </dgm:pt>
    <dgm:pt modelId="{80F39D19-4DB5-4AD2-9582-929D5092E0A2}" type="parTrans" cxnId="{A48F66DC-B2EB-4BF2-BD38-354361401191}">
      <dgm:prSet/>
      <dgm:spPr/>
      <dgm:t>
        <a:bodyPr/>
        <a:lstStyle/>
        <a:p>
          <a:endParaRPr lang="es-EC" sz="1600">
            <a:solidFill>
              <a:schemeClr val="tx1"/>
            </a:solidFill>
            <a:latin typeface="Century Gothic" panose="020B0502020202020204" pitchFamily="34" charset="0"/>
          </a:endParaRPr>
        </a:p>
      </dgm:t>
    </dgm:pt>
    <dgm:pt modelId="{D30F3CC9-D0BA-4491-A27A-4A9104E1B4F2}" type="sibTrans" cxnId="{A48F66DC-B2EB-4BF2-BD38-354361401191}">
      <dgm:prSet/>
      <dgm:spPr/>
      <dgm:t>
        <a:bodyPr/>
        <a:lstStyle/>
        <a:p>
          <a:endParaRPr lang="es-EC" sz="1600">
            <a:solidFill>
              <a:schemeClr val="tx1"/>
            </a:solidFill>
            <a:latin typeface="Century Gothic" panose="020B0502020202020204" pitchFamily="34" charset="0"/>
          </a:endParaRPr>
        </a:p>
      </dgm:t>
    </dgm:pt>
    <dgm:pt modelId="{9B7C02A8-ACA0-4833-8D17-4AC66169D711}">
      <dgm:prSet phldrT="[Texto]" custT="1"/>
      <dgm:spPr/>
      <dgm:t>
        <a:bodyPr/>
        <a:lstStyle/>
        <a:p>
          <a:r>
            <a:rPr lang="es-EC" sz="1600">
              <a:latin typeface="Century Gothic" panose="020B0502020202020204" pitchFamily="34" charset="0"/>
            </a:rPr>
            <a:t>A la vista</a:t>
          </a:r>
          <a:endParaRPr lang="es-EC" sz="1600" dirty="0">
            <a:latin typeface="Century Gothic" panose="020B0502020202020204" pitchFamily="34" charset="0"/>
          </a:endParaRPr>
        </a:p>
      </dgm:t>
    </dgm:pt>
    <dgm:pt modelId="{6C385AD3-B314-4D2D-9595-3C10CFEF757F}" type="parTrans" cxnId="{AACB8383-2463-4C73-9CD1-2214FDEC0D31}">
      <dgm:prSet/>
      <dgm:spPr/>
      <dgm:t>
        <a:bodyPr/>
        <a:lstStyle/>
        <a:p>
          <a:endParaRPr lang="es-EC" sz="1600">
            <a:solidFill>
              <a:schemeClr val="tx1"/>
            </a:solidFill>
            <a:latin typeface="Century Gothic" panose="020B0502020202020204" pitchFamily="34" charset="0"/>
          </a:endParaRPr>
        </a:p>
      </dgm:t>
    </dgm:pt>
    <dgm:pt modelId="{9382ACE8-A3BC-43E3-AB8C-54E06D893A2F}" type="sibTrans" cxnId="{AACB8383-2463-4C73-9CD1-2214FDEC0D31}">
      <dgm:prSet/>
      <dgm:spPr/>
      <dgm:t>
        <a:bodyPr/>
        <a:lstStyle/>
        <a:p>
          <a:endParaRPr lang="es-EC" sz="1600">
            <a:solidFill>
              <a:schemeClr val="tx1"/>
            </a:solidFill>
            <a:latin typeface="Century Gothic" panose="020B0502020202020204" pitchFamily="34" charset="0"/>
          </a:endParaRPr>
        </a:p>
      </dgm:t>
    </dgm:pt>
    <dgm:pt modelId="{ADF82DDB-8FB9-457B-8B91-B696D1023872}">
      <dgm:prSet phldrT="[Texto]" phldr="1"/>
      <dgm:spPr/>
      <dgm:t>
        <a:bodyPr/>
        <a:lstStyle/>
        <a:p>
          <a:endParaRPr lang="es-EC" sz="1600">
            <a:solidFill>
              <a:schemeClr val="tx1"/>
            </a:solidFill>
            <a:latin typeface="Century Gothic" panose="020B0502020202020204" pitchFamily="34" charset="0"/>
          </a:endParaRPr>
        </a:p>
      </dgm:t>
    </dgm:pt>
    <dgm:pt modelId="{75C8E530-6599-4B55-8AB6-209C4CF845FA}" type="parTrans" cxnId="{205E963E-8271-49F8-86FC-92E9F38A948E}">
      <dgm:prSet/>
      <dgm:spPr/>
      <dgm:t>
        <a:bodyPr/>
        <a:lstStyle/>
        <a:p>
          <a:endParaRPr lang="es-EC" sz="1600">
            <a:solidFill>
              <a:schemeClr val="tx1"/>
            </a:solidFill>
            <a:latin typeface="Century Gothic" panose="020B0502020202020204" pitchFamily="34" charset="0"/>
          </a:endParaRPr>
        </a:p>
      </dgm:t>
    </dgm:pt>
    <dgm:pt modelId="{0D47EAD0-0EFD-4006-8A23-5489A95325E6}" type="sibTrans" cxnId="{205E963E-8271-49F8-86FC-92E9F38A948E}">
      <dgm:prSet/>
      <dgm:spPr/>
      <dgm:t>
        <a:bodyPr/>
        <a:lstStyle/>
        <a:p>
          <a:endParaRPr lang="es-EC" sz="1600">
            <a:solidFill>
              <a:schemeClr val="tx1"/>
            </a:solidFill>
            <a:latin typeface="Century Gothic" panose="020B0502020202020204" pitchFamily="34" charset="0"/>
          </a:endParaRPr>
        </a:p>
      </dgm:t>
    </dgm:pt>
    <dgm:pt modelId="{E9843C6F-BAEF-4C39-853C-C02285F9CDED}">
      <dgm:prSet custT="1"/>
      <dgm:spPr/>
      <dgm:t>
        <a:bodyPr/>
        <a:lstStyle/>
        <a:p>
          <a:r>
            <a:rPr lang="es-EC" sz="1600">
              <a:latin typeface="Century Gothic" panose="020B0502020202020204" pitchFamily="34" charset="0"/>
            </a:rPr>
            <a:t>Microcrédito</a:t>
          </a:r>
          <a:endParaRPr lang="es-EC" sz="1600" dirty="0">
            <a:latin typeface="Century Gothic" panose="020B0502020202020204" pitchFamily="34" charset="0"/>
          </a:endParaRPr>
        </a:p>
      </dgm:t>
    </dgm:pt>
    <dgm:pt modelId="{09BF634F-DF38-4612-8097-C16F4C8D8242}" type="parTrans" cxnId="{54FFC6E5-AF6B-4767-97CB-5587DA9C2735}">
      <dgm:prSet/>
      <dgm:spPr/>
      <dgm:t>
        <a:bodyPr/>
        <a:lstStyle/>
        <a:p>
          <a:endParaRPr lang="es-EC" sz="1600">
            <a:solidFill>
              <a:schemeClr val="tx1"/>
            </a:solidFill>
            <a:latin typeface="Century Gothic" panose="020B0502020202020204" pitchFamily="34" charset="0"/>
          </a:endParaRPr>
        </a:p>
      </dgm:t>
    </dgm:pt>
    <dgm:pt modelId="{BE11BEF9-0356-44A8-8B6A-1C6D2B24E667}" type="sibTrans" cxnId="{54FFC6E5-AF6B-4767-97CB-5587DA9C2735}">
      <dgm:prSet/>
      <dgm:spPr/>
      <dgm:t>
        <a:bodyPr/>
        <a:lstStyle/>
        <a:p>
          <a:endParaRPr lang="es-EC" sz="1600">
            <a:solidFill>
              <a:schemeClr val="tx1"/>
            </a:solidFill>
            <a:latin typeface="Century Gothic" panose="020B0502020202020204" pitchFamily="34" charset="0"/>
          </a:endParaRPr>
        </a:p>
      </dgm:t>
    </dgm:pt>
    <dgm:pt modelId="{A39ACD77-44B9-48AD-9020-C15A8ECA1EE5}">
      <dgm:prSet custT="1"/>
      <dgm:spPr/>
      <dgm:t>
        <a:bodyPr/>
        <a:lstStyle/>
        <a:p>
          <a:r>
            <a:rPr lang="es-EC" sz="1800">
              <a:latin typeface="Century Gothic" panose="020B0502020202020204" pitchFamily="34" charset="0"/>
            </a:rPr>
            <a:t>CRÉDITOS</a:t>
          </a:r>
          <a:endParaRPr lang="es-EC" sz="1800" dirty="0">
            <a:latin typeface="Century Gothic" panose="020B0502020202020204" pitchFamily="34" charset="0"/>
          </a:endParaRPr>
        </a:p>
      </dgm:t>
    </dgm:pt>
    <dgm:pt modelId="{8D2F149D-FF15-4D5E-A034-1E2204E5D18C}" type="parTrans" cxnId="{90D6F6E3-C5A4-406E-A5B9-8891EC001DAB}">
      <dgm:prSet/>
      <dgm:spPr/>
      <dgm:t>
        <a:bodyPr/>
        <a:lstStyle/>
        <a:p>
          <a:endParaRPr lang="es-EC" sz="1600">
            <a:solidFill>
              <a:schemeClr val="tx1"/>
            </a:solidFill>
            <a:latin typeface="Century Gothic" panose="020B0502020202020204" pitchFamily="34" charset="0"/>
          </a:endParaRPr>
        </a:p>
      </dgm:t>
    </dgm:pt>
    <dgm:pt modelId="{8F1F3FF1-7EA8-4957-A893-B9D475F7EDEF}" type="sibTrans" cxnId="{90D6F6E3-C5A4-406E-A5B9-8891EC001DAB}">
      <dgm:prSet/>
      <dgm:spPr/>
      <dgm:t>
        <a:bodyPr/>
        <a:lstStyle/>
        <a:p>
          <a:endParaRPr lang="es-EC" sz="1600">
            <a:solidFill>
              <a:schemeClr val="tx1"/>
            </a:solidFill>
            <a:latin typeface="Century Gothic" panose="020B0502020202020204" pitchFamily="34" charset="0"/>
          </a:endParaRPr>
        </a:p>
      </dgm:t>
    </dgm:pt>
    <dgm:pt modelId="{6F165467-3B0F-4B0F-9B34-A6573581CE4A}">
      <dgm:prSet custT="1"/>
      <dgm:spPr/>
      <dgm:t>
        <a:bodyPr/>
        <a:lstStyle/>
        <a:p>
          <a:r>
            <a:rPr lang="es-EC" sz="1600">
              <a:latin typeface="Century Gothic" panose="020B0502020202020204" pitchFamily="34" charset="0"/>
            </a:rPr>
            <a:t>Comercial</a:t>
          </a:r>
          <a:endParaRPr lang="es-EC" sz="1600" dirty="0">
            <a:latin typeface="Century Gothic" panose="020B0502020202020204" pitchFamily="34" charset="0"/>
          </a:endParaRPr>
        </a:p>
      </dgm:t>
    </dgm:pt>
    <dgm:pt modelId="{4D850B4A-1CF6-4BED-82D3-BBC1B4B486BB}" type="parTrans" cxnId="{9D9FF70E-660B-4B99-9C8C-421CD3B641A9}">
      <dgm:prSet/>
      <dgm:spPr/>
      <dgm:t>
        <a:bodyPr/>
        <a:lstStyle/>
        <a:p>
          <a:endParaRPr lang="es-EC" sz="1600">
            <a:solidFill>
              <a:schemeClr val="tx1"/>
            </a:solidFill>
            <a:latin typeface="Century Gothic" panose="020B0502020202020204" pitchFamily="34" charset="0"/>
          </a:endParaRPr>
        </a:p>
      </dgm:t>
    </dgm:pt>
    <dgm:pt modelId="{3375D739-817D-41C2-AC1F-4315CBF0CB44}" type="sibTrans" cxnId="{9D9FF70E-660B-4B99-9C8C-421CD3B641A9}">
      <dgm:prSet/>
      <dgm:spPr/>
      <dgm:t>
        <a:bodyPr/>
        <a:lstStyle/>
        <a:p>
          <a:endParaRPr lang="es-EC" sz="1600">
            <a:solidFill>
              <a:schemeClr val="tx1"/>
            </a:solidFill>
            <a:latin typeface="Century Gothic" panose="020B0502020202020204" pitchFamily="34" charset="0"/>
          </a:endParaRPr>
        </a:p>
      </dgm:t>
    </dgm:pt>
    <dgm:pt modelId="{8137437E-9A60-455F-9F47-FEA083F0ABB9}">
      <dgm:prSet custT="1"/>
      <dgm:spPr/>
      <dgm:t>
        <a:bodyPr/>
        <a:lstStyle/>
        <a:p>
          <a:r>
            <a:rPr lang="es-EC" sz="1600">
              <a:latin typeface="Century Gothic" panose="020B0502020202020204" pitchFamily="34" charset="0"/>
            </a:rPr>
            <a:t>Consumo</a:t>
          </a:r>
          <a:endParaRPr lang="es-EC" sz="1600" dirty="0">
            <a:latin typeface="Century Gothic" panose="020B0502020202020204" pitchFamily="34" charset="0"/>
          </a:endParaRPr>
        </a:p>
      </dgm:t>
    </dgm:pt>
    <dgm:pt modelId="{0EB80FA4-32B4-404C-9DEC-DA5660C56D5B}" type="parTrans" cxnId="{244E65A9-F767-44D1-BC00-687ABED2DA8C}">
      <dgm:prSet/>
      <dgm:spPr/>
      <dgm:t>
        <a:bodyPr/>
        <a:lstStyle/>
        <a:p>
          <a:endParaRPr lang="es-EC" sz="1600">
            <a:solidFill>
              <a:schemeClr val="tx1"/>
            </a:solidFill>
            <a:latin typeface="Century Gothic" panose="020B0502020202020204" pitchFamily="34" charset="0"/>
          </a:endParaRPr>
        </a:p>
      </dgm:t>
    </dgm:pt>
    <dgm:pt modelId="{C91F99FE-D827-46C6-ADF6-A70FF74C6CBF}" type="sibTrans" cxnId="{244E65A9-F767-44D1-BC00-687ABED2DA8C}">
      <dgm:prSet/>
      <dgm:spPr/>
      <dgm:t>
        <a:bodyPr/>
        <a:lstStyle/>
        <a:p>
          <a:endParaRPr lang="es-EC" sz="1600">
            <a:solidFill>
              <a:schemeClr val="tx1"/>
            </a:solidFill>
            <a:latin typeface="Century Gothic" panose="020B0502020202020204" pitchFamily="34" charset="0"/>
          </a:endParaRPr>
        </a:p>
      </dgm:t>
    </dgm:pt>
    <dgm:pt modelId="{7FC2F5A4-4D9E-4903-8623-DE33FDEC22F6}">
      <dgm:prSet custT="1"/>
      <dgm:spPr/>
      <dgm:t>
        <a:bodyPr/>
        <a:lstStyle/>
        <a:p>
          <a:r>
            <a:rPr lang="es-EC" sz="1600">
              <a:latin typeface="Century Gothic" panose="020B0502020202020204" pitchFamily="34" charset="0"/>
            </a:rPr>
            <a:t>Vivienda</a:t>
          </a:r>
          <a:endParaRPr lang="es-EC" sz="1600" dirty="0">
            <a:latin typeface="Century Gothic" panose="020B0502020202020204" pitchFamily="34" charset="0"/>
          </a:endParaRPr>
        </a:p>
      </dgm:t>
    </dgm:pt>
    <dgm:pt modelId="{6147A158-6E9B-42C1-BE90-71A96C50AEBB}" type="parTrans" cxnId="{B7577087-5B21-4E7A-999C-C9A00D030824}">
      <dgm:prSet/>
      <dgm:spPr/>
      <dgm:t>
        <a:bodyPr/>
        <a:lstStyle/>
        <a:p>
          <a:endParaRPr lang="es-EC" sz="1600">
            <a:solidFill>
              <a:schemeClr val="tx1"/>
            </a:solidFill>
            <a:latin typeface="Century Gothic" panose="020B0502020202020204" pitchFamily="34" charset="0"/>
          </a:endParaRPr>
        </a:p>
      </dgm:t>
    </dgm:pt>
    <dgm:pt modelId="{459C199C-E55C-4756-8D5B-02919FCB16F1}" type="sibTrans" cxnId="{B7577087-5B21-4E7A-999C-C9A00D030824}">
      <dgm:prSet/>
      <dgm:spPr/>
      <dgm:t>
        <a:bodyPr/>
        <a:lstStyle/>
        <a:p>
          <a:endParaRPr lang="es-EC" sz="1600">
            <a:solidFill>
              <a:schemeClr val="tx1"/>
            </a:solidFill>
            <a:latin typeface="Century Gothic" panose="020B0502020202020204" pitchFamily="34" charset="0"/>
          </a:endParaRPr>
        </a:p>
      </dgm:t>
    </dgm:pt>
    <dgm:pt modelId="{A5DE9611-581E-40F1-92E7-6708C49046B6}">
      <dgm:prSet custT="1"/>
      <dgm:spPr/>
      <dgm:t>
        <a:bodyPr/>
        <a:lstStyle/>
        <a:p>
          <a:r>
            <a:rPr lang="es-EC" sz="1600">
              <a:latin typeface="Century Gothic" panose="020B0502020202020204" pitchFamily="34" charset="0"/>
            </a:rPr>
            <a:t>Educativo</a:t>
          </a:r>
          <a:endParaRPr lang="es-EC" sz="1600" dirty="0">
            <a:latin typeface="Century Gothic" panose="020B0502020202020204" pitchFamily="34" charset="0"/>
          </a:endParaRPr>
        </a:p>
      </dgm:t>
    </dgm:pt>
    <dgm:pt modelId="{6F7DBFCF-DEFE-43DD-86CD-95CA77A3B4FF}" type="parTrans" cxnId="{471C9597-22BA-46F0-B28B-07E07B82EF74}">
      <dgm:prSet/>
      <dgm:spPr/>
      <dgm:t>
        <a:bodyPr/>
        <a:lstStyle/>
        <a:p>
          <a:endParaRPr lang="es-EC" sz="1600">
            <a:solidFill>
              <a:schemeClr val="tx1"/>
            </a:solidFill>
            <a:latin typeface="Century Gothic" panose="020B0502020202020204" pitchFamily="34" charset="0"/>
          </a:endParaRPr>
        </a:p>
      </dgm:t>
    </dgm:pt>
    <dgm:pt modelId="{372A2D99-1D90-473A-A43E-2B8E467E44B5}" type="sibTrans" cxnId="{471C9597-22BA-46F0-B28B-07E07B82EF74}">
      <dgm:prSet/>
      <dgm:spPr/>
      <dgm:t>
        <a:bodyPr/>
        <a:lstStyle/>
        <a:p>
          <a:endParaRPr lang="es-EC" sz="1600">
            <a:solidFill>
              <a:schemeClr val="tx1"/>
            </a:solidFill>
            <a:latin typeface="Century Gothic" panose="020B0502020202020204" pitchFamily="34" charset="0"/>
          </a:endParaRPr>
        </a:p>
      </dgm:t>
    </dgm:pt>
    <dgm:pt modelId="{E3437A37-4EC4-4BE7-ADFD-28D67C25F64F}">
      <dgm:prSet custT="1"/>
      <dgm:spPr/>
      <dgm:t>
        <a:bodyPr/>
        <a:lstStyle/>
        <a:p>
          <a:r>
            <a:rPr lang="es-EC" sz="1800">
              <a:latin typeface="Century Gothic" panose="020B0502020202020204" pitchFamily="34" charset="0"/>
            </a:rPr>
            <a:t>AHORROS</a:t>
          </a:r>
          <a:endParaRPr lang="es-EC" sz="1800" dirty="0">
            <a:latin typeface="Century Gothic" panose="020B0502020202020204" pitchFamily="34" charset="0"/>
          </a:endParaRPr>
        </a:p>
      </dgm:t>
    </dgm:pt>
    <dgm:pt modelId="{E3868D4A-E025-4EB9-9E61-ABAE930D66FA}" type="parTrans" cxnId="{C1CAF5AB-1C7D-4565-8B4D-D04FE7A4926D}">
      <dgm:prSet/>
      <dgm:spPr/>
      <dgm:t>
        <a:bodyPr/>
        <a:lstStyle/>
        <a:p>
          <a:endParaRPr lang="es-EC" sz="1600">
            <a:solidFill>
              <a:schemeClr val="tx1"/>
            </a:solidFill>
            <a:latin typeface="Century Gothic" panose="020B0502020202020204" pitchFamily="34" charset="0"/>
          </a:endParaRPr>
        </a:p>
      </dgm:t>
    </dgm:pt>
    <dgm:pt modelId="{ADC461DD-7D5C-4186-9084-D8E0B68E636A}" type="sibTrans" cxnId="{C1CAF5AB-1C7D-4565-8B4D-D04FE7A4926D}">
      <dgm:prSet/>
      <dgm:spPr/>
      <dgm:t>
        <a:bodyPr/>
        <a:lstStyle/>
        <a:p>
          <a:endParaRPr lang="es-EC" sz="1600">
            <a:solidFill>
              <a:schemeClr val="tx1"/>
            </a:solidFill>
            <a:latin typeface="Century Gothic" panose="020B0502020202020204" pitchFamily="34" charset="0"/>
          </a:endParaRPr>
        </a:p>
      </dgm:t>
    </dgm:pt>
    <dgm:pt modelId="{E2EF4DB2-9A3E-4B20-97D2-962D21D849A0}">
      <dgm:prSet phldrT="[Texto]" custT="1"/>
      <dgm:spPr/>
      <dgm:t>
        <a:bodyPr/>
        <a:lstStyle/>
        <a:p>
          <a:r>
            <a:rPr lang="es-EC" sz="1600">
              <a:latin typeface="Century Gothic" panose="020B0502020202020204" pitchFamily="34" charset="0"/>
            </a:rPr>
            <a:t>Diverti cuenta</a:t>
          </a:r>
          <a:endParaRPr lang="es-EC" sz="1600" dirty="0">
            <a:latin typeface="Century Gothic" panose="020B0502020202020204" pitchFamily="34" charset="0"/>
          </a:endParaRPr>
        </a:p>
      </dgm:t>
    </dgm:pt>
    <dgm:pt modelId="{8A7A6563-7DED-4EF8-B5A1-EFF3176B5C7A}" type="parTrans" cxnId="{89A2F906-1DA0-48AC-9A4E-D240C2A83E52}">
      <dgm:prSet/>
      <dgm:spPr/>
      <dgm:t>
        <a:bodyPr/>
        <a:lstStyle/>
        <a:p>
          <a:endParaRPr lang="es-EC" sz="1600">
            <a:solidFill>
              <a:schemeClr val="tx1"/>
            </a:solidFill>
            <a:latin typeface="Century Gothic" panose="020B0502020202020204" pitchFamily="34" charset="0"/>
          </a:endParaRPr>
        </a:p>
      </dgm:t>
    </dgm:pt>
    <dgm:pt modelId="{9145B332-2C70-47D4-94F7-ECE60EA4F733}" type="sibTrans" cxnId="{89A2F906-1DA0-48AC-9A4E-D240C2A83E52}">
      <dgm:prSet/>
      <dgm:spPr/>
      <dgm:t>
        <a:bodyPr/>
        <a:lstStyle/>
        <a:p>
          <a:endParaRPr lang="es-EC" sz="1600">
            <a:solidFill>
              <a:schemeClr val="tx1"/>
            </a:solidFill>
            <a:latin typeface="Century Gothic" panose="020B0502020202020204" pitchFamily="34" charset="0"/>
          </a:endParaRPr>
        </a:p>
      </dgm:t>
    </dgm:pt>
    <dgm:pt modelId="{BEE3AB11-AF0C-4EA9-9C9B-078733E8ACC2}">
      <dgm:prSet phldrT="[Texto]" custT="1"/>
      <dgm:spPr/>
      <dgm:t>
        <a:bodyPr/>
        <a:lstStyle/>
        <a:p>
          <a:r>
            <a:rPr lang="es-EC" sz="1600">
              <a:latin typeface="Century Gothic" panose="020B0502020202020204" pitchFamily="34" charset="0"/>
            </a:rPr>
            <a:t>Programado</a:t>
          </a:r>
          <a:endParaRPr lang="es-EC" sz="1600" dirty="0">
            <a:latin typeface="Century Gothic" panose="020B0502020202020204" pitchFamily="34" charset="0"/>
          </a:endParaRPr>
        </a:p>
      </dgm:t>
    </dgm:pt>
    <dgm:pt modelId="{01AC1926-0083-4018-AF07-75ACA840421E}" type="parTrans" cxnId="{C4E14E3C-193E-43B2-96C3-D9F4CFE764E1}">
      <dgm:prSet/>
      <dgm:spPr/>
      <dgm:t>
        <a:bodyPr/>
        <a:lstStyle/>
        <a:p>
          <a:endParaRPr lang="es-EC" sz="1600">
            <a:solidFill>
              <a:schemeClr val="tx1"/>
            </a:solidFill>
            <a:latin typeface="Century Gothic" panose="020B0502020202020204" pitchFamily="34" charset="0"/>
          </a:endParaRPr>
        </a:p>
      </dgm:t>
    </dgm:pt>
    <dgm:pt modelId="{1A371F67-C548-401B-A97F-ED93AEF3ADEE}" type="sibTrans" cxnId="{C4E14E3C-193E-43B2-96C3-D9F4CFE764E1}">
      <dgm:prSet/>
      <dgm:spPr/>
      <dgm:t>
        <a:bodyPr/>
        <a:lstStyle/>
        <a:p>
          <a:endParaRPr lang="es-EC" sz="1600">
            <a:solidFill>
              <a:schemeClr val="tx1"/>
            </a:solidFill>
            <a:latin typeface="Century Gothic" panose="020B0502020202020204" pitchFamily="34" charset="0"/>
          </a:endParaRPr>
        </a:p>
      </dgm:t>
    </dgm:pt>
    <dgm:pt modelId="{7D7DC615-86CB-428E-A4D5-040BA3690FDE}">
      <dgm:prSet phldrT="[Texto]" custT="1"/>
      <dgm:spPr/>
      <dgm:t>
        <a:bodyPr/>
        <a:lstStyle/>
        <a:p>
          <a:r>
            <a:rPr lang="es-EC" sz="1600">
              <a:latin typeface="Century Gothic" panose="020B0502020202020204" pitchFamily="34" charset="0"/>
            </a:rPr>
            <a:t>Inversiones</a:t>
          </a:r>
          <a:endParaRPr lang="es-EC" sz="1600" dirty="0">
            <a:latin typeface="Century Gothic" panose="020B0502020202020204" pitchFamily="34" charset="0"/>
          </a:endParaRPr>
        </a:p>
      </dgm:t>
    </dgm:pt>
    <dgm:pt modelId="{78282DF2-6F30-4C46-8E23-4ABE8F9DFD1F}" type="parTrans" cxnId="{244216EE-23AD-404C-A06A-9830EB968DCC}">
      <dgm:prSet/>
      <dgm:spPr/>
      <dgm:t>
        <a:bodyPr/>
        <a:lstStyle/>
        <a:p>
          <a:endParaRPr lang="es-EC" sz="1600">
            <a:solidFill>
              <a:schemeClr val="tx1"/>
            </a:solidFill>
            <a:latin typeface="Century Gothic" panose="020B0502020202020204" pitchFamily="34" charset="0"/>
          </a:endParaRPr>
        </a:p>
      </dgm:t>
    </dgm:pt>
    <dgm:pt modelId="{1BC2AC66-B8FF-4D4D-BF8F-4889D8C9C53B}" type="sibTrans" cxnId="{244216EE-23AD-404C-A06A-9830EB968DCC}">
      <dgm:prSet/>
      <dgm:spPr/>
      <dgm:t>
        <a:bodyPr/>
        <a:lstStyle/>
        <a:p>
          <a:endParaRPr lang="es-EC" sz="1600">
            <a:solidFill>
              <a:schemeClr val="tx1"/>
            </a:solidFill>
            <a:latin typeface="Century Gothic" panose="020B0502020202020204" pitchFamily="34" charset="0"/>
          </a:endParaRPr>
        </a:p>
      </dgm:t>
    </dgm:pt>
    <dgm:pt modelId="{4B2F1D77-38E2-4FAA-8784-228C3821294C}" type="pres">
      <dgm:prSet presAssocID="{D93EC445-F867-4CA8-9311-AF3F266AD63C}" presName="composite" presStyleCnt="0">
        <dgm:presLayoutVars>
          <dgm:chMax val="3"/>
          <dgm:animLvl val="lvl"/>
          <dgm:resizeHandles val="exact"/>
        </dgm:presLayoutVars>
      </dgm:prSet>
      <dgm:spPr/>
    </dgm:pt>
    <dgm:pt modelId="{5EC4CFAA-216D-4F98-987F-1586F3CDD650}" type="pres">
      <dgm:prSet presAssocID="{0EA2ECFA-2C26-4EE5-941F-32FDDDB258E7}" presName="gear1" presStyleLbl="node1" presStyleIdx="0" presStyleCnt="3" custScaleX="125902" custLinFactNeighborX="48813" custLinFactNeighborY="4802">
        <dgm:presLayoutVars>
          <dgm:chMax val="1"/>
          <dgm:bulletEnabled val="1"/>
        </dgm:presLayoutVars>
      </dgm:prSet>
      <dgm:spPr/>
    </dgm:pt>
    <dgm:pt modelId="{5C31F2E3-C3E2-43CE-9435-DFB06080A67B}" type="pres">
      <dgm:prSet presAssocID="{0EA2ECFA-2C26-4EE5-941F-32FDDDB258E7}" presName="gear1srcNode" presStyleLbl="node1" presStyleIdx="0" presStyleCnt="3"/>
      <dgm:spPr/>
    </dgm:pt>
    <dgm:pt modelId="{713BF0BE-CA69-446F-A4E6-33472CB5AED1}" type="pres">
      <dgm:prSet presAssocID="{0EA2ECFA-2C26-4EE5-941F-32FDDDB258E7}" presName="gear1dstNode" presStyleLbl="node1" presStyleIdx="0" presStyleCnt="3"/>
      <dgm:spPr/>
    </dgm:pt>
    <dgm:pt modelId="{233F5D0C-4F6E-4912-92F8-6AB275642939}" type="pres">
      <dgm:prSet presAssocID="{E3437A37-4EC4-4BE7-ADFD-28D67C25F64F}" presName="gear2" presStyleLbl="node1" presStyleIdx="1" presStyleCnt="3" custScaleX="172885" custScaleY="136197" custLinFactX="-33151" custLinFactNeighborX="-100000" custLinFactNeighborY="-11775">
        <dgm:presLayoutVars>
          <dgm:chMax val="1"/>
          <dgm:bulletEnabled val="1"/>
        </dgm:presLayoutVars>
      </dgm:prSet>
      <dgm:spPr/>
    </dgm:pt>
    <dgm:pt modelId="{2401616A-4C9A-4C62-9C5E-0485C99EBB4B}" type="pres">
      <dgm:prSet presAssocID="{E3437A37-4EC4-4BE7-ADFD-28D67C25F64F}" presName="gear2srcNode" presStyleLbl="node1" presStyleIdx="1" presStyleCnt="3"/>
      <dgm:spPr/>
    </dgm:pt>
    <dgm:pt modelId="{0A9992BC-7137-4474-A910-0B7EF5BA853E}" type="pres">
      <dgm:prSet presAssocID="{E3437A37-4EC4-4BE7-ADFD-28D67C25F64F}" presName="gear2dstNode" presStyleLbl="node1" presStyleIdx="1" presStyleCnt="3"/>
      <dgm:spPr/>
    </dgm:pt>
    <dgm:pt modelId="{6F2B47FA-55BE-4266-B12B-1BDC2F8828E8}" type="pres">
      <dgm:prSet presAssocID="{E3437A37-4EC4-4BE7-ADFD-28D67C25F64F}" presName="gear2ch" presStyleLbl="fgAcc1" presStyleIdx="0" presStyleCnt="2" custScaleX="153283" custScaleY="164550" custLinFactNeighborX="36888" custLinFactNeighborY="26548">
        <dgm:presLayoutVars>
          <dgm:chMax val="0"/>
          <dgm:bulletEnabled val="1"/>
        </dgm:presLayoutVars>
      </dgm:prSet>
      <dgm:spPr/>
    </dgm:pt>
    <dgm:pt modelId="{B31476D1-6D7B-4F2A-A48D-16B91861E68B}" type="pres">
      <dgm:prSet presAssocID="{A39ACD77-44B9-48AD-9020-C15A8ECA1EE5}" presName="gear3" presStyleLbl="node1" presStyleIdx="2" presStyleCnt="3" custScaleX="189237" custScaleY="155427" custLinFactNeighborX="13969" custLinFactNeighborY="1223"/>
      <dgm:spPr/>
    </dgm:pt>
    <dgm:pt modelId="{8C4F51A9-DCA4-44F1-9831-7D4B654A4265}" type="pres">
      <dgm:prSet presAssocID="{A39ACD77-44B9-48AD-9020-C15A8ECA1EE5}" presName="gear3tx" presStyleLbl="node1" presStyleIdx="2" presStyleCnt="3">
        <dgm:presLayoutVars>
          <dgm:chMax val="1"/>
          <dgm:bulletEnabled val="1"/>
        </dgm:presLayoutVars>
      </dgm:prSet>
      <dgm:spPr/>
    </dgm:pt>
    <dgm:pt modelId="{6E7FC7AE-C381-4B6E-BB43-E36306E1164A}" type="pres">
      <dgm:prSet presAssocID="{A39ACD77-44B9-48AD-9020-C15A8ECA1EE5}" presName="gear3srcNode" presStyleLbl="node1" presStyleIdx="2" presStyleCnt="3"/>
      <dgm:spPr/>
    </dgm:pt>
    <dgm:pt modelId="{980BAFAF-1906-4EAF-BD32-E8D985B0DAA6}" type="pres">
      <dgm:prSet presAssocID="{A39ACD77-44B9-48AD-9020-C15A8ECA1EE5}" presName="gear3dstNode" presStyleLbl="node1" presStyleIdx="2" presStyleCnt="3"/>
      <dgm:spPr/>
    </dgm:pt>
    <dgm:pt modelId="{D63BB98F-6A28-4F3F-B248-85ED51D5A5E7}" type="pres">
      <dgm:prSet presAssocID="{A39ACD77-44B9-48AD-9020-C15A8ECA1EE5}" presName="gear3ch" presStyleLbl="fgAcc1" presStyleIdx="1" presStyleCnt="2" custScaleX="201840" custScaleY="200515" custLinFactX="57298" custLinFactNeighborX="100000" custLinFactNeighborY="-62946">
        <dgm:presLayoutVars>
          <dgm:chMax val="0"/>
          <dgm:bulletEnabled val="1"/>
        </dgm:presLayoutVars>
      </dgm:prSet>
      <dgm:spPr/>
    </dgm:pt>
    <dgm:pt modelId="{516B289D-74DC-446C-9A9F-83FDEDFDEF1A}" type="pres">
      <dgm:prSet presAssocID="{D30F3CC9-D0BA-4491-A27A-4A9104E1B4F2}" presName="connector1" presStyleLbl="sibTrans2D1" presStyleIdx="0" presStyleCnt="3" custScaleX="89512" custScaleY="88605" custLinFactNeighborX="47403" custLinFactNeighborY="-13138"/>
      <dgm:spPr/>
    </dgm:pt>
    <dgm:pt modelId="{05B63315-987F-49F0-B4D5-56E840931D89}" type="pres">
      <dgm:prSet presAssocID="{ADC461DD-7D5C-4186-9084-D8E0B68E636A}" presName="connector2" presStyleLbl="sibTrans2D1" presStyleIdx="1" presStyleCnt="3" custLinFactNeighborX="-15583" custLinFactNeighborY="-41084"/>
      <dgm:spPr/>
    </dgm:pt>
    <dgm:pt modelId="{1FE9EFA8-8B8B-4716-A3EB-465F640B8DD2}" type="pres">
      <dgm:prSet presAssocID="{8F1F3FF1-7EA8-4957-A893-B9D475F7EDEF}" presName="connector3" presStyleLbl="sibTrans2D1" presStyleIdx="2" presStyleCnt="3" custAng="2009740"/>
      <dgm:spPr/>
    </dgm:pt>
  </dgm:ptLst>
  <dgm:cxnLst>
    <dgm:cxn modelId="{B4EA9902-FA66-43E2-8989-01990766CF03}" type="presOf" srcId="{A5DE9611-581E-40F1-92E7-6708C49046B6}" destId="{D63BB98F-6A28-4F3F-B248-85ED51D5A5E7}" srcOrd="0" destOrd="4" presId="urn:microsoft.com/office/officeart/2005/8/layout/gear1"/>
    <dgm:cxn modelId="{24C0DF05-07CC-428F-8F21-63570234A44B}" type="presOf" srcId="{8137437E-9A60-455F-9F47-FEA083F0ABB9}" destId="{D63BB98F-6A28-4F3F-B248-85ED51D5A5E7}" srcOrd="0" destOrd="2" presId="urn:microsoft.com/office/officeart/2005/8/layout/gear1"/>
    <dgm:cxn modelId="{89A2F906-1DA0-48AC-9A4E-D240C2A83E52}" srcId="{E3437A37-4EC4-4BE7-ADFD-28D67C25F64F}" destId="{E2EF4DB2-9A3E-4B20-97D2-962D21D849A0}" srcOrd="1" destOrd="0" parTransId="{8A7A6563-7DED-4EF8-B5A1-EFF3176B5C7A}" sibTransId="{9145B332-2C70-47D4-94F7-ECE60EA4F733}"/>
    <dgm:cxn modelId="{641F1108-14CD-406C-93E1-A201D682A535}" type="presOf" srcId="{7FC2F5A4-4D9E-4903-8623-DE33FDEC22F6}" destId="{D63BB98F-6A28-4F3F-B248-85ED51D5A5E7}" srcOrd="0" destOrd="3" presId="urn:microsoft.com/office/officeart/2005/8/layout/gear1"/>
    <dgm:cxn modelId="{CCDCA60C-0C4F-4B4A-956C-E507CE95DBF1}" type="presOf" srcId="{D30F3CC9-D0BA-4491-A27A-4A9104E1B4F2}" destId="{516B289D-74DC-446C-9A9F-83FDEDFDEF1A}" srcOrd="0" destOrd="0" presId="urn:microsoft.com/office/officeart/2005/8/layout/gear1"/>
    <dgm:cxn modelId="{9D9FF70E-660B-4B99-9C8C-421CD3B641A9}" srcId="{A39ACD77-44B9-48AD-9020-C15A8ECA1EE5}" destId="{6F165467-3B0F-4B0F-9B34-A6573581CE4A}" srcOrd="1" destOrd="0" parTransId="{4D850B4A-1CF6-4BED-82D3-BBC1B4B486BB}" sibTransId="{3375D739-817D-41C2-AC1F-4315CBF0CB44}"/>
    <dgm:cxn modelId="{B15DBF15-65B7-4C53-A911-63DA01B8DDBA}" type="presOf" srcId="{0EA2ECFA-2C26-4EE5-941F-32FDDDB258E7}" destId="{5C31F2E3-C3E2-43CE-9435-DFB06080A67B}" srcOrd="1" destOrd="0" presId="urn:microsoft.com/office/officeart/2005/8/layout/gear1"/>
    <dgm:cxn modelId="{822D9316-561D-4756-8532-1F8FBE146CCB}" type="presOf" srcId="{6F165467-3B0F-4B0F-9B34-A6573581CE4A}" destId="{D63BB98F-6A28-4F3F-B248-85ED51D5A5E7}" srcOrd="0" destOrd="1" presId="urn:microsoft.com/office/officeart/2005/8/layout/gear1"/>
    <dgm:cxn modelId="{C3D8D125-1C8A-4365-BDF3-78194E8E3B58}" type="presOf" srcId="{8F1F3FF1-7EA8-4957-A893-B9D475F7EDEF}" destId="{1FE9EFA8-8B8B-4716-A3EB-465F640B8DD2}" srcOrd="0" destOrd="0" presId="urn:microsoft.com/office/officeart/2005/8/layout/gear1"/>
    <dgm:cxn modelId="{E5E43C26-E0A4-419A-B350-BA6090A48779}" type="presOf" srcId="{E2EF4DB2-9A3E-4B20-97D2-962D21D849A0}" destId="{6F2B47FA-55BE-4266-B12B-1BDC2F8828E8}" srcOrd="0" destOrd="1" presId="urn:microsoft.com/office/officeart/2005/8/layout/gear1"/>
    <dgm:cxn modelId="{5694E927-9B0F-46C9-A500-57C8F3DFE45E}" type="presOf" srcId="{E3437A37-4EC4-4BE7-ADFD-28D67C25F64F}" destId="{233F5D0C-4F6E-4912-92F8-6AB275642939}" srcOrd="0" destOrd="0" presId="urn:microsoft.com/office/officeart/2005/8/layout/gear1"/>
    <dgm:cxn modelId="{4F54AA28-F80E-44A3-AFE3-E4391548F58A}" type="presOf" srcId="{7D7DC615-86CB-428E-A4D5-040BA3690FDE}" destId="{6F2B47FA-55BE-4266-B12B-1BDC2F8828E8}" srcOrd="0" destOrd="3" presId="urn:microsoft.com/office/officeart/2005/8/layout/gear1"/>
    <dgm:cxn modelId="{138F5532-D010-4219-82F4-F0B97BF9BDF4}" type="presOf" srcId="{A39ACD77-44B9-48AD-9020-C15A8ECA1EE5}" destId="{980BAFAF-1906-4EAF-BD32-E8D985B0DAA6}" srcOrd="3" destOrd="0" presId="urn:microsoft.com/office/officeart/2005/8/layout/gear1"/>
    <dgm:cxn modelId="{C4E14E3C-193E-43B2-96C3-D9F4CFE764E1}" srcId="{E3437A37-4EC4-4BE7-ADFD-28D67C25F64F}" destId="{BEE3AB11-AF0C-4EA9-9C9B-078733E8ACC2}" srcOrd="2" destOrd="0" parTransId="{01AC1926-0083-4018-AF07-75ACA840421E}" sibTransId="{1A371F67-C548-401B-A97F-ED93AEF3ADEE}"/>
    <dgm:cxn modelId="{205E963E-8271-49F8-86FC-92E9F38A948E}" srcId="{D93EC445-F867-4CA8-9311-AF3F266AD63C}" destId="{ADF82DDB-8FB9-457B-8B91-B696D1023872}" srcOrd="3" destOrd="0" parTransId="{75C8E530-6599-4B55-8AB6-209C4CF845FA}" sibTransId="{0D47EAD0-0EFD-4006-8A23-5489A95325E6}"/>
    <dgm:cxn modelId="{2B937F6E-BC5F-4626-BDA2-92ADA701ECB0}" type="presOf" srcId="{BEE3AB11-AF0C-4EA9-9C9B-078733E8ACC2}" destId="{6F2B47FA-55BE-4266-B12B-1BDC2F8828E8}" srcOrd="0" destOrd="2" presId="urn:microsoft.com/office/officeart/2005/8/layout/gear1"/>
    <dgm:cxn modelId="{FA7E907B-1E8C-4B62-9C1B-56CBCDCE7F77}" type="presOf" srcId="{E3437A37-4EC4-4BE7-ADFD-28D67C25F64F}" destId="{2401616A-4C9A-4C62-9C5E-0485C99EBB4B}" srcOrd="1" destOrd="0" presId="urn:microsoft.com/office/officeart/2005/8/layout/gear1"/>
    <dgm:cxn modelId="{AACB8383-2463-4C73-9CD1-2214FDEC0D31}" srcId="{E3437A37-4EC4-4BE7-ADFD-28D67C25F64F}" destId="{9B7C02A8-ACA0-4833-8D17-4AC66169D711}" srcOrd="0" destOrd="0" parTransId="{6C385AD3-B314-4D2D-9595-3C10CFEF757F}" sibTransId="{9382ACE8-A3BC-43E3-AB8C-54E06D893A2F}"/>
    <dgm:cxn modelId="{B7577087-5B21-4E7A-999C-C9A00D030824}" srcId="{A39ACD77-44B9-48AD-9020-C15A8ECA1EE5}" destId="{7FC2F5A4-4D9E-4903-8623-DE33FDEC22F6}" srcOrd="3" destOrd="0" parTransId="{6147A158-6E9B-42C1-BE90-71A96C50AEBB}" sibTransId="{459C199C-E55C-4756-8D5B-02919FCB16F1}"/>
    <dgm:cxn modelId="{C55FDE91-90E4-40F6-BEB6-8267D3575645}" type="presOf" srcId="{A39ACD77-44B9-48AD-9020-C15A8ECA1EE5}" destId="{6E7FC7AE-C381-4B6E-BB43-E36306E1164A}" srcOrd="2" destOrd="0" presId="urn:microsoft.com/office/officeart/2005/8/layout/gear1"/>
    <dgm:cxn modelId="{AECCF296-4BFE-43ED-AB52-90D2DA680334}" type="presOf" srcId="{E3437A37-4EC4-4BE7-ADFD-28D67C25F64F}" destId="{0A9992BC-7137-4474-A910-0B7EF5BA853E}" srcOrd="2" destOrd="0" presId="urn:microsoft.com/office/officeart/2005/8/layout/gear1"/>
    <dgm:cxn modelId="{471C9597-22BA-46F0-B28B-07E07B82EF74}" srcId="{A39ACD77-44B9-48AD-9020-C15A8ECA1EE5}" destId="{A5DE9611-581E-40F1-92E7-6708C49046B6}" srcOrd="4" destOrd="0" parTransId="{6F7DBFCF-DEFE-43DD-86CD-95CA77A3B4FF}" sibTransId="{372A2D99-1D90-473A-A43E-2B8E467E44B5}"/>
    <dgm:cxn modelId="{322C099E-664D-4253-988B-1A2D3362EB2B}" type="presOf" srcId="{A39ACD77-44B9-48AD-9020-C15A8ECA1EE5}" destId="{B31476D1-6D7B-4F2A-A48D-16B91861E68B}" srcOrd="0" destOrd="0" presId="urn:microsoft.com/office/officeart/2005/8/layout/gear1"/>
    <dgm:cxn modelId="{244E65A9-F767-44D1-BC00-687ABED2DA8C}" srcId="{A39ACD77-44B9-48AD-9020-C15A8ECA1EE5}" destId="{8137437E-9A60-455F-9F47-FEA083F0ABB9}" srcOrd="2" destOrd="0" parTransId="{0EB80FA4-32B4-404C-9DEC-DA5660C56D5B}" sibTransId="{C91F99FE-D827-46C6-ADF6-A70FF74C6CBF}"/>
    <dgm:cxn modelId="{C1CAF5AB-1C7D-4565-8B4D-D04FE7A4926D}" srcId="{D93EC445-F867-4CA8-9311-AF3F266AD63C}" destId="{E3437A37-4EC4-4BE7-ADFD-28D67C25F64F}" srcOrd="1" destOrd="0" parTransId="{E3868D4A-E025-4EB9-9E61-ABAE930D66FA}" sibTransId="{ADC461DD-7D5C-4186-9084-D8E0B68E636A}"/>
    <dgm:cxn modelId="{7EC685AF-13E5-42FC-AFCD-019D2A20C22F}" type="presOf" srcId="{A39ACD77-44B9-48AD-9020-C15A8ECA1EE5}" destId="{8C4F51A9-DCA4-44F1-9831-7D4B654A4265}" srcOrd="1" destOrd="0" presId="urn:microsoft.com/office/officeart/2005/8/layout/gear1"/>
    <dgm:cxn modelId="{42254DB2-DE93-4EBE-B6B2-050EB0061563}" type="presOf" srcId="{D93EC445-F867-4CA8-9311-AF3F266AD63C}" destId="{4B2F1D77-38E2-4FAA-8784-228C3821294C}" srcOrd="0" destOrd="0" presId="urn:microsoft.com/office/officeart/2005/8/layout/gear1"/>
    <dgm:cxn modelId="{1DDCA3C0-7955-4582-BAF0-BF9A5E7C1E60}" type="presOf" srcId="{0EA2ECFA-2C26-4EE5-941F-32FDDDB258E7}" destId="{5EC4CFAA-216D-4F98-987F-1586F3CDD650}" srcOrd="0" destOrd="0" presId="urn:microsoft.com/office/officeart/2005/8/layout/gear1"/>
    <dgm:cxn modelId="{B07C27C2-EBE1-47CA-888F-6DF4882AA091}" type="presOf" srcId="{ADC461DD-7D5C-4186-9084-D8E0B68E636A}" destId="{05B63315-987F-49F0-B4D5-56E840931D89}" srcOrd="0" destOrd="0" presId="urn:microsoft.com/office/officeart/2005/8/layout/gear1"/>
    <dgm:cxn modelId="{6EAB57DB-752E-49A2-BD3C-13E82B861402}" type="presOf" srcId="{0EA2ECFA-2C26-4EE5-941F-32FDDDB258E7}" destId="{713BF0BE-CA69-446F-A4E6-33472CB5AED1}" srcOrd="2" destOrd="0" presId="urn:microsoft.com/office/officeart/2005/8/layout/gear1"/>
    <dgm:cxn modelId="{A48F66DC-B2EB-4BF2-BD38-354361401191}" srcId="{D93EC445-F867-4CA8-9311-AF3F266AD63C}" destId="{0EA2ECFA-2C26-4EE5-941F-32FDDDB258E7}" srcOrd="0" destOrd="0" parTransId="{80F39D19-4DB5-4AD2-9582-929D5092E0A2}" sibTransId="{D30F3CC9-D0BA-4491-A27A-4A9104E1B4F2}"/>
    <dgm:cxn modelId="{90D6F6E3-C5A4-406E-A5B9-8891EC001DAB}" srcId="{D93EC445-F867-4CA8-9311-AF3F266AD63C}" destId="{A39ACD77-44B9-48AD-9020-C15A8ECA1EE5}" srcOrd="2" destOrd="0" parTransId="{8D2F149D-FF15-4D5E-A034-1E2204E5D18C}" sibTransId="{8F1F3FF1-7EA8-4957-A893-B9D475F7EDEF}"/>
    <dgm:cxn modelId="{54FFC6E5-AF6B-4767-97CB-5587DA9C2735}" srcId="{A39ACD77-44B9-48AD-9020-C15A8ECA1EE5}" destId="{E9843C6F-BAEF-4C39-853C-C02285F9CDED}" srcOrd="0" destOrd="0" parTransId="{09BF634F-DF38-4612-8097-C16F4C8D8242}" sibTransId="{BE11BEF9-0356-44A8-8B6A-1C6D2B24E667}"/>
    <dgm:cxn modelId="{DA30ABE7-7A8F-403D-AC84-3B07B59D68EC}" type="presOf" srcId="{9B7C02A8-ACA0-4833-8D17-4AC66169D711}" destId="{6F2B47FA-55BE-4266-B12B-1BDC2F8828E8}" srcOrd="0" destOrd="0" presId="urn:microsoft.com/office/officeart/2005/8/layout/gear1"/>
    <dgm:cxn modelId="{244216EE-23AD-404C-A06A-9830EB968DCC}" srcId="{E3437A37-4EC4-4BE7-ADFD-28D67C25F64F}" destId="{7D7DC615-86CB-428E-A4D5-040BA3690FDE}" srcOrd="3" destOrd="0" parTransId="{78282DF2-6F30-4C46-8E23-4ABE8F9DFD1F}" sibTransId="{1BC2AC66-B8FF-4D4D-BF8F-4889D8C9C53B}"/>
    <dgm:cxn modelId="{1D14F4F3-6B0F-42D3-AFC4-5BAAF8A903F2}" type="presOf" srcId="{E9843C6F-BAEF-4C39-853C-C02285F9CDED}" destId="{D63BB98F-6A28-4F3F-B248-85ED51D5A5E7}" srcOrd="0" destOrd="0" presId="urn:microsoft.com/office/officeart/2005/8/layout/gear1"/>
    <dgm:cxn modelId="{C836147E-A2A9-4FC8-B5E2-6DA423571FC1}" type="presParOf" srcId="{4B2F1D77-38E2-4FAA-8784-228C3821294C}" destId="{5EC4CFAA-216D-4F98-987F-1586F3CDD650}" srcOrd="0" destOrd="0" presId="urn:microsoft.com/office/officeart/2005/8/layout/gear1"/>
    <dgm:cxn modelId="{504DC02D-C4E8-41EB-AC37-08493E1570B2}" type="presParOf" srcId="{4B2F1D77-38E2-4FAA-8784-228C3821294C}" destId="{5C31F2E3-C3E2-43CE-9435-DFB06080A67B}" srcOrd="1" destOrd="0" presId="urn:microsoft.com/office/officeart/2005/8/layout/gear1"/>
    <dgm:cxn modelId="{BA01C2BE-BBAE-4AF9-B3B9-A14BF8D79668}" type="presParOf" srcId="{4B2F1D77-38E2-4FAA-8784-228C3821294C}" destId="{713BF0BE-CA69-446F-A4E6-33472CB5AED1}" srcOrd="2" destOrd="0" presId="urn:microsoft.com/office/officeart/2005/8/layout/gear1"/>
    <dgm:cxn modelId="{213D2371-D6B7-4584-B3FF-14B6330164C6}" type="presParOf" srcId="{4B2F1D77-38E2-4FAA-8784-228C3821294C}" destId="{233F5D0C-4F6E-4912-92F8-6AB275642939}" srcOrd="3" destOrd="0" presId="urn:microsoft.com/office/officeart/2005/8/layout/gear1"/>
    <dgm:cxn modelId="{2380E5DA-E62A-47A2-A46F-CFF58CB63708}" type="presParOf" srcId="{4B2F1D77-38E2-4FAA-8784-228C3821294C}" destId="{2401616A-4C9A-4C62-9C5E-0485C99EBB4B}" srcOrd="4" destOrd="0" presId="urn:microsoft.com/office/officeart/2005/8/layout/gear1"/>
    <dgm:cxn modelId="{9CB5899B-E75C-420E-8E7A-0E79C414E155}" type="presParOf" srcId="{4B2F1D77-38E2-4FAA-8784-228C3821294C}" destId="{0A9992BC-7137-4474-A910-0B7EF5BA853E}" srcOrd="5" destOrd="0" presId="urn:microsoft.com/office/officeart/2005/8/layout/gear1"/>
    <dgm:cxn modelId="{78D4F49C-C533-4A15-BF9E-83F7D43ACCEF}" type="presParOf" srcId="{4B2F1D77-38E2-4FAA-8784-228C3821294C}" destId="{6F2B47FA-55BE-4266-B12B-1BDC2F8828E8}" srcOrd="6" destOrd="0" presId="urn:microsoft.com/office/officeart/2005/8/layout/gear1"/>
    <dgm:cxn modelId="{916035FA-3723-4F08-A31E-D71D25B4593A}" type="presParOf" srcId="{4B2F1D77-38E2-4FAA-8784-228C3821294C}" destId="{B31476D1-6D7B-4F2A-A48D-16B91861E68B}" srcOrd="7" destOrd="0" presId="urn:microsoft.com/office/officeart/2005/8/layout/gear1"/>
    <dgm:cxn modelId="{F345012A-8D47-4A61-839C-D4D24EE7D0B1}" type="presParOf" srcId="{4B2F1D77-38E2-4FAA-8784-228C3821294C}" destId="{8C4F51A9-DCA4-44F1-9831-7D4B654A4265}" srcOrd="8" destOrd="0" presId="urn:microsoft.com/office/officeart/2005/8/layout/gear1"/>
    <dgm:cxn modelId="{5CFA4ECD-814A-43FA-B26C-ECB7EC48F0FB}" type="presParOf" srcId="{4B2F1D77-38E2-4FAA-8784-228C3821294C}" destId="{6E7FC7AE-C381-4B6E-BB43-E36306E1164A}" srcOrd="9" destOrd="0" presId="urn:microsoft.com/office/officeart/2005/8/layout/gear1"/>
    <dgm:cxn modelId="{43221FD3-928D-4720-883D-0561E5783193}" type="presParOf" srcId="{4B2F1D77-38E2-4FAA-8784-228C3821294C}" destId="{980BAFAF-1906-4EAF-BD32-E8D985B0DAA6}" srcOrd="10" destOrd="0" presId="urn:microsoft.com/office/officeart/2005/8/layout/gear1"/>
    <dgm:cxn modelId="{01A69027-7642-4645-ACBF-AF526BC89053}" type="presParOf" srcId="{4B2F1D77-38E2-4FAA-8784-228C3821294C}" destId="{D63BB98F-6A28-4F3F-B248-85ED51D5A5E7}" srcOrd="11" destOrd="0" presId="urn:microsoft.com/office/officeart/2005/8/layout/gear1"/>
    <dgm:cxn modelId="{EBD0ED57-0E91-4A18-9710-6B1C1D582685}" type="presParOf" srcId="{4B2F1D77-38E2-4FAA-8784-228C3821294C}" destId="{516B289D-74DC-446C-9A9F-83FDEDFDEF1A}" srcOrd="12" destOrd="0" presId="urn:microsoft.com/office/officeart/2005/8/layout/gear1"/>
    <dgm:cxn modelId="{108F51D3-220D-4560-BCB6-116A2BCEE3DE}" type="presParOf" srcId="{4B2F1D77-38E2-4FAA-8784-228C3821294C}" destId="{05B63315-987F-49F0-B4D5-56E840931D89}" srcOrd="13" destOrd="0" presId="urn:microsoft.com/office/officeart/2005/8/layout/gear1"/>
    <dgm:cxn modelId="{B12BCF6E-14DE-4B93-85A4-4485CEDAF5C4}" type="presParOf" srcId="{4B2F1D77-38E2-4FAA-8784-228C3821294C}" destId="{1FE9EFA8-8B8B-4716-A3EB-465F640B8DD2}" srcOrd="14"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F906BB-DCDA-4B6E-8E43-5D5575D3F0A0}"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C"/>
        </a:p>
      </dgm:t>
    </dgm:pt>
    <dgm:pt modelId="{8622A137-FB14-4731-AE1D-8579FD389220}">
      <dgm:prSet phldrT="[Texto]" custT="1"/>
      <dgm:spPr/>
      <dgm:t>
        <a:bodyPr/>
        <a:lstStyle/>
        <a:p>
          <a:pPr algn="just"/>
          <a:r>
            <a:rPr lang="es-EC" sz="1600" dirty="0">
              <a:latin typeface="Century Gothic" panose="020B0502020202020204" pitchFamily="34" charset="0"/>
            </a:rPr>
            <a:t>Se han definido políticas para la gestión del riesgo de crédito basadas en lo estipulado en el Código Orgánico Monetario y Financiero y lo emitido por la Junta de Política y Regulación Monetaria y Financiera. </a:t>
          </a:r>
          <a:endParaRPr lang="es-EC" sz="1600" dirty="0"/>
        </a:p>
      </dgm:t>
    </dgm:pt>
    <dgm:pt modelId="{5488B4F9-31CC-4634-B3C3-4B719C13B432}" type="parTrans" cxnId="{D49A9790-681C-4C00-84BF-C223CDBA37F3}">
      <dgm:prSet/>
      <dgm:spPr/>
      <dgm:t>
        <a:bodyPr/>
        <a:lstStyle/>
        <a:p>
          <a:endParaRPr lang="es-EC" sz="1400"/>
        </a:p>
      </dgm:t>
    </dgm:pt>
    <dgm:pt modelId="{5F1592B3-83E6-41E9-A937-C474EE2F5F0D}" type="sibTrans" cxnId="{D49A9790-681C-4C00-84BF-C223CDBA37F3}">
      <dgm:prSet/>
      <dgm:spPr/>
      <dgm:t>
        <a:bodyPr/>
        <a:lstStyle/>
        <a:p>
          <a:endParaRPr lang="es-EC" sz="1400"/>
        </a:p>
      </dgm:t>
    </dgm:pt>
    <dgm:pt modelId="{346A23CA-F6E6-4E8C-9015-9ECFEF019148}" type="pres">
      <dgm:prSet presAssocID="{84F906BB-DCDA-4B6E-8E43-5D5575D3F0A0}" presName="outerComposite" presStyleCnt="0">
        <dgm:presLayoutVars>
          <dgm:chMax val="5"/>
          <dgm:dir/>
          <dgm:resizeHandles val="exact"/>
        </dgm:presLayoutVars>
      </dgm:prSet>
      <dgm:spPr/>
    </dgm:pt>
    <dgm:pt modelId="{96B670F7-229F-46E2-9655-F67A6334EF66}" type="pres">
      <dgm:prSet presAssocID="{84F906BB-DCDA-4B6E-8E43-5D5575D3F0A0}" presName="dummyMaxCanvas" presStyleCnt="0">
        <dgm:presLayoutVars/>
      </dgm:prSet>
      <dgm:spPr/>
    </dgm:pt>
    <dgm:pt modelId="{518ADFAE-866A-4010-BF65-DBB0C2178E1B}" type="pres">
      <dgm:prSet presAssocID="{84F906BB-DCDA-4B6E-8E43-5D5575D3F0A0}" presName="OneNode_1" presStyleLbl="node1" presStyleIdx="0" presStyleCnt="1" custScaleY="34235" custLinFactNeighborY="-73169">
        <dgm:presLayoutVars>
          <dgm:bulletEnabled val="1"/>
        </dgm:presLayoutVars>
      </dgm:prSet>
      <dgm:spPr/>
    </dgm:pt>
  </dgm:ptLst>
  <dgm:cxnLst>
    <dgm:cxn modelId="{D49A9790-681C-4C00-84BF-C223CDBA37F3}" srcId="{84F906BB-DCDA-4B6E-8E43-5D5575D3F0A0}" destId="{8622A137-FB14-4731-AE1D-8579FD389220}" srcOrd="0" destOrd="0" parTransId="{5488B4F9-31CC-4634-B3C3-4B719C13B432}" sibTransId="{5F1592B3-83E6-41E9-A937-C474EE2F5F0D}"/>
    <dgm:cxn modelId="{51F83CA7-4AE1-4377-A614-FBB2BD0EA4BF}" type="presOf" srcId="{84F906BB-DCDA-4B6E-8E43-5D5575D3F0A0}" destId="{346A23CA-F6E6-4E8C-9015-9ECFEF019148}" srcOrd="0" destOrd="0" presId="urn:microsoft.com/office/officeart/2005/8/layout/vProcess5"/>
    <dgm:cxn modelId="{8AFD23D2-DCBE-4C17-8DC3-92C7D6E407B4}" type="presOf" srcId="{8622A137-FB14-4731-AE1D-8579FD389220}" destId="{518ADFAE-866A-4010-BF65-DBB0C2178E1B}" srcOrd="0" destOrd="0" presId="urn:microsoft.com/office/officeart/2005/8/layout/vProcess5"/>
    <dgm:cxn modelId="{8BFF5395-D7BB-4B38-A1AB-045DCE3AE278}" type="presParOf" srcId="{346A23CA-F6E6-4E8C-9015-9ECFEF019148}" destId="{96B670F7-229F-46E2-9655-F67A6334EF66}" srcOrd="0" destOrd="0" presId="urn:microsoft.com/office/officeart/2005/8/layout/vProcess5"/>
    <dgm:cxn modelId="{501EB947-3556-47A5-B158-E36FBFB72D11}" type="presParOf" srcId="{346A23CA-F6E6-4E8C-9015-9ECFEF019148}" destId="{518ADFAE-866A-4010-BF65-DBB0C2178E1B}"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7139D4-CB45-45AF-9989-E461F2DEFBC6}"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s-EC"/>
        </a:p>
      </dgm:t>
    </dgm:pt>
    <dgm:pt modelId="{1FCB850E-7F61-4A85-BFF2-3DE8F43DA030}">
      <dgm:prSet phldrT="[Texto]"/>
      <dgm:spPr/>
      <dgm:t>
        <a:bodyPr/>
        <a:lstStyle/>
        <a:p>
          <a:r>
            <a:rPr lang="es-EC" dirty="0"/>
            <a:t>Resolución 043-2015-F</a:t>
          </a:r>
        </a:p>
      </dgm:t>
    </dgm:pt>
    <dgm:pt modelId="{6508A83E-C339-438C-95CD-1742E43A7205}" type="parTrans" cxnId="{59CB6CF8-2095-497E-BABA-4986E42BB2AF}">
      <dgm:prSet/>
      <dgm:spPr/>
      <dgm:t>
        <a:bodyPr/>
        <a:lstStyle/>
        <a:p>
          <a:endParaRPr lang="es-EC"/>
        </a:p>
      </dgm:t>
    </dgm:pt>
    <dgm:pt modelId="{7EC4C8FE-1A47-41A1-B3D0-21FC43A527BE}" type="sibTrans" cxnId="{59CB6CF8-2095-497E-BABA-4986E42BB2AF}">
      <dgm:prSet/>
      <dgm:spPr/>
      <dgm:t>
        <a:bodyPr/>
        <a:lstStyle/>
        <a:p>
          <a:endParaRPr lang="es-EC"/>
        </a:p>
      </dgm:t>
    </dgm:pt>
    <dgm:pt modelId="{23D80CEE-6BC9-442A-B534-2F57FCEF8C7F}">
      <dgm:prSet phldrT="[Texto]"/>
      <dgm:spPr/>
      <dgm:t>
        <a:bodyPr/>
        <a:lstStyle/>
        <a:p>
          <a:r>
            <a:rPr lang="es-EC" dirty="0"/>
            <a:t>Resolución 128-2015-F</a:t>
          </a:r>
        </a:p>
      </dgm:t>
    </dgm:pt>
    <dgm:pt modelId="{1F5539A6-83FE-45E5-9C73-8C285CBD249B}" type="parTrans" cxnId="{541E2844-A522-40BE-94D8-F3D11A4C544E}">
      <dgm:prSet/>
      <dgm:spPr/>
      <dgm:t>
        <a:bodyPr/>
        <a:lstStyle/>
        <a:p>
          <a:endParaRPr lang="es-EC"/>
        </a:p>
      </dgm:t>
    </dgm:pt>
    <dgm:pt modelId="{1C397495-5BF4-43E3-9EC2-97875FF7B96F}" type="sibTrans" cxnId="{541E2844-A522-40BE-94D8-F3D11A4C544E}">
      <dgm:prSet/>
      <dgm:spPr/>
      <dgm:t>
        <a:bodyPr/>
        <a:lstStyle/>
        <a:p>
          <a:endParaRPr lang="es-EC"/>
        </a:p>
      </dgm:t>
    </dgm:pt>
    <dgm:pt modelId="{0B4ABFC9-8C55-47B1-8683-886E20BC4AD1}">
      <dgm:prSet phldrT="[Texto]"/>
      <dgm:spPr/>
      <dgm:t>
        <a:bodyPr/>
        <a:lstStyle/>
        <a:p>
          <a:r>
            <a:rPr lang="es-EC" dirty="0"/>
            <a:t>Resolución 129-2015-F</a:t>
          </a:r>
        </a:p>
      </dgm:t>
    </dgm:pt>
    <dgm:pt modelId="{A8061E65-013A-427B-BA32-4CF4A79DECB3}" type="parTrans" cxnId="{6BC0D724-40E9-4EA6-BE52-305BE825A242}">
      <dgm:prSet/>
      <dgm:spPr/>
      <dgm:t>
        <a:bodyPr/>
        <a:lstStyle/>
        <a:p>
          <a:endParaRPr lang="es-EC"/>
        </a:p>
      </dgm:t>
    </dgm:pt>
    <dgm:pt modelId="{B23A6FFA-72BB-45BD-B14D-8739E47146E9}" type="sibTrans" cxnId="{6BC0D724-40E9-4EA6-BE52-305BE825A242}">
      <dgm:prSet/>
      <dgm:spPr/>
      <dgm:t>
        <a:bodyPr/>
        <a:lstStyle/>
        <a:p>
          <a:endParaRPr lang="es-EC"/>
        </a:p>
      </dgm:t>
    </dgm:pt>
    <dgm:pt modelId="{F9421635-92B1-4DE9-94C9-1A0B6D87514E}" type="pres">
      <dgm:prSet presAssocID="{A07139D4-CB45-45AF-9989-E461F2DEFBC6}" presName="Name0" presStyleCnt="0">
        <dgm:presLayoutVars>
          <dgm:chMax val="7"/>
          <dgm:chPref val="7"/>
          <dgm:dir/>
          <dgm:animLvl val="lvl"/>
        </dgm:presLayoutVars>
      </dgm:prSet>
      <dgm:spPr/>
    </dgm:pt>
    <dgm:pt modelId="{DD99030E-0499-4EDD-AC13-63B86CBA8BAE}" type="pres">
      <dgm:prSet presAssocID="{1FCB850E-7F61-4A85-BFF2-3DE8F43DA030}" presName="Accent1" presStyleCnt="0"/>
      <dgm:spPr/>
    </dgm:pt>
    <dgm:pt modelId="{9D03720C-C3D5-4D83-BBCA-0FFC92E3D0A7}" type="pres">
      <dgm:prSet presAssocID="{1FCB850E-7F61-4A85-BFF2-3DE8F43DA030}" presName="Accent" presStyleLbl="node1" presStyleIdx="0" presStyleCnt="3"/>
      <dgm:spPr/>
    </dgm:pt>
    <dgm:pt modelId="{5E193AEE-4F8A-476D-9764-3119368F211D}" type="pres">
      <dgm:prSet presAssocID="{1FCB850E-7F61-4A85-BFF2-3DE8F43DA030}" presName="Parent1" presStyleLbl="revTx" presStyleIdx="0" presStyleCnt="3">
        <dgm:presLayoutVars>
          <dgm:chMax val="1"/>
          <dgm:chPref val="1"/>
          <dgm:bulletEnabled val="1"/>
        </dgm:presLayoutVars>
      </dgm:prSet>
      <dgm:spPr/>
    </dgm:pt>
    <dgm:pt modelId="{895CD0FE-A5AC-48BF-A79E-6C32CAECC381}" type="pres">
      <dgm:prSet presAssocID="{23D80CEE-6BC9-442A-B534-2F57FCEF8C7F}" presName="Accent2" presStyleCnt="0"/>
      <dgm:spPr/>
    </dgm:pt>
    <dgm:pt modelId="{8B722D9C-1CFE-402F-9270-8FD753CC3C7B}" type="pres">
      <dgm:prSet presAssocID="{23D80CEE-6BC9-442A-B534-2F57FCEF8C7F}" presName="Accent" presStyleLbl="node1" presStyleIdx="1" presStyleCnt="3"/>
      <dgm:spPr/>
    </dgm:pt>
    <dgm:pt modelId="{263DA3FE-A53B-43B2-979E-14C6685DF3AF}" type="pres">
      <dgm:prSet presAssocID="{23D80CEE-6BC9-442A-B534-2F57FCEF8C7F}" presName="Parent2" presStyleLbl="revTx" presStyleIdx="1" presStyleCnt="3">
        <dgm:presLayoutVars>
          <dgm:chMax val="1"/>
          <dgm:chPref val="1"/>
          <dgm:bulletEnabled val="1"/>
        </dgm:presLayoutVars>
      </dgm:prSet>
      <dgm:spPr/>
    </dgm:pt>
    <dgm:pt modelId="{B658BA20-5ABF-48FA-BD7F-D04A68D29461}" type="pres">
      <dgm:prSet presAssocID="{0B4ABFC9-8C55-47B1-8683-886E20BC4AD1}" presName="Accent3" presStyleCnt="0"/>
      <dgm:spPr/>
    </dgm:pt>
    <dgm:pt modelId="{515E9593-C47D-45AC-B612-C1A71CBB46BE}" type="pres">
      <dgm:prSet presAssocID="{0B4ABFC9-8C55-47B1-8683-886E20BC4AD1}" presName="Accent" presStyleLbl="node1" presStyleIdx="2" presStyleCnt="3"/>
      <dgm:spPr/>
    </dgm:pt>
    <dgm:pt modelId="{024745A7-6DF4-4783-9753-2AA69438AD3F}" type="pres">
      <dgm:prSet presAssocID="{0B4ABFC9-8C55-47B1-8683-886E20BC4AD1}" presName="Parent3" presStyleLbl="revTx" presStyleIdx="2" presStyleCnt="3">
        <dgm:presLayoutVars>
          <dgm:chMax val="1"/>
          <dgm:chPref val="1"/>
          <dgm:bulletEnabled val="1"/>
        </dgm:presLayoutVars>
      </dgm:prSet>
      <dgm:spPr/>
    </dgm:pt>
  </dgm:ptLst>
  <dgm:cxnLst>
    <dgm:cxn modelId="{2D778203-497E-463D-A278-A83965F93389}" type="presOf" srcId="{0B4ABFC9-8C55-47B1-8683-886E20BC4AD1}" destId="{024745A7-6DF4-4783-9753-2AA69438AD3F}" srcOrd="0" destOrd="0" presId="urn:microsoft.com/office/officeart/2009/layout/CircleArrowProcess"/>
    <dgm:cxn modelId="{BFA34323-84CF-4B0C-8044-AF75BCAE7BD8}" type="presOf" srcId="{A07139D4-CB45-45AF-9989-E461F2DEFBC6}" destId="{F9421635-92B1-4DE9-94C9-1A0B6D87514E}" srcOrd="0" destOrd="0" presId="urn:microsoft.com/office/officeart/2009/layout/CircleArrowProcess"/>
    <dgm:cxn modelId="{6BC0D724-40E9-4EA6-BE52-305BE825A242}" srcId="{A07139D4-CB45-45AF-9989-E461F2DEFBC6}" destId="{0B4ABFC9-8C55-47B1-8683-886E20BC4AD1}" srcOrd="2" destOrd="0" parTransId="{A8061E65-013A-427B-BA32-4CF4A79DECB3}" sibTransId="{B23A6FFA-72BB-45BD-B14D-8739E47146E9}"/>
    <dgm:cxn modelId="{541E2844-A522-40BE-94D8-F3D11A4C544E}" srcId="{A07139D4-CB45-45AF-9989-E461F2DEFBC6}" destId="{23D80CEE-6BC9-442A-B534-2F57FCEF8C7F}" srcOrd="1" destOrd="0" parTransId="{1F5539A6-83FE-45E5-9C73-8C285CBD249B}" sibTransId="{1C397495-5BF4-43E3-9EC2-97875FF7B96F}"/>
    <dgm:cxn modelId="{60605893-6F58-4669-AE32-B9F9C6ABA540}" type="presOf" srcId="{1FCB850E-7F61-4A85-BFF2-3DE8F43DA030}" destId="{5E193AEE-4F8A-476D-9764-3119368F211D}" srcOrd="0" destOrd="0" presId="urn:microsoft.com/office/officeart/2009/layout/CircleArrowProcess"/>
    <dgm:cxn modelId="{46C3CAD0-82FC-4279-9ADA-BCAF653A0A43}" type="presOf" srcId="{23D80CEE-6BC9-442A-B534-2F57FCEF8C7F}" destId="{263DA3FE-A53B-43B2-979E-14C6685DF3AF}" srcOrd="0" destOrd="0" presId="urn:microsoft.com/office/officeart/2009/layout/CircleArrowProcess"/>
    <dgm:cxn modelId="{59CB6CF8-2095-497E-BABA-4986E42BB2AF}" srcId="{A07139D4-CB45-45AF-9989-E461F2DEFBC6}" destId="{1FCB850E-7F61-4A85-BFF2-3DE8F43DA030}" srcOrd="0" destOrd="0" parTransId="{6508A83E-C339-438C-95CD-1742E43A7205}" sibTransId="{7EC4C8FE-1A47-41A1-B3D0-21FC43A527BE}"/>
    <dgm:cxn modelId="{E09CEF91-2D7F-448E-AF58-CF68AA0BC1C6}" type="presParOf" srcId="{F9421635-92B1-4DE9-94C9-1A0B6D87514E}" destId="{DD99030E-0499-4EDD-AC13-63B86CBA8BAE}" srcOrd="0" destOrd="0" presId="urn:microsoft.com/office/officeart/2009/layout/CircleArrowProcess"/>
    <dgm:cxn modelId="{11AB354A-4E3B-4D1D-8FA5-225B219D5133}" type="presParOf" srcId="{DD99030E-0499-4EDD-AC13-63B86CBA8BAE}" destId="{9D03720C-C3D5-4D83-BBCA-0FFC92E3D0A7}" srcOrd="0" destOrd="0" presId="urn:microsoft.com/office/officeart/2009/layout/CircleArrowProcess"/>
    <dgm:cxn modelId="{BB6352E0-4F1F-4A64-8E9E-6F31A074A8A9}" type="presParOf" srcId="{F9421635-92B1-4DE9-94C9-1A0B6D87514E}" destId="{5E193AEE-4F8A-476D-9764-3119368F211D}" srcOrd="1" destOrd="0" presId="urn:microsoft.com/office/officeart/2009/layout/CircleArrowProcess"/>
    <dgm:cxn modelId="{31F3825F-FEBC-423F-B161-5C15637FC5DC}" type="presParOf" srcId="{F9421635-92B1-4DE9-94C9-1A0B6D87514E}" destId="{895CD0FE-A5AC-48BF-A79E-6C32CAECC381}" srcOrd="2" destOrd="0" presId="urn:microsoft.com/office/officeart/2009/layout/CircleArrowProcess"/>
    <dgm:cxn modelId="{753C12A3-379B-47F9-B8E2-4B083F3D6F19}" type="presParOf" srcId="{895CD0FE-A5AC-48BF-A79E-6C32CAECC381}" destId="{8B722D9C-1CFE-402F-9270-8FD753CC3C7B}" srcOrd="0" destOrd="0" presId="urn:microsoft.com/office/officeart/2009/layout/CircleArrowProcess"/>
    <dgm:cxn modelId="{80AE856A-E187-4CBA-BF38-58769AC981B3}" type="presParOf" srcId="{F9421635-92B1-4DE9-94C9-1A0B6D87514E}" destId="{263DA3FE-A53B-43B2-979E-14C6685DF3AF}" srcOrd="3" destOrd="0" presId="urn:microsoft.com/office/officeart/2009/layout/CircleArrowProcess"/>
    <dgm:cxn modelId="{E9FF2B55-7236-44C9-865A-CED330010078}" type="presParOf" srcId="{F9421635-92B1-4DE9-94C9-1A0B6D87514E}" destId="{B658BA20-5ABF-48FA-BD7F-D04A68D29461}" srcOrd="4" destOrd="0" presId="urn:microsoft.com/office/officeart/2009/layout/CircleArrowProcess"/>
    <dgm:cxn modelId="{19262B8E-F219-488E-B966-3171A92DFA0C}" type="presParOf" srcId="{B658BA20-5ABF-48FA-BD7F-D04A68D29461}" destId="{515E9593-C47D-45AC-B612-C1A71CBB46BE}" srcOrd="0" destOrd="0" presId="urn:microsoft.com/office/officeart/2009/layout/CircleArrowProcess"/>
    <dgm:cxn modelId="{21F64D6A-4669-4471-B95F-4C77B18756E6}" type="presParOf" srcId="{F9421635-92B1-4DE9-94C9-1A0B6D87514E}" destId="{024745A7-6DF4-4783-9753-2AA69438AD3F}"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F906BB-DCDA-4B6E-8E43-5D5575D3F0A0}"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C"/>
        </a:p>
      </dgm:t>
    </dgm:pt>
    <dgm:pt modelId="{8622A137-FB14-4731-AE1D-8579FD389220}">
      <dgm:prSet phldrT="[Texto]" custT="1"/>
      <dgm:spPr/>
      <dgm:t>
        <a:bodyPr/>
        <a:lstStyle/>
        <a:p>
          <a:pPr algn="just"/>
          <a:r>
            <a:rPr lang="es-EC" sz="1600" dirty="0">
              <a:latin typeface="Century Gothic" panose="020B0502020202020204" pitchFamily="34" charset="0"/>
            </a:rPr>
            <a:t>Las políticas implementadas tanto a nivel operativo como gerencial, permiten la estandarización de todos los procesos, a fin de que se cumplan los lineamientos en el proceso de concesión de crédito a nivel de las agencias y oficinas de la COAC VISANDES ubicadas en las provincias de Cotopaxi, Tungurahua y Riobamba.</a:t>
          </a:r>
          <a:endParaRPr lang="es-EC" sz="1600" dirty="0"/>
        </a:p>
      </dgm:t>
    </dgm:pt>
    <dgm:pt modelId="{5488B4F9-31CC-4634-B3C3-4B719C13B432}" type="parTrans" cxnId="{D49A9790-681C-4C00-84BF-C223CDBA37F3}">
      <dgm:prSet/>
      <dgm:spPr/>
      <dgm:t>
        <a:bodyPr/>
        <a:lstStyle/>
        <a:p>
          <a:pPr algn="just"/>
          <a:endParaRPr lang="es-EC" sz="1600"/>
        </a:p>
      </dgm:t>
    </dgm:pt>
    <dgm:pt modelId="{5F1592B3-83E6-41E9-A937-C474EE2F5F0D}" type="sibTrans" cxnId="{D49A9790-681C-4C00-84BF-C223CDBA37F3}">
      <dgm:prSet custT="1"/>
      <dgm:spPr/>
      <dgm:t>
        <a:bodyPr/>
        <a:lstStyle/>
        <a:p>
          <a:pPr algn="just"/>
          <a:endParaRPr lang="es-EC" sz="3200"/>
        </a:p>
      </dgm:t>
    </dgm:pt>
    <dgm:pt modelId="{4E4831DC-06DC-4DC8-B2B7-8554ED48E3DD}">
      <dgm:prSet phldrT="[Texto]" custT="1"/>
      <dgm:spPr/>
      <dgm:t>
        <a:bodyPr/>
        <a:lstStyle/>
        <a:p>
          <a:pPr algn="just"/>
          <a:r>
            <a:rPr lang="es-EC" sz="1600" dirty="0">
              <a:latin typeface="Century Gothic" panose="020B0502020202020204" pitchFamily="34" charset="0"/>
            </a:rPr>
            <a:t>Se han definido políticas para cada etapa del proceso de crédito, a fin de realizar un control más efectivo y minimizar los riesgos en cada etapa: planeación y creación de productos, promoción del servicio crediticio, levantamiento de la información, análisis y evaluación, constitución de garantías, instrumentación, administración de cartera y recuperación. .</a:t>
          </a:r>
          <a:endParaRPr lang="es-EC" sz="1600" dirty="0"/>
        </a:p>
      </dgm:t>
    </dgm:pt>
    <dgm:pt modelId="{E9B54E16-93DA-4173-873A-79E48FB3F133}" type="sibTrans" cxnId="{77E56DAE-4CE3-4D76-AE8D-639A6AF9468C}">
      <dgm:prSet/>
      <dgm:spPr/>
      <dgm:t>
        <a:bodyPr/>
        <a:lstStyle/>
        <a:p>
          <a:pPr algn="just"/>
          <a:endParaRPr lang="es-EC" sz="1600"/>
        </a:p>
      </dgm:t>
    </dgm:pt>
    <dgm:pt modelId="{EBACA91B-A7A8-4562-BB2D-4847A1E956F5}" type="parTrans" cxnId="{77E56DAE-4CE3-4D76-AE8D-639A6AF9468C}">
      <dgm:prSet/>
      <dgm:spPr/>
      <dgm:t>
        <a:bodyPr/>
        <a:lstStyle/>
        <a:p>
          <a:pPr algn="just"/>
          <a:endParaRPr lang="es-EC" sz="1600"/>
        </a:p>
      </dgm:t>
    </dgm:pt>
    <dgm:pt modelId="{346A23CA-F6E6-4E8C-9015-9ECFEF019148}" type="pres">
      <dgm:prSet presAssocID="{84F906BB-DCDA-4B6E-8E43-5D5575D3F0A0}" presName="outerComposite" presStyleCnt="0">
        <dgm:presLayoutVars>
          <dgm:chMax val="5"/>
          <dgm:dir/>
          <dgm:resizeHandles val="exact"/>
        </dgm:presLayoutVars>
      </dgm:prSet>
      <dgm:spPr/>
    </dgm:pt>
    <dgm:pt modelId="{96B670F7-229F-46E2-9655-F67A6334EF66}" type="pres">
      <dgm:prSet presAssocID="{84F906BB-DCDA-4B6E-8E43-5D5575D3F0A0}" presName="dummyMaxCanvas" presStyleCnt="0">
        <dgm:presLayoutVars/>
      </dgm:prSet>
      <dgm:spPr/>
    </dgm:pt>
    <dgm:pt modelId="{E97B3CD0-B51E-44FF-A230-3DD68A61D1AA}" type="pres">
      <dgm:prSet presAssocID="{84F906BB-DCDA-4B6E-8E43-5D5575D3F0A0}" presName="TwoNodes_1" presStyleLbl="node1" presStyleIdx="0" presStyleCnt="2" custScaleY="71560" custLinFactNeighborX="1023" custLinFactNeighborY="20687">
        <dgm:presLayoutVars>
          <dgm:bulletEnabled val="1"/>
        </dgm:presLayoutVars>
      </dgm:prSet>
      <dgm:spPr/>
    </dgm:pt>
    <dgm:pt modelId="{2C4261B2-7432-4CA9-917B-05B98CB345AF}" type="pres">
      <dgm:prSet presAssocID="{84F906BB-DCDA-4B6E-8E43-5D5575D3F0A0}" presName="TwoNodes_2" presStyleLbl="node1" presStyleIdx="1" presStyleCnt="2" custScaleY="74521" custLinFactNeighborY="-6110">
        <dgm:presLayoutVars>
          <dgm:bulletEnabled val="1"/>
        </dgm:presLayoutVars>
      </dgm:prSet>
      <dgm:spPr/>
    </dgm:pt>
    <dgm:pt modelId="{50A30C01-994A-44A3-8210-D6A6FF4E8F16}" type="pres">
      <dgm:prSet presAssocID="{84F906BB-DCDA-4B6E-8E43-5D5575D3F0A0}" presName="TwoConn_1-2" presStyleLbl="fgAccFollowNode1" presStyleIdx="0" presStyleCnt="1">
        <dgm:presLayoutVars>
          <dgm:bulletEnabled val="1"/>
        </dgm:presLayoutVars>
      </dgm:prSet>
      <dgm:spPr/>
    </dgm:pt>
    <dgm:pt modelId="{1C6006C4-045E-46E2-A0D6-BE74F235C5E9}" type="pres">
      <dgm:prSet presAssocID="{84F906BB-DCDA-4B6E-8E43-5D5575D3F0A0}" presName="TwoNodes_1_text" presStyleLbl="node1" presStyleIdx="1" presStyleCnt="2">
        <dgm:presLayoutVars>
          <dgm:bulletEnabled val="1"/>
        </dgm:presLayoutVars>
      </dgm:prSet>
      <dgm:spPr/>
    </dgm:pt>
    <dgm:pt modelId="{3811A18F-A436-4638-A572-2F336FBB9FBC}" type="pres">
      <dgm:prSet presAssocID="{84F906BB-DCDA-4B6E-8E43-5D5575D3F0A0}" presName="TwoNodes_2_text" presStyleLbl="node1" presStyleIdx="1" presStyleCnt="2">
        <dgm:presLayoutVars>
          <dgm:bulletEnabled val="1"/>
        </dgm:presLayoutVars>
      </dgm:prSet>
      <dgm:spPr/>
    </dgm:pt>
  </dgm:ptLst>
  <dgm:cxnLst>
    <dgm:cxn modelId="{8AD4200F-BF5B-4A9E-9FA1-FE12ECA8C82D}" type="presOf" srcId="{5F1592B3-83E6-41E9-A937-C474EE2F5F0D}" destId="{50A30C01-994A-44A3-8210-D6A6FF4E8F16}" srcOrd="0" destOrd="0" presId="urn:microsoft.com/office/officeart/2005/8/layout/vProcess5"/>
    <dgm:cxn modelId="{277BA350-B7A7-4EE5-A147-76A877C8ADC6}" type="presOf" srcId="{8622A137-FB14-4731-AE1D-8579FD389220}" destId="{1C6006C4-045E-46E2-A0D6-BE74F235C5E9}" srcOrd="1" destOrd="0" presId="urn:microsoft.com/office/officeart/2005/8/layout/vProcess5"/>
    <dgm:cxn modelId="{B1A5828E-1280-4F39-85F8-F7047E13122B}" type="presOf" srcId="{4E4831DC-06DC-4DC8-B2B7-8554ED48E3DD}" destId="{3811A18F-A436-4638-A572-2F336FBB9FBC}" srcOrd="1" destOrd="0" presId="urn:microsoft.com/office/officeart/2005/8/layout/vProcess5"/>
    <dgm:cxn modelId="{D49A9790-681C-4C00-84BF-C223CDBA37F3}" srcId="{84F906BB-DCDA-4B6E-8E43-5D5575D3F0A0}" destId="{8622A137-FB14-4731-AE1D-8579FD389220}" srcOrd="0" destOrd="0" parTransId="{5488B4F9-31CC-4634-B3C3-4B719C13B432}" sibTransId="{5F1592B3-83E6-41E9-A937-C474EE2F5F0D}"/>
    <dgm:cxn modelId="{51F83CA7-4AE1-4377-A614-FBB2BD0EA4BF}" type="presOf" srcId="{84F906BB-DCDA-4B6E-8E43-5D5575D3F0A0}" destId="{346A23CA-F6E6-4E8C-9015-9ECFEF019148}" srcOrd="0" destOrd="0" presId="urn:microsoft.com/office/officeart/2005/8/layout/vProcess5"/>
    <dgm:cxn modelId="{77E56DAE-4CE3-4D76-AE8D-639A6AF9468C}" srcId="{84F906BB-DCDA-4B6E-8E43-5D5575D3F0A0}" destId="{4E4831DC-06DC-4DC8-B2B7-8554ED48E3DD}" srcOrd="1" destOrd="0" parTransId="{EBACA91B-A7A8-4562-BB2D-4847A1E956F5}" sibTransId="{E9B54E16-93DA-4173-873A-79E48FB3F133}"/>
    <dgm:cxn modelId="{493DA4D8-B145-4389-BF4E-2B66A988D710}" type="presOf" srcId="{8622A137-FB14-4731-AE1D-8579FD389220}" destId="{E97B3CD0-B51E-44FF-A230-3DD68A61D1AA}" srcOrd="0" destOrd="0" presId="urn:microsoft.com/office/officeart/2005/8/layout/vProcess5"/>
    <dgm:cxn modelId="{6F9D87FB-0568-4A3F-8CC6-08D6B33DD558}" type="presOf" srcId="{4E4831DC-06DC-4DC8-B2B7-8554ED48E3DD}" destId="{2C4261B2-7432-4CA9-917B-05B98CB345AF}" srcOrd="0" destOrd="0" presId="urn:microsoft.com/office/officeart/2005/8/layout/vProcess5"/>
    <dgm:cxn modelId="{8BFF5395-D7BB-4B38-A1AB-045DCE3AE278}" type="presParOf" srcId="{346A23CA-F6E6-4E8C-9015-9ECFEF019148}" destId="{96B670F7-229F-46E2-9655-F67A6334EF66}" srcOrd="0" destOrd="0" presId="urn:microsoft.com/office/officeart/2005/8/layout/vProcess5"/>
    <dgm:cxn modelId="{E6291B01-19EB-462F-9F3F-82E067F1F945}" type="presParOf" srcId="{346A23CA-F6E6-4E8C-9015-9ECFEF019148}" destId="{E97B3CD0-B51E-44FF-A230-3DD68A61D1AA}" srcOrd="1" destOrd="0" presId="urn:microsoft.com/office/officeart/2005/8/layout/vProcess5"/>
    <dgm:cxn modelId="{3B24D39E-BF88-46A7-82CB-72A0A132D8BC}" type="presParOf" srcId="{346A23CA-F6E6-4E8C-9015-9ECFEF019148}" destId="{2C4261B2-7432-4CA9-917B-05B98CB345AF}" srcOrd="2" destOrd="0" presId="urn:microsoft.com/office/officeart/2005/8/layout/vProcess5"/>
    <dgm:cxn modelId="{99EBDCB8-E52F-4030-AB82-A8C7D0505604}" type="presParOf" srcId="{346A23CA-F6E6-4E8C-9015-9ECFEF019148}" destId="{50A30C01-994A-44A3-8210-D6A6FF4E8F16}" srcOrd="3" destOrd="0" presId="urn:microsoft.com/office/officeart/2005/8/layout/vProcess5"/>
    <dgm:cxn modelId="{49658D22-A31B-4658-A180-903030BD66B6}" type="presParOf" srcId="{346A23CA-F6E6-4E8C-9015-9ECFEF019148}" destId="{1C6006C4-045E-46E2-A0D6-BE74F235C5E9}" srcOrd="4" destOrd="0" presId="urn:microsoft.com/office/officeart/2005/8/layout/vProcess5"/>
    <dgm:cxn modelId="{C7C0F751-7C6A-4995-8C24-681E76C67056}" type="presParOf" srcId="{346A23CA-F6E6-4E8C-9015-9ECFEF019148}" destId="{3811A18F-A436-4638-A572-2F336FBB9FB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F906BB-DCDA-4B6E-8E43-5D5575D3F0A0}"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C"/>
        </a:p>
      </dgm:t>
    </dgm:pt>
    <dgm:pt modelId="{8622A137-FB14-4731-AE1D-8579FD389220}">
      <dgm:prSet phldrT="[Texto]" custT="1"/>
      <dgm:spPr/>
      <dgm:t>
        <a:bodyPr/>
        <a:lstStyle/>
        <a:p>
          <a:pPr algn="just"/>
          <a:r>
            <a:rPr lang="es-EC" sz="1600" dirty="0">
              <a:latin typeface="Century Gothic" panose="020B0502020202020204" pitchFamily="34" charset="0"/>
            </a:rPr>
            <a:t>La capacidad de pago del deudor es la más predominante del modelo, debido a que representa el potencial que tiene el deudor para cumplir con la obligación adquirida, siendo sus ingresos la fuente de repago. Esta variable determina directamente el cumplimiento o no del crédito. </a:t>
          </a:r>
          <a:endParaRPr lang="es-EC" sz="1600" dirty="0"/>
        </a:p>
      </dgm:t>
    </dgm:pt>
    <dgm:pt modelId="{5488B4F9-31CC-4634-B3C3-4B719C13B432}" type="parTrans" cxnId="{D49A9790-681C-4C00-84BF-C223CDBA37F3}">
      <dgm:prSet/>
      <dgm:spPr/>
      <dgm:t>
        <a:bodyPr/>
        <a:lstStyle/>
        <a:p>
          <a:pPr algn="just"/>
          <a:endParaRPr lang="es-EC" sz="1600"/>
        </a:p>
      </dgm:t>
    </dgm:pt>
    <dgm:pt modelId="{5F1592B3-83E6-41E9-A937-C474EE2F5F0D}" type="sibTrans" cxnId="{D49A9790-681C-4C00-84BF-C223CDBA37F3}">
      <dgm:prSet custT="1"/>
      <dgm:spPr/>
      <dgm:t>
        <a:bodyPr/>
        <a:lstStyle/>
        <a:p>
          <a:pPr algn="just"/>
          <a:endParaRPr lang="es-EC" sz="3200"/>
        </a:p>
      </dgm:t>
    </dgm:pt>
    <dgm:pt modelId="{4E4831DC-06DC-4DC8-B2B7-8554ED48E3DD}">
      <dgm:prSet phldrT="[Texto]" custT="1"/>
      <dgm:spPr/>
      <dgm:t>
        <a:bodyPr/>
        <a:lstStyle/>
        <a:p>
          <a:pPr algn="just"/>
          <a:r>
            <a:rPr lang="es-EC" sz="1600" dirty="0">
              <a:latin typeface="Century Gothic" panose="020B0502020202020204" pitchFamily="34" charset="0"/>
            </a:rPr>
            <a:t>El modelo fue comprobado con casos reales de solicitudes de crédito de clientes de la Cooperativa, mostrando resultados lógicos y razonables en la decisión de aprobación y negación, ajustada a una evaluación de riesgo eficiente.</a:t>
          </a:r>
          <a:endParaRPr lang="es-EC" sz="1600" dirty="0"/>
        </a:p>
      </dgm:t>
    </dgm:pt>
    <dgm:pt modelId="{E9B54E16-93DA-4173-873A-79E48FB3F133}" type="sibTrans" cxnId="{77E56DAE-4CE3-4D76-AE8D-639A6AF9468C}">
      <dgm:prSet/>
      <dgm:spPr/>
      <dgm:t>
        <a:bodyPr/>
        <a:lstStyle/>
        <a:p>
          <a:pPr algn="just"/>
          <a:endParaRPr lang="es-EC" sz="1600"/>
        </a:p>
      </dgm:t>
    </dgm:pt>
    <dgm:pt modelId="{EBACA91B-A7A8-4562-BB2D-4847A1E956F5}" type="parTrans" cxnId="{77E56DAE-4CE3-4D76-AE8D-639A6AF9468C}">
      <dgm:prSet/>
      <dgm:spPr/>
      <dgm:t>
        <a:bodyPr/>
        <a:lstStyle/>
        <a:p>
          <a:pPr algn="just"/>
          <a:endParaRPr lang="es-EC" sz="1600"/>
        </a:p>
      </dgm:t>
    </dgm:pt>
    <dgm:pt modelId="{B79A40DA-E21D-42EB-BA14-4A0362239127}">
      <dgm:prSet phldrT="[Texto]" custT="1"/>
      <dgm:spPr/>
      <dgm:t>
        <a:bodyPr/>
        <a:lstStyle/>
        <a:p>
          <a:pPr algn="just"/>
          <a:r>
            <a:rPr lang="es-EC" sz="1600" dirty="0">
              <a:latin typeface="Century Gothic" panose="020B0502020202020204" pitchFamily="34" charset="0"/>
            </a:rPr>
            <a:t>Si el modelo arroja una puntuación menor a 80 y mayor o igual a 70, se acepta la concesión de crédito, pero condicionando al deudor.  Si la calificación del modelo es menor a 70 se rechaza el crédito.</a:t>
          </a:r>
          <a:endParaRPr lang="es-EC" sz="1600" dirty="0"/>
        </a:p>
      </dgm:t>
    </dgm:pt>
    <dgm:pt modelId="{A4E87106-8048-42A4-9CA1-354290AFB2E6}" type="parTrans" cxnId="{2DE7F347-42B1-46EC-A1B5-9EDA2BC751CF}">
      <dgm:prSet/>
      <dgm:spPr/>
      <dgm:t>
        <a:bodyPr/>
        <a:lstStyle/>
        <a:p>
          <a:endParaRPr lang="es-EC"/>
        </a:p>
      </dgm:t>
    </dgm:pt>
    <dgm:pt modelId="{6814C0B2-3477-483C-A167-09BD053A7D1C}" type="sibTrans" cxnId="{2DE7F347-42B1-46EC-A1B5-9EDA2BC751CF}">
      <dgm:prSet/>
      <dgm:spPr/>
      <dgm:t>
        <a:bodyPr/>
        <a:lstStyle/>
        <a:p>
          <a:endParaRPr lang="es-EC"/>
        </a:p>
      </dgm:t>
    </dgm:pt>
    <dgm:pt modelId="{C47F02EE-9A6E-4C40-8DF0-FB3B4F22684E}">
      <dgm:prSet phldrT="[Texto]" custT="1"/>
      <dgm:spPr/>
      <dgm:t>
        <a:bodyPr/>
        <a:lstStyle/>
        <a:p>
          <a:pPr algn="just"/>
          <a:r>
            <a:rPr lang="es-EC" sz="1600" dirty="0">
              <a:latin typeface="Century Gothic" panose="020B0502020202020204" pitchFamily="34" charset="0"/>
            </a:rPr>
            <a:t>El trabajo ha sido de gran utilidad para la COAC VISANDES, toda vez que actualmente se está implementando un modelo de scoring crediticio tecnológico y automatizado con la Confederación Alemana de Cooperativas (DGRV), en el cual se han considerado ponderaciones y variables determinadas en el trabajo.</a:t>
          </a:r>
          <a:endParaRPr lang="es-EC" sz="1600" dirty="0"/>
        </a:p>
      </dgm:t>
    </dgm:pt>
    <dgm:pt modelId="{B00A60EB-57D1-4CD2-83DF-930CBF2D91E4}" type="parTrans" cxnId="{B8602F21-A961-4D7C-B72A-317E6BADE23B}">
      <dgm:prSet/>
      <dgm:spPr/>
      <dgm:t>
        <a:bodyPr/>
        <a:lstStyle/>
        <a:p>
          <a:endParaRPr lang="es-EC"/>
        </a:p>
      </dgm:t>
    </dgm:pt>
    <dgm:pt modelId="{36F37144-43D6-40F9-9362-1F26086A3895}" type="sibTrans" cxnId="{B8602F21-A961-4D7C-B72A-317E6BADE23B}">
      <dgm:prSet/>
      <dgm:spPr/>
      <dgm:t>
        <a:bodyPr/>
        <a:lstStyle/>
        <a:p>
          <a:endParaRPr lang="es-EC"/>
        </a:p>
      </dgm:t>
    </dgm:pt>
    <dgm:pt modelId="{346A23CA-F6E6-4E8C-9015-9ECFEF019148}" type="pres">
      <dgm:prSet presAssocID="{84F906BB-DCDA-4B6E-8E43-5D5575D3F0A0}" presName="outerComposite" presStyleCnt="0">
        <dgm:presLayoutVars>
          <dgm:chMax val="5"/>
          <dgm:dir/>
          <dgm:resizeHandles val="exact"/>
        </dgm:presLayoutVars>
      </dgm:prSet>
      <dgm:spPr/>
    </dgm:pt>
    <dgm:pt modelId="{96B670F7-229F-46E2-9655-F67A6334EF66}" type="pres">
      <dgm:prSet presAssocID="{84F906BB-DCDA-4B6E-8E43-5D5575D3F0A0}" presName="dummyMaxCanvas" presStyleCnt="0">
        <dgm:presLayoutVars/>
      </dgm:prSet>
      <dgm:spPr/>
    </dgm:pt>
    <dgm:pt modelId="{E2006331-91EE-4D66-9102-FAED6A2D9BD5}" type="pres">
      <dgm:prSet presAssocID="{84F906BB-DCDA-4B6E-8E43-5D5575D3F0A0}" presName="FourNodes_1" presStyleLbl="node1" presStyleIdx="0" presStyleCnt="4">
        <dgm:presLayoutVars>
          <dgm:bulletEnabled val="1"/>
        </dgm:presLayoutVars>
      </dgm:prSet>
      <dgm:spPr/>
    </dgm:pt>
    <dgm:pt modelId="{991494C9-B128-4306-8E85-74DA39E01D84}" type="pres">
      <dgm:prSet presAssocID="{84F906BB-DCDA-4B6E-8E43-5D5575D3F0A0}" presName="FourNodes_2" presStyleLbl="node1" presStyleIdx="1" presStyleCnt="4" custScaleY="91243">
        <dgm:presLayoutVars>
          <dgm:bulletEnabled val="1"/>
        </dgm:presLayoutVars>
      </dgm:prSet>
      <dgm:spPr/>
    </dgm:pt>
    <dgm:pt modelId="{E0EB1CC5-E852-4865-BD7C-F54F351AFE17}" type="pres">
      <dgm:prSet presAssocID="{84F906BB-DCDA-4B6E-8E43-5D5575D3F0A0}" presName="FourNodes_3" presStyleLbl="node1" presStyleIdx="2" presStyleCnt="4" custScaleX="104291" custScaleY="111130">
        <dgm:presLayoutVars>
          <dgm:bulletEnabled val="1"/>
        </dgm:presLayoutVars>
      </dgm:prSet>
      <dgm:spPr/>
    </dgm:pt>
    <dgm:pt modelId="{383A36A1-12B6-41DC-82F3-F95A01348858}" type="pres">
      <dgm:prSet presAssocID="{84F906BB-DCDA-4B6E-8E43-5D5575D3F0A0}" presName="FourNodes_4" presStyleLbl="node1" presStyleIdx="3" presStyleCnt="4">
        <dgm:presLayoutVars>
          <dgm:bulletEnabled val="1"/>
        </dgm:presLayoutVars>
      </dgm:prSet>
      <dgm:spPr/>
    </dgm:pt>
    <dgm:pt modelId="{D13F34BF-B309-48C8-9BE0-E33E456DFEC8}" type="pres">
      <dgm:prSet presAssocID="{84F906BB-DCDA-4B6E-8E43-5D5575D3F0A0}" presName="FourConn_1-2" presStyleLbl="fgAccFollowNode1" presStyleIdx="0" presStyleCnt="3">
        <dgm:presLayoutVars>
          <dgm:bulletEnabled val="1"/>
        </dgm:presLayoutVars>
      </dgm:prSet>
      <dgm:spPr/>
    </dgm:pt>
    <dgm:pt modelId="{23097961-F2C0-46D5-9876-B52FF2206F78}" type="pres">
      <dgm:prSet presAssocID="{84F906BB-DCDA-4B6E-8E43-5D5575D3F0A0}" presName="FourConn_2-3" presStyleLbl="fgAccFollowNode1" presStyleIdx="1" presStyleCnt="3">
        <dgm:presLayoutVars>
          <dgm:bulletEnabled val="1"/>
        </dgm:presLayoutVars>
      </dgm:prSet>
      <dgm:spPr/>
    </dgm:pt>
    <dgm:pt modelId="{22EB87EE-5E32-403C-90F8-2429B6A0598B}" type="pres">
      <dgm:prSet presAssocID="{84F906BB-DCDA-4B6E-8E43-5D5575D3F0A0}" presName="FourConn_3-4" presStyleLbl="fgAccFollowNode1" presStyleIdx="2" presStyleCnt="3">
        <dgm:presLayoutVars>
          <dgm:bulletEnabled val="1"/>
        </dgm:presLayoutVars>
      </dgm:prSet>
      <dgm:spPr/>
    </dgm:pt>
    <dgm:pt modelId="{581A6EAB-C281-4AB7-8E8B-1E4078179A23}" type="pres">
      <dgm:prSet presAssocID="{84F906BB-DCDA-4B6E-8E43-5D5575D3F0A0}" presName="FourNodes_1_text" presStyleLbl="node1" presStyleIdx="3" presStyleCnt="4">
        <dgm:presLayoutVars>
          <dgm:bulletEnabled val="1"/>
        </dgm:presLayoutVars>
      </dgm:prSet>
      <dgm:spPr/>
    </dgm:pt>
    <dgm:pt modelId="{26A6B9F7-ACE4-4E20-BA98-CAA2E01C3EFA}" type="pres">
      <dgm:prSet presAssocID="{84F906BB-DCDA-4B6E-8E43-5D5575D3F0A0}" presName="FourNodes_2_text" presStyleLbl="node1" presStyleIdx="3" presStyleCnt="4">
        <dgm:presLayoutVars>
          <dgm:bulletEnabled val="1"/>
        </dgm:presLayoutVars>
      </dgm:prSet>
      <dgm:spPr/>
    </dgm:pt>
    <dgm:pt modelId="{F7CBBF94-D8A1-4B72-B57A-0F0C223AC5F8}" type="pres">
      <dgm:prSet presAssocID="{84F906BB-DCDA-4B6E-8E43-5D5575D3F0A0}" presName="FourNodes_3_text" presStyleLbl="node1" presStyleIdx="3" presStyleCnt="4">
        <dgm:presLayoutVars>
          <dgm:bulletEnabled val="1"/>
        </dgm:presLayoutVars>
      </dgm:prSet>
      <dgm:spPr/>
    </dgm:pt>
    <dgm:pt modelId="{52B383CB-79AD-486F-B15D-6EEA12D19A94}" type="pres">
      <dgm:prSet presAssocID="{84F906BB-DCDA-4B6E-8E43-5D5575D3F0A0}" presName="FourNodes_4_text" presStyleLbl="node1" presStyleIdx="3" presStyleCnt="4">
        <dgm:presLayoutVars>
          <dgm:bulletEnabled val="1"/>
        </dgm:presLayoutVars>
      </dgm:prSet>
      <dgm:spPr/>
    </dgm:pt>
  </dgm:ptLst>
  <dgm:cxnLst>
    <dgm:cxn modelId="{1364290C-7079-4012-904E-33933D12C673}" type="presOf" srcId="{B79A40DA-E21D-42EB-BA14-4A0362239127}" destId="{26A6B9F7-ACE4-4E20-BA98-CAA2E01C3EFA}" srcOrd="1" destOrd="0" presId="urn:microsoft.com/office/officeart/2005/8/layout/vProcess5"/>
    <dgm:cxn modelId="{D75DBF1C-872E-441E-87EE-4D16D2ABD446}" type="presOf" srcId="{8622A137-FB14-4731-AE1D-8579FD389220}" destId="{581A6EAB-C281-4AB7-8E8B-1E4078179A23}" srcOrd="1" destOrd="0" presId="urn:microsoft.com/office/officeart/2005/8/layout/vProcess5"/>
    <dgm:cxn modelId="{B8602F21-A961-4D7C-B72A-317E6BADE23B}" srcId="{84F906BB-DCDA-4B6E-8E43-5D5575D3F0A0}" destId="{C47F02EE-9A6E-4C40-8DF0-FB3B4F22684E}" srcOrd="2" destOrd="0" parTransId="{B00A60EB-57D1-4CD2-83DF-930CBF2D91E4}" sibTransId="{36F37144-43D6-40F9-9362-1F26086A3895}"/>
    <dgm:cxn modelId="{EAD11225-B925-43DF-A7E2-540FD0000E71}" type="presOf" srcId="{4E4831DC-06DC-4DC8-B2B7-8554ED48E3DD}" destId="{52B383CB-79AD-486F-B15D-6EEA12D19A94}" srcOrd="1" destOrd="0" presId="urn:microsoft.com/office/officeart/2005/8/layout/vProcess5"/>
    <dgm:cxn modelId="{0DFFFB2A-6E72-4F12-A751-456BC4671802}" type="presOf" srcId="{C47F02EE-9A6E-4C40-8DF0-FB3B4F22684E}" destId="{E0EB1CC5-E852-4865-BD7C-F54F351AFE17}" srcOrd="0" destOrd="0" presId="urn:microsoft.com/office/officeart/2005/8/layout/vProcess5"/>
    <dgm:cxn modelId="{30D0603A-A158-4803-B27C-9FF7E62BC189}" type="presOf" srcId="{8622A137-FB14-4731-AE1D-8579FD389220}" destId="{E2006331-91EE-4D66-9102-FAED6A2D9BD5}" srcOrd="0" destOrd="0" presId="urn:microsoft.com/office/officeart/2005/8/layout/vProcess5"/>
    <dgm:cxn modelId="{2DE7F347-42B1-46EC-A1B5-9EDA2BC751CF}" srcId="{84F906BB-DCDA-4B6E-8E43-5D5575D3F0A0}" destId="{B79A40DA-E21D-42EB-BA14-4A0362239127}" srcOrd="1" destOrd="0" parTransId="{A4E87106-8048-42A4-9CA1-354290AFB2E6}" sibTransId="{6814C0B2-3477-483C-A167-09BD053A7D1C}"/>
    <dgm:cxn modelId="{165AFC75-27C2-4EE7-A350-BE7C531C7B56}" type="presOf" srcId="{5F1592B3-83E6-41E9-A937-C474EE2F5F0D}" destId="{D13F34BF-B309-48C8-9BE0-E33E456DFEC8}" srcOrd="0" destOrd="0" presId="urn:microsoft.com/office/officeart/2005/8/layout/vProcess5"/>
    <dgm:cxn modelId="{B7F44D7A-67FF-40A8-9C6B-FF55D82B8F8F}" type="presOf" srcId="{C47F02EE-9A6E-4C40-8DF0-FB3B4F22684E}" destId="{F7CBBF94-D8A1-4B72-B57A-0F0C223AC5F8}" srcOrd="1" destOrd="0" presId="urn:microsoft.com/office/officeart/2005/8/layout/vProcess5"/>
    <dgm:cxn modelId="{3734FA7F-0221-4066-9A20-AB670DB3A823}" type="presOf" srcId="{B79A40DA-E21D-42EB-BA14-4A0362239127}" destId="{991494C9-B128-4306-8E85-74DA39E01D84}" srcOrd="0" destOrd="0" presId="urn:microsoft.com/office/officeart/2005/8/layout/vProcess5"/>
    <dgm:cxn modelId="{D49A9790-681C-4C00-84BF-C223CDBA37F3}" srcId="{84F906BB-DCDA-4B6E-8E43-5D5575D3F0A0}" destId="{8622A137-FB14-4731-AE1D-8579FD389220}" srcOrd="0" destOrd="0" parTransId="{5488B4F9-31CC-4634-B3C3-4B719C13B432}" sibTransId="{5F1592B3-83E6-41E9-A937-C474EE2F5F0D}"/>
    <dgm:cxn modelId="{51F83CA7-4AE1-4377-A614-FBB2BD0EA4BF}" type="presOf" srcId="{84F906BB-DCDA-4B6E-8E43-5D5575D3F0A0}" destId="{346A23CA-F6E6-4E8C-9015-9ECFEF019148}" srcOrd="0" destOrd="0" presId="urn:microsoft.com/office/officeart/2005/8/layout/vProcess5"/>
    <dgm:cxn modelId="{77E56DAE-4CE3-4D76-AE8D-639A6AF9468C}" srcId="{84F906BB-DCDA-4B6E-8E43-5D5575D3F0A0}" destId="{4E4831DC-06DC-4DC8-B2B7-8554ED48E3DD}" srcOrd="3" destOrd="0" parTransId="{EBACA91B-A7A8-4562-BB2D-4847A1E956F5}" sibTransId="{E9B54E16-93DA-4173-873A-79E48FB3F133}"/>
    <dgm:cxn modelId="{9151A7B8-E287-44F4-A7FF-DD1C7B8DB525}" type="presOf" srcId="{6814C0B2-3477-483C-A167-09BD053A7D1C}" destId="{23097961-F2C0-46D5-9876-B52FF2206F78}" srcOrd="0" destOrd="0" presId="urn:microsoft.com/office/officeart/2005/8/layout/vProcess5"/>
    <dgm:cxn modelId="{D31D2DD2-FB65-49FE-8162-981FB8BCEAB2}" type="presOf" srcId="{4E4831DC-06DC-4DC8-B2B7-8554ED48E3DD}" destId="{383A36A1-12B6-41DC-82F3-F95A01348858}" srcOrd="0" destOrd="0" presId="urn:microsoft.com/office/officeart/2005/8/layout/vProcess5"/>
    <dgm:cxn modelId="{5C6A39E8-B89D-4F49-A8E9-35B70A509299}" type="presOf" srcId="{36F37144-43D6-40F9-9362-1F26086A3895}" destId="{22EB87EE-5E32-403C-90F8-2429B6A0598B}" srcOrd="0" destOrd="0" presId="urn:microsoft.com/office/officeart/2005/8/layout/vProcess5"/>
    <dgm:cxn modelId="{8BFF5395-D7BB-4B38-A1AB-045DCE3AE278}" type="presParOf" srcId="{346A23CA-F6E6-4E8C-9015-9ECFEF019148}" destId="{96B670F7-229F-46E2-9655-F67A6334EF66}" srcOrd="0" destOrd="0" presId="urn:microsoft.com/office/officeart/2005/8/layout/vProcess5"/>
    <dgm:cxn modelId="{82D883B7-22A5-4FCB-8939-B2111DDF0ABC}" type="presParOf" srcId="{346A23CA-F6E6-4E8C-9015-9ECFEF019148}" destId="{E2006331-91EE-4D66-9102-FAED6A2D9BD5}" srcOrd="1" destOrd="0" presId="urn:microsoft.com/office/officeart/2005/8/layout/vProcess5"/>
    <dgm:cxn modelId="{1C044CAB-62F5-401D-BE78-8702413C589B}" type="presParOf" srcId="{346A23CA-F6E6-4E8C-9015-9ECFEF019148}" destId="{991494C9-B128-4306-8E85-74DA39E01D84}" srcOrd="2" destOrd="0" presId="urn:microsoft.com/office/officeart/2005/8/layout/vProcess5"/>
    <dgm:cxn modelId="{03CCE71A-5E2D-4837-8B87-C5B9F9E46B62}" type="presParOf" srcId="{346A23CA-F6E6-4E8C-9015-9ECFEF019148}" destId="{E0EB1CC5-E852-4865-BD7C-F54F351AFE17}" srcOrd="3" destOrd="0" presId="urn:microsoft.com/office/officeart/2005/8/layout/vProcess5"/>
    <dgm:cxn modelId="{174C9347-F433-4284-BA36-824A652784EE}" type="presParOf" srcId="{346A23CA-F6E6-4E8C-9015-9ECFEF019148}" destId="{383A36A1-12B6-41DC-82F3-F95A01348858}" srcOrd="4" destOrd="0" presId="urn:microsoft.com/office/officeart/2005/8/layout/vProcess5"/>
    <dgm:cxn modelId="{48340A4E-5E00-4C65-8342-9EF9034AA7C3}" type="presParOf" srcId="{346A23CA-F6E6-4E8C-9015-9ECFEF019148}" destId="{D13F34BF-B309-48C8-9BE0-E33E456DFEC8}" srcOrd="5" destOrd="0" presId="urn:microsoft.com/office/officeart/2005/8/layout/vProcess5"/>
    <dgm:cxn modelId="{DD43D485-3B17-4193-A294-A3E98D4FEF66}" type="presParOf" srcId="{346A23CA-F6E6-4E8C-9015-9ECFEF019148}" destId="{23097961-F2C0-46D5-9876-B52FF2206F78}" srcOrd="6" destOrd="0" presId="urn:microsoft.com/office/officeart/2005/8/layout/vProcess5"/>
    <dgm:cxn modelId="{E9592013-922D-421D-8B69-A75B7EF19389}" type="presParOf" srcId="{346A23CA-F6E6-4E8C-9015-9ECFEF019148}" destId="{22EB87EE-5E32-403C-90F8-2429B6A0598B}" srcOrd="7" destOrd="0" presId="urn:microsoft.com/office/officeart/2005/8/layout/vProcess5"/>
    <dgm:cxn modelId="{2191AAAB-0910-4C33-9583-591D4976A6A0}" type="presParOf" srcId="{346A23CA-F6E6-4E8C-9015-9ECFEF019148}" destId="{581A6EAB-C281-4AB7-8E8B-1E4078179A23}" srcOrd="8" destOrd="0" presId="urn:microsoft.com/office/officeart/2005/8/layout/vProcess5"/>
    <dgm:cxn modelId="{73095F1A-3B82-4C14-B3CE-ECC996992AF9}" type="presParOf" srcId="{346A23CA-F6E6-4E8C-9015-9ECFEF019148}" destId="{26A6B9F7-ACE4-4E20-BA98-CAA2E01C3EFA}" srcOrd="9" destOrd="0" presId="urn:microsoft.com/office/officeart/2005/8/layout/vProcess5"/>
    <dgm:cxn modelId="{9E3D148A-970B-4641-B229-51F612004425}" type="presParOf" srcId="{346A23CA-F6E6-4E8C-9015-9ECFEF019148}" destId="{F7CBBF94-D8A1-4B72-B57A-0F0C223AC5F8}" srcOrd="10" destOrd="0" presId="urn:microsoft.com/office/officeart/2005/8/layout/vProcess5"/>
    <dgm:cxn modelId="{C66CAC87-612F-462C-8459-4B387D4F7E7E}" type="presParOf" srcId="{346A23CA-F6E6-4E8C-9015-9ECFEF019148}" destId="{52B383CB-79AD-486F-B15D-6EEA12D19A9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11E69-4644-428F-BD4C-8DB86E24817A}"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0B2A0F98-B8ED-46F5-A126-7FD1B47B78E5}">
      <dgm:prSet phldrT="[Texto]" custT="1"/>
      <dgm:spPr/>
      <dgm:t>
        <a:bodyPr/>
        <a:lstStyle/>
        <a:p>
          <a:r>
            <a:rPr lang="es-EC" sz="1400" b="1" dirty="0">
              <a:latin typeface="Century Gothic" panose="020B0502020202020204" pitchFamily="34" charset="0"/>
            </a:rPr>
            <a:t>Visión</a:t>
          </a:r>
          <a:endParaRPr lang="es-EC" sz="1400" dirty="0">
            <a:latin typeface="Century Gothic" panose="020B0502020202020204" pitchFamily="34" charset="0"/>
          </a:endParaRPr>
        </a:p>
      </dgm:t>
    </dgm:pt>
    <dgm:pt modelId="{E74307E3-63F9-4275-8497-0556E16AB6A3}" type="parTrans" cxnId="{5461D6B7-C3A3-41E5-9172-F30E62DDA3C6}">
      <dgm:prSet/>
      <dgm:spPr/>
      <dgm:t>
        <a:bodyPr/>
        <a:lstStyle/>
        <a:p>
          <a:endParaRPr lang="es-EC" sz="1100">
            <a:latin typeface="Century Gothic" panose="020B0502020202020204" pitchFamily="34" charset="0"/>
          </a:endParaRPr>
        </a:p>
      </dgm:t>
    </dgm:pt>
    <dgm:pt modelId="{ADCF8594-AC3C-444B-91AB-DA466F55E436}" type="sibTrans" cxnId="{5461D6B7-C3A3-41E5-9172-F30E62DDA3C6}">
      <dgm:prSet/>
      <dgm:spPr/>
      <dgm:t>
        <a:bodyPr/>
        <a:lstStyle/>
        <a:p>
          <a:endParaRPr lang="es-EC" sz="1100">
            <a:latin typeface="Century Gothic" panose="020B0502020202020204" pitchFamily="34" charset="0"/>
          </a:endParaRPr>
        </a:p>
      </dgm:t>
    </dgm:pt>
    <dgm:pt modelId="{448A2B40-CCF3-46C6-9699-AEFEF3D4BF81}">
      <dgm:prSet phldrT="[Texto]" custT="1"/>
      <dgm:spPr/>
      <dgm:t>
        <a:bodyPr/>
        <a:lstStyle/>
        <a:p>
          <a:pPr algn="just"/>
          <a:r>
            <a:rPr lang="es-EC" sz="1400" dirty="0">
              <a:latin typeface="Century Gothic" panose="020B0502020202020204" pitchFamily="34" charset="0"/>
            </a:rPr>
            <a:t>Ser una cooperativa de ahorro y crédito sólida y en constante innovación del segmento 2, considerada como referente de inclusión financiera a nivel nacional.</a:t>
          </a:r>
        </a:p>
      </dgm:t>
    </dgm:pt>
    <dgm:pt modelId="{C2ADB43E-A2AB-43D3-A25A-7A65345062B7}" type="parTrans" cxnId="{44DFA77E-555B-4F83-885B-9178F1BEAE04}">
      <dgm:prSet/>
      <dgm:spPr/>
      <dgm:t>
        <a:bodyPr/>
        <a:lstStyle/>
        <a:p>
          <a:endParaRPr lang="es-EC" sz="1100">
            <a:latin typeface="Century Gothic" panose="020B0502020202020204" pitchFamily="34" charset="0"/>
          </a:endParaRPr>
        </a:p>
      </dgm:t>
    </dgm:pt>
    <dgm:pt modelId="{137DD221-D662-4802-92CE-0E9768977EAB}" type="sibTrans" cxnId="{44DFA77E-555B-4F83-885B-9178F1BEAE04}">
      <dgm:prSet/>
      <dgm:spPr/>
      <dgm:t>
        <a:bodyPr/>
        <a:lstStyle/>
        <a:p>
          <a:endParaRPr lang="es-EC" sz="1100">
            <a:latin typeface="Century Gothic" panose="020B0502020202020204" pitchFamily="34" charset="0"/>
          </a:endParaRPr>
        </a:p>
      </dgm:t>
    </dgm:pt>
    <dgm:pt modelId="{D87058C9-11AD-4358-9662-89FB85400D96}" type="pres">
      <dgm:prSet presAssocID="{2A211E69-4644-428F-BD4C-8DB86E24817A}" presName="Name0" presStyleCnt="0">
        <dgm:presLayoutVars>
          <dgm:chMax/>
          <dgm:chPref/>
          <dgm:dir/>
        </dgm:presLayoutVars>
      </dgm:prSet>
      <dgm:spPr/>
    </dgm:pt>
    <dgm:pt modelId="{33F54AF7-7B46-4880-B256-930F3C4F31EF}" type="pres">
      <dgm:prSet presAssocID="{0B2A0F98-B8ED-46F5-A126-7FD1B47B78E5}" presName="parenttextcomposite" presStyleCnt="0"/>
      <dgm:spPr/>
    </dgm:pt>
    <dgm:pt modelId="{76C1558B-5354-48AC-AF30-311A11BB6FF9}" type="pres">
      <dgm:prSet presAssocID="{0B2A0F98-B8ED-46F5-A126-7FD1B47B78E5}" presName="parenttext" presStyleLbl="revTx" presStyleIdx="0" presStyleCnt="1" custLinFactNeighborX="3858" custLinFactNeighborY="-51869">
        <dgm:presLayoutVars>
          <dgm:chMax/>
          <dgm:chPref val="2"/>
          <dgm:bulletEnabled val="1"/>
        </dgm:presLayoutVars>
      </dgm:prSet>
      <dgm:spPr/>
    </dgm:pt>
    <dgm:pt modelId="{F72B7909-0CDB-4D1D-A05E-A635B4318CD3}" type="pres">
      <dgm:prSet presAssocID="{0B2A0F98-B8ED-46F5-A126-7FD1B47B78E5}" presName="composite" presStyleCnt="0"/>
      <dgm:spPr/>
    </dgm:pt>
    <dgm:pt modelId="{397A6054-F72D-4C27-B27F-DDAE42FE0751}" type="pres">
      <dgm:prSet presAssocID="{0B2A0F98-B8ED-46F5-A126-7FD1B47B78E5}" presName="chevron1" presStyleLbl="alignNode1" presStyleIdx="0" presStyleCnt="7"/>
      <dgm:spPr/>
    </dgm:pt>
    <dgm:pt modelId="{E9036AA8-ADF3-45F7-BE11-FB5ADD8340D7}" type="pres">
      <dgm:prSet presAssocID="{0B2A0F98-B8ED-46F5-A126-7FD1B47B78E5}" presName="chevron2" presStyleLbl="alignNode1" presStyleIdx="1" presStyleCnt="7"/>
      <dgm:spPr/>
    </dgm:pt>
    <dgm:pt modelId="{CD61D4B5-39FB-4B3F-81D1-910D80B5A9AB}" type="pres">
      <dgm:prSet presAssocID="{0B2A0F98-B8ED-46F5-A126-7FD1B47B78E5}" presName="chevron3" presStyleLbl="alignNode1" presStyleIdx="2" presStyleCnt="7"/>
      <dgm:spPr/>
    </dgm:pt>
    <dgm:pt modelId="{C3AC5539-1FE9-45B0-A93B-B92EBA4761CC}" type="pres">
      <dgm:prSet presAssocID="{0B2A0F98-B8ED-46F5-A126-7FD1B47B78E5}" presName="chevron4" presStyleLbl="alignNode1" presStyleIdx="3" presStyleCnt="7"/>
      <dgm:spPr/>
    </dgm:pt>
    <dgm:pt modelId="{D2DEB8B3-76E8-43E6-877E-29FC08E9E8FA}" type="pres">
      <dgm:prSet presAssocID="{0B2A0F98-B8ED-46F5-A126-7FD1B47B78E5}" presName="chevron5" presStyleLbl="alignNode1" presStyleIdx="4" presStyleCnt="7"/>
      <dgm:spPr/>
    </dgm:pt>
    <dgm:pt modelId="{7C852C3C-D4EB-4D6C-A9CB-77E858AA76CE}" type="pres">
      <dgm:prSet presAssocID="{0B2A0F98-B8ED-46F5-A126-7FD1B47B78E5}" presName="chevron6" presStyleLbl="alignNode1" presStyleIdx="5" presStyleCnt="7"/>
      <dgm:spPr/>
    </dgm:pt>
    <dgm:pt modelId="{7122C260-7244-4DE3-8110-AD964093DE10}" type="pres">
      <dgm:prSet presAssocID="{0B2A0F98-B8ED-46F5-A126-7FD1B47B78E5}" presName="chevron7" presStyleLbl="alignNode1" presStyleIdx="6" presStyleCnt="7"/>
      <dgm:spPr/>
    </dgm:pt>
    <dgm:pt modelId="{7D4BA947-974F-4BA4-9B1F-D977AA82E980}" type="pres">
      <dgm:prSet presAssocID="{0B2A0F98-B8ED-46F5-A126-7FD1B47B78E5}" presName="childtext" presStyleLbl="solidFgAcc1" presStyleIdx="0" presStyleCnt="1" custScaleX="109792" custScaleY="313972" custLinFactNeighborX="744" custLinFactNeighborY="24652">
        <dgm:presLayoutVars>
          <dgm:chMax/>
          <dgm:chPref val="0"/>
          <dgm:bulletEnabled val="1"/>
        </dgm:presLayoutVars>
      </dgm:prSet>
      <dgm:spPr/>
    </dgm:pt>
  </dgm:ptLst>
  <dgm:cxnLst>
    <dgm:cxn modelId="{8789954A-F5E0-4AF7-ADBD-F728962CD7F9}" type="presOf" srcId="{448A2B40-CCF3-46C6-9699-AEFEF3D4BF81}" destId="{7D4BA947-974F-4BA4-9B1F-D977AA82E980}" srcOrd="0" destOrd="0" presId="urn:microsoft.com/office/officeart/2008/layout/VerticalAccentList"/>
    <dgm:cxn modelId="{44DFA77E-555B-4F83-885B-9178F1BEAE04}" srcId="{0B2A0F98-B8ED-46F5-A126-7FD1B47B78E5}" destId="{448A2B40-CCF3-46C6-9699-AEFEF3D4BF81}" srcOrd="0" destOrd="0" parTransId="{C2ADB43E-A2AB-43D3-A25A-7A65345062B7}" sibTransId="{137DD221-D662-4802-92CE-0E9768977EAB}"/>
    <dgm:cxn modelId="{00AF339F-350B-4BC2-AA4E-119838095ADB}" type="presOf" srcId="{0B2A0F98-B8ED-46F5-A126-7FD1B47B78E5}" destId="{76C1558B-5354-48AC-AF30-311A11BB6FF9}" srcOrd="0" destOrd="0" presId="urn:microsoft.com/office/officeart/2008/layout/VerticalAccentList"/>
    <dgm:cxn modelId="{5461D6B7-C3A3-41E5-9172-F30E62DDA3C6}" srcId="{2A211E69-4644-428F-BD4C-8DB86E24817A}" destId="{0B2A0F98-B8ED-46F5-A126-7FD1B47B78E5}" srcOrd="0" destOrd="0" parTransId="{E74307E3-63F9-4275-8497-0556E16AB6A3}" sibTransId="{ADCF8594-AC3C-444B-91AB-DA466F55E436}"/>
    <dgm:cxn modelId="{065ACBD3-3EC8-41BF-8EB4-7EB391DEA07D}" type="presOf" srcId="{2A211E69-4644-428F-BD4C-8DB86E24817A}" destId="{D87058C9-11AD-4358-9662-89FB85400D96}" srcOrd="0" destOrd="0" presId="urn:microsoft.com/office/officeart/2008/layout/VerticalAccentList"/>
    <dgm:cxn modelId="{3209A322-1925-4C39-BD2F-21C32A77BC2F}" type="presParOf" srcId="{D87058C9-11AD-4358-9662-89FB85400D96}" destId="{33F54AF7-7B46-4880-B256-930F3C4F31EF}" srcOrd="0" destOrd="0" presId="urn:microsoft.com/office/officeart/2008/layout/VerticalAccentList"/>
    <dgm:cxn modelId="{CE15BD7E-80C3-4811-A2E5-CB6576BF388F}" type="presParOf" srcId="{33F54AF7-7B46-4880-B256-930F3C4F31EF}" destId="{76C1558B-5354-48AC-AF30-311A11BB6FF9}" srcOrd="0" destOrd="0" presId="urn:microsoft.com/office/officeart/2008/layout/VerticalAccentList"/>
    <dgm:cxn modelId="{049F6646-1D11-4CDE-A561-3760D8C3FFDD}" type="presParOf" srcId="{D87058C9-11AD-4358-9662-89FB85400D96}" destId="{F72B7909-0CDB-4D1D-A05E-A635B4318CD3}" srcOrd="1" destOrd="0" presId="urn:microsoft.com/office/officeart/2008/layout/VerticalAccentList"/>
    <dgm:cxn modelId="{0BB07588-D220-4DE8-8C8F-398D155E9A0D}" type="presParOf" srcId="{F72B7909-0CDB-4D1D-A05E-A635B4318CD3}" destId="{397A6054-F72D-4C27-B27F-DDAE42FE0751}" srcOrd="0" destOrd="0" presId="urn:microsoft.com/office/officeart/2008/layout/VerticalAccentList"/>
    <dgm:cxn modelId="{39DDF47F-155C-422C-8259-414C1A092E15}" type="presParOf" srcId="{F72B7909-0CDB-4D1D-A05E-A635B4318CD3}" destId="{E9036AA8-ADF3-45F7-BE11-FB5ADD8340D7}" srcOrd="1" destOrd="0" presId="urn:microsoft.com/office/officeart/2008/layout/VerticalAccentList"/>
    <dgm:cxn modelId="{4D3F1BAB-1663-436C-BBC6-38827CC88FF3}" type="presParOf" srcId="{F72B7909-0CDB-4D1D-A05E-A635B4318CD3}" destId="{CD61D4B5-39FB-4B3F-81D1-910D80B5A9AB}" srcOrd="2" destOrd="0" presId="urn:microsoft.com/office/officeart/2008/layout/VerticalAccentList"/>
    <dgm:cxn modelId="{8F07A7F2-25CF-4FF0-9AEF-82028A56A1F9}" type="presParOf" srcId="{F72B7909-0CDB-4D1D-A05E-A635B4318CD3}" destId="{C3AC5539-1FE9-45B0-A93B-B92EBA4761CC}" srcOrd="3" destOrd="0" presId="urn:microsoft.com/office/officeart/2008/layout/VerticalAccentList"/>
    <dgm:cxn modelId="{5A413271-380A-4DCE-B90C-3B3750E2B467}" type="presParOf" srcId="{F72B7909-0CDB-4D1D-A05E-A635B4318CD3}" destId="{D2DEB8B3-76E8-43E6-877E-29FC08E9E8FA}" srcOrd="4" destOrd="0" presId="urn:microsoft.com/office/officeart/2008/layout/VerticalAccentList"/>
    <dgm:cxn modelId="{A84C3DF3-CA53-4FAD-A658-F30AC443F6C6}" type="presParOf" srcId="{F72B7909-0CDB-4D1D-A05E-A635B4318CD3}" destId="{7C852C3C-D4EB-4D6C-A9CB-77E858AA76CE}" srcOrd="5" destOrd="0" presId="urn:microsoft.com/office/officeart/2008/layout/VerticalAccentList"/>
    <dgm:cxn modelId="{17BC8748-7CA8-482A-8E17-327C37D7B7A6}" type="presParOf" srcId="{F72B7909-0CDB-4D1D-A05E-A635B4318CD3}" destId="{7122C260-7244-4DE3-8110-AD964093DE10}" srcOrd="6" destOrd="0" presId="urn:microsoft.com/office/officeart/2008/layout/VerticalAccentList"/>
    <dgm:cxn modelId="{40ADDC05-BAD6-45DD-9902-BD20F83D80C7}" type="presParOf" srcId="{F72B7909-0CDB-4D1D-A05E-A635B4318CD3}" destId="{7D4BA947-974F-4BA4-9B1F-D977AA82E980}" srcOrd="7" destOrd="0" presId="urn:microsoft.com/office/officeart/2008/layout/VerticalAccent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11E69-4644-428F-BD4C-8DB86E24817A}"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DB6715AC-E2C6-4F41-9099-7886AA4AE5C9}">
      <dgm:prSet phldrT="[Texto]" custT="1"/>
      <dgm:spPr/>
      <dgm:t>
        <a:bodyPr/>
        <a:lstStyle/>
        <a:p>
          <a:r>
            <a:rPr lang="es-EC" sz="1400" b="1" dirty="0">
              <a:latin typeface="Century Gothic" panose="020B0502020202020204" pitchFamily="34" charset="0"/>
            </a:rPr>
            <a:t>Misión</a:t>
          </a:r>
          <a:endParaRPr lang="es-EC" sz="1400" dirty="0">
            <a:latin typeface="Century Gothic" panose="020B0502020202020204" pitchFamily="34" charset="0"/>
          </a:endParaRPr>
        </a:p>
      </dgm:t>
    </dgm:pt>
    <dgm:pt modelId="{E84AF196-2B8F-4BC4-B2C6-81F194BA972D}" type="parTrans" cxnId="{F8B3AB2F-83F5-49CA-9E84-897C0282E999}">
      <dgm:prSet/>
      <dgm:spPr/>
      <dgm:t>
        <a:bodyPr/>
        <a:lstStyle/>
        <a:p>
          <a:endParaRPr lang="es-EC" sz="1100">
            <a:latin typeface="Century Gothic" panose="020B0502020202020204" pitchFamily="34" charset="0"/>
          </a:endParaRPr>
        </a:p>
      </dgm:t>
    </dgm:pt>
    <dgm:pt modelId="{603AA137-62D3-47B0-BE35-4279B923FDC4}" type="sibTrans" cxnId="{F8B3AB2F-83F5-49CA-9E84-897C0282E999}">
      <dgm:prSet/>
      <dgm:spPr/>
      <dgm:t>
        <a:bodyPr/>
        <a:lstStyle/>
        <a:p>
          <a:endParaRPr lang="es-EC" sz="1100">
            <a:latin typeface="Century Gothic" panose="020B0502020202020204" pitchFamily="34" charset="0"/>
          </a:endParaRPr>
        </a:p>
      </dgm:t>
    </dgm:pt>
    <dgm:pt modelId="{221682F6-7D8F-4A07-8CE1-53093EA41C88}">
      <dgm:prSet phldrT="[Texto]" custT="1"/>
      <dgm:spPr/>
      <dgm:t>
        <a:bodyPr/>
        <a:lstStyle/>
        <a:p>
          <a:pPr algn="just"/>
          <a:r>
            <a:rPr lang="es-EC" sz="1400" dirty="0">
              <a:latin typeface="Century Gothic" panose="020B0502020202020204" pitchFamily="34" charset="0"/>
            </a:rPr>
            <a:t>Somos una cooperativa de ahorro y crédito que proporciona productos y servicios financieros integrales de calidad. Apoyamos y fortalecemos el desarrollo socio-económico y productivo de nuestros socios con un alto grado de responsabilidad social y fomentando los principios cooperativistas.</a:t>
          </a:r>
        </a:p>
      </dgm:t>
    </dgm:pt>
    <dgm:pt modelId="{72C1EA1E-FE23-43E3-BE29-4274E53AEBA8}" type="parTrans" cxnId="{3EEF6926-FED2-4DC5-BCA9-FC44E3294369}">
      <dgm:prSet/>
      <dgm:spPr/>
      <dgm:t>
        <a:bodyPr/>
        <a:lstStyle/>
        <a:p>
          <a:endParaRPr lang="es-EC" sz="1100">
            <a:latin typeface="Century Gothic" panose="020B0502020202020204" pitchFamily="34" charset="0"/>
          </a:endParaRPr>
        </a:p>
      </dgm:t>
    </dgm:pt>
    <dgm:pt modelId="{5EFFE46B-B13E-4044-948A-C57990030031}" type="sibTrans" cxnId="{3EEF6926-FED2-4DC5-BCA9-FC44E3294369}">
      <dgm:prSet/>
      <dgm:spPr/>
      <dgm:t>
        <a:bodyPr/>
        <a:lstStyle/>
        <a:p>
          <a:endParaRPr lang="es-EC" sz="1100">
            <a:latin typeface="Century Gothic" panose="020B0502020202020204" pitchFamily="34" charset="0"/>
          </a:endParaRPr>
        </a:p>
      </dgm:t>
    </dgm:pt>
    <dgm:pt modelId="{D87058C9-11AD-4358-9662-89FB85400D96}" type="pres">
      <dgm:prSet presAssocID="{2A211E69-4644-428F-BD4C-8DB86E24817A}" presName="Name0" presStyleCnt="0">
        <dgm:presLayoutVars>
          <dgm:chMax/>
          <dgm:chPref/>
          <dgm:dir/>
        </dgm:presLayoutVars>
      </dgm:prSet>
      <dgm:spPr/>
    </dgm:pt>
    <dgm:pt modelId="{CD79CD48-675B-4D09-AF3D-383570F7D108}" type="pres">
      <dgm:prSet presAssocID="{DB6715AC-E2C6-4F41-9099-7886AA4AE5C9}" presName="parenttextcomposite" presStyleCnt="0"/>
      <dgm:spPr/>
    </dgm:pt>
    <dgm:pt modelId="{A663693F-2DC3-4B00-827A-A612B79DD9A6}" type="pres">
      <dgm:prSet presAssocID="{DB6715AC-E2C6-4F41-9099-7886AA4AE5C9}" presName="parenttext" presStyleLbl="revTx" presStyleIdx="0" presStyleCnt="1" custLinFactY="-46220" custLinFactNeighborX="5143" custLinFactNeighborY="-100000">
        <dgm:presLayoutVars>
          <dgm:chMax/>
          <dgm:chPref val="2"/>
          <dgm:bulletEnabled val="1"/>
        </dgm:presLayoutVars>
      </dgm:prSet>
      <dgm:spPr/>
    </dgm:pt>
    <dgm:pt modelId="{4461F728-454B-433D-8D2A-9C0A9812752F}" type="pres">
      <dgm:prSet presAssocID="{DB6715AC-E2C6-4F41-9099-7886AA4AE5C9}" presName="composite" presStyleCnt="0"/>
      <dgm:spPr/>
    </dgm:pt>
    <dgm:pt modelId="{4E0EE9F7-349A-4681-A232-4F75D50B6A62}" type="pres">
      <dgm:prSet presAssocID="{DB6715AC-E2C6-4F41-9099-7886AA4AE5C9}" presName="chevron1" presStyleLbl="alignNode1" presStyleIdx="0" presStyleCnt="7"/>
      <dgm:spPr/>
    </dgm:pt>
    <dgm:pt modelId="{7E5003E8-9510-4F73-BD4D-D120CF215695}" type="pres">
      <dgm:prSet presAssocID="{DB6715AC-E2C6-4F41-9099-7886AA4AE5C9}" presName="chevron2" presStyleLbl="alignNode1" presStyleIdx="1" presStyleCnt="7"/>
      <dgm:spPr/>
    </dgm:pt>
    <dgm:pt modelId="{F433B280-6D10-414D-9AE9-966B0CCF72F6}" type="pres">
      <dgm:prSet presAssocID="{DB6715AC-E2C6-4F41-9099-7886AA4AE5C9}" presName="chevron3" presStyleLbl="alignNode1" presStyleIdx="2" presStyleCnt="7"/>
      <dgm:spPr/>
    </dgm:pt>
    <dgm:pt modelId="{197E757B-75BC-4A3F-9BBD-1287E8802986}" type="pres">
      <dgm:prSet presAssocID="{DB6715AC-E2C6-4F41-9099-7886AA4AE5C9}" presName="chevron4" presStyleLbl="alignNode1" presStyleIdx="3" presStyleCnt="7"/>
      <dgm:spPr/>
    </dgm:pt>
    <dgm:pt modelId="{8B4C3109-74D4-4B4B-92CB-074AA64A86D6}" type="pres">
      <dgm:prSet presAssocID="{DB6715AC-E2C6-4F41-9099-7886AA4AE5C9}" presName="chevron5" presStyleLbl="alignNode1" presStyleIdx="4" presStyleCnt="7"/>
      <dgm:spPr/>
    </dgm:pt>
    <dgm:pt modelId="{02F325A9-2ACE-45E4-A34C-B9A37FA46DAA}" type="pres">
      <dgm:prSet presAssocID="{DB6715AC-E2C6-4F41-9099-7886AA4AE5C9}" presName="chevron6" presStyleLbl="alignNode1" presStyleIdx="5" presStyleCnt="7"/>
      <dgm:spPr/>
    </dgm:pt>
    <dgm:pt modelId="{F55E34DA-7985-4F75-9C2B-7AC0C62E8E47}" type="pres">
      <dgm:prSet presAssocID="{DB6715AC-E2C6-4F41-9099-7886AA4AE5C9}" presName="chevron7" presStyleLbl="alignNode1" presStyleIdx="6" presStyleCnt="7"/>
      <dgm:spPr/>
    </dgm:pt>
    <dgm:pt modelId="{5547AFB2-31D6-4BA5-9054-587F70E3E766}" type="pres">
      <dgm:prSet presAssocID="{DB6715AC-E2C6-4F41-9099-7886AA4AE5C9}" presName="childtext" presStyleLbl="solidFgAcc1" presStyleIdx="0" presStyleCnt="1" custScaleX="109792" custScaleY="274539" custLinFactNeighborX="744" custLinFactNeighborY="-59733">
        <dgm:presLayoutVars>
          <dgm:chMax/>
          <dgm:chPref val="0"/>
          <dgm:bulletEnabled val="1"/>
        </dgm:presLayoutVars>
      </dgm:prSet>
      <dgm:spPr/>
    </dgm:pt>
  </dgm:ptLst>
  <dgm:cxnLst>
    <dgm:cxn modelId="{3EEF6926-FED2-4DC5-BCA9-FC44E3294369}" srcId="{DB6715AC-E2C6-4F41-9099-7886AA4AE5C9}" destId="{221682F6-7D8F-4A07-8CE1-53093EA41C88}" srcOrd="0" destOrd="0" parTransId="{72C1EA1E-FE23-43E3-BE29-4274E53AEBA8}" sibTransId="{5EFFE46B-B13E-4044-948A-C57990030031}"/>
    <dgm:cxn modelId="{F8B3AB2F-83F5-49CA-9E84-897C0282E999}" srcId="{2A211E69-4644-428F-BD4C-8DB86E24817A}" destId="{DB6715AC-E2C6-4F41-9099-7886AA4AE5C9}" srcOrd="0" destOrd="0" parTransId="{E84AF196-2B8F-4BC4-B2C6-81F194BA972D}" sibTransId="{603AA137-62D3-47B0-BE35-4279B923FDC4}"/>
    <dgm:cxn modelId="{346A3468-2FA3-4341-859A-9758201DA0FE}" type="presOf" srcId="{2A211E69-4644-428F-BD4C-8DB86E24817A}" destId="{D87058C9-11AD-4358-9662-89FB85400D96}" srcOrd="0" destOrd="0" presId="urn:microsoft.com/office/officeart/2008/layout/VerticalAccentList"/>
    <dgm:cxn modelId="{D0F6B39C-2191-4234-BF54-FE0C104E89A6}" type="presOf" srcId="{DB6715AC-E2C6-4F41-9099-7886AA4AE5C9}" destId="{A663693F-2DC3-4B00-827A-A612B79DD9A6}" srcOrd="0" destOrd="0" presId="urn:microsoft.com/office/officeart/2008/layout/VerticalAccentList"/>
    <dgm:cxn modelId="{C0D6E0C7-16D5-4A74-846C-5E4E2F3FB6DE}" type="presOf" srcId="{221682F6-7D8F-4A07-8CE1-53093EA41C88}" destId="{5547AFB2-31D6-4BA5-9054-587F70E3E766}" srcOrd="0" destOrd="0" presId="urn:microsoft.com/office/officeart/2008/layout/VerticalAccentList"/>
    <dgm:cxn modelId="{72A27D64-4CB8-449B-8AF1-1CE5A3FC77F8}" type="presParOf" srcId="{D87058C9-11AD-4358-9662-89FB85400D96}" destId="{CD79CD48-675B-4D09-AF3D-383570F7D108}" srcOrd="0" destOrd="0" presId="urn:microsoft.com/office/officeart/2008/layout/VerticalAccentList"/>
    <dgm:cxn modelId="{98135C8D-BD83-472F-8A4B-85BB356B6546}" type="presParOf" srcId="{CD79CD48-675B-4D09-AF3D-383570F7D108}" destId="{A663693F-2DC3-4B00-827A-A612B79DD9A6}" srcOrd="0" destOrd="0" presId="urn:microsoft.com/office/officeart/2008/layout/VerticalAccentList"/>
    <dgm:cxn modelId="{CFC31E74-B131-4773-A983-66FFBD6F2ED0}" type="presParOf" srcId="{D87058C9-11AD-4358-9662-89FB85400D96}" destId="{4461F728-454B-433D-8D2A-9C0A9812752F}" srcOrd="1" destOrd="0" presId="urn:microsoft.com/office/officeart/2008/layout/VerticalAccentList"/>
    <dgm:cxn modelId="{1A66060D-5FD4-476A-92F0-96E5FA248367}" type="presParOf" srcId="{4461F728-454B-433D-8D2A-9C0A9812752F}" destId="{4E0EE9F7-349A-4681-A232-4F75D50B6A62}" srcOrd="0" destOrd="0" presId="urn:microsoft.com/office/officeart/2008/layout/VerticalAccentList"/>
    <dgm:cxn modelId="{67A31023-9ACC-457C-9032-5B7CA17FD3F2}" type="presParOf" srcId="{4461F728-454B-433D-8D2A-9C0A9812752F}" destId="{7E5003E8-9510-4F73-BD4D-D120CF215695}" srcOrd="1" destOrd="0" presId="urn:microsoft.com/office/officeart/2008/layout/VerticalAccentList"/>
    <dgm:cxn modelId="{7AB83137-D274-4680-8572-22DA79C62664}" type="presParOf" srcId="{4461F728-454B-433D-8D2A-9C0A9812752F}" destId="{F433B280-6D10-414D-9AE9-966B0CCF72F6}" srcOrd="2" destOrd="0" presId="urn:microsoft.com/office/officeart/2008/layout/VerticalAccentList"/>
    <dgm:cxn modelId="{4A76B45D-CD2B-4565-827D-E7A50546DE9F}" type="presParOf" srcId="{4461F728-454B-433D-8D2A-9C0A9812752F}" destId="{197E757B-75BC-4A3F-9BBD-1287E8802986}" srcOrd="3" destOrd="0" presId="urn:microsoft.com/office/officeart/2008/layout/VerticalAccentList"/>
    <dgm:cxn modelId="{90A0E790-194E-4C2B-845C-25211188010B}" type="presParOf" srcId="{4461F728-454B-433D-8D2A-9C0A9812752F}" destId="{8B4C3109-74D4-4B4B-92CB-074AA64A86D6}" srcOrd="4" destOrd="0" presId="urn:microsoft.com/office/officeart/2008/layout/VerticalAccentList"/>
    <dgm:cxn modelId="{0726F5C8-D1CF-42F1-88D2-EBCDB9662F45}" type="presParOf" srcId="{4461F728-454B-433D-8D2A-9C0A9812752F}" destId="{02F325A9-2ACE-45E4-A34C-B9A37FA46DAA}" srcOrd="5" destOrd="0" presId="urn:microsoft.com/office/officeart/2008/layout/VerticalAccentList"/>
    <dgm:cxn modelId="{45C9D6BA-102F-45D1-9DDB-4DE9418B6358}" type="presParOf" srcId="{4461F728-454B-433D-8D2A-9C0A9812752F}" destId="{F55E34DA-7985-4F75-9C2B-7AC0C62E8E47}" srcOrd="6" destOrd="0" presId="urn:microsoft.com/office/officeart/2008/layout/VerticalAccentList"/>
    <dgm:cxn modelId="{5198AD98-D0A4-464A-8AE2-CE7CA9E8E5FD}" type="presParOf" srcId="{4461F728-454B-433D-8D2A-9C0A9812752F}" destId="{5547AFB2-31D6-4BA5-9054-587F70E3E766}" srcOrd="7" destOrd="0" presId="urn:microsoft.com/office/officeart/2008/layout/VerticalAccent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60262-7008-42AE-B864-7DEAE4F52446}"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s-EC"/>
        </a:p>
      </dgm:t>
    </dgm:pt>
    <dgm:pt modelId="{B97CEA37-94AA-47B8-9E13-7FEA5AD260BB}">
      <dgm:prSet phldrT="[Texto]" custT="1"/>
      <dgm:spPr/>
      <dgm:t>
        <a:bodyPr/>
        <a:lstStyle/>
        <a:p>
          <a:r>
            <a:rPr lang="es-EC" sz="1800" dirty="0">
              <a:latin typeface="Century Gothic" panose="020B0502020202020204" pitchFamily="34" charset="0"/>
            </a:rPr>
            <a:t>CAPÍTULO I</a:t>
          </a:r>
        </a:p>
      </dgm:t>
    </dgm:pt>
    <dgm:pt modelId="{940DA37F-3246-49DD-B074-44B056515157}" type="parTrans" cxnId="{2C7F0F45-8AC0-4F35-BE9F-56B60B95A69B}">
      <dgm:prSet/>
      <dgm:spPr/>
      <dgm:t>
        <a:bodyPr/>
        <a:lstStyle/>
        <a:p>
          <a:endParaRPr lang="es-EC" sz="2000">
            <a:latin typeface="Century Gothic" panose="020B0502020202020204" pitchFamily="34" charset="0"/>
          </a:endParaRPr>
        </a:p>
      </dgm:t>
    </dgm:pt>
    <dgm:pt modelId="{4F3F07AE-A33F-4B1A-A806-86AB84BCD161}" type="sibTrans" cxnId="{2C7F0F45-8AC0-4F35-BE9F-56B60B95A69B}">
      <dgm:prSet/>
      <dgm:spPr/>
      <dgm:t>
        <a:bodyPr/>
        <a:lstStyle/>
        <a:p>
          <a:endParaRPr lang="es-EC" sz="2000">
            <a:latin typeface="Century Gothic" panose="020B0502020202020204" pitchFamily="34" charset="0"/>
          </a:endParaRPr>
        </a:p>
      </dgm:t>
    </dgm:pt>
    <dgm:pt modelId="{EA4395FE-45D3-4539-BF14-8BC82C8BCB5B}">
      <dgm:prSet phldrT="[Texto]" custT="1"/>
      <dgm:spPr/>
      <dgm:t>
        <a:bodyPr/>
        <a:lstStyle/>
        <a:p>
          <a:r>
            <a:rPr lang="es-EC" sz="1050" dirty="0">
              <a:latin typeface="Century Gothic" panose="020B0502020202020204" pitchFamily="34" charset="0"/>
            </a:rPr>
            <a:t>Teorías de soporte</a:t>
          </a:r>
        </a:p>
      </dgm:t>
    </dgm:pt>
    <dgm:pt modelId="{2E03BA03-3545-4A22-AE1A-00963E983B74}" type="parTrans" cxnId="{52413030-8267-4927-8CCD-BC3B24FAAE4B}">
      <dgm:prSet/>
      <dgm:spPr/>
      <dgm:t>
        <a:bodyPr/>
        <a:lstStyle/>
        <a:p>
          <a:endParaRPr lang="es-EC" sz="2000">
            <a:latin typeface="Century Gothic" panose="020B0502020202020204" pitchFamily="34" charset="0"/>
          </a:endParaRPr>
        </a:p>
      </dgm:t>
    </dgm:pt>
    <dgm:pt modelId="{C0A8CAC3-45C6-4CB5-ABE4-22E0D97370CE}" type="sibTrans" cxnId="{52413030-8267-4927-8CCD-BC3B24FAAE4B}">
      <dgm:prSet/>
      <dgm:spPr/>
      <dgm:t>
        <a:bodyPr/>
        <a:lstStyle/>
        <a:p>
          <a:endParaRPr lang="es-EC" sz="2000">
            <a:latin typeface="Century Gothic" panose="020B0502020202020204" pitchFamily="34" charset="0"/>
          </a:endParaRPr>
        </a:p>
      </dgm:t>
    </dgm:pt>
    <dgm:pt modelId="{F625E02A-09FD-4FE2-9E79-6267DFB8A9ED}">
      <dgm:prSet phldrT="[Texto]" custT="1"/>
      <dgm:spPr/>
      <dgm:t>
        <a:bodyPr/>
        <a:lstStyle/>
        <a:p>
          <a:r>
            <a:rPr lang="es-EC" sz="1050" dirty="0">
              <a:latin typeface="Century Gothic" panose="020B0502020202020204" pitchFamily="34" charset="0"/>
            </a:rPr>
            <a:t>Marco referencial</a:t>
          </a:r>
        </a:p>
      </dgm:t>
    </dgm:pt>
    <dgm:pt modelId="{0C552CDD-1B16-46F0-88D3-4696264D38DF}" type="parTrans" cxnId="{6B21D631-D67A-4B8A-81A4-D7BCAB0C7AC8}">
      <dgm:prSet/>
      <dgm:spPr/>
      <dgm:t>
        <a:bodyPr/>
        <a:lstStyle/>
        <a:p>
          <a:endParaRPr lang="es-EC" sz="2000">
            <a:latin typeface="Century Gothic" panose="020B0502020202020204" pitchFamily="34" charset="0"/>
          </a:endParaRPr>
        </a:p>
      </dgm:t>
    </dgm:pt>
    <dgm:pt modelId="{225330A1-3E53-4A31-95C1-9B745F97BE68}" type="sibTrans" cxnId="{6B21D631-D67A-4B8A-81A4-D7BCAB0C7AC8}">
      <dgm:prSet/>
      <dgm:spPr/>
      <dgm:t>
        <a:bodyPr/>
        <a:lstStyle/>
        <a:p>
          <a:endParaRPr lang="es-EC" sz="2000">
            <a:latin typeface="Century Gothic" panose="020B0502020202020204" pitchFamily="34" charset="0"/>
          </a:endParaRPr>
        </a:p>
      </dgm:t>
    </dgm:pt>
    <dgm:pt modelId="{09810394-BE1D-4E91-871D-E38963B96AD8}">
      <dgm:prSet phldrT="[Texto]" custT="1"/>
      <dgm:spPr/>
      <dgm:t>
        <a:bodyPr/>
        <a:lstStyle/>
        <a:p>
          <a:r>
            <a:rPr lang="es-EC" sz="1800" dirty="0">
              <a:latin typeface="Century Gothic" panose="020B0502020202020204" pitchFamily="34" charset="0"/>
            </a:rPr>
            <a:t>CAPÍTULO II</a:t>
          </a:r>
        </a:p>
      </dgm:t>
    </dgm:pt>
    <dgm:pt modelId="{6CD995A8-3022-4873-A3A4-DBB73203B1C7}" type="parTrans" cxnId="{6CA71103-9B51-4A83-8F3E-A93BA0F073FB}">
      <dgm:prSet/>
      <dgm:spPr/>
      <dgm:t>
        <a:bodyPr/>
        <a:lstStyle/>
        <a:p>
          <a:endParaRPr lang="es-EC" sz="2000">
            <a:latin typeface="Century Gothic" panose="020B0502020202020204" pitchFamily="34" charset="0"/>
          </a:endParaRPr>
        </a:p>
      </dgm:t>
    </dgm:pt>
    <dgm:pt modelId="{6D23364F-9167-4EB4-9CA6-4DE1801F4DBA}" type="sibTrans" cxnId="{6CA71103-9B51-4A83-8F3E-A93BA0F073FB}">
      <dgm:prSet/>
      <dgm:spPr/>
      <dgm:t>
        <a:bodyPr/>
        <a:lstStyle/>
        <a:p>
          <a:endParaRPr lang="es-EC" sz="2000">
            <a:latin typeface="Century Gothic" panose="020B0502020202020204" pitchFamily="34" charset="0"/>
          </a:endParaRPr>
        </a:p>
      </dgm:t>
    </dgm:pt>
    <dgm:pt modelId="{2D60FE27-B631-4A80-8596-21D6B4A25C31}">
      <dgm:prSet phldrT="[Texto]" custT="1"/>
      <dgm:spPr/>
      <dgm:t>
        <a:bodyPr/>
        <a:lstStyle/>
        <a:p>
          <a:r>
            <a:rPr lang="es-EC" sz="1050" dirty="0">
              <a:latin typeface="Century Gothic" panose="020B0502020202020204" pitchFamily="34" charset="0"/>
            </a:rPr>
            <a:t>Enfoque de la investigación</a:t>
          </a:r>
        </a:p>
      </dgm:t>
    </dgm:pt>
    <dgm:pt modelId="{80B478F4-52DE-41B8-B110-0F04281FCF03}" type="parTrans" cxnId="{9E1326FC-0E4E-4456-9AE7-62D34E85D3DB}">
      <dgm:prSet/>
      <dgm:spPr/>
      <dgm:t>
        <a:bodyPr/>
        <a:lstStyle/>
        <a:p>
          <a:endParaRPr lang="es-EC" sz="2000">
            <a:latin typeface="Century Gothic" panose="020B0502020202020204" pitchFamily="34" charset="0"/>
          </a:endParaRPr>
        </a:p>
      </dgm:t>
    </dgm:pt>
    <dgm:pt modelId="{2DBFFAA3-5184-4A81-88BD-F677099C92E7}" type="sibTrans" cxnId="{9E1326FC-0E4E-4456-9AE7-62D34E85D3DB}">
      <dgm:prSet/>
      <dgm:spPr/>
      <dgm:t>
        <a:bodyPr/>
        <a:lstStyle/>
        <a:p>
          <a:endParaRPr lang="es-EC" sz="2000">
            <a:latin typeface="Century Gothic" panose="020B0502020202020204" pitchFamily="34" charset="0"/>
          </a:endParaRPr>
        </a:p>
      </dgm:t>
    </dgm:pt>
    <dgm:pt modelId="{447BC4EE-5F5D-4966-B3C2-77C0EAF1B12C}">
      <dgm:prSet phldrT="[Texto]" custT="1"/>
      <dgm:spPr/>
      <dgm:t>
        <a:bodyPr/>
        <a:lstStyle/>
        <a:p>
          <a:r>
            <a:rPr lang="es-EC" sz="1050" dirty="0">
              <a:latin typeface="Century Gothic" panose="020B0502020202020204" pitchFamily="34" charset="0"/>
            </a:rPr>
            <a:t>Tipología de investigación</a:t>
          </a:r>
        </a:p>
      </dgm:t>
    </dgm:pt>
    <dgm:pt modelId="{58571A59-4165-4C09-ACFF-F703AE859C20}" type="parTrans" cxnId="{FBEF4B8B-1834-4366-AB04-080AAB3B4D42}">
      <dgm:prSet/>
      <dgm:spPr/>
      <dgm:t>
        <a:bodyPr/>
        <a:lstStyle/>
        <a:p>
          <a:endParaRPr lang="es-EC" sz="2000">
            <a:latin typeface="Century Gothic" panose="020B0502020202020204" pitchFamily="34" charset="0"/>
          </a:endParaRPr>
        </a:p>
      </dgm:t>
    </dgm:pt>
    <dgm:pt modelId="{3CA2898C-82BE-4BD9-A263-B1B047840663}" type="sibTrans" cxnId="{FBEF4B8B-1834-4366-AB04-080AAB3B4D42}">
      <dgm:prSet/>
      <dgm:spPr/>
      <dgm:t>
        <a:bodyPr/>
        <a:lstStyle/>
        <a:p>
          <a:endParaRPr lang="es-EC" sz="2000">
            <a:latin typeface="Century Gothic" panose="020B0502020202020204" pitchFamily="34" charset="0"/>
          </a:endParaRPr>
        </a:p>
      </dgm:t>
    </dgm:pt>
    <dgm:pt modelId="{92F8C812-C4ED-42FD-B1CE-7C21FCB167B0}">
      <dgm:prSet phldrT="[Texto]" custT="1"/>
      <dgm:spPr/>
      <dgm:t>
        <a:bodyPr/>
        <a:lstStyle/>
        <a:p>
          <a:r>
            <a:rPr lang="es-EC" sz="1050" dirty="0">
              <a:latin typeface="Century Gothic" panose="020B0502020202020204" pitchFamily="34" charset="0"/>
            </a:rPr>
            <a:t>Marco legal</a:t>
          </a:r>
        </a:p>
      </dgm:t>
    </dgm:pt>
    <dgm:pt modelId="{92A775CA-9278-4DC5-A97E-BD5A02751958}" type="parTrans" cxnId="{C8B92903-0F22-467F-B966-2963C34B5258}">
      <dgm:prSet/>
      <dgm:spPr/>
      <dgm:t>
        <a:bodyPr/>
        <a:lstStyle/>
        <a:p>
          <a:endParaRPr lang="es-EC" sz="2000">
            <a:latin typeface="Century Gothic" panose="020B0502020202020204" pitchFamily="34" charset="0"/>
          </a:endParaRPr>
        </a:p>
      </dgm:t>
    </dgm:pt>
    <dgm:pt modelId="{3B98A00F-150E-4D2E-9162-5ECEA622F119}" type="sibTrans" cxnId="{C8B92903-0F22-467F-B966-2963C34B5258}">
      <dgm:prSet/>
      <dgm:spPr/>
      <dgm:t>
        <a:bodyPr/>
        <a:lstStyle/>
        <a:p>
          <a:endParaRPr lang="es-EC" sz="2000">
            <a:latin typeface="Century Gothic" panose="020B0502020202020204" pitchFamily="34" charset="0"/>
          </a:endParaRPr>
        </a:p>
      </dgm:t>
    </dgm:pt>
    <dgm:pt modelId="{EBA0FC40-F34D-4961-8C33-02CCC2C294AD}">
      <dgm:prSet phldrT="[Texto]" custT="1"/>
      <dgm:spPr/>
      <dgm:t>
        <a:bodyPr/>
        <a:lstStyle/>
        <a:p>
          <a:r>
            <a:rPr lang="es-EC" sz="1800" dirty="0">
              <a:latin typeface="Century Gothic" panose="020B0502020202020204" pitchFamily="34" charset="0"/>
            </a:rPr>
            <a:t>CAPÍTULO III</a:t>
          </a:r>
        </a:p>
      </dgm:t>
    </dgm:pt>
    <dgm:pt modelId="{3265F220-6A5F-47A4-9FF3-402580158DF2}" type="parTrans" cxnId="{E4469424-39BB-4DBA-A9C1-C92574304E76}">
      <dgm:prSet/>
      <dgm:spPr/>
      <dgm:t>
        <a:bodyPr/>
        <a:lstStyle/>
        <a:p>
          <a:endParaRPr lang="es-EC" sz="2000">
            <a:latin typeface="Century Gothic" panose="020B0502020202020204" pitchFamily="34" charset="0"/>
          </a:endParaRPr>
        </a:p>
      </dgm:t>
    </dgm:pt>
    <dgm:pt modelId="{6B267BA1-0FDB-4E94-8EB2-161436E34348}" type="sibTrans" cxnId="{E4469424-39BB-4DBA-A9C1-C92574304E76}">
      <dgm:prSet/>
      <dgm:spPr/>
      <dgm:t>
        <a:bodyPr/>
        <a:lstStyle/>
        <a:p>
          <a:endParaRPr lang="es-EC" sz="2000">
            <a:latin typeface="Century Gothic" panose="020B0502020202020204" pitchFamily="34" charset="0"/>
          </a:endParaRPr>
        </a:p>
      </dgm:t>
    </dgm:pt>
    <dgm:pt modelId="{F34B4C93-97A8-4ECE-B0C0-D7B8A3A669A5}">
      <dgm:prSet phldrT="[Texto]" custT="1"/>
      <dgm:spPr/>
      <dgm:t>
        <a:bodyPr/>
        <a:lstStyle/>
        <a:p>
          <a:r>
            <a:rPr lang="es-EC" sz="1050" dirty="0">
              <a:latin typeface="Century Gothic" panose="020B0502020202020204" pitchFamily="34" charset="0"/>
            </a:rPr>
            <a:t>Instrumento de recolección de información</a:t>
          </a:r>
        </a:p>
      </dgm:t>
    </dgm:pt>
    <dgm:pt modelId="{E9BDD5FC-74F9-4C79-AC2B-B2F3272B23FA}" type="parTrans" cxnId="{CD3E4936-764A-4B50-8FC3-7479B6E81F67}">
      <dgm:prSet/>
      <dgm:spPr/>
      <dgm:t>
        <a:bodyPr/>
        <a:lstStyle/>
        <a:p>
          <a:endParaRPr lang="es-EC" sz="2000">
            <a:latin typeface="Century Gothic" panose="020B0502020202020204" pitchFamily="34" charset="0"/>
          </a:endParaRPr>
        </a:p>
      </dgm:t>
    </dgm:pt>
    <dgm:pt modelId="{AE4AB9E1-7DC3-4BE5-8DBA-C6A06FCF684E}" type="sibTrans" cxnId="{CD3E4936-764A-4B50-8FC3-7479B6E81F67}">
      <dgm:prSet/>
      <dgm:spPr/>
      <dgm:t>
        <a:bodyPr/>
        <a:lstStyle/>
        <a:p>
          <a:endParaRPr lang="es-EC" sz="2000">
            <a:latin typeface="Century Gothic" panose="020B0502020202020204" pitchFamily="34" charset="0"/>
          </a:endParaRPr>
        </a:p>
      </dgm:t>
    </dgm:pt>
    <dgm:pt modelId="{35598215-ECBD-42F0-9C7A-1449411B1B9D}">
      <dgm:prSet phldrT="[Texto]" custT="1"/>
      <dgm:spPr/>
      <dgm:t>
        <a:bodyPr/>
        <a:lstStyle/>
        <a:p>
          <a:r>
            <a:rPr lang="es-EC" sz="1050" dirty="0">
              <a:latin typeface="Century Gothic" panose="020B0502020202020204" pitchFamily="34" charset="0"/>
            </a:rPr>
            <a:t>Metodología aplicada a las 5 C´s del crédito</a:t>
          </a:r>
        </a:p>
      </dgm:t>
    </dgm:pt>
    <dgm:pt modelId="{6B4DADCE-773F-40E0-B613-2E5F71DE4E8F}" type="parTrans" cxnId="{79514C84-AC8B-41C6-B0CC-A6018F4D88BC}">
      <dgm:prSet/>
      <dgm:spPr/>
      <dgm:t>
        <a:bodyPr/>
        <a:lstStyle/>
        <a:p>
          <a:endParaRPr lang="es-EC" sz="2000">
            <a:latin typeface="Century Gothic" panose="020B0502020202020204" pitchFamily="34" charset="0"/>
          </a:endParaRPr>
        </a:p>
      </dgm:t>
    </dgm:pt>
    <dgm:pt modelId="{B90A0ACB-A925-4D9D-B20D-D15B6F4D08B9}" type="sibTrans" cxnId="{79514C84-AC8B-41C6-B0CC-A6018F4D88BC}">
      <dgm:prSet/>
      <dgm:spPr/>
      <dgm:t>
        <a:bodyPr/>
        <a:lstStyle/>
        <a:p>
          <a:endParaRPr lang="es-EC" sz="2000">
            <a:latin typeface="Century Gothic" panose="020B0502020202020204" pitchFamily="34" charset="0"/>
          </a:endParaRPr>
        </a:p>
      </dgm:t>
    </dgm:pt>
    <dgm:pt modelId="{65BD0121-2E46-4FB6-964D-9D990C424DC8}">
      <dgm:prSet phldrT="[Texto]" custT="1"/>
      <dgm:spPr/>
      <dgm:t>
        <a:bodyPr/>
        <a:lstStyle/>
        <a:p>
          <a:r>
            <a:rPr lang="es-EC" sz="1050" dirty="0">
              <a:latin typeface="Century Gothic" panose="020B0502020202020204" pitchFamily="34" charset="0"/>
            </a:rPr>
            <a:t>Definición de políticas para la gestión de riesgo de crédito</a:t>
          </a:r>
        </a:p>
      </dgm:t>
    </dgm:pt>
    <dgm:pt modelId="{344AE199-6636-4CF0-BC3E-7747A7C1611F}" type="parTrans" cxnId="{A7E3F76A-6597-43C6-A72A-32B4A4CC4530}">
      <dgm:prSet/>
      <dgm:spPr/>
      <dgm:t>
        <a:bodyPr/>
        <a:lstStyle/>
        <a:p>
          <a:endParaRPr lang="es-EC" sz="2000">
            <a:latin typeface="Century Gothic" panose="020B0502020202020204" pitchFamily="34" charset="0"/>
          </a:endParaRPr>
        </a:p>
      </dgm:t>
    </dgm:pt>
    <dgm:pt modelId="{87EDDD33-A39F-41FD-928B-FA7DB9763CC9}" type="sibTrans" cxnId="{A7E3F76A-6597-43C6-A72A-32B4A4CC4530}">
      <dgm:prSet/>
      <dgm:spPr/>
      <dgm:t>
        <a:bodyPr/>
        <a:lstStyle/>
        <a:p>
          <a:endParaRPr lang="es-EC" sz="2000">
            <a:latin typeface="Century Gothic" panose="020B0502020202020204" pitchFamily="34" charset="0"/>
          </a:endParaRPr>
        </a:p>
      </dgm:t>
    </dgm:pt>
    <dgm:pt modelId="{F140BB08-AFA4-45D2-8D0E-E8CC6B7F172C}">
      <dgm:prSet phldrT="[Texto]" custT="1"/>
      <dgm:spPr/>
      <dgm:t>
        <a:bodyPr/>
        <a:lstStyle/>
        <a:p>
          <a:r>
            <a:rPr lang="es-EC" sz="1800" dirty="0">
              <a:latin typeface="Century Gothic" panose="020B0502020202020204" pitchFamily="34" charset="0"/>
            </a:rPr>
            <a:t>CAPÍTULO IV</a:t>
          </a:r>
        </a:p>
      </dgm:t>
    </dgm:pt>
    <dgm:pt modelId="{1EE44583-8B1E-450A-A4D4-C6CC1BD056FC}" type="parTrans" cxnId="{3072F965-C99B-42E2-BF16-670E1D07361C}">
      <dgm:prSet/>
      <dgm:spPr/>
      <dgm:t>
        <a:bodyPr/>
        <a:lstStyle/>
        <a:p>
          <a:endParaRPr lang="es-EC" sz="2000">
            <a:latin typeface="Century Gothic" panose="020B0502020202020204" pitchFamily="34" charset="0"/>
          </a:endParaRPr>
        </a:p>
      </dgm:t>
    </dgm:pt>
    <dgm:pt modelId="{A4F28E08-B8C6-4159-A949-6E9C6889B4B3}" type="sibTrans" cxnId="{3072F965-C99B-42E2-BF16-670E1D07361C}">
      <dgm:prSet/>
      <dgm:spPr/>
      <dgm:t>
        <a:bodyPr/>
        <a:lstStyle/>
        <a:p>
          <a:endParaRPr lang="es-EC" sz="2000">
            <a:latin typeface="Century Gothic" panose="020B0502020202020204" pitchFamily="34" charset="0"/>
          </a:endParaRPr>
        </a:p>
      </dgm:t>
    </dgm:pt>
    <dgm:pt modelId="{0FFB0D90-4B7C-49BD-A89B-C5F0E8B7D1DE}">
      <dgm:prSet phldrT="[Texto]" custT="1"/>
      <dgm:spPr/>
      <dgm:t>
        <a:bodyPr/>
        <a:lstStyle/>
        <a:p>
          <a:r>
            <a:rPr lang="es-EC" sz="1050" dirty="0">
              <a:latin typeface="Century Gothic" panose="020B0502020202020204" pitchFamily="34" charset="0"/>
            </a:rPr>
            <a:t>Propuesta del proceso de microcrédito y definición de políticas</a:t>
          </a:r>
        </a:p>
      </dgm:t>
    </dgm:pt>
    <dgm:pt modelId="{AAA6874B-D317-41CC-806D-FCC760A9C1C8}" type="parTrans" cxnId="{DAE4136D-7E7B-4840-9310-66E2E037242A}">
      <dgm:prSet/>
      <dgm:spPr/>
      <dgm:t>
        <a:bodyPr/>
        <a:lstStyle/>
        <a:p>
          <a:endParaRPr lang="es-EC" sz="2000">
            <a:latin typeface="Century Gothic" panose="020B0502020202020204" pitchFamily="34" charset="0"/>
          </a:endParaRPr>
        </a:p>
      </dgm:t>
    </dgm:pt>
    <dgm:pt modelId="{27B92FE8-4B45-418D-A9EB-EB05C9A3F6C3}" type="sibTrans" cxnId="{DAE4136D-7E7B-4840-9310-66E2E037242A}">
      <dgm:prSet/>
      <dgm:spPr/>
      <dgm:t>
        <a:bodyPr/>
        <a:lstStyle/>
        <a:p>
          <a:endParaRPr lang="es-EC" sz="2000">
            <a:latin typeface="Century Gothic" panose="020B0502020202020204" pitchFamily="34" charset="0"/>
          </a:endParaRPr>
        </a:p>
      </dgm:t>
    </dgm:pt>
    <dgm:pt modelId="{92A6C1B8-32A4-4F39-B9AF-F3D608F90795}">
      <dgm:prSet phldrT="[Texto]" custT="1"/>
      <dgm:spPr/>
      <dgm:t>
        <a:bodyPr/>
        <a:lstStyle/>
        <a:p>
          <a:r>
            <a:rPr lang="es-EC" sz="1800" dirty="0">
              <a:latin typeface="Century Gothic" panose="020B0502020202020204" pitchFamily="34" charset="0"/>
            </a:rPr>
            <a:t>CAPÍTULO V</a:t>
          </a:r>
        </a:p>
      </dgm:t>
    </dgm:pt>
    <dgm:pt modelId="{5AB7523C-2ACC-474D-98C3-382FF3427669}" type="parTrans" cxnId="{C1FEE576-F7D5-4F88-8958-13A0604E892A}">
      <dgm:prSet/>
      <dgm:spPr/>
      <dgm:t>
        <a:bodyPr/>
        <a:lstStyle/>
        <a:p>
          <a:endParaRPr lang="es-EC" sz="2000">
            <a:latin typeface="Century Gothic" panose="020B0502020202020204" pitchFamily="34" charset="0"/>
          </a:endParaRPr>
        </a:p>
      </dgm:t>
    </dgm:pt>
    <dgm:pt modelId="{BB536829-697A-40A5-BBA8-C1C67B609097}" type="sibTrans" cxnId="{C1FEE576-F7D5-4F88-8958-13A0604E892A}">
      <dgm:prSet/>
      <dgm:spPr/>
      <dgm:t>
        <a:bodyPr/>
        <a:lstStyle/>
        <a:p>
          <a:endParaRPr lang="es-EC" sz="2000">
            <a:latin typeface="Century Gothic" panose="020B0502020202020204" pitchFamily="34" charset="0"/>
          </a:endParaRPr>
        </a:p>
      </dgm:t>
    </dgm:pt>
    <dgm:pt modelId="{D3A11241-EFBC-434A-9650-BC63E41B583F}">
      <dgm:prSet phldrT="[Texto]" custT="1"/>
      <dgm:spPr/>
      <dgm:t>
        <a:bodyPr/>
        <a:lstStyle/>
        <a:p>
          <a:r>
            <a:rPr lang="es-EC" sz="1050" dirty="0">
              <a:latin typeface="Century Gothic" panose="020B0502020202020204" pitchFamily="34" charset="0"/>
            </a:rPr>
            <a:t>Modelo de scoring de crédito</a:t>
          </a:r>
        </a:p>
      </dgm:t>
    </dgm:pt>
    <dgm:pt modelId="{84CE096F-E21B-417A-B1EC-8FCAD1C78BB7}" type="parTrans" cxnId="{103D1B3B-E2F0-4E8B-934A-DD27DA81AAFE}">
      <dgm:prSet/>
      <dgm:spPr/>
      <dgm:t>
        <a:bodyPr/>
        <a:lstStyle/>
        <a:p>
          <a:endParaRPr lang="es-EC" sz="2000">
            <a:latin typeface="Century Gothic" panose="020B0502020202020204" pitchFamily="34" charset="0"/>
          </a:endParaRPr>
        </a:p>
      </dgm:t>
    </dgm:pt>
    <dgm:pt modelId="{2D5AE900-9142-4D36-8278-13398C9F4A42}" type="sibTrans" cxnId="{103D1B3B-E2F0-4E8B-934A-DD27DA81AAFE}">
      <dgm:prSet/>
      <dgm:spPr/>
      <dgm:t>
        <a:bodyPr/>
        <a:lstStyle/>
        <a:p>
          <a:endParaRPr lang="es-EC" sz="2000">
            <a:latin typeface="Century Gothic" panose="020B0502020202020204" pitchFamily="34" charset="0"/>
          </a:endParaRPr>
        </a:p>
      </dgm:t>
    </dgm:pt>
    <dgm:pt modelId="{9803A63B-E295-42A5-AE13-BEB4F23753B7}">
      <dgm:prSet phldrT="[Texto]" custT="1"/>
      <dgm:spPr/>
      <dgm:t>
        <a:bodyPr/>
        <a:lstStyle/>
        <a:p>
          <a:r>
            <a:rPr lang="es-EC" sz="1050" dirty="0">
              <a:latin typeface="Century Gothic" panose="020B0502020202020204" pitchFamily="34" charset="0"/>
            </a:rPr>
            <a:t>Casos prácticos del modelo del scoring de crédito</a:t>
          </a:r>
        </a:p>
      </dgm:t>
    </dgm:pt>
    <dgm:pt modelId="{11D31F58-2273-4F56-8145-9CA679501837}" type="parTrans" cxnId="{D17254D4-9C1F-4838-8D4C-ADDFD87162C1}">
      <dgm:prSet/>
      <dgm:spPr/>
      <dgm:t>
        <a:bodyPr/>
        <a:lstStyle/>
        <a:p>
          <a:endParaRPr lang="es-EC" sz="2000">
            <a:latin typeface="Century Gothic" panose="020B0502020202020204" pitchFamily="34" charset="0"/>
          </a:endParaRPr>
        </a:p>
      </dgm:t>
    </dgm:pt>
    <dgm:pt modelId="{97D305B9-E241-4C6E-A603-23E12845740E}" type="sibTrans" cxnId="{D17254D4-9C1F-4838-8D4C-ADDFD87162C1}">
      <dgm:prSet/>
      <dgm:spPr/>
      <dgm:t>
        <a:bodyPr/>
        <a:lstStyle/>
        <a:p>
          <a:endParaRPr lang="es-EC" sz="2000">
            <a:latin typeface="Century Gothic" panose="020B0502020202020204" pitchFamily="34" charset="0"/>
          </a:endParaRPr>
        </a:p>
      </dgm:t>
    </dgm:pt>
    <dgm:pt modelId="{4B7E3BB8-6D31-463B-BA2C-278A40B8D462}">
      <dgm:prSet phldrT="[Texto]" custT="1"/>
      <dgm:spPr/>
      <dgm:t>
        <a:bodyPr/>
        <a:lstStyle/>
        <a:p>
          <a:r>
            <a:rPr lang="es-EC" sz="1800" dirty="0">
              <a:latin typeface="Century Gothic" panose="020B0502020202020204" pitchFamily="34" charset="0"/>
            </a:rPr>
            <a:t>CAPÍTULO VI</a:t>
          </a:r>
        </a:p>
      </dgm:t>
    </dgm:pt>
    <dgm:pt modelId="{20CE42FC-8939-4769-B0CD-CA3E9045EC2B}" type="parTrans" cxnId="{9D139E32-84F3-4FFE-925C-3283CC6B58B5}">
      <dgm:prSet/>
      <dgm:spPr/>
      <dgm:t>
        <a:bodyPr/>
        <a:lstStyle/>
        <a:p>
          <a:endParaRPr lang="es-EC" sz="2000">
            <a:latin typeface="Century Gothic" panose="020B0502020202020204" pitchFamily="34" charset="0"/>
          </a:endParaRPr>
        </a:p>
      </dgm:t>
    </dgm:pt>
    <dgm:pt modelId="{4E244021-9F78-4169-BBDD-53137AF752FF}" type="sibTrans" cxnId="{9D139E32-84F3-4FFE-925C-3283CC6B58B5}">
      <dgm:prSet/>
      <dgm:spPr/>
      <dgm:t>
        <a:bodyPr/>
        <a:lstStyle/>
        <a:p>
          <a:endParaRPr lang="es-EC" sz="2000">
            <a:latin typeface="Century Gothic" panose="020B0502020202020204" pitchFamily="34" charset="0"/>
          </a:endParaRPr>
        </a:p>
      </dgm:t>
    </dgm:pt>
    <dgm:pt modelId="{2E62F2C9-56A5-4798-8544-0935705DF49E}">
      <dgm:prSet phldrT="[Texto]" custT="1"/>
      <dgm:spPr/>
      <dgm:t>
        <a:bodyPr/>
        <a:lstStyle/>
        <a:p>
          <a:r>
            <a:rPr lang="es-EC" sz="1050" dirty="0">
              <a:latin typeface="Century Gothic" panose="020B0502020202020204" pitchFamily="34" charset="0"/>
            </a:rPr>
            <a:t>Conclusiones</a:t>
          </a:r>
        </a:p>
      </dgm:t>
    </dgm:pt>
    <dgm:pt modelId="{29485871-4ACD-47D6-8591-AE1BA21952E9}" type="parTrans" cxnId="{1453008F-C8CF-4119-B911-CB6558C5C026}">
      <dgm:prSet/>
      <dgm:spPr/>
      <dgm:t>
        <a:bodyPr/>
        <a:lstStyle/>
        <a:p>
          <a:endParaRPr lang="es-EC" sz="2000">
            <a:latin typeface="Century Gothic" panose="020B0502020202020204" pitchFamily="34" charset="0"/>
          </a:endParaRPr>
        </a:p>
      </dgm:t>
    </dgm:pt>
    <dgm:pt modelId="{4AB778D1-7A66-4278-AEC5-D2F719FA868F}" type="sibTrans" cxnId="{1453008F-C8CF-4119-B911-CB6558C5C026}">
      <dgm:prSet/>
      <dgm:spPr/>
      <dgm:t>
        <a:bodyPr/>
        <a:lstStyle/>
        <a:p>
          <a:endParaRPr lang="es-EC" sz="2000">
            <a:latin typeface="Century Gothic" panose="020B0502020202020204" pitchFamily="34" charset="0"/>
          </a:endParaRPr>
        </a:p>
      </dgm:t>
    </dgm:pt>
    <dgm:pt modelId="{A41431EF-666F-404E-BE59-AAD254C4D3D3}">
      <dgm:prSet phldrT="[Texto]" custT="1"/>
      <dgm:spPr/>
      <dgm:t>
        <a:bodyPr/>
        <a:lstStyle/>
        <a:p>
          <a:r>
            <a:rPr lang="es-EC" sz="1050" dirty="0" err="1">
              <a:latin typeface="Century Gothic" panose="020B0502020202020204" pitchFamily="34" charset="0"/>
            </a:rPr>
            <a:t>Recomenda-ciones</a:t>
          </a:r>
          <a:endParaRPr lang="es-EC" sz="1050" dirty="0">
            <a:latin typeface="Century Gothic" panose="020B0502020202020204" pitchFamily="34" charset="0"/>
          </a:endParaRPr>
        </a:p>
      </dgm:t>
    </dgm:pt>
    <dgm:pt modelId="{A9848FBE-CF76-4B7E-AA2D-245A2F9A3E3E}" type="parTrans" cxnId="{1B733F6D-C02B-4914-92B4-E825DB085F55}">
      <dgm:prSet/>
      <dgm:spPr/>
      <dgm:t>
        <a:bodyPr/>
        <a:lstStyle/>
        <a:p>
          <a:endParaRPr lang="es-EC" sz="2000">
            <a:latin typeface="Century Gothic" panose="020B0502020202020204" pitchFamily="34" charset="0"/>
          </a:endParaRPr>
        </a:p>
      </dgm:t>
    </dgm:pt>
    <dgm:pt modelId="{E36406D6-4092-4550-B8C5-3981D232BCA2}" type="sibTrans" cxnId="{1B733F6D-C02B-4914-92B4-E825DB085F55}">
      <dgm:prSet/>
      <dgm:spPr/>
      <dgm:t>
        <a:bodyPr/>
        <a:lstStyle/>
        <a:p>
          <a:endParaRPr lang="es-EC" sz="2000">
            <a:latin typeface="Century Gothic" panose="020B0502020202020204" pitchFamily="34" charset="0"/>
          </a:endParaRPr>
        </a:p>
      </dgm:t>
    </dgm:pt>
    <dgm:pt modelId="{0FACCA28-B2EE-4126-84CB-F629CAE5DE75}" type="pres">
      <dgm:prSet presAssocID="{C1F60262-7008-42AE-B864-7DEAE4F52446}" presName="diagram" presStyleCnt="0">
        <dgm:presLayoutVars>
          <dgm:chPref val="1"/>
          <dgm:dir/>
          <dgm:animOne val="branch"/>
          <dgm:animLvl val="lvl"/>
          <dgm:resizeHandles/>
        </dgm:presLayoutVars>
      </dgm:prSet>
      <dgm:spPr/>
    </dgm:pt>
    <dgm:pt modelId="{CD4A45D0-6776-4027-ABB2-016C6D1516BA}" type="pres">
      <dgm:prSet presAssocID="{B97CEA37-94AA-47B8-9E13-7FEA5AD260BB}" presName="root" presStyleCnt="0"/>
      <dgm:spPr/>
    </dgm:pt>
    <dgm:pt modelId="{82CC8578-1A58-406C-A7D5-4062587E590F}" type="pres">
      <dgm:prSet presAssocID="{B97CEA37-94AA-47B8-9E13-7FEA5AD260BB}" presName="rootComposite" presStyleCnt="0"/>
      <dgm:spPr/>
    </dgm:pt>
    <dgm:pt modelId="{A4FBE078-D50C-4DB4-89FC-0F51B7E3F758}" type="pres">
      <dgm:prSet presAssocID="{B97CEA37-94AA-47B8-9E13-7FEA5AD260BB}" presName="rootText" presStyleLbl="node1" presStyleIdx="0" presStyleCnt="6" custScaleX="116980"/>
      <dgm:spPr/>
    </dgm:pt>
    <dgm:pt modelId="{B96F2F73-8019-4111-B0BB-87EEE5667631}" type="pres">
      <dgm:prSet presAssocID="{B97CEA37-94AA-47B8-9E13-7FEA5AD260BB}" presName="rootConnector" presStyleLbl="node1" presStyleIdx="0" presStyleCnt="6"/>
      <dgm:spPr/>
    </dgm:pt>
    <dgm:pt modelId="{372D2044-8721-427B-BA84-1349FDE1359E}" type="pres">
      <dgm:prSet presAssocID="{B97CEA37-94AA-47B8-9E13-7FEA5AD260BB}" presName="childShape" presStyleCnt="0"/>
      <dgm:spPr/>
    </dgm:pt>
    <dgm:pt modelId="{5A2D04F1-56E0-4258-8B70-49E2CB168124}" type="pres">
      <dgm:prSet presAssocID="{2E03BA03-3545-4A22-AE1A-00963E983B74}" presName="Name13" presStyleLbl="parChTrans1D2" presStyleIdx="0" presStyleCnt="13"/>
      <dgm:spPr/>
    </dgm:pt>
    <dgm:pt modelId="{AD674849-9D8D-444B-A44A-F92610F6B6F2}" type="pres">
      <dgm:prSet presAssocID="{EA4395FE-45D3-4539-BF14-8BC82C8BCB5B}" presName="childText" presStyleLbl="bgAcc1" presStyleIdx="0" presStyleCnt="13">
        <dgm:presLayoutVars>
          <dgm:bulletEnabled val="1"/>
        </dgm:presLayoutVars>
      </dgm:prSet>
      <dgm:spPr/>
    </dgm:pt>
    <dgm:pt modelId="{233898D5-4612-452C-9856-96E5104C1A6D}" type="pres">
      <dgm:prSet presAssocID="{0C552CDD-1B16-46F0-88D3-4696264D38DF}" presName="Name13" presStyleLbl="parChTrans1D2" presStyleIdx="1" presStyleCnt="13"/>
      <dgm:spPr/>
    </dgm:pt>
    <dgm:pt modelId="{C7043438-E0E6-4B00-B255-535C70999009}" type="pres">
      <dgm:prSet presAssocID="{F625E02A-09FD-4FE2-9E79-6267DFB8A9ED}" presName="childText" presStyleLbl="bgAcc1" presStyleIdx="1" presStyleCnt="13">
        <dgm:presLayoutVars>
          <dgm:bulletEnabled val="1"/>
        </dgm:presLayoutVars>
      </dgm:prSet>
      <dgm:spPr/>
    </dgm:pt>
    <dgm:pt modelId="{4D971D08-E345-4C8C-BD93-68839792EF8B}" type="pres">
      <dgm:prSet presAssocID="{92A775CA-9278-4DC5-A97E-BD5A02751958}" presName="Name13" presStyleLbl="parChTrans1D2" presStyleIdx="2" presStyleCnt="13"/>
      <dgm:spPr/>
    </dgm:pt>
    <dgm:pt modelId="{24862632-D147-4129-8573-87278F250FE4}" type="pres">
      <dgm:prSet presAssocID="{92F8C812-C4ED-42FD-B1CE-7C21FCB167B0}" presName="childText" presStyleLbl="bgAcc1" presStyleIdx="2" presStyleCnt="13">
        <dgm:presLayoutVars>
          <dgm:bulletEnabled val="1"/>
        </dgm:presLayoutVars>
      </dgm:prSet>
      <dgm:spPr/>
    </dgm:pt>
    <dgm:pt modelId="{2C89231A-6AAB-4FE9-8451-FE42D79F975F}" type="pres">
      <dgm:prSet presAssocID="{09810394-BE1D-4E91-871D-E38963B96AD8}" presName="root" presStyleCnt="0"/>
      <dgm:spPr/>
    </dgm:pt>
    <dgm:pt modelId="{D1273C9F-DEBE-47DB-9A3D-16C71956ED9B}" type="pres">
      <dgm:prSet presAssocID="{09810394-BE1D-4E91-871D-E38963B96AD8}" presName="rootComposite" presStyleCnt="0"/>
      <dgm:spPr/>
    </dgm:pt>
    <dgm:pt modelId="{3BB6D973-6E41-4C97-9FC4-8A86DBCCA833}" type="pres">
      <dgm:prSet presAssocID="{09810394-BE1D-4E91-871D-E38963B96AD8}" presName="rootText" presStyleLbl="node1" presStyleIdx="1" presStyleCnt="6" custScaleX="116980"/>
      <dgm:spPr/>
    </dgm:pt>
    <dgm:pt modelId="{0924B0D6-95B2-4161-A2BA-70DA770AFF3F}" type="pres">
      <dgm:prSet presAssocID="{09810394-BE1D-4E91-871D-E38963B96AD8}" presName="rootConnector" presStyleLbl="node1" presStyleIdx="1" presStyleCnt="6"/>
      <dgm:spPr/>
    </dgm:pt>
    <dgm:pt modelId="{1D1FECB2-221A-48D7-9EE4-455E420C611E}" type="pres">
      <dgm:prSet presAssocID="{09810394-BE1D-4E91-871D-E38963B96AD8}" presName="childShape" presStyleCnt="0"/>
      <dgm:spPr/>
    </dgm:pt>
    <dgm:pt modelId="{05BA3D51-81DF-4E00-B359-4B5EADFA5AC7}" type="pres">
      <dgm:prSet presAssocID="{80B478F4-52DE-41B8-B110-0F04281FCF03}" presName="Name13" presStyleLbl="parChTrans1D2" presStyleIdx="3" presStyleCnt="13"/>
      <dgm:spPr/>
    </dgm:pt>
    <dgm:pt modelId="{FC1DA96D-82E7-4C75-939A-48B6AFF406D0}" type="pres">
      <dgm:prSet presAssocID="{2D60FE27-B631-4A80-8596-21D6B4A25C31}" presName="childText" presStyleLbl="bgAcc1" presStyleIdx="3" presStyleCnt="13">
        <dgm:presLayoutVars>
          <dgm:bulletEnabled val="1"/>
        </dgm:presLayoutVars>
      </dgm:prSet>
      <dgm:spPr/>
    </dgm:pt>
    <dgm:pt modelId="{4DB8B3A4-8057-4BA3-98B5-24B9D35656F2}" type="pres">
      <dgm:prSet presAssocID="{58571A59-4165-4C09-ACFF-F703AE859C20}" presName="Name13" presStyleLbl="parChTrans1D2" presStyleIdx="4" presStyleCnt="13"/>
      <dgm:spPr/>
    </dgm:pt>
    <dgm:pt modelId="{CA8BA0ED-9FB6-4788-B8D0-1D546C02DB6E}" type="pres">
      <dgm:prSet presAssocID="{447BC4EE-5F5D-4966-B3C2-77C0EAF1B12C}" presName="childText" presStyleLbl="bgAcc1" presStyleIdx="4" presStyleCnt="13">
        <dgm:presLayoutVars>
          <dgm:bulletEnabled val="1"/>
        </dgm:presLayoutVars>
      </dgm:prSet>
      <dgm:spPr/>
    </dgm:pt>
    <dgm:pt modelId="{03B436E3-0F5E-473F-BA82-9F6A9E97AE6D}" type="pres">
      <dgm:prSet presAssocID="{E9BDD5FC-74F9-4C79-AC2B-B2F3272B23FA}" presName="Name13" presStyleLbl="parChTrans1D2" presStyleIdx="5" presStyleCnt="13"/>
      <dgm:spPr/>
    </dgm:pt>
    <dgm:pt modelId="{2523BF59-D8F2-4402-91B7-CE40A27CE53C}" type="pres">
      <dgm:prSet presAssocID="{F34B4C93-97A8-4ECE-B0C0-D7B8A3A669A5}" presName="childText" presStyleLbl="bgAcc1" presStyleIdx="5" presStyleCnt="13">
        <dgm:presLayoutVars>
          <dgm:bulletEnabled val="1"/>
        </dgm:presLayoutVars>
      </dgm:prSet>
      <dgm:spPr/>
    </dgm:pt>
    <dgm:pt modelId="{02083D1A-EBE1-43BF-9502-BB3B807A05FD}" type="pres">
      <dgm:prSet presAssocID="{6B4DADCE-773F-40E0-B613-2E5F71DE4E8F}" presName="Name13" presStyleLbl="parChTrans1D2" presStyleIdx="6" presStyleCnt="13"/>
      <dgm:spPr/>
    </dgm:pt>
    <dgm:pt modelId="{AB4B31E1-291D-4E95-A79B-8AEAB2689324}" type="pres">
      <dgm:prSet presAssocID="{35598215-ECBD-42F0-9C7A-1449411B1B9D}" presName="childText" presStyleLbl="bgAcc1" presStyleIdx="6" presStyleCnt="13">
        <dgm:presLayoutVars>
          <dgm:bulletEnabled val="1"/>
        </dgm:presLayoutVars>
      </dgm:prSet>
      <dgm:spPr/>
    </dgm:pt>
    <dgm:pt modelId="{C9E1A3C2-F2BF-4466-ADDB-79627DB80B5D}" type="pres">
      <dgm:prSet presAssocID="{EBA0FC40-F34D-4961-8C33-02CCC2C294AD}" presName="root" presStyleCnt="0"/>
      <dgm:spPr/>
    </dgm:pt>
    <dgm:pt modelId="{34F9AEDB-9F04-40A3-8085-8980434E70E0}" type="pres">
      <dgm:prSet presAssocID="{EBA0FC40-F34D-4961-8C33-02CCC2C294AD}" presName="rootComposite" presStyleCnt="0"/>
      <dgm:spPr/>
    </dgm:pt>
    <dgm:pt modelId="{87C876DF-1201-4C3E-8BA9-82B342422420}" type="pres">
      <dgm:prSet presAssocID="{EBA0FC40-F34D-4961-8C33-02CCC2C294AD}" presName="rootText" presStyleLbl="node1" presStyleIdx="2" presStyleCnt="6" custScaleX="116980"/>
      <dgm:spPr/>
    </dgm:pt>
    <dgm:pt modelId="{67E61971-0711-45AE-9536-CB679649BEAD}" type="pres">
      <dgm:prSet presAssocID="{EBA0FC40-F34D-4961-8C33-02CCC2C294AD}" presName="rootConnector" presStyleLbl="node1" presStyleIdx="2" presStyleCnt="6"/>
      <dgm:spPr/>
    </dgm:pt>
    <dgm:pt modelId="{08CCA4FA-723B-47C2-B0F7-E743EA7CE6DC}" type="pres">
      <dgm:prSet presAssocID="{EBA0FC40-F34D-4961-8C33-02CCC2C294AD}" presName="childShape" presStyleCnt="0"/>
      <dgm:spPr/>
    </dgm:pt>
    <dgm:pt modelId="{59CAA475-8613-4D89-B39F-E8400F00EDC0}" type="pres">
      <dgm:prSet presAssocID="{344AE199-6636-4CF0-BC3E-7747A7C1611F}" presName="Name13" presStyleLbl="parChTrans1D2" presStyleIdx="7" presStyleCnt="13"/>
      <dgm:spPr/>
    </dgm:pt>
    <dgm:pt modelId="{17B5BB7A-FBDB-4A8E-9C9D-9B3FA3DDE752}" type="pres">
      <dgm:prSet presAssocID="{65BD0121-2E46-4FB6-964D-9D990C424DC8}" presName="childText" presStyleLbl="bgAcc1" presStyleIdx="7" presStyleCnt="13" custScaleY="127062">
        <dgm:presLayoutVars>
          <dgm:bulletEnabled val="1"/>
        </dgm:presLayoutVars>
      </dgm:prSet>
      <dgm:spPr/>
    </dgm:pt>
    <dgm:pt modelId="{CB2B9181-557E-44DB-A032-121F84D69032}" type="pres">
      <dgm:prSet presAssocID="{F140BB08-AFA4-45D2-8D0E-E8CC6B7F172C}" presName="root" presStyleCnt="0"/>
      <dgm:spPr/>
    </dgm:pt>
    <dgm:pt modelId="{C5D25EA8-B7BB-4795-BCEA-5BD5F72AC16D}" type="pres">
      <dgm:prSet presAssocID="{F140BB08-AFA4-45D2-8D0E-E8CC6B7F172C}" presName="rootComposite" presStyleCnt="0"/>
      <dgm:spPr/>
    </dgm:pt>
    <dgm:pt modelId="{CB5B25EB-F531-46CE-BEE8-8B2DE2EB6897}" type="pres">
      <dgm:prSet presAssocID="{F140BB08-AFA4-45D2-8D0E-E8CC6B7F172C}" presName="rootText" presStyleLbl="node1" presStyleIdx="3" presStyleCnt="6" custScaleX="116980"/>
      <dgm:spPr/>
    </dgm:pt>
    <dgm:pt modelId="{FA663BA9-DCC7-42F4-8787-4FADB56DB4E7}" type="pres">
      <dgm:prSet presAssocID="{F140BB08-AFA4-45D2-8D0E-E8CC6B7F172C}" presName="rootConnector" presStyleLbl="node1" presStyleIdx="3" presStyleCnt="6"/>
      <dgm:spPr/>
    </dgm:pt>
    <dgm:pt modelId="{DF0BAC06-8E39-4C83-8E5C-FA759CC390AD}" type="pres">
      <dgm:prSet presAssocID="{F140BB08-AFA4-45D2-8D0E-E8CC6B7F172C}" presName="childShape" presStyleCnt="0"/>
      <dgm:spPr/>
    </dgm:pt>
    <dgm:pt modelId="{A5820433-E74C-4DF8-96A0-4EC6FFF2C2E6}" type="pres">
      <dgm:prSet presAssocID="{AAA6874B-D317-41CC-806D-FCC760A9C1C8}" presName="Name13" presStyleLbl="parChTrans1D2" presStyleIdx="8" presStyleCnt="13"/>
      <dgm:spPr/>
    </dgm:pt>
    <dgm:pt modelId="{662FFEBD-D03E-4974-A8FB-AAB555AD1661}" type="pres">
      <dgm:prSet presAssocID="{0FFB0D90-4B7C-49BD-A89B-C5F0E8B7D1DE}" presName="childText" presStyleLbl="bgAcc1" presStyleIdx="8" presStyleCnt="13" custScaleY="127062">
        <dgm:presLayoutVars>
          <dgm:bulletEnabled val="1"/>
        </dgm:presLayoutVars>
      </dgm:prSet>
      <dgm:spPr/>
    </dgm:pt>
    <dgm:pt modelId="{42B3879A-C756-4DD8-A95C-4D84FD6B0588}" type="pres">
      <dgm:prSet presAssocID="{92A6C1B8-32A4-4F39-B9AF-F3D608F90795}" presName="root" presStyleCnt="0"/>
      <dgm:spPr/>
    </dgm:pt>
    <dgm:pt modelId="{D7112E1E-7912-48FE-BF4C-111A435F34AE}" type="pres">
      <dgm:prSet presAssocID="{92A6C1B8-32A4-4F39-B9AF-F3D608F90795}" presName="rootComposite" presStyleCnt="0"/>
      <dgm:spPr/>
    </dgm:pt>
    <dgm:pt modelId="{5ED41E26-6206-47D7-9876-DD4D4626CE3A}" type="pres">
      <dgm:prSet presAssocID="{92A6C1B8-32A4-4F39-B9AF-F3D608F90795}" presName="rootText" presStyleLbl="node1" presStyleIdx="4" presStyleCnt="6" custScaleX="116980"/>
      <dgm:spPr/>
    </dgm:pt>
    <dgm:pt modelId="{69EE73E4-3C4E-4566-AF00-8F6716CA40B7}" type="pres">
      <dgm:prSet presAssocID="{92A6C1B8-32A4-4F39-B9AF-F3D608F90795}" presName="rootConnector" presStyleLbl="node1" presStyleIdx="4" presStyleCnt="6"/>
      <dgm:spPr/>
    </dgm:pt>
    <dgm:pt modelId="{1E190D72-4D27-462B-B607-06DDD638295F}" type="pres">
      <dgm:prSet presAssocID="{92A6C1B8-32A4-4F39-B9AF-F3D608F90795}" presName="childShape" presStyleCnt="0"/>
      <dgm:spPr/>
    </dgm:pt>
    <dgm:pt modelId="{7811A49F-CA09-4C35-AFE9-9BDBE732468D}" type="pres">
      <dgm:prSet presAssocID="{84CE096F-E21B-417A-B1EC-8FCAD1C78BB7}" presName="Name13" presStyleLbl="parChTrans1D2" presStyleIdx="9" presStyleCnt="13"/>
      <dgm:spPr/>
    </dgm:pt>
    <dgm:pt modelId="{290F6B51-D19C-4CE4-9A16-20B7F69D7452}" type="pres">
      <dgm:prSet presAssocID="{D3A11241-EFBC-434A-9650-BC63E41B583F}" presName="childText" presStyleLbl="bgAcc1" presStyleIdx="9" presStyleCnt="13">
        <dgm:presLayoutVars>
          <dgm:bulletEnabled val="1"/>
        </dgm:presLayoutVars>
      </dgm:prSet>
      <dgm:spPr/>
    </dgm:pt>
    <dgm:pt modelId="{32C76CBE-EAFD-4B72-8004-9BD9352A332E}" type="pres">
      <dgm:prSet presAssocID="{11D31F58-2273-4F56-8145-9CA679501837}" presName="Name13" presStyleLbl="parChTrans1D2" presStyleIdx="10" presStyleCnt="13"/>
      <dgm:spPr/>
    </dgm:pt>
    <dgm:pt modelId="{B99CCD21-D81F-4E7E-906F-840F38F02F0E}" type="pres">
      <dgm:prSet presAssocID="{9803A63B-E295-42A5-AE13-BEB4F23753B7}" presName="childText" presStyleLbl="bgAcc1" presStyleIdx="10" presStyleCnt="13" custScaleY="131826">
        <dgm:presLayoutVars>
          <dgm:bulletEnabled val="1"/>
        </dgm:presLayoutVars>
      </dgm:prSet>
      <dgm:spPr/>
    </dgm:pt>
    <dgm:pt modelId="{B715B781-7D4B-4214-9C37-52B9FB2582D2}" type="pres">
      <dgm:prSet presAssocID="{4B7E3BB8-6D31-463B-BA2C-278A40B8D462}" presName="root" presStyleCnt="0"/>
      <dgm:spPr/>
    </dgm:pt>
    <dgm:pt modelId="{5A2D7461-C51A-48F6-B249-600D8200CB2D}" type="pres">
      <dgm:prSet presAssocID="{4B7E3BB8-6D31-463B-BA2C-278A40B8D462}" presName="rootComposite" presStyleCnt="0"/>
      <dgm:spPr/>
    </dgm:pt>
    <dgm:pt modelId="{85BD70DA-FDE6-4B60-B059-96D49C6CF8C0}" type="pres">
      <dgm:prSet presAssocID="{4B7E3BB8-6D31-463B-BA2C-278A40B8D462}" presName="rootText" presStyleLbl="node1" presStyleIdx="5" presStyleCnt="6" custScaleX="116980"/>
      <dgm:spPr/>
    </dgm:pt>
    <dgm:pt modelId="{A5AE3F78-C48A-45E7-B5EC-06498222D4A8}" type="pres">
      <dgm:prSet presAssocID="{4B7E3BB8-6D31-463B-BA2C-278A40B8D462}" presName="rootConnector" presStyleLbl="node1" presStyleIdx="5" presStyleCnt="6"/>
      <dgm:spPr/>
    </dgm:pt>
    <dgm:pt modelId="{74DEA31C-CFF4-4EB5-96F5-C83285AC09DB}" type="pres">
      <dgm:prSet presAssocID="{4B7E3BB8-6D31-463B-BA2C-278A40B8D462}" presName="childShape" presStyleCnt="0"/>
      <dgm:spPr/>
    </dgm:pt>
    <dgm:pt modelId="{2B5CC0A3-9020-4801-9E0D-1B5DA4E385AF}" type="pres">
      <dgm:prSet presAssocID="{29485871-4ACD-47D6-8591-AE1BA21952E9}" presName="Name13" presStyleLbl="parChTrans1D2" presStyleIdx="11" presStyleCnt="13"/>
      <dgm:spPr/>
    </dgm:pt>
    <dgm:pt modelId="{FD1F2C7B-F254-4413-A486-44F1604D0B91}" type="pres">
      <dgm:prSet presAssocID="{2E62F2C9-56A5-4798-8544-0935705DF49E}" presName="childText" presStyleLbl="bgAcc1" presStyleIdx="11" presStyleCnt="13">
        <dgm:presLayoutVars>
          <dgm:bulletEnabled val="1"/>
        </dgm:presLayoutVars>
      </dgm:prSet>
      <dgm:spPr/>
    </dgm:pt>
    <dgm:pt modelId="{8FCA0F70-5CEA-4D41-BC00-D9130AC3EC7E}" type="pres">
      <dgm:prSet presAssocID="{A9848FBE-CF76-4B7E-AA2D-245A2F9A3E3E}" presName="Name13" presStyleLbl="parChTrans1D2" presStyleIdx="12" presStyleCnt="13"/>
      <dgm:spPr/>
    </dgm:pt>
    <dgm:pt modelId="{3ACF4AFF-6A9A-4228-8B4A-8EA6A82BF559}" type="pres">
      <dgm:prSet presAssocID="{A41431EF-666F-404E-BE59-AAD254C4D3D3}" presName="childText" presStyleLbl="bgAcc1" presStyleIdx="12" presStyleCnt="13">
        <dgm:presLayoutVars>
          <dgm:bulletEnabled val="1"/>
        </dgm:presLayoutVars>
      </dgm:prSet>
      <dgm:spPr/>
    </dgm:pt>
  </dgm:ptLst>
  <dgm:cxnLst>
    <dgm:cxn modelId="{6CA71103-9B51-4A83-8F3E-A93BA0F073FB}" srcId="{C1F60262-7008-42AE-B864-7DEAE4F52446}" destId="{09810394-BE1D-4E91-871D-E38963B96AD8}" srcOrd="1" destOrd="0" parTransId="{6CD995A8-3022-4873-A3A4-DBB73203B1C7}" sibTransId="{6D23364F-9167-4EB4-9CA6-4DE1801F4DBA}"/>
    <dgm:cxn modelId="{C8B92903-0F22-467F-B966-2963C34B5258}" srcId="{B97CEA37-94AA-47B8-9E13-7FEA5AD260BB}" destId="{92F8C812-C4ED-42FD-B1CE-7C21FCB167B0}" srcOrd="2" destOrd="0" parTransId="{92A775CA-9278-4DC5-A97E-BD5A02751958}" sibTransId="{3B98A00F-150E-4D2E-9162-5ECEA622F119}"/>
    <dgm:cxn modelId="{8893B005-D772-481A-9C9F-CC4D009D5CC0}" type="presOf" srcId="{A41431EF-666F-404E-BE59-AAD254C4D3D3}" destId="{3ACF4AFF-6A9A-4228-8B4A-8EA6A82BF559}" srcOrd="0" destOrd="0" presId="urn:microsoft.com/office/officeart/2005/8/layout/hierarchy3"/>
    <dgm:cxn modelId="{24DD0F1B-53DB-43B8-BEA6-706EA3E03A6C}" type="presOf" srcId="{2E03BA03-3545-4A22-AE1A-00963E983B74}" destId="{5A2D04F1-56E0-4258-8B70-49E2CB168124}" srcOrd="0" destOrd="0" presId="urn:microsoft.com/office/officeart/2005/8/layout/hierarchy3"/>
    <dgm:cxn modelId="{6FA54621-E032-490B-BE56-67D2743CD542}" type="presOf" srcId="{AAA6874B-D317-41CC-806D-FCC760A9C1C8}" destId="{A5820433-E74C-4DF8-96A0-4EC6FFF2C2E6}" srcOrd="0" destOrd="0" presId="urn:microsoft.com/office/officeart/2005/8/layout/hierarchy3"/>
    <dgm:cxn modelId="{E4469424-39BB-4DBA-A9C1-C92574304E76}" srcId="{C1F60262-7008-42AE-B864-7DEAE4F52446}" destId="{EBA0FC40-F34D-4961-8C33-02CCC2C294AD}" srcOrd="2" destOrd="0" parTransId="{3265F220-6A5F-47A4-9FF3-402580158DF2}" sibTransId="{6B267BA1-0FDB-4E94-8EB2-161436E34348}"/>
    <dgm:cxn modelId="{507DD724-6375-4FD6-B8FB-7F2D996F74C9}" type="presOf" srcId="{29485871-4ACD-47D6-8591-AE1BA21952E9}" destId="{2B5CC0A3-9020-4801-9E0D-1B5DA4E385AF}" srcOrd="0" destOrd="0" presId="urn:microsoft.com/office/officeart/2005/8/layout/hierarchy3"/>
    <dgm:cxn modelId="{156FAD2D-39AE-43F1-8896-0EFCB6DB9EA3}" type="presOf" srcId="{F34B4C93-97A8-4ECE-B0C0-D7B8A3A669A5}" destId="{2523BF59-D8F2-4402-91B7-CE40A27CE53C}" srcOrd="0" destOrd="0" presId="urn:microsoft.com/office/officeart/2005/8/layout/hierarchy3"/>
    <dgm:cxn modelId="{52413030-8267-4927-8CCD-BC3B24FAAE4B}" srcId="{B97CEA37-94AA-47B8-9E13-7FEA5AD260BB}" destId="{EA4395FE-45D3-4539-BF14-8BC82C8BCB5B}" srcOrd="0" destOrd="0" parTransId="{2E03BA03-3545-4A22-AE1A-00963E983B74}" sibTransId="{C0A8CAC3-45C6-4CB5-ABE4-22E0D97370CE}"/>
    <dgm:cxn modelId="{6B21D631-D67A-4B8A-81A4-D7BCAB0C7AC8}" srcId="{B97CEA37-94AA-47B8-9E13-7FEA5AD260BB}" destId="{F625E02A-09FD-4FE2-9E79-6267DFB8A9ED}" srcOrd="1" destOrd="0" parTransId="{0C552CDD-1B16-46F0-88D3-4696264D38DF}" sibTransId="{225330A1-3E53-4A31-95C1-9B745F97BE68}"/>
    <dgm:cxn modelId="{9D139E32-84F3-4FFE-925C-3283CC6B58B5}" srcId="{C1F60262-7008-42AE-B864-7DEAE4F52446}" destId="{4B7E3BB8-6D31-463B-BA2C-278A40B8D462}" srcOrd="5" destOrd="0" parTransId="{20CE42FC-8939-4769-B0CD-CA3E9045EC2B}" sibTransId="{4E244021-9F78-4169-BBDD-53137AF752FF}"/>
    <dgm:cxn modelId="{28A2EE34-822A-4A18-8181-F335DE313B4C}" type="presOf" srcId="{58571A59-4165-4C09-ACFF-F703AE859C20}" destId="{4DB8B3A4-8057-4BA3-98B5-24B9D35656F2}" srcOrd="0" destOrd="0" presId="urn:microsoft.com/office/officeart/2005/8/layout/hierarchy3"/>
    <dgm:cxn modelId="{CD3E4936-764A-4B50-8FC3-7479B6E81F67}" srcId="{09810394-BE1D-4E91-871D-E38963B96AD8}" destId="{F34B4C93-97A8-4ECE-B0C0-D7B8A3A669A5}" srcOrd="2" destOrd="0" parTransId="{E9BDD5FC-74F9-4C79-AC2B-B2F3272B23FA}" sibTransId="{AE4AB9E1-7DC3-4BE5-8DBA-C6A06FCF684E}"/>
    <dgm:cxn modelId="{CF696439-DEAA-45F0-A7E9-80B7481454DB}" type="presOf" srcId="{D3A11241-EFBC-434A-9650-BC63E41B583F}" destId="{290F6B51-D19C-4CE4-9A16-20B7F69D7452}" srcOrd="0" destOrd="0" presId="urn:microsoft.com/office/officeart/2005/8/layout/hierarchy3"/>
    <dgm:cxn modelId="{103D1B3B-E2F0-4E8B-934A-DD27DA81AAFE}" srcId="{92A6C1B8-32A4-4F39-B9AF-F3D608F90795}" destId="{D3A11241-EFBC-434A-9650-BC63E41B583F}" srcOrd="0" destOrd="0" parTransId="{84CE096F-E21B-417A-B1EC-8FCAD1C78BB7}" sibTransId="{2D5AE900-9142-4D36-8278-13398C9F4A42}"/>
    <dgm:cxn modelId="{5F701A5B-C80C-4155-87D0-1387F191ABFC}" type="presOf" srcId="{EA4395FE-45D3-4539-BF14-8BC82C8BCB5B}" destId="{AD674849-9D8D-444B-A44A-F92610F6B6F2}" srcOrd="0" destOrd="0" presId="urn:microsoft.com/office/officeart/2005/8/layout/hierarchy3"/>
    <dgm:cxn modelId="{2F2A2E5F-91E1-4673-AEDB-07275568920B}" type="presOf" srcId="{F140BB08-AFA4-45D2-8D0E-E8CC6B7F172C}" destId="{FA663BA9-DCC7-42F4-8787-4FADB56DB4E7}" srcOrd="1" destOrd="0" presId="urn:microsoft.com/office/officeart/2005/8/layout/hierarchy3"/>
    <dgm:cxn modelId="{C0528C64-5B95-47A9-B776-887F61DD8CB6}" type="presOf" srcId="{4B7E3BB8-6D31-463B-BA2C-278A40B8D462}" destId="{85BD70DA-FDE6-4B60-B059-96D49C6CF8C0}" srcOrd="0" destOrd="0" presId="urn:microsoft.com/office/officeart/2005/8/layout/hierarchy3"/>
    <dgm:cxn modelId="{2C7F0F45-8AC0-4F35-BE9F-56B60B95A69B}" srcId="{C1F60262-7008-42AE-B864-7DEAE4F52446}" destId="{B97CEA37-94AA-47B8-9E13-7FEA5AD260BB}" srcOrd="0" destOrd="0" parTransId="{940DA37F-3246-49DD-B074-44B056515157}" sibTransId="{4F3F07AE-A33F-4B1A-A806-86AB84BCD161}"/>
    <dgm:cxn modelId="{4AA72A65-224F-4376-B7FA-640FDDC1FDBD}" type="presOf" srcId="{A9848FBE-CF76-4B7E-AA2D-245A2F9A3E3E}" destId="{8FCA0F70-5CEA-4D41-BC00-D9130AC3EC7E}" srcOrd="0" destOrd="0" presId="urn:microsoft.com/office/officeart/2005/8/layout/hierarchy3"/>
    <dgm:cxn modelId="{3072F965-C99B-42E2-BF16-670E1D07361C}" srcId="{C1F60262-7008-42AE-B864-7DEAE4F52446}" destId="{F140BB08-AFA4-45D2-8D0E-E8CC6B7F172C}" srcOrd="3" destOrd="0" parTransId="{1EE44583-8B1E-450A-A4D4-C6CC1BD056FC}" sibTransId="{A4F28E08-B8C6-4159-A949-6E9C6889B4B3}"/>
    <dgm:cxn modelId="{AE2C9F48-C95C-4B83-827F-DB72A943B8AD}" type="presOf" srcId="{F140BB08-AFA4-45D2-8D0E-E8CC6B7F172C}" destId="{CB5B25EB-F531-46CE-BEE8-8B2DE2EB6897}" srcOrd="0" destOrd="0" presId="urn:microsoft.com/office/officeart/2005/8/layout/hierarchy3"/>
    <dgm:cxn modelId="{A7E3F76A-6597-43C6-A72A-32B4A4CC4530}" srcId="{EBA0FC40-F34D-4961-8C33-02CCC2C294AD}" destId="{65BD0121-2E46-4FB6-964D-9D990C424DC8}" srcOrd="0" destOrd="0" parTransId="{344AE199-6636-4CF0-BC3E-7747A7C1611F}" sibTransId="{87EDDD33-A39F-41FD-928B-FA7DB9763CC9}"/>
    <dgm:cxn modelId="{DAE4136D-7E7B-4840-9310-66E2E037242A}" srcId="{F140BB08-AFA4-45D2-8D0E-E8CC6B7F172C}" destId="{0FFB0D90-4B7C-49BD-A89B-C5F0E8B7D1DE}" srcOrd="0" destOrd="0" parTransId="{AAA6874B-D317-41CC-806D-FCC760A9C1C8}" sibTransId="{27B92FE8-4B45-418D-A9EB-EB05C9A3F6C3}"/>
    <dgm:cxn modelId="{1B733F6D-C02B-4914-92B4-E825DB085F55}" srcId="{4B7E3BB8-6D31-463B-BA2C-278A40B8D462}" destId="{A41431EF-666F-404E-BE59-AAD254C4D3D3}" srcOrd="1" destOrd="0" parTransId="{A9848FBE-CF76-4B7E-AA2D-245A2F9A3E3E}" sibTransId="{E36406D6-4092-4550-B8C5-3981D232BCA2}"/>
    <dgm:cxn modelId="{A66C7150-F1A2-4DB5-A6E6-503524532FDB}" type="presOf" srcId="{2D60FE27-B631-4A80-8596-21D6B4A25C31}" destId="{FC1DA96D-82E7-4C75-939A-48B6AFF406D0}" srcOrd="0" destOrd="0" presId="urn:microsoft.com/office/officeart/2005/8/layout/hierarchy3"/>
    <dgm:cxn modelId="{8F9F3971-68AA-4A0E-9512-564E6645025E}" type="presOf" srcId="{344AE199-6636-4CF0-BC3E-7747A7C1611F}" destId="{59CAA475-8613-4D89-B39F-E8400F00EDC0}" srcOrd="0" destOrd="0" presId="urn:microsoft.com/office/officeart/2005/8/layout/hierarchy3"/>
    <dgm:cxn modelId="{87F91B53-712A-48DB-9C0B-155EBDD46650}" type="presOf" srcId="{84CE096F-E21B-417A-B1EC-8FCAD1C78BB7}" destId="{7811A49F-CA09-4C35-AFE9-9BDBE732468D}" srcOrd="0" destOrd="0" presId="urn:microsoft.com/office/officeart/2005/8/layout/hierarchy3"/>
    <dgm:cxn modelId="{7E021F53-5C05-4028-A5B6-FE15CE55C909}" type="presOf" srcId="{9803A63B-E295-42A5-AE13-BEB4F23753B7}" destId="{B99CCD21-D81F-4E7E-906F-840F38F02F0E}" srcOrd="0" destOrd="0" presId="urn:microsoft.com/office/officeart/2005/8/layout/hierarchy3"/>
    <dgm:cxn modelId="{C1FEE576-F7D5-4F88-8958-13A0604E892A}" srcId="{C1F60262-7008-42AE-B864-7DEAE4F52446}" destId="{92A6C1B8-32A4-4F39-B9AF-F3D608F90795}" srcOrd="4" destOrd="0" parTransId="{5AB7523C-2ACC-474D-98C3-382FF3427669}" sibTransId="{BB536829-697A-40A5-BBA8-C1C67B609097}"/>
    <dgm:cxn modelId="{39073259-5C28-41A4-AFAD-6635D84D25C9}" type="presOf" srcId="{92F8C812-C4ED-42FD-B1CE-7C21FCB167B0}" destId="{24862632-D147-4129-8573-87278F250FE4}" srcOrd="0" destOrd="0" presId="urn:microsoft.com/office/officeart/2005/8/layout/hierarchy3"/>
    <dgm:cxn modelId="{F803A27B-6036-46BA-B7B7-35E323B2576C}" type="presOf" srcId="{4B7E3BB8-6D31-463B-BA2C-278A40B8D462}" destId="{A5AE3F78-C48A-45E7-B5EC-06498222D4A8}" srcOrd="1" destOrd="0" presId="urn:microsoft.com/office/officeart/2005/8/layout/hierarchy3"/>
    <dgm:cxn modelId="{12148E82-2DF0-46DD-85C7-D4FEE014F2C4}" type="presOf" srcId="{447BC4EE-5F5D-4966-B3C2-77C0EAF1B12C}" destId="{CA8BA0ED-9FB6-4788-B8D0-1D546C02DB6E}" srcOrd="0" destOrd="0" presId="urn:microsoft.com/office/officeart/2005/8/layout/hierarchy3"/>
    <dgm:cxn modelId="{79514C84-AC8B-41C6-B0CC-A6018F4D88BC}" srcId="{09810394-BE1D-4E91-871D-E38963B96AD8}" destId="{35598215-ECBD-42F0-9C7A-1449411B1B9D}" srcOrd="3" destOrd="0" parTransId="{6B4DADCE-773F-40E0-B613-2E5F71DE4E8F}" sibTransId="{B90A0ACB-A925-4D9D-B20D-D15B6F4D08B9}"/>
    <dgm:cxn modelId="{E4323A8A-A903-4123-84D7-30DBC401A8F0}" type="presOf" srcId="{92A775CA-9278-4DC5-A97E-BD5A02751958}" destId="{4D971D08-E345-4C8C-BD93-68839792EF8B}" srcOrd="0" destOrd="0" presId="urn:microsoft.com/office/officeart/2005/8/layout/hierarchy3"/>
    <dgm:cxn modelId="{FBEF4B8B-1834-4366-AB04-080AAB3B4D42}" srcId="{09810394-BE1D-4E91-871D-E38963B96AD8}" destId="{447BC4EE-5F5D-4966-B3C2-77C0EAF1B12C}" srcOrd="1" destOrd="0" parTransId="{58571A59-4165-4C09-ACFF-F703AE859C20}" sibTransId="{3CA2898C-82BE-4BD9-A263-B1B047840663}"/>
    <dgm:cxn modelId="{1453008F-C8CF-4119-B911-CB6558C5C026}" srcId="{4B7E3BB8-6D31-463B-BA2C-278A40B8D462}" destId="{2E62F2C9-56A5-4798-8544-0935705DF49E}" srcOrd="0" destOrd="0" parTransId="{29485871-4ACD-47D6-8591-AE1BA21952E9}" sibTransId="{4AB778D1-7A66-4278-AEC5-D2F719FA868F}"/>
    <dgm:cxn modelId="{4A85CA94-98EB-47B3-8EE7-33456A97F03B}" type="presOf" srcId="{B97CEA37-94AA-47B8-9E13-7FEA5AD260BB}" destId="{A4FBE078-D50C-4DB4-89FC-0F51B7E3F758}" srcOrd="0" destOrd="0" presId="urn:microsoft.com/office/officeart/2005/8/layout/hierarchy3"/>
    <dgm:cxn modelId="{EC571596-3CCE-4A46-9D25-42E943A5AA3E}" type="presOf" srcId="{B97CEA37-94AA-47B8-9E13-7FEA5AD260BB}" destId="{B96F2F73-8019-4111-B0BB-87EEE5667631}" srcOrd="1" destOrd="0" presId="urn:microsoft.com/office/officeart/2005/8/layout/hierarchy3"/>
    <dgm:cxn modelId="{A550ED96-B9E9-4533-9ACC-A60CA45F356F}" type="presOf" srcId="{11D31F58-2273-4F56-8145-9CA679501837}" destId="{32C76CBE-EAFD-4B72-8004-9BD9352A332E}" srcOrd="0" destOrd="0" presId="urn:microsoft.com/office/officeart/2005/8/layout/hierarchy3"/>
    <dgm:cxn modelId="{81ABA99C-31BC-4D92-8E66-2EADAC1D44C7}" type="presOf" srcId="{65BD0121-2E46-4FB6-964D-9D990C424DC8}" destId="{17B5BB7A-FBDB-4A8E-9C9D-9B3FA3DDE752}" srcOrd="0" destOrd="0" presId="urn:microsoft.com/office/officeart/2005/8/layout/hierarchy3"/>
    <dgm:cxn modelId="{36B89FA3-697B-4BD6-9E63-0D245B7E9064}" type="presOf" srcId="{E9BDD5FC-74F9-4C79-AC2B-B2F3272B23FA}" destId="{03B436E3-0F5E-473F-BA82-9F6A9E97AE6D}" srcOrd="0" destOrd="0" presId="urn:microsoft.com/office/officeart/2005/8/layout/hierarchy3"/>
    <dgm:cxn modelId="{D09916A5-1A99-4AF1-8FA0-A7CFBCDF14FD}" type="presOf" srcId="{80B478F4-52DE-41B8-B110-0F04281FCF03}" destId="{05BA3D51-81DF-4E00-B359-4B5EADFA5AC7}" srcOrd="0" destOrd="0" presId="urn:microsoft.com/office/officeart/2005/8/layout/hierarchy3"/>
    <dgm:cxn modelId="{1AC01CAD-0A56-4968-A446-8520FA961827}" type="presOf" srcId="{C1F60262-7008-42AE-B864-7DEAE4F52446}" destId="{0FACCA28-B2EE-4126-84CB-F629CAE5DE75}" srcOrd="0" destOrd="0" presId="urn:microsoft.com/office/officeart/2005/8/layout/hierarchy3"/>
    <dgm:cxn modelId="{E751C6B4-702F-4D44-866B-DBB75EE07BA9}" type="presOf" srcId="{0FFB0D90-4B7C-49BD-A89B-C5F0E8B7D1DE}" destId="{662FFEBD-D03E-4974-A8FB-AAB555AD1661}" srcOrd="0" destOrd="0" presId="urn:microsoft.com/office/officeart/2005/8/layout/hierarchy3"/>
    <dgm:cxn modelId="{8B2B2DC1-6583-49FC-8244-CE72F41E971E}" type="presOf" srcId="{92A6C1B8-32A4-4F39-B9AF-F3D608F90795}" destId="{69EE73E4-3C4E-4566-AF00-8F6716CA40B7}" srcOrd="1" destOrd="0" presId="urn:microsoft.com/office/officeart/2005/8/layout/hierarchy3"/>
    <dgm:cxn modelId="{085B6BC2-134B-4EFA-9308-999350623B1D}" type="presOf" srcId="{09810394-BE1D-4E91-871D-E38963B96AD8}" destId="{3BB6D973-6E41-4C97-9FC4-8A86DBCCA833}" srcOrd="0" destOrd="0" presId="urn:microsoft.com/office/officeart/2005/8/layout/hierarchy3"/>
    <dgm:cxn modelId="{DACCB8C5-8B0D-4BBE-8D28-65A2A00B1872}" type="presOf" srcId="{EBA0FC40-F34D-4961-8C33-02CCC2C294AD}" destId="{87C876DF-1201-4C3E-8BA9-82B342422420}" srcOrd="0" destOrd="0" presId="urn:microsoft.com/office/officeart/2005/8/layout/hierarchy3"/>
    <dgm:cxn modelId="{D17254D4-9C1F-4838-8D4C-ADDFD87162C1}" srcId="{92A6C1B8-32A4-4F39-B9AF-F3D608F90795}" destId="{9803A63B-E295-42A5-AE13-BEB4F23753B7}" srcOrd="1" destOrd="0" parTransId="{11D31F58-2273-4F56-8145-9CA679501837}" sibTransId="{97D305B9-E241-4C6E-A603-23E12845740E}"/>
    <dgm:cxn modelId="{825686DA-F7E8-4D5B-9938-70B7FC689C2C}" type="presOf" srcId="{2E62F2C9-56A5-4798-8544-0935705DF49E}" destId="{FD1F2C7B-F254-4413-A486-44F1604D0B91}" srcOrd="0" destOrd="0" presId="urn:microsoft.com/office/officeart/2005/8/layout/hierarchy3"/>
    <dgm:cxn modelId="{12E003EA-4B13-46DA-AB4B-C8846AD9C4FD}" type="presOf" srcId="{92A6C1B8-32A4-4F39-B9AF-F3D608F90795}" destId="{5ED41E26-6206-47D7-9876-DD4D4626CE3A}" srcOrd="0" destOrd="0" presId="urn:microsoft.com/office/officeart/2005/8/layout/hierarchy3"/>
    <dgm:cxn modelId="{B3F573F2-10B3-42A6-AF0D-0F7D5675B22D}" type="presOf" srcId="{6B4DADCE-773F-40E0-B613-2E5F71DE4E8F}" destId="{02083D1A-EBE1-43BF-9502-BB3B807A05FD}" srcOrd="0" destOrd="0" presId="urn:microsoft.com/office/officeart/2005/8/layout/hierarchy3"/>
    <dgm:cxn modelId="{D6C566F3-395D-4680-8ECD-9565DBB37227}" type="presOf" srcId="{35598215-ECBD-42F0-9C7A-1449411B1B9D}" destId="{AB4B31E1-291D-4E95-A79B-8AEAB2689324}" srcOrd="0" destOrd="0" presId="urn:microsoft.com/office/officeart/2005/8/layout/hierarchy3"/>
    <dgm:cxn modelId="{9DB5ADFA-59AF-4056-B532-D97A24DC6A46}" type="presOf" srcId="{EBA0FC40-F34D-4961-8C33-02CCC2C294AD}" destId="{67E61971-0711-45AE-9536-CB679649BEAD}" srcOrd="1" destOrd="0" presId="urn:microsoft.com/office/officeart/2005/8/layout/hierarchy3"/>
    <dgm:cxn modelId="{28B803FB-E0B7-4133-B584-C91E0B2C05AA}" type="presOf" srcId="{09810394-BE1D-4E91-871D-E38963B96AD8}" destId="{0924B0D6-95B2-4161-A2BA-70DA770AFF3F}" srcOrd="1" destOrd="0" presId="urn:microsoft.com/office/officeart/2005/8/layout/hierarchy3"/>
    <dgm:cxn modelId="{9E1326FC-0E4E-4456-9AE7-62D34E85D3DB}" srcId="{09810394-BE1D-4E91-871D-E38963B96AD8}" destId="{2D60FE27-B631-4A80-8596-21D6B4A25C31}" srcOrd="0" destOrd="0" parTransId="{80B478F4-52DE-41B8-B110-0F04281FCF03}" sibTransId="{2DBFFAA3-5184-4A81-88BD-F677099C92E7}"/>
    <dgm:cxn modelId="{A1386CFC-3CA8-427F-8233-29A3C2F9661A}" type="presOf" srcId="{F625E02A-09FD-4FE2-9E79-6267DFB8A9ED}" destId="{C7043438-E0E6-4B00-B255-535C70999009}" srcOrd="0" destOrd="0" presId="urn:microsoft.com/office/officeart/2005/8/layout/hierarchy3"/>
    <dgm:cxn modelId="{5431EBFC-33CC-44A6-A4B6-8B4022F3F4D4}" type="presOf" srcId="{0C552CDD-1B16-46F0-88D3-4696264D38DF}" destId="{233898D5-4612-452C-9856-96E5104C1A6D}" srcOrd="0" destOrd="0" presId="urn:microsoft.com/office/officeart/2005/8/layout/hierarchy3"/>
    <dgm:cxn modelId="{56F6FB5C-AAB0-4EDF-9451-1B4E9D2FB53F}" type="presParOf" srcId="{0FACCA28-B2EE-4126-84CB-F629CAE5DE75}" destId="{CD4A45D0-6776-4027-ABB2-016C6D1516BA}" srcOrd="0" destOrd="0" presId="urn:microsoft.com/office/officeart/2005/8/layout/hierarchy3"/>
    <dgm:cxn modelId="{B802232D-32EF-4874-96BF-0A954C347654}" type="presParOf" srcId="{CD4A45D0-6776-4027-ABB2-016C6D1516BA}" destId="{82CC8578-1A58-406C-A7D5-4062587E590F}" srcOrd="0" destOrd="0" presId="urn:microsoft.com/office/officeart/2005/8/layout/hierarchy3"/>
    <dgm:cxn modelId="{57F0132B-CC94-4D3C-8B71-F1A598641F84}" type="presParOf" srcId="{82CC8578-1A58-406C-A7D5-4062587E590F}" destId="{A4FBE078-D50C-4DB4-89FC-0F51B7E3F758}" srcOrd="0" destOrd="0" presId="urn:microsoft.com/office/officeart/2005/8/layout/hierarchy3"/>
    <dgm:cxn modelId="{B83F61F1-C9BC-4EA0-8253-E36305154F74}" type="presParOf" srcId="{82CC8578-1A58-406C-A7D5-4062587E590F}" destId="{B96F2F73-8019-4111-B0BB-87EEE5667631}" srcOrd="1" destOrd="0" presId="urn:microsoft.com/office/officeart/2005/8/layout/hierarchy3"/>
    <dgm:cxn modelId="{BED1BB41-125C-4C02-B7F5-64F824D4CF2E}" type="presParOf" srcId="{CD4A45D0-6776-4027-ABB2-016C6D1516BA}" destId="{372D2044-8721-427B-BA84-1349FDE1359E}" srcOrd="1" destOrd="0" presId="urn:microsoft.com/office/officeart/2005/8/layout/hierarchy3"/>
    <dgm:cxn modelId="{84697256-5680-454A-B950-88431297AB52}" type="presParOf" srcId="{372D2044-8721-427B-BA84-1349FDE1359E}" destId="{5A2D04F1-56E0-4258-8B70-49E2CB168124}" srcOrd="0" destOrd="0" presId="urn:microsoft.com/office/officeart/2005/8/layout/hierarchy3"/>
    <dgm:cxn modelId="{D3BAEBA5-650F-43A9-8B7A-80F9836B5D76}" type="presParOf" srcId="{372D2044-8721-427B-BA84-1349FDE1359E}" destId="{AD674849-9D8D-444B-A44A-F92610F6B6F2}" srcOrd="1" destOrd="0" presId="urn:microsoft.com/office/officeart/2005/8/layout/hierarchy3"/>
    <dgm:cxn modelId="{62628FAD-8E87-46AE-816C-5A28E5259816}" type="presParOf" srcId="{372D2044-8721-427B-BA84-1349FDE1359E}" destId="{233898D5-4612-452C-9856-96E5104C1A6D}" srcOrd="2" destOrd="0" presId="urn:microsoft.com/office/officeart/2005/8/layout/hierarchy3"/>
    <dgm:cxn modelId="{FA22212B-0E6A-47D4-BD0B-D845AA6216D1}" type="presParOf" srcId="{372D2044-8721-427B-BA84-1349FDE1359E}" destId="{C7043438-E0E6-4B00-B255-535C70999009}" srcOrd="3" destOrd="0" presId="urn:microsoft.com/office/officeart/2005/8/layout/hierarchy3"/>
    <dgm:cxn modelId="{BDEA0F4B-2A7D-462B-BD11-A78387A8DE53}" type="presParOf" srcId="{372D2044-8721-427B-BA84-1349FDE1359E}" destId="{4D971D08-E345-4C8C-BD93-68839792EF8B}" srcOrd="4" destOrd="0" presId="urn:microsoft.com/office/officeart/2005/8/layout/hierarchy3"/>
    <dgm:cxn modelId="{3F83E433-833C-4E44-8958-2F73FFCC040F}" type="presParOf" srcId="{372D2044-8721-427B-BA84-1349FDE1359E}" destId="{24862632-D147-4129-8573-87278F250FE4}" srcOrd="5" destOrd="0" presId="urn:microsoft.com/office/officeart/2005/8/layout/hierarchy3"/>
    <dgm:cxn modelId="{C1F03E2A-F0C8-4087-B711-58DF7117BD54}" type="presParOf" srcId="{0FACCA28-B2EE-4126-84CB-F629CAE5DE75}" destId="{2C89231A-6AAB-4FE9-8451-FE42D79F975F}" srcOrd="1" destOrd="0" presId="urn:microsoft.com/office/officeart/2005/8/layout/hierarchy3"/>
    <dgm:cxn modelId="{1FA1A082-5CC8-444B-9CB3-3E19F340CE17}" type="presParOf" srcId="{2C89231A-6AAB-4FE9-8451-FE42D79F975F}" destId="{D1273C9F-DEBE-47DB-9A3D-16C71956ED9B}" srcOrd="0" destOrd="0" presId="urn:microsoft.com/office/officeart/2005/8/layout/hierarchy3"/>
    <dgm:cxn modelId="{AC330192-98A8-49F1-8527-C6AA65E06D54}" type="presParOf" srcId="{D1273C9F-DEBE-47DB-9A3D-16C71956ED9B}" destId="{3BB6D973-6E41-4C97-9FC4-8A86DBCCA833}" srcOrd="0" destOrd="0" presId="urn:microsoft.com/office/officeart/2005/8/layout/hierarchy3"/>
    <dgm:cxn modelId="{A262A2B6-7BDD-4FA4-B414-A24704AD63ED}" type="presParOf" srcId="{D1273C9F-DEBE-47DB-9A3D-16C71956ED9B}" destId="{0924B0D6-95B2-4161-A2BA-70DA770AFF3F}" srcOrd="1" destOrd="0" presId="urn:microsoft.com/office/officeart/2005/8/layout/hierarchy3"/>
    <dgm:cxn modelId="{BC3EB56F-1443-4DEB-8B7C-3DE8466752FE}" type="presParOf" srcId="{2C89231A-6AAB-4FE9-8451-FE42D79F975F}" destId="{1D1FECB2-221A-48D7-9EE4-455E420C611E}" srcOrd="1" destOrd="0" presId="urn:microsoft.com/office/officeart/2005/8/layout/hierarchy3"/>
    <dgm:cxn modelId="{83572E78-E49E-4F77-AFB7-1AD54F4E0C06}" type="presParOf" srcId="{1D1FECB2-221A-48D7-9EE4-455E420C611E}" destId="{05BA3D51-81DF-4E00-B359-4B5EADFA5AC7}" srcOrd="0" destOrd="0" presId="urn:microsoft.com/office/officeart/2005/8/layout/hierarchy3"/>
    <dgm:cxn modelId="{73ECD335-4808-45DE-8733-B678626099EA}" type="presParOf" srcId="{1D1FECB2-221A-48D7-9EE4-455E420C611E}" destId="{FC1DA96D-82E7-4C75-939A-48B6AFF406D0}" srcOrd="1" destOrd="0" presId="urn:microsoft.com/office/officeart/2005/8/layout/hierarchy3"/>
    <dgm:cxn modelId="{B8AF9CD6-D538-4B96-A6CF-DDA4A7F5B766}" type="presParOf" srcId="{1D1FECB2-221A-48D7-9EE4-455E420C611E}" destId="{4DB8B3A4-8057-4BA3-98B5-24B9D35656F2}" srcOrd="2" destOrd="0" presId="urn:microsoft.com/office/officeart/2005/8/layout/hierarchy3"/>
    <dgm:cxn modelId="{D8C7FEAF-7485-4383-BF08-E6722DA1BC84}" type="presParOf" srcId="{1D1FECB2-221A-48D7-9EE4-455E420C611E}" destId="{CA8BA0ED-9FB6-4788-B8D0-1D546C02DB6E}" srcOrd="3" destOrd="0" presId="urn:microsoft.com/office/officeart/2005/8/layout/hierarchy3"/>
    <dgm:cxn modelId="{31F4A033-A96C-445A-9DF5-67162F256124}" type="presParOf" srcId="{1D1FECB2-221A-48D7-9EE4-455E420C611E}" destId="{03B436E3-0F5E-473F-BA82-9F6A9E97AE6D}" srcOrd="4" destOrd="0" presId="urn:microsoft.com/office/officeart/2005/8/layout/hierarchy3"/>
    <dgm:cxn modelId="{1E6CD2CC-D3DE-462C-A452-3D3AFF48D0D8}" type="presParOf" srcId="{1D1FECB2-221A-48D7-9EE4-455E420C611E}" destId="{2523BF59-D8F2-4402-91B7-CE40A27CE53C}" srcOrd="5" destOrd="0" presId="urn:microsoft.com/office/officeart/2005/8/layout/hierarchy3"/>
    <dgm:cxn modelId="{5379C5ED-064E-4C12-9541-53DE7B11759F}" type="presParOf" srcId="{1D1FECB2-221A-48D7-9EE4-455E420C611E}" destId="{02083D1A-EBE1-43BF-9502-BB3B807A05FD}" srcOrd="6" destOrd="0" presId="urn:microsoft.com/office/officeart/2005/8/layout/hierarchy3"/>
    <dgm:cxn modelId="{1B53C16B-11AF-40A0-856F-10E40B0F219E}" type="presParOf" srcId="{1D1FECB2-221A-48D7-9EE4-455E420C611E}" destId="{AB4B31E1-291D-4E95-A79B-8AEAB2689324}" srcOrd="7" destOrd="0" presId="urn:microsoft.com/office/officeart/2005/8/layout/hierarchy3"/>
    <dgm:cxn modelId="{5FB16585-F199-4924-B057-75B9EACF8211}" type="presParOf" srcId="{0FACCA28-B2EE-4126-84CB-F629CAE5DE75}" destId="{C9E1A3C2-F2BF-4466-ADDB-79627DB80B5D}" srcOrd="2" destOrd="0" presId="urn:microsoft.com/office/officeart/2005/8/layout/hierarchy3"/>
    <dgm:cxn modelId="{F887733C-5F86-4089-9217-9D3B0EDD0A6D}" type="presParOf" srcId="{C9E1A3C2-F2BF-4466-ADDB-79627DB80B5D}" destId="{34F9AEDB-9F04-40A3-8085-8980434E70E0}" srcOrd="0" destOrd="0" presId="urn:microsoft.com/office/officeart/2005/8/layout/hierarchy3"/>
    <dgm:cxn modelId="{32A3F2D9-DDF3-4D6F-BFD5-E57355A9A9D7}" type="presParOf" srcId="{34F9AEDB-9F04-40A3-8085-8980434E70E0}" destId="{87C876DF-1201-4C3E-8BA9-82B342422420}" srcOrd="0" destOrd="0" presId="urn:microsoft.com/office/officeart/2005/8/layout/hierarchy3"/>
    <dgm:cxn modelId="{425105C9-C7E9-401C-AB1A-4FF52F6CAD3D}" type="presParOf" srcId="{34F9AEDB-9F04-40A3-8085-8980434E70E0}" destId="{67E61971-0711-45AE-9536-CB679649BEAD}" srcOrd="1" destOrd="0" presId="urn:microsoft.com/office/officeart/2005/8/layout/hierarchy3"/>
    <dgm:cxn modelId="{E5B8C12D-576A-4D8D-A399-FE1FA600FC0E}" type="presParOf" srcId="{C9E1A3C2-F2BF-4466-ADDB-79627DB80B5D}" destId="{08CCA4FA-723B-47C2-B0F7-E743EA7CE6DC}" srcOrd="1" destOrd="0" presId="urn:microsoft.com/office/officeart/2005/8/layout/hierarchy3"/>
    <dgm:cxn modelId="{C7B76DB5-8165-4E07-B097-1D29AB16F740}" type="presParOf" srcId="{08CCA4FA-723B-47C2-B0F7-E743EA7CE6DC}" destId="{59CAA475-8613-4D89-B39F-E8400F00EDC0}" srcOrd="0" destOrd="0" presId="urn:microsoft.com/office/officeart/2005/8/layout/hierarchy3"/>
    <dgm:cxn modelId="{9E9AE67E-45C6-4408-9F8C-D2D8F08B9F05}" type="presParOf" srcId="{08CCA4FA-723B-47C2-B0F7-E743EA7CE6DC}" destId="{17B5BB7A-FBDB-4A8E-9C9D-9B3FA3DDE752}" srcOrd="1" destOrd="0" presId="urn:microsoft.com/office/officeart/2005/8/layout/hierarchy3"/>
    <dgm:cxn modelId="{2D747C3E-3E3C-49D4-83AF-1C89DD9B69D7}" type="presParOf" srcId="{0FACCA28-B2EE-4126-84CB-F629CAE5DE75}" destId="{CB2B9181-557E-44DB-A032-121F84D69032}" srcOrd="3" destOrd="0" presId="urn:microsoft.com/office/officeart/2005/8/layout/hierarchy3"/>
    <dgm:cxn modelId="{DBCE5C9C-A6C6-486F-BBB8-009ED8964F19}" type="presParOf" srcId="{CB2B9181-557E-44DB-A032-121F84D69032}" destId="{C5D25EA8-B7BB-4795-BCEA-5BD5F72AC16D}" srcOrd="0" destOrd="0" presId="urn:microsoft.com/office/officeart/2005/8/layout/hierarchy3"/>
    <dgm:cxn modelId="{16936B2A-0389-49D1-840D-E2DE687D6B6F}" type="presParOf" srcId="{C5D25EA8-B7BB-4795-BCEA-5BD5F72AC16D}" destId="{CB5B25EB-F531-46CE-BEE8-8B2DE2EB6897}" srcOrd="0" destOrd="0" presId="urn:microsoft.com/office/officeart/2005/8/layout/hierarchy3"/>
    <dgm:cxn modelId="{3B4D3C3B-335E-4637-8C0F-2DF10C62BC3A}" type="presParOf" srcId="{C5D25EA8-B7BB-4795-BCEA-5BD5F72AC16D}" destId="{FA663BA9-DCC7-42F4-8787-4FADB56DB4E7}" srcOrd="1" destOrd="0" presId="urn:microsoft.com/office/officeart/2005/8/layout/hierarchy3"/>
    <dgm:cxn modelId="{3A18AD05-17BF-4402-85E1-5D84A8BD25FE}" type="presParOf" srcId="{CB2B9181-557E-44DB-A032-121F84D69032}" destId="{DF0BAC06-8E39-4C83-8E5C-FA759CC390AD}" srcOrd="1" destOrd="0" presId="urn:microsoft.com/office/officeart/2005/8/layout/hierarchy3"/>
    <dgm:cxn modelId="{453C931F-8097-4E00-9323-D8907923F12C}" type="presParOf" srcId="{DF0BAC06-8E39-4C83-8E5C-FA759CC390AD}" destId="{A5820433-E74C-4DF8-96A0-4EC6FFF2C2E6}" srcOrd="0" destOrd="0" presId="urn:microsoft.com/office/officeart/2005/8/layout/hierarchy3"/>
    <dgm:cxn modelId="{1C0BF25B-A238-4698-89B0-4EFAD8F6947D}" type="presParOf" srcId="{DF0BAC06-8E39-4C83-8E5C-FA759CC390AD}" destId="{662FFEBD-D03E-4974-A8FB-AAB555AD1661}" srcOrd="1" destOrd="0" presId="urn:microsoft.com/office/officeart/2005/8/layout/hierarchy3"/>
    <dgm:cxn modelId="{931E1CBC-629F-4E3A-A21E-269C7FE62601}" type="presParOf" srcId="{0FACCA28-B2EE-4126-84CB-F629CAE5DE75}" destId="{42B3879A-C756-4DD8-A95C-4D84FD6B0588}" srcOrd="4" destOrd="0" presId="urn:microsoft.com/office/officeart/2005/8/layout/hierarchy3"/>
    <dgm:cxn modelId="{361E341C-EABC-49C0-837C-E5DC3B8F21D1}" type="presParOf" srcId="{42B3879A-C756-4DD8-A95C-4D84FD6B0588}" destId="{D7112E1E-7912-48FE-BF4C-111A435F34AE}" srcOrd="0" destOrd="0" presId="urn:microsoft.com/office/officeart/2005/8/layout/hierarchy3"/>
    <dgm:cxn modelId="{5D5E0B96-1634-4FA0-91A3-A9CE2A9A09B6}" type="presParOf" srcId="{D7112E1E-7912-48FE-BF4C-111A435F34AE}" destId="{5ED41E26-6206-47D7-9876-DD4D4626CE3A}" srcOrd="0" destOrd="0" presId="urn:microsoft.com/office/officeart/2005/8/layout/hierarchy3"/>
    <dgm:cxn modelId="{9B87584F-5621-4D3F-883A-497D442C239A}" type="presParOf" srcId="{D7112E1E-7912-48FE-BF4C-111A435F34AE}" destId="{69EE73E4-3C4E-4566-AF00-8F6716CA40B7}" srcOrd="1" destOrd="0" presId="urn:microsoft.com/office/officeart/2005/8/layout/hierarchy3"/>
    <dgm:cxn modelId="{A866EECF-BB51-4E08-9817-A0AA69AB4E7A}" type="presParOf" srcId="{42B3879A-C756-4DD8-A95C-4D84FD6B0588}" destId="{1E190D72-4D27-462B-B607-06DDD638295F}" srcOrd="1" destOrd="0" presId="urn:microsoft.com/office/officeart/2005/8/layout/hierarchy3"/>
    <dgm:cxn modelId="{69E5962D-9FEC-41E1-97E7-56B855DF2620}" type="presParOf" srcId="{1E190D72-4D27-462B-B607-06DDD638295F}" destId="{7811A49F-CA09-4C35-AFE9-9BDBE732468D}" srcOrd="0" destOrd="0" presId="urn:microsoft.com/office/officeart/2005/8/layout/hierarchy3"/>
    <dgm:cxn modelId="{9F82B4FA-A564-416A-AC61-352975A06E24}" type="presParOf" srcId="{1E190D72-4D27-462B-B607-06DDD638295F}" destId="{290F6B51-D19C-4CE4-9A16-20B7F69D7452}" srcOrd="1" destOrd="0" presId="urn:microsoft.com/office/officeart/2005/8/layout/hierarchy3"/>
    <dgm:cxn modelId="{6B45E938-D68F-4F83-B81A-0E8E0B3BD9DF}" type="presParOf" srcId="{1E190D72-4D27-462B-B607-06DDD638295F}" destId="{32C76CBE-EAFD-4B72-8004-9BD9352A332E}" srcOrd="2" destOrd="0" presId="urn:microsoft.com/office/officeart/2005/8/layout/hierarchy3"/>
    <dgm:cxn modelId="{B42380EE-5CEB-410B-A067-2AFC94E93B07}" type="presParOf" srcId="{1E190D72-4D27-462B-B607-06DDD638295F}" destId="{B99CCD21-D81F-4E7E-906F-840F38F02F0E}" srcOrd="3" destOrd="0" presId="urn:microsoft.com/office/officeart/2005/8/layout/hierarchy3"/>
    <dgm:cxn modelId="{C84D3088-6741-4F93-9EA7-730BD4994003}" type="presParOf" srcId="{0FACCA28-B2EE-4126-84CB-F629CAE5DE75}" destId="{B715B781-7D4B-4214-9C37-52B9FB2582D2}" srcOrd="5" destOrd="0" presId="urn:microsoft.com/office/officeart/2005/8/layout/hierarchy3"/>
    <dgm:cxn modelId="{2BB33512-B86A-4AB2-AD4B-8A5C1A0F68F5}" type="presParOf" srcId="{B715B781-7D4B-4214-9C37-52B9FB2582D2}" destId="{5A2D7461-C51A-48F6-B249-600D8200CB2D}" srcOrd="0" destOrd="0" presId="urn:microsoft.com/office/officeart/2005/8/layout/hierarchy3"/>
    <dgm:cxn modelId="{5E0D4884-8F20-415B-9FD1-ADE4ABCFDAB2}" type="presParOf" srcId="{5A2D7461-C51A-48F6-B249-600D8200CB2D}" destId="{85BD70DA-FDE6-4B60-B059-96D49C6CF8C0}" srcOrd="0" destOrd="0" presId="urn:microsoft.com/office/officeart/2005/8/layout/hierarchy3"/>
    <dgm:cxn modelId="{1244D13E-9ECE-494C-9F5B-4DEA71460CA6}" type="presParOf" srcId="{5A2D7461-C51A-48F6-B249-600D8200CB2D}" destId="{A5AE3F78-C48A-45E7-B5EC-06498222D4A8}" srcOrd="1" destOrd="0" presId="urn:microsoft.com/office/officeart/2005/8/layout/hierarchy3"/>
    <dgm:cxn modelId="{06637D9C-C1CA-41DF-8901-C15EBAFCA150}" type="presParOf" srcId="{B715B781-7D4B-4214-9C37-52B9FB2582D2}" destId="{74DEA31C-CFF4-4EB5-96F5-C83285AC09DB}" srcOrd="1" destOrd="0" presId="urn:microsoft.com/office/officeart/2005/8/layout/hierarchy3"/>
    <dgm:cxn modelId="{9ABA282F-76DB-47EB-84CE-CF59AD015E28}" type="presParOf" srcId="{74DEA31C-CFF4-4EB5-96F5-C83285AC09DB}" destId="{2B5CC0A3-9020-4801-9E0D-1B5DA4E385AF}" srcOrd="0" destOrd="0" presId="urn:microsoft.com/office/officeart/2005/8/layout/hierarchy3"/>
    <dgm:cxn modelId="{9FB0C087-70A3-4690-A82A-867176E2375D}" type="presParOf" srcId="{74DEA31C-CFF4-4EB5-96F5-C83285AC09DB}" destId="{FD1F2C7B-F254-4413-A486-44F1604D0B91}" srcOrd="1" destOrd="0" presId="urn:microsoft.com/office/officeart/2005/8/layout/hierarchy3"/>
    <dgm:cxn modelId="{CE696C39-5D2D-4F64-BC77-300E7546AB00}" type="presParOf" srcId="{74DEA31C-CFF4-4EB5-96F5-C83285AC09DB}" destId="{8FCA0F70-5CEA-4D41-BC00-D9130AC3EC7E}" srcOrd="2" destOrd="0" presId="urn:microsoft.com/office/officeart/2005/8/layout/hierarchy3"/>
    <dgm:cxn modelId="{1424084E-B9AA-4AD9-B1A6-1BCEF51AD988}" type="presParOf" srcId="{74DEA31C-CFF4-4EB5-96F5-C83285AC09DB}" destId="{3ACF4AFF-6A9A-4228-8B4A-8EA6A82BF559}" srcOrd="3"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3449D-B88D-4743-8D08-4EFC587C23BD}"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s-EC"/>
        </a:p>
      </dgm:t>
    </dgm:pt>
    <dgm:pt modelId="{87B9957E-845D-42F9-888E-F9FC768A978D}">
      <dgm:prSet phldrT="[Texto]" custT="1"/>
      <dgm:spPr/>
      <dgm:t>
        <a:bodyPr/>
        <a:lstStyle/>
        <a:p>
          <a:r>
            <a:rPr lang="es-EC" sz="1800" dirty="0">
              <a:latin typeface="Century Gothic" panose="020B0502020202020204" pitchFamily="34" charset="0"/>
            </a:rPr>
            <a:t>Mayor de participación del total de la cartera del segmento de microcrédito con altos índices de morosidad.</a:t>
          </a:r>
        </a:p>
      </dgm:t>
    </dgm:pt>
    <dgm:pt modelId="{80BAA894-F9A9-442B-9231-EB4C4EAC6548}" type="parTrans" cxnId="{35E4293E-F913-4975-B677-5D083A7186B3}">
      <dgm:prSet/>
      <dgm:spPr/>
      <dgm:t>
        <a:bodyPr/>
        <a:lstStyle/>
        <a:p>
          <a:endParaRPr lang="es-EC" sz="5400">
            <a:latin typeface="Century Gothic" panose="020B0502020202020204" pitchFamily="34" charset="0"/>
          </a:endParaRPr>
        </a:p>
      </dgm:t>
    </dgm:pt>
    <dgm:pt modelId="{27213121-5729-4E42-8E97-A199A750A5E9}" type="sibTrans" cxnId="{35E4293E-F913-4975-B677-5D083A7186B3}">
      <dgm:prSet/>
      <dgm:spPr/>
      <dgm:t>
        <a:bodyPr/>
        <a:lstStyle/>
        <a:p>
          <a:endParaRPr lang="es-EC" sz="5400">
            <a:latin typeface="Century Gothic" panose="020B0502020202020204" pitchFamily="34" charset="0"/>
          </a:endParaRPr>
        </a:p>
      </dgm:t>
    </dgm:pt>
    <dgm:pt modelId="{D2D18600-D162-4EE4-9B43-82897C448405}">
      <dgm:prSet phldrT="[Texto]" custT="1"/>
      <dgm:spPr/>
      <dgm:t>
        <a:bodyPr/>
        <a:lstStyle/>
        <a:p>
          <a:r>
            <a:rPr lang="es-EC" sz="1800" dirty="0">
              <a:latin typeface="Century Gothic" panose="020B0502020202020204" pitchFamily="34" charset="0"/>
            </a:rPr>
            <a:t>Falta de lineamientos bien definidos para el análisis del proceso de crédito.</a:t>
          </a:r>
        </a:p>
      </dgm:t>
    </dgm:pt>
    <dgm:pt modelId="{30801691-5967-4445-A04B-A8ED56CAC0DC}" type="parTrans" cxnId="{349773CB-B9C2-4242-85F5-520F0CC703EE}">
      <dgm:prSet/>
      <dgm:spPr/>
      <dgm:t>
        <a:bodyPr/>
        <a:lstStyle/>
        <a:p>
          <a:endParaRPr lang="es-EC" sz="5400">
            <a:latin typeface="Century Gothic" panose="020B0502020202020204" pitchFamily="34" charset="0"/>
          </a:endParaRPr>
        </a:p>
      </dgm:t>
    </dgm:pt>
    <dgm:pt modelId="{1E885D4F-188D-4820-9107-8FCAB0943372}" type="sibTrans" cxnId="{349773CB-B9C2-4242-85F5-520F0CC703EE}">
      <dgm:prSet/>
      <dgm:spPr/>
      <dgm:t>
        <a:bodyPr/>
        <a:lstStyle/>
        <a:p>
          <a:endParaRPr lang="es-EC" sz="5400">
            <a:latin typeface="Century Gothic" panose="020B0502020202020204" pitchFamily="34" charset="0"/>
          </a:endParaRPr>
        </a:p>
      </dgm:t>
    </dgm:pt>
    <dgm:pt modelId="{7812102A-24C0-4F8E-A859-75371EADB453}">
      <dgm:prSet phldrT="[Texto]" custT="1"/>
      <dgm:spPr/>
      <dgm:t>
        <a:bodyPr/>
        <a:lstStyle/>
        <a:p>
          <a:r>
            <a:rPr lang="es-EC" sz="1800" dirty="0">
              <a:latin typeface="Century Gothic" panose="020B0502020202020204" pitchFamily="34" charset="0"/>
            </a:rPr>
            <a:t>Incumplimiento de la normativa vigente emitida por la Junta de Regulación Monetaria y Financiera.</a:t>
          </a:r>
        </a:p>
      </dgm:t>
    </dgm:pt>
    <dgm:pt modelId="{F321C450-9D13-4ED4-BFA8-457550E71E45}" type="parTrans" cxnId="{8659645C-A854-481F-997B-132BAA0DACE5}">
      <dgm:prSet/>
      <dgm:spPr/>
      <dgm:t>
        <a:bodyPr/>
        <a:lstStyle/>
        <a:p>
          <a:endParaRPr lang="es-EC" sz="5400">
            <a:latin typeface="Century Gothic" panose="020B0502020202020204" pitchFamily="34" charset="0"/>
          </a:endParaRPr>
        </a:p>
      </dgm:t>
    </dgm:pt>
    <dgm:pt modelId="{14BC59DC-971A-459D-A8BD-BDD778047249}" type="sibTrans" cxnId="{8659645C-A854-481F-997B-132BAA0DACE5}">
      <dgm:prSet/>
      <dgm:spPr/>
      <dgm:t>
        <a:bodyPr/>
        <a:lstStyle/>
        <a:p>
          <a:endParaRPr lang="es-EC" sz="5400">
            <a:latin typeface="Century Gothic" panose="020B0502020202020204" pitchFamily="34" charset="0"/>
          </a:endParaRPr>
        </a:p>
      </dgm:t>
    </dgm:pt>
    <dgm:pt modelId="{D574F853-C59F-4D54-88E7-736DAD9BF285}">
      <dgm:prSet phldrT="[Texto]" custT="1"/>
      <dgm:spPr/>
      <dgm:t>
        <a:bodyPr/>
        <a:lstStyle/>
        <a:p>
          <a:r>
            <a:rPr lang="es-EC" sz="1800" dirty="0">
              <a:latin typeface="Century Gothic" panose="020B0502020202020204" pitchFamily="34" charset="0"/>
            </a:rPr>
            <a:t>Inexistencia de un modelo estandarizado para la concesión de crédito basado en una gestión de riesgos.</a:t>
          </a:r>
        </a:p>
      </dgm:t>
    </dgm:pt>
    <dgm:pt modelId="{499C6B7D-0C89-476D-99A7-06D1F361B454}" type="parTrans" cxnId="{D2199C3A-7619-47E9-A78A-605C69C6478C}">
      <dgm:prSet/>
      <dgm:spPr/>
      <dgm:t>
        <a:bodyPr/>
        <a:lstStyle/>
        <a:p>
          <a:endParaRPr lang="es-EC" sz="5400">
            <a:latin typeface="Century Gothic" panose="020B0502020202020204" pitchFamily="34" charset="0"/>
          </a:endParaRPr>
        </a:p>
      </dgm:t>
    </dgm:pt>
    <dgm:pt modelId="{4AE04E83-A061-4F37-8388-A367A71F8E4F}" type="sibTrans" cxnId="{D2199C3A-7619-47E9-A78A-605C69C6478C}">
      <dgm:prSet/>
      <dgm:spPr/>
      <dgm:t>
        <a:bodyPr/>
        <a:lstStyle/>
        <a:p>
          <a:endParaRPr lang="es-EC" sz="5400">
            <a:latin typeface="Century Gothic" panose="020B0502020202020204" pitchFamily="34" charset="0"/>
          </a:endParaRPr>
        </a:p>
      </dgm:t>
    </dgm:pt>
    <dgm:pt modelId="{D70C9273-08C9-4D8E-863A-47EBBEB3CCD2}" type="pres">
      <dgm:prSet presAssocID="{F413449D-B88D-4743-8D08-4EFC587C23BD}" presName="linear" presStyleCnt="0">
        <dgm:presLayoutVars>
          <dgm:dir/>
          <dgm:animLvl val="lvl"/>
          <dgm:resizeHandles val="exact"/>
        </dgm:presLayoutVars>
      </dgm:prSet>
      <dgm:spPr/>
    </dgm:pt>
    <dgm:pt modelId="{5DA4EAC9-7EDE-40D2-91CF-7939B625F47D}" type="pres">
      <dgm:prSet presAssocID="{87B9957E-845D-42F9-888E-F9FC768A978D}" presName="parentLin" presStyleCnt="0"/>
      <dgm:spPr/>
    </dgm:pt>
    <dgm:pt modelId="{237C8151-9036-4445-8583-BF4B7B727E13}" type="pres">
      <dgm:prSet presAssocID="{87B9957E-845D-42F9-888E-F9FC768A978D}" presName="parentLeftMargin" presStyleLbl="node1" presStyleIdx="0" presStyleCnt="4"/>
      <dgm:spPr/>
    </dgm:pt>
    <dgm:pt modelId="{BF6C292C-1DEC-40EE-BA00-E88E8AA38E09}" type="pres">
      <dgm:prSet presAssocID="{87B9957E-845D-42F9-888E-F9FC768A978D}" presName="parentText" presStyleLbl="node1" presStyleIdx="0" presStyleCnt="4" custScaleX="134783" custScaleY="255786">
        <dgm:presLayoutVars>
          <dgm:chMax val="0"/>
          <dgm:bulletEnabled val="1"/>
        </dgm:presLayoutVars>
      </dgm:prSet>
      <dgm:spPr/>
    </dgm:pt>
    <dgm:pt modelId="{DD8CF61D-0480-42C9-8C7E-F3081A8643C5}" type="pres">
      <dgm:prSet presAssocID="{87B9957E-845D-42F9-888E-F9FC768A978D}" presName="negativeSpace" presStyleCnt="0"/>
      <dgm:spPr/>
    </dgm:pt>
    <dgm:pt modelId="{F6E8CAED-0776-4D17-BAF3-E656D1065A80}" type="pres">
      <dgm:prSet presAssocID="{87B9957E-845D-42F9-888E-F9FC768A978D}" presName="childText" presStyleLbl="conFgAcc1" presStyleIdx="0" presStyleCnt="4">
        <dgm:presLayoutVars>
          <dgm:bulletEnabled val="1"/>
        </dgm:presLayoutVars>
      </dgm:prSet>
      <dgm:spPr/>
    </dgm:pt>
    <dgm:pt modelId="{8891335D-1987-4DE1-A512-93FF150C573C}" type="pres">
      <dgm:prSet presAssocID="{27213121-5729-4E42-8E97-A199A750A5E9}" presName="spaceBetweenRectangles" presStyleCnt="0"/>
      <dgm:spPr/>
    </dgm:pt>
    <dgm:pt modelId="{0E2007E0-DAE8-49B6-BBA9-ABDB3D653523}" type="pres">
      <dgm:prSet presAssocID="{D2D18600-D162-4EE4-9B43-82897C448405}" presName="parentLin" presStyleCnt="0"/>
      <dgm:spPr/>
    </dgm:pt>
    <dgm:pt modelId="{11A24CE9-3664-43C1-B3DA-582A6992ADA8}" type="pres">
      <dgm:prSet presAssocID="{D2D18600-D162-4EE4-9B43-82897C448405}" presName="parentLeftMargin" presStyleLbl="node1" presStyleIdx="0" presStyleCnt="4"/>
      <dgm:spPr/>
    </dgm:pt>
    <dgm:pt modelId="{D17D74B2-17A2-403C-AC6E-A164B1C9EE93}" type="pres">
      <dgm:prSet presAssocID="{D2D18600-D162-4EE4-9B43-82897C448405}" presName="parentText" presStyleLbl="node1" presStyleIdx="1" presStyleCnt="4" custScaleX="134783" custScaleY="255786">
        <dgm:presLayoutVars>
          <dgm:chMax val="0"/>
          <dgm:bulletEnabled val="1"/>
        </dgm:presLayoutVars>
      </dgm:prSet>
      <dgm:spPr/>
    </dgm:pt>
    <dgm:pt modelId="{D02679AE-A662-487F-99F5-996DDB92F83F}" type="pres">
      <dgm:prSet presAssocID="{D2D18600-D162-4EE4-9B43-82897C448405}" presName="negativeSpace" presStyleCnt="0"/>
      <dgm:spPr/>
    </dgm:pt>
    <dgm:pt modelId="{3A6E0B8D-9A2A-45A6-9493-CC7CCCD72C24}" type="pres">
      <dgm:prSet presAssocID="{D2D18600-D162-4EE4-9B43-82897C448405}" presName="childText" presStyleLbl="conFgAcc1" presStyleIdx="1" presStyleCnt="4">
        <dgm:presLayoutVars>
          <dgm:bulletEnabled val="1"/>
        </dgm:presLayoutVars>
      </dgm:prSet>
      <dgm:spPr/>
    </dgm:pt>
    <dgm:pt modelId="{E38F9272-67BD-476B-8C8B-B52C20D32E27}" type="pres">
      <dgm:prSet presAssocID="{1E885D4F-188D-4820-9107-8FCAB0943372}" presName="spaceBetweenRectangles" presStyleCnt="0"/>
      <dgm:spPr/>
    </dgm:pt>
    <dgm:pt modelId="{C8CD61F5-BBCA-4D8F-891B-7C178DC94034}" type="pres">
      <dgm:prSet presAssocID="{7812102A-24C0-4F8E-A859-75371EADB453}" presName="parentLin" presStyleCnt="0"/>
      <dgm:spPr/>
    </dgm:pt>
    <dgm:pt modelId="{0D8B9935-803F-4C49-A631-13A14D46ED9E}" type="pres">
      <dgm:prSet presAssocID="{7812102A-24C0-4F8E-A859-75371EADB453}" presName="parentLeftMargin" presStyleLbl="node1" presStyleIdx="1" presStyleCnt="4"/>
      <dgm:spPr/>
    </dgm:pt>
    <dgm:pt modelId="{8D90A7A3-6EC9-4020-9A40-2EB3EDF60C79}" type="pres">
      <dgm:prSet presAssocID="{7812102A-24C0-4F8E-A859-75371EADB453}" presName="parentText" presStyleLbl="node1" presStyleIdx="2" presStyleCnt="4" custScaleX="134783" custScaleY="255786">
        <dgm:presLayoutVars>
          <dgm:chMax val="0"/>
          <dgm:bulletEnabled val="1"/>
        </dgm:presLayoutVars>
      </dgm:prSet>
      <dgm:spPr/>
    </dgm:pt>
    <dgm:pt modelId="{DB06B79D-569A-4AB5-99C3-A4E9C9E520D7}" type="pres">
      <dgm:prSet presAssocID="{7812102A-24C0-4F8E-A859-75371EADB453}" presName="negativeSpace" presStyleCnt="0"/>
      <dgm:spPr/>
    </dgm:pt>
    <dgm:pt modelId="{E4EBE9AA-76D2-49E1-9F31-EC0FFAD5D952}" type="pres">
      <dgm:prSet presAssocID="{7812102A-24C0-4F8E-A859-75371EADB453}" presName="childText" presStyleLbl="conFgAcc1" presStyleIdx="2" presStyleCnt="4">
        <dgm:presLayoutVars>
          <dgm:bulletEnabled val="1"/>
        </dgm:presLayoutVars>
      </dgm:prSet>
      <dgm:spPr/>
    </dgm:pt>
    <dgm:pt modelId="{A344196B-CF00-4DAF-AE78-88F571EC051A}" type="pres">
      <dgm:prSet presAssocID="{14BC59DC-971A-459D-A8BD-BDD778047249}" presName="spaceBetweenRectangles" presStyleCnt="0"/>
      <dgm:spPr/>
    </dgm:pt>
    <dgm:pt modelId="{8052A481-4702-42DE-AEF2-99511E0A9836}" type="pres">
      <dgm:prSet presAssocID="{D574F853-C59F-4D54-88E7-736DAD9BF285}" presName="parentLin" presStyleCnt="0"/>
      <dgm:spPr/>
    </dgm:pt>
    <dgm:pt modelId="{94AB917A-F2ED-436B-A09D-29D30826FE3B}" type="pres">
      <dgm:prSet presAssocID="{D574F853-C59F-4D54-88E7-736DAD9BF285}" presName="parentLeftMargin" presStyleLbl="node1" presStyleIdx="2" presStyleCnt="4"/>
      <dgm:spPr/>
    </dgm:pt>
    <dgm:pt modelId="{96D65D70-3361-4B83-AB90-DB5BEDC7D7F8}" type="pres">
      <dgm:prSet presAssocID="{D574F853-C59F-4D54-88E7-736DAD9BF285}" presName="parentText" presStyleLbl="node1" presStyleIdx="3" presStyleCnt="4" custScaleX="135404" custScaleY="263260">
        <dgm:presLayoutVars>
          <dgm:chMax val="0"/>
          <dgm:bulletEnabled val="1"/>
        </dgm:presLayoutVars>
      </dgm:prSet>
      <dgm:spPr/>
    </dgm:pt>
    <dgm:pt modelId="{0C004089-19F7-42C1-9EBF-169D425E0D45}" type="pres">
      <dgm:prSet presAssocID="{D574F853-C59F-4D54-88E7-736DAD9BF285}" presName="negativeSpace" presStyleCnt="0"/>
      <dgm:spPr/>
    </dgm:pt>
    <dgm:pt modelId="{F4929D0E-E2DC-43FA-B98F-60B2C6E7D50D}" type="pres">
      <dgm:prSet presAssocID="{D574F853-C59F-4D54-88E7-736DAD9BF285}" presName="childText" presStyleLbl="conFgAcc1" presStyleIdx="3" presStyleCnt="4">
        <dgm:presLayoutVars>
          <dgm:bulletEnabled val="1"/>
        </dgm:presLayoutVars>
      </dgm:prSet>
      <dgm:spPr/>
    </dgm:pt>
  </dgm:ptLst>
  <dgm:cxnLst>
    <dgm:cxn modelId="{D2199C3A-7619-47E9-A78A-605C69C6478C}" srcId="{F413449D-B88D-4743-8D08-4EFC587C23BD}" destId="{D574F853-C59F-4D54-88E7-736DAD9BF285}" srcOrd="3" destOrd="0" parTransId="{499C6B7D-0C89-476D-99A7-06D1F361B454}" sibTransId="{4AE04E83-A061-4F37-8388-A367A71F8E4F}"/>
    <dgm:cxn modelId="{35E4293E-F913-4975-B677-5D083A7186B3}" srcId="{F413449D-B88D-4743-8D08-4EFC587C23BD}" destId="{87B9957E-845D-42F9-888E-F9FC768A978D}" srcOrd="0" destOrd="0" parTransId="{80BAA894-F9A9-442B-9231-EB4C4EAC6548}" sibTransId="{27213121-5729-4E42-8E97-A199A750A5E9}"/>
    <dgm:cxn modelId="{8659645C-A854-481F-997B-132BAA0DACE5}" srcId="{F413449D-B88D-4743-8D08-4EFC587C23BD}" destId="{7812102A-24C0-4F8E-A859-75371EADB453}" srcOrd="2" destOrd="0" parTransId="{F321C450-9D13-4ED4-BFA8-457550E71E45}" sibTransId="{14BC59DC-971A-459D-A8BD-BDD778047249}"/>
    <dgm:cxn modelId="{DDA28A53-7067-4218-BEE4-1C917945FF5B}" type="presOf" srcId="{D574F853-C59F-4D54-88E7-736DAD9BF285}" destId="{94AB917A-F2ED-436B-A09D-29D30826FE3B}" srcOrd="0" destOrd="0" presId="urn:microsoft.com/office/officeart/2005/8/layout/list1"/>
    <dgm:cxn modelId="{D614C953-E5C6-4662-B8A6-DA5E0264E838}" type="presOf" srcId="{7812102A-24C0-4F8E-A859-75371EADB453}" destId="{8D90A7A3-6EC9-4020-9A40-2EB3EDF60C79}" srcOrd="1" destOrd="0" presId="urn:microsoft.com/office/officeart/2005/8/layout/list1"/>
    <dgm:cxn modelId="{6B688D74-F40F-4515-94DD-D123783F2912}" type="presOf" srcId="{7812102A-24C0-4F8E-A859-75371EADB453}" destId="{0D8B9935-803F-4C49-A631-13A14D46ED9E}" srcOrd="0" destOrd="0" presId="urn:microsoft.com/office/officeart/2005/8/layout/list1"/>
    <dgm:cxn modelId="{6515FE7A-2A85-432E-B99E-675FE48015ED}" type="presOf" srcId="{D574F853-C59F-4D54-88E7-736DAD9BF285}" destId="{96D65D70-3361-4B83-AB90-DB5BEDC7D7F8}" srcOrd="1" destOrd="0" presId="urn:microsoft.com/office/officeart/2005/8/layout/list1"/>
    <dgm:cxn modelId="{8D1363A3-A790-4BEE-8D46-538E654E26BB}" type="presOf" srcId="{D2D18600-D162-4EE4-9B43-82897C448405}" destId="{11A24CE9-3664-43C1-B3DA-582A6992ADA8}" srcOrd="0" destOrd="0" presId="urn:microsoft.com/office/officeart/2005/8/layout/list1"/>
    <dgm:cxn modelId="{A6B84DB2-8908-41AA-AACC-17AFE79BD952}" type="presOf" srcId="{87B9957E-845D-42F9-888E-F9FC768A978D}" destId="{BF6C292C-1DEC-40EE-BA00-E88E8AA38E09}" srcOrd="1" destOrd="0" presId="urn:microsoft.com/office/officeart/2005/8/layout/list1"/>
    <dgm:cxn modelId="{30E3B2B6-4D9C-4E0D-9655-AF0E501F4D9F}" type="presOf" srcId="{87B9957E-845D-42F9-888E-F9FC768A978D}" destId="{237C8151-9036-4445-8583-BF4B7B727E13}" srcOrd="0" destOrd="0" presId="urn:microsoft.com/office/officeart/2005/8/layout/list1"/>
    <dgm:cxn modelId="{349773CB-B9C2-4242-85F5-520F0CC703EE}" srcId="{F413449D-B88D-4743-8D08-4EFC587C23BD}" destId="{D2D18600-D162-4EE4-9B43-82897C448405}" srcOrd="1" destOrd="0" parTransId="{30801691-5967-4445-A04B-A8ED56CAC0DC}" sibTransId="{1E885D4F-188D-4820-9107-8FCAB0943372}"/>
    <dgm:cxn modelId="{692C7BDC-DC3A-4A7A-A34C-53C6603346CF}" type="presOf" srcId="{F413449D-B88D-4743-8D08-4EFC587C23BD}" destId="{D70C9273-08C9-4D8E-863A-47EBBEB3CCD2}" srcOrd="0" destOrd="0" presId="urn:microsoft.com/office/officeart/2005/8/layout/list1"/>
    <dgm:cxn modelId="{4F5B84F9-AB9C-4E39-B213-2EB0D0E62920}" type="presOf" srcId="{D2D18600-D162-4EE4-9B43-82897C448405}" destId="{D17D74B2-17A2-403C-AC6E-A164B1C9EE93}" srcOrd="1" destOrd="0" presId="urn:microsoft.com/office/officeart/2005/8/layout/list1"/>
    <dgm:cxn modelId="{B6ABC3B3-FC78-4CF6-A065-DB29DE85ACD4}" type="presParOf" srcId="{D70C9273-08C9-4D8E-863A-47EBBEB3CCD2}" destId="{5DA4EAC9-7EDE-40D2-91CF-7939B625F47D}" srcOrd="0" destOrd="0" presId="urn:microsoft.com/office/officeart/2005/8/layout/list1"/>
    <dgm:cxn modelId="{89983ECD-E360-48A3-B7E8-E6BA5D16FFF6}" type="presParOf" srcId="{5DA4EAC9-7EDE-40D2-91CF-7939B625F47D}" destId="{237C8151-9036-4445-8583-BF4B7B727E13}" srcOrd="0" destOrd="0" presId="urn:microsoft.com/office/officeart/2005/8/layout/list1"/>
    <dgm:cxn modelId="{9FF81B1B-F256-4B72-A053-8E96452C7275}" type="presParOf" srcId="{5DA4EAC9-7EDE-40D2-91CF-7939B625F47D}" destId="{BF6C292C-1DEC-40EE-BA00-E88E8AA38E09}" srcOrd="1" destOrd="0" presId="urn:microsoft.com/office/officeart/2005/8/layout/list1"/>
    <dgm:cxn modelId="{07E6DB2C-AD7D-4F09-8651-45EDF150A6FA}" type="presParOf" srcId="{D70C9273-08C9-4D8E-863A-47EBBEB3CCD2}" destId="{DD8CF61D-0480-42C9-8C7E-F3081A8643C5}" srcOrd="1" destOrd="0" presId="urn:microsoft.com/office/officeart/2005/8/layout/list1"/>
    <dgm:cxn modelId="{C44E4C5C-62A2-4253-A1A9-88B061B3C460}" type="presParOf" srcId="{D70C9273-08C9-4D8E-863A-47EBBEB3CCD2}" destId="{F6E8CAED-0776-4D17-BAF3-E656D1065A80}" srcOrd="2" destOrd="0" presId="urn:microsoft.com/office/officeart/2005/8/layout/list1"/>
    <dgm:cxn modelId="{8E2504A1-2D8E-46F5-9329-4194783EA90B}" type="presParOf" srcId="{D70C9273-08C9-4D8E-863A-47EBBEB3CCD2}" destId="{8891335D-1987-4DE1-A512-93FF150C573C}" srcOrd="3" destOrd="0" presId="urn:microsoft.com/office/officeart/2005/8/layout/list1"/>
    <dgm:cxn modelId="{E8639CCD-3E00-4BD4-B8E2-261CF82B8520}" type="presParOf" srcId="{D70C9273-08C9-4D8E-863A-47EBBEB3CCD2}" destId="{0E2007E0-DAE8-49B6-BBA9-ABDB3D653523}" srcOrd="4" destOrd="0" presId="urn:microsoft.com/office/officeart/2005/8/layout/list1"/>
    <dgm:cxn modelId="{679CFED8-5828-4E09-A151-9D4AD4F054EF}" type="presParOf" srcId="{0E2007E0-DAE8-49B6-BBA9-ABDB3D653523}" destId="{11A24CE9-3664-43C1-B3DA-582A6992ADA8}" srcOrd="0" destOrd="0" presId="urn:microsoft.com/office/officeart/2005/8/layout/list1"/>
    <dgm:cxn modelId="{51EDC9F1-3C6D-448F-812C-6C73010B0747}" type="presParOf" srcId="{0E2007E0-DAE8-49B6-BBA9-ABDB3D653523}" destId="{D17D74B2-17A2-403C-AC6E-A164B1C9EE93}" srcOrd="1" destOrd="0" presId="urn:microsoft.com/office/officeart/2005/8/layout/list1"/>
    <dgm:cxn modelId="{CC3EE889-79D7-453C-9737-A43440FF4786}" type="presParOf" srcId="{D70C9273-08C9-4D8E-863A-47EBBEB3CCD2}" destId="{D02679AE-A662-487F-99F5-996DDB92F83F}" srcOrd="5" destOrd="0" presId="urn:microsoft.com/office/officeart/2005/8/layout/list1"/>
    <dgm:cxn modelId="{9677F7E8-3BF9-465D-9C5A-1425336B55BF}" type="presParOf" srcId="{D70C9273-08C9-4D8E-863A-47EBBEB3CCD2}" destId="{3A6E0B8D-9A2A-45A6-9493-CC7CCCD72C24}" srcOrd="6" destOrd="0" presId="urn:microsoft.com/office/officeart/2005/8/layout/list1"/>
    <dgm:cxn modelId="{17B25820-4258-401F-B0CB-4524F1ED60E6}" type="presParOf" srcId="{D70C9273-08C9-4D8E-863A-47EBBEB3CCD2}" destId="{E38F9272-67BD-476B-8C8B-B52C20D32E27}" srcOrd="7" destOrd="0" presId="urn:microsoft.com/office/officeart/2005/8/layout/list1"/>
    <dgm:cxn modelId="{1816A249-CC5D-4D87-8D04-9F298FFA4FC9}" type="presParOf" srcId="{D70C9273-08C9-4D8E-863A-47EBBEB3CCD2}" destId="{C8CD61F5-BBCA-4D8F-891B-7C178DC94034}" srcOrd="8" destOrd="0" presId="urn:microsoft.com/office/officeart/2005/8/layout/list1"/>
    <dgm:cxn modelId="{E76965D7-7DA7-4880-967E-F60E676D4AEA}" type="presParOf" srcId="{C8CD61F5-BBCA-4D8F-891B-7C178DC94034}" destId="{0D8B9935-803F-4C49-A631-13A14D46ED9E}" srcOrd="0" destOrd="0" presId="urn:microsoft.com/office/officeart/2005/8/layout/list1"/>
    <dgm:cxn modelId="{0CB0ADE0-C53D-4E90-A211-3780D5DD66AC}" type="presParOf" srcId="{C8CD61F5-BBCA-4D8F-891B-7C178DC94034}" destId="{8D90A7A3-6EC9-4020-9A40-2EB3EDF60C79}" srcOrd="1" destOrd="0" presId="urn:microsoft.com/office/officeart/2005/8/layout/list1"/>
    <dgm:cxn modelId="{C10017DF-065A-4269-A2ED-194DB8931129}" type="presParOf" srcId="{D70C9273-08C9-4D8E-863A-47EBBEB3CCD2}" destId="{DB06B79D-569A-4AB5-99C3-A4E9C9E520D7}" srcOrd="9" destOrd="0" presId="urn:microsoft.com/office/officeart/2005/8/layout/list1"/>
    <dgm:cxn modelId="{5CDD71A9-00A8-4DB8-BDEB-1F74B3FF294C}" type="presParOf" srcId="{D70C9273-08C9-4D8E-863A-47EBBEB3CCD2}" destId="{E4EBE9AA-76D2-49E1-9F31-EC0FFAD5D952}" srcOrd="10" destOrd="0" presId="urn:microsoft.com/office/officeart/2005/8/layout/list1"/>
    <dgm:cxn modelId="{A3E9EE6F-8E0A-4D7C-A8E8-585E4B2594D8}" type="presParOf" srcId="{D70C9273-08C9-4D8E-863A-47EBBEB3CCD2}" destId="{A344196B-CF00-4DAF-AE78-88F571EC051A}" srcOrd="11" destOrd="0" presId="urn:microsoft.com/office/officeart/2005/8/layout/list1"/>
    <dgm:cxn modelId="{1F7AE93C-489E-4FAF-847A-32FA45B96BFF}" type="presParOf" srcId="{D70C9273-08C9-4D8E-863A-47EBBEB3CCD2}" destId="{8052A481-4702-42DE-AEF2-99511E0A9836}" srcOrd="12" destOrd="0" presId="urn:microsoft.com/office/officeart/2005/8/layout/list1"/>
    <dgm:cxn modelId="{E2896A68-4B0E-4EAC-8900-B2F48F784602}" type="presParOf" srcId="{8052A481-4702-42DE-AEF2-99511E0A9836}" destId="{94AB917A-F2ED-436B-A09D-29D30826FE3B}" srcOrd="0" destOrd="0" presId="urn:microsoft.com/office/officeart/2005/8/layout/list1"/>
    <dgm:cxn modelId="{C8D16EDF-29F5-4277-B35A-A7DC4D0F3C0B}" type="presParOf" srcId="{8052A481-4702-42DE-AEF2-99511E0A9836}" destId="{96D65D70-3361-4B83-AB90-DB5BEDC7D7F8}" srcOrd="1" destOrd="0" presId="urn:microsoft.com/office/officeart/2005/8/layout/list1"/>
    <dgm:cxn modelId="{B8192753-D54C-407E-8BF0-E74C1F9E6F1C}" type="presParOf" srcId="{D70C9273-08C9-4D8E-863A-47EBBEB3CCD2}" destId="{0C004089-19F7-42C1-9EBF-169D425E0D45}" srcOrd="13" destOrd="0" presId="urn:microsoft.com/office/officeart/2005/8/layout/list1"/>
    <dgm:cxn modelId="{24326BB6-3850-442C-BAA6-7AA878B73449}" type="presParOf" srcId="{D70C9273-08C9-4D8E-863A-47EBBEB3CCD2}" destId="{F4929D0E-E2DC-43FA-B98F-60B2C6E7D50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1F8382-2B26-41B1-B0F0-696C9FD9DE9E}" type="doc">
      <dgm:prSet loTypeId="urn:microsoft.com/office/officeart/2009/3/layout/StepUpProcess" loCatId="process" qsTypeId="urn:microsoft.com/office/officeart/2005/8/quickstyle/simple1" qsCatId="simple" csTypeId="urn:microsoft.com/office/officeart/2005/8/colors/accent0_2" csCatId="mainScheme" phldr="1"/>
      <dgm:spPr/>
      <dgm:t>
        <a:bodyPr/>
        <a:lstStyle/>
        <a:p>
          <a:endParaRPr lang="es-EC"/>
        </a:p>
      </dgm:t>
    </dgm:pt>
    <dgm:pt modelId="{81F0B750-DE84-44C2-864C-7228D6A0733B}">
      <dgm:prSet phldrT="[Texto]" custT="1"/>
      <dgm:spPr/>
      <dgm:t>
        <a:bodyPr/>
        <a:lstStyle/>
        <a:p>
          <a:pPr algn="just"/>
          <a:r>
            <a:rPr lang="es-EC" sz="1100" b="1" dirty="0">
              <a:latin typeface="Century Gothic" panose="020B0502020202020204" pitchFamily="34" charset="0"/>
            </a:rPr>
            <a:t>Adam Smith:</a:t>
          </a:r>
          <a:r>
            <a:rPr lang="es-EC" sz="1100" dirty="0">
              <a:latin typeface="Century Gothic" panose="020B0502020202020204" pitchFamily="34" charset="0"/>
            </a:rPr>
            <a:t> Especialización y división de trabajo entre individuos</a:t>
          </a:r>
        </a:p>
        <a:p>
          <a:pPr algn="l"/>
          <a:r>
            <a:rPr lang="es-EC" sz="1100" b="1" dirty="0">
              <a:latin typeface="Century Gothic" panose="020B0502020202020204" pitchFamily="34" charset="0"/>
            </a:rPr>
            <a:t>David Ricardo: </a:t>
          </a:r>
          <a:endParaRPr lang="es-EC" sz="1100" dirty="0">
            <a:latin typeface="Century Gothic" panose="020B0502020202020204" pitchFamily="34" charset="0"/>
          </a:endParaRPr>
        </a:p>
        <a:p>
          <a:pPr algn="just"/>
          <a:r>
            <a:rPr lang="es-EC" sz="1100" dirty="0">
              <a:latin typeface="Century Gothic" panose="020B0502020202020204" pitchFamily="34" charset="0"/>
            </a:rPr>
            <a:t>A mayor esfuerzo de producir un bien mayor es el costo de mismo.</a:t>
          </a:r>
        </a:p>
      </dgm:t>
    </dgm:pt>
    <dgm:pt modelId="{D210BDB8-C6DB-48EC-BA6D-0E41EDACE9F0}" type="parTrans" cxnId="{B1A68010-DD3A-4003-B43C-1F4DF372110E}">
      <dgm:prSet/>
      <dgm:spPr/>
      <dgm:t>
        <a:bodyPr/>
        <a:lstStyle/>
        <a:p>
          <a:endParaRPr lang="es-EC" sz="2400">
            <a:latin typeface="Century Gothic" panose="020B0502020202020204" pitchFamily="34" charset="0"/>
          </a:endParaRPr>
        </a:p>
      </dgm:t>
    </dgm:pt>
    <dgm:pt modelId="{17AEB6F3-27F0-455D-A646-B8D4F48570FD}" type="sibTrans" cxnId="{B1A68010-DD3A-4003-B43C-1F4DF372110E}">
      <dgm:prSet/>
      <dgm:spPr/>
      <dgm:t>
        <a:bodyPr/>
        <a:lstStyle/>
        <a:p>
          <a:endParaRPr lang="es-EC" sz="2400">
            <a:latin typeface="Century Gothic" panose="020B0502020202020204" pitchFamily="34" charset="0"/>
          </a:endParaRPr>
        </a:p>
      </dgm:t>
    </dgm:pt>
    <dgm:pt modelId="{94C8C0B2-02B5-4367-8B68-972995686A59}">
      <dgm:prSet phldrT="[Texto]" custT="1"/>
      <dgm:spPr/>
      <dgm:t>
        <a:bodyPr/>
        <a:lstStyle/>
        <a:p>
          <a:r>
            <a:rPr lang="es-EC" sz="1600" b="1" dirty="0">
              <a:latin typeface="Century Gothic" panose="020B0502020202020204" pitchFamily="34" charset="0"/>
            </a:rPr>
            <a:t>TEORÍA CLÁSICA 1776</a:t>
          </a:r>
        </a:p>
      </dgm:t>
    </dgm:pt>
    <dgm:pt modelId="{55913AF5-FEE8-43CB-8A8B-F5A5E0ECD761}" type="parTrans" cxnId="{05174A7D-95D4-4A28-9309-49C7B38B9B6E}">
      <dgm:prSet/>
      <dgm:spPr/>
      <dgm:t>
        <a:bodyPr/>
        <a:lstStyle/>
        <a:p>
          <a:endParaRPr lang="es-EC" sz="2400">
            <a:latin typeface="Century Gothic" panose="020B0502020202020204" pitchFamily="34" charset="0"/>
          </a:endParaRPr>
        </a:p>
      </dgm:t>
    </dgm:pt>
    <dgm:pt modelId="{BE324D0D-4D09-447F-85F9-8E14412EB7C2}" type="sibTrans" cxnId="{05174A7D-95D4-4A28-9309-49C7B38B9B6E}">
      <dgm:prSet/>
      <dgm:spPr/>
      <dgm:t>
        <a:bodyPr/>
        <a:lstStyle/>
        <a:p>
          <a:endParaRPr lang="es-EC" sz="2400">
            <a:latin typeface="Century Gothic" panose="020B0502020202020204" pitchFamily="34" charset="0"/>
          </a:endParaRPr>
        </a:p>
      </dgm:t>
    </dgm:pt>
    <dgm:pt modelId="{0DD1359F-612B-426F-989E-8070DF2A91BB}">
      <dgm:prSet phldrT="[Texto]" custT="1"/>
      <dgm:spPr/>
      <dgm:t>
        <a:bodyPr/>
        <a:lstStyle/>
        <a:p>
          <a:pPr algn="l"/>
          <a:r>
            <a:rPr lang="es-EC" sz="1100" b="1" dirty="0">
              <a:latin typeface="Century Gothic" panose="020B0502020202020204" pitchFamily="34" charset="0"/>
            </a:rPr>
            <a:t>Carl Menger: </a:t>
          </a:r>
          <a:r>
            <a:rPr lang="es-EC" sz="1100" dirty="0">
              <a:latin typeface="Century Gothic" panose="020B0502020202020204" pitchFamily="34" charset="0"/>
            </a:rPr>
            <a:t>Lo más importante es el individuo, por sus necesidades.</a:t>
          </a:r>
        </a:p>
        <a:p>
          <a:pPr algn="l"/>
          <a:r>
            <a:rPr lang="es-EC" sz="1100" b="1" dirty="0">
              <a:latin typeface="Century Gothic" panose="020B0502020202020204" pitchFamily="34" charset="0"/>
            </a:rPr>
            <a:t>Alfred Marshal: </a:t>
          </a:r>
          <a:endParaRPr lang="es-EC" sz="1100" dirty="0">
            <a:latin typeface="Century Gothic" panose="020B0502020202020204" pitchFamily="34" charset="0"/>
          </a:endParaRPr>
        </a:p>
        <a:p>
          <a:pPr algn="l"/>
          <a:r>
            <a:rPr lang="es-EC" sz="1100" dirty="0">
              <a:latin typeface="Century Gothic" panose="020B0502020202020204" pitchFamily="34" charset="0"/>
            </a:rPr>
            <a:t>Análisis microeconómico de la formación de precios, distribución de las rentas y economías de escala s incluyendo modelos matemáticos.</a:t>
          </a:r>
        </a:p>
      </dgm:t>
    </dgm:pt>
    <dgm:pt modelId="{D9F8A5ED-286C-46F1-8EB9-F01BAB6713A9}" type="parTrans" cxnId="{E1C82540-5746-4FD1-9B87-64AC098F6456}">
      <dgm:prSet/>
      <dgm:spPr/>
      <dgm:t>
        <a:bodyPr/>
        <a:lstStyle/>
        <a:p>
          <a:endParaRPr lang="es-EC" sz="2400">
            <a:latin typeface="Century Gothic" panose="020B0502020202020204" pitchFamily="34" charset="0"/>
          </a:endParaRPr>
        </a:p>
      </dgm:t>
    </dgm:pt>
    <dgm:pt modelId="{AB54F395-B7FA-4CCC-8EE4-BE9210D92DCC}" type="sibTrans" cxnId="{E1C82540-5746-4FD1-9B87-64AC098F6456}">
      <dgm:prSet/>
      <dgm:spPr/>
      <dgm:t>
        <a:bodyPr/>
        <a:lstStyle/>
        <a:p>
          <a:endParaRPr lang="es-EC" sz="2400">
            <a:latin typeface="Century Gothic" panose="020B0502020202020204" pitchFamily="34" charset="0"/>
          </a:endParaRPr>
        </a:p>
      </dgm:t>
    </dgm:pt>
    <dgm:pt modelId="{D6524D99-E78F-4AA1-BFB9-0AE998E1CA4A}">
      <dgm:prSet phldrT="[Texto]" custT="1"/>
      <dgm:spPr/>
      <dgm:t>
        <a:bodyPr/>
        <a:lstStyle/>
        <a:p>
          <a:r>
            <a:rPr lang="es-EC" sz="1600" b="1" dirty="0">
              <a:latin typeface="Century Gothic" panose="020B0502020202020204" pitchFamily="34" charset="0"/>
            </a:rPr>
            <a:t>TEORÍA NEOCLÁSICA 1871</a:t>
          </a:r>
        </a:p>
      </dgm:t>
    </dgm:pt>
    <dgm:pt modelId="{A3133808-610E-48C4-8F86-DB0785F9B7AD}" type="parTrans" cxnId="{0FDC5E54-2F1D-4491-BC38-1013D92BF2D9}">
      <dgm:prSet/>
      <dgm:spPr/>
      <dgm:t>
        <a:bodyPr/>
        <a:lstStyle/>
        <a:p>
          <a:endParaRPr lang="es-EC" sz="2400">
            <a:latin typeface="Century Gothic" panose="020B0502020202020204" pitchFamily="34" charset="0"/>
          </a:endParaRPr>
        </a:p>
      </dgm:t>
    </dgm:pt>
    <dgm:pt modelId="{7B10488A-2629-4095-BE68-DA027412C61A}" type="sibTrans" cxnId="{0FDC5E54-2F1D-4491-BC38-1013D92BF2D9}">
      <dgm:prSet/>
      <dgm:spPr/>
      <dgm:t>
        <a:bodyPr/>
        <a:lstStyle/>
        <a:p>
          <a:endParaRPr lang="es-EC" sz="2400">
            <a:latin typeface="Century Gothic" panose="020B0502020202020204" pitchFamily="34" charset="0"/>
          </a:endParaRPr>
        </a:p>
      </dgm:t>
    </dgm:pt>
    <dgm:pt modelId="{D9A0E5F7-CB10-4F86-A967-B6FA1783F2C2}">
      <dgm:prSet phldrT="[Texto]" custT="1"/>
      <dgm:spPr/>
      <dgm:t>
        <a:bodyPr/>
        <a:lstStyle/>
        <a:p>
          <a:r>
            <a:rPr lang="es-EC" sz="1100" b="1" dirty="0">
              <a:latin typeface="Century Gothic" panose="020B0502020202020204" pitchFamily="34" charset="0"/>
            </a:rPr>
            <a:t>Teoría general del empleo, interés y dinero: </a:t>
          </a:r>
          <a:endParaRPr lang="es-EC" sz="1100" dirty="0">
            <a:latin typeface="Century Gothic" panose="020B0502020202020204" pitchFamily="34" charset="0"/>
          </a:endParaRPr>
        </a:p>
        <a:p>
          <a:r>
            <a:rPr lang="es-EC" sz="1100" dirty="0">
              <a:latin typeface="Century Gothic" panose="020B0502020202020204" pitchFamily="34" charset="0"/>
            </a:rPr>
            <a:t>Intervención del gobierno  aplicando políticas fiscales.</a:t>
          </a:r>
        </a:p>
      </dgm:t>
    </dgm:pt>
    <dgm:pt modelId="{35DDEF94-1D5A-4DDE-8E0E-1723525CDDD2}" type="parTrans" cxnId="{CE250FDE-72F5-4F7C-9887-A7AFA8F9DBA5}">
      <dgm:prSet/>
      <dgm:spPr/>
      <dgm:t>
        <a:bodyPr/>
        <a:lstStyle/>
        <a:p>
          <a:endParaRPr lang="es-EC" sz="2400">
            <a:latin typeface="Century Gothic" panose="020B0502020202020204" pitchFamily="34" charset="0"/>
          </a:endParaRPr>
        </a:p>
      </dgm:t>
    </dgm:pt>
    <dgm:pt modelId="{B00E2EEA-AD39-41F4-8B5A-5674BF97CE68}" type="sibTrans" cxnId="{CE250FDE-72F5-4F7C-9887-A7AFA8F9DBA5}">
      <dgm:prSet/>
      <dgm:spPr/>
      <dgm:t>
        <a:bodyPr/>
        <a:lstStyle/>
        <a:p>
          <a:endParaRPr lang="es-EC" sz="2400">
            <a:latin typeface="Century Gothic" panose="020B0502020202020204" pitchFamily="34" charset="0"/>
          </a:endParaRPr>
        </a:p>
      </dgm:t>
    </dgm:pt>
    <dgm:pt modelId="{C123369A-182D-4752-B008-384F85AD57A5}">
      <dgm:prSet phldrT="[Texto]" custT="1"/>
      <dgm:spPr/>
      <dgm:t>
        <a:bodyPr/>
        <a:lstStyle/>
        <a:p>
          <a:r>
            <a:rPr lang="es-EC" sz="1600" b="1" dirty="0">
              <a:latin typeface="Century Gothic" panose="020B0502020202020204" pitchFamily="34" charset="0"/>
            </a:rPr>
            <a:t>TEORÍA KEYNESIANA 1936</a:t>
          </a:r>
        </a:p>
      </dgm:t>
    </dgm:pt>
    <dgm:pt modelId="{D1A3F4FD-B8FB-4D3A-8B11-10613D789AB4}" type="parTrans" cxnId="{AC7241FD-8DA8-493B-BC9F-BF73A1DD2BD9}">
      <dgm:prSet/>
      <dgm:spPr/>
      <dgm:t>
        <a:bodyPr/>
        <a:lstStyle/>
        <a:p>
          <a:endParaRPr lang="es-EC" sz="2400">
            <a:latin typeface="Century Gothic" panose="020B0502020202020204" pitchFamily="34" charset="0"/>
          </a:endParaRPr>
        </a:p>
      </dgm:t>
    </dgm:pt>
    <dgm:pt modelId="{F8EC17B0-6FD3-451D-9908-DD2CC16570D4}" type="sibTrans" cxnId="{AC7241FD-8DA8-493B-BC9F-BF73A1DD2BD9}">
      <dgm:prSet/>
      <dgm:spPr/>
      <dgm:t>
        <a:bodyPr/>
        <a:lstStyle/>
        <a:p>
          <a:endParaRPr lang="es-EC" sz="2400">
            <a:latin typeface="Century Gothic" panose="020B0502020202020204" pitchFamily="34" charset="0"/>
          </a:endParaRPr>
        </a:p>
      </dgm:t>
    </dgm:pt>
    <dgm:pt modelId="{20738141-C826-4596-91FB-0A2D0DD81E06}">
      <dgm:prSet phldrT="[Texto]" custT="1"/>
      <dgm:spPr/>
      <dgm:t>
        <a:bodyPr/>
        <a:lstStyle/>
        <a:p>
          <a:r>
            <a:rPr lang="es-EC" sz="1600" b="1" dirty="0">
              <a:latin typeface="Century Gothic" panose="020B0502020202020204" pitchFamily="34" charset="0"/>
            </a:rPr>
            <a:t>TEORÍA DEL DINERO Y CRÉDITO 1960</a:t>
          </a:r>
        </a:p>
      </dgm:t>
    </dgm:pt>
    <dgm:pt modelId="{15463510-3641-452E-8392-482109696083}" type="parTrans" cxnId="{C5C0C3F1-E7C3-4687-BC2D-796AC17AF3BE}">
      <dgm:prSet/>
      <dgm:spPr/>
      <dgm:t>
        <a:bodyPr/>
        <a:lstStyle/>
        <a:p>
          <a:endParaRPr lang="es-EC" sz="2400">
            <a:latin typeface="Century Gothic" panose="020B0502020202020204" pitchFamily="34" charset="0"/>
          </a:endParaRPr>
        </a:p>
      </dgm:t>
    </dgm:pt>
    <dgm:pt modelId="{338D6417-FE94-4400-BBE9-CBD30E294853}" type="sibTrans" cxnId="{C5C0C3F1-E7C3-4687-BC2D-796AC17AF3BE}">
      <dgm:prSet/>
      <dgm:spPr/>
      <dgm:t>
        <a:bodyPr/>
        <a:lstStyle/>
        <a:p>
          <a:endParaRPr lang="es-EC" sz="2400">
            <a:latin typeface="Century Gothic" panose="020B0502020202020204" pitchFamily="34" charset="0"/>
          </a:endParaRPr>
        </a:p>
      </dgm:t>
    </dgm:pt>
    <dgm:pt modelId="{24CB809F-9DF2-4F31-832D-42265C5E63B3}">
      <dgm:prSet phldrT="[Texto]" custT="1"/>
      <dgm:spPr/>
      <dgm:t>
        <a:bodyPr/>
        <a:lstStyle/>
        <a:p>
          <a:r>
            <a:rPr lang="es-EC" sz="1600" b="1" dirty="0">
              <a:latin typeface="Century Gothic" panose="020B0502020202020204" pitchFamily="34" charset="0"/>
            </a:rPr>
            <a:t>TEORÍA MONETARISTA 1956</a:t>
          </a:r>
        </a:p>
      </dgm:t>
    </dgm:pt>
    <dgm:pt modelId="{B8E3E1BC-C5B6-4FC2-AE53-6F096A19301C}" type="parTrans" cxnId="{2484839D-075B-4181-805A-8907308B6B4D}">
      <dgm:prSet/>
      <dgm:spPr/>
      <dgm:t>
        <a:bodyPr/>
        <a:lstStyle/>
        <a:p>
          <a:endParaRPr lang="es-EC" sz="2400">
            <a:latin typeface="Century Gothic" panose="020B0502020202020204" pitchFamily="34" charset="0"/>
          </a:endParaRPr>
        </a:p>
      </dgm:t>
    </dgm:pt>
    <dgm:pt modelId="{B10814CC-8898-4572-A934-A1816B8A4185}" type="sibTrans" cxnId="{2484839D-075B-4181-805A-8907308B6B4D}">
      <dgm:prSet/>
      <dgm:spPr/>
      <dgm:t>
        <a:bodyPr/>
        <a:lstStyle/>
        <a:p>
          <a:endParaRPr lang="es-EC" sz="2400">
            <a:latin typeface="Century Gothic" panose="020B0502020202020204" pitchFamily="34" charset="0"/>
          </a:endParaRPr>
        </a:p>
      </dgm:t>
    </dgm:pt>
    <dgm:pt modelId="{CE4F689A-B1A5-4218-A404-B51B1455CFF1}">
      <dgm:prSet phldrT="[Texto]" custT="1"/>
      <dgm:spPr/>
      <dgm:t>
        <a:bodyPr/>
        <a:lstStyle/>
        <a:p>
          <a:pPr algn="l"/>
          <a:r>
            <a:rPr lang="es-EC" sz="1100" b="1" dirty="0">
              <a:latin typeface="Century Gothic" panose="020B0502020202020204" pitchFamily="34" charset="0"/>
            </a:rPr>
            <a:t>Milton Friedman: </a:t>
          </a:r>
          <a:endParaRPr lang="es-EC" sz="1100" dirty="0">
            <a:latin typeface="Century Gothic" panose="020B0502020202020204" pitchFamily="34" charset="0"/>
          </a:endParaRPr>
        </a:p>
        <a:p>
          <a:pPr algn="l"/>
          <a:r>
            <a:rPr lang="es-EC" sz="1100" dirty="0">
              <a:latin typeface="Century Gothic" panose="020B0502020202020204" pitchFamily="34" charset="0"/>
            </a:rPr>
            <a:t>Las economías mundiales respaldan el manejo del dinero a nivel del Estado por medio de las tasas de interés inicia el dinero convertible.</a:t>
          </a:r>
        </a:p>
      </dgm:t>
    </dgm:pt>
    <dgm:pt modelId="{BF15C4E8-5520-4B89-A197-C03E744E834E}" type="parTrans" cxnId="{A35C6CBF-24EE-4C74-9426-64BC578F6626}">
      <dgm:prSet/>
      <dgm:spPr/>
      <dgm:t>
        <a:bodyPr/>
        <a:lstStyle/>
        <a:p>
          <a:endParaRPr lang="es-EC" sz="2400">
            <a:latin typeface="Century Gothic" panose="020B0502020202020204" pitchFamily="34" charset="0"/>
          </a:endParaRPr>
        </a:p>
      </dgm:t>
    </dgm:pt>
    <dgm:pt modelId="{6FC50FC0-58EC-495C-A023-62536A10F5F1}" type="sibTrans" cxnId="{A35C6CBF-24EE-4C74-9426-64BC578F6626}">
      <dgm:prSet/>
      <dgm:spPr/>
      <dgm:t>
        <a:bodyPr/>
        <a:lstStyle/>
        <a:p>
          <a:endParaRPr lang="es-EC" sz="2400">
            <a:latin typeface="Century Gothic" panose="020B0502020202020204" pitchFamily="34" charset="0"/>
          </a:endParaRPr>
        </a:p>
      </dgm:t>
    </dgm:pt>
    <dgm:pt modelId="{D21B3858-E2BA-46D7-A7E5-8A2802E42791}">
      <dgm:prSet phldrT="[Texto]" custT="1"/>
      <dgm:spPr/>
      <dgm:t>
        <a:bodyPr/>
        <a:lstStyle/>
        <a:p>
          <a:r>
            <a:rPr lang="es-EC" sz="1100" b="1" dirty="0">
              <a:latin typeface="Century Gothic" panose="020B0502020202020204" pitchFamily="34" charset="0"/>
            </a:rPr>
            <a:t>Albrecht Forstmann: </a:t>
          </a:r>
          <a:endParaRPr lang="es-EC" sz="1100" dirty="0">
            <a:latin typeface="Century Gothic" panose="020B0502020202020204" pitchFamily="34" charset="0"/>
          </a:endParaRPr>
        </a:p>
        <a:p>
          <a:r>
            <a:rPr lang="es-EC" sz="1100" dirty="0">
              <a:latin typeface="Century Gothic" panose="020B0502020202020204" pitchFamily="34" charset="0"/>
            </a:rPr>
            <a:t>Mediante el crédito se hace factible el mejor aprovechamiento económico de importes que tienen los individuos..</a:t>
          </a:r>
        </a:p>
      </dgm:t>
    </dgm:pt>
    <dgm:pt modelId="{26D2D349-DA32-4FCC-A4F9-E9A70B3A566F}" type="parTrans" cxnId="{10C7FB3E-3596-4CBC-8528-443FC379DA94}">
      <dgm:prSet/>
      <dgm:spPr/>
      <dgm:t>
        <a:bodyPr/>
        <a:lstStyle/>
        <a:p>
          <a:endParaRPr lang="es-EC" sz="2400">
            <a:latin typeface="Century Gothic" panose="020B0502020202020204" pitchFamily="34" charset="0"/>
          </a:endParaRPr>
        </a:p>
      </dgm:t>
    </dgm:pt>
    <dgm:pt modelId="{EC41706D-CB3A-4467-8E42-9B42D777E108}" type="sibTrans" cxnId="{10C7FB3E-3596-4CBC-8528-443FC379DA94}">
      <dgm:prSet/>
      <dgm:spPr/>
      <dgm:t>
        <a:bodyPr/>
        <a:lstStyle/>
        <a:p>
          <a:endParaRPr lang="es-EC" sz="2400">
            <a:latin typeface="Century Gothic" panose="020B0502020202020204" pitchFamily="34" charset="0"/>
          </a:endParaRPr>
        </a:p>
      </dgm:t>
    </dgm:pt>
    <dgm:pt modelId="{CC91C145-81EF-4CF9-8744-7E1A82EE4C08}" type="pres">
      <dgm:prSet presAssocID="{3D1F8382-2B26-41B1-B0F0-696C9FD9DE9E}" presName="rootnode" presStyleCnt="0">
        <dgm:presLayoutVars>
          <dgm:chMax/>
          <dgm:chPref/>
          <dgm:dir/>
          <dgm:animLvl val="lvl"/>
        </dgm:presLayoutVars>
      </dgm:prSet>
      <dgm:spPr/>
    </dgm:pt>
    <dgm:pt modelId="{6E9CE42D-CF87-449F-BF47-11CF05C128BC}" type="pres">
      <dgm:prSet presAssocID="{81F0B750-DE84-44C2-864C-7228D6A0733B}" presName="composite" presStyleCnt="0"/>
      <dgm:spPr/>
    </dgm:pt>
    <dgm:pt modelId="{5BF3DD76-B345-45F5-9B02-F5FCF792E74D}" type="pres">
      <dgm:prSet presAssocID="{81F0B750-DE84-44C2-864C-7228D6A0733B}" presName="LShape" presStyleLbl="alignNode1" presStyleIdx="0" presStyleCnt="9" custLinFactNeighborX="-618" custLinFactNeighborY="-12347"/>
      <dgm:spPr/>
    </dgm:pt>
    <dgm:pt modelId="{A65DCF85-ADB4-4E68-9BD9-8D79647ADA0A}" type="pres">
      <dgm:prSet presAssocID="{81F0B750-DE84-44C2-864C-7228D6A0733B}" presName="ParentText" presStyleLbl="revTx" presStyleIdx="0" presStyleCnt="5">
        <dgm:presLayoutVars>
          <dgm:chMax val="0"/>
          <dgm:chPref val="0"/>
          <dgm:bulletEnabled val="1"/>
        </dgm:presLayoutVars>
      </dgm:prSet>
      <dgm:spPr/>
    </dgm:pt>
    <dgm:pt modelId="{C783A804-CABA-4221-A160-8BF691B290A4}" type="pres">
      <dgm:prSet presAssocID="{81F0B750-DE84-44C2-864C-7228D6A0733B}" presName="Triangle" presStyleLbl="alignNode1" presStyleIdx="1" presStyleCnt="9"/>
      <dgm:spPr/>
    </dgm:pt>
    <dgm:pt modelId="{E524E3EB-8269-497D-9A51-20ABDE51965F}" type="pres">
      <dgm:prSet presAssocID="{17AEB6F3-27F0-455D-A646-B8D4F48570FD}" presName="sibTrans" presStyleCnt="0"/>
      <dgm:spPr/>
    </dgm:pt>
    <dgm:pt modelId="{2BF9C81E-8F8B-4CD6-AE1D-E72C4F2ADFBC}" type="pres">
      <dgm:prSet presAssocID="{17AEB6F3-27F0-455D-A646-B8D4F48570FD}" presName="space" presStyleCnt="0"/>
      <dgm:spPr/>
    </dgm:pt>
    <dgm:pt modelId="{19BD1D98-131E-43E2-A6D8-F2DC7BF36705}" type="pres">
      <dgm:prSet presAssocID="{0DD1359F-612B-426F-989E-8070DF2A91BB}" presName="composite" presStyleCnt="0"/>
      <dgm:spPr/>
    </dgm:pt>
    <dgm:pt modelId="{D7DB8950-2F48-465A-A8D0-35E7CC242577}" type="pres">
      <dgm:prSet presAssocID="{0DD1359F-612B-426F-989E-8070DF2A91BB}" presName="LShape" presStyleLbl="alignNode1" presStyleIdx="2" presStyleCnt="9"/>
      <dgm:spPr/>
    </dgm:pt>
    <dgm:pt modelId="{C75F2D73-442C-4429-9481-3DA271424C6D}" type="pres">
      <dgm:prSet presAssocID="{0DD1359F-612B-426F-989E-8070DF2A91BB}" presName="ParentText" presStyleLbl="revTx" presStyleIdx="1" presStyleCnt="5">
        <dgm:presLayoutVars>
          <dgm:chMax val="0"/>
          <dgm:chPref val="0"/>
          <dgm:bulletEnabled val="1"/>
        </dgm:presLayoutVars>
      </dgm:prSet>
      <dgm:spPr/>
    </dgm:pt>
    <dgm:pt modelId="{F895F7DE-75BB-44C2-9E56-A7A25672CC74}" type="pres">
      <dgm:prSet presAssocID="{0DD1359F-612B-426F-989E-8070DF2A91BB}" presName="Triangle" presStyleLbl="alignNode1" presStyleIdx="3" presStyleCnt="9"/>
      <dgm:spPr/>
    </dgm:pt>
    <dgm:pt modelId="{87FE0B8F-9F67-44D5-B96D-21F8732AFCE4}" type="pres">
      <dgm:prSet presAssocID="{AB54F395-B7FA-4CCC-8EE4-BE9210D92DCC}" presName="sibTrans" presStyleCnt="0"/>
      <dgm:spPr/>
    </dgm:pt>
    <dgm:pt modelId="{7AA5AD1C-B14F-42DE-A2CB-9B44B89AC452}" type="pres">
      <dgm:prSet presAssocID="{AB54F395-B7FA-4CCC-8EE4-BE9210D92DCC}" presName="space" presStyleCnt="0"/>
      <dgm:spPr/>
    </dgm:pt>
    <dgm:pt modelId="{6C6B67A9-EF0C-4427-AF40-F255E8EB3DB1}" type="pres">
      <dgm:prSet presAssocID="{D9A0E5F7-CB10-4F86-A967-B6FA1783F2C2}" presName="composite" presStyleCnt="0"/>
      <dgm:spPr/>
    </dgm:pt>
    <dgm:pt modelId="{1DE4E6E5-2FFB-49E6-B434-7F24F05E74AE}" type="pres">
      <dgm:prSet presAssocID="{D9A0E5F7-CB10-4F86-A967-B6FA1783F2C2}" presName="LShape" presStyleLbl="alignNode1" presStyleIdx="4" presStyleCnt="9"/>
      <dgm:spPr/>
    </dgm:pt>
    <dgm:pt modelId="{C70423F1-B1EE-4CFD-A908-9C88B24ED5C6}" type="pres">
      <dgm:prSet presAssocID="{D9A0E5F7-CB10-4F86-A967-B6FA1783F2C2}" presName="ParentText" presStyleLbl="revTx" presStyleIdx="2" presStyleCnt="5">
        <dgm:presLayoutVars>
          <dgm:chMax val="0"/>
          <dgm:chPref val="0"/>
          <dgm:bulletEnabled val="1"/>
        </dgm:presLayoutVars>
      </dgm:prSet>
      <dgm:spPr/>
    </dgm:pt>
    <dgm:pt modelId="{7F2F3240-5EDC-4E15-A4A6-3F5660A1AD7E}" type="pres">
      <dgm:prSet presAssocID="{D9A0E5F7-CB10-4F86-A967-B6FA1783F2C2}" presName="Triangle" presStyleLbl="alignNode1" presStyleIdx="5" presStyleCnt="9"/>
      <dgm:spPr/>
    </dgm:pt>
    <dgm:pt modelId="{4B9F954F-E5E9-41C9-825C-00E536CD161B}" type="pres">
      <dgm:prSet presAssocID="{B00E2EEA-AD39-41F4-8B5A-5674BF97CE68}" presName="sibTrans" presStyleCnt="0"/>
      <dgm:spPr/>
    </dgm:pt>
    <dgm:pt modelId="{58AE9FF2-1402-4A00-9689-05F8B1AFF709}" type="pres">
      <dgm:prSet presAssocID="{B00E2EEA-AD39-41F4-8B5A-5674BF97CE68}" presName="space" presStyleCnt="0"/>
      <dgm:spPr/>
    </dgm:pt>
    <dgm:pt modelId="{AAB20CD0-C98C-4C06-98A3-69E17F8E3EB8}" type="pres">
      <dgm:prSet presAssocID="{CE4F689A-B1A5-4218-A404-B51B1455CFF1}" presName="composite" presStyleCnt="0"/>
      <dgm:spPr/>
    </dgm:pt>
    <dgm:pt modelId="{2722614F-F4E0-411C-ACAD-620F9792EE63}" type="pres">
      <dgm:prSet presAssocID="{CE4F689A-B1A5-4218-A404-B51B1455CFF1}" presName="LShape" presStyleLbl="alignNode1" presStyleIdx="6" presStyleCnt="9"/>
      <dgm:spPr/>
    </dgm:pt>
    <dgm:pt modelId="{63E06E41-B4E0-46B0-B783-FB58FA07AD77}" type="pres">
      <dgm:prSet presAssocID="{CE4F689A-B1A5-4218-A404-B51B1455CFF1}" presName="ParentText" presStyleLbl="revTx" presStyleIdx="3" presStyleCnt="5">
        <dgm:presLayoutVars>
          <dgm:chMax val="0"/>
          <dgm:chPref val="0"/>
          <dgm:bulletEnabled val="1"/>
        </dgm:presLayoutVars>
      </dgm:prSet>
      <dgm:spPr/>
    </dgm:pt>
    <dgm:pt modelId="{147403C3-A358-4553-A17F-FC0814498D3B}" type="pres">
      <dgm:prSet presAssocID="{CE4F689A-B1A5-4218-A404-B51B1455CFF1}" presName="Triangle" presStyleLbl="alignNode1" presStyleIdx="7" presStyleCnt="9"/>
      <dgm:spPr/>
    </dgm:pt>
    <dgm:pt modelId="{6662A695-8250-4946-AD4F-126A6D53CD6F}" type="pres">
      <dgm:prSet presAssocID="{6FC50FC0-58EC-495C-A023-62536A10F5F1}" presName="sibTrans" presStyleCnt="0"/>
      <dgm:spPr/>
    </dgm:pt>
    <dgm:pt modelId="{7127389B-E655-4F7A-8CC3-AABA46E2477A}" type="pres">
      <dgm:prSet presAssocID="{6FC50FC0-58EC-495C-A023-62536A10F5F1}" presName="space" presStyleCnt="0"/>
      <dgm:spPr/>
    </dgm:pt>
    <dgm:pt modelId="{BD8C27DE-8A13-43BB-84E3-7B0EDEBFDADB}" type="pres">
      <dgm:prSet presAssocID="{D21B3858-E2BA-46D7-A7E5-8A2802E42791}" presName="composite" presStyleCnt="0"/>
      <dgm:spPr/>
    </dgm:pt>
    <dgm:pt modelId="{ECC80481-528C-4DB2-9805-9FD039D673FB}" type="pres">
      <dgm:prSet presAssocID="{D21B3858-E2BA-46D7-A7E5-8A2802E42791}" presName="LShape" presStyleLbl="alignNode1" presStyleIdx="8" presStyleCnt="9"/>
      <dgm:spPr/>
    </dgm:pt>
    <dgm:pt modelId="{0D52AB61-9A12-408D-9FB9-D56CAD0739AA}" type="pres">
      <dgm:prSet presAssocID="{D21B3858-E2BA-46D7-A7E5-8A2802E42791}" presName="ParentText" presStyleLbl="revTx" presStyleIdx="4" presStyleCnt="5">
        <dgm:presLayoutVars>
          <dgm:chMax val="0"/>
          <dgm:chPref val="0"/>
          <dgm:bulletEnabled val="1"/>
        </dgm:presLayoutVars>
      </dgm:prSet>
      <dgm:spPr/>
    </dgm:pt>
  </dgm:ptLst>
  <dgm:cxnLst>
    <dgm:cxn modelId="{B1A68010-DD3A-4003-B43C-1F4DF372110E}" srcId="{3D1F8382-2B26-41B1-B0F0-696C9FD9DE9E}" destId="{81F0B750-DE84-44C2-864C-7228D6A0733B}" srcOrd="0" destOrd="0" parTransId="{D210BDB8-C6DB-48EC-BA6D-0E41EDACE9F0}" sibTransId="{17AEB6F3-27F0-455D-A646-B8D4F48570FD}"/>
    <dgm:cxn modelId="{9FB52723-FDEC-4A08-8D6E-12F89A688883}" type="presOf" srcId="{D9A0E5F7-CB10-4F86-A967-B6FA1783F2C2}" destId="{C70423F1-B1EE-4CFD-A908-9C88B24ED5C6}" srcOrd="0" destOrd="0" presId="urn:microsoft.com/office/officeart/2009/3/layout/StepUpProcess"/>
    <dgm:cxn modelId="{C2CEC531-1DCC-4938-8F92-19151BCD0372}" type="presOf" srcId="{94C8C0B2-02B5-4367-8B68-972995686A59}" destId="{A65DCF85-ADB4-4E68-9BD9-8D79647ADA0A}" srcOrd="0" destOrd="1" presId="urn:microsoft.com/office/officeart/2009/3/layout/StepUpProcess"/>
    <dgm:cxn modelId="{10C7FB3E-3596-4CBC-8528-443FC379DA94}" srcId="{3D1F8382-2B26-41B1-B0F0-696C9FD9DE9E}" destId="{D21B3858-E2BA-46D7-A7E5-8A2802E42791}" srcOrd="4" destOrd="0" parTransId="{26D2D349-DA32-4FCC-A4F9-E9A70B3A566F}" sibTransId="{EC41706D-CB3A-4467-8E42-9B42D777E108}"/>
    <dgm:cxn modelId="{E1C82540-5746-4FD1-9B87-64AC098F6456}" srcId="{3D1F8382-2B26-41B1-B0F0-696C9FD9DE9E}" destId="{0DD1359F-612B-426F-989E-8070DF2A91BB}" srcOrd="1" destOrd="0" parTransId="{D9F8A5ED-286C-46F1-8EB9-F01BAB6713A9}" sibTransId="{AB54F395-B7FA-4CCC-8EE4-BE9210D92DCC}"/>
    <dgm:cxn modelId="{51CCE861-0A1E-4157-90DA-10E58B2FE680}" type="presOf" srcId="{C123369A-182D-4752-B008-384F85AD57A5}" destId="{C70423F1-B1EE-4CFD-A908-9C88B24ED5C6}" srcOrd="0" destOrd="1" presId="urn:microsoft.com/office/officeart/2009/3/layout/StepUpProcess"/>
    <dgm:cxn modelId="{3CA7DB44-E4C1-4D03-82A2-6E61C7455554}" type="presOf" srcId="{0DD1359F-612B-426F-989E-8070DF2A91BB}" destId="{C75F2D73-442C-4429-9481-3DA271424C6D}" srcOrd="0" destOrd="0" presId="urn:microsoft.com/office/officeart/2009/3/layout/StepUpProcess"/>
    <dgm:cxn modelId="{B244524A-1182-4959-B071-C903196EA42C}" type="presOf" srcId="{D6524D99-E78F-4AA1-BFB9-0AE998E1CA4A}" destId="{C75F2D73-442C-4429-9481-3DA271424C6D}" srcOrd="0" destOrd="1" presId="urn:microsoft.com/office/officeart/2009/3/layout/StepUpProcess"/>
    <dgm:cxn modelId="{0FDC5E54-2F1D-4491-BC38-1013D92BF2D9}" srcId="{0DD1359F-612B-426F-989E-8070DF2A91BB}" destId="{D6524D99-E78F-4AA1-BFB9-0AE998E1CA4A}" srcOrd="0" destOrd="0" parTransId="{A3133808-610E-48C4-8F86-DB0785F9B7AD}" sibTransId="{7B10488A-2629-4095-BE68-DA027412C61A}"/>
    <dgm:cxn modelId="{05174A7D-95D4-4A28-9309-49C7B38B9B6E}" srcId="{81F0B750-DE84-44C2-864C-7228D6A0733B}" destId="{94C8C0B2-02B5-4367-8B68-972995686A59}" srcOrd="0" destOrd="0" parTransId="{55913AF5-FEE8-43CB-8A8B-F5A5E0ECD761}" sibTransId="{BE324D0D-4D09-447F-85F9-8E14412EB7C2}"/>
    <dgm:cxn modelId="{200B3287-1DEC-4BF6-A079-20EEB68263B9}" type="presOf" srcId="{CE4F689A-B1A5-4218-A404-B51B1455CFF1}" destId="{63E06E41-B4E0-46B0-B783-FB58FA07AD77}" srcOrd="0" destOrd="0" presId="urn:microsoft.com/office/officeart/2009/3/layout/StepUpProcess"/>
    <dgm:cxn modelId="{D74F2389-3B52-4DA1-ACF3-698EDAAD2B23}" type="presOf" srcId="{24CB809F-9DF2-4F31-832D-42265C5E63B3}" destId="{63E06E41-B4E0-46B0-B783-FB58FA07AD77}" srcOrd="0" destOrd="1" presId="urn:microsoft.com/office/officeart/2009/3/layout/StepUpProcess"/>
    <dgm:cxn modelId="{3066A08C-41E3-4370-84AD-524CD883F171}" type="presOf" srcId="{81F0B750-DE84-44C2-864C-7228D6A0733B}" destId="{A65DCF85-ADB4-4E68-9BD9-8D79647ADA0A}" srcOrd="0" destOrd="0" presId="urn:microsoft.com/office/officeart/2009/3/layout/StepUpProcess"/>
    <dgm:cxn modelId="{EF64B68F-A91B-470B-A9B2-D161F87A346F}" type="presOf" srcId="{20738141-C826-4596-91FB-0A2D0DD81E06}" destId="{0D52AB61-9A12-408D-9FB9-D56CAD0739AA}" srcOrd="0" destOrd="1" presId="urn:microsoft.com/office/officeart/2009/3/layout/StepUpProcess"/>
    <dgm:cxn modelId="{2484839D-075B-4181-805A-8907308B6B4D}" srcId="{CE4F689A-B1A5-4218-A404-B51B1455CFF1}" destId="{24CB809F-9DF2-4F31-832D-42265C5E63B3}" srcOrd="0" destOrd="0" parTransId="{B8E3E1BC-C5B6-4FC2-AE53-6F096A19301C}" sibTransId="{B10814CC-8898-4572-A934-A1816B8A4185}"/>
    <dgm:cxn modelId="{A35C6CBF-24EE-4C74-9426-64BC578F6626}" srcId="{3D1F8382-2B26-41B1-B0F0-696C9FD9DE9E}" destId="{CE4F689A-B1A5-4218-A404-B51B1455CFF1}" srcOrd="3" destOrd="0" parTransId="{BF15C4E8-5520-4B89-A197-C03E744E834E}" sibTransId="{6FC50FC0-58EC-495C-A023-62536A10F5F1}"/>
    <dgm:cxn modelId="{1ECC9FC8-3C71-48ED-82DA-EA08460A283D}" type="presOf" srcId="{D21B3858-E2BA-46D7-A7E5-8A2802E42791}" destId="{0D52AB61-9A12-408D-9FB9-D56CAD0739AA}" srcOrd="0" destOrd="0" presId="urn:microsoft.com/office/officeart/2009/3/layout/StepUpProcess"/>
    <dgm:cxn modelId="{CE250FDE-72F5-4F7C-9887-A7AFA8F9DBA5}" srcId="{3D1F8382-2B26-41B1-B0F0-696C9FD9DE9E}" destId="{D9A0E5F7-CB10-4F86-A967-B6FA1783F2C2}" srcOrd="2" destOrd="0" parTransId="{35DDEF94-1D5A-4DDE-8E0E-1723525CDDD2}" sibTransId="{B00E2EEA-AD39-41F4-8B5A-5674BF97CE68}"/>
    <dgm:cxn modelId="{C5C0C3F1-E7C3-4687-BC2D-796AC17AF3BE}" srcId="{D21B3858-E2BA-46D7-A7E5-8A2802E42791}" destId="{20738141-C826-4596-91FB-0A2D0DD81E06}" srcOrd="0" destOrd="0" parTransId="{15463510-3641-452E-8392-482109696083}" sibTransId="{338D6417-FE94-4400-BBE9-CBD30E294853}"/>
    <dgm:cxn modelId="{2B2F8FF6-1222-4F77-94C4-07544F789330}" type="presOf" srcId="{3D1F8382-2B26-41B1-B0F0-696C9FD9DE9E}" destId="{CC91C145-81EF-4CF9-8744-7E1A82EE4C08}" srcOrd="0" destOrd="0" presId="urn:microsoft.com/office/officeart/2009/3/layout/StepUpProcess"/>
    <dgm:cxn modelId="{AC7241FD-8DA8-493B-BC9F-BF73A1DD2BD9}" srcId="{D9A0E5F7-CB10-4F86-A967-B6FA1783F2C2}" destId="{C123369A-182D-4752-B008-384F85AD57A5}" srcOrd="0" destOrd="0" parTransId="{D1A3F4FD-B8FB-4D3A-8B11-10613D789AB4}" sibTransId="{F8EC17B0-6FD3-451D-9908-DD2CC16570D4}"/>
    <dgm:cxn modelId="{6B208D35-C625-4B0E-8178-6AC493A83C44}" type="presParOf" srcId="{CC91C145-81EF-4CF9-8744-7E1A82EE4C08}" destId="{6E9CE42D-CF87-449F-BF47-11CF05C128BC}" srcOrd="0" destOrd="0" presId="urn:microsoft.com/office/officeart/2009/3/layout/StepUpProcess"/>
    <dgm:cxn modelId="{FCEE25DF-05AE-4BBB-94C5-C9E5BB0600BE}" type="presParOf" srcId="{6E9CE42D-CF87-449F-BF47-11CF05C128BC}" destId="{5BF3DD76-B345-45F5-9B02-F5FCF792E74D}" srcOrd="0" destOrd="0" presId="urn:microsoft.com/office/officeart/2009/3/layout/StepUpProcess"/>
    <dgm:cxn modelId="{A6E39DDB-FF97-4D15-8CDB-7BD2CBBE7436}" type="presParOf" srcId="{6E9CE42D-CF87-449F-BF47-11CF05C128BC}" destId="{A65DCF85-ADB4-4E68-9BD9-8D79647ADA0A}" srcOrd="1" destOrd="0" presId="urn:microsoft.com/office/officeart/2009/3/layout/StepUpProcess"/>
    <dgm:cxn modelId="{3DE2BD23-626E-4AA6-810D-4F4923F00295}" type="presParOf" srcId="{6E9CE42D-CF87-449F-BF47-11CF05C128BC}" destId="{C783A804-CABA-4221-A160-8BF691B290A4}" srcOrd="2" destOrd="0" presId="urn:microsoft.com/office/officeart/2009/3/layout/StepUpProcess"/>
    <dgm:cxn modelId="{2E71E677-2A1E-4955-8381-BE408C77EFE5}" type="presParOf" srcId="{CC91C145-81EF-4CF9-8744-7E1A82EE4C08}" destId="{E524E3EB-8269-497D-9A51-20ABDE51965F}" srcOrd="1" destOrd="0" presId="urn:microsoft.com/office/officeart/2009/3/layout/StepUpProcess"/>
    <dgm:cxn modelId="{44B31EBE-2B57-48E2-97A3-4E5BDB6005E9}" type="presParOf" srcId="{E524E3EB-8269-497D-9A51-20ABDE51965F}" destId="{2BF9C81E-8F8B-4CD6-AE1D-E72C4F2ADFBC}" srcOrd="0" destOrd="0" presId="urn:microsoft.com/office/officeart/2009/3/layout/StepUpProcess"/>
    <dgm:cxn modelId="{5FDB8073-FE62-4076-A533-576921A0D114}" type="presParOf" srcId="{CC91C145-81EF-4CF9-8744-7E1A82EE4C08}" destId="{19BD1D98-131E-43E2-A6D8-F2DC7BF36705}" srcOrd="2" destOrd="0" presId="urn:microsoft.com/office/officeart/2009/3/layout/StepUpProcess"/>
    <dgm:cxn modelId="{37762776-B437-4649-B6C9-5808B3749FEA}" type="presParOf" srcId="{19BD1D98-131E-43E2-A6D8-F2DC7BF36705}" destId="{D7DB8950-2F48-465A-A8D0-35E7CC242577}" srcOrd="0" destOrd="0" presId="urn:microsoft.com/office/officeart/2009/3/layout/StepUpProcess"/>
    <dgm:cxn modelId="{F1258247-99C3-4535-9779-AB4E4582DB62}" type="presParOf" srcId="{19BD1D98-131E-43E2-A6D8-F2DC7BF36705}" destId="{C75F2D73-442C-4429-9481-3DA271424C6D}" srcOrd="1" destOrd="0" presId="urn:microsoft.com/office/officeart/2009/3/layout/StepUpProcess"/>
    <dgm:cxn modelId="{F90A0C7E-C86E-488E-8EC0-D9F339C07D82}" type="presParOf" srcId="{19BD1D98-131E-43E2-A6D8-F2DC7BF36705}" destId="{F895F7DE-75BB-44C2-9E56-A7A25672CC74}" srcOrd="2" destOrd="0" presId="urn:microsoft.com/office/officeart/2009/3/layout/StepUpProcess"/>
    <dgm:cxn modelId="{5FCDEA7F-936B-4252-9AC8-A03D08FA5211}" type="presParOf" srcId="{CC91C145-81EF-4CF9-8744-7E1A82EE4C08}" destId="{87FE0B8F-9F67-44D5-B96D-21F8732AFCE4}" srcOrd="3" destOrd="0" presId="urn:microsoft.com/office/officeart/2009/3/layout/StepUpProcess"/>
    <dgm:cxn modelId="{F767C5B8-E81A-4D78-8E59-BEA31B7FBE38}" type="presParOf" srcId="{87FE0B8F-9F67-44D5-B96D-21F8732AFCE4}" destId="{7AA5AD1C-B14F-42DE-A2CB-9B44B89AC452}" srcOrd="0" destOrd="0" presId="urn:microsoft.com/office/officeart/2009/3/layout/StepUpProcess"/>
    <dgm:cxn modelId="{D03574E9-070E-4D7B-9F86-50FEF75E564B}" type="presParOf" srcId="{CC91C145-81EF-4CF9-8744-7E1A82EE4C08}" destId="{6C6B67A9-EF0C-4427-AF40-F255E8EB3DB1}" srcOrd="4" destOrd="0" presId="urn:microsoft.com/office/officeart/2009/3/layout/StepUpProcess"/>
    <dgm:cxn modelId="{134B208B-47B2-4FC5-B235-11963DED779B}" type="presParOf" srcId="{6C6B67A9-EF0C-4427-AF40-F255E8EB3DB1}" destId="{1DE4E6E5-2FFB-49E6-B434-7F24F05E74AE}" srcOrd="0" destOrd="0" presId="urn:microsoft.com/office/officeart/2009/3/layout/StepUpProcess"/>
    <dgm:cxn modelId="{F664D6F2-A610-478D-9367-41C10A9F701A}" type="presParOf" srcId="{6C6B67A9-EF0C-4427-AF40-F255E8EB3DB1}" destId="{C70423F1-B1EE-4CFD-A908-9C88B24ED5C6}" srcOrd="1" destOrd="0" presId="urn:microsoft.com/office/officeart/2009/3/layout/StepUpProcess"/>
    <dgm:cxn modelId="{FEEB174F-3202-4844-A1C1-FAC4A28CB1A9}" type="presParOf" srcId="{6C6B67A9-EF0C-4427-AF40-F255E8EB3DB1}" destId="{7F2F3240-5EDC-4E15-A4A6-3F5660A1AD7E}" srcOrd="2" destOrd="0" presId="urn:microsoft.com/office/officeart/2009/3/layout/StepUpProcess"/>
    <dgm:cxn modelId="{B7E90B2F-27B0-44CF-B9ED-8B41E69E305E}" type="presParOf" srcId="{CC91C145-81EF-4CF9-8744-7E1A82EE4C08}" destId="{4B9F954F-E5E9-41C9-825C-00E536CD161B}" srcOrd="5" destOrd="0" presId="urn:microsoft.com/office/officeart/2009/3/layout/StepUpProcess"/>
    <dgm:cxn modelId="{25E904BF-E121-4D6C-BF69-2B26DE6C78A9}" type="presParOf" srcId="{4B9F954F-E5E9-41C9-825C-00E536CD161B}" destId="{58AE9FF2-1402-4A00-9689-05F8B1AFF709}" srcOrd="0" destOrd="0" presId="urn:microsoft.com/office/officeart/2009/3/layout/StepUpProcess"/>
    <dgm:cxn modelId="{E7DF5AF9-BFB3-4544-A82F-9AED8D761E1B}" type="presParOf" srcId="{CC91C145-81EF-4CF9-8744-7E1A82EE4C08}" destId="{AAB20CD0-C98C-4C06-98A3-69E17F8E3EB8}" srcOrd="6" destOrd="0" presId="urn:microsoft.com/office/officeart/2009/3/layout/StepUpProcess"/>
    <dgm:cxn modelId="{BC20D729-4E27-4E2E-A8A1-97BE143CFB87}" type="presParOf" srcId="{AAB20CD0-C98C-4C06-98A3-69E17F8E3EB8}" destId="{2722614F-F4E0-411C-ACAD-620F9792EE63}" srcOrd="0" destOrd="0" presId="urn:microsoft.com/office/officeart/2009/3/layout/StepUpProcess"/>
    <dgm:cxn modelId="{6BAFC3E4-F332-4E7C-9590-751F4B61E1A9}" type="presParOf" srcId="{AAB20CD0-C98C-4C06-98A3-69E17F8E3EB8}" destId="{63E06E41-B4E0-46B0-B783-FB58FA07AD77}" srcOrd="1" destOrd="0" presId="urn:microsoft.com/office/officeart/2009/3/layout/StepUpProcess"/>
    <dgm:cxn modelId="{B1BCA2A2-BA56-4D1E-A9EA-488EDDC64678}" type="presParOf" srcId="{AAB20CD0-C98C-4C06-98A3-69E17F8E3EB8}" destId="{147403C3-A358-4553-A17F-FC0814498D3B}" srcOrd="2" destOrd="0" presId="urn:microsoft.com/office/officeart/2009/3/layout/StepUpProcess"/>
    <dgm:cxn modelId="{91C78CA5-2C5F-4E20-8836-D512C798EF75}" type="presParOf" srcId="{CC91C145-81EF-4CF9-8744-7E1A82EE4C08}" destId="{6662A695-8250-4946-AD4F-126A6D53CD6F}" srcOrd="7" destOrd="0" presId="urn:microsoft.com/office/officeart/2009/3/layout/StepUpProcess"/>
    <dgm:cxn modelId="{7578C4BC-A303-450B-AE99-E84A0A81E72A}" type="presParOf" srcId="{6662A695-8250-4946-AD4F-126A6D53CD6F}" destId="{7127389B-E655-4F7A-8CC3-AABA46E2477A}" srcOrd="0" destOrd="0" presId="urn:microsoft.com/office/officeart/2009/3/layout/StepUpProcess"/>
    <dgm:cxn modelId="{E0E10702-D60B-49C1-8155-6BAFA1709BF3}" type="presParOf" srcId="{CC91C145-81EF-4CF9-8744-7E1A82EE4C08}" destId="{BD8C27DE-8A13-43BB-84E3-7B0EDEBFDADB}" srcOrd="8" destOrd="0" presId="urn:microsoft.com/office/officeart/2009/3/layout/StepUpProcess"/>
    <dgm:cxn modelId="{B65C7C0F-E4C0-44D9-9467-9C91CD4ABDAA}" type="presParOf" srcId="{BD8C27DE-8A13-43BB-84E3-7B0EDEBFDADB}" destId="{ECC80481-528C-4DB2-9805-9FD039D673FB}" srcOrd="0" destOrd="0" presId="urn:microsoft.com/office/officeart/2009/3/layout/StepUpProcess"/>
    <dgm:cxn modelId="{781A178A-3505-4E51-9168-5D246401AAD2}" type="presParOf" srcId="{BD8C27DE-8A13-43BB-84E3-7B0EDEBFDADB}" destId="{0D52AB61-9A12-408D-9FB9-D56CAD0739A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122AE5-F262-4A04-9B1E-1359F7CAB60D}" type="doc">
      <dgm:prSet loTypeId="urn:microsoft.com/office/officeart/2005/8/layout/gear1" loCatId="process" qsTypeId="urn:microsoft.com/office/officeart/2005/8/quickstyle/simple1" qsCatId="simple" csTypeId="urn:microsoft.com/office/officeart/2005/8/colors/accent2_1" csCatId="accent2" phldr="1"/>
      <dgm:spPr/>
      <dgm:t>
        <a:bodyPr/>
        <a:lstStyle/>
        <a:p>
          <a:endParaRPr lang="es-EC"/>
        </a:p>
      </dgm:t>
    </dgm:pt>
    <dgm:pt modelId="{648DA57E-09D4-47DF-A249-06F841D1EFCF}">
      <dgm:prSet phldrT="[Texto]"/>
      <dgm:spPr/>
      <dgm:t>
        <a:bodyPr/>
        <a:lstStyle/>
        <a:p>
          <a:r>
            <a:rPr lang="es-EC" dirty="0"/>
            <a:t>FOCUS GROUP</a:t>
          </a:r>
        </a:p>
      </dgm:t>
    </dgm:pt>
    <dgm:pt modelId="{B6413FB9-339C-4A94-88DE-4BA6B84980A8}" type="parTrans" cxnId="{5B60AA69-4251-46D6-A307-75D361FE8462}">
      <dgm:prSet/>
      <dgm:spPr/>
      <dgm:t>
        <a:bodyPr/>
        <a:lstStyle/>
        <a:p>
          <a:endParaRPr lang="es-EC"/>
        </a:p>
      </dgm:t>
    </dgm:pt>
    <dgm:pt modelId="{D172BAD0-0D97-4CFD-A2FA-F6A60CFE302B}" type="sibTrans" cxnId="{5B60AA69-4251-46D6-A307-75D361FE8462}">
      <dgm:prSet/>
      <dgm:spPr/>
      <dgm:t>
        <a:bodyPr/>
        <a:lstStyle/>
        <a:p>
          <a:endParaRPr lang="es-EC"/>
        </a:p>
      </dgm:t>
    </dgm:pt>
    <dgm:pt modelId="{52F808C6-2012-4AAD-A172-BC0065D4AD62}">
      <dgm:prSet phldrT="[Texto]"/>
      <dgm:spPr/>
      <dgm:t>
        <a:bodyPr/>
        <a:lstStyle/>
        <a:p>
          <a:r>
            <a:rPr lang="es-EC" dirty="0"/>
            <a:t>NO EXPERIMENTAL TRANSVERSAL</a:t>
          </a:r>
        </a:p>
      </dgm:t>
    </dgm:pt>
    <dgm:pt modelId="{18904542-2E86-4286-9D19-5FC2DEE4A10D}" type="parTrans" cxnId="{1646197A-3F43-4336-9533-80267B3A1B80}">
      <dgm:prSet/>
      <dgm:spPr/>
      <dgm:t>
        <a:bodyPr/>
        <a:lstStyle/>
        <a:p>
          <a:endParaRPr lang="es-EC"/>
        </a:p>
      </dgm:t>
    </dgm:pt>
    <dgm:pt modelId="{B6D15C66-0977-4E62-8FD2-E5DCBDED7687}" type="sibTrans" cxnId="{1646197A-3F43-4336-9533-80267B3A1B80}">
      <dgm:prSet/>
      <dgm:spPr/>
      <dgm:t>
        <a:bodyPr/>
        <a:lstStyle/>
        <a:p>
          <a:endParaRPr lang="es-EC"/>
        </a:p>
      </dgm:t>
    </dgm:pt>
    <dgm:pt modelId="{D356DEF4-35D0-40C5-BFEA-661EE2BACF42}">
      <dgm:prSet phldrT="[Texto]"/>
      <dgm:spPr/>
      <dgm:t>
        <a:bodyPr/>
        <a:lstStyle/>
        <a:p>
          <a:r>
            <a:rPr lang="es-EC" dirty="0"/>
            <a:t>ENFOQUE MIXTO</a:t>
          </a:r>
        </a:p>
      </dgm:t>
    </dgm:pt>
    <dgm:pt modelId="{E74E1D62-49C0-4824-B627-246DE89E1C5A}" type="parTrans" cxnId="{A156CF71-699A-4875-8B55-27227AC5F581}">
      <dgm:prSet/>
      <dgm:spPr/>
      <dgm:t>
        <a:bodyPr/>
        <a:lstStyle/>
        <a:p>
          <a:endParaRPr lang="es-EC"/>
        </a:p>
      </dgm:t>
    </dgm:pt>
    <dgm:pt modelId="{7EE53635-A72D-4119-B84B-DA9B35E065DE}" type="sibTrans" cxnId="{A156CF71-699A-4875-8B55-27227AC5F581}">
      <dgm:prSet/>
      <dgm:spPr/>
      <dgm:t>
        <a:bodyPr/>
        <a:lstStyle/>
        <a:p>
          <a:endParaRPr lang="es-EC"/>
        </a:p>
      </dgm:t>
    </dgm:pt>
    <dgm:pt modelId="{D026B828-CB9C-496E-872B-45BAF9351310}">
      <dgm:prSet phldrT="[Texto]" phldr="1"/>
      <dgm:spPr/>
      <dgm:t>
        <a:bodyPr/>
        <a:lstStyle/>
        <a:p>
          <a:endParaRPr lang="es-EC" dirty="0"/>
        </a:p>
      </dgm:t>
    </dgm:pt>
    <dgm:pt modelId="{324F28E1-5495-47BA-A89F-4D5D1BBCE0A6}" type="parTrans" cxnId="{1A03CD97-7926-46E8-9A46-F7106F44F6FF}">
      <dgm:prSet/>
      <dgm:spPr/>
      <dgm:t>
        <a:bodyPr/>
        <a:lstStyle/>
        <a:p>
          <a:endParaRPr lang="es-EC"/>
        </a:p>
      </dgm:t>
    </dgm:pt>
    <dgm:pt modelId="{62F1ABAD-774E-4C9C-894C-3A0718B375CB}" type="sibTrans" cxnId="{1A03CD97-7926-46E8-9A46-F7106F44F6FF}">
      <dgm:prSet/>
      <dgm:spPr/>
      <dgm:t>
        <a:bodyPr/>
        <a:lstStyle/>
        <a:p>
          <a:endParaRPr lang="es-EC"/>
        </a:p>
      </dgm:t>
    </dgm:pt>
    <dgm:pt modelId="{AE5697B6-4848-4A3D-B9B4-5527A8BE8C3F}" type="pres">
      <dgm:prSet presAssocID="{93122AE5-F262-4A04-9B1E-1359F7CAB60D}" presName="composite" presStyleCnt="0">
        <dgm:presLayoutVars>
          <dgm:chMax val="3"/>
          <dgm:animLvl val="lvl"/>
          <dgm:resizeHandles val="exact"/>
        </dgm:presLayoutVars>
      </dgm:prSet>
      <dgm:spPr/>
    </dgm:pt>
    <dgm:pt modelId="{C916F93C-AF67-4AAF-A72C-159E21AEB24A}" type="pres">
      <dgm:prSet presAssocID="{648DA57E-09D4-47DF-A249-06F841D1EFCF}" presName="gear1" presStyleLbl="node1" presStyleIdx="0" presStyleCnt="3">
        <dgm:presLayoutVars>
          <dgm:chMax val="1"/>
          <dgm:bulletEnabled val="1"/>
        </dgm:presLayoutVars>
      </dgm:prSet>
      <dgm:spPr/>
    </dgm:pt>
    <dgm:pt modelId="{D7EF9A3C-58C9-48E8-BE36-DA65C4596ED3}" type="pres">
      <dgm:prSet presAssocID="{648DA57E-09D4-47DF-A249-06F841D1EFCF}" presName="gear1srcNode" presStyleLbl="node1" presStyleIdx="0" presStyleCnt="3"/>
      <dgm:spPr/>
    </dgm:pt>
    <dgm:pt modelId="{0D581D9D-049B-4D69-B267-AD4172D62009}" type="pres">
      <dgm:prSet presAssocID="{648DA57E-09D4-47DF-A249-06F841D1EFCF}" presName="gear1dstNode" presStyleLbl="node1" presStyleIdx="0" presStyleCnt="3"/>
      <dgm:spPr/>
    </dgm:pt>
    <dgm:pt modelId="{5EC2ECB0-9AD2-41A5-9ABD-4347ED92D7DC}" type="pres">
      <dgm:prSet presAssocID="{52F808C6-2012-4AAD-A172-BC0065D4AD62}" presName="gear2" presStyleLbl="node1" presStyleIdx="1" presStyleCnt="3">
        <dgm:presLayoutVars>
          <dgm:chMax val="1"/>
          <dgm:bulletEnabled val="1"/>
        </dgm:presLayoutVars>
      </dgm:prSet>
      <dgm:spPr/>
    </dgm:pt>
    <dgm:pt modelId="{42553B7E-514C-4647-9606-687C70457FEB}" type="pres">
      <dgm:prSet presAssocID="{52F808C6-2012-4AAD-A172-BC0065D4AD62}" presName="gear2srcNode" presStyleLbl="node1" presStyleIdx="1" presStyleCnt="3"/>
      <dgm:spPr/>
    </dgm:pt>
    <dgm:pt modelId="{FCE30432-DFE0-401F-8B84-A736A7843B94}" type="pres">
      <dgm:prSet presAssocID="{52F808C6-2012-4AAD-A172-BC0065D4AD62}" presName="gear2dstNode" presStyleLbl="node1" presStyleIdx="1" presStyleCnt="3"/>
      <dgm:spPr/>
    </dgm:pt>
    <dgm:pt modelId="{D4F61FC1-7F39-4B99-9EC8-834D11F954B5}" type="pres">
      <dgm:prSet presAssocID="{D356DEF4-35D0-40C5-BFEA-661EE2BACF42}" presName="gear3" presStyleLbl="node1" presStyleIdx="2" presStyleCnt="3"/>
      <dgm:spPr/>
    </dgm:pt>
    <dgm:pt modelId="{96C69F52-D8B4-4565-BA75-9B13DFFB897C}" type="pres">
      <dgm:prSet presAssocID="{D356DEF4-35D0-40C5-BFEA-661EE2BACF42}" presName="gear3tx" presStyleLbl="node1" presStyleIdx="2" presStyleCnt="3">
        <dgm:presLayoutVars>
          <dgm:chMax val="1"/>
          <dgm:bulletEnabled val="1"/>
        </dgm:presLayoutVars>
      </dgm:prSet>
      <dgm:spPr/>
    </dgm:pt>
    <dgm:pt modelId="{39928E40-E78A-47EB-9B7A-D3FDDF4833E0}" type="pres">
      <dgm:prSet presAssocID="{D356DEF4-35D0-40C5-BFEA-661EE2BACF42}" presName="gear3srcNode" presStyleLbl="node1" presStyleIdx="2" presStyleCnt="3"/>
      <dgm:spPr/>
    </dgm:pt>
    <dgm:pt modelId="{517F1E06-0307-4A40-8C8D-27FF60270A3A}" type="pres">
      <dgm:prSet presAssocID="{D356DEF4-35D0-40C5-BFEA-661EE2BACF42}" presName="gear3dstNode" presStyleLbl="node1" presStyleIdx="2" presStyleCnt="3"/>
      <dgm:spPr/>
    </dgm:pt>
    <dgm:pt modelId="{764DC81A-9DFD-409C-939F-DA7CAC00AEBF}" type="pres">
      <dgm:prSet presAssocID="{D172BAD0-0D97-4CFD-A2FA-F6A60CFE302B}" presName="connector1" presStyleLbl="sibTrans2D1" presStyleIdx="0" presStyleCnt="3"/>
      <dgm:spPr/>
    </dgm:pt>
    <dgm:pt modelId="{67C5358E-B113-443C-BC61-FB69709D9D2B}" type="pres">
      <dgm:prSet presAssocID="{B6D15C66-0977-4E62-8FD2-E5DCBDED7687}" presName="connector2" presStyleLbl="sibTrans2D1" presStyleIdx="1" presStyleCnt="3"/>
      <dgm:spPr/>
    </dgm:pt>
    <dgm:pt modelId="{2AC769C9-D877-432F-BA52-71CEB9107D13}" type="pres">
      <dgm:prSet presAssocID="{7EE53635-A72D-4119-B84B-DA9B35E065DE}" presName="connector3" presStyleLbl="sibTrans2D1" presStyleIdx="2" presStyleCnt="3"/>
      <dgm:spPr/>
    </dgm:pt>
  </dgm:ptLst>
  <dgm:cxnLst>
    <dgm:cxn modelId="{4F9F4A11-BBF2-40D2-8C63-81BBD4D76747}" type="presOf" srcId="{648DA57E-09D4-47DF-A249-06F841D1EFCF}" destId="{C916F93C-AF67-4AAF-A72C-159E21AEB24A}" srcOrd="0" destOrd="0" presId="urn:microsoft.com/office/officeart/2005/8/layout/gear1"/>
    <dgm:cxn modelId="{B025BB13-54D4-47F5-ADDC-89E5FDE70ACD}" type="presOf" srcId="{93122AE5-F262-4A04-9B1E-1359F7CAB60D}" destId="{AE5697B6-4848-4A3D-B9B4-5527A8BE8C3F}" srcOrd="0" destOrd="0" presId="urn:microsoft.com/office/officeart/2005/8/layout/gear1"/>
    <dgm:cxn modelId="{0085A22F-E904-4EBB-B5F7-CB4ECE94520E}" type="presOf" srcId="{D356DEF4-35D0-40C5-BFEA-661EE2BACF42}" destId="{D4F61FC1-7F39-4B99-9EC8-834D11F954B5}" srcOrd="0" destOrd="0" presId="urn:microsoft.com/office/officeart/2005/8/layout/gear1"/>
    <dgm:cxn modelId="{04678641-DBBF-4D4B-B094-CBE55D70F723}" type="presOf" srcId="{52F808C6-2012-4AAD-A172-BC0065D4AD62}" destId="{5EC2ECB0-9AD2-41A5-9ABD-4347ED92D7DC}" srcOrd="0" destOrd="0" presId="urn:microsoft.com/office/officeart/2005/8/layout/gear1"/>
    <dgm:cxn modelId="{85463566-FD61-427A-A25E-28F49F70AAC5}" type="presOf" srcId="{B6D15C66-0977-4E62-8FD2-E5DCBDED7687}" destId="{67C5358E-B113-443C-BC61-FB69709D9D2B}" srcOrd="0" destOrd="0" presId="urn:microsoft.com/office/officeart/2005/8/layout/gear1"/>
    <dgm:cxn modelId="{5B60AA69-4251-46D6-A307-75D361FE8462}" srcId="{93122AE5-F262-4A04-9B1E-1359F7CAB60D}" destId="{648DA57E-09D4-47DF-A249-06F841D1EFCF}" srcOrd="0" destOrd="0" parTransId="{B6413FB9-339C-4A94-88DE-4BA6B84980A8}" sibTransId="{D172BAD0-0D97-4CFD-A2FA-F6A60CFE302B}"/>
    <dgm:cxn modelId="{4D3B316A-0C30-4899-B9E0-8140A043056E}" type="presOf" srcId="{52F808C6-2012-4AAD-A172-BC0065D4AD62}" destId="{42553B7E-514C-4647-9606-687C70457FEB}" srcOrd="1" destOrd="0" presId="urn:microsoft.com/office/officeart/2005/8/layout/gear1"/>
    <dgm:cxn modelId="{A69E6F4A-30A7-4A63-9099-00E512E02828}" type="presOf" srcId="{D356DEF4-35D0-40C5-BFEA-661EE2BACF42}" destId="{517F1E06-0307-4A40-8C8D-27FF60270A3A}" srcOrd="3" destOrd="0" presId="urn:microsoft.com/office/officeart/2005/8/layout/gear1"/>
    <dgm:cxn modelId="{A156CF71-699A-4875-8B55-27227AC5F581}" srcId="{93122AE5-F262-4A04-9B1E-1359F7CAB60D}" destId="{D356DEF4-35D0-40C5-BFEA-661EE2BACF42}" srcOrd="2" destOrd="0" parTransId="{E74E1D62-49C0-4824-B627-246DE89E1C5A}" sibTransId="{7EE53635-A72D-4119-B84B-DA9B35E065DE}"/>
    <dgm:cxn modelId="{9EBD9576-5ED7-4776-A82D-B891F8715CC7}" type="presOf" srcId="{648DA57E-09D4-47DF-A249-06F841D1EFCF}" destId="{D7EF9A3C-58C9-48E8-BE36-DA65C4596ED3}" srcOrd="1" destOrd="0" presId="urn:microsoft.com/office/officeart/2005/8/layout/gear1"/>
    <dgm:cxn modelId="{007B6658-63AE-4268-BE23-FB39A43D0A60}" type="presOf" srcId="{7EE53635-A72D-4119-B84B-DA9B35E065DE}" destId="{2AC769C9-D877-432F-BA52-71CEB9107D13}" srcOrd="0" destOrd="0" presId="urn:microsoft.com/office/officeart/2005/8/layout/gear1"/>
    <dgm:cxn modelId="{1646197A-3F43-4336-9533-80267B3A1B80}" srcId="{93122AE5-F262-4A04-9B1E-1359F7CAB60D}" destId="{52F808C6-2012-4AAD-A172-BC0065D4AD62}" srcOrd="1" destOrd="0" parTransId="{18904542-2E86-4286-9D19-5FC2DEE4A10D}" sibTransId="{B6D15C66-0977-4E62-8FD2-E5DCBDED7687}"/>
    <dgm:cxn modelId="{1A03CD97-7926-46E8-9A46-F7106F44F6FF}" srcId="{93122AE5-F262-4A04-9B1E-1359F7CAB60D}" destId="{D026B828-CB9C-496E-872B-45BAF9351310}" srcOrd="3" destOrd="0" parTransId="{324F28E1-5495-47BA-A89F-4D5D1BBCE0A6}" sibTransId="{62F1ABAD-774E-4C9C-894C-3A0718B375CB}"/>
    <dgm:cxn modelId="{3AE058A8-E9A8-4B14-AB3B-B452986282DA}" type="presOf" srcId="{D356DEF4-35D0-40C5-BFEA-661EE2BACF42}" destId="{96C69F52-D8B4-4565-BA75-9B13DFFB897C}" srcOrd="1" destOrd="0" presId="urn:microsoft.com/office/officeart/2005/8/layout/gear1"/>
    <dgm:cxn modelId="{D5EC7DAF-B7AE-4308-BA35-38FAB89BFF19}" type="presOf" srcId="{648DA57E-09D4-47DF-A249-06F841D1EFCF}" destId="{0D581D9D-049B-4D69-B267-AD4172D62009}" srcOrd="2" destOrd="0" presId="urn:microsoft.com/office/officeart/2005/8/layout/gear1"/>
    <dgm:cxn modelId="{81C8EFC9-6C34-4558-9FF3-66D92EFCAA51}" type="presOf" srcId="{52F808C6-2012-4AAD-A172-BC0065D4AD62}" destId="{FCE30432-DFE0-401F-8B84-A736A7843B94}" srcOrd="2" destOrd="0" presId="urn:microsoft.com/office/officeart/2005/8/layout/gear1"/>
    <dgm:cxn modelId="{4552A5F1-B2E8-4672-9A34-A10E08675435}" type="presOf" srcId="{D172BAD0-0D97-4CFD-A2FA-F6A60CFE302B}" destId="{764DC81A-9DFD-409C-939F-DA7CAC00AEBF}" srcOrd="0" destOrd="0" presId="urn:microsoft.com/office/officeart/2005/8/layout/gear1"/>
    <dgm:cxn modelId="{C0E506FA-F755-4F94-AD5B-2644BD7AD756}" type="presOf" srcId="{D356DEF4-35D0-40C5-BFEA-661EE2BACF42}" destId="{39928E40-E78A-47EB-9B7A-D3FDDF4833E0}" srcOrd="2" destOrd="0" presId="urn:microsoft.com/office/officeart/2005/8/layout/gear1"/>
    <dgm:cxn modelId="{CBF0DE92-2541-4143-82DE-630D542BC4B9}" type="presParOf" srcId="{AE5697B6-4848-4A3D-B9B4-5527A8BE8C3F}" destId="{C916F93C-AF67-4AAF-A72C-159E21AEB24A}" srcOrd="0" destOrd="0" presId="urn:microsoft.com/office/officeart/2005/8/layout/gear1"/>
    <dgm:cxn modelId="{64058D82-38FE-47E4-BD93-6506A6692D44}" type="presParOf" srcId="{AE5697B6-4848-4A3D-B9B4-5527A8BE8C3F}" destId="{D7EF9A3C-58C9-48E8-BE36-DA65C4596ED3}" srcOrd="1" destOrd="0" presId="urn:microsoft.com/office/officeart/2005/8/layout/gear1"/>
    <dgm:cxn modelId="{6A551EFA-F550-4BCD-8E33-D5186E3E3D7F}" type="presParOf" srcId="{AE5697B6-4848-4A3D-B9B4-5527A8BE8C3F}" destId="{0D581D9D-049B-4D69-B267-AD4172D62009}" srcOrd="2" destOrd="0" presId="urn:microsoft.com/office/officeart/2005/8/layout/gear1"/>
    <dgm:cxn modelId="{A39F8615-F4AE-40B6-B902-16893DC80870}" type="presParOf" srcId="{AE5697B6-4848-4A3D-B9B4-5527A8BE8C3F}" destId="{5EC2ECB0-9AD2-41A5-9ABD-4347ED92D7DC}" srcOrd="3" destOrd="0" presId="urn:microsoft.com/office/officeart/2005/8/layout/gear1"/>
    <dgm:cxn modelId="{5DBC80EF-7411-40D0-ABFF-9398DFFC3B65}" type="presParOf" srcId="{AE5697B6-4848-4A3D-B9B4-5527A8BE8C3F}" destId="{42553B7E-514C-4647-9606-687C70457FEB}" srcOrd="4" destOrd="0" presId="urn:microsoft.com/office/officeart/2005/8/layout/gear1"/>
    <dgm:cxn modelId="{45EF59CD-E44D-4754-A13A-3170B7D8521C}" type="presParOf" srcId="{AE5697B6-4848-4A3D-B9B4-5527A8BE8C3F}" destId="{FCE30432-DFE0-401F-8B84-A736A7843B94}" srcOrd="5" destOrd="0" presId="urn:microsoft.com/office/officeart/2005/8/layout/gear1"/>
    <dgm:cxn modelId="{A5CB5072-8726-4785-9EE2-31B297DC65A4}" type="presParOf" srcId="{AE5697B6-4848-4A3D-B9B4-5527A8BE8C3F}" destId="{D4F61FC1-7F39-4B99-9EC8-834D11F954B5}" srcOrd="6" destOrd="0" presId="urn:microsoft.com/office/officeart/2005/8/layout/gear1"/>
    <dgm:cxn modelId="{FFFBF6B2-D82D-4948-B5CB-F9E21AFF6979}" type="presParOf" srcId="{AE5697B6-4848-4A3D-B9B4-5527A8BE8C3F}" destId="{96C69F52-D8B4-4565-BA75-9B13DFFB897C}" srcOrd="7" destOrd="0" presId="urn:microsoft.com/office/officeart/2005/8/layout/gear1"/>
    <dgm:cxn modelId="{3B0E1FC9-C39B-42AA-973E-358A2DE91A2F}" type="presParOf" srcId="{AE5697B6-4848-4A3D-B9B4-5527A8BE8C3F}" destId="{39928E40-E78A-47EB-9B7A-D3FDDF4833E0}" srcOrd="8" destOrd="0" presId="urn:microsoft.com/office/officeart/2005/8/layout/gear1"/>
    <dgm:cxn modelId="{3CF942EE-F3F0-49A2-A8C7-3B0468BC805E}" type="presParOf" srcId="{AE5697B6-4848-4A3D-B9B4-5527A8BE8C3F}" destId="{517F1E06-0307-4A40-8C8D-27FF60270A3A}" srcOrd="9" destOrd="0" presId="urn:microsoft.com/office/officeart/2005/8/layout/gear1"/>
    <dgm:cxn modelId="{4FD9CB48-E512-42B2-A82D-D2987869E431}" type="presParOf" srcId="{AE5697B6-4848-4A3D-B9B4-5527A8BE8C3F}" destId="{764DC81A-9DFD-409C-939F-DA7CAC00AEBF}" srcOrd="10" destOrd="0" presId="urn:microsoft.com/office/officeart/2005/8/layout/gear1"/>
    <dgm:cxn modelId="{ED9E51CE-6392-47C3-BA6D-86920EDB4FEF}" type="presParOf" srcId="{AE5697B6-4848-4A3D-B9B4-5527A8BE8C3F}" destId="{67C5358E-B113-443C-BC61-FB69709D9D2B}" srcOrd="11" destOrd="0" presId="urn:microsoft.com/office/officeart/2005/8/layout/gear1"/>
    <dgm:cxn modelId="{A4E97C18-F557-4908-B3BA-694B54313929}" type="presParOf" srcId="{AE5697B6-4848-4A3D-B9B4-5527A8BE8C3F}" destId="{2AC769C9-D877-432F-BA52-71CEB9107D1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0DE24E-91F1-42CB-A87C-D05811BF1946}" type="doc">
      <dgm:prSet loTypeId="urn:microsoft.com/office/officeart/2005/8/layout/process3" loCatId="process" qsTypeId="urn:microsoft.com/office/officeart/2005/8/quickstyle/simple1" qsCatId="simple" csTypeId="urn:microsoft.com/office/officeart/2005/8/colors/accent3_4" csCatId="accent3" phldr="1"/>
      <dgm:spPr/>
      <dgm:t>
        <a:bodyPr/>
        <a:lstStyle/>
        <a:p>
          <a:endParaRPr lang="es-EC"/>
        </a:p>
      </dgm:t>
    </dgm:pt>
    <dgm:pt modelId="{361D6902-D5B6-4F43-9010-B634C988CCB2}">
      <dgm:prSet phldrT="[Texto]" custT="1"/>
      <dgm:spPr>
        <a:solidFill>
          <a:schemeClr val="bg2"/>
        </a:solidFill>
      </dgm:spPr>
      <dgm:t>
        <a:bodyPr/>
        <a:lstStyle/>
        <a:p>
          <a:r>
            <a:rPr lang="es-EC" sz="2000" dirty="0">
              <a:solidFill>
                <a:schemeClr val="tx1"/>
              </a:solidFill>
              <a:latin typeface="Century Gothic" panose="020B0502020202020204" pitchFamily="34" charset="0"/>
            </a:rPr>
            <a:t>Resolución 128-2015-F </a:t>
          </a:r>
        </a:p>
      </dgm:t>
    </dgm:pt>
    <dgm:pt modelId="{195243D9-6E09-4890-9B3D-C4BEEB288537}" type="parTrans" cxnId="{83D517FA-9C12-401A-9141-E7CE9A5195A3}">
      <dgm:prSet/>
      <dgm:spPr/>
      <dgm:t>
        <a:bodyPr/>
        <a:lstStyle/>
        <a:p>
          <a:endParaRPr lang="es-EC" sz="1600">
            <a:solidFill>
              <a:schemeClr val="tx1"/>
            </a:solidFill>
            <a:latin typeface="Century Gothic" panose="020B0502020202020204" pitchFamily="34" charset="0"/>
          </a:endParaRPr>
        </a:p>
      </dgm:t>
    </dgm:pt>
    <dgm:pt modelId="{F3740F66-AF83-4C8A-8332-BA46C9F9F877}" type="sibTrans" cxnId="{83D517FA-9C12-401A-9141-E7CE9A5195A3}">
      <dgm:prSet custT="1"/>
      <dgm:spPr/>
      <dgm:t>
        <a:bodyPr/>
        <a:lstStyle/>
        <a:p>
          <a:endParaRPr lang="es-EC" sz="1600">
            <a:solidFill>
              <a:schemeClr val="tx1"/>
            </a:solidFill>
            <a:latin typeface="Century Gothic" panose="020B0502020202020204" pitchFamily="34" charset="0"/>
          </a:endParaRPr>
        </a:p>
      </dgm:t>
    </dgm:pt>
    <dgm:pt modelId="{73FF969C-018B-4531-85BD-62EE267D2143}">
      <dgm:prSet phldrT="[Texto]" custT="1"/>
      <dgm:spPr>
        <a:solidFill>
          <a:schemeClr val="bg2"/>
        </a:solidFill>
      </dgm:spPr>
      <dgm:t>
        <a:bodyPr/>
        <a:lstStyle/>
        <a:p>
          <a:r>
            <a:rPr lang="es-EC" sz="2000" dirty="0">
              <a:solidFill>
                <a:schemeClr val="tx1"/>
              </a:solidFill>
              <a:latin typeface="Century Gothic" panose="020B0502020202020204" pitchFamily="34" charset="0"/>
            </a:rPr>
            <a:t>Resolución 129-2015-F</a:t>
          </a:r>
        </a:p>
      </dgm:t>
    </dgm:pt>
    <dgm:pt modelId="{9246F6B4-F91A-4CCD-815B-2DCB563FFF2F}" type="parTrans" cxnId="{4F0D261A-B313-47C5-84AC-C5E36FEA9706}">
      <dgm:prSet/>
      <dgm:spPr/>
      <dgm:t>
        <a:bodyPr/>
        <a:lstStyle/>
        <a:p>
          <a:endParaRPr lang="es-EC" sz="1600">
            <a:solidFill>
              <a:schemeClr val="tx1"/>
            </a:solidFill>
            <a:latin typeface="Century Gothic" panose="020B0502020202020204" pitchFamily="34" charset="0"/>
          </a:endParaRPr>
        </a:p>
      </dgm:t>
    </dgm:pt>
    <dgm:pt modelId="{58304D3A-2344-44E5-BF01-7E8CA65D000C}" type="sibTrans" cxnId="{4F0D261A-B313-47C5-84AC-C5E36FEA9706}">
      <dgm:prSet custT="1"/>
      <dgm:spPr/>
      <dgm:t>
        <a:bodyPr/>
        <a:lstStyle/>
        <a:p>
          <a:endParaRPr lang="es-EC" sz="1600">
            <a:solidFill>
              <a:schemeClr val="tx1"/>
            </a:solidFill>
            <a:latin typeface="Century Gothic" panose="020B0502020202020204" pitchFamily="34" charset="0"/>
          </a:endParaRPr>
        </a:p>
      </dgm:t>
    </dgm:pt>
    <dgm:pt modelId="{8B71980E-9B87-4616-8621-D18860F9799E}">
      <dgm:prSet custT="1"/>
      <dgm:spPr/>
      <dgm:t>
        <a:bodyPr/>
        <a:lstStyle/>
        <a:p>
          <a:r>
            <a:rPr lang="es-EC" sz="2000" dirty="0">
              <a:solidFill>
                <a:schemeClr val="tx1"/>
              </a:solidFill>
              <a:latin typeface="Century Gothic" panose="020B0502020202020204" pitchFamily="34" charset="0"/>
            </a:rPr>
            <a:t>Administración integral de riesgos </a:t>
          </a:r>
        </a:p>
      </dgm:t>
    </dgm:pt>
    <dgm:pt modelId="{42E5592B-2F86-47C5-924E-306EE761CD15}" type="parTrans" cxnId="{032D91CE-87A7-4270-B72E-819AB52CBCFB}">
      <dgm:prSet/>
      <dgm:spPr/>
      <dgm:t>
        <a:bodyPr/>
        <a:lstStyle/>
        <a:p>
          <a:endParaRPr lang="es-EC" sz="1600">
            <a:solidFill>
              <a:schemeClr val="tx1"/>
            </a:solidFill>
            <a:latin typeface="Century Gothic" panose="020B0502020202020204" pitchFamily="34" charset="0"/>
          </a:endParaRPr>
        </a:p>
      </dgm:t>
    </dgm:pt>
    <dgm:pt modelId="{8FE83DF8-16A0-42B9-B56E-5CFD0B12AE2B}" type="sibTrans" cxnId="{032D91CE-87A7-4270-B72E-819AB52CBCFB}">
      <dgm:prSet/>
      <dgm:spPr/>
      <dgm:t>
        <a:bodyPr/>
        <a:lstStyle/>
        <a:p>
          <a:endParaRPr lang="es-EC" sz="1600">
            <a:solidFill>
              <a:schemeClr val="tx1"/>
            </a:solidFill>
            <a:latin typeface="Century Gothic" panose="020B0502020202020204" pitchFamily="34" charset="0"/>
          </a:endParaRPr>
        </a:p>
      </dgm:t>
    </dgm:pt>
    <dgm:pt modelId="{8BA82E69-CC8E-4EE5-8AF7-F830718D0551}">
      <dgm:prSet custT="1"/>
      <dgm:spPr/>
      <dgm:t>
        <a:bodyPr/>
        <a:lstStyle/>
        <a:p>
          <a:r>
            <a:rPr lang="es-EC" sz="2000" dirty="0">
              <a:solidFill>
                <a:schemeClr val="tx1"/>
              </a:solidFill>
              <a:latin typeface="Century Gothic" panose="020B0502020202020204" pitchFamily="34" charset="0"/>
            </a:rPr>
            <a:t>Gestión del riesgo de crédito</a:t>
          </a:r>
        </a:p>
      </dgm:t>
    </dgm:pt>
    <dgm:pt modelId="{CD840D4A-A40F-4C40-A656-8BC672FEDEFA}" type="parTrans" cxnId="{92F596B1-0D55-4D90-8AB4-61AC5765B2FB}">
      <dgm:prSet/>
      <dgm:spPr/>
      <dgm:t>
        <a:bodyPr/>
        <a:lstStyle/>
        <a:p>
          <a:endParaRPr lang="es-EC" sz="1600">
            <a:solidFill>
              <a:schemeClr val="tx1"/>
            </a:solidFill>
            <a:latin typeface="Century Gothic" panose="020B0502020202020204" pitchFamily="34" charset="0"/>
          </a:endParaRPr>
        </a:p>
      </dgm:t>
    </dgm:pt>
    <dgm:pt modelId="{7E9DC710-E8DE-4707-A7DF-FAB8A39FA337}" type="sibTrans" cxnId="{92F596B1-0D55-4D90-8AB4-61AC5765B2FB}">
      <dgm:prSet/>
      <dgm:spPr/>
      <dgm:t>
        <a:bodyPr/>
        <a:lstStyle/>
        <a:p>
          <a:endParaRPr lang="es-EC" sz="1600">
            <a:solidFill>
              <a:schemeClr val="tx1"/>
            </a:solidFill>
            <a:latin typeface="Century Gothic" panose="020B0502020202020204" pitchFamily="34" charset="0"/>
          </a:endParaRPr>
        </a:p>
      </dgm:t>
    </dgm:pt>
    <dgm:pt modelId="{A40E1DAE-E88C-4AB8-BC35-BD5012487DC8}">
      <dgm:prSet custT="1"/>
      <dgm:spPr/>
      <dgm:t>
        <a:bodyPr/>
        <a:lstStyle/>
        <a:p>
          <a:r>
            <a:rPr lang="es-EC" sz="2000" dirty="0">
              <a:solidFill>
                <a:schemeClr val="tx1"/>
              </a:solidFill>
              <a:latin typeface="Century Gothic" panose="020B0502020202020204" pitchFamily="34" charset="0"/>
            </a:rPr>
            <a:t>Resolución 043-2015-F</a:t>
          </a:r>
        </a:p>
      </dgm:t>
    </dgm:pt>
    <dgm:pt modelId="{E070BEA2-C0B3-494E-86B2-57B6F4877148}" type="parTrans" cxnId="{8FA1B2F9-2E59-4838-9BD6-B4432A220EBF}">
      <dgm:prSet/>
      <dgm:spPr/>
      <dgm:t>
        <a:bodyPr/>
        <a:lstStyle/>
        <a:p>
          <a:endParaRPr lang="es-EC" sz="1400"/>
        </a:p>
      </dgm:t>
    </dgm:pt>
    <dgm:pt modelId="{9B14472E-8E00-4680-BC7F-A6594AA2019C}" type="sibTrans" cxnId="{8FA1B2F9-2E59-4838-9BD6-B4432A220EBF}">
      <dgm:prSet/>
      <dgm:spPr/>
      <dgm:t>
        <a:bodyPr/>
        <a:lstStyle/>
        <a:p>
          <a:endParaRPr lang="es-EC" sz="1400"/>
        </a:p>
      </dgm:t>
    </dgm:pt>
    <dgm:pt modelId="{129DEF12-AEB0-4E08-B907-03431511E9FA}">
      <dgm:prSet custT="1"/>
      <dgm:spPr/>
      <dgm:t>
        <a:bodyPr/>
        <a:lstStyle/>
        <a:p>
          <a:r>
            <a:rPr lang="es-EC" sz="2000" dirty="0">
              <a:solidFill>
                <a:schemeClr val="tx1"/>
              </a:solidFill>
              <a:latin typeface="Century Gothic" panose="020B0502020202020204" pitchFamily="34" charset="0"/>
            </a:rPr>
            <a:t>Segmentación de la cartera de crédito</a:t>
          </a:r>
        </a:p>
      </dgm:t>
    </dgm:pt>
    <dgm:pt modelId="{AA444E2C-88A8-4B2A-9285-49BF605D0049}" type="parTrans" cxnId="{BE5EF3E7-A789-4ED9-853E-11B1363EBD2A}">
      <dgm:prSet/>
      <dgm:spPr/>
      <dgm:t>
        <a:bodyPr/>
        <a:lstStyle/>
        <a:p>
          <a:endParaRPr lang="es-EC" sz="1400"/>
        </a:p>
      </dgm:t>
    </dgm:pt>
    <dgm:pt modelId="{8C9960D0-43EE-48A3-A62E-FA8A4E3DEBF3}" type="sibTrans" cxnId="{BE5EF3E7-A789-4ED9-853E-11B1363EBD2A}">
      <dgm:prSet/>
      <dgm:spPr/>
      <dgm:t>
        <a:bodyPr/>
        <a:lstStyle/>
        <a:p>
          <a:endParaRPr lang="es-EC" sz="1400"/>
        </a:p>
      </dgm:t>
    </dgm:pt>
    <dgm:pt modelId="{32587216-BF01-475C-BBB8-7C11836EF653}" type="pres">
      <dgm:prSet presAssocID="{BE0DE24E-91F1-42CB-A87C-D05811BF1946}" presName="linearFlow" presStyleCnt="0">
        <dgm:presLayoutVars>
          <dgm:dir/>
          <dgm:animLvl val="lvl"/>
          <dgm:resizeHandles val="exact"/>
        </dgm:presLayoutVars>
      </dgm:prSet>
      <dgm:spPr/>
    </dgm:pt>
    <dgm:pt modelId="{F6F360BB-BF02-42C7-A78B-DF49562702D0}" type="pres">
      <dgm:prSet presAssocID="{361D6902-D5B6-4F43-9010-B634C988CCB2}" presName="composite" presStyleCnt="0"/>
      <dgm:spPr/>
    </dgm:pt>
    <dgm:pt modelId="{7B019F60-441D-44C1-BDAF-16890D52EE80}" type="pres">
      <dgm:prSet presAssocID="{361D6902-D5B6-4F43-9010-B634C988CCB2}" presName="parTx" presStyleLbl="node1" presStyleIdx="0" presStyleCnt="3">
        <dgm:presLayoutVars>
          <dgm:chMax val="0"/>
          <dgm:chPref val="0"/>
          <dgm:bulletEnabled val="1"/>
        </dgm:presLayoutVars>
      </dgm:prSet>
      <dgm:spPr/>
    </dgm:pt>
    <dgm:pt modelId="{7855061C-00AE-4C5B-9A2D-A3033077E57B}" type="pres">
      <dgm:prSet presAssocID="{361D6902-D5B6-4F43-9010-B634C988CCB2}" presName="parSh" presStyleLbl="node1" presStyleIdx="0" presStyleCnt="3"/>
      <dgm:spPr/>
    </dgm:pt>
    <dgm:pt modelId="{114D8442-FD98-49E0-9E9A-C896EB77057C}" type="pres">
      <dgm:prSet presAssocID="{361D6902-D5B6-4F43-9010-B634C988CCB2}" presName="desTx" presStyleLbl="fgAcc1" presStyleIdx="0" presStyleCnt="3" custScaleX="116289" custScaleY="48299" custLinFactNeighborX="-1764" custLinFactNeighborY="-13190">
        <dgm:presLayoutVars>
          <dgm:bulletEnabled val="1"/>
        </dgm:presLayoutVars>
      </dgm:prSet>
      <dgm:spPr/>
    </dgm:pt>
    <dgm:pt modelId="{3A2D1A66-3EEC-42DF-B62D-33C56BE6D775}" type="pres">
      <dgm:prSet presAssocID="{F3740F66-AF83-4C8A-8332-BA46C9F9F877}" presName="sibTrans" presStyleLbl="sibTrans2D1" presStyleIdx="0" presStyleCnt="2"/>
      <dgm:spPr/>
    </dgm:pt>
    <dgm:pt modelId="{74AD61DC-29DC-4684-A45F-C2311CDE1CD8}" type="pres">
      <dgm:prSet presAssocID="{F3740F66-AF83-4C8A-8332-BA46C9F9F877}" presName="connTx" presStyleLbl="sibTrans2D1" presStyleIdx="0" presStyleCnt="2"/>
      <dgm:spPr/>
    </dgm:pt>
    <dgm:pt modelId="{FF805677-7F37-4007-81DB-2895407D0616}" type="pres">
      <dgm:prSet presAssocID="{73FF969C-018B-4531-85BD-62EE267D2143}" presName="composite" presStyleCnt="0"/>
      <dgm:spPr/>
    </dgm:pt>
    <dgm:pt modelId="{AB928C07-8F29-4527-ABBF-EDD743C76F35}" type="pres">
      <dgm:prSet presAssocID="{73FF969C-018B-4531-85BD-62EE267D2143}" presName="parTx" presStyleLbl="node1" presStyleIdx="0" presStyleCnt="3">
        <dgm:presLayoutVars>
          <dgm:chMax val="0"/>
          <dgm:chPref val="0"/>
          <dgm:bulletEnabled val="1"/>
        </dgm:presLayoutVars>
      </dgm:prSet>
      <dgm:spPr/>
    </dgm:pt>
    <dgm:pt modelId="{521D4412-1463-4588-A657-F511F79F082D}" type="pres">
      <dgm:prSet presAssocID="{73FF969C-018B-4531-85BD-62EE267D2143}" presName="parSh" presStyleLbl="node1" presStyleIdx="1" presStyleCnt="3"/>
      <dgm:spPr/>
    </dgm:pt>
    <dgm:pt modelId="{DD53A66A-7232-4970-99B5-FD1CE993BDF1}" type="pres">
      <dgm:prSet presAssocID="{73FF969C-018B-4531-85BD-62EE267D2143}" presName="desTx" presStyleLbl="fgAcc1" presStyleIdx="1" presStyleCnt="3" custScaleX="109047" custScaleY="50296" custLinFactNeighborX="-1764" custLinFactNeighborY="-13190">
        <dgm:presLayoutVars>
          <dgm:bulletEnabled val="1"/>
        </dgm:presLayoutVars>
      </dgm:prSet>
      <dgm:spPr/>
    </dgm:pt>
    <dgm:pt modelId="{1715CAE5-3A2A-4D17-B14F-4504C27E6365}" type="pres">
      <dgm:prSet presAssocID="{58304D3A-2344-44E5-BF01-7E8CA65D000C}" presName="sibTrans" presStyleLbl="sibTrans2D1" presStyleIdx="1" presStyleCnt="2"/>
      <dgm:spPr/>
    </dgm:pt>
    <dgm:pt modelId="{A7B677DC-F8B0-4392-8DB1-4094F69D8079}" type="pres">
      <dgm:prSet presAssocID="{58304D3A-2344-44E5-BF01-7E8CA65D000C}" presName="connTx" presStyleLbl="sibTrans2D1" presStyleIdx="1" presStyleCnt="2"/>
      <dgm:spPr/>
    </dgm:pt>
    <dgm:pt modelId="{A275A403-73D6-4346-8D80-CBB3C4D967CA}" type="pres">
      <dgm:prSet presAssocID="{A40E1DAE-E88C-4AB8-BC35-BD5012487DC8}" presName="composite" presStyleCnt="0"/>
      <dgm:spPr/>
    </dgm:pt>
    <dgm:pt modelId="{3F705E27-2F01-46A2-8CBB-9EAA29D8DAD2}" type="pres">
      <dgm:prSet presAssocID="{A40E1DAE-E88C-4AB8-BC35-BD5012487DC8}" presName="parTx" presStyleLbl="node1" presStyleIdx="1" presStyleCnt="3">
        <dgm:presLayoutVars>
          <dgm:chMax val="0"/>
          <dgm:chPref val="0"/>
          <dgm:bulletEnabled val="1"/>
        </dgm:presLayoutVars>
      </dgm:prSet>
      <dgm:spPr/>
    </dgm:pt>
    <dgm:pt modelId="{81418F0F-2AC3-4C09-9DC1-A0DAA4D36B77}" type="pres">
      <dgm:prSet presAssocID="{A40E1DAE-E88C-4AB8-BC35-BD5012487DC8}" presName="parSh" presStyleLbl="node1" presStyleIdx="2" presStyleCnt="3"/>
      <dgm:spPr/>
    </dgm:pt>
    <dgm:pt modelId="{A72FC6B0-49BB-4946-9EAE-21B9E851336B}" type="pres">
      <dgm:prSet presAssocID="{A40E1DAE-E88C-4AB8-BC35-BD5012487DC8}" presName="desTx" presStyleLbl="fgAcc1" presStyleIdx="2" presStyleCnt="3" custScaleX="109470" custScaleY="53754" custLinFactNeighborX="-1764" custLinFactNeighborY="-13190">
        <dgm:presLayoutVars>
          <dgm:bulletEnabled val="1"/>
        </dgm:presLayoutVars>
      </dgm:prSet>
      <dgm:spPr/>
    </dgm:pt>
  </dgm:ptLst>
  <dgm:cxnLst>
    <dgm:cxn modelId="{D0965C19-794E-4935-AC92-69BF302D5B50}" type="presOf" srcId="{8BA82E69-CC8E-4EE5-8AF7-F830718D0551}" destId="{DD53A66A-7232-4970-99B5-FD1CE993BDF1}" srcOrd="0" destOrd="0" presId="urn:microsoft.com/office/officeart/2005/8/layout/process3"/>
    <dgm:cxn modelId="{4F0D261A-B313-47C5-84AC-C5E36FEA9706}" srcId="{BE0DE24E-91F1-42CB-A87C-D05811BF1946}" destId="{73FF969C-018B-4531-85BD-62EE267D2143}" srcOrd="1" destOrd="0" parTransId="{9246F6B4-F91A-4CCD-815B-2DCB563FFF2F}" sibTransId="{58304D3A-2344-44E5-BF01-7E8CA65D000C}"/>
    <dgm:cxn modelId="{F91D562F-E57D-424D-BB26-CA57673FB324}" type="presOf" srcId="{A40E1DAE-E88C-4AB8-BC35-BD5012487DC8}" destId="{3F705E27-2F01-46A2-8CBB-9EAA29D8DAD2}" srcOrd="0" destOrd="0" presId="urn:microsoft.com/office/officeart/2005/8/layout/process3"/>
    <dgm:cxn modelId="{AEF59837-89CC-496F-9875-27F0CC5BC412}" type="presOf" srcId="{58304D3A-2344-44E5-BF01-7E8CA65D000C}" destId="{A7B677DC-F8B0-4392-8DB1-4094F69D8079}" srcOrd="1" destOrd="0" presId="urn:microsoft.com/office/officeart/2005/8/layout/process3"/>
    <dgm:cxn modelId="{4C3D5849-02C3-409D-B0EB-E8C71055051C}" type="presOf" srcId="{F3740F66-AF83-4C8A-8332-BA46C9F9F877}" destId="{3A2D1A66-3EEC-42DF-B62D-33C56BE6D775}" srcOrd="0" destOrd="0" presId="urn:microsoft.com/office/officeart/2005/8/layout/process3"/>
    <dgm:cxn modelId="{A73DD252-57C0-4042-A4C7-77280FFA2055}" type="presOf" srcId="{BE0DE24E-91F1-42CB-A87C-D05811BF1946}" destId="{32587216-BF01-475C-BBB8-7C11836EF653}" srcOrd="0" destOrd="0" presId="urn:microsoft.com/office/officeart/2005/8/layout/process3"/>
    <dgm:cxn modelId="{9097E357-D32C-48B7-8304-268BAFAE40CF}" type="presOf" srcId="{73FF969C-018B-4531-85BD-62EE267D2143}" destId="{521D4412-1463-4588-A657-F511F79F082D}" srcOrd="1" destOrd="0" presId="urn:microsoft.com/office/officeart/2005/8/layout/process3"/>
    <dgm:cxn modelId="{4E10C17C-6881-49E7-BD0F-3CF57B988371}" type="presOf" srcId="{361D6902-D5B6-4F43-9010-B634C988CCB2}" destId="{7855061C-00AE-4C5B-9A2D-A3033077E57B}" srcOrd="1" destOrd="0" presId="urn:microsoft.com/office/officeart/2005/8/layout/process3"/>
    <dgm:cxn modelId="{E0182188-56FF-4A07-94A6-8678CCFA4A4B}" type="presOf" srcId="{129DEF12-AEB0-4E08-B907-03431511E9FA}" destId="{A72FC6B0-49BB-4946-9EAE-21B9E851336B}" srcOrd="0" destOrd="0" presId="urn:microsoft.com/office/officeart/2005/8/layout/process3"/>
    <dgm:cxn modelId="{3AC82C8B-24F6-4447-8496-9DC25CB31F87}" type="presOf" srcId="{8B71980E-9B87-4616-8621-D18860F9799E}" destId="{114D8442-FD98-49E0-9E9A-C896EB77057C}" srcOrd="0" destOrd="0" presId="urn:microsoft.com/office/officeart/2005/8/layout/process3"/>
    <dgm:cxn modelId="{F505C6A4-53B1-4C8A-BF8C-3D48F9C92074}" type="presOf" srcId="{F3740F66-AF83-4C8A-8332-BA46C9F9F877}" destId="{74AD61DC-29DC-4684-A45F-C2311CDE1CD8}" srcOrd="1" destOrd="0" presId="urn:microsoft.com/office/officeart/2005/8/layout/process3"/>
    <dgm:cxn modelId="{92F596B1-0D55-4D90-8AB4-61AC5765B2FB}" srcId="{73FF969C-018B-4531-85BD-62EE267D2143}" destId="{8BA82E69-CC8E-4EE5-8AF7-F830718D0551}" srcOrd="0" destOrd="0" parTransId="{CD840D4A-A40F-4C40-A656-8BC672FEDEFA}" sibTransId="{7E9DC710-E8DE-4707-A7DF-FAB8A39FA337}"/>
    <dgm:cxn modelId="{B71B62C5-4655-4542-B706-0A8552A28930}" type="presOf" srcId="{A40E1DAE-E88C-4AB8-BC35-BD5012487DC8}" destId="{81418F0F-2AC3-4C09-9DC1-A0DAA4D36B77}" srcOrd="1" destOrd="0" presId="urn:microsoft.com/office/officeart/2005/8/layout/process3"/>
    <dgm:cxn modelId="{032D91CE-87A7-4270-B72E-819AB52CBCFB}" srcId="{361D6902-D5B6-4F43-9010-B634C988CCB2}" destId="{8B71980E-9B87-4616-8621-D18860F9799E}" srcOrd="0" destOrd="0" parTransId="{42E5592B-2F86-47C5-924E-306EE761CD15}" sibTransId="{8FE83DF8-16A0-42B9-B56E-5CFD0B12AE2B}"/>
    <dgm:cxn modelId="{595D27E1-13A2-41EE-8C80-F23235DC873F}" type="presOf" srcId="{58304D3A-2344-44E5-BF01-7E8CA65D000C}" destId="{1715CAE5-3A2A-4D17-B14F-4504C27E6365}" srcOrd="0" destOrd="0" presId="urn:microsoft.com/office/officeart/2005/8/layout/process3"/>
    <dgm:cxn modelId="{BE5EF3E7-A789-4ED9-853E-11B1363EBD2A}" srcId="{A40E1DAE-E88C-4AB8-BC35-BD5012487DC8}" destId="{129DEF12-AEB0-4E08-B907-03431511E9FA}" srcOrd="0" destOrd="0" parTransId="{AA444E2C-88A8-4B2A-9285-49BF605D0049}" sibTransId="{8C9960D0-43EE-48A3-A62E-FA8A4E3DEBF3}"/>
    <dgm:cxn modelId="{DD4E30F3-6779-4E10-A64A-0FB39347C43E}" type="presOf" srcId="{361D6902-D5B6-4F43-9010-B634C988CCB2}" destId="{7B019F60-441D-44C1-BDAF-16890D52EE80}" srcOrd="0" destOrd="0" presId="urn:microsoft.com/office/officeart/2005/8/layout/process3"/>
    <dgm:cxn modelId="{54817CF7-59BD-48F3-800E-1FDBD24A49B7}" type="presOf" srcId="{73FF969C-018B-4531-85BD-62EE267D2143}" destId="{AB928C07-8F29-4527-ABBF-EDD743C76F35}" srcOrd="0" destOrd="0" presId="urn:microsoft.com/office/officeart/2005/8/layout/process3"/>
    <dgm:cxn modelId="{8FA1B2F9-2E59-4838-9BD6-B4432A220EBF}" srcId="{BE0DE24E-91F1-42CB-A87C-D05811BF1946}" destId="{A40E1DAE-E88C-4AB8-BC35-BD5012487DC8}" srcOrd="2" destOrd="0" parTransId="{E070BEA2-C0B3-494E-86B2-57B6F4877148}" sibTransId="{9B14472E-8E00-4680-BC7F-A6594AA2019C}"/>
    <dgm:cxn modelId="{83D517FA-9C12-401A-9141-E7CE9A5195A3}" srcId="{BE0DE24E-91F1-42CB-A87C-D05811BF1946}" destId="{361D6902-D5B6-4F43-9010-B634C988CCB2}" srcOrd="0" destOrd="0" parTransId="{195243D9-6E09-4890-9B3D-C4BEEB288537}" sibTransId="{F3740F66-AF83-4C8A-8332-BA46C9F9F877}"/>
    <dgm:cxn modelId="{387995F7-0119-47A3-9E44-5718DCEBF216}" type="presParOf" srcId="{32587216-BF01-475C-BBB8-7C11836EF653}" destId="{F6F360BB-BF02-42C7-A78B-DF49562702D0}" srcOrd="0" destOrd="0" presId="urn:microsoft.com/office/officeart/2005/8/layout/process3"/>
    <dgm:cxn modelId="{733404C0-F392-413A-813C-7F2980018BD2}" type="presParOf" srcId="{F6F360BB-BF02-42C7-A78B-DF49562702D0}" destId="{7B019F60-441D-44C1-BDAF-16890D52EE80}" srcOrd="0" destOrd="0" presId="urn:microsoft.com/office/officeart/2005/8/layout/process3"/>
    <dgm:cxn modelId="{F0BCB2B0-7EC1-4F6E-952D-16EE41BE18DE}" type="presParOf" srcId="{F6F360BB-BF02-42C7-A78B-DF49562702D0}" destId="{7855061C-00AE-4C5B-9A2D-A3033077E57B}" srcOrd="1" destOrd="0" presId="urn:microsoft.com/office/officeart/2005/8/layout/process3"/>
    <dgm:cxn modelId="{BDB85DC4-70A8-4CC6-AFAE-A6CF51E2C5C2}" type="presParOf" srcId="{F6F360BB-BF02-42C7-A78B-DF49562702D0}" destId="{114D8442-FD98-49E0-9E9A-C896EB77057C}" srcOrd="2" destOrd="0" presId="urn:microsoft.com/office/officeart/2005/8/layout/process3"/>
    <dgm:cxn modelId="{EF576FB9-BAC9-4DD4-96F2-70638CE5CE34}" type="presParOf" srcId="{32587216-BF01-475C-BBB8-7C11836EF653}" destId="{3A2D1A66-3EEC-42DF-B62D-33C56BE6D775}" srcOrd="1" destOrd="0" presId="urn:microsoft.com/office/officeart/2005/8/layout/process3"/>
    <dgm:cxn modelId="{A344BDC4-2AEF-4227-BC7D-51FA59853989}" type="presParOf" srcId="{3A2D1A66-3EEC-42DF-B62D-33C56BE6D775}" destId="{74AD61DC-29DC-4684-A45F-C2311CDE1CD8}" srcOrd="0" destOrd="0" presId="urn:microsoft.com/office/officeart/2005/8/layout/process3"/>
    <dgm:cxn modelId="{6E70154A-37AB-4A34-8C21-8EA167C09AB1}" type="presParOf" srcId="{32587216-BF01-475C-BBB8-7C11836EF653}" destId="{FF805677-7F37-4007-81DB-2895407D0616}" srcOrd="2" destOrd="0" presId="urn:microsoft.com/office/officeart/2005/8/layout/process3"/>
    <dgm:cxn modelId="{FDB01C1D-A749-4872-BA82-C97EA9756C48}" type="presParOf" srcId="{FF805677-7F37-4007-81DB-2895407D0616}" destId="{AB928C07-8F29-4527-ABBF-EDD743C76F35}" srcOrd="0" destOrd="0" presId="urn:microsoft.com/office/officeart/2005/8/layout/process3"/>
    <dgm:cxn modelId="{04CCDE05-0509-4677-BD04-E1CE9FD9F8B5}" type="presParOf" srcId="{FF805677-7F37-4007-81DB-2895407D0616}" destId="{521D4412-1463-4588-A657-F511F79F082D}" srcOrd="1" destOrd="0" presId="urn:microsoft.com/office/officeart/2005/8/layout/process3"/>
    <dgm:cxn modelId="{1AFCA03B-B105-4AEB-A7BE-9A190E8C16FA}" type="presParOf" srcId="{FF805677-7F37-4007-81DB-2895407D0616}" destId="{DD53A66A-7232-4970-99B5-FD1CE993BDF1}" srcOrd="2" destOrd="0" presId="urn:microsoft.com/office/officeart/2005/8/layout/process3"/>
    <dgm:cxn modelId="{36200AE9-D417-4A9E-A379-6E064A66036D}" type="presParOf" srcId="{32587216-BF01-475C-BBB8-7C11836EF653}" destId="{1715CAE5-3A2A-4D17-B14F-4504C27E6365}" srcOrd="3" destOrd="0" presId="urn:microsoft.com/office/officeart/2005/8/layout/process3"/>
    <dgm:cxn modelId="{DF64DBF8-CC10-43E9-83BD-01CEC4AAB33C}" type="presParOf" srcId="{1715CAE5-3A2A-4D17-B14F-4504C27E6365}" destId="{A7B677DC-F8B0-4392-8DB1-4094F69D8079}" srcOrd="0" destOrd="0" presId="urn:microsoft.com/office/officeart/2005/8/layout/process3"/>
    <dgm:cxn modelId="{859456D7-E73F-487B-AF6E-B54751813035}" type="presParOf" srcId="{32587216-BF01-475C-BBB8-7C11836EF653}" destId="{A275A403-73D6-4346-8D80-CBB3C4D967CA}" srcOrd="4" destOrd="0" presId="urn:microsoft.com/office/officeart/2005/8/layout/process3"/>
    <dgm:cxn modelId="{5D35C87E-2848-4E5C-9F3E-A766E45A09AB}" type="presParOf" srcId="{A275A403-73D6-4346-8D80-CBB3C4D967CA}" destId="{3F705E27-2F01-46A2-8CBB-9EAA29D8DAD2}" srcOrd="0" destOrd="0" presId="urn:microsoft.com/office/officeart/2005/8/layout/process3"/>
    <dgm:cxn modelId="{E4848E70-5193-4763-923E-662FC85140D6}" type="presParOf" srcId="{A275A403-73D6-4346-8D80-CBB3C4D967CA}" destId="{81418F0F-2AC3-4C09-9DC1-A0DAA4D36B77}" srcOrd="1" destOrd="0" presId="urn:microsoft.com/office/officeart/2005/8/layout/process3"/>
    <dgm:cxn modelId="{F113C3F0-5054-485D-A43D-1844A7FF32BB}" type="presParOf" srcId="{A275A403-73D6-4346-8D80-CBB3C4D967CA}" destId="{A72FC6B0-49BB-4946-9EAE-21B9E851336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F906BB-DCDA-4B6E-8E43-5D5575D3F0A0}"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C"/>
        </a:p>
      </dgm:t>
    </dgm:pt>
    <dgm:pt modelId="{8622A137-FB14-4731-AE1D-8579FD389220}">
      <dgm:prSet phldrT="[Texto]"/>
      <dgm:spPr/>
      <dgm:t>
        <a:bodyPr/>
        <a:lstStyle/>
        <a:p>
          <a:r>
            <a:rPr lang="es-EC" dirty="0">
              <a:latin typeface="Century Gothic" panose="020B0502020202020204" pitchFamily="34" charset="0"/>
            </a:rPr>
            <a:t>Se realizó un recorrido documental de los principales estudios empíricos, concluyendo que el sector financiero se ha enfocado en el desarrollo y utilización de modelos que minimicen su riesgo.</a:t>
          </a:r>
          <a:endParaRPr lang="es-EC" dirty="0"/>
        </a:p>
      </dgm:t>
    </dgm:pt>
    <dgm:pt modelId="{5488B4F9-31CC-4634-B3C3-4B719C13B432}" type="parTrans" cxnId="{D49A9790-681C-4C00-84BF-C223CDBA37F3}">
      <dgm:prSet/>
      <dgm:spPr/>
      <dgm:t>
        <a:bodyPr/>
        <a:lstStyle/>
        <a:p>
          <a:endParaRPr lang="es-EC"/>
        </a:p>
      </dgm:t>
    </dgm:pt>
    <dgm:pt modelId="{5F1592B3-83E6-41E9-A937-C474EE2F5F0D}" type="sibTrans" cxnId="{D49A9790-681C-4C00-84BF-C223CDBA37F3}">
      <dgm:prSet/>
      <dgm:spPr/>
      <dgm:t>
        <a:bodyPr/>
        <a:lstStyle/>
        <a:p>
          <a:endParaRPr lang="es-EC"/>
        </a:p>
      </dgm:t>
    </dgm:pt>
    <dgm:pt modelId="{1326845F-3917-4977-BD0C-333B5C76D895}">
      <dgm:prSet phldrT="[Texto]"/>
      <dgm:spPr/>
      <dgm:t>
        <a:bodyPr/>
        <a:lstStyle/>
        <a:p>
          <a:r>
            <a:rPr lang="es-EC" dirty="0">
              <a:latin typeface="Century Gothic" panose="020B0502020202020204" pitchFamily="34" charset="0"/>
            </a:rPr>
            <a:t>Se analizó la normativa emitida por los entes de control, mismos buscan que las instituciones tengan estabilidad y solidez en el sistema financiero</a:t>
          </a:r>
          <a:endParaRPr lang="es-EC" dirty="0"/>
        </a:p>
      </dgm:t>
    </dgm:pt>
    <dgm:pt modelId="{BB61B088-CE7D-4375-906A-F646854D97C1}" type="parTrans" cxnId="{AC0F93B9-432D-4DDA-B027-27F94ADF1788}">
      <dgm:prSet/>
      <dgm:spPr/>
      <dgm:t>
        <a:bodyPr/>
        <a:lstStyle/>
        <a:p>
          <a:endParaRPr lang="es-EC"/>
        </a:p>
      </dgm:t>
    </dgm:pt>
    <dgm:pt modelId="{31CCA861-BB05-4AC8-B0D2-0A0A2C300DD5}" type="sibTrans" cxnId="{AC0F93B9-432D-4DDA-B027-27F94ADF1788}">
      <dgm:prSet/>
      <dgm:spPr/>
      <dgm:t>
        <a:bodyPr/>
        <a:lstStyle/>
        <a:p>
          <a:endParaRPr lang="es-EC"/>
        </a:p>
      </dgm:t>
    </dgm:pt>
    <dgm:pt modelId="{4E4831DC-06DC-4DC8-B2B7-8554ED48E3DD}">
      <dgm:prSet phldrT="[Texto]"/>
      <dgm:spPr/>
      <dgm:t>
        <a:bodyPr/>
        <a:lstStyle/>
        <a:p>
          <a:r>
            <a:rPr lang="es-EC" dirty="0">
              <a:latin typeface="Century Gothic" panose="020B0502020202020204" pitchFamily="34" charset="0"/>
            </a:rPr>
            <a:t>Se estableció la metodología utilizada en el desarrollo del modelo de scoring crediticio propuesto, mediante la técnica del </a:t>
          </a:r>
          <a:r>
            <a:rPr lang="es-EC" dirty="0" err="1">
              <a:latin typeface="Century Gothic" panose="020B0502020202020204" pitchFamily="34" charset="0"/>
            </a:rPr>
            <a:t>focus</a:t>
          </a:r>
          <a:r>
            <a:rPr lang="es-EC" dirty="0">
              <a:latin typeface="Century Gothic" panose="020B0502020202020204" pitchFamily="34" charset="0"/>
            </a:rPr>
            <a:t> </a:t>
          </a:r>
          <a:r>
            <a:rPr lang="es-EC" dirty="0" err="1">
              <a:latin typeface="Century Gothic" panose="020B0502020202020204" pitchFamily="34" charset="0"/>
            </a:rPr>
            <a:t>group</a:t>
          </a:r>
          <a:r>
            <a:rPr lang="es-EC" dirty="0">
              <a:latin typeface="Century Gothic" panose="020B0502020202020204" pitchFamily="34" charset="0"/>
            </a:rPr>
            <a:t>.</a:t>
          </a:r>
          <a:endParaRPr lang="es-EC" dirty="0"/>
        </a:p>
      </dgm:t>
    </dgm:pt>
    <dgm:pt modelId="{EBACA91B-A7A8-4562-BB2D-4847A1E956F5}" type="parTrans" cxnId="{77E56DAE-4CE3-4D76-AE8D-639A6AF9468C}">
      <dgm:prSet/>
      <dgm:spPr/>
      <dgm:t>
        <a:bodyPr/>
        <a:lstStyle/>
        <a:p>
          <a:endParaRPr lang="es-EC"/>
        </a:p>
      </dgm:t>
    </dgm:pt>
    <dgm:pt modelId="{E9B54E16-93DA-4173-873A-79E48FB3F133}" type="sibTrans" cxnId="{77E56DAE-4CE3-4D76-AE8D-639A6AF9468C}">
      <dgm:prSet/>
      <dgm:spPr/>
      <dgm:t>
        <a:bodyPr/>
        <a:lstStyle/>
        <a:p>
          <a:endParaRPr lang="es-EC"/>
        </a:p>
      </dgm:t>
    </dgm:pt>
    <dgm:pt modelId="{346A23CA-F6E6-4E8C-9015-9ECFEF019148}" type="pres">
      <dgm:prSet presAssocID="{84F906BB-DCDA-4B6E-8E43-5D5575D3F0A0}" presName="outerComposite" presStyleCnt="0">
        <dgm:presLayoutVars>
          <dgm:chMax val="5"/>
          <dgm:dir/>
          <dgm:resizeHandles val="exact"/>
        </dgm:presLayoutVars>
      </dgm:prSet>
      <dgm:spPr/>
    </dgm:pt>
    <dgm:pt modelId="{96B670F7-229F-46E2-9655-F67A6334EF66}" type="pres">
      <dgm:prSet presAssocID="{84F906BB-DCDA-4B6E-8E43-5D5575D3F0A0}" presName="dummyMaxCanvas" presStyleCnt="0">
        <dgm:presLayoutVars/>
      </dgm:prSet>
      <dgm:spPr/>
    </dgm:pt>
    <dgm:pt modelId="{99F634A7-F167-4D4B-AECD-81187FDDF03D}" type="pres">
      <dgm:prSet presAssocID="{84F906BB-DCDA-4B6E-8E43-5D5575D3F0A0}" presName="ThreeNodes_1" presStyleLbl="node1" presStyleIdx="0" presStyleCnt="3">
        <dgm:presLayoutVars>
          <dgm:bulletEnabled val="1"/>
        </dgm:presLayoutVars>
      </dgm:prSet>
      <dgm:spPr/>
    </dgm:pt>
    <dgm:pt modelId="{94778F27-E1BC-4CA9-87DD-86F55C56F66C}" type="pres">
      <dgm:prSet presAssocID="{84F906BB-DCDA-4B6E-8E43-5D5575D3F0A0}" presName="ThreeNodes_2" presStyleLbl="node1" presStyleIdx="1" presStyleCnt="3">
        <dgm:presLayoutVars>
          <dgm:bulletEnabled val="1"/>
        </dgm:presLayoutVars>
      </dgm:prSet>
      <dgm:spPr/>
    </dgm:pt>
    <dgm:pt modelId="{CDD2BBE9-AEF4-47D8-BA24-FF95885EC694}" type="pres">
      <dgm:prSet presAssocID="{84F906BB-DCDA-4B6E-8E43-5D5575D3F0A0}" presName="ThreeNodes_3" presStyleLbl="node1" presStyleIdx="2" presStyleCnt="3">
        <dgm:presLayoutVars>
          <dgm:bulletEnabled val="1"/>
        </dgm:presLayoutVars>
      </dgm:prSet>
      <dgm:spPr/>
    </dgm:pt>
    <dgm:pt modelId="{1A16D39E-FD78-41F8-83CC-D38C2089A1E5}" type="pres">
      <dgm:prSet presAssocID="{84F906BB-DCDA-4B6E-8E43-5D5575D3F0A0}" presName="ThreeConn_1-2" presStyleLbl="fgAccFollowNode1" presStyleIdx="0" presStyleCnt="2">
        <dgm:presLayoutVars>
          <dgm:bulletEnabled val="1"/>
        </dgm:presLayoutVars>
      </dgm:prSet>
      <dgm:spPr/>
    </dgm:pt>
    <dgm:pt modelId="{1728DC51-BE1E-4B53-BF70-B13A4992D3E0}" type="pres">
      <dgm:prSet presAssocID="{84F906BB-DCDA-4B6E-8E43-5D5575D3F0A0}" presName="ThreeConn_2-3" presStyleLbl="fgAccFollowNode1" presStyleIdx="1" presStyleCnt="2">
        <dgm:presLayoutVars>
          <dgm:bulletEnabled val="1"/>
        </dgm:presLayoutVars>
      </dgm:prSet>
      <dgm:spPr/>
    </dgm:pt>
    <dgm:pt modelId="{A2E56EC1-DBCF-4FEA-8138-AA4148D7D665}" type="pres">
      <dgm:prSet presAssocID="{84F906BB-DCDA-4B6E-8E43-5D5575D3F0A0}" presName="ThreeNodes_1_text" presStyleLbl="node1" presStyleIdx="2" presStyleCnt="3">
        <dgm:presLayoutVars>
          <dgm:bulletEnabled val="1"/>
        </dgm:presLayoutVars>
      </dgm:prSet>
      <dgm:spPr/>
    </dgm:pt>
    <dgm:pt modelId="{4B594DF7-AD58-41AE-BF5E-68889175113F}" type="pres">
      <dgm:prSet presAssocID="{84F906BB-DCDA-4B6E-8E43-5D5575D3F0A0}" presName="ThreeNodes_2_text" presStyleLbl="node1" presStyleIdx="2" presStyleCnt="3">
        <dgm:presLayoutVars>
          <dgm:bulletEnabled val="1"/>
        </dgm:presLayoutVars>
      </dgm:prSet>
      <dgm:spPr/>
    </dgm:pt>
    <dgm:pt modelId="{3ABEE520-5F02-4CA6-9075-17EF867EDAB0}" type="pres">
      <dgm:prSet presAssocID="{84F906BB-DCDA-4B6E-8E43-5D5575D3F0A0}" presName="ThreeNodes_3_text" presStyleLbl="node1" presStyleIdx="2" presStyleCnt="3">
        <dgm:presLayoutVars>
          <dgm:bulletEnabled val="1"/>
        </dgm:presLayoutVars>
      </dgm:prSet>
      <dgm:spPr/>
    </dgm:pt>
  </dgm:ptLst>
  <dgm:cxnLst>
    <dgm:cxn modelId="{FDF04811-FE21-4FA6-9DEC-03323A010B62}" type="presOf" srcId="{8622A137-FB14-4731-AE1D-8579FD389220}" destId="{99F634A7-F167-4D4B-AECD-81187FDDF03D}" srcOrd="0" destOrd="0" presId="urn:microsoft.com/office/officeart/2005/8/layout/vProcess5"/>
    <dgm:cxn modelId="{97D36B19-9A28-4C27-8E37-DB6C84E5A82A}" type="presOf" srcId="{5F1592B3-83E6-41E9-A937-C474EE2F5F0D}" destId="{1A16D39E-FD78-41F8-83CC-D38C2089A1E5}" srcOrd="0" destOrd="0" presId="urn:microsoft.com/office/officeart/2005/8/layout/vProcess5"/>
    <dgm:cxn modelId="{CA5D3921-3146-4879-AD26-ED3165735FCD}" type="presOf" srcId="{1326845F-3917-4977-BD0C-333B5C76D895}" destId="{94778F27-E1BC-4CA9-87DD-86F55C56F66C}" srcOrd="0" destOrd="0" presId="urn:microsoft.com/office/officeart/2005/8/layout/vProcess5"/>
    <dgm:cxn modelId="{C39F1C2C-83DF-49D5-8C1A-A3140298CE5A}" type="presOf" srcId="{4E4831DC-06DC-4DC8-B2B7-8554ED48E3DD}" destId="{CDD2BBE9-AEF4-47D8-BA24-FF95885EC694}" srcOrd="0" destOrd="0" presId="urn:microsoft.com/office/officeart/2005/8/layout/vProcess5"/>
    <dgm:cxn modelId="{961D4D48-7B56-45B0-BF32-687584AB4920}" type="presOf" srcId="{4E4831DC-06DC-4DC8-B2B7-8554ED48E3DD}" destId="{3ABEE520-5F02-4CA6-9075-17EF867EDAB0}" srcOrd="1" destOrd="0" presId="urn:microsoft.com/office/officeart/2005/8/layout/vProcess5"/>
    <dgm:cxn modelId="{EDEFEF6B-F348-4CD4-B5BA-7A55A621C442}" type="presOf" srcId="{1326845F-3917-4977-BD0C-333B5C76D895}" destId="{4B594DF7-AD58-41AE-BF5E-68889175113F}" srcOrd="1" destOrd="0" presId="urn:microsoft.com/office/officeart/2005/8/layout/vProcess5"/>
    <dgm:cxn modelId="{D49A9790-681C-4C00-84BF-C223CDBA37F3}" srcId="{84F906BB-DCDA-4B6E-8E43-5D5575D3F0A0}" destId="{8622A137-FB14-4731-AE1D-8579FD389220}" srcOrd="0" destOrd="0" parTransId="{5488B4F9-31CC-4634-B3C3-4B719C13B432}" sibTransId="{5F1592B3-83E6-41E9-A937-C474EE2F5F0D}"/>
    <dgm:cxn modelId="{C2872292-1FD0-43F5-94C7-A42443ADDAC1}" type="presOf" srcId="{8622A137-FB14-4731-AE1D-8579FD389220}" destId="{A2E56EC1-DBCF-4FEA-8138-AA4148D7D665}" srcOrd="1" destOrd="0" presId="urn:microsoft.com/office/officeart/2005/8/layout/vProcess5"/>
    <dgm:cxn modelId="{51F83CA7-4AE1-4377-A614-FBB2BD0EA4BF}" type="presOf" srcId="{84F906BB-DCDA-4B6E-8E43-5D5575D3F0A0}" destId="{346A23CA-F6E6-4E8C-9015-9ECFEF019148}" srcOrd="0" destOrd="0" presId="urn:microsoft.com/office/officeart/2005/8/layout/vProcess5"/>
    <dgm:cxn modelId="{77E56DAE-4CE3-4D76-AE8D-639A6AF9468C}" srcId="{84F906BB-DCDA-4B6E-8E43-5D5575D3F0A0}" destId="{4E4831DC-06DC-4DC8-B2B7-8554ED48E3DD}" srcOrd="2" destOrd="0" parTransId="{EBACA91B-A7A8-4562-BB2D-4847A1E956F5}" sibTransId="{E9B54E16-93DA-4173-873A-79E48FB3F133}"/>
    <dgm:cxn modelId="{AC0F93B9-432D-4DDA-B027-27F94ADF1788}" srcId="{84F906BB-DCDA-4B6E-8E43-5D5575D3F0A0}" destId="{1326845F-3917-4977-BD0C-333B5C76D895}" srcOrd="1" destOrd="0" parTransId="{BB61B088-CE7D-4375-906A-F646854D97C1}" sibTransId="{31CCA861-BB05-4AC8-B0D2-0A0A2C300DD5}"/>
    <dgm:cxn modelId="{ED9A16FE-AE62-4C76-A0DC-640D0A4EFD94}" type="presOf" srcId="{31CCA861-BB05-4AC8-B0D2-0A0A2C300DD5}" destId="{1728DC51-BE1E-4B53-BF70-B13A4992D3E0}" srcOrd="0" destOrd="0" presId="urn:microsoft.com/office/officeart/2005/8/layout/vProcess5"/>
    <dgm:cxn modelId="{8BFF5395-D7BB-4B38-A1AB-045DCE3AE278}" type="presParOf" srcId="{346A23CA-F6E6-4E8C-9015-9ECFEF019148}" destId="{96B670F7-229F-46E2-9655-F67A6334EF66}" srcOrd="0" destOrd="0" presId="urn:microsoft.com/office/officeart/2005/8/layout/vProcess5"/>
    <dgm:cxn modelId="{B4FE42FD-7ADB-4775-A619-0361CAA69881}" type="presParOf" srcId="{346A23CA-F6E6-4E8C-9015-9ECFEF019148}" destId="{99F634A7-F167-4D4B-AECD-81187FDDF03D}" srcOrd="1" destOrd="0" presId="urn:microsoft.com/office/officeart/2005/8/layout/vProcess5"/>
    <dgm:cxn modelId="{75ECCE4E-107D-4E42-ADFD-C18D6D35C75D}" type="presParOf" srcId="{346A23CA-F6E6-4E8C-9015-9ECFEF019148}" destId="{94778F27-E1BC-4CA9-87DD-86F55C56F66C}" srcOrd="2" destOrd="0" presId="urn:microsoft.com/office/officeart/2005/8/layout/vProcess5"/>
    <dgm:cxn modelId="{95262F4F-2EB2-4B6D-8001-260302AF37BD}" type="presParOf" srcId="{346A23CA-F6E6-4E8C-9015-9ECFEF019148}" destId="{CDD2BBE9-AEF4-47D8-BA24-FF95885EC694}" srcOrd="3" destOrd="0" presId="urn:microsoft.com/office/officeart/2005/8/layout/vProcess5"/>
    <dgm:cxn modelId="{7B8D8E58-70DC-4AF5-9584-155A597C5504}" type="presParOf" srcId="{346A23CA-F6E6-4E8C-9015-9ECFEF019148}" destId="{1A16D39E-FD78-41F8-83CC-D38C2089A1E5}" srcOrd="4" destOrd="0" presId="urn:microsoft.com/office/officeart/2005/8/layout/vProcess5"/>
    <dgm:cxn modelId="{94E6B490-4D83-499B-9D68-410E50BC633F}" type="presParOf" srcId="{346A23CA-F6E6-4E8C-9015-9ECFEF019148}" destId="{1728DC51-BE1E-4B53-BF70-B13A4992D3E0}" srcOrd="5" destOrd="0" presId="urn:microsoft.com/office/officeart/2005/8/layout/vProcess5"/>
    <dgm:cxn modelId="{8BA85FD7-CFCC-4C09-B114-B006A65B6365}" type="presParOf" srcId="{346A23CA-F6E6-4E8C-9015-9ECFEF019148}" destId="{A2E56EC1-DBCF-4FEA-8138-AA4148D7D665}" srcOrd="6" destOrd="0" presId="urn:microsoft.com/office/officeart/2005/8/layout/vProcess5"/>
    <dgm:cxn modelId="{57FFF0BA-213B-4452-925A-F484D96355F3}" type="presParOf" srcId="{346A23CA-F6E6-4E8C-9015-9ECFEF019148}" destId="{4B594DF7-AD58-41AE-BF5E-68889175113F}" srcOrd="7" destOrd="0" presId="urn:microsoft.com/office/officeart/2005/8/layout/vProcess5"/>
    <dgm:cxn modelId="{9F881425-5F86-4CC2-B4C8-854AD3F9FACA}" type="presParOf" srcId="{346A23CA-F6E6-4E8C-9015-9ECFEF019148}" destId="{3ABEE520-5F02-4CA6-9075-17EF867EDAB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CFAA-216D-4F98-987F-1586F3CDD650}">
      <dsp:nvSpPr>
        <dsp:cNvPr id="0" name=""/>
        <dsp:cNvSpPr/>
      </dsp:nvSpPr>
      <dsp:spPr>
        <a:xfrm>
          <a:off x="5984270" y="1744899"/>
          <a:ext cx="2339295" cy="1858028"/>
        </a:xfrm>
        <a:prstGeom prst="gear9">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Century Gothic" panose="020B0502020202020204" pitchFamily="34" charset="0"/>
            </a:rPr>
            <a:t>MULTIPAGO: Pago  de diferentes servicios</a:t>
          </a:r>
          <a:endParaRPr lang="es-EC" sz="1600" kern="1200" dirty="0">
            <a:latin typeface="Century Gothic" panose="020B0502020202020204" pitchFamily="34" charset="0"/>
          </a:endParaRPr>
        </a:p>
      </dsp:txBody>
      <dsp:txXfrm>
        <a:off x="6418603" y="2180133"/>
        <a:ext cx="1470629" cy="955065"/>
      </dsp:txXfrm>
    </dsp:sp>
    <dsp:sp modelId="{233F5D0C-4F6E-4912-92F8-6AB275642939}">
      <dsp:nvSpPr>
        <dsp:cNvPr id="0" name=""/>
        <dsp:cNvSpPr/>
      </dsp:nvSpPr>
      <dsp:spPr>
        <a:xfrm>
          <a:off x="1945203" y="902050"/>
          <a:ext cx="2336183" cy="1840421"/>
        </a:xfrm>
        <a:prstGeom prst="gear6">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latin typeface="Century Gothic" panose="020B0502020202020204" pitchFamily="34" charset="0"/>
            </a:rPr>
            <a:t>AHORROS</a:t>
          </a:r>
          <a:endParaRPr lang="es-EC" sz="1800" kern="1200" dirty="0">
            <a:latin typeface="Century Gothic" panose="020B0502020202020204" pitchFamily="34" charset="0"/>
          </a:endParaRPr>
        </a:p>
      </dsp:txBody>
      <dsp:txXfrm>
        <a:off x="2480599" y="1368182"/>
        <a:ext cx="1265391" cy="908157"/>
      </dsp:txXfrm>
    </dsp:sp>
    <dsp:sp modelId="{6F2B47FA-55BE-4266-B12B-1BDC2F8828E8}">
      <dsp:nvSpPr>
        <dsp:cNvPr id="0" name=""/>
        <dsp:cNvSpPr/>
      </dsp:nvSpPr>
      <dsp:spPr>
        <a:xfrm>
          <a:off x="3918891" y="2143441"/>
          <a:ext cx="1812390" cy="1167365"/>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A la vista</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Diverti cuenta</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Programado</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Inversiones</a:t>
          </a:r>
          <a:endParaRPr lang="es-EC" sz="1600" kern="1200" dirty="0">
            <a:latin typeface="Century Gothic" panose="020B0502020202020204" pitchFamily="34" charset="0"/>
          </a:endParaRPr>
        </a:p>
      </dsp:txBody>
      <dsp:txXfrm>
        <a:off x="3953082" y="2177632"/>
        <a:ext cx="1744008" cy="1098983"/>
      </dsp:txXfrm>
    </dsp:sp>
    <dsp:sp modelId="{B31476D1-6D7B-4F2A-A48D-16B91861E68B}">
      <dsp:nvSpPr>
        <dsp:cNvPr id="0" name=""/>
        <dsp:cNvSpPr/>
      </dsp:nvSpPr>
      <dsp:spPr>
        <a:xfrm rot="20700000">
          <a:off x="4547617" y="108305"/>
          <a:ext cx="2669330" cy="1893992"/>
        </a:xfrm>
        <a:prstGeom prst="gear6">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kern="1200">
              <a:latin typeface="Century Gothic" panose="020B0502020202020204" pitchFamily="34" charset="0"/>
            </a:rPr>
            <a:t>CRÉDITOS</a:t>
          </a:r>
          <a:endParaRPr lang="es-EC" sz="1800" kern="1200" dirty="0">
            <a:latin typeface="Century Gothic" panose="020B0502020202020204" pitchFamily="34" charset="0"/>
          </a:endParaRPr>
        </a:p>
      </dsp:txBody>
      <dsp:txXfrm rot="-20700000">
        <a:off x="5179066" y="477726"/>
        <a:ext cx="1406431" cy="1155151"/>
      </dsp:txXfrm>
    </dsp:sp>
    <dsp:sp modelId="{D63BB98F-6A28-4F3F-B248-85ED51D5A5E7}">
      <dsp:nvSpPr>
        <dsp:cNvPr id="0" name=""/>
        <dsp:cNvSpPr/>
      </dsp:nvSpPr>
      <dsp:spPr>
        <a:xfrm>
          <a:off x="7251385" y="0"/>
          <a:ext cx="2386519" cy="1422511"/>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Microcrédito</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Comercial</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Consumo</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Vivienda</a:t>
          </a:r>
          <a:endParaRPr lang="es-EC" sz="16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es-EC" sz="1600" kern="1200">
              <a:latin typeface="Century Gothic" panose="020B0502020202020204" pitchFamily="34" charset="0"/>
            </a:rPr>
            <a:t>Educativo</a:t>
          </a:r>
          <a:endParaRPr lang="es-EC" sz="1600" kern="1200" dirty="0">
            <a:latin typeface="Century Gothic" panose="020B0502020202020204" pitchFamily="34" charset="0"/>
          </a:endParaRPr>
        </a:p>
      </dsp:txBody>
      <dsp:txXfrm>
        <a:off x="7293049" y="41664"/>
        <a:ext cx="2303191" cy="1339183"/>
      </dsp:txXfrm>
    </dsp:sp>
    <dsp:sp modelId="{516B289D-74DC-446C-9A9F-83FDEDFDEF1A}">
      <dsp:nvSpPr>
        <dsp:cNvPr id="0" name=""/>
        <dsp:cNvSpPr/>
      </dsp:nvSpPr>
      <dsp:spPr>
        <a:xfrm>
          <a:off x="6418413" y="1292514"/>
          <a:ext cx="2128843" cy="2107272"/>
        </a:xfrm>
        <a:prstGeom prst="circularArrow">
          <a:avLst>
            <a:gd name="adj1" fmla="val 4688"/>
            <a:gd name="adj2" fmla="val 299029"/>
            <a:gd name="adj3" fmla="val 2493043"/>
            <a:gd name="adj4" fmla="val 15912018"/>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B63315-987F-49F0-B4D5-56E840931D89}">
      <dsp:nvSpPr>
        <dsp:cNvPr id="0" name=""/>
        <dsp:cNvSpPr/>
      </dsp:nvSpPr>
      <dsp:spPr>
        <a:xfrm>
          <a:off x="3728329" y="300323"/>
          <a:ext cx="1727966" cy="172796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9EFA8-8B8B-4716-A3EB-465F640B8DD2}">
      <dsp:nvSpPr>
        <dsp:cNvPr id="0" name=""/>
        <dsp:cNvSpPr/>
      </dsp:nvSpPr>
      <dsp:spPr>
        <a:xfrm rot="2009740">
          <a:off x="4687518" y="86972"/>
          <a:ext cx="1863096" cy="1863096"/>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ADFAE-866A-4010-BF65-DBB0C2178E1B}">
      <dsp:nvSpPr>
        <dsp:cNvPr id="0" name=""/>
        <dsp:cNvSpPr/>
      </dsp:nvSpPr>
      <dsp:spPr>
        <a:xfrm>
          <a:off x="0" y="234207"/>
          <a:ext cx="11052312" cy="825460"/>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Se han definido políticas para la gestión del riesgo de crédito basadas en lo estipulado en el Código Orgánico Monetario y Financiero y lo emitido por la Junta de Política y Regulación Monetaria y Financiera. </a:t>
          </a:r>
          <a:endParaRPr lang="es-EC" sz="1600" kern="1200" dirty="0"/>
        </a:p>
      </dsp:txBody>
      <dsp:txXfrm>
        <a:off x="24177" y="258384"/>
        <a:ext cx="11003958" cy="7771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3720C-C3D5-4D83-BBCA-0FFC92E3D0A7}">
      <dsp:nvSpPr>
        <dsp:cNvPr id="0" name=""/>
        <dsp:cNvSpPr/>
      </dsp:nvSpPr>
      <dsp:spPr>
        <a:xfrm>
          <a:off x="2187984" y="0"/>
          <a:ext cx="1844789" cy="184507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93AEE-4F8A-476D-9764-3119368F211D}">
      <dsp:nvSpPr>
        <dsp:cNvPr id="0" name=""/>
        <dsp:cNvSpPr/>
      </dsp:nvSpPr>
      <dsp:spPr>
        <a:xfrm>
          <a:off x="2595743" y="666126"/>
          <a:ext cx="1025114" cy="51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Resolución 043-2015-F</a:t>
          </a:r>
        </a:p>
      </dsp:txBody>
      <dsp:txXfrm>
        <a:off x="2595743" y="666126"/>
        <a:ext cx="1025114" cy="512434"/>
      </dsp:txXfrm>
    </dsp:sp>
    <dsp:sp modelId="{8B722D9C-1CFE-402F-9270-8FD753CC3C7B}">
      <dsp:nvSpPr>
        <dsp:cNvPr id="0" name=""/>
        <dsp:cNvSpPr/>
      </dsp:nvSpPr>
      <dsp:spPr>
        <a:xfrm>
          <a:off x="1675600" y="1060129"/>
          <a:ext cx="1844789" cy="184507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3DA3FE-A53B-43B2-979E-14C6685DF3AF}">
      <dsp:nvSpPr>
        <dsp:cNvPr id="0" name=""/>
        <dsp:cNvSpPr/>
      </dsp:nvSpPr>
      <dsp:spPr>
        <a:xfrm>
          <a:off x="2085438" y="1732388"/>
          <a:ext cx="1025114" cy="51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Resolución 128-2015-F</a:t>
          </a:r>
        </a:p>
      </dsp:txBody>
      <dsp:txXfrm>
        <a:off x="2085438" y="1732388"/>
        <a:ext cx="1025114" cy="512434"/>
      </dsp:txXfrm>
    </dsp:sp>
    <dsp:sp modelId="{515E9593-C47D-45AC-B612-C1A71CBB46BE}">
      <dsp:nvSpPr>
        <dsp:cNvPr id="0" name=""/>
        <dsp:cNvSpPr/>
      </dsp:nvSpPr>
      <dsp:spPr>
        <a:xfrm>
          <a:off x="2319284" y="2247122"/>
          <a:ext cx="1584960" cy="1585595"/>
        </a:xfrm>
        <a:prstGeom prst="blockArc">
          <a:avLst>
            <a:gd name="adj1" fmla="val 13500000"/>
            <a:gd name="adj2" fmla="val 108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745A7-6DF4-4783-9753-2AA69438AD3F}">
      <dsp:nvSpPr>
        <dsp:cNvPr id="0" name=""/>
        <dsp:cNvSpPr/>
      </dsp:nvSpPr>
      <dsp:spPr>
        <a:xfrm>
          <a:off x="2598168" y="2800183"/>
          <a:ext cx="1025114" cy="51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Resolución 129-2015-F</a:t>
          </a:r>
        </a:p>
      </dsp:txBody>
      <dsp:txXfrm>
        <a:off x="2598168" y="2800183"/>
        <a:ext cx="1025114" cy="51243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B3CD0-B51E-44FF-A230-3DD68A61D1AA}">
      <dsp:nvSpPr>
        <dsp:cNvPr id="0" name=""/>
        <dsp:cNvSpPr/>
      </dsp:nvSpPr>
      <dsp:spPr>
        <a:xfrm>
          <a:off x="92859" y="757497"/>
          <a:ext cx="9077140" cy="1552883"/>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Las políticas implementadas tanto a nivel operativo como gerencial, permiten la estandarización de todos los procesos, a fin de que se cumplan los lineamientos en el proceso de concesión de crédito a nivel de las agencias y oficinas de la COAC VISANDES ubicadas en las provincias de Cotopaxi, Tungurahua y Riobamba.</a:t>
          </a:r>
          <a:endParaRPr lang="es-EC" sz="1600" kern="1200" dirty="0"/>
        </a:p>
      </dsp:txBody>
      <dsp:txXfrm>
        <a:off x="138341" y="802979"/>
        <a:ext cx="6870384" cy="1461919"/>
      </dsp:txXfrm>
    </dsp:sp>
    <dsp:sp modelId="{2C4261B2-7432-4CA9-917B-05B98CB345AF}">
      <dsp:nvSpPr>
        <dsp:cNvPr id="0" name=""/>
        <dsp:cNvSpPr/>
      </dsp:nvSpPr>
      <dsp:spPr>
        <a:xfrm>
          <a:off x="1601848" y="2796138"/>
          <a:ext cx="9077140" cy="1617138"/>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Se han definido políticas para cada etapa del proceso de crédito, a fin de realizar un control más efectivo y minimizar los riesgos en cada etapa: planeación y creación de productos, promoción del servicio crediticio, levantamiento de la información, análisis y evaluación, constitución de garantías, instrumentación, administración de cartera y recuperación. .</a:t>
          </a:r>
          <a:endParaRPr lang="es-EC" sz="1600" kern="1200" dirty="0"/>
        </a:p>
      </dsp:txBody>
      <dsp:txXfrm>
        <a:off x="1649212" y="2843502"/>
        <a:ext cx="5970035" cy="1522410"/>
      </dsp:txXfrm>
    </dsp:sp>
    <dsp:sp modelId="{50A30C01-994A-44A3-8210-D6A6FF4E8F16}">
      <dsp:nvSpPr>
        <dsp:cNvPr id="0" name=""/>
        <dsp:cNvSpPr/>
      </dsp:nvSpPr>
      <dsp:spPr>
        <a:xfrm>
          <a:off x="7666612" y="1705895"/>
          <a:ext cx="1410528" cy="1410528"/>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just" defTabSz="1422400">
            <a:lnSpc>
              <a:spcPct val="90000"/>
            </a:lnSpc>
            <a:spcBef>
              <a:spcPct val="0"/>
            </a:spcBef>
            <a:spcAft>
              <a:spcPct val="35000"/>
            </a:spcAft>
            <a:buNone/>
          </a:pPr>
          <a:endParaRPr lang="es-EC" sz="3200" kern="1200"/>
        </a:p>
      </dsp:txBody>
      <dsp:txXfrm>
        <a:off x="7983981" y="1705895"/>
        <a:ext cx="775790" cy="10614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06331-91EE-4D66-9102-FAED6A2D9BD5}">
      <dsp:nvSpPr>
        <dsp:cNvPr id="0" name=""/>
        <dsp:cNvSpPr/>
      </dsp:nvSpPr>
      <dsp:spPr>
        <a:xfrm>
          <a:off x="0" y="0"/>
          <a:ext cx="8841849" cy="1060910"/>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La capacidad de pago del deudor es la más predominante del modelo, debido a que representa el potencial que tiene el deudor para cumplir con la obligación adquirida, siendo sus ingresos la fuente de repago. Esta variable determina directamente el cumplimiento o no del crédito. </a:t>
          </a:r>
          <a:endParaRPr lang="es-EC" sz="1600" kern="1200" dirty="0"/>
        </a:p>
      </dsp:txBody>
      <dsp:txXfrm>
        <a:off x="31073" y="31073"/>
        <a:ext cx="7607397" cy="998764"/>
      </dsp:txXfrm>
    </dsp:sp>
    <dsp:sp modelId="{991494C9-B128-4306-8E85-74DA39E01D84}">
      <dsp:nvSpPr>
        <dsp:cNvPr id="0" name=""/>
        <dsp:cNvSpPr/>
      </dsp:nvSpPr>
      <dsp:spPr>
        <a:xfrm>
          <a:off x="740504" y="1300254"/>
          <a:ext cx="8841849" cy="968006"/>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Si el modelo arroja una puntuación menor a 80 y mayor o igual a 70, se acepta la concesión de crédito, pero condicionando al deudor.  Si la calificación del modelo es menor a 70 se rechaza el crédito.</a:t>
          </a:r>
          <a:endParaRPr lang="es-EC" sz="1600" kern="1200" dirty="0"/>
        </a:p>
      </dsp:txBody>
      <dsp:txXfrm>
        <a:off x="768856" y="1328606"/>
        <a:ext cx="7355049" cy="911302"/>
      </dsp:txXfrm>
    </dsp:sp>
    <dsp:sp modelId="{E0EB1CC5-E852-4865-BD7C-F54F351AFE17}">
      <dsp:nvSpPr>
        <dsp:cNvPr id="0" name=""/>
        <dsp:cNvSpPr/>
      </dsp:nvSpPr>
      <dsp:spPr>
        <a:xfrm>
          <a:off x="1280255" y="2448566"/>
          <a:ext cx="9221253" cy="1178989"/>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El trabajo ha sido de gran utilidad para la COAC VISANDES, toda vez que actualmente se está implementando un modelo de scoring crediticio tecnológico y automatizado con la Confederación Alemana de Cooperativas (DGRV), en el cual se han considerado ponderaciones y variables determinadas en el trabajo.</a:t>
          </a:r>
          <a:endParaRPr lang="es-EC" sz="1600" kern="1200" dirty="0"/>
        </a:p>
      </dsp:txBody>
      <dsp:txXfrm>
        <a:off x="1314786" y="2483097"/>
        <a:ext cx="7672255" cy="1109927"/>
      </dsp:txXfrm>
    </dsp:sp>
    <dsp:sp modelId="{383A36A1-12B6-41DC-82F3-F95A01348858}">
      <dsp:nvSpPr>
        <dsp:cNvPr id="0" name=""/>
        <dsp:cNvSpPr/>
      </dsp:nvSpPr>
      <dsp:spPr>
        <a:xfrm>
          <a:off x="2210462" y="3761408"/>
          <a:ext cx="8841849" cy="1060910"/>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latin typeface="Century Gothic" panose="020B0502020202020204" pitchFamily="34" charset="0"/>
            </a:rPr>
            <a:t>El modelo fue comprobado con casos reales de solicitudes de crédito de clientes de la Cooperativa, mostrando resultados lógicos y razonables en la decisión de aprobación y negación, ajustada a una evaluación de riesgo eficiente.</a:t>
          </a:r>
          <a:endParaRPr lang="es-EC" sz="1600" kern="1200" dirty="0"/>
        </a:p>
      </dsp:txBody>
      <dsp:txXfrm>
        <a:off x="2241535" y="3792481"/>
        <a:ext cx="7349607" cy="998764"/>
      </dsp:txXfrm>
    </dsp:sp>
    <dsp:sp modelId="{D13F34BF-B309-48C8-9BE0-E33E456DFEC8}">
      <dsp:nvSpPr>
        <dsp:cNvPr id="0" name=""/>
        <dsp:cNvSpPr/>
      </dsp:nvSpPr>
      <dsp:spPr>
        <a:xfrm>
          <a:off x="8152257" y="812560"/>
          <a:ext cx="689591" cy="689591"/>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just" defTabSz="1422400">
            <a:lnSpc>
              <a:spcPct val="90000"/>
            </a:lnSpc>
            <a:spcBef>
              <a:spcPct val="0"/>
            </a:spcBef>
            <a:spcAft>
              <a:spcPct val="35000"/>
            </a:spcAft>
            <a:buNone/>
          </a:pPr>
          <a:endParaRPr lang="es-EC" sz="3200" kern="1200"/>
        </a:p>
      </dsp:txBody>
      <dsp:txXfrm>
        <a:off x="8307415" y="812560"/>
        <a:ext cx="379275" cy="518917"/>
      </dsp:txXfrm>
    </dsp:sp>
    <dsp:sp modelId="{23097961-F2C0-46D5-9876-B52FF2206F78}">
      <dsp:nvSpPr>
        <dsp:cNvPr id="0" name=""/>
        <dsp:cNvSpPr/>
      </dsp:nvSpPr>
      <dsp:spPr>
        <a:xfrm>
          <a:off x="8892762" y="2066363"/>
          <a:ext cx="689591" cy="689591"/>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EC" sz="3200" kern="1200"/>
        </a:p>
      </dsp:txBody>
      <dsp:txXfrm>
        <a:off x="9047920" y="2066363"/>
        <a:ext cx="379275" cy="518917"/>
      </dsp:txXfrm>
    </dsp:sp>
    <dsp:sp modelId="{22EB87EE-5E32-403C-90F8-2429B6A0598B}">
      <dsp:nvSpPr>
        <dsp:cNvPr id="0" name=""/>
        <dsp:cNvSpPr/>
      </dsp:nvSpPr>
      <dsp:spPr>
        <a:xfrm>
          <a:off x="9622215" y="3320166"/>
          <a:ext cx="689591" cy="689591"/>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EC" sz="3200" kern="1200"/>
        </a:p>
      </dsp:txBody>
      <dsp:txXfrm>
        <a:off x="9777373" y="3320166"/>
        <a:ext cx="379275" cy="518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1558B-5354-48AC-AF30-311A11BB6FF9}">
      <dsp:nvSpPr>
        <dsp:cNvPr id="0" name=""/>
        <dsp:cNvSpPr/>
      </dsp:nvSpPr>
      <dsp:spPr>
        <a:xfrm>
          <a:off x="192248" y="0"/>
          <a:ext cx="3324581" cy="30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s-EC" sz="1400" b="1" kern="1200" dirty="0">
              <a:latin typeface="Century Gothic" panose="020B0502020202020204" pitchFamily="34" charset="0"/>
            </a:rPr>
            <a:t>Visión</a:t>
          </a:r>
          <a:endParaRPr lang="es-EC" sz="1400" kern="1200" dirty="0">
            <a:latin typeface="Century Gothic" panose="020B0502020202020204" pitchFamily="34" charset="0"/>
          </a:endParaRPr>
        </a:p>
      </dsp:txBody>
      <dsp:txXfrm>
        <a:off x="192248" y="0"/>
        <a:ext cx="3324581" cy="302234"/>
      </dsp:txXfrm>
    </dsp:sp>
    <dsp:sp modelId="{397A6054-F72D-4C27-B27F-DDAE42FE0751}">
      <dsp:nvSpPr>
        <dsp:cNvPr id="0" name=""/>
        <dsp:cNvSpPr/>
      </dsp:nvSpPr>
      <dsp:spPr>
        <a:xfrm>
          <a:off x="228873" y="767624"/>
          <a:ext cx="777952" cy="615663"/>
        </a:xfrm>
        <a:prstGeom prst="chevron">
          <a:avLst>
            <a:gd name="adj" fmla="val 706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036AA8-ADF3-45F7-BE11-FB5ADD8340D7}">
      <dsp:nvSpPr>
        <dsp:cNvPr id="0" name=""/>
        <dsp:cNvSpPr/>
      </dsp:nvSpPr>
      <dsp:spPr>
        <a:xfrm>
          <a:off x="696162" y="767624"/>
          <a:ext cx="777952" cy="615663"/>
        </a:xfrm>
        <a:prstGeom prst="chevron">
          <a:avLst>
            <a:gd name="adj" fmla="val 70610"/>
          </a:avLst>
        </a:prstGeom>
        <a:solidFill>
          <a:schemeClr val="accent2">
            <a:hueOff val="-147116"/>
            <a:satOff val="703"/>
            <a:lumOff val="980"/>
            <a:alphaOff val="0"/>
          </a:schemeClr>
        </a:solidFill>
        <a:ln w="19050" cap="rnd" cmpd="sng" algn="ctr">
          <a:solidFill>
            <a:schemeClr val="accent2">
              <a:hueOff val="-147116"/>
              <a:satOff val="70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1D4B5-39FB-4B3F-81D1-910D80B5A9AB}">
      <dsp:nvSpPr>
        <dsp:cNvPr id="0" name=""/>
        <dsp:cNvSpPr/>
      </dsp:nvSpPr>
      <dsp:spPr>
        <a:xfrm>
          <a:off x="1163820" y="767624"/>
          <a:ext cx="777952" cy="615663"/>
        </a:xfrm>
        <a:prstGeom prst="chevron">
          <a:avLst>
            <a:gd name="adj" fmla="val 70610"/>
          </a:avLst>
        </a:prstGeom>
        <a:solidFill>
          <a:schemeClr val="accent2">
            <a:hueOff val="-294232"/>
            <a:satOff val="1406"/>
            <a:lumOff val="1961"/>
            <a:alphaOff val="0"/>
          </a:schemeClr>
        </a:solidFill>
        <a:ln w="19050" cap="rnd" cmpd="sng" algn="ctr">
          <a:solidFill>
            <a:schemeClr val="accent2">
              <a:hueOff val="-294232"/>
              <a:satOff val="1406"/>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C5539-1FE9-45B0-A93B-B92EBA4761CC}">
      <dsp:nvSpPr>
        <dsp:cNvPr id="0" name=""/>
        <dsp:cNvSpPr/>
      </dsp:nvSpPr>
      <dsp:spPr>
        <a:xfrm>
          <a:off x="1631108" y="767624"/>
          <a:ext cx="777952" cy="615663"/>
        </a:xfrm>
        <a:prstGeom prst="chevron">
          <a:avLst>
            <a:gd name="adj" fmla="val 70610"/>
          </a:avLst>
        </a:prstGeom>
        <a:solidFill>
          <a:schemeClr val="accent2">
            <a:hueOff val="-441348"/>
            <a:satOff val="2109"/>
            <a:lumOff val="2941"/>
            <a:alphaOff val="0"/>
          </a:schemeClr>
        </a:solidFill>
        <a:ln w="19050" cap="rnd" cmpd="sng" algn="ctr">
          <a:solidFill>
            <a:schemeClr val="accent2">
              <a:hueOff val="-441348"/>
              <a:satOff val="210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EB8B3-76E8-43E6-877E-29FC08E9E8FA}">
      <dsp:nvSpPr>
        <dsp:cNvPr id="0" name=""/>
        <dsp:cNvSpPr/>
      </dsp:nvSpPr>
      <dsp:spPr>
        <a:xfrm>
          <a:off x="2098766" y="767624"/>
          <a:ext cx="777952" cy="615663"/>
        </a:xfrm>
        <a:prstGeom prst="chevron">
          <a:avLst>
            <a:gd name="adj" fmla="val 70610"/>
          </a:avLst>
        </a:prstGeom>
        <a:solidFill>
          <a:schemeClr val="accent2">
            <a:hueOff val="-588464"/>
            <a:satOff val="2812"/>
            <a:lumOff val="3922"/>
            <a:alphaOff val="0"/>
          </a:schemeClr>
        </a:solidFill>
        <a:ln w="19050" cap="rnd" cmpd="sng" algn="ctr">
          <a:solidFill>
            <a:schemeClr val="accent2">
              <a:hueOff val="-588464"/>
              <a:satOff val="2812"/>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52C3C-D4EB-4D6C-A9CB-77E858AA76CE}">
      <dsp:nvSpPr>
        <dsp:cNvPr id="0" name=""/>
        <dsp:cNvSpPr/>
      </dsp:nvSpPr>
      <dsp:spPr>
        <a:xfrm>
          <a:off x="2566054" y="767624"/>
          <a:ext cx="777952" cy="615663"/>
        </a:xfrm>
        <a:prstGeom prst="chevron">
          <a:avLst>
            <a:gd name="adj" fmla="val 70610"/>
          </a:avLst>
        </a:prstGeom>
        <a:solidFill>
          <a:schemeClr val="accent2">
            <a:hueOff val="-735580"/>
            <a:satOff val="3515"/>
            <a:lumOff val="4902"/>
            <a:alphaOff val="0"/>
          </a:schemeClr>
        </a:solidFill>
        <a:ln w="19050" cap="rnd" cmpd="sng" algn="ctr">
          <a:solidFill>
            <a:schemeClr val="accent2">
              <a:hueOff val="-735580"/>
              <a:satOff val="3515"/>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2C260-7244-4DE3-8110-AD964093DE10}">
      <dsp:nvSpPr>
        <dsp:cNvPr id="0" name=""/>
        <dsp:cNvSpPr/>
      </dsp:nvSpPr>
      <dsp:spPr>
        <a:xfrm>
          <a:off x="3033712" y="767624"/>
          <a:ext cx="777952" cy="615663"/>
        </a:xfrm>
        <a:prstGeom prst="chevron">
          <a:avLst>
            <a:gd name="adj" fmla="val 70610"/>
          </a:avLst>
        </a:prstGeom>
        <a:solidFill>
          <a:schemeClr val="accent2">
            <a:hueOff val="-882696"/>
            <a:satOff val="4218"/>
            <a:lumOff val="5883"/>
            <a:alphaOff val="0"/>
          </a:schemeClr>
        </a:solidFill>
        <a:ln w="19050" cap="rnd"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BA947-974F-4BA4-9B1F-D977AA82E980}">
      <dsp:nvSpPr>
        <dsp:cNvPr id="0" name=""/>
        <dsp:cNvSpPr/>
      </dsp:nvSpPr>
      <dsp:spPr>
        <a:xfrm>
          <a:off x="89042" y="302269"/>
          <a:ext cx="3697576" cy="1546408"/>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latin typeface="Century Gothic" panose="020B0502020202020204" pitchFamily="34" charset="0"/>
            </a:rPr>
            <a:t>Ser una cooperativa de ahorro y crédito sólida y en constante innovación del segmento 2, considerada como referente de inclusión financiera a nivel nacional.</a:t>
          </a:r>
        </a:p>
      </dsp:txBody>
      <dsp:txXfrm>
        <a:off x="89042" y="302269"/>
        <a:ext cx="3697576" cy="1546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3693F-2DC3-4B00-827A-A612B79DD9A6}">
      <dsp:nvSpPr>
        <dsp:cNvPr id="0" name=""/>
        <dsp:cNvSpPr/>
      </dsp:nvSpPr>
      <dsp:spPr>
        <a:xfrm>
          <a:off x="164455" y="0"/>
          <a:ext cx="3746392" cy="340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es-EC" sz="1400" b="1" kern="1200" dirty="0">
              <a:latin typeface="Century Gothic" panose="020B0502020202020204" pitchFamily="34" charset="0"/>
            </a:rPr>
            <a:t>Misión</a:t>
          </a:r>
          <a:endParaRPr lang="es-EC" sz="1400" kern="1200" dirty="0">
            <a:latin typeface="Century Gothic" panose="020B0502020202020204" pitchFamily="34" charset="0"/>
          </a:endParaRPr>
        </a:p>
      </dsp:txBody>
      <dsp:txXfrm>
        <a:off x="164455" y="0"/>
        <a:ext cx="3746392" cy="340581"/>
      </dsp:txXfrm>
    </dsp:sp>
    <dsp:sp modelId="{4E0EE9F7-349A-4681-A232-4F75D50B6A62}">
      <dsp:nvSpPr>
        <dsp:cNvPr id="0" name=""/>
        <dsp:cNvSpPr/>
      </dsp:nvSpPr>
      <dsp:spPr>
        <a:xfrm>
          <a:off x="157586" y="1104328"/>
          <a:ext cx="876655" cy="693776"/>
        </a:xfrm>
        <a:prstGeom prst="chevron">
          <a:avLst>
            <a:gd name="adj" fmla="val 706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003E8-9510-4F73-BD4D-D120CF215695}">
      <dsp:nvSpPr>
        <dsp:cNvPr id="0" name=""/>
        <dsp:cNvSpPr/>
      </dsp:nvSpPr>
      <dsp:spPr>
        <a:xfrm>
          <a:off x="684162" y="1104328"/>
          <a:ext cx="876655" cy="693776"/>
        </a:xfrm>
        <a:prstGeom prst="chevron">
          <a:avLst>
            <a:gd name="adj" fmla="val 70610"/>
          </a:avLst>
        </a:prstGeom>
        <a:solidFill>
          <a:schemeClr val="accent2">
            <a:hueOff val="-147116"/>
            <a:satOff val="703"/>
            <a:lumOff val="980"/>
            <a:alphaOff val="0"/>
          </a:schemeClr>
        </a:solidFill>
        <a:ln w="19050" cap="rnd" cmpd="sng" algn="ctr">
          <a:solidFill>
            <a:schemeClr val="accent2">
              <a:hueOff val="-147116"/>
              <a:satOff val="70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3B280-6D10-414D-9AE9-966B0CCF72F6}">
      <dsp:nvSpPr>
        <dsp:cNvPr id="0" name=""/>
        <dsp:cNvSpPr/>
      </dsp:nvSpPr>
      <dsp:spPr>
        <a:xfrm>
          <a:off x="1211155" y="1104328"/>
          <a:ext cx="876655" cy="693776"/>
        </a:xfrm>
        <a:prstGeom prst="chevron">
          <a:avLst>
            <a:gd name="adj" fmla="val 70610"/>
          </a:avLst>
        </a:prstGeom>
        <a:solidFill>
          <a:schemeClr val="accent2">
            <a:hueOff val="-294232"/>
            <a:satOff val="1406"/>
            <a:lumOff val="1961"/>
            <a:alphaOff val="0"/>
          </a:schemeClr>
        </a:solidFill>
        <a:ln w="19050" cap="rnd" cmpd="sng" algn="ctr">
          <a:solidFill>
            <a:schemeClr val="accent2">
              <a:hueOff val="-294232"/>
              <a:satOff val="1406"/>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E757B-75BC-4A3F-9BBD-1287E8802986}">
      <dsp:nvSpPr>
        <dsp:cNvPr id="0" name=""/>
        <dsp:cNvSpPr/>
      </dsp:nvSpPr>
      <dsp:spPr>
        <a:xfrm>
          <a:off x="1737731" y="1104328"/>
          <a:ext cx="876655" cy="693776"/>
        </a:xfrm>
        <a:prstGeom prst="chevron">
          <a:avLst>
            <a:gd name="adj" fmla="val 70610"/>
          </a:avLst>
        </a:prstGeom>
        <a:solidFill>
          <a:schemeClr val="accent2">
            <a:hueOff val="-441348"/>
            <a:satOff val="2109"/>
            <a:lumOff val="2941"/>
            <a:alphaOff val="0"/>
          </a:schemeClr>
        </a:solidFill>
        <a:ln w="19050" cap="rnd" cmpd="sng" algn="ctr">
          <a:solidFill>
            <a:schemeClr val="accent2">
              <a:hueOff val="-441348"/>
              <a:satOff val="210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C3109-74D4-4B4B-92CB-074AA64A86D6}">
      <dsp:nvSpPr>
        <dsp:cNvPr id="0" name=""/>
        <dsp:cNvSpPr/>
      </dsp:nvSpPr>
      <dsp:spPr>
        <a:xfrm>
          <a:off x="2264723" y="1104328"/>
          <a:ext cx="876655" cy="693776"/>
        </a:xfrm>
        <a:prstGeom prst="chevron">
          <a:avLst>
            <a:gd name="adj" fmla="val 70610"/>
          </a:avLst>
        </a:prstGeom>
        <a:solidFill>
          <a:schemeClr val="accent2">
            <a:hueOff val="-588464"/>
            <a:satOff val="2812"/>
            <a:lumOff val="3922"/>
            <a:alphaOff val="0"/>
          </a:schemeClr>
        </a:solidFill>
        <a:ln w="19050" cap="rnd" cmpd="sng" algn="ctr">
          <a:solidFill>
            <a:schemeClr val="accent2">
              <a:hueOff val="-588464"/>
              <a:satOff val="2812"/>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325A9-2ACE-45E4-A34C-B9A37FA46DAA}">
      <dsp:nvSpPr>
        <dsp:cNvPr id="0" name=""/>
        <dsp:cNvSpPr/>
      </dsp:nvSpPr>
      <dsp:spPr>
        <a:xfrm>
          <a:off x="2791300" y="1104328"/>
          <a:ext cx="876655" cy="693776"/>
        </a:xfrm>
        <a:prstGeom prst="chevron">
          <a:avLst>
            <a:gd name="adj" fmla="val 70610"/>
          </a:avLst>
        </a:prstGeom>
        <a:solidFill>
          <a:schemeClr val="accent2">
            <a:hueOff val="-735580"/>
            <a:satOff val="3515"/>
            <a:lumOff val="4902"/>
            <a:alphaOff val="0"/>
          </a:schemeClr>
        </a:solidFill>
        <a:ln w="19050" cap="rnd" cmpd="sng" algn="ctr">
          <a:solidFill>
            <a:schemeClr val="accent2">
              <a:hueOff val="-735580"/>
              <a:satOff val="3515"/>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E34DA-7985-4F75-9C2B-7AC0C62E8E47}">
      <dsp:nvSpPr>
        <dsp:cNvPr id="0" name=""/>
        <dsp:cNvSpPr/>
      </dsp:nvSpPr>
      <dsp:spPr>
        <a:xfrm>
          <a:off x="3318292" y="1104328"/>
          <a:ext cx="876655" cy="693776"/>
        </a:xfrm>
        <a:prstGeom prst="chevron">
          <a:avLst>
            <a:gd name="adj" fmla="val 70610"/>
          </a:avLst>
        </a:prstGeom>
        <a:solidFill>
          <a:schemeClr val="accent2">
            <a:hueOff val="-882696"/>
            <a:satOff val="4218"/>
            <a:lumOff val="5883"/>
            <a:alphaOff val="0"/>
          </a:schemeClr>
        </a:solidFill>
        <a:ln w="19050" cap="rnd"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7AFB2-31D6-4BA5-9054-587F70E3E766}">
      <dsp:nvSpPr>
        <dsp:cNvPr id="0" name=""/>
        <dsp:cNvSpPr/>
      </dsp:nvSpPr>
      <dsp:spPr>
        <a:xfrm>
          <a:off x="14" y="357811"/>
          <a:ext cx="4166710" cy="1523749"/>
        </a:xfrm>
        <a:prstGeom prst="rect">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kern="1200" dirty="0">
              <a:latin typeface="Century Gothic" panose="020B0502020202020204" pitchFamily="34" charset="0"/>
            </a:rPr>
            <a:t>Somos una cooperativa de ahorro y crédito que proporciona productos y servicios financieros integrales de calidad. Apoyamos y fortalecemos el desarrollo socio-económico y productivo de nuestros socios con un alto grado de responsabilidad social y fomentando los principios cooperativistas.</a:t>
          </a:r>
        </a:p>
      </dsp:txBody>
      <dsp:txXfrm>
        <a:off x="14" y="357811"/>
        <a:ext cx="4166710" cy="1523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BE078-D50C-4DB4-89FC-0F51B7E3F758}">
      <dsp:nvSpPr>
        <dsp:cNvPr id="0" name=""/>
        <dsp:cNvSpPr/>
      </dsp:nvSpPr>
      <dsp:spPr>
        <a:xfrm>
          <a:off x="3962" y="1120165"/>
          <a:ext cx="1558717" cy="666232"/>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Century Gothic" panose="020B0502020202020204" pitchFamily="34" charset="0"/>
            </a:rPr>
            <a:t>CAPÍTULO I</a:t>
          </a:r>
        </a:p>
      </dsp:txBody>
      <dsp:txXfrm>
        <a:off x="23475" y="1139678"/>
        <a:ext cx="1519691" cy="627206"/>
      </dsp:txXfrm>
    </dsp:sp>
    <dsp:sp modelId="{5A2D04F1-56E0-4258-8B70-49E2CB168124}">
      <dsp:nvSpPr>
        <dsp:cNvPr id="0" name=""/>
        <dsp:cNvSpPr/>
      </dsp:nvSpPr>
      <dsp:spPr>
        <a:xfrm>
          <a:off x="159834" y="1786397"/>
          <a:ext cx="155871" cy="499674"/>
        </a:xfrm>
        <a:custGeom>
          <a:avLst/>
          <a:gdLst/>
          <a:ahLst/>
          <a:cxnLst/>
          <a:rect l="0" t="0" r="0" b="0"/>
          <a:pathLst>
            <a:path>
              <a:moveTo>
                <a:pt x="0" y="0"/>
              </a:moveTo>
              <a:lnTo>
                <a:pt x="0" y="499674"/>
              </a:lnTo>
              <a:lnTo>
                <a:pt x="155871" y="49967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74849-9D8D-444B-A44A-F92610F6B6F2}">
      <dsp:nvSpPr>
        <dsp:cNvPr id="0" name=""/>
        <dsp:cNvSpPr/>
      </dsp:nvSpPr>
      <dsp:spPr>
        <a:xfrm>
          <a:off x="315705" y="1952955"/>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Teorías de soporte</a:t>
          </a:r>
        </a:p>
      </dsp:txBody>
      <dsp:txXfrm>
        <a:off x="335218" y="1972468"/>
        <a:ext cx="1026945" cy="627206"/>
      </dsp:txXfrm>
    </dsp:sp>
    <dsp:sp modelId="{233898D5-4612-452C-9856-96E5104C1A6D}">
      <dsp:nvSpPr>
        <dsp:cNvPr id="0" name=""/>
        <dsp:cNvSpPr/>
      </dsp:nvSpPr>
      <dsp:spPr>
        <a:xfrm>
          <a:off x="159834" y="1786397"/>
          <a:ext cx="155871" cy="1332464"/>
        </a:xfrm>
        <a:custGeom>
          <a:avLst/>
          <a:gdLst/>
          <a:ahLst/>
          <a:cxnLst/>
          <a:rect l="0" t="0" r="0" b="0"/>
          <a:pathLst>
            <a:path>
              <a:moveTo>
                <a:pt x="0" y="0"/>
              </a:moveTo>
              <a:lnTo>
                <a:pt x="0" y="1332464"/>
              </a:lnTo>
              <a:lnTo>
                <a:pt x="155871" y="133246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43438-E0E6-4B00-B255-535C70999009}">
      <dsp:nvSpPr>
        <dsp:cNvPr id="0" name=""/>
        <dsp:cNvSpPr/>
      </dsp:nvSpPr>
      <dsp:spPr>
        <a:xfrm>
          <a:off x="315705" y="2785746"/>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Marco referencial</a:t>
          </a:r>
        </a:p>
      </dsp:txBody>
      <dsp:txXfrm>
        <a:off x="335218" y="2805259"/>
        <a:ext cx="1026945" cy="627206"/>
      </dsp:txXfrm>
    </dsp:sp>
    <dsp:sp modelId="{4D971D08-E345-4C8C-BD93-68839792EF8B}">
      <dsp:nvSpPr>
        <dsp:cNvPr id="0" name=""/>
        <dsp:cNvSpPr/>
      </dsp:nvSpPr>
      <dsp:spPr>
        <a:xfrm>
          <a:off x="159834" y="1786397"/>
          <a:ext cx="155871" cy="2165255"/>
        </a:xfrm>
        <a:custGeom>
          <a:avLst/>
          <a:gdLst/>
          <a:ahLst/>
          <a:cxnLst/>
          <a:rect l="0" t="0" r="0" b="0"/>
          <a:pathLst>
            <a:path>
              <a:moveTo>
                <a:pt x="0" y="0"/>
              </a:moveTo>
              <a:lnTo>
                <a:pt x="0" y="2165255"/>
              </a:lnTo>
              <a:lnTo>
                <a:pt x="155871" y="2165255"/>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62632-D147-4129-8573-87278F250FE4}">
      <dsp:nvSpPr>
        <dsp:cNvPr id="0" name=""/>
        <dsp:cNvSpPr/>
      </dsp:nvSpPr>
      <dsp:spPr>
        <a:xfrm>
          <a:off x="315705" y="3618536"/>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Marco legal</a:t>
          </a:r>
        </a:p>
      </dsp:txBody>
      <dsp:txXfrm>
        <a:off x="335218" y="3638049"/>
        <a:ext cx="1026945" cy="627206"/>
      </dsp:txXfrm>
    </dsp:sp>
    <dsp:sp modelId="{3BB6D973-6E41-4C97-9FC4-8A86DBCCA833}">
      <dsp:nvSpPr>
        <dsp:cNvPr id="0" name=""/>
        <dsp:cNvSpPr/>
      </dsp:nvSpPr>
      <dsp:spPr>
        <a:xfrm>
          <a:off x="1895795" y="1120165"/>
          <a:ext cx="1558717" cy="666232"/>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Century Gothic" panose="020B0502020202020204" pitchFamily="34" charset="0"/>
            </a:rPr>
            <a:t>CAPÍTULO II</a:t>
          </a:r>
        </a:p>
      </dsp:txBody>
      <dsp:txXfrm>
        <a:off x="1915308" y="1139678"/>
        <a:ext cx="1519691" cy="627206"/>
      </dsp:txXfrm>
    </dsp:sp>
    <dsp:sp modelId="{05BA3D51-81DF-4E00-B359-4B5EADFA5AC7}">
      <dsp:nvSpPr>
        <dsp:cNvPr id="0" name=""/>
        <dsp:cNvSpPr/>
      </dsp:nvSpPr>
      <dsp:spPr>
        <a:xfrm>
          <a:off x="2051667" y="1786397"/>
          <a:ext cx="155871" cy="499674"/>
        </a:xfrm>
        <a:custGeom>
          <a:avLst/>
          <a:gdLst/>
          <a:ahLst/>
          <a:cxnLst/>
          <a:rect l="0" t="0" r="0" b="0"/>
          <a:pathLst>
            <a:path>
              <a:moveTo>
                <a:pt x="0" y="0"/>
              </a:moveTo>
              <a:lnTo>
                <a:pt x="0" y="499674"/>
              </a:lnTo>
              <a:lnTo>
                <a:pt x="155871" y="49967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A96D-82E7-4C75-939A-48B6AFF406D0}">
      <dsp:nvSpPr>
        <dsp:cNvPr id="0" name=""/>
        <dsp:cNvSpPr/>
      </dsp:nvSpPr>
      <dsp:spPr>
        <a:xfrm>
          <a:off x="2207539" y="1952955"/>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Enfoque de la investigación</a:t>
          </a:r>
        </a:p>
      </dsp:txBody>
      <dsp:txXfrm>
        <a:off x="2227052" y="1972468"/>
        <a:ext cx="1026945" cy="627206"/>
      </dsp:txXfrm>
    </dsp:sp>
    <dsp:sp modelId="{4DB8B3A4-8057-4BA3-98B5-24B9D35656F2}">
      <dsp:nvSpPr>
        <dsp:cNvPr id="0" name=""/>
        <dsp:cNvSpPr/>
      </dsp:nvSpPr>
      <dsp:spPr>
        <a:xfrm>
          <a:off x="2051667" y="1786397"/>
          <a:ext cx="155871" cy="1332464"/>
        </a:xfrm>
        <a:custGeom>
          <a:avLst/>
          <a:gdLst/>
          <a:ahLst/>
          <a:cxnLst/>
          <a:rect l="0" t="0" r="0" b="0"/>
          <a:pathLst>
            <a:path>
              <a:moveTo>
                <a:pt x="0" y="0"/>
              </a:moveTo>
              <a:lnTo>
                <a:pt x="0" y="1332464"/>
              </a:lnTo>
              <a:lnTo>
                <a:pt x="155871" y="133246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BA0ED-9FB6-4788-B8D0-1D546C02DB6E}">
      <dsp:nvSpPr>
        <dsp:cNvPr id="0" name=""/>
        <dsp:cNvSpPr/>
      </dsp:nvSpPr>
      <dsp:spPr>
        <a:xfrm>
          <a:off x="2207539" y="2785746"/>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Tipología de investigación</a:t>
          </a:r>
        </a:p>
      </dsp:txBody>
      <dsp:txXfrm>
        <a:off x="2227052" y="2805259"/>
        <a:ext cx="1026945" cy="627206"/>
      </dsp:txXfrm>
    </dsp:sp>
    <dsp:sp modelId="{03B436E3-0F5E-473F-BA82-9F6A9E97AE6D}">
      <dsp:nvSpPr>
        <dsp:cNvPr id="0" name=""/>
        <dsp:cNvSpPr/>
      </dsp:nvSpPr>
      <dsp:spPr>
        <a:xfrm>
          <a:off x="2051667" y="1786397"/>
          <a:ext cx="155871" cy="2165255"/>
        </a:xfrm>
        <a:custGeom>
          <a:avLst/>
          <a:gdLst/>
          <a:ahLst/>
          <a:cxnLst/>
          <a:rect l="0" t="0" r="0" b="0"/>
          <a:pathLst>
            <a:path>
              <a:moveTo>
                <a:pt x="0" y="0"/>
              </a:moveTo>
              <a:lnTo>
                <a:pt x="0" y="2165255"/>
              </a:lnTo>
              <a:lnTo>
                <a:pt x="155871" y="2165255"/>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3BF59-D8F2-4402-91B7-CE40A27CE53C}">
      <dsp:nvSpPr>
        <dsp:cNvPr id="0" name=""/>
        <dsp:cNvSpPr/>
      </dsp:nvSpPr>
      <dsp:spPr>
        <a:xfrm>
          <a:off x="2207539" y="3618536"/>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Instrumento de recolección de información</a:t>
          </a:r>
        </a:p>
      </dsp:txBody>
      <dsp:txXfrm>
        <a:off x="2227052" y="3638049"/>
        <a:ext cx="1026945" cy="627206"/>
      </dsp:txXfrm>
    </dsp:sp>
    <dsp:sp modelId="{02083D1A-EBE1-43BF-9502-BB3B807A05FD}">
      <dsp:nvSpPr>
        <dsp:cNvPr id="0" name=""/>
        <dsp:cNvSpPr/>
      </dsp:nvSpPr>
      <dsp:spPr>
        <a:xfrm>
          <a:off x="2051667" y="1786397"/>
          <a:ext cx="155871" cy="2998045"/>
        </a:xfrm>
        <a:custGeom>
          <a:avLst/>
          <a:gdLst/>
          <a:ahLst/>
          <a:cxnLst/>
          <a:rect l="0" t="0" r="0" b="0"/>
          <a:pathLst>
            <a:path>
              <a:moveTo>
                <a:pt x="0" y="0"/>
              </a:moveTo>
              <a:lnTo>
                <a:pt x="0" y="2998045"/>
              </a:lnTo>
              <a:lnTo>
                <a:pt x="155871" y="2998045"/>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4B31E1-291D-4E95-A79B-8AEAB2689324}">
      <dsp:nvSpPr>
        <dsp:cNvPr id="0" name=""/>
        <dsp:cNvSpPr/>
      </dsp:nvSpPr>
      <dsp:spPr>
        <a:xfrm>
          <a:off x="2207539" y="4451327"/>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Metodología aplicada a las 5 C´s del crédito</a:t>
          </a:r>
        </a:p>
      </dsp:txBody>
      <dsp:txXfrm>
        <a:off x="2227052" y="4470840"/>
        <a:ext cx="1026945" cy="627206"/>
      </dsp:txXfrm>
    </dsp:sp>
    <dsp:sp modelId="{87C876DF-1201-4C3E-8BA9-82B342422420}">
      <dsp:nvSpPr>
        <dsp:cNvPr id="0" name=""/>
        <dsp:cNvSpPr/>
      </dsp:nvSpPr>
      <dsp:spPr>
        <a:xfrm>
          <a:off x="3787629" y="1120165"/>
          <a:ext cx="1558717" cy="666232"/>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Century Gothic" panose="020B0502020202020204" pitchFamily="34" charset="0"/>
            </a:rPr>
            <a:t>CAPÍTULO III</a:t>
          </a:r>
        </a:p>
      </dsp:txBody>
      <dsp:txXfrm>
        <a:off x="3807142" y="1139678"/>
        <a:ext cx="1519691" cy="627206"/>
      </dsp:txXfrm>
    </dsp:sp>
    <dsp:sp modelId="{59CAA475-8613-4D89-B39F-E8400F00EDC0}">
      <dsp:nvSpPr>
        <dsp:cNvPr id="0" name=""/>
        <dsp:cNvSpPr/>
      </dsp:nvSpPr>
      <dsp:spPr>
        <a:xfrm>
          <a:off x="3943500" y="1786397"/>
          <a:ext cx="155871" cy="589822"/>
        </a:xfrm>
        <a:custGeom>
          <a:avLst/>
          <a:gdLst/>
          <a:ahLst/>
          <a:cxnLst/>
          <a:rect l="0" t="0" r="0" b="0"/>
          <a:pathLst>
            <a:path>
              <a:moveTo>
                <a:pt x="0" y="0"/>
              </a:moveTo>
              <a:lnTo>
                <a:pt x="0" y="589822"/>
              </a:lnTo>
              <a:lnTo>
                <a:pt x="155871" y="589822"/>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5BB7A-FBDB-4A8E-9C9D-9B3FA3DDE752}">
      <dsp:nvSpPr>
        <dsp:cNvPr id="0" name=""/>
        <dsp:cNvSpPr/>
      </dsp:nvSpPr>
      <dsp:spPr>
        <a:xfrm>
          <a:off x="4099372" y="1952955"/>
          <a:ext cx="1065971" cy="846528"/>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Definición de políticas para la gestión de riesgo de crédito</a:t>
          </a:r>
        </a:p>
      </dsp:txBody>
      <dsp:txXfrm>
        <a:off x="4124166" y="1977749"/>
        <a:ext cx="1016383" cy="796940"/>
      </dsp:txXfrm>
    </dsp:sp>
    <dsp:sp modelId="{CB5B25EB-F531-46CE-BEE8-8B2DE2EB6897}">
      <dsp:nvSpPr>
        <dsp:cNvPr id="0" name=""/>
        <dsp:cNvSpPr/>
      </dsp:nvSpPr>
      <dsp:spPr>
        <a:xfrm>
          <a:off x="5679462" y="1120165"/>
          <a:ext cx="1558717" cy="666232"/>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Century Gothic" panose="020B0502020202020204" pitchFamily="34" charset="0"/>
            </a:rPr>
            <a:t>CAPÍTULO IV</a:t>
          </a:r>
        </a:p>
      </dsp:txBody>
      <dsp:txXfrm>
        <a:off x="5698975" y="1139678"/>
        <a:ext cx="1519691" cy="627206"/>
      </dsp:txXfrm>
    </dsp:sp>
    <dsp:sp modelId="{A5820433-E74C-4DF8-96A0-4EC6FFF2C2E6}">
      <dsp:nvSpPr>
        <dsp:cNvPr id="0" name=""/>
        <dsp:cNvSpPr/>
      </dsp:nvSpPr>
      <dsp:spPr>
        <a:xfrm>
          <a:off x="5835334" y="1786397"/>
          <a:ext cx="155871" cy="589822"/>
        </a:xfrm>
        <a:custGeom>
          <a:avLst/>
          <a:gdLst/>
          <a:ahLst/>
          <a:cxnLst/>
          <a:rect l="0" t="0" r="0" b="0"/>
          <a:pathLst>
            <a:path>
              <a:moveTo>
                <a:pt x="0" y="0"/>
              </a:moveTo>
              <a:lnTo>
                <a:pt x="0" y="589822"/>
              </a:lnTo>
              <a:lnTo>
                <a:pt x="155871" y="589822"/>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FFEBD-D03E-4974-A8FB-AAB555AD1661}">
      <dsp:nvSpPr>
        <dsp:cNvPr id="0" name=""/>
        <dsp:cNvSpPr/>
      </dsp:nvSpPr>
      <dsp:spPr>
        <a:xfrm>
          <a:off x="5991206" y="1952955"/>
          <a:ext cx="1065971" cy="846528"/>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Propuesta del proceso de microcrédito y definición de políticas</a:t>
          </a:r>
        </a:p>
      </dsp:txBody>
      <dsp:txXfrm>
        <a:off x="6016000" y="1977749"/>
        <a:ext cx="1016383" cy="796940"/>
      </dsp:txXfrm>
    </dsp:sp>
    <dsp:sp modelId="{5ED41E26-6206-47D7-9876-DD4D4626CE3A}">
      <dsp:nvSpPr>
        <dsp:cNvPr id="0" name=""/>
        <dsp:cNvSpPr/>
      </dsp:nvSpPr>
      <dsp:spPr>
        <a:xfrm>
          <a:off x="7571295" y="1120165"/>
          <a:ext cx="1558717" cy="666232"/>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Century Gothic" panose="020B0502020202020204" pitchFamily="34" charset="0"/>
            </a:rPr>
            <a:t>CAPÍTULO V</a:t>
          </a:r>
        </a:p>
      </dsp:txBody>
      <dsp:txXfrm>
        <a:off x="7590808" y="1139678"/>
        <a:ext cx="1519691" cy="627206"/>
      </dsp:txXfrm>
    </dsp:sp>
    <dsp:sp modelId="{7811A49F-CA09-4C35-AFE9-9BDBE732468D}">
      <dsp:nvSpPr>
        <dsp:cNvPr id="0" name=""/>
        <dsp:cNvSpPr/>
      </dsp:nvSpPr>
      <dsp:spPr>
        <a:xfrm>
          <a:off x="7727167" y="1786397"/>
          <a:ext cx="155871" cy="499674"/>
        </a:xfrm>
        <a:custGeom>
          <a:avLst/>
          <a:gdLst/>
          <a:ahLst/>
          <a:cxnLst/>
          <a:rect l="0" t="0" r="0" b="0"/>
          <a:pathLst>
            <a:path>
              <a:moveTo>
                <a:pt x="0" y="0"/>
              </a:moveTo>
              <a:lnTo>
                <a:pt x="0" y="499674"/>
              </a:lnTo>
              <a:lnTo>
                <a:pt x="155871" y="49967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F6B51-D19C-4CE4-9A16-20B7F69D7452}">
      <dsp:nvSpPr>
        <dsp:cNvPr id="0" name=""/>
        <dsp:cNvSpPr/>
      </dsp:nvSpPr>
      <dsp:spPr>
        <a:xfrm>
          <a:off x="7883039" y="1952955"/>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Modelo de scoring de crédito</a:t>
          </a:r>
        </a:p>
      </dsp:txBody>
      <dsp:txXfrm>
        <a:off x="7902552" y="1972468"/>
        <a:ext cx="1026945" cy="627206"/>
      </dsp:txXfrm>
    </dsp:sp>
    <dsp:sp modelId="{32C76CBE-EAFD-4B72-8004-9BD9352A332E}">
      <dsp:nvSpPr>
        <dsp:cNvPr id="0" name=""/>
        <dsp:cNvSpPr/>
      </dsp:nvSpPr>
      <dsp:spPr>
        <a:xfrm>
          <a:off x="7727167" y="1786397"/>
          <a:ext cx="155871" cy="1438482"/>
        </a:xfrm>
        <a:custGeom>
          <a:avLst/>
          <a:gdLst/>
          <a:ahLst/>
          <a:cxnLst/>
          <a:rect l="0" t="0" r="0" b="0"/>
          <a:pathLst>
            <a:path>
              <a:moveTo>
                <a:pt x="0" y="0"/>
              </a:moveTo>
              <a:lnTo>
                <a:pt x="0" y="1438482"/>
              </a:lnTo>
              <a:lnTo>
                <a:pt x="155871" y="1438482"/>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9CCD21-D81F-4E7E-906F-840F38F02F0E}">
      <dsp:nvSpPr>
        <dsp:cNvPr id="0" name=""/>
        <dsp:cNvSpPr/>
      </dsp:nvSpPr>
      <dsp:spPr>
        <a:xfrm>
          <a:off x="7883039" y="2785746"/>
          <a:ext cx="1065971" cy="878267"/>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Casos prácticos del modelo del scoring de crédito</a:t>
          </a:r>
        </a:p>
      </dsp:txBody>
      <dsp:txXfrm>
        <a:off x="7908763" y="2811470"/>
        <a:ext cx="1014523" cy="826819"/>
      </dsp:txXfrm>
    </dsp:sp>
    <dsp:sp modelId="{85BD70DA-FDE6-4B60-B059-96D49C6CF8C0}">
      <dsp:nvSpPr>
        <dsp:cNvPr id="0" name=""/>
        <dsp:cNvSpPr/>
      </dsp:nvSpPr>
      <dsp:spPr>
        <a:xfrm>
          <a:off x="9463129" y="1120165"/>
          <a:ext cx="1558717" cy="666232"/>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Century Gothic" panose="020B0502020202020204" pitchFamily="34" charset="0"/>
            </a:rPr>
            <a:t>CAPÍTULO VI</a:t>
          </a:r>
        </a:p>
      </dsp:txBody>
      <dsp:txXfrm>
        <a:off x="9482642" y="1139678"/>
        <a:ext cx="1519691" cy="627206"/>
      </dsp:txXfrm>
    </dsp:sp>
    <dsp:sp modelId="{2B5CC0A3-9020-4801-9E0D-1B5DA4E385AF}">
      <dsp:nvSpPr>
        <dsp:cNvPr id="0" name=""/>
        <dsp:cNvSpPr/>
      </dsp:nvSpPr>
      <dsp:spPr>
        <a:xfrm>
          <a:off x="9619001" y="1786397"/>
          <a:ext cx="155871" cy="499674"/>
        </a:xfrm>
        <a:custGeom>
          <a:avLst/>
          <a:gdLst/>
          <a:ahLst/>
          <a:cxnLst/>
          <a:rect l="0" t="0" r="0" b="0"/>
          <a:pathLst>
            <a:path>
              <a:moveTo>
                <a:pt x="0" y="0"/>
              </a:moveTo>
              <a:lnTo>
                <a:pt x="0" y="499674"/>
              </a:lnTo>
              <a:lnTo>
                <a:pt x="155871" y="49967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F2C7B-F254-4413-A486-44F1604D0B91}">
      <dsp:nvSpPr>
        <dsp:cNvPr id="0" name=""/>
        <dsp:cNvSpPr/>
      </dsp:nvSpPr>
      <dsp:spPr>
        <a:xfrm>
          <a:off x="9774872" y="1952955"/>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a:latin typeface="Century Gothic" panose="020B0502020202020204" pitchFamily="34" charset="0"/>
            </a:rPr>
            <a:t>Conclusiones</a:t>
          </a:r>
        </a:p>
      </dsp:txBody>
      <dsp:txXfrm>
        <a:off x="9794385" y="1972468"/>
        <a:ext cx="1026945" cy="627206"/>
      </dsp:txXfrm>
    </dsp:sp>
    <dsp:sp modelId="{8FCA0F70-5CEA-4D41-BC00-D9130AC3EC7E}">
      <dsp:nvSpPr>
        <dsp:cNvPr id="0" name=""/>
        <dsp:cNvSpPr/>
      </dsp:nvSpPr>
      <dsp:spPr>
        <a:xfrm>
          <a:off x="9619001" y="1786397"/>
          <a:ext cx="155871" cy="1332464"/>
        </a:xfrm>
        <a:custGeom>
          <a:avLst/>
          <a:gdLst/>
          <a:ahLst/>
          <a:cxnLst/>
          <a:rect l="0" t="0" r="0" b="0"/>
          <a:pathLst>
            <a:path>
              <a:moveTo>
                <a:pt x="0" y="0"/>
              </a:moveTo>
              <a:lnTo>
                <a:pt x="0" y="1332464"/>
              </a:lnTo>
              <a:lnTo>
                <a:pt x="155871" y="1332464"/>
              </a:lnTo>
            </a:path>
          </a:pathLst>
        </a:custGeom>
        <a:noFill/>
        <a:ln w="19050"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F4AFF-6A9A-4228-8B4A-8EA6A82BF559}">
      <dsp:nvSpPr>
        <dsp:cNvPr id="0" name=""/>
        <dsp:cNvSpPr/>
      </dsp:nvSpPr>
      <dsp:spPr>
        <a:xfrm>
          <a:off x="9774872" y="2785746"/>
          <a:ext cx="1065971" cy="666232"/>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EC" sz="1050" kern="1200" dirty="0" err="1">
              <a:latin typeface="Century Gothic" panose="020B0502020202020204" pitchFamily="34" charset="0"/>
            </a:rPr>
            <a:t>Recomenda-ciones</a:t>
          </a:r>
          <a:endParaRPr lang="es-EC" sz="1050" kern="1200" dirty="0">
            <a:latin typeface="Century Gothic" panose="020B0502020202020204" pitchFamily="34" charset="0"/>
          </a:endParaRPr>
        </a:p>
      </dsp:txBody>
      <dsp:txXfrm>
        <a:off x="9794385" y="2805259"/>
        <a:ext cx="1026945" cy="627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8CAED-0776-4D17-BAF3-E656D1065A80}">
      <dsp:nvSpPr>
        <dsp:cNvPr id="0" name=""/>
        <dsp:cNvSpPr/>
      </dsp:nvSpPr>
      <dsp:spPr>
        <a:xfrm>
          <a:off x="0" y="1024416"/>
          <a:ext cx="8128000" cy="352800"/>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F6C292C-1DEC-40EE-BA00-E88E8AA38E09}">
      <dsp:nvSpPr>
        <dsp:cNvPr id="0" name=""/>
        <dsp:cNvSpPr/>
      </dsp:nvSpPr>
      <dsp:spPr>
        <a:xfrm>
          <a:off x="406400" y="173944"/>
          <a:ext cx="7668613" cy="1057112"/>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Century Gothic" panose="020B0502020202020204" pitchFamily="34" charset="0"/>
            </a:rPr>
            <a:t>Mayor de participación del total de la cartera del segmento de microcrédito con altos índices de morosidad.</a:t>
          </a:r>
        </a:p>
      </dsp:txBody>
      <dsp:txXfrm>
        <a:off x="458004" y="225548"/>
        <a:ext cx="7565405" cy="953904"/>
      </dsp:txXfrm>
    </dsp:sp>
    <dsp:sp modelId="{3A6E0B8D-9A2A-45A6-9493-CC7CCCD72C24}">
      <dsp:nvSpPr>
        <dsp:cNvPr id="0" name=""/>
        <dsp:cNvSpPr/>
      </dsp:nvSpPr>
      <dsp:spPr>
        <a:xfrm>
          <a:off x="0" y="2303289"/>
          <a:ext cx="8128000" cy="352800"/>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7D74B2-17A2-403C-AC6E-A164B1C9EE93}">
      <dsp:nvSpPr>
        <dsp:cNvPr id="0" name=""/>
        <dsp:cNvSpPr/>
      </dsp:nvSpPr>
      <dsp:spPr>
        <a:xfrm>
          <a:off x="406400" y="1452816"/>
          <a:ext cx="7668613" cy="1057112"/>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Century Gothic" panose="020B0502020202020204" pitchFamily="34" charset="0"/>
            </a:rPr>
            <a:t>Falta de lineamientos bien definidos para el análisis del proceso de crédito.</a:t>
          </a:r>
        </a:p>
      </dsp:txBody>
      <dsp:txXfrm>
        <a:off x="458004" y="1504420"/>
        <a:ext cx="7565405" cy="953904"/>
      </dsp:txXfrm>
    </dsp:sp>
    <dsp:sp modelId="{E4EBE9AA-76D2-49E1-9F31-EC0FFAD5D952}">
      <dsp:nvSpPr>
        <dsp:cNvPr id="0" name=""/>
        <dsp:cNvSpPr/>
      </dsp:nvSpPr>
      <dsp:spPr>
        <a:xfrm>
          <a:off x="0" y="3582161"/>
          <a:ext cx="8128000" cy="352800"/>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90A7A3-6EC9-4020-9A40-2EB3EDF60C79}">
      <dsp:nvSpPr>
        <dsp:cNvPr id="0" name=""/>
        <dsp:cNvSpPr/>
      </dsp:nvSpPr>
      <dsp:spPr>
        <a:xfrm>
          <a:off x="406400" y="2731689"/>
          <a:ext cx="7668613" cy="1057112"/>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Century Gothic" panose="020B0502020202020204" pitchFamily="34" charset="0"/>
            </a:rPr>
            <a:t>Incumplimiento de la normativa vigente emitida por la Junta de Regulación Monetaria y Financiera.</a:t>
          </a:r>
        </a:p>
      </dsp:txBody>
      <dsp:txXfrm>
        <a:off x="458004" y="2783293"/>
        <a:ext cx="7565405" cy="953904"/>
      </dsp:txXfrm>
    </dsp:sp>
    <dsp:sp modelId="{F4929D0E-E2DC-43FA-B98F-60B2C6E7D50D}">
      <dsp:nvSpPr>
        <dsp:cNvPr id="0" name=""/>
        <dsp:cNvSpPr/>
      </dsp:nvSpPr>
      <dsp:spPr>
        <a:xfrm>
          <a:off x="0" y="4891922"/>
          <a:ext cx="8128000" cy="352800"/>
        </a:xfrm>
        <a:prstGeom prst="rect">
          <a:avLst/>
        </a:prstGeom>
        <a:solidFill>
          <a:schemeClr val="accent3">
            <a:alpha val="90000"/>
            <a:tint val="4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D65D70-3361-4B83-AB90-DB5BEDC7D7F8}">
      <dsp:nvSpPr>
        <dsp:cNvPr id="0" name=""/>
        <dsp:cNvSpPr/>
      </dsp:nvSpPr>
      <dsp:spPr>
        <a:xfrm>
          <a:off x="406400" y="4010561"/>
          <a:ext cx="7703945" cy="10880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053" tIns="0" rIns="215053" bIns="0" numCol="1" spcCol="1270" anchor="ctr" anchorCtr="0">
          <a:noAutofit/>
        </a:bodyPr>
        <a:lstStyle/>
        <a:p>
          <a:pPr marL="0" lvl="0" indent="0" algn="l" defTabSz="800100">
            <a:lnSpc>
              <a:spcPct val="90000"/>
            </a:lnSpc>
            <a:spcBef>
              <a:spcPct val="0"/>
            </a:spcBef>
            <a:spcAft>
              <a:spcPct val="35000"/>
            </a:spcAft>
            <a:buNone/>
          </a:pPr>
          <a:r>
            <a:rPr lang="es-EC" sz="1800" kern="1200" dirty="0">
              <a:latin typeface="Century Gothic" panose="020B0502020202020204" pitchFamily="34" charset="0"/>
            </a:rPr>
            <a:t>Inexistencia de un modelo estandarizado para la concesión de crédito basado en una gestión de riesgos.</a:t>
          </a:r>
        </a:p>
      </dsp:txBody>
      <dsp:txXfrm>
        <a:off x="459512" y="4063673"/>
        <a:ext cx="7597721" cy="981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3DD76-B345-45F5-9B02-F5FCF792E74D}">
      <dsp:nvSpPr>
        <dsp:cNvPr id="0" name=""/>
        <dsp:cNvSpPr/>
      </dsp:nvSpPr>
      <dsp:spPr>
        <a:xfrm rot="5400000">
          <a:off x="395749" y="2923275"/>
          <a:ext cx="1210329" cy="2013961"/>
        </a:xfrm>
        <a:prstGeom prst="corner">
          <a:avLst>
            <a:gd name="adj1" fmla="val 16120"/>
            <a:gd name="adj2" fmla="val 1611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DCF85-ADB4-4E68-9BD9-8D79647ADA0A}">
      <dsp:nvSpPr>
        <dsp:cNvPr id="0" name=""/>
        <dsp:cNvSpPr/>
      </dsp:nvSpPr>
      <dsp:spPr>
        <a:xfrm>
          <a:off x="206162" y="3674455"/>
          <a:ext cx="1818215" cy="15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just" defTabSz="488950">
            <a:lnSpc>
              <a:spcPct val="90000"/>
            </a:lnSpc>
            <a:spcBef>
              <a:spcPct val="0"/>
            </a:spcBef>
            <a:spcAft>
              <a:spcPct val="35000"/>
            </a:spcAft>
            <a:buNone/>
          </a:pPr>
          <a:r>
            <a:rPr lang="es-EC" sz="1100" b="1" kern="1200" dirty="0">
              <a:latin typeface="Century Gothic" panose="020B0502020202020204" pitchFamily="34" charset="0"/>
            </a:rPr>
            <a:t>Adam Smith:</a:t>
          </a:r>
          <a:r>
            <a:rPr lang="es-EC" sz="1100" kern="1200" dirty="0">
              <a:latin typeface="Century Gothic" panose="020B0502020202020204" pitchFamily="34" charset="0"/>
            </a:rPr>
            <a:t> Especialización y división de trabajo entre individuos</a:t>
          </a:r>
        </a:p>
        <a:p>
          <a:pPr marL="0" lvl="0" indent="0" algn="l" defTabSz="488950">
            <a:lnSpc>
              <a:spcPct val="90000"/>
            </a:lnSpc>
            <a:spcBef>
              <a:spcPct val="0"/>
            </a:spcBef>
            <a:spcAft>
              <a:spcPct val="35000"/>
            </a:spcAft>
            <a:buNone/>
          </a:pPr>
          <a:r>
            <a:rPr lang="es-EC" sz="1100" b="1" kern="1200" dirty="0">
              <a:latin typeface="Century Gothic" panose="020B0502020202020204" pitchFamily="34" charset="0"/>
            </a:rPr>
            <a:t>David Ricardo: </a:t>
          </a:r>
          <a:endParaRPr lang="es-EC" sz="1100" kern="1200" dirty="0">
            <a:latin typeface="Century Gothic" panose="020B0502020202020204" pitchFamily="34" charset="0"/>
          </a:endParaRPr>
        </a:p>
        <a:p>
          <a:pPr marL="0" lvl="0" indent="0" algn="just" defTabSz="488950">
            <a:lnSpc>
              <a:spcPct val="90000"/>
            </a:lnSpc>
            <a:spcBef>
              <a:spcPct val="0"/>
            </a:spcBef>
            <a:spcAft>
              <a:spcPct val="35000"/>
            </a:spcAft>
            <a:buNone/>
          </a:pPr>
          <a:r>
            <a:rPr lang="es-EC" sz="1100" kern="1200" dirty="0">
              <a:latin typeface="Century Gothic" panose="020B0502020202020204" pitchFamily="34" charset="0"/>
            </a:rPr>
            <a:t>A mayor esfuerzo de producir un bien mayor es el costo de mismo.</a:t>
          </a:r>
        </a:p>
        <a:p>
          <a:pPr marL="171450" lvl="1" indent="-171450" algn="l" defTabSz="711200">
            <a:lnSpc>
              <a:spcPct val="90000"/>
            </a:lnSpc>
            <a:spcBef>
              <a:spcPct val="0"/>
            </a:spcBef>
            <a:spcAft>
              <a:spcPct val="15000"/>
            </a:spcAft>
            <a:buChar char="•"/>
          </a:pPr>
          <a:r>
            <a:rPr lang="es-EC" sz="1600" b="1" kern="1200" dirty="0">
              <a:latin typeface="Century Gothic" panose="020B0502020202020204" pitchFamily="34" charset="0"/>
            </a:rPr>
            <a:t>TEORÍA CLÁSICA 1776</a:t>
          </a:r>
        </a:p>
      </dsp:txBody>
      <dsp:txXfrm>
        <a:off x="206162" y="3674455"/>
        <a:ext cx="1818215" cy="1593772"/>
      </dsp:txXfrm>
    </dsp:sp>
    <dsp:sp modelId="{C783A804-CABA-4221-A160-8BF691B290A4}">
      <dsp:nvSpPr>
        <dsp:cNvPr id="0" name=""/>
        <dsp:cNvSpPr/>
      </dsp:nvSpPr>
      <dsp:spPr>
        <a:xfrm>
          <a:off x="1681318" y="2924444"/>
          <a:ext cx="343059" cy="343059"/>
        </a:xfrm>
        <a:prstGeom prst="triangle">
          <a:avLst>
            <a:gd name="adj" fmla="val 10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DB8950-2F48-465A-A8D0-35E7CC242577}">
      <dsp:nvSpPr>
        <dsp:cNvPr id="0" name=""/>
        <dsp:cNvSpPr/>
      </dsp:nvSpPr>
      <dsp:spPr>
        <a:xfrm rot="5400000">
          <a:off x="2634047" y="2521925"/>
          <a:ext cx="1210329" cy="2013961"/>
        </a:xfrm>
        <a:prstGeom prst="corner">
          <a:avLst>
            <a:gd name="adj1" fmla="val 16120"/>
            <a:gd name="adj2" fmla="val 1611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F2D73-442C-4429-9481-3DA271424C6D}">
      <dsp:nvSpPr>
        <dsp:cNvPr id="0" name=""/>
        <dsp:cNvSpPr/>
      </dsp:nvSpPr>
      <dsp:spPr>
        <a:xfrm>
          <a:off x="2432013" y="3123666"/>
          <a:ext cx="1818215" cy="15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C" sz="1100" b="1" kern="1200" dirty="0">
              <a:latin typeface="Century Gothic" panose="020B0502020202020204" pitchFamily="34" charset="0"/>
            </a:rPr>
            <a:t>Carl Menger: </a:t>
          </a:r>
          <a:r>
            <a:rPr lang="es-EC" sz="1100" kern="1200" dirty="0">
              <a:latin typeface="Century Gothic" panose="020B0502020202020204" pitchFamily="34" charset="0"/>
            </a:rPr>
            <a:t>Lo más importante es el individuo, por sus necesidades.</a:t>
          </a:r>
        </a:p>
        <a:p>
          <a:pPr marL="0" lvl="0" indent="0" algn="l" defTabSz="488950">
            <a:lnSpc>
              <a:spcPct val="90000"/>
            </a:lnSpc>
            <a:spcBef>
              <a:spcPct val="0"/>
            </a:spcBef>
            <a:spcAft>
              <a:spcPct val="35000"/>
            </a:spcAft>
            <a:buNone/>
          </a:pPr>
          <a:r>
            <a:rPr lang="es-EC" sz="1100" b="1" kern="1200" dirty="0">
              <a:latin typeface="Century Gothic" panose="020B0502020202020204" pitchFamily="34" charset="0"/>
            </a:rPr>
            <a:t>Alfred Marshal: </a:t>
          </a:r>
          <a:endParaRPr lang="es-EC" sz="1100" kern="1200" dirty="0">
            <a:latin typeface="Century Gothic" panose="020B0502020202020204" pitchFamily="34" charset="0"/>
          </a:endParaRPr>
        </a:p>
        <a:p>
          <a:pPr marL="0" lvl="0" indent="0" algn="l" defTabSz="488950">
            <a:lnSpc>
              <a:spcPct val="90000"/>
            </a:lnSpc>
            <a:spcBef>
              <a:spcPct val="0"/>
            </a:spcBef>
            <a:spcAft>
              <a:spcPct val="35000"/>
            </a:spcAft>
            <a:buNone/>
          </a:pPr>
          <a:r>
            <a:rPr lang="es-EC" sz="1100" kern="1200" dirty="0">
              <a:latin typeface="Century Gothic" panose="020B0502020202020204" pitchFamily="34" charset="0"/>
            </a:rPr>
            <a:t>Análisis microeconómico de la formación de precios, distribución de las rentas y economías de escala s incluyendo modelos matemáticos.</a:t>
          </a:r>
        </a:p>
        <a:p>
          <a:pPr marL="171450" lvl="1" indent="-171450" algn="l" defTabSz="711200">
            <a:lnSpc>
              <a:spcPct val="90000"/>
            </a:lnSpc>
            <a:spcBef>
              <a:spcPct val="0"/>
            </a:spcBef>
            <a:spcAft>
              <a:spcPct val="15000"/>
            </a:spcAft>
            <a:buChar char="•"/>
          </a:pPr>
          <a:r>
            <a:rPr lang="es-EC" sz="1600" b="1" kern="1200" dirty="0">
              <a:latin typeface="Century Gothic" panose="020B0502020202020204" pitchFamily="34" charset="0"/>
            </a:rPr>
            <a:t>TEORÍA NEOCLÁSICA 1871</a:t>
          </a:r>
        </a:p>
      </dsp:txBody>
      <dsp:txXfrm>
        <a:off x="2432013" y="3123666"/>
        <a:ext cx="1818215" cy="1593772"/>
      </dsp:txXfrm>
    </dsp:sp>
    <dsp:sp modelId="{F895F7DE-75BB-44C2-9E56-A7A25672CC74}">
      <dsp:nvSpPr>
        <dsp:cNvPr id="0" name=""/>
        <dsp:cNvSpPr/>
      </dsp:nvSpPr>
      <dsp:spPr>
        <a:xfrm>
          <a:off x="3907169" y="2373655"/>
          <a:ext cx="343059" cy="343059"/>
        </a:xfrm>
        <a:prstGeom prst="triangle">
          <a:avLst>
            <a:gd name="adj" fmla="val 10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4E6E5-2FFB-49E6-B434-7F24F05E74AE}">
      <dsp:nvSpPr>
        <dsp:cNvPr id="0" name=""/>
        <dsp:cNvSpPr/>
      </dsp:nvSpPr>
      <dsp:spPr>
        <a:xfrm rot="5400000">
          <a:off x="4859898" y="1971136"/>
          <a:ext cx="1210329" cy="2013961"/>
        </a:xfrm>
        <a:prstGeom prst="corner">
          <a:avLst>
            <a:gd name="adj1" fmla="val 16120"/>
            <a:gd name="adj2" fmla="val 1611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0423F1-B1EE-4CFD-A908-9C88B24ED5C6}">
      <dsp:nvSpPr>
        <dsp:cNvPr id="0" name=""/>
        <dsp:cNvSpPr/>
      </dsp:nvSpPr>
      <dsp:spPr>
        <a:xfrm>
          <a:off x="4657864" y="2572877"/>
          <a:ext cx="1818215" cy="15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C" sz="1100" b="1" kern="1200" dirty="0">
              <a:latin typeface="Century Gothic" panose="020B0502020202020204" pitchFamily="34" charset="0"/>
            </a:rPr>
            <a:t>Teoría general del empleo, interés y dinero: </a:t>
          </a:r>
          <a:endParaRPr lang="es-EC" sz="1100" kern="1200" dirty="0">
            <a:latin typeface="Century Gothic" panose="020B0502020202020204" pitchFamily="34" charset="0"/>
          </a:endParaRPr>
        </a:p>
        <a:p>
          <a:pPr marL="0" lvl="0" indent="0" algn="l" defTabSz="488950">
            <a:lnSpc>
              <a:spcPct val="90000"/>
            </a:lnSpc>
            <a:spcBef>
              <a:spcPct val="0"/>
            </a:spcBef>
            <a:spcAft>
              <a:spcPct val="35000"/>
            </a:spcAft>
            <a:buNone/>
          </a:pPr>
          <a:r>
            <a:rPr lang="es-EC" sz="1100" kern="1200" dirty="0">
              <a:latin typeface="Century Gothic" panose="020B0502020202020204" pitchFamily="34" charset="0"/>
            </a:rPr>
            <a:t>Intervención del gobierno  aplicando políticas fiscales.</a:t>
          </a:r>
        </a:p>
        <a:p>
          <a:pPr marL="171450" lvl="1" indent="-171450" algn="l" defTabSz="711200">
            <a:lnSpc>
              <a:spcPct val="90000"/>
            </a:lnSpc>
            <a:spcBef>
              <a:spcPct val="0"/>
            </a:spcBef>
            <a:spcAft>
              <a:spcPct val="15000"/>
            </a:spcAft>
            <a:buChar char="•"/>
          </a:pPr>
          <a:r>
            <a:rPr lang="es-EC" sz="1600" b="1" kern="1200" dirty="0">
              <a:latin typeface="Century Gothic" panose="020B0502020202020204" pitchFamily="34" charset="0"/>
            </a:rPr>
            <a:t>TEORÍA KEYNESIANA 1936</a:t>
          </a:r>
        </a:p>
      </dsp:txBody>
      <dsp:txXfrm>
        <a:off x="4657864" y="2572877"/>
        <a:ext cx="1818215" cy="1593772"/>
      </dsp:txXfrm>
    </dsp:sp>
    <dsp:sp modelId="{7F2F3240-5EDC-4E15-A4A6-3F5660A1AD7E}">
      <dsp:nvSpPr>
        <dsp:cNvPr id="0" name=""/>
        <dsp:cNvSpPr/>
      </dsp:nvSpPr>
      <dsp:spPr>
        <a:xfrm>
          <a:off x="6133020" y="1822866"/>
          <a:ext cx="343059" cy="343059"/>
        </a:xfrm>
        <a:prstGeom prst="triangle">
          <a:avLst>
            <a:gd name="adj" fmla="val 10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2614F-F4E0-411C-ACAD-620F9792EE63}">
      <dsp:nvSpPr>
        <dsp:cNvPr id="0" name=""/>
        <dsp:cNvSpPr/>
      </dsp:nvSpPr>
      <dsp:spPr>
        <a:xfrm rot="5400000">
          <a:off x="7085749" y="1420347"/>
          <a:ext cx="1210329" cy="2013961"/>
        </a:xfrm>
        <a:prstGeom prst="corner">
          <a:avLst>
            <a:gd name="adj1" fmla="val 16120"/>
            <a:gd name="adj2" fmla="val 1611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E06E41-B4E0-46B0-B783-FB58FA07AD77}">
      <dsp:nvSpPr>
        <dsp:cNvPr id="0" name=""/>
        <dsp:cNvSpPr/>
      </dsp:nvSpPr>
      <dsp:spPr>
        <a:xfrm>
          <a:off x="6883715" y="2022088"/>
          <a:ext cx="1818215" cy="15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C" sz="1100" b="1" kern="1200" dirty="0">
              <a:latin typeface="Century Gothic" panose="020B0502020202020204" pitchFamily="34" charset="0"/>
            </a:rPr>
            <a:t>Milton Friedman: </a:t>
          </a:r>
          <a:endParaRPr lang="es-EC" sz="1100" kern="1200" dirty="0">
            <a:latin typeface="Century Gothic" panose="020B0502020202020204" pitchFamily="34" charset="0"/>
          </a:endParaRPr>
        </a:p>
        <a:p>
          <a:pPr marL="0" lvl="0" indent="0" algn="l" defTabSz="488950">
            <a:lnSpc>
              <a:spcPct val="90000"/>
            </a:lnSpc>
            <a:spcBef>
              <a:spcPct val="0"/>
            </a:spcBef>
            <a:spcAft>
              <a:spcPct val="35000"/>
            </a:spcAft>
            <a:buNone/>
          </a:pPr>
          <a:r>
            <a:rPr lang="es-EC" sz="1100" kern="1200" dirty="0">
              <a:latin typeface="Century Gothic" panose="020B0502020202020204" pitchFamily="34" charset="0"/>
            </a:rPr>
            <a:t>Las economías mundiales respaldan el manejo del dinero a nivel del Estado por medio de las tasas de interés inicia el dinero convertible.</a:t>
          </a:r>
        </a:p>
        <a:p>
          <a:pPr marL="171450" lvl="1" indent="-171450" algn="l" defTabSz="711200">
            <a:lnSpc>
              <a:spcPct val="90000"/>
            </a:lnSpc>
            <a:spcBef>
              <a:spcPct val="0"/>
            </a:spcBef>
            <a:spcAft>
              <a:spcPct val="15000"/>
            </a:spcAft>
            <a:buChar char="•"/>
          </a:pPr>
          <a:r>
            <a:rPr lang="es-EC" sz="1600" b="1" kern="1200" dirty="0">
              <a:latin typeface="Century Gothic" panose="020B0502020202020204" pitchFamily="34" charset="0"/>
            </a:rPr>
            <a:t>TEORÍA MONETARISTA 1956</a:t>
          </a:r>
        </a:p>
      </dsp:txBody>
      <dsp:txXfrm>
        <a:off x="6883715" y="2022088"/>
        <a:ext cx="1818215" cy="1593772"/>
      </dsp:txXfrm>
    </dsp:sp>
    <dsp:sp modelId="{147403C3-A358-4553-A17F-FC0814498D3B}">
      <dsp:nvSpPr>
        <dsp:cNvPr id="0" name=""/>
        <dsp:cNvSpPr/>
      </dsp:nvSpPr>
      <dsp:spPr>
        <a:xfrm>
          <a:off x="8358871" y="1272077"/>
          <a:ext cx="343059" cy="343059"/>
        </a:xfrm>
        <a:prstGeom prst="triangle">
          <a:avLst>
            <a:gd name="adj" fmla="val 10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C80481-528C-4DB2-9805-9FD039D673FB}">
      <dsp:nvSpPr>
        <dsp:cNvPr id="0" name=""/>
        <dsp:cNvSpPr/>
      </dsp:nvSpPr>
      <dsp:spPr>
        <a:xfrm rot="5400000">
          <a:off x="9311600" y="869558"/>
          <a:ext cx="1210329" cy="2013961"/>
        </a:xfrm>
        <a:prstGeom prst="corner">
          <a:avLst>
            <a:gd name="adj1" fmla="val 16120"/>
            <a:gd name="adj2" fmla="val 1611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2AB61-9A12-408D-9FB9-D56CAD0739AA}">
      <dsp:nvSpPr>
        <dsp:cNvPr id="0" name=""/>
        <dsp:cNvSpPr/>
      </dsp:nvSpPr>
      <dsp:spPr>
        <a:xfrm>
          <a:off x="9109566" y="1471299"/>
          <a:ext cx="1818215" cy="159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EC" sz="1100" b="1" kern="1200" dirty="0">
              <a:latin typeface="Century Gothic" panose="020B0502020202020204" pitchFamily="34" charset="0"/>
            </a:rPr>
            <a:t>Albrecht Forstmann: </a:t>
          </a:r>
          <a:endParaRPr lang="es-EC" sz="1100" kern="1200" dirty="0">
            <a:latin typeface="Century Gothic" panose="020B0502020202020204" pitchFamily="34" charset="0"/>
          </a:endParaRPr>
        </a:p>
        <a:p>
          <a:pPr marL="0" lvl="0" indent="0" algn="l" defTabSz="488950">
            <a:lnSpc>
              <a:spcPct val="90000"/>
            </a:lnSpc>
            <a:spcBef>
              <a:spcPct val="0"/>
            </a:spcBef>
            <a:spcAft>
              <a:spcPct val="35000"/>
            </a:spcAft>
            <a:buNone/>
          </a:pPr>
          <a:r>
            <a:rPr lang="es-EC" sz="1100" kern="1200" dirty="0">
              <a:latin typeface="Century Gothic" panose="020B0502020202020204" pitchFamily="34" charset="0"/>
            </a:rPr>
            <a:t>Mediante el crédito se hace factible el mejor aprovechamiento económico de importes que tienen los individuos..</a:t>
          </a:r>
        </a:p>
        <a:p>
          <a:pPr marL="171450" lvl="1" indent="-171450" algn="l" defTabSz="711200">
            <a:lnSpc>
              <a:spcPct val="90000"/>
            </a:lnSpc>
            <a:spcBef>
              <a:spcPct val="0"/>
            </a:spcBef>
            <a:spcAft>
              <a:spcPct val="15000"/>
            </a:spcAft>
            <a:buChar char="•"/>
          </a:pPr>
          <a:r>
            <a:rPr lang="es-EC" sz="1600" b="1" kern="1200" dirty="0">
              <a:latin typeface="Century Gothic" panose="020B0502020202020204" pitchFamily="34" charset="0"/>
            </a:rPr>
            <a:t>TEORÍA DEL DINERO Y CRÉDITO 1960</a:t>
          </a:r>
        </a:p>
      </dsp:txBody>
      <dsp:txXfrm>
        <a:off x="9109566" y="1471299"/>
        <a:ext cx="1818215" cy="1593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6F93C-AF67-4AAF-A72C-159E21AEB24A}">
      <dsp:nvSpPr>
        <dsp:cNvPr id="0" name=""/>
        <dsp:cNvSpPr/>
      </dsp:nvSpPr>
      <dsp:spPr>
        <a:xfrm>
          <a:off x="3793066" y="2438400"/>
          <a:ext cx="2980266" cy="2980266"/>
        </a:xfrm>
        <a:prstGeom prst="gear9">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FOCUS GROUP</a:t>
          </a:r>
        </a:p>
      </dsp:txBody>
      <dsp:txXfrm>
        <a:off x="4392232" y="3136513"/>
        <a:ext cx="1781934" cy="1531918"/>
      </dsp:txXfrm>
    </dsp:sp>
    <dsp:sp modelId="{5EC2ECB0-9AD2-41A5-9ABD-4347ED92D7DC}">
      <dsp:nvSpPr>
        <dsp:cNvPr id="0" name=""/>
        <dsp:cNvSpPr/>
      </dsp:nvSpPr>
      <dsp:spPr>
        <a:xfrm>
          <a:off x="2059093" y="1733973"/>
          <a:ext cx="2167466" cy="2167466"/>
        </a:xfrm>
        <a:prstGeom prst="gear6">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NO EXPERIMENTAL TRANSVERSAL</a:t>
          </a:r>
        </a:p>
      </dsp:txBody>
      <dsp:txXfrm>
        <a:off x="2604759" y="2282937"/>
        <a:ext cx="1076134" cy="1069538"/>
      </dsp:txXfrm>
    </dsp:sp>
    <dsp:sp modelId="{D4F61FC1-7F39-4B99-9EC8-834D11F954B5}">
      <dsp:nvSpPr>
        <dsp:cNvPr id="0" name=""/>
        <dsp:cNvSpPr/>
      </dsp:nvSpPr>
      <dsp:spPr>
        <a:xfrm rot="20700000">
          <a:off x="3273095" y="238642"/>
          <a:ext cx="2123675" cy="2123675"/>
        </a:xfrm>
        <a:prstGeom prst="gear6">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ENFOQUE MIXTO</a:t>
          </a:r>
        </a:p>
      </dsp:txBody>
      <dsp:txXfrm rot="-20700000">
        <a:off x="3738879" y="704426"/>
        <a:ext cx="1192106" cy="1192106"/>
      </dsp:txXfrm>
    </dsp:sp>
    <dsp:sp modelId="{764DC81A-9DFD-409C-939F-DA7CAC00AEBF}">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C5358E-B113-443C-BC61-FB69709D9D2B}">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C769C9-D877-432F-BA52-71CEB9107D13}">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5061C-00AE-4C5B-9A2D-A3033077E57B}">
      <dsp:nvSpPr>
        <dsp:cNvPr id="0" name=""/>
        <dsp:cNvSpPr/>
      </dsp:nvSpPr>
      <dsp:spPr>
        <a:xfrm>
          <a:off x="3771" y="35642"/>
          <a:ext cx="2288529" cy="1555199"/>
        </a:xfrm>
        <a:prstGeom prst="roundRect">
          <a:avLst>
            <a:gd name="adj" fmla="val 10000"/>
          </a:avLst>
        </a:prstGeom>
        <a:solidFill>
          <a:schemeClr val="bg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C" sz="2000" kern="1200" dirty="0">
              <a:solidFill>
                <a:schemeClr val="tx1"/>
              </a:solidFill>
              <a:latin typeface="Century Gothic" panose="020B0502020202020204" pitchFamily="34" charset="0"/>
            </a:rPr>
            <a:t>Resolución 128-2015-F </a:t>
          </a:r>
        </a:p>
      </dsp:txBody>
      <dsp:txXfrm>
        <a:off x="3771" y="35642"/>
        <a:ext cx="2288529" cy="915411"/>
      </dsp:txXfrm>
    </dsp:sp>
    <dsp:sp modelId="{114D8442-FD98-49E0-9E9A-C896EB77057C}">
      <dsp:nvSpPr>
        <dsp:cNvPr id="0" name=""/>
        <dsp:cNvSpPr/>
      </dsp:nvSpPr>
      <dsp:spPr>
        <a:xfrm>
          <a:off x="245747" y="1213582"/>
          <a:ext cx="2661307" cy="1001528"/>
        </a:xfrm>
        <a:prstGeom prst="roundRect">
          <a:avLst>
            <a:gd name="adj" fmla="val 10000"/>
          </a:avLst>
        </a:prstGeom>
        <a:solidFill>
          <a:schemeClr val="lt1">
            <a:alpha val="90000"/>
            <a:hueOff val="0"/>
            <a:satOff val="0"/>
            <a:lumOff val="0"/>
            <a:alphaOff val="0"/>
          </a:schemeClr>
        </a:solidFill>
        <a:ln w="19050" cap="rnd"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latin typeface="Century Gothic" panose="020B0502020202020204" pitchFamily="34" charset="0"/>
            </a:rPr>
            <a:t>Administración integral de riesgos </a:t>
          </a:r>
        </a:p>
      </dsp:txBody>
      <dsp:txXfrm>
        <a:off x="275081" y="1242916"/>
        <a:ext cx="2602639" cy="942860"/>
      </dsp:txXfrm>
    </dsp:sp>
    <dsp:sp modelId="{3A2D1A66-3EEC-42DF-B62D-33C56BE6D775}">
      <dsp:nvSpPr>
        <dsp:cNvPr id="0" name=""/>
        <dsp:cNvSpPr/>
      </dsp:nvSpPr>
      <dsp:spPr>
        <a:xfrm rot="21590786">
          <a:off x="2685828" y="203220"/>
          <a:ext cx="834286" cy="569777"/>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tx1"/>
            </a:solidFill>
            <a:latin typeface="Century Gothic" panose="020B0502020202020204" pitchFamily="34" charset="0"/>
          </a:endParaRPr>
        </a:p>
      </dsp:txBody>
      <dsp:txXfrm>
        <a:off x="2685828" y="317404"/>
        <a:ext cx="663353" cy="341867"/>
      </dsp:txXfrm>
    </dsp:sp>
    <dsp:sp modelId="{521D4412-1463-4588-A657-F511F79F082D}">
      <dsp:nvSpPr>
        <dsp:cNvPr id="0" name=""/>
        <dsp:cNvSpPr/>
      </dsp:nvSpPr>
      <dsp:spPr>
        <a:xfrm>
          <a:off x="3866420" y="25290"/>
          <a:ext cx="2288529" cy="1555199"/>
        </a:xfrm>
        <a:prstGeom prst="roundRect">
          <a:avLst>
            <a:gd name="adj" fmla="val 10000"/>
          </a:avLst>
        </a:prstGeom>
        <a:solidFill>
          <a:schemeClr val="bg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C" sz="2000" kern="1200" dirty="0">
              <a:solidFill>
                <a:schemeClr val="tx1"/>
              </a:solidFill>
              <a:latin typeface="Century Gothic" panose="020B0502020202020204" pitchFamily="34" charset="0"/>
            </a:rPr>
            <a:t>Resolución 129-2015-F</a:t>
          </a:r>
        </a:p>
      </dsp:txBody>
      <dsp:txXfrm>
        <a:off x="3866420" y="25290"/>
        <a:ext cx="2288529" cy="915411"/>
      </dsp:txXfrm>
    </dsp:sp>
    <dsp:sp modelId="{DD53A66A-7232-4970-99B5-FD1CE993BDF1}">
      <dsp:nvSpPr>
        <dsp:cNvPr id="0" name=""/>
        <dsp:cNvSpPr/>
      </dsp:nvSpPr>
      <dsp:spPr>
        <a:xfrm>
          <a:off x="4191264" y="1182525"/>
          <a:ext cx="2495572" cy="1042937"/>
        </a:xfrm>
        <a:prstGeom prst="roundRect">
          <a:avLst>
            <a:gd name="adj" fmla="val 10000"/>
          </a:avLst>
        </a:prstGeom>
        <a:solidFill>
          <a:schemeClr val="lt1">
            <a:alpha val="90000"/>
            <a:hueOff val="0"/>
            <a:satOff val="0"/>
            <a:lumOff val="0"/>
            <a:alphaOff val="0"/>
          </a:schemeClr>
        </a:solidFill>
        <a:ln w="19050" cap="rnd" cmpd="sng" algn="ctr">
          <a:solidFill>
            <a:schemeClr val="accent3">
              <a:shade val="50000"/>
              <a:hueOff val="112319"/>
              <a:satOff val="-6299"/>
              <a:lumOff val="289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latin typeface="Century Gothic" panose="020B0502020202020204" pitchFamily="34" charset="0"/>
            </a:rPr>
            <a:t>Gestión del riesgo de crédito</a:t>
          </a:r>
        </a:p>
      </dsp:txBody>
      <dsp:txXfrm>
        <a:off x="4221811" y="1213072"/>
        <a:ext cx="2434478" cy="981843"/>
      </dsp:txXfrm>
    </dsp:sp>
    <dsp:sp modelId="{1715CAE5-3A2A-4D17-B14F-4504C27E6365}">
      <dsp:nvSpPr>
        <dsp:cNvPr id="0" name=""/>
        <dsp:cNvSpPr/>
      </dsp:nvSpPr>
      <dsp:spPr>
        <a:xfrm rot="21583696">
          <a:off x="6527758" y="189037"/>
          <a:ext cx="790372" cy="569777"/>
        </a:xfrm>
        <a:prstGeom prst="rightArrow">
          <a:avLst>
            <a:gd name="adj1" fmla="val 60000"/>
            <a:gd name="adj2" fmla="val 50000"/>
          </a:avLst>
        </a:prstGeom>
        <a:solidFill>
          <a:schemeClr val="accent3">
            <a:shade val="90000"/>
            <a:hueOff val="177368"/>
            <a:satOff val="-8298"/>
            <a:lumOff val="335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solidFill>
              <a:schemeClr val="tx1"/>
            </a:solidFill>
            <a:latin typeface="Century Gothic" panose="020B0502020202020204" pitchFamily="34" charset="0"/>
          </a:endParaRPr>
        </a:p>
      </dsp:txBody>
      <dsp:txXfrm>
        <a:off x="6527759" y="303397"/>
        <a:ext cx="619439" cy="341867"/>
      </dsp:txXfrm>
    </dsp:sp>
    <dsp:sp modelId="{81418F0F-2AC3-4C09-9DC1-A0DAA4D36B77}">
      <dsp:nvSpPr>
        <dsp:cNvPr id="0" name=""/>
        <dsp:cNvSpPr/>
      </dsp:nvSpPr>
      <dsp:spPr>
        <a:xfrm>
          <a:off x="7646202" y="7363"/>
          <a:ext cx="2288529" cy="1555199"/>
        </a:xfrm>
        <a:prstGeom prst="roundRect">
          <a:avLst>
            <a:gd name="adj" fmla="val 10000"/>
          </a:avLst>
        </a:prstGeom>
        <a:solidFill>
          <a:schemeClr val="accent3">
            <a:shade val="50000"/>
            <a:hueOff val="112319"/>
            <a:satOff val="-6299"/>
            <a:lumOff val="289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s-EC" sz="2000" kern="1200" dirty="0">
              <a:solidFill>
                <a:schemeClr val="tx1"/>
              </a:solidFill>
              <a:latin typeface="Century Gothic" panose="020B0502020202020204" pitchFamily="34" charset="0"/>
            </a:rPr>
            <a:t>Resolución 043-2015-F</a:t>
          </a:r>
        </a:p>
      </dsp:txBody>
      <dsp:txXfrm>
        <a:off x="7646202" y="7363"/>
        <a:ext cx="2288529" cy="915411"/>
      </dsp:txXfrm>
    </dsp:sp>
    <dsp:sp modelId="{A72FC6B0-49BB-4946-9EAE-21B9E851336B}">
      <dsp:nvSpPr>
        <dsp:cNvPr id="0" name=""/>
        <dsp:cNvSpPr/>
      </dsp:nvSpPr>
      <dsp:spPr>
        <a:xfrm>
          <a:off x="7966206" y="1128746"/>
          <a:ext cx="2505253" cy="1114642"/>
        </a:xfrm>
        <a:prstGeom prst="roundRect">
          <a:avLst>
            <a:gd name="adj" fmla="val 10000"/>
          </a:avLst>
        </a:prstGeom>
        <a:solidFill>
          <a:schemeClr val="lt1">
            <a:alpha val="90000"/>
            <a:hueOff val="0"/>
            <a:satOff val="0"/>
            <a:lumOff val="0"/>
            <a:alphaOff val="0"/>
          </a:schemeClr>
        </a:solidFill>
        <a:ln w="19050" cap="rnd" cmpd="sng" algn="ctr">
          <a:solidFill>
            <a:schemeClr val="accent3">
              <a:shade val="50000"/>
              <a:hueOff val="112319"/>
              <a:satOff val="-6299"/>
              <a:lumOff val="289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a:solidFill>
                <a:schemeClr val="tx1"/>
              </a:solidFill>
              <a:latin typeface="Century Gothic" panose="020B0502020202020204" pitchFamily="34" charset="0"/>
            </a:rPr>
            <a:t>Segmentación de la cartera de crédito</a:t>
          </a:r>
        </a:p>
      </dsp:txBody>
      <dsp:txXfrm>
        <a:off x="7998853" y="1161393"/>
        <a:ext cx="2439959" cy="10493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634A7-F167-4D4B-AECD-81187FDDF03D}">
      <dsp:nvSpPr>
        <dsp:cNvPr id="0" name=""/>
        <dsp:cNvSpPr/>
      </dsp:nvSpPr>
      <dsp:spPr>
        <a:xfrm>
          <a:off x="0" y="0"/>
          <a:ext cx="8707023" cy="1446695"/>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Century Gothic" panose="020B0502020202020204" pitchFamily="34" charset="0"/>
            </a:rPr>
            <a:t>Se realizó un recorrido documental de los principales estudios empíricos, concluyendo que el sector financiero se ha enfocado en el desarrollo y utilización de modelos que minimicen su riesgo.</a:t>
          </a:r>
          <a:endParaRPr lang="es-EC" sz="2100" kern="1200" dirty="0"/>
        </a:p>
      </dsp:txBody>
      <dsp:txXfrm>
        <a:off x="42372" y="42372"/>
        <a:ext cx="7145926" cy="1361951"/>
      </dsp:txXfrm>
    </dsp:sp>
    <dsp:sp modelId="{94778F27-E1BC-4CA9-87DD-86F55C56F66C}">
      <dsp:nvSpPr>
        <dsp:cNvPr id="0" name=""/>
        <dsp:cNvSpPr/>
      </dsp:nvSpPr>
      <dsp:spPr>
        <a:xfrm>
          <a:off x="768266" y="1687811"/>
          <a:ext cx="8707023" cy="1446695"/>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Century Gothic" panose="020B0502020202020204" pitchFamily="34" charset="0"/>
            </a:rPr>
            <a:t>Se analizó la normativa emitida por los entes de control, mismos buscan que las instituciones tengan estabilidad y solidez en el sistema financiero</a:t>
          </a:r>
          <a:endParaRPr lang="es-EC" sz="2100" kern="1200" dirty="0"/>
        </a:p>
      </dsp:txBody>
      <dsp:txXfrm>
        <a:off x="810638" y="1730183"/>
        <a:ext cx="6913660" cy="1361951"/>
      </dsp:txXfrm>
    </dsp:sp>
    <dsp:sp modelId="{CDD2BBE9-AEF4-47D8-BA24-FF95885EC694}">
      <dsp:nvSpPr>
        <dsp:cNvPr id="0" name=""/>
        <dsp:cNvSpPr/>
      </dsp:nvSpPr>
      <dsp:spPr>
        <a:xfrm>
          <a:off x="1536533" y="3375623"/>
          <a:ext cx="8707023" cy="1446695"/>
        </a:xfrm>
        <a:prstGeom prst="roundRect">
          <a:avLst>
            <a:gd name="adj" fmla="val 10000"/>
          </a:avLst>
        </a:prstGeom>
        <a:solidFill>
          <a:schemeClr val="lt1">
            <a:hueOff val="0"/>
            <a:satOff val="0"/>
            <a:lumOff val="0"/>
            <a:alphaOff val="0"/>
          </a:schemeClr>
        </a:solidFill>
        <a:ln w="19050"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C" sz="2100" kern="1200" dirty="0">
              <a:latin typeface="Century Gothic" panose="020B0502020202020204" pitchFamily="34" charset="0"/>
            </a:rPr>
            <a:t>Se estableció la metodología utilizada en el desarrollo del modelo de scoring crediticio propuesto, mediante la técnica del </a:t>
          </a:r>
          <a:r>
            <a:rPr lang="es-EC" sz="2100" kern="1200" dirty="0" err="1">
              <a:latin typeface="Century Gothic" panose="020B0502020202020204" pitchFamily="34" charset="0"/>
            </a:rPr>
            <a:t>focus</a:t>
          </a:r>
          <a:r>
            <a:rPr lang="es-EC" sz="2100" kern="1200" dirty="0">
              <a:latin typeface="Century Gothic" panose="020B0502020202020204" pitchFamily="34" charset="0"/>
            </a:rPr>
            <a:t> </a:t>
          </a:r>
          <a:r>
            <a:rPr lang="es-EC" sz="2100" kern="1200" dirty="0" err="1">
              <a:latin typeface="Century Gothic" panose="020B0502020202020204" pitchFamily="34" charset="0"/>
            </a:rPr>
            <a:t>group</a:t>
          </a:r>
          <a:r>
            <a:rPr lang="es-EC" sz="2100" kern="1200" dirty="0">
              <a:latin typeface="Century Gothic" panose="020B0502020202020204" pitchFamily="34" charset="0"/>
            </a:rPr>
            <a:t>.</a:t>
          </a:r>
          <a:endParaRPr lang="es-EC" sz="2100" kern="1200" dirty="0"/>
        </a:p>
      </dsp:txBody>
      <dsp:txXfrm>
        <a:off x="1578905" y="3417995"/>
        <a:ext cx="6913660" cy="1361951"/>
      </dsp:txXfrm>
    </dsp:sp>
    <dsp:sp modelId="{1A16D39E-FD78-41F8-83CC-D38C2089A1E5}">
      <dsp:nvSpPr>
        <dsp:cNvPr id="0" name=""/>
        <dsp:cNvSpPr/>
      </dsp:nvSpPr>
      <dsp:spPr>
        <a:xfrm>
          <a:off x="7766671" y="1097077"/>
          <a:ext cx="940352" cy="940352"/>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7978250" y="1097077"/>
        <a:ext cx="517194" cy="707615"/>
      </dsp:txXfrm>
    </dsp:sp>
    <dsp:sp modelId="{1728DC51-BE1E-4B53-BF70-B13A4992D3E0}">
      <dsp:nvSpPr>
        <dsp:cNvPr id="0" name=""/>
        <dsp:cNvSpPr/>
      </dsp:nvSpPr>
      <dsp:spPr>
        <a:xfrm>
          <a:off x="8534938" y="2775244"/>
          <a:ext cx="940352" cy="940352"/>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C" sz="3600" kern="1200"/>
        </a:p>
      </dsp:txBody>
      <dsp:txXfrm>
        <a:off x="8746517" y="2775244"/>
        <a:ext cx="517194" cy="70761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788B7-451A-4C28-9AF5-A4B79F365348}" type="datetimeFigureOut">
              <a:rPr lang="es-EC" smtClean="0"/>
              <a:t>26/10/2020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03DFC-5DFD-4E23-9DDB-E83B7D780FD9}" type="slidenum">
              <a:rPr lang="es-EC" smtClean="0"/>
              <a:t>‹Nº›</a:t>
            </a:fld>
            <a:endParaRPr lang="es-EC"/>
          </a:p>
        </p:txBody>
      </p:sp>
    </p:spTree>
    <p:extLst>
      <p:ext uri="{BB962C8B-B14F-4D97-AF65-F5344CB8AC3E}">
        <p14:creationId xmlns:p14="http://schemas.microsoft.com/office/powerpoint/2010/main" val="62709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9B4EA455-2740-4862-8BC4-7707C2F07B73}" type="slidenum">
              <a:rPr lang="es-EC" smtClean="0"/>
              <a:t>2</a:t>
            </a:fld>
            <a:endParaRPr lang="es-EC"/>
          </a:p>
        </p:txBody>
      </p:sp>
      <p:sp>
        <p:nvSpPr>
          <p:cNvPr id="5" name="Marcador de encabezado 4"/>
          <p:cNvSpPr>
            <a:spLocks noGrp="1"/>
          </p:cNvSpPr>
          <p:nvPr>
            <p:ph type="hdr" sz="quarter" idx="11"/>
          </p:nvPr>
        </p:nvSpPr>
        <p:spPr/>
        <p:txBody>
          <a:bodyPr/>
          <a:lstStyle/>
          <a:p>
            <a:endParaRPr lang="es-EC"/>
          </a:p>
        </p:txBody>
      </p:sp>
    </p:spTree>
    <p:extLst>
      <p:ext uri="{BB962C8B-B14F-4D97-AF65-F5344CB8AC3E}">
        <p14:creationId xmlns:p14="http://schemas.microsoft.com/office/powerpoint/2010/main" val="59189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6137b8a5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6137b8a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82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92367175d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92367175d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016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287586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374429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5495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1265388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482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226316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32340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4841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175902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BB710BF-FBFF-4BE5-B76B-3F0F61586F09}" type="datetimeFigureOut">
              <a:rPr lang="es-EC" smtClean="0"/>
              <a:t>26/10/2020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1565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BB710BF-FBFF-4BE5-B76B-3F0F61586F09}" type="datetimeFigureOut">
              <a:rPr lang="es-EC" smtClean="0"/>
              <a:t>26/10/2020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180185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BB710BF-FBFF-4BE5-B76B-3F0F61586F09}" type="datetimeFigureOut">
              <a:rPr lang="es-EC" smtClean="0"/>
              <a:t>26/10/2020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215538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BB710BF-FBFF-4BE5-B76B-3F0F61586F09}" type="datetimeFigureOut">
              <a:rPr lang="es-EC" smtClean="0"/>
              <a:t>26/10/2020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198809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710BF-FBFF-4BE5-B76B-3F0F61586F09}" type="datetimeFigureOut">
              <a:rPr lang="es-EC" smtClean="0"/>
              <a:t>26/10/2020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172765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BB710BF-FBFF-4BE5-B76B-3F0F61586F09}" type="datetimeFigureOut">
              <a:rPr lang="es-EC" smtClean="0"/>
              <a:t>26/10/2020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375546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BB710BF-FBFF-4BE5-B76B-3F0F61586F09}" type="datetimeFigureOut">
              <a:rPr lang="es-EC" smtClean="0"/>
              <a:t>26/10/2020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FF21062-FA65-4036-A5EC-1B9282B56E16}" type="slidenum">
              <a:rPr lang="es-EC" smtClean="0"/>
              <a:t>‹Nº›</a:t>
            </a:fld>
            <a:endParaRPr lang="es-EC"/>
          </a:p>
        </p:txBody>
      </p:sp>
    </p:spTree>
    <p:extLst>
      <p:ext uri="{BB962C8B-B14F-4D97-AF65-F5344CB8AC3E}">
        <p14:creationId xmlns:p14="http://schemas.microsoft.com/office/powerpoint/2010/main" val="2868666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B710BF-FBFF-4BE5-B76B-3F0F61586F09}" type="datetimeFigureOut">
              <a:rPr lang="es-EC" smtClean="0"/>
              <a:t>26/10/2020</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F21062-FA65-4036-A5EC-1B9282B56E16}" type="slidenum">
              <a:rPr lang="es-EC" smtClean="0"/>
              <a:t>‹Nº›</a:t>
            </a:fld>
            <a:endParaRPr lang="es-EC"/>
          </a:p>
        </p:txBody>
      </p:sp>
    </p:spTree>
    <p:extLst>
      <p:ext uri="{BB962C8B-B14F-4D97-AF65-F5344CB8AC3E}">
        <p14:creationId xmlns:p14="http://schemas.microsoft.com/office/powerpoint/2010/main" val="265554225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odelo%20score%20de%205c%207%20presentacion.xlsx"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QuickStyle" Target="../diagrams/quickStyle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notesSlide" Target="../notesSlides/notesSlide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image" Target="../media/image1.png"/><Relationship Id="rId19" Type="http://schemas.openxmlformats.org/officeDocument/2006/relationships/diagramColors" Target="../diagrams/colors3.xml"/><Relationship Id="rId4" Type="http://schemas.openxmlformats.org/officeDocument/2006/relationships/image" Target="cid:A5C97C55-0EEA-4DE3-8761-D0C495253C30" TargetMode="External"/><Relationship Id="rId9" Type="http://schemas.microsoft.com/office/2007/relationships/diagramDrawing" Target="../diagrams/drawing1.xml"/><Relationship Id="rId14"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9204" y="1167868"/>
            <a:ext cx="10645254" cy="6319679"/>
          </a:xfrm>
          <a:prstGeom prst="rect">
            <a:avLst/>
          </a:prstGeom>
          <a:noFill/>
        </p:spPr>
        <p:txBody>
          <a:bodyPr wrap="square" rtlCol="0">
            <a:spAutoFit/>
          </a:bodyPr>
          <a:lstStyle/>
          <a:p>
            <a:pPr marL="223520" marR="221615" indent="-635" algn="ctr">
              <a:lnSpc>
                <a:spcPct val="200000"/>
              </a:lnSpc>
              <a:spcBef>
                <a:spcPts val="970"/>
              </a:spcBef>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VICERRECTORADO DE INVESTIGACIÓN, INNOVACIÓN Y TRANSFERENCIA DE TECNOLOGÍA</a:t>
            </a:r>
          </a:p>
          <a:p>
            <a:pPr algn="ctr">
              <a:lnSpc>
                <a:spcPct val="200000"/>
              </a:lnSpc>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 MAESTRÍA EN FINANZAS EMPRESARIALES</a:t>
            </a:r>
          </a:p>
          <a:p>
            <a:pPr marL="223520" marR="221615" indent="-635" algn="ctr">
              <a:lnSpc>
                <a:spcPct val="200000"/>
              </a:lnSpc>
              <a:spcBef>
                <a:spcPts val="970"/>
              </a:spcBef>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TRABAJO DE TITULACIÓN, PREVIO A LA OBTENCIÓN DEL TÍTULO DE  MAGÍSTER EN FINANZAS EMPRESARIALES</a:t>
            </a:r>
          </a:p>
          <a:p>
            <a:pPr marL="223520" marR="221615" indent="-635" algn="ctr">
              <a:lnSpc>
                <a:spcPct val="200000"/>
              </a:lnSpc>
              <a:spcBef>
                <a:spcPts val="970"/>
              </a:spcBef>
              <a:spcAft>
                <a:spcPts val="1000"/>
              </a:spcAft>
            </a:pPr>
            <a:r>
              <a:rPr lang="es-EC" b="1" dirty="0">
                <a:latin typeface="Century Gothic" panose="020B0502020202020204" pitchFamily="34" charset="0"/>
                <a:ea typeface="Times New Roman" panose="02020603050405020304" pitchFamily="18" charset="0"/>
                <a:cs typeface="Times New Roman" panose="02020603050405020304" pitchFamily="18" charset="0"/>
              </a:rPr>
              <a:t>TEMA: </a:t>
            </a:r>
            <a:r>
              <a:rPr lang="es-EC" b="1" dirty="0">
                <a:effectLst/>
                <a:latin typeface="Century Gothic" panose="020B0502020202020204" pitchFamily="34" charset="0"/>
                <a:ea typeface="Times New Roman" panose="02020603050405020304" pitchFamily="18" charset="0"/>
                <a:cs typeface="Times New Roman" panose="02020603050405020304" pitchFamily="18" charset="0"/>
              </a:rPr>
              <a:t>PROPUESTA PARA MINIMIZAR EL RIESGO DE CRÉDITO EN LA COAC VISANDES</a:t>
            </a:r>
          </a:p>
          <a:p>
            <a:pPr marL="223520" marR="221615" indent="-635" algn="ctr">
              <a:spcBef>
                <a:spcPts val="970"/>
              </a:spcBef>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AUTORES: </a:t>
            </a:r>
          </a:p>
          <a:p>
            <a:pPr marL="223520" marR="221615" indent="-635" algn="ctr">
              <a:spcBef>
                <a:spcPts val="970"/>
              </a:spcBef>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ALBÁN MOLINA, FERNANDA ELIZABETH </a:t>
            </a:r>
          </a:p>
          <a:p>
            <a:pPr algn="ctr">
              <a:lnSpc>
                <a:spcPct val="200000"/>
              </a:lnSpc>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MEJÍA PROAÑO, PAULINA JACKELINE</a:t>
            </a:r>
          </a:p>
          <a:p>
            <a:pPr algn="ctr">
              <a:lnSpc>
                <a:spcPct val="200000"/>
              </a:lnSpc>
              <a:spcAft>
                <a:spcPts val="1000"/>
              </a:spcAft>
            </a:pPr>
            <a:endParaRPr lang="es-EC" sz="7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lnSpc>
                <a:spcPct val="200000"/>
              </a:lnSpc>
              <a:spcAft>
                <a:spcPts val="1000"/>
              </a:spcAft>
            </a:pPr>
            <a:r>
              <a:rPr lang="es-EC" sz="1400" b="1" dirty="0">
                <a:effectLst/>
                <a:latin typeface="Century Gothic" panose="020B0502020202020204" pitchFamily="34" charset="0"/>
                <a:ea typeface="Times New Roman" panose="02020603050405020304" pitchFamily="18" charset="0"/>
                <a:cs typeface="Times New Roman" panose="02020603050405020304" pitchFamily="18" charset="0"/>
              </a:rPr>
              <a:t> ING. JUANITA DEL CARMEN GARCÍA AGUILAR, MBA, PHD. </a:t>
            </a:r>
          </a:p>
          <a:p>
            <a:pPr algn="ctr">
              <a:lnSpc>
                <a:spcPct val="200000"/>
              </a:lnSpc>
              <a:spcAft>
                <a:spcPts val="1000"/>
              </a:spcAft>
            </a:pPr>
            <a:r>
              <a:rPr lang="es-EC" sz="1400" b="1" dirty="0">
                <a:latin typeface="Century Gothic" panose="020B0502020202020204" pitchFamily="34" charset="0"/>
                <a:ea typeface="Times New Roman" panose="02020603050405020304" pitchFamily="18" charset="0"/>
                <a:cs typeface="Times New Roman" panose="02020603050405020304" pitchFamily="18" charset="0"/>
              </a:rPr>
              <a:t>DIRECTORA</a:t>
            </a:r>
            <a:endParaRPr lang="es-EC" sz="14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endParaRPr lang="es-EC" sz="2800" dirty="0">
              <a:latin typeface="Century Gothic" panose="020B0502020202020204" pitchFamily="34" charset="0"/>
              <a:cs typeface="Kalinga" panose="020B0502040204020203" pitchFamily="34" charset="0"/>
            </a:endParaRPr>
          </a:p>
        </p:txBody>
      </p:sp>
      <p:pic>
        <p:nvPicPr>
          <p:cNvPr id="4" name="3 Imagen"/>
          <p:cNvPicPr/>
          <p:nvPr/>
        </p:nvPicPr>
        <p:blipFill>
          <a:blip r:embed="rId2"/>
          <a:srcRect l="24038" t="27137" r="21955" b="55555"/>
          <a:stretch>
            <a:fillRect/>
          </a:stretch>
        </p:blipFill>
        <p:spPr bwMode="auto">
          <a:xfrm>
            <a:off x="3940935" y="253219"/>
            <a:ext cx="3321792" cy="721217"/>
          </a:xfrm>
          <a:prstGeom prst="rect">
            <a:avLst/>
          </a:prstGeom>
          <a:noFill/>
          <a:ln w="9525">
            <a:noFill/>
            <a:miter lim="800000"/>
            <a:headEnd/>
            <a:tailEnd/>
          </a:ln>
        </p:spPr>
      </p:pic>
    </p:spTree>
    <p:extLst>
      <p:ext uri="{BB962C8B-B14F-4D97-AF65-F5344CB8AC3E}">
        <p14:creationId xmlns:p14="http://schemas.microsoft.com/office/powerpoint/2010/main" val="152359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grpSp>
        <p:nvGrpSpPr>
          <p:cNvPr id="402" name="Google Shape;402;p22"/>
          <p:cNvGrpSpPr/>
          <p:nvPr/>
        </p:nvGrpSpPr>
        <p:grpSpPr>
          <a:xfrm>
            <a:off x="464546" y="-438634"/>
            <a:ext cx="4100800" cy="6845600"/>
            <a:chOff x="840300" y="5700"/>
            <a:chExt cx="3075600" cy="5134200"/>
          </a:xfrm>
        </p:grpSpPr>
        <p:cxnSp>
          <p:nvCxnSpPr>
            <p:cNvPr id="403" name="Google Shape;403;p22"/>
            <p:cNvCxnSpPr/>
            <p:nvPr/>
          </p:nvCxnSpPr>
          <p:spPr>
            <a:xfrm rot="10800000">
              <a:off x="937498" y="1999246"/>
              <a:ext cx="2978400" cy="0"/>
            </a:xfrm>
            <a:prstGeom prst="straightConnector1">
              <a:avLst/>
            </a:prstGeom>
            <a:noFill/>
            <a:ln w="19050" cap="flat" cmpd="sng">
              <a:solidFill>
                <a:schemeClr val="accent6"/>
              </a:solidFill>
              <a:prstDash val="dot"/>
              <a:round/>
              <a:headEnd type="none" w="med" len="med"/>
              <a:tailEnd type="none" w="med" len="med"/>
            </a:ln>
          </p:spPr>
        </p:cxnSp>
        <p:cxnSp>
          <p:nvCxnSpPr>
            <p:cNvPr id="404" name="Google Shape;404;p22"/>
            <p:cNvCxnSpPr/>
            <p:nvPr/>
          </p:nvCxnSpPr>
          <p:spPr>
            <a:xfrm rot="10800000">
              <a:off x="937498" y="2572804"/>
              <a:ext cx="2978400" cy="0"/>
            </a:xfrm>
            <a:prstGeom prst="straightConnector1">
              <a:avLst/>
            </a:prstGeom>
            <a:noFill/>
            <a:ln w="19050" cap="flat" cmpd="sng">
              <a:solidFill>
                <a:schemeClr val="accent6"/>
              </a:solidFill>
              <a:prstDash val="dot"/>
              <a:round/>
              <a:headEnd type="none" w="med" len="med"/>
              <a:tailEnd type="none" w="med" len="med"/>
            </a:ln>
          </p:spPr>
        </p:cxnSp>
        <p:cxnSp>
          <p:nvCxnSpPr>
            <p:cNvPr id="405" name="Google Shape;405;p22"/>
            <p:cNvCxnSpPr/>
            <p:nvPr/>
          </p:nvCxnSpPr>
          <p:spPr>
            <a:xfrm rot="10800000">
              <a:off x="937500" y="1425675"/>
              <a:ext cx="2978400" cy="0"/>
            </a:xfrm>
            <a:prstGeom prst="straightConnector1">
              <a:avLst/>
            </a:prstGeom>
            <a:noFill/>
            <a:ln w="19050" cap="flat" cmpd="sng">
              <a:solidFill>
                <a:schemeClr val="accent6"/>
              </a:solidFill>
              <a:prstDash val="dot"/>
              <a:round/>
              <a:headEnd type="none" w="med" len="med"/>
              <a:tailEnd type="none" w="med" len="med"/>
            </a:ln>
          </p:spPr>
        </p:cxnSp>
        <p:cxnSp>
          <p:nvCxnSpPr>
            <p:cNvPr id="406" name="Google Shape;406;p22"/>
            <p:cNvCxnSpPr/>
            <p:nvPr/>
          </p:nvCxnSpPr>
          <p:spPr>
            <a:xfrm>
              <a:off x="937501" y="5700"/>
              <a:ext cx="0" cy="5134200"/>
            </a:xfrm>
            <a:prstGeom prst="straightConnector1">
              <a:avLst/>
            </a:prstGeom>
            <a:noFill/>
            <a:ln w="19050" cap="flat" cmpd="sng">
              <a:solidFill>
                <a:schemeClr val="accent6"/>
              </a:solidFill>
              <a:prstDash val="solid"/>
              <a:round/>
              <a:headEnd type="none" w="med" len="med"/>
              <a:tailEnd type="none" w="med" len="med"/>
            </a:ln>
          </p:spPr>
        </p:cxnSp>
        <p:cxnSp>
          <p:nvCxnSpPr>
            <p:cNvPr id="407" name="Google Shape;407;p22"/>
            <p:cNvCxnSpPr/>
            <p:nvPr/>
          </p:nvCxnSpPr>
          <p:spPr>
            <a:xfrm rot="10800000">
              <a:off x="937498" y="3722312"/>
              <a:ext cx="2978400" cy="0"/>
            </a:xfrm>
            <a:prstGeom prst="straightConnector1">
              <a:avLst/>
            </a:prstGeom>
            <a:noFill/>
            <a:ln w="19050" cap="flat" cmpd="sng">
              <a:solidFill>
                <a:schemeClr val="accent6"/>
              </a:solidFill>
              <a:prstDash val="dot"/>
              <a:round/>
              <a:headEnd type="none" w="med" len="med"/>
              <a:tailEnd type="none" w="med" len="med"/>
            </a:ln>
          </p:spPr>
        </p:cxnSp>
        <p:cxnSp>
          <p:nvCxnSpPr>
            <p:cNvPr id="408" name="Google Shape;408;p22"/>
            <p:cNvCxnSpPr/>
            <p:nvPr/>
          </p:nvCxnSpPr>
          <p:spPr>
            <a:xfrm rot="10800000">
              <a:off x="937498" y="4295900"/>
              <a:ext cx="2978400" cy="0"/>
            </a:xfrm>
            <a:prstGeom prst="straightConnector1">
              <a:avLst/>
            </a:prstGeom>
            <a:noFill/>
            <a:ln w="19050" cap="flat" cmpd="sng">
              <a:solidFill>
                <a:schemeClr val="accent6"/>
              </a:solidFill>
              <a:prstDash val="dot"/>
              <a:round/>
              <a:headEnd type="none" w="med" len="med"/>
              <a:tailEnd type="none" w="med" len="med"/>
            </a:ln>
          </p:spPr>
        </p:cxnSp>
        <p:cxnSp>
          <p:nvCxnSpPr>
            <p:cNvPr id="409" name="Google Shape;409;p22"/>
            <p:cNvCxnSpPr/>
            <p:nvPr/>
          </p:nvCxnSpPr>
          <p:spPr>
            <a:xfrm rot="10800000">
              <a:off x="937500" y="3147040"/>
              <a:ext cx="2978400" cy="0"/>
            </a:xfrm>
            <a:prstGeom prst="straightConnector1">
              <a:avLst/>
            </a:prstGeom>
            <a:noFill/>
            <a:ln w="19050" cap="flat" cmpd="sng">
              <a:solidFill>
                <a:schemeClr val="accent6"/>
              </a:solidFill>
              <a:prstDash val="dot"/>
              <a:round/>
              <a:headEnd type="none" w="med" len="med"/>
              <a:tailEnd type="none" w="med" len="med"/>
            </a:ln>
          </p:spPr>
        </p:cxnSp>
        <p:grpSp>
          <p:nvGrpSpPr>
            <p:cNvPr id="410" name="Google Shape;410;p22"/>
            <p:cNvGrpSpPr/>
            <p:nvPr/>
          </p:nvGrpSpPr>
          <p:grpSpPr>
            <a:xfrm>
              <a:off x="840300" y="1277500"/>
              <a:ext cx="2720825" cy="296400"/>
              <a:chOff x="840300" y="1277500"/>
              <a:chExt cx="2720825" cy="296400"/>
            </a:xfrm>
          </p:grpSpPr>
          <p:sp>
            <p:nvSpPr>
              <p:cNvPr id="411" name="Google Shape;411;p22"/>
              <p:cNvSpPr/>
              <p:nvPr/>
            </p:nvSpPr>
            <p:spPr>
              <a:xfrm>
                <a:off x="840300" y="1328493"/>
                <a:ext cx="194400" cy="194400"/>
              </a:xfrm>
              <a:prstGeom prst="ellipse">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412" name="Google Shape;412;p22"/>
              <p:cNvSpPr txBox="1"/>
              <p:nvPr/>
            </p:nvSpPr>
            <p:spPr>
              <a:xfrm>
                <a:off x="3127925" y="1277500"/>
                <a:ext cx="433200" cy="2964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a:latin typeface="Fira Sans"/>
                    <a:ea typeface="Fira Sans"/>
                    <a:cs typeface="Fira Sans"/>
                    <a:sym typeface="Fira Sans"/>
                  </a:rPr>
                  <a:t>01</a:t>
                </a:r>
                <a:endParaRPr sz="1600">
                  <a:latin typeface="Fira Sans"/>
                  <a:ea typeface="Fira Sans"/>
                  <a:cs typeface="Fira Sans"/>
                  <a:sym typeface="Fira Sans"/>
                </a:endParaRPr>
              </a:p>
            </p:txBody>
          </p:sp>
        </p:grpSp>
        <p:grpSp>
          <p:nvGrpSpPr>
            <p:cNvPr id="413" name="Google Shape;413;p22"/>
            <p:cNvGrpSpPr/>
            <p:nvPr/>
          </p:nvGrpSpPr>
          <p:grpSpPr>
            <a:xfrm>
              <a:off x="840300" y="1851048"/>
              <a:ext cx="2720825" cy="296400"/>
              <a:chOff x="840300" y="1851048"/>
              <a:chExt cx="2720825" cy="296400"/>
            </a:xfrm>
          </p:grpSpPr>
          <p:sp>
            <p:nvSpPr>
              <p:cNvPr id="414" name="Google Shape;414;p22"/>
              <p:cNvSpPr/>
              <p:nvPr/>
            </p:nvSpPr>
            <p:spPr>
              <a:xfrm>
                <a:off x="840300" y="1902044"/>
                <a:ext cx="194400" cy="194400"/>
              </a:xfrm>
              <a:prstGeom prst="ellipse">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415" name="Google Shape;415;p22"/>
              <p:cNvSpPr txBox="1"/>
              <p:nvPr/>
            </p:nvSpPr>
            <p:spPr>
              <a:xfrm>
                <a:off x="3127925" y="1851048"/>
                <a:ext cx="433200" cy="2964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a:latin typeface="Fira Sans"/>
                    <a:ea typeface="Fira Sans"/>
                    <a:cs typeface="Fira Sans"/>
                    <a:sym typeface="Fira Sans"/>
                  </a:rPr>
                  <a:t>02</a:t>
                </a:r>
                <a:endParaRPr sz="1600">
                  <a:latin typeface="Fira Sans"/>
                  <a:ea typeface="Fira Sans"/>
                  <a:cs typeface="Fira Sans"/>
                  <a:sym typeface="Fira Sans"/>
                </a:endParaRPr>
              </a:p>
            </p:txBody>
          </p:sp>
        </p:grpSp>
        <p:grpSp>
          <p:nvGrpSpPr>
            <p:cNvPr id="416" name="Google Shape;416;p22"/>
            <p:cNvGrpSpPr/>
            <p:nvPr/>
          </p:nvGrpSpPr>
          <p:grpSpPr>
            <a:xfrm>
              <a:off x="840300" y="2424595"/>
              <a:ext cx="2720825" cy="296400"/>
              <a:chOff x="840300" y="2424595"/>
              <a:chExt cx="2720825" cy="296400"/>
            </a:xfrm>
          </p:grpSpPr>
          <p:sp>
            <p:nvSpPr>
              <p:cNvPr id="417" name="Google Shape;417;p22"/>
              <p:cNvSpPr/>
              <p:nvPr/>
            </p:nvSpPr>
            <p:spPr>
              <a:xfrm>
                <a:off x="840300" y="2475595"/>
                <a:ext cx="194400" cy="194400"/>
              </a:xfrm>
              <a:prstGeom prst="ellipse">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418" name="Google Shape;418;p22"/>
              <p:cNvSpPr txBox="1"/>
              <p:nvPr/>
            </p:nvSpPr>
            <p:spPr>
              <a:xfrm>
                <a:off x="3127925" y="2424595"/>
                <a:ext cx="433200" cy="2964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a:latin typeface="Fira Sans"/>
                    <a:ea typeface="Fira Sans"/>
                    <a:cs typeface="Fira Sans"/>
                    <a:sym typeface="Fira Sans"/>
                  </a:rPr>
                  <a:t>03</a:t>
                </a:r>
                <a:endParaRPr sz="1600">
                  <a:latin typeface="Fira Sans"/>
                  <a:ea typeface="Fira Sans"/>
                  <a:cs typeface="Fira Sans"/>
                  <a:sym typeface="Fira Sans"/>
                </a:endParaRPr>
              </a:p>
            </p:txBody>
          </p:sp>
        </p:grpSp>
        <p:grpSp>
          <p:nvGrpSpPr>
            <p:cNvPr id="419" name="Google Shape;419;p22"/>
            <p:cNvGrpSpPr/>
            <p:nvPr/>
          </p:nvGrpSpPr>
          <p:grpSpPr>
            <a:xfrm>
              <a:off x="840300" y="2998848"/>
              <a:ext cx="2720825" cy="296400"/>
              <a:chOff x="840300" y="2998848"/>
              <a:chExt cx="2720825" cy="296400"/>
            </a:xfrm>
          </p:grpSpPr>
          <p:sp>
            <p:nvSpPr>
              <p:cNvPr id="420" name="Google Shape;420;p22"/>
              <p:cNvSpPr/>
              <p:nvPr/>
            </p:nvSpPr>
            <p:spPr>
              <a:xfrm>
                <a:off x="840300" y="3049852"/>
                <a:ext cx="194400" cy="194400"/>
              </a:xfrm>
              <a:prstGeom prst="ellipse">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421" name="Google Shape;421;p22"/>
              <p:cNvSpPr txBox="1"/>
              <p:nvPr/>
            </p:nvSpPr>
            <p:spPr>
              <a:xfrm>
                <a:off x="3127925" y="2998848"/>
                <a:ext cx="433200" cy="2964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a:latin typeface="Fira Sans"/>
                    <a:ea typeface="Fira Sans"/>
                    <a:cs typeface="Fira Sans"/>
                    <a:sym typeface="Fira Sans"/>
                  </a:rPr>
                  <a:t>04</a:t>
                </a:r>
                <a:endParaRPr sz="1600">
                  <a:latin typeface="Fira Sans"/>
                  <a:ea typeface="Fira Sans"/>
                  <a:cs typeface="Fira Sans"/>
                  <a:sym typeface="Fira Sans"/>
                </a:endParaRPr>
              </a:p>
            </p:txBody>
          </p:sp>
        </p:grpSp>
        <p:grpSp>
          <p:nvGrpSpPr>
            <p:cNvPr id="422" name="Google Shape;422;p22"/>
            <p:cNvGrpSpPr/>
            <p:nvPr/>
          </p:nvGrpSpPr>
          <p:grpSpPr>
            <a:xfrm>
              <a:off x="840300" y="3574097"/>
              <a:ext cx="2720825" cy="296400"/>
              <a:chOff x="840300" y="3574097"/>
              <a:chExt cx="2720825" cy="296400"/>
            </a:xfrm>
          </p:grpSpPr>
          <p:sp>
            <p:nvSpPr>
              <p:cNvPr id="423" name="Google Shape;423;p22"/>
              <p:cNvSpPr/>
              <p:nvPr/>
            </p:nvSpPr>
            <p:spPr>
              <a:xfrm>
                <a:off x="840300" y="3625104"/>
                <a:ext cx="194400" cy="194400"/>
              </a:xfrm>
              <a:prstGeom prst="ellipse">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424" name="Google Shape;424;p22"/>
              <p:cNvSpPr txBox="1"/>
              <p:nvPr/>
            </p:nvSpPr>
            <p:spPr>
              <a:xfrm>
                <a:off x="3127925" y="3574097"/>
                <a:ext cx="433200" cy="2964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a:latin typeface="Fira Sans"/>
                    <a:ea typeface="Fira Sans"/>
                    <a:cs typeface="Fira Sans"/>
                    <a:sym typeface="Fira Sans"/>
                  </a:rPr>
                  <a:t>05</a:t>
                </a:r>
                <a:endParaRPr sz="1600">
                  <a:latin typeface="Fira Sans"/>
                  <a:ea typeface="Fira Sans"/>
                  <a:cs typeface="Fira Sans"/>
                  <a:sym typeface="Fira Sans"/>
                </a:endParaRPr>
              </a:p>
            </p:txBody>
          </p:sp>
        </p:grpSp>
        <p:grpSp>
          <p:nvGrpSpPr>
            <p:cNvPr id="425" name="Google Shape;425;p22"/>
            <p:cNvGrpSpPr/>
            <p:nvPr/>
          </p:nvGrpSpPr>
          <p:grpSpPr>
            <a:xfrm>
              <a:off x="840300" y="4147675"/>
              <a:ext cx="2720825" cy="296400"/>
              <a:chOff x="840300" y="4147675"/>
              <a:chExt cx="2720825" cy="296400"/>
            </a:xfrm>
          </p:grpSpPr>
          <p:sp>
            <p:nvSpPr>
              <p:cNvPr id="426" name="Google Shape;426;p22"/>
              <p:cNvSpPr/>
              <p:nvPr/>
            </p:nvSpPr>
            <p:spPr>
              <a:xfrm>
                <a:off x="840300" y="4198686"/>
                <a:ext cx="194400" cy="1944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sp>
            <p:nvSpPr>
              <p:cNvPr id="427" name="Google Shape;427;p22"/>
              <p:cNvSpPr txBox="1"/>
              <p:nvPr/>
            </p:nvSpPr>
            <p:spPr>
              <a:xfrm>
                <a:off x="3127925" y="4147675"/>
                <a:ext cx="433200" cy="2964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dirty="0">
                    <a:latin typeface="Fira Sans"/>
                    <a:ea typeface="Fira Sans"/>
                    <a:cs typeface="Fira Sans"/>
                    <a:sym typeface="Fira Sans"/>
                  </a:rPr>
                  <a:t>06</a:t>
                </a:r>
                <a:endParaRPr sz="1600" dirty="0">
                  <a:latin typeface="Fira Sans"/>
                  <a:ea typeface="Fira Sans"/>
                  <a:cs typeface="Fira Sans"/>
                  <a:sym typeface="Fira Sans"/>
                </a:endParaRPr>
              </a:p>
            </p:txBody>
          </p:sp>
        </p:grpSp>
      </p:grpSp>
      <p:grpSp>
        <p:nvGrpSpPr>
          <p:cNvPr id="429" name="Google Shape;429;p22"/>
          <p:cNvGrpSpPr/>
          <p:nvPr/>
        </p:nvGrpSpPr>
        <p:grpSpPr>
          <a:xfrm>
            <a:off x="1120493" y="1970890"/>
            <a:ext cx="8577302" cy="497200"/>
            <a:chOff x="1332251" y="1812801"/>
            <a:chExt cx="6971442" cy="372900"/>
          </a:xfrm>
        </p:grpSpPr>
        <p:sp>
          <p:nvSpPr>
            <p:cNvPr id="430" name="Google Shape;430;p22"/>
            <p:cNvSpPr txBox="1"/>
            <p:nvPr/>
          </p:nvSpPr>
          <p:spPr>
            <a:xfrm>
              <a:off x="3915893" y="1812801"/>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r>
                <a:rPr lang="es-EC" sz="1867" dirty="0">
                  <a:latin typeface="Century Gothic" panose="020B0502020202020204" pitchFamily="34" charset="0"/>
                </a:rPr>
                <a:t>Promoción del servicio crediticio</a:t>
              </a:r>
            </a:p>
          </p:txBody>
        </p:sp>
        <p:sp>
          <p:nvSpPr>
            <p:cNvPr id="432" name="Google Shape;432;p22"/>
            <p:cNvSpPr/>
            <p:nvPr/>
          </p:nvSpPr>
          <p:spPr>
            <a:xfrm rot="2700000">
              <a:off x="1335505" y="1944025"/>
              <a:ext cx="103831" cy="11034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434" name="Google Shape;434;p22"/>
          <p:cNvGrpSpPr/>
          <p:nvPr/>
        </p:nvGrpSpPr>
        <p:grpSpPr>
          <a:xfrm>
            <a:off x="1120493" y="2735633"/>
            <a:ext cx="8577302" cy="497200"/>
            <a:chOff x="1332251" y="2386358"/>
            <a:chExt cx="6971442" cy="372900"/>
          </a:xfrm>
        </p:grpSpPr>
        <p:sp>
          <p:nvSpPr>
            <p:cNvPr id="435" name="Google Shape;435;p22"/>
            <p:cNvSpPr txBox="1"/>
            <p:nvPr/>
          </p:nvSpPr>
          <p:spPr>
            <a:xfrm>
              <a:off x="3915893" y="2386358"/>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r>
                <a:rPr lang="es-EC" sz="1867" dirty="0">
                  <a:latin typeface="Century Gothic" panose="020B0502020202020204" pitchFamily="34" charset="0"/>
                </a:rPr>
                <a:t>Levantamiento de la información</a:t>
              </a:r>
            </a:p>
          </p:txBody>
        </p:sp>
        <p:sp>
          <p:nvSpPr>
            <p:cNvPr id="437" name="Google Shape;437;p22"/>
            <p:cNvSpPr/>
            <p:nvPr/>
          </p:nvSpPr>
          <p:spPr>
            <a:xfrm rot="2700000">
              <a:off x="1335505" y="2517588"/>
              <a:ext cx="103831" cy="11034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439" name="Google Shape;439;p22"/>
          <p:cNvGrpSpPr/>
          <p:nvPr/>
        </p:nvGrpSpPr>
        <p:grpSpPr>
          <a:xfrm>
            <a:off x="1120401" y="1206133"/>
            <a:ext cx="8577392" cy="497200"/>
            <a:chOff x="1332181" y="1239233"/>
            <a:chExt cx="6971515" cy="372900"/>
          </a:xfrm>
        </p:grpSpPr>
        <p:sp>
          <p:nvSpPr>
            <p:cNvPr id="440" name="Google Shape;440;p22"/>
            <p:cNvSpPr txBox="1"/>
            <p:nvPr/>
          </p:nvSpPr>
          <p:spPr>
            <a:xfrm>
              <a:off x="3915896" y="1239233"/>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lgn="just"/>
              <a:r>
                <a:rPr lang="es-EC" sz="1867" dirty="0">
                  <a:latin typeface="Century Gothic" panose="020B0502020202020204" pitchFamily="34" charset="0"/>
                </a:rPr>
                <a:t>Planeación y creación de productos</a:t>
              </a:r>
            </a:p>
          </p:txBody>
        </p:sp>
        <p:sp>
          <p:nvSpPr>
            <p:cNvPr id="442" name="Google Shape;442;p22"/>
            <p:cNvSpPr/>
            <p:nvPr/>
          </p:nvSpPr>
          <p:spPr>
            <a:xfrm rot="2700000">
              <a:off x="1335429" y="1370563"/>
              <a:ext cx="103844" cy="11034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grpSp>
        <p:nvGrpSpPr>
          <p:cNvPr id="444" name="Google Shape;444;p22"/>
          <p:cNvGrpSpPr/>
          <p:nvPr/>
        </p:nvGrpSpPr>
        <p:grpSpPr>
          <a:xfrm>
            <a:off x="1120493" y="4268305"/>
            <a:ext cx="8577302" cy="497200"/>
            <a:chOff x="1332251" y="3535862"/>
            <a:chExt cx="6971442" cy="372900"/>
          </a:xfrm>
        </p:grpSpPr>
        <p:sp>
          <p:nvSpPr>
            <p:cNvPr id="445" name="Google Shape;445;p22"/>
            <p:cNvSpPr txBox="1"/>
            <p:nvPr/>
          </p:nvSpPr>
          <p:spPr>
            <a:xfrm>
              <a:off x="3915893" y="3535862"/>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r>
                <a:rPr lang="es-EC" sz="1867" dirty="0">
                  <a:latin typeface="Century Gothic" panose="020B0502020202020204" pitchFamily="34" charset="0"/>
                </a:rPr>
                <a:t>Constitución de garantías</a:t>
              </a:r>
            </a:p>
          </p:txBody>
        </p:sp>
        <p:sp>
          <p:nvSpPr>
            <p:cNvPr id="447" name="Google Shape;447;p22"/>
            <p:cNvSpPr/>
            <p:nvPr/>
          </p:nvSpPr>
          <p:spPr>
            <a:xfrm rot="2700000">
              <a:off x="1335505" y="3667086"/>
              <a:ext cx="103831" cy="110340"/>
            </a:xfrm>
            <a:prstGeom prst="rect">
              <a:avLst/>
            </a:pr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449" name="Google Shape;449;p22"/>
          <p:cNvGrpSpPr/>
          <p:nvPr/>
        </p:nvGrpSpPr>
        <p:grpSpPr>
          <a:xfrm>
            <a:off x="1120493" y="5033087"/>
            <a:ext cx="8577302" cy="497200"/>
            <a:chOff x="1332251" y="4109449"/>
            <a:chExt cx="6971442" cy="372900"/>
          </a:xfrm>
        </p:grpSpPr>
        <p:sp>
          <p:nvSpPr>
            <p:cNvPr id="450" name="Google Shape;450;p22"/>
            <p:cNvSpPr txBox="1"/>
            <p:nvPr/>
          </p:nvSpPr>
          <p:spPr>
            <a:xfrm>
              <a:off x="3915893" y="4109449"/>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r>
                <a:rPr lang="es-EC" sz="1867" dirty="0">
                  <a:latin typeface="Century Gothic" panose="020B0502020202020204" pitchFamily="34" charset="0"/>
                </a:rPr>
                <a:t>Instrumentación</a:t>
              </a:r>
            </a:p>
          </p:txBody>
        </p:sp>
        <p:sp>
          <p:nvSpPr>
            <p:cNvPr id="452" name="Google Shape;452;p22"/>
            <p:cNvSpPr/>
            <p:nvPr/>
          </p:nvSpPr>
          <p:spPr>
            <a:xfrm rot="2700000">
              <a:off x="1335505" y="4240678"/>
              <a:ext cx="103831" cy="110340"/>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454" name="Google Shape;454;p22"/>
          <p:cNvGrpSpPr/>
          <p:nvPr/>
        </p:nvGrpSpPr>
        <p:grpSpPr>
          <a:xfrm>
            <a:off x="1120401" y="3501278"/>
            <a:ext cx="8577392" cy="497200"/>
            <a:chOff x="1332181" y="2960592"/>
            <a:chExt cx="6971515" cy="372900"/>
          </a:xfrm>
        </p:grpSpPr>
        <p:sp>
          <p:nvSpPr>
            <p:cNvPr id="455" name="Google Shape;455;p22"/>
            <p:cNvSpPr txBox="1"/>
            <p:nvPr/>
          </p:nvSpPr>
          <p:spPr>
            <a:xfrm>
              <a:off x="3915896" y="2960592"/>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r>
                <a:rPr lang="es-EC" sz="1867" dirty="0">
                  <a:latin typeface="Century Gothic" panose="020B0502020202020204" pitchFamily="34" charset="0"/>
                </a:rPr>
                <a:t>Análisis y evaluación</a:t>
              </a:r>
            </a:p>
          </p:txBody>
        </p:sp>
        <p:sp>
          <p:nvSpPr>
            <p:cNvPr id="457" name="Google Shape;457;p22"/>
            <p:cNvSpPr/>
            <p:nvPr/>
          </p:nvSpPr>
          <p:spPr>
            <a:xfrm rot="2700000">
              <a:off x="1335429" y="3091923"/>
              <a:ext cx="103844" cy="110340"/>
            </a:xfrm>
            <a:prstGeom prst="rect">
              <a:avLst/>
            </a:prstGeom>
            <a:solidFill>
              <a:schemeClr val="accent4"/>
            </a:solidFill>
            <a:ln>
              <a:noFill/>
            </a:ln>
          </p:spPr>
          <p:txBody>
            <a:bodyPr spcFirstLastPara="1" wrap="square" lIns="121900" tIns="121900" rIns="121900" bIns="121900" anchor="ctr" anchorCtr="0">
              <a:noAutofit/>
            </a:bodyPr>
            <a:lstStyle/>
            <a:p>
              <a:endParaRPr sz="2400"/>
            </a:p>
          </p:txBody>
        </p:sp>
      </p:grpSp>
      <p:grpSp>
        <p:nvGrpSpPr>
          <p:cNvPr id="59" name="Google Shape;449;p22">
            <a:extLst>
              <a:ext uri="{FF2B5EF4-FFF2-40B4-BE49-F238E27FC236}">
                <a16:creationId xmlns:a16="http://schemas.microsoft.com/office/drawing/2014/main" id="{62739594-D3AD-42E9-9EBD-BB0627CFDBAF}"/>
              </a:ext>
            </a:extLst>
          </p:cNvPr>
          <p:cNvGrpSpPr/>
          <p:nvPr/>
        </p:nvGrpSpPr>
        <p:grpSpPr>
          <a:xfrm>
            <a:off x="1120490" y="5769175"/>
            <a:ext cx="8577302" cy="497200"/>
            <a:chOff x="1332251" y="4109449"/>
            <a:chExt cx="6971442" cy="372900"/>
          </a:xfrm>
        </p:grpSpPr>
        <p:sp>
          <p:nvSpPr>
            <p:cNvPr id="60" name="Google Shape;450;p22">
              <a:extLst>
                <a:ext uri="{FF2B5EF4-FFF2-40B4-BE49-F238E27FC236}">
                  <a16:creationId xmlns:a16="http://schemas.microsoft.com/office/drawing/2014/main" id="{7F899D8C-EA14-4B91-B2FF-AEBD1A3D0884}"/>
                </a:ext>
              </a:extLst>
            </p:cNvPr>
            <p:cNvSpPr txBox="1"/>
            <p:nvPr/>
          </p:nvSpPr>
          <p:spPr>
            <a:xfrm>
              <a:off x="3915893" y="4109449"/>
              <a:ext cx="4387800" cy="372900"/>
            </a:xfrm>
            <a:prstGeom prst="rect">
              <a:avLst/>
            </a:prstGeom>
            <a:solidFill>
              <a:schemeClr val="lt2"/>
            </a:solidFill>
            <a:ln>
              <a:noFill/>
            </a:ln>
          </p:spPr>
          <p:txBody>
            <a:bodyPr spcFirstLastPara="1" wrap="square" lIns="121900" tIns="121900" rIns="121900" bIns="121900" anchor="ctr" anchorCtr="0">
              <a:noAutofit/>
            </a:bodyPr>
            <a:lstStyle/>
            <a:p>
              <a:pPr lvl="0"/>
              <a:r>
                <a:rPr lang="es-EC" sz="1867" dirty="0">
                  <a:latin typeface="Century Gothic" panose="020B0502020202020204" pitchFamily="34" charset="0"/>
                </a:rPr>
                <a:t>Administración de cartera y recuperación</a:t>
              </a:r>
            </a:p>
          </p:txBody>
        </p:sp>
        <p:sp>
          <p:nvSpPr>
            <p:cNvPr id="61" name="Google Shape;452;p22">
              <a:extLst>
                <a:ext uri="{FF2B5EF4-FFF2-40B4-BE49-F238E27FC236}">
                  <a16:creationId xmlns:a16="http://schemas.microsoft.com/office/drawing/2014/main" id="{459FFB19-22DB-4595-BEBC-3005E6E29E29}"/>
                </a:ext>
              </a:extLst>
            </p:cNvPr>
            <p:cNvSpPr/>
            <p:nvPr/>
          </p:nvSpPr>
          <p:spPr>
            <a:xfrm rot="2700000">
              <a:off x="1335505" y="4240678"/>
              <a:ext cx="103831" cy="110340"/>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grpSp>
      <p:sp>
        <p:nvSpPr>
          <p:cNvPr id="2" name="Google Shape;427;p22">
            <a:extLst>
              <a:ext uri="{FF2B5EF4-FFF2-40B4-BE49-F238E27FC236}">
                <a16:creationId xmlns:a16="http://schemas.microsoft.com/office/drawing/2014/main" id="{A0393EC9-FEF4-4A6F-B45D-3691032115BB}"/>
              </a:ext>
            </a:extLst>
          </p:cNvPr>
          <p:cNvSpPr txBox="1"/>
          <p:nvPr/>
        </p:nvSpPr>
        <p:spPr>
          <a:xfrm>
            <a:off x="3514725" y="5769175"/>
            <a:ext cx="577600" cy="395200"/>
          </a:xfrm>
          <a:prstGeom prst="rect">
            <a:avLst/>
          </a:prstGeom>
          <a:solidFill>
            <a:schemeClr val="lt1"/>
          </a:solidFill>
          <a:ln>
            <a:noFill/>
          </a:ln>
        </p:spPr>
        <p:txBody>
          <a:bodyPr spcFirstLastPara="1" wrap="square" lIns="121900" tIns="121900" rIns="121900" bIns="121900" anchor="ctr" anchorCtr="0">
            <a:noAutofit/>
          </a:bodyPr>
          <a:lstStyle/>
          <a:p>
            <a:pPr algn="ctr"/>
            <a:r>
              <a:rPr lang="en" sz="1600" dirty="0">
                <a:latin typeface="Fira Sans"/>
                <a:ea typeface="Fira Sans"/>
                <a:cs typeface="Fira Sans"/>
                <a:sym typeface="Fira Sans"/>
              </a:rPr>
              <a:t>07</a:t>
            </a:r>
            <a:endParaRPr sz="1600" dirty="0">
              <a:latin typeface="Fira Sans"/>
              <a:ea typeface="Fira Sans"/>
              <a:cs typeface="Fira Sans"/>
              <a:sym typeface="Fira Sans"/>
            </a:endParaRPr>
          </a:p>
        </p:txBody>
      </p:sp>
      <p:cxnSp>
        <p:nvCxnSpPr>
          <p:cNvPr id="3" name="Google Shape;408;p22">
            <a:extLst>
              <a:ext uri="{FF2B5EF4-FFF2-40B4-BE49-F238E27FC236}">
                <a16:creationId xmlns:a16="http://schemas.microsoft.com/office/drawing/2014/main" id="{6375281D-F475-4074-98B0-68307EF97CC8}"/>
              </a:ext>
            </a:extLst>
          </p:cNvPr>
          <p:cNvCxnSpPr>
            <a:cxnSpLocks/>
          </p:cNvCxnSpPr>
          <p:nvPr/>
        </p:nvCxnSpPr>
        <p:spPr>
          <a:xfrm rot="10800000">
            <a:off x="594146" y="6013421"/>
            <a:ext cx="3971200" cy="0"/>
          </a:xfrm>
          <a:prstGeom prst="straightConnector1">
            <a:avLst/>
          </a:prstGeom>
          <a:noFill/>
          <a:ln w="19050" cap="flat" cmpd="sng">
            <a:solidFill>
              <a:schemeClr val="accent6"/>
            </a:solidFill>
            <a:prstDash val="dot"/>
            <a:round/>
            <a:headEnd type="none" w="med" len="med"/>
            <a:tailEnd type="none" w="med" len="med"/>
          </a:ln>
        </p:spPr>
      </p:cxnSp>
      <p:sp>
        <p:nvSpPr>
          <p:cNvPr id="4" name="Google Shape;426;p22">
            <a:extLst>
              <a:ext uri="{FF2B5EF4-FFF2-40B4-BE49-F238E27FC236}">
                <a16:creationId xmlns:a16="http://schemas.microsoft.com/office/drawing/2014/main" id="{1AF5EDF4-3FD1-4B3B-B018-E60D366EF782}"/>
              </a:ext>
            </a:extLst>
          </p:cNvPr>
          <p:cNvSpPr/>
          <p:nvPr/>
        </p:nvSpPr>
        <p:spPr>
          <a:xfrm>
            <a:off x="502093" y="5828597"/>
            <a:ext cx="259200" cy="259200"/>
          </a:xfrm>
          <a:prstGeom prst="ellipse">
            <a:avLst/>
          </a:prstGeom>
          <a:solidFill>
            <a:schemeClr val="accent6"/>
          </a:solidFill>
          <a:ln>
            <a:noFill/>
          </a:ln>
        </p:spPr>
        <p:txBody>
          <a:bodyPr spcFirstLastPara="1" wrap="square" lIns="121900" tIns="121900" rIns="121900" bIns="121900" anchor="ctr" anchorCtr="0">
            <a:noAutofit/>
          </a:bodyPr>
          <a:lstStyle/>
          <a:p>
            <a:endParaRPr sz="2400"/>
          </a:p>
        </p:txBody>
      </p:sp>
      <p:sp>
        <p:nvSpPr>
          <p:cNvPr id="5" name="Título 1">
            <a:extLst>
              <a:ext uri="{FF2B5EF4-FFF2-40B4-BE49-F238E27FC236}">
                <a16:creationId xmlns:a16="http://schemas.microsoft.com/office/drawing/2014/main" id="{72F7E3B0-5782-46A8-AA21-CB839DDF9BBA}"/>
              </a:ext>
            </a:extLst>
          </p:cNvPr>
          <p:cNvSpPr txBox="1">
            <a:spLocks/>
          </p:cNvSpPr>
          <p:nvPr/>
        </p:nvSpPr>
        <p:spPr>
          <a:xfrm>
            <a:off x="0" y="-29329"/>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CAPITULO IV: POLÍTICAS PARA EL PROCESO DE MICROCRÉDITO</a:t>
            </a:r>
          </a:p>
        </p:txBody>
      </p:sp>
      <p:pic>
        <p:nvPicPr>
          <p:cNvPr id="6" name="Picture 2" descr="Descubre cómo solicitar microcréditos de manera rápida y sencilla">
            <a:extLst>
              <a:ext uri="{FF2B5EF4-FFF2-40B4-BE49-F238E27FC236}">
                <a16:creationId xmlns:a16="http://schemas.microsoft.com/office/drawing/2014/main" id="{CAD27C1F-AE5C-48B6-9706-C3306E8A24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41737"/>
          <a:stretch/>
        </p:blipFill>
        <p:spPr bwMode="auto">
          <a:xfrm>
            <a:off x="1347626" y="2238459"/>
            <a:ext cx="2188344" cy="2769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9" name="3 Imagen">
            <a:extLst>
              <a:ext uri="{FF2B5EF4-FFF2-40B4-BE49-F238E27FC236}">
                <a16:creationId xmlns:a16="http://schemas.microsoft.com/office/drawing/2014/main" id="{B308A28A-FED2-411B-BA47-A6813E14D3FC}"/>
              </a:ext>
            </a:extLst>
          </p:cNvPr>
          <p:cNvPicPr/>
          <p:nvPr/>
        </p:nvPicPr>
        <p:blipFill>
          <a:blip r:embed="rId4"/>
          <a:srcRect l="24038" t="27137" r="21955" b="55555"/>
          <a:stretch>
            <a:fillRect/>
          </a:stretch>
        </p:blipFill>
        <p:spPr bwMode="auto">
          <a:xfrm>
            <a:off x="9862931" y="6341856"/>
            <a:ext cx="2329069" cy="5161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84813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C" sz="3500" b="1" dirty="0">
                <a:latin typeface="Century Gothic" panose="020B0502020202020204" pitchFamily="34" charset="0"/>
              </a:rPr>
              <a:t>CAPÍTULO V: PROPUESTA DEL MODELO DE SCORING </a:t>
            </a:r>
          </a:p>
        </p:txBody>
      </p:sp>
      <p:pic>
        <p:nvPicPr>
          <p:cNvPr id="6146" name="Picture 2" descr="FINANZAS – LAS 5 “C” DEL CRÉDITO – – Lideres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654" y="4333772"/>
            <a:ext cx="1371536" cy="1651807"/>
          </a:xfrm>
          <a:prstGeom prst="rect">
            <a:avLst/>
          </a:prstGeom>
          <a:noFill/>
          <a:extLst>
            <a:ext uri="{909E8E84-426E-40DD-AFC4-6F175D3DCCD1}">
              <a14:hiddenFill xmlns:a14="http://schemas.microsoft.com/office/drawing/2010/main">
                <a:solidFill>
                  <a:srgbClr val="FFFFFF"/>
                </a:solidFill>
              </a14:hiddenFill>
            </a:ext>
          </a:extLst>
        </p:spPr>
      </p:pic>
      <p:pic>
        <p:nvPicPr>
          <p:cNvPr id="2" name="3 Imagen">
            <a:extLst>
              <a:ext uri="{FF2B5EF4-FFF2-40B4-BE49-F238E27FC236}">
                <a16:creationId xmlns:a16="http://schemas.microsoft.com/office/drawing/2014/main" id="{7BB19EC6-93FA-47A7-B339-E531DEF2857D}"/>
              </a:ext>
            </a:extLst>
          </p:cNvPr>
          <p:cNvPicPr/>
          <p:nvPr/>
        </p:nvPicPr>
        <p:blipFill>
          <a:blip r:embed="rId3"/>
          <a:srcRect l="24038" t="27137" r="21955" b="55555"/>
          <a:stretch>
            <a:fillRect/>
          </a:stretch>
        </p:blipFill>
        <p:spPr bwMode="auto">
          <a:xfrm>
            <a:off x="9862931" y="6341856"/>
            <a:ext cx="2329069" cy="516144"/>
          </a:xfrm>
          <a:prstGeom prst="rect">
            <a:avLst/>
          </a:prstGeom>
          <a:noFill/>
          <a:ln w="9525">
            <a:noFill/>
            <a:miter lim="800000"/>
            <a:headEnd/>
            <a:tailEnd/>
          </a:ln>
        </p:spPr>
      </p:pic>
      <p:grpSp>
        <p:nvGrpSpPr>
          <p:cNvPr id="6" name="Google Shape;915;p34"/>
          <p:cNvGrpSpPr/>
          <p:nvPr/>
        </p:nvGrpSpPr>
        <p:grpSpPr>
          <a:xfrm>
            <a:off x="0" y="2351486"/>
            <a:ext cx="2440450" cy="1685086"/>
            <a:chOff x="1479938" y="1960313"/>
            <a:chExt cx="1793125" cy="1528950"/>
          </a:xfrm>
        </p:grpSpPr>
        <p:sp>
          <p:nvSpPr>
            <p:cNvPr id="7" name="Google Shape;916;p34"/>
            <p:cNvSpPr/>
            <p:nvPr/>
          </p:nvSpPr>
          <p:spPr>
            <a:xfrm>
              <a:off x="2018488" y="1960313"/>
              <a:ext cx="518250" cy="518250"/>
            </a:xfrm>
            <a:custGeom>
              <a:avLst/>
              <a:gdLst/>
              <a:ahLst/>
              <a:cxnLst/>
              <a:rect l="l" t="t" r="r" b="b"/>
              <a:pathLst>
                <a:path w="20730" h="20730" extrusionOk="0">
                  <a:moveTo>
                    <a:pt x="10371" y="1"/>
                  </a:moveTo>
                  <a:cubicBezTo>
                    <a:pt x="4644" y="1"/>
                    <a:pt x="1" y="4644"/>
                    <a:pt x="1" y="10371"/>
                  </a:cubicBezTo>
                  <a:cubicBezTo>
                    <a:pt x="1" y="16086"/>
                    <a:pt x="4644" y="20730"/>
                    <a:pt x="10371" y="20730"/>
                  </a:cubicBezTo>
                  <a:cubicBezTo>
                    <a:pt x="16086" y="20730"/>
                    <a:pt x="20729" y="16086"/>
                    <a:pt x="20729" y="10371"/>
                  </a:cubicBezTo>
                  <a:cubicBezTo>
                    <a:pt x="20729" y="4644"/>
                    <a:pt x="16086" y="1"/>
                    <a:pt x="10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rgbClr val="FFFFFF"/>
                  </a:solidFill>
                  <a:latin typeface="Fira Sans Extra Condensed Medium"/>
                  <a:ea typeface="Fira Sans Extra Condensed Medium"/>
                  <a:cs typeface="Fira Sans Extra Condensed Medium"/>
                  <a:sym typeface="Fira Sans Extra Condensed Medium"/>
                </a:rPr>
                <a:t>01</a:t>
              </a:r>
              <a:endParaRPr sz="800"/>
            </a:p>
          </p:txBody>
        </p:sp>
        <p:sp>
          <p:nvSpPr>
            <p:cNvPr id="8" name="Google Shape;917;p34"/>
            <p:cNvSpPr/>
            <p:nvPr/>
          </p:nvSpPr>
          <p:spPr>
            <a:xfrm>
              <a:off x="2277738" y="2018663"/>
              <a:ext cx="359000" cy="559925"/>
            </a:xfrm>
            <a:custGeom>
              <a:avLst/>
              <a:gdLst/>
              <a:ahLst/>
              <a:cxnLst/>
              <a:rect l="l" t="t" r="r" b="b"/>
              <a:pathLst>
                <a:path w="14360" h="22397" fill="none" extrusionOk="0">
                  <a:moveTo>
                    <a:pt x="11907" y="1"/>
                  </a:moveTo>
                  <a:cubicBezTo>
                    <a:pt x="13455" y="2298"/>
                    <a:pt x="14360" y="5061"/>
                    <a:pt x="14360" y="8037"/>
                  </a:cubicBezTo>
                  <a:cubicBezTo>
                    <a:pt x="14360" y="15967"/>
                    <a:pt x="7930" y="22396"/>
                    <a:pt x="1" y="22396"/>
                  </a:cubicBezTo>
                </a:path>
              </a:pathLst>
            </a:custGeom>
            <a:noFill/>
            <a:ln w="815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18;p34"/>
            <p:cNvGrpSpPr/>
            <p:nvPr/>
          </p:nvGrpSpPr>
          <p:grpSpPr>
            <a:xfrm>
              <a:off x="1479938" y="2094138"/>
              <a:ext cx="1793125" cy="1395125"/>
              <a:chOff x="1597088" y="2023550"/>
              <a:chExt cx="1793125" cy="1395125"/>
            </a:xfrm>
          </p:grpSpPr>
          <p:sp>
            <p:nvSpPr>
              <p:cNvPr id="11" name="Google Shape;919;p34"/>
              <p:cNvSpPr/>
              <p:nvPr/>
            </p:nvSpPr>
            <p:spPr>
              <a:xfrm>
                <a:off x="2968088" y="2088450"/>
                <a:ext cx="367050" cy="126225"/>
              </a:xfrm>
              <a:custGeom>
                <a:avLst/>
                <a:gdLst/>
                <a:ahLst/>
                <a:cxnLst/>
                <a:rect l="l" t="t" r="r" b="b"/>
                <a:pathLst>
                  <a:path w="14682" h="5049" fill="none" extrusionOk="0">
                    <a:moveTo>
                      <a:pt x="14681" y="0"/>
                    </a:moveTo>
                    <a:lnTo>
                      <a:pt x="5037" y="0"/>
                    </a:lnTo>
                    <a:cubicBezTo>
                      <a:pt x="2251" y="0"/>
                      <a:pt x="1" y="2262"/>
                      <a:pt x="1" y="5048"/>
                    </a:cubicBezTo>
                  </a:path>
                </a:pathLst>
              </a:custGeom>
              <a:solidFill>
                <a:schemeClr val="accent1"/>
              </a:solidFill>
              <a:ln w="40775"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0;p34"/>
              <p:cNvSpPr/>
              <p:nvPr/>
            </p:nvSpPr>
            <p:spPr>
              <a:xfrm>
                <a:off x="1597088" y="2214650"/>
                <a:ext cx="1371025" cy="1204025"/>
              </a:xfrm>
              <a:custGeom>
                <a:avLst/>
                <a:gdLst/>
                <a:ahLst/>
                <a:cxnLst/>
                <a:rect l="l" t="t" r="r" b="b"/>
                <a:pathLst>
                  <a:path w="54841" h="48161" fill="none" extrusionOk="0">
                    <a:moveTo>
                      <a:pt x="13872" y="1905"/>
                    </a:moveTo>
                    <a:lnTo>
                      <a:pt x="5037" y="1905"/>
                    </a:lnTo>
                    <a:cubicBezTo>
                      <a:pt x="2251" y="1905"/>
                      <a:pt x="1" y="4167"/>
                      <a:pt x="1" y="6954"/>
                    </a:cubicBezTo>
                    <a:lnTo>
                      <a:pt x="1" y="34671"/>
                    </a:lnTo>
                    <a:cubicBezTo>
                      <a:pt x="1" y="37457"/>
                      <a:pt x="2251" y="39719"/>
                      <a:pt x="5037" y="39719"/>
                    </a:cubicBezTo>
                    <a:lnTo>
                      <a:pt x="20372" y="39719"/>
                    </a:lnTo>
                    <a:cubicBezTo>
                      <a:pt x="21015" y="39719"/>
                      <a:pt x="21634" y="40029"/>
                      <a:pt x="22015" y="40553"/>
                    </a:cubicBezTo>
                    <a:lnTo>
                      <a:pt x="25766" y="47054"/>
                    </a:lnTo>
                    <a:cubicBezTo>
                      <a:pt x="26587" y="48161"/>
                      <a:pt x="28254" y="48161"/>
                      <a:pt x="29064" y="47054"/>
                    </a:cubicBezTo>
                    <a:lnTo>
                      <a:pt x="32814" y="40553"/>
                    </a:lnTo>
                    <a:cubicBezTo>
                      <a:pt x="33207" y="40029"/>
                      <a:pt x="33815" y="39719"/>
                      <a:pt x="34469" y="39719"/>
                    </a:cubicBezTo>
                    <a:lnTo>
                      <a:pt x="49793" y="39719"/>
                    </a:lnTo>
                    <a:cubicBezTo>
                      <a:pt x="52579" y="39719"/>
                      <a:pt x="54841" y="37457"/>
                      <a:pt x="54841" y="34671"/>
                    </a:cubicBezTo>
                    <a:lnTo>
                      <a:pt x="54841" y="0"/>
                    </a:lnTo>
                  </a:path>
                </a:pathLst>
              </a:custGeom>
              <a:solidFill>
                <a:schemeClr val="accent1"/>
              </a:solidFill>
              <a:ln w="40775"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1;p34"/>
              <p:cNvSpPr/>
              <p:nvPr/>
            </p:nvSpPr>
            <p:spPr>
              <a:xfrm>
                <a:off x="3280038" y="2023550"/>
                <a:ext cx="110175" cy="129800"/>
              </a:xfrm>
              <a:custGeom>
                <a:avLst/>
                <a:gdLst/>
                <a:ahLst/>
                <a:cxnLst/>
                <a:rect l="l" t="t" r="r" b="b"/>
                <a:pathLst>
                  <a:path w="4407" h="5192" extrusionOk="0">
                    <a:moveTo>
                      <a:pt x="25" y="0"/>
                    </a:moveTo>
                    <a:lnTo>
                      <a:pt x="2263" y="2572"/>
                    </a:lnTo>
                    <a:lnTo>
                      <a:pt x="1" y="5180"/>
                    </a:lnTo>
                    <a:lnTo>
                      <a:pt x="13" y="5192"/>
                    </a:lnTo>
                    <a:lnTo>
                      <a:pt x="2120" y="5192"/>
                    </a:lnTo>
                    <a:lnTo>
                      <a:pt x="3334" y="3799"/>
                    </a:lnTo>
                    <a:lnTo>
                      <a:pt x="4406" y="2572"/>
                    </a:lnTo>
                    <a:lnTo>
                      <a:pt x="216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27;p34"/>
            <p:cNvSpPr txBox="1"/>
            <p:nvPr/>
          </p:nvSpPr>
          <p:spPr>
            <a:xfrm>
              <a:off x="1479938" y="2670763"/>
              <a:ext cx="1371000" cy="4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434343"/>
                  </a:solidFill>
                  <a:latin typeface="Fira Sans Extra Condensed Medium"/>
                  <a:ea typeface="Fira Sans Extra Condensed Medium"/>
                  <a:cs typeface="Fira Sans Extra Condensed Medium"/>
                  <a:sym typeface="Fira Sans Extra Condensed Medium"/>
                </a:rPr>
                <a:t>CAPACIDAD</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14" name="Google Shape;929;p34"/>
          <p:cNvGrpSpPr/>
          <p:nvPr/>
        </p:nvGrpSpPr>
        <p:grpSpPr>
          <a:xfrm>
            <a:off x="2048991" y="2509454"/>
            <a:ext cx="2462800" cy="1691796"/>
            <a:chOff x="3012075" y="2170175"/>
            <a:chExt cx="1809546" cy="1535038"/>
          </a:xfrm>
        </p:grpSpPr>
        <p:sp>
          <p:nvSpPr>
            <p:cNvPr id="15" name="Google Shape;930;p34"/>
            <p:cNvSpPr/>
            <p:nvPr/>
          </p:nvSpPr>
          <p:spPr>
            <a:xfrm>
              <a:off x="3706538" y="3084563"/>
              <a:ext cx="518250" cy="517950"/>
            </a:xfrm>
            <a:custGeom>
              <a:avLst/>
              <a:gdLst/>
              <a:ahLst/>
              <a:cxnLst/>
              <a:rect l="l" t="t" r="r" b="b"/>
              <a:pathLst>
                <a:path w="20730" h="20718" extrusionOk="0">
                  <a:moveTo>
                    <a:pt x="10359" y="1"/>
                  </a:moveTo>
                  <a:cubicBezTo>
                    <a:pt x="4644" y="1"/>
                    <a:pt x="1" y="4633"/>
                    <a:pt x="1" y="10359"/>
                  </a:cubicBezTo>
                  <a:cubicBezTo>
                    <a:pt x="1" y="16074"/>
                    <a:pt x="4644" y="20718"/>
                    <a:pt x="10359" y="20718"/>
                  </a:cubicBezTo>
                  <a:cubicBezTo>
                    <a:pt x="16086" y="20718"/>
                    <a:pt x="20729" y="16074"/>
                    <a:pt x="20729" y="10359"/>
                  </a:cubicBezTo>
                  <a:cubicBezTo>
                    <a:pt x="20729" y="4633"/>
                    <a:pt x="16086" y="1"/>
                    <a:pt x="10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rgbClr val="FFFFFF"/>
                  </a:solidFill>
                  <a:latin typeface="Fira Sans Extra Condensed Medium"/>
                  <a:ea typeface="Fira Sans Extra Condensed Medium"/>
                  <a:cs typeface="Fira Sans Extra Condensed Medium"/>
                  <a:sym typeface="Fira Sans Extra Condensed Medium"/>
                </a:rPr>
                <a:t>02</a:t>
              </a:r>
              <a:endParaRPr sz="800"/>
            </a:p>
          </p:txBody>
        </p:sp>
        <p:sp>
          <p:nvSpPr>
            <p:cNvPr id="16" name="Google Shape;931;p34"/>
            <p:cNvSpPr/>
            <p:nvPr/>
          </p:nvSpPr>
          <p:spPr>
            <a:xfrm>
              <a:off x="3526163" y="3098563"/>
              <a:ext cx="325650" cy="606650"/>
            </a:xfrm>
            <a:custGeom>
              <a:avLst/>
              <a:gdLst/>
              <a:ahLst/>
              <a:cxnLst/>
              <a:rect l="l" t="t" r="r" b="b"/>
              <a:pathLst>
                <a:path w="13026" h="24266" fill="none" extrusionOk="0">
                  <a:moveTo>
                    <a:pt x="13026" y="24265"/>
                  </a:moveTo>
                  <a:cubicBezTo>
                    <a:pt x="10311" y="23742"/>
                    <a:pt x="7716" y="22420"/>
                    <a:pt x="5608" y="20313"/>
                  </a:cubicBezTo>
                  <a:cubicBezTo>
                    <a:pt x="0" y="14705"/>
                    <a:pt x="0" y="5608"/>
                    <a:pt x="5608" y="1"/>
                  </a:cubicBezTo>
                </a:path>
              </a:pathLst>
            </a:custGeom>
            <a:noFill/>
            <a:ln w="815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932;p34"/>
            <p:cNvGrpSpPr/>
            <p:nvPr/>
          </p:nvGrpSpPr>
          <p:grpSpPr>
            <a:xfrm flipH="1">
              <a:off x="3028521" y="2170175"/>
              <a:ext cx="1793100" cy="1395450"/>
              <a:chOff x="2679963" y="2089625"/>
              <a:chExt cx="1793100" cy="1395450"/>
            </a:xfrm>
          </p:grpSpPr>
          <p:sp>
            <p:nvSpPr>
              <p:cNvPr id="19" name="Google Shape;933;p34"/>
              <p:cNvSpPr/>
              <p:nvPr/>
            </p:nvSpPr>
            <p:spPr>
              <a:xfrm>
                <a:off x="2735038" y="3293950"/>
                <a:ext cx="367025" cy="126225"/>
              </a:xfrm>
              <a:custGeom>
                <a:avLst/>
                <a:gdLst/>
                <a:ahLst/>
                <a:cxnLst/>
                <a:rect l="l" t="t" r="r" b="b"/>
                <a:pathLst>
                  <a:path w="14681" h="5049" fill="none" extrusionOk="0">
                    <a:moveTo>
                      <a:pt x="0" y="5048"/>
                    </a:moveTo>
                    <a:lnTo>
                      <a:pt x="9633" y="5048"/>
                    </a:lnTo>
                    <a:cubicBezTo>
                      <a:pt x="12419" y="5048"/>
                      <a:pt x="14681" y="2786"/>
                      <a:pt x="14681" y="0"/>
                    </a:cubicBezTo>
                  </a:path>
                </a:pathLst>
              </a:custGeom>
              <a:noFill/>
              <a:ln w="407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4;p34"/>
              <p:cNvSpPr/>
              <p:nvPr/>
            </p:nvSpPr>
            <p:spPr>
              <a:xfrm>
                <a:off x="3102038" y="2089625"/>
                <a:ext cx="1371025" cy="1204350"/>
              </a:xfrm>
              <a:custGeom>
                <a:avLst/>
                <a:gdLst/>
                <a:ahLst/>
                <a:cxnLst/>
                <a:rect l="l" t="t" r="r" b="b"/>
                <a:pathLst>
                  <a:path w="54841" h="48174" fill="none" extrusionOk="0">
                    <a:moveTo>
                      <a:pt x="40958" y="46268"/>
                    </a:moveTo>
                    <a:lnTo>
                      <a:pt x="49793" y="46268"/>
                    </a:lnTo>
                    <a:cubicBezTo>
                      <a:pt x="52579" y="46268"/>
                      <a:pt x="54841" y="44006"/>
                      <a:pt x="54841" y="41220"/>
                    </a:cubicBezTo>
                    <a:lnTo>
                      <a:pt x="54841" y="13490"/>
                    </a:lnTo>
                    <a:cubicBezTo>
                      <a:pt x="54841" y="10704"/>
                      <a:pt x="52579" y="8454"/>
                      <a:pt x="49793" y="8454"/>
                    </a:cubicBezTo>
                    <a:lnTo>
                      <a:pt x="34469" y="8454"/>
                    </a:lnTo>
                    <a:cubicBezTo>
                      <a:pt x="33815" y="8454"/>
                      <a:pt x="33207" y="8145"/>
                      <a:pt x="32814" y="7621"/>
                    </a:cubicBezTo>
                    <a:lnTo>
                      <a:pt x="29064" y="1120"/>
                    </a:lnTo>
                    <a:cubicBezTo>
                      <a:pt x="28254" y="1"/>
                      <a:pt x="26587" y="1"/>
                      <a:pt x="25766" y="1120"/>
                    </a:cubicBezTo>
                    <a:lnTo>
                      <a:pt x="22015" y="7621"/>
                    </a:lnTo>
                    <a:cubicBezTo>
                      <a:pt x="21634" y="8145"/>
                      <a:pt x="21027" y="8454"/>
                      <a:pt x="20372" y="8454"/>
                    </a:cubicBezTo>
                    <a:lnTo>
                      <a:pt x="5037" y="8454"/>
                    </a:lnTo>
                    <a:cubicBezTo>
                      <a:pt x="2251" y="8454"/>
                      <a:pt x="1" y="10704"/>
                      <a:pt x="1" y="13490"/>
                    </a:cubicBezTo>
                    <a:lnTo>
                      <a:pt x="1" y="48173"/>
                    </a:lnTo>
                  </a:path>
                </a:pathLst>
              </a:custGeom>
              <a:solidFill>
                <a:schemeClr val="accent2"/>
              </a:solidFill>
              <a:ln w="40775"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5;p34"/>
              <p:cNvSpPr/>
              <p:nvPr/>
            </p:nvSpPr>
            <p:spPr>
              <a:xfrm>
                <a:off x="2679963" y="3354975"/>
                <a:ext cx="110175" cy="130100"/>
              </a:xfrm>
              <a:custGeom>
                <a:avLst/>
                <a:gdLst/>
                <a:ahLst/>
                <a:cxnLst/>
                <a:rect l="l" t="t" r="r" b="b"/>
                <a:pathLst>
                  <a:path w="4407" h="5204" extrusionOk="0">
                    <a:moveTo>
                      <a:pt x="2287" y="0"/>
                    </a:moveTo>
                    <a:lnTo>
                      <a:pt x="1060" y="1405"/>
                    </a:lnTo>
                    <a:lnTo>
                      <a:pt x="1" y="2631"/>
                    </a:lnTo>
                    <a:lnTo>
                      <a:pt x="2239" y="5203"/>
                    </a:lnTo>
                    <a:lnTo>
                      <a:pt x="4370" y="5203"/>
                    </a:lnTo>
                    <a:lnTo>
                      <a:pt x="2132" y="2631"/>
                    </a:lnTo>
                    <a:lnTo>
                      <a:pt x="4406" y="12"/>
                    </a:lnTo>
                    <a:lnTo>
                      <a:pt x="4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941;p34"/>
            <p:cNvSpPr txBox="1"/>
            <p:nvPr/>
          </p:nvSpPr>
          <p:spPr>
            <a:xfrm>
              <a:off x="3012075" y="2594563"/>
              <a:ext cx="1371000" cy="4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434343"/>
                  </a:solidFill>
                  <a:latin typeface="Fira Sans Extra Condensed Medium"/>
                  <a:ea typeface="Fira Sans Extra Condensed Medium"/>
                  <a:cs typeface="Fira Sans Extra Condensed Medium"/>
                  <a:sym typeface="Fira Sans Extra Condensed Medium"/>
                </a:rPr>
                <a:t>CARÁCTER</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 name="Google Shape;943;p34"/>
          <p:cNvGrpSpPr/>
          <p:nvPr/>
        </p:nvGrpSpPr>
        <p:grpSpPr>
          <a:xfrm>
            <a:off x="4117287" y="2291944"/>
            <a:ext cx="2440416" cy="1685086"/>
            <a:chOff x="4577079" y="1960313"/>
            <a:chExt cx="1793100" cy="1528950"/>
          </a:xfrm>
        </p:grpSpPr>
        <p:sp>
          <p:nvSpPr>
            <p:cNvPr id="23" name="Google Shape;944;p34"/>
            <p:cNvSpPr/>
            <p:nvPr/>
          </p:nvSpPr>
          <p:spPr>
            <a:xfrm>
              <a:off x="5116038" y="1960313"/>
              <a:ext cx="517950" cy="518250"/>
            </a:xfrm>
            <a:custGeom>
              <a:avLst/>
              <a:gdLst/>
              <a:ahLst/>
              <a:cxnLst/>
              <a:rect l="l" t="t" r="r" b="b"/>
              <a:pathLst>
                <a:path w="20718" h="20730" extrusionOk="0">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rgbClr val="FFFFFF"/>
                  </a:solidFill>
                  <a:latin typeface="Fira Sans Extra Condensed Medium"/>
                  <a:ea typeface="Fira Sans Extra Condensed Medium"/>
                  <a:cs typeface="Fira Sans Extra Condensed Medium"/>
                  <a:sym typeface="Fira Sans Extra Condensed Medium"/>
                </a:rPr>
                <a:t>03</a:t>
              </a:r>
              <a:endParaRPr sz="800"/>
            </a:p>
          </p:txBody>
        </p:sp>
        <p:sp>
          <p:nvSpPr>
            <p:cNvPr id="24" name="Google Shape;945;p34"/>
            <p:cNvSpPr/>
            <p:nvPr/>
          </p:nvSpPr>
          <p:spPr>
            <a:xfrm>
              <a:off x="5375013" y="2018663"/>
              <a:ext cx="359275" cy="559925"/>
            </a:xfrm>
            <a:custGeom>
              <a:avLst/>
              <a:gdLst/>
              <a:ahLst/>
              <a:cxnLst/>
              <a:rect l="l" t="t" r="r" b="b"/>
              <a:pathLst>
                <a:path w="14371" h="22397" fill="none" extrusionOk="0">
                  <a:moveTo>
                    <a:pt x="11918" y="1"/>
                  </a:moveTo>
                  <a:cubicBezTo>
                    <a:pt x="13466" y="2298"/>
                    <a:pt x="14371" y="5061"/>
                    <a:pt x="14371" y="8037"/>
                  </a:cubicBezTo>
                  <a:cubicBezTo>
                    <a:pt x="14371" y="15967"/>
                    <a:pt x="7930" y="22396"/>
                    <a:pt x="0" y="22396"/>
                  </a:cubicBezTo>
                </a:path>
              </a:pathLst>
            </a:custGeom>
            <a:noFill/>
            <a:ln w="815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946;p34"/>
            <p:cNvGrpSpPr/>
            <p:nvPr/>
          </p:nvGrpSpPr>
          <p:grpSpPr>
            <a:xfrm>
              <a:off x="4577079" y="2094138"/>
              <a:ext cx="1793100" cy="1395125"/>
              <a:chOff x="4618913" y="2023550"/>
              <a:chExt cx="1793100" cy="1395125"/>
            </a:xfrm>
          </p:grpSpPr>
          <p:sp>
            <p:nvSpPr>
              <p:cNvPr id="27" name="Google Shape;947;p34"/>
              <p:cNvSpPr/>
              <p:nvPr/>
            </p:nvSpPr>
            <p:spPr>
              <a:xfrm>
                <a:off x="5989913" y="2088450"/>
                <a:ext cx="367025" cy="126225"/>
              </a:xfrm>
              <a:custGeom>
                <a:avLst/>
                <a:gdLst/>
                <a:ahLst/>
                <a:cxnLst/>
                <a:rect l="l" t="t" r="r" b="b"/>
                <a:pathLst>
                  <a:path w="14681" h="5049" fill="none" extrusionOk="0">
                    <a:moveTo>
                      <a:pt x="14681" y="0"/>
                    </a:moveTo>
                    <a:lnTo>
                      <a:pt x="5037" y="0"/>
                    </a:lnTo>
                    <a:cubicBezTo>
                      <a:pt x="2262" y="0"/>
                      <a:pt x="0" y="2262"/>
                      <a:pt x="0" y="5048"/>
                    </a:cubicBezTo>
                  </a:path>
                </a:pathLst>
              </a:custGeom>
              <a:noFill/>
              <a:ln w="407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8;p34"/>
              <p:cNvSpPr/>
              <p:nvPr/>
            </p:nvSpPr>
            <p:spPr>
              <a:xfrm>
                <a:off x="4618913" y="2214650"/>
                <a:ext cx="1371025" cy="1204025"/>
              </a:xfrm>
              <a:custGeom>
                <a:avLst/>
                <a:gdLst/>
                <a:ahLst/>
                <a:cxnLst/>
                <a:rect l="l" t="t" r="r" b="b"/>
                <a:pathLst>
                  <a:path w="54841" h="48161" fill="none" extrusionOk="0">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w="407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9;p34"/>
              <p:cNvSpPr/>
              <p:nvPr/>
            </p:nvSpPr>
            <p:spPr>
              <a:xfrm>
                <a:off x="6301863" y="2023550"/>
                <a:ext cx="110150" cy="129800"/>
              </a:xfrm>
              <a:custGeom>
                <a:avLst/>
                <a:gdLst/>
                <a:ahLst/>
                <a:cxnLst/>
                <a:rect l="l" t="t" r="r" b="b"/>
                <a:pathLst>
                  <a:path w="4406" h="5192" extrusionOk="0">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955;p34"/>
            <p:cNvSpPr txBox="1"/>
            <p:nvPr/>
          </p:nvSpPr>
          <p:spPr>
            <a:xfrm>
              <a:off x="4577080" y="2670763"/>
              <a:ext cx="1371000" cy="4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434343"/>
                  </a:solidFill>
                  <a:latin typeface="Fira Sans Extra Condensed Medium"/>
                  <a:ea typeface="Fira Sans Extra Condensed Medium"/>
                  <a:cs typeface="Fira Sans Extra Condensed Medium"/>
                  <a:sym typeface="Fira Sans Extra Condensed Medium"/>
                </a:rPr>
                <a:t>CAPITAL</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30" name="Google Shape;957;p34"/>
          <p:cNvGrpSpPr/>
          <p:nvPr/>
        </p:nvGrpSpPr>
        <p:grpSpPr>
          <a:xfrm>
            <a:off x="6116818" y="2489624"/>
            <a:ext cx="2440416" cy="1691796"/>
            <a:chOff x="6125638" y="2170175"/>
            <a:chExt cx="1793100" cy="1535038"/>
          </a:xfrm>
        </p:grpSpPr>
        <p:sp>
          <p:nvSpPr>
            <p:cNvPr id="31" name="Google Shape;958;p34"/>
            <p:cNvSpPr/>
            <p:nvPr/>
          </p:nvSpPr>
          <p:spPr>
            <a:xfrm>
              <a:off x="6805888" y="3084563"/>
              <a:ext cx="518250" cy="517950"/>
            </a:xfrm>
            <a:custGeom>
              <a:avLst/>
              <a:gdLst/>
              <a:ahLst/>
              <a:cxnLst/>
              <a:rect l="l" t="t" r="r" b="b"/>
              <a:pathLst>
                <a:path w="20730" h="20718" extrusionOk="0">
                  <a:moveTo>
                    <a:pt x="10371" y="1"/>
                  </a:moveTo>
                  <a:cubicBezTo>
                    <a:pt x="4644" y="1"/>
                    <a:pt x="0" y="4633"/>
                    <a:pt x="0" y="10359"/>
                  </a:cubicBezTo>
                  <a:cubicBezTo>
                    <a:pt x="0" y="16074"/>
                    <a:pt x="4644" y="20718"/>
                    <a:pt x="10371" y="20718"/>
                  </a:cubicBezTo>
                  <a:cubicBezTo>
                    <a:pt x="16086" y="20718"/>
                    <a:pt x="20729" y="16074"/>
                    <a:pt x="20729" y="10359"/>
                  </a:cubicBezTo>
                  <a:cubicBezTo>
                    <a:pt x="20729" y="4633"/>
                    <a:pt x="16086" y="1"/>
                    <a:pt x="10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rgbClr val="FFFFFF"/>
                  </a:solidFill>
                  <a:latin typeface="Fira Sans Extra Condensed Medium"/>
                  <a:ea typeface="Fira Sans Extra Condensed Medium"/>
                  <a:cs typeface="Fira Sans Extra Condensed Medium"/>
                  <a:sym typeface="Fira Sans Extra Condensed Medium"/>
                </a:rPr>
                <a:t>04</a:t>
              </a:r>
              <a:endParaRPr sz="800"/>
            </a:p>
          </p:txBody>
        </p:sp>
        <p:sp>
          <p:nvSpPr>
            <p:cNvPr id="32" name="Google Shape;959;p34"/>
            <p:cNvSpPr/>
            <p:nvPr/>
          </p:nvSpPr>
          <p:spPr>
            <a:xfrm>
              <a:off x="6625513" y="3098563"/>
              <a:ext cx="325950" cy="606650"/>
            </a:xfrm>
            <a:custGeom>
              <a:avLst/>
              <a:gdLst/>
              <a:ahLst/>
              <a:cxnLst/>
              <a:rect l="l" t="t" r="r" b="b"/>
              <a:pathLst>
                <a:path w="13038" h="24266" fill="none" extrusionOk="0">
                  <a:moveTo>
                    <a:pt x="13038" y="24265"/>
                  </a:moveTo>
                  <a:cubicBezTo>
                    <a:pt x="10311" y="23742"/>
                    <a:pt x="7716" y="22420"/>
                    <a:pt x="5620" y="20313"/>
                  </a:cubicBezTo>
                  <a:cubicBezTo>
                    <a:pt x="0" y="14705"/>
                    <a:pt x="0" y="5608"/>
                    <a:pt x="5620" y="1"/>
                  </a:cubicBezTo>
                </a:path>
              </a:pathLst>
            </a:custGeom>
            <a:noFill/>
            <a:ln w="815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960;p34"/>
            <p:cNvGrpSpPr/>
            <p:nvPr/>
          </p:nvGrpSpPr>
          <p:grpSpPr>
            <a:xfrm flipH="1">
              <a:off x="6125638" y="2170175"/>
              <a:ext cx="1793100" cy="1395450"/>
              <a:chOff x="5753863" y="2089625"/>
              <a:chExt cx="1793100" cy="1395450"/>
            </a:xfrm>
          </p:grpSpPr>
          <p:sp>
            <p:nvSpPr>
              <p:cNvPr id="35" name="Google Shape;961;p34"/>
              <p:cNvSpPr/>
              <p:nvPr/>
            </p:nvSpPr>
            <p:spPr>
              <a:xfrm>
                <a:off x="5808938" y="3293950"/>
                <a:ext cx="367025" cy="126225"/>
              </a:xfrm>
              <a:custGeom>
                <a:avLst/>
                <a:gdLst/>
                <a:ahLst/>
                <a:cxnLst/>
                <a:rect l="l" t="t" r="r" b="b"/>
                <a:pathLst>
                  <a:path w="14681" h="5049" fill="none" extrusionOk="0">
                    <a:moveTo>
                      <a:pt x="0" y="5048"/>
                    </a:moveTo>
                    <a:lnTo>
                      <a:pt x="9632" y="5048"/>
                    </a:lnTo>
                    <a:cubicBezTo>
                      <a:pt x="12418" y="5048"/>
                      <a:pt x="14681" y="2786"/>
                      <a:pt x="14681" y="0"/>
                    </a:cubicBezTo>
                  </a:path>
                </a:pathLst>
              </a:custGeom>
              <a:noFill/>
              <a:ln w="407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62;p34"/>
              <p:cNvSpPr/>
              <p:nvPr/>
            </p:nvSpPr>
            <p:spPr>
              <a:xfrm>
                <a:off x="6175938" y="2089625"/>
                <a:ext cx="1371025" cy="1204350"/>
              </a:xfrm>
              <a:custGeom>
                <a:avLst/>
                <a:gdLst/>
                <a:ahLst/>
                <a:cxnLst/>
                <a:rect l="l" t="t" r="r" b="b"/>
                <a:pathLst>
                  <a:path w="54841" h="48174" fill="none" extrusionOk="0">
                    <a:moveTo>
                      <a:pt x="40958" y="46268"/>
                    </a:moveTo>
                    <a:lnTo>
                      <a:pt x="49805" y="46268"/>
                    </a:lnTo>
                    <a:cubicBezTo>
                      <a:pt x="52591" y="46268"/>
                      <a:pt x="54841" y="44006"/>
                      <a:pt x="54841" y="41220"/>
                    </a:cubicBezTo>
                    <a:lnTo>
                      <a:pt x="54841" y="13490"/>
                    </a:lnTo>
                    <a:cubicBezTo>
                      <a:pt x="54841" y="10704"/>
                      <a:pt x="52591" y="8454"/>
                      <a:pt x="49805" y="8454"/>
                    </a:cubicBezTo>
                    <a:lnTo>
                      <a:pt x="34469" y="8454"/>
                    </a:lnTo>
                    <a:cubicBezTo>
                      <a:pt x="33814" y="8454"/>
                      <a:pt x="33207" y="8145"/>
                      <a:pt x="32826" y="7621"/>
                    </a:cubicBezTo>
                    <a:lnTo>
                      <a:pt x="29076" y="1120"/>
                    </a:lnTo>
                    <a:cubicBezTo>
                      <a:pt x="28254" y="1"/>
                      <a:pt x="26587" y="1"/>
                      <a:pt x="25778" y="1120"/>
                    </a:cubicBezTo>
                    <a:lnTo>
                      <a:pt x="22027" y="7621"/>
                    </a:lnTo>
                    <a:cubicBezTo>
                      <a:pt x="21634" y="8145"/>
                      <a:pt x="21027" y="8454"/>
                      <a:pt x="20372" y="8454"/>
                    </a:cubicBezTo>
                    <a:lnTo>
                      <a:pt x="5049" y="8454"/>
                    </a:lnTo>
                    <a:cubicBezTo>
                      <a:pt x="2263" y="8454"/>
                      <a:pt x="1" y="10704"/>
                      <a:pt x="1" y="13490"/>
                    </a:cubicBezTo>
                    <a:lnTo>
                      <a:pt x="1" y="48173"/>
                    </a:lnTo>
                  </a:path>
                </a:pathLst>
              </a:custGeom>
              <a:noFill/>
              <a:ln w="407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63;p34"/>
              <p:cNvSpPr/>
              <p:nvPr/>
            </p:nvSpPr>
            <p:spPr>
              <a:xfrm>
                <a:off x="5753863" y="3354975"/>
                <a:ext cx="110150" cy="130100"/>
              </a:xfrm>
              <a:custGeom>
                <a:avLst/>
                <a:gdLst/>
                <a:ahLst/>
                <a:cxnLst/>
                <a:rect l="l" t="t" r="r" b="b"/>
                <a:pathLst>
                  <a:path w="4406" h="5204" extrusionOk="0">
                    <a:moveTo>
                      <a:pt x="2287" y="0"/>
                    </a:moveTo>
                    <a:lnTo>
                      <a:pt x="1072" y="1405"/>
                    </a:lnTo>
                    <a:lnTo>
                      <a:pt x="1" y="2631"/>
                    </a:lnTo>
                    <a:lnTo>
                      <a:pt x="2239" y="5203"/>
                    </a:lnTo>
                    <a:lnTo>
                      <a:pt x="4382" y="5203"/>
                    </a:lnTo>
                    <a:lnTo>
                      <a:pt x="2132" y="2631"/>
                    </a:lnTo>
                    <a:lnTo>
                      <a:pt x="4406" y="12"/>
                    </a:lnTo>
                    <a:lnTo>
                      <a:pt x="43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969;p34"/>
            <p:cNvSpPr txBox="1"/>
            <p:nvPr/>
          </p:nvSpPr>
          <p:spPr>
            <a:xfrm>
              <a:off x="6125655" y="2594563"/>
              <a:ext cx="1371000" cy="4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434343"/>
                  </a:solidFill>
                  <a:latin typeface="Fira Sans Extra Condensed Medium"/>
                  <a:ea typeface="Fira Sans Extra Condensed Medium"/>
                  <a:cs typeface="Fira Sans Extra Condensed Medium"/>
                  <a:sym typeface="Fira Sans Extra Condensed Medium"/>
                </a:rPr>
                <a:t>COLATERAL</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38" name="Google Shape;943;p34"/>
          <p:cNvGrpSpPr/>
          <p:nvPr/>
        </p:nvGrpSpPr>
        <p:grpSpPr>
          <a:xfrm>
            <a:off x="8116444" y="2264758"/>
            <a:ext cx="2440416" cy="1685086"/>
            <a:chOff x="4577079" y="1960313"/>
            <a:chExt cx="1793100" cy="1528950"/>
          </a:xfrm>
        </p:grpSpPr>
        <p:sp>
          <p:nvSpPr>
            <p:cNvPr id="39" name="Google Shape;944;p34"/>
            <p:cNvSpPr/>
            <p:nvPr/>
          </p:nvSpPr>
          <p:spPr>
            <a:xfrm>
              <a:off x="5116038" y="1960313"/>
              <a:ext cx="517950" cy="518250"/>
            </a:xfrm>
            <a:custGeom>
              <a:avLst/>
              <a:gdLst/>
              <a:ahLst/>
              <a:cxnLst/>
              <a:rect l="l" t="t" r="r" b="b"/>
              <a:pathLst>
                <a:path w="20718" h="20730" extrusionOk="0">
                  <a:moveTo>
                    <a:pt x="10359" y="1"/>
                  </a:moveTo>
                  <a:cubicBezTo>
                    <a:pt x="4632" y="1"/>
                    <a:pt x="1" y="4644"/>
                    <a:pt x="1" y="10371"/>
                  </a:cubicBezTo>
                  <a:cubicBezTo>
                    <a:pt x="1" y="16086"/>
                    <a:pt x="4632" y="20730"/>
                    <a:pt x="10359" y="20730"/>
                  </a:cubicBezTo>
                  <a:cubicBezTo>
                    <a:pt x="16086" y="20730"/>
                    <a:pt x="20718" y="16086"/>
                    <a:pt x="20718" y="10371"/>
                  </a:cubicBezTo>
                  <a:cubicBezTo>
                    <a:pt x="20718" y="4644"/>
                    <a:pt x="16086" y="1"/>
                    <a:pt x="10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dirty="0">
                  <a:solidFill>
                    <a:srgbClr val="FFFFFF"/>
                  </a:solidFill>
                  <a:latin typeface="Fira Sans Extra Condensed Medium"/>
                  <a:ea typeface="Fira Sans Extra Condensed Medium"/>
                  <a:cs typeface="Fira Sans Extra Condensed Medium"/>
                  <a:sym typeface="Fira Sans Extra Condensed Medium"/>
                </a:rPr>
                <a:t>05</a:t>
              </a:r>
              <a:endParaRPr sz="800" dirty="0"/>
            </a:p>
          </p:txBody>
        </p:sp>
        <p:sp>
          <p:nvSpPr>
            <p:cNvPr id="40" name="Google Shape;945;p34"/>
            <p:cNvSpPr/>
            <p:nvPr/>
          </p:nvSpPr>
          <p:spPr>
            <a:xfrm>
              <a:off x="5375013" y="2018663"/>
              <a:ext cx="359275" cy="559925"/>
            </a:xfrm>
            <a:custGeom>
              <a:avLst/>
              <a:gdLst/>
              <a:ahLst/>
              <a:cxnLst/>
              <a:rect l="l" t="t" r="r" b="b"/>
              <a:pathLst>
                <a:path w="14371" h="22397" fill="none" extrusionOk="0">
                  <a:moveTo>
                    <a:pt x="11918" y="1"/>
                  </a:moveTo>
                  <a:cubicBezTo>
                    <a:pt x="13466" y="2298"/>
                    <a:pt x="14371" y="5061"/>
                    <a:pt x="14371" y="8037"/>
                  </a:cubicBezTo>
                  <a:cubicBezTo>
                    <a:pt x="14371" y="15967"/>
                    <a:pt x="7930" y="22396"/>
                    <a:pt x="0" y="22396"/>
                  </a:cubicBezTo>
                </a:path>
              </a:pathLst>
            </a:custGeom>
            <a:noFill/>
            <a:ln w="815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946;p34"/>
            <p:cNvGrpSpPr/>
            <p:nvPr/>
          </p:nvGrpSpPr>
          <p:grpSpPr>
            <a:xfrm>
              <a:off x="4577079" y="2094138"/>
              <a:ext cx="1793100" cy="1395125"/>
              <a:chOff x="4618913" y="2023550"/>
              <a:chExt cx="1793100" cy="1395125"/>
            </a:xfrm>
          </p:grpSpPr>
          <p:sp>
            <p:nvSpPr>
              <p:cNvPr id="43" name="Google Shape;947;p34"/>
              <p:cNvSpPr/>
              <p:nvPr/>
            </p:nvSpPr>
            <p:spPr>
              <a:xfrm>
                <a:off x="5989913" y="2088450"/>
                <a:ext cx="367025" cy="126225"/>
              </a:xfrm>
              <a:custGeom>
                <a:avLst/>
                <a:gdLst/>
                <a:ahLst/>
                <a:cxnLst/>
                <a:rect l="l" t="t" r="r" b="b"/>
                <a:pathLst>
                  <a:path w="14681" h="5049" fill="none" extrusionOk="0">
                    <a:moveTo>
                      <a:pt x="14681" y="0"/>
                    </a:moveTo>
                    <a:lnTo>
                      <a:pt x="5037" y="0"/>
                    </a:lnTo>
                    <a:cubicBezTo>
                      <a:pt x="2262" y="0"/>
                      <a:pt x="0" y="2262"/>
                      <a:pt x="0" y="5048"/>
                    </a:cubicBezTo>
                  </a:path>
                </a:pathLst>
              </a:custGeom>
              <a:noFill/>
              <a:ln w="407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8;p34"/>
              <p:cNvSpPr/>
              <p:nvPr/>
            </p:nvSpPr>
            <p:spPr>
              <a:xfrm>
                <a:off x="4618913" y="2214650"/>
                <a:ext cx="1371025" cy="1204025"/>
              </a:xfrm>
              <a:custGeom>
                <a:avLst/>
                <a:gdLst/>
                <a:ahLst/>
                <a:cxnLst/>
                <a:rect l="l" t="t" r="r" b="b"/>
                <a:pathLst>
                  <a:path w="54841" h="48161" fill="none" extrusionOk="0">
                    <a:moveTo>
                      <a:pt x="13883" y="1905"/>
                    </a:moveTo>
                    <a:lnTo>
                      <a:pt x="5036" y="1905"/>
                    </a:lnTo>
                    <a:cubicBezTo>
                      <a:pt x="2250" y="1905"/>
                      <a:pt x="0" y="4167"/>
                      <a:pt x="0" y="6954"/>
                    </a:cubicBezTo>
                    <a:lnTo>
                      <a:pt x="0" y="34671"/>
                    </a:lnTo>
                    <a:cubicBezTo>
                      <a:pt x="0" y="37457"/>
                      <a:pt x="2250" y="39719"/>
                      <a:pt x="5036" y="39719"/>
                    </a:cubicBezTo>
                    <a:lnTo>
                      <a:pt x="20372" y="39719"/>
                    </a:lnTo>
                    <a:cubicBezTo>
                      <a:pt x="21027" y="39719"/>
                      <a:pt x="21634" y="40029"/>
                      <a:pt x="22015" y="40553"/>
                    </a:cubicBezTo>
                    <a:lnTo>
                      <a:pt x="25765" y="47054"/>
                    </a:lnTo>
                    <a:cubicBezTo>
                      <a:pt x="26587" y="48161"/>
                      <a:pt x="28254" y="48161"/>
                      <a:pt x="29063" y="47054"/>
                    </a:cubicBezTo>
                    <a:lnTo>
                      <a:pt x="32814" y="40553"/>
                    </a:lnTo>
                    <a:cubicBezTo>
                      <a:pt x="33207" y="40029"/>
                      <a:pt x="33814" y="39719"/>
                      <a:pt x="34469" y="39719"/>
                    </a:cubicBezTo>
                    <a:lnTo>
                      <a:pt x="49792" y="39719"/>
                    </a:lnTo>
                    <a:cubicBezTo>
                      <a:pt x="52578" y="39719"/>
                      <a:pt x="54840" y="37457"/>
                      <a:pt x="54840" y="34671"/>
                    </a:cubicBezTo>
                    <a:lnTo>
                      <a:pt x="54840" y="0"/>
                    </a:lnTo>
                  </a:path>
                </a:pathLst>
              </a:custGeom>
              <a:noFill/>
              <a:ln w="40775" cap="flat" cmpd="sng">
                <a:solidFill>
                  <a:schemeClr val="accent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9;p34"/>
              <p:cNvSpPr/>
              <p:nvPr/>
            </p:nvSpPr>
            <p:spPr>
              <a:xfrm>
                <a:off x="6301863" y="2023550"/>
                <a:ext cx="110150" cy="129800"/>
              </a:xfrm>
              <a:custGeom>
                <a:avLst/>
                <a:gdLst/>
                <a:ahLst/>
                <a:cxnLst/>
                <a:rect l="l" t="t" r="r" b="b"/>
                <a:pathLst>
                  <a:path w="4406" h="5192" extrusionOk="0">
                    <a:moveTo>
                      <a:pt x="24" y="0"/>
                    </a:moveTo>
                    <a:lnTo>
                      <a:pt x="2274" y="2572"/>
                    </a:lnTo>
                    <a:lnTo>
                      <a:pt x="0" y="5180"/>
                    </a:lnTo>
                    <a:lnTo>
                      <a:pt x="12" y="5192"/>
                    </a:lnTo>
                    <a:lnTo>
                      <a:pt x="2119" y="5192"/>
                    </a:lnTo>
                    <a:lnTo>
                      <a:pt x="3334" y="3799"/>
                    </a:lnTo>
                    <a:lnTo>
                      <a:pt x="4405" y="2572"/>
                    </a:lnTo>
                    <a:lnTo>
                      <a:pt x="21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955;p34"/>
            <p:cNvSpPr txBox="1"/>
            <p:nvPr/>
          </p:nvSpPr>
          <p:spPr>
            <a:xfrm>
              <a:off x="4577080" y="2670763"/>
              <a:ext cx="1371000" cy="40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rgbClr val="434343"/>
                  </a:solidFill>
                  <a:latin typeface="Fira Sans Extra Condensed Medium"/>
                  <a:ea typeface="Fira Sans Extra Condensed Medium"/>
                  <a:cs typeface="Fira Sans Extra Condensed Medium"/>
                  <a:sym typeface="Fira Sans Extra Condensed Medium"/>
                </a:rPr>
                <a:t>CONDICIONES</a:t>
              </a:r>
              <a:endParaRPr sz="1700" dirty="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5" name="CuadroTexto 4"/>
          <p:cNvSpPr txBox="1"/>
          <p:nvPr/>
        </p:nvSpPr>
        <p:spPr>
          <a:xfrm>
            <a:off x="0" y="1188336"/>
            <a:ext cx="3383443" cy="523220"/>
          </a:xfrm>
          <a:prstGeom prst="rect">
            <a:avLst/>
          </a:prstGeom>
          <a:noFill/>
        </p:spPr>
        <p:txBody>
          <a:bodyPr wrap="square" rtlCol="0">
            <a:spAutoFit/>
          </a:bodyPr>
          <a:lstStyle/>
          <a:p>
            <a:r>
              <a:rPr lang="es-EC" sz="2800" b="1" dirty="0">
                <a:latin typeface="Century Gothic" panose="020B0502020202020204" pitchFamily="34" charset="0"/>
              </a:rPr>
              <a:t>5 C´S de crédito</a:t>
            </a:r>
          </a:p>
        </p:txBody>
      </p:sp>
    </p:spTree>
    <p:extLst>
      <p:ext uri="{BB962C8B-B14F-4D97-AF65-F5344CB8AC3E}">
        <p14:creationId xmlns:p14="http://schemas.microsoft.com/office/powerpoint/2010/main" val="339510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Propuesta del scoring de crédito basado en las 5 C´s del crédito</a:t>
            </a:r>
          </a:p>
        </p:txBody>
      </p:sp>
      <p:sp>
        <p:nvSpPr>
          <p:cNvPr id="6" name="Marcador de contenido 2"/>
          <p:cNvSpPr>
            <a:spLocks noGrp="1"/>
          </p:cNvSpPr>
          <p:nvPr>
            <p:ph idx="1"/>
          </p:nvPr>
        </p:nvSpPr>
        <p:spPr>
          <a:xfrm>
            <a:off x="0" y="726696"/>
            <a:ext cx="10515600" cy="538971"/>
          </a:xfrm>
        </p:spPr>
        <p:txBody>
          <a:bodyPr>
            <a:noAutofit/>
          </a:bodyPr>
          <a:lstStyle/>
          <a:p>
            <a:pPr marL="0" indent="0" algn="just">
              <a:buNone/>
            </a:pPr>
            <a:r>
              <a:rPr lang="es-EC" sz="2000" dirty="0">
                <a:latin typeface="Century Gothic" panose="020B0502020202020204" pitchFamily="34" charset="0"/>
              </a:rPr>
              <a:t>Puntuaciones y situaciones de las 5 C´s de crédito</a:t>
            </a:r>
          </a:p>
          <a:p>
            <a:pPr marL="0" indent="0" algn="just">
              <a:buNone/>
            </a:pPr>
            <a:endParaRPr lang="es-EC" sz="2000" dirty="0">
              <a:latin typeface="Century Gothic" panose="020B0502020202020204" pitchFamily="34" charset="0"/>
            </a:endParaRPr>
          </a:p>
        </p:txBody>
      </p:sp>
      <p:graphicFrame>
        <p:nvGraphicFramePr>
          <p:cNvPr id="3" name="Tabla 2">
            <a:extLst>
              <a:ext uri="{FF2B5EF4-FFF2-40B4-BE49-F238E27FC236}">
                <a16:creationId xmlns:a16="http://schemas.microsoft.com/office/drawing/2014/main" id="{2A488B13-ECE8-4BAE-858C-527ACC707607}"/>
              </a:ext>
            </a:extLst>
          </p:cNvPr>
          <p:cNvGraphicFramePr/>
          <p:nvPr>
            <p:extLst>
              <p:ext uri="{D42A27DB-BD31-4B8C-83A1-F6EECF244321}">
                <p14:modId xmlns:p14="http://schemas.microsoft.com/office/powerpoint/2010/main" val="1683794107"/>
              </p:ext>
            </p:extLst>
          </p:nvPr>
        </p:nvGraphicFramePr>
        <p:xfrm>
          <a:off x="751268" y="1197683"/>
          <a:ext cx="8746433" cy="3002280"/>
        </p:xfrm>
        <a:graphic>
          <a:graphicData uri="http://schemas.openxmlformats.org/drawingml/2006/table">
            <a:tbl>
              <a:tblPr firstRow="1" firstCol="1" bandRow="1">
                <a:tableStyleId>{2D5ABB26-0587-4C30-8999-92F81FD0307C}</a:tableStyleId>
              </a:tblPr>
              <a:tblGrid>
                <a:gridCol w="2626339">
                  <a:extLst>
                    <a:ext uri="{9D8B030D-6E8A-4147-A177-3AD203B41FA5}">
                      <a16:colId xmlns:a16="http://schemas.microsoft.com/office/drawing/2014/main" val="3628309090"/>
                    </a:ext>
                  </a:extLst>
                </a:gridCol>
                <a:gridCol w="1734828">
                  <a:extLst>
                    <a:ext uri="{9D8B030D-6E8A-4147-A177-3AD203B41FA5}">
                      <a16:colId xmlns:a16="http://schemas.microsoft.com/office/drawing/2014/main" val="2982123096"/>
                    </a:ext>
                  </a:extLst>
                </a:gridCol>
                <a:gridCol w="1566166">
                  <a:extLst>
                    <a:ext uri="{9D8B030D-6E8A-4147-A177-3AD203B41FA5}">
                      <a16:colId xmlns:a16="http://schemas.microsoft.com/office/drawing/2014/main" val="767449217"/>
                    </a:ext>
                  </a:extLst>
                </a:gridCol>
                <a:gridCol w="1566166">
                  <a:extLst>
                    <a:ext uri="{9D8B030D-6E8A-4147-A177-3AD203B41FA5}">
                      <a16:colId xmlns:a16="http://schemas.microsoft.com/office/drawing/2014/main" val="4062975178"/>
                    </a:ext>
                  </a:extLst>
                </a:gridCol>
                <a:gridCol w="1252934">
                  <a:extLst>
                    <a:ext uri="{9D8B030D-6E8A-4147-A177-3AD203B41FA5}">
                      <a16:colId xmlns:a16="http://schemas.microsoft.com/office/drawing/2014/main" val="2480112040"/>
                    </a:ext>
                  </a:extLst>
                </a:gridCol>
              </a:tblGrid>
              <a:tr h="332363">
                <a:tc rowSpan="2">
                  <a:txBody>
                    <a:bodyPr/>
                    <a:lstStyle/>
                    <a:p>
                      <a:pPr algn="ctr" fontAlgn="ctr">
                        <a:lnSpc>
                          <a:spcPct val="150000"/>
                        </a:lnSpc>
                        <a:spcBef>
                          <a:spcPts val="0"/>
                        </a:spcBef>
                        <a:spcAft>
                          <a:spcPts val="1000"/>
                        </a:spcAft>
                      </a:pPr>
                      <a:r>
                        <a:rPr lang="pt-BR" sz="1600" u="none" strike="noStrike" dirty="0">
                          <a:effectLst/>
                          <a:latin typeface="Century Gothic" panose="020B0502020202020204" pitchFamily="34" charset="0"/>
                        </a:rPr>
                        <a:t>5 C´s de crédito</a:t>
                      </a:r>
                      <a:endParaRPr lang="pt-BR" sz="1600" b="0" i="0" u="none" strike="noStrike" dirty="0">
                        <a:solidFill>
                          <a:schemeClr val="tx1"/>
                        </a:solidFill>
                        <a:effectLst/>
                        <a:latin typeface="Century Gothic" panose="020B0502020202020204" pitchFamily="34" charset="0"/>
                      </a:endParaRPr>
                    </a:p>
                  </a:txBody>
                  <a:tcPr marL="44450" marR="44450" marT="9525" marB="0" anchor="ctr"/>
                </a:tc>
                <a:tc rowSpan="2">
                  <a:txBody>
                    <a:bodyPr/>
                    <a:lstStyle/>
                    <a:p>
                      <a:pPr algn="ctr" fontAlgn="ctr">
                        <a:lnSpc>
                          <a:spcPct val="150000"/>
                        </a:lnSpc>
                        <a:spcBef>
                          <a:spcPts val="0"/>
                        </a:spcBef>
                        <a:spcAft>
                          <a:spcPts val="1000"/>
                        </a:spcAft>
                      </a:pPr>
                      <a:r>
                        <a:rPr lang="es-EC" sz="1600" u="none" strike="noStrike" dirty="0">
                          <a:effectLst/>
                          <a:latin typeface="Century Gothic" panose="020B0502020202020204" pitchFamily="34" charset="0"/>
                        </a:rPr>
                        <a:t>Puntuación Total</a:t>
                      </a:r>
                      <a:endParaRPr lang="es-EC" sz="1600" b="0" i="0" u="none" strike="noStrike" dirty="0">
                        <a:solidFill>
                          <a:schemeClr val="tx1"/>
                        </a:solidFill>
                        <a:effectLst/>
                        <a:latin typeface="Century Gothic" panose="020B0502020202020204" pitchFamily="34" charset="0"/>
                      </a:endParaRPr>
                    </a:p>
                  </a:txBody>
                  <a:tcPr marL="44450" marR="44450" marT="9525" marB="0" anchor="ctr"/>
                </a:tc>
                <a:tc gridSpan="3">
                  <a:txBody>
                    <a:bodyPr/>
                    <a:lstStyle/>
                    <a:p>
                      <a:pPr algn="ctr" fontAlgn="ctr">
                        <a:lnSpc>
                          <a:spcPct val="150000"/>
                        </a:lnSpc>
                        <a:spcBef>
                          <a:spcPts val="0"/>
                        </a:spcBef>
                        <a:spcAft>
                          <a:spcPts val="1000"/>
                        </a:spcAft>
                      </a:pPr>
                      <a:r>
                        <a:rPr lang="es-EC" sz="1600" u="none" strike="noStrike" dirty="0">
                          <a:effectLst/>
                          <a:latin typeface="Century Gothic" panose="020B0502020202020204" pitchFamily="34" charset="0"/>
                        </a:rPr>
                        <a:t>Situación</a:t>
                      </a:r>
                      <a:endParaRPr lang="es-EC" sz="1600" b="0" i="0" u="none" strike="noStrike" dirty="0">
                        <a:solidFill>
                          <a:schemeClr val="tx1"/>
                        </a:solidFill>
                        <a:effectLst/>
                        <a:latin typeface="Century Gothic" panose="020B0502020202020204" pitchFamily="34" charset="0"/>
                      </a:endParaRPr>
                    </a:p>
                  </a:txBody>
                  <a:tcPr marL="44450" marR="44450" marT="9525"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13862325"/>
                  </a:ext>
                </a:extLst>
              </a:tr>
              <a:tr h="332363">
                <a:tc vMerge="1">
                  <a:txBody>
                    <a:bodyPr/>
                    <a:lstStyle/>
                    <a:p>
                      <a:endParaRPr lang="es-EC"/>
                    </a:p>
                  </a:txBody>
                  <a:tcPr/>
                </a:tc>
                <a:tc vMerge="1">
                  <a:txBody>
                    <a:bodyPr/>
                    <a:lstStyle/>
                    <a:p>
                      <a:endParaRPr lang="es-EC"/>
                    </a:p>
                  </a:txBody>
                  <a:tcPr/>
                </a:tc>
                <a:tc>
                  <a:txBody>
                    <a:bodyPr/>
                    <a:lstStyle/>
                    <a:p>
                      <a:pPr algn="ctr" fontAlgn="ctr">
                        <a:lnSpc>
                          <a:spcPct val="150000"/>
                        </a:lnSpc>
                        <a:spcBef>
                          <a:spcPts val="0"/>
                        </a:spcBef>
                        <a:spcAft>
                          <a:spcPts val="1000"/>
                        </a:spcAft>
                      </a:pPr>
                      <a:r>
                        <a:rPr lang="es-EC" sz="1600" u="none" strike="noStrike" dirty="0">
                          <a:effectLst/>
                          <a:latin typeface="Century Gothic" panose="020B0502020202020204" pitchFamily="34" charset="0"/>
                        </a:rPr>
                        <a:t>Fuerte</a:t>
                      </a:r>
                      <a:endParaRPr lang="es-EC" sz="1600" b="0" i="0" u="none" strike="noStrike" dirty="0">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Media</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Débil</a:t>
                      </a:r>
                      <a:endParaRPr lang="es-EC" sz="1600" b="0" i="0" u="none" strike="noStrike">
                        <a:solidFill>
                          <a:schemeClr val="tx1"/>
                        </a:solidFill>
                        <a:effectLst/>
                        <a:latin typeface="Century Gothic" panose="020B0502020202020204" pitchFamily="34" charset="0"/>
                      </a:endParaRPr>
                    </a:p>
                  </a:txBody>
                  <a:tcPr marL="44450" marR="44450" marT="9525" marB="0" anchor="ctr"/>
                </a:tc>
                <a:extLst>
                  <a:ext uri="{0D108BD9-81ED-4DB2-BD59-A6C34878D82A}">
                    <a16:rowId xmlns:a16="http://schemas.microsoft.com/office/drawing/2014/main" val="4016159952"/>
                  </a:ext>
                </a:extLst>
              </a:tr>
              <a:tr h="332363">
                <a:tc>
                  <a:txBody>
                    <a:bodyPr/>
                    <a:lstStyle/>
                    <a:p>
                      <a:pPr algn="l" fontAlgn="ctr">
                        <a:lnSpc>
                          <a:spcPct val="150000"/>
                        </a:lnSpc>
                        <a:spcBef>
                          <a:spcPts val="0"/>
                        </a:spcBef>
                        <a:spcAft>
                          <a:spcPts val="1000"/>
                        </a:spcAft>
                      </a:pPr>
                      <a:r>
                        <a:rPr lang="es-EC" sz="1600" u="none" strike="noStrike">
                          <a:effectLst/>
                          <a:latin typeface="Century Gothic" panose="020B0502020202020204" pitchFamily="34" charset="0"/>
                        </a:rPr>
                        <a:t>Capacidad de pago</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dirty="0">
                          <a:effectLst/>
                          <a:latin typeface="Century Gothic" panose="020B0502020202020204" pitchFamily="34" charset="0"/>
                        </a:rPr>
                        <a:t>35</a:t>
                      </a:r>
                      <a:endParaRPr lang="es-EC" sz="1600" b="0" i="0" u="none" strike="noStrike" dirty="0">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35 a 31</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30 a 19</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18 a 0</a:t>
                      </a:r>
                      <a:endParaRPr lang="es-EC" sz="1600" b="0" i="0" u="none" strike="noStrike">
                        <a:solidFill>
                          <a:schemeClr val="tx1"/>
                        </a:solidFill>
                        <a:effectLst/>
                        <a:latin typeface="Century Gothic" panose="020B0502020202020204" pitchFamily="34" charset="0"/>
                      </a:endParaRPr>
                    </a:p>
                  </a:txBody>
                  <a:tcPr marL="44450" marR="44450" marT="9525" marB="0" anchor="ctr"/>
                </a:tc>
                <a:extLst>
                  <a:ext uri="{0D108BD9-81ED-4DB2-BD59-A6C34878D82A}">
                    <a16:rowId xmlns:a16="http://schemas.microsoft.com/office/drawing/2014/main" val="2252153761"/>
                  </a:ext>
                </a:extLst>
              </a:tr>
              <a:tr h="332363">
                <a:tc>
                  <a:txBody>
                    <a:bodyPr/>
                    <a:lstStyle/>
                    <a:p>
                      <a:pPr algn="l" fontAlgn="ctr">
                        <a:lnSpc>
                          <a:spcPct val="150000"/>
                        </a:lnSpc>
                        <a:spcBef>
                          <a:spcPts val="0"/>
                        </a:spcBef>
                        <a:spcAft>
                          <a:spcPts val="1000"/>
                        </a:spcAft>
                      </a:pPr>
                      <a:r>
                        <a:rPr lang="es-EC" sz="1600" u="none" strike="noStrike" dirty="0">
                          <a:effectLst/>
                          <a:latin typeface="Century Gothic" panose="020B0502020202020204" pitchFamily="34" charset="0"/>
                        </a:rPr>
                        <a:t>Carácter</a:t>
                      </a:r>
                      <a:endParaRPr lang="es-EC" sz="1600" b="0" i="0" u="none" strike="noStrike" dirty="0">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20</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20 a 17</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16 a 11</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10 a 0</a:t>
                      </a:r>
                      <a:endParaRPr lang="es-EC" sz="1600" b="0" i="0" u="none" strike="noStrike">
                        <a:solidFill>
                          <a:schemeClr val="tx1"/>
                        </a:solidFill>
                        <a:effectLst/>
                        <a:latin typeface="Century Gothic" panose="020B0502020202020204" pitchFamily="34" charset="0"/>
                      </a:endParaRPr>
                    </a:p>
                  </a:txBody>
                  <a:tcPr marL="44450" marR="44450" marT="9525" marB="0" anchor="ctr"/>
                </a:tc>
                <a:extLst>
                  <a:ext uri="{0D108BD9-81ED-4DB2-BD59-A6C34878D82A}">
                    <a16:rowId xmlns:a16="http://schemas.microsoft.com/office/drawing/2014/main" val="3720231401"/>
                  </a:ext>
                </a:extLst>
              </a:tr>
              <a:tr h="332363">
                <a:tc>
                  <a:txBody>
                    <a:bodyPr/>
                    <a:lstStyle/>
                    <a:p>
                      <a:pPr algn="l" fontAlgn="ctr">
                        <a:lnSpc>
                          <a:spcPct val="150000"/>
                        </a:lnSpc>
                        <a:spcBef>
                          <a:spcPts val="0"/>
                        </a:spcBef>
                        <a:spcAft>
                          <a:spcPts val="1000"/>
                        </a:spcAft>
                      </a:pPr>
                      <a:r>
                        <a:rPr lang="es-EC" sz="1600" u="none" strike="noStrike">
                          <a:effectLst/>
                          <a:latin typeface="Century Gothic" panose="020B0502020202020204" pitchFamily="34" charset="0"/>
                        </a:rPr>
                        <a:t>Capital</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20</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20 a 16</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15 a 10</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9 a 0</a:t>
                      </a:r>
                      <a:endParaRPr lang="es-EC" sz="1600" b="0" i="0" u="none" strike="noStrike">
                        <a:solidFill>
                          <a:schemeClr val="tx1"/>
                        </a:solidFill>
                        <a:effectLst/>
                        <a:latin typeface="Century Gothic" panose="020B0502020202020204" pitchFamily="34" charset="0"/>
                      </a:endParaRPr>
                    </a:p>
                  </a:txBody>
                  <a:tcPr marL="44450" marR="44450" marT="9525" marB="0" anchor="ctr"/>
                </a:tc>
                <a:extLst>
                  <a:ext uri="{0D108BD9-81ED-4DB2-BD59-A6C34878D82A}">
                    <a16:rowId xmlns:a16="http://schemas.microsoft.com/office/drawing/2014/main" val="1127388234"/>
                  </a:ext>
                </a:extLst>
              </a:tr>
              <a:tr h="332363">
                <a:tc>
                  <a:txBody>
                    <a:bodyPr/>
                    <a:lstStyle/>
                    <a:p>
                      <a:pPr algn="l" fontAlgn="ctr">
                        <a:lnSpc>
                          <a:spcPct val="150000"/>
                        </a:lnSpc>
                        <a:spcBef>
                          <a:spcPts val="0"/>
                        </a:spcBef>
                        <a:spcAft>
                          <a:spcPts val="1000"/>
                        </a:spcAft>
                      </a:pPr>
                      <a:r>
                        <a:rPr lang="es-EC" sz="1600" u="none" strike="noStrike">
                          <a:effectLst/>
                          <a:latin typeface="Century Gothic" panose="020B0502020202020204" pitchFamily="34" charset="0"/>
                        </a:rPr>
                        <a:t>Colateral</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15</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15 a 13</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12 a 8</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7 a 0</a:t>
                      </a:r>
                      <a:endParaRPr lang="es-EC" sz="1600" b="0" i="0" u="none" strike="noStrike">
                        <a:solidFill>
                          <a:schemeClr val="tx1"/>
                        </a:solidFill>
                        <a:effectLst/>
                        <a:latin typeface="Century Gothic" panose="020B0502020202020204" pitchFamily="34" charset="0"/>
                      </a:endParaRPr>
                    </a:p>
                  </a:txBody>
                  <a:tcPr marL="44450" marR="44450" marT="9525" marB="0" anchor="ctr"/>
                </a:tc>
                <a:extLst>
                  <a:ext uri="{0D108BD9-81ED-4DB2-BD59-A6C34878D82A}">
                    <a16:rowId xmlns:a16="http://schemas.microsoft.com/office/drawing/2014/main" val="3611066000"/>
                  </a:ext>
                </a:extLst>
              </a:tr>
              <a:tr h="332363">
                <a:tc>
                  <a:txBody>
                    <a:bodyPr/>
                    <a:lstStyle/>
                    <a:p>
                      <a:pPr algn="l" fontAlgn="ctr">
                        <a:lnSpc>
                          <a:spcPct val="150000"/>
                        </a:lnSpc>
                        <a:spcBef>
                          <a:spcPts val="0"/>
                        </a:spcBef>
                        <a:spcAft>
                          <a:spcPts val="1000"/>
                        </a:spcAft>
                      </a:pPr>
                      <a:r>
                        <a:rPr lang="es-EC" sz="1600" u="none" strike="noStrike">
                          <a:effectLst/>
                          <a:latin typeface="Century Gothic" panose="020B0502020202020204" pitchFamily="34" charset="0"/>
                        </a:rPr>
                        <a:t>Condiciones</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10</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10 a 9</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8 a 6</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De 5 a 0</a:t>
                      </a:r>
                      <a:endParaRPr lang="es-EC" sz="1600" b="0" i="0" u="none" strike="noStrike">
                        <a:solidFill>
                          <a:schemeClr val="tx1"/>
                        </a:solidFill>
                        <a:effectLst/>
                        <a:latin typeface="Century Gothic" panose="020B0502020202020204" pitchFamily="34" charset="0"/>
                      </a:endParaRPr>
                    </a:p>
                  </a:txBody>
                  <a:tcPr marL="44450" marR="44450" marT="9525" marB="0" anchor="ctr"/>
                </a:tc>
                <a:extLst>
                  <a:ext uri="{0D108BD9-81ED-4DB2-BD59-A6C34878D82A}">
                    <a16:rowId xmlns:a16="http://schemas.microsoft.com/office/drawing/2014/main" val="2944877974"/>
                  </a:ext>
                </a:extLst>
              </a:tr>
              <a:tr h="332363">
                <a:tc>
                  <a:txBody>
                    <a:bodyPr/>
                    <a:lstStyle/>
                    <a:p>
                      <a:pPr algn="l" fontAlgn="ctr">
                        <a:lnSpc>
                          <a:spcPct val="150000"/>
                        </a:lnSpc>
                        <a:spcBef>
                          <a:spcPts val="0"/>
                        </a:spcBef>
                        <a:spcAft>
                          <a:spcPts val="1000"/>
                        </a:spcAft>
                      </a:pPr>
                      <a:r>
                        <a:rPr lang="es-EC" sz="1600" u="none" strike="noStrike" dirty="0">
                          <a:effectLst/>
                          <a:latin typeface="Century Gothic" panose="020B0502020202020204" pitchFamily="34" charset="0"/>
                        </a:rPr>
                        <a:t>Total</a:t>
                      </a:r>
                      <a:endParaRPr lang="es-EC" sz="1600" b="0" i="0" u="none" strike="noStrike" dirty="0">
                        <a:solidFill>
                          <a:schemeClr val="tx1"/>
                        </a:solidFill>
                        <a:effectLst/>
                        <a:latin typeface="Century Gothic" panose="020B0502020202020204" pitchFamily="34" charset="0"/>
                      </a:endParaRPr>
                    </a:p>
                  </a:txBody>
                  <a:tcPr marL="44450" marR="44450" marT="9525" marB="0" anchor="ctr"/>
                </a:tc>
                <a:tc>
                  <a:txBody>
                    <a:bodyPr/>
                    <a:lstStyle/>
                    <a:p>
                      <a:pPr algn="ctr" fontAlgn="ctr">
                        <a:lnSpc>
                          <a:spcPct val="150000"/>
                        </a:lnSpc>
                        <a:spcBef>
                          <a:spcPts val="0"/>
                        </a:spcBef>
                        <a:spcAft>
                          <a:spcPts val="1000"/>
                        </a:spcAft>
                      </a:pPr>
                      <a:r>
                        <a:rPr lang="es-EC" sz="1600" u="none" strike="noStrike">
                          <a:effectLst/>
                          <a:latin typeface="Century Gothic" panose="020B0502020202020204" pitchFamily="34" charset="0"/>
                        </a:rPr>
                        <a:t>100</a:t>
                      </a:r>
                      <a:endParaRPr lang="es-EC" sz="1600" b="0" i="0" u="none" strike="noStrike">
                        <a:solidFill>
                          <a:schemeClr val="tx1"/>
                        </a:solidFill>
                        <a:effectLst/>
                        <a:latin typeface="Century Gothic" panose="020B0502020202020204" pitchFamily="34" charset="0"/>
                      </a:endParaRPr>
                    </a:p>
                  </a:txBody>
                  <a:tcPr marL="44450" marR="44450" marT="9525" marB="0" anchor="ctr"/>
                </a:tc>
                <a:tc>
                  <a:txBody>
                    <a:bodyPr/>
                    <a:lstStyle/>
                    <a:p>
                      <a:pPr algn="l" fontAlgn="b">
                        <a:lnSpc>
                          <a:spcPct val="115000"/>
                        </a:lnSpc>
                        <a:spcBef>
                          <a:spcPts val="0"/>
                        </a:spcBef>
                        <a:spcAft>
                          <a:spcPts val="0"/>
                        </a:spcAft>
                      </a:pPr>
                      <a:endParaRPr lang="es-EC" sz="1600" b="0" i="0" u="none" strike="noStrike">
                        <a:solidFill>
                          <a:schemeClr val="tx1"/>
                        </a:solidFill>
                        <a:effectLst/>
                        <a:latin typeface="Century Gothic" panose="020B0502020202020204" pitchFamily="34" charset="0"/>
                      </a:endParaRPr>
                    </a:p>
                  </a:txBody>
                  <a:tcPr marL="44450" marR="44450" marT="9525" marB="0" anchor="b"/>
                </a:tc>
                <a:tc>
                  <a:txBody>
                    <a:bodyPr/>
                    <a:lstStyle/>
                    <a:p>
                      <a:pPr algn="l" fontAlgn="b">
                        <a:lnSpc>
                          <a:spcPct val="115000"/>
                        </a:lnSpc>
                        <a:spcBef>
                          <a:spcPts val="0"/>
                        </a:spcBef>
                        <a:spcAft>
                          <a:spcPts val="0"/>
                        </a:spcAft>
                      </a:pPr>
                      <a:endParaRPr lang="es-EC" sz="1600" b="0" i="0" u="none" strike="noStrike">
                        <a:solidFill>
                          <a:schemeClr val="tx1"/>
                        </a:solidFill>
                        <a:effectLst/>
                        <a:latin typeface="Century Gothic" panose="020B0502020202020204" pitchFamily="34" charset="0"/>
                      </a:endParaRPr>
                    </a:p>
                  </a:txBody>
                  <a:tcPr marL="44450" marR="44450" marT="9525" marB="0" anchor="b"/>
                </a:tc>
                <a:tc>
                  <a:txBody>
                    <a:bodyPr/>
                    <a:lstStyle/>
                    <a:p>
                      <a:pPr algn="l" fontAlgn="b">
                        <a:lnSpc>
                          <a:spcPct val="115000"/>
                        </a:lnSpc>
                        <a:spcBef>
                          <a:spcPts val="0"/>
                        </a:spcBef>
                        <a:spcAft>
                          <a:spcPts val="0"/>
                        </a:spcAft>
                      </a:pPr>
                      <a:endParaRPr lang="es-EC" sz="1600" b="0" i="0" u="none" strike="noStrike" dirty="0">
                        <a:solidFill>
                          <a:schemeClr val="tx1"/>
                        </a:solidFill>
                        <a:effectLst/>
                        <a:latin typeface="Century Gothic" panose="020B0502020202020204" pitchFamily="34" charset="0"/>
                      </a:endParaRPr>
                    </a:p>
                  </a:txBody>
                  <a:tcPr marL="44450" marR="44450" marT="9525" marB="0" anchor="b"/>
                </a:tc>
                <a:extLst>
                  <a:ext uri="{0D108BD9-81ED-4DB2-BD59-A6C34878D82A}">
                    <a16:rowId xmlns:a16="http://schemas.microsoft.com/office/drawing/2014/main" val="1110974585"/>
                  </a:ext>
                </a:extLst>
              </a:tr>
            </a:tbl>
          </a:graphicData>
        </a:graphic>
      </p:graphicFrame>
      <p:pic>
        <p:nvPicPr>
          <p:cNvPr id="2" name="3 Imagen">
            <a:extLst>
              <a:ext uri="{FF2B5EF4-FFF2-40B4-BE49-F238E27FC236}">
                <a16:creationId xmlns:a16="http://schemas.microsoft.com/office/drawing/2014/main" id="{4F355FB0-8CEC-42D2-9660-1F9647F9DD9C}"/>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pic>
        <p:nvPicPr>
          <p:cNvPr id="1026" name="Picture 2" descr="https://attachment.outlook.live.net/owa/MSA%3Aferchuschiqui15%40hotmail.com/service.svc/s/GetAttachmentThumbnail?id=AQMkADAwATZiZmYAZC05ZjI0LTlkMzYtMDACLTAwCgBGAAAD%2FQrXtoPxs0mjNUVcJfl2%2BQcAzKmnNu9sUE%2BDsKjyoiuyKgAAAgEMAAAAzKmnNu9sUE%2BDsKjyoiuyKgAERcGcdwAAAAESABAAiinX8MHnzEW006xAlM0sqg%3D%3D&amp;thumbnailType=2&amp;owa=outlook.live.com&amp;scriptVer=2020082005.06&amp;isc=1&amp;X-OWA-CANARY=CJTUlUkD8UaQ03URtVUzGHD-iEoXT9gYvRTdl30P3SW-3YHTrNEQXcgreqeMOhCwZnd3UGrQ8sc.&amp;token=eyJhbGciOiJSUzI1NiIsImtpZCI6IjU2MzU4ODUyMzRCOTI1MkRERTAwNTc2NkQ5RDlGMjc2NTY1RjYzRTIiLCJ0eXAiOiJKV1QiLCJ4NXQiOiJWaldJVWpTNUpTM2VBRmRtMmRueWRsWmZZLUkifQ.eyJvcmlnaW4iOiJodHRwczovL291dGxvb2subGl2ZS5jb20iLCJ1YyI6IjVmNTM1OGRmNTM0MTQ4Mjk4MDdkNzc2ZWVkY2QyNjY3IiwidmVyIjoiRXhjaGFuZ2UuQ2FsbGJhY2suVjEiLCJhcHBjdHhzZW5kZXIiOiJPd2FEb3dubG9hZEA4NGRmOWU3Zi1lOWY2LTQwYWYtYjQzNS1hYWFhYWFhYWFhYWEiLCJpc3NyaW5nIjoiV1ciLCJhcHBjdHgiOiJ7XCJtc2V4Y2hwcm90XCI6XCJvd2FcIixcInByaW1hcnlzaWRcIjpcIlMtMS0yODI3LTQ0MjM2NS0yNjY5OTc2ODg2XCIsXCJwdWlkXCI6XCIxODk5OTQ1ODc3ODcxOTI2XCIsXCJvaWRcIjpcIjAwMDZiZmZkLTlmMjQtOWQzNi0wMDAwLTAwMDAwMDAwMDAwMFwiLFwic2NvcGVcIjpcIk93YURvd25sb2FkXCJ9IiwibmJmIjoxNTk5MDM0MDM2LCJleHAiOjE1OTkwMzQ2MzYsImlzcyI6IjAwMDAwMDAyLTAwMDAtMGZmMS1jZTAwLTAwMDAwMDAwMDAwMEA4NGRmOWU3Zi1lOWY2LTQwYWYtYjQzNS1hYWFhYWFhYWFhYWEiLCJhdWQiOiIwMDAwMDAwMi0wMDAwLTBmZjEtY2UwMC0wMDAwMDAwMDAwMDAvYXR0YWNobWVudC5vdXRsb29rLmxpdmUubmV0QDg0ZGY5ZTdmLWU5ZjYtNDBhZi1iNDM1LWFhYWFhYWFhYWFhYSIsImhhcHAiOiJvd2EifQ.R2ioguRewg_vh7OpaCKeNdsKlcMcLa98_dncBbxlU3UiH8scvdcNEW7Iduwvy4S6fmjMj-TKrWCdkA7zH7UdSdPpO143h0ciGE4XnUDfluD5afs50IHER_QX7ZhuoX9NFkrQJcWicM-Kp3-PjGbBfk6DTqrEavdAvyuob-bPAJTBnhBwjzxFSI6kCqIEZemelPiuGK4arBLuT_jFnzp5w11PHcDgwvWbtPwznbXTeUJ19huNW0S41JdV89qUyWgcNrGY5PKyzbppcAM_oXYSbiiLs0HlPZ3wFxczUnrGVwuLc2r0ncY-7n7cN7P3Oadnpy2o1CDa-P-0CBs3arCnog&amp;animation=true"/>
          <p:cNvPicPr>
            <a:picLocks noChangeAspect="1" noChangeArrowheads="1"/>
          </p:cNvPicPr>
          <p:nvPr/>
        </p:nvPicPr>
        <p:blipFill rotWithShape="1">
          <a:blip r:embed="rId3">
            <a:extLst>
              <a:ext uri="{28A0092B-C50C-407E-A947-70E740481C1C}">
                <a14:useLocalDpi xmlns:a14="http://schemas.microsoft.com/office/drawing/2010/main" val="0"/>
              </a:ext>
            </a:extLst>
          </a:blip>
          <a:srcRect l="33449" t="42987" r="25672" b="18633"/>
          <a:stretch/>
        </p:blipFill>
        <p:spPr bwMode="auto">
          <a:xfrm>
            <a:off x="1790163" y="4199963"/>
            <a:ext cx="5035639" cy="265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6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55998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2400" b="1" dirty="0">
                <a:latin typeface="Century Gothic" panose="020B0502020202020204" pitchFamily="34" charset="0"/>
              </a:rPr>
              <a:t>Capacidad</a:t>
            </a:r>
          </a:p>
        </p:txBody>
      </p:sp>
      <p:sp>
        <p:nvSpPr>
          <p:cNvPr id="6" name="Marcador de contenido 2"/>
          <p:cNvSpPr>
            <a:spLocks noGrp="1"/>
          </p:cNvSpPr>
          <p:nvPr>
            <p:ph idx="1"/>
          </p:nvPr>
        </p:nvSpPr>
        <p:spPr>
          <a:xfrm>
            <a:off x="838200" y="680842"/>
            <a:ext cx="10515600" cy="538971"/>
          </a:xfrm>
        </p:spPr>
        <p:txBody>
          <a:bodyPr>
            <a:noAutofit/>
          </a:bodyPr>
          <a:lstStyle/>
          <a:p>
            <a:pPr marL="0" indent="0" algn="just">
              <a:buNone/>
            </a:pPr>
            <a:r>
              <a:rPr lang="es-EC" sz="1600" dirty="0">
                <a:latin typeface="Century Gothic" panose="020B0502020202020204" pitchFamily="34" charset="0"/>
              </a:rPr>
              <a:t>Variables de capacidad de pago</a:t>
            </a:r>
          </a:p>
        </p:txBody>
      </p:sp>
      <p:pic>
        <p:nvPicPr>
          <p:cNvPr id="2" name="3 Imagen">
            <a:extLst>
              <a:ext uri="{FF2B5EF4-FFF2-40B4-BE49-F238E27FC236}">
                <a16:creationId xmlns:a16="http://schemas.microsoft.com/office/drawing/2014/main" id="{8047285A-1414-4E78-AAF1-067825A0D92A}"/>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pic>
        <p:nvPicPr>
          <p:cNvPr id="11" name="Imagen 10">
            <a:extLst>
              <a:ext uri="{FF2B5EF4-FFF2-40B4-BE49-F238E27FC236}">
                <a16:creationId xmlns:a16="http://schemas.microsoft.com/office/drawing/2014/main" id="{F9711E17-0A03-4DC6-B500-9A0A498D8E16}"/>
              </a:ext>
            </a:extLst>
          </p:cNvPr>
          <p:cNvPicPr>
            <a:picLocks noChangeAspect="1"/>
          </p:cNvPicPr>
          <p:nvPr/>
        </p:nvPicPr>
        <p:blipFill rotWithShape="1">
          <a:blip r:embed="rId3"/>
          <a:srcRect l="42566" t="35936" r="27826" b="15353"/>
          <a:stretch/>
        </p:blipFill>
        <p:spPr>
          <a:xfrm>
            <a:off x="3154018" y="1340671"/>
            <a:ext cx="5102086" cy="4836487"/>
          </a:xfrm>
          <a:prstGeom prst="rect">
            <a:avLst/>
          </a:prstGeom>
        </p:spPr>
      </p:pic>
      <p:sp>
        <p:nvSpPr>
          <p:cNvPr id="12" name="Hexágono 11">
            <a:extLst>
              <a:ext uri="{FF2B5EF4-FFF2-40B4-BE49-F238E27FC236}">
                <a16:creationId xmlns:a16="http://schemas.microsoft.com/office/drawing/2014/main" id="{8EBC7612-1992-4712-B2B4-36DB5346C663}"/>
              </a:ext>
            </a:extLst>
          </p:cNvPr>
          <p:cNvSpPr/>
          <p:nvPr/>
        </p:nvSpPr>
        <p:spPr>
          <a:xfrm>
            <a:off x="622851" y="1340671"/>
            <a:ext cx="2213113" cy="70016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TOTAL: 35 PUNTOS</a:t>
            </a:r>
          </a:p>
        </p:txBody>
      </p:sp>
    </p:spTree>
    <p:extLst>
      <p:ext uri="{BB962C8B-B14F-4D97-AF65-F5344CB8AC3E}">
        <p14:creationId xmlns:p14="http://schemas.microsoft.com/office/powerpoint/2010/main" val="242604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44624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2400" b="1" dirty="0">
                <a:latin typeface="Century Gothic" panose="020B0502020202020204" pitchFamily="34" charset="0"/>
              </a:rPr>
              <a:t>Carácter</a:t>
            </a:r>
          </a:p>
        </p:txBody>
      </p:sp>
      <p:sp>
        <p:nvSpPr>
          <p:cNvPr id="6" name="Marcador de contenido 2"/>
          <p:cNvSpPr>
            <a:spLocks noGrp="1"/>
          </p:cNvSpPr>
          <p:nvPr>
            <p:ph idx="1"/>
          </p:nvPr>
        </p:nvSpPr>
        <p:spPr>
          <a:xfrm>
            <a:off x="838200" y="680842"/>
            <a:ext cx="10515600" cy="538971"/>
          </a:xfrm>
        </p:spPr>
        <p:txBody>
          <a:bodyPr>
            <a:noAutofit/>
          </a:bodyPr>
          <a:lstStyle/>
          <a:p>
            <a:pPr marL="0" indent="0" algn="just">
              <a:buNone/>
            </a:pPr>
            <a:r>
              <a:rPr lang="es-EC" sz="1600" dirty="0">
                <a:latin typeface="Century Gothic" panose="020B0502020202020204" pitchFamily="34" charset="0"/>
              </a:rPr>
              <a:t>Variables de carácter</a:t>
            </a:r>
          </a:p>
        </p:txBody>
      </p:sp>
      <p:pic>
        <p:nvPicPr>
          <p:cNvPr id="2" name="3 Imagen">
            <a:extLst>
              <a:ext uri="{FF2B5EF4-FFF2-40B4-BE49-F238E27FC236}">
                <a16:creationId xmlns:a16="http://schemas.microsoft.com/office/drawing/2014/main" id="{8047285A-1414-4E78-AAF1-067825A0D92A}"/>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pic>
        <p:nvPicPr>
          <p:cNvPr id="5" name="Imagen 4">
            <a:extLst>
              <a:ext uri="{FF2B5EF4-FFF2-40B4-BE49-F238E27FC236}">
                <a16:creationId xmlns:a16="http://schemas.microsoft.com/office/drawing/2014/main" id="{F8E571EA-85A9-4896-9664-152126989C79}"/>
              </a:ext>
            </a:extLst>
          </p:cNvPr>
          <p:cNvPicPr>
            <a:picLocks noChangeAspect="1"/>
          </p:cNvPicPr>
          <p:nvPr/>
        </p:nvPicPr>
        <p:blipFill rotWithShape="1">
          <a:blip r:embed="rId3"/>
          <a:srcRect l="43152" t="35162" r="27717" b="15733"/>
          <a:stretch/>
        </p:blipFill>
        <p:spPr>
          <a:xfrm>
            <a:off x="3047625" y="1608953"/>
            <a:ext cx="4982817" cy="4449330"/>
          </a:xfrm>
          <a:prstGeom prst="rect">
            <a:avLst/>
          </a:prstGeom>
        </p:spPr>
      </p:pic>
      <p:sp>
        <p:nvSpPr>
          <p:cNvPr id="7" name="Hexágono 6">
            <a:extLst>
              <a:ext uri="{FF2B5EF4-FFF2-40B4-BE49-F238E27FC236}">
                <a16:creationId xmlns:a16="http://schemas.microsoft.com/office/drawing/2014/main" id="{8445F7DB-E46A-4FB5-AFF7-15626D80BBDC}"/>
              </a:ext>
            </a:extLst>
          </p:cNvPr>
          <p:cNvSpPr/>
          <p:nvPr/>
        </p:nvSpPr>
        <p:spPr>
          <a:xfrm>
            <a:off x="622851" y="1340671"/>
            <a:ext cx="2213113" cy="70016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TOTAL: 20 PUNTOS</a:t>
            </a:r>
          </a:p>
        </p:txBody>
      </p:sp>
    </p:spTree>
    <p:extLst>
      <p:ext uri="{BB962C8B-B14F-4D97-AF65-F5344CB8AC3E}">
        <p14:creationId xmlns:p14="http://schemas.microsoft.com/office/powerpoint/2010/main" val="365406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13327"/>
            <a:ext cx="12192000" cy="44624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2400" b="1" dirty="0">
                <a:latin typeface="Century Gothic" panose="020B0502020202020204" pitchFamily="34" charset="0"/>
              </a:rPr>
              <a:t>Capital</a:t>
            </a:r>
          </a:p>
        </p:txBody>
      </p:sp>
      <p:sp>
        <p:nvSpPr>
          <p:cNvPr id="6" name="Marcador de contenido 2"/>
          <p:cNvSpPr>
            <a:spLocks noGrp="1"/>
          </p:cNvSpPr>
          <p:nvPr>
            <p:ph idx="1"/>
          </p:nvPr>
        </p:nvSpPr>
        <p:spPr>
          <a:xfrm>
            <a:off x="838200" y="760355"/>
            <a:ext cx="10515600" cy="538971"/>
          </a:xfrm>
        </p:spPr>
        <p:txBody>
          <a:bodyPr>
            <a:noAutofit/>
          </a:bodyPr>
          <a:lstStyle/>
          <a:p>
            <a:pPr marL="0" indent="0" algn="just">
              <a:buNone/>
            </a:pPr>
            <a:r>
              <a:rPr lang="es-EC" sz="1600" dirty="0">
                <a:latin typeface="Century Gothic" panose="020B0502020202020204" pitchFamily="34" charset="0"/>
              </a:rPr>
              <a:t>Variables de capital</a:t>
            </a:r>
          </a:p>
        </p:txBody>
      </p:sp>
      <p:pic>
        <p:nvPicPr>
          <p:cNvPr id="2" name="3 Imagen">
            <a:extLst>
              <a:ext uri="{FF2B5EF4-FFF2-40B4-BE49-F238E27FC236}">
                <a16:creationId xmlns:a16="http://schemas.microsoft.com/office/drawing/2014/main" id="{8047285A-1414-4E78-AAF1-067825A0D92A}"/>
              </a:ext>
            </a:extLst>
          </p:cNvPr>
          <p:cNvPicPr/>
          <p:nvPr/>
        </p:nvPicPr>
        <p:blipFill>
          <a:blip r:embed="rId2"/>
          <a:srcRect l="24038" t="27137" r="21955" b="55555"/>
          <a:stretch>
            <a:fillRect/>
          </a:stretch>
        </p:blipFill>
        <p:spPr bwMode="auto">
          <a:xfrm>
            <a:off x="9891091" y="6341856"/>
            <a:ext cx="2329069" cy="516144"/>
          </a:xfrm>
          <a:prstGeom prst="rect">
            <a:avLst/>
          </a:prstGeom>
          <a:noFill/>
          <a:ln w="9525">
            <a:noFill/>
            <a:miter lim="800000"/>
            <a:headEnd/>
            <a:tailEnd/>
          </a:ln>
        </p:spPr>
      </p:pic>
      <p:pic>
        <p:nvPicPr>
          <p:cNvPr id="7" name="Imagen 6">
            <a:extLst>
              <a:ext uri="{FF2B5EF4-FFF2-40B4-BE49-F238E27FC236}">
                <a16:creationId xmlns:a16="http://schemas.microsoft.com/office/drawing/2014/main" id="{F0EB3392-F7C1-49A2-84A8-83AA2CFFDE09}"/>
              </a:ext>
            </a:extLst>
          </p:cNvPr>
          <p:cNvPicPr>
            <a:picLocks noChangeAspect="1"/>
          </p:cNvPicPr>
          <p:nvPr/>
        </p:nvPicPr>
        <p:blipFill rotWithShape="1">
          <a:blip r:embed="rId3"/>
          <a:srcRect l="42500" t="35562" r="22826" b="41754"/>
          <a:stretch/>
        </p:blipFill>
        <p:spPr>
          <a:xfrm>
            <a:off x="3649688" y="968991"/>
            <a:ext cx="4532244" cy="2132457"/>
          </a:xfrm>
          <a:prstGeom prst="rect">
            <a:avLst/>
          </a:prstGeom>
        </p:spPr>
      </p:pic>
      <p:sp>
        <p:nvSpPr>
          <p:cNvPr id="8" name="Título 1">
            <a:extLst>
              <a:ext uri="{FF2B5EF4-FFF2-40B4-BE49-F238E27FC236}">
                <a16:creationId xmlns:a16="http://schemas.microsoft.com/office/drawing/2014/main" id="{C76CA590-B0C7-4456-A453-9312EBBA46AE}"/>
              </a:ext>
            </a:extLst>
          </p:cNvPr>
          <p:cNvSpPr txBox="1">
            <a:spLocks/>
          </p:cNvSpPr>
          <p:nvPr/>
        </p:nvSpPr>
        <p:spPr>
          <a:xfrm>
            <a:off x="0" y="3265498"/>
            <a:ext cx="12192000" cy="44624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2400" b="1" dirty="0">
                <a:latin typeface="Century Gothic" panose="020B0502020202020204" pitchFamily="34" charset="0"/>
              </a:rPr>
              <a:t>Colateral</a:t>
            </a:r>
          </a:p>
        </p:txBody>
      </p:sp>
      <p:sp>
        <p:nvSpPr>
          <p:cNvPr id="9" name="Marcador de contenido 2">
            <a:extLst>
              <a:ext uri="{FF2B5EF4-FFF2-40B4-BE49-F238E27FC236}">
                <a16:creationId xmlns:a16="http://schemas.microsoft.com/office/drawing/2014/main" id="{6DB4AF9E-E853-4B3E-9CA9-31C92972F73C}"/>
              </a:ext>
            </a:extLst>
          </p:cNvPr>
          <p:cNvSpPr txBox="1">
            <a:spLocks/>
          </p:cNvSpPr>
          <p:nvPr/>
        </p:nvSpPr>
        <p:spPr>
          <a:xfrm>
            <a:off x="540026" y="3881236"/>
            <a:ext cx="10515600" cy="5389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C" sz="1600" dirty="0">
                <a:latin typeface="Century Gothic" panose="020B0502020202020204" pitchFamily="34" charset="0"/>
              </a:rPr>
              <a:t>Variables de colateral</a:t>
            </a:r>
          </a:p>
        </p:txBody>
      </p:sp>
      <p:pic>
        <p:nvPicPr>
          <p:cNvPr id="11" name="Imagen 10">
            <a:extLst>
              <a:ext uri="{FF2B5EF4-FFF2-40B4-BE49-F238E27FC236}">
                <a16:creationId xmlns:a16="http://schemas.microsoft.com/office/drawing/2014/main" id="{D36D886D-7578-4CF2-B9E3-069A4EFF89B5}"/>
              </a:ext>
            </a:extLst>
          </p:cNvPr>
          <p:cNvPicPr>
            <a:picLocks noChangeAspect="1"/>
          </p:cNvPicPr>
          <p:nvPr/>
        </p:nvPicPr>
        <p:blipFill rotWithShape="1">
          <a:blip r:embed="rId4"/>
          <a:srcRect l="43209" t="35018" r="28246" b="40095"/>
          <a:stretch/>
        </p:blipFill>
        <p:spPr>
          <a:xfrm>
            <a:off x="3649688" y="4515797"/>
            <a:ext cx="3993058" cy="1990961"/>
          </a:xfrm>
          <a:prstGeom prst="rect">
            <a:avLst/>
          </a:prstGeom>
        </p:spPr>
      </p:pic>
      <p:sp>
        <p:nvSpPr>
          <p:cNvPr id="13" name="Hexágono 12">
            <a:extLst>
              <a:ext uri="{FF2B5EF4-FFF2-40B4-BE49-F238E27FC236}">
                <a16:creationId xmlns:a16="http://schemas.microsoft.com/office/drawing/2014/main" id="{287BA1D5-CEF7-4A42-BF74-814AB9964C23}"/>
              </a:ext>
            </a:extLst>
          </p:cNvPr>
          <p:cNvSpPr/>
          <p:nvPr/>
        </p:nvSpPr>
        <p:spPr>
          <a:xfrm>
            <a:off x="622851" y="1340671"/>
            <a:ext cx="2213113" cy="70016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TOTAL: 20 PUNTOS</a:t>
            </a:r>
          </a:p>
        </p:txBody>
      </p:sp>
      <p:sp>
        <p:nvSpPr>
          <p:cNvPr id="15" name="Hexágono 14">
            <a:extLst>
              <a:ext uri="{FF2B5EF4-FFF2-40B4-BE49-F238E27FC236}">
                <a16:creationId xmlns:a16="http://schemas.microsoft.com/office/drawing/2014/main" id="{EBC45F1F-8AA8-4232-8787-FF91301B609F}"/>
              </a:ext>
            </a:extLst>
          </p:cNvPr>
          <p:cNvSpPr/>
          <p:nvPr/>
        </p:nvSpPr>
        <p:spPr>
          <a:xfrm>
            <a:off x="534980" y="4515797"/>
            <a:ext cx="2213113" cy="70016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TOTAL: 15 PUNTOS</a:t>
            </a:r>
          </a:p>
        </p:txBody>
      </p:sp>
    </p:spTree>
    <p:extLst>
      <p:ext uri="{BB962C8B-B14F-4D97-AF65-F5344CB8AC3E}">
        <p14:creationId xmlns:p14="http://schemas.microsoft.com/office/powerpoint/2010/main" val="301123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44624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2400" b="1" dirty="0">
                <a:latin typeface="Century Gothic" panose="020B0502020202020204" pitchFamily="34" charset="0"/>
              </a:rPr>
              <a:t>Condiciones</a:t>
            </a:r>
          </a:p>
        </p:txBody>
      </p:sp>
      <p:sp>
        <p:nvSpPr>
          <p:cNvPr id="6" name="Marcador de contenido 2"/>
          <p:cNvSpPr>
            <a:spLocks noGrp="1"/>
          </p:cNvSpPr>
          <p:nvPr>
            <p:ph idx="1"/>
          </p:nvPr>
        </p:nvSpPr>
        <p:spPr>
          <a:xfrm>
            <a:off x="838200" y="680842"/>
            <a:ext cx="10515600" cy="538971"/>
          </a:xfrm>
        </p:spPr>
        <p:txBody>
          <a:bodyPr>
            <a:noAutofit/>
          </a:bodyPr>
          <a:lstStyle/>
          <a:p>
            <a:pPr marL="0" indent="0" algn="just">
              <a:buNone/>
            </a:pPr>
            <a:r>
              <a:rPr lang="es-EC" sz="1600" dirty="0">
                <a:latin typeface="Century Gothic" panose="020B0502020202020204" pitchFamily="34" charset="0"/>
              </a:rPr>
              <a:t>Variables de condiciones</a:t>
            </a:r>
          </a:p>
        </p:txBody>
      </p:sp>
      <p:pic>
        <p:nvPicPr>
          <p:cNvPr id="2" name="3 Imagen">
            <a:extLst>
              <a:ext uri="{FF2B5EF4-FFF2-40B4-BE49-F238E27FC236}">
                <a16:creationId xmlns:a16="http://schemas.microsoft.com/office/drawing/2014/main" id="{8047285A-1414-4E78-AAF1-067825A0D92A}"/>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pic>
        <p:nvPicPr>
          <p:cNvPr id="7" name="Imagen 6">
            <a:extLst>
              <a:ext uri="{FF2B5EF4-FFF2-40B4-BE49-F238E27FC236}">
                <a16:creationId xmlns:a16="http://schemas.microsoft.com/office/drawing/2014/main" id="{AB6F5809-68B6-4214-89AD-4A97DB4C10CC}"/>
              </a:ext>
            </a:extLst>
          </p:cNvPr>
          <p:cNvPicPr>
            <a:picLocks noChangeAspect="1"/>
          </p:cNvPicPr>
          <p:nvPr/>
        </p:nvPicPr>
        <p:blipFill rotWithShape="1">
          <a:blip r:embed="rId3"/>
          <a:srcRect l="42391" t="35162" r="27500" b="26172"/>
          <a:stretch/>
        </p:blipFill>
        <p:spPr>
          <a:xfrm>
            <a:off x="2111202" y="1690753"/>
            <a:ext cx="7222434" cy="4568599"/>
          </a:xfrm>
          <a:prstGeom prst="rect">
            <a:avLst/>
          </a:prstGeom>
        </p:spPr>
      </p:pic>
      <p:sp>
        <p:nvSpPr>
          <p:cNvPr id="9" name="Hexágono 8">
            <a:extLst>
              <a:ext uri="{FF2B5EF4-FFF2-40B4-BE49-F238E27FC236}">
                <a16:creationId xmlns:a16="http://schemas.microsoft.com/office/drawing/2014/main" id="{8E8F5D4F-A889-4551-9F8E-26752B2ECD90}"/>
              </a:ext>
            </a:extLst>
          </p:cNvPr>
          <p:cNvSpPr/>
          <p:nvPr/>
        </p:nvSpPr>
        <p:spPr>
          <a:xfrm>
            <a:off x="622851" y="1340671"/>
            <a:ext cx="2213113" cy="700164"/>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TOTAL: 10 PUNTOS</a:t>
            </a:r>
          </a:p>
        </p:txBody>
      </p:sp>
    </p:spTree>
    <p:extLst>
      <p:ext uri="{BB962C8B-B14F-4D97-AF65-F5344CB8AC3E}">
        <p14:creationId xmlns:p14="http://schemas.microsoft.com/office/powerpoint/2010/main" val="357239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MODELO PROPUESTO DEL SCORING DE CRÉDITO</a:t>
            </a:r>
          </a:p>
        </p:txBody>
      </p:sp>
      <p:pic>
        <p:nvPicPr>
          <p:cNvPr id="2" name="3 Imagen">
            <a:extLst>
              <a:ext uri="{FF2B5EF4-FFF2-40B4-BE49-F238E27FC236}">
                <a16:creationId xmlns:a16="http://schemas.microsoft.com/office/drawing/2014/main" id="{E0F0C99D-D83F-4CC2-B48A-1CE82765F7AE}"/>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pic>
        <p:nvPicPr>
          <p:cNvPr id="9218" name="Picture 2" descr="7 formas sencillas para mejorar su puntaje de crédito - DataScoring |  Software Credito | Bogota">
            <a:hlinkClick r:id="rId3" action="ppaction://hlinkfile"/>
            <a:extLst>
              <a:ext uri="{FF2B5EF4-FFF2-40B4-BE49-F238E27FC236}">
                <a16:creationId xmlns:a16="http://schemas.microsoft.com/office/drawing/2014/main" id="{58CA5347-39C6-4A22-8332-3F57714591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624" t="15913" r="36846" b="-909"/>
          <a:stretch/>
        </p:blipFill>
        <p:spPr bwMode="auto">
          <a:xfrm>
            <a:off x="3505667" y="1748727"/>
            <a:ext cx="3101009" cy="38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3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CONCLUSIONES</a:t>
            </a:r>
          </a:p>
        </p:txBody>
      </p:sp>
      <p:sp>
        <p:nvSpPr>
          <p:cNvPr id="4" name="CuadroTexto 3">
            <a:extLst>
              <a:ext uri="{FF2B5EF4-FFF2-40B4-BE49-F238E27FC236}">
                <a16:creationId xmlns:a16="http://schemas.microsoft.com/office/drawing/2014/main" id="{A3297D35-F444-489E-94C0-9BF82203496F}"/>
              </a:ext>
            </a:extLst>
          </p:cNvPr>
          <p:cNvSpPr txBox="1"/>
          <p:nvPr/>
        </p:nvSpPr>
        <p:spPr>
          <a:xfrm>
            <a:off x="110684" y="822195"/>
            <a:ext cx="9250017" cy="923330"/>
          </a:xfrm>
          <a:prstGeom prst="rect">
            <a:avLst/>
          </a:prstGeom>
          <a:noFill/>
        </p:spPr>
        <p:txBody>
          <a:bodyPr wrap="square" rtlCol="0">
            <a:spAutoFit/>
          </a:bodyPr>
          <a:lstStyle/>
          <a:p>
            <a:r>
              <a:rPr lang="es-EC" sz="1800" b="1" dirty="0">
                <a:latin typeface="Century Gothic" panose="020B0502020202020204" pitchFamily="34" charset="0"/>
              </a:rPr>
              <a:t>Objetivo 1: Elaborar el marco teórico, referencial, legal y metodológico, que sirva de base para el desarrollo del Proyecto.</a:t>
            </a:r>
            <a:endParaRPr lang="es-EC" dirty="0"/>
          </a:p>
          <a:p>
            <a:endParaRPr lang="es-EC" dirty="0"/>
          </a:p>
        </p:txBody>
      </p:sp>
      <p:graphicFrame>
        <p:nvGraphicFramePr>
          <p:cNvPr id="7" name="Diagrama 6">
            <a:extLst>
              <a:ext uri="{FF2B5EF4-FFF2-40B4-BE49-F238E27FC236}">
                <a16:creationId xmlns:a16="http://schemas.microsoft.com/office/drawing/2014/main" id="{33FC1004-5590-4E31-A626-46D4D8D25EAE}"/>
              </a:ext>
            </a:extLst>
          </p:cNvPr>
          <p:cNvGraphicFramePr/>
          <p:nvPr>
            <p:extLst>
              <p:ext uri="{D42A27DB-BD31-4B8C-83A1-F6EECF244321}">
                <p14:modId xmlns:p14="http://schemas.microsoft.com/office/powerpoint/2010/main" val="561063292"/>
              </p:ext>
            </p:extLst>
          </p:nvPr>
        </p:nvGraphicFramePr>
        <p:xfrm>
          <a:off x="226967" y="1745525"/>
          <a:ext cx="10243557" cy="4822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3 Imagen">
            <a:extLst>
              <a:ext uri="{FF2B5EF4-FFF2-40B4-BE49-F238E27FC236}">
                <a16:creationId xmlns:a16="http://schemas.microsoft.com/office/drawing/2014/main" id="{E0F0C99D-D83F-4CC2-B48A-1CE82765F7AE}"/>
              </a:ext>
            </a:extLst>
          </p:cNvPr>
          <p:cNvPicPr/>
          <p:nvPr/>
        </p:nvPicPr>
        <p:blipFill>
          <a:blip r:embed="rId7"/>
          <a:srcRect l="24038" t="27137" r="21955" b="55555"/>
          <a:stretch>
            <a:fillRect/>
          </a:stretch>
        </p:blipFill>
        <p:spPr bwMode="auto">
          <a:xfrm>
            <a:off x="9862931" y="6341856"/>
            <a:ext cx="2329069" cy="516144"/>
          </a:xfrm>
          <a:prstGeom prst="rect">
            <a:avLst/>
          </a:prstGeom>
          <a:noFill/>
          <a:ln w="9525">
            <a:noFill/>
            <a:miter lim="800000"/>
            <a:headEnd/>
            <a:tailEnd/>
          </a:ln>
        </p:spPr>
      </p:pic>
    </p:spTree>
    <p:extLst>
      <p:ext uri="{BB962C8B-B14F-4D97-AF65-F5344CB8AC3E}">
        <p14:creationId xmlns:p14="http://schemas.microsoft.com/office/powerpoint/2010/main" val="13512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CONCLUSIONES</a:t>
            </a:r>
          </a:p>
        </p:txBody>
      </p:sp>
      <p:sp>
        <p:nvSpPr>
          <p:cNvPr id="4" name="CuadroTexto 3">
            <a:extLst>
              <a:ext uri="{FF2B5EF4-FFF2-40B4-BE49-F238E27FC236}">
                <a16:creationId xmlns:a16="http://schemas.microsoft.com/office/drawing/2014/main" id="{A3297D35-F444-489E-94C0-9BF82203496F}"/>
              </a:ext>
            </a:extLst>
          </p:cNvPr>
          <p:cNvSpPr txBox="1"/>
          <p:nvPr/>
        </p:nvSpPr>
        <p:spPr>
          <a:xfrm>
            <a:off x="0" y="807153"/>
            <a:ext cx="9250017" cy="923330"/>
          </a:xfrm>
          <a:prstGeom prst="rect">
            <a:avLst/>
          </a:prstGeom>
          <a:noFill/>
        </p:spPr>
        <p:txBody>
          <a:bodyPr wrap="square" rtlCol="0">
            <a:spAutoFit/>
          </a:bodyPr>
          <a:lstStyle/>
          <a:p>
            <a:pPr lvl="0" algn="just"/>
            <a:r>
              <a:rPr lang="es-EC" sz="1800" b="1" dirty="0">
                <a:latin typeface="Century Gothic" panose="020B0502020202020204" pitchFamily="34" charset="0"/>
              </a:rPr>
              <a:t>Objetivo 2: Establecer políticas para una adecuada gestión del riesgo crediticio en la COAC VISANDES, en cumplimiento a la normativa legal vigente.</a:t>
            </a:r>
          </a:p>
          <a:p>
            <a:endParaRPr lang="es-EC" dirty="0"/>
          </a:p>
        </p:txBody>
      </p:sp>
      <p:graphicFrame>
        <p:nvGraphicFramePr>
          <p:cNvPr id="7" name="Diagrama 6">
            <a:extLst>
              <a:ext uri="{FF2B5EF4-FFF2-40B4-BE49-F238E27FC236}">
                <a16:creationId xmlns:a16="http://schemas.microsoft.com/office/drawing/2014/main" id="{33FC1004-5590-4E31-A626-46D4D8D25EAE}"/>
              </a:ext>
            </a:extLst>
          </p:cNvPr>
          <p:cNvGraphicFramePr/>
          <p:nvPr>
            <p:extLst>
              <p:ext uri="{D42A27DB-BD31-4B8C-83A1-F6EECF244321}">
                <p14:modId xmlns:p14="http://schemas.microsoft.com/office/powerpoint/2010/main" val="3989166424"/>
              </p:ext>
            </p:extLst>
          </p:nvPr>
        </p:nvGraphicFramePr>
        <p:xfrm>
          <a:off x="0" y="1364107"/>
          <a:ext cx="11052312" cy="4822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a:extLst>
              <a:ext uri="{FF2B5EF4-FFF2-40B4-BE49-F238E27FC236}">
                <a16:creationId xmlns:a16="http://schemas.microsoft.com/office/drawing/2014/main" id="{494DEBD7-1BB1-4805-9E31-BBA39468AF0A}"/>
              </a:ext>
            </a:extLst>
          </p:cNvPr>
          <p:cNvGraphicFramePr/>
          <p:nvPr>
            <p:extLst>
              <p:ext uri="{D42A27DB-BD31-4B8C-83A1-F6EECF244321}">
                <p14:modId xmlns:p14="http://schemas.microsoft.com/office/powerpoint/2010/main" val="74116815"/>
              </p:ext>
            </p:extLst>
          </p:nvPr>
        </p:nvGraphicFramePr>
        <p:xfrm>
          <a:off x="-419099" y="2752921"/>
          <a:ext cx="5708374" cy="38327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Cerrar llave 2">
            <a:extLst>
              <a:ext uri="{FF2B5EF4-FFF2-40B4-BE49-F238E27FC236}">
                <a16:creationId xmlns:a16="http://schemas.microsoft.com/office/drawing/2014/main" id="{0E3FBEA7-F62A-43C6-8550-01689F9D1020}"/>
              </a:ext>
            </a:extLst>
          </p:cNvPr>
          <p:cNvSpPr/>
          <p:nvPr/>
        </p:nvSpPr>
        <p:spPr>
          <a:xfrm>
            <a:off x="3999642" y="3213997"/>
            <a:ext cx="520569" cy="320633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
        <p:nvSpPr>
          <p:cNvPr id="5" name="CuadroTexto 4">
            <a:extLst>
              <a:ext uri="{FF2B5EF4-FFF2-40B4-BE49-F238E27FC236}">
                <a16:creationId xmlns:a16="http://schemas.microsoft.com/office/drawing/2014/main" id="{0F7B1090-C531-4052-91C9-899D6A6CA64B}"/>
              </a:ext>
            </a:extLst>
          </p:cNvPr>
          <p:cNvSpPr txBox="1"/>
          <p:nvPr/>
        </p:nvSpPr>
        <p:spPr>
          <a:xfrm>
            <a:off x="8666922" y="3657600"/>
            <a:ext cx="2504661" cy="2319130"/>
          </a:xfrm>
          <a:prstGeom prst="rect">
            <a:avLst/>
          </a:prstGeom>
          <a:noFill/>
        </p:spPr>
        <p:txBody>
          <a:bodyPr wrap="square" rtlCol="0">
            <a:spAutoFit/>
          </a:bodyPr>
          <a:lstStyle/>
          <a:p>
            <a:endParaRPr lang="es-EC" dirty="0"/>
          </a:p>
        </p:txBody>
      </p:sp>
      <p:pic>
        <p:nvPicPr>
          <p:cNvPr id="10" name="3 Imagen">
            <a:extLst>
              <a:ext uri="{FF2B5EF4-FFF2-40B4-BE49-F238E27FC236}">
                <a16:creationId xmlns:a16="http://schemas.microsoft.com/office/drawing/2014/main" id="{7CBEA975-E511-414D-8BBC-136E7545E299}"/>
              </a:ext>
            </a:extLst>
          </p:cNvPr>
          <p:cNvPicPr/>
          <p:nvPr/>
        </p:nvPicPr>
        <p:blipFill>
          <a:blip r:embed="rId12"/>
          <a:srcRect l="24038" t="27137" r="21955" b="55555"/>
          <a:stretch>
            <a:fillRect/>
          </a:stretch>
        </p:blipFill>
        <p:spPr bwMode="auto">
          <a:xfrm>
            <a:off x="9862931" y="6341856"/>
            <a:ext cx="2329069" cy="516144"/>
          </a:xfrm>
          <a:prstGeom prst="rect">
            <a:avLst/>
          </a:prstGeom>
          <a:noFill/>
          <a:ln w="9525">
            <a:noFill/>
            <a:miter lim="800000"/>
            <a:headEnd/>
            <a:tailEnd/>
          </a:ln>
        </p:spPr>
      </p:pic>
      <p:grpSp>
        <p:nvGrpSpPr>
          <p:cNvPr id="11" name="Google Shape;1008;p35"/>
          <p:cNvGrpSpPr/>
          <p:nvPr/>
        </p:nvGrpSpPr>
        <p:grpSpPr>
          <a:xfrm>
            <a:off x="4533363" y="3710394"/>
            <a:ext cx="4906851" cy="1901985"/>
            <a:chOff x="2941700" y="3030850"/>
            <a:chExt cx="3172025" cy="656075"/>
          </a:xfrm>
        </p:grpSpPr>
        <p:grpSp>
          <p:nvGrpSpPr>
            <p:cNvPr id="12" name="Google Shape;1009;p35"/>
            <p:cNvGrpSpPr/>
            <p:nvPr/>
          </p:nvGrpSpPr>
          <p:grpSpPr>
            <a:xfrm>
              <a:off x="3035625" y="3030850"/>
              <a:ext cx="3078100" cy="656075"/>
              <a:chOff x="3035625" y="3030850"/>
              <a:chExt cx="3078100" cy="656075"/>
            </a:xfrm>
          </p:grpSpPr>
          <p:sp>
            <p:nvSpPr>
              <p:cNvPr id="14" name="Google Shape;1011;p35"/>
              <p:cNvSpPr/>
              <p:nvPr/>
            </p:nvSpPr>
            <p:spPr>
              <a:xfrm>
                <a:off x="3490975" y="3030850"/>
                <a:ext cx="2622750" cy="656075"/>
              </a:xfrm>
              <a:custGeom>
                <a:avLst/>
                <a:gdLst/>
                <a:ahLst/>
                <a:cxnLst/>
                <a:rect l="l" t="t" r="r" b="b"/>
                <a:pathLst>
                  <a:path w="87298" h="26243" extrusionOk="0">
                    <a:moveTo>
                      <a:pt x="14979" y="1"/>
                    </a:moveTo>
                    <a:cubicBezTo>
                      <a:pt x="6704" y="1"/>
                      <a:pt x="1" y="6704"/>
                      <a:pt x="1" y="14979"/>
                    </a:cubicBezTo>
                    <a:lnTo>
                      <a:pt x="1" y="26242"/>
                    </a:lnTo>
                    <a:lnTo>
                      <a:pt x="78356" y="26242"/>
                    </a:lnTo>
                    <a:lnTo>
                      <a:pt x="87297" y="13407"/>
                    </a:lnTo>
                    <a:lnTo>
                      <a:pt x="78356" y="1"/>
                    </a:ln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274300" bIns="137150" anchor="ctr" anchorCtr="0">
                <a:noAutofit/>
              </a:bodyPr>
              <a:lstStyle/>
              <a:p>
                <a:pPr algn="ctr"/>
                <a:r>
                  <a:rPr lang="es-EC" sz="1400" dirty="0">
                    <a:latin typeface="Century Gothic" panose="020B0502020202020204" pitchFamily="34" charset="0"/>
                  </a:rPr>
                  <a:t>Contribuyen a minimizar los riesgos y permiten mejorar los procesos de las cooperativas, para que sean competitivas en el mercado y afiancen su permanencia en el tiempo.</a:t>
                </a:r>
              </a:p>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sp>
            <p:nvSpPr>
              <p:cNvPr id="15" name="Google Shape;1012;p35"/>
              <p:cNvSpPr/>
              <p:nvPr/>
            </p:nvSpPr>
            <p:spPr>
              <a:xfrm>
                <a:off x="3035625" y="3030850"/>
                <a:ext cx="3078100" cy="656075"/>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014;p35"/>
            <p:cNvSpPr/>
            <p:nvPr/>
          </p:nvSpPr>
          <p:spPr>
            <a:xfrm>
              <a:off x="2941700" y="3257850"/>
              <a:ext cx="195749" cy="303323"/>
            </a:xfrm>
            <a:custGeom>
              <a:avLst/>
              <a:gdLst/>
              <a:ahLst/>
              <a:cxnLst/>
              <a:rect l="l" t="t" r="r" b="b"/>
              <a:pathLst>
                <a:path w="6478" h="10038" extrusionOk="0">
                  <a:moveTo>
                    <a:pt x="3239" y="583"/>
                  </a:moveTo>
                  <a:cubicBezTo>
                    <a:pt x="3727" y="583"/>
                    <a:pt x="4120" y="976"/>
                    <a:pt x="4120" y="1465"/>
                  </a:cubicBezTo>
                  <a:lnTo>
                    <a:pt x="4120" y="1762"/>
                  </a:lnTo>
                  <a:lnTo>
                    <a:pt x="5001" y="1762"/>
                  </a:lnTo>
                  <a:cubicBezTo>
                    <a:pt x="5489" y="1762"/>
                    <a:pt x="5882" y="2155"/>
                    <a:pt x="5882" y="2643"/>
                  </a:cubicBezTo>
                  <a:lnTo>
                    <a:pt x="5882" y="2953"/>
                  </a:lnTo>
                  <a:lnTo>
                    <a:pt x="584" y="2953"/>
                  </a:lnTo>
                  <a:lnTo>
                    <a:pt x="584" y="2643"/>
                  </a:lnTo>
                  <a:cubicBezTo>
                    <a:pt x="584" y="2155"/>
                    <a:pt x="989" y="1762"/>
                    <a:pt x="1465" y="1762"/>
                  </a:cubicBezTo>
                  <a:lnTo>
                    <a:pt x="2358" y="1762"/>
                  </a:lnTo>
                  <a:lnTo>
                    <a:pt x="2358" y="1465"/>
                  </a:lnTo>
                  <a:cubicBezTo>
                    <a:pt x="2358" y="976"/>
                    <a:pt x="2751" y="583"/>
                    <a:pt x="3239" y="583"/>
                  </a:cubicBezTo>
                  <a:close/>
                  <a:moveTo>
                    <a:pt x="5882" y="3548"/>
                  </a:moveTo>
                  <a:lnTo>
                    <a:pt x="5882" y="6489"/>
                  </a:lnTo>
                  <a:lnTo>
                    <a:pt x="584" y="6489"/>
                  </a:lnTo>
                  <a:lnTo>
                    <a:pt x="584" y="3548"/>
                  </a:lnTo>
                  <a:close/>
                  <a:moveTo>
                    <a:pt x="5882" y="7072"/>
                  </a:moveTo>
                  <a:lnTo>
                    <a:pt x="5882" y="7370"/>
                  </a:lnTo>
                  <a:cubicBezTo>
                    <a:pt x="5882" y="7858"/>
                    <a:pt x="5477" y="8275"/>
                    <a:pt x="5001" y="8275"/>
                  </a:cubicBezTo>
                  <a:lnTo>
                    <a:pt x="3525" y="8275"/>
                  </a:lnTo>
                  <a:lnTo>
                    <a:pt x="3525" y="8858"/>
                  </a:lnTo>
                  <a:lnTo>
                    <a:pt x="2941" y="8858"/>
                  </a:lnTo>
                  <a:lnTo>
                    <a:pt x="2941" y="8275"/>
                  </a:lnTo>
                  <a:lnTo>
                    <a:pt x="1465" y="8275"/>
                  </a:lnTo>
                  <a:cubicBezTo>
                    <a:pt x="989" y="8275"/>
                    <a:pt x="584" y="7858"/>
                    <a:pt x="584" y="7370"/>
                  </a:cubicBezTo>
                  <a:lnTo>
                    <a:pt x="584" y="7072"/>
                  </a:lnTo>
                  <a:close/>
                  <a:moveTo>
                    <a:pt x="3239" y="0"/>
                  </a:moveTo>
                  <a:cubicBezTo>
                    <a:pt x="2525" y="0"/>
                    <a:pt x="1929" y="500"/>
                    <a:pt x="1798" y="1167"/>
                  </a:cubicBezTo>
                  <a:lnTo>
                    <a:pt x="1465" y="1167"/>
                  </a:lnTo>
                  <a:cubicBezTo>
                    <a:pt x="655" y="1167"/>
                    <a:pt x="1" y="1834"/>
                    <a:pt x="1" y="2643"/>
                  </a:cubicBezTo>
                  <a:lnTo>
                    <a:pt x="1" y="7370"/>
                  </a:lnTo>
                  <a:cubicBezTo>
                    <a:pt x="1" y="8180"/>
                    <a:pt x="655" y="8858"/>
                    <a:pt x="1465" y="8858"/>
                  </a:cubicBezTo>
                  <a:lnTo>
                    <a:pt x="2358" y="8858"/>
                  </a:lnTo>
                  <a:lnTo>
                    <a:pt x="2358" y="9454"/>
                  </a:lnTo>
                  <a:lnTo>
                    <a:pt x="2941" y="9454"/>
                  </a:lnTo>
                  <a:lnTo>
                    <a:pt x="2941" y="10037"/>
                  </a:lnTo>
                  <a:lnTo>
                    <a:pt x="3525" y="10037"/>
                  </a:lnTo>
                  <a:lnTo>
                    <a:pt x="3525" y="9454"/>
                  </a:lnTo>
                  <a:lnTo>
                    <a:pt x="4120" y="9454"/>
                  </a:lnTo>
                  <a:lnTo>
                    <a:pt x="4120" y="8858"/>
                  </a:lnTo>
                  <a:lnTo>
                    <a:pt x="5001" y="8858"/>
                  </a:lnTo>
                  <a:cubicBezTo>
                    <a:pt x="5811" y="8858"/>
                    <a:pt x="6478" y="8180"/>
                    <a:pt x="6478" y="7370"/>
                  </a:cubicBezTo>
                  <a:lnTo>
                    <a:pt x="6478" y="2643"/>
                  </a:lnTo>
                  <a:cubicBezTo>
                    <a:pt x="6478" y="1834"/>
                    <a:pt x="5811" y="1167"/>
                    <a:pt x="5001" y="1167"/>
                  </a:cubicBezTo>
                  <a:lnTo>
                    <a:pt x="4680" y="1167"/>
                  </a:lnTo>
                  <a:cubicBezTo>
                    <a:pt x="4537" y="500"/>
                    <a:pt x="3942" y="0"/>
                    <a:pt x="3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540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4517"/>
            <a:ext cx="12192000" cy="726696"/>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solidFill>
                  <a:schemeClr val="bg1"/>
                </a:solidFill>
                <a:latin typeface="Century Gothic" panose="020B0502020202020204" pitchFamily="34" charset="0"/>
              </a:rPr>
              <a:t>COAC. VISIÓN DE LOS ANDES</a:t>
            </a:r>
          </a:p>
        </p:txBody>
      </p:sp>
      <p:pic>
        <p:nvPicPr>
          <p:cNvPr id="8" name="31D0A921-3106-47C1-9F97-1AD95B96EE15" descr="cid:A5C97C55-0EEA-4DE3-8761-D0C495253C30">
            <a:extLst>
              <a:ext uri="{FF2B5EF4-FFF2-40B4-BE49-F238E27FC236}">
                <a16:creationId xmlns:a16="http://schemas.microsoft.com/office/drawing/2014/main" id="{00000000-0008-0000-0100-000002000000}"/>
              </a:ext>
            </a:extLst>
          </p:cNvPr>
          <p:cNvPicPr/>
          <p:nvPr/>
        </p:nvPicPr>
        <p:blipFill>
          <a:blip r:embed="rId3" r:link="rId4" cstate="print"/>
          <a:srcRect/>
          <a:stretch>
            <a:fillRect/>
          </a:stretch>
        </p:blipFill>
        <p:spPr bwMode="auto">
          <a:xfrm>
            <a:off x="437882" y="1039451"/>
            <a:ext cx="2137130" cy="561673"/>
          </a:xfrm>
          <a:prstGeom prst="rect">
            <a:avLst/>
          </a:prstGeom>
          <a:noFill/>
          <a:ln w="9525">
            <a:noFill/>
            <a:miter lim="800000"/>
            <a:headEnd/>
            <a:tailEnd/>
          </a:ln>
        </p:spPr>
      </p:pic>
      <p:sp>
        <p:nvSpPr>
          <p:cNvPr id="7" name="6 CuadroTexto"/>
          <p:cNvSpPr txBox="1"/>
          <p:nvPr/>
        </p:nvSpPr>
        <p:spPr>
          <a:xfrm>
            <a:off x="0" y="2321914"/>
            <a:ext cx="1760561" cy="382138"/>
          </a:xfrm>
          <a:prstGeom prst="rect">
            <a:avLst/>
          </a:prstGeom>
          <a:noFill/>
        </p:spPr>
        <p:txBody>
          <a:bodyPr wrap="square" rtlCol="0">
            <a:spAutoFit/>
          </a:bodyPr>
          <a:lstStyle/>
          <a:p>
            <a:pPr algn="ctr"/>
            <a:r>
              <a:rPr lang="es-EC" b="1" dirty="0">
                <a:latin typeface="Century Gothic" panose="020B0502020202020204" pitchFamily="34" charset="0"/>
              </a:rPr>
              <a:t>2010</a:t>
            </a:r>
          </a:p>
        </p:txBody>
      </p:sp>
      <p:graphicFrame>
        <p:nvGraphicFramePr>
          <p:cNvPr id="11" name="Marcador de contenido 3"/>
          <p:cNvGraphicFramePr>
            <a:graphicFrameLocks noGrp="1"/>
          </p:cNvGraphicFramePr>
          <p:nvPr>
            <p:ph idx="1"/>
            <p:extLst>
              <p:ext uri="{D42A27DB-BD31-4B8C-83A1-F6EECF244321}">
                <p14:modId xmlns:p14="http://schemas.microsoft.com/office/powerpoint/2010/main" val="2325006911"/>
              </p:ext>
            </p:extLst>
          </p:nvPr>
        </p:nvGraphicFramePr>
        <p:xfrm>
          <a:off x="-518863" y="1014935"/>
          <a:ext cx="11260777" cy="33782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3 Imagen">
            <a:extLst>
              <a:ext uri="{FF2B5EF4-FFF2-40B4-BE49-F238E27FC236}">
                <a16:creationId xmlns:a16="http://schemas.microsoft.com/office/drawing/2014/main" id="{D8E1E4DE-AD0D-489F-B383-B90EC6A51EB2}"/>
              </a:ext>
            </a:extLst>
          </p:cNvPr>
          <p:cNvPicPr/>
          <p:nvPr/>
        </p:nvPicPr>
        <p:blipFill>
          <a:blip r:embed="rId10"/>
          <a:srcRect l="24038" t="27137" r="21955" b="55555"/>
          <a:stretch>
            <a:fillRect/>
          </a:stretch>
        </p:blipFill>
        <p:spPr bwMode="auto">
          <a:xfrm>
            <a:off x="9862931" y="6341856"/>
            <a:ext cx="2329069" cy="516144"/>
          </a:xfrm>
          <a:prstGeom prst="rect">
            <a:avLst/>
          </a:prstGeom>
          <a:noFill/>
          <a:ln w="9525">
            <a:noFill/>
            <a:miter lim="800000"/>
            <a:headEnd/>
            <a:tailEnd/>
          </a:ln>
        </p:spPr>
      </p:pic>
      <p:graphicFrame>
        <p:nvGraphicFramePr>
          <p:cNvPr id="3" name="8 Diagrama">
            <a:extLst>
              <a:ext uri="{FF2B5EF4-FFF2-40B4-BE49-F238E27FC236}">
                <a16:creationId xmlns:a16="http://schemas.microsoft.com/office/drawing/2014/main" id="{65328BFB-7531-48E2-8C9D-99C3BF7DADFD}"/>
              </a:ext>
            </a:extLst>
          </p:cNvPr>
          <p:cNvGraphicFramePr/>
          <p:nvPr>
            <p:extLst>
              <p:ext uri="{D42A27DB-BD31-4B8C-83A1-F6EECF244321}">
                <p14:modId xmlns:p14="http://schemas.microsoft.com/office/powerpoint/2010/main" val="2397837304"/>
              </p:ext>
            </p:extLst>
          </p:nvPr>
        </p:nvGraphicFramePr>
        <p:xfrm>
          <a:off x="5162331" y="4919883"/>
          <a:ext cx="3875651" cy="184867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8 Diagrama">
            <a:extLst>
              <a:ext uri="{FF2B5EF4-FFF2-40B4-BE49-F238E27FC236}">
                <a16:creationId xmlns:a16="http://schemas.microsoft.com/office/drawing/2014/main" id="{65328BFB-7531-48E2-8C9D-99C3BF7DADFD}"/>
              </a:ext>
            </a:extLst>
          </p:cNvPr>
          <p:cNvGraphicFramePr/>
          <p:nvPr>
            <p:extLst>
              <p:ext uri="{D42A27DB-BD31-4B8C-83A1-F6EECF244321}">
                <p14:modId xmlns:p14="http://schemas.microsoft.com/office/powerpoint/2010/main" val="2799734776"/>
              </p:ext>
            </p:extLst>
          </p:nvPr>
        </p:nvGraphicFramePr>
        <p:xfrm>
          <a:off x="630653" y="4876800"/>
          <a:ext cx="4166727" cy="256185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935170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CONCLUSIONES</a:t>
            </a:r>
          </a:p>
        </p:txBody>
      </p:sp>
      <p:sp>
        <p:nvSpPr>
          <p:cNvPr id="4" name="CuadroTexto 3">
            <a:extLst>
              <a:ext uri="{FF2B5EF4-FFF2-40B4-BE49-F238E27FC236}">
                <a16:creationId xmlns:a16="http://schemas.microsoft.com/office/drawing/2014/main" id="{A3297D35-F444-489E-94C0-9BF82203496F}"/>
              </a:ext>
            </a:extLst>
          </p:cNvPr>
          <p:cNvSpPr txBox="1"/>
          <p:nvPr/>
        </p:nvSpPr>
        <p:spPr>
          <a:xfrm>
            <a:off x="136442" y="886589"/>
            <a:ext cx="9250017" cy="923330"/>
          </a:xfrm>
          <a:prstGeom prst="rect">
            <a:avLst/>
          </a:prstGeom>
          <a:noFill/>
        </p:spPr>
        <p:txBody>
          <a:bodyPr wrap="square" rtlCol="0">
            <a:spAutoFit/>
          </a:bodyPr>
          <a:lstStyle/>
          <a:p>
            <a:pPr lvl="0" algn="just"/>
            <a:r>
              <a:rPr lang="es-EC" sz="1800" b="1" dirty="0">
                <a:latin typeface="Century Gothic" panose="020B0502020202020204" pitchFamily="34" charset="0"/>
              </a:rPr>
              <a:t>Objetivo 3: Revisar el proceso de microcrédito a fin de estandarizar los lineamientos de la COAC VISANDES. </a:t>
            </a:r>
          </a:p>
          <a:p>
            <a:endParaRPr lang="es-EC" dirty="0"/>
          </a:p>
        </p:txBody>
      </p:sp>
      <p:graphicFrame>
        <p:nvGraphicFramePr>
          <p:cNvPr id="7" name="Diagrama 6">
            <a:extLst>
              <a:ext uri="{FF2B5EF4-FFF2-40B4-BE49-F238E27FC236}">
                <a16:creationId xmlns:a16="http://schemas.microsoft.com/office/drawing/2014/main" id="{33FC1004-5590-4E31-A626-46D4D8D25EAE}"/>
              </a:ext>
            </a:extLst>
          </p:cNvPr>
          <p:cNvGraphicFramePr/>
          <p:nvPr>
            <p:extLst>
              <p:ext uri="{D42A27DB-BD31-4B8C-83A1-F6EECF244321}">
                <p14:modId xmlns:p14="http://schemas.microsoft.com/office/powerpoint/2010/main" val="585982281"/>
              </p:ext>
            </p:extLst>
          </p:nvPr>
        </p:nvGraphicFramePr>
        <p:xfrm>
          <a:off x="136442" y="1277858"/>
          <a:ext cx="10678989" cy="4822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3 Imagen">
            <a:extLst>
              <a:ext uri="{FF2B5EF4-FFF2-40B4-BE49-F238E27FC236}">
                <a16:creationId xmlns:a16="http://schemas.microsoft.com/office/drawing/2014/main" id="{DA6C2573-00B8-4424-B683-D5BE4E57A0E5}"/>
              </a:ext>
            </a:extLst>
          </p:cNvPr>
          <p:cNvPicPr/>
          <p:nvPr/>
        </p:nvPicPr>
        <p:blipFill>
          <a:blip r:embed="rId7"/>
          <a:srcRect l="24038" t="27137" r="21955" b="55555"/>
          <a:stretch>
            <a:fillRect/>
          </a:stretch>
        </p:blipFill>
        <p:spPr bwMode="auto">
          <a:xfrm>
            <a:off x="9862931" y="6341856"/>
            <a:ext cx="2329069" cy="516144"/>
          </a:xfrm>
          <a:prstGeom prst="rect">
            <a:avLst/>
          </a:prstGeom>
          <a:noFill/>
          <a:ln w="9525">
            <a:noFill/>
            <a:miter lim="800000"/>
            <a:headEnd/>
            <a:tailEnd/>
          </a:ln>
        </p:spPr>
      </p:pic>
    </p:spTree>
    <p:extLst>
      <p:ext uri="{BB962C8B-B14F-4D97-AF65-F5344CB8AC3E}">
        <p14:creationId xmlns:p14="http://schemas.microsoft.com/office/powerpoint/2010/main" val="1672198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CONCLUSIONES</a:t>
            </a:r>
          </a:p>
        </p:txBody>
      </p:sp>
      <p:sp>
        <p:nvSpPr>
          <p:cNvPr id="4" name="CuadroTexto 3">
            <a:extLst>
              <a:ext uri="{FF2B5EF4-FFF2-40B4-BE49-F238E27FC236}">
                <a16:creationId xmlns:a16="http://schemas.microsoft.com/office/drawing/2014/main" id="{A3297D35-F444-489E-94C0-9BF82203496F}"/>
              </a:ext>
            </a:extLst>
          </p:cNvPr>
          <p:cNvSpPr txBox="1"/>
          <p:nvPr/>
        </p:nvSpPr>
        <p:spPr>
          <a:xfrm>
            <a:off x="97805" y="726696"/>
            <a:ext cx="9250017" cy="923330"/>
          </a:xfrm>
          <a:prstGeom prst="rect">
            <a:avLst/>
          </a:prstGeom>
          <a:noFill/>
        </p:spPr>
        <p:txBody>
          <a:bodyPr wrap="square" rtlCol="0">
            <a:spAutoFit/>
          </a:bodyPr>
          <a:lstStyle/>
          <a:p>
            <a:pPr lvl="0" algn="just"/>
            <a:r>
              <a:rPr lang="es-EC" sz="1800" b="1" dirty="0">
                <a:latin typeface="Century Gothic" panose="020B0502020202020204" pitchFamily="34" charset="0"/>
              </a:rPr>
              <a:t>Objetivo 4: Elaborar el scoring de crédito aplicado al segmento de microcrédito de la COAC VISANDES.</a:t>
            </a:r>
          </a:p>
          <a:p>
            <a:endParaRPr lang="es-EC" dirty="0"/>
          </a:p>
        </p:txBody>
      </p:sp>
      <p:graphicFrame>
        <p:nvGraphicFramePr>
          <p:cNvPr id="7" name="Diagrama 6">
            <a:extLst>
              <a:ext uri="{FF2B5EF4-FFF2-40B4-BE49-F238E27FC236}">
                <a16:creationId xmlns:a16="http://schemas.microsoft.com/office/drawing/2014/main" id="{33FC1004-5590-4E31-A626-46D4D8D25EAE}"/>
              </a:ext>
            </a:extLst>
          </p:cNvPr>
          <p:cNvGraphicFramePr/>
          <p:nvPr>
            <p:extLst>
              <p:ext uri="{D42A27DB-BD31-4B8C-83A1-F6EECF244321}">
                <p14:modId xmlns:p14="http://schemas.microsoft.com/office/powerpoint/2010/main" val="1637276389"/>
              </p:ext>
            </p:extLst>
          </p:nvPr>
        </p:nvGraphicFramePr>
        <p:xfrm>
          <a:off x="97805" y="1505248"/>
          <a:ext cx="11052312" cy="4822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3 Imagen">
            <a:extLst>
              <a:ext uri="{FF2B5EF4-FFF2-40B4-BE49-F238E27FC236}">
                <a16:creationId xmlns:a16="http://schemas.microsoft.com/office/drawing/2014/main" id="{DA6C2573-00B8-4424-B683-D5BE4E57A0E5}"/>
              </a:ext>
            </a:extLst>
          </p:cNvPr>
          <p:cNvPicPr/>
          <p:nvPr/>
        </p:nvPicPr>
        <p:blipFill>
          <a:blip r:embed="rId7"/>
          <a:srcRect l="24038" t="27137" r="21955" b="55555"/>
          <a:stretch>
            <a:fillRect/>
          </a:stretch>
        </p:blipFill>
        <p:spPr bwMode="auto">
          <a:xfrm>
            <a:off x="9862931" y="6341856"/>
            <a:ext cx="2329069" cy="516144"/>
          </a:xfrm>
          <a:prstGeom prst="rect">
            <a:avLst/>
          </a:prstGeom>
          <a:noFill/>
          <a:ln w="9525">
            <a:noFill/>
            <a:miter lim="800000"/>
            <a:headEnd/>
            <a:tailEnd/>
          </a:ln>
        </p:spPr>
      </p:pic>
    </p:spTree>
    <p:extLst>
      <p:ext uri="{BB962C8B-B14F-4D97-AF65-F5344CB8AC3E}">
        <p14:creationId xmlns:p14="http://schemas.microsoft.com/office/powerpoint/2010/main" val="387795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RECOMENDACIONES</a:t>
            </a:r>
          </a:p>
        </p:txBody>
      </p:sp>
      <p:pic>
        <p:nvPicPr>
          <p:cNvPr id="2" name="3 Imagen">
            <a:extLst>
              <a:ext uri="{FF2B5EF4-FFF2-40B4-BE49-F238E27FC236}">
                <a16:creationId xmlns:a16="http://schemas.microsoft.com/office/drawing/2014/main" id="{B454C401-D30E-492F-8B48-FD8484E1832D}"/>
              </a:ext>
            </a:extLst>
          </p:cNvPr>
          <p:cNvPicPr/>
          <p:nvPr/>
        </p:nvPicPr>
        <p:blipFill>
          <a:blip r:embed="rId2"/>
          <a:srcRect l="24038" t="27137" r="21955" b="55555"/>
          <a:stretch>
            <a:fillRect/>
          </a:stretch>
        </p:blipFill>
        <p:spPr bwMode="auto">
          <a:xfrm>
            <a:off x="9650897" y="6327567"/>
            <a:ext cx="2329069" cy="516144"/>
          </a:xfrm>
          <a:prstGeom prst="rect">
            <a:avLst/>
          </a:prstGeom>
          <a:noFill/>
          <a:ln w="9525">
            <a:noFill/>
            <a:miter lim="800000"/>
            <a:headEnd/>
            <a:tailEnd/>
          </a:ln>
        </p:spPr>
      </p:pic>
      <p:sp>
        <p:nvSpPr>
          <p:cNvPr id="7" name="Google Shape;832;p32"/>
          <p:cNvSpPr/>
          <p:nvPr/>
        </p:nvSpPr>
        <p:spPr>
          <a:xfrm>
            <a:off x="244696" y="824248"/>
            <a:ext cx="9406199" cy="172138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chemeClr val="accent2">
              <a:lumMod val="20000"/>
              <a:lumOff val="80000"/>
            </a:schemeClr>
          </a:solidFill>
          <a:ln>
            <a:noFill/>
          </a:ln>
        </p:spPr>
        <p:txBody>
          <a:bodyPr spcFirstLastPara="1" wrap="square" lIns="731500" tIns="91425" rIns="274300" bIns="91425" anchor="ctr" anchorCtr="0">
            <a:noAutofit/>
          </a:bodyPr>
          <a:lstStyle/>
          <a:p>
            <a:pPr lvl="0" algn="just"/>
            <a:r>
              <a:rPr lang="es-EC" sz="1700" dirty="0">
                <a:latin typeface="Century Gothic" panose="020B0502020202020204" pitchFamily="34" charset="0"/>
              </a:rPr>
              <a:t>		</a:t>
            </a:r>
            <a:r>
              <a:rPr lang="es-EC" sz="1600" dirty="0">
                <a:latin typeface="Century Gothic" panose="020B0502020202020204" pitchFamily="34" charset="0"/>
              </a:rPr>
              <a:t>Es necesario que la Cooperativa cumpla a cabalidad lo estipulado por el 		Código Orgánico Monetario y Financiero y  la Junta de Política y 				Regulación Monetaria y Financiera, que conlleva a la administración 			eficiente del riesgo de crédito, que permita mantener niveles de morosidad 		bajos para ser rentable en el sistema financiero. </a:t>
            </a:r>
          </a:p>
        </p:txBody>
      </p:sp>
      <p:sp>
        <p:nvSpPr>
          <p:cNvPr id="9" name="Google Shape;832;p32"/>
          <p:cNvSpPr/>
          <p:nvPr/>
        </p:nvSpPr>
        <p:spPr>
          <a:xfrm>
            <a:off x="244696" y="2785895"/>
            <a:ext cx="9406199" cy="1550908"/>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chemeClr val="accent2">
              <a:lumMod val="20000"/>
              <a:lumOff val="80000"/>
            </a:schemeClr>
          </a:solidFill>
          <a:ln>
            <a:noFill/>
          </a:ln>
        </p:spPr>
        <p:txBody>
          <a:bodyPr spcFirstLastPara="1" wrap="square" lIns="731500" tIns="91425" rIns="274300" bIns="91425" anchor="ctr" anchorCtr="0">
            <a:noAutofit/>
          </a:bodyPr>
          <a:lstStyle/>
          <a:p>
            <a:pPr algn="just"/>
            <a:r>
              <a:rPr lang="es-EC" sz="1700" dirty="0">
                <a:latin typeface="Century Gothic" panose="020B0502020202020204" pitchFamily="34" charset="0"/>
              </a:rPr>
              <a:t>		</a:t>
            </a:r>
          </a:p>
          <a:p>
            <a:pPr algn="just"/>
            <a:r>
              <a:rPr lang="es-EC" sz="1700" dirty="0">
                <a:latin typeface="Century Gothic" panose="020B0502020202020204" pitchFamily="34" charset="0"/>
              </a:rPr>
              <a:t>		</a:t>
            </a:r>
            <a:r>
              <a:rPr lang="es-EC" sz="1600" dirty="0">
                <a:latin typeface="Century Gothic" panose="020B0502020202020204" pitchFamily="34" charset="0"/>
              </a:rPr>
              <a:t>La COAC VISANDES debe asegurarse de que el proceso de administración 		integral de riesgos considere lineamientos y políticas para mejorar y 				disminuir el nivel de morosidad, utilizando información veraz y confiable de 		cada uno de los usuarios. </a:t>
            </a:r>
          </a:p>
          <a:p>
            <a:pPr lvl="0" algn="just"/>
            <a:endParaRPr lang="es-EC" sz="1700" dirty="0">
              <a:latin typeface="Century Gothic" panose="020B0502020202020204" pitchFamily="34" charset="0"/>
            </a:endParaRPr>
          </a:p>
        </p:txBody>
      </p:sp>
      <p:sp>
        <p:nvSpPr>
          <p:cNvPr id="10" name="Google Shape;832;p32"/>
          <p:cNvSpPr/>
          <p:nvPr/>
        </p:nvSpPr>
        <p:spPr>
          <a:xfrm>
            <a:off x="244696" y="4577065"/>
            <a:ext cx="9406199" cy="1750502"/>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chemeClr val="accent2">
              <a:lumMod val="20000"/>
              <a:lumOff val="80000"/>
            </a:schemeClr>
          </a:solidFill>
          <a:ln>
            <a:noFill/>
          </a:ln>
        </p:spPr>
        <p:txBody>
          <a:bodyPr spcFirstLastPara="1" wrap="square" lIns="731500" tIns="91425" rIns="274300" bIns="91425" anchor="ctr" anchorCtr="0">
            <a:noAutofit/>
          </a:bodyPr>
          <a:lstStyle/>
          <a:p>
            <a:pPr lvl="0"/>
            <a:r>
              <a:rPr lang="es-EC" sz="1700" dirty="0">
                <a:latin typeface="Century Gothic" panose="020B0502020202020204" pitchFamily="34" charset="0"/>
              </a:rPr>
              <a:t>		</a:t>
            </a:r>
            <a:r>
              <a:rPr lang="es-EC" sz="1600" dirty="0">
                <a:latin typeface="Century Gothic" panose="020B0502020202020204" pitchFamily="34" charset="0"/>
              </a:rPr>
              <a:t>Implementar el modelo de las 5 </a:t>
            </a:r>
            <a:r>
              <a:rPr lang="es-EC" sz="1600" dirty="0" err="1">
                <a:latin typeface="Century Gothic" panose="020B0502020202020204" pitchFamily="34" charset="0"/>
              </a:rPr>
              <a:t>C´s</a:t>
            </a:r>
            <a:r>
              <a:rPr lang="es-EC" sz="1600" dirty="0">
                <a:latin typeface="Century Gothic" panose="020B0502020202020204" pitchFamily="34" charset="0"/>
              </a:rPr>
              <a:t> del crédito por parte de la 					Cooperativa, lo que permitirá tomar decisiones rápidas y objetivas en el 			otorgamiento de crédito, además de contar con una base de datos 				confiable sobre la información de los clientes, que es analizada por los 			asesores de Crédito. </a:t>
            </a:r>
          </a:p>
        </p:txBody>
      </p:sp>
    </p:spTree>
    <p:extLst>
      <p:ext uri="{BB962C8B-B14F-4D97-AF65-F5344CB8AC3E}">
        <p14:creationId xmlns:p14="http://schemas.microsoft.com/office/powerpoint/2010/main" val="185963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RECOMENDACIONES</a:t>
            </a:r>
          </a:p>
        </p:txBody>
      </p:sp>
      <p:pic>
        <p:nvPicPr>
          <p:cNvPr id="2" name="3 Imagen">
            <a:extLst>
              <a:ext uri="{FF2B5EF4-FFF2-40B4-BE49-F238E27FC236}">
                <a16:creationId xmlns:a16="http://schemas.microsoft.com/office/drawing/2014/main" id="{B454C401-D30E-492F-8B48-FD8484E1832D}"/>
              </a:ext>
            </a:extLst>
          </p:cNvPr>
          <p:cNvPicPr/>
          <p:nvPr/>
        </p:nvPicPr>
        <p:blipFill>
          <a:blip r:embed="rId2"/>
          <a:srcRect l="24038" t="27137" r="21955" b="55555"/>
          <a:stretch>
            <a:fillRect/>
          </a:stretch>
        </p:blipFill>
        <p:spPr bwMode="auto">
          <a:xfrm>
            <a:off x="9650897" y="6327567"/>
            <a:ext cx="2329069" cy="516144"/>
          </a:xfrm>
          <a:prstGeom prst="rect">
            <a:avLst/>
          </a:prstGeom>
          <a:noFill/>
          <a:ln w="9525">
            <a:noFill/>
            <a:miter lim="800000"/>
            <a:headEnd/>
            <a:tailEnd/>
          </a:ln>
        </p:spPr>
      </p:pic>
      <p:sp>
        <p:nvSpPr>
          <p:cNvPr id="7" name="Google Shape;832;p32"/>
          <p:cNvSpPr/>
          <p:nvPr/>
        </p:nvSpPr>
        <p:spPr>
          <a:xfrm>
            <a:off x="244698" y="1179413"/>
            <a:ext cx="9406199" cy="2175908"/>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chemeClr val="accent2">
              <a:lumMod val="20000"/>
              <a:lumOff val="80000"/>
            </a:schemeClr>
          </a:solidFill>
          <a:ln>
            <a:noFill/>
          </a:ln>
        </p:spPr>
        <p:txBody>
          <a:bodyPr spcFirstLastPara="1" wrap="square" lIns="731500" tIns="91425" rIns="274300" bIns="91425" anchor="ctr" anchorCtr="0">
            <a:noAutofit/>
          </a:bodyPr>
          <a:lstStyle/>
          <a:p>
            <a:pPr lvl="0" algn="just"/>
            <a:r>
              <a:rPr lang="es-EC" sz="1700" dirty="0">
                <a:latin typeface="Century Gothic" panose="020B0502020202020204" pitchFamily="34" charset="0"/>
              </a:rPr>
              <a:t>		Se recomienda adaptar el modelo a los diferentes segmentos del 			crédito, con el fin de que la Cooperativa aplique mecanismos de 			administración integral de riesgo en todos los segmentos que ofrece y 		con ello pueda subir de segmento en el sector cooperativo y disminuir 		sus niveles de morosidad lo que conllevará a incrementar sus 				indicadores de solvencia.</a:t>
            </a:r>
          </a:p>
        </p:txBody>
      </p:sp>
      <p:sp>
        <p:nvSpPr>
          <p:cNvPr id="8" name="Google Shape;832;p32"/>
          <p:cNvSpPr/>
          <p:nvPr/>
        </p:nvSpPr>
        <p:spPr>
          <a:xfrm>
            <a:off x="152399" y="3808038"/>
            <a:ext cx="9406199" cy="2175908"/>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chemeClr val="accent2">
              <a:lumMod val="20000"/>
              <a:lumOff val="80000"/>
            </a:schemeClr>
          </a:solidFill>
          <a:ln>
            <a:noFill/>
          </a:ln>
        </p:spPr>
        <p:txBody>
          <a:bodyPr spcFirstLastPara="1" wrap="square" lIns="731500" tIns="91425" rIns="274300" bIns="91425" anchor="ctr" anchorCtr="0">
            <a:noAutofit/>
          </a:bodyPr>
          <a:lstStyle/>
          <a:p>
            <a:pPr lvl="0" algn="just"/>
            <a:r>
              <a:rPr lang="es-EC" sz="1700" dirty="0">
                <a:latin typeface="Century Gothic" panose="020B0502020202020204" pitchFamily="34" charset="0"/>
              </a:rPr>
              <a:t>		</a:t>
            </a:r>
            <a:r>
              <a:rPr lang="es-EC" sz="1600" dirty="0">
                <a:latin typeface="Century Gothic" panose="020B0502020202020204" pitchFamily="34" charset="0"/>
              </a:rPr>
              <a:t>Las puntuaciones asignadas para cada C del crédito y las variables 				establecidas en el modelo de scoring para el segmento de microcrédito 			propuesto deberían ser utilizadas en una herramienta tecnológica 				automatizada, para evitar la vulnerabilidad en la manipulación de la 			información ingresada por los asesores de Crédito. </a:t>
            </a:r>
          </a:p>
        </p:txBody>
      </p:sp>
    </p:spTree>
    <p:extLst>
      <p:ext uri="{BB962C8B-B14F-4D97-AF65-F5344CB8AC3E}">
        <p14:creationId xmlns:p14="http://schemas.microsoft.com/office/powerpoint/2010/main" val="537387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2884868"/>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GRACIAS</a:t>
            </a:r>
          </a:p>
        </p:txBody>
      </p:sp>
      <p:pic>
        <p:nvPicPr>
          <p:cNvPr id="2" name="3 Imagen">
            <a:extLst>
              <a:ext uri="{FF2B5EF4-FFF2-40B4-BE49-F238E27FC236}">
                <a16:creationId xmlns:a16="http://schemas.microsoft.com/office/drawing/2014/main" id="{B454C401-D30E-492F-8B48-FD8484E1832D}"/>
              </a:ext>
            </a:extLst>
          </p:cNvPr>
          <p:cNvPicPr/>
          <p:nvPr/>
        </p:nvPicPr>
        <p:blipFill>
          <a:blip r:embed="rId2"/>
          <a:srcRect l="24038" t="27137" r="21955" b="55555"/>
          <a:stretch>
            <a:fillRect/>
          </a:stretch>
        </p:blipFill>
        <p:spPr bwMode="auto">
          <a:xfrm>
            <a:off x="9650897" y="6327567"/>
            <a:ext cx="2329069" cy="516144"/>
          </a:xfrm>
          <a:prstGeom prst="rect">
            <a:avLst/>
          </a:prstGeom>
          <a:noFill/>
          <a:ln w="9525">
            <a:noFill/>
            <a:miter lim="800000"/>
            <a:headEnd/>
            <a:tailEnd/>
          </a:ln>
        </p:spPr>
      </p:pic>
    </p:spTree>
    <p:extLst>
      <p:ext uri="{BB962C8B-B14F-4D97-AF65-F5344CB8AC3E}">
        <p14:creationId xmlns:p14="http://schemas.microsoft.com/office/powerpoint/2010/main" val="12091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3252"/>
            <a:ext cx="12192000" cy="726696"/>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s-EC" sz="3500" b="1" dirty="0">
                <a:latin typeface="Century Gothic" panose="020B0502020202020204" pitchFamily="34" charset="0"/>
              </a:rPr>
              <a:t>ESTRUCTURA DE LA TESIS</a:t>
            </a:r>
          </a:p>
        </p:txBody>
      </p:sp>
      <p:graphicFrame>
        <p:nvGraphicFramePr>
          <p:cNvPr id="6" name="Diagrama 5">
            <a:extLst>
              <a:ext uri="{FF2B5EF4-FFF2-40B4-BE49-F238E27FC236}">
                <a16:creationId xmlns:a16="http://schemas.microsoft.com/office/drawing/2014/main" id="{EC8DAA9A-4417-4AD8-BA15-45DA5AB7FFF9}"/>
              </a:ext>
            </a:extLst>
          </p:cNvPr>
          <p:cNvGraphicFramePr/>
          <p:nvPr>
            <p:extLst>
              <p:ext uri="{D42A27DB-BD31-4B8C-83A1-F6EECF244321}">
                <p14:modId xmlns:p14="http://schemas.microsoft.com/office/powerpoint/2010/main" val="2627471016"/>
              </p:ext>
            </p:extLst>
          </p:nvPr>
        </p:nvGraphicFramePr>
        <p:xfrm>
          <a:off x="278295" y="751027"/>
          <a:ext cx="11025809" cy="623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a:extLst>
              <a:ext uri="{FF2B5EF4-FFF2-40B4-BE49-F238E27FC236}">
                <a16:creationId xmlns:a16="http://schemas.microsoft.com/office/drawing/2014/main" id="{D8E1E4DE-AD0D-489F-B383-B90EC6A51EB2}"/>
              </a:ext>
            </a:extLst>
          </p:cNvPr>
          <p:cNvPicPr/>
          <p:nvPr/>
        </p:nvPicPr>
        <p:blipFill>
          <a:blip r:embed="rId7"/>
          <a:srcRect l="24038" t="27137" r="21955" b="55555"/>
          <a:stretch>
            <a:fillRect/>
          </a:stretch>
        </p:blipFill>
        <p:spPr bwMode="auto">
          <a:xfrm>
            <a:off x="9862931" y="6341856"/>
            <a:ext cx="2329069" cy="516144"/>
          </a:xfrm>
          <a:prstGeom prst="rect">
            <a:avLst/>
          </a:prstGeom>
          <a:noFill/>
          <a:ln w="9525">
            <a:noFill/>
            <a:miter lim="800000"/>
            <a:headEnd/>
            <a:tailEnd/>
          </a:ln>
        </p:spPr>
      </p:pic>
    </p:spTree>
    <p:extLst>
      <p:ext uri="{BB962C8B-B14F-4D97-AF65-F5344CB8AC3E}">
        <p14:creationId xmlns:p14="http://schemas.microsoft.com/office/powerpoint/2010/main" val="324353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726696"/>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s-EC" sz="3500" b="1" dirty="0">
                <a:latin typeface="Century Gothic" panose="020B0502020202020204" pitchFamily="34" charset="0"/>
              </a:rPr>
              <a:t>PLANTEAMIENTO DEL PROBLEMA</a:t>
            </a:r>
          </a:p>
        </p:txBody>
      </p:sp>
      <p:pic>
        <p:nvPicPr>
          <p:cNvPr id="8" name="3 Imagen">
            <a:extLst>
              <a:ext uri="{FF2B5EF4-FFF2-40B4-BE49-F238E27FC236}">
                <a16:creationId xmlns:a16="http://schemas.microsoft.com/office/drawing/2014/main" id="{2B6771D1-1A68-44E1-8147-9EF31143CCF2}"/>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graphicFrame>
        <p:nvGraphicFramePr>
          <p:cNvPr id="3" name="Diagrama 2">
            <a:extLst>
              <a:ext uri="{FF2B5EF4-FFF2-40B4-BE49-F238E27FC236}">
                <a16:creationId xmlns:a16="http://schemas.microsoft.com/office/drawing/2014/main" id="{AAFFDB5B-3E7D-4F46-BFB3-569057A29515}"/>
              </a:ext>
            </a:extLst>
          </p:cNvPr>
          <p:cNvGraphicFramePr/>
          <p:nvPr>
            <p:extLst>
              <p:ext uri="{D42A27DB-BD31-4B8C-83A1-F6EECF244321}">
                <p14:modId xmlns:p14="http://schemas.microsoft.com/office/powerpoint/2010/main" val="2344464520"/>
              </p:ext>
            </p:extLst>
          </p:nvPr>
        </p:nvGraphicFramePr>
        <p:xfrm>
          <a:off x="1091096" y="10520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75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726696"/>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s-EC" sz="3500" b="1" dirty="0">
                <a:latin typeface="Century Gothic" panose="020B0502020202020204" pitchFamily="34" charset="0"/>
              </a:rPr>
              <a:t>OBJETIVOS</a:t>
            </a:r>
          </a:p>
        </p:txBody>
      </p:sp>
      <p:pic>
        <p:nvPicPr>
          <p:cNvPr id="9" name="3 Imagen">
            <a:extLst>
              <a:ext uri="{FF2B5EF4-FFF2-40B4-BE49-F238E27FC236}">
                <a16:creationId xmlns:a16="http://schemas.microsoft.com/office/drawing/2014/main" id="{B5E3E0EC-459F-44EC-BDFC-5B56CEC5A6D6}"/>
              </a:ext>
            </a:extLst>
          </p:cNvPr>
          <p:cNvPicPr/>
          <p:nvPr/>
        </p:nvPicPr>
        <p:blipFill>
          <a:blip r:embed="rId2"/>
          <a:srcRect l="24038" t="27137" r="21955" b="55555"/>
          <a:stretch>
            <a:fillRect/>
          </a:stretch>
        </p:blipFill>
        <p:spPr bwMode="auto">
          <a:xfrm>
            <a:off x="9862931" y="6371685"/>
            <a:ext cx="2329069" cy="516144"/>
          </a:xfrm>
          <a:prstGeom prst="rect">
            <a:avLst/>
          </a:prstGeom>
          <a:noFill/>
          <a:ln w="9525">
            <a:noFill/>
            <a:miter lim="800000"/>
            <a:headEnd/>
            <a:tailEnd/>
          </a:ln>
        </p:spPr>
      </p:pic>
      <p:sp>
        <p:nvSpPr>
          <p:cNvPr id="10" name="CuadroTexto 9">
            <a:extLst>
              <a:ext uri="{FF2B5EF4-FFF2-40B4-BE49-F238E27FC236}">
                <a16:creationId xmlns:a16="http://schemas.microsoft.com/office/drawing/2014/main" id="{36AC6369-48CA-47A6-A2FD-5EA26C320BC2}"/>
              </a:ext>
            </a:extLst>
          </p:cNvPr>
          <p:cNvSpPr txBox="1"/>
          <p:nvPr/>
        </p:nvSpPr>
        <p:spPr>
          <a:xfrm>
            <a:off x="194257" y="1176798"/>
            <a:ext cx="10515599" cy="646331"/>
          </a:xfrm>
          <a:prstGeom prst="rect">
            <a:avLst/>
          </a:prstGeom>
          <a:noFill/>
        </p:spPr>
        <p:txBody>
          <a:bodyPr wrap="square" rtlCol="0">
            <a:spAutoFit/>
          </a:bodyPr>
          <a:lstStyle/>
          <a:p>
            <a:pPr lvl="0"/>
            <a:r>
              <a:rPr lang="es-EC" b="1" dirty="0">
                <a:latin typeface="Century Gothic" panose="020B0502020202020204" pitchFamily="34" charset="0"/>
              </a:rPr>
              <a:t>OBJETIVO GENERAL</a:t>
            </a:r>
          </a:p>
          <a:p>
            <a:pPr lvl="0"/>
            <a:r>
              <a:rPr lang="es-EC" dirty="0">
                <a:latin typeface="Century Gothic" panose="020B0502020202020204" pitchFamily="34" charset="0"/>
              </a:rPr>
              <a:t>Elaborar una propuesta para minimizar el riesgo de crédito en la COAC VISANDES. </a:t>
            </a:r>
          </a:p>
        </p:txBody>
      </p:sp>
      <p:pic>
        <p:nvPicPr>
          <p:cNvPr id="6146" name="Picture 2" descr="Vista previa de imagen">
            <a:extLst>
              <a:ext uri="{FF2B5EF4-FFF2-40B4-BE49-F238E27FC236}">
                <a16:creationId xmlns:a16="http://schemas.microsoft.com/office/drawing/2014/main" id="{FA3EE13F-FA84-4003-8260-D478173B12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45" t="39554" r="14982" b="22462"/>
          <a:stretch/>
        </p:blipFill>
        <p:spPr bwMode="auto">
          <a:xfrm>
            <a:off x="284409" y="2054349"/>
            <a:ext cx="9043045" cy="353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7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TEORÍAS DE SOPORTE</a:t>
            </a:r>
          </a:p>
        </p:txBody>
      </p:sp>
      <p:graphicFrame>
        <p:nvGraphicFramePr>
          <p:cNvPr id="2" name="Diagrama 1">
            <a:extLst>
              <a:ext uri="{FF2B5EF4-FFF2-40B4-BE49-F238E27FC236}">
                <a16:creationId xmlns:a16="http://schemas.microsoft.com/office/drawing/2014/main" id="{089A4F75-3FB4-4BB9-8323-6BA90DC7DA9D}"/>
              </a:ext>
            </a:extLst>
          </p:cNvPr>
          <p:cNvGraphicFramePr/>
          <p:nvPr>
            <p:extLst>
              <p:ext uri="{D42A27DB-BD31-4B8C-83A1-F6EECF244321}">
                <p14:modId xmlns:p14="http://schemas.microsoft.com/office/powerpoint/2010/main" val="114327125"/>
              </p:ext>
            </p:extLst>
          </p:nvPr>
        </p:nvGraphicFramePr>
        <p:xfrm>
          <a:off x="502276" y="179926"/>
          <a:ext cx="10934162" cy="6539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3 Imagen">
            <a:extLst>
              <a:ext uri="{FF2B5EF4-FFF2-40B4-BE49-F238E27FC236}">
                <a16:creationId xmlns:a16="http://schemas.microsoft.com/office/drawing/2014/main" id="{F0DD6755-C7DC-444B-AFAB-E9F28EF78207}"/>
              </a:ext>
            </a:extLst>
          </p:cNvPr>
          <p:cNvPicPr/>
          <p:nvPr/>
        </p:nvPicPr>
        <p:blipFill>
          <a:blip r:embed="rId7"/>
          <a:srcRect l="24038" t="27137" r="21955" b="55555"/>
          <a:stretch>
            <a:fillRect/>
          </a:stretch>
        </p:blipFill>
        <p:spPr bwMode="auto">
          <a:xfrm>
            <a:off x="9862931" y="6341856"/>
            <a:ext cx="2329069" cy="516144"/>
          </a:xfrm>
          <a:prstGeom prst="rect">
            <a:avLst/>
          </a:prstGeom>
          <a:noFill/>
          <a:ln w="9525">
            <a:noFill/>
            <a:miter lim="800000"/>
            <a:headEnd/>
            <a:tailEnd/>
          </a:ln>
        </p:spPr>
      </p:pic>
    </p:spTree>
    <p:extLst>
      <p:ext uri="{BB962C8B-B14F-4D97-AF65-F5344CB8AC3E}">
        <p14:creationId xmlns:p14="http://schemas.microsoft.com/office/powerpoint/2010/main" val="297925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20"/>
          <p:cNvGrpSpPr/>
          <p:nvPr/>
        </p:nvGrpSpPr>
        <p:grpSpPr>
          <a:xfrm>
            <a:off x="100" y="3674733"/>
            <a:ext cx="12191733" cy="100000"/>
            <a:chOff x="75" y="2756050"/>
            <a:chExt cx="9143800" cy="75000"/>
          </a:xfrm>
        </p:grpSpPr>
        <p:sp>
          <p:nvSpPr>
            <p:cNvPr id="305" name="Google Shape;305;p20"/>
            <p:cNvSpPr/>
            <p:nvPr/>
          </p:nvSpPr>
          <p:spPr>
            <a:xfrm>
              <a:off x="1795552" y="2756050"/>
              <a:ext cx="1388100" cy="75000"/>
            </a:xfrm>
            <a:prstGeom prst="rect">
              <a:avLst/>
            </a:prstGeom>
            <a:solidFill>
              <a:schemeClr val="accent2"/>
            </a:solidFill>
            <a:ln>
              <a:noFill/>
            </a:ln>
          </p:spPr>
          <p:txBody>
            <a:bodyPr spcFirstLastPara="1" wrap="square" lIns="121900" tIns="121900" rIns="121900" bIns="121900" anchor="ctr" anchorCtr="0">
              <a:noAutofit/>
            </a:bodyPr>
            <a:lstStyle/>
            <a:p>
              <a:endParaRPr sz="2400"/>
            </a:p>
          </p:txBody>
        </p:sp>
        <p:sp>
          <p:nvSpPr>
            <p:cNvPr id="306" name="Google Shape;306;p20"/>
            <p:cNvSpPr/>
            <p:nvPr/>
          </p:nvSpPr>
          <p:spPr>
            <a:xfrm>
              <a:off x="75" y="2756050"/>
              <a:ext cx="1795200" cy="75000"/>
            </a:xfrm>
            <a:prstGeom prst="rect">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307" name="Google Shape;307;p20"/>
            <p:cNvSpPr/>
            <p:nvPr/>
          </p:nvSpPr>
          <p:spPr>
            <a:xfrm>
              <a:off x="3183838" y="2756050"/>
              <a:ext cx="1388100" cy="75000"/>
            </a:xfrm>
            <a:prstGeom prst="rect">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308" name="Google Shape;308;p20"/>
            <p:cNvSpPr/>
            <p:nvPr/>
          </p:nvSpPr>
          <p:spPr>
            <a:xfrm>
              <a:off x="4572124" y="2756050"/>
              <a:ext cx="1388100" cy="75000"/>
            </a:xfrm>
            <a:prstGeom prst="rect">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309" name="Google Shape;309;p20"/>
            <p:cNvSpPr/>
            <p:nvPr/>
          </p:nvSpPr>
          <p:spPr>
            <a:xfrm>
              <a:off x="7348675" y="2756050"/>
              <a:ext cx="1795200" cy="75000"/>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sp>
          <p:nvSpPr>
            <p:cNvPr id="310" name="Google Shape;310;p20"/>
            <p:cNvSpPr/>
            <p:nvPr/>
          </p:nvSpPr>
          <p:spPr>
            <a:xfrm>
              <a:off x="5960399" y="2756050"/>
              <a:ext cx="1388100" cy="75000"/>
            </a:xfrm>
            <a:prstGeom prst="rect">
              <a:avLst/>
            </a:pr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312" name="Google Shape;312;p20"/>
          <p:cNvGrpSpPr/>
          <p:nvPr/>
        </p:nvGrpSpPr>
        <p:grpSpPr>
          <a:xfrm>
            <a:off x="349056" y="1715569"/>
            <a:ext cx="2531269" cy="2283203"/>
            <a:chOff x="822023" y="1326025"/>
            <a:chExt cx="1898452" cy="1712402"/>
          </a:xfrm>
        </p:grpSpPr>
        <p:grpSp>
          <p:nvGrpSpPr>
            <p:cNvPr id="313" name="Google Shape;313;p20"/>
            <p:cNvGrpSpPr/>
            <p:nvPr/>
          </p:nvGrpSpPr>
          <p:grpSpPr>
            <a:xfrm>
              <a:off x="1177563" y="1427850"/>
              <a:ext cx="1542912" cy="817175"/>
              <a:chOff x="1177563" y="1427850"/>
              <a:chExt cx="1542912" cy="817175"/>
            </a:xfrm>
          </p:grpSpPr>
          <p:sp>
            <p:nvSpPr>
              <p:cNvPr id="314" name="Google Shape;314;p20"/>
              <p:cNvSpPr txBox="1"/>
              <p:nvPr/>
            </p:nvSpPr>
            <p:spPr>
              <a:xfrm>
                <a:off x="1177563" y="1427850"/>
                <a:ext cx="1353300" cy="296400"/>
              </a:xfrm>
              <a:prstGeom prst="rect">
                <a:avLst/>
              </a:prstGeom>
              <a:noFill/>
              <a:ln>
                <a:noFill/>
              </a:ln>
            </p:spPr>
            <p:txBody>
              <a:bodyPr spcFirstLastPara="1" wrap="square" lIns="121900" tIns="121900" rIns="121900" bIns="121900" anchor="ctr" anchorCtr="0">
                <a:noAutofit/>
              </a:bodyPr>
              <a:lstStyle/>
              <a:p>
                <a:r>
                  <a:rPr lang="en" sz="2133" dirty="0">
                    <a:solidFill>
                      <a:schemeClr val="accent1"/>
                    </a:solidFill>
                    <a:latin typeface="Fira Sans Extra Condensed Medium"/>
                    <a:ea typeface="Fira Sans Extra Condensed Medium"/>
                    <a:cs typeface="Fira Sans Extra Condensed Medium"/>
                    <a:sym typeface="Fira Sans Extra Condensed Medium"/>
                  </a:rPr>
                  <a:t>CHAPTMAN</a:t>
                </a:r>
                <a:endParaRPr sz="2133" dirty="0">
                  <a:solidFill>
                    <a:schemeClr val="accent1"/>
                  </a:solidFill>
                  <a:latin typeface="Fira Sans Extra Condensed Medium"/>
                  <a:ea typeface="Fira Sans Extra Condensed Medium"/>
                  <a:cs typeface="Fira Sans Extra Condensed Medium"/>
                  <a:sym typeface="Fira Sans Extra Condensed Medium"/>
                </a:endParaRPr>
              </a:p>
            </p:txBody>
          </p:sp>
          <p:sp>
            <p:nvSpPr>
              <p:cNvPr id="315" name="Google Shape;315;p20"/>
              <p:cNvSpPr txBox="1"/>
              <p:nvPr/>
            </p:nvSpPr>
            <p:spPr>
              <a:xfrm>
                <a:off x="1177574" y="1612925"/>
                <a:ext cx="1542900" cy="632100"/>
              </a:xfrm>
              <a:prstGeom prst="rect">
                <a:avLst/>
              </a:prstGeom>
              <a:noFill/>
              <a:ln>
                <a:noFill/>
              </a:ln>
            </p:spPr>
            <p:txBody>
              <a:bodyPr spcFirstLastPara="1" wrap="square" lIns="121900" tIns="121900" rIns="121900" bIns="121900" anchor="t" anchorCtr="0">
                <a:noAutofit/>
              </a:bodyPr>
              <a:lstStyle/>
              <a:p>
                <a:r>
                  <a:rPr lang="en" sz="1467" dirty="0">
                    <a:latin typeface="Fira Sans"/>
                    <a:ea typeface="Fira Sans"/>
                    <a:cs typeface="Fira Sans"/>
                    <a:sym typeface="Fira Sans"/>
                  </a:rPr>
                  <a:t>Analisis de riesgos desde la palneación estratégica.</a:t>
                </a:r>
                <a:endParaRPr sz="1467" dirty="0">
                  <a:latin typeface="Fira Sans"/>
                  <a:ea typeface="Fira Sans"/>
                  <a:cs typeface="Fira Sans"/>
                  <a:sym typeface="Fira Sans"/>
                </a:endParaRPr>
              </a:p>
            </p:txBody>
          </p:sp>
        </p:grpSp>
        <p:grpSp>
          <p:nvGrpSpPr>
            <p:cNvPr id="317" name="Google Shape;317;p20"/>
            <p:cNvGrpSpPr/>
            <p:nvPr/>
          </p:nvGrpSpPr>
          <p:grpSpPr>
            <a:xfrm>
              <a:off x="822023" y="1326025"/>
              <a:ext cx="558600" cy="1712402"/>
              <a:chOff x="822023" y="1326025"/>
              <a:chExt cx="558600" cy="1712402"/>
            </a:xfrm>
          </p:grpSpPr>
          <p:sp>
            <p:nvSpPr>
              <p:cNvPr id="318" name="Google Shape;318;p20"/>
              <p:cNvSpPr/>
              <p:nvPr/>
            </p:nvSpPr>
            <p:spPr>
              <a:xfrm>
                <a:off x="856488" y="2548527"/>
                <a:ext cx="489600" cy="489900"/>
              </a:xfrm>
              <a:prstGeom prst="ellipse">
                <a:avLst/>
              </a:prstGeom>
              <a:solidFill>
                <a:schemeClr val="lt1"/>
              </a:solid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19" name="Google Shape;319;p20"/>
              <p:cNvCxnSpPr/>
              <p:nvPr/>
            </p:nvCxnSpPr>
            <p:spPr>
              <a:xfrm>
                <a:off x="1101363" y="1326025"/>
                <a:ext cx="0" cy="1222500"/>
              </a:xfrm>
              <a:prstGeom prst="straightConnector1">
                <a:avLst/>
              </a:prstGeom>
              <a:noFill/>
              <a:ln w="19050" cap="flat" cmpd="sng">
                <a:solidFill>
                  <a:schemeClr val="accent1"/>
                </a:solidFill>
                <a:prstDash val="solid"/>
                <a:round/>
                <a:headEnd type="none" w="med" len="med"/>
                <a:tailEnd type="none" w="med" len="med"/>
              </a:ln>
            </p:spPr>
          </p:cxnSp>
          <p:sp>
            <p:nvSpPr>
              <p:cNvPr id="320" name="Google Shape;320;p20"/>
              <p:cNvSpPr txBox="1"/>
              <p:nvPr/>
            </p:nvSpPr>
            <p:spPr>
              <a:xfrm>
                <a:off x="822023" y="2644843"/>
                <a:ext cx="558600" cy="297300"/>
              </a:xfrm>
              <a:prstGeom prst="rect">
                <a:avLst/>
              </a:prstGeom>
              <a:noFill/>
              <a:ln>
                <a:noFill/>
              </a:ln>
            </p:spPr>
            <p:txBody>
              <a:bodyPr spcFirstLastPara="1" wrap="square" lIns="121900" tIns="121900" rIns="121900" bIns="121900" anchor="ctr" anchorCtr="0">
                <a:noAutofit/>
              </a:bodyPr>
              <a:lstStyle/>
              <a:p>
                <a:pPr algn="ctr"/>
                <a:r>
                  <a:rPr lang="en" sz="1600" dirty="0">
                    <a:solidFill>
                      <a:schemeClr val="accent1"/>
                    </a:solidFill>
                    <a:latin typeface="Fira Sans Extra Condensed Medium"/>
                    <a:ea typeface="Fira Sans Extra Condensed Medium"/>
                    <a:cs typeface="Fira Sans Extra Condensed Medium"/>
                    <a:sym typeface="Fira Sans Extra Condensed Medium"/>
                  </a:rPr>
                  <a:t>2006</a:t>
                </a:r>
                <a:endParaRPr sz="2400" dirty="0">
                  <a:solidFill>
                    <a:schemeClr val="accent1"/>
                  </a:solidFill>
                  <a:latin typeface="Fira Sans Extra Condensed Medium"/>
                  <a:ea typeface="Fira Sans Extra Condensed Medium"/>
                  <a:cs typeface="Fira Sans Extra Condensed Medium"/>
                  <a:sym typeface="Fira Sans Extra Condensed Medium"/>
                </a:endParaRPr>
              </a:p>
            </p:txBody>
          </p:sp>
        </p:grpSp>
      </p:grpSp>
      <p:grpSp>
        <p:nvGrpSpPr>
          <p:cNvPr id="322" name="Google Shape;322;p20"/>
          <p:cNvGrpSpPr/>
          <p:nvPr/>
        </p:nvGrpSpPr>
        <p:grpSpPr>
          <a:xfrm>
            <a:off x="4051088" y="1715569"/>
            <a:ext cx="2446812" cy="2283203"/>
            <a:chOff x="3598547" y="1326025"/>
            <a:chExt cx="1835109" cy="1712402"/>
          </a:xfrm>
        </p:grpSpPr>
        <p:grpSp>
          <p:nvGrpSpPr>
            <p:cNvPr id="323" name="Google Shape;323;p20"/>
            <p:cNvGrpSpPr/>
            <p:nvPr/>
          </p:nvGrpSpPr>
          <p:grpSpPr>
            <a:xfrm>
              <a:off x="3890756" y="1427850"/>
              <a:ext cx="1542900" cy="1128202"/>
              <a:chOff x="3890756" y="1427850"/>
              <a:chExt cx="1542900" cy="1128202"/>
            </a:xfrm>
          </p:grpSpPr>
          <p:sp>
            <p:nvSpPr>
              <p:cNvPr id="324" name="Google Shape;324;p20"/>
              <p:cNvSpPr txBox="1"/>
              <p:nvPr/>
            </p:nvSpPr>
            <p:spPr>
              <a:xfrm>
                <a:off x="3954038" y="1427850"/>
                <a:ext cx="1353300" cy="296400"/>
              </a:xfrm>
              <a:prstGeom prst="rect">
                <a:avLst/>
              </a:prstGeom>
              <a:noFill/>
              <a:ln>
                <a:noFill/>
              </a:ln>
            </p:spPr>
            <p:txBody>
              <a:bodyPr spcFirstLastPara="1" wrap="square" lIns="121900" tIns="121900" rIns="121900" bIns="121900" anchor="ctr" anchorCtr="0">
                <a:noAutofit/>
              </a:bodyPr>
              <a:lstStyle/>
              <a:p>
                <a:r>
                  <a:rPr lang="en" sz="2133" dirty="0">
                    <a:solidFill>
                      <a:schemeClr val="accent3"/>
                    </a:solidFill>
                    <a:latin typeface="Fira Sans Extra Condensed Medium"/>
                    <a:ea typeface="Fira Sans Extra Condensed Medium"/>
                    <a:cs typeface="Fira Sans Extra Condensed Medium"/>
                    <a:sym typeface="Fira Sans Extra Condensed Medium"/>
                  </a:rPr>
                  <a:t>González, Nuñez &amp; Pareja</a:t>
                </a:r>
                <a:endParaRPr sz="2133" dirty="0">
                  <a:solidFill>
                    <a:schemeClr val="accent3"/>
                  </a:solidFill>
                  <a:latin typeface="Fira Sans Extra Condensed Medium"/>
                  <a:ea typeface="Fira Sans Extra Condensed Medium"/>
                  <a:cs typeface="Fira Sans Extra Condensed Medium"/>
                  <a:sym typeface="Fira Sans Extra Condensed Medium"/>
                </a:endParaRPr>
              </a:p>
            </p:txBody>
          </p:sp>
          <p:sp>
            <p:nvSpPr>
              <p:cNvPr id="325" name="Google Shape;325;p20"/>
              <p:cNvSpPr txBox="1"/>
              <p:nvPr/>
            </p:nvSpPr>
            <p:spPr>
              <a:xfrm>
                <a:off x="3890756" y="1923952"/>
                <a:ext cx="1542900" cy="632100"/>
              </a:xfrm>
              <a:prstGeom prst="rect">
                <a:avLst/>
              </a:prstGeom>
              <a:noFill/>
              <a:ln>
                <a:noFill/>
              </a:ln>
            </p:spPr>
            <p:txBody>
              <a:bodyPr spcFirstLastPara="1" wrap="square" lIns="121900" tIns="121900" rIns="121900" bIns="121900" anchor="t" anchorCtr="0">
                <a:noAutofit/>
              </a:bodyPr>
              <a:lstStyle/>
              <a:p>
                <a:r>
                  <a:rPr lang="en" sz="1467" dirty="0">
                    <a:latin typeface="Fira Sans"/>
                    <a:ea typeface="Fira Sans"/>
                    <a:cs typeface="Fira Sans"/>
                    <a:sym typeface="Fira Sans"/>
                  </a:rPr>
                  <a:t>Análisis basado en indicadores financieros.</a:t>
                </a:r>
                <a:endParaRPr sz="1467" dirty="0">
                  <a:latin typeface="Fira Sans"/>
                  <a:ea typeface="Fira Sans"/>
                  <a:cs typeface="Fira Sans"/>
                  <a:sym typeface="Fira Sans"/>
                </a:endParaRPr>
              </a:p>
            </p:txBody>
          </p:sp>
        </p:grpSp>
        <p:grpSp>
          <p:nvGrpSpPr>
            <p:cNvPr id="326" name="Google Shape;326;p20"/>
            <p:cNvGrpSpPr/>
            <p:nvPr/>
          </p:nvGrpSpPr>
          <p:grpSpPr>
            <a:xfrm>
              <a:off x="3598547" y="1326025"/>
              <a:ext cx="558600" cy="1712402"/>
              <a:chOff x="3598547" y="1326025"/>
              <a:chExt cx="558600" cy="1712402"/>
            </a:xfrm>
          </p:grpSpPr>
          <p:sp>
            <p:nvSpPr>
              <p:cNvPr id="327" name="Google Shape;327;p20"/>
              <p:cNvSpPr/>
              <p:nvPr/>
            </p:nvSpPr>
            <p:spPr>
              <a:xfrm>
                <a:off x="3633067" y="2548527"/>
                <a:ext cx="489600" cy="489900"/>
              </a:xfrm>
              <a:prstGeom prst="ellipse">
                <a:avLst/>
              </a:prstGeom>
              <a:solidFill>
                <a:schemeClr val="lt1"/>
              </a:solidFill>
              <a:ln w="381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28" name="Google Shape;328;p20"/>
              <p:cNvCxnSpPr/>
              <p:nvPr/>
            </p:nvCxnSpPr>
            <p:spPr>
              <a:xfrm>
                <a:off x="3877838" y="1326025"/>
                <a:ext cx="0" cy="1222500"/>
              </a:xfrm>
              <a:prstGeom prst="straightConnector1">
                <a:avLst/>
              </a:prstGeom>
              <a:noFill/>
              <a:ln w="19050" cap="flat" cmpd="sng">
                <a:solidFill>
                  <a:schemeClr val="accent3"/>
                </a:solidFill>
                <a:prstDash val="solid"/>
                <a:round/>
                <a:headEnd type="none" w="med" len="med"/>
                <a:tailEnd type="none" w="med" len="med"/>
              </a:ln>
            </p:spPr>
          </p:cxnSp>
          <p:sp>
            <p:nvSpPr>
              <p:cNvPr id="329" name="Google Shape;329;p20"/>
              <p:cNvSpPr txBox="1"/>
              <p:nvPr/>
            </p:nvSpPr>
            <p:spPr>
              <a:xfrm>
                <a:off x="3598547" y="2644843"/>
                <a:ext cx="558600" cy="297300"/>
              </a:xfrm>
              <a:prstGeom prst="rect">
                <a:avLst/>
              </a:prstGeom>
              <a:noFill/>
              <a:ln>
                <a:noFill/>
              </a:ln>
            </p:spPr>
            <p:txBody>
              <a:bodyPr spcFirstLastPara="1" wrap="square" lIns="121900" tIns="121900" rIns="121900" bIns="121900" anchor="ctr" anchorCtr="0">
                <a:noAutofit/>
              </a:bodyPr>
              <a:lstStyle/>
              <a:p>
                <a:pPr algn="ctr"/>
                <a:r>
                  <a:rPr lang="en" sz="1600" dirty="0">
                    <a:solidFill>
                      <a:schemeClr val="accent3"/>
                    </a:solidFill>
                    <a:latin typeface="Fira Sans Extra Condensed Medium"/>
                    <a:ea typeface="Fira Sans Extra Condensed Medium"/>
                    <a:cs typeface="Fira Sans Extra Condensed Medium"/>
                    <a:sym typeface="Fira Sans Extra Condensed Medium"/>
                  </a:rPr>
                  <a:t>2016</a:t>
                </a:r>
                <a:endParaRPr sz="1600" dirty="0">
                  <a:solidFill>
                    <a:schemeClr val="accent3"/>
                  </a:solidFill>
                  <a:latin typeface="Fira Sans Extra Condensed Medium"/>
                  <a:ea typeface="Fira Sans Extra Condensed Medium"/>
                  <a:cs typeface="Fira Sans Extra Condensed Medium"/>
                  <a:sym typeface="Fira Sans Extra Condensed Medium"/>
                </a:endParaRPr>
              </a:p>
            </p:txBody>
          </p:sp>
        </p:grpSp>
      </p:grpSp>
      <p:grpSp>
        <p:nvGrpSpPr>
          <p:cNvPr id="331" name="Google Shape;331;p20"/>
          <p:cNvGrpSpPr/>
          <p:nvPr/>
        </p:nvGrpSpPr>
        <p:grpSpPr>
          <a:xfrm>
            <a:off x="7753180" y="1715569"/>
            <a:ext cx="2549839" cy="2283203"/>
            <a:chOff x="6375116" y="1326025"/>
            <a:chExt cx="1912379" cy="1712402"/>
          </a:xfrm>
        </p:grpSpPr>
        <p:grpSp>
          <p:nvGrpSpPr>
            <p:cNvPr id="332" name="Google Shape;332;p20"/>
            <p:cNvGrpSpPr/>
            <p:nvPr/>
          </p:nvGrpSpPr>
          <p:grpSpPr>
            <a:xfrm>
              <a:off x="6730513" y="1427850"/>
              <a:ext cx="1556982" cy="996766"/>
              <a:chOff x="6730513" y="1427850"/>
              <a:chExt cx="1556982" cy="996766"/>
            </a:xfrm>
          </p:grpSpPr>
          <p:sp>
            <p:nvSpPr>
              <p:cNvPr id="333" name="Google Shape;333;p20"/>
              <p:cNvSpPr txBox="1"/>
              <p:nvPr/>
            </p:nvSpPr>
            <p:spPr>
              <a:xfrm>
                <a:off x="6730513" y="1427850"/>
                <a:ext cx="1353300" cy="296400"/>
              </a:xfrm>
              <a:prstGeom prst="rect">
                <a:avLst/>
              </a:prstGeom>
              <a:noFill/>
              <a:ln>
                <a:noFill/>
              </a:ln>
            </p:spPr>
            <p:txBody>
              <a:bodyPr spcFirstLastPara="1" wrap="square" lIns="121900" tIns="121900" rIns="121900" bIns="121900" anchor="ctr" anchorCtr="0">
                <a:noAutofit/>
              </a:bodyPr>
              <a:lstStyle/>
              <a:p>
                <a:r>
                  <a:rPr lang="en" sz="2133" dirty="0">
                    <a:solidFill>
                      <a:schemeClr val="accent5"/>
                    </a:solidFill>
                    <a:latin typeface="Fira Sans Extra Condensed Medium"/>
                    <a:ea typeface="Fira Sans Extra Condensed Medium"/>
                    <a:cs typeface="Fira Sans Extra Condensed Medium"/>
                    <a:sym typeface="Fira Sans Extra Condensed Medium"/>
                  </a:rPr>
                  <a:t>Abdou &amp; Pointon</a:t>
                </a:r>
                <a:endParaRPr sz="2133" dirty="0">
                  <a:solidFill>
                    <a:schemeClr val="accent5"/>
                  </a:solidFill>
                  <a:latin typeface="Fira Sans Extra Condensed Medium"/>
                  <a:ea typeface="Fira Sans Extra Condensed Medium"/>
                  <a:cs typeface="Fira Sans Extra Condensed Medium"/>
                  <a:sym typeface="Fira Sans Extra Condensed Medium"/>
                </a:endParaRPr>
              </a:p>
            </p:txBody>
          </p:sp>
          <p:sp>
            <p:nvSpPr>
              <p:cNvPr id="334" name="Google Shape;334;p20"/>
              <p:cNvSpPr txBox="1"/>
              <p:nvPr/>
            </p:nvSpPr>
            <p:spPr>
              <a:xfrm>
                <a:off x="6744595" y="1792516"/>
                <a:ext cx="1542900" cy="632100"/>
              </a:xfrm>
              <a:prstGeom prst="rect">
                <a:avLst/>
              </a:prstGeom>
              <a:noFill/>
              <a:ln>
                <a:noFill/>
              </a:ln>
            </p:spPr>
            <p:txBody>
              <a:bodyPr spcFirstLastPara="1" wrap="square" lIns="121900" tIns="121900" rIns="121900" bIns="121900" anchor="t" anchorCtr="0">
                <a:noAutofit/>
              </a:bodyPr>
              <a:lstStyle/>
              <a:p>
                <a:r>
                  <a:rPr lang="en" sz="1467" dirty="0">
                    <a:latin typeface="Fira Sans"/>
                    <a:ea typeface="Fira Sans"/>
                    <a:cs typeface="Fira Sans"/>
                    <a:sym typeface="Fira Sans"/>
                  </a:rPr>
                  <a:t>Técnicas estáidisticas y criterios de análisis de regresión</a:t>
                </a:r>
                <a:endParaRPr sz="1467" dirty="0">
                  <a:latin typeface="Fira Sans"/>
                  <a:ea typeface="Fira Sans"/>
                  <a:cs typeface="Fira Sans"/>
                  <a:sym typeface="Fira Sans"/>
                </a:endParaRPr>
              </a:p>
            </p:txBody>
          </p:sp>
        </p:grpSp>
        <p:grpSp>
          <p:nvGrpSpPr>
            <p:cNvPr id="335" name="Google Shape;335;p20"/>
            <p:cNvGrpSpPr/>
            <p:nvPr/>
          </p:nvGrpSpPr>
          <p:grpSpPr>
            <a:xfrm>
              <a:off x="6375116" y="1326025"/>
              <a:ext cx="558600" cy="1712402"/>
              <a:chOff x="6375116" y="1326025"/>
              <a:chExt cx="558600" cy="1712402"/>
            </a:xfrm>
          </p:grpSpPr>
          <p:sp>
            <p:nvSpPr>
              <p:cNvPr id="336" name="Google Shape;336;p20"/>
              <p:cNvSpPr/>
              <p:nvPr/>
            </p:nvSpPr>
            <p:spPr>
              <a:xfrm>
                <a:off x="6409631" y="2548527"/>
                <a:ext cx="489600" cy="489900"/>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37" name="Google Shape;337;p20"/>
              <p:cNvCxnSpPr/>
              <p:nvPr/>
            </p:nvCxnSpPr>
            <p:spPr>
              <a:xfrm>
                <a:off x="6654438" y="1326025"/>
                <a:ext cx="0" cy="1222500"/>
              </a:xfrm>
              <a:prstGeom prst="straightConnector1">
                <a:avLst/>
              </a:prstGeom>
              <a:noFill/>
              <a:ln w="19050" cap="flat" cmpd="sng">
                <a:solidFill>
                  <a:schemeClr val="accent5"/>
                </a:solidFill>
                <a:prstDash val="solid"/>
                <a:round/>
                <a:headEnd type="none" w="med" len="med"/>
                <a:tailEnd type="none" w="med" len="med"/>
              </a:ln>
            </p:spPr>
          </p:cxnSp>
          <p:sp>
            <p:nvSpPr>
              <p:cNvPr id="338" name="Google Shape;338;p20"/>
              <p:cNvSpPr txBox="1"/>
              <p:nvPr/>
            </p:nvSpPr>
            <p:spPr>
              <a:xfrm>
                <a:off x="6375116" y="2644843"/>
                <a:ext cx="558600" cy="297300"/>
              </a:xfrm>
              <a:prstGeom prst="rect">
                <a:avLst/>
              </a:prstGeom>
              <a:noFill/>
              <a:ln>
                <a:noFill/>
              </a:ln>
            </p:spPr>
            <p:txBody>
              <a:bodyPr spcFirstLastPara="1" wrap="square" lIns="121900" tIns="121900" rIns="121900" bIns="121900" anchor="ctr" anchorCtr="0">
                <a:noAutofit/>
              </a:bodyPr>
              <a:lstStyle/>
              <a:p>
                <a:pPr algn="ctr"/>
                <a:r>
                  <a:rPr lang="en" dirty="0">
                    <a:solidFill>
                      <a:schemeClr val="accent5"/>
                    </a:solidFill>
                    <a:latin typeface="Fira Sans Extra Condensed Medium"/>
                    <a:ea typeface="Fira Sans Extra Condensed Medium"/>
                    <a:cs typeface="Fira Sans Extra Condensed Medium"/>
                    <a:sym typeface="Fira Sans Extra Condensed Medium"/>
                  </a:rPr>
                  <a:t>2011</a:t>
                </a:r>
                <a:endParaRPr sz="2400" dirty="0">
                  <a:solidFill>
                    <a:schemeClr val="accent5"/>
                  </a:solidFill>
                  <a:latin typeface="Fira Sans Extra Condensed Medium"/>
                  <a:ea typeface="Fira Sans Extra Condensed Medium"/>
                  <a:cs typeface="Fira Sans Extra Condensed Medium"/>
                  <a:sym typeface="Fira Sans Extra Condensed Medium"/>
                </a:endParaRPr>
              </a:p>
            </p:txBody>
          </p:sp>
        </p:grpSp>
      </p:grpSp>
      <p:grpSp>
        <p:nvGrpSpPr>
          <p:cNvPr id="340" name="Google Shape;340;p20"/>
          <p:cNvGrpSpPr/>
          <p:nvPr/>
        </p:nvGrpSpPr>
        <p:grpSpPr>
          <a:xfrm>
            <a:off x="7919458" y="3345573"/>
            <a:ext cx="2429505" cy="2368697"/>
            <a:chOff x="6499824" y="2548527"/>
            <a:chExt cx="1822129" cy="1776523"/>
          </a:xfrm>
        </p:grpSpPr>
        <p:grpSp>
          <p:nvGrpSpPr>
            <p:cNvPr id="341" name="Google Shape;341;p20"/>
            <p:cNvGrpSpPr/>
            <p:nvPr/>
          </p:nvGrpSpPr>
          <p:grpSpPr>
            <a:xfrm>
              <a:off x="6499824" y="3507867"/>
              <a:ext cx="1542900" cy="817183"/>
              <a:chOff x="6499824" y="3507867"/>
              <a:chExt cx="1542900" cy="817183"/>
            </a:xfrm>
          </p:grpSpPr>
          <p:sp>
            <p:nvSpPr>
              <p:cNvPr id="342" name="Google Shape;342;p20"/>
              <p:cNvSpPr txBox="1"/>
              <p:nvPr/>
            </p:nvSpPr>
            <p:spPr>
              <a:xfrm>
                <a:off x="6689413" y="3507867"/>
                <a:ext cx="1353300" cy="296400"/>
              </a:xfrm>
              <a:prstGeom prst="rect">
                <a:avLst/>
              </a:prstGeom>
              <a:noFill/>
              <a:ln>
                <a:noFill/>
              </a:ln>
            </p:spPr>
            <p:txBody>
              <a:bodyPr spcFirstLastPara="1" wrap="square" lIns="121900" tIns="121900" rIns="121900" bIns="121900" anchor="ctr" anchorCtr="0">
                <a:noAutofit/>
              </a:bodyPr>
              <a:lstStyle/>
              <a:p>
                <a:pPr algn="r"/>
                <a:r>
                  <a:rPr lang="en" sz="2133" dirty="0">
                    <a:solidFill>
                      <a:schemeClr val="accent6"/>
                    </a:solidFill>
                    <a:latin typeface="Fira Sans Extra Condensed Medium"/>
                    <a:ea typeface="Fira Sans Extra Condensed Medium"/>
                    <a:cs typeface="Fira Sans Extra Condensed Medium"/>
                    <a:sym typeface="Fira Sans Extra Condensed Medium"/>
                  </a:rPr>
                  <a:t>Taco</a:t>
                </a:r>
                <a:endParaRPr sz="2133" dirty="0">
                  <a:solidFill>
                    <a:schemeClr val="accent6"/>
                  </a:solidFill>
                  <a:latin typeface="Fira Sans Extra Condensed Medium"/>
                  <a:ea typeface="Fira Sans Extra Condensed Medium"/>
                  <a:cs typeface="Fira Sans Extra Condensed Medium"/>
                  <a:sym typeface="Fira Sans Extra Condensed Medium"/>
                </a:endParaRPr>
              </a:p>
            </p:txBody>
          </p:sp>
          <p:sp>
            <p:nvSpPr>
              <p:cNvPr id="343" name="Google Shape;343;p20"/>
              <p:cNvSpPr txBox="1"/>
              <p:nvPr/>
            </p:nvSpPr>
            <p:spPr>
              <a:xfrm>
                <a:off x="6499824" y="3692950"/>
                <a:ext cx="1542900" cy="632100"/>
              </a:xfrm>
              <a:prstGeom prst="rect">
                <a:avLst/>
              </a:prstGeom>
              <a:noFill/>
              <a:ln>
                <a:noFill/>
              </a:ln>
            </p:spPr>
            <p:txBody>
              <a:bodyPr spcFirstLastPara="1" wrap="square" lIns="121900" tIns="121900" rIns="121900" bIns="121900" anchor="t" anchorCtr="0">
                <a:noAutofit/>
              </a:bodyPr>
              <a:lstStyle/>
              <a:p>
                <a:pPr algn="r"/>
                <a:r>
                  <a:rPr lang="en" sz="1467" dirty="0">
                    <a:latin typeface="Fira Sans"/>
                    <a:ea typeface="Fira Sans"/>
                    <a:cs typeface="Fira Sans"/>
                    <a:sym typeface="Fira Sans"/>
                  </a:rPr>
                  <a:t>Método Altman, análisis económicos y financieros</a:t>
                </a:r>
                <a:endParaRPr sz="1467" dirty="0">
                  <a:latin typeface="Fira Sans"/>
                  <a:ea typeface="Fira Sans"/>
                  <a:cs typeface="Fira Sans"/>
                  <a:sym typeface="Fira Sans"/>
                </a:endParaRPr>
              </a:p>
            </p:txBody>
          </p:sp>
        </p:grpSp>
        <p:grpSp>
          <p:nvGrpSpPr>
            <p:cNvPr id="344" name="Google Shape;344;p20"/>
            <p:cNvGrpSpPr/>
            <p:nvPr/>
          </p:nvGrpSpPr>
          <p:grpSpPr>
            <a:xfrm>
              <a:off x="7763353" y="2548527"/>
              <a:ext cx="558600" cy="1712448"/>
              <a:chOff x="7763353" y="2548527"/>
              <a:chExt cx="558600" cy="1712448"/>
            </a:xfrm>
          </p:grpSpPr>
          <p:sp>
            <p:nvSpPr>
              <p:cNvPr id="345" name="Google Shape;345;p20"/>
              <p:cNvSpPr/>
              <p:nvPr/>
            </p:nvSpPr>
            <p:spPr>
              <a:xfrm>
                <a:off x="7797895" y="2548527"/>
                <a:ext cx="489600" cy="489900"/>
              </a:xfrm>
              <a:prstGeom prst="ellipse">
                <a:avLst/>
              </a:prstGeom>
              <a:solidFill>
                <a:schemeClr val="lt1"/>
              </a:solidFill>
              <a:ln w="38100"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46" name="Google Shape;346;p20"/>
              <p:cNvCxnSpPr/>
              <p:nvPr/>
            </p:nvCxnSpPr>
            <p:spPr>
              <a:xfrm>
                <a:off x="8042700" y="3038475"/>
                <a:ext cx="0" cy="1222500"/>
              </a:xfrm>
              <a:prstGeom prst="straightConnector1">
                <a:avLst/>
              </a:prstGeom>
              <a:noFill/>
              <a:ln w="19050" cap="flat" cmpd="sng">
                <a:solidFill>
                  <a:schemeClr val="accent6"/>
                </a:solidFill>
                <a:prstDash val="solid"/>
                <a:round/>
                <a:headEnd type="none" w="med" len="med"/>
                <a:tailEnd type="none" w="med" len="med"/>
              </a:ln>
            </p:spPr>
          </p:cxnSp>
          <p:sp>
            <p:nvSpPr>
              <p:cNvPr id="347" name="Google Shape;347;p20"/>
              <p:cNvSpPr txBox="1"/>
              <p:nvPr/>
            </p:nvSpPr>
            <p:spPr>
              <a:xfrm>
                <a:off x="7763353" y="2644843"/>
                <a:ext cx="558600" cy="297300"/>
              </a:xfrm>
              <a:prstGeom prst="rect">
                <a:avLst/>
              </a:prstGeom>
              <a:noFill/>
              <a:ln>
                <a:noFill/>
              </a:ln>
            </p:spPr>
            <p:txBody>
              <a:bodyPr spcFirstLastPara="1" wrap="square" lIns="121900" tIns="121900" rIns="121900" bIns="121900" anchor="ctr" anchorCtr="0">
                <a:noAutofit/>
              </a:bodyPr>
              <a:lstStyle/>
              <a:p>
                <a:pPr algn="ctr"/>
                <a:r>
                  <a:rPr lang="en" sz="1600" dirty="0">
                    <a:solidFill>
                      <a:schemeClr val="accent6"/>
                    </a:solidFill>
                    <a:latin typeface="Fira Sans Extra Condensed Medium"/>
                    <a:ea typeface="Fira Sans Extra Condensed Medium"/>
                    <a:cs typeface="Fira Sans Extra Condensed Medium"/>
                    <a:sym typeface="Fira Sans Extra Condensed Medium"/>
                  </a:rPr>
                  <a:t>2018</a:t>
                </a:r>
                <a:endParaRPr sz="2400" dirty="0">
                  <a:solidFill>
                    <a:schemeClr val="accent6"/>
                  </a:solidFill>
                  <a:latin typeface="Fira Sans Extra Condensed Medium"/>
                  <a:ea typeface="Fira Sans Extra Condensed Medium"/>
                  <a:cs typeface="Fira Sans Extra Condensed Medium"/>
                  <a:sym typeface="Fira Sans Extra Condensed Medium"/>
                </a:endParaRPr>
              </a:p>
            </p:txBody>
          </p:sp>
        </p:grpSp>
      </p:grpSp>
      <p:sp>
        <p:nvSpPr>
          <p:cNvPr id="349" name="Google Shape;349;p20"/>
          <p:cNvSpPr txBox="1"/>
          <p:nvPr/>
        </p:nvSpPr>
        <p:spPr>
          <a:xfrm>
            <a:off x="4563452" y="4624693"/>
            <a:ext cx="1804400" cy="395200"/>
          </a:xfrm>
          <a:prstGeom prst="rect">
            <a:avLst/>
          </a:prstGeom>
          <a:noFill/>
          <a:ln>
            <a:noFill/>
          </a:ln>
        </p:spPr>
        <p:txBody>
          <a:bodyPr spcFirstLastPara="1" wrap="square" lIns="121900" tIns="121900" rIns="121900" bIns="121900" anchor="ctr" anchorCtr="0">
            <a:noAutofit/>
          </a:bodyPr>
          <a:lstStyle/>
          <a:p>
            <a:pPr algn="r"/>
            <a:r>
              <a:rPr lang="en" sz="2133" dirty="0">
                <a:solidFill>
                  <a:schemeClr val="accent4"/>
                </a:solidFill>
                <a:latin typeface="Fira Sans Extra Condensed Medium"/>
                <a:ea typeface="Fira Sans Extra Condensed Medium"/>
                <a:cs typeface="Fira Sans Extra Condensed Medium"/>
                <a:sym typeface="Fira Sans Extra Condensed Medium"/>
              </a:rPr>
              <a:t>Caride, Santurio &amp; Vilker</a:t>
            </a:r>
            <a:endParaRPr sz="2133"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350" name="Google Shape;350;p20"/>
          <p:cNvSpPr txBox="1"/>
          <p:nvPr/>
        </p:nvSpPr>
        <p:spPr>
          <a:xfrm>
            <a:off x="4124154" y="5331245"/>
            <a:ext cx="2057200" cy="842800"/>
          </a:xfrm>
          <a:prstGeom prst="rect">
            <a:avLst/>
          </a:prstGeom>
          <a:noFill/>
          <a:ln>
            <a:noFill/>
          </a:ln>
        </p:spPr>
        <p:txBody>
          <a:bodyPr spcFirstLastPara="1" wrap="square" lIns="121900" tIns="121900" rIns="121900" bIns="121900" anchor="t" anchorCtr="0">
            <a:noAutofit/>
          </a:bodyPr>
          <a:lstStyle/>
          <a:p>
            <a:pPr algn="r"/>
            <a:r>
              <a:rPr lang="en" sz="1467" dirty="0">
                <a:solidFill>
                  <a:schemeClr val="dk1"/>
                </a:solidFill>
                <a:latin typeface="Fira Sans"/>
                <a:ea typeface="Fira Sans"/>
                <a:cs typeface="Fira Sans"/>
                <a:sym typeface="Fira Sans"/>
              </a:rPr>
              <a:t>Análisis de indicadores de volatilidad de mercado bursátil</a:t>
            </a:r>
            <a:endParaRPr sz="1467" dirty="0">
              <a:latin typeface="Fira Sans"/>
              <a:ea typeface="Fira Sans"/>
              <a:cs typeface="Fira Sans"/>
              <a:sym typeface="Fira Sans"/>
            </a:endParaRPr>
          </a:p>
        </p:txBody>
      </p:sp>
      <p:grpSp>
        <p:nvGrpSpPr>
          <p:cNvPr id="351" name="Google Shape;351;p20"/>
          <p:cNvGrpSpPr/>
          <p:nvPr/>
        </p:nvGrpSpPr>
        <p:grpSpPr>
          <a:xfrm>
            <a:off x="5902146" y="3345572"/>
            <a:ext cx="744800" cy="2283264"/>
            <a:chOff x="4986841" y="2548527"/>
            <a:chExt cx="558600" cy="1712448"/>
          </a:xfrm>
        </p:grpSpPr>
        <p:sp>
          <p:nvSpPr>
            <p:cNvPr id="352" name="Google Shape;352;p20"/>
            <p:cNvSpPr/>
            <p:nvPr/>
          </p:nvSpPr>
          <p:spPr>
            <a:xfrm>
              <a:off x="5021356" y="2548527"/>
              <a:ext cx="489600" cy="489900"/>
            </a:xfrm>
            <a:prstGeom prst="ellipse">
              <a:avLst/>
            </a:prstGeom>
            <a:solidFill>
              <a:schemeClr val="lt1"/>
            </a:solid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53" name="Google Shape;353;p20"/>
            <p:cNvCxnSpPr/>
            <p:nvPr/>
          </p:nvCxnSpPr>
          <p:spPr>
            <a:xfrm>
              <a:off x="5266100" y="3038475"/>
              <a:ext cx="0" cy="1222500"/>
            </a:xfrm>
            <a:prstGeom prst="straightConnector1">
              <a:avLst/>
            </a:prstGeom>
            <a:noFill/>
            <a:ln w="19050" cap="flat" cmpd="sng">
              <a:solidFill>
                <a:schemeClr val="accent4"/>
              </a:solidFill>
              <a:prstDash val="solid"/>
              <a:round/>
              <a:headEnd type="none" w="med" len="med"/>
              <a:tailEnd type="none" w="med" len="med"/>
            </a:ln>
          </p:spPr>
        </p:cxnSp>
        <p:sp>
          <p:nvSpPr>
            <p:cNvPr id="354" name="Google Shape;354;p20"/>
            <p:cNvSpPr txBox="1"/>
            <p:nvPr/>
          </p:nvSpPr>
          <p:spPr>
            <a:xfrm>
              <a:off x="4986841" y="2644843"/>
              <a:ext cx="558600" cy="297300"/>
            </a:xfrm>
            <a:prstGeom prst="rect">
              <a:avLst/>
            </a:prstGeom>
            <a:noFill/>
            <a:ln>
              <a:noFill/>
            </a:ln>
          </p:spPr>
          <p:txBody>
            <a:bodyPr spcFirstLastPara="1" wrap="square" lIns="121900" tIns="121900" rIns="121900" bIns="121900" anchor="ctr" anchorCtr="0">
              <a:noAutofit/>
            </a:bodyPr>
            <a:lstStyle/>
            <a:p>
              <a:pPr algn="ctr"/>
              <a:r>
                <a:rPr lang="en" sz="1600" dirty="0">
                  <a:solidFill>
                    <a:schemeClr val="accent4"/>
                  </a:solidFill>
                  <a:latin typeface="Fira Sans Extra Condensed Medium"/>
                  <a:ea typeface="Fira Sans Extra Condensed Medium"/>
                  <a:cs typeface="Fira Sans Extra Condensed Medium"/>
                  <a:sym typeface="Fira Sans Extra Condensed Medium"/>
                </a:rPr>
                <a:t>2009</a:t>
              </a:r>
              <a:endParaRPr sz="2400" dirty="0">
                <a:solidFill>
                  <a:schemeClr val="accent4"/>
                </a:solidFill>
                <a:latin typeface="Fira Sans Extra Condensed Medium"/>
                <a:ea typeface="Fira Sans Extra Condensed Medium"/>
                <a:cs typeface="Fira Sans Extra Condensed Medium"/>
                <a:sym typeface="Fira Sans Extra Condensed Medium"/>
              </a:endParaRPr>
            </a:p>
          </p:txBody>
        </p:sp>
      </p:grpSp>
      <p:grpSp>
        <p:nvGrpSpPr>
          <p:cNvPr id="356" name="Google Shape;356;p20"/>
          <p:cNvGrpSpPr/>
          <p:nvPr/>
        </p:nvGrpSpPr>
        <p:grpSpPr>
          <a:xfrm>
            <a:off x="413675" y="3345573"/>
            <a:ext cx="2531168" cy="2974052"/>
            <a:chOff x="870487" y="2548527"/>
            <a:chExt cx="1898377" cy="1908184"/>
          </a:xfrm>
        </p:grpSpPr>
        <p:grpSp>
          <p:nvGrpSpPr>
            <p:cNvPr id="357" name="Google Shape;357;p20"/>
            <p:cNvGrpSpPr/>
            <p:nvPr/>
          </p:nvGrpSpPr>
          <p:grpSpPr>
            <a:xfrm>
              <a:off x="870487" y="3507867"/>
              <a:ext cx="1549286" cy="948844"/>
              <a:chOff x="870487" y="3507867"/>
              <a:chExt cx="1549286" cy="948844"/>
            </a:xfrm>
          </p:grpSpPr>
          <p:sp>
            <p:nvSpPr>
              <p:cNvPr id="358" name="Google Shape;358;p20"/>
              <p:cNvSpPr txBox="1"/>
              <p:nvPr/>
            </p:nvSpPr>
            <p:spPr>
              <a:xfrm>
                <a:off x="870487" y="3507867"/>
                <a:ext cx="1353300" cy="296400"/>
              </a:xfrm>
              <a:prstGeom prst="rect">
                <a:avLst/>
              </a:prstGeom>
              <a:noFill/>
              <a:ln>
                <a:noFill/>
              </a:ln>
            </p:spPr>
            <p:txBody>
              <a:bodyPr spcFirstLastPara="1" wrap="square" lIns="121900" tIns="121900" rIns="121900" bIns="121900" anchor="ctr" anchorCtr="0">
                <a:noAutofit/>
              </a:bodyPr>
              <a:lstStyle/>
              <a:p>
                <a:pPr algn="r"/>
                <a:r>
                  <a:rPr lang="es-EC" sz="2133" dirty="0">
                    <a:solidFill>
                      <a:schemeClr val="accent2"/>
                    </a:solidFill>
                    <a:latin typeface="Fira Sans Extra Condensed Medium"/>
                    <a:ea typeface="Fira Sans Extra Condensed Medium"/>
                    <a:cs typeface="Fira Sans Extra Condensed Medium"/>
                    <a:sym typeface="Fira Sans Extra Condensed Medium"/>
                  </a:rPr>
                  <a:t>E</a:t>
                </a:r>
                <a:r>
                  <a:rPr lang="en" sz="2133" dirty="0">
                    <a:solidFill>
                      <a:schemeClr val="accent2"/>
                    </a:solidFill>
                    <a:latin typeface="Fira Sans Extra Condensed Medium"/>
                    <a:ea typeface="Fira Sans Extra Condensed Medium"/>
                    <a:cs typeface="Fira Sans Extra Condensed Medium"/>
                    <a:sym typeface="Fira Sans Extra Condensed Medium"/>
                  </a:rPr>
                  <a:t>spín &amp; Rodríguez</a:t>
                </a:r>
                <a:endParaRPr sz="2133"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359" name="Google Shape;359;p20"/>
              <p:cNvSpPr txBox="1"/>
              <p:nvPr/>
            </p:nvSpPr>
            <p:spPr>
              <a:xfrm>
                <a:off x="876873" y="3824611"/>
                <a:ext cx="1542900" cy="632100"/>
              </a:xfrm>
              <a:prstGeom prst="rect">
                <a:avLst/>
              </a:prstGeom>
              <a:noFill/>
              <a:ln>
                <a:noFill/>
              </a:ln>
            </p:spPr>
            <p:txBody>
              <a:bodyPr spcFirstLastPara="1" wrap="square" lIns="121900" tIns="121900" rIns="121900" bIns="121900" anchor="t" anchorCtr="0">
                <a:noAutofit/>
              </a:bodyPr>
              <a:lstStyle/>
              <a:p>
                <a:pPr algn="r"/>
                <a:r>
                  <a:rPr lang="en" sz="1467" dirty="0">
                    <a:latin typeface="Fira Sans"/>
                    <a:ea typeface="Fira Sans"/>
                    <a:cs typeface="Fira Sans"/>
                    <a:sym typeface="Fira Sans"/>
                  </a:rPr>
                  <a:t>Modelo de scoring mexicano para clientes sin experiencia crediticia.</a:t>
                </a:r>
                <a:endParaRPr sz="1467" dirty="0">
                  <a:latin typeface="Fira Sans"/>
                  <a:ea typeface="Fira Sans"/>
                  <a:cs typeface="Fira Sans"/>
                  <a:sym typeface="Fira Sans"/>
                </a:endParaRPr>
              </a:p>
            </p:txBody>
          </p:sp>
        </p:grpSp>
        <p:grpSp>
          <p:nvGrpSpPr>
            <p:cNvPr id="360" name="Google Shape;360;p20"/>
            <p:cNvGrpSpPr/>
            <p:nvPr/>
          </p:nvGrpSpPr>
          <p:grpSpPr>
            <a:xfrm>
              <a:off x="2210264" y="2548527"/>
              <a:ext cx="558600" cy="1712448"/>
              <a:chOff x="2210264" y="2548527"/>
              <a:chExt cx="558600" cy="1712448"/>
            </a:xfrm>
          </p:grpSpPr>
          <p:sp>
            <p:nvSpPr>
              <p:cNvPr id="361" name="Google Shape;361;p20"/>
              <p:cNvSpPr/>
              <p:nvPr/>
            </p:nvSpPr>
            <p:spPr>
              <a:xfrm>
                <a:off x="2244777" y="2548527"/>
                <a:ext cx="489600" cy="489900"/>
              </a:xfrm>
              <a:prstGeom prst="ellipse">
                <a:avLst/>
              </a:prstGeom>
              <a:solidFill>
                <a:schemeClr val="lt1"/>
              </a:solid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362" name="Google Shape;362;p20"/>
              <p:cNvCxnSpPr/>
              <p:nvPr/>
            </p:nvCxnSpPr>
            <p:spPr>
              <a:xfrm>
                <a:off x="2489625" y="3038475"/>
                <a:ext cx="0" cy="1222500"/>
              </a:xfrm>
              <a:prstGeom prst="straightConnector1">
                <a:avLst/>
              </a:prstGeom>
              <a:noFill/>
              <a:ln w="19050" cap="flat" cmpd="sng">
                <a:solidFill>
                  <a:schemeClr val="accent1"/>
                </a:solidFill>
                <a:prstDash val="solid"/>
                <a:round/>
                <a:headEnd type="none" w="med" len="med"/>
                <a:tailEnd type="none" w="med" len="med"/>
              </a:ln>
            </p:spPr>
          </p:cxnSp>
          <p:sp>
            <p:nvSpPr>
              <p:cNvPr id="363" name="Google Shape;363;p20"/>
              <p:cNvSpPr txBox="1"/>
              <p:nvPr/>
            </p:nvSpPr>
            <p:spPr>
              <a:xfrm>
                <a:off x="2210264" y="2644843"/>
                <a:ext cx="558600" cy="297300"/>
              </a:xfrm>
              <a:prstGeom prst="rect">
                <a:avLst/>
              </a:prstGeom>
              <a:noFill/>
              <a:ln>
                <a:noFill/>
              </a:ln>
            </p:spPr>
            <p:txBody>
              <a:bodyPr spcFirstLastPara="1" wrap="square" lIns="121900" tIns="121900" rIns="121900" bIns="121900" anchor="ctr" anchorCtr="0">
                <a:noAutofit/>
              </a:bodyPr>
              <a:lstStyle/>
              <a:p>
                <a:pPr algn="ctr"/>
                <a:r>
                  <a:rPr lang="en" sz="1600" dirty="0">
                    <a:solidFill>
                      <a:schemeClr val="accent2"/>
                    </a:solidFill>
                    <a:latin typeface="Fira Sans Extra Condensed Medium"/>
                    <a:ea typeface="Fira Sans Extra Condensed Medium"/>
                    <a:cs typeface="Fira Sans Extra Condensed Medium"/>
                    <a:sym typeface="Fira Sans Extra Condensed Medium"/>
                  </a:rPr>
                  <a:t>2013</a:t>
                </a:r>
                <a:endParaRPr sz="1600" dirty="0">
                  <a:solidFill>
                    <a:schemeClr val="accent2"/>
                  </a:solidFill>
                  <a:latin typeface="Fira Sans Extra Condensed Medium"/>
                  <a:ea typeface="Fira Sans Extra Condensed Medium"/>
                  <a:cs typeface="Fira Sans Extra Condensed Medium"/>
                  <a:sym typeface="Fira Sans Extra Condensed Medium"/>
                </a:endParaRPr>
              </a:p>
            </p:txBody>
          </p:sp>
        </p:grpSp>
      </p:grpSp>
      <p:sp>
        <p:nvSpPr>
          <p:cNvPr id="4" name="CuadroTexto 3">
            <a:extLst>
              <a:ext uri="{FF2B5EF4-FFF2-40B4-BE49-F238E27FC236}">
                <a16:creationId xmlns:a16="http://schemas.microsoft.com/office/drawing/2014/main" id="{4424272C-0F44-4A22-9B86-F04D1FC73786}"/>
              </a:ext>
            </a:extLst>
          </p:cNvPr>
          <p:cNvSpPr txBox="1"/>
          <p:nvPr/>
        </p:nvSpPr>
        <p:spPr>
          <a:xfrm>
            <a:off x="1093856" y="889937"/>
            <a:ext cx="5053248" cy="461665"/>
          </a:xfrm>
          <a:prstGeom prst="rect">
            <a:avLst/>
          </a:prstGeom>
          <a:noFill/>
        </p:spPr>
        <p:txBody>
          <a:bodyPr wrap="square" rtlCol="0">
            <a:spAutoFit/>
          </a:bodyPr>
          <a:lstStyle/>
          <a:p>
            <a:r>
              <a:rPr lang="es-EC" sz="2400" dirty="0"/>
              <a:t>Modelos tradicionales</a:t>
            </a:r>
          </a:p>
        </p:txBody>
      </p:sp>
      <p:sp>
        <p:nvSpPr>
          <p:cNvPr id="5" name="CuadroTexto 4">
            <a:extLst>
              <a:ext uri="{FF2B5EF4-FFF2-40B4-BE49-F238E27FC236}">
                <a16:creationId xmlns:a16="http://schemas.microsoft.com/office/drawing/2014/main" id="{EC4321A9-ED75-4C84-A66C-149606F27D62}"/>
              </a:ext>
            </a:extLst>
          </p:cNvPr>
          <p:cNvSpPr txBox="1"/>
          <p:nvPr/>
        </p:nvSpPr>
        <p:spPr>
          <a:xfrm>
            <a:off x="6840327" y="911651"/>
            <a:ext cx="3543796" cy="461665"/>
          </a:xfrm>
          <a:prstGeom prst="rect">
            <a:avLst/>
          </a:prstGeom>
          <a:noFill/>
        </p:spPr>
        <p:txBody>
          <a:bodyPr wrap="square" rtlCol="0">
            <a:spAutoFit/>
          </a:bodyPr>
          <a:lstStyle/>
          <a:p>
            <a:r>
              <a:rPr lang="es-EC" sz="2400" dirty="0"/>
              <a:t>Modelos expertos</a:t>
            </a:r>
          </a:p>
        </p:txBody>
      </p:sp>
      <p:sp>
        <p:nvSpPr>
          <p:cNvPr id="2" name="Título 1">
            <a:extLst>
              <a:ext uri="{FF2B5EF4-FFF2-40B4-BE49-F238E27FC236}">
                <a16:creationId xmlns:a16="http://schemas.microsoft.com/office/drawing/2014/main" id="{527EADFD-E0ED-4E1B-BB34-6770DEC12661}"/>
              </a:ext>
            </a:extLst>
          </p:cNvPr>
          <p:cNvSpPr txBox="1">
            <a:spLocks/>
          </p:cNvSpPr>
          <p:nvPr/>
        </p:nvSpPr>
        <p:spPr>
          <a:xfrm>
            <a:off x="-23431" y="-2262"/>
            <a:ext cx="12215431" cy="62804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2800" b="1" dirty="0">
                <a:latin typeface="Century Gothic" panose="020B0502020202020204" pitchFamily="34" charset="0"/>
              </a:rPr>
              <a:t>MARCO REFERENCIAL</a:t>
            </a:r>
          </a:p>
        </p:txBody>
      </p:sp>
      <p:pic>
        <p:nvPicPr>
          <p:cNvPr id="58" name="3 Imagen">
            <a:extLst>
              <a:ext uri="{FF2B5EF4-FFF2-40B4-BE49-F238E27FC236}">
                <a16:creationId xmlns:a16="http://schemas.microsoft.com/office/drawing/2014/main" id="{D8E1E4DE-AD0D-489F-B383-B90EC6A51EB2}"/>
              </a:ext>
            </a:extLst>
          </p:cNvPr>
          <p:cNvPicPr/>
          <p:nvPr/>
        </p:nvPicPr>
        <p:blipFill>
          <a:blip r:embed="rId3"/>
          <a:srcRect l="24038" t="27137" r="21955" b="55555"/>
          <a:stretch>
            <a:fillRect/>
          </a:stretch>
        </p:blipFill>
        <p:spPr bwMode="auto">
          <a:xfrm>
            <a:off x="9862931" y="6341856"/>
            <a:ext cx="2329069" cy="5161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CAPÍTULO II. METODOLOGIA</a:t>
            </a:r>
          </a:p>
        </p:txBody>
      </p:sp>
      <p:pic>
        <p:nvPicPr>
          <p:cNvPr id="2" name="3 Imagen">
            <a:extLst>
              <a:ext uri="{FF2B5EF4-FFF2-40B4-BE49-F238E27FC236}">
                <a16:creationId xmlns:a16="http://schemas.microsoft.com/office/drawing/2014/main" id="{1E07706C-A6C1-4226-9A46-396AFD397322}"/>
              </a:ext>
            </a:extLst>
          </p:cNvPr>
          <p:cNvPicPr/>
          <p:nvPr/>
        </p:nvPicPr>
        <p:blipFill>
          <a:blip r:embed="rId2"/>
          <a:srcRect l="24038" t="27137" r="21955" b="55555"/>
          <a:stretch>
            <a:fillRect/>
          </a:stretch>
        </p:blipFill>
        <p:spPr bwMode="auto">
          <a:xfrm>
            <a:off x="9862931" y="6341856"/>
            <a:ext cx="2329069" cy="516144"/>
          </a:xfrm>
          <a:prstGeom prst="rect">
            <a:avLst/>
          </a:prstGeom>
          <a:noFill/>
          <a:ln w="9525">
            <a:noFill/>
            <a:miter lim="800000"/>
            <a:headEnd/>
            <a:tailEnd/>
          </a:ln>
        </p:spPr>
      </p:pic>
      <p:graphicFrame>
        <p:nvGraphicFramePr>
          <p:cNvPr id="6" name="Diagrama 5">
            <a:extLst>
              <a:ext uri="{FF2B5EF4-FFF2-40B4-BE49-F238E27FC236}">
                <a16:creationId xmlns:a16="http://schemas.microsoft.com/office/drawing/2014/main" id="{056E221C-17B6-4DE9-8B36-3127BD8FC85E}"/>
              </a:ext>
            </a:extLst>
          </p:cNvPr>
          <p:cNvGraphicFramePr/>
          <p:nvPr>
            <p:extLst>
              <p:ext uri="{D42A27DB-BD31-4B8C-83A1-F6EECF244321}">
                <p14:modId xmlns:p14="http://schemas.microsoft.com/office/powerpoint/2010/main" val="972621627"/>
              </p:ext>
            </p:extLst>
          </p:nvPr>
        </p:nvGraphicFramePr>
        <p:xfrm>
          <a:off x="210372" y="113045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615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4"/>
          <p:cNvGraphicFramePr/>
          <p:nvPr>
            <p:extLst>
              <p:ext uri="{D42A27DB-BD31-4B8C-83A1-F6EECF244321}">
                <p14:modId xmlns:p14="http://schemas.microsoft.com/office/powerpoint/2010/main" val="1404067802"/>
              </p:ext>
            </p:extLst>
          </p:nvPr>
        </p:nvGraphicFramePr>
        <p:xfrm>
          <a:off x="168498" y="1146218"/>
          <a:ext cx="10515600" cy="252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Transparencia Internacional España – Las instituciones públicas incumplen  mayoritariamente la normativa legal sobre contrat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7708" y="3943942"/>
            <a:ext cx="3089901" cy="20586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3 Imagen">
            <a:extLst>
              <a:ext uri="{FF2B5EF4-FFF2-40B4-BE49-F238E27FC236}">
                <a16:creationId xmlns:a16="http://schemas.microsoft.com/office/drawing/2014/main" id="{B308A28A-FED2-411B-BA47-A6813E14D3FC}"/>
              </a:ext>
            </a:extLst>
          </p:cNvPr>
          <p:cNvPicPr/>
          <p:nvPr/>
        </p:nvPicPr>
        <p:blipFill>
          <a:blip r:embed="rId8"/>
          <a:srcRect l="24038" t="27137" r="21955" b="55555"/>
          <a:stretch>
            <a:fillRect/>
          </a:stretch>
        </p:blipFill>
        <p:spPr bwMode="auto">
          <a:xfrm>
            <a:off x="9862931" y="6341856"/>
            <a:ext cx="2329069" cy="516144"/>
          </a:xfrm>
          <a:prstGeom prst="rect">
            <a:avLst/>
          </a:prstGeom>
          <a:noFill/>
          <a:ln w="9525">
            <a:noFill/>
            <a:miter lim="800000"/>
            <a:headEnd/>
            <a:tailEnd/>
          </a:ln>
        </p:spPr>
      </p:pic>
      <p:sp>
        <p:nvSpPr>
          <p:cNvPr id="3" name="Título 1">
            <a:extLst>
              <a:ext uri="{FF2B5EF4-FFF2-40B4-BE49-F238E27FC236}">
                <a16:creationId xmlns:a16="http://schemas.microsoft.com/office/drawing/2014/main" id="{BF954A59-34E8-47DB-9C6D-31B2387BB1A1}"/>
              </a:ext>
            </a:extLst>
          </p:cNvPr>
          <p:cNvSpPr txBox="1">
            <a:spLocks/>
          </p:cNvSpPr>
          <p:nvPr/>
        </p:nvSpPr>
        <p:spPr>
          <a:xfrm>
            <a:off x="0" y="0"/>
            <a:ext cx="12192000" cy="726696"/>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C" sz="3500" b="1" dirty="0">
                <a:latin typeface="Century Gothic" panose="020B0502020202020204" pitchFamily="34" charset="0"/>
              </a:rPr>
              <a:t>CAPÍTULO III. </a:t>
            </a:r>
            <a:r>
              <a:rPr lang="es-EC" sz="3600" b="1" dirty="0">
                <a:latin typeface="Century Gothic" panose="020B0502020202020204" pitchFamily="34" charset="0"/>
              </a:rPr>
              <a:t>POLÍTICAS BASADAS EN LA NORMATIVA LEGAL</a:t>
            </a:r>
            <a:endParaRPr lang="es-EC" sz="3500" b="1" dirty="0">
              <a:latin typeface="Century Gothic" panose="020B0502020202020204" pitchFamily="34" charset="0"/>
            </a:endParaRPr>
          </a:p>
        </p:txBody>
      </p:sp>
    </p:spTree>
    <p:extLst>
      <p:ext uri="{BB962C8B-B14F-4D97-AF65-F5344CB8AC3E}">
        <p14:creationId xmlns:p14="http://schemas.microsoft.com/office/powerpoint/2010/main" val="1508148549"/>
      </p:ext>
    </p:extLst>
  </p:cSld>
  <p:clrMapOvr>
    <a:masterClrMapping/>
  </p:clrMapOvr>
</p:sld>
</file>

<file path=ppt/theme/theme1.xml><?xml version="1.0" encoding="utf-8"?>
<a:theme xmlns:a="http://schemas.openxmlformats.org/drawingml/2006/main" name="Faceta">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2689</TotalTime>
  <Words>1686</Words>
  <Application>Microsoft Office PowerPoint</Application>
  <PresentationFormat>Panorámica</PresentationFormat>
  <Paragraphs>216</Paragraphs>
  <Slides>24</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Calibri</vt:lpstr>
      <vt:lpstr>Century Gothic</vt:lpstr>
      <vt:lpstr>Fira Sans</vt:lpstr>
      <vt:lpstr>Fira Sans Extra Condensed Medium</vt:lpstr>
      <vt:lpstr>Roboto</vt:lpstr>
      <vt:lpstr>Trebuchet MS</vt:lpstr>
      <vt:lpstr>Wingdings 3</vt:lpstr>
      <vt:lpstr>Faceta</vt:lpstr>
      <vt:lpstr>Presentación de PowerPoint</vt:lpstr>
      <vt:lpstr>Presentación de PowerPoint</vt:lpstr>
      <vt:lpstr>ESTRUCTURA DE LA TESIS</vt:lpstr>
      <vt:lpstr>PLANTEAMIENTO DEL PROBLEMA</vt:lpstr>
      <vt:lpstr>OBJETIVOS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Pazmiño</dc:creator>
  <cp:lastModifiedBy>JAIRO</cp:lastModifiedBy>
  <cp:revision>84</cp:revision>
  <dcterms:created xsi:type="dcterms:W3CDTF">2020-09-01T21:17:31Z</dcterms:created>
  <dcterms:modified xsi:type="dcterms:W3CDTF">2020-10-26T16:24:32Z</dcterms:modified>
</cp:coreProperties>
</file>