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2.xml" ContentType="application/vnd.openxmlformats-officedocument.drawingml.chart+xml"/>
  <Override PartName="/ppt/drawings/drawing1.xml" ContentType="application/vnd.openxmlformats-officedocument.drawingml.chartshapes+xml"/>
  <Override PartName="/ppt/comments/comment2.xml" ContentType="application/vnd.openxmlformats-officedocument.presentationml.comment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drawings/drawing3.xml" ContentType="application/vnd.openxmlformats-officedocument.drawingml.chartshapes+xml"/>
  <Override PartName="/ppt/charts/chart5.xml" ContentType="application/vnd.openxmlformats-officedocument.drawingml.chart+xml"/>
  <Override PartName="/ppt/theme/themeOverride1.xml" ContentType="application/vnd.openxmlformats-officedocument.themeOverr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7">
  <p:sldMasterIdLst>
    <p:sldMasterId id="2147483648" r:id="rId1"/>
  </p:sldMasterIdLst>
  <p:notesMasterIdLst>
    <p:notesMasterId r:id="rId39"/>
  </p:notesMasterIdLst>
  <p:sldIdLst>
    <p:sldId id="387" r:id="rId2"/>
    <p:sldId id="386" r:id="rId3"/>
    <p:sldId id="414" r:id="rId4"/>
    <p:sldId id="415" r:id="rId5"/>
    <p:sldId id="421" r:id="rId6"/>
    <p:sldId id="430" r:id="rId7"/>
    <p:sldId id="382" r:id="rId8"/>
    <p:sldId id="389" r:id="rId9"/>
    <p:sldId id="376" r:id="rId10"/>
    <p:sldId id="367" r:id="rId11"/>
    <p:sldId id="368" r:id="rId12"/>
    <p:sldId id="369" r:id="rId13"/>
    <p:sldId id="425" r:id="rId14"/>
    <p:sldId id="423" r:id="rId15"/>
    <p:sldId id="426" r:id="rId16"/>
    <p:sldId id="427" r:id="rId17"/>
    <p:sldId id="375" r:id="rId18"/>
    <p:sldId id="334" r:id="rId19"/>
    <p:sldId id="431" r:id="rId20"/>
    <p:sldId id="432" r:id="rId21"/>
    <p:sldId id="400" r:id="rId22"/>
    <p:sldId id="406" r:id="rId23"/>
    <p:sldId id="433" r:id="rId24"/>
    <p:sldId id="434" r:id="rId25"/>
    <p:sldId id="402" r:id="rId26"/>
    <p:sldId id="407" r:id="rId27"/>
    <p:sldId id="435" r:id="rId28"/>
    <p:sldId id="436" r:id="rId29"/>
    <p:sldId id="404" r:id="rId30"/>
    <p:sldId id="419" r:id="rId31"/>
    <p:sldId id="409" r:id="rId32"/>
    <p:sldId id="420" r:id="rId33"/>
    <p:sldId id="410" r:id="rId34"/>
    <p:sldId id="411" r:id="rId35"/>
    <p:sldId id="405" r:id="rId36"/>
    <p:sldId id="412" r:id="rId37"/>
    <p:sldId id="413" r:id="rId3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Sección predeterminada" id="{D4DDCCBC-CD05-4933-8E62-D1BF04DD9607}">
          <p14:sldIdLst>
            <p14:sldId id="387"/>
            <p14:sldId id="386"/>
            <p14:sldId id="414"/>
            <p14:sldId id="415"/>
            <p14:sldId id="421"/>
            <p14:sldId id="430"/>
            <p14:sldId id="382"/>
            <p14:sldId id="389"/>
            <p14:sldId id="376"/>
            <p14:sldId id="367"/>
            <p14:sldId id="368"/>
            <p14:sldId id="369"/>
            <p14:sldId id="425"/>
            <p14:sldId id="423"/>
            <p14:sldId id="426"/>
            <p14:sldId id="427"/>
            <p14:sldId id="375"/>
            <p14:sldId id="334"/>
            <p14:sldId id="431"/>
            <p14:sldId id="432"/>
            <p14:sldId id="400"/>
            <p14:sldId id="406"/>
            <p14:sldId id="433"/>
            <p14:sldId id="434"/>
            <p14:sldId id="402"/>
            <p14:sldId id="407"/>
            <p14:sldId id="435"/>
            <p14:sldId id="436"/>
            <p14:sldId id="404"/>
            <p14:sldId id="419"/>
            <p14:sldId id="409"/>
            <p14:sldId id="420"/>
            <p14:sldId id="410"/>
          </p14:sldIdLst>
        </p14:section>
        <p14:section name="Sección sin título" id="{E7A8E91B-2A3D-43BF-8171-53C2394F8FF8}">
          <p14:sldIdLst>
            <p14:sldId id="411"/>
            <p14:sldId id="405"/>
            <p14:sldId id="412"/>
            <p14:sldId id="413"/>
          </p14:sldIdLst>
        </p14:section>
      </p14:sectionLst>
    </p:ext>
    <p:ext uri="{EFAFB233-063F-42B5-8137-9DF3F51BA10A}">
      <p15:sldGuideLst xmlns:p15="http://schemas.microsoft.com/office/powerpoint/2012/main" xmlns="">
        <p15:guide id="1" orient="horz" pos="2160">
          <p15:clr>
            <a:srgbClr val="A4A3A4"/>
          </p15:clr>
        </p15:guide>
        <p15:guide id="2" pos="292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o Ortiz" initials="MO" lastIdx="3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3399FF"/>
    <a:srgbClr val="99FFCC"/>
    <a:srgbClr val="CCCCFF"/>
    <a:srgbClr val="FF9999"/>
    <a:srgbClr val="00FF99"/>
    <a:srgbClr val="CCFFFF"/>
    <a:srgbClr val="CCECFF"/>
    <a:srgbClr val="FFFF99"/>
    <a:srgbClr val="AAC6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86455" autoAdjust="0"/>
  </p:normalViewPr>
  <p:slideViewPr>
    <p:cSldViewPr>
      <p:cViewPr>
        <p:scale>
          <a:sx n="81" d="100"/>
          <a:sy n="81" d="100"/>
        </p:scale>
        <p:origin x="-996" y="-36"/>
      </p:cViewPr>
      <p:guideLst>
        <p:guide orient="horz" pos="2160"/>
        <p:guide pos="2925"/>
      </p:guideLst>
    </p:cSldViewPr>
  </p:slideViewPr>
  <p:outlineViewPr>
    <p:cViewPr>
      <p:scale>
        <a:sx n="33" d="100"/>
        <a:sy n="33" d="100"/>
      </p:scale>
      <p:origin x="0" y="23472"/>
    </p:cViewPr>
  </p:outlineViewPr>
  <p:notesTextViewPr>
    <p:cViewPr>
      <p:scale>
        <a:sx n="100" d="100"/>
        <a:sy n="100" d="100"/>
      </p:scale>
      <p:origin x="0" y="0"/>
    </p:cViewPr>
  </p:notesTextViewPr>
  <p:sorterViewPr>
    <p:cViewPr>
      <p:scale>
        <a:sx n="66" d="100"/>
        <a:sy n="66" d="100"/>
      </p:scale>
      <p:origin x="0" y="14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E:\Jose%20Luis\Desktop\MAESTRIA%20ESPE\graf.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1.xml"/><Relationship Id="rId1" Type="http://schemas.openxmlformats.org/officeDocument/2006/relationships/oleObject" Target="Libro1" TargetMode="Externa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2.xml"/><Relationship Id="rId1" Type="http://schemas.openxmlformats.org/officeDocument/2006/relationships/oleObject" Target="Libro1" TargetMode="External"/><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chartUserShapes" Target="../drawings/drawing3.xml"/><Relationship Id="rId1" Type="http://schemas.openxmlformats.org/officeDocument/2006/relationships/package" Target="../embeddings/Microsoft_Excel_Worksheet1.xlsx"/><Relationship Id="rId4"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oleObject" Target="file:///F:\GRAFICOS%20TESI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solidFill>
                  <a:srgbClr val="0070C0"/>
                </a:solidFill>
              </a:rPr>
              <a:t>HUEVOS EN PLANTELES</a:t>
            </a:r>
          </a:p>
        </c:rich>
      </c:tx>
      <c:layout/>
      <c:overlay val="0"/>
      <c:spPr>
        <a:noFill/>
        <a:ln>
          <a:noFill/>
        </a:ln>
        <a:effectLst/>
      </c:spPr>
    </c:title>
    <c:autoTitleDeleted val="0"/>
    <c:plotArea>
      <c:layout/>
      <c:pieChart>
        <c:varyColors val="1"/>
        <c:ser>
          <c:idx val="0"/>
          <c:order val="0"/>
          <c:spPr>
            <a:solidFill>
              <a:srgbClr val="FFFF00"/>
            </a:solidFill>
          </c:spPr>
          <c:dPt>
            <c:idx val="0"/>
            <c:bubble3D val="0"/>
            <c:spPr>
              <a:solidFill>
                <a:srgbClr val="FFFF00"/>
              </a:solidFill>
              <a:ln>
                <a:noFill/>
              </a:ln>
              <a:effectLst>
                <a:outerShdw blurRad="63500" sx="102000" sy="102000" algn="ctr" rotWithShape="0">
                  <a:prstClr val="black">
                    <a:alpha val="20000"/>
                  </a:prstClr>
                </a:outerShdw>
              </a:effectLst>
            </c:spPr>
          </c:dPt>
          <c:dPt>
            <c:idx val="1"/>
            <c:bubble3D val="0"/>
            <c:spPr>
              <a:solidFill>
                <a:srgbClr val="FF0000"/>
              </a:solidFill>
              <a:ln>
                <a:noFill/>
              </a:ln>
              <a:effectLst>
                <a:outerShdw blurRad="63500" sx="102000" sy="102000" algn="ctr" rotWithShape="0">
                  <a:prstClr val="black">
                    <a:alpha val="20000"/>
                  </a:prstClr>
                </a:outerShdw>
              </a:effectLst>
            </c:spPr>
          </c:dPt>
          <c:dPt>
            <c:idx val="2"/>
            <c:bubble3D val="0"/>
            <c:spPr>
              <a:solidFill>
                <a:srgbClr val="FFFF00"/>
              </a:solidFill>
              <a:ln>
                <a:noFill/>
              </a:ln>
              <a:effectLst>
                <a:outerShdw blurRad="63500" sx="102000" sy="102000" algn="ctr" rotWithShape="0">
                  <a:prstClr val="black">
                    <a:alpha val="20000"/>
                  </a:prstClr>
                </a:outerShdw>
              </a:effectLst>
            </c:spPr>
          </c:dPt>
          <c:dLbls>
            <c:dLbl>
              <c:idx val="0"/>
              <c:layout>
                <c:manualLayout>
                  <c:x val="1.038961038961039E-2"/>
                  <c:y val="-0.22842950220589703"/>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AD66A5CE-4014-4FE8-98F1-D15A649A15C7}" type="CATEGORYNAME">
                      <a:rPr lang="en-US">
                        <a:solidFill>
                          <a:srgbClr val="FF0000"/>
                        </a:solidFill>
                      </a:rPr>
                      <a:pPr>
                        <a:defRPr sz="1000" b="1" i="0" u="none" strike="noStrike" kern="1200" spc="0" baseline="0">
                          <a:solidFill>
                            <a:schemeClr val="accent1"/>
                          </a:solidFill>
                          <a:latin typeface="+mn-lt"/>
                          <a:ea typeface="+mn-ea"/>
                          <a:cs typeface="+mn-cs"/>
                        </a:defRPr>
                      </a:pPr>
                      <a:t>[NOMBRE DE CATEGORÍA]</a:t>
                    </a:fld>
                    <a:r>
                      <a:rPr lang="en-US" baseline="0"/>
                      <a:t> </a:t>
                    </a:r>
                    <a:fld id="{EFDA94DB-22D8-4C30-B7D5-16CB41657B86}" type="VALUE">
                      <a:rPr lang="en-US" baseline="0">
                        <a:solidFill>
                          <a:srgbClr val="FF0000"/>
                        </a:solidFill>
                      </a:rPr>
                      <a:pPr>
                        <a:defRPr sz="1000" b="1" i="0" u="none" strike="noStrike" kern="1200" spc="0" baseline="0">
                          <a:solidFill>
                            <a:schemeClr val="accent1"/>
                          </a:solidFill>
                          <a:latin typeface="+mn-lt"/>
                          <a:ea typeface="+mn-ea"/>
                          <a:cs typeface="+mn-cs"/>
                        </a:defRPr>
                      </a:pPr>
                      <a:t>[VALOR]</a:t>
                    </a:fld>
                    <a:r>
                      <a:rPr lang="en-US" baseline="0"/>
                      <a:t> </a:t>
                    </a:r>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24166666666666667"/>
                  <c:y val="9.2592592592592587E-3"/>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1434EB62-96DC-4A69-9E8D-E6626DB5BCE5}" type="CATEGORYNAME">
                      <a:rPr lang="en-US">
                        <a:solidFill>
                          <a:srgbClr val="FF0000"/>
                        </a:solidFill>
                      </a:rPr>
                      <a:pPr>
                        <a:defRPr sz="1000" b="1" i="0" u="none" strike="noStrike" kern="1200" spc="0" baseline="0">
                          <a:solidFill>
                            <a:schemeClr val="accent1"/>
                          </a:solidFill>
                          <a:latin typeface="+mn-lt"/>
                          <a:ea typeface="+mn-ea"/>
                          <a:cs typeface="+mn-cs"/>
                        </a:defRPr>
                      </a:pPr>
                      <a:t>[NOMBRE DE CATEGORÍA]</a:t>
                    </a:fld>
                    <a:r>
                      <a:rPr lang="en-US" baseline="0">
                        <a:solidFill>
                          <a:srgbClr val="FF0000"/>
                        </a:solidFill>
                      </a:rPr>
                      <a:t> </a:t>
                    </a:r>
                    <a:fld id="{AE2CAC4F-3605-48D9-91AD-7DC068DF9DD7}" type="VALUE">
                      <a:rPr lang="en-US" baseline="0">
                        <a:solidFill>
                          <a:srgbClr val="FF0000"/>
                        </a:solidFill>
                      </a:rPr>
                      <a:pPr>
                        <a:defRPr sz="1000" b="1" i="0" u="none" strike="noStrike" kern="1200" spc="0" baseline="0">
                          <a:solidFill>
                            <a:schemeClr val="accent1"/>
                          </a:solidFill>
                          <a:latin typeface="+mn-lt"/>
                          <a:ea typeface="+mn-ea"/>
                          <a:cs typeface="+mn-cs"/>
                        </a:defRPr>
                      </a:pPr>
                      <a:t>[VALOR]</a:t>
                    </a:fld>
                    <a:endParaRPr lang="en-US" baseline="0">
                      <a:solidFill>
                        <a:srgbClr val="FF0000"/>
                      </a:solidFill>
                    </a:endParaRPr>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0.2735933462862597"/>
                  <c:y val="2.3460355841123909E-2"/>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F3FCD444-AFE6-44D1-98EF-4262C6309880}" type="CATEGORYNAME">
                      <a:rPr lang="en-US" b="1">
                        <a:solidFill>
                          <a:srgbClr val="FF0000"/>
                        </a:solidFill>
                      </a:rPr>
                      <a:pPr>
                        <a:defRPr sz="1000" b="1" i="0" u="none" strike="noStrike" kern="1200" spc="0" baseline="0">
                          <a:solidFill>
                            <a:schemeClr val="accent1"/>
                          </a:solidFill>
                          <a:latin typeface="+mn-lt"/>
                          <a:ea typeface="+mn-ea"/>
                          <a:cs typeface="+mn-cs"/>
                        </a:defRPr>
                      </a:pPr>
                      <a:t>[NOMBRE DE CATEGORÍA]</a:t>
                    </a:fld>
                    <a:r>
                      <a:rPr lang="en-US" dirty="0"/>
                      <a:t> </a:t>
                    </a:r>
                    <a:fld id="{850A759B-3A09-4750-9A46-115934131F04}" type="VALUE">
                      <a:rPr lang="en-US" b="1" baseline="0">
                        <a:solidFill>
                          <a:srgbClr val="FF0000"/>
                        </a:solidFill>
                      </a:rPr>
                      <a:pPr>
                        <a:defRPr sz="1000" b="1" i="0" u="none" strike="noStrike" kern="1200" spc="0" baseline="0">
                          <a:solidFill>
                            <a:schemeClr val="accent1"/>
                          </a:solidFill>
                          <a:latin typeface="+mn-lt"/>
                          <a:ea typeface="+mn-ea"/>
                          <a:cs typeface="+mn-cs"/>
                        </a:defRPr>
                      </a:pPr>
                      <a:t>[VALOR]</a:t>
                    </a:fld>
                    <a:r>
                      <a:rPr lang="en-US" baseline="0" dirty="0"/>
                      <a:t> </a:t>
                    </a:r>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manualLayout>
                      <c:w val="0.35904748270102599"/>
                      <c:h val="0.18245440150336042"/>
                    </c:manualLayout>
                  </c15:layout>
                  <c15:dlblFieldTable/>
                  <c15:showDataLabelsRange val="0"/>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Hoja1!$C$4:$C$6</c:f>
              <c:strCache>
                <c:ptCount val="3"/>
                <c:pt idx="0">
                  <c:v>VENTAS</c:v>
                </c:pt>
                <c:pt idx="1">
                  <c:v>OTROS</c:v>
                </c:pt>
                <c:pt idx="2">
                  <c:v>AUTOCONSUMO</c:v>
                </c:pt>
              </c:strCache>
            </c:strRef>
          </c:cat>
          <c:val>
            <c:numRef>
              <c:f>Hoja1!$D$4:$D$6</c:f>
              <c:numCache>
                <c:formatCode>0.00%</c:formatCode>
                <c:ptCount val="3"/>
                <c:pt idx="0">
                  <c:v>0.97399999999999998</c:v>
                </c:pt>
                <c:pt idx="1">
                  <c:v>2.5999999999999999E-2</c:v>
                </c:pt>
                <c:pt idx="2">
                  <c:v>2.9999999999999997E-4</c:v>
                </c:pt>
              </c:numCache>
            </c:numRef>
          </c:val>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1800" b="1" dirty="0" smtClean="0">
                <a:solidFill>
                  <a:srgbClr val="002060"/>
                </a:solidFill>
              </a:rPr>
              <a:t>EFECTO</a:t>
            </a:r>
            <a:r>
              <a:rPr lang="es-EC" sz="1800" b="1" baseline="0" dirty="0" smtClean="0">
                <a:solidFill>
                  <a:srgbClr val="002060"/>
                </a:solidFill>
              </a:rPr>
              <a:t> DE LA MODULACION DE DIETAS VALORES REPORTADOS (42Y 47 SEMANAS)</a:t>
            </a:r>
            <a:r>
              <a:rPr lang="es-EC" b="1" dirty="0" smtClean="0">
                <a:solidFill>
                  <a:srgbClr val="002060"/>
                </a:solidFill>
              </a:rPr>
              <a:t> </a:t>
            </a:r>
            <a:endParaRPr lang="es-EC" b="1" dirty="0">
              <a:solidFill>
                <a:srgbClr val="002060"/>
              </a:solidFill>
            </a:endParaRP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Hoja1!$N$5:$N$7</c:f>
              <c:strCache>
                <c:ptCount val="3"/>
                <c:pt idx="0">
                  <c:v>albumina</c:v>
                </c:pt>
                <c:pt idx="1">
                  <c:v>unidades Haugh</c:v>
                </c:pt>
                <c:pt idx="2">
                  <c:v>Dureza</c:v>
                </c:pt>
              </c:strCache>
            </c:strRef>
          </c:cat>
          <c:val>
            <c:numRef>
              <c:f>Hoja1!$O$5:$O$7</c:f>
              <c:numCache>
                <c:formatCode>General</c:formatCode>
                <c:ptCount val="3"/>
                <c:pt idx="0">
                  <c:v>16.45</c:v>
                </c:pt>
                <c:pt idx="1">
                  <c:v>10.15</c:v>
                </c:pt>
                <c:pt idx="2">
                  <c:v>21.01</c:v>
                </c:pt>
              </c:numCache>
            </c:numRef>
          </c:val>
        </c:ser>
        <c:ser>
          <c:idx val="1"/>
          <c:order val="1"/>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Hoja1!$N$5:$N$7</c:f>
              <c:strCache>
                <c:ptCount val="3"/>
                <c:pt idx="0">
                  <c:v>albumina</c:v>
                </c:pt>
                <c:pt idx="1">
                  <c:v>unidades Haugh</c:v>
                </c:pt>
                <c:pt idx="2">
                  <c:v>Dureza</c:v>
                </c:pt>
              </c:strCache>
            </c:strRef>
          </c:cat>
          <c:val>
            <c:numRef>
              <c:f>Hoja1!$P$5:$P$7</c:f>
              <c:numCache>
                <c:formatCode>General</c:formatCode>
                <c:ptCount val="3"/>
                <c:pt idx="0">
                  <c:v>9.6</c:v>
                </c:pt>
                <c:pt idx="1">
                  <c:v>10.039999999999999</c:v>
                </c:pt>
                <c:pt idx="2">
                  <c:v>10.69</c:v>
                </c:pt>
              </c:numCache>
            </c:numRef>
          </c:val>
        </c:ser>
        <c:dLbls>
          <c:showLegendKey val="0"/>
          <c:showVal val="0"/>
          <c:showCatName val="0"/>
          <c:showSerName val="0"/>
          <c:showPercent val="0"/>
          <c:showBubbleSize val="0"/>
        </c:dLbls>
        <c:gapWidth val="150"/>
        <c:shape val="box"/>
        <c:axId val="83370368"/>
        <c:axId val="83371904"/>
        <c:axId val="0"/>
      </c:bar3DChart>
      <c:catAx>
        <c:axId val="833703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83371904"/>
        <c:crosses val="autoZero"/>
        <c:auto val="1"/>
        <c:lblAlgn val="ctr"/>
        <c:lblOffset val="100"/>
        <c:noMultiLvlLbl val="0"/>
      </c:catAx>
      <c:valAx>
        <c:axId val="83371904"/>
        <c:scaling>
          <c:orientation val="minMax"/>
        </c:scaling>
        <c:delete val="1"/>
        <c:axPos val="l"/>
        <c:numFmt formatCode="General" sourceLinked="1"/>
        <c:majorTickMark val="none"/>
        <c:minorTickMark val="none"/>
        <c:tickLblPos val="nextTo"/>
        <c:crossAx val="8337036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39278968601147074"/>
          <c:y val="0.92718477813450972"/>
          <c:w val="0.2452848255079226"/>
          <c:h val="7.00091892045958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j-lt"/>
                <a:ea typeface="+mn-ea"/>
                <a:cs typeface="+mn-cs"/>
              </a:defRPr>
            </a:pPr>
            <a:r>
              <a:rPr lang="es-EC" sz="1800" b="1" i="0" baseline="0" dirty="0" smtClean="0">
                <a:solidFill>
                  <a:srgbClr val="002060"/>
                </a:solidFill>
                <a:effectLst/>
                <a:latin typeface="Arial (Títulos)"/>
              </a:rPr>
              <a:t>EFECTO DE LA MODULACION DE DIETAS VALORES REPORTADOS (59 Y 65 SEMANAS) </a:t>
            </a:r>
            <a:endParaRPr lang="es-EC" dirty="0" smtClean="0">
              <a:solidFill>
                <a:srgbClr val="002060"/>
              </a:solidFill>
              <a:effectLst/>
              <a:latin typeface="Arial (Títulos)"/>
            </a:endParaRPr>
          </a:p>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j-lt"/>
                <a:ea typeface="+mn-ea"/>
                <a:cs typeface="+mn-cs"/>
              </a:defRPr>
            </a:pPr>
            <a:endParaRPr lang="es-EC" dirty="0">
              <a:latin typeface="+mj-lt"/>
            </a:endParaRP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Hoja1!$N$32:$N$34</c:f>
              <c:strCache>
                <c:ptCount val="3"/>
                <c:pt idx="0">
                  <c:v>ALBUMINA</c:v>
                </c:pt>
                <c:pt idx="1">
                  <c:v>UNIDADES HAUGH</c:v>
                </c:pt>
                <c:pt idx="2">
                  <c:v>DUREZA</c:v>
                </c:pt>
              </c:strCache>
            </c:strRef>
          </c:cat>
          <c:val>
            <c:numRef>
              <c:f>Hoja1!$O$32:$O$34</c:f>
              <c:numCache>
                <c:formatCode>General</c:formatCode>
                <c:ptCount val="3"/>
                <c:pt idx="0">
                  <c:v>23.71</c:v>
                </c:pt>
                <c:pt idx="1">
                  <c:v>12.05</c:v>
                </c:pt>
                <c:pt idx="2">
                  <c:v>21.34</c:v>
                </c:pt>
              </c:numCache>
            </c:numRef>
          </c:val>
        </c:ser>
        <c:ser>
          <c:idx val="1"/>
          <c:order val="1"/>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Hoja1!$N$32:$N$34</c:f>
              <c:strCache>
                <c:ptCount val="3"/>
                <c:pt idx="0">
                  <c:v>ALBUMINA</c:v>
                </c:pt>
                <c:pt idx="1">
                  <c:v>UNIDADES HAUGH</c:v>
                </c:pt>
                <c:pt idx="2">
                  <c:v>DUREZA</c:v>
                </c:pt>
              </c:strCache>
            </c:strRef>
          </c:cat>
          <c:val>
            <c:numRef>
              <c:f>Hoja1!$P$32:$P$34</c:f>
              <c:numCache>
                <c:formatCode>General</c:formatCode>
                <c:ptCount val="3"/>
                <c:pt idx="0">
                  <c:v>9.92</c:v>
                </c:pt>
                <c:pt idx="1">
                  <c:v>8.36</c:v>
                </c:pt>
                <c:pt idx="2">
                  <c:v>13.72</c:v>
                </c:pt>
              </c:numCache>
            </c:numRef>
          </c:val>
        </c:ser>
        <c:dLbls>
          <c:showLegendKey val="0"/>
          <c:showVal val="0"/>
          <c:showCatName val="0"/>
          <c:showSerName val="0"/>
          <c:showPercent val="0"/>
          <c:showBubbleSize val="0"/>
        </c:dLbls>
        <c:gapWidth val="150"/>
        <c:shape val="box"/>
        <c:axId val="83425152"/>
        <c:axId val="83426688"/>
        <c:axId val="0"/>
      </c:bar3DChart>
      <c:catAx>
        <c:axId val="834251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83426688"/>
        <c:crosses val="autoZero"/>
        <c:auto val="1"/>
        <c:lblAlgn val="ctr"/>
        <c:lblOffset val="100"/>
        <c:noMultiLvlLbl val="0"/>
      </c:catAx>
      <c:valAx>
        <c:axId val="83426688"/>
        <c:scaling>
          <c:orientation val="minMax"/>
        </c:scaling>
        <c:delete val="1"/>
        <c:axPos val="l"/>
        <c:numFmt formatCode="General" sourceLinked="1"/>
        <c:majorTickMark val="none"/>
        <c:minorTickMark val="none"/>
        <c:tickLblPos val="nextTo"/>
        <c:crossAx val="83425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s-EC" sz="1800" b="1" i="0" baseline="0" dirty="0" smtClean="0">
                <a:solidFill>
                  <a:srgbClr val="002060"/>
                </a:solidFill>
                <a:effectLst/>
                <a:latin typeface="+mj-lt"/>
              </a:rPr>
              <a:t>EFECTO DE LA MODULACION DE DIETAS VALORES REPORTADOS (77 Y 85 SEMANAS) </a:t>
            </a:r>
            <a:endParaRPr lang="es-EC" dirty="0" smtClean="0">
              <a:solidFill>
                <a:srgbClr val="002060"/>
              </a:solidFill>
              <a:effectLst/>
              <a:latin typeface="+mj-lt"/>
            </a:endParaRPr>
          </a:p>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s-EC" dirty="0"/>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4691358024691357E-2"/>
          <c:y val="0.13956170703575549"/>
          <c:w val="0.96604938271604934"/>
          <c:h val="0.70795175689543999"/>
        </c:manualLayout>
      </c:layout>
      <c:bar3DChart>
        <c:barDir val="col"/>
        <c:grouping val="cluster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Hoja1!$N$66:$N$68</c:f>
              <c:strCache>
                <c:ptCount val="3"/>
                <c:pt idx="0">
                  <c:v>ALBUMINA</c:v>
                </c:pt>
                <c:pt idx="1">
                  <c:v>UNIDADES HAUGH</c:v>
                </c:pt>
                <c:pt idx="2">
                  <c:v>DUREZA</c:v>
                </c:pt>
              </c:strCache>
            </c:strRef>
          </c:cat>
          <c:val>
            <c:numRef>
              <c:f>Hoja1!$O$66:$O$68</c:f>
              <c:numCache>
                <c:formatCode>General</c:formatCode>
                <c:ptCount val="3"/>
                <c:pt idx="0">
                  <c:v>16.22</c:v>
                </c:pt>
                <c:pt idx="1">
                  <c:v>10.3</c:v>
                </c:pt>
                <c:pt idx="2">
                  <c:v>31.23</c:v>
                </c:pt>
              </c:numCache>
            </c:numRef>
          </c:val>
        </c:ser>
        <c:ser>
          <c:idx val="1"/>
          <c:order val="1"/>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Hoja1!$N$66:$N$68</c:f>
              <c:strCache>
                <c:ptCount val="3"/>
                <c:pt idx="0">
                  <c:v>ALBUMINA</c:v>
                </c:pt>
                <c:pt idx="1">
                  <c:v>UNIDADES HAUGH</c:v>
                </c:pt>
                <c:pt idx="2">
                  <c:v>DUREZA</c:v>
                </c:pt>
              </c:strCache>
            </c:strRef>
          </c:cat>
          <c:val>
            <c:numRef>
              <c:f>Hoja1!$P$66:$P$68</c:f>
              <c:numCache>
                <c:formatCode>General</c:formatCode>
                <c:ptCount val="3"/>
                <c:pt idx="0">
                  <c:v>9.67</c:v>
                </c:pt>
                <c:pt idx="1">
                  <c:v>7.29</c:v>
                </c:pt>
                <c:pt idx="2">
                  <c:v>16.2</c:v>
                </c:pt>
              </c:numCache>
            </c:numRef>
          </c:val>
        </c:ser>
        <c:dLbls>
          <c:showLegendKey val="0"/>
          <c:showVal val="0"/>
          <c:showCatName val="0"/>
          <c:showSerName val="0"/>
          <c:showPercent val="0"/>
          <c:showBubbleSize val="0"/>
        </c:dLbls>
        <c:gapWidth val="150"/>
        <c:shape val="box"/>
        <c:axId val="130884736"/>
        <c:axId val="130886272"/>
        <c:axId val="0"/>
      </c:bar3DChart>
      <c:catAx>
        <c:axId val="1308847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30886272"/>
        <c:crosses val="autoZero"/>
        <c:auto val="1"/>
        <c:lblAlgn val="ctr"/>
        <c:lblOffset val="100"/>
        <c:noMultiLvlLbl val="0"/>
      </c:catAx>
      <c:valAx>
        <c:axId val="130886272"/>
        <c:scaling>
          <c:orientation val="minMax"/>
        </c:scaling>
        <c:delete val="1"/>
        <c:axPos val="l"/>
        <c:numFmt formatCode="General" sourceLinked="1"/>
        <c:majorTickMark val="none"/>
        <c:minorTickMark val="none"/>
        <c:tickLblPos val="nextTo"/>
        <c:crossAx val="130884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baseline="0">
                <a:effectLst/>
              </a:rPr>
              <a:t>VARIACIÓN DE LOS CV(%) EN FUNCIÓN DE LA MODIFICACIÓN DE LAS DIETAS</a:t>
            </a:r>
            <a:endParaRPr lang="es-EC"/>
          </a:p>
        </c:rich>
      </c:tx>
      <c:layout>
        <c:manualLayout>
          <c:xMode val="edge"/>
          <c:yMode val="edge"/>
          <c:x val="0.12309612983770288"/>
          <c:y val="1.7429189913210869E-2"/>
        </c:manualLayout>
      </c:layout>
      <c:overlay val="1"/>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'Hoja3 (2)'!$B$23</c:f>
              <c:strCache>
                <c:ptCount val="1"/>
                <c:pt idx="0">
                  <c:v>Albúmina</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val>
            <c:numRef>
              <c:f>'Hoja3 (2)'!$B$24:$B$30</c:f>
              <c:numCache>
                <c:formatCode>General</c:formatCode>
                <c:ptCount val="7"/>
                <c:pt idx="1">
                  <c:v>16.45</c:v>
                </c:pt>
                <c:pt idx="2">
                  <c:v>9.6</c:v>
                </c:pt>
                <c:pt idx="3">
                  <c:v>23.71</c:v>
                </c:pt>
                <c:pt idx="4">
                  <c:v>9.92</c:v>
                </c:pt>
                <c:pt idx="5">
                  <c:v>16.22</c:v>
                </c:pt>
                <c:pt idx="6">
                  <c:v>9.67</c:v>
                </c:pt>
              </c:numCache>
            </c:numRef>
          </c:val>
          <c:extLst xmlns:c16r2="http://schemas.microsoft.com/office/drawing/2015/06/chart">
            <c:ext xmlns:c16="http://schemas.microsoft.com/office/drawing/2014/chart" uri="{C3380CC4-5D6E-409C-BE32-E72D297353CC}">
              <c16:uniqueId val="{00000000-E908-4915-A934-48C7BD39F9FD}"/>
            </c:ext>
          </c:extLst>
        </c:ser>
        <c:ser>
          <c:idx val="1"/>
          <c:order val="1"/>
          <c:tx>
            <c:strRef>
              <c:f>'Hoja3 (2)'!$C$23</c:f>
              <c:strCache>
                <c:ptCount val="1"/>
                <c:pt idx="0">
                  <c:v>Unidades Haug</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val>
            <c:numRef>
              <c:f>'Hoja3 (2)'!$C$24:$C$30</c:f>
              <c:numCache>
                <c:formatCode>General</c:formatCode>
                <c:ptCount val="7"/>
                <c:pt idx="1">
                  <c:v>10.15</c:v>
                </c:pt>
                <c:pt idx="2">
                  <c:v>10.039999999999999</c:v>
                </c:pt>
                <c:pt idx="3">
                  <c:v>12.05</c:v>
                </c:pt>
                <c:pt idx="4">
                  <c:v>8.36</c:v>
                </c:pt>
                <c:pt idx="5">
                  <c:v>10.3</c:v>
                </c:pt>
                <c:pt idx="6">
                  <c:v>7.29</c:v>
                </c:pt>
              </c:numCache>
            </c:numRef>
          </c:val>
          <c:extLst xmlns:c16r2="http://schemas.microsoft.com/office/drawing/2015/06/chart">
            <c:ext xmlns:c16="http://schemas.microsoft.com/office/drawing/2014/chart" uri="{C3380CC4-5D6E-409C-BE32-E72D297353CC}">
              <c16:uniqueId val="{00000001-E908-4915-A934-48C7BD39F9FD}"/>
            </c:ext>
          </c:extLst>
        </c:ser>
        <c:ser>
          <c:idx val="2"/>
          <c:order val="2"/>
          <c:tx>
            <c:strRef>
              <c:f>'Hoja3 (2)'!$D$23</c:f>
              <c:strCache>
                <c:ptCount val="1"/>
                <c:pt idx="0">
                  <c:v>Dureza del cascarón</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val>
            <c:numRef>
              <c:f>'Hoja3 (2)'!$D$24:$D$30</c:f>
              <c:numCache>
                <c:formatCode>General</c:formatCode>
                <c:ptCount val="7"/>
                <c:pt idx="1">
                  <c:v>21.01</c:v>
                </c:pt>
                <c:pt idx="2">
                  <c:v>10.69</c:v>
                </c:pt>
                <c:pt idx="3">
                  <c:v>21.34</c:v>
                </c:pt>
                <c:pt idx="4">
                  <c:v>13.72</c:v>
                </c:pt>
                <c:pt idx="5">
                  <c:v>31.23</c:v>
                </c:pt>
                <c:pt idx="6">
                  <c:v>16.2</c:v>
                </c:pt>
              </c:numCache>
            </c:numRef>
          </c:val>
          <c:extLst xmlns:c16r2="http://schemas.microsoft.com/office/drawing/2015/06/chart">
            <c:ext xmlns:c16="http://schemas.microsoft.com/office/drawing/2014/chart" uri="{C3380CC4-5D6E-409C-BE32-E72D297353CC}">
              <c16:uniqueId val="{00000002-E908-4915-A934-48C7BD39F9FD}"/>
            </c:ext>
          </c:extLst>
        </c:ser>
        <c:dLbls>
          <c:showLegendKey val="0"/>
          <c:showVal val="1"/>
          <c:showCatName val="0"/>
          <c:showSerName val="0"/>
          <c:showPercent val="0"/>
          <c:showBubbleSize val="0"/>
        </c:dLbls>
        <c:gapWidth val="75"/>
        <c:shape val="box"/>
        <c:axId val="97138944"/>
        <c:axId val="97148928"/>
        <c:axId val="0"/>
      </c:bar3DChart>
      <c:catAx>
        <c:axId val="97138944"/>
        <c:scaling>
          <c:orientation val="minMax"/>
        </c:scaling>
        <c:delete val="0"/>
        <c:axPos val="b"/>
        <c:majorTickMark val="none"/>
        <c:minorTickMark val="none"/>
        <c:tickLblPos val="nextTo"/>
        <c:crossAx val="97148928"/>
        <c:crosses val="autoZero"/>
        <c:auto val="1"/>
        <c:lblAlgn val="ctr"/>
        <c:lblOffset val="100"/>
        <c:noMultiLvlLbl val="0"/>
      </c:catAx>
      <c:valAx>
        <c:axId val="97148928"/>
        <c:scaling>
          <c:orientation val="minMax"/>
        </c:scaling>
        <c:delete val="0"/>
        <c:axPos val="l"/>
        <c:title>
          <c:tx>
            <c:rich>
              <a:bodyPr rot="0" vert="wordArtVert"/>
              <a:lstStyle/>
              <a:p>
                <a:pPr>
                  <a:defRPr/>
                </a:pPr>
                <a:r>
                  <a:rPr lang="es-EC"/>
                  <a:t>C V%</a:t>
                </a:r>
              </a:p>
            </c:rich>
          </c:tx>
          <c:overlay val="0"/>
        </c:title>
        <c:numFmt formatCode="General" sourceLinked="1"/>
        <c:majorTickMark val="none"/>
        <c:minorTickMark val="none"/>
        <c:tickLblPos val="nextTo"/>
        <c:crossAx val="97138944"/>
        <c:crosses val="autoZero"/>
        <c:crossBetween val="between"/>
      </c:valAx>
    </c:plotArea>
    <c:legend>
      <c:legendPos val="b"/>
      <c:overlay val="0"/>
    </c:legend>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7-14T14:35:41.004" idx="25">
    <p:pos x="4353" y="1481"/>
    <p:text>BIEN... PERFECTO</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14T14:04:55.068" idx="8">
    <p:pos x="5579" y="742"/>
    <p:text>solo eso? y que hay del manejo de las aves...</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7-14T14:28:05.065" idx="21">
    <p:pos x="5488" y="617"/>
    <p:text>En funcion de la primera conclusion debera poner la respectiva cita</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1" Type="http://schemas.openxmlformats.org/officeDocument/2006/relationships/image" Target="../media/image12.png"/></Relationships>
</file>

<file path=ppt/diagrams/_rels/data5.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A14056-4827-4C51-B811-BE5E1E51539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FF5FB03F-AAF7-44DD-90E8-822921203B06}">
      <dgm:prSet phldrT="[Texto]"/>
      <dgm:spPr/>
      <dgm:t>
        <a:bodyPr/>
        <a:lstStyle/>
        <a:p>
          <a:r>
            <a:rPr lang="es-EC" b="1" dirty="0" smtClean="0">
              <a:solidFill>
                <a:srgbClr val="C00000"/>
              </a:solidFill>
              <a:latin typeface="+mn-lt"/>
              <a:cs typeface="Times New Roman" panose="02020603050405020304" pitchFamily="18" charset="0"/>
            </a:rPr>
            <a:t>Los huevos son productos frágiles y están sujetos a pérdida de calidad  a medida que  envejecen. </a:t>
          </a:r>
          <a:endParaRPr lang="en-US" dirty="0"/>
        </a:p>
      </dgm:t>
    </dgm:pt>
    <dgm:pt modelId="{7C2B0276-707B-4042-96A9-A461B4CF0A20}" type="parTrans" cxnId="{4B4B44DD-EB60-4225-BE48-64CE8F8114C5}">
      <dgm:prSet/>
      <dgm:spPr/>
      <dgm:t>
        <a:bodyPr/>
        <a:lstStyle/>
        <a:p>
          <a:endParaRPr lang="en-US"/>
        </a:p>
      </dgm:t>
    </dgm:pt>
    <dgm:pt modelId="{BF7B38A1-99C7-4126-8D8D-9500338C6ADA}" type="sibTrans" cxnId="{4B4B44DD-EB60-4225-BE48-64CE8F8114C5}">
      <dgm:prSet/>
      <dgm:spPr/>
      <dgm:t>
        <a:bodyPr/>
        <a:lstStyle/>
        <a:p>
          <a:endParaRPr lang="en-US"/>
        </a:p>
      </dgm:t>
    </dgm:pt>
    <dgm:pt modelId="{553CF46D-DD51-43C3-AE1A-2FBBDB0D3B06}">
      <dgm:prSet phldrT="[Texto]"/>
      <dgm:spPr/>
      <dgm:t>
        <a:bodyPr/>
        <a:lstStyle/>
        <a:p>
          <a:r>
            <a:rPr lang="en-US" dirty="0" smtClean="0">
              <a:solidFill>
                <a:srgbClr val="C00000"/>
              </a:solidFill>
            </a:rPr>
            <a:t>+</a:t>
          </a:r>
          <a:r>
            <a:rPr lang="en-US" b="1" dirty="0" smtClean="0">
              <a:solidFill>
                <a:srgbClr val="C00000"/>
              </a:solidFill>
            </a:rPr>
            <a:t>10%de </a:t>
          </a:r>
          <a:r>
            <a:rPr lang="en-US" b="1" dirty="0" err="1" smtClean="0">
              <a:solidFill>
                <a:srgbClr val="C00000"/>
              </a:solidFill>
            </a:rPr>
            <a:t>huevos</a:t>
          </a:r>
          <a:r>
            <a:rPr lang="en-US" b="1" dirty="0" smtClean="0">
              <a:solidFill>
                <a:srgbClr val="C00000"/>
              </a:solidFill>
            </a:rPr>
            <a:t> se </a:t>
          </a:r>
          <a:r>
            <a:rPr lang="en-US" b="1" dirty="0" err="1" smtClean="0">
              <a:solidFill>
                <a:srgbClr val="C00000"/>
              </a:solidFill>
            </a:rPr>
            <a:t>rompen</a:t>
          </a:r>
          <a:r>
            <a:rPr lang="en-US" b="1" dirty="0" smtClean="0">
              <a:solidFill>
                <a:srgbClr val="C00000"/>
              </a:solidFill>
            </a:rPr>
            <a:t> antes del </a:t>
          </a:r>
          <a:r>
            <a:rPr lang="en-US" b="1" dirty="0" err="1" smtClean="0">
              <a:solidFill>
                <a:srgbClr val="C00000"/>
              </a:solidFill>
            </a:rPr>
            <a:t>salir</a:t>
          </a:r>
          <a:r>
            <a:rPr lang="en-US" b="1" dirty="0" smtClean="0">
              <a:solidFill>
                <a:srgbClr val="C00000"/>
              </a:solidFill>
            </a:rPr>
            <a:t> al </a:t>
          </a:r>
          <a:r>
            <a:rPr lang="en-US" b="1" dirty="0" err="1" smtClean="0">
              <a:solidFill>
                <a:srgbClr val="C00000"/>
              </a:solidFill>
            </a:rPr>
            <a:t>mercado</a:t>
          </a:r>
          <a:endParaRPr lang="en-US" b="1" dirty="0">
            <a:solidFill>
              <a:srgbClr val="C00000"/>
            </a:solidFill>
          </a:endParaRPr>
        </a:p>
      </dgm:t>
    </dgm:pt>
    <dgm:pt modelId="{E2D5BCDC-61C1-46CA-91A9-AA9E4D88DEF7}" type="parTrans" cxnId="{17572DAC-FDCD-4C88-A877-8704BC20DDC7}">
      <dgm:prSet/>
      <dgm:spPr/>
      <dgm:t>
        <a:bodyPr/>
        <a:lstStyle/>
        <a:p>
          <a:endParaRPr lang="en-US"/>
        </a:p>
      </dgm:t>
    </dgm:pt>
    <dgm:pt modelId="{800FBA74-5359-416E-BF8E-169F0B7B65F0}" type="sibTrans" cxnId="{17572DAC-FDCD-4C88-A877-8704BC20DDC7}">
      <dgm:prSet/>
      <dgm:spPr/>
      <dgm:t>
        <a:bodyPr/>
        <a:lstStyle/>
        <a:p>
          <a:endParaRPr lang="en-US"/>
        </a:p>
      </dgm:t>
    </dgm:pt>
    <dgm:pt modelId="{6665B7F8-19E3-4488-BDB9-EFD23B7B480C}">
      <dgm:prSet phldrT="[Texto]"/>
      <dgm:spPr/>
      <dgm:t>
        <a:bodyPr/>
        <a:lstStyle/>
        <a:p>
          <a:r>
            <a:rPr lang="es-EC" b="1" dirty="0" smtClean="0">
              <a:solidFill>
                <a:srgbClr val="C00000"/>
              </a:solidFill>
            </a:rPr>
            <a:t>Del 2-5 % durante la postura</a:t>
          </a:r>
          <a:endParaRPr lang="en-US" b="1" dirty="0">
            <a:solidFill>
              <a:srgbClr val="C00000"/>
            </a:solidFill>
          </a:endParaRPr>
        </a:p>
      </dgm:t>
    </dgm:pt>
    <dgm:pt modelId="{75C16411-B9E6-459A-A461-47799D581534}" type="parTrans" cxnId="{278B7A65-73CA-40A2-B871-B0696B0AF669}">
      <dgm:prSet/>
      <dgm:spPr/>
      <dgm:t>
        <a:bodyPr/>
        <a:lstStyle/>
        <a:p>
          <a:endParaRPr lang="en-US"/>
        </a:p>
      </dgm:t>
    </dgm:pt>
    <dgm:pt modelId="{DC77FE72-2FC8-4C99-B3CD-B34C5B0A3176}" type="sibTrans" cxnId="{278B7A65-73CA-40A2-B871-B0696B0AF669}">
      <dgm:prSet/>
      <dgm:spPr/>
      <dgm:t>
        <a:bodyPr/>
        <a:lstStyle/>
        <a:p>
          <a:endParaRPr lang="en-US"/>
        </a:p>
      </dgm:t>
    </dgm:pt>
    <dgm:pt modelId="{568AB7F0-F7AA-4720-BCED-C0ECF2B026BE}">
      <dgm:prSet phldrT="[Texto]" custT="1"/>
      <dgm:spPr/>
      <dgm:t>
        <a:bodyPr/>
        <a:lstStyle/>
        <a:p>
          <a:endParaRPr lang="es-ES" sz="1800" b="1" dirty="0" smtClean="0">
            <a:solidFill>
              <a:srgbClr val="C00000"/>
            </a:solidFill>
          </a:endParaRPr>
        </a:p>
        <a:p>
          <a:endParaRPr lang="es-ES" sz="1800" b="1" dirty="0" smtClean="0">
            <a:solidFill>
              <a:srgbClr val="C00000"/>
            </a:solidFill>
          </a:endParaRPr>
        </a:p>
        <a:p>
          <a:endParaRPr lang="es-ES" sz="1800" b="1" dirty="0" smtClean="0">
            <a:solidFill>
              <a:srgbClr val="C00000"/>
            </a:solidFill>
          </a:endParaRPr>
        </a:p>
        <a:p>
          <a:endParaRPr lang="es-ES" sz="1800" b="1" dirty="0" smtClean="0">
            <a:solidFill>
              <a:srgbClr val="C00000"/>
            </a:solidFill>
          </a:endParaRPr>
        </a:p>
        <a:p>
          <a:endParaRPr lang="es-ES" sz="1800" b="1" dirty="0" smtClean="0">
            <a:solidFill>
              <a:srgbClr val="C00000"/>
            </a:solidFill>
          </a:endParaRPr>
        </a:p>
        <a:p>
          <a:endParaRPr lang="es-ES" sz="1800" b="1" dirty="0" smtClean="0">
            <a:solidFill>
              <a:srgbClr val="C00000"/>
            </a:solidFill>
          </a:endParaRPr>
        </a:p>
        <a:p>
          <a:endParaRPr lang="es-ES" sz="1800" b="1" dirty="0" smtClean="0">
            <a:solidFill>
              <a:srgbClr val="C00000"/>
            </a:solidFill>
          </a:endParaRPr>
        </a:p>
        <a:p>
          <a:endParaRPr lang="es-ES" sz="1800" b="1" dirty="0" smtClean="0">
            <a:solidFill>
              <a:srgbClr val="C00000"/>
            </a:solidFill>
          </a:endParaRPr>
        </a:p>
        <a:p>
          <a:endParaRPr lang="es-ES" sz="1800" b="1" dirty="0" smtClean="0">
            <a:solidFill>
              <a:srgbClr val="C00000"/>
            </a:solidFill>
          </a:endParaRPr>
        </a:p>
        <a:p>
          <a:r>
            <a:rPr lang="es-ES" sz="1800" b="1" dirty="0" smtClean="0">
              <a:solidFill>
                <a:srgbClr val="C00000"/>
              </a:solidFill>
            </a:rPr>
            <a:t>En  Ecuador   según: NTE INEN 1973:2011 establece requisitos que deben cumplir los huevos comerciales y ovoproductos para el consumo humano y no ha sido modificada hasta la fecha (INEN, 2011).</a:t>
          </a:r>
          <a:endParaRPr lang="en-US" sz="1800" dirty="0"/>
        </a:p>
      </dgm:t>
    </dgm:pt>
    <dgm:pt modelId="{82A91187-CB1A-49C9-87F0-4448B1B2A066}" type="parTrans" cxnId="{E325A21F-0E72-4DD2-B54F-A4E29A65A78A}">
      <dgm:prSet/>
      <dgm:spPr/>
      <dgm:t>
        <a:bodyPr/>
        <a:lstStyle/>
        <a:p>
          <a:endParaRPr lang="en-US"/>
        </a:p>
      </dgm:t>
    </dgm:pt>
    <dgm:pt modelId="{12475D65-CC7C-4250-A191-95DE38F9C75C}" type="sibTrans" cxnId="{E325A21F-0E72-4DD2-B54F-A4E29A65A78A}">
      <dgm:prSet/>
      <dgm:spPr/>
      <dgm:t>
        <a:bodyPr/>
        <a:lstStyle/>
        <a:p>
          <a:endParaRPr lang="en-US"/>
        </a:p>
      </dgm:t>
    </dgm:pt>
    <dgm:pt modelId="{BAB95CB1-5331-4923-8765-526DA48917AE}">
      <dgm:prSet phldrT="[Texto]" custT="1"/>
      <dgm:spPr/>
      <dgm:t>
        <a:bodyPr/>
        <a:lstStyle/>
        <a:p>
          <a:r>
            <a:rPr lang="es-ES" sz="1600" b="1" dirty="0" smtClean="0">
              <a:solidFill>
                <a:srgbClr val="C00000"/>
              </a:solidFill>
            </a:rPr>
            <a:t>No existe en  literatura científica nacional información sobre efecto de una modulación en la composición de las dietas, que estén  basadas en un análisis de calidad de los huevos</a:t>
          </a:r>
          <a:endParaRPr lang="en-US" sz="1600" dirty="0"/>
        </a:p>
      </dgm:t>
    </dgm:pt>
    <dgm:pt modelId="{D67E59E0-109B-4041-A9DE-83DA95E64246}" type="parTrans" cxnId="{701E99ED-26DF-46B9-B920-384F33CA3008}">
      <dgm:prSet/>
      <dgm:spPr/>
      <dgm:t>
        <a:bodyPr/>
        <a:lstStyle/>
        <a:p>
          <a:endParaRPr lang="en-US"/>
        </a:p>
      </dgm:t>
    </dgm:pt>
    <dgm:pt modelId="{AABFADA1-109A-4235-B599-A63C80227CCD}" type="sibTrans" cxnId="{701E99ED-26DF-46B9-B920-384F33CA3008}">
      <dgm:prSet/>
      <dgm:spPr/>
      <dgm:t>
        <a:bodyPr/>
        <a:lstStyle/>
        <a:p>
          <a:endParaRPr lang="en-US"/>
        </a:p>
      </dgm:t>
    </dgm:pt>
    <dgm:pt modelId="{A4C9E3B6-03CF-49BD-B7CD-2EF00CA451E2}">
      <dgm:prSet/>
      <dgm:spPr/>
      <dgm:t>
        <a:bodyPr/>
        <a:lstStyle/>
        <a:p>
          <a:r>
            <a:rPr lang="es-EC" b="1" dirty="0" smtClean="0">
              <a:solidFill>
                <a:srgbClr val="C00000"/>
              </a:solidFill>
            </a:rPr>
            <a:t>Del 3-8% la recolección, limpieza, embalaje y el transporte.</a:t>
          </a:r>
          <a:endParaRPr lang="en-US" b="1" dirty="0">
            <a:solidFill>
              <a:srgbClr val="C00000"/>
            </a:solidFill>
          </a:endParaRPr>
        </a:p>
      </dgm:t>
    </dgm:pt>
    <dgm:pt modelId="{ADE6869E-A604-4A04-B6E4-D06085B70187}" type="parTrans" cxnId="{A92F8CF1-7486-4F72-AA7C-3864111617BF}">
      <dgm:prSet/>
      <dgm:spPr/>
      <dgm:t>
        <a:bodyPr/>
        <a:lstStyle/>
        <a:p>
          <a:endParaRPr lang="en-US"/>
        </a:p>
      </dgm:t>
    </dgm:pt>
    <dgm:pt modelId="{5AF649C8-B266-4E26-9EB9-B89B6A28892E}" type="sibTrans" cxnId="{A92F8CF1-7486-4F72-AA7C-3864111617BF}">
      <dgm:prSet/>
      <dgm:spPr/>
      <dgm:t>
        <a:bodyPr/>
        <a:lstStyle/>
        <a:p>
          <a:endParaRPr lang="en-US"/>
        </a:p>
      </dgm:t>
    </dgm:pt>
    <dgm:pt modelId="{82665E05-C513-4C55-8EB7-EFA8B750A7B9}">
      <dgm:prSet custT="1"/>
      <dgm:spPr>
        <a:blipFill rotWithShape="0">
          <a:blip xmlns:r="http://schemas.openxmlformats.org/officeDocument/2006/relationships" r:embed="rId1"/>
          <a:stretch>
            <a:fillRect/>
          </a:stretch>
        </a:blipFill>
      </dgm:spPr>
      <dgm:t>
        <a:bodyPr/>
        <a:lstStyle/>
        <a:p>
          <a:endParaRPr lang="en-US" sz="1800" b="1" dirty="0">
            <a:solidFill>
              <a:srgbClr val="C00000"/>
            </a:solidFill>
          </a:endParaRPr>
        </a:p>
      </dgm:t>
    </dgm:pt>
    <dgm:pt modelId="{15A0764B-C4EE-40D8-912C-5D13FC232F78}" type="parTrans" cxnId="{268188C1-1D3B-456F-897A-CECF74720281}">
      <dgm:prSet/>
      <dgm:spPr/>
      <dgm:t>
        <a:bodyPr/>
        <a:lstStyle/>
        <a:p>
          <a:endParaRPr lang="en-US"/>
        </a:p>
      </dgm:t>
    </dgm:pt>
    <dgm:pt modelId="{45E88E27-B0EA-46A0-8A4A-73610F403789}" type="sibTrans" cxnId="{268188C1-1D3B-456F-897A-CECF74720281}">
      <dgm:prSet/>
      <dgm:spPr/>
      <dgm:t>
        <a:bodyPr/>
        <a:lstStyle/>
        <a:p>
          <a:endParaRPr lang="en-US"/>
        </a:p>
      </dgm:t>
    </dgm:pt>
    <dgm:pt modelId="{02096A2C-D394-4206-88BB-2B21CFED23E5}" type="pres">
      <dgm:prSet presAssocID="{23A14056-4827-4C51-B811-BE5E1E51539A}" presName="theList" presStyleCnt="0">
        <dgm:presLayoutVars>
          <dgm:dir/>
          <dgm:animLvl val="lvl"/>
          <dgm:resizeHandles val="exact"/>
        </dgm:presLayoutVars>
      </dgm:prSet>
      <dgm:spPr/>
      <dgm:t>
        <a:bodyPr/>
        <a:lstStyle/>
        <a:p>
          <a:endParaRPr lang="en-US"/>
        </a:p>
      </dgm:t>
    </dgm:pt>
    <dgm:pt modelId="{82B0F629-F264-459B-AACA-138383B8F9E9}" type="pres">
      <dgm:prSet presAssocID="{FF5FB03F-AAF7-44DD-90E8-822921203B06}" presName="compNode" presStyleCnt="0"/>
      <dgm:spPr/>
    </dgm:pt>
    <dgm:pt modelId="{CDAA50D7-F503-436E-B0FA-CD655FDA1210}" type="pres">
      <dgm:prSet presAssocID="{FF5FB03F-AAF7-44DD-90E8-822921203B06}" presName="aNode" presStyleLbl="bgShp" presStyleIdx="0" presStyleCnt="3"/>
      <dgm:spPr/>
      <dgm:t>
        <a:bodyPr/>
        <a:lstStyle/>
        <a:p>
          <a:endParaRPr lang="en-US"/>
        </a:p>
      </dgm:t>
    </dgm:pt>
    <dgm:pt modelId="{1A2BAC1D-856F-4AD1-A046-84F01ACA6DC8}" type="pres">
      <dgm:prSet presAssocID="{FF5FB03F-AAF7-44DD-90E8-822921203B06}" presName="textNode" presStyleLbl="bgShp" presStyleIdx="0" presStyleCnt="3"/>
      <dgm:spPr/>
      <dgm:t>
        <a:bodyPr/>
        <a:lstStyle/>
        <a:p>
          <a:endParaRPr lang="en-US"/>
        </a:p>
      </dgm:t>
    </dgm:pt>
    <dgm:pt modelId="{7FAA2901-F702-4203-8106-983B0E7E2DAF}" type="pres">
      <dgm:prSet presAssocID="{FF5FB03F-AAF7-44DD-90E8-822921203B06}" presName="compChildNode" presStyleCnt="0"/>
      <dgm:spPr/>
    </dgm:pt>
    <dgm:pt modelId="{A9E9E676-513F-464B-8B90-22C35FEA044A}" type="pres">
      <dgm:prSet presAssocID="{FF5FB03F-AAF7-44DD-90E8-822921203B06}" presName="theInnerList" presStyleCnt="0"/>
      <dgm:spPr/>
    </dgm:pt>
    <dgm:pt modelId="{AAD6928B-5A7C-46E6-A3AC-0AADA9DCCE56}" type="pres">
      <dgm:prSet presAssocID="{553CF46D-DD51-43C3-AE1A-2FBBDB0D3B06}" presName="childNode" presStyleLbl="node1" presStyleIdx="0" presStyleCnt="4">
        <dgm:presLayoutVars>
          <dgm:bulletEnabled val="1"/>
        </dgm:presLayoutVars>
      </dgm:prSet>
      <dgm:spPr/>
      <dgm:t>
        <a:bodyPr/>
        <a:lstStyle/>
        <a:p>
          <a:endParaRPr lang="en-US"/>
        </a:p>
      </dgm:t>
    </dgm:pt>
    <dgm:pt modelId="{4993D3E4-AAF4-49CB-9683-ACFA4EAE9917}" type="pres">
      <dgm:prSet presAssocID="{553CF46D-DD51-43C3-AE1A-2FBBDB0D3B06}" presName="aSpace2" presStyleCnt="0"/>
      <dgm:spPr/>
    </dgm:pt>
    <dgm:pt modelId="{31358053-E826-4DE4-8816-66F5C4B2CCEC}" type="pres">
      <dgm:prSet presAssocID="{6665B7F8-19E3-4488-BDB9-EFD23B7B480C}" presName="childNode" presStyleLbl="node1" presStyleIdx="1" presStyleCnt="4">
        <dgm:presLayoutVars>
          <dgm:bulletEnabled val="1"/>
        </dgm:presLayoutVars>
      </dgm:prSet>
      <dgm:spPr/>
      <dgm:t>
        <a:bodyPr/>
        <a:lstStyle/>
        <a:p>
          <a:endParaRPr lang="en-US"/>
        </a:p>
      </dgm:t>
    </dgm:pt>
    <dgm:pt modelId="{4FF9085C-C69E-4DAC-8C34-3994BB6E4D66}" type="pres">
      <dgm:prSet presAssocID="{6665B7F8-19E3-4488-BDB9-EFD23B7B480C}" presName="aSpace2" presStyleCnt="0"/>
      <dgm:spPr/>
    </dgm:pt>
    <dgm:pt modelId="{89032772-EB83-41AA-B6B0-FECC8160BDFD}" type="pres">
      <dgm:prSet presAssocID="{A4C9E3B6-03CF-49BD-B7CD-2EF00CA451E2}" presName="childNode" presStyleLbl="node1" presStyleIdx="2" presStyleCnt="4">
        <dgm:presLayoutVars>
          <dgm:bulletEnabled val="1"/>
        </dgm:presLayoutVars>
      </dgm:prSet>
      <dgm:spPr/>
      <dgm:t>
        <a:bodyPr/>
        <a:lstStyle/>
        <a:p>
          <a:endParaRPr lang="en-US"/>
        </a:p>
      </dgm:t>
    </dgm:pt>
    <dgm:pt modelId="{AA55220E-3F67-40A4-AEBC-5321FA160E49}" type="pres">
      <dgm:prSet presAssocID="{FF5FB03F-AAF7-44DD-90E8-822921203B06}" presName="aSpace" presStyleCnt="0"/>
      <dgm:spPr/>
    </dgm:pt>
    <dgm:pt modelId="{28607042-93A9-4C9F-9F34-C0D26C6132CE}" type="pres">
      <dgm:prSet presAssocID="{568AB7F0-F7AA-4720-BCED-C0ECF2B026BE}" presName="compNode" presStyleCnt="0"/>
      <dgm:spPr/>
    </dgm:pt>
    <dgm:pt modelId="{5B6AC45B-6755-4CC5-9C1D-28A082B647ED}" type="pres">
      <dgm:prSet presAssocID="{568AB7F0-F7AA-4720-BCED-C0ECF2B026BE}" presName="aNode" presStyleLbl="bgShp" presStyleIdx="1" presStyleCnt="3" custLinFactNeighborX="-2957" custLinFactNeighborY="1380"/>
      <dgm:spPr/>
      <dgm:t>
        <a:bodyPr/>
        <a:lstStyle/>
        <a:p>
          <a:endParaRPr lang="en-US"/>
        </a:p>
      </dgm:t>
    </dgm:pt>
    <dgm:pt modelId="{BFF6C411-AB77-44F6-B4B6-0D48C1539E13}" type="pres">
      <dgm:prSet presAssocID="{568AB7F0-F7AA-4720-BCED-C0ECF2B026BE}" presName="textNode" presStyleLbl="bgShp" presStyleIdx="1" presStyleCnt="3"/>
      <dgm:spPr/>
      <dgm:t>
        <a:bodyPr/>
        <a:lstStyle/>
        <a:p>
          <a:endParaRPr lang="en-US"/>
        </a:p>
      </dgm:t>
    </dgm:pt>
    <dgm:pt modelId="{B7DF9E43-DB4D-4EDB-90CE-131973A25A5D}" type="pres">
      <dgm:prSet presAssocID="{568AB7F0-F7AA-4720-BCED-C0ECF2B026BE}" presName="compChildNode" presStyleCnt="0"/>
      <dgm:spPr/>
    </dgm:pt>
    <dgm:pt modelId="{7245C836-EF6C-425C-B25E-0B7936DEFCC3}" type="pres">
      <dgm:prSet presAssocID="{568AB7F0-F7AA-4720-BCED-C0ECF2B026BE}" presName="theInnerList" presStyleCnt="0"/>
      <dgm:spPr/>
    </dgm:pt>
    <dgm:pt modelId="{1B03EE93-7FC6-4451-ABBA-6A9E9C415F1E}" type="pres">
      <dgm:prSet presAssocID="{568AB7F0-F7AA-4720-BCED-C0ECF2B026BE}" presName="aSpace" presStyleCnt="0"/>
      <dgm:spPr/>
    </dgm:pt>
    <dgm:pt modelId="{E30A0643-604F-4962-9606-176D508B3BA6}" type="pres">
      <dgm:prSet presAssocID="{82665E05-C513-4C55-8EB7-EFA8B750A7B9}" presName="compNode" presStyleCnt="0"/>
      <dgm:spPr/>
    </dgm:pt>
    <dgm:pt modelId="{398200CA-4A9D-4097-80F3-3E80B7EF4AF7}" type="pres">
      <dgm:prSet presAssocID="{82665E05-C513-4C55-8EB7-EFA8B750A7B9}" presName="aNode" presStyleLbl="bgShp" presStyleIdx="2" presStyleCnt="3" custScaleX="119745" custScaleY="53075" custLinFactNeighborX="-3654" custLinFactNeighborY="-19250"/>
      <dgm:spPr/>
      <dgm:t>
        <a:bodyPr/>
        <a:lstStyle/>
        <a:p>
          <a:endParaRPr lang="en-US"/>
        </a:p>
      </dgm:t>
    </dgm:pt>
    <dgm:pt modelId="{9D9A8B32-845A-4051-AB9D-32B967C4D1F7}" type="pres">
      <dgm:prSet presAssocID="{82665E05-C513-4C55-8EB7-EFA8B750A7B9}" presName="textNode" presStyleLbl="bgShp" presStyleIdx="2" presStyleCnt="3"/>
      <dgm:spPr/>
      <dgm:t>
        <a:bodyPr/>
        <a:lstStyle/>
        <a:p>
          <a:endParaRPr lang="en-US"/>
        </a:p>
      </dgm:t>
    </dgm:pt>
    <dgm:pt modelId="{2560B524-CCC2-408B-A31E-B0772F8017F1}" type="pres">
      <dgm:prSet presAssocID="{82665E05-C513-4C55-8EB7-EFA8B750A7B9}" presName="compChildNode" presStyleCnt="0"/>
      <dgm:spPr/>
    </dgm:pt>
    <dgm:pt modelId="{40F592FB-6657-4B3D-9A60-5C1493C524E1}" type="pres">
      <dgm:prSet presAssocID="{82665E05-C513-4C55-8EB7-EFA8B750A7B9}" presName="theInnerList" presStyleCnt="0"/>
      <dgm:spPr/>
    </dgm:pt>
    <dgm:pt modelId="{D110E78C-9D1A-4EAE-99A9-4905CA26DF60}" type="pres">
      <dgm:prSet presAssocID="{BAB95CB1-5331-4923-8765-526DA48917AE}" presName="childNode" presStyleLbl="node1" presStyleIdx="3" presStyleCnt="4" custScaleX="156327" custScaleY="56429" custLinFactNeighborX="-7840" custLinFactNeighborY="27719">
        <dgm:presLayoutVars>
          <dgm:bulletEnabled val="1"/>
        </dgm:presLayoutVars>
      </dgm:prSet>
      <dgm:spPr/>
      <dgm:t>
        <a:bodyPr/>
        <a:lstStyle/>
        <a:p>
          <a:endParaRPr lang="en-US"/>
        </a:p>
      </dgm:t>
    </dgm:pt>
  </dgm:ptLst>
  <dgm:cxnLst>
    <dgm:cxn modelId="{4B4B44DD-EB60-4225-BE48-64CE8F8114C5}" srcId="{23A14056-4827-4C51-B811-BE5E1E51539A}" destId="{FF5FB03F-AAF7-44DD-90E8-822921203B06}" srcOrd="0" destOrd="0" parTransId="{7C2B0276-707B-4042-96A9-A461B4CF0A20}" sibTransId="{BF7B38A1-99C7-4126-8D8D-9500338C6ADA}"/>
    <dgm:cxn modelId="{2097C229-7135-4E50-8A01-93575170D075}" type="presOf" srcId="{FF5FB03F-AAF7-44DD-90E8-822921203B06}" destId="{CDAA50D7-F503-436E-B0FA-CD655FDA1210}" srcOrd="0" destOrd="0" presId="urn:microsoft.com/office/officeart/2005/8/layout/lProcess2"/>
    <dgm:cxn modelId="{A92F8CF1-7486-4F72-AA7C-3864111617BF}" srcId="{FF5FB03F-AAF7-44DD-90E8-822921203B06}" destId="{A4C9E3B6-03CF-49BD-B7CD-2EF00CA451E2}" srcOrd="2" destOrd="0" parTransId="{ADE6869E-A604-4A04-B6E4-D06085B70187}" sibTransId="{5AF649C8-B266-4E26-9EB9-B89B6A28892E}"/>
    <dgm:cxn modelId="{268188C1-1D3B-456F-897A-CECF74720281}" srcId="{23A14056-4827-4C51-B811-BE5E1E51539A}" destId="{82665E05-C513-4C55-8EB7-EFA8B750A7B9}" srcOrd="2" destOrd="0" parTransId="{15A0764B-C4EE-40D8-912C-5D13FC232F78}" sibTransId="{45E88E27-B0EA-46A0-8A4A-73610F403789}"/>
    <dgm:cxn modelId="{C3463565-53EA-45AF-91E4-12A835A417F2}" type="presOf" srcId="{23A14056-4827-4C51-B811-BE5E1E51539A}" destId="{02096A2C-D394-4206-88BB-2B21CFED23E5}" srcOrd="0" destOrd="0" presId="urn:microsoft.com/office/officeart/2005/8/layout/lProcess2"/>
    <dgm:cxn modelId="{2C79040A-8088-4D35-982D-CE7714523BCE}" type="presOf" srcId="{6665B7F8-19E3-4488-BDB9-EFD23B7B480C}" destId="{31358053-E826-4DE4-8816-66F5C4B2CCEC}" srcOrd="0" destOrd="0" presId="urn:microsoft.com/office/officeart/2005/8/layout/lProcess2"/>
    <dgm:cxn modelId="{CE4F6957-ACC1-48BD-BE28-FEEB4325C3BD}" type="presOf" srcId="{553CF46D-DD51-43C3-AE1A-2FBBDB0D3B06}" destId="{AAD6928B-5A7C-46E6-A3AC-0AADA9DCCE56}" srcOrd="0" destOrd="0" presId="urn:microsoft.com/office/officeart/2005/8/layout/lProcess2"/>
    <dgm:cxn modelId="{C915F5DE-AE02-47CF-AC61-3440968B0A21}" type="presOf" srcId="{568AB7F0-F7AA-4720-BCED-C0ECF2B026BE}" destId="{BFF6C411-AB77-44F6-B4B6-0D48C1539E13}" srcOrd="1" destOrd="0" presId="urn:microsoft.com/office/officeart/2005/8/layout/lProcess2"/>
    <dgm:cxn modelId="{278B7A65-73CA-40A2-B871-B0696B0AF669}" srcId="{FF5FB03F-AAF7-44DD-90E8-822921203B06}" destId="{6665B7F8-19E3-4488-BDB9-EFD23B7B480C}" srcOrd="1" destOrd="0" parTransId="{75C16411-B9E6-459A-A461-47799D581534}" sibTransId="{DC77FE72-2FC8-4C99-B3CD-B34C5B0A3176}"/>
    <dgm:cxn modelId="{701E99ED-26DF-46B9-B920-384F33CA3008}" srcId="{82665E05-C513-4C55-8EB7-EFA8B750A7B9}" destId="{BAB95CB1-5331-4923-8765-526DA48917AE}" srcOrd="0" destOrd="0" parTransId="{D67E59E0-109B-4041-A9DE-83DA95E64246}" sibTransId="{AABFADA1-109A-4235-B599-A63C80227CCD}"/>
    <dgm:cxn modelId="{E325A21F-0E72-4DD2-B54F-A4E29A65A78A}" srcId="{23A14056-4827-4C51-B811-BE5E1E51539A}" destId="{568AB7F0-F7AA-4720-BCED-C0ECF2B026BE}" srcOrd="1" destOrd="0" parTransId="{82A91187-CB1A-49C9-87F0-4448B1B2A066}" sibTransId="{12475D65-CC7C-4250-A191-95DE38F9C75C}"/>
    <dgm:cxn modelId="{E11F7982-1250-4A94-A960-4C1216D97155}" type="presOf" srcId="{82665E05-C513-4C55-8EB7-EFA8B750A7B9}" destId="{9D9A8B32-845A-4051-AB9D-32B967C4D1F7}" srcOrd="1" destOrd="0" presId="urn:microsoft.com/office/officeart/2005/8/layout/lProcess2"/>
    <dgm:cxn modelId="{0D1A4574-0DBA-4CBD-A1DB-F2E8E60A9F26}" type="presOf" srcId="{82665E05-C513-4C55-8EB7-EFA8B750A7B9}" destId="{398200CA-4A9D-4097-80F3-3E80B7EF4AF7}" srcOrd="0" destOrd="0" presId="urn:microsoft.com/office/officeart/2005/8/layout/lProcess2"/>
    <dgm:cxn modelId="{B886367C-541E-4A9F-9CD6-B3544558F9A0}" type="presOf" srcId="{BAB95CB1-5331-4923-8765-526DA48917AE}" destId="{D110E78C-9D1A-4EAE-99A9-4905CA26DF60}" srcOrd="0" destOrd="0" presId="urn:microsoft.com/office/officeart/2005/8/layout/lProcess2"/>
    <dgm:cxn modelId="{2277E0E4-52F4-4CDE-BE9E-788247263E52}" type="presOf" srcId="{A4C9E3B6-03CF-49BD-B7CD-2EF00CA451E2}" destId="{89032772-EB83-41AA-B6B0-FECC8160BDFD}" srcOrd="0" destOrd="0" presId="urn:microsoft.com/office/officeart/2005/8/layout/lProcess2"/>
    <dgm:cxn modelId="{FE543E2B-BFC6-44BB-9837-A981A98F879C}" type="presOf" srcId="{568AB7F0-F7AA-4720-BCED-C0ECF2B026BE}" destId="{5B6AC45B-6755-4CC5-9C1D-28A082B647ED}" srcOrd="0" destOrd="0" presId="urn:microsoft.com/office/officeart/2005/8/layout/lProcess2"/>
    <dgm:cxn modelId="{17572DAC-FDCD-4C88-A877-8704BC20DDC7}" srcId="{FF5FB03F-AAF7-44DD-90E8-822921203B06}" destId="{553CF46D-DD51-43C3-AE1A-2FBBDB0D3B06}" srcOrd="0" destOrd="0" parTransId="{E2D5BCDC-61C1-46CA-91A9-AA9E4D88DEF7}" sibTransId="{800FBA74-5359-416E-BF8E-169F0B7B65F0}"/>
    <dgm:cxn modelId="{74CA8096-141D-4B29-8CAE-0B3353FFFCA5}" type="presOf" srcId="{FF5FB03F-AAF7-44DD-90E8-822921203B06}" destId="{1A2BAC1D-856F-4AD1-A046-84F01ACA6DC8}" srcOrd="1" destOrd="0" presId="urn:microsoft.com/office/officeart/2005/8/layout/lProcess2"/>
    <dgm:cxn modelId="{F7494847-D1DC-4188-A2AA-DE13B1ABA687}" type="presParOf" srcId="{02096A2C-D394-4206-88BB-2B21CFED23E5}" destId="{82B0F629-F264-459B-AACA-138383B8F9E9}" srcOrd="0" destOrd="0" presId="urn:microsoft.com/office/officeart/2005/8/layout/lProcess2"/>
    <dgm:cxn modelId="{41B665CE-02DB-49A0-A2E6-E0A3A7D0ABDA}" type="presParOf" srcId="{82B0F629-F264-459B-AACA-138383B8F9E9}" destId="{CDAA50D7-F503-436E-B0FA-CD655FDA1210}" srcOrd="0" destOrd="0" presId="urn:microsoft.com/office/officeart/2005/8/layout/lProcess2"/>
    <dgm:cxn modelId="{72BA1EE4-3114-48BD-8686-D172300BDC0F}" type="presParOf" srcId="{82B0F629-F264-459B-AACA-138383B8F9E9}" destId="{1A2BAC1D-856F-4AD1-A046-84F01ACA6DC8}" srcOrd="1" destOrd="0" presId="urn:microsoft.com/office/officeart/2005/8/layout/lProcess2"/>
    <dgm:cxn modelId="{43BC345E-732F-44BA-899A-F2C10BEEE822}" type="presParOf" srcId="{82B0F629-F264-459B-AACA-138383B8F9E9}" destId="{7FAA2901-F702-4203-8106-983B0E7E2DAF}" srcOrd="2" destOrd="0" presId="urn:microsoft.com/office/officeart/2005/8/layout/lProcess2"/>
    <dgm:cxn modelId="{FB5E5D02-FC2C-4B76-9D23-27BAB52D614C}" type="presParOf" srcId="{7FAA2901-F702-4203-8106-983B0E7E2DAF}" destId="{A9E9E676-513F-464B-8B90-22C35FEA044A}" srcOrd="0" destOrd="0" presId="urn:microsoft.com/office/officeart/2005/8/layout/lProcess2"/>
    <dgm:cxn modelId="{4E0C7FFB-01AA-4845-AB29-418CFE7A3A61}" type="presParOf" srcId="{A9E9E676-513F-464B-8B90-22C35FEA044A}" destId="{AAD6928B-5A7C-46E6-A3AC-0AADA9DCCE56}" srcOrd="0" destOrd="0" presId="urn:microsoft.com/office/officeart/2005/8/layout/lProcess2"/>
    <dgm:cxn modelId="{0E559837-EE0E-4567-84C1-0EA7E5489FC2}" type="presParOf" srcId="{A9E9E676-513F-464B-8B90-22C35FEA044A}" destId="{4993D3E4-AAF4-49CB-9683-ACFA4EAE9917}" srcOrd="1" destOrd="0" presId="urn:microsoft.com/office/officeart/2005/8/layout/lProcess2"/>
    <dgm:cxn modelId="{58C5B5C5-A9FF-48A9-B873-BE98703E0275}" type="presParOf" srcId="{A9E9E676-513F-464B-8B90-22C35FEA044A}" destId="{31358053-E826-4DE4-8816-66F5C4B2CCEC}" srcOrd="2" destOrd="0" presId="urn:microsoft.com/office/officeart/2005/8/layout/lProcess2"/>
    <dgm:cxn modelId="{2FECF840-4A62-4BE2-AA14-D39016A96069}" type="presParOf" srcId="{A9E9E676-513F-464B-8B90-22C35FEA044A}" destId="{4FF9085C-C69E-4DAC-8C34-3994BB6E4D66}" srcOrd="3" destOrd="0" presId="urn:microsoft.com/office/officeart/2005/8/layout/lProcess2"/>
    <dgm:cxn modelId="{8ED3648A-48B3-4592-A74A-C48EFD0E3446}" type="presParOf" srcId="{A9E9E676-513F-464B-8B90-22C35FEA044A}" destId="{89032772-EB83-41AA-B6B0-FECC8160BDFD}" srcOrd="4" destOrd="0" presId="urn:microsoft.com/office/officeart/2005/8/layout/lProcess2"/>
    <dgm:cxn modelId="{BE01FD51-C2D5-49E9-83CB-142BD4C1807B}" type="presParOf" srcId="{02096A2C-D394-4206-88BB-2B21CFED23E5}" destId="{AA55220E-3F67-40A4-AEBC-5321FA160E49}" srcOrd="1" destOrd="0" presId="urn:microsoft.com/office/officeart/2005/8/layout/lProcess2"/>
    <dgm:cxn modelId="{73B74CDF-CB13-407F-ABFD-6C002F96FFBF}" type="presParOf" srcId="{02096A2C-D394-4206-88BB-2B21CFED23E5}" destId="{28607042-93A9-4C9F-9F34-C0D26C6132CE}" srcOrd="2" destOrd="0" presId="urn:microsoft.com/office/officeart/2005/8/layout/lProcess2"/>
    <dgm:cxn modelId="{1545A785-5E5C-40DD-8E98-9D691643575C}" type="presParOf" srcId="{28607042-93A9-4C9F-9F34-C0D26C6132CE}" destId="{5B6AC45B-6755-4CC5-9C1D-28A082B647ED}" srcOrd="0" destOrd="0" presId="urn:microsoft.com/office/officeart/2005/8/layout/lProcess2"/>
    <dgm:cxn modelId="{23A67368-5D90-4E1B-A452-4A624259CE0C}" type="presParOf" srcId="{28607042-93A9-4C9F-9F34-C0D26C6132CE}" destId="{BFF6C411-AB77-44F6-B4B6-0D48C1539E13}" srcOrd="1" destOrd="0" presId="urn:microsoft.com/office/officeart/2005/8/layout/lProcess2"/>
    <dgm:cxn modelId="{D71CAF4E-7E36-446E-AF60-0C4BFB6E7880}" type="presParOf" srcId="{28607042-93A9-4C9F-9F34-C0D26C6132CE}" destId="{B7DF9E43-DB4D-4EDB-90CE-131973A25A5D}" srcOrd="2" destOrd="0" presId="urn:microsoft.com/office/officeart/2005/8/layout/lProcess2"/>
    <dgm:cxn modelId="{080FF6D1-BA1E-4B2F-B9E5-F71B5811749E}" type="presParOf" srcId="{B7DF9E43-DB4D-4EDB-90CE-131973A25A5D}" destId="{7245C836-EF6C-425C-B25E-0B7936DEFCC3}" srcOrd="0" destOrd="0" presId="urn:microsoft.com/office/officeart/2005/8/layout/lProcess2"/>
    <dgm:cxn modelId="{060EA5D0-DF59-45F1-869B-4FCC0645C701}" type="presParOf" srcId="{02096A2C-D394-4206-88BB-2B21CFED23E5}" destId="{1B03EE93-7FC6-4451-ABBA-6A9E9C415F1E}" srcOrd="3" destOrd="0" presId="urn:microsoft.com/office/officeart/2005/8/layout/lProcess2"/>
    <dgm:cxn modelId="{9192BB17-B30E-4F33-A435-05F9814AA21E}" type="presParOf" srcId="{02096A2C-D394-4206-88BB-2B21CFED23E5}" destId="{E30A0643-604F-4962-9606-176D508B3BA6}" srcOrd="4" destOrd="0" presId="urn:microsoft.com/office/officeart/2005/8/layout/lProcess2"/>
    <dgm:cxn modelId="{0844A199-A08D-4CFC-A188-7CF6E6488F1A}" type="presParOf" srcId="{E30A0643-604F-4962-9606-176D508B3BA6}" destId="{398200CA-4A9D-4097-80F3-3E80B7EF4AF7}" srcOrd="0" destOrd="0" presId="urn:microsoft.com/office/officeart/2005/8/layout/lProcess2"/>
    <dgm:cxn modelId="{77849053-CE18-4067-865D-9AEB972950FB}" type="presParOf" srcId="{E30A0643-604F-4962-9606-176D508B3BA6}" destId="{9D9A8B32-845A-4051-AB9D-32B967C4D1F7}" srcOrd="1" destOrd="0" presId="urn:microsoft.com/office/officeart/2005/8/layout/lProcess2"/>
    <dgm:cxn modelId="{0B7B2F6E-EF49-4A53-8C58-960D585DF265}" type="presParOf" srcId="{E30A0643-604F-4962-9606-176D508B3BA6}" destId="{2560B524-CCC2-408B-A31E-B0772F8017F1}" srcOrd="2" destOrd="0" presId="urn:microsoft.com/office/officeart/2005/8/layout/lProcess2"/>
    <dgm:cxn modelId="{DB505CDF-AEC5-432E-9699-BFA946F0923D}" type="presParOf" srcId="{2560B524-CCC2-408B-A31E-B0772F8017F1}" destId="{40F592FB-6657-4B3D-9A60-5C1493C524E1}" srcOrd="0" destOrd="0" presId="urn:microsoft.com/office/officeart/2005/8/layout/lProcess2"/>
    <dgm:cxn modelId="{0F8C3696-A9D7-4B04-A71D-1CD8172D96E6}" type="presParOf" srcId="{40F592FB-6657-4B3D-9A60-5C1493C524E1}" destId="{D110E78C-9D1A-4EAE-99A9-4905CA26DF60}"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75B12A-6770-4719-B549-5585E1000522}"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1D102AB9-D885-463B-9650-BA265A8B88C4}">
      <dgm:prSet phldrT="[Texto]" custT="1"/>
      <dgm:spPr/>
      <dgm:t>
        <a:bodyPr/>
        <a:lstStyle/>
        <a:p>
          <a:r>
            <a:rPr lang="es-EC" sz="2000" b="1" noProof="0" dirty="0" smtClean="0">
              <a:solidFill>
                <a:srgbClr val="C00000"/>
              </a:solidFill>
            </a:rPr>
            <a:t>Pérdida económica proveniente de la calidad de los huevos</a:t>
          </a:r>
          <a:endParaRPr lang="es-EC" sz="2000" b="1" noProof="0" dirty="0">
            <a:solidFill>
              <a:srgbClr val="C00000"/>
            </a:solidFill>
          </a:endParaRPr>
        </a:p>
      </dgm:t>
    </dgm:pt>
    <dgm:pt modelId="{35666387-68C1-4370-86EC-B95E86FE8C77}" type="parTrans" cxnId="{8641B6EF-7B02-4C0F-89BD-21E84742991F}">
      <dgm:prSet/>
      <dgm:spPr/>
      <dgm:t>
        <a:bodyPr/>
        <a:lstStyle/>
        <a:p>
          <a:endParaRPr lang="en-US"/>
        </a:p>
      </dgm:t>
    </dgm:pt>
    <dgm:pt modelId="{40629008-B070-442A-B375-7335DA83D392}" type="sibTrans" cxnId="{8641B6EF-7B02-4C0F-89BD-21E84742991F}">
      <dgm:prSet/>
      <dgm:spPr/>
      <dgm:t>
        <a:bodyPr/>
        <a:lstStyle/>
        <a:p>
          <a:endParaRPr lang="en-US"/>
        </a:p>
      </dgm:t>
    </dgm:pt>
    <dgm:pt modelId="{0FE6BB04-43AB-434D-ABCF-12F1DF5736E1}">
      <dgm:prSet phldrT="[Texto]" custT="1"/>
      <dgm:spPr/>
      <dgm:t>
        <a:bodyPr/>
        <a:lstStyle/>
        <a:p>
          <a:r>
            <a:rPr lang="es-EC" sz="2000" b="1" noProof="0" dirty="0" smtClean="0">
              <a:solidFill>
                <a:srgbClr val="C00000"/>
              </a:solidFill>
            </a:rPr>
            <a:t>Exigencias de los consumidores</a:t>
          </a:r>
          <a:endParaRPr lang="es-EC" sz="2000" b="1" noProof="0" dirty="0">
            <a:solidFill>
              <a:srgbClr val="C00000"/>
            </a:solidFill>
          </a:endParaRPr>
        </a:p>
      </dgm:t>
    </dgm:pt>
    <dgm:pt modelId="{24C8B9D6-B1D8-4D89-ABA4-CBD1335FE07F}" type="parTrans" cxnId="{74BDEA37-A220-443D-A5B0-D8B85640FBD3}">
      <dgm:prSet/>
      <dgm:spPr/>
      <dgm:t>
        <a:bodyPr/>
        <a:lstStyle/>
        <a:p>
          <a:endParaRPr lang="en-US"/>
        </a:p>
      </dgm:t>
    </dgm:pt>
    <dgm:pt modelId="{E23EEAF8-347B-4BF8-A162-10DF72713DF2}" type="sibTrans" cxnId="{74BDEA37-A220-443D-A5B0-D8B85640FBD3}">
      <dgm:prSet/>
      <dgm:spPr/>
      <dgm:t>
        <a:bodyPr/>
        <a:lstStyle/>
        <a:p>
          <a:endParaRPr lang="en-US"/>
        </a:p>
      </dgm:t>
    </dgm:pt>
    <dgm:pt modelId="{7BDFB8DD-72A0-461A-B2CE-78DABBAC8035}">
      <dgm:prSet phldrT="[Texto]" custT="1"/>
      <dgm:spPr/>
      <dgm:t>
        <a:bodyPr/>
        <a:lstStyle/>
        <a:p>
          <a:r>
            <a:rPr lang="es-EC" sz="2000" b="1" noProof="0" dirty="0" smtClean="0">
              <a:solidFill>
                <a:srgbClr val="C00000"/>
              </a:solidFill>
            </a:rPr>
            <a:t>Necesario el Análisis para cumplir norma legal vigente </a:t>
          </a:r>
          <a:r>
            <a:rPr lang="es-ES" sz="2000" b="1" dirty="0" smtClean="0">
              <a:solidFill>
                <a:srgbClr val="C00000"/>
              </a:solidFill>
            </a:rPr>
            <a:t>NTE INEN 1973:2011</a:t>
          </a:r>
          <a:endParaRPr lang="en-US" sz="2000" dirty="0"/>
        </a:p>
      </dgm:t>
    </dgm:pt>
    <dgm:pt modelId="{5AE0928A-FBA5-4BB5-8144-8F7365017808}" type="parTrans" cxnId="{AF8C5A57-9F88-4C0D-8EB1-A3BA96749756}">
      <dgm:prSet/>
      <dgm:spPr/>
      <dgm:t>
        <a:bodyPr/>
        <a:lstStyle/>
        <a:p>
          <a:endParaRPr lang="en-US"/>
        </a:p>
      </dgm:t>
    </dgm:pt>
    <dgm:pt modelId="{76A9DBAA-1964-45B1-993B-07F749F6209E}" type="sibTrans" cxnId="{AF8C5A57-9F88-4C0D-8EB1-A3BA96749756}">
      <dgm:prSet/>
      <dgm:spPr/>
      <dgm:t>
        <a:bodyPr/>
        <a:lstStyle/>
        <a:p>
          <a:endParaRPr lang="en-US"/>
        </a:p>
      </dgm:t>
    </dgm:pt>
    <dgm:pt modelId="{63E3776C-1C0E-4639-AD01-60F2BACF2FA0}">
      <dgm:prSet phldrT="[Texto]" custT="1"/>
      <dgm:spPr/>
      <dgm:t>
        <a:bodyPr/>
        <a:lstStyle/>
        <a:p>
          <a:r>
            <a:rPr lang="es-EC" sz="1800" b="1" noProof="0" dirty="0" smtClean="0">
              <a:solidFill>
                <a:srgbClr val="C00000"/>
              </a:solidFill>
            </a:rPr>
            <a:t>Sistemas de producción avícola la alimentación 75% de los costos totales de producción.</a:t>
          </a:r>
          <a:endParaRPr lang="es-EC" sz="1800" b="1" noProof="0" dirty="0">
            <a:solidFill>
              <a:srgbClr val="C00000"/>
            </a:solidFill>
          </a:endParaRPr>
        </a:p>
      </dgm:t>
    </dgm:pt>
    <dgm:pt modelId="{9DA0D609-B46E-4BDE-A986-0E0CCFC6C843}" type="parTrans" cxnId="{E01A284B-9B36-451D-865B-239F4C3F6AD4}">
      <dgm:prSet/>
      <dgm:spPr/>
      <dgm:t>
        <a:bodyPr/>
        <a:lstStyle/>
        <a:p>
          <a:endParaRPr lang="en-US"/>
        </a:p>
      </dgm:t>
    </dgm:pt>
    <dgm:pt modelId="{D5F111FE-EB55-492B-8E64-91A2A7630389}" type="sibTrans" cxnId="{E01A284B-9B36-451D-865B-239F4C3F6AD4}">
      <dgm:prSet/>
      <dgm:spPr/>
      <dgm:t>
        <a:bodyPr/>
        <a:lstStyle/>
        <a:p>
          <a:endParaRPr lang="en-US"/>
        </a:p>
      </dgm:t>
    </dgm:pt>
    <dgm:pt modelId="{B0FC9C3C-9E64-42CB-B741-1253945D1FD4}">
      <dgm:prSet phldrT="[Texto]" custT="1"/>
      <dgm:spPr/>
      <dgm:t>
        <a:bodyPr/>
        <a:lstStyle/>
        <a:p>
          <a:r>
            <a:rPr lang="es-EC" sz="1800" b="1" noProof="0" dirty="0" smtClean="0">
              <a:solidFill>
                <a:srgbClr val="C00000"/>
              </a:solidFill>
            </a:rPr>
            <a:t>Modular y monitorear dietas.</a:t>
          </a:r>
          <a:endParaRPr lang="es-EC" sz="1800" b="1" noProof="0" dirty="0">
            <a:solidFill>
              <a:srgbClr val="C00000"/>
            </a:solidFill>
          </a:endParaRPr>
        </a:p>
      </dgm:t>
    </dgm:pt>
    <dgm:pt modelId="{AF87D41D-C5A6-427A-BA49-D0017EABC736}" type="parTrans" cxnId="{4D5CFE33-DB53-4BB2-952A-334904071E72}">
      <dgm:prSet/>
      <dgm:spPr/>
      <dgm:t>
        <a:bodyPr/>
        <a:lstStyle/>
        <a:p>
          <a:endParaRPr lang="en-US"/>
        </a:p>
      </dgm:t>
    </dgm:pt>
    <dgm:pt modelId="{F245107E-A988-4BBD-814B-28D952CFB02C}" type="sibTrans" cxnId="{4D5CFE33-DB53-4BB2-952A-334904071E72}">
      <dgm:prSet/>
      <dgm:spPr/>
      <dgm:t>
        <a:bodyPr/>
        <a:lstStyle/>
        <a:p>
          <a:endParaRPr lang="en-US"/>
        </a:p>
      </dgm:t>
    </dgm:pt>
    <dgm:pt modelId="{66BF14C2-CD84-4136-97C9-343EF362E0E6}">
      <dgm:prSet phldrT="[Texto]" custT="1"/>
      <dgm:spPr/>
      <dgm:t>
        <a:bodyPr/>
        <a:lstStyle/>
        <a:p>
          <a:r>
            <a:rPr lang="es-EC" sz="1800" b="1" noProof="0" dirty="0" smtClean="0">
              <a:solidFill>
                <a:srgbClr val="C00000"/>
              </a:solidFill>
            </a:rPr>
            <a:t>Fisiología de las aves</a:t>
          </a:r>
          <a:endParaRPr lang="es-EC" sz="1800" b="1" noProof="0" dirty="0">
            <a:solidFill>
              <a:srgbClr val="C00000"/>
            </a:solidFill>
          </a:endParaRPr>
        </a:p>
      </dgm:t>
    </dgm:pt>
    <dgm:pt modelId="{56E6842D-A85E-4EBB-9DBC-E3D2B29BB53F}" type="parTrans" cxnId="{CA2E6083-25AA-4204-AF15-1E5F06B16F7E}">
      <dgm:prSet/>
      <dgm:spPr/>
      <dgm:t>
        <a:bodyPr/>
        <a:lstStyle/>
        <a:p>
          <a:endParaRPr lang="en-US"/>
        </a:p>
      </dgm:t>
    </dgm:pt>
    <dgm:pt modelId="{C3117111-4302-49B9-B3BF-AF6E677A5E68}" type="sibTrans" cxnId="{CA2E6083-25AA-4204-AF15-1E5F06B16F7E}">
      <dgm:prSet/>
      <dgm:spPr/>
      <dgm:t>
        <a:bodyPr/>
        <a:lstStyle/>
        <a:p>
          <a:endParaRPr lang="en-US"/>
        </a:p>
      </dgm:t>
    </dgm:pt>
    <dgm:pt modelId="{58ED6427-D285-46A3-96E0-F9F757CF9C6F}">
      <dgm:prSet phldrT="[Texto]" custT="1"/>
      <dgm:spPr/>
      <dgm:t>
        <a:bodyPr/>
        <a:lstStyle/>
        <a:p>
          <a:r>
            <a:rPr lang="es-EC" sz="1800" b="1" dirty="0" smtClean="0">
              <a:solidFill>
                <a:srgbClr val="C00000"/>
              </a:solidFill>
              <a:ea typeface="Calibri" panose="020F0502020204030204" pitchFamily="34" charset="0"/>
            </a:rPr>
            <a:t>Estas modulaciones se pueden  realizar contando con  la tecnología adecuada que nos permita :</a:t>
          </a:r>
          <a:endParaRPr lang="en-US" sz="1800" dirty="0"/>
        </a:p>
      </dgm:t>
    </dgm:pt>
    <dgm:pt modelId="{B6B6B983-498D-4E60-BAAA-F88EBE502169}" type="parTrans" cxnId="{D70AE8CB-ED34-4C45-9082-FE06FBD43D21}">
      <dgm:prSet/>
      <dgm:spPr/>
      <dgm:t>
        <a:bodyPr/>
        <a:lstStyle/>
        <a:p>
          <a:endParaRPr lang="en-US"/>
        </a:p>
      </dgm:t>
    </dgm:pt>
    <dgm:pt modelId="{6C991CE6-578F-4F3F-87AD-33F34028AB4F}" type="sibTrans" cxnId="{D70AE8CB-ED34-4C45-9082-FE06FBD43D21}">
      <dgm:prSet/>
      <dgm:spPr/>
      <dgm:t>
        <a:bodyPr/>
        <a:lstStyle/>
        <a:p>
          <a:endParaRPr lang="en-US"/>
        </a:p>
      </dgm:t>
    </dgm:pt>
    <dgm:pt modelId="{64C1750A-16B1-490E-913C-AAB37A3EADC3}">
      <dgm:prSet phldrT="[Texto]" custT="1"/>
      <dgm:spPr/>
      <dgm:t>
        <a:bodyPr/>
        <a:lstStyle/>
        <a:p>
          <a:r>
            <a:rPr lang="es-EC" sz="1800" b="1" dirty="0" smtClean="0">
              <a:solidFill>
                <a:srgbClr val="C00000"/>
              </a:solidFill>
              <a:ea typeface="Calibri" panose="020F0502020204030204" pitchFamily="34" charset="0"/>
            </a:rPr>
            <a:t>Interpretarlos desde el punto de vista nutricional </a:t>
          </a:r>
          <a:endParaRPr lang="en-US" sz="1800" dirty="0"/>
        </a:p>
      </dgm:t>
    </dgm:pt>
    <dgm:pt modelId="{380A4924-7331-410C-84F7-B26D65C0E4AD}" type="parTrans" cxnId="{771E52DA-F7DB-4688-8257-760BC386F8BB}">
      <dgm:prSet/>
      <dgm:spPr/>
      <dgm:t>
        <a:bodyPr/>
        <a:lstStyle/>
        <a:p>
          <a:endParaRPr lang="en-US"/>
        </a:p>
      </dgm:t>
    </dgm:pt>
    <dgm:pt modelId="{DDC9D05D-1E14-4984-8006-2AF0F001DD90}" type="sibTrans" cxnId="{771E52DA-F7DB-4688-8257-760BC386F8BB}">
      <dgm:prSet/>
      <dgm:spPr/>
      <dgm:t>
        <a:bodyPr/>
        <a:lstStyle/>
        <a:p>
          <a:endParaRPr lang="en-US"/>
        </a:p>
      </dgm:t>
    </dgm:pt>
    <dgm:pt modelId="{B2404F00-1A3C-4124-8191-00E5CA5A5288}">
      <dgm:prSet phldrT="[Texto]"/>
      <dgm:spPr/>
      <dgm:t>
        <a:bodyPr/>
        <a:lstStyle/>
        <a:p>
          <a:endParaRPr lang="en-US" sz="1300" dirty="0"/>
        </a:p>
      </dgm:t>
    </dgm:pt>
    <dgm:pt modelId="{85BAD0A0-9A36-4301-AF23-5DC269A0FCBA}" type="parTrans" cxnId="{C0F010F4-2E26-4E6B-86AA-F2319A982D10}">
      <dgm:prSet/>
      <dgm:spPr/>
      <dgm:t>
        <a:bodyPr/>
        <a:lstStyle/>
        <a:p>
          <a:endParaRPr lang="en-US"/>
        </a:p>
      </dgm:t>
    </dgm:pt>
    <dgm:pt modelId="{8759B3E1-793B-41D7-922C-D7A84AF75868}" type="sibTrans" cxnId="{C0F010F4-2E26-4E6B-86AA-F2319A982D10}">
      <dgm:prSet/>
      <dgm:spPr/>
      <dgm:t>
        <a:bodyPr/>
        <a:lstStyle/>
        <a:p>
          <a:endParaRPr lang="en-US"/>
        </a:p>
      </dgm:t>
    </dgm:pt>
    <dgm:pt modelId="{5E44419C-BF14-4D0C-BAEB-5CD491409CD8}">
      <dgm:prSet phldrT="[Texto]" custT="1"/>
      <dgm:spPr/>
      <dgm:t>
        <a:bodyPr/>
        <a:lstStyle/>
        <a:p>
          <a:r>
            <a:rPr lang="es-EC" sz="1800" b="1" dirty="0" smtClean="0">
              <a:solidFill>
                <a:srgbClr val="C00000"/>
              </a:solidFill>
              <a:latin typeface="+mn-lt"/>
              <a:ea typeface="Calibri" panose="020F0502020204030204" pitchFamily="34" charset="0"/>
            </a:rPr>
            <a:t>Condiciones climáticas.</a:t>
          </a:r>
          <a:endParaRPr lang="en-US" sz="1800" dirty="0"/>
        </a:p>
      </dgm:t>
    </dgm:pt>
    <dgm:pt modelId="{140655CD-1903-4147-8BD6-97CCC6B87A47}" type="parTrans" cxnId="{4AD4241E-0207-4A89-839C-6658DB23181C}">
      <dgm:prSet/>
      <dgm:spPr/>
      <dgm:t>
        <a:bodyPr/>
        <a:lstStyle/>
        <a:p>
          <a:endParaRPr lang="en-US"/>
        </a:p>
      </dgm:t>
    </dgm:pt>
    <dgm:pt modelId="{B2A0D630-7A9A-4A1F-AEBA-1208EAF8E8B8}" type="sibTrans" cxnId="{4AD4241E-0207-4A89-839C-6658DB23181C}">
      <dgm:prSet/>
      <dgm:spPr/>
      <dgm:t>
        <a:bodyPr/>
        <a:lstStyle/>
        <a:p>
          <a:endParaRPr lang="en-US"/>
        </a:p>
      </dgm:t>
    </dgm:pt>
    <dgm:pt modelId="{B3D07022-B10E-4561-A831-FDC266FE78E3}">
      <dgm:prSet phldrT="[Texto]" custT="1"/>
      <dgm:spPr/>
      <dgm:t>
        <a:bodyPr/>
        <a:lstStyle/>
        <a:p>
          <a:r>
            <a:rPr lang="es-EC" sz="1800" b="1" dirty="0" smtClean="0">
              <a:solidFill>
                <a:srgbClr val="C00000"/>
              </a:solidFill>
              <a:latin typeface="+mn-lt"/>
              <a:ea typeface="Calibri" panose="020F0502020204030204" pitchFamily="34" charset="0"/>
            </a:rPr>
            <a:t> Variabilidad en la composición nutricional de las materias primas.</a:t>
          </a:r>
          <a:endParaRPr lang="en-US" sz="1800" dirty="0"/>
        </a:p>
      </dgm:t>
    </dgm:pt>
    <dgm:pt modelId="{271A6973-5DEB-44D8-81D4-16E7093E1A6F}" type="parTrans" cxnId="{9271D078-60B6-46D4-8645-250B76B5915A}">
      <dgm:prSet/>
      <dgm:spPr/>
      <dgm:t>
        <a:bodyPr/>
        <a:lstStyle/>
        <a:p>
          <a:endParaRPr lang="en-US"/>
        </a:p>
      </dgm:t>
    </dgm:pt>
    <dgm:pt modelId="{2FEC224E-77D5-48C4-A198-D6EEFEAA6C07}" type="sibTrans" cxnId="{9271D078-60B6-46D4-8645-250B76B5915A}">
      <dgm:prSet/>
      <dgm:spPr/>
      <dgm:t>
        <a:bodyPr/>
        <a:lstStyle/>
        <a:p>
          <a:endParaRPr lang="en-US"/>
        </a:p>
      </dgm:t>
    </dgm:pt>
    <dgm:pt modelId="{E9BDCA4A-5219-4E9E-A058-F778449A0E75}">
      <dgm:prSet phldrT="[Texto]" custT="1"/>
      <dgm:spPr/>
      <dgm:t>
        <a:bodyPr/>
        <a:lstStyle/>
        <a:p>
          <a:r>
            <a:rPr lang="es-EC" sz="1800" b="1" dirty="0" smtClean="0">
              <a:solidFill>
                <a:srgbClr val="C00000"/>
              </a:solidFill>
              <a:latin typeface="+mn-lt"/>
              <a:ea typeface="Calibri" panose="020F0502020204030204" pitchFamily="34" charset="0"/>
            </a:rPr>
            <a:t>Obtener parámetros zootécnicos mas eficientes</a:t>
          </a:r>
          <a:endParaRPr lang="en-US" sz="1800" dirty="0"/>
        </a:p>
      </dgm:t>
    </dgm:pt>
    <dgm:pt modelId="{D4CCC4E4-1ABD-42A7-9023-06C988133687}" type="parTrans" cxnId="{BB82348F-F8E0-44DC-8729-32F15E427D0E}">
      <dgm:prSet/>
      <dgm:spPr/>
      <dgm:t>
        <a:bodyPr/>
        <a:lstStyle/>
        <a:p>
          <a:endParaRPr lang="en-US"/>
        </a:p>
      </dgm:t>
    </dgm:pt>
    <dgm:pt modelId="{7F5F6B9D-A5A4-43F3-BB0E-835197491FC7}" type="sibTrans" cxnId="{BB82348F-F8E0-44DC-8729-32F15E427D0E}">
      <dgm:prSet/>
      <dgm:spPr/>
      <dgm:t>
        <a:bodyPr/>
        <a:lstStyle/>
        <a:p>
          <a:endParaRPr lang="en-US"/>
        </a:p>
      </dgm:t>
    </dgm:pt>
    <dgm:pt modelId="{88DC26AA-C14B-463D-872C-C1D22010CF4A}">
      <dgm:prSet phldrT="[Texto]" custT="1"/>
      <dgm:spPr/>
      <dgm:t>
        <a:bodyPr/>
        <a:lstStyle/>
        <a:p>
          <a:r>
            <a:rPr lang="es-EC" sz="1800" b="1" dirty="0" smtClean="0">
              <a:solidFill>
                <a:srgbClr val="C00000"/>
              </a:solidFill>
              <a:ea typeface="Calibri" panose="020F0502020204030204" pitchFamily="34" charset="0"/>
            </a:rPr>
            <a:t>Evaluar y cuantificar cada uno de los parámetros de calidad.</a:t>
          </a:r>
          <a:endParaRPr lang="en-US" sz="1800" dirty="0"/>
        </a:p>
      </dgm:t>
    </dgm:pt>
    <dgm:pt modelId="{35C9EDE5-F42C-4980-A4B1-296D766BDBE2}" type="sibTrans" cxnId="{2BE555B0-3FC5-482C-8857-382E42D9D7B9}">
      <dgm:prSet/>
      <dgm:spPr/>
      <dgm:t>
        <a:bodyPr/>
        <a:lstStyle/>
        <a:p>
          <a:endParaRPr lang="en-US"/>
        </a:p>
      </dgm:t>
    </dgm:pt>
    <dgm:pt modelId="{3E825FA4-B595-43D3-A67D-A14489F7235F}" type="parTrans" cxnId="{2BE555B0-3FC5-482C-8857-382E42D9D7B9}">
      <dgm:prSet/>
      <dgm:spPr/>
      <dgm:t>
        <a:bodyPr/>
        <a:lstStyle/>
        <a:p>
          <a:endParaRPr lang="en-US"/>
        </a:p>
      </dgm:t>
    </dgm:pt>
    <dgm:pt modelId="{4A1B856A-6F1D-4F7A-8E7A-794623E13E46}">
      <dgm:prSet phldrT="[Texto]" custT="1"/>
      <dgm:spPr/>
      <dgm:t>
        <a:bodyPr/>
        <a:lstStyle/>
        <a:p>
          <a:r>
            <a:rPr lang="es-EC" sz="1800" b="1" dirty="0" smtClean="0">
              <a:solidFill>
                <a:srgbClr val="C00000"/>
              </a:solidFill>
              <a:ea typeface="Calibri" panose="020F0502020204030204" pitchFamily="34" charset="0"/>
            </a:rPr>
            <a:t>Realizar los cambios necesarios en la nutrición de las aves y poder tener resultados óptimos</a:t>
          </a:r>
          <a:endParaRPr lang="en-US" sz="1800" dirty="0"/>
        </a:p>
      </dgm:t>
    </dgm:pt>
    <dgm:pt modelId="{AE769F56-7107-40D3-AD71-8D5CB942C15F}" type="parTrans" cxnId="{BF51AAA3-D1B9-418C-A97D-EF8DAB6B0508}">
      <dgm:prSet/>
      <dgm:spPr/>
      <dgm:t>
        <a:bodyPr/>
        <a:lstStyle/>
        <a:p>
          <a:endParaRPr lang="en-US"/>
        </a:p>
      </dgm:t>
    </dgm:pt>
    <dgm:pt modelId="{94FE592B-C6E4-4DC5-8B26-CAAAC8BC8C1F}" type="sibTrans" cxnId="{BF51AAA3-D1B9-418C-A97D-EF8DAB6B0508}">
      <dgm:prSet/>
      <dgm:spPr/>
      <dgm:t>
        <a:bodyPr/>
        <a:lstStyle/>
        <a:p>
          <a:endParaRPr lang="en-US"/>
        </a:p>
      </dgm:t>
    </dgm:pt>
    <dgm:pt modelId="{FE46151C-C3AC-44F4-AF56-CCA391E248F6}" type="pres">
      <dgm:prSet presAssocID="{0F75B12A-6770-4719-B549-5585E1000522}" presName="Name0" presStyleCnt="0">
        <dgm:presLayoutVars>
          <dgm:dir/>
          <dgm:resizeHandles val="exact"/>
        </dgm:presLayoutVars>
      </dgm:prSet>
      <dgm:spPr/>
      <dgm:t>
        <a:bodyPr/>
        <a:lstStyle/>
        <a:p>
          <a:endParaRPr lang="en-US"/>
        </a:p>
      </dgm:t>
    </dgm:pt>
    <dgm:pt modelId="{2B77D8F4-51F0-47B3-8DAD-14FDE34FC687}" type="pres">
      <dgm:prSet presAssocID="{1D102AB9-D885-463B-9650-BA265A8B88C4}" presName="node" presStyleLbl="node1" presStyleIdx="0" presStyleCnt="3" custLinFactNeighborX="-30067" custLinFactNeighborY="-4299">
        <dgm:presLayoutVars>
          <dgm:bulletEnabled val="1"/>
        </dgm:presLayoutVars>
      </dgm:prSet>
      <dgm:spPr/>
      <dgm:t>
        <a:bodyPr/>
        <a:lstStyle/>
        <a:p>
          <a:endParaRPr lang="en-US"/>
        </a:p>
      </dgm:t>
    </dgm:pt>
    <dgm:pt modelId="{5B276F1A-C09F-4370-BBAA-57414FFD6A2C}" type="pres">
      <dgm:prSet presAssocID="{40629008-B070-442A-B375-7335DA83D392}" presName="sibTrans" presStyleCnt="0"/>
      <dgm:spPr/>
    </dgm:pt>
    <dgm:pt modelId="{694A760F-8762-4983-9DC4-1B6228149FA8}" type="pres">
      <dgm:prSet presAssocID="{63E3776C-1C0E-4639-AD01-60F2BACF2FA0}" presName="node" presStyleLbl="node1" presStyleIdx="1" presStyleCnt="3" custLinFactNeighborX="-56167" custLinFactNeighborY="-4299">
        <dgm:presLayoutVars>
          <dgm:bulletEnabled val="1"/>
        </dgm:presLayoutVars>
      </dgm:prSet>
      <dgm:spPr/>
      <dgm:t>
        <a:bodyPr/>
        <a:lstStyle/>
        <a:p>
          <a:endParaRPr lang="en-US"/>
        </a:p>
      </dgm:t>
    </dgm:pt>
    <dgm:pt modelId="{498CBAC5-4D66-493E-9D41-9D279B04ABC4}" type="pres">
      <dgm:prSet presAssocID="{D5F111FE-EB55-492B-8E64-91A2A7630389}" presName="sibTrans" presStyleCnt="0"/>
      <dgm:spPr/>
    </dgm:pt>
    <dgm:pt modelId="{3DB96A68-45D6-4C96-898C-AFAE066A4F8C}" type="pres">
      <dgm:prSet presAssocID="{58ED6427-D285-46A3-96E0-F9F757CF9C6F}" presName="node" presStyleLbl="node1" presStyleIdx="2" presStyleCnt="3" custLinFactX="-912" custLinFactNeighborX="-100000" custLinFactNeighborY="-3709">
        <dgm:presLayoutVars>
          <dgm:bulletEnabled val="1"/>
        </dgm:presLayoutVars>
      </dgm:prSet>
      <dgm:spPr/>
      <dgm:t>
        <a:bodyPr/>
        <a:lstStyle/>
        <a:p>
          <a:endParaRPr lang="en-US"/>
        </a:p>
      </dgm:t>
    </dgm:pt>
  </dgm:ptLst>
  <dgm:cxnLst>
    <dgm:cxn modelId="{D470D049-747D-4C69-9CF4-B1035C3BB0B3}" type="presOf" srcId="{66BF14C2-CD84-4136-97C9-343EF362E0E6}" destId="{694A760F-8762-4983-9DC4-1B6228149FA8}" srcOrd="0" destOrd="2" presId="urn:microsoft.com/office/officeart/2005/8/layout/hList6"/>
    <dgm:cxn modelId="{454C2D52-CA46-4B6E-BE63-87F3E54576B4}" type="presOf" srcId="{0FE6BB04-43AB-434D-ABCF-12F1DF5736E1}" destId="{2B77D8F4-51F0-47B3-8DAD-14FDE34FC687}" srcOrd="0" destOrd="1" presId="urn:microsoft.com/office/officeart/2005/8/layout/hList6"/>
    <dgm:cxn modelId="{537562DF-0526-4A0A-A288-0A5324E91105}" type="presOf" srcId="{63E3776C-1C0E-4639-AD01-60F2BACF2FA0}" destId="{694A760F-8762-4983-9DC4-1B6228149FA8}" srcOrd="0" destOrd="0" presId="urn:microsoft.com/office/officeart/2005/8/layout/hList6"/>
    <dgm:cxn modelId="{79356566-7E08-4189-BCAB-B7120E65BB3E}" type="presOf" srcId="{64C1750A-16B1-490E-913C-AAB37A3EADC3}" destId="{3DB96A68-45D6-4C96-898C-AFAE066A4F8C}" srcOrd="0" destOrd="2" presId="urn:microsoft.com/office/officeart/2005/8/layout/hList6"/>
    <dgm:cxn modelId="{35D2B7A9-C6E3-4490-B044-1E4153CE52C5}" type="presOf" srcId="{5E44419C-BF14-4D0C-BAEB-5CD491409CD8}" destId="{694A760F-8762-4983-9DC4-1B6228149FA8}" srcOrd="0" destOrd="3" presId="urn:microsoft.com/office/officeart/2005/8/layout/hList6"/>
    <dgm:cxn modelId="{A527942D-AE7F-4D33-98AE-A15620429578}" type="presOf" srcId="{88DC26AA-C14B-463D-872C-C1D22010CF4A}" destId="{3DB96A68-45D6-4C96-898C-AFAE066A4F8C}" srcOrd="0" destOrd="1" presId="urn:microsoft.com/office/officeart/2005/8/layout/hList6"/>
    <dgm:cxn modelId="{465A84D6-04FD-434A-BC8F-91BD8C5CA700}" type="presOf" srcId="{58ED6427-D285-46A3-96E0-F9F757CF9C6F}" destId="{3DB96A68-45D6-4C96-898C-AFAE066A4F8C}" srcOrd="0" destOrd="0" presId="urn:microsoft.com/office/officeart/2005/8/layout/hList6"/>
    <dgm:cxn modelId="{BB82348F-F8E0-44DC-8729-32F15E427D0E}" srcId="{63E3776C-1C0E-4639-AD01-60F2BACF2FA0}" destId="{E9BDCA4A-5219-4E9E-A058-F778449A0E75}" srcOrd="4" destOrd="0" parTransId="{D4CCC4E4-1ABD-42A7-9023-06C988133687}" sibTransId="{7F5F6B9D-A5A4-43F3-BB0E-835197491FC7}"/>
    <dgm:cxn modelId="{CDB57D8F-D77E-437A-A9E3-2DDF38EAC64F}" type="presOf" srcId="{7BDFB8DD-72A0-461A-B2CE-78DABBAC8035}" destId="{2B77D8F4-51F0-47B3-8DAD-14FDE34FC687}" srcOrd="0" destOrd="2" presId="urn:microsoft.com/office/officeart/2005/8/layout/hList6"/>
    <dgm:cxn modelId="{8641B6EF-7B02-4C0F-89BD-21E84742991F}" srcId="{0F75B12A-6770-4719-B549-5585E1000522}" destId="{1D102AB9-D885-463B-9650-BA265A8B88C4}" srcOrd="0" destOrd="0" parTransId="{35666387-68C1-4370-86EC-B95E86FE8C77}" sibTransId="{40629008-B070-442A-B375-7335DA83D392}"/>
    <dgm:cxn modelId="{54EA7F82-0F11-4DBC-A89C-D83E4C7E4196}" type="presOf" srcId="{B0FC9C3C-9E64-42CB-B741-1253945D1FD4}" destId="{694A760F-8762-4983-9DC4-1B6228149FA8}" srcOrd="0" destOrd="1" presId="urn:microsoft.com/office/officeart/2005/8/layout/hList6"/>
    <dgm:cxn modelId="{CA2E6083-25AA-4204-AF15-1E5F06B16F7E}" srcId="{63E3776C-1C0E-4639-AD01-60F2BACF2FA0}" destId="{66BF14C2-CD84-4136-97C9-343EF362E0E6}" srcOrd="1" destOrd="0" parTransId="{56E6842D-A85E-4EBB-9DBC-E3D2B29BB53F}" sibTransId="{C3117111-4302-49B9-B3BF-AF6E677A5E68}"/>
    <dgm:cxn modelId="{AF8C5A57-9F88-4C0D-8EB1-A3BA96749756}" srcId="{1D102AB9-D885-463B-9650-BA265A8B88C4}" destId="{7BDFB8DD-72A0-461A-B2CE-78DABBAC8035}" srcOrd="1" destOrd="0" parTransId="{5AE0928A-FBA5-4BB5-8144-8F7365017808}" sibTransId="{76A9DBAA-1964-45B1-993B-07F749F6209E}"/>
    <dgm:cxn modelId="{8FA82EC0-56B6-4A0F-84E7-04007AAD2F51}" type="presOf" srcId="{0F75B12A-6770-4719-B549-5585E1000522}" destId="{FE46151C-C3AC-44F4-AF56-CCA391E248F6}" srcOrd="0" destOrd="0" presId="urn:microsoft.com/office/officeart/2005/8/layout/hList6"/>
    <dgm:cxn modelId="{74BDEA37-A220-443D-A5B0-D8B85640FBD3}" srcId="{1D102AB9-D885-463B-9650-BA265A8B88C4}" destId="{0FE6BB04-43AB-434D-ABCF-12F1DF5736E1}" srcOrd="0" destOrd="0" parTransId="{24C8B9D6-B1D8-4D89-ABA4-CBD1335FE07F}" sibTransId="{E23EEAF8-347B-4BF8-A162-10DF72713DF2}"/>
    <dgm:cxn modelId="{2BE555B0-3FC5-482C-8857-382E42D9D7B9}" srcId="{58ED6427-D285-46A3-96E0-F9F757CF9C6F}" destId="{88DC26AA-C14B-463D-872C-C1D22010CF4A}" srcOrd="0" destOrd="0" parTransId="{3E825FA4-B595-43D3-A67D-A14489F7235F}" sibTransId="{35C9EDE5-F42C-4980-A4B1-296D766BDBE2}"/>
    <dgm:cxn modelId="{9271D078-60B6-46D4-8645-250B76B5915A}" srcId="{63E3776C-1C0E-4639-AD01-60F2BACF2FA0}" destId="{B3D07022-B10E-4561-A831-FDC266FE78E3}" srcOrd="3" destOrd="0" parTransId="{271A6973-5DEB-44D8-81D4-16E7093E1A6F}" sibTransId="{2FEC224E-77D5-48C4-A198-D6EEFEAA6C07}"/>
    <dgm:cxn modelId="{C0F010F4-2E26-4E6B-86AA-F2319A982D10}" srcId="{63E3776C-1C0E-4639-AD01-60F2BACF2FA0}" destId="{B2404F00-1A3C-4124-8191-00E5CA5A5288}" srcOrd="5" destOrd="0" parTransId="{85BAD0A0-9A36-4301-AF23-5DC269A0FCBA}" sibTransId="{8759B3E1-793B-41D7-922C-D7A84AF75868}"/>
    <dgm:cxn modelId="{4D5CFE33-DB53-4BB2-952A-334904071E72}" srcId="{63E3776C-1C0E-4639-AD01-60F2BACF2FA0}" destId="{B0FC9C3C-9E64-42CB-B741-1253945D1FD4}" srcOrd="0" destOrd="0" parTransId="{AF87D41D-C5A6-427A-BA49-D0017EABC736}" sibTransId="{F245107E-A988-4BBD-814B-28D952CFB02C}"/>
    <dgm:cxn modelId="{E01A284B-9B36-451D-865B-239F4C3F6AD4}" srcId="{0F75B12A-6770-4719-B549-5585E1000522}" destId="{63E3776C-1C0E-4639-AD01-60F2BACF2FA0}" srcOrd="1" destOrd="0" parTransId="{9DA0D609-B46E-4BDE-A986-0E0CCFC6C843}" sibTransId="{D5F111FE-EB55-492B-8E64-91A2A7630389}"/>
    <dgm:cxn modelId="{C7553968-47D1-45A5-B88A-8B71AD58257F}" type="presOf" srcId="{1D102AB9-D885-463B-9650-BA265A8B88C4}" destId="{2B77D8F4-51F0-47B3-8DAD-14FDE34FC687}" srcOrd="0" destOrd="0" presId="urn:microsoft.com/office/officeart/2005/8/layout/hList6"/>
    <dgm:cxn modelId="{D70AE8CB-ED34-4C45-9082-FE06FBD43D21}" srcId="{0F75B12A-6770-4719-B549-5585E1000522}" destId="{58ED6427-D285-46A3-96E0-F9F757CF9C6F}" srcOrd="2" destOrd="0" parTransId="{B6B6B983-498D-4E60-BAAA-F88EBE502169}" sibTransId="{6C991CE6-578F-4F3F-87AD-33F34028AB4F}"/>
    <dgm:cxn modelId="{7C264570-BD78-4556-8797-DD7CF6EC0ED9}" type="presOf" srcId="{B2404F00-1A3C-4124-8191-00E5CA5A5288}" destId="{694A760F-8762-4983-9DC4-1B6228149FA8}" srcOrd="0" destOrd="6" presId="urn:microsoft.com/office/officeart/2005/8/layout/hList6"/>
    <dgm:cxn modelId="{71162497-CCF0-4669-B55F-14D5BDB18CFF}" type="presOf" srcId="{E9BDCA4A-5219-4E9E-A058-F778449A0E75}" destId="{694A760F-8762-4983-9DC4-1B6228149FA8}" srcOrd="0" destOrd="5" presId="urn:microsoft.com/office/officeart/2005/8/layout/hList6"/>
    <dgm:cxn modelId="{BF51AAA3-D1B9-418C-A97D-EF8DAB6B0508}" srcId="{58ED6427-D285-46A3-96E0-F9F757CF9C6F}" destId="{4A1B856A-6F1D-4F7A-8E7A-794623E13E46}" srcOrd="2" destOrd="0" parTransId="{AE769F56-7107-40D3-AD71-8D5CB942C15F}" sibTransId="{94FE592B-C6E4-4DC5-8B26-CAAAC8BC8C1F}"/>
    <dgm:cxn modelId="{771E52DA-F7DB-4688-8257-760BC386F8BB}" srcId="{58ED6427-D285-46A3-96E0-F9F757CF9C6F}" destId="{64C1750A-16B1-490E-913C-AAB37A3EADC3}" srcOrd="1" destOrd="0" parTransId="{380A4924-7331-410C-84F7-B26D65C0E4AD}" sibTransId="{DDC9D05D-1E14-4984-8006-2AF0F001DD90}"/>
    <dgm:cxn modelId="{77B933E1-7F00-40E8-A4FB-C18224A0AF54}" type="presOf" srcId="{B3D07022-B10E-4561-A831-FDC266FE78E3}" destId="{694A760F-8762-4983-9DC4-1B6228149FA8}" srcOrd="0" destOrd="4" presId="urn:microsoft.com/office/officeart/2005/8/layout/hList6"/>
    <dgm:cxn modelId="{E1702484-05A4-4CF8-A643-63EFAC41F2F4}" type="presOf" srcId="{4A1B856A-6F1D-4F7A-8E7A-794623E13E46}" destId="{3DB96A68-45D6-4C96-898C-AFAE066A4F8C}" srcOrd="0" destOrd="3" presId="urn:microsoft.com/office/officeart/2005/8/layout/hList6"/>
    <dgm:cxn modelId="{4AD4241E-0207-4A89-839C-6658DB23181C}" srcId="{63E3776C-1C0E-4639-AD01-60F2BACF2FA0}" destId="{5E44419C-BF14-4D0C-BAEB-5CD491409CD8}" srcOrd="2" destOrd="0" parTransId="{140655CD-1903-4147-8BD6-97CCC6B87A47}" sibTransId="{B2A0D630-7A9A-4A1F-AEBA-1208EAF8E8B8}"/>
    <dgm:cxn modelId="{71047613-CB07-4706-AC83-2BDA84B86068}" type="presParOf" srcId="{FE46151C-C3AC-44F4-AF56-CCA391E248F6}" destId="{2B77D8F4-51F0-47B3-8DAD-14FDE34FC687}" srcOrd="0" destOrd="0" presId="urn:microsoft.com/office/officeart/2005/8/layout/hList6"/>
    <dgm:cxn modelId="{A0B816A3-8C44-40A6-BF26-AEB8FDA24565}" type="presParOf" srcId="{FE46151C-C3AC-44F4-AF56-CCA391E248F6}" destId="{5B276F1A-C09F-4370-BBAA-57414FFD6A2C}" srcOrd="1" destOrd="0" presId="urn:microsoft.com/office/officeart/2005/8/layout/hList6"/>
    <dgm:cxn modelId="{2910AEB1-72ED-4DD8-BCEA-016260C7F9E1}" type="presParOf" srcId="{FE46151C-C3AC-44F4-AF56-CCA391E248F6}" destId="{694A760F-8762-4983-9DC4-1B6228149FA8}" srcOrd="2" destOrd="0" presId="urn:microsoft.com/office/officeart/2005/8/layout/hList6"/>
    <dgm:cxn modelId="{E18C417D-D599-4EF0-ACB7-8BF408E90791}" type="presParOf" srcId="{FE46151C-C3AC-44F4-AF56-CCA391E248F6}" destId="{498CBAC5-4D66-493E-9D41-9D279B04ABC4}" srcOrd="3" destOrd="0" presId="urn:microsoft.com/office/officeart/2005/8/layout/hList6"/>
    <dgm:cxn modelId="{3E6A8238-A868-4662-9C1D-1C8FBC9275F6}" type="presParOf" srcId="{FE46151C-C3AC-44F4-AF56-CCA391E248F6}" destId="{3DB96A68-45D6-4C96-898C-AFAE066A4F8C}"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85CAF4-79BA-44BB-8A19-AD9F71ABEC97}" type="doc">
      <dgm:prSet loTypeId="urn:microsoft.com/office/officeart/2005/8/layout/chevron2" loCatId="list" qsTypeId="urn:microsoft.com/office/officeart/2005/8/quickstyle/simple1" qsCatId="simple" csTypeId="urn:microsoft.com/office/officeart/2005/8/colors/accent1_1" csCatId="accent1" phldr="1"/>
      <dgm:spPr/>
      <dgm:t>
        <a:bodyPr/>
        <a:lstStyle/>
        <a:p>
          <a:endParaRPr lang="es-EC"/>
        </a:p>
      </dgm:t>
    </dgm:pt>
    <dgm:pt modelId="{82EDBDB2-5467-4F8C-B48B-C00229F531C8}">
      <dgm:prSet phldrT="[Texto]"/>
      <dgm:spPr/>
      <dgm:t>
        <a:bodyPr/>
        <a:lstStyle/>
        <a:p>
          <a:r>
            <a:rPr lang="es-EC" b="1" dirty="0" smtClean="0">
              <a:solidFill>
                <a:srgbClr val="002060"/>
              </a:solidFill>
            </a:rPr>
            <a:t>Factores en estudio</a:t>
          </a:r>
          <a:endParaRPr lang="es-EC" b="1" dirty="0">
            <a:solidFill>
              <a:srgbClr val="002060"/>
            </a:solidFill>
          </a:endParaRPr>
        </a:p>
      </dgm:t>
    </dgm:pt>
    <dgm:pt modelId="{1A17541D-28ED-4386-A09F-0ADACBF4560D}" type="parTrans" cxnId="{EBF62B41-858F-4B0F-A332-470173417325}">
      <dgm:prSet/>
      <dgm:spPr/>
      <dgm:t>
        <a:bodyPr/>
        <a:lstStyle/>
        <a:p>
          <a:endParaRPr lang="es-EC"/>
        </a:p>
      </dgm:t>
    </dgm:pt>
    <dgm:pt modelId="{12E7F3ED-FBDC-49DA-9037-F2C5F0EA1523}" type="sibTrans" cxnId="{EBF62B41-858F-4B0F-A332-470173417325}">
      <dgm:prSet/>
      <dgm:spPr/>
      <dgm:t>
        <a:bodyPr/>
        <a:lstStyle/>
        <a:p>
          <a:endParaRPr lang="es-EC"/>
        </a:p>
      </dgm:t>
    </dgm:pt>
    <dgm:pt modelId="{2E8BD95E-0A57-4723-858C-2246F517A68C}">
      <dgm:prSet phldrT="[Texto]"/>
      <dgm:spPr/>
      <dgm:t>
        <a:bodyPr/>
        <a:lstStyle/>
        <a:p>
          <a:endParaRPr lang="es-EC" dirty="0"/>
        </a:p>
      </dgm:t>
    </dgm:pt>
    <dgm:pt modelId="{5381F16E-39F1-4BA9-85D9-63F328388AAC}" type="parTrans" cxnId="{09C4D368-7CC7-4A17-ABAA-F620412EB17D}">
      <dgm:prSet/>
      <dgm:spPr/>
      <dgm:t>
        <a:bodyPr/>
        <a:lstStyle/>
        <a:p>
          <a:endParaRPr lang="es-EC"/>
        </a:p>
      </dgm:t>
    </dgm:pt>
    <dgm:pt modelId="{EA83BC41-6784-484B-906D-4A8E4FB169DF}" type="sibTrans" cxnId="{09C4D368-7CC7-4A17-ABAA-F620412EB17D}">
      <dgm:prSet/>
      <dgm:spPr/>
      <dgm:t>
        <a:bodyPr/>
        <a:lstStyle/>
        <a:p>
          <a:endParaRPr lang="es-EC"/>
        </a:p>
      </dgm:t>
    </dgm:pt>
    <dgm:pt modelId="{5A243DBD-F44F-4B1F-A6F1-46FD3AF1EA77}">
      <dgm:prSet phldrT="[Texto]"/>
      <dgm:spPr/>
      <dgm:t>
        <a:bodyPr/>
        <a:lstStyle/>
        <a:p>
          <a:r>
            <a:rPr lang="es-EC" b="1" dirty="0" smtClean="0">
              <a:solidFill>
                <a:srgbClr val="002060"/>
              </a:solidFill>
            </a:rPr>
            <a:t>Análisis Estadístico</a:t>
          </a:r>
          <a:endParaRPr lang="es-EC" b="1" dirty="0">
            <a:solidFill>
              <a:srgbClr val="002060"/>
            </a:solidFill>
          </a:endParaRPr>
        </a:p>
      </dgm:t>
    </dgm:pt>
    <dgm:pt modelId="{56845E55-0971-4269-A4BF-3E5BFD198E4C}" type="parTrans" cxnId="{850267E9-A108-4EAE-93CF-19B3E112BDA9}">
      <dgm:prSet/>
      <dgm:spPr/>
      <dgm:t>
        <a:bodyPr/>
        <a:lstStyle/>
        <a:p>
          <a:endParaRPr lang="es-EC"/>
        </a:p>
      </dgm:t>
    </dgm:pt>
    <dgm:pt modelId="{3C5063DA-0740-4A04-AF4F-364C9738C89A}" type="sibTrans" cxnId="{850267E9-A108-4EAE-93CF-19B3E112BDA9}">
      <dgm:prSet/>
      <dgm:spPr/>
      <dgm:t>
        <a:bodyPr/>
        <a:lstStyle/>
        <a:p>
          <a:endParaRPr lang="es-EC"/>
        </a:p>
      </dgm:t>
    </dgm:pt>
    <dgm:pt modelId="{1A4F6E1A-91CE-4E84-A824-CC36D9A01AD1}">
      <dgm:prSet phldrT="[Texto]"/>
      <dgm:spPr/>
      <dgm:t>
        <a:bodyPr/>
        <a:lstStyle/>
        <a:p>
          <a:r>
            <a:rPr lang="es-EC" b="1" dirty="0" smtClean="0">
              <a:solidFill>
                <a:srgbClr val="FF0000"/>
              </a:solidFill>
            </a:rPr>
            <a:t>Se utilizó una Estadística descriptiva para determinar:</a:t>
          </a:r>
          <a:endParaRPr lang="es-EC" b="1" dirty="0">
            <a:solidFill>
              <a:srgbClr val="FF0000"/>
            </a:solidFill>
          </a:endParaRPr>
        </a:p>
      </dgm:t>
    </dgm:pt>
    <dgm:pt modelId="{43CC7F7F-7184-4DBC-896C-5787F76BE6B1}" type="parTrans" cxnId="{149E2015-35CF-4DA7-8266-12C7D0AC69AF}">
      <dgm:prSet/>
      <dgm:spPr/>
      <dgm:t>
        <a:bodyPr/>
        <a:lstStyle/>
        <a:p>
          <a:endParaRPr lang="es-EC"/>
        </a:p>
      </dgm:t>
    </dgm:pt>
    <dgm:pt modelId="{CAB06D40-DF81-4ED1-9940-F7AF5606BB41}" type="sibTrans" cxnId="{149E2015-35CF-4DA7-8266-12C7D0AC69AF}">
      <dgm:prSet/>
      <dgm:spPr/>
      <dgm:t>
        <a:bodyPr/>
        <a:lstStyle/>
        <a:p>
          <a:endParaRPr lang="es-EC"/>
        </a:p>
      </dgm:t>
    </dgm:pt>
    <dgm:pt modelId="{D01CD9DB-446B-4BD3-955C-CF957AD5FCB4}">
      <dgm:prSet phldrT="[Texto]"/>
      <dgm:spPr/>
      <dgm:t>
        <a:bodyPr/>
        <a:lstStyle/>
        <a:p>
          <a:r>
            <a:rPr lang="es-EC" b="1" dirty="0">
              <a:solidFill>
                <a:srgbClr val="002060"/>
              </a:solidFill>
            </a:rPr>
            <a:t>Unidad Experimental</a:t>
          </a:r>
        </a:p>
      </dgm:t>
    </dgm:pt>
    <dgm:pt modelId="{32DF8FEC-9537-4F8E-88B1-4A81859DB6B7}" type="parTrans" cxnId="{12BF2AD7-B738-4AF8-A43D-0136C21E10E5}">
      <dgm:prSet/>
      <dgm:spPr/>
      <dgm:t>
        <a:bodyPr/>
        <a:lstStyle/>
        <a:p>
          <a:endParaRPr lang="es-EC"/>
        </a:p>
      </dgm:t>
    </dgm:pt>
    <dgm:pt modelId="{DE2576BE-BBD8-4262-9CB8-7547679561D4}" type="sibTrans" cxnId="{12BF2AD7-B738-4AF8-A43D-0136C21E10E5}">
      <dgm:prSet/>
      <dgm:spPr/>
      <dgm:t>
        <a:bodyPr/>
        <a:lstStyle/>
        <a:p>
          <a:endParaRPr lang="es-EC"/>
        </a:p>
      </dgm:t>
    </dgm:pt>
    <dgm:pt modelId="{2C432796-4C5F-4821-956B-AA6B8373313B}">
      <dgm:prSet phldrT="[Texto]"/>
      <dgm:spPr/>
      <dgm:t>
        <a:bodyPr/>
        <a:lstStyle/>
        <a:p>
          <a:r>
            <a:rPr lang="es-EC" b="1" dirty="0" smtClean="0">
              <a:solidFill>
                <a:srgbClr val="FF0000"/>
              </a:solidFill>
              <a:latin typeface="+mj-lt"/>
              <a:cs typeface="Times New Roman" panose="02020603050405020304" pitchFamily="18" charset="0"/>
            </a:rPr>
            <a:t>Numero de repeticiones:        2 (inicio y final)</a:t>
          </a:r>
          <a:endParaRPr lang="es-EC" b="1" dirty="0">
            <a:solidFill>
              <a:srgbClr val="FF0000"/>
            </a:solidFill>
          </a:endParaRPr>
        </a:p>
      </dgm:t>
    </dgm:pt>
    <dgm:pt modelId="{A6514830-585E-4A74-B775-0F8B37B80631}" type="parTrans" cxnId="{FED72946-2ABD-473D-BE3A-A79A5C4F0027}">
      <dgm:prSet/>
      <dgm:spPr/>
      <dgm:t>
        <a:bodyPr/>
        <a:lstStyle/>
        <a:p>
          <a:endParaRPr lang="es-EC"/>
        </a:p>
      </dgm:t>
    </dgm:pt>
    <dgm:pt modelId="{05BA9180-142B-428F-9935-80D6AFFFEFAE}" type="sibTrans" cxnId="{FED72946-2ABD-473D-BE3A-A79A5C4F0027}">
      <dgm:prSet/>
      <dgm:spPr/>
      <dgm:t>
        <a:bodyPr/>
        <a:lstStyle/>
        <a:p>
          <a:endParaRPr lang="es-EC"/>
        </a:p>
      </dgm:t>
    </dgm:pt>
    <dgm:pt modelId="{CD89C4BE-A235-4546-8C5A-0588C094F8FA}">
      <dgm:prSet phldrT="[Texto]"/>
      <dgm:spPr/>
      <dgm:t>
        <a:bodyPr/>
        <a:lstStyle/>
        <a:p>
          <a:r>
            <a:rPr lang="es-EC" b="1" dirty="0" smtClean="0">
              <a:solidFill>
                <a:srgbClr val="FF0000"/>
              </a:solidFill>
            </a:rPr>
            <a:t>Media aritmética, rangos máximo y mínimo.</a:t>
          </a:r>
          <a:endParaRPr lang="es-EC" b="1" dirty="0">
            <a:solidFill>
              <a:srgbClr val="FF0000"/>
            </a:solidFill>
          </a:endParaRPr>
        </a:p>
      </dgm:t>
    </dgm:pt>
    <dgm:pt modelId="{36F52F14-85F8-4720-9DD9-5E0FF631E841}" type="parTrans" cxnId="{69E551B7-821C-44DB-84C9-E7C488773FBF}">
      <dgm:prSet/>
      <dgm:spPr/>
      <dgm:t>
        <a:bodyPr/>
        <a:lstStyle/>
        <a:p>
          <a:endParaRPr lang="es-EC"/>
        </a:p>
      </dgm:t>
    </dgm:pt>
    <dgm:pt modelId="{284A786D-4906-4B37-A49F-3D0C08A5F44F}" type="sibTrans" cxnId="{69E551B7-821C-44DB-84C9-E7C488773FBF}">
      <dgm:prSet/>
      <dgm:spPr/>
      <dgm:t>
        <a:bodyPr/>
        <a:lstStyle/>
        <a:p>
          <a:endParaRPr lang="es-EC"/>
        </a:p>
      </dgm:t>
    </dgm:pt>
    <dgm:pt modelId="{D14DB263-5410-46EB-A32A-CD5E52692F00}">
      <dgm:prSet phldrT="[Texto]"/>
      <dgm:spPr/>
      <dgm:t>
        <a:bodyPr/>
        <a:lstStyle/>
        <a:p>
          <a:r>
            <a:rPr lang="es-EC" b="1" dirty="0">
              <a:solidFill>
                <a:srgbClr val="002060"/>
              </a:solidFill>
            </a:rPr>
            <a:t>Diseño Experimental</a:t>
          </a:r>
        </a:p>
      </dgm:t>
    </dgm:pt>
    <dgm:pt modelId="{BE799461-EEEF-4E36-8410-3CBF3A75AF37}" type="parTrans" cxnId="{A0508549-CC96-4510-8B14-C49838FDD3C8}">
      <dgm:prSet/>
      <dgm:spPr/>
      <dgm:t>
        <a:bodyPr/>
        <a:lstStyle/>
        <a:p>
          <a:endParaRPr lang="es-EC"/>
        </a:p>
      </dgm:t>
    </dgm:pt>
    <dgm:pt modelId="{B776A1B8-EFF8-4C0E-9C42-1B8EBECA0D55}" type="sibTrans" cxnId="{A0508549-CC96-4510-8B14-C49838FDD3C8}">
      <dgm:prSet/>
      <dgm:spPr/>
      <dgm:t>
        <a:bodyPr/>
        <a:lstStyle/>
        <a:p>
          <a:endParaRPr lang="es-EC"/>
        </a:p>
      </dgm:t>
    </dgm:pt>
    <dgm:pt modelId="{0CB8CEEA-7DEE-42D0-BA6A-943C7B77D024}">
      <dgm:prSet/>
      <dgm:spPr/>
      <dgm:t>
        <a:bodyPr/>
        <a:lstStyle/>
        <a:p>
          <a:endParaRPr lang="es-EC" dirty="0"/>
        </a:p>
      </dgm:t>
    </dgm:pt>
    <dgm:pt modelId="{1B93108C-5DF3-4332-AA06-B9064E9CDF78}" type="parTrans" cxnId="{CE005519-888C-4176-A724-2CDFF8469D9B}">
      <dgm:prSet/>
      <dgm:spPr/>
      <dgm:t>
        <a:bodyPr/>
        <a:lstStyle/>
        <a:p>
          <a:endParaRPr lang="es-EC"/>
        </a:p>
      </dgm:t>
    </dgm:pt>
    <dgm:pt modelId="{8D9EEFF3-284A-4368-A1FF-4E50FA9E5EF2}" type="sibTrans" cxnId="{CE005519-888C-4176-A724-2CDFF8469D9B}">
      <dgm:prSet/>
      <dgm:spPr/>
      <dgm:t>
        <a:bodyPr/>
        <a:lstStyle/>
        <a:p>
          <a:endParaRPr lang="es-EC"/>
        </a:p>
      </dgm:t>
    </dgm:pt>
    <dgm:pt modelId="{FFCA2AA3-8764-46A5-B6C0-12BB636B4ABD}">
      <dgm:prSet/>
      <dgm:spPr/>
      <dgm:t>
        <a:bodyPr/>
        <a:lstStyle/>
        <a:p>
          <a:r>
            <a:rPr lang="es-EC" b="1" dirty="0" smtClean="0">
              <a:solidFill>
                <a:srgbClr val="FF0000"/>
              </a:solidFill>
              <a:latin typeface="+mj-lt"/>
              <a:cs typeface="Times New Roman" panose="02020603050405020304" pitchFamily="18" charset="0"/>
            </a:rPr>
            <a:t>Número de Unidades Experimentales por tratamiento y por repetición: 90</a:t>
          </a:r>
          <a:endParaRPr kumimoji="0" lang="es-EC" b="1" i="0" u="none" strike="noStrike" cap="none" normalizeH="0" baseline="0" dirty="0">
            <a:ln>
              <a:noFill/>
            </a:ln>
            <a:solidFill>
              <a:srgbClr val="FF0000"/>
            </a:solidFill>
            <a:effectLst/>
            <a:latin typeface="+mj-lt"/>
            <a:cs typeface="Times New Roman" panose="02020603050405020304" pitchFamily="18" charset="0"/>
          </a:endParaRPr>
        </a:p>
      </dgm:t>
    </dgm:pt>
    <dgm:pt modelId="{7486EDE9-DEC2-4368-9314-40098D560017}" type="parTrans" cxnId="{A6E9357C-C5A7-4FE0-BA74-1B429CD3AE3C}">
      <dgm:prSet/>
      <dgm:spPr/>
      <dgm:t>
        <a:bodyPr/>
        <a:lstStyle/>
        <a:p>
          <a:endParaRPr lang="en-US"/>
        </a:p>
      </dgm:t>
    </dgm:pt>
    <dgm:pt modelId="{A87ED2A6-98AC-4796-889D-1A2DC06D9C33}" type="sibTrans" cxnId="{A6E9357C-C5A7-4FE0-BA74-1B429CD3AE3C}">
      <dgm:prSet/>
      <dgm:spPr/>
      <dgm:t>
        <a:bodyPr/>
        <a:lstStyle/>
        <a:p>
          <a:endParaRPr lang="en-US"/>
        </a:p>
      </dgm:t>
    </dgm:pt>
    <dgm:pt modelId="{1DBD6E11-1351-4C78-A707-586C6AD9904C}">
      <dgm:prSet/>
      <dgm:spPr/>
      <dgm:t>
        <a:bodyPr/>
        <a:lstStyle/>
        <a:p>
          <a:r>
            <a:rPr lang="es-EC" b="1" dirty="0" smtClean="0">
              <a:solidFill>
                <a:srgbClr val="FF0000"/>
              </a:solidFill>
              <a:latin typeface="+mj-lt"/>
              <a:ea typeface="Calibri"/>
              <a:cs typeface="Times New Roman"/>
            </a:rPr>
            <a:t>Parámetros de calidad  que presenten un coeficiente de variación (CV%) alto.</a:t>
          </a:r>
        </a:p>
      </dgm:t>
    </dgm:pt>
    <dgm:pt modelId="{E0DC2674-93A4-4A92-81D9-A951EFDC69AD}" type="parTrans" cxnId="{F2FF3B6C-0A14-4A8E-81EC-540DCD8EF93C}">
      <dgm:prSet/>
      <dgm:spPr/>
      <dgm:t>
        <a:bodyPr/>
        <a:lstStyle/>
        <a:p>
          <a:endParaRPr lang="en-US"/>
        </a:p>
      </dgm:t>
    </dgm:pt>
    <dgm:pt modelId="{404B05F0-15E8-4BF9-BDD2-AA9F14ACBE3D}" type="sibTrans" cxnId="{F2FF3B6C-0A14-4A8E-81EC-540DCD8EF93C}">
      <dgm:prSet/>
      <dgm:spPr/>
      <dgm:t>
        <a:bodyPr/>
        <a:lstStyle/>
        <a:p>
          <a:endParaRPr lang="en-US"/>
        </a:p>
      </dgm:t>
    </dgm:pt>
    <dgm:pt modelId="{9507FC30-735D-4127-8613-A78DBDE217EE}">
      <dgm:prSet/>
      <dgm:spPr/>
      <dgm:t>
        <a:bodyPr/>
        <a:lstStyle/>
        <a:p>
          <a:r>
            <a:rPr lang="es-EC" b="1" dirty="0" smtClean="0">
              <a:solidFill>
                <a:srgbClr val="FF0000"/>
              </a:solidFill>
              <a:latin typeface="+mj-lt"/>
              <a:ea typeface="Calibri"/>
              <a:cs typeface="Times New Roman"/>
            </a:rPr>
            <a:t>Se realizó un análisis inicial y uno final de los huevos (posterior a la modulación nutricional de las dietas utilizadas) en los  parámetros de calidad del huevo.</a:t>
          </a:r>
          <a:endParaRPr lang="en-US" dirty="0">
            <a:solidFill>
              <a:srgbClr val="FF0000"/>
            </a:solidFill>
          </a:endParaRPr>
        </a:p>
      </dgm:t>
    </dgm:pt>
    <dgm:pt modelId="{9A04B801-177F-457C-90CC-550551DCD219}" type="parTrans" cxnId="{B2FD59E0-8433-44B1-B0DE-FF04A4CABFEB}">
      <dgm:prSet/>
      <dgm:spPr/>
      <dgm:t>
        <a:bodyPr/>
        <a:lstStyle/>
        <a:p>
          <a:endParaRPr lang="en-US"/>
        </a:p>
      </dgm:t>
    </dgm:pt>
    <dgm:pt modelId="{9B9E73F1-8DB7-4460-AA8A-6001700907B8}" type="sibTrans" cxnId="{B2FD59E0-8433-44B1-B0DE-FF04A4CABFEB}">
      <dgm:prSet/>
      <dgm:spPr/>
      <dgm:t>
        <a:bodyPr/>
        <a:lstStyle/>
        <a:p>
          <a:endParaRPr lang="en-US"/>
        </a:p>
      </dgm:t>
    </dgm:pt>
    <dgm:pt modelId="{8160DF35-F8BF-4922-B7C1-D734942ABC42}">
      <dgm:prSet phldrT="[Texto]"/>
      <dgm:spPr/>
      <dgm:t>
        <a:bodyPr/>
        <a:lstStyle/>
        <a:p>
          <a:endParaRPr lang="es-EC" b="1" dirty="0">
            <a:solidFill>
              <a:srgbClr val="FF0000"/>
            </a:solidFill>
          </a:endParaRPr>
        </a:p>
      </dgm:t>
    </dgm:pt>
    <dgm:pt modelId="{DA2C0571-4817-48A7-AC5D-2E8338278F9B}" type="parTrans" cxnId="{C86EDEF2-6D68-4713-8F41-288DF51555D1}">
      <dgm:prSet/>
      <dgm:spPr/>
      <dgm:t>
        <a:bodyPr/>
        <a:lstStyle/>
        <a:p>
          <a:endParaRPr lang="en-US"/>
        </a:p>
      </dgm:t>
    </dgm:pt>
    <dgm:pt modelId="{8F013D41-399D-4E10-8063-610F466B2469}" type="sibTrans" cxnId="{C86EDEF2-6D68-4713-8F41-288DF51555D1}">
      <dgm:prSet/>
      <dgm:spPr/>
      <dgm:t>
        <a:bodyPr/>
        <a:lstStyle/>
        <a:p>
          <a:endParaRPr lang="en-US"/>
        </a:p>
      </dgm:t>
    </dgm:pt>
    <dgm:pt modelId="{9C5CBA1E-7E09-47A2-8C00-4EC64FD16C13}">
      <dgm:prSet phldrT="[Texto]"/>
      <dgm:spPr/>
      <dgm:t>
        <a:bodyPr/>
        <a:lstStyle/>
        <a:p>
          <a:r>
            <a:rPr lang="es-EC" b="1" dirty="0" smtClean="0">
              <a:solidFill>
                <a:srgbClr val="FF0000"/>
              </a:solidFill>
            </a:rPr>
            <a:t>Desviación estándar y Coeficiente de variación.</a:t>
          </a:r>
          <a:endParaRPr lang="es-EC" b="1" dirty="0">
            <a:solidFill>
              <a:srgbClr val="FF0000"/>
            </a:solidFill>
          </a:endParaRPr>
        </a:p>
      </dgm:t>
    </dgm:pt>
    <dgm:pt modelId="{4879D176-2DE0-4032-868D-899C4AC08E64}" type="parTrans" cxnId="{885952EA-E98F-47BA-BBAB-122CE53A2342}">
      <dgm:prSet/>
      <dgm:spPr/>
      <dgm:t>
        <a:bodyPr/>
        <a:lstStyle/>
        <a:p>
          <a:endParaRPr lang="en-US"/>
        </a:p>
      </dgm:t>
    </dgm:pt>
    <dgm:pt modelId="{65D4FDBF-C22C-4253-BC05-DDCFB88213C9}" type="sibTrans" cxnId="{885952EA-E98F-47BA-BBAB-122CE53A2342}">
      <dgm:prSet/>
      <dgm:spPr/>
      <dgm:t>
        <a:bodyPr/>
        <a:lstStyle/>
        <a:p>
          <a:endParaRPr lang="en-US"/>
        </a:p>
      </dgm:t>
    </dgm:pt>
    <dgm:pt modelId="{1DB274A4-B113-4E2C-A563-825D44FB551F}">
      <dgm:prSet/>
      <dgm:spPr/>
      <dgm:t>
        <a:bodyPr/>
        <a:lstStyle/>
        <a:p>
          <a:r>
            <a:rPr lang="es-EC" b="1" dirty="0" smtClean="0">
              <a:solidFill>
                <a:srgbClr val="FF0000"/>
              </a:solidFill>
              <a:latin typeface="+mj-lt"/>
              <a:ea typeface="Calibri"/>
              <a:cs typeface="Times New Roman"/>
            </a:rPr>
            <a:t>&gt; 10%.</a:t>
          </a:r>
        </a:p>
      </dgm:t>
    </dgm:pt>
    <dgm:pt modelId="{04CAEE65-28B1-440B-8654-87D89CB30B32}" type="parTrans" cxnId="{8BE4504C-263D-49AB-969C-5A13FAA95B04}">
      <dgm:prSet/>
      <dgm:spPr/>
      <dgm:t>
        <a:bodyPr/>
        <a:lstStyle/>
        <a:p>
          <a:endParaRPr lang="en-US"/>
        </a:p>
      </dgm:t>
    </dgm:pt>
    <dgm:pt modelId="{691A3478-6663-45C1-86E9-EB01B7E0F9C3}" type="sibTrans" cxnId="{8BE4504C-263D-49AB-969C-5A13FAA95B04}">
      <dgm:prSet/>
      <dgm:spPr/>
      <dgm:t>
        <a:bodyPr/>
        <a:lstStyle/>
        <a:p>
          <a:endParaRPr lang="en-US"/>
        </a:p>
      </dgm:t>
    </dgm:pt>
    <dgm:pt modelId="{27DD6FB2-76D0-48EF-B925-FCD1A4B6FCE9}" type="pres">
      <dgm:prSet presAssocID="{1A85CAF4-79BA-44BB-8A19-AD9F71ABEC97}" presName="linearFlow" presStyleCnt="0">
        <dgm:presLayoutVars>
          <dgm:dir/>
          <dgm:animLvl val="lvl"/>
          <dgm:resizeHandles val="exact"/>
        </dgm:presLayoutVars>
      </dgm:prSet>
      <dgm:spPr/>
      <dgm:t>
        <a:bodyPr/>
        <a:lstStyle/>
        <a:p>
          <a:endParaRPr lang="en-US"/>
        </a:p>
      </dgm:t>
    </dgm:pt>
    <dgm:pt modelId="{99D81459-11E3-4790-B658-D8F04A407086}" type="pres">
      <dgm:prSet presAssocID="{82EDBDB2-5467-4F8C-B48B-C00229F531C8}" presName="composite" presStyleCnt="0"/>
      <dgm:spPr/>
    </dgm:pt>
    <dgm:pt modelId="{434C0DF7-28BE-47E8-B56D-A68B456977D6}" type="pres">
      <dgm:prSet presAssocID="{82EDBDB2-5467-4F8C-B48B-C00229F531C8}" presName="parentText" presStyleLbl="alignNode1" presStyleIdx="0" presStyleCnt="4">
        <dgm:presLayoutVars>
          <dgm:chMax val="1"/>
          <dgm:bulletEnabled val="1"/>
        </dgm:presLayoutVars>
      </dgm:prSet>
      <dgm:spPr/>
      <dgm:t>
        <a:bodyPr/>
        <a:lstStyle/>
        <a:p>
          <a:endParaRPr lang="en-US"/>
        </a:p>
      </dgm:t>
    </dgm:pt>
    <dgm:pt modelId="{D6B8F610-7D64-4E46-9706-0E32507AA982}" type="pres">
      <dgm:prSet presAssocID="{82EDBDB2-5467-4F8C-B48B-C00229F531C8}" presName="descendantText" presStyleLbl="alignAcc1" presStyleIdx="0" presStyleCnt="4" custScaleX="81357">
        <dgm:presLayoutVars>
          <dgm:bulletEnabled val="1"/>
        </dgm:presLayoutVars>
      </dgm:prSet>
      <dgm:spPr/>
      <dgm:t>
        <a:bodyPr/>
        <a:lstStyle/>
        <a:p>
          <a:endParaRPr lang="en-US"/>
        </a:p>
      </dgm:t>
    </dgm:pt>
    <dgm:pt modelId="{05EF43F5-5EC3-4D9D-BADE-036D81D941B4}" type="pres">
      <dgm:prSet presAssocID="{12E7F3ED-FBDC-49DA-9037-F2C5F0EA1523}" presName="sp" presStyleCnt="0"/>
      <dgm:spPr/>
    </dgm:pt>
    <dgm:pt modelId="{A33D0B75-862C-4C06-A33A-B884151FEF5C}" type="pres">
      <dgm:prSet presAssocID="{5A243DBD-F44F-4B1F-A6F1-46FD3AF1EA77}" presName="composite" presStyleCnt="0"/>
      <dgm:spPr/>
    </dgm:pt>
    <dgm:pt modelId="{1FD0EE37-A05A-4D71-A442-776EF47C36BB}" type="pres">
      <dgm:prSet presAssocID="{5A243DBD-F44F-4B1F-A6F1-46FD3AF1EA77}" presName="parentText" presStyleLbl="alignNode1" presStyleIdx="1" presStyleCnt="4">
        <dgm:presLayoutVars>
          <dgm:chMax val="1"/>
          <dgm:bulletEnabled val="1"/>
        </dgm:presLayoutVars>
      </dgm:prSet>
      <dgm:spPr/>
      <dgm:t>
        <a:bodyPr/>
        <a:lstStyle/>
        <a:p>
          <a:endParaRPr lang="en-US"/>
        </a:p>
      </dgm:t>
    </dgm:pt>
    <dgm:pt modelId="{4587E328-8ECC-425D-B5A5-541A23724781}" type="pres">
      <dgm:prSet presAssocID="{5A243DBD-F44F-4B1F-A6F1-46FD3AF1EA77}" presName="descendantText" presStyleLbl="alignAcc1" presStyleIdx="1" presStyleCnt="4" custScaleX="81357">
        <dgm:presLayoutVars>
          <dgm:bulletEnabled val="1"/>
        </dgm:presLayoutVars>
      </dgm:prSet>
      <dgm:spPr/>
      <dgm:t>
        <a:bodyPr/>
        <a:lstStyle/>
        <a:p>
          <a:endParaRPr lang="en-US"/>
        </a:p>
      </dgm:t>
    </dgm:pt>
    <dgm:pt modelId="{60C799D0-39BF-430F-AAB5-A220DE2F3900}" type="pres">
      <dgm:prSet presAssocID="{3C5063DA-0740-4A04-AF4F-364C9738C89A}" presName="sp" presStyleCnt="0"/>
      <dgm:spPr/>
    </dgm:pt>
    <dgm:pt modelId="{C8BA0CE8-3219-449B-8B90-215A31F4AC30}" type="pres">
      <dgm:prSet presAssocID="{D01CD9DB-446B-4BD3-955C-CF957AD5FCB4}" presName="composite" presStyleCnt="0"/>
      <dgm:spPr/>
    </dgm:pt>
    <dgm:pt modelId="{0A6CDC80-B8C3-4C1A-9158-026EB007381F}" type="pres">
      <dgm:prSet presAssocID="{D01CD9DB-446B-4BD3-955C-CF957AD5FCB4}" presName="parentText" presStyleLbl="alignNode1" presStyleIdx="2" presStyleCnt="4">
        <dgm:presLayoutVars>
          <dgm:chMax val="1"/>
          <dgm:bulletEnabled val="1"/>
        </dgm:presLayoutVars>
      </dgm:prSet>
      <dgm:spPr/>
      <dgm:t>
        <a:bodyPr/>
        <a:lstStyle/>
        <a:p>
          <a:endParaRPr lang="en-US"/>
        </a:p>
      </dgm:t>
    </dgm:pt>
    <dgm:pt modelId="{CA2C8258-A1B3-4C8D-A9FF-C08332B21D69}" type="pres">
      <dgm:prSet presAssocID="{D01CD9DB-446B-4BD3-955C-CF957AD5FCB4}" presName="descendantText" presStyleLbl="alignAcc1" presStyleIdx="2" presStyleCnt="4" custScaleX="81357">
        <dgm:presLayoutVars>
          <dgm:bulletEnabled val="1"/>
        </dgm:presLayoutVars>
      </dgm:prSet>
      <dgm:spPr/>
      <dgm:t>
        <a:bodyPr/>
        <a:lstStyle/>
        <a:p>
          <a:endParaRPr lang="en-US"/>
        </a:p>
      </dgm:t>
    </dgm:pt>
    <dgm:pt modelId="{6E57825A-2137-427A-A3AC-98E96E2F7754}" type="pres">
      <dgm:prSet presAssocID="{DE2576BE-BBD8-4262-9CB8-7547679561D4}" presName="sp" presStyleCnt="0"/>
      <dgm:spPr/>
    </dgm:pt>
    <dgm:pt modelId="{18F29A4D-4D90-4651-A746-8C09C76EA084}" type="pres">
      <dgm:prSet presAssocID="{D14DB263-5410-46EB-A32A-CD5E52692F00}" presName="composite" presStyleCnt="0"/>
      <dgm:spPr/>
    </dgm:pt>
    <dgm:pt modelId="{CC9AC15B-3B9F-47A6-840F-C54402C2EE47}" type="pres">
      <dgm:prSet presAssocID="{D14DB263-5410-46EB-A32A-CD5E52692F00}" presName="parentText" presStyleLbl="alignNode1" presStyleIdx="3" presStyleCnt="4">
        <dgm:presLayoutVars>
          <dgm:chMax val="1"/>
          <dgm:bulletEnabled val="1"/>
        </dgm:presLayoutVars>
      </dgm:prSet>
      <dgm:spPr/>
      <dgm:t>
        <a:bodyPr/>
        <a:lstStyle/>
        <a:p>
          <a:endParaRPr lang="en-US"/>
        </a:p>
      </dgm:t>
    </dgm:pt>
    <dgm:pt modelId="{22539E6B-2189-4C0D-A9C7-ED6BEBD1A71C}" type="pres">
      <dgm:prSet presAssocID="{D14DB263-5410-46EB-A32A-CD5E52692F00}" presName="descendantText" presStyleLbl="alignAcc1" presStyleIdx="3" presStyleCnt="4" custScaleX="81357">
        <dgm:presLayoutVars>
          <dgm:bulletEnabled val="1"/>
        </dgm:presLayoutVars>
      </dgm:prSet>
      <dgm:spPr/>
      <dgm:t>
        <a:bodyPr/>
        <a:lstStyle/>
        <a:p>
          <a:endParaRPr lang="en-US"/>
        </a:p>
      </dgm:t>
    </dgm:pt>
  </dgm:ptLst>
  <dgm:cxnLst>
    <dgm:cxn modelId="{AB4C8909-A978-41C5-BCAF-6EF9972BD88B}" type="presOf" srcId="{D14DB263-5410-46EB-A32A-CD5E52692F00}" destId="{CC9AC15B-3B9F-47A6-840F-C54402C2EE47}" srcOrd="0" destOrd="0" presId="urn:microsoft.com/office/officeart/2005/8/layout/chevron2"/>
    <dgm:cxn modelId="{F49A8458-B2C0-4ADD-B5E5-E163AD980795}" type="presOf" srcId="{2E8BD95E-0A57-4723-858C-2246F517A68C}" destId="{D6B8F610-7D64-4E46-9706-0E32507AA982}" srcOrd="0" destOrd="0" presId="urn:microsoft.com/office/officeart/2005/8/layout/chevron2"/>
    <dgm:cxn modelId="{6C55BA2C-0B20-4951-8E8B-788832FA8CFD}" type="presOf" srcId="{1A4F6E1A-91CE-4E84-A824-CC36D9A01AD1}" destId="{4587E328-8ECC-425D-B5A5-541A23724781}" srcOrd="0" destOrd="0" presId="urn:microsoft.com/office/officeart/2005/8/layout/chevron2"/>
    <dgm:cxn modelId="{69E551B7-821C-44DB-84C9-E7C488773FBF}" srcId="{5A243DBD-F44F-4B1F-A6F1-46FD3AF1EA77}" destId="{CD89C4BE-A235-4546-8C5A-0588C094F8FA}" srcOrd="1" destOrd="0" parTransId="{36F52F14-85F8-4720-9DD9-5E0FF631E841}" sibTransId="{284A786D-4906-4B37-A49F-3D0C08A5F44F}"/>
    <dgm:cxn modelId="{CE005519-888C-4176-A724-2CDFF8469D9B}" srcId="{D14DB263-5410-46EB-A32A-CD5E52692F00}" destId="{0CB8CEEA-7DEE-42D0-BA6A-943C7B77D024}" srcOrd="0" destOrd="0" parTransId="{1B93108C-5DF3-4332-AA06-B9064E9CDF78}" sibTransId="{8D9EEFF3-284A-4368-A1FF-4E50FA9E5EF2}"/>
    <dgm:cxn modelId="{B2FD59E0-8433-44B1-B0DE-FF04A4CABFEB}" srcId="{D14DB263-5410-46EB-A32A-CD5E52692F00}" destId="{9507FC30-735D-4127-8613-A78DBDE217EE}" srcOrd="1" destOrd="0" parTransId="{9A04B801-177F-457C-90CC-550551DCD219}" sibTransId="{9B9E73F1-8DB7-4460-AA8A-6001700907B8}"/>
    <dgm:cxn modelId="{63519767-AA20-4FD0-9957-F47C46F4DC6A}" type="presOf" srcId="{9507FC30-735D-4127-8613-A78DBDE217EE}" destId="{22539E6B-2189-4C0D-A9C7-ED6BEBD1A71C}" srcOrd="0" destOrd="1" presId="urn:microsoft.com/office/officeart/2005/8/layout/chevron2"/>
    <dgm:cxn modelId="{2A87BA26-3299-443A-A51E-9446AF4CFCFD}" type="presOf" srcId="{9C5CBA1E-7E09-47A2-8C00-4EC64FD16C13}" destId="{4587E328-8ECC-425D-B5A5-541A23724781}" srcOrd="0" destOrd="2" presId="urn:microsoft.com/office/officeart/2005/8/layout/chevron2"/>
    <dgm:cxn modelId="{12BF2AD7-B738-4AF8-A43D-0136C21E10E5}" srcId="{1A85CAF4-79BA-44BB-8A19-AD9F71ABEC97}" destId="{D01CD9DB-446B-4BD3-955C-CF957AD5FCB4}" srcOrd="2" destOrd="0" parTransId="{32DF8FEC-9537-4F8E-88B1-4A81859DB6B7}" sibTransId="{DE2576BE-BBD8-4262-9CB8-7547679561D4}"/>
    <dgm:cxn modelId="{AE52AC23-E3C7-4B34-9E4B-528A3690572F}" type="presOf" srcId="{1A85CAF4-79BA-44BB-8A19-AD9F71ABEC97}" destId="{27DD6FB2-76D0-48EF-B925-FCD1A4B6FCE9}" srcOrd="0" destOrd="0" presId="urn:microsoft.com/office/officeart/2005/8/layout/chevron2"/>
    <dgm:cxn modelId="{D3702080-B083-4B37-BDE1-1B6F01DB34E1}" type="presOf" srcId="{82EDBDB2-5467-4F8C-B48B-C00229F531C8}" destId="{434C0DF7-28BE-47E8-B56D-A68B456977D6}" srcOrd="0" destOrd="0" presId="urn:microsoft.com/office/officeart/2005/8/layout/chevron2"/>
    <dgm:cxn modelId="{A6E9357C-C5A7-4FE0-BA74-1B429CD3AE3C}" srcId="{D01CD9DB-446B-4BD3-955C-CF957AD5FCB4}" destId="{FFCA2AA3-8764-46A5-B6C0-12BB636B4ABD}" srcOrd="1" destOrd="0" parTransId="{7486EDE9-DEC2-4368-9314-40098D560017}" sibTransId="{A87ED2A6-98AC-4796-889D-1A2DC06D9C33}"/>
    <dgm:cxn modelId="{EBF62B41-858F-4B0F-A332-470173417325}" srcId="{1A85CAF4-79BA-44BB-8A19-AD9F71ABEC97}" destId="{82EDBDB2-5467-4F8C-B48B-C00229F531C8}" srcOrd="0" destOrd="0" parTransId="{1A17541D-28ED-4386-A09F-0ADACBF4560D}" sibTransId="{12E7F3ED-FBDC-49DA-9037-F2C5F0EA1523}"/>
    <dgm:cxn modelId="{850267E9-A108-4EAE-93CF-19B3E112BDA9}" srcId="{1A85CAF4-79BA-44BB-8A19-AD9F71ABEC97}" destId="{5A243DBD-F44F-4B1F-A6F1-46FD3AF1EA77}" srcOrd="1" destOrd="0" parTransId="{56845E55-0971-4269-A4BF-3E5BFD198E4C}" sibTransId="{3C5063DA-0740-4A04-AF4F-364C9738C89A}"/>
    <dgm:cxn modelId="{FED72946-2ABD-473D-BE3A-A79A5C4F0027}" srcId="{D01CD9DB-446B-4BD3-955C-CF957AD5FCB4}" destId="{2C432796-4C5F-4821-956B-AA6B8373313B}" srcOrd="0" destOrd="0" parTransId="{A6514830-585E-4A74-B775-0F8B37B80631}" sibTransId="{05BA9180-142B-428F-9935-80D6AFFFEFAE}"/>
    <dgm:cxn modelId="{302F9BA7-A251-4E4C-A312-0EDDDBD63983}" type="presOf" srcId="{D01CD9DB-446B-4BD3-955C-CF957AD5FCB4}" destId="{0A6CDC80-B8C3-4C1A-9158-026EB007381F}" srcOrd="0" destOrd="0" presId="urn:microsoft.com/office/officeart/2005/8/layout/chevron2"/>
    <dgm:cxn modelId="{4DB1AEBD-0D90-4596-95A2-B6F9F68D3BBB}" type="presOf" srcId="{5A243DBD-F44F-4B1F-A6F1-46FD3AF1EA77}" destId="{1FD0EE37-A05A-4D71-A442-776EF47C36BB}" srcOrd="0" destOrd="0" presId="urn:microsoft.com/office/officeart/2005/8/layout/chevron2"/>
    <dgm:cxn modelId="{A42E3522-A5AF-4E59-BC00-EF4CB1CEBAE7}" type="presOf" srcId="{2C432796-4C5F-4821-956B-AA6B8373313B}" destId="{CA2C8258-A1B3-4C8D-A9FF-C08332B21D69}" srcOrd="0" destOrd="0" presId="urn:microsoft.com/office/officeart/2005/8/layout/chevron2"/>
    <dgm:cxn modelId="{DAEACE7D-14C0-4FD7-9F1D-2372411D7141}" type="presOf" srcId="{1DBD6E11-1351-4C78-A707-586C6AD9904C}" destId="{D6B8F610-7D64-4E46-9706-0E32507AA982}" srcOrd="0" destOrd="1" presId="urn:microsoft.com/office/officeart/2005/8/layout/chevron2"/>
    <dgm:cxn modelId="{85ECC0FF-BD18-4926-A628-B4D46FC6B4C8}" type="presOf" srcId="{FFCA2AA3-8764-46A5-B6C0-12BB636B4ABD}" destId="{CA2C8258-A1B3-4C8D-A9FF-C08332B21D69}" srcOrd="0" destOrd="1" presId="urn:microsoft.com/office/officeart/2005/8/layout/chevron2"/>
    <dgm:cxn modelId="{18FC1ABC-253A-4740-9554-FFBB097F9078}" type="presOf" srcId="{0CB8CEEA-7DEE-42D0-BA6A-943C7B77D024}" destId="{22539E6B-2189-4C0D-A9C7-ED6BEBD1A71C}" srcOrd="0" destOrd="0" presId="urn:microsoft.com/office/officeart/2005/8/layout/chevron2"/>
    <dgm:cxn modelId="{A0508549-CC96-4510-8B14-C49838FDD3C8}" srcId="{1A85CAF4-79BA-44BB-8A19-AD9F71ABEC97}" destId="{D14DB263-5410-46EB-A32A-CD5E52692F00}" srcOrd="3" destOrd="0" parTransId="{BE799461-EEEF-4E36-8410-3CBF3A75AF37}" sibTransId="{B776A1B8-EFF8-4C0E-9C42-1B8EBECA0D55}"/>
    <dgm:cxn modelId="{149E2015-35CF-4DA7-8266-12C7D0AC69AF}" srcId="{5A243DBD-F44F-4B1F-A6F1-46FD3AF1EA77}" destId="{1A4F6E1A-91CE-4E84-A824-CC36D9A01AD1}" srcOrd="0" destOrd="0" parTransId="{43CC7F7F-7184-4DBC-896C-5787F76BE6B1}" sibTransId="{CAB06D40-DF81-4ED1-9940-F7AF5606BB41}"/>
    <dgm:cxn modelId="{8BE4504C-263D-49AB-969C-5A13FAA95B04}" srcId="{82EDBDB2-5467-4F8C-B48B-C00229F531C8}" destId="{1DB274A4-B113-4E2C-A563-825D44FB551F}" srcOrd="2" destOrd="0" parTransId="{04CAEE65-28B1-440B-8654-87D89CB30B32}" sibTransId="{691A3478-6663-45C1-86E9-EB01B7E0F9C3}"/>
    <dgm:cxn modelId="{F2FF3B6C-0A14-4A8E-81EC-540DCD8EF93C}" srcId="{82EDBDB2-5467-4F8C-B48B-C00229F531C8}" destId="{1DBD6E11-1351-4C78-A707-586C6AD9904C}" srcOrd="1" destOrd="0" parTransId="{E0DC2674-93A4-4A92-81D9-A951EFDC69AD}" sibTransId="{404B05F0-15E8-4BF9-BDD2-AA9F14ACBE3D}"/>
    <dgm:cxn modelId="{885952EA-E98F-47BA-BBAB-122CE53A2342}" srcId="{5A243DBD-F44F-4B1F-A6F1-46FD3AF1EA77}" destId="{9C5CBA1E-7E09-47A2-8C00-4EC64FD16C13}" srcOrd="2" destOrd="0" parTransId="{4879D176-2DE0-4032-868D-899C4AC08E64}" sibTransId="{65D4FDBF-C22C-4253-BC05-DDCFB88213C9}"/>
    <dgm:cxn modelId="{2AD117C5-5EE2-4F08-843A-4A783E19D881}" type="presOf" srcId="{CD89C4BE-A235-4546-8C5A-0588C094F8FA}" destId="{4587E328-8ECC-425D-B5A5-541A23724781}" srcOrd="0" destOrd="1" presId="urn:microsoft.com/office/officeart/2005/8/layout/chevron2"/>
    <dgm:cxn modelId="{9C45A18F-A217-46D2-A759-9ABC16AE8797}" type="presOf" srcId="{1DB274A4-B113-4E2C-A563-825D44FB551F}" destId="{D6B8F610-7D64-4E46-9706-0E32507AA982}" srcOrd="0" destOrd="2" presId="urn:microsoft.com/office/officeart/2005/8/layout/chevron2"/>
    <dgm:cxn modelId="{99035514-A146-4554-A401-A85CE7951E8E}" type="presOf" srcId="{8160DF35-F8BF-4922-B7C1-D734942ABC42}" destId="{4587E328-8ECC-425D-B5A5-541A23724781}" srcOrd="0" destOrd="3" presId="urn:microsoft.com/office/officeart/2005/8/layout/chevron2"/>
    <dgm:cxn modelId="{09C4D368-7CC7-4A17-ABAA-F620412EB17D}" srcId="{82EDBDB2-5467-4F8C-B48B-C00229F531C8}" destId="{2E8BD95E-0A57-4723-858C-2246F517A68C}" srcOrd="0" destOrd="0" parTransId="{5381F16E-39F1-4BA9-85D9-63F328388AAC}" sibTransId="{EA83BC41-6784-484B-906D-4A8E4FB169DF}"/>
    <dgm:cxn modelId="{C86EDEF2-6D68-4713-8F41-288DF51555D1}" srcId="{5A243DBD-F44F-4B1F-A6F1-46FD3AF1EA77}" destId="{8160DF35-F8BF-4922-B7C1-D734942ABC42}" srcOrd="3" destOrd="0" parTransId="{DA2C0571-4817-48A7-AC5D-2E8338278F9B}" sibTransId="{8F013D41-399D-4E10-8063-610F466B2469}"/>
    <dgm:cxn modelId="{CA881B11-54DA-4196-8F13-188A75176CA2}" type="presParOf" srcId="{27DD6FB2-76D0-48EF-B925-FCD1A4B6FCE9}" destId="{99D81459-11E3-4790-B658-D8F04A407086}" srcOrd="0" destOrd="0" presId="urn:microsoft.com/office/officeart/2005/8/layout/chevron2"/>
    <dgm:cxn modelId="{9F633625-80F7-45FA-9189-3C94E9A340C3}" type="presParOf" srcId="{99D81459-11E3-4790-B658-D8F04A407086}" destId="{434C0DF7-28BE-47E8-B56D-A68B456977D6}" srcOrd="0" destOrd="0" presId="urn:microsoft.com/office/officeart/2005/8/layout/chevron2"/>
    <dgm:cxn modelId="{4AD5653D-4B46-4F4A-8BCF-E58E637CA845}" type="presParOf" srcId="{99D81459-11E3-4790-B658-D8F04A407086}" destId="{D6B8F610-7D64-4E46-9706-0E32507AA982}" srcOrd="1" destOrd="0" presId="urn:microsoft.com/office/officeart/2005/8/layout/chevron2"/>
    <dgm:cxn modelId="{AD0E6420-5AD0-4828-9085-F63B032FEB98}" type="presParOf" srcId="{27DD6FB2-76D0-48EF-B925-FCD1A4B6FCE9}" destId="{05EF43F5-5EC3-4D9D-BADE-036D81D941B4}" srcOrd="1" destOrd="0" presId="urn:microsoft.com/office/officeart/2005/8/layout/chevron2"/>
    <dgm:cxn modelId="{8D3C878F-4E11-444B-855B-37563FE858AB}" type="presParOf" srcId="{27DD6FB2-76D0-48EF-B925-FCD1A4B6FCE9}" destId="{A33D0B75-862C-4C06-A33A-B884151FEF5C}" srcOrd="2" destOrd="0" presId="urn:microsoft.com/office/officeart/2005/8/layout/chevron2"/>
    <dgm:cxn modelId="{1BD49C15-9BFF-43C0-8129-EB402F280D32}" type="presParOf" srcId="{A33D0B75-862C-4C06-A33A-B884151FEF5C}" destId="{1FD0EE37-A05A-4D71-A442-776EF47C36BB}" srcOrd="0" destOrd="0" presId="urn:microsoft.com/office/officeart/2005/8/layout/chevron2"/>
    <dgm:cxn modelId="{B2D5650B-E8CE-4DFF-B6CB-2D01F1841EB0}" type="presParOf" srcId="{A33D0B75-862C-4C06-A33A-B884151FEF5C}" destId="{4587E328-8ECC-425D-B5A5-541A23724781}" srcOrd="1" destOrd="0" presId="urn:microsoft.com/office/officeart/2005/8/layout/chevron2"/>
    <dgm:cxn modelId="{D0F5BACE-4640-4C9D-9A4C-F8540140D4C8}" type="presParOf" srcId="{27DD6FB2-76D0-48EF-B925-FCD1A4B6FCE9}" destId="{60C799D0-39BF-430F-AAB5-A220DE2F3900}" srcOrd="3" destOrd="0" presId="urn:microsoft.com/office/officeart/2005/8/layout/chevron2"/>
    <dgm:cxn modelId="{AFC23F7C-83F0-4401-BFBD-E24BC624D014}" type="presParOf" srcId="{27DD6FB2-76D0-48EF-B925-FCD1A4B6FCE9}" destId="{C8BA0CE8-3219-449B-8B90-215A31F4AC30}" srcOrd="4" destOrd="0" presId="urn:microsoft.com/office/officeart/2005/8/layout/chevron2"/>
    <dgm:cxn modelId="{C3423A1C-0981-4FA4-A10E-F6F5D1E360E4}" type="presParOf" srcId="{C8BA0CE8-3219-449B-8B90-215A31F4AC30}" destId="{0A6CDC80-B8C3-4C1A-9158-026EB007381F}" srcOrd="0" destOrd="0" presId="urn:microsoft.com/office/officeart/2005/8/layout/chevron2"/>
    <dgm:cxn modelId="{121CEACB-51C6-46EE-B016-3DA32C793854}" type="presParOf" srcId="{C8BA0CE8-3219-449B-8B90-215A31F4AC30}" destId="{CA2C8258-A1B3-4C8D-A9FF-C08332B21D69}" srcOrd="1" destOrd="0" presId="urn:microsoft.com/office/officeart/2005/8/layout/chevron2"/>
    <dgm:cxn modelId="{AB26DF4F-6B8E-483A-951D-BDDCD2401F82}" type="presParOf" srcId="{27DD6FB2-76D0-48EF-B925-FCD1A4B6FCE9}" destId="{6E57825A-2137-427A-A3AC-98E96E2F7754}" srcOrd="5" destOrd="0" presId="urn:microsoft.com/office/officeart/2005/8/layout/chevron2"/>
    <dgm:cxn modelId="{830764A8-3C58-47D6-802A-44AA8EB2A5AA}" type="presParOf" srcId="{27DD6FB2-76D0-48EF-B925-FCD1A4B6FCE9}" destId="{18F29A4D-4D90-4651-A746-8C09C76EA084}" srcOrd="6" destOrd="0" presId="urn:microsoft.com/office/officeart/2005/8/layout/chevron2"/>
    <dgm:cxn modelId="{410AFAFA-636E-416D-B953-B4712EBF697E}" type="presParOf" srcId="{18F29A4D-4D90-4651-A746-8C09C76EA084}" destId="{CC9AC15B-3B9F-47A6-840F-C54402C2EE47}" srcOrd="0" destOrd="0" presId="urn:microsoft.com/office/officeart/2005/8/layout/chevron2"/>
    <dgm:cxn modelId="{006D124A-1FD7-472A-A8BB-AFC78C842A4D}" type="presParOf" srcId="{18F29A4D-4D90-4651-A746-8C09C76EA084}" destId="{22539E6B-2189-4C0D-A9C7-ED6BEBD1A71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3ABBD9-0F85-4AE6-9B91-D734263F16D8}" type="doc">
      <dgm:prSet loTypeId="urn:microsoft.com/office/officeart/2005/8/layout/process1" loCatId="process" qsTypeId="urn:microsoft.com/office/officeart/2005/8/quickstyle/simple3" qsCatId="simple" csTypeId="urn:microsoft.com/office/officeart/2005/8/colors/colorful5" csCatId="colorful" phldr="1"/>
      <dgm:spPr/>
      <dgm:t>
        <a:bodyPr/>
        <a:lstStyle/>
        <a:p>
          <a:endParaRPr lang="es-EC"/>
        </a:p>
      </dgm:t>
    </dgm:pt>
    <dgm:pt modelId="{E372D318-E153-414D-A8C2-B347FCBDC834}">
      <dgm:prSet phldrT="[Texto]" custT="1"/>
      <dgm:spPr/>
      <dgm:t>
        <a:bodyPr/>
        <a:lstStyle/>
        <a:p>
          <a:r>
            <a:rPr lang="es-EC" sz="1800" b="1" dirty="0" smtClean="0">
              <a:solidFill>
                <a:srgbClr val="FF0000"/>
              </a:solidFill>
            </a:rPr>
            <a:t>COEFICIENTE DE VARIACIÓN %</a:t>
          </a:r>
          <a:endParaRPr lang="es-EC" sz="1800" b="1" dirty="0">
            <a:solidFill>
              <a:srgbClr val="FF0000"/>
            </a:solidFill>
          </a:endParaRPr>
        </a:p>
      </dgm:t>
    </dgm:pt>
    <dgm:pt modelId="{F2E8D1A1-B531-416C-A623-1B97C1ECC0E5}" type="parTrans" cxnId="{BBD68D3C-7620-41AB-A13E-01BEBA579DF1}">
      <dgm:prSet/>
      <dgm:spPr/>
      <dgm:t>
        <a:bodyPr/>
        <a:lstStyle/>
        <a:p>
          <a:endParaRPr lang="es-EC"/>
        </a:p>
      </dgm:t>
    </dgm:pt>
    <dgm:pt modelId="{72D70C25-017E-4D12-ACBA-CCE40641DF59}" type="sibTrans" cxnId="{BBD68D3C-7620-41AB-A13E-01BEBA579DF1}">
      <dgm:prSet/>
      <dgm:spPr>
        <a:solidFill>
          <a:srgbClr val="002060"/>
        </a:solidFill>
      </dgm:spPr>
      <dgm:t>
        <a:bodyPr/>
        <a:lstStyle/>
        <a:p>
          <a:endParaRPr lang="es-EC">
            <a:solidFill>
              <a:srgbClr val="0070C0"/>
            </a:solidFill>
          </a:endParaRPr>
        </a:p>
      </dgm:t>
    </dgm:pt>
    <dgm:pt modelId="{93575143-98F9-4251-92B6-FF738ABA621C}">
      <dgm:prSet custT="1"/>
      <dgm:spPr/>
      <dgm:t>
        <a:bodyPr/>
        <a:lstStyle/>
        <a:p>
          <a:r>
            <a:rPr lang="es-ES" sz="1800" b="1" dirty="0" smtClean="0">
              <a:solidFill>
                <a:srgbClr val="FF0000"/>
              </a:solidFill>
            </a:rPr>
            <a:t>CV &gt;10%</a:t>
          </a:r>
          <a:endParaRPr lang="es-EC" sz="1800" b="1" dirty="0">
            <a:solidFill>
              <a:srgbClr val="FF0000"/>
            </a:solidFill>
          </a:endParaRPr>
        </a:p>
      </dgm:t>
    </dgm:pt>
    <dgm:pt modelId="{3D0F1E0E-3473-429D-8815-9AA558442297}" type="sibTrans" cxnId="{D29E0321-6CC2-4460-B18A-5F8A25FD5D54}">
      <dgm:prSet/>
      <dgm:spPr/>
      <dgm:t>
        <a:bodyPr/>
        <a:lstStyle/>
        <a:p>
          <a:endParaRPr lang="es-EC"/>
        </a:p>
      </dgm:t>
    </dgm:pt>
    <dgm:pt modelId="{CFD0939D-B053-491B-A390-3F306C5434B4}" type="parTrans" cxnId="{D29E0321-6CC2-4460-B18A-5F8A25FD5D54}">
      <dgm:prSet/>
      <dgm:spPr/>
      <dgm:t>
        <a:bodyPr/>
        <a:lstStyle/>
        <a:p>
          <a:endParaRPr lang="es-EC"/>
        </a:p>
      </dgm:t>
    </dgm:pt>
    <dgm:pt modelId="{02C630DE-F1EC-4A22-A495-E126F34B8AB5}" type="pres">
      <dgm:prSet presAssocID="{373ABBD9-0F85-4AE6-9B91-D734263F16D8}" presName="Name0" presStyleCnt="0">
        <dgm:presLayoutVars>
          <dgm:dir/>
          <dgm:resizeHandles val="exact"/>
        </dgm:presLayoutVars>
      </dgm:prSet>
      <dgm:spPr/>
      <dgm:t>
        <a:bodyPr/>
        <a:lstStyle/>
        <a:p>
          <a:endParaRPr lang="es-ES"/>
        </a:p>
      </dgm:t>
    </dgm:pt>
    <dgm:pt modelId="{0156C6FF-69DB-4BF4-A9C1-5C039DAE5C9C}" type="pres">
      <dgm:prSet presAssocID="{E372D318-E153-414D-A8C2-B347FCBDC834}" presName="node" presStyleLbl="node1" presStyleIdx="0" presStyleCnt="2" custScaleX="177846" custScaleY="72329">
        <dgm:presLayoutVars>
          <dgm:bulletEnabled val="1"/>
        </dgm:presLayoutVars>
      </dgm:prSet>
      <dgm:spPr/>
      <dgm:t>
        <a:bodyPr/>
        <a:lstStyle/>
        <a:p>
          <a:endParaRPr lang="es-ES"/>
        </a:p>
      </dgm:t>
    </dgm:pt>
    <dgm:pt modelId="{CD685400-3561-4BC4-9C5B-2ECB5C503D13}" type="pres">
      <dgm:prSet presAssocID="{72D70C25-017E-4D12-ACBA-CCE40641DF59}" presName="sibTrans" presStyleLbl="sibTrans2D1" presStyleIdx="0" presStyleCnt="1"/>
      <dgm:spPr/>
      <dgm:t>
        <a:bodyPr/>
        <a:lstStyle/>
        <a:p>
          <a:endParaRPr lang="es-ES"/>
        </a:p>
      </dgm:t>
    </dgm:pt>
    <dgm:pt modelId="{430B3C2F-F5FB-4B3F-ADA9-B658908A9903}" type="pres">
      <dgm:prSet presAssocID="{72D70C25-017E-4D12-ACBA-CCE40641DF59}" presName="connectorText" presStyleLbl="sibTrans2D1" presStyleIdx="0" presStyleCnt="1"/>
      <dgm:spPr/>
      <dgm:t>
        <a:bodyPr/>
        <a:lstStyle/>
        <a:p>
          <a:endParaRPr lang="es-ES"/>
        </a:p>
      </dgm:t>
    </dgm:pt>
    <dgm:pt modelId="{60422B53-E18B-4137-B383-8A23C48A3040}" type="pres">
      <dgm:prSet presAssocID="{93575143-98F9-4251-92B6-FF738ABA621C}" presName="node" presStyleLbl="node1" presStyleIdx="1" presStyleCnt="2" custScaleX="130878">
        <dgm:presLayoutVars>
          <dgm:bulletEnabled val="1"/>
        </dgm:presLayoutVars>
      </dgm:prSet>
      <dgm:spPr/>
      <dgm:t>
        <a:bodyPr/>
        <a:lstStyle/>
        <a:p>
          <a:endParaRPr lang="es-ES"/>
        </a:p>
      </dgm:t>
    </dgm:pt>
  </dgm:ptLst>
  <dgm:cxnLst>
    <dgm:cxn modelId="{BBD68D3C-7620-41AB-A13E-01BEBA579DF1}" srcId="{373ABBD9-0F85-4AE6-9B91-D734263F16D8}" destId="{E372D318-E153-414D-A8C2-B347FCBDC834}" srcOrd="0" destOrd="0" parTransId="{F2E8D1A1-B531-416C-A623-1B97C1ECC0E5}" sibTransId="{72D70C25-017E-4D12-ACBA-CCE40641DF59}"/>
    <dgm:cxn modelId="{75AB70B9-55ED-43F9-A31D-8E086973310B}" type="presOf" srcId="{72D70C25-017E-4D12-ACBA-CCE40641DF59}" destId="{430B3C2F-F5FB-4B3F-ADA9-B658908A9903}" srcOrd="1" destOrd="0" presId="urn:microsoft.com/office/officeart/2005/8/layout/process1"/>
    <dgm:cxn modelId="{4B4F20B3-9609-478A-92E3-0504900F32CF}" type="presOf" srcId="{93575143-98F9-4251-92B6-FF738ABA621C}" destId="{60422B53-E18B-4137-B383-8A23C48A3040}" srcOrd="0" destOrd="0" presId="urn:microsoft.com/office/officeart/2005/8/layout/process1"/>
    <dgm:cxn modelId="{E3D2CF04-CDDE-4043-9042-E80A69479959}" type="presOf" srcId="{373ABBD9-0F85-4AE6-9B91-D734263F16D8}" destId="{02C630DE-F1EC-4A22-A495-E126F34B8AB5}" srcOrd="0" destOrd="0" presId="urn:microsoft.com/office/officeart/2005/8/layout/process1"/>
    <dgm:cxn modelId="{D29E0321-6CC2-4460-B18A-5F8A25FD5D54}" srcId="{373ABBD9-0F85-4AE6-9B91-D734263F16D8}" destId="{93575143-98F9-4251-92B6-FF738ABA621C}" srcOrd="1" destOrd="0" parTransId="{CFD0939D-B053-491B-A390-3F306C5434B4}" sibTransId="{3D0F1E0E-3473-429D-8815-9AA558442297}"/>
    <dgm:cxn modelId="{5C6E1DCE-AF96-4009-B456-935437F742E9}" type="presOf" srcId="{72D70C25-017E-4D12-ACBA-CCE40641DF59}" destId="{CD685400-3561-4BC4-9C5B-2ECB5C503D13}" srcOrd="0" destOrd="0" presId="urn:microsoft.com/office/officeart/2005/8/layout/process1"/>
    <dgm:cxn modelId="{4DCDC7CE-3EE3-4EAD-82E0-7BE8E8A275C4}" type="presOf" srcId="{E372D318-E153-414D-A8C2-B347FCBDC834}" destId="{0156C6FF-69DB-4BF4-A9C1-5C039DAE5C9C}" srcOrd="0" destOrd="0" presId="urn:microsoft.com/office/officeart/2005/8/layout/process1"/>
    <dgm:cxn modelId="{F581D064-AAC8-4D9E-808E-C0808B2BEAAF}" type="presParOf" srcId="{02C630DE-F1EC-4A22-A495-E126F34B8AB5}" destId="{0156C6FF-69DB-4BF4-A9C1-5C039DAE5C9C}" srcOrd="0" destOrd="0" presId="urn:microsoft.com/office/officeart/2005/8/layout/process1"/>
    <dgm:cxn modelId="{52B67B22-A55B-483D-A6C4-D3AECD58ED8B}" type="presParOf" srcId="{02C630DE-F1EC-4A22-A495-E126F34B8AB5}" destId="{CD685400-3561-4BC4-9C5B-2ECB5C503D13}" srcOrd="1" destOrd="0" presId="urn:microsoft.com/office/officeart/2005/8/layout/process1"/>
    <dgm:cxn modelId="{00EFEE31-3A26-4303-8339-262C3F0E0C1F}" type="presParOf" srcId="{CD685400-3561-4BC4-9C5B-2ECB5C503D13}" destId="{430B3C2F-F5FB-4B3F-ADA9-B658908A9903}" srcOrd="0" destOrd="0" presId="urn:microsoft.com/office/officeart/2005/8/layout/process1"/>
    <dgm:cxn modelId="{5EE665BE-2F33-46A4-9DE3-DC21F9B15BB0}" type="presParOf" srcId="{02C630DE-F1EC-4A22-A495-E126F34B8AB5}" destId="{60422B53-E18B-4137-B383-8A23C48A3040}"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3ABBD9-0F85-4AE6-9B91-D734263F16D8}" type="doc">
      <dgm:prSet loTypeId="urn:microsoft.com/office/officeart/2005/8/layout/process1" loCatId="process" qsTypeId="urn:microsoft.com/office/officeart/2005/8/quickstyle/simple3" qsCatId="simple" csTypeId="urn:microsoft.com/office/officeart/2005/8/colors/colorful5" csCatId="colorful" phldr="1"/>
      <dgm:spPr/>
      <dgm:t>
        <a:bodyPr/>
        <a:lstStyle/>
        <a:p>
          <a:endParaRPr lang="es-EC"/>
        </a:p>
      </dgm:t>
    </dgm:pt>
    <dgm:pt modelId="{2EA65883-64AE-4E8F-83F5-255D7AB5A46A}">
      <dgm:prSet/>
      <dgm:spPr/>
      <dgm:t>
        <a:bodyPr/>
        <a:lstStyle/>
        <a:p>
          <a:r>
            <a:rPr lang="es-ES" b="1" dirty="0">
              <a:solidFill>
                <a:srgbClr val="FF0000"/>
              </a:solidFill>
            </a:rPr>
            <a:t>Resistencia Cascara      </a:t>
          </a:r>
          <a:endParaRPr lang="es-EC" b="1" dirty="0">
            <a:solidFill>
              <a:srgbClr val="FF0000"/>
            </a:solidFill>
          </a:endParaRPr>
        </a:p>
      </dgm:t>
    </dgm:pt>
    <dgm:pt modelId="{AFE3401C-FFC3-4B4A-B313-0965B9A6293A}" type="sibTrans" cxnId="{A7BFB183-BD8B-4A71-BAD5-E637AC0BF724}">
      <dgm:prSet/>
      <dgm:spPr/>
      <dgm:t>
        <a:bodyPr/>
        <a:lstStyle/>
        <a:p>
          <a:endParaRPr lang="es-EC"/>
        </a:p>
      </dgm:t>
    </dgm:pt>
    <dgm:pt modelId="{10DC1E30-60B6-4BD7-8B52-32506B8CB394}" type="parTrans" cxnId="{A7BFB183-BD8B-4A71-BAD5-E637AC0BF724}">
      <dgm:prSet/>
      <dgm:spPr/>
      <dgm:t>
        <a:bodyPr/>
        <a:lstStyle/>
        <a:p>
          <a:endParaRPr lang="es-EC"/>
        </a:p>
      </dgm:t>
    </dgm:pt>
    <dgm:pt modelId="{FA4A57CE-8ACD-410E-8AC8-0B98CA2C122C}">
      <dgm:prSet/>
      <dgm:spPr/>
      <dgm:t>
        <a:bodyPr/>
        <a:lstStyle/>
        <a:p>
          <a:r>
            <a:rPr lang="es-ES" b="1" dirty="0" smtClean="0">
              <a:solidFill>
                <a:srgbClr val="FF0000"/>
              </a:solidFill>
            </a:rPr>
            <a:t>Espesor </a:t>
          </a:r>
          <a:r>
            <a:rPr lang="es-ES" b="1" dirty="0">
              <a:solidFill>
                <a:srgbClr val="FF0000"/>
              </a:solidFill>
            </a:rPr>
            <a:t>de </a:t>
          </a:r>
          <a:r>
            <a:rPr lang="es-ES" b="1" dirty="0" smtClean="0">
              <a:solidFill>
                <a:srgbClr val="FF0000"/>
              </a:solidFill>
            </a:rPr>
            <a:t> </a:t>
          </a:r>
          <a:r>
            <a:rPr lang="es-ES" b="1" dirty="0">
              <a:solidFill>
                <a:srgbClr val="FF0000"/>
              </a:solidFill>
            </a:rPr>
            <a:t>cáscara </a:t>
          </a:r>
          <a:r>
            <a:rPr lang="es-ES" b="1" dirty="0" smtClean="0">
              <a:solidFill>
                <a:srgbClr val="FF0000"/>
              </a:solidFill>
            </a:rPr>
            <a:t> </a:t>
          </a:r>
          <a:endParaRPr lang="es-EC" b="1" dirty="0">
            <a:solidFill>
              <a:srgbClr val="FF0000"/>
            </a:solidFill>
          </a:endParaRPr>
        </a:p>
      </dgm:t>
    </dgm:pt>
    <dgm:pt modelId="{8054A898-3D41-4541-89DF-A001327D782C}" type="sibTrans" cxnId="{1A53771E-77A4-4664-BFCA-68733FEC0311}">
      <dgm:prSet/>
      <dgm:spPr/>
      <dgm:t>
        <a:bodyPr/>
        <a:lstStyle/>
        <a:p>
          <a:endParaRPr lang="es-EC"/>
        </a:p>
      </dgm:t>
    </dgm:pt>
    <dgm:pt modelId="{682B5B7A-5387-4B87-84D7-B79791FCAD0B}" type="parTrans" cxnId="{1A53771E-77A4-4664-BFCA-68733FEC0311}">
      <dgm:prSet/>
      <dgm:spPr/>
      <dgm:t>
        <a:bodyPr/>
        <a:lstStyle/>
        <a:p>
          <a:endParaRPr lang="es-EC"/>
        </a:p>
      </dgm:t>
    </dgm:pt>
    <dgm:pt modelId="{A8EEED2C-B80B-45B7-9D49-E9BF4A8BC1FB}">
      <dgm:prSet/>
      <dgm:spPr/>
      <dgm:t>
        <a:bodyPr/>
        <a:lstStyle/>
        <a:p>
          <a:r>
            <a:rPr lang="es-EC" b="1" dirty="0" smtClean="0">
              <a:solidFill>
                <a:srgbClr val="FF0000"/>
              </a:solidFill>
            </a:rPr>
            <a:t>Criterio de calidad</a:t>
          </a:r>
          <a:endParaRPr lang="es-EC" b="1" dirty="0">
            <a:solidFill>
              <a:srgbClr val="FF0000"/>
            </a:solidFill>
          </a:endParaRPr>
        </a:p>
      </dgm:t>
    </dgm:pt>
    <dgm:pt modelId="{4B5E9BA4-9547-4D7B-9A60-B645BD4F5A4F}" type="sibTrans" cxnId="{58ACF5EA-3966-4816-8C3B-2DD603044A36}">
      <dgm:prSet/>
      <dgm:spPr/>
      <dgm:t>
        <a:bodyPr/>
        <a:lstStyle/>
        <a:p>
          <a:endParaRPr lang="es-EC"/>
        </a:p>
      </dgm:t>
    </dgm:pt>
    <dgm:pt modelId="{B71F55EE-57A4-427B-8077-EBFAD44018B8}" type="parTrans" cxnId="{58ACF5EA-3966-4816-8C3B-2DD603044A36}">
      <dgm:prSet/>
      <dgm:spPr/>
      <dgm:t>
        <a:bodyPr/>
        <a:lstStyle/>
        <a:p>
          <a:endParaRPr lang="es-EC"/>
        </a:p>
      </dgm:t>
    </dgm:pt>
    <dgm:pt modelId="{386CC157-3E84-48E5-9561-705D474CEFF2}">
      <dgm:prSet/>
      <dgm:spPr>
        <a:blipFill rotWithShape="0">
          <a:blip xmlns:r="http://schemas.openxmlformats.org/officeDocument/2006/relationships" r:embed="rId1"/>
          <a:stretch>
            <a:fillRect/>
          </a:stretch>
        </a:blipFill>
      </dgm:spPr>
      <dgm:t>
        <a:bodyPr/>
        <a:lstStyle/>
        <a:p>
          <a:endParaRPr lang="es-EC" dirty="0"/>
        </a:p>
      </dgm:t>
    </dgm:pt>
    <dgm:pt modelId="{8B5BED9C-4A35-4AD2-BD15-4262795893DB}" type="sibTrans" cxnId="{FDDB9F98-9E9D-4A52-BB94-EA235BBC84BA}">
      <dgm:prSet/>
      <dgm:spPr/>
      <dgm:t>
        <a:bodyPr/>
        <a:lstStyle/>
        <a:p>
          <a:endParaRPr lang="es-EC"/>
        </a:p>
      </dgm:t>
    </dgm:pt>
    <dgm:pt modelId="{67778830-EEF4-457D-8F28-3ACCBAC2F2EC}" type="parTrans" cxnId="{FDDB9F98-9E9D-4A52-BB94-EA235BBC84BA}">
      <dgm:prSet/>
      <dgm:spPr/>
      <dgm:t>
        <a:bodyPr/>
        <a:lstStyle/>
        <a:p>
          <a:endParaRPr lang="es-EC"/>
        </a:p>
      </dgm:t>
    </dgm:pt>
    <dgm:pt modelId="{02C630DE-F1EC-4A22-A495-E126F34B8AB5}" type="pres">
      <dgm:prSet presAssocID="{373ABBD9-0F85-4AE6-9B91-D734263F16D8}" presName="Name0" presStyleCnt="0">
        <dgm:presLayoutVars>
          <dgm:dir/>
          <dgm:resizeHandles val="exact"/>
        </dgm:presLayoutVars>
      </dgm:prSet>
      <dgm:spPr/>
      <dgm:t>
        <a:bodyPr/>
        <a:lstStyle/>
        <a:p>
          <a:endParaRPr lang="es-ES"/>
        </a:p>
      </dgm:t>
    </dgm:pt>
    <dgm:pt modelId="{251F8726-D876-4359-9EE6-27DD1FA1844E}" type="pres">
      <dgm:prSet presAssocID="{2EA65883-64AE-4E8F-83F5-255D7AB5A46A}" presName="node" presStyleLbl="node1" presStyleIdx="0" presStyleCnt="4" custLinFactNeighborX="-572" custLinFactNeighborY="-3654">
        <dgm:presLayoutVars>
          <dgm:bulletEnabled val="1"/>
        </dgm:presLayoutVars>
      </dgm:prSet>
      <dgm:spPr/>
      <dgm:t>
        <a:bodyPr/>
        <a:lstStyle/>
        <a:p>
          <a:endParaRPr lang="es-ES"/>
        </a:p>
      </dgm:t>
    </dgm:pt>
    <dgm:pt modelId="{F484A0C6-8AE7-4969-9DF5-907394E53F58}" type="pres">
      <dgm:prSet presAssocID="{AFE3401C-FFC3-4B4A-B313-0965B9A6293A}" presName="sibTrans" presStyleLbl="sibTrans2D1" presStyleIdx="0" presStyleCnt="3"/>
      <dgm:spPr/>
      <dgm:t>
        <a:bodyPr/>
        <a:lstStyle/>
        <a:p>
          <a:endParaRPr lang="es-ES"/>
        </a:p>
      </dgm:t>
    </dgm:pt>
    <dgm:pt modelId="{0D9EABDB-B5A5-4EA3-955E-4C2C8E1F6D85}" type="pres">
      <dgm:prSet presAssocID="{AFE3401C-FFC3-4B4A-B313-0965B9A6293A}" presName="connectorText" presStyleLbl="sibTrans2D1" presStyleIdx="0" presStyleCnt="3"/>
      <dgm:spPr/>
      <dgm:t>
        <a:bodyPr/>
        <a:lstStyle/>
        <a:p>
          <a:endParaRPr lang="es-ES"/>
        </a:p>
      </dgm:t>
    </dgm:pt>
    <dgm:pt modelId="{F429C8C8-D23A-429D-9362-75108738B275}" type="pres">
      <dgm:prSet presAssocID="{FA4A57CE-8ACD-410E-8AC8-0B98CA2C122C}" presName="node" presStyleLbl="node1" presStyleIdx="1" presStyleCnt="4">
        <dgm:presLayoutVars>
          <dgm:bulletEnabled val="1"/>
        </dgm:presLayoutVars>
      </dgm:prSet>
      <dgm:spPr/>
      <dgm:t>
        <a:bodyPr/>
        <a:lstStyle/>
        <a:p>
          <a:endParaRPr lang="es-ES"/>
        </a:p>
      </dgm:t>
    </dgm:pt>
    <dgm:pt modelId="{DDA12B5B-1008-43CB-99CB-9AF30F205E58}" type="pres">
      <dgm:prSet presAssocID="{8054A898-3D41-4541-89DF-A001327D782C}" presName="sibTrans" presStyleLbl="sibTrans2D1" presStyleIdx="1" presStyleCnt="3"/>
      <dgm:spPr/>
      <dgm:t>
        <a:bodyPr/>
        <a:lstStyle/>
        <a:p>
          <a:endParaRPr lang="es-ES"/>
        </a:p>
      </dgm:t>
    </dgm:pt>
    <dgm:pt modelId="{FDF97AB2-A9A2-49B9-AD99-79605EB97E71}" type="pres">
      <dgm:prSet presAssocID="{8054A898-3D41-4541-89DF-A001327D782C}" presName="connectorText" presStyleLbl="sibTrans2D1" presStyleIdx="1" presStyleCnt="3"/>
      <dgm:spPr/>
      <dgm:t>
        <a:bodyPr/>
        <a:lstStyle/>
        <a:p>
          <a:endParaRPr lang="es-ES"/>
        </a:p>
      </dgm:t>
    </dgm:pt>
    <dgm:pt modelId="{2EC0C4C2-3ECC-4198-AFAE-CB7083DC1FB0}" type="pres">
      <dgm:prSet presAssocID="{A8EEED2C-B80B-45B7-9D49-E9BF4A8BC1FB}" presName="node" presStyleLbl="node1" presStyleIdx="2" presStyleCnt="4">
        <dgm:presLayoutVars>
          <dgm:bulletEnabled val="1"/>
        </dgm:presLayoutVars>
      </dgm:prSet>
      <dgm:spPr/>
      <dgm:t>
        <a:bodyPr/>
        <a:lstStyle/>
        <a:p>
          <a:endParaRPr lang="es-ES"/>
        </a:p>
      </dgm:t>
    </dgm:pt>
    <dgm:pt modelId="{AD040483-AC38-44DA-8109-BB371D17F687}" type="pres">
      <dgm:prSet presAssocID="{4B5E9BA4-9547-4D7B-9A60-B645BD4F5A4F}" presName="sibTrans" presStyleLbl="sibTrans2D1" presStyleIdx="2" presStyleCnt="3"/>
      <dgm:spPr/>
      <dgm:t>
        <a:bodyPr/>
        <a:lstStyle/>
        <a:p>
          <a:endParaRPr lang="es-ES"/>
        </a:p>
      </dgm:t>
    </dgm:pt>
    <dgm:pt modelId="{7F6DE91B-567C-4520-A012-EB29E7E2920E}" type="pres">
      <dgm:prSet presAssocID="{4B5E9BA4-9547-4D7B-9A60-B645BD4F5A4F}" presName="connectorText" presStyleLbl="sibTrans2D1" presStyleIdx="2" presStyleCnt="3"/>
      <dgm:spPr/>
      <dgm:t>
        <a:bodyPr/>
        <a:lstStyle/>
        <a:p>
          <a:endParaRPr lang="es-ES"/>
        </a:p>
      </dgm:t>
    </dgm:pt>
    <dgm:pt modelId="{8C93B2D4-A8BD-4B69-9F98-8CF852633C70}" type="pres">
      <dgm:prSet presAssocID="{386CC157-3E84-48E5-9561-705D474CEFF2}" presName="node" presStyleLbl="node1" presStyleIdx="3" presStyleCnt="4">
        <dgm:presLayoutVars>
          <dgm:bulletEnabled val="1"/>
        </dgm:presLayoutVars>
      </dgm:prSet>
      <dgm:spPr/>
      <dgm:t>
        <a:bodyPr/>
        <a:lstStyle/>
        <a:p>
          <a:endParaRPr lang="es-ES"/>
        </a:p>
      </dgm:t>
    </dgm:pt>
  </dgm:ptLst>
  <dgm:cxnLst>
    <dgm:cxn modelId="{02D2AD7D-A182-4B22-8AE6-32C8FE57D829}" type="presOf" srcId="{373ABBD9-0F85-4AE6-9B91-D734263F16D8}" destId="{02C630DE-F1EC-4A22-A495-E126F34B8AB5}" srcOrd="0" destOrd="0" presId="urn:microsoft.com/office/officeart/2005/8/layout/process1"/>
    <dgm:cxn modelId="{1A53771E-77A4-4664-BFCA-68733FEC0311}" srcId="{373ABBD9-0F85-4AE6-9B91-D734263F16D8}" destId="{FA4A57CE-8ACD-410E-8AC8-0B98CA2C122C}" srcOrd="1" destOrd="0" parTransId="{682B5B7A-5387-4B87-84D7-B79791FCAD0B}" sibTransId="{8054A898-3D41-4541-89DF-A001327D782C}"/>
    <dgm:cxn modelId="{AFA31670-E382-48E5-9B3D-FDD88AAF7761}" type="presOf" srcId="{4B5E9BA4-9547-4D7B-9A60-B645BD4F5A4F}" destId="{7F6DE91B-567C-4520-A012-EB29E7E2920E}" srcOrd="1" destOrd="0" presId="urn:microsoft.com/office/officeart/2005/8/layout/process1"/>
    <dgm:cxn modelId="{A5A45C7E-235E-452E-BA6A-E09A6563A904}" type="presOf" srcId="{386CC157-3E84-48E5-9561-705D474CEFF2}" destId="{8C93B2D4-A8BD-4B69-9F98-8CF852633C70}" srcOrd="0" destOrd="0" presId="urn:microsoft.com/office/officeart/2005/8/layout/process1"/>
    <dgm:cxn modelId="{3251E419-4796-46B5-ADDD-BB0859A4F2E5}" type="presOf" srcId="{A8EEED2C-B80B-45B7-9D49-E9BF4A8BC1FB}" destId="{2EC0C4C2-3ECC-4198-AFAE-CB7083DC1FB0}" srcOrd="0" destOrd="0" presId="urn:microsoft.com/office/officeart/2005/8/layout/process1"/>
    <dgm:cxn modelId="{74869412-C011-41F3-B631-D2F5C6A98586}" type="presOf" srcId="{AFE3401C-FFC3-4B4A-B313-0965B9A6293A}" destId="{F484A0C6-8AE7-4969-9DF5-907394E53F58}" srcOrd="0" destOrd="0" presId="urn:microsoft.com/office/officeart/2005/8/layout/process1"/>
    <dgm:cxn modelId="{01FFE517-B656-4588-AD0C-A77A2019ED48}" type="presOf" srcId="{FA4A57CE-8ACD-410E-8AC8-0B98CA2C122C}" destId="{F429C8C8-D23A-429D-9362-75108738B275}" srcOrd="0" destOrd="0" presId="urn:microsoft.com/office/officeart/2005/8/layout/process1"/>
    <dgm:cxn modelId="{FDDB9F98-9E9D-4A52-BB94-EA235BBC84BA}" srcId="{373ABBD9-0F85-4AE6-9B91-D734263F16D8}" destId="{386CC157-3E84-48E5-9561-705D474CEFF2}" srcOrd="3" destOrd="0" parTransId="{67778830-EEF4-457D-8F28-3ACCBAC2F2EC}" sibTransId="{8B5BED9C-4A35-4AD2-BD15-4262795893DB}"/>
    <dgm:cxn modelId="{A7BFB183-BD8B-4A71-BAD5-E637AC0BF724}" srcId="{373ABBD9-0F85-4AE6-9B91-D734263F16D8}" destId="{2EA65883-64AE-4E8F-83F5-255D7AB5A46A}" srcOrd="0" destOrd="0" parTransId="{10DC1E30-60B6-4BD7-8B52-32506B8CB394}" sibTransId="{AFE3401C-FFC3-4B4A-B313-0965B9A6293A}"/>
    <dgm:cxn modelId="{DF77101F-C65E-4624-B573-E0985541DBA0}" type="presOf" srcId="{2EA65883-64AE-4E8F-83F5-255D7AB5A46A}" destId="{251F8726-D876-4359-9EE6-27DD1FA1844E}" srcOrd="0" destOrd="0" presId="urn:microsoft.com/office/officeart/2005/8/layout/process1"/>
    <dgm:cxn modelId="{15F4C706-6C42-47DD-86A2-0D17CBC5866C}" type="presOf" srcId="{8054A898-3D41-4541-89DF-A001327D782C}" destId="{DDA12B5B-1008-43CB-99CB-9AF30F205E58}" srcOrd="0" destOrd="0" presId="urn:microsoft.com/office/officeart/2005/8/layout/process1"/>
    <dgm:cxn modelId="{58ACF5EA-3966-4816-8C3B-2DD603044A36}" srcId="{373ABBD9-0F85-4AE6-9B91-D734263F16D8}" destId="{A8EEED2C-B80B-45B7-9D49-E9BF4A8BC1FB}" srcOrd="2" destOrd="0" parTransId="{B71F55EE-57A4-427B-8077-EBFAD44018B8}" sibTransId="{4B5E9BA4-9547-4D7B-9A60-B645BD4F5A4F}"/>
    <dgm:cxn modelId="{64A94D60-B225-4B03-94F8-AD05DB4CAE48}" type="presOf" srcId="{4B5E9BA4-9547-4D7B-9A60-B645BD4F5A4F}" destId="{AD040483-AC38-44DA-8109-BB371D17F687}" srcOrd="0" destOrd="0" presId="urn:microsoft.com/office/officeart/2005/8/layout/process1"/>
    <dgm:cxn modelId="{E0455AE2-193D-4D80-9738-F912022840E0}" type="presOf" srcId="{8054A898-3D41-4541-89DF-A001327D782C}" destId="{FDF97AB2-A9A2-49B9-AD99-79605EB97E71}" srcOrd="1" destOrd="0" presId="urn:microsoft.com/office/officeart/2005/8/layout/process1"/>
    <dgm:cxn modelId="{F54CEF18-6C3C-4DAB-82D3-36BE47FEE53D}" type="presOf" srcId="{AFE3401C-FFC3-4B4A-B313-0965B9A6293A}" destId="{0D9EABDB-B5A5-4EA3-955E-4C2C8E1F6D85}" srcOrd="1" destOrd="0" presId="urn:microsoft.com/office/officeart/2005/8/layout/process1"/>
    <dgm:cxn modelId="{8857C139-A3C8-4CFB-9E8D-2E1424B890B3}" type="presParOf" srcId="{02C630DE-F1EC-4A22-A495-E126F34B8AB5}" destId="{251F8726-D876-4359-9EE6-27DD1FA1844E}" srcOrd="0" destOrd="0" presId="urn:microsoft.com/office/officeart/2005/8/layout/process1"/>
    <dgm:cxn modelId="{226B4E2E-FE02-4262-88E0-7B2ED54A5E88}" type="presParOf" srcId="{02C630DE-F1EC-4A22-A495-E126F34B8AB5}" destId="{F484A0C6-8AE7-4969-9DF5-907394E53F58}" srcOrd="1" destOrd="0" presId="urn:microsoft.com/office/officeart/2005/8/layout/process1"/>
    <dgm:cxn modelId="{2B3FEE0E-2BAA-4A57-BBBB-580568FEC8AF}" type="presParOf" srcId="{F484A0C6-8AE7-4969-9DF5-907394E53F58}" destId="{0D9EABDB-B5A5-4EA3-955E-4C2C8E1F6D85}" srcOrd="0" destOrd="0" presId="urn:microsoft.com/office/officeart/2005/8/layout/process1"/>
    <dgm:cxn modelId="{FF3D36AC-BCF3-4481-9227-BC74C64CEA25}" type="presParOf" srcId="{02C630DE-F1EC-4A22-A495-E126F34B8AB5}" destId="{F429C8C8-D23A-429D-9362-75108738B275}" srcOrd="2" destOrd="0" presId="urn:microsoft.com/office/officeart/2005/8/layout/process1"/>
    <dgm:cxn modelId="{BE38F170-EC50-43D2-8424-B4F357EED205}" type="presParOf" srcId="{02C630DE-F1EC-4A22-A495-E126F34B8AB5}" destId="{DDA12B5B-1008-43CB-99CB-9AF30F205E58}" srcOrd="3" destOrd="0" presId="urn:microsoft.com/office/officeart/2005/8/layout/process1"/>
    <dgm:cxn modelId="{2DA0FA6D-4281-4B85-894E-38C77FD520CD}" type="presParOf" srcId="{DDA12B5B-1008-43CB-99CB-9AF30F205E58}" destId="{FDF97AB2-A9A2-49B9-AD99-79605EB97E71}" srcOrd="0" destOrd="0" presId="urn:microsoft.com/office/officeart/2005/8/layout/process1"/>
    <dgm:cxn modelId="{EFC180AA-78A8-45FB-B547-1B77716A1C64}" type="presParOf" srcId="{02C630DE-F1EC-4A22-A495-E126F34B8AB5}" destId="{2EC0C4C2-3ECC-4198-AFAE-CB7083DC1FB0}" srcOrd="4" destOrd="0" presId="urn:microsoft.com/office/officeart/2005/8/layout/process1"/>
    <dgm:cxn modelId="{EEF017F1-CD8E-4E81-B306-AE89BBE91AF0}" type="presParOf" srcId="{02C630DE-F1EC-4A22-A495-E126F34B8AB5}" destId="{AD040483-AC38-44DA-8109-BB371D17F687}" srcOrd="5" destOrd="0" presId="urn:microsoft.com/office/officeart/2005/8/layout/process1"/>
    <dgm:cxn modelId="{E707E4BD-5B7B-4608-A29B-7F3751EF916C}" type="presParOf" srcId="{AD040483-AC38-44DA-8109-BB371D17F687}" destId="{7F6DE91B-567C-4520-A012-EB29E7E2920E}" srcOrd="0" destOrd="0" presId="urn:microsoft.com/office/officeart/2005/8/layout/process1"/>
    <dgm:cxn modelId="{B2A8A085-CE78-4C36-99A3-D328D4AF8F06}" type="presParOf" srcId="{02C630DE-F1EC-4A22-A495-E126F34B8AB5}" destId="{8C93B2D4-A8BD-4B69-9F98-8CF852633C70}" srcOrd="6"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50D7-F503-436E-B0FA-CD655FDA1210}">
      <dsp:nvSpPr>
        <dsp:cNvPr id="0" name=""/>
        <dsp:cNvSpPr/>
      </dsp:nvSpPr>
      <dsp:spPr>
        <a:xfrm>
          <a:off x="1665" y="0"/>
          <a:ext cx="2419052" cy="52174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solidFill>
                <a:srgbClr val="C00000"/>
              </a:solidFill>
              <a:latin typeface="+mn-lt"/>
              <a:cs typeface="Times New Roman" panose="02020603050405020304" pitchFamily="18" charset="0"/>
            </a:rPr>
            <a:t>Los huevos son productos frágiles y están sujetos a pérdida de calidad  a medida que  envejecen. </a:t>
          </a:r>
          <a:endParaRPr lang="en-US" sz="1800" kern="1200" dirty="0"/>
        </a:p>
      </dsp:txBody>
      <dsp:txXfrm>
        <a:off x="1665" y="0"/>
        <a:ext cx="2419052" cy="1565232"/>
      </dsp:txXfrm>
    </dsp:sp>
    <dsp:sp modelId="{AAD6928B-5A7C-46E6-A3AC-0AADA9DCCE56}">
      <dsp:nvSpPr>
        <dsp:cNvPr id="0" name=""/>
        <dsp:cNvSpPr/>
      </dsp:nvSpPr>
      <dsp:spPr>
        <a:xfrm>
          <a:off x="243571" y="1565678"/>
          <a:ext cx="1935241" cy="10250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solidFill>
                <a:srgbClr val="C00000"/>
              </a:solidFill>
            </a:rPr>
            <a:t>+</a:t>
          </a:r>
          <a:r>
            <a:rPr lang="en-US" sz="1600" b="1" kern="1200" dirty="0" smtClean="0">
              <a:solidFill>
                <a:srgbClr val="C00000"/>
              </a:solidFill>
            </a:rPr>
            <a:t>10%de </a:t>
          </a:r>
          <a:r>
            <a:rPr lang="en-US" sz="1600" b="1" kern="1200" dirty="0" err="1" smtClean="0">
              <a:solidFill>
                <a:srgbClr val="C00000"/>
              </a:solidFill>
            </a:rPr>
            <a:t>huevos</a:t>
          </a:r>
          <a:r>
            <a:rPr lang="en-US" sz="1600" b="1" kern="1200" dirty="0" smtClean="0">
              <a:solidFill>
                <a:srgbClr val="C00000"/>
              </a:solidFill>
            </a:rPr>
            <a:t> se </a:t>
          </a:r>
          <a:r>
            <a:rPr lang="en-US" sz="1600" b="1" kern="1200" dirty="0" err="1" smtClean="0">
              <a:solidFill>
                <a:srgbClr val="C00000"/>
              </a:solidFill>
            </a:rPr>
            <a:t>rompen</a:t>
          </a:r>
          <a:r>
            <a:rPr lang="en-US" sz="1600" b="1" kern="1200" dirty="0" smtClean="0">
              <a:solidFill>
                <a:srgbClr val="C00000"/>
              </a:solidFill>
            </a:rPr>
            <a:t> antes del </a:t>
          </a:r>
          <a:r>
            <a:rPr lang="en-US" sz="1600" b="1" kern="1200" dirty="0" err="1" smtClean="0">
              <a:solidFill>
                <a:srgbClr val="C00000"/>
              </a:solidFill>
            </a:rPr>
            <a:t>salir</a:t>
          </a:r>
          <a:r>
            <a:rPr lang="en-US" sz="1600" b="1" kern="1200" dirty="0" smtClean="0">
              <a:solidFill>
                <a:srgbClr val="C00000"/>
              </a:solidFill>
            </a:rPr>
            <a:t> al </a:t>
          </a:r>
          <a:r>
            <a:rPr lang="en-US" sz="1600" b="1" kern="1200" dirty="0" err="1" smtClean="0">
              <a:solidFill>
                <a:srgbClr val="C00000"/>
              </a:solidFill>
            </a:rPr>
            <a:t>mercado</a:t>
          </a:r>
          <a:endParaRPr lang="en-US" sz="1600" b="1" kern="1200" dirty="0">
            <a:solidFill>
              <a:srgbClr val="C00000"/>
            </a:solidFill>
          </a:endParaRPr>
        </a:p>
      </dsp:txBody>
      <dsp:txXfrm>
        <a:off x="273593" y="1595700"/>
        <a:ext cx="1875197" cy="964974"/>
      </dsp:txXfrm>
    </dsp:sp>
    <dsp:sp modelId="{31358053-E826-4DE4-8816-66F5C4B2CCEC}">
      <dsp:nvSpPr>
        <dsp:cNvPr id="0" name=""/>
        <dsp:cNvSpPr/>
      </dsp:nvSpPr>
      <dsp:spPr>
        <a:xfrm>
          <a:off x="243571" y="2748392"/>
          <a:ext cx="1935241" cy="10250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s-EC" sz="1600" b="1" kern="1200" dirty="0" smtClean="0">
              <a:solidFill>
                <a:srgbClr val="C00000"/>
              </a:solidFill>
            </a:rPr>
            <a:t>Del 2-5 % durante la postura</a:t>
          </a:r>
          <a:endParaRPr lang="en-US" sz="1600" b="1" kern="1200" dirty="0">
            <a:solidFill>
              <a:srgbClr val="C00000"/>
            </a:solidFill>
          </a:endParaRPr>
        </a:p>
      </dsp:txBody>
      <dsp:txXfrm>
        <a:off x="273593" y="2778414"/>
        <a:ext cx="1875197" cy="964974"/>
      </dsp:txXfrm>
    </dsp:sp>
    <dsp:sp modelId="{89032772-EB83-41AA-B6B0-FECC8160BDFD}">
      <dsp:nvSpPr>
        <dsp:cNvPr id="0" name=""/>
        <dsp:cNvSpPr/>
      </dsp:nvSpPr>
      <dsp:spPr>
        <a:xfrm>
          <a:off x="243571" y="3931106"/>
          <a:ext cx="1935241" cy="10250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s-EC" sz="1600" b="1" kern="1200" dirty="0" smtClean="0">
              <a:solidFill>
                <a:srgbClr val="C00000"/>
              </a:solidFill>
            </a:rPr>
            <a:t>Del 3-8% la recolección, limpieza, embalaje y el transporte.</a:t>
          </a:r>
          <a:endParaRPr lang="en-US" sz="1600" b="1" kern="1200" dirty="0">
            <a:solidFill>
              <a:srgbClr val="C00000"/>
            </a:solidFill>
          </a:endParaRPr>
        </a:p>
      </dsp:txBody>
      <dsp:txXfrm>
        <a:off x="273593" y="3961128"/>
        <a:ext cx="1875197" cy="964974"/>
      </dsp:txXfrm>
    </dsp:sp>
    <dsp:sp modelId="{5B6AC45B-6755-4CC5-9C1D-28A082B647ED}">
      <dsp:nvSpPr>
        <dsp:cNvPr id="0" name=""/>
        <dsp:cNvSpPr/>
      </dsp:nvSpPr>
      <dsp:spPr>
        <a:xfrm>
          <a:off x="2530615" y="0"/>
          <a:ext cx="2419052" cy="52174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s-ES" sz="1800" b="1" kern="1200" dirty="0" smtClean="0">
            <a:solidFill>
              <a:srgbClr val="C00000"/>
            </a:solidFill>
          </a:endParaRPr>
        </a:p>
        <a:p>
          <a:pPr lvl="0" algn="ctr" defTabSz="800100">
            <a:lnSpc>
              <a:spcPct val="90000"/>
            </a:lnSpc>
            <a:spcBef>
              <a:spcPct val="0"/>
            </a:spcBef>
            <a:spcAft>
              <a:spcPct val="35000"/>
            </a:spcAft>
          </a:pPr>
          <a:endParaRPr lang="es-ES" sz="1800" b="1" kern="1200" dirty="0" smtClean="0">
            <a:solidFill>
              <a:srgbClr val="C00000"/>
            </a:solidFill>
          </a:endParaRPr>
        </a:p>
        <a:p>
          <a:pPr lvl="0" algn="ctr" defTabSz="800100">
            <a:lnSpc>
              <a:spcPct val="90000"/>
            </a:lnSpc>
            <a:spcBef>
              <a:spcPct val="0"/>
            </a:spcBef>
            <a:spcAft>
              <a:spcPct val="35000"/>
            </a:spcAft>
          </a:pPr>
          <a:endParaRPr lang="es-ES" sz="1800" b="1" kern="1200" dirty="0" smtClean="0">
            <a:solidFill>
              <a:srgbClr val="C00000"/>
            </a:solidFill>
          </a:endParaRPr>
        </a:p>
        <a:p>
          <a:pPr lvl="0" algn="ctr" defTabSz="800100">
            <a:lnSpc>
              <a:spcPct val="90000"/>
            </a:lnSpc>
            <a:spcBef>
              <a:spcPct val="0"/>
            </a:spcBef>
            <a:spcAft>
              <a:spcPct val="35000"/>
            </a:spcAft>
          </a:pPr>
          <a:endParaRPr lang="es-ES" sz="1800" b="1" kern="1200" dirty="0" smtClean="0">
            <a:solidFill>
              <a:srgbClr val="C00000"/>
            </a:solidFill>
          </a:endParaRPr>
        </a:p>
        <a:p>
          <a:pPr lvl="0" algn="ctr" defTabSz="800100">
            <a:lnSpc>
              <a:spcPct val="90000"/>
            </a:lnSpc>
            <a:spcBef>
              <a:spcPct val="0"/>
            </a:spcBef>
            <a:spcAft>
              <a:spcPct val="35000"/>
            </a:spcAft>
          </a:pPr>
          <a:endParaRPr lang="es-ES" sz="1800" b="1" kern="1200" dirty="0" smtClean="0">
            <a:solidFill>
              <a:srgbClr val="C00000"/>
            </a:solidFill>
          </a:endParaRPr>
        </a:p>
        <a:p>
          <a:pPr lvl="0" algn="ctr" defTabSz="800100">
            <a:lnSpc>
              <a:spcPct val="90000"/>
            </a:lnSpc>
            <a:spcBef>
              <a:spcPct val="0"/>
            </a:spcBef>
            <a:spcAft>
              <a:spcPct val="35000"/>
            </a:spcAft>
          </a:pPr>
          <a:endParaRPr lang="es-ES" sz="1800" b="1" kern="1200" dirty="0" smtClean="0">
            <a:solidFill>
              <a:srgbClr val="C00000"/>
            </a:solidFill>
          </a:endParaRPr>
        </a:p>
        <a:p>
          <a:pPr lvl="0" algn="ctr" defTabSz="800100">
            <a:lnSpc>
              <a:spcPct val="90000"/>
            </a:lnSpc>
            <a:spcBef>
              <a:spcPct val="0"/>
            </a:spcBef>
            <a:spcAft>
              <a:spcPct val="35000"/>
            </a:spcAft>
          </a:pPr>
          <a:endParaRPr lang="es-ES" sz="1800" b="1" kern="1200" dirty="0" smtClean="0">
            <a:solidFill>
              <a:srgbClr val="C00000"/>
            </a:solidFill>
          </a:endParaRPr>
        </a:p>
        <a:p>
          <a:pPr lvl="0" algn="ctr" defTabSz="800100">
            <a:lnSpc>
              <a:spcPct val="90000"/>
            </a:lnSpc>
            <a:spcBef>
              <a:spcPct val="0"/>
            </a:spcBef>
            <a:spcAft>
              <a:spcPct val="35000"/>
            </a:spcAft>
          </a:pPr>
          <a:endParaRPr lang="es-ES" sz="1800" b="1" kern="1200" dirty="0" smtClean="0">
            <a:solidFill>
              <a:srgbClr val="C00000"/>
            </a:solidFill>
          </a:endParaRPr>
        </a:p>
        <a:p>
          <a:pPr lvl="0" algn="ctr" defTabSz="800100">
            <a:lnSpc>
              <a:spcPct val="90000"/>
            </a:lnSpc>
            <a:spcBef>
              <a:spcPct val="0"/>
            </a:spcBef>
            <a:spcAft>
              <a:spcPct val="35000"/>
            </a:spcAft>
          </a:pPr>
          <a:endParaRPr lang="es-ES" sz="1800" b="1" kern="1200" dirty="0" smtClean="0">
            <a:solidFill>
              <a:srgbClr val="C00000"/>
            </a:solidFill>
          </a:endParaRPr>
        </a:p>
        <a:p>
          <a:pPr lvl="0" algn="ctr" defTabSz="800100">
            <a:lnSpc>
              <a:spcPct val="90000"/>
            </a:lnSpc>
            <a:spcBef>
              <a:spcPct val="0"/>
            </a:spcBef>
            <a:spcAft>
              <a:spcPct val="35000"/>
            </a:spcAft>
          </a:pPr>
          <a:r>
            <a:rPr lang="es-ES" sz="1800" b="1" kern="1200" dirty="0" smtClean="0">
              <a:solidFill>
                <a:srgbClr val="C00000"/>
              </a:solidFill>
            </a:rPr>
            <a:t>En  Ecuador   según: NTE INEN 1973:2011 establece requisitos que deben cumplir los huevos comerciales y ovoproductos para el consumo humano y no ha sido modificada hasta la fecha (INEN, 2011).</a:t>
          </a:r>
          <a:endParaRPr lang="en-US" sz="1800" kern="1200" dirty="0"/>
        </a:p>
      </dsp:txBody>
      <dsp:txXfrm>
        <a:off x="2530615" y="0"/>
        <a:ext cx="2419052" cy="1565232"/>
      </dsp:txXfrm>
    </dsp:sp>
    <dsp:sp modelId="{398200CA-4A9D-4097-80F3-3E80B7EF4AF7}">
      <dsp:nvSpPr>
        <dsp:cNvPr id="0" name=""/>
        <dsp:cNvSpPr/>
      </dsp:nvSpPr>
      <dsp:spPr>
        <a:xfrm>
          <a:off x="5178541" y="108026"/>
          <a:ext cx="2896694" cy="2769157"/>
        </a:xfrm>
        <a:prstGeom prst="roundRect">
          <a:avLst>
            <a:gd name="adj" fmla="val 10000"/>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sz="1800" b="1" kern="1200" dirty="0">
            <a:solidFill>
              <a:srgbClr val="C00000"/>
            </a:solidFill>
          </a:endParaRPr>
        </a:p>
      </dsp:txBody>
      <dsp:txXfrm>
        <a:off x="5178541" y="108026"/>
        <a:ext cx="2896694" cy="830747"/>
      </dsp:txXfrm>
    </dsp:sp>
    <dsp:sp modelId="{D110E78C-9D1A-4EAE-99A9-4905CA26DF60}">
      <dsp:nvSpPr>
        <dsp:cNvPr id="0" name=""/>
        <dsp:cNvSpPr/>
      </dsp:nvSpPr>
      <dsp:spPr>
        <a:xfrm>
          <a:off x="5050905" y="3132356"/>
          <a:ext cx="3025305" cy="19118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s-ES" sz="1600" b="1" kern="1200" dirty="0" smtClean="0">
              <a:solidFill>
                <a:srgbClr val="C00000"/>
              </a:solidFill>
            </a:rPr>
            <a:t>No existe en  literatura científica nacional información sobre efecto de una modulación en la composición de las dietas, que estén  basadas en un análisis de calidad de los huevos</a:t>
          </a:r>
          <a:endParaRPr lang="en-US" sz="1600" kern="1200" dirty="0"/>
        </a:p>
      </dsp:txBody>
      <dsp:txXfrm>
        <a:off x="5106901" y="3188352"/>
        <a:ext cx="2913313" cy="17998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7D8F4-51F0-47B3-8DAD-14FDE34FC687}">
      <dsp:nvSpPr>
        <dsp:cNvPr id="0" name=""/>
        <dsp:cNvSpPr/>
      </dsp:nvSpPr>
      <dsp:spPr>
        <a:xfrm rot="16200000">
          <a:off x="-1286354" y="1286354"/>
          <a:ext cx="5360988" cy="278827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es-EC" sz="2000" b="1" kern="1200" noProof="0" dirty="0" smtClean="0">
              <a:solidFill>
                <a:srgbClr val="C00000"/>
              </a:solidFill>
            </a:rPr>
            <a:t>Pérdida económica proveniente de la calidad de los huevos</a:t>
          </a:r>
          <a:endParaRPr lang="es-EC" sz="2000" b="1" kern="1200" noProof="0" dirty="0">
            <a:solidFill>
              <a:srgbClr val="C00000"/>
            </a:solidFill>
          </a:endParaRPr>
        </a:p>
        <a:p>
          <a:pPr marL="228600" lvl="1" indent="-228600" algn="l" defTabSz="889000">
            <a:lnSpc>
              <a:spcPct val="90000"/>
            </a:lnSpc>
            <a:spcBef>
              <a:spcPct val="0"/>
            </a:spcBef>
            <a:spcAft>
              <a:spcPct val="15000"/>
            </a:spcAft>
            <a:buChar char="••"/>
          </a:pPr>
          <a:r>
            <a:rPr lang="es-EC" sz="2000" b="1" kern="1200" noProof="0" dirty="0" smtClean="0">
              <a:solidFill>
                <a:srgbClr val="C00000"/>
              </a:solidFill>
            </a:rPr>
            <a:t>Exigencias de los consumidores</a:t>
          </a:r>
          <a:endParaRPr lang="es-EC" sz="2000" b="1" kern="1200" noProof="0" dirty="0">
            <a:solidFill>
              <a:srgbClr val="C00000"/>
            </a:solidFill>
          </a:endParaRPr>
        </a:p>
        <a:p>
          <a:pPr marL="228600" lvl="1" indent="-228600" algn="l" defTabSz="889000">
            <a:lnSpc>
              <a:spcPct val="90000"/>
            </a:lnSpc>
            <a:spcBef>
              <a:spcPct val="0"/>
            </a:spcBef>
            <a:spcAft>
              <a:spcPct val="15000"/>
            </a:spcAft>
            <a:buChar char="••"/>
          </a:pPr>
          <a:r>
            <a:rPr lang="es-EC" sz="2000" b="1" kern="1200" noProof="0" dirty="0" smtClean="0">
              <a:solidFill>
                <a:srgbClr val="C00000"/>
              </a:solidFill>
            </a:rPr>
            <a:t>Necesario el Análisis para cumplir norma legal vigente </a:t>
          </a:r>
          <a:r>
            <a:rPr lang="es-ES" sz="2000" b="1" kern="1200" dirty="0" smtClean="0">
              <a:solidFill>
                <a:srgbClr val="C00000"/>
              </a:solidFill>
            </a:rPr>
            <a:t>NTE INEN 1973:2011</a:t>
          </a:r>
          <a:endParaRPr lang="en-US" sz="2000" kern="1200" dirty="0"/>
        </a:p>
      </dsp:txBody>
      <dsp:txXfrm rot="5400000">
        <a:off x="0" y="1072198"/>
        <a:ext cx="2788279" cy="3216592"/>
      </dsp:txXfrm>
    </dsp:sp>
    <dsp:sp modelId="{694A760F-8762-4983-9DC4-1B6228149FA8}">
      <dsp:nvSpPr>
        <dsp:cNvPr id="0" name=""/>
        <dsp:cNvSpPr/>
      </dsp:nvSpPr>
      <dsp:spPr>
        <a:xfrm rot="16200000">
          <a:off x="1594661" y="1286354"/>
          <a:ext cx="5360988" cy="278827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lvl="0" algn="l" defTabSz="800100">
            <a:lnSpc>
              <a:spcPct val="90000"/>
            </a:lnSpc>
            <a:spcBef>
              <a:spcPct val="0"/>
            </a:spcBef>
            <a:spcAft>
              <a:spcPct val="35000"/>
            </a:spcAft>
          </a:pPr>
          <a:r>
            <a:rPr lang="es-EC" sz="1800" b="1" kern="1200" noProof="0" dirty="0" smtClean="0">
              <a:solidFill>
                <a:srgbClr val="C00000"/>
              </a:solidFill>
            </a:rPr>
            <a:t>Sistemas de producción avícola la alimentación 75% de los costos totales de producción.</a:t>
          </a:r>
          <a:endParaRPr lang="es-EC" sz="1800" b="1" kern="1200" noProof="0" dirty="0">
            <a:solidFill>
              <a:srgbClr val="C00000"/>
            </a:solidFill>
          </a:endParaRPr>
        </a:p>
        <a:p>
          <a:pPr marL="171450" lvl="1" indent="-171450" algn="l" defTabSz="800100">
            <a:lnSpc>
              <a:spcPct val="90000"/>
            </a:lnSpc>
            <a:spcBef>
              <a:spcPct val="0"/>
            </a:spcBef>
            <a:spcAft>
              <a:spcPct val="15000"/>
            </a:spcAft>
            <a:buChar char="••"/>
          </a:pPr>
          <a:r>
            <a:rPr lang="es-EC" sz="1800" b="1" kern="1200" noProof="0" dirty="0" smtClean="0">
              <a:solidFill>
                <a:srgbClr val="C00000"/>
              </a:solidFill>
            </a:rPr>
            <a:t>Modular y monitorear dietas.</a:t>
          </a:r>
          <a:endParaRPr lang="es-EC" sz="1800" b="1" kern="1200" noProof="0" dirty="0">
            <a:solidFill>
              <a:srgbClr val="C00000"/>
            </a:solidFill>
          </a:endParaRPr>
        </a:p>
        <a:p>
          <a:pPr marL="171450" lvl="1" indent="-171450" algn="l" defTabSz="800100">
            <a:lnSpc>
              <a:spcPct val="90000"/>
            </a:lnSpc>
            <a:spcBef>
              <a:spcPct val="0"/>
            </a:spcBef>
            <a:spcAft>
              <a:spcPct val="15000"/>
            </a:spcAft>
            <a:buChar char="••"/>
          </a:pPr>
          <a:r>
            <a:rPr lang="es-EC" sz="1800" b="1" kern="1200" noProof="0" dirty="0" smtClean="0">
              <a:solidFill>
                <a:srgbClr val="C00000"/>
              </a:solidFill>
            </a:rPr>
            <a:t>Fisiología de las aves</a:t>
          </a:r>
          <a:endParaRPr lang="es-EC" sz="1800" b="1" kern="1200" noProof="0" dirty="0">
            <a:solidFill>
              <a:srgbClr val="C00000"/>
            </a:solidFill>
          </a:endParaRPr>
        </a:p>
        <a:p>
          <a:pPr marL="171450" lvl="1" indent="-171450" algn="l" defTabSz="800100">
            <a:lnSpc>
              <a:spcPct val="90000"/>
            </a:lnSpc>
            <a:spcBef>
              <a:spcPct val="0"/>
            </a:spcBef>
            <a:spcAft>
              <a:spcPct val="15000"/>
            </a:spcAft>
            <a:buChar char="••"/>
          </a:pPr>
          <a:r>
            <a:rPr lang="es-EC" sz="1800" b="1" kern="1200" dirty="0" smtClean="0">
              <a:solidFill>
                <a:srgbClr val="C00000"/>
              </a:solidFill>
              <a:latin typeface="+mn-lt"/>
              <a:ea typeface="Calibri" panose="020F0502020204030204" pitchFamily="34" charset="0"/>
            </a:rPr>
            <a:t>Condiciones climáticas.</a:t>
          </a:r>
          <a:endParaRPr lang="en-US" sz="1800" kern="1200" dirty="0"/>
        </a:p>
        <a:p>
          <a:pPr marL="171450" lvl="1" indent="-171450" algn="l" defTabSz="800100">
            <a:lnSpc>
              <a:spcPct val="90000"/>
            </a:lnSpc>
            <a:spcBef>
              <a:spcPct val="0"/>
            </a:spcBef>
            <a:spcAft>
              <a:spcPct val="15000"/>
            </a:spcAft>
            <a:buChar char="••"/>
          </a:pPr>
          <a:r>
            <a:rPr lang="es-EC" sz="1800" b="1" kern="1200" dirty="0" smtClean="0">
              <a:solidFill>
                <a:srgbClr val="C00000"/>
              </a:solidFill>
              <a:latin typeface="+mn-lt"/>
              <a:ea typeface="Calibri" panose="020F0502020204030204" pitchFamily="34" charset="0"/>
            </a:rPr>
            <a:t> Variabilidad en la composición nutricional de las materias primas.</a:t>
          </a:r>
          <a:endParaRPr lang="en-US" sz="1800" kern="1200" dirty="0"/>
        </a:p>
        <a:p>
          <a:pPr marL="171450" lvl="1" indent="-171450" algn="l" defTabSz="800100">
            <a:lnSpc>
              <a:spcPct val="90000"/>
            </a:lnSpc>
            <a:spcBef>
              <a:spcPct val="0"/>
            </a:spcBef>
            <a:spcAft>
              <a:spcPct val="15000"/>
            </a:spcAft>
            <a:buChar char="••"/>
          </a:pPr>
          <a:r>
            <a:rPr lang="es-EC" sz="1800" b="1" kern="1200" dirty="0" smtClean="0">
              <a:solidFill>
                <a:srgbClr val="C00000"/>
              </a:solidFill>
              <a:latin typeface="+mn-lt"/>
              <a:ea typeface="Calibri" panose="020F0502020204030204" pitchFamily="34" charset="0"/>
            </a:rPr>
            <a:t>Obtener parámetros zootécnicos mas eficientes</a:t>
          </a:r>
          <a:endParaRPr lang="en-US" sz="1800" kern="1200" dirty="0"/>
        </a:p>
        <a:p>
          <a:pPr marL="114300" lvl="1" indent="-114300" algn="l" defTabSz="577850">
            <a:lnSpc>
              <a:spcPct val="90000"/>
            </a:lnSpc>
            <a:spcBef>
              <a:spcPct val="0"/>
            </a:spcBef>
            <a:spcAft>
              <a:spcPct val="15000"/>
            </a:spcAft>
            <a:buChar char="••"/>
          </a:pPr>
          <a:endParaRPr lang="en-US" sz="1300" kern="1200" dirty="0"/>
        </a:p>
      </dsp:txBody>
      <dsp:txXfrm rot="5400000">
        <a:off x="2881015" y="1072198"/>
        <a:ext cx="2788279" cy="3216592"/>
      </dsp:txXfrm>
    </dsp:sp>
    <dsp:sp modelId="{3DB96A68-45D6-4C96-898C-AFAE066A4F8C}">
      <dsp:nvSpPr>
        <dsp:cNvPr id="0" name=""/>
        <dsp:cNvSpPr/>
      </dsp:nvSpPr>
      <dsp:spPr>
        <a:xfrm rot="16200000">
          <a:off x="4474968" y="1286354"/>
          <a:ext cx="5360988" cy="278827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lvl="0" algn="l" defTabSz="800100">
            <a:lnSpc>
              <a:spcPct val="90000"/>
            </a:lnSpc>
            <a:spcBef>
              <a:spcPct val="0"/>
            </a:spcBef>
            <a:spcAft>
              <a:spcPct val="35000"/>
            </a:spcAft>
          </a:pPr>
          <a:r>
            <a:rPr lang="es-EC" sz="1800" b="1" kern="1200" dirty="0" smtClean="0">
              <a:solidFill>
                <a:srgbClr val="C00000"/>
              </a:solidFill>
              <a:ea typeface="Calibri" panose="020F0502020204030204" pitchFamily="34" charset="0"/>
            </a:rPr>
            <a:t>Estas modulaciones se pueden  realizar contando con  la tecnología adecuada que nos permita :</a:t>
          </a:r>
          <a:endParaRPr lang="en-US" sz="1800" kern="1200" dirty="0"/>
        </a:p>
        <a:p>
          <a:pPr marL="171450" lvl="1" indent="-171450" algn="l" defTabSz="800100">
            <a:lnSpc>
              <a:spcPct val="90000"/>
            </a:lnSpc>
            <a:spcBef>
              <a:spcPct val="0"/>
            </a:spcBef>
            <a:spcAft>
              <a:spcPct val="15000"/>
            </a:spcAft>
            <a:buChar char="••"/>
          </a:pPr>
          <a:r>
            <a:rPr lang="es-EC" sz="1800" b="1" kern="1200" dirty="0" smtClean="0">
              <a:solidFill>
                <a:srgbClr val="C00000"/>
              </a:solidFill>
              <a:ea typeface="Calibri" panose="020F0502020204030204" pitchFamily="34" charset="0"/>
            </a:rPr>
            <a:t>Evaluar y cuantificar cada uno de los parámetros de calidad.</a:t>
          </a:r>
          <a:endParaRPr lang="en-US" sz="1800" kern="1200" dirty="0"/>
        </a:p>
        <a:p>
          <a:pPr marL="171450" lvl="1" indent="-171450" algn="l" defTabSz="800100">
            <a:lnSpc>
              <a:spcPct val="90000"/>
            </a:lnSpc>
            <a:spcBef>
              <a:spcPct val="0"/>
            </a:spcBef>
            <a:spcAft>
              <a:spcPct val="15000"/>
            </a:spcAft>
            <a:buChar char="••"/>
          </a:pPr>
          <a:r>
            <a:rPr lang="es-EC" sz="1800" b="1" kern="1200" dirty="0" smtClean="0">
              <a:solidFill>
                <a:srgbClr val="C00000"/>
              </a:solidFill>
              <a:ea typeface="Calibri" panose="020F0502020204030204" pitchFamily="34" charset="0"/>
            </a:rPr>
            <a:t>Interpretarlos desde el punto de vista nutricional </a:t>
          </a:r>
          <a:endParaRPr lang="en-US" sz="1800" kern="1200" dirty="0"/>
        </a:p>
        <a:p>
          <a:pPr marL="171450" lvl="1" indent="-171450" algn="l" defTabSz="800100">
            <a:lnSpc>
              <a:spcPct val="90000"/>
            </a:lnSpc>
            <a:spcBef>
              <a:spcPct val="0"/>
            </a:spcBef>
            <a:spcAft>
              <a:spcPct val="15000"/>
            </a:spcAft>
            <a:buChar char="••"/>
          </a:pPr>
          <a:r>
            <a:rPr lang="es-EC" sz="1800" b="1" kern="1200" dirty="0" smtClean="0">
              <a:solidFill>
                <a:srgbClr val="C00000"/>
              </a:solidFill>
              <a:ea typeface="Calibri" panose="020F0502020204030204" pitchFamily="34" charset="0"/>
            </a:rPr>
            <a:t>Realizar los cambios necesarios en la nutrición de las aves y poder tener resultados óptimos</a:t>
          </a:r>
          <a:endParaRPr lang="en-US" sz="1800" kern="1200" dirty="0"/>
        </a:p>
      </dsp:txBody>
      <dsp:txXfrm rot="5400000">
        <a:off x="5761322" y="1072198"/>
        <a:ext cx="2788279" cy="3216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drawing1.xml><?xml version="1.0" encoding="utf-8"?>
<c:userShapes xmlns:c="http://schemas.openxmlformats.org/drawingml/2006/chart">
  <cdr:relSizeAnchor xmlns:cdr="http://schemas.openxmlformats.org/drawingml/2006/chartDrawing">
    <cdr:from>
      <cdr:x>0.41999</cdr:x>
      <cdr:y>0.92957</cdr:y>
    </cdr:from>
    <cdr:to>
      <cdr:x>0.54249</cdr:x>
      <cdr:y>0.99321</cdr:y>
    </cdr:to>
    <cdr:sp macro="" textlink="">
      <cdr:nvSpPr>
        <cdr:cNvPr id="2" name="Rectángulo 1"/>
        <cdr:cNvSpPr/>
      </cdr:nvSpPr>
      <cdr:spPr>
        <a:xfrm xmlns:a="http://schemas.openxmlformats.org/drawingml/2006/main">
          <a:off x="3456384" y="4207198"/>
          <a:ext cx="1008112" cy="288032"/>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s-EC" dirty="0" smtClean="0">
              <a:solidFill>
                <a:schemeClr val="tx1"/>
              </a:solidFill>
            </a:rPr>
            <a:t>42 semanas</a:t>
          </a:r>
          <a:endParaRPr lang="es-EC" dirty="0">
            <a:solidFill>
              <a:schemeClr val="tx1"/>
            </a:solidFill>
          </a:endParaRPr>
        </a:p>
      </cdr:txBody>
    </cdr:sp>
  </cdr:relSizeAnchor>
  <cdr:relSizeAnchor xmlns:cdr="http://schemas.openxmlformats.org/drawingml/2006/chartDrawing">
    <cdr:from>
      <cdr:x>0.54249</cdr:x>
      <cdr:y>0.92957</cdr:y>
    </cdr:from>
    <cdr:to>
      <cdr:x>0.66499</cdr:x>
      <cdr:y>0.99321</cdr:y>
    </cdr:to>
    <cdr:sp macro="" textlink="">
      <cdr:nvSpPr>
        <cdr:cNvPr id="3" name="Rectángulo 2"/>
        <cdr:cNvSpPr/>
      </cdr:nvSpPr>
      <cdr:spPr>
        <a:xfrm xmlns:a="http://schemas.openxmlformats.org/drawingml/2006/main">
          <a:off x="4464496" y="4207198"/>
          <a:ext cx="1008112" cy="288032"/>
        </a:xfrm>
        <a:prstGeom xmlns:a="http://schemas.openxmlformats.org/drawingml/2006/main" prst="rect">
          <a:avLst/>
        </a:prstGeom>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s-EC" dirty="0" smtClean="0">
              <a:solidFill>
                <a:schemeClr val="tx1"/>
              </a:solidFill>
            </a:rPr>
            <a:t>49 semanas</a:t>
          </a:r>
          <a:endParaRPr lang="es-EC"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0.37523</cdr:x>
      <cdr:y>0.94461</cdr:y>
    </cdr:from>
    <cdr:to>
      <cdr:x>0.49773</cdr:x>
      <cdr:y>0.99433</cdr:y>
    </cdr:to>
    <cdr:sp macro="" textlink="">
      <cdr:nvSpPr>
        <cdr:cNvPr id="2" name="Rectángulo 1"/>
        <cdr:cNvSpPr/>
      </cdr:nvSpPr>
      <cdr:spPr>
        <a:xfrm xmlns:a="http://schemas.openxmlformats.org/drawingml/2006/main">
          <a:off x="3088015" y="5472608"/>
          <a:ext cx="1008112" cy="288032"/>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s-EC" b="1" dirty="0" smtClean="0">
              <a:solidFill>
                <a:schemeClr val="tx1"/>
              </a:solidFill>
            </a:rPr>
            <a:t>59 semanas</a:t>
          </a:r>
          <a:endParaRPr lang="es-EC" b="1" dirty="0">
            <a:solidFill>
              <a:schemeClr val="tx1"/>
            </a:solidFill>
          </a:endParaRPr>
        </a:p>
      </cdr:txBody>
    </cdr:sp>
  </cdr:relSizeAnchor>
  <cdr:relSizeAnchor xmlns:cdr="http://schemas.openxmlformats.org/drawingml/2006/chartDrawing">
    <cdr:from>
      <cdr:x>0.5</cdr:x>
      <cdr:y>0.94461</cdr:y>
    </cdr:from>
    <cdr:to>
      <cdr:x>0.6225</cdr:x>
      <cdr:y>0.99433</cdr:y>
    </cdr:to>
    <cdr:sp macro="" textlink="">
      <cdr:nvSpPr>
        <cdr:cNvPr id="3" name="Rectángulo 2"/>
        <cdr:cNvSpPr/>
      </cdr:nvSpPr>
      <cdr:spPr>
        <a:xfrm xmlns:a="http://schemas.openxmlformats.org/drawingml/2006/main">
          <a:off x="4114800" y="5472608"/>
          <a:ext cx="1008112" cy="288032"/>
        </a:xfrm>
        <a:prstGeom xmlns:a="http://schemas.openxmlformats.org/drawingml/2006/main" prst="rect">
          <a:avLst/>
        </a:prstGeom>
        <a:solidFill xmlns:a="http://schemas.openxmlformats.org/drawingml/2006/main">
          <a:schemeClr val="accent2">
            <a:lumMod val="60000"/>
            <a:lumOff val="4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s-EC" b="1" dirty="0" smtClean="0">
              <a:solidFill>
                <a:schemeClr val="tx1"/>
              </a:solidFill>
            </a:rPr>
            <a:t>65 semanas</a:t>
          </a:r>
          <a:endParaRPr lang="es-EC" b="1" dirty="0">
            <a:solidFill>
              <a:schemeClr val="tx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0.50868</cdr:x>
      <cdr:y>0.94171</cdr:y>
    </cdr:from>
    <cdr:to>
      <cdr:x>0.63118</cdr:x>
      <cdr:y>0.98095</cdr:y>
    </cdr:to>
    <cdr:sp macro="" textlink="">
      <cdr:nvSpPr>
        <cdr:cNvPr id="2" name="Rectángulo 1"/>
        <cdr:cNvSpPr/>
      </cdr:nvSpPr>
      <cdr:spPr>
        <a:xfrm xmlns:a="http://schemas.openxmlformats.org/drawingml/2006/main">
          <a:off x="4186238" y="5184551"/>
          <a:ext cx="1008112" cy="216024"/>
        </a:xfrm>
        <a:prstGeom xmlns:a="http://schemas.openxmlformats.org/drawingml/2006/main" prst="rect">
          <a:avLst/>
        </a:prstGeom>
        <a:solidFill xmlns:a="http://schemas.openxmlformats.org/drawingml/2006/main">
          <a:schemeClr val="accent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s-EC" sz="1200" b="1" dirty="0">
              <a:solidFill>
                <a:schemeClr val="tx1"/>
              </a:solidFill>
            </a:rPr>
            <a:t>s</a:t>
          </a:r>
          <a:r>
            <a:rPr lang="es-EC" sz="1200" b="1" dirty="0" smtClean="0">
              <a:solidFill>
                <a:schemeClr val="tx1"/>
              </a:solidFill>
            </a:rPr>
            <a:t>emana 85</a:t>
          </a:r>
          <a:endParaRPr lang="es-EC" sz="1200" b="1"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E77C3-685A-48A7-A17F-E6CDFC9F9822}" type="datetimeFigureOut">
              <a:rPr lang="es-EC" smtClean="0"/>
              <a:pPr/>
              <a:t>04/12/2020</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90C51-2EA5-4F1C-BF42-475687166786}" type="slidenum">
              <a:rPr lang="es-EC" smtClean="0"/>
              <a:pPr/>
              <a:t>‹Nº›</a:t>
            </a:fld>
            <a:endParaRPr lang="es-EC"/>
          </a:p>
        </p:txBody>
      </p:sp>
    </p:spTree>
    <p:extLst>
      <p:ext uri="{BB962C8B-B14F-4D97-AF65-F5344CB8AC3E}">
        <p14:creationId xmlns:p14="http://schemas.microsoft.com/office/powerpoint/2010/main" val="4132446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258" name="CorelDRAW" r:id="rId3" imgW="9151920" imgH="5621400" progId="">
                  <p:embed/>
                </p:oleObj>
              </mc:Choice>
              <mc:Fallback>
                <p:oleObj name="CorelDRAW" r:id="rId3" imgW="9151920" imgH="5621400"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sp>
        <p:nvSpPr>
          <p:cNvPr id="1743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pic>
        <p:nvPicPr>
          <p:cNvPr id="17456" name="Picture 48" descr="bannner 2"/>
          <p:cNvPicPr>
            <a:picLocks noChangeAspect="1" noChangeArrowheads="1"/>
          </p:cNvPicPr>
          <p:nvPr userDrawn="1"/>
        </p:nvPicPr>
        <p:blipFill>
          <a:blip r:embed="rId5" cstate="print"/>
          <a:srcRect/>
          <a:stretch>
            <a:fillRect/>
          </a:stretch>
        </p:blipFill>
        <p:spPr bwMode="auto">
          <a:xfrm>
            <a:off x="0" y="5722938"/>
            <a:ext cx="9144000" cy="1135062"/>
          </a:xfrm>
          <a:prstGeom prst="rect">
            <a:avLst/>
          </a:prstGeom>
          <a:noFill/>
        </p:spPr>
      </p:pic>
      <p:sp>
        <p:nvSpPr>
          <p:cNvPr id="1745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CO"/>
          </a:p>
        </p:txBody>
      </p:sp>
      <p:pic>
        <p:nvPicPr>
          <p:cNvPr id="17457" name="Picture 49" descr="LOGO ESPE ORIGINAL copia"/>
          <p:cNvPicPr>
            <a:picLocks noChangeAspect="1" noChangeArrowheads="1"/>
          </p:cNvPicPr>
          <p:nvPr userDrawn="1"/>
        </p:nvPicPr>
        <p:blipFill>
          <a:blip r:embed="rId6" cstate="print"/>
          <a:srcRect/>
          <a:stretch>
            <a:fillRect/>
          </a:stretch>
        </p:blipFill>
        <p:spPr bwMode="auto">
          <a:xfrm>
            <a:off x="107950" y="115888"/>
            <a:ext cx="3313113" cy="887412"/>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CO"/>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CO"/>
          </a:p>
        </p:txBody>
      </p:sp>
      <p:sp>
        <p:nvSpPr>
          <p:cNvPr id="1047"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CO"/>
          </a:p>
        </p:txBody>
      </p:sp>
      <p:sp>
        <p:nvSpPr>
          <p:cNvPr id="1048"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CO"/>
          </a:p>
        </p:txBody>
      </p:sp>
      <p:pic>
        <p:nvPicPr>
          <p:cNvPr id="1050" name="Picture 26" descr="LOGO ESPE ORIGINAL copia"/>
          <p:cNvPicPr>
            <a:picLocks noChangeAspect="1" noChangeArrowheads="1"/>
          </p:cNvPicPr>
          <p:nvPr userDrawn="1"/>
        </p:nvPicPr>
        <p:blipFill>
          <a:blip r:embed="rId13" cstate="print"/>
          <a:srcRect l="3070"/>
          <a:stretch>
            <a:fillRect/>
          </a:stretch>
        </p:blipFill>
        <p:spPr bwMode="auto">
          <a:xfrm>
            <a:off x="6732588" y="5949950"/>
            <a:ext cx="2305050" cy="636588"/>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18.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7.emf"/><Relationship Id="rId4" Type="http://schemas.openxmlformats.org/officeDocument/2006/relationships/package" Target="../embeddings/Microsoft_Excel_Worksheet2.xlsx"/></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Rectángulo"/>
          <p:cNvSpPr>
            <a:spLocks noChangeArrowheads="1"/>
          </p:cNvSpPr>
          <p:nvPr/>
        </p:nvSpPr>
        <p:spPr bwMode="auto">
          <a:xfrm>
            <a:off x="1002535" y="1068635"/>
            <a:ext cx="7973190" cy="6124754"/>
          </a:xfrm>
          <a:prstGeom prst="rect">
            <a:avLst/>
          </a:prstGeom>
          <a:noFill/>
          <a:ln w="9525">
            <a:noFill/>
            <a:miter lim="800000"/>
            <a:headEnd/>
            <a:tailEnd/>
          </a:ln>
        </p:spPr>
        <p:txBody>
          <a:bodyPr wrap="square">
            <a:spAutoFit/>
          </a:bodyPr>
          <a:lstStyle/>
          <a:p>
            <a:r>
              <a:rPr lang="es-EC" sz="1400" b="1" dirty="0"/>
              <a:t> </a:t>
            </a:r>
            <a:endParaRPr lang="en-US" sz="1400" dirty="0"/>
          </a:p>
          <a:p>
            <a:pPr algn="ctr"/>
            <a:r>
              <a:rPr lang="es-EC" sz="1200" b="1" dirty="0" smtClean="0"/>
              <a:t>Valoración de la calidad del huevo comercial de gallinas </a:t>
            </a:r>
            <a:r>
              <a:rPr lang="es-EC" sz="1200" b="1" dirty="0" err="1"/>
              <a:t>L</a:t>
            </a:r>
            <a:r>
              <a:rPr lang="es-EC" sz="1200" b="1" dirty="0" err="1" smtClean="0"/>
              <a:t>ohmann</a:t>
            </a:r>
            <a:r>
              <a:rPr lang="es-EC" sz="1200" b="1" smtClean="0"/>
              <a:t> </a:t>
            </a:r>
            <a:r>
              <a:rPr lang="es-EC" sz="1200" b="1" dirty="0" err="1"/>
              <a:t>B</a:t>
            </a:r>
            <a:r>
              <a:rPr lang="es-EC" sz="1200" b="1" smtClean="0"/>
              <a:t>rown</a:t>
            </a:r>
            <a:r>
              <a:rPr lang="es-EC" sz="1200" b="1" dirty="0" smtClean="0"/>
              <a:t>, en la granja avícola </a:t>
            </a:r>
            <a:r>
              <a:rPr lang="es-EC" sz="1200" b="1" dirty="0"/>
              <a:t>C</a:t>
            </a:r>
            <a:r>
              <a:rPr lang="es-EC" sz="1200" b="1" dirty="0" smtClean="0"/>
              <a:t>ecilita, </a:t>
            </a:r>
            <a:r>
              <a:rPr lang="es-EC" sz="1200" b="1" dirty="0" err="1"/>
              <a:t>C</a:t>
            </a:r>
            <a:r>
              <a:rPr lang="es-EC" sz="1200" b="1" dirty="0" err="1" smtClean="0"/>
              <a:t>otaló</a:t>
            </a:r>
            <a:r>
              <a:rPr lang="es-EC" sz="1200" b="1" dirty="0" smtClean="0"/>
              <a:t> </a:t>
            </a:r>
            <a:r>
              <a:rPr lang="es-EC" sz="1200" b="1" dirty="0"/>
              <a:t>T</a:t>
            </a:r>
            <a:r>
              <a:rPr lang="es-EC" sz="1200" b="1" dirty="0" smtClean="0"/>
              <a:t>ungurahua</a:t>
            </a:r>
            <a:endParaRPr lang="en-US" sz="1200" dirty="0" smtClean="0"/>
          </a:p>
          <a:p>
            <a:pPr algn="ctr"/>
            <a:r>
              <a:rPr lang="es-EC" sz="1400" b="1" dirty="0">
                <a:latin typeface="Calibri" panose="020F0502020204030204" pitchFamily="34" charset="0"/>
              </a:rPr>
              <a:t> </a:t>
            </a:r>
            <a:endParaRPr lang="en-US" sz="1400" dirty="0">
              <a:latin typeface="Calibri" panose="020F0502020204030204" pitchFamily="34" charset="0"/>
            </a:endParaRPr>
          </a:p>
          <a:p>
            <a:pPr algn="ctr"/>
            <a:r>
              <a:rPr lang="es-EC" sz="1400" dirty="0">
                <a:latin typeface="Calibri" panose="020F0502020204030204" pitchFamily="34" charset="0"/>
              </a:rPr>
              <a:t>Martínez </a:t>
            </a:r>
            <a:r>
              <a:rPr lang="es-EC" sz="1400" dirty="0" err="1">
                <a:latin typeface="Calibri" panose="020F0502020204030204" pitchFamily="34" charset="0"/>
              </a:rPr>
              <a:t>Mañay</a:t>
            </a:r>
            <a:r>
              <a:rPr lang="es-EC" sz="1400" dirty="0">
                <a:latin typeface="Calibri" panose="020F0502020204030204" pitchFamily="34" charset="0"/>
              </a:rPr>
              <a:t>, José Luis</a:t>
            </a:r>
            <a:endParaRPr lang="en-US" sz="1400" dirty="0">
              <a:latin typeface="Calibri" panose="020F0502020204030204" pitchFamily="34" charset="0"/>
            </a:endParaRPr>
          </a:p>
          <a:p>
            <a:pPr algn="ctr"/>
            <a:r>
              <a:rPr lang="es-EC" sz="1400" dirty="0">
                <a:latin typeface="Calibri" panose="020F0502020204030204" pitchFamily="34" charset="0"/>
              </a:rPr>
              <a:t> </a:t>
            </a:r>
            <a:endParaRPr lang="en-US" sz="1400" dirty="0">
              <a:latin typeface="Calibri" panose="020F0502020204030204" pitchFamily="34" charset="0"/>
            </a:endParaRPr>
          </a:p>
          <a:p>
            <a:pPr algn="ctr"/>
            <a:r>
              <a:rPr lang="es-EC" sz="1400" dirty="0">
                <a:latin typeface="Calibri" panose="020F0502020204030204" pitchFamily="34" charset="0"/>
              </a:rPr>
              <a:t>Vicerrectorado de Investigación, Innovación y Transferencia de Tecnología</a:t>
            </a:r>
            <a:endParaRPr lang="en-US" sz="1400" dirty="0">
              <a:latin typeface="Calibri" panose="020F0502020204030204" pitchFamily="34" charset="0"/>
            </a:endParaRPr>
          </a:p>
          <a:p>
            <a:pPr algn="ctr"/>
            <a:r>
              <a:rPr lang="es-EC" sz="1400" dirty="0">
                <a:latin typeface="Calibri" panose="020F0502020204030204" pitchFamily="34" charset="0"/>
              </a:rPr>
              <a:t> </a:t>
            </a:r>
            <a:endParaRPr lang="en-US" sz="1400" dirty="0">
              <a:latin typeface="Calibri" panose="020F0502020204030204" pitchFamily="34" charset="0"/>
            </a:endParaRPr>
          </a:p>
          <a:p>
            <a:pPr algn="ctr"/>
            <a:r>
              <a:rPr lang="es-EC" sz="1400" dirty="0">
                <a:latin typeface="Calibri" panose="020F0502020204030204" pitchFamily="34" charset="0"/>
              </a:rPr>
              <a:t>Centro de Posgrados</a:t>
            </a:r>
            <a:endParaRPr lang="en-US" sz="1400" dirty="0">
              <a:latin typeface="Calibri" panose="020F0502020204030204" pitchFamily="34" charset="0"/>
            </a:endParaRPr>
          </a:p>
          <a:p>
            <a:pPr algn="ctr"/>
            <a:r>
              <a:rPr lang="es-EC" sz="1400" dirty="0">
                <a:latin typeface="Calibri" panose="020F0502020204030204" pitchFamily="34" charset="0"/>
              </a:rPr>
              <a:t> </a:t>
            </a:r>
            <a:endParaRPr lang="en-US" sz="1400" dirty="0">
              <a:latin typeface="Calibri" panose="020F0502020204030204" pitchFamily="34" charset="0"/>
            </a:endParaRPr>
          </a:p>
          <a:p>
            <a:pPr algn="ctr"/>
            <a:r>
              <a:rPr lang="es-EC" sz="1400" dirty="0">
                <a:latin typeface="Calibri" panose="020F0502020204030204" pitchFamily="34" charset="0"/>
              </a:rPr>
              <a:t> </a:t>
            </a:r>
            <a:endParaRPr lang="en-US" sz="1400" dirty="0">
              <a:latin typeface="Calibri" panose="020F0502020204030204" pitchFamily="34" charset="0"/>
            </a:endParaRPr>
          </a:p>
          <a:p>
            <a:pPr algn="ctr"/>
            <a:r>
              <a:rPr lang="es-EC" sz="1400" dirty="0">
                <a:latin typeface="Calibri" panose="020F0502020204030204" pitchFamily="34" charset="0"/>
              </a:rPr>
              <a:t>Maestría en Nutrición y Producción Animal</a:t>
            </a:r>
            <a:endParaRPr lang="en-US" sz="1400" dirty="0">
              <a:latin typeface="Calibri" panose="020F0502020204030204" pitchFamily="34" charset="0"/>
            </a:endParaRPr>
          </a:p>
          <a:p>
            <a:pPr algn="ctr"/>
            <a:r>
              <a:rPr lang="es-EC" sz="1400" dirty="0">
                <a:latin typeface="Calibri" panose="020F0502020204030204" pitchFamily="34" charset="0"/>
              </a:rPr>
              <a:t> </a:t>
            </a:r>
            <a:endParaRPr lang="en-US" sz="1400" dirty="0">
              <a:latin typeface="Calibri" panose="020F0502020204030204" pitchFamily="34" charset="0"/>
            </a:endParaRPr>
          </a:p>
          <a:p>
            <a:pPr algn="ctr"/>
            <a:r>
              <a:rPr lang="es-EC" sz="1400" dirty="0">
                <a:latin typeface="Calibri" panose="020F0502020204030204" pitchFamily="34" charset="0"/>
              </a:rPr>
              <a:t> </a:t>
            </a:r>
            <a:endParaRPr lang="en-US" sz="1400" dirty="0">
              <a:latin typeface="Calibri" panose="020F0502020204030204" pitchFamily="34" charset="0"/>
            </a:endParaRPr>
          </a:p>
          <a:p>
            <a:pPr algn="ctr"/>
            <a:r>
              <a:rPr lang="es-EC" sz="1400" dirty="0">
                <a:latin typeface="Calibri" panose="020F0502020204030204" pitchFamily="34" charset="0"/>
              </a:rPr>
              <a:t>Trabajo de titulación previo a la obtención del título de Magíster en Nutrición y Producción Animal</a:t>
            </a:r>
            <a:endParaRPr lang="en-US" sz="1400" dirty="0">
              <a:latin typeface="Calibri" panose="020F0502020204030204" pitchFamily="34" charset="0"/>
            </a:endParaRPr>
          </a:p>
          <a:p>
            <a:pPr algn="ctr"/>
            <a:r>
              <a:rPr lang="es-EC" sz="1400" dirty="0">
                <a:latin typeface="Calibri" panose="020F0502020204030204" pitchFamily="34" charset="0"/>
              </a:rPr>
              <a:t> </a:t>
            </a:r>
            <a:endParaRPr lang="en-US" sz="1400" dirty="0">
              <a:latin typeface="Calibri" panose="020F0502020204030204" pitchFamily="34" charset="0"/>
            </a:endParaRPr>
          </a:p>
          <a:p>
            <a:pPr algn="ctr"/>
            <a:r>
              <a:rPr lang="es-EC" sz="1400" b="1" dirty="0">
                <a:latin typeface="Calibri" panose="020F0502020204030204" pitchFamily="34" charset="0"/>
              </a:rPr>
              <a:t> </a:t>
            </a:r>
            <a:endParaRPr lang="en-US" sz="1400" dirty="0">
              <a:latin typeface="Calibri" panose="020F0502020204030204" pitchFamily="34" charset="0"/>
            </a:endParaRPr>
          </a:p>
          <a:p>
            <a:pPr algn="ctr"/>
            <a:r>
              <a:rPr lang="es-EC" sz="1400" dirty="0">
                <a:latin typeface="Calibri" panose="020F0502020204030204" pitchFamily="34" charset="0"/>
              </a:rPr>
              <a:t>Ing. Soria </a:t>
            </a:r>
            <a:r>
              <a:rPr lang="es-EC" sz="1400" dirty="0" err="1">
                <a:latin typeface="Calibri" panose="020F0502020204030204" pitchFamily="34" charset="0"/>
              </a:rPr>
              <a:t>Rodriguez</a:t>
            </a:r>
            <a:r>
              <a:rPr lang="es-EC" sz="1400" dirty="0">
                <a:latin typeface="Calibri" panose="020F0502020204030204" pitchFamily="34" charset="0"/>
              </a:rPr>
              <a:t>, Julio Walter </a:t>
            </a:r>
            <a:r>
              <a:rPr lang="es-EC" sz="1400" dirty="0" err="1">
                <a:latin typeface="Calibri" panose="020F0502020204030204" pitchFamily="34" charset="0"/>
              </a:rPr>
              <a:t>Mgt</a:t>
            </a:r>
            <a:r>
              <a:rPr lang="es-EC" sz="1400" dirty="0">
                <a:latin typeface="Calibri" panose="020F0502020204030204" pitchFamily="34" charset="0"/>
              </a:rPr>
              <a:t>.</a:t>
            </a:r>
            <a:endParaRPr lang="en-US" sz="1400" dirty="0">
              <a:latin typeface="Calibri" panose="020F0502020204030204" pitchFamily="34" charset="0"/>
            </a:endParaRPr>
          </a:p>
          <a:p>
            <a:pPr algn="ctr"/>
            <a:r>
              <a:rPr lang="es-EC" sz="1400" dirty="0">
                <a:latin typeface="Calibri" panose="020F0502020204030204" pitchFamily="34" charset="0"/>
              </a:rPr>
              <a:t> </a:t>
            </a:r>
            <a:endParaRPr lang="en-US" sz="1400" dirty="0">
              <a:latin typeface="Calibri" panose="020F0502020204030204" pitchFamily="34" charset="0"/>
            </a:endParaRPr>
          </a:p>
          <a:p>
            <a:pPr algn="ctr"/>
            <a:r>
              <a:rPr lang="es-EC" sz="1400" dirty="0">
                <a:latin typeface="Calibri" panose="020F0502020204030204" pitchFamily="34" charset="0"/>
              </a:rPr>
              <a:t> </a:t>
            </a:r>
            <a:endParaRPr lang="en-US" sz="1400" dirty="0">
              <a:latin typeface="Calibri" panose="020F0502020204030204" pitchFamily="34" charset="0"/>
            </a:endParaRPr>
          </a:p>
          <a:p>
            <a:pPr algn="ctr"/>
            <a:r>
              <a:rPr lang="es-EC" sz="1400" dirty="0" smtClean="0">
                <a:latin typeface="Calibri" panose="020F0502020204030204" pitchFamily="34" charset="0"/>
              </a:rPr>
              <a:t>25 </a:t>
            </a:r>
            <a:r>
              <a:rPr lang="es-EC" sz="1400" dirty="0">
                <a:latin typeface="Calibri" panose="020F0502020204030204" pitchFamily="34" charset="0"/>
              </a:rPr>
              <a:t>de </a:t>
            </a:r>
            <a:r>
              <a:rPr lang="es-EC" sz="1400" dirty="0" smtClean="0">
                <a:latin typeface="Calibri" panose="020F0502020204030204" pitchFamily="34" charset="0"/>
              </a:rPr>
              <a:t>Mayo </a:t>
            </a:r>
            <a:r>
              <a:rPr lang="es-EC" sz="1400" dirty="0">
                <a:latin typeface="Calibri" panose="020F0502020204030204" pitchFamily="34" charset="0"/>
              </a:rPr>
              <a:t>del 2020</a:t>
            </a:r>
            <a:endParaRPr lang="es-MX" sz="1400" dirty="0">
              <a:latin typeface="Calibri" panose="020F0502020204030204" pitchFamily="34" charset="0"/>
              <a:cs typeface="Arial" panose="020B0604020202020204" pitchFamily="34" charset="0"/>
            </a:endParaRPr>
          </a:p>
          <a:p>
            <a:pPr algn="ctr"/>
            <a:r>
              <a:rPr lang="es-ES_tradnl" b="1" dirty="0"/>
              <a:t> </a:t>
            </a:r>
          </a:p>
          <a:p>
            <a:pPr algn="ctr"/>
            <a:endParaRPr lang="es-EC" dirty="0"/>
          </a:p>
          <a:p>
            <a:pPr algn="ctr"/>
            <a:endParaRPr lang="es-ES" b="1" dirty="0"/>
          </a:p>
          <a:p>
            <a:pPr algn="ctr"/>
            <a:endParaRPr lang="es-ES" b="1" dirty="0"/>
          </a:p>
          <a:p>
            <a:pPr algn="ctr"/>
            <a:endParaRPr lang="es-ES" sz="1500" b="1" dirty="0"/>
          </a:p>
          <a:p>
            <a:pPr algn="ctr"/>
            <a:endParaRPr lang="es-EC" sz="1500" dirty="0"/>
          </a:p>
        </p:txBody>
      </p:sp>
      <p:pic>
        <p:nvPicPr>
          <p:cNvPr id="5123" name="3 Imagen" descr="C:\Users\Tania\Desktop\Caratulas\LOGOESPE-1.png"/>
          <p:cNvPicPr>
            <a:picLocks noChangeAspect="1" noChangeArrowheads="1"/>
          </p:cNvPicPr>
          <p:nvPr/>
        </p:nvPicPr>
        <p:blipFill>
          <a:blip r:embed="rId2"/>
          <a:srcRect/>
          <a:stretch>
            <a:fillRect/>
          </a:stretch>
        </p:blipFill>
        <p:spPr bwMode="auto">
          <a:xfrm>
            <a:off x="0" y="150813"/>
            <a:ext cx="3786188" cy="857250"/>
          </a:xfrm>
          <a:prstGeom prst="rect">
            <a:avLst/>
          </a:prstGeom>
          <a:noFill/>
          <a:ln w="9525">
            <a:noFill/>
            <a:miter lim="800000"/>
            <a:headEnd/>
            <a:tailEnd/>
          </a:ln>
        </p:spPr>
      </p:pic>
    </p:spTree>
    <p:extLst>
      <p:ext uri="{BB962C8B-B14F-4D97-AF65-F5344CB8AC3E}">
        <p14:creationId xmlns:p14="http://schemas.microsoft.com/office/powerpoint/2010/main" val="1604757607"/>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404664"/>
            <a:ext cx="8892480" cy="360040"/>
          </a:xfrm>
        </p:spPr>
        <p:txBody>
          <a:bodyPr/>
          <a:lstStyle/>
          <a:p>
            <a:pPr algn="l"/>
            <a:r>
              <a:rPr lang="es-EC" sz="2000" dirty="0">
                <a:solidFill>
                  <a:srgbClr val="0070C0"/>
                </a:solidFill>
              </a:rPr>
              <a:t>LOCALIZACIÓN GEOGRÁFICA Y DURACIÓN DE LA INVESTIGACIÓN</a:t>
            </a:r>
            <a:r>
              <a:rPr lang="es-ES" sz="2000" dirty="0">
                <a:solidFill>
                  <a:srgbClr val="0070C0"/>
                </a:solidFill>
              </a:rPr>
              <a:t> </a:t>
            </a:r>
            <a:r>
              <a:rPr lang="es-ES" dirty="0">
                <a:solidFill>
                  <a:srgbClr val="0070C0"/>
                </a:solidFill>
              </a:rPr>
              <a:t/>
            </a:r>
            <a:br>
              <a:rPr lang="es-ES" dirty="0">
                <a:solidFill>
                  <a:srgbClr val="0070C0"/>
                </a:solidFill>
              </a:rPr>
            </a:br>
            <a:r>
              <a:rPr lang="es-EC" dirty="0" smtClean="0">
                <a:solidFill>
                  <a:srgbClr val="3399FF"/>
                </a:solidFill>
              </a:rPr>
              <a:t>-</a:t>
            </a:r>
            <a:r>
              <a:rPr lang="es-EC" sz="1800" dirty="0">
                <a:solidFill>
                  <a:srgbClr val="0070C0"/>
                </a:solidFill>
              </a:rPr>
              <a:t>Ubicación del lugar de la </a:t>
            </a:r>
            <a:r>
              <a:rPr lang="es-EC" sz="1800" dirty="0" smtClean="0">
                <a:solidFill>
                  <a:srgbClr val="0070C0"/>
                </a:solidFill>
              </a:rPr>
              <a:t>investigación:</a:t>
            </a:r>
            <a:r>
              <a:rPr lang="es-EC" sz="1800" dirty="0">
                <a:solidFill>
                  <a:srgbClr val="3399FF"/>
                </a:solidFill>
              </a:rPr>
              <a:t/>
            </a:r>
            <a:br>
              <a:rPr lang="es-EC" sz="1800" dirty="0">
                <a:solidFill>
                  <a:srgbClr val="3399FF"/>
                </a:solidFill>
              </a:rPr>
            </a:br>
            <a:r>
              <a:rPr lang="es-ES" sz="1800" i="0" dirty="0" smtClean="0">
                <a:solidFill>
                  <a:srgbClr val="C00000"/>
                </a:solidFill>
                <a:effectLst/>
              </a:rPr>
              <a:t>La </a:t>
            </a:r>
            <a:r>
              <a:rPr lang="es-ES" sz="1800" i="0" dirty="0">
                <a:solidFill>
                  <a:srgbClr val="C00000"/>
                </a:solidFill>
                <a:effectLst/>
              </a:rPr>
              <a:t>presente investigación se </a:t>
            </a:r>
            <a:r>
              <a:rPr lang="es-ES" sz="1800" i="0" dirty="0" smtClean="0">
                <a:solidFill>
                  <a:srgbClr val="C00000"/>
                </a:solidFill>
                <a:effectLst/>
              </a:rPr>
              <a:t>efectuó en </a:t>
            </a:r>
            <a:r>
              <a:rPr lang="es-ES" sz="1800" i="0" dirty="0">
                <a:solidFill>
                  <a:srgbClr val="C00000"/>
                </a:solidFill>
                <a:effectLst/>
              </a:rPr>
              <a:t>la Granja avícola “Cecilita</a:t>
            </a:r>
            <a:r>
              <a:rPr lang="es-ES" sz="1800" i="0" dirty="0" smtClean="0">
                <a:solidFill>
                  <a:srgbClr val="C00000"/>
                </a:solidFill>
                <a:effectLst/>
              </a:rPr>
              <a:t>” ubicada  en </a:t>
            </a:r>
            <a:r>
              <a:rPr lang="es-ES" sz="1800" i="0" dirty="0">
                <a:solidFill>
                  <a:srgbClr val="C00000"/>
                </a:solidFill>
                <a:effectLst/>
              </a:rPr>
              <a:t>la </a:t>
            </a:r>
            <a:r>
              <a:rPr lang="es-ES" sz="1800" i="0" dirty="0" smtClean="0">
                <a:solidFill>
                  <a:srgbClr val="C00000"/>
                </a:solidFill>
                <a:effectLst/>
              </a:rPr>
              <a:t>parroquia </a:t>
            </a:r>
            <a:r>
              <a:rPr lang="es-ES" sz="1800" i="0" dirty="0">
                <a:solidFill>
                  <a:srgbClr val="C00000"/>
                </a:solidFill>
                <a:effectLst/>
              </a:rPr>
              <a:t>Cotaló, </a:t>
            </a:r>
            <a:r>
              <a:rPr lang="es-ES" sz="1800" i="0" dirty="0" smtClean="0">
                <a:solidFill>
                  <a:srgbClr val="C00000"/>
                </a:solidFill>
                <a:effectLst/>
              </a:rPr>
              <a:t>cantón </a:t>
            </a:r>
            <a:r>
              <a:rPr lang="es-ES" sz="1800" i="0" dirty="0">
                <a:solidFill>
                  <a:srgbClr val="C00000"/>
                </a:solidFill>
                <a:effectLst/>
              </a:rPr>
              <a:t>San Pedro de Pelileo, Provincia de Tungurahua</a:t>
            </a:r>
            <a:r>
              <a:rPr lang="es-ES" sz="1800" i="0" dirty="0" smtClean="0">
                <a:solidFill>
                  <a:schemeClr val="tx1"/>
                </a:solidFill>
                <a:effectLst/>
              </a:rPr>
              <a:t>.</a:t>
            </a:r>
            <a:br>
              <a:rPr lang="es-ES" sz="1800" i="0" dirty="0" smtClean="0">
                <a:solidFill>
                  <a:schemeClr val="tx1"/>
                </a:solidFill>
                <a:effectLst/>
              </a:rPr>
            </a:br>
            <a:r>
              <a:rPr lang="es-ES" sz="1800" i="0" dirty="0" smtClean="0">
                <a:solidFill>
                  <a:schemeClr val="tx1"/>
                </a:solidFill>
                <a:effectLst/>
              </a:rPr>
              <a:t>-</a:t>
            </a:r>
            <a:r>
              <a:rPr lang="es-ES" sz="1800" i="0" dirty="0" smtClean="0">
                <a:solidFill>
                  <a:srgbClr val="C00000"/>
                </a:solidFill>
                <a:effectLst/>
              </a:rPr>
              <a:t>Duración 8 semanas.</a:t>
            </a:r>
            <a:r>
              <a:rPr lang="es-EC" sz="1800" i="0" dirty="0" smtClean="0">
                <a:solidFill>
                  <a:schemeClr val="tx1"/>
                </a:solidFill>
              </a:rPr>
              <a:t/>
            </a:r>
            <a:br>
              <a:rPr lang="es-EC" sz="1800" i="0" dirty="0" smtClean="0">
                <a:solidFill>
                  <a:schemeClr val="tx1"/>
                </a:solidFill>
              </a:rPr>
            </a:br>
            <a:r>
              <a:rPr lang="es-EC" sz="1800" i="0" dirty="0" smtClean="0">
                <a:solidFill>
                  <a:schemeClr val="tx1"/>
                </a:solidFill>
              </a:rPr>
              <a:t/>
            </a:r>
            <a:br>
              <a:rPr lang="es-EC" sz="1800" i="0" dirty="0" smtClean="0">
                <a:solidFill>
                  <a:schemeClr val="tx1"/>
                </a:solidFill>
              </a:rPr>
            </a:br>
            <a:r>
              <a:rPr lang="es-EC" sz="1800" i="0" dirty="0" smtClean="0">
                <a:solidFill>
                  <a:schemeClr val="tx1"/>
                </a:solidFill>
              </a:rPr>
              <a:t/>
            </a:r>
            <a:br>
              <a:rPr lang="es-EC" sz="1800" i="0" dirty="0" smtClean="0">
                <a:solidFill>
                  <a:schemeClr val="tx1"/>
                </a:solidFill>
              </a:rPr>
            </a:br>
            <a:r>
              <a:rPr lang="es-EC" sz="1800" dirty="0" smtClean="0">
                <a:solidFill>
                  <a:srgbClr val="0070C0"/>
                </a:solidFill>
              </a:rPr>
              <a:t>-</a:t>
            </a:r>
            <a:r>
              <a:rPr lang="es-EC" sz="1800" dirty="0">
                <a:solidFill>
                  <a:srgbClr val="0070C0"/>
                </a:solidFill>
              </a:rPr>
              <a:t>Características </a:t>
            </a:r>
            <a:r>
              <a:rPr lang="es-EC" sz="1800" dirty="0" smtClean="0">
                <a:solidFill>
                  <a:srgbClr val="0070C0"/>
                </a:solidFill>
              </a:rPr>
              <a:t>meteorológicas</a:t>
            </a:r>
            <a:endParaRPr lang="es-EC" dirty="0">
              <a:solidFill>
                <a:srgbClr val="3399FF"/>
              </a:solidFill>
            </a:endParaRPr>
          </a:p>
        </p:txBody>
      </p:sp>
      <p:pic>
        <p:nvPicPr>
          <p:cNvPr id="5" name="4 Imagen"/>
          <p:cNvPicPr/>
          <p:nvPr/>
        </p:nvPicPr>
        <p:blipFill rotWithShape="1">
          <a:blip r:embed="rId2">
            <a:extLst>
              <a:ext uri="{28A0092B-C50C-407E-A947-70E740481C1C}">
                <a14:useLocalDpi xmlns:a14="http://schemas.microsoft.com/office/drawing/2010/main" val="0"/>
              </a:ext>
            </a:extLst>
          </a:blip>
          <a:srcRect l="7468" t="8451" r="12254" b="5816"/>
          <a:stretch/>
        </p:blipFill>
        <p:spPr bwMode="auto">
          <a:xfrm>
            <a:off x="3851920" y="2060848"/>
            <a:ext cx="5226556" cy="3888432"/>
          </a:xfrm>
          <a:prstGeom prst="rect">
            <a:avLst/>
          </a:prstGeom>
          <a:ln>
            <a:noFill/>
          </a:ln>
          <a:extLst>
            <a:ext uri="{53640926-AAD7-44D8-BBD7-CCE9431645EC}">
              <a14:shadowObscured xmlns:a14="http://schemas.microsoft.com/office/drawing/2010/main"/>
            </a:ext>
          </a:extLst>
        </p:spPr>
      </p:pic>
      <p:graphicFrame>
        <p:nvGraphicFramePr>
          <p:cNvPr id="3" name="2 Tabla"/>
          <p:cNvGraphicFramePr>
            <a:graphicFrameLocks noGrp="1"/>
          </p:cNvGraphicFramePr>
          <p:nvPr>
            <p:extLst>
              <p:ext uri="{D42A27DB-BD31-4B8C-83A1-F6EECF244321}">
                <p14:modId xmlns:p14="http://schemas.microsoft.com/office/powerpoint/2010/main" val="320061025"/>
              </p:ext>
            </p:extLst>
          </p:nvPr>
        </p:nvGraphicFramePr>
        <p:xfrm>
          <a:off x="251520" y="3068960"/>
          <a:ext cx="2874898" cy="2194560"/>
        </p:xfrm>
        <a:graphic>
          <a:graphicData uri="http://schemas.openxmlformats.org/drawingml/2006/table">
            <a:tbl>
              <a:tblPr firstRow="1" firstCol="1" bandRow="1">
                <a:tableStyleId>{073A0DAA-6AF3-43AB-8588-CEC1D06C72B9}</a:tableStyleId>
              </a:tblPr>
              <a:tblGrid>
                <a:gridCol w="1296144">
                  <a:extLst>
                    <a:ext uri="{9D8B030D-6E8A-4147-A177-3AD203B41FA5}">
                      <a16:colId xmlns="" xmlns:a16="http://schemas.microsoft.com/office/drawing/2014/main" val="20000"/>
                    </a:ext>
                  </a:extLst>
                </a:gridCol>
                <a:gridCol w="1578754">
                  <a:extLst>
                    <a:ext uri="{9D8B030D-6E8A-4147-A177-3AD203B41FA5}">
                      <a16:colId xmlns="" xmlns:a16="http://schemas.microsoft.com/office/drawing/2014/main" val="20001"/>
                    </a:ext>
                  </a:extLst>
                </a:gridCol>
              </a:tblGrid>
              <a:tr h="0">
                <a:tc>
                  <a:txBody>
                    <a:bodyPr/>
                    <a:lstStyle/>
                    <a:p>
                      <a:pPr algn="just">
                        <a:lnSpc>
                          <a:spcPct val="150000"/>
                        </a:lnSpc>
                        <a:spcAft>
                          <a:spcPts val="0"/>
                        </a:spcAft>
                      </a:pPr>
                      <a:r>
                        <a:rPr lang="es-EC" sz="1200" dirty="0">
                          <a:effectLst/>
                        </a:rPr>
                        <a:t>Latitud</a:t>
                      </a:r>
                      <a:endParaRPr lang="es-EC" sz="11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200">
                          <a:effectLst/>
                        </a:rPr>
                        <a:t>1°41ʹ67ʺ S</a:t>
                      </a:r>
                      <a:endParaRPr lang="es-EC" sz="1100">
                        <a:effectLst/>
                        <a:latin typeface="Calibri"/>
                        <a:ea typeface="Calibri"/>
                        <a:cs typeface="Times New Roman"/>
                      </a:endParaRPr>
                    </a:p>
                  </a:txBody>
                  <a:tcPr marL="68580" marR="68580" marT="0" marB="0"/>
                </a:tc>
                <a:extLst>
                  <a:ext uri="{0D108BD9-81ED-4DB2-BD59-A6C34878D82A}">
                    <a16:rowId xmlns="" xmlns:a16="http://schemas.microsoft.com/office/drawing/2014/main" val="10000"/>
                  </a:ext>
                </a:extLst>
              </a:tr>
              <a:tr h="0">
                <a:tc>
                  <a:txBody>
                    <a:bodyPr/>
                    <a:lstStyle/>
                    <a:p>
                      <a:pPr algn="just">
                        <a:lnSpc>
                          <a:spcPct val="150000"/>
                        </a:lnSpc>
                        <a:spcAft>
                          <a:spcPts val="0"/>
                        </a:spcAft>
                      </a:pPr>
                      <a:r>
                        <a:rPr lang="es-EC" sz="1200">
                          <a:effectLst/>
                        </a:rPr>
                        <a:t>Longitud</a:t>
                      </a:r>
                      <a:endParaRPr lang="es-EC" sz="1100">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200" b="1" dirty="0">
                          <a:effectLst/>
                        </a:rPr>
                        <a:t>78°38ʹ,65ʺO</a:t>
                      </a:r>
                      <a:endParaRPr lang="es-EC" sz="1100" b="1" dirty="0">
                        <a:effectLst/>
                        <a:latin typeface="Calibri"/>
                        <a:ea typeface="Calibri"/>
                        <a:cs typeface="Times New Roman"/>
                      </a:endParaRPr>
                    </a:p>
                  </a:txBody>
                  <a:tcPr marL="68580" marR="68580" marT="0" marB="0">
                    <a:solidFill>
                      <a:schemeClr val="accent2"/>
                    </a:solidFill>
                  </a:tcPr>
                </a:tc>
                <a:extLst>
                  <a:ext uri="{0D108BD9-81ED-4DB2-BD59-A6C34878D82A}">
                    <a16:rowId xmlns="" xmlns:a16="http://schemas.microsoft.com/office/drawing/2014/main" val="10001"/>
                  </a:ext>
                </a:extLst>
              </a:tr>
              <a:tr h="0">
                <a:tc>
                  <a:txBody>
                    <a:bodyPr/>
                    <a:lstStyle/>
                    <a:p>
                      <a:pPr algn="just">
                        <a:lnSpc>
                          <a:spcPct val="150000"/>
                        </a:lnSpc>
                        <a:spcAft>
                          <a:spcPts val="0"/>
                        </a:spcAft>
                      </a:pPr>
                      <a:r>
                        <a:rPr lang="es-EC" sz="1200">
                          <a:effectLst/>
                        </a:rPr>
                        <a:t>Altitud</a:t>
                      </a:r>
                      <a:endParaRPr lang="es-EC" sz="1100">
                        <a:effectLst/>
                        <a:latin typeface="Calibri"/>
                        <a:ea typeface="Calibri"/>
                        <a:cs typeface="Times New Roman"/>
                      </a:endParaRPr>
                    </a:p>
                  </a:txBody>
                  <a:tcPr marL="68580" marR="68580" marT="0" marB="0"/>
                </a:tc>
                <a:tc>
                  <a:txBody>
                    <a:bodyPr/>
                    <a:lstStyle/>
                    <a:p>
                      <a:pPr algn="ctr">
                        <a:lnSpc>
                          <a:spcPct val="150000"/>
                        </a:lnSpc>
                        <a:spcAft>
                          <a:spcPts val="0"/>
                        </a:spcAft>
                      </a:pPr>
                      <a:r>
                        <a:rPr lang="es-ES" sz="1200" b="1" dirty="0">
                          <a:effectLst/>
                        </a:rPr>
                        <a:t>2500m.s.n.m.</a:t>
                      </a:r>
                      <a:endParaRPr lang="es-EC" sz="1100" b="1" dirty="0">
                        <a:effectLst/>
                        <a:latin typeface="Calibri"/>
                        <a:ea typeface="Calibri"/>
                        <a:cs typeface="Times New Roman"/>
                      </a:endParaRPr>
                    </a:p>
                  </a:txBody>
                  <a:tcPr marL="68580" marR="68580" marT="0" marB="0">
                    <a:solidFill>
                      <a:schemeClr val="accent2"/>
                    </a:solidFill>
                  </a:tcPr>
                </a:tc>
                <a:extLst>
                  <a:ext uri="{0D108BD9-81ED-4DB2-BD59-A6C34878D82A}">
                    <a16:rowId xmlns="" xmlns:a16="http://schemas.microsoft.com/office/drawing/2014/main" val="10002"/>
                  </a:ext>
                </a:extLst>
              </a:tr>
              <a:tr h="0">
                <a:tc>
                  <a:txBody>
                    <a:bodyPr/>
                    <a:lstStyle/>
                    <a:p>
                      <a:pPr algn="just">
                        <a:lnSpc>
                          <a:spcPct val="150000"/>
                        </a:lnSpc>
                        <a:spcAft>
                          <a:spcPts val="0"/>
                        </a:spcAft>
                      </a:pPr>
                      <a:r>
                        <a:rPr lang="es-EC" sz="1200" dirty="0" smtClean="0">
                          <a:effectLst/>
                        </a:rPr>
                        <a:t>H.</a:t>
                      </a:r>
                      <a:r>
                        <a:rPr lang="es-EC" sz="1200" baseline="0" dirty="0" smtClean="0">
                          <a:effectLst/>
                        </a:rPr>
                        <a:t> R</a:t>
                      </a:r>
                      <a:r>
                        <a:rPr lang="es-EC" sz="1200" dirty="0" smtClean="0">
                          <a:effectLst/>
                        </a:rPr>
                        <a:t>elativa</a:t>
                      </a:r>
                      <a:endParaRPr lang="es-EC" sz="11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200" b="1" dirty="0">
                          <a:effectLst/>
                        </a:rPr>
                        <a:t>81%</a:t>
                      </a:r>
                      <a:endParaRPr lang="es-EC" sz="1100" b="1" dirty="0">
                        <a:effectLst/>
                        <a:latin typeface="Calibri"/>
                        <a:ea typeface="Calibri"/>
                        <a:cs typeface="Times New Roman"/>
                      </a:endParaRPr>
                    </a:p>
                  </a:txBody>
                  <a:tcPr marL="68580" marR="68580" marT="0" marB="0">
                    <a:solidFill>
                      <a:schemeClr val="accent2"/>
                    </a:solidFill>
                  </a:tcPr>
                </a:tc>
                <a:extLst>
                  <a:ext uri="{0D108BD9-81ED-4DB2-BD59-A6C34878D82A}">
                    <a16:rowId xmlns="" xmlns:a16="http://schemas.microsoft.com/office/drawing/2014/main" val="10003"/>
                  </a:ext>
                </a:extLst>
              </a:tr>
              <a:tr h="0">
                <a:tc>
                  <a:txBody>
                    <a:bodyPr/>
                    <a:lstStyle/>
                    <a:p>
                      <a:pPr algn="just">
                        <a:lnSpc>
                          <a:spcPct val="150000"/>
                        </a:lnSpc>
                        <a:spcAft>
                          <a:spcPts val="0"/>
                        </a:spcAft>
                      </a:pPr>
                      <a:r>
                        <a:rPr lang="es-EC" sz="1200" dirty="0" err="1" smtClean="0">
                          <a:effectLst/>
                        </a:rPr>
                        <a:t>Temp</a:t>
                      </a:r>
                      <a:r>
                        <a:rPr lang="es-EC" sz="1200" dirty="0" smtClean="0">
                          <a:effectLst/>
                        </a:rPr>
                        <a:t>. promedio </a:t>
                      </a:r>
                      <a:r>
                        <a:rPr lang="es-EC" sz="1200" dirty="0">
                          <a:effectLst/>
                        </a:rPr>
                        <a:t>anual</a:t>
                      </a:r>
                      <a:endParaRPr lang="es-EC" sz="11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200" b="1" dirty="0">
                          <a:effectLst/>
                        </a:rPr>
                        <a:t>13.4 -15.7°C</a:t>
                      </a:r>
                      <a:endParaRPr lang="es-EC" sz="1100" b="1" dirty="0">
                        <a:effectLst/>
                        <a:latin typeface="Calibri"/>
                        <a:ea typeface="Calibri"/>
                        <a:cs typeface="Times New Roman"/>
                      </a:endParaRPr>
                    </a:p>
                  </a:txBody>
                  <a:tcPr marL="68580" marR="68580" marT="0" marB="0">
                    <a:solidFill>
                      <a:schemeClr val="accent2"/>
                    </a:solidFill>
                  </a:tcPr>
                </a:tc>
                <a:extLst>
                  <a:ext uri="{0D108BD9-81ED-4DB2-BD59-A6C34878D82A}">
                    <a16:rowId xmlns="" xmlns:a16="http://schemas.microsoft.com/office/drawing/2014/main" val="10004"/>
                  </a:ext>
                </a:extLst>
              </a:tr>
              <a:tr h="0">
                <a:tc>
                  <a:txBody>
                    <a:bodyPr/>
                    <a:lstStyle/>
                    <a:p>
                      <a:pPr algn="just">
                        <a:lnSpc>
                          <a:spcPct val="150000"/>
                        </a:lnSpc>
                        <a:spcAft>
                          <a:spcPts val="0"/>
                        </a:spcAft>
                      </a:pPr>
                      <a:r>
                        <a:rPr lang="es-EC" sz="1200" dirty="0">
                          <a:effectLst/>
                        </a:rPr>
                        <a:t>Precipitación promedio anual</a:t>
                      </a:r>
                      <a:endParaRPr lang="es-EC" sz="11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200" b="1" dirty="0" smtClean="0">
                          <a:effectLst/>
                        </a:rPr>
                        <a:t>608mm /</a:t>
                      </a:r>
                      <a:r>
                        <a:rPr lang="es-EC" sz="1200" b="1" dirty="0">
                          <a:effectLst/>
                        </a:rPr>
                        <a:t>año</a:t>
                      </a:r>
                      <a:endParaRPr lang="es-EC" sz="1100" b="1" dirty="0">
                        <a:effectLst/>
                        <a:latin typeface="Calibri"/>
                        <a:ea typeface="Calibri"/>
                        <a:cs typeface="Times New Roman"/>
                      </a:endParaRPr>
                    </a:p>
                  </a:txBody>
                  <a:tcPr marL="68580" marR="68580" marT="0" marB="0">
                    <a:solidFill>
                      <a:schemeClr val="accent2"/>
                    </a:solidFill>
                  </a:tcPr>
                </a:tc>
                <a:extLst>
                  <a:ext uri="{0D108BD9-81ED-4DB2-BD59-A6C34878D82A}">
                    <a16:rowId xmlns=""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645856"/>
            <a:ext cx="8229600" cy="620688"/>
          </a:xfrm>
        </p:spPr>
        <p:txBody>
          <a:bodyPr/>
          <a:lstStyle/>
          <a:p>
            <a:pPr algn="ctr"/>
            <a:r>
              <a:rPr lang="es-EC" sz="2800" dirty="0">
                <a:solidFill>
                  <a:srgbClr val="0070C0"/>
                </a:solidFill>
              </a:rPr>
              <a:t>MATERIALES Y EQUIPOS DE CAMPO</a:t>
            </a:r>
          </a:p>
        </p:txBody>
      </p:sp>
      <p:sp>
        <p:nvSpPr>
          <p:cNvPr id="3075" name="Rectangle 3"/>
          <p:cNvSpPr>
            <a:spLocks noChangeArrowheads="1"/>
          </p:cNvSpPr>
          <p:nvPr/>
        </p:nvSpPr>
        <p:spPr bwMode="auto">
          <a:xfrm>
            <a:off x="214282" y="1694865"/>
            <a:ext cx="8462174"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lvl="0" indent="-285750">
              <a:buFont typeface="Arial" panose="020B0604020202020204" pitchFamily="34" charset="0"/>
              <a:buChar char="•"/>
            </a:pPr>
            <a:r>
              <a:rPr lang="es-EC" sz="2000" b="1" dirty="0"/>
              <a:t>Hojas de </a:t>
            </a:r>
            <a:r>
              <a:rPr lang="es-EC" sz="2000" b="1" dirty="0" smtClean="0"/>
              <a:t>registro.</a:t>
            </a:r>
            <a:endParaRPr lang="es-EC" sz="2000" b="1" dirty="0"/>
          </a:p>
          <a:p>
            <a:pPr marL="285750" lvl="0" indent="-285750">
              <a:buFont typeface="Arial" panose="020B0604020202020204" pitchFamily="34" charset="0"/>
              <a:buChar char="•"/>
            </a:pPr>
            <a:r>
              <a:rPr lang="es-EC" sz="2000" b="1" dirty="0" smtClean="0"/>
              <a:t>Tablero.</a:t>
            </a:r>
            <a:endParaRPr lang="es-EC" sz="2000" b="1" dirty="0"/>
          </a:p>
          <a:p>
            <a:pPr marL="285750" lvl="0" indent="-285750">
              <a:buFont typeface="Arial" panose="020B0604020202020204" pitchFamily="34" charset="0"/>
              <a:buChar char="•"/>
            </a:pPr>
            <a:r>
              <a:rPr lang="es-EC" sz="2000" b="1" dirty="0" smtClean="0"/>
              <a:t>Lápiz. </a:t>
            </a:r>
            <a:endParaRPr lang="es-EC" sz="2000" b="1" dirty="0"/>
          </a:p>
          <a:p>
            <a:pPr marL="285750" lvl="0" indent="-285750">
              <a:buFont typeface="Arial" panose="020B0604020202020204" pitchFamily="34" charset="0"/>
              <a:buChar char="•"/>
            </a:pPr>
            <a:r>
              <a:rPr lang="es-EC" sz="2000" b="1" dirty="0" smtClean="0"/>
              <a:t>Esferográficos.</a:t>
            </a:r>
            <a:endParaRPr lang="es-EC" sz="2000" b="1" dirty="0"/>
          </a:p>
          <a:p>
            <a:pPr marL="285750" lvl="0" indent="-285750">
              <a:buFont typeface="Arial" panose="020B0604020202020204" pitchFamily="34" charset="0"/>
              <a:buChar char="•"/>
            </a:pPr>
            <a:r>
              <a:rPr lang="es-EC" sz="2000" b="1" dirty="0" smtClean="0"/>
              <a:t>Marcadores. </a:t>
            </a:r>
            <a:endParaRPr lang="es-EC" sz="2000" b="1" dirty="0"/>
          </a:p>
          <a:p>
            <a:pPr marL="285750" lvl="0" indent="-285750">
              <a:buFont typeface="Arial" panose="020B0604020202020204" pitchFamily="34" charset="0"/>
              <a:buChar char="•"/>
            </a:pPr>
            <a:r>
              <a:rPr lang="es-EC" sz="2000" b="1" dirty="0"/>
              <a:t>Cubetas para </a:t>
            </a:r>
            <a:r>
              <a:rPr lang="es-EC" sz="2000" b="1" dirty="0" smtClean="0"/>
              <a:t>huevos.</a:t>
            </a:r>
            <a:endParaRPr lang="es-EC" sz="2000" b="1" dirty="0"/>
          </a:p>
          <a:p>
            <a:pPr marL="285750" lvl="0" indent="-285750">
              <a:buFont typeface="Arial" panose="020B0604020202020204" pitchFamily="34" charset="0"/>
              <a:buChar char="•"/>
            </a:pPr>
            <a:r>
              <a:rPr lang="es-EC" sz="2000" b="1" dirty="0"/>
              <a:t>Cámara </a:t>
            </a:r>
            <a:r>
              <a:rPr lang="es-EC" sz="2000" b="1" dirty="0" smtClean="0"/>
              <a:t>fotográfica.</a:t>
            </a:r>
            <a:endParaRPr lang="es-EC" sz="2000" b="1" dirty="0"/>
          </a:p>
          <a:p>
            <a:pPr marL="285750" lvl="0" indent="-285750">
              <a:buFont typeface="Arial" panose="020B0604020202020204" pitchFamily="34" charset="0"/>
              <a:buChar char="•"/>
            </a:pPr>
            <a:r>
              <a:rPr lang="es-EC" sz="2000" b="1" dirty="0"/>
              <a:t>Material biológico utilizado</a:t>
            </a:r>
            <a:r>
              <a:rPr lang="es-EC" sz="2000" b="1" dirty="0" smtClean="0"/>
              <a:t>:</a:t>
            </a:r>
          </a:p>
          <a:p>
            <a:pPr marL="285750" lvl="0" indent="-285750">
              <a:buFont typeface="Arial" panose="020B0604020202020204" pitchFamily="34" charset="0"/>
              <a:buChar char="•"/>
            </a:pPr>
            <a:r>
              <a:rPr lang="es-EC" sz="2000" b="1" dirty="0" smtClean="0"/>
              <a:t>540 </a:t>
            </a:r>
            <a:r>
              <a:rPr lang="es-EC" sz="2000" b="1" dirty="0"/>
              <a:t>huevos procedentes de gallinas ponedoras de línea Lohman Brown, </a:t>
            </a:r>
            <a:r>
              <a:rPr lang="es-EC" sz="2000" b="1" dirty="0" smtClean="0"/>
              <a:t>de la semana 49 a la 85 </a:t>
            </a:r>
            <a:r>
              <a:rPr lang="es-EC" sz="2000" b="1" dirty="0"/>
              <a:t>de postura.</a:t>
            </a:r>
          </a:p>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es-EC" sz="2400" b="0" i="0" u="none" strike="noStrike" cap="none" normalizeH="0" baseline="0" dirty="0">
              <a:ln>
                <a:noFill/>
              </a:ln>
              <a:solidFill>
                <a:schemeClr val="tx1"/>
              </a:solidFill>
              <a:effectLst/>
              <a:latin typeface="Arial" pitchFamily="34" charset="0"/>
              <a:cs typeface="Arial"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1693994"/>
            <a:ext cx="243840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4282" y="692696"/>
            <a:ext cx="8543956" cy="620688"/>
          </a:xfrm>
        </p:spPr>
        <p:txBody>
          <a:bodyPr/>
          <a:lstStyle/>
          <a:p>
            <a:pPr algn="ctr"/>
            <a:r>
              <a:rPr lang="es-EC" sz="2800" dirty="0">
                <a:solidFill>
                  <a:srgbClr val="3399FF"/>
                </a:solidFill>
              </a:rPr>
              <a:t>MATERIALES Y EQUIPOS DE LABORATORIO</a:t>
            </a:r>
          </a:p>
        </p:txBody>
      </p:sp>
      <p:sp>
        <p:nvSpPr>
          <p:cNvPr id="45057" name="Rectangle 1"/>
          <p:cNvSpPr>
            <a:spLocks noChangeArrowheads="1"/>
          </p:cNvSpPr>
          <p:nvPr/>
        </p:nvSpPr>
        <p:spPr bwMode="auto">
          <a:xfrm>
            <a:off x="444277" y="2101498"/>
            <a:ext cx="8543956"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lvl="0" indent="-342900">
              <a:buFont typeface="Arial" panose="020B0604020202020204" pitchFamily="34" charset="0"/>
              <a:buChar char="•"/>
            </a:pPr>
            <a:r>
              <a:rPr lang="es-EC" sz="2000" b="1" dirty="0"/>
              <a:t>Digital </a:t>
            </a:r>
            <a:r>
              <a:rPr lang="es-EC" sz="2000" b="1" dirty="0" err="1"/>
              <a:t>Egg</a:t>
            </a:r>
            <a:r>
              <a:rPr lang="es-EC" sz="2000" b="1" dirty="0"/>
              <a:t> </a:t>
            </a:r>
            <a:r>
              <a:rPr lang="es-EC" sz="2000" b="1" dirty="0" err="1"/>
              <a:t>Tester</a:t>
            </a:r>
            <a:r>
              <a:rPr lang="es-EC" sz="2000" b="1" dirty="0"/>
              <a:t> 6000 (DET 6000) </a:t>
            </a:r>
          </a:p>
          <a:p>
            <a:pPr marL="342900" lvl="0" indent="-342900">
              <a:buFont typeface="Arial" panose="020B0604020202020204" pitchFamily="34" charset="0"/>
              <a:buChar char="•"/>
            </a:pPr>
            <a:r>
              <a:rPr lang="es-EC" sz="2000" b="1" dirty="0" smtClean="0"/>
              <a:t>Computador portátil.</a:t>
            </a:r>
            <a:endParaRPr lang="es-EC" sz="2000" b="1" dirty="0"/>
          </a:p>
          <a:p>
            <a:pPr marL="342900" lvl="0" indent="-342900">
              <a:buFont typeface="Arial" panose="020B0604020202020204" pitchFamily="34" charset="0"/>
              <a:buChar char="•"/>
            </a:pPr>
            <a:r>
              <a:rPr lang="es-EC" sz="2000" b="1" dirty="0"/>
              <a:t>Mandil </a:t>
            </a:r>
          </a:p>
          <a:p>
            <a:pPr marL="342900" lvl="0" indent="-342900">
              <a:buFont typeface="Arial" panose="020B0604020202020204" pitchFamily="34" charset="0"/>
              <a:buChar char="•"/>
            </a:pPr>
            <a:r>
              <a:rPr lang="es-EC" sz="2000" b="1" dirty="0"/>
              <a:t>Guantes de nitrilo </a:t>
            </a:r>
            <a:r>
              <a:rPr lang="es-EC" sz="2000" b="1" dirty="0" smtClean="0"/>
              <a:t>desechables.</a:t>
            </a:r>
            <a:endParaRPr lang="es-EC" sz="2000" b="1" dirty="0"/>
          </a:p>
          <a:p>
            <a:pPr marL="342900" lvl="0" indent="-342900">
              <a:buFont typeface="Arial" panose="020B0604020202020204" pitchFamily="34" charset="0"/>
              <a:buChar char="•"/>
            </a:pPr>
            <a:r>
              <a:rPr lang="es-EC" sz="2000" b="1" dirty="0"/>
              <a:t>Toallas de papel </a:t>
            </a:r>
            <a:r>
              <a:rPr lang="es-EC" sz="2000" b="1" dirty="0" smtClean="0"/>
              <a:t>desechables.</a:t>
            </a:r>
            <a:endParaRPr lang="es-EC" sz="2000" b="1" dirty="0"/>
          </a:p>
          <a:p>
            <a:pPr marL="342900" lvl="0" indent="-342900">
              <a:buFont typeface="Arial" panose="020B0604020202020204" pitchFamily="34" charset="0"/>
              <a:buChar char="•"/>
            </a:pPr>
            <a:r>
              <a:rPr lang="es-EC" sz="2000" b="1" dirty="0"/>
              <a:t>Fundas de </a:t>
            </a:r>
            <a:r>
              <a:rPr lang="es-EC" sz="2000" b="1" dirty="0" smtClean="0"/>
              <a:t>basura.</a:t>
            </a:r>
            <a:endParaRPr lang="es-EC" sz="2000" b="1" dirty="0"/>
          </a:p>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es-EC" sz="2400" b="0" i="0" u="none" strike="noStrike" cap="none" normalizeH="0" baseline="0" dirty="0">
              <a:ln>
                <a:noFill/>
              </a:ln>
              <a:solidFill>
                <a:schemeClr val="tx1"/>
              </a:solidFill>
              <a:effectLst/>
              <a:latin typeface="Arial" pitchFamily="34" charset="0"/>
              <a:cs typeface="Arial" pitchFamily="34" charset="0"/>
            </a:endParaRPr>
          </a:p>
        </p:txBody>
      </p:sp>
      <p:pic>
        <p:nvPicPr>
          <p:cNvPr id="3" name="Imagen 2"/>
          <p:cNvPicPr>
            <a:picLocks noChangeAspect="1"/>
          </p:cNvPicPr>
          <p:nvPr/>
        </p:nvPicPr>
        <p:blipFill>
          <a:blip r:embed="rId2"/>
          <a:stretch>
            <a:fillRect/>
          </a:stretch>
        </p:blipFill>
        <p:spPr>
          <a:xfrm>
            <a:off x="5940152" y="1435538"/>
            <a:ext cx="2592288" cy="1993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3593102"/>
            <a:ext cx="2448272" cy="23029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395536" y="620688"/>
            <a:ext cx="7272808" cy="461665"/>
          </a:xfrm>
          <a:prstGeom prst="rect">
            <a:avLst/>
          </a:prstGeom>
          <a:noFill/>
          <a:ln w="9525">
            <a:noFill/>
            <a:miter lim="800000"/>
            <a:headEnd/>
            <a:tailEnd/>
          </a:ln>
          <a:effectLst/>
        </p:spPr>
        <p:txBody>
          <a:bodyPr wrap="square">
            <a:spAutoFit/>
          </a:bodyPr>
          <a:lstStyle/>
          <a:p>
            <a:pPr algn="l"/>
            <a:r>
              <a:rPr lang="es-ES" sz="2400" b="1" dirty="0">
                <a:solidFill>
                  <a:srgbClr val="0000FF"/>
                </a:solidFill>
              </a:rPr>
              <a:t>METODOLOGÍA</a:t>
            </a: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1073636524"/>
              </p:ext>
            </p:extLst>
          </p:nvPr>
        </p:nvGraphicFramePr>
        <p:xfrm>
          <a:off x="395536" y="1196752"/>
          <a:ext cx="8496944" cy="4857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2577050"/>
      </p:ext>
    </p:extLst>
  </p:cSld>
  <p:clrMapOvr>
    <a:masterClrMapping/>
  </p:clrMapOvr>
  <p:transition>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 xmlns:a16="http://schemas.microsoft.com/office/drawing/2014/main" id="{1F874DF9-5022-48CE-87B5-A88D95EEEC26}"/>
              </a:ext>
            </a:extLst>
          </p:cNvPr>
          <p:cNvSpPr txBox="1">
            <a:spLocks/>
          </p:cNvSpPr>
          <p:nvPr/>
        </p:nvSpPr>
        <p:spPr bwMode="auto">
          <a:xfrm>
            <a:off x="0" y="-23029"/>
            <a:ext cx="9520158" cy="584775"/>
          </a:xfrm>
          <a:prstGeom prst="rect">
            <a:avLst/>
          </a:prstGeom>
        </p:spPr>
        <p:txBody>
          <a:bodyPr/>
          <a:lstStyle>
            <a:defPPr>
              <a:defRPr lang="es-ES"/>
            </a:defPPr>
            <a:lvl1pPr algn="ctr" fontAlgn="base">
              <a:spcBef>
                <a:spcPct val="0"/>
              </a:spcBef>
              <a:spcAft>
                <a:spcPct val="0"/>
              </a:spcAft>
              <a:defRPr sz="3200" b="1" kern="0">
                <a:solidFill>
                  <a:schemeClr val="tx2"/>
                </a:solidFill>
                <a:latin typeface="+mj-lt"/>
                <a:ea typeface="+mj-ea"/>
                <a:cs typeface="+mj-cs"/>
              </a:defRPr>
            </a:lvl1pPr>
            <a:lvl2pPr fontAlgn="base">
              <a:spcBef>
                <a:spcPct val="0"/>
              </a:spcBef>
              <a:spcAft>
                <a:spcPct val="0"/>
              </a:spcAft>
              <a:defRPr sz="4200">
                <a:solidFill>
                  <a:schemeClr val="tx2"/>
                </a:solidFill>
                <a:latin typeface="Times New Roman" pitchFamily="18" charset="0"/>
              </a:defRPr>
            </a:lvl2pPr>
            <a:lvl3pPr fontAlgn="base">
              <a:spcBef>
                <a:spcPct val="0"/>
              </a:spcBef>
              <a:spcAft>
                <a:spcPct val="0"/>
              </a:spcAft>
              <a:defRPr sz="4200">
                <a:solidFill>
                  <a:schemeClr val="tx2"/>
                </a:solidFill>
                <a:latin typeface="Times New Roman" pitchFamily="18" charset="0"/>
              </a:defRPr>
            </a:lvl3pPr>
            <a:lvl4pPr fontAlgn="base">
              <a:spcBef>
                <a:spcPct val="0"/>
              </a:spcBef>
              <a:spcAft>
                <a:spcPct val="0"/>
              </a:spcAft>
              <a:defRPr sz="4200">
                <a:solidFill>
                  <a:schemeClr val="tx2"/>
                </a:solidFill>
                <a:latin typeface="Times New Roman" pitchFamily="18" charset="0"/>
              </a:defRPr>
            </a:lvl4pPr>
            <a:lvl5pPr fontAlgn="base">
              <a:spcBef>
                <a:spcPct val="0"/>
              </a:spcBef>
              <a:spcAft>
                <a:spcPct val="0"/>
              </a:spcAft>
              <a:defRPr sz="4200">
                <a:solidFill>
                  <a:schemeClr val="tx2"/>
                </a:solidFill>
                <a:latin typeface="Times New Roman" pitchFamily="18" charset="0"/>
              </a:defRPr>
            </a:lvl5pPr>
            <a:lvl6pPr marL="457200" fontAlgn="base">
              <a:spcBef>
                <a:spcPct val="0"/>
              </a:spcBef>
              <a:spcAft>
                <a:spcPct val="0"/>
              </a:spcAft>
              <a:defRPr sz="4200">
                <a:solidFill>
                  <a:schemeClr val="tx2"/>
                </a:solidFill>
                <a:latin typeface="Times New Roman" pitchFamily="18" charset="0"/>
              </a:defRPr>
            </a:lvl6pPr>
            <a:lvl7pPr marL="914400" fontAlgn="base">
              <a:spcBef>
                <a:spcPct val="0"/>
              </a:spcBef>
              <a:spcAft>
                <a:spcPct val="0"/>
              </a:spcAft>
              <a:defRPr sz="4200">
                <a:solidFill>
                  <a:schemeClr val="tx2"/>
                </a:solidFill>
                <a:latin typeface="Times New Roman" pitchFamily="18" charset="0"/>
              </a:defRPr>
            </a:lvl7pPr>
            <a:lvl8pPr marL="1371600" fontAlgn="base">
              <a:spcBef>
                <a:spcPct val="0"/>
              </a:spcBef>
              <a:spcAft>
                <a:spcPct val="0"/>
              </a:spcAft>
              <a:defRPr sz="4200">
                <a:solidFill>
                  <a:schemeClr val="tx2"/>
                </a:solidFill>
                <a:latin typeface="Times New Roman" pitchFamily="18" charset="0"/>
              </a:defRPr>
            </a:lvl8pPr>
            <a:lvl9pPr marL="1828800" fontAlgn="base">
              <a:spcBef>
                <a:spcPct val="0"/>
              </a:spcBef>
              <a:spcAft>
                <a:spcPct val="0"/>
              </a:spcAft>
              <a:defRPr sz="4200">
                <a:solidFill>
                  <a:schemeClr val="tx2"/>
                </a:solidFill>
                <a:latin typeface="Times New Roman" pitchFamily="18" charset="0"/>
              </a:defRPr>
            </a:lvl9pPr>
          </a:lstStyle>
          <a:p>
            <a:r>
              <a:rPr lang="es-EC" sz="4000" dirty="0">
                <a:solidFill>
                  <a:srgbClr val="0070C0"/>
                </a:solidFill>
              </a:rPr>
              <a:t>VARIABLES DE ESTUDIO</a:t>
            </a:r>
          </a:p>
        </p:txBody>
      </p:sp>
      <p:graphicFrame>
        <p:nvGraphicFramePr>
          <p:cNvPr id="7" name="Diagrama 6">
            <a:extLst>
              <a:ext uri="{FF2B5EF4-FFF2-40B4-BE49-F238E27FC236}">
                <a16:creationId xmlns="" xmlns:a16="http://schemas.microsoft.com/office/drawing/2014/main" id="{3F83070E-9143-46DE-9289-5B46B3B0CA56}"/>
              </a:ext>
            </a:extLst>
          </p:cNvPr>
          <p:cNvGraphicFramePr/>
          <p:nvPr>
            <p:extLst>
              <p:ext uri="{D42A27DB-BD31-4B8C-83A1-F6EECF244321}">
                <p14:modId xmlns:p14="http://schemas.microsoft.com/office/powerpoint/2010/main" val="2777706621"/>
              </p:ext>
            </p:extLst>
          </p:nvPr>
        </p:nvGraphicFramePr>
        <p:xfrm>
          <a:off x="430685" y="3717032"/>
          <a:ext cx="8425506" cy="1336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a 11">
            <a:extLst>
              <a:ext uri="{FF2B5EF4-FFF2-40B4-BE49-F238E27FC236}">
                <a16:creationId xmlns="" xmlns:a16="http://schemas.microsoft.com/office/drawing/2014/main" id="{ED15C41A-7A5A-43C1-A87F-B0E9F25D8BC9}"/>
              </a:ext>
            </a:extLst>
          </p:cNvPr>
          <p:cNvGraphicFramePr/>
          <p:nvPr>
            <p:extLst>
              <p:ext uri="{D42A27DB-BD31-4B8C-83A1-F6EECF244321}">
                <p14:modId xmlns:p14="http://schemas.microsoft.com/office/powerpoint/2010/main" val="4277618622"/>
              </p:ext>
            </p:extLst>
          </p:nvPr>
        </p:nvGraphicFramePr>
        <p:xfrm>
          <a:off x="655623" y="1802770"/>
          <a:ext cx="8208912" cy="15915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Imagen 2"/>
          <p:cNvPicPr>
            <a:picLocks noChangeAspect="1"/>
          </p:cNvPicPr>
          <p:nvPr/>
        </p:nvPicPr>
        <p:blipFill>
          <a:blip r:embed="rId12"/>
          <a:stretch>
            <a:fillRect/>
          </a:stretch>
        </p:blipFill>
        <p:spPr>
          <a:xfrm>
            <a:off x="488654" y="591671"/>
            <a:ext cx="8309568" cy="1335140"/>
          </a:xfrm>
          <a:prstGeom prst="rect">
            <a:avLst/>
          </a:prstGeom>
        </p:spPr>
      </p:pic>
    </p:spTree>
    <p:extLst>
      <p:ext uri="{BB962C8B-B14F-4D97-AF65-F5344CB8AC3E}">
        <p14:creationId xmlns:p14="http://schemas.microsoft.com/office/powerpoint/2010/main" val="277496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1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504" y="74575"/>
            <a:ext cx="8579296" cy="418058"/>
          </a:xfrm>
        </p:spPr>
        <p:txBody>
          <a:bodyPr/>
          <a:lstStyle/>
          <a:p>
            <a:pPr algn="ctr"/>
            <a:r>
              <a:rPr lang="es-EC" sz="2400" i="0" dirty="0">
                <a:solidFill>
                  <a:srgbClr val="0070C0"/>
                </a:solidFill>
              </a:rPr>
              <a:t>METODOLOGÍA ESPECÍFICA PARA EL MANEJO DEL ENSAYO</a:t>
            </a:r>
            <a:endParaRPr lang="en-US" sz="2400" dirty="0"/>
          </a:p>
        </p:txBody>
      </p:sp>
      <p:sp>
        <p:nvSpPr>
          <p:cNvPr id="6" name="Rectángulo redondeado 5"/>
          <p:cNvSpPr/>
          <p:nvPr/>
        </p:nvSpPr>
        <p:spPr>
          <a:xfrm>
            <a:off x="6156177" y="810847"/>
            <a:ext cx="2808312"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FF0000"/>
                </a:solidFill>
                <a:latin typeface="Times New Roman" panose="02020603050405020304" pitchFamily="18" charset="0"/>
                <a:cs typeface="Times New Roman" panose="02020603050405020304" pitchFamily="18" charset="0"/>
              </a:rPr>
              <a:t>7 </a:t>
            </a:r>
            <a:r>
              <a:rPr lang="es-ES" sz="1600" b="1" dirty="0" smtClean="0">
                <a:solidFill>
                  <a:srgbClr val="FF0000"/>
                </a:solidFill>
                <a:latin typeface="Times New Roman" panose="02020603050405020304" pitchFamily="18" charset="0"/>
                <a:cs typeface="Times New Roman" panose="02020603050405020304" pitchFamily="18" charset="0"/>
              </a:rPr>
              <a:t>semanas después </a:t>
            </a:r>
            <a:r>
              <a:rPr lang="es-ES" sz="1600" b="1" dirty="0">
                <a:solidFill>
                  <a:srgbClr val="FF0000"/>
                </a:solidFill>
                <a:latin typeface="Times New Roman" panose="02020603050405020304" pitchFamily="18" charset="0"/>
                <a:cs typeface="Times New Roman" panose="02020603050405020304" pitchFamily="18" charset="0"/>
              </a:rPr>
              <a:t>se volvió a recolectar  tres cubetas por galpón en las semanas </a:t>
            </a:r>
            <a:r>
              <a:rPr lang="es-ES" sz="1600" b="1" dirty="0" smtClean="0">
                <a:solidFill>
                  <a:srgbClr val="FF0000"/>
                </a:solidFill>
                <a:latin typeface="Times New Roman" panose="02020603050405020304" pitchFamily="18" charset="0"/>
                <a:cs typeface="Times New Roman" panose="02020603050405020304" pitchFamily="18" charset="0"/>
              </a:rPr>
              <a:t>49, 65 </a:t>
            </a:r>
            <a:r>
              <a:rPr lang="es-ES" sz="1600" b="1" dirty="0">
                <a:solidFill>
                  <a:srgbClr val="FF0000"/>
                </a:solidFill>
                <a:latin typeface="Times New Roman" panose="02020603050405020304" pitchFamily="18" charset="0"/>
                <a:cs typeface="Times New Roman" panose="02020603050405020304" pitchFamily="18" charset="0"/>
              </a:rPr>
              <a:t>y </a:t>
            </a:r>
            <a:r>
              <a:rPr lang="es-ES" sz="1600" b="1" dirty="0" smtClean="0">
                <a:solidFill>
                  <a:srgbClr val="FF0000"/>
                </a:solidFill>
                <a:latin typeface="Times New Roman" panose="02020603050405020304" pitchFamily="18" charset="0"/>
                <a:cs typeface="Times New Roman" panose="02020603050405020304" pitchFamily="18" charset="0"/>
              </a:rPr>
              <a:t>85  </a:t>
            </a:r>
            <a:r>
              <a:rPr lang="es-ES" sz="1600" b="1" dirty="0">
                <a:solidFill>
                  <a:srgbClr val="FF0000"/>
                </a:solidFill>
                <a:latin typeface="Times New Roman" panose="02020603050405020304" pitchFamily="18" charset="0"/>
                <a:cs typeface="Times New Roman" panose="02020603050405020304" pitchFamily="18" charset="0"/>
              </a:rPr>
              <a:t>de postura</a:t>
            </a:r>
            <a:endParaRPr lang="en-US" sz="1600" b="1" dirty="0">
              <a:solidFill>
                <a:srgbClr val="FF0000"/>
              </a:solidFill>
            </a:endParaRPr>
          </a:p>
        </p:txBody>
      </p:sp>
      <p:sp>
        <p:nvSpPr>
          <p:cNvPr id="7" name="Rectángulo redondeado 6"/>
          <p:cNvSpPr/>
          <p:nvPr/>
        </p:nvSpPr>
        <p:spPr>
          <a:xfrm>
            <a:off x="6506427" y="2893260"/>
            <a:ext cx="1652704" cy="15841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b="1" dirty="0" smtClean="0">
                <a:solidFill>
                  <a:srgbClr val="000000"/>
                </a:solidFill>
                <a:latin typeface="Times New Roman" panose="02020603050405020304" pitchFamily="18" charset="0"/>
                <a:cs typeface="Times New Roman" panose="02020603050405020304" pitchFamily="18" charset="0"/>
              </a:rPr>
              <a:t>Huevos transportados y almacenados  T ° ambiente  </a:t>
            </a:r>
            <a:r>
              <a:rPr lang="es-ES" sz="1600" b="1" dirty="0">
                <a:solidFill>
                  <a:schemeClr val="tx1"/>
                </a:solidFill>
                <a:latin typeface="Times New Roman" panose="02020603050405020304" pitchFamily="18" charset="0"/>
                <a:cs typeface="Times New Roman" panose="02020603050405020304" pitchFamily="18" charset="0"/>
              </a:rPr>
              <a:t>laboratorio del </a:t>
            </a:r>
            <a:r>
              <a:rPr lang="es-ES" sz="1600" b="1" dirty="0" smtClean="0">
                <a:solidFill>
                  <a:schemeClr val="tx1"/>
                </a:solidFill>
                <a:latin typeface="Times New Roman" panose="02020603050405020304" pitchFamily="18" charset="0"/>
                <a:cs typeface="Times New Roman" panose="02020603050405020304" pitchFamily="18" charset="0"/>
              </a:rPr>
              <a:t>IASA-I</a:t>
            </a:r>
            <a:endParaRPr lang="es-ES" sz="1600" b="1" dirty="0">
              <a:solidFill>
                <a:schemeClr val="tx1"/>
              </a:solidFill>
              <a:latin typeface="Times New Roman" panose="02020603050405020304" pitchFamily="18" charset="0"/>
              <a:cs typeface="Times New Roman" panose="02020603050405020304" pitchFamily="18" charset="0"/>
            </a:endParaRPr>
          </a:p>
        </p:txBody>
      </p:sp>
      <p:sp>
        <p:nvSpPr>
          <p:cNvPr id="8" name="Rectángulo redondeado 7"/>
          <p:cNvSpPr/>
          <p:nvPr/>
        </p:nvSpPr>
        <p:spPr>
          <a:xfrm>
            <a:off x="3062140" y="4653136"/>
            <a:ext cx="2386038"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000000"/>
                </a:solidFill>
                <a:latin typeface="Times New Roman" panose="02020603050405020304" pitchFamily="18" charset="0"/>
                <a:cs typeface="Times New Roman" panose="02020603050405020304" pitchFamily="18" charset="0"/>
              </a:rPr>
              <a:t>DET 6000 (Digital </a:t>
            </a:r>
            <a:r>
              <a:rPr lang="es-ES" sz="1600" b="1" dirty="0" err="1">
                <a:solidFill>
                  <a:srgbClr val="000000"/>
                </a:solidFill>
                <a:latin typeface="Times New Roman" panose="02020603050405020304" pitchFamily="18" charset="0"/>
                <a:cs typeface="Times New Roman" panose="02020603050405020304" pitchFamily="18" charset="0"/>
              </a:rPr>
              <a:t>Egg</a:t>
            </a:r>
            <a:r>
              <a:rPr lang="es-ES" sz="1600" b="1" dirty="0">
                <a:solidFill>
                  <a:srgbClr val="000000"/>
                </a:solidFill>
                <a:latin typeface="Times New Roman" panose="02020603050405020304" pitchFamily="18" charset="0"/>
                <a:cs typeface="Times New Roman" panose="02020603050405020304" pitchFamily="18" charset="0"/>
              </a:rPr>
              <a:t> </a:t>
            </a:r>
            <a:r>
              <a:rPr lang="es-ES" sz="1600" b="1" dirty="0" err="1">
                <a:solidFill>
                  <a:srgbClr val="000000"/>
                </a:solidFill>
                <a:latin typeface="Times New Roman" panose="02020603050405020304" pitchFamily="18" charset="0"/>
                <a:cs typeface="Times New Roman" panose="02020603050405020304" pitchFamily="18" charset="0"/>
              </a:rPr>
              <a:t>Tester</a:t>
            </a:r>
            <a:r>
              <a:rPr lang="es-ES" sz="1600" b="1" dirty="0">
                <a:solidFill>
                  <a:srgbClr val="000000"/>
                </a:solidFill>
                <a:latin typeface="Times New Roman" panose="02020603050405020304" pitchFamily="18" charset="0"/>
                <a:cs typeface="Times New Roman" panose="02020603050405020304" pitchFamily="18" charset="0"/>
              </a:rPr>
              <a:t>) </a:t>
            </a:r>
            <a:r>
              <a:rPr lang="es-ES" sz="1600" b="1" dirty="0" smtClean="0">
                <a:solidFill>
                  <a:srgbClr val="000000"/>
                </a:solidFill>
                <a:latin typeface="Times New Roman" panose="02020603050405020304" pitchFamily="18" charset="0"/>
                <a:cs typeface="Times New Roman" panose="02020603050405020304" pitchFamily="18" charset="0"/>
              </a:rPr>
              <a:t> </a:t>
            </a:r>
            <a:r>
              <a:rPr lang="es-ES" sz="1600" b="1" dirty="0">
                <a:solidFill>
                  <a:srgbClr val="000000"/>
                </a:solidFill>
                <a:latin typeface="Times New Roman" panose="02020603050405020304" pitchFamily="18" charset="0"/>
                <a:cs typeface="Times New Roman" panose="02020603050405020304" pitchFamily="18" charset="0"/>
              </a:rPr>
              <a:t>análisis individual de cada uno de los huevos</a:t>
            </a:r>
            <a:endParaRPr lang="en-US" dirty="0"/>
          </a:p>
        </p:txBody>
      </p:sp>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l="36933" t="24800" b="25851"/>
          <a:stretch/>
        </p:blipFill>
        <p:spPr>
          <a:xfrm>
            <a:off x="3324879" y="992409"/>
            <a:ext cx="1759947" cy="2448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p:cNvPicPr>
            <a:picLocks noChangeAspect="1"/>
          </p:cNvPicPr>
          <p:nvPr/>
        </p:nvPicPr>
        <p:blipFill>
          <a:blip r:embed="rId3"/>
          <a:stretch>
            <a:fillRect/>
          </a:stretch>
        </p:blipFill>
        <p:spPr>
          <a:xfrm>
            <a:off x="6561300" y="4653136"/>
            <a:ext cx="1899132" cy="12510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n 12"/>
          <p:cNvPicPr>
            <a:picLocks noChangeAspect="1"/>
          </p:cNvPicPr>
          <p:nvPr/>
        </p:nvPicPr>
        <p:blipFill>
          <a:blip r:embed="rId4"/>
          <a:stretch>
            <a:fillRect/>
          </a:stretch>
        </p:blipFill>
        <p:spPr>
          <a:xfrm>
            <a:off x="375980" y="4653136"/>
            <a:ext cx="1775272" cy="1294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ángulo redondeado 14"/>
          <p:cNvSpPr/>
          <p:nvPr/>
        </p:nvSpPr>
        <p:spPr>
          <a:xfrm>
            <a:off x="200285" y="955122"/>
            <a:ext cx="2026568"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b="1" dirty="0">
                <a:solidFill>
                  <a:srgbClr val="000000"/>
                </a:solidFill>
                <a:latin typeface="Times New Roman" panose="02020603050405020304" pitchFamily="18" charset="0"/>
                <a:cs typeface="Times New Roman" panose="02020603050405020304" pitchFamily="18" charset="0"/>
              </a:rPr>
              <a:t>Se </a:t>
            </a:r>
            <a:r>
              <a:rPr lang="es-ES" sz="1600" b="1" dirty="0" smtClean="0">
                <a:solidFill>
                  <a:srgbClr val="000000"/>
                </a:solidFill>
                <a:latin typeface="Times New Roman" panose="02020603050405020304" pitchFamily="18" charset="0"/>
                <a:cs typeface="Times New Roman" panose="02020603050405020304" pitchFamily="18" charset="0"/>
              </a:rPr>
              <a:t>tomaron 3 cubetas de muestras por </a:t>
            </a:r>
            <a:r>
              <a:rPr lang="es-ES" sz="1600" b="1" dirty="0">
                <a:solidFill>
                  <a:srgbClr val="000000"/>
                </a:solidFill>
                <a:latin typeface="Times New Roman" panose="02020603050405020304" pitchFamily="18" charset="0"/>
                <a:cs typeface="Times New Roman" panose="02020603050405020304" pitchFamily="18" charset="0"/>
              </a:rPr>
              <a:t>galpón </a:t>
            </a:r>
            <a:r>
              <a:rPr lang="es-ES" sz="1600" b="1" dirty="0" smtClean="0">
                <a:solidFill>
                  <a:srgbClr val="000000"/>
                </a:solidFill>
                <a:latin typeface="Times New Roman" panose="02020603050405020304" pitchFamily="18" charset="0"/>
                <a:cs typeface="Times New Roman" panose="02020603050405020304" pitchFamily="18" charset="0"/>
              </a:rPr>
              <a:t>en las semanas 42</a:t>
            </a:r>
            <a:r>
              <a:rPr lang="es-ES" sz="1600" b="1" dirty="0">
                <a:solidFill>
                  <a:srgbClr val="000000"/>
                </a:solidFill>
                <a:latin typeface="Times New Roman" panose="02020603050405020304" pitchFamily="18" charset="0"/>
                <a:cs typeface="Times New Roman" panose="02020603050405020304" pitchFamily="18" charset="0"/>
              </a:rPr>
              <a:t>, 59 </a:t>
            </a:r>
            <a:r>
              <a:rPr lang="es-ES" sz="1600" b="1" dirty="0" smtClean="0">
                <a:solidFill>
                  <a:srgbClr val="000000"/>
                </a:solidFill>
                <a:latin typeface="Times New Roman" panose="02020603050405020304" pitchFamily="18" charset="0"/>
                <a:cs typeface="Times New Roman" panose="02020603050405020304" pitchFamily="18" charset="0"/>
              </a:rPr>
              <a:t>y </a:t>
            </a:r>
            <a:r>
              <a:rPr lang="es-ES" sz="1600" b="1" dirty="0">
                <a:solidFill>
                  <a:srgbClr val="000000"/>
                </a:solidFill>
                <a:latin typeface="Times New Roman" panose="02020603050405020304" pitchFamily="18" charset="0"/>
                <a:cs typeface="Times New Roman" panose="02020603050405020304" pitchFamily="18" charset="0"/>
              </a:rPr>
              <a:t>77 </a:t>
            </a:r>
            <a:r>
              <a:rPr lang="es-ES" sz="1600" b="1" dirty="0" smtClean="0">
                <a:solidFill>
                  <a:srgbClr val="000000"/>
                </a:solidFill>
                <a:latin typeface="Times New Roman" panose="02020603050405020304" pitchFamily="18" charset="0"/>
                <a:cs typeface="Times New Roman" panose="02020603050405020304" pitchFamily="18" charset="0"/>
              </a:rPr>
              <a:t> </a:t>
            </a:r>
            <a:r>
              <a:rPr lang="es-ES" sz="1600" b="1" dirty="0">
                <a:solidFill>
                  <a:srgbClr val="000000"/>
                </a:solidFill>
                <a:latin typeface="Times New Roman" panose="02020603050405020304" pitchFamily="18" charset="0"/>
                <a:cs typeface="Times New Roman" panose="02020603050405020304" pitchFamily="18" charset="0"/>
              </a:rPr>
              <a:t>de  postura.</a:t>
            </a:r>
          </a:p>
        </p:txBody>
      </p:sp>
      <p:sp>
        <p:nvSpPr>
          <p:cNvPr id="16" name="Flecha derecha 15"/>
          <p:cNvSpPr/>
          <p:nvPr/>
        </p:nvSpPr>
        <p:spPr>
          <a:xfrm>
            <a:off x="2474496" y="1639198"/>
            <a:ext cx="648072" cy="48110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n 16"/>
          <p:cNvPicPr>
            <a:picLocks noChangeAspect="1"/>
          </p:cNvPicPr>
          <p:nvPr/>
        </p:nvPicPr>
        <p:blipFill>
          <a:blip r:embed="rId5"/>
          <a:stretch>
            <a:fillRect/>
          </a:stretch>
        </p:blipFill>
        <p:spPr>
          <a:xfrm>
            <a:off x="5295148" y="1558616"/>
            <a:ext cx="676715" cy="542591"/>
          </a:xfrm>
          <a:prstGeom prst="rect">
            <a:avLst/>
          </a:prstGeom>
        </p:spPr>
      </p:pic>
      <p:pic>
        <p:nvPicPr>
          <p:cNvPr id="18" name="Imagen 17"/>
          <p:cNvPicPr>
            <a:picLocks noChangeAspect="1"/>
          </p:cNvPicPr>
          <p:nvPr/>
        </p:nvPicPr>
        <p:blipFill>
          <a:blip r:embed="rId5"/>
          <a:stretch>
            <a:fillRect/>
          </a:stretch>
        </p:blipFill>
        <p:spPr>
          <a:xfrm rot="5400000">
            <a:off x="6994422" y="2283607"/>
            <a:ext cx="676715" cy="542591"/>
          </a:xfrm>
          <a:prstGeom prst="rect">
            <a:avLst/>
          </a:prstGeom>
        </p:spPr>
      </p:pic>
      <p:pic>
        <p:nvPicPr>
          <p:cNvPr id="19" name="Imagen 18"/>
          <p:cNvPicPr>
            <a:picLocks noChangeAspect="1"/>
          </p:cNvPicPr>
          <p:nvPr/>
        </p:nvPicPr>
        <p:blipFill>
          <a:blip r:embed="rId5"/>
          <a:stretch>
            <a:fillRect/>
          </a:stretch>
        </p:blipFill>
        <p:spPr>
          <a:xfrm rot="10800000">
            <a:off x="5685028" y="4855314"/>
            <a:ext cx="676715" cy="542591"/>
          </a:xfrm>
          <a:prstGeom prst="rect">
            <a:avLst/>
          </a:prstGeom>
        </p:spPr>
      </p:pic>
      <p:pic>
        <p:nvPicPr>
          <p:cNvPr id="20" name="Imagen 19"/>
          <p:cNvPicPr>
            <a:picLocks noChangeAspect="1"/>
          </p:cNvPicPr>
          <p:nvPr/>
        </p:nvPicPr>
        <p:blipFill>
          <a:blip r:embed="rId5"/>
          <a:stretch>
            <a:fillRect/>
          </a:stretch>
        </p:blipFill>
        <p:spPr>
          <a:xfrm rot="10800000">
            <a:off x="2121817" y="4736075"/>
            <a:ext cx="676715" cy="542591"/>
          </a:xfrm>
          <a:prstGeom prst="rect">
            <a:avLst/>
          </a:prstGeom>
        </p:spPr>
      </p:pic>
    </p:spTree>
    <p:extLst>
      <p:ext uri="{BB962C8B-B14F-4D97-AF65-F5344CB8AC3E}">
        <p14:creationId xmlns:p14="http://schemas.microsoft.com/office/powerpoint/2010/main" val="335828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 y="27275"/>
            <a:ext cx="8229600" cy="490066"/>
          </a:xfrm>
        </p:spPr>
        <p:txBody>
          <a:bodyPr/>
          <a:lstStyle/>
          <a:p>
            <a:pPr algn="ctr"/>
            <a:r>
              <a:rPr lang="es-EC" sz="2800" dirty="0">
                <a:solidFill>
                  <a:srgbClr val="0070C0"/>
                </a:solidFill>
              </a:rPr>
              <a:t>METODOLOGÍA ESPECÍFICA PARA EL MANEJO DEL ENSAYO</a:t>
            </a:r>
            <a:endParaRPr lang="en-US" dirty="0"/>
          </a:p>
        </p:txBody>
      </p:sp>
      <p:pic>
        <p:nvPicPr>
          <p:cNvPr id="3" name="【NABEL】Digital Egg Tester（DET6000）Long V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718524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988840"/>
            <a:ext cx="8229600" cy="1944216"/>
          </a:xfrm>
        </p:spPr>
        <p:txBody>
          <a:bodyPr/>
          <a:lstStyle/>
          <a:p>
            <a:pPr algn="ctr"/>
            <a:r>
              <a:rPr lang="es-EC" dirty="0">
                <a:solidFill>
                  <a:srgbClr val="3399FF"/>
                </a:solidFill>
              </a:rPr>
              <a:t>RESULTADOS </a:t>
            </a:r>
            <a:br>
              <a:rPr lang="es-EC" dirty="0">
                <a:solidFill>
                  <a:srgbClr val="3399FF"/>
                </a:solidFill>
              </a:rPr>
            </a:br>
            <a:r>
              <a:rPr lang="es-EC" dirty="0">
                <a:solidFill>
                  <a:srgbClr val="3399FF"/>
                </a:solidFill>
              </a:rPr>
              <a:t>Y </a:t>
            </a:r>
            <a:br>
              <a:rPr lang="es-EC" dirty="0">
                <a:solidFill>
                  <a:srgbClr val="3399FF"/>
                </a:solidFill>
              </a:rPr>
            </a:br>
            <a:r>
              <a:rPr lang="es-EC" dirty="0">
                <a:solidFill>
                  <a:srgbClr val="3399FF"/>
                </a:solidFill>
              </a:rPr>
              <a:t>DISCUSIÓN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260648"/>
            <a:ext cx="8229600" cy="720080"/>
          </a:xfrm>
        </p:spPr>
        <p:txBody>
          <a:bodyPr/>
          <a:lstStyle/>
          <a:p>
            <a:pPr algn="l"/>
            <a:r>
              <a:rPr lang="es-EC" sz="2400" dirty="0" smtClean="0">
                <a:solidFill>
                  <a:srgbClr val="0070C0"/>
                </a:solidFill>
              </a:rPr>
              <a:t>RESULTADOS DE CALIDAD DEL HUEVO COMERCIAL DE  ACUERDO A LA NORMA INEN1973-2011.</a:t>
            </a:r>
            <a:endParaRPr lang="es-EC" sz="2400" dirty="0">
              <a:solidFill>
                <a:srgbClr val="0070C0"/>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1691680" y="3140875"/>
            <a:ext cx="162018" cy="16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059" y="476672"/>
            <a:ext cx="7181349" cy="340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353" y="4725144"/>
            <a:ext cx="5626100"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animEffect transition="in" filter="fade">
                                      <p:cBhvr>
                                        <p:cTn id="9"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562074"/>
          </a:xfrm>
        </p:spPr>
        <p:txBody>
          <a:bodyPr/>
          <a:lstStyle/>
          <a:p>
            <a:r>
              <a:rPr lang="es-EC" sz="2800" dirty="0">
                <a:solidFill>
                  <a:srgbClr val="0070C0"/>
                </a:solidFill>
                <a:effectLst/>
              </a:rPr>
              <a:t>Resultados del Análisis del huevo comercial de Gallinas Lohman Brown de 42 y 49 semanas</a:t>
            </a:r>
            <a:r>
              <a:rPr lang="es-EC" dirty="0">
                <a:solidFill>
                  <a:srgbClr val="0070C0"/>
                </a:solidFill>
                <a:effectLst/>
              </a:rPr>
              <a:t>.</a:t>
            </a:r>
            <a:br>
              <a:rPr lang="es-EC" dirty="0">
                <a:solidFill>
                  <a:srgbClr val="0070C0"/>
                </a:solidFill>
                <a:effectLst/>
              </a:rPr>
            </a:b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13020004"/>
              </p:ext>
            </p:extLst>
          </p:nvPr>
        </p:nvGraphicFramePr>
        <p:xfrm>
          <a:off x="107504" y="1628800"/>
          <a:ext cx="8928992" cy="3960444"/>
        </p:xfrm>
        <a:graphic>
          <a:graphicData uri="http://schemas.openxmlformats.org/drawingml/2006/table">
            <a:tbl>
              <a:tblPr firstRow="1" firstCol="1" bandRow="1"/>
              <a:tblGrid>
                <a:gridCol w="1045298"/>
                <a:gridCol w="2412977"/>
                <a:gridCol w="781531"/>
                <a:gridCol w="781531"/>
                <a:gridCol w="781531"/>
                <a:gridCol w="781531"/>
                <a:gridCol w="781531"/>
                <a:gridCol w="781531"/>
                <a:gridCol w="781531"/>
              </a:tblGrid>
              <a:tr h="574147">
                <a:tc>
                  <a:txBody>
                    <a:bodyPr/>
                    <a:lstStyle/>
                    <a:p>
                      <a:pPr algn="ctr" rtl="0" fontAlgn="ctr"/>
                      <a:r>
                        <a:rPr lang="es-EC" sz="1300" b="1" i="0" u="none" strike="noStrike" dirty="0">
                          <a:solidFill>
                            <a:srgbClr val="FFFFFF"/>
                          </a:solidFill>
                          <a:effectLst/>
                          <a:latin typeface="Arial" panose="020B0604020202020204" pitchFamily="34" charset="0"/>
                        </a:rPr>
                        <a:t>SEMANA</a:t>
                      </a:r>
                    </a:p>
                  </a:txBody>
                  <a:tcPr marL="9011" marR="9011" marT="9011" marB="0" anchor="ctr">
                    <a:lnL w="6350" cap="flat" cmpd="sng" algn="ctr">
                      <a:solidFill>
                        <a:srgbClr val="E58656"/>
                      </a:solidFill>
                      <a:prstDash val="solid"/>
                      <a:round/>
                      <a:headEnd type="none" w="med" len="med"/>
                      <a:tailEnd type="none" w="med" len="med"/>
                    </a:lnL>
                    <a:lnR>
                      <a:noFill/>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c>
                  <a:txBody>
                    <a:bodyPr/>
                    <a:lstStyle/>
                    <a:p>
                      <a:pPr algn="ctr" rtl="0" fontAlgn="ctr"/>
                      <a:r>
                        <a:rPr lang="es-EC" sz="1300" b="1" i="0" u="none" strike="noStrike" dirty="0">
                          <a:solidFill>
                            <a:srgbClr val="FFFFFF"/>
                          </a:solidFill>
                          <a:effectLst/>
                          <a:latin typeface="Arial" panose="020B0604020202020204" pitchFamily="34" charset="0"/>
                        </a:rPr>
                        <a:t>    VARIABLE     </a:t>
                      </a:r>
                    </a:p>
                  </a:txBody>
                  <a:tcPr marL="9011" marR="9011" marT="9011" marB="0" anchor="ctr">
                    <a:lnL>
                      <a:noFill/>
                    </a:lnL>
                    <a:lnR>
                      <a:noFill/>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c>
                  <a:txBody>
                    <a:bodyPr/>
                    <a:lstStyle/>
                    <a:p>
                      <a:pPr algn="ctr" rtl="0" fontAlgn="ctr"/>
                      <a:r>
                        <a:rPr lang="es-EC" sz="1300" b="1" i="0" u="none" strike="noStrike">
                          <a:solidFill>
                            <a:srgbClr val="FFFFFF"/>
                          </a:solidFill>
                          <a:effectLst/>
                          <a:latin typeface="Arial" panose="020B0604020202020204" pitchFamily="34" charset="0"/>
                        </a:rPr>
                        <a:t>n </a:t>
                      </a:r>
                    </a:p>
                  </a:txBody>
                  <a:tcPr marL="9011" marR="9011" marT="9011" marB="0" anchor="ctr">
                    <a:lnL>
                      <a:noFill/>
                    </a:lnL>
                    <a:lnR>
                      <a:noFill/>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c>
                  <a:txBody>
                    <a:bodyPr/>
                    <a:lstStyle/>
                    <a:p>
                      <a:pPr algn="ctr" rtl="0" fontAlgn="ctr"/>
                      <a:r>
                        <a:rPr lang="es-EC" sz="1300" b="1" i="0" u="none" strike="noStrike">
                          <a:solidFill>
                            <a:srgbClr val="FFFFFF"/>
                          </a:solidFill>
                          <a:effectLst/>
                          <a:latin typeface="Arial" panose="020B0604020202020204" pitchFamily="34" charset="0"/>
                        </a:rPr>
                        <a:t>Media</a:t>
                      </a:r>
                    </a:p>
                  </a:txBody>
                  <a:tcPr marL="9011" marR="9011" marT="9011" marB="0" anchor="ctr">
                    <a:lnL>
                      <a:noFill/>
                    </a:lnL>
                    <a:lnR>
                      <a:noFill/>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c>
                  <a:txBody>
                    <a:bodyPr/>
                    <a:lstStyle/>
                    <a:p>
                      <a:pPr algn="ctr" rtl="0" fontAlgn="ctr"/>
                      <a:r>
                        <a:rPr lang="es-EC" sz="1300" b="1" i="0" u="none" strike="noStrike" dirty="0">
                          <a:solidFill>
                            <a:srgbClr val="FFFFFF"/>
                          </a:solidFill>
                          <a:effectLst/>
                          <a:latin typeface="Arial" panose="020B0604020202020204" pitchFamily="34" charset="0"/>
                        </a:rPr>
                        <a:t>D.E.</a:t>
                      </a:r>
                    </a:p>
                  </a:txBody>
                  <a:tcPr marL="9011" marR="9011" marT="9011" marB="0" anchor="ctr">
                    <a:lnL>
                      <a:noFill/>
                    </a:lnL>
                    <a:lnR>
                      <a:noFill/>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c>
                  <a:txBody>
                    <a:bodyPr/>
                    <a:lstStyle/>
                    <a:p>
                      <a:pPr algn="ctr" rtl="0" fontAlgn="ctr"/>
                      <a:r>
                        <a:rPr lang="es-EC" sz="1300" b="1" i="0" u="none" strike="noStrike">
                          <a:solidFill>
                            <a:srgbClr val="FFFFFF"/>
                          </a:solidFill>
                          <a:effectLst/>
                          <a:latin typeface="Arial" panose="020B0604020202020204" pitchFamily="34" charset="0"/>
                        </a:rPr>
                        <a:t>Var(n-1)</a:t>
                      </a:r>
                    </a:p>
                  </a:txBody>
                  <a:tcPr marL="9011" marR="9011" marT="9011" marB="0" anchor="ctr">
                    <a:lnL>
                      <a:noFill/>
                    </a:lnL>
                    <a:lnR>
                      <a:noFill/>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c>
                  <a:txBody>
                    <a:bodyPr/>
                    <a:lstStyle/>
                    <a:p>
                      <a:pPr algn="ctr" rtl="0" fontAlgn="ctr"/>
                      <a:r>
                        <a:rPr lang="es-EC" sz="1300" b="1" i="0" u="none" strike="noStrike">
                          <a:solidFill>
                            <a:srgbClr val="FFFFFF"/>
                          </a:solidFill>
                          <a:effectLst/>
                          <a:latin typeface="Arial" panose="020B0604020202020204" pitchFamily="34" charset="0"/>
                        </a:rPr>
                        <a:t> </a:t>
                      </a:r>
                      <a:r>
                        <a:rPr lang="es-EC" sz="1300" b="1" i="0" u="none" strike="noStrike">
                          <a:solidFill>
                            <a:srgbClr val="000000"/>
                          </a:solidFill>
                          <a:effectLst/>
                          <a:latin typeface="Arial" panose="020B0604020202020204" pitchFamily="34" charset="0"/>
                        </a:rPr>
                        <a:t>CV %</a:t>
                      </a:r>
                      <a:r>
                        <a:rPr lang="es-EC" sz="1300" b="1" i="0" u="none" strike="noStrike">
                          <a:solidFill>
                            <a:srgbClr val="FFFFFF"/>
                          </a:solidFill>
                          <a:effectLst/>
                          <a:latin typeface="Arial" panose="020B0604020202020204" pitchFamily="34" charset="0"/>
                        </a:rPr>
                        <a:t> </a:t>
                      </a:r>
                    </a:p>
                  </a:txBody>
                  <a:tcPr marL="9011" marR="9011" marT="9011" marB="0" anchor="ctr">
                    <a:lnL>
                      <a:noFill/>
                    </a:lnL>
                    <a:lnR>
                      <a:noFill/>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c>
                  <a:txBody>
                    <a:bodyPr/>
                    <a:lstStyle/>
                    <a:p>
                      <a:pPr algn="ctr" rtl="0" fontAlgn="ctr"/>
                      <a:r>
                        <a:rPr lang="es-EC" sz="1300" b="1" i="0" u="none" strike="noStrike">
                          <a:solidFill>
                            <a:srgbClr val="FFFFFF"/>
                          </a:solidFill>
                          <a:effectLst/>
                          <a:latin typeface="Arial" panose="020B0604020202020204" pitchFamily="34" charset="0"/>
                        </a:rPr>
                        <a:t> Mín </a:t>
                      </a:r>
                    </a:p>
                  </a:txBody>
                  <a:tcPr marL="9011" marR="9011" marT="9011" marB="0" anchor="ctr">
                    <a:lnL>
                      <a:noFill/>
                    </a:lnL>
                    <a:lnR>
                      <a:noFill/>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c>
                  <a:txBody>
                    <a:bodyPr/>
                    <a:lstStyle/>
                    <a:p>
                      <a:pPr algn="ctr" rtl="0" fontAlgn="ctr"/>
                      <a:r>
                        <a:rPr lang="es-EC" sz="1300" b="1" i="0" u="none" strike="noStrike">
                          <a:solidFill>
                            <a:srgbClr val="FFFFFF"/>
                          </a:solidFill>
                          <a:effectLst/>
                          <a:latin typeface="Arial" panose="020B0604020202020204" pitchFamily="34" charset="0"/>
                        </a:rPr>
                        <a:t> Máx  </a:t>
                      </a:r>
                    </a:p>
                  </a:txBody>
                  <a:tcPr marL="9011" marR="9011" marT="9011" marB="0" anchor="ctr">
                    <a:lnL>
                      <a:noFill/>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r>
              <a:tr h="292932">
                <a:tc>
                  <a:txBody>
                    <a:bodyPr/>
                    <a:lstStyle/>
                    <a:p>
                      <a:pPr algn="ctr" rtl="0" fontAlgn="ctr"/>
                      <a:r>
                        <a:rPr lang="es-EC" sz="1300" b="1" i="0" u="none" strike="noStrike">
                          <a:solidFill>
                            <a:srgbClr val="000000"/>
                          </a:solidFill>
                          <a:effectLst/>
                          <a:latin typeface="Arial" panose="020B0604020202020204" pitchFamily="34" charset="0"/>
                        </a:rPr>
                        <a:t>42</a:t>
                      </a:r>
                    </a:p>
                  </a:txBody>
                  <a:tcPr marL="9011" marR="9011" marT="9011"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6DAD2"/>
                    </a:solidFill>
                  </a:tcPr>
                </a:tc>
                <a:tc rowSpan="2">
                  <a:txBody>
                    <a:bodyPr/>
                    <a:lstStyle/>
                    <a:p>
                      <a:pPr algn="ctr" rtl="0" fontAlgn="ctr"/>
                      <a:r>
                        <a:rPr lang="es-EC" sz="1300" b="1" i="0" u="none" strike="noStrike">
                          <a:solidFill>
                            <a:srgbClr val="000000"/>
                          </a:solidFill>
                          <a:effectLst/>
                          <a:latin typeface="Arial" panose="020B0604020202020204" pitchFamily="34" charset="0"/>
                        </a:rPr>
                        <a:t>PESO TOTAL       </a:t>
                      </a:r>
                    </a:p>
                  </a:txBody>
                  <a:tcPr marL="9011" marR="9011" marT="9011"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90</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68,77</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4,33</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18,71</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6,29</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56,4</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79</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DAD2"/>
                    </a:solidFill>
                  </a:tcPr>
                </a:tc>
              </a:tr>
              <a:tr h="281215">
                <a:tc>
                  <a:txBody>
                    <a:bodyPr/>
                    <a:lstStyle/>
                    <a:p>
                      <a:pPr algn="ctr" rtl="0" fontAlgn="ctr"/>
                      <a:r>
                        <a:rPr lang="es-EC" sz="1300" b="1" i="0" u="none" strike="noStrike">
                          <a:solidFill>
                            <a:srgbClr val="000000"/>
                          </a:solidFill>
                          <a:effectLst/>
                          <a:latin typeface="Arial" panose="020B0604020202020204" pitchFamily="34" charset="0"/>
                        </a:rPr>
                        <a:t>49</a:t>
                      </a:r>
                    </a:p>
                  </a:txBody>
                  <a:tcPr marL="9011" marR="9011" marT="9011"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vMerge="1">
                  <a:txBody>
                    <a:bodyPr/>
                    <a:lstStyle/>
                    <a:p>
                      <a:endParaRPr lang="en-US"/>
                    </a:p>
                  </a:txBody>
                  <a:tcPr/>
                </a:tc>
                <a:tc>
                  <a:txBody>
                    <a:bodyPr/>
                    <a:lstStyle/>
                    <a:p>
                      <a:pPr algn="ctr" rtl="0" fontAlgn="ctr"/>
                      <a:r>
                        <a:rPr lang="es-EC" sz="1300" b="1" i="0" u="none" strike="noStrike">
                          <a:solidFill>
                            <a:srgbClr val="000000"/>
                          </a:solidFill>
                          <a:effectLst/>
                          <a:latin typeface="Arial" panose="020B0604020202020204" pitchFamily="34" charset="0"/>
                        </a:rPr>
                        <a:t>90</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70,48</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4,64</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21,5</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6,58</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62</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85</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r>
              <a:tr h="281215">
                <a:tc>
                  <a:txBody>
                    <a:bodyPr/>
                    <a:lstStyle/>
                    <a:p>
                      <a:pPr algn="ctr" rtl="0" fontAlgn="ctr"/>
                      <a:r>
                        <a:rPr lang="es-EC" sz="1300" b="1" i="0" u="none" strike="noStrike">
                          <a:solidFill>
                            <a:srgbClr val="000000"/>
                          </a:solidFill>
                          <a:effectLst/>
                          <a:latin typeface="Arial" panose="020B0604020202020204" pitchFamily="34" charset="0"/>
                        </a:rPr>
                        <a:t>42</a:t>
                      </a:r>
                    </a:p>
                  </a:txBody>
                  <a:tcPr marL="9011" marR="9011" marT="9011"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rowSpan="2">
                  <a:txBody>
                    <a:bodyPr/>
                    <a:lstStyle/>
                    <a:p>
                      <a:pPr algn="ctr" rtl="0" fontAlgn="ctr"/>
                      <a:r>
                        <a:rPr lang="es-EC" sz="1300" b="1" i="0" u="none" strike="noStrike">
                          <a:solidFill>
                            <a:srgbClr val="000000"/>
                          </a:solidFill>
                          <a:effectLst/>
                          <a:latin typeface="Arial" panose="020B0604020202020204" pitchFamily="34" charset="0"/>
                        </a:rPr>
                        <a:t>ALBUMINA         </a:t>
                      </a:r>
                    </a:p>
                  </a:txBody>
                  <a:tcPr marL="9011" marR="9011" marT="9011"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90</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7,36</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1,21</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1,47</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FF0000"/>
                          </a:solidFill>
                          <a:effectLst/>
                          <a:latin typeface="Arial" panose="020B0604020202020204" pitchFamily="34" charset="0"/>
                        </a:rPr>
                        <a:t>16,45</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3,8</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10,4</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r>
              <a:tr h="281215">
                <a:tc>
                  <a:txBody>
                    <a:bodyPr/>
                    <a:lstStyle/>
                    <a:p>
                      <a:pPr algn="ctr" rtl="0" fontAlgn="ctr"/>
                      <a:r>
                        <a:rPr lang="es-EC" sz="1300" b="1" i="0" u="none" strike="noStrike">
                          <a:solidFill>
                            <a:srgbClr val="000000"/>
                          </a:solidFill>
                          <a:effectLst/>
                          <a:latin typeface="Arial" panose="020B0604020202020204" pitchFamily="34" charset="0"/>
                        </a:rPr>
                        <a:t>49</a:t>
                      </a:r>
                    </a:p>
                  </a:txBody>
                  <a:tcPr marL="9011" marR="9011" marT="9011"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vMerge="1">
                  <a:txBody>
                    <a:bodyPr/>
                    <a:lstStyle/>
                    <a:p>
                      <a:endParaRPr lang="en-US"/>
                    </a:p>
                  </a:txBody>
                  <a:tcPr/>
                </a:tc>
                <a:tc>
                  <a:txBody>
                    <a:bodyPr/>
                    <a:lstStyle/>
                    <a:p>
                      <a:pPr algn="ctr" rtl="0" fontAlgn="ctr"/>
                      <a:r>
                        <a:rPr lang="es-EC" sz="1300" b="1" i="0" u="none" strike="noStrike">
                          <a:solidFill>
                            <a:srgbClr val="000000"/>
                          </a:solidFill>
                          <a:effectLst/>
                          <a:latin typeface="Arial" panose="020B0604020202020204" pitchFamily="34" charset="0"/>
                        </a:rPr>
                        <a:t>90</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7,75</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0,74</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0,55</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2060"/>
                          </a:solidFill>
                          <a:effectLst/>
                          <a:latin typeface="Arial" panose="020B0604020202020204" pitchFamily="34" charset="0"/>
                        </a:rPr>
                        <a:t>9,6</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5,6</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10</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r>
              <a:tr h="281215">
                <a:tc>
                  <a:txBody>
                    <a:bodyPr/>
                    <a:lstStyle/>
                    <a:p>
                      <a:pPr algn="ctr" rtl="0" fontAlgn="ctr"/>
                      <a:r>
                        <a:rPr lang="es-EC" sz="1300" b="1" i="0" u="none" strike="noStrike">
                          <a:solidFill>
                            <a:srgbClr val="000000"/>
                          </a:solidFill>
                          <a:effectLst/>
                          <a:latin typeface="Arial" panose="020B0604020202020204" pitchFamily="34" charset="0"/>
                        </a:rPr>
                        <a:t>42</a:t>
                      </a:r>
                    </a:p>
                  </a:txBody>
                  <a:tcPr marL="9011" marR="9011" marT="9011"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rowSpan="2">
                  <a:txBody>
                    <a:bodyPr/>
                    <a:lstStyle/>
                    <a:p>
                      <a:pPr algn="ctr" rtl="0" fontAlgn="ctr"/>
                      <a:r>
                        <a:rPr lang="es-EC" sz="1300" b="1" i="0" u="none" strike="noStrike">
                          <a:solidFill>
                            <a:srgbClr val="000000"/>
                          </a:solidFill>
                          <a:effectLst/>
                          <a:latin typeface="Arial" panose="020B0604020202020204" pitchFamily="34" charset="0"/>
                        </a:rPr>
                        <a:t>COLOR YEMA       </a:t>
                      </a:r>
                    </a:p>
                  </a:txBody>
                  <a:tcPr marL="9011" marR="9011" marT="9011"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90</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10,16</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0,55</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0,3</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5,4</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8,3</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11,3</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r>
              <a:tr h="281215">
                <a:tc>
                  <a:txBody>
                    <a:bodyPr/>
                    <a:lstStyle/>
                    <a:p>
                      <a:pPr algn="ctr" rtl="0" fontAlgn="ctr"/>
                      <a:r>
                        <a:rPr lang="es-EC" sz="1300" b="1" i="0" u="none" strike="noStrike">
                          <a:solidFill>
                            <a:srgbClr val="000000"/>
                          </a:solidFill>
                          <a:effectLst/>
                          <a:latin typeface="Arial" panose="020B0604020202020204" pitchFamily="34" charset="0"/>
                        </a:rPr>
                        <a:t>49</a:t>
                      </a:r>
                    </a:p>
                  </a:txBody>
                  <a:tcPr marL="9011" marR="9011" marT="9011"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vMerge="1">
                  <a:txBody>
                    <a:bodyPr/>
                    <a:lstStyle/>
                    <a:p>
                      <a:endParaRPr lang="en-US"/>
                    </a:p>
                  </a:txBody>
                  <a:tcPr/>
                </a:tc>
                <a:tc>
                  <a:txBody>
                    <a:bodyPr/>
                    <a:lstStyle/>
                    <a:p>
                      <a:pPr algn="ctr" rtl="0" fontAlgn="ctr"/>
                      <a:r>
                        <a:rPr lang="es-EC" sz="1300" b="1" i="0" u="none" strike="noStrike">
                          <a:solidFill>
                            <a:srgbClr val="000000"/>
                          </a:solidFill>
                          <a:effectLst/>
                          <a:latin typeface="Arial" panose="020B0604020202020204" pitchFamily="34" charset="0"/>
                        </a:rPr>
                        <a:t>90</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10,22</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0,54</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0,29</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5,25</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8,4</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11,3</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r>
              <a:tr h="281215">
                <a:tc>
                  <a:txBody>
                    <a:bodyPr/>
                    <a:lstStyle/>
                    <a:p>
                      <a:pPr algn="ctr" rtl="0" fontAlgn="ctr"/>
                      <a:r>
                        <a:rPr lang="es-EC" sz="1300" b="1" i="0" u="none" strike="noStrike">
                          <a:solidFill>
                            <a:srgbClr val="000000"/>
                          </a:solidFill>
                          <a:effectLst/>
                          <a:latin typeface="Arial" panose="020B0604020202020204" pitchFamily="34" charset="0"/>
                        </a:rPr>
                        <a:t>42</a:t>
                      </a:r>
                    </a:p>
                  </a:txBody>
                  <a:tcPr marL="9011" marR="9011" marT="9011"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rowSpan="2">
                  <a:txBody>
                    <a:bodyPr/>
                    <a:lstStyle/>
                    <a:p>
                      <a:pPr algn="ctr" rtl="0" fontAlgn="ctr"/>
                      <a:r>
                        <a:rPr lang="es-EC" sz="1300" b="1" i="0" u="none" strike="noStrike">
                          <a:solidFill>
                            <a:srgbClr val="000000"/>
                          </a:solidFill>
                          <a:effectLst/>
                          <a:latin typeface="Arial" panose="020B0604020202020204" pitchFamily="34" charset="0"/>
                        </a:rPr>
                        <a:t>UNIDADES HAUGH   </a:t>
                      </a:r>
                    </a:p>
                  </a:txBody>
                  <a:tcPr marL="9011" marR="9011" marT="9011"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90</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82,67</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8,39</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70,38</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FF0000"/>
                          </a:solidFill>
                          <a:effectLst/>
                          <a:latin typeface="Arial" panose="020B0604020202020204" pitchFamily="34" charset="0"/>
                        </a:rPr>
                        <a:t>10,15</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50,6</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100,2</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r>
              <a:tr h="281215">
                <a:tc>
                  <a:txBody>
                    <a:bodyPr/>
                    <a:lstStyle/>
                    <a:p>
                      <a:pPr algn="ctr" rtl="0" fontAlgn="ctr"/>
                      <a:r>
                        <a:rPr lang="es-EC" sz="1300" b="1" i="0" u="none" strike="noStrike">
                          <a:solidFill>
                            <a:srgbClr val="000000"/>
                          </a:solidFill>
                          <a:effectLst/>
                          <a:latin typeface="Arial" panose="020B0604020202020204" pitchFamily="34" charset="0"/>
                        </a:rPr>
                        <a:t>49</a:t>
                      </a:r>
                    </a:p>
                  </a:txBody>
                  <a:tcPr marL="9011" marR="9011" marT="9011"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vMerge="1">
                  <a:txBody>
                    <a:bodyPr/>
                    <a:lstStyle/>
                    <a:p>
                      <a:endParaRPr lang="en-US"/>
                    </a:p>
                  </a:txBody>
                  <a:tcPr/>
                </a:tc>
                <a:tc>
                  <a:txBody>
                    <a:bodyPr/>
                    <a:lstStyle/>
                    <a:p>
                      <a:pPr algn="ctr" rtl="0" fontAlgn="ctr"/>
                      <a:r>
                        <a:rPr lang="es-EC" sz="1300" b="1" i="0" u="none" strike="noStrike">
                          <a:solidFill>
                            <a:srgbClr val="000000"/>
                          </a:solidFill>
                          <a:effectLst/>
                          <a:latin typeface="Arial" panose="020B0604020202020204" pitchFamily="34" charset="0"/>
                        </a:rPr>
                        <a:t>90</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82,89</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8,49</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72</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2060"/>
                          </a:solidFill>
                          <a:effectLst/>
                          <a:latin typeface="Arial" panose="020B0604020202020204" pitchFamily="34" charset="0"/>
                        </a:rPr>
                        <a:t>10,04</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23,1</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97,7</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r>
              <a:tr h="281215">
                <a:tc>
                  <a:txBody>
                    <a:bodyPr/>
                    <a:lstStyle/>
                    <a:p>
                      <a:pPr algn="ctr" rtl="0" fontAlgn="ctr"/>
                      <a:r>
                        <a:rPr lang="es-EC" sz="1300" b="1" i="0" u="none" strike="noStrike">
                          <a:solidFill>
                            <a:srgbClr val="000000"/>
                          </a:solidFill>
                          <a:effectLst/>
                          <a:latin typeface="Arial" panose="020B0604020202020204" pitchFamily="34" charset="0"/>
                        </a:rPr>
                        <a:t>42</a:t>
                      </a:r>
                    </a:p>
                  </a:txBody>
                  <a:tcPr marL="9011" marR="9011" marT="9011"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rowSpan="2">
                  <a:txBody>
                    <a:bodyPr/>
                    <a:lstStyle/>
                    <a:p>
                      <a:pPr algn="ctr" rtl="0" fontAlgn="ctr"/>
                      <a:r>
                        <a:rPr lang="es-EC" sz="1300" b="1" i="0" u="none" strike="noStrike">
                          <a:solidFill>
                            <a:srgbClr val="000000"/>
                          </a:solidFill>
                          <a:effectLst/>
                          <a:latin typeface="Arial" panose="020B0604020202020204" pitchFamily="34" charset="0"/>
                        </a:rPr>
                        <a:t>DUREZA           </a:t>
                      </a:r>
                    </a:p>
                  </a:txBody>
                  <a:tcPr marL="9011" marR="9011" marT="9011"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90</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4,8</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1,01</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1,02</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FF0000"/>
                          </a:solidFill>
                          <a:effectLst/>
                          <a:latin typeface="Arial" panose="020B0604020202020204" pitchFamily="34" charset="0"/>
                        </a:rPr>
                        <a:t>21,01</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1,39</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6,93</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r>
              <a:tr h="281215">
                <a:tc>
                  <a:txBody>
                    <a:bodyPr/>
                    <a:lstStyle/>
                    <a:p>
                      <a:pPr algn="ctr" rtl="0" fontAlgn="ctr"/>
                      <a:r>
                        <a:rPr lang="es-EC" sz="1300" b="1" i="0" u="none" strike="noStrike">
                          <a:solidFill>
                            <a:srgbClr val="000000"/>
                          </a:solidFill>
                          <a:effectLst/>
                          <a:latin typeface="Arial" panose="020B0604020202020204" pitchFamily="34" charset="0"/>
                        </a:rPr>
                        <a:t>49</a:t>
                      </a:r>
                    </a:p>
                  </a:txBody>
                  <a:tcPr marL="9011" marR="9011" marT="9011"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vMerge="1">
                  <a:txBody>
                    <a:bodyPr/>
                    <a:lstStyle/>
                    <a:p>
                      <a:endParaRPr lang="en-US"/>
                    </a:p>
                  </a:txBody>
                  <a:tcPr/>
                </a:tc>
                <a:tc>
                  <a:txBody>
                    <a:bodyPr/>
                    <a:lstStyle/>
                    <a:p>
                      <a:pPr algn="ctr" rtl="0" fontAlgn="ctr"/>
                      <a:r>
                        <a:rPr lang="es-EC" sz="1300" b="1" i="0" u="none" strike="noStrike">
                          <a:solidFill>
                            <a:srgbClr val="000000"/>
                          </a:solidFill>
                          <a:effectLst/>
                          <a:latin typeface="Arial" panose="020B0604020202020204" pitchFamily="34" charset="0"/>
                        </a:rPr>
                        <a:t>90</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5,15</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0,55</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0,3</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2060"/>
                          </a:solidFill>
                          <a:effectLst/>
                          <a:latin typeface="Arial" panose="020B0604020202020204" pitchFamily="34" charset="0"/>
                        </a:rPr>
                        <a:t>10,69</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3,82</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300" b="1" i="0" u="none" strike="noStrike">
                          <a:solidFill>
                            <a:srgbClr val="000000"/>
                          </a:solidFill>
                          <a:effectLst/>
                          <a:latin typeface="Arial" panose="020B0604020202020204" pitchFamily="34" charset="0"/>
                        </a:rPr>
                        <a:t>6,42</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r>
              <a:tr h="281215">
                <a:tc>
                  <a:txBody>
                    <a:bodyPr/>
                    <a:lstStyle/>
                    <a:p>
                      <a:pPr algn="ctr" rtl="0" fontAlgn="ctr"/>
                      <a:r>
                        <a:rPr lang="es-EC" sz="1300" b="1" i="0" u="none" strike="noStrike">
                          <a:solidFill>
                            <a:srgbClr val="000000"/>
                          </a:solidFill>
                          <a:effectLst/>
                          <a:latin typeface="Arial" panose="020B0604020202020204" pitchFamily="34" charset="0"/>
                        </a:rPr>
                        <a:t>42</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E58656"/>
                      </a:solidFill>
                      <a:prstDash val="solid"/>
                      <a:round/>
                      <a:headEnd type="none" w="med" len="med"/>
                      <a:tailEnd type="none" w="med" len="med"/>
                    </a:lnB>
                    <a:solidFill>
                      <a:srgbClr val="F6DAD2"/>
                    </a:solidFill>
                  </a:tcPr>
                </a:tc>
                <a:tc rowSpan="2">
                  <a:txBody>
                    <a:bodyPr/>
                    <a:lstStyle/>
                    <a:p>
                      <a:pPr algn="ctr" rtl="0" fontAlgn="ctr"/>
                      <a:r>
                        <a:rPr lang="es-EC" sz="1300" b="1" i="0" u="none" strike="noStrike">
                          <a:solidFill>
                            <a:srgbClr val="000000"/>
                          </a:solidFill>
                          <a:effectLst/>
                          <a:latin typeface="Arial" panose="020B0604020202020204" pitchFamily="34" charset="0"/>
                        </a:rPr>
                        <a:t>GROSOR DE CÁSCARA</a:t>
                      </a:r>
                    </a:p>
                  </a:txBody>
                  <a:tcPr marL="9011" marR="9011" marT="9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90</a:t>
                      </a:r>
                    </a:p>
                  </a:txBody>
                  <a:tcPr marL="9011" marR="9011" marT="9011" marB="0" anchor="ctr">
                    <a:lnL w="6350" cap="flat" cmpd="sng" algn="ctr">
                      <a:solidFill>
                        <a:srgbClr val="000000"/>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0,37</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0,03</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0</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8,88</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0,3</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300" b="1" i="0" u="none" strike="noStrike">
                          <a:solidFill>
                            <a:srgbClr val="000000"/>
                          </a:solidFill>
                          <a:effectLst/>
                          <a:latin typeface="Arial" panose="020B0604020202020204" pitchFamily="34" charset="0"/>
                        </a:rPr>
                        <a:t>0,56</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r>
              <a:tr h="281215">
                <a:tc>
                  <a:txBody>
                    <a:bodyPr/>
                    <a:lstStyle/>
                    <a:p>
                      <a:pPr algn="ctr" rtl="0" fontAlgn="ctr"/>
                      <a:r>
                        <a:rPr lang="es-EC" sz="1300" b="1" i="0" u="none" strike="noStrike">
                          <a:solidFill>
                            <a:srgbClr val="000000"/>
                          </a:solidFill>
                          <a:effectLst/>
                          <a:latin typeface="Arial" panose="020B0604020202020204" pitchFamily="34" charset="0"/>
                        </a:rPr>
                        <a:t>49</a:t>
                      </a:r>
                    </a:p>
                  </a:txBody>
                  <a:tcPr marL="9011" marR="9011" marT="9011" marB="0" anchor="ctr">
                    <a:lnL>
                      <a:noFill/>
                    </a:lnL>
                    <a:lnR w="6350" cap="flat" cmpd="sng" algn="ctr">
                      <a:solidFill>
                        <a:srgbClr val="000000"/>
                      </a:solidFill>
                      <a:prstDash val="solid"/>
                      <a:round/>
                      <a:headEnd type="none" w="med" len="med"/>
                      <a:tailEnd type="none" w="med" len="med"/>
                    </a:lnR>
                    <a:lnT w="6350" cap="flat" cmpd="sng" algn="ctr">
                      <a:solidFill>
                        <a:srgbClr val="E58656"/>
                      </a:solidFill>
                      <a:prstDash val="solid"/>
                      <a:round/>
                      <a:headEnd type="none" w="med" len="med"/>
                      <a:tailEnd type="none" w="med" len="med"/>
                    </a:lnT>
                    <a:lnB>
                      <a:noFill/>
                    </a:lnB>
                    <a:solidFill>
                      <a:srgbClr val="F6DAD2"/>
                    </a:solidFill>
                  </a:tcPr>
                </a:tc>
                <a:tc vMerge="1">
                  <a:txBody>
                    <a:bodyPr/>
                    <a:lstStyle/>
                    <a:p>
                      <a:endParaRPr lang="en-US"/>
                    </a:p>
                  </a:txBody>
                  <a:tcPr/>
                </a:tc>
                <a:tc>
                  <a:txBody>
                    <a:bodyPr/>
                    <a:lstStyle/>
                    <a:p>
                      <a:pPr algn="ctr" rtl="0" fontAlgn="ctr"/>
                      <a:r>
                        <a:rPr lang="es-EC" sz="1300" b="1" i="0" u="none" strike="noStrike">
                          <a:solidFill>
                            <a:srgbClr val="000000"/>
                          </a:solidFill>
                          <a:effectLst/>
                          <a:latin typeface="Arial" panose="020B0604020202020204" pitchFamily="34" charset="0"/>
                        </a:rPr>
                        <a:t>90</a:t>
                      </a:r>
                    </a:p>
                  </a:txBody>
                  <a:tcPr marL="9011" marR="9011" marT="9011" marB="0" anchor="ctr">
                    <a:lnL w="6350" cap="flat" cmpd="sng" algn="ctr">
                      <a:solidFill>
                        <a:srgbClr val="000000"/>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8CBAD"/>
                    </a:solidFill>
                  </a:tcPr>
                </a:tc>
                <a:tc>
                  <a:txBody>
                    <a:bodyPr/>
                    <a:lstStyle/>
                    <a:p>
                      <a:pPr algn="ctr" rtl="0" fontAlgn="ctr"/>
                      <a:r>
                        <a:rPr lang="es-EC" sz="1300" b="1" i="0" u="none" strike="noStrike" dirty="0">
                          <a:solidFill>
                            <a:srgbClr val="000000"/>
                          </a:solidFill>
                          <a:effectLst/>
                          <a:latin typeface="Arial" panose="020B0604020202020204" pitchFamily="34" charset="0"/>
                        </a:rPr>
                        <a:t>0,38</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8CBAD"/>
                    </a:solidFill>
                  </a:tcPr>
                </a:tc>
                <a:tc>
                  <a:txBody>
                    <a:bodyPr/>
                    <a:lstStyle/>
                    <a:p>
                      <a:pPr algn="ctr" rtl="0" fontAlgn="ctr"/>
                      <a:r>
                        <a:rPr lang="es-EC" sz="1300" b="1" i="0" u="none" strike="noStrike">
                          <a:solidFill>
                            <a:srgbClr val="000000"/>
                          </a:solidFill>
                          <a:effectLst/>
                          <a:latin typeface="Arial" panose="020B0604020202020204" pitchFamily="34" charset="0"/>
                        </a:rPr>
                        <a:t>0,02</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8CBAD"/>
                    </a:solidFill>
                  </a:tcPr>
                </a:tc>
                <a:tc>
                  <a:txBody>
                    <a:bodyPr/>
                    <a:lstStyle/>
                    <a:p>
                      <a:pPr algn="ctr" rtl="0" fontAlgn="ctr"/>
                      <a:r>
                        <a:rPr lang="es-EC" sz="1300" b="1" i="0" u="none" strike="noStrike">
                          <a:solidFill>
                            <a:srgbClr val="000000"/>
                          </a:solidFill>
                          <a:effectLst/>
                          <a:latin typeface="Arial" panose="020B0604020202020204" pitchFamily="34" charset="0"/>
                        </a:rPr>
                        <a:t>0</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8CBAD"/>
                    </a:solidFill>
                  </a:tcPr>
                </a:tc>
                <a:tc>
                  <a:txBody>
                    <a:bodyPr/>
                    <a:lstStyle/>
                    <a:p>
                      <a:pPr algn="ctr" rtl="0" fontAlgn="ctr"/>
                      <a:r>
                        <a:rPr lang="es-EC" sz="1300" b="1" i="0" u="none" strike="noStrike">
                          <a:solidFill>
                            <a:srgbClr val="000000"/>
                          </a:solidFill>
                          <a:effectLst/>
                          <a:latin typeface="Arial" panose="020B0604020202020204" pitchFamily="34" charset="0"/>
                        </a:rPr>
                        <a:t>4,64</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8CBAD"/>
                    </a:solidFill>
                  </a:tcPr>
                </a:tc>
                <a:tc>
                  <a:txBody>
                    <a:bodyPr/>
                    <a:lstStyle/>
                    <a:p>
                      <a:pPr algn="ctr" rtl="0" fontAlgn="ctr"/>
                      <a:r>
                        <a:rPr lang="es-EC" sz="1300" b="1" i="0" u="none" strike="noStrike">
                          <a:solidFill>
                            <a:srgbClr val="000000"/>
                          </a:solidFill>
                          <a:effectLst/>
                          <a:latin typeface="Arial" panose="020B0604020202020204" pitchFamily="34" charset="0"/>
                        </a:rPr>
                        <a:t>0,34</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8CBAD"/>
                    </a:solidFill>
                  </a:tcPr>
                </a:tc>
                <a:tc>
                  <a:txBody>
                    <a:bodyPr/>
                    <a:lstStyle/>
                    <a:p>
                      <a:pPr algn="ctr" rtl="0" fontAlgn="ctr"/>
                      <a:r>
                        <a:rPr lang="es-EC" sz="1300" b="1" i="0" u="none" strike="noStrike" dirty="0">
                          <a:solidFill>
                            <a:srgbClr val="000000"/>
                          </a:solidFill>
                          <a:effectLst/>
                          <a:latin typeface="Arial" panose="020B0604020202020204" pitchFamily="34" charset="0"/>
                        </a:rPr>
                        <a:t>0,44</a:t>
                      </a:r>
                    </a:p>
                  </a:txBody>
                  <a:tcPr marL="9011" marR="9011" marT="9011"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8CBAD"/>
                    </a:solidFill>
                  </a:tcPr>
                </a:tc>
              </a:tr>
            </a:tbl>
          </a:graphicData>
        </a:graphic>
      </p:graphicFrame>
    </p:spTree>
    <p:extLst>
      <p:ext uri="{BB962C8B-B14F-4D97-AF65-F5344CB8AC3E}">
        <p14:creationId xmlns:p14="http://schemas.microsoft.com/office/powerpoint/2010/main" val="19164367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79612" y="908720"/>
            <a:ext cx="6984776" cy="4591016"/>
          </a:xfrm>
          <a:prstGeom prst="rect">
            <a:avLst/>
          </a:prstGeom>
          <a:effectLst>
            <a:outerShdw blurRad="50800" dist="50800" dir="5400000" algn="ctr" rotWithShape="0">
              <a:srgbClr val="000000">
                <a:alpha val="50000"/>
              </a:srgbClr>
            </a:outerShdw>
          </a:effectLst>
        </p:spPr>
      </p:pic>
      <p:sp>
        <p:nvSpPr>
          <p:cNvPr id="2" name="Título 1"/>
          <p:cNvSpPr>
            <a:spLocks noGrp="1"/>
          </p:cNvSpPr>
          <p:nvPr>
            <p:ph type="title"/>
          </p:nvPr>
        </p:nvSpPr>
        <p:spPr>
          <a:xfrm>
            <a:off x="1259632" y="1346992"/>
            <a:ext cx="8229600" cy="705943"/>
          </a:xfrm>
        </p:spPr>
        <p:txBody>
          <a:bodyPr/>
          <a:lstStyle/>
          <a:p>
            <a:pPr algn="l"/>
            <a:r>
              <a:rPr lang="es-EC" dirty="0">
                <a:solidFill>
                  <a:srgbClr val="00B0F0"/>
                </a:solidFill>
              </a:rPr>
              <a:t>TEMA</a:t>
            </a:r>
          </a:p>
        </p:txBody>
      </p:sp>
      <p:sp>
        <p:nvSpPr>
          <p:cNvPr id="3" name="Marcador de contenido 2"/>
          <p:cNvSpPr>
            <a:spLocks noGrp="1"/>
          </p:cNvSpPr>
          <p:nvPr>
            <p:ph idx="1"/>
          </p:nvPr>
        </p:nvSpPr>
        <p:spPr/>
        <p:txBody>
          <a:bodyPr/>
          <a:lstStyle/>
          <a:p>
            <a:pPr marL="0" indent="0">
              <a:buNone/>
            </a:pPr>
            <a:endParaRPr lang="es-ES" b="1" dirty="0">
              <a:solidFill>
                <a:schemeClr val="tx1"/>
              </a:solidFill>
            </a:endParaRPr>
          </a:p>
          <a:p>
            <a:pPr marL="0" indent="0">
              <a:buNone/>
            </a:pPr>
            <a:endParaRPr lang="es-ES" b="1" dirty="0">
              <a:solidFill>
                <a:schemeClr val="tx1"/>
              </a:solidFill>
            </a:endParaRPr>
          </a:p>
          <a:p>
            <a:pPr marL="0" indent="0" algn="just">
              <a:buNone/>
            </a:pPr>
            <a:endParaRPr lang="es-ES" b="1" dirty="0">
              <a:solidFill>
                <a:schemeClr val="tx1"/>
              </a:solidFill>
            </a:endParaRPr>
          </a:p>
          <a:p>
            <a:endParaRPr lang="es-EC" dirty="0"/>
          </a:p>
        </p:txBody>
      </p:sp>
      <p:sp>
        <p:nvSpPr>
          <p:cNvPr id="4" name="Rectángulo 3"/>
          <p:cNvSpPr/>
          <p:nvPr/>
        </p:nvSpPr>
        <p:spPr>
          <a:xfrm>
            <a:off x="1403648" y="2853005"/>
            <a:ext cx="6336704" cy="923330"/>
          </a:xfrm>
          <a:prstGeom prst="rect">
            <a:avLst/>
          </a:prstGeom>
        </p:spPr>
        <p:txBody>
          <a:bodyPr wrap="square">
            <a:spAutoFit/>
          </a:bodyPr>
          <a:lstStyle/>
          <a:p>
            <a:pPr algn="ctr"/>
            <a:r>
              <a:rPr lang="es-EC" b="1" dirty="0">
                <a:solidFill>
                  <a:schemeClr val="bg1"/>
                </a:solidFill>
              </a:rPr>
              <a:t>VALORACIÓN DE LA CALIDAD DEL HUEVO COMERCIAL DE GALLINAS LOHMANN BROWN, EN LA GRANJA AVÍCOLA CECILITA, COTALÓ TUNGURAHUA</a:t>
            </a:r>
            <a:endParaRPr lang="es-EC"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042273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ext uri="{D42A27DB-BD31-4B8C-83A1-F6EECF244321}">
                <p14:modId xmlns:p14="http://schemas.microsoft.com/office/powerpoint/2010/main" val="2722520615"/>
              </p:ext>
            </p:extLst>
          </p:nvPr>
        </p:nvGraphicFramePr>
        <p:xfrm>
          <a:off x="323528" y="1166018"/>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44246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88640"/>
            <a:ext cx="8229600" cy="490066"/>
          </a:xfrm>
        </p:spPr>
        <p:txBody>
          <a:bodyPr/>
          <a:lstStyle/>
          <a:p>
            <a:pPr algn="l"/>
            <a:r>
              <a:rPr lang="es-EC" sz="2400" dirty="0">
                <a:solidFill>
                  <a:srgbClr val="0070C0"/>
                </a:solidFill>
                <a:effectLst/>
              </a:rPr>
              <a:t>Matriz de formulación Dietas para para Gallinas Lohman Brown de 42-50 semanas. Avícola Cecilita.</a:t>
            </a:r>
            <a:endParaRPr lang="es-EC" sz="2400" dirty="0">
              <a:solidFill>
                <a:srgbClr val="0070C0"/>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715316462"/>
              </p:ext>
            </p:extLst>
          </p:nvPr>
        </p:nvGraphicFramePr>
        <p:xfrm>
          <a:off x="179512" y="978513"/>
          <a:ext cx="4104456" cy="4754742"/>
        </p:xfrm>
        <a:graphic>
          <a:graphicData uri="http://schemas.openxmlformats.org/drawingml/2006/table">
            <a:tbl>
              <a:tblPr firstRow="1" firstCol="1" bandRow="1">
                <a:tableStyleId>{08FB837D-C827-4EFA-A057-4D05807E0F7C}</a:tableStyleId>
              </a:tblPr>
              <a:tblGrid>
                <a:gridCol w="1832346">
                  <a:extLst>
                    <a:ext uri="{9D8B030D-6E8A-4147-A177-3AD203B41FA5}">
                      <a16:colId xmlns="" xmlns:a16="http://schemas.microsoft.com/office/drawing/2014/main" val="20000"/>
                    </a:ext>
                  </a:extLst>
                </a:gridCol>
                <a:gridCol w="1026114">
                  <a:extLst>
                    <a:ext uri="{9D8B030D-6E8A-4147-A177-3AD203B41FA5}">
                      <a16:colId xmlns="" xmlns:a16="http://schemas.microsoft.com/office/drawing/2014/main" val="20001"/>
                    </a:ext>
                  </a:extLst>
                </a:gridCol>
                <a:gridCol w="1245996">
                  <a:extLst>
                    <a:ext uri="{9D8B030D-6E8A-4147-A177-3AD203B41FA5}">
                      <a16:colId xmlns="" xmlns:a16="http://schemas.microsoft.com/office/drawing/2014/main" val="20002"/>
                    </a:ext>
                  </a:extLst>
                </a:gridCol>
              </a:tblGrid>
              <a:tr h="595000">
                <a:tc>
                  <a:txBody>
                    <a:bodyPr/>
                    <a:lstStyle/>
                    <a:p>
                      <a:pPr>
                        <a:lnSpc>
                          <a:spcPct val="107000"/>
                        </a:lnSpc>
                        <a:spcAft>
                          <a:spcPts val="0"/>
                        </a:spcAft>
                      </a:pPr>
                      <a:r>
                        <a:rPr lang="es-EC" sz="1200" dirty="0">
                          <a:effectLst/>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DIETA POSTURA 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DIETA POSTURA 1 </a:t>
                      </a:r>
                      <a:r>
                        <a:rPr lang="es-EC" sz="1200" dirty="0" smtClean="0">
                          <a:effectLst/>
                        </a:rPr>
                        <a:t>MODULADA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396667">
                <a:tc>
                  <a:txBody>
                    <a:bodyPr/>
                    <a:lstStyle/>
                    <a:p>
                      <a:pPr>
                        <a:lnSpc>
                          <a:spcPct val="107000"/>
                        </a:lnSpc>
                        <a:spcAft>
                          <a:spcPts val="0"/>
                        </a:spcAft>
                      </a:pPr>
                      <a:r>
                        <a:rPr lang="es-EC" sz="1200" dirty="0">
                          <a:effectLst/>
                        </a:rPr>
                        <a:t>Ingredientes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b="1" dirty="0">
                          <a:effectLst/>
                        </a:rPr>
                        <a:t>20 -50 SEMANAS</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b="1" dirty="0">
                          <a:effectLst/>
                        </a:rPr>
                        <a:t>20-50 SEMANAS</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198333">
                <a:tc>
                  <a:txBody>
                    <a:bodyPr/>
                    <a:lstStyle/>
                    <a:p>
                      <a:pPr>
                        <a:lnSpc>
                          <a:spcPct val="107000"/>
                        </a:lnSpc>
                        <a:spcAft>
                          <a:spcPts val="0"/>
                        </a:spcAft>
                      </a:pPr>
                      <a:r>
                        <a:rPr lang="es-EC" sz="1200">
                          <a:effectLst/>
                        </a:rPr>
                        <a:t>Maíz Nacional</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992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988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198333">
                <a:tc>
                  <a:txBody>
                    <a:bodyPr/>
                    <a:lstStyle/>
                    <a:p>
                      <a:pPr>
                        <a:lnSpc>
                          <a:spcPct val="107000"/>
                        </a:lnSpc>
                        <a:spcAft>
                          <a:spcPts val="0"/>
                        </a:spcAft>
                      </a:pPr>
                      <a:r>
                        <a:rPr lang="es-EC" sz="1200">
                          <a:effectLst/>
                        </a:rPr>
                        <a:t>Soya Importada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563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567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198333">
                <a:tc>
                  <a:txBody>
                    <a:bodyPr/>
                    <a:lstStyle/>
                    <a:p>
                      <a:pPr>
                        <a:lnSpc>
                          <a:spcPct val="107000"/>
                        </a:lnSpc>
                        <a:spcAft>
                          <a:spcPts val="0"/>
                        </a:spcAft>
                      </a:pPr>
                      <a:r>
                        <a:rPr lang="es-EC" sz="1200">
                          <a:effectLst/>
                        </a:rPr>
                        <a:t>Trigo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220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220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198333">
                <a:tc>
                  <a:txBody>
                    <a:bodyPr/>
                    <a:lstStyle/>
                    <a:p>
                      <a:pPr>
                        <a:lnSpc>
                          <a:spcPct val="107000"/>
                        </a:lnSpc>
                        <a:spcAft>
                          <a:spcPts val="0"/>
                        </a:spcAft>
                      </a:pPr>
                      <a:r>
                        <a:rPr lang="es-EC" sz="1200">
                          <a:effectLst/>
                        </a:rPr>
                        <a:t>Afrecho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71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57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198333">
                <a:tc>
                  <a:txBody>
                    <a:bodyPr/>
                    <a:lstStyle/>
                    <a:p>
                      <a:pPr>
                        <a:lnSpc>
                          <a:spcPct val="107000"/>
                        </a:lnSpc>
                        <a:spcAft>
                          <a:spcPts val="0"/>
                        </a:spcAft>
                      </a:pPr>
                      <a:r>
                        <a:rPr lang="es-EC" sz="1200" dirty="0">
                          <a:effectLst/>
                        </a:rPr>
                        <a:t>Polvillo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100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100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198333">
                <a:tc>
                  <a:txBody>
                    <a:bodyPr/>
                    <a:lstStyle/>
                    <a:p>
                      <a:pPr>
                        <a:lnSpc>
                          <a:spcPct val="107000"/>
                        </a:lnSpc>
                        <a:spcAft>
                          <a:spcPts val="0"/>
                        </a:spcAft>
                      </a:pPr>
                      <a:r>
                        <a:rPr lang="es-EC" sz="1200">
                          <a:effectLst/>
                        </a:rPr>
                        <a:t>Carbonato Fino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50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40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198333">
                <a:tc>
                  <a:txBody>
                    <a:bodyPr/>
                    <a:lstStyle/>
                    <a:p>
                      <a:pPr>
                        <a:lnSpc>
                          <a:spcPct val="107000"/>
                        </a:lnSpc>
                        <a:spcAft>
                          <a:spcPts val="0"/>
                        </a:spcAft>
                      </a:pPr>
                      <a:r>
                        <a:rPr lang="es-EC" sz="1200">
                          <a:effectLst/>
                        </a:rPr>
                        <a:t>Carbonato Grueso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140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160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198333">
                <a:tc>
                  <a:txBody>
                    <a:bodyPr/>
                    <a:lstStyle/>
                    <a:p>
                      <a:pPr>
                        <a:lnSpc>
                          <a:spcPct val="107000"/>
                        </a:lnSpc>
                        <a:spcAft>
                          <a:spcPts val="0"/>
                        </a:spcAft>
                      </a:pPr>
                      <a:r>
                        <a:rPr lang="es-EC" sz="1200">
                          <a:effectLst/>
                        </a:rPr>
                        <a:t>Aceite de palma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9"/>
                  </a:ext>
                </a:extLst>
              </a:tr>
              <a:tr h="198333">
                <a:tc>
                  <a:txBody>
                    <a:bodyPr/>
                    <a:lstStyle/>
                    <a:p>
                      <a:pPr>
                        <a:lnSpc>
                          <a:spcPct val="107000"/>
                        </a:lnSpc>
                        <a:spcAft>
                          <a:spcPts val="0"/>
                        </a:spcAft>
                      </a:pPr>
                      <a:r>
                        <a:rPr lang="es-EC" sz="1200">
                          <a:effectLst/>
                        </a:rPr>
                        <a:t>Fosfato mono cálcico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18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19,5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0"/>
                  </a:ext>
                </a:extLst>
              </a:tr>
              <a:tr h="198333">
                <a:tc>
                  <a:txBody>
                    <a:bodyPr/>
                    <a:lstStyle/>
                    <a:p>
                      <a:pPr>
                        <a:lnSpc>
                          <a:spcPct val="107000"/>
                        </a:lnSpc>
                        <a:spcAft>
                          <a:spcPts val="0"/>
                        </a:spcAft>
                      </a:pPr>
                      <a:r>
                        <a:rPr lang="es-EC" sz="1200">
                          <a:effectLst/>
                        </a:rPr>
                        <a:t>Sal</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1"/>
                  </a:ext>
                </a:extLst>
              </a:tr>
              <a:tr h="198333">
                <a:tc>
                  <a:txBody>
                    <a:bodyPr/>
                    <a:lstStyle/>
                    <a:p>
                      <a:pPr>
                        <a:lnSpc>
                          <a:spcPct val="107000"/>
                        </a:lnSpc>
                        <a:spcAft>
                          <a:spcPts val="0"/>
                        </a:spcAft>
                      </a:pPr>
                      <a:r>
                        <a:rPr lang="es-EC" sz="1200">
                          <a:effectLst/>
                        </a:rPr>
                        <a:t>Vitamina Postura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3,5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3,5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2"/>
                  </a:ext>
                </a:extLst>
              </a:tr>
              <a:tr h="198333">
                <a:tc>
                  <a:txBody>
                    <a:bodyPr/>
                    <a:lstStyle/>
                    <a:p>
                      <a:pPr>
                        <a:lnSpc>
                          <a:spcPct val="107000"/>
                        </a:lnSpc>
                        <a:spcAft>
                          <a:spcPts val="0"/>
                        </a:spcAft>
                      </a:pPr>
                      <a:r>
                        <a:rPr lang="es-EC" sz="1200">
                          <a:effectLst/>
                        </a:rPr>
                        <a:t>Metionina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3"/>
                  </a:ext>
                </a:extLst>
              </a:tr>
              <a:tr h="198333">
                <a:tc>
                  <a:txBody>
                    <a:bodyPr/>
                    <a:lstStyle/>
                    <a:p>
                      <a:pPr>
                        <a:lnSpc>
                          <a:spcPct val="107000"/>
                        </a:lnSpc>
                        <a:spcAft>
                          <a:spcPts val="0"/>
                        </a:spcAft>
                      </a:pPr>
                      <a:r>
                        <a:rPr lang="es-EC" sz="1200">
                          <a:effectLst/>
                        </a:rPr>
                        <a:t>Cloruro de colina 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2,2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4"/>
                  </a:ext>
                </a:extLst>
              </a:tr>
              <a:tr h="198333">
                <a:tc>
                  <a:txBody>
                    <a:bodyPr/>
                    <a:lstStyle/>
                    <a:p>
                      <a:pPr>
                        <a:lnSpc>
                          <a:spcPct val="107000"/>
                        </a:lnSpc>
                        <a:spcAft>
                          <a:spcPts val="0"/>
                        </a:spcAft>
                      </a:pPr>
                      <a:r>
                        <a:rPr lang="es-EC" sz="1200">
                          <a:effectLst/>
                        </a:rPr>
                        <a:t>Atrapante toxinas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2,2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5"/>
                  </a:ext>
                </a:extLst>
              </a:tr>
              <a:tr h="198333">
                <a:tc>
                  <a:txBody>
                    <a:bodyPr/>
                    <a:lstStyle/>
                    <a:p>
                      <a:pPr>
                        <a:lnSpc>
                          <a:spcPct val="107000"/>
                        </a:lnSpc>
                        <a:spcAft>
                          <a:spcPts val="0"/>
                        </a:spcAft>
                      </a:pPr>
                      <a:r>
                        <a:rPr lang="es-EC" sz="1200">
                          <a:effectLst/>
                        </a:rPr>
                        <a:t>Ácido anti hongos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2,2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6"/>
                  </a:ext>
                </a:extLst>
              </a:tr>
              <a:tr h="198333">
                <a:tc>
                  <a:txBody>
                    <a:bodyPr/>
                    <a:lstStyle/>
                    <a:p>
                      <a:pPr>
                        <a:lnSpc>
                          <a:spcPct val="107000"/>
                        </a:lnSpc>
                        <a:spcAft>
                          <a:spcPts val="0"/>
                        </a:spcAft>
                      </a:pPr>
                      <a:r>
                        <a:rPr lang="es-EC" sz="1200">
                          <a:effectLst/>
                        </a:rPr>
                        <a:t>Enzima SSF</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0,33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0,33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7"/>
                  </a:ext>
                </a:extLst>
              </a:tr>
              <a:tr h="386693">
                <a:tc>
                  <a:txBody>
                    <a:bodyPr/>
                    <a:lstStyle/>
                    <a:p>
                      <a:pPr>
                        <a:lnSpc>
                          <a:spcPct val="107000"/>
                        </a:lnSpc>
                        <a:spcAft>
                          <a:spcPts val="0"/>
                        </a:spcAft>
                      </a:pPr>
                      <a:r>
                        <a:rPr lang="es-EC" sz="1200">
                          <a:effectLst/>
                        </a:rPr>
                        <a:t>Promotor de crecimiento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8"/>
                  </a:ext>
                </a:extLst>
              </a:tr>
              <a:tr h="198333">
                <a:tc>
                  <a:txBody>
                    <a:bodyPr/>
                    <a:lstStyle/>
                    <a:p>
                      <a:pPr>
                        <a:lnSpc>
                          <a:spcPct val="107000"/>
                        </a:lnSpc>
                        <a:spcAft>
                          <a:spcPts val="0"/>
                        </a:spcAft>
                      </a:pPr>
                      <a:r>
                        <a:rPr lang="es-EC" sz="1200">
                          <a:effectLst/>
                        </a:rPr>
                        <a:t>TOTAL LIBRAS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2220,43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smtClean="0">
                          <a:effectLst/>
                        </a:rPr>
                        <a:t>2220,93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9"/>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966158344"/>
              </p:ext>
            </p:extLst>
          </p:nvPr>
        </p:nvGraphicFramePr>
        <p:xfrm>
          <a:off x="4631432" y="2838420"/>
          <a:ext cx="4320480" cy="2152777"/>
        </p:xfrm>
        <a:graphic>
          <a:graphicData uri="http://schemas.openxmlformats.org/drawingml/2006/table">
            <a:tbl>
              <a:tblPr firstRow="1" firstCol="1" bandRow="1">
                <a:tableStyleId>{08FB837D-C827-4EFA-A057-4D05807E0F7C}</a:tableStyleId>
              </a:tblPr>
              <a:tblGrid>
                <a:gridCol w="1440160">
                  <a:extLst>
                    <a:ext uri="{9D8B030D-6E8A-4147-A177-3AD203B41FA5}">
                      <a16:colId xmlns="" xmlns:a16="http://schemas.microsoft.com/office/drawing/2014/main" val="20000"/>
                    </a:ext>
                  </a:extLst>
                </a:gridCol>
                <a:gridCol w="1440160">
                  <a:extLst>
                    <a:ext uri="{9D8B030D-6E8A-4147-A177-3AD203B41FA5}">
                      <a16:colId xmlns="" xmlns:a16="http://schemas.microsoft.com/office/drawing/2014/main" val="20001"/>
                    </a:ext>
                  </a:extLst>
                </a:gridCol>
                <a:gridCol w="1440160">
                  <a:extLst>
                    <a:ext uri="{9D8B030D-6E8A-4147-A177-3AD203B41FA5}">
                      <a16:colId xmlns="" xmlns:a16="http://schemas.microsoft.com/office/drawing/2014/main" val="20002"/>
                    </a:ext>
                  </a:extLst>
                </a:gridCol>
              </a:tblGrid>
              <a:tr h="0">
                <a:tc rowSpan="2">
                  <a:txBody>
                    <a:bodyPr/>
                    <a:lstStyle/>
                    <a:p>
                      <a:pPr algn="ctr">
                        <a:lnSpc>
                          <a:spcPct val="107000"/>
                        </a:lnSpc>
                        <a:spcAft>
                          <a:spcPts val="0"/>
                        </a:spcAft>
                      </a:pPr>
                      <a:r>
                        <a:rPr lang="es-EC" sz="1200" dirty="0">
                          <a:effectLst/>
                        </a:rPr>
                        <a:t> </a:t>
                      </a:r>
                    </a:p>
                    <a:p>
                      <a:pPr algn="ctr">
                        <a:lnSpc>
                          <a:spcPct val="107000"/>
                        </a:lnSpc>
                        <a:spcAft>
                          <a:spcPts val="0"/>
                        </a:spcAft>
                      </a:pPr>
                      <a:r>
                        <a:rPr lang="es-EC" sz="1200" dirty="0">
                          <a:effectLst/>
                        </a:rPr>
                        <a:t>NUTRIENTES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DIETA POSTURA 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DIETA POSTURA 1 </a:t>
                      </a:r>
                      <a:r>
                        <a:rPr lang="es-EC" sz="1200" dirty="0" smtClean="0">
                          <a:effectLst/>
                        </a:rPr>
                        <a:t>MODULADA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0">
                <a:tc vMerge="1">
                  <a:txBody>
                    <a:bodyPr/>
                    <a:lstStyle/>
                    <a:p>
                      <a:endParaRPr lang="es-EC"/>
                    </a:p>
                  </a:txBody>
                  <a:tcPr/>
                </a:tc>
                <a:tc>
                  <a:txBody>
                    <a:bodyPr/>
                    <a:lstStyle/>
                    <a:p>
                      <a:pPr algn="ctr">
                        <a:lnSpc>
                          <a:spcPct val="107000"/>
                        </a:lnSpc>
                        <a:spcAft>
                          <a:spcPts val="0"/>
                        </a:spcAft>
                      </a:pPr>
                      <a:r>
                        <a:rPr lang="es-EC" sz="1200" b="1" dirty="0">
                          <a:effectLst/>
                        </a:rPr>
                        <a:t>20-50 SEMANAS</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b="1" dirty="0">
                          <a:effectLst/>
                        </a:rPr>
                        <a:t>20-50 SEMANAS</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0">
                <a:tc>
                  <a:txBody>
                    <a:bodyPr/>
                    <a:lstStyle/>
                    <a:p>
                      <a:pPr algn="just">
                        <a:lnSpc>
                          <a:spcPct val="107000"/>
                        </a:lnSpc>
                        <a:spcAft>
                          <a:spcPts val="0"/>
                        </a:spcAft>
                      </a:pPr>
                      <a:r>
                        <a:rPr lang="es-EC" sz="1200">
                          <a:effectLst/>
                        </a:rPr>
                        <a:t>Energía Kcal/Kg</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smtClean="0">
                          <a:effectLst/>
                        </a:rPr>
                        <a:t>2275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smtClean="0">
                          <a:effectLst/>
                        </a:rPr>
                        <a:t>2295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0">
                <a:tc>
                  <a:txBody>
                    <a:bodyPr/>
                    <a:lstStyle/>
                    <a:p>
                      <a:pPr algn="just">
                        <a:lnSpc>
                          <a:spcPct val="107000"/>
                        </a:lnSpc>
                        <a:spcAft>
                          <a:spcPts val="0"/>
                        </a:spcAft>
                      </a:pPr>
                      <a:r>
                        <a:rPr lang="es-EC" sz="1200">
                          <a:effectLst/>
                        </a:rPr>
                        <a:t>Proteína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18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0">
                <a:tc>
                  <a:txBody>
                    <a:bodyPr/>
                    <a:lstStyle/>
                    <a:p>
                      <a:pPr algn="just">
                        <a:lnSpc>
                          <a:spcPct val="107000"/>
                        </a:lnSpc>
                        <a:spcAft>
                          <a:spcPts val="0"/>
                        </a:spcAft>
                      </a:pPr>
                      <a:r>
                        <a:rPr lang="es-EC" sz="1200">
                          <a:effectLst/>
                        </a:rPr>
                        <a:t>Calcio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3,56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3,75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0">
                <a:tc>
                  <a:txBody>
                    <a:bodyPr/>
                    <a:lstStyle/>
                    <a:p>
                      <a:pPr algn="just">
                        <a:lnSpc>
                          <a:spcPct val="107000"/>
                        </a:lnSpc>
                        <a:spcAft>
                          <a:spcPts val="0"/>
                        </a:spcAft>
                      </a:pPr>
                      <a:r>
                        <a:rPr lang="es-EC" sz="1200" dirty="0">
                          <a:effectLst/>
                        </a:rPr>
                        <a:t>Fosforo </a:t>
                      </a:r>
                      <a:r>
                        <a:rPr lang="es-EC" sz="1200" dirty="0" smtClean="0">
                          <a:effectLst/>
                        </a:rPr>
                        <a:t>Disp.</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0,382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0,392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0">
                <a:tc>
                  <a:txBody>
                    <a:bodyPr/>
                    <a:lstStyle/>
                    <a:p>
                      <a:pPr algn="just">
                        <a:lnSpc>
                          <a:spcPct val="107000"/>
                        </a:lnSpc>
                        <a:spcAft>
                          <a:spcPts val="0"/>
                        </a:spcAft>
                      </a:pPr>
                      <a:r>
                        <a:rPr lang="es-EC" sz="1200">
                          <a:effectLst/>
                        </a:rPr>
                        <a:t>Fibra%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3,2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3,1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0">
                <a:tc>
                  <a:txBody>
                    <a:bodyPr/>
                    <a:lstStyle/>
                    <a:p>
                      <a:pPr algn="just">
                        <a:lnSpc>
                          <a:spcPct val="107000"/>
                        </a:lnSpc>
                        <a:spcAft>
                          <a:spcPts val="0"/>
                        </a:spcAft>
                      </a:pPr>
                      <a:r>
                        <a:rPr lang="es-EC" sz="1200" dirty="0">
                          <a:effectLst/>
                        </a:rPr>
                        <a:t>Lisina </a:t>
                      </a:r>
                      <a:r>
                        <a:rPr lang="es-EC" sz="1200" dirty="0" err="1" smtClean="0">
                          <a:effectLst/>
                        </a:rPr>
                        <a:t>Dig</a:t>
                      </a:r>
                      <a:r>
                        <a:rPr lang="es-EC" sz="1200" dirty="0" smtClean="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0,8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0,8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0">
                <a:tc>
                  <a:txBody>
                    <a:bodyPr/>
                    <a:lstStyle/>
                    <a:p>
                      <a:pPr algn="just">
                        <a:lnSpc>
                          <a:spcPct val="107000"/>
                        </a:lnSpc>
                        <a:spcAft>
                          <a:spcPts val="0"/>
                        </a:spcAft>
                      </a:pPr>
                      <a:r>
                        <a:rPr lang="es-EC" sz="1200" dirty="0">
                          <a:effectLst/>
                        </a:rPr>
                        <a:t>Treonina </a:t>
                      </a:r>
                      <a:r>
                        <a:rPr lang="es-EC" sz="1200" dirty="0" err="1" smtClean="0">
                          <a:effectLst/>
                        </a:rPr>
                        <a:t>Dig</a:t>
                      </a:r>
                      <a:r>
                        <a:rPr lang="es-EC" sz="1200" dirty="0" smtClean="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0,56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0,56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0">
                <a:tc>
                  <a:txBody>
                    <a:bodyPr/>
                    <a:lstStyle/>
                    <a:p>
                      <a:pPr algn="just">
                        <a:lnSpc>
                          <a:spcPct val="107000"/>
                        </a:lnSpc>
                        <a:spcAft>
                          <a:spcPts val="0"/>
                        </a:spcAft>
                      </a:pPr>
                      <a:r>
                        <a:rPr lang="es-EC" sz="1200">
                          <a:effectLst/>
                        </a:rPr>
                        <a:t>Grasa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4,1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smtClean="0">
                          <a:effectLst/>
                        </a:rPr>
                        <a:t>4,7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9"/>
                  </a:ext>
                </a:extLst>
              </a:tr>
            </a:tbl>
          </a:graphicData>
        </a:graphic>
      </p:graphicFrame>
      <p:sp>
        <p:nvSpPr>
          <p:cNvPr id="3" name="Rectángulo 2"/>
          <p:cNvSpPr/>
          <p:nvPr/>
        </p:nvSpPr>
        <p:spPr>
          <a:xfrm>
            <a:off x="4716016" y="1268760"/>
            <a:ext cx="4572000" cy="1569660"/>
          </a:xfrm>
          <a:prstGeom prst="rect">
            <a:avLst/>
          </a:prstGeom>
        </p:spPr>
        <p:txBody>
          <a:bodyPr>
            <a:spAutoFit/>
          </a:bodyPr>
          <a:lstStyle/>
          <a:p>
            <a:pPr>
              <a:spcAft>
                <a:spcPts val="1000"/>
              </a:spcAft>
            </a:pPr>
            <a:r>
              <a:rPr lang="es-EC"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Análisis  nutricional calculado de las dietas para </a:t>
            </a:r>
            <a:r>
              <a:rPr lang="es-EC" sz="2400" b="1" i="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aves de </a:t>
            </a:r>
            <a:r>
              <a:rPr lang="es-EC"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42-50 </a:t>
            </a:r>
            <a:r>
              <a:rPr lang="es-EC" sz="2400" b="1" i="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semanas según requerimientos  </a:t>
            </a:r>
            <a:r>
              <a:rPr lang="es-EC"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Lohman </a:t>
            </a:r>
            <a:r>
              <a:rPr lang="es-EC" sz="2400" b="1" i="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Brown.</a:t>
            </a:r>
            <a:endParaRPr lang="es-EC" sz="24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41917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1557" y="133661"/>
            <a:ext cx="8229600" cy="634082"/>
          </a:xfrm>
        </p:spPr>
        <p:txBody>
          <a:bodyPr/>
          <a:lstStyle/>
          <a:p>
            <a:r>
              <a:rPr lang="es-EC" dirty="0">
                <a:solidFill>
                  <a:srgbClr val="3399FF"/>
                </a:solidFill>
              </a:rPr>
              <a:t>Análisis del huevo comercial de Gallinas Lohman Brown de 42 y 49 semanas</a:t>
            </a:r>
            <a:r>
              <a:rPr lang="es-EC" dirty="0"/>
              <a:t>.</a:t>
            </a:r>
          </a:p>
        </p:txBody>
      </p:sp>
      <p:sp>
        <p:nvSpPr>
          <p:cNvPr id="3" name="2 Marcador de contenido"/>
          <p:cNvSpPr>
            <a:spLocks noGrp="1"/>
          </p:cNvSpPr>
          <p:nvPr>
            <p:ph idx="1"/>
          </p:nvPr>
        </p:nvSpPr>
        <p:spPr>
          <a:xfrm>
            <a:off x="457200" y="1196752"/>
            <a:ext cx="8229600" cy="4929411"/>
          </a:xfrm>
        </p:spPr>
        <p:txBody>
          <a:bodyPr/>
          <a:lstStyle/>
          <a:p>
            <a:pPr algn="just"/>
            <a:endParaRPr lang="es-EC" sz="1400" dirty="0">
              <a:solidFill>
                <a:schemeClr val="tx1"/>
              </a:solidFill>
            </a:endParaRPr>
          </a:p>
        </p:txBody>
      </p:sp>
      <p:sp>
        <p:nvSpPr>
          <p:cNvPr id="4" name="Llamada de nube 3"/>
          <p:cNvSpPr/>
          <p:nvPr/>
        </p:nvSpPr>
        <p:spPr>
          <a:xfrm>
            <a:off x="-180528" y="1177625"/>
            <a:ext cx="9036496" cy="489654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s-EC" b="1" dirty="0">
                <a:solidFill>
                  <a:srgbClr val="FF0000"/>
                </a:solidFill>
              </a:rPr>
              <a:t>Una mejora en el manejo sanitario preventivo dentro de los galpones de postura con Aplicación  de una dosis de revacunación de las gallinas contra BI, ND,IA, y EDS mejoraron la calidad de la albumina y </a:t>
            </a:r>
            <a:r>
              <a:rPr lang="es-EC" b="1" dirty="0" smtClean="0">
                <a:solidFill>
                  <a:srgbClr val="FF0000"/>
                </a:solidFill>
              </a:rPr>
              <a:t>unidades Haugh. </a:t>
            </a:r>
            <a:r>
              <a:rPr lang="es-EC" b="1" dirty="0">
                <a:solidFill>
                  <a:srgbClr val="FF0000"/>
                </a:solidFill>
              </a:rPr>
              <a:t>Soler y </a:t>
            </a:r>
            <a:r>
              <a:rPr lang="es-EC" b="1" dirty="0" err="1">
                <a:solidFill>
                  <a:srgbClr val="FF0000"/>
                </a:solidFill>
              </a:rPr>
              <a:t>Bueso</a:t>
            </a:r>
            <a:r>
              <a:rPr lang="es-EC" b="1" dirty="0">
                <a:solidFill>
                  <a:srgbClr val="FF0000"/>
                </a:solidFill>
              </a:rPr>
              <a:t> (2017);</a:t>
            </a:r>
            <a:r>
              <a:rPr lang="es-EC" b="1" dirty="0" err="1">
                <a:solidFill>
                  <a:srgbClr val="FF0000"/>
                </a:solidFill>
              </a:rPr>
              <a:t>Gupta</a:t>
            </a:r>
            <a:r>
              <a:rPr lang="es-EC" b="1" dirty="0">
                <a:solidFill>
                  <a:srgbClr val="FF0000"/>
                </a:solidFill>
              </a:rPr>
              <a:t> (2008</a:t>
            </a:r>
            <a:r>
              <a:rPr lang="es-EC" b="1" dirty="0" smtClean="0">
                <a:solidFill>
                  <a:srgbClr val="FF0000"/>
                </a:solidFill>
              </a:rPr>
              <a:t>); y </a:t>
            </a:r>
            <a:r>
              <a:rPr lang="es-EC" b="1" dirty="0">
                <a:solidFill>
                  <a:srgbClr val="FF0000"/>
                </a:solidFill>
              </a:rPr>
              <a:t>Roberts (2004).</a:t>
            </a:r>
          </a:p>
          <a:p>
            <a:pPr marL="285750" indent="-285750" algn="ctr">
              <a:buFont typeface="Arial" panose="020B0604020202020204" pitchFamily="34" charset="0"/>
              <a:buChar char="•"/>
            </a:pPr>
            <a:r>
              <a:rPr lang="es-EC" b="1" dirty="0">
                <a:solidFill>
                  <a:srgbClr val="FF0000"/>
                </a:solidFill>
              </a:rPr>
              <a:t>La modificación del porcentaje de los contenidos del Ca grueso y P en las dietas(3.56%  a 3,75% y de 0.382 a 0.392%)  respectivamente mejoraron los </a:t>
            </a:r>
            <a:r>
              <a:rPr lang="es-EC" b="1" dirty="0" smtClean="0">
                <a:solidFill>
                  <a:srgbClr val="FF0000"/>
                </a:solidFill>
              </a:rPr>
              <a:t>CV(%) </a:t>
            </a:r>
            <a:r>
              <a:rPr lang="es-EC" b="1" dirty="0">
                <a:solidFill>
                  <a:srgbClr val="FF0000"/>
                </a:solidFill>
              </a:rPr>
              <a:t>de la variable dureza del cascarón de los huevos examinados</a:t>
            </a:r>
            <a:r>
              <a:rPr lang="es-EC" b="1" dirty="0" smtClean="0">
                <a:solidFill>
                  <a:srgbClr val="FF0000"/>
                </a:solidFill>
              </a:rPr>
              <a:t>. Soler </a:t>
            </a:r>
            <a:r>
              <a:rPr lang="es-EC" b="1" dirty="0">
                <a:solidFill>
                  <a:srgbClr val="FF0000"/>
                </a:solidFill>
              </a:rPr>
              <a:t>y </a:t>
            </a:r>
            <a:r>
              <a:rPr lang="es-EC" b="1" dirty="0" err="1">
                <a:solidFill>
                  <a:srgbClr val="FF0000"/>
                </a:solidFill>
              </a:rPr>
              <a:t>Bueso</a:t>
            </a:r>
            <a:r>
              <a:rPr lang="es-EC" b="1" dirty="0">
                <a:solidFill>
                  <a:srgbClr val="FF0000"/>
                </a:solidFill>
              </a:rPr>
              <a:t> (</a:t>
            </a:r>
            <a:r>
              <a:rPr lang="es-EC" b="1" dirty="0" smtClean="0">
                <a:solidFill>
                  <a:srgbClr val="FF0000"/>
                </a:solidFill>
              </a:rPr>
              <a:t>2017) y Ahmad </a:t>
            </a:r>
            <a:r>
              <a:rPr lang="es-EC" b="1" dirty="0">
                <a:solidFill>
                  <a:srgbClr val="FF0000"/>
                </a:solidFill>
              </a:rPr>
              <a:t>y </a:t>
            </a:r>
            <a:r>
              <a:rPr lang="es-EC" b="1" dirty="0" err="1">
                <a:solidFill>
                  <a:srgbClr val="FF0000"/>
                </a:solidFill>
              </a:rPr>
              <a:t>Balander</a:t>
            </a:r>
            <a:r>
              <a:rPr lang="es-EC" b="1" dirty="0">
                <a:solidFill>
                  <a:srgbClr val="FF0000"/>
                </a:solidFill>
              </a:rPr>
              <a:t> (</a:t>
            </a:r>
            <a:r>
              <a:rPr lang="es-EC" b="1" dirty="0" smtClean="0">
                <a:solidFill>
                  <a:srgbClr val="FF0000"/>
                </a:solidFill>
              </a:rPr>
              <a:t>2003).</a:t>
            </a:r>
            <a:endParaRPr lang="es-EC" b="1" dirty="0">
              <a:solidFill>
                <a:srgbClr val="FF0000"/>
              </a:solidFill>
            </a:endParaRPr>
          </a:p>
        </p:txBody>
      </p:sp>
    </p:spTree>
    <p:extLst>
      <p:ext uri="{BB962C8B-B14F-4D97-AF65-F5344CB8AC3E}">
        <p14:creationId xmlns:p14="http://schemas.microsoft.com/office/powerpoint/2010/main" val="253989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34082"/>
          </a:xfrm>
        </p:spPr>
        <p:txBody>
          <a:bodyPr/>
          <a:lstStyle/>
          <a:p>
            <a:r>
              <a:rPr lang="es-EC" sz="2800" dirty="0">
                <a:solidFill>
                  <a:srgbClr val="0070C0"/>
                </a:solidFill>
                <a:effectLst/>
              </a:rPr>
              <a:t>Resultados del Análisis del huevo comercial de Gallinas Lohman Brown de 59 y 65 semanas</a:t>
            </a:r>
            <a:r>
              <a:rPr lang="es-EC" dirty="0">
                <a:solidFill>
                  <a:srgbClr val="0070C0"/>
                </a:solidFill>
                <a:effectLst/>
              </a:rPr>
              <a:t>.</a:t>
            </a:r>
            <a:br>
              <a:rPr lang="es-EC" dirty="0">
                <a:solidFill>
                  <a:srgbClr val="0070C0"/>
                </a:solidFill>
                <a:effectLst/>
              </a:rPr>
            </a:b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872966744"/>
              </p:ext>
            </p:extLst>
          </p:nvPr>
        </p:nvGraphicFramePr>
        <p:xfrm>
          <a:off x="3" y="1268765"/>
          <a:ext cx="9143995" cy="4464489"/>
        </p:xfrm>
        <a:graphic>
          <a:graphicData uri="http://schemas.openxmlformats.org/drawingml/2006/table">
            <a:tbl>
              <a:tblPr firstRow="1" firstCol="1" bandRow="1"/>
              <a:tblGrid>
                <a:gridCol w="1125038"/>
                <a:gridCol w="2222823"/>
                <a:gridCol w="749240"/>
                <a:gridCol w="841149"/>
                <a:gridCol w="841149"/>
                <a:gridCol w="841149"/>
                <a:gridCol w="841149"/>
                <a:gridCol w="841149"/>
                <a:gridCol w="841149"/>
              </a:tblGrid>
              <a:tr h="647221">
                <a:tc>
                  <a:txBody>
                    <a:bodyPr/>
                    <a:lstStyle/>
                    <a:p>
                      <a:pPr algn="r" rtl="0" fontAlgn="ctr"/>
                      <a:r>
                        <a:rPr lang="es-EC" sz="1400" b="1" i="0" u="none" strike="noStrike" dirty="0">
                          <a:solidFill>
                            <a:srgbClr val="FFFFFF"/>
                          </a:solidFill>
                          <a:effectLst/>
                          <a:latin typeface="Arial" panose="020B0604020202020204" pitchFamily="34" charset="0"/>
                        </a:rPr>
                        <a:t>SEMANAS</a:t>
                      </a:r>
                    </a:p>
                  </a:txBody>
                  <a:tcPr marL="9467" marR="9467" marT="9467" marB="0" anchor="ctr">
                    <a:lnL w="6350" cap="flat" cmpd="sng" algn="ctr">
                      <a:solidFill>
                        <a:srgbClr val="FD9460"/>
                      </a:solidFill>
                      <a:prstDash val="solid"/>
                      <a:round/>
                      <a:headEnd type="none" w="med" len="med"/>
                      <a:tailEnd type="none" w="med" len="med"/>
                    </a:lnL>
                    <a:lnR>
                      <a:noFill/>
                    </a:lnR>
                    <a:lnT w="6350" cap="flat" cmpd="sng" algn="ctr">
                      <a:solidFill>
                        <a:srgbClr val="FD946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9966"/>
                    </a:solidFill>
                  </a:tcPr>
                </a:tc>
                <a:tc>
                  <a:txBody>
                    <a:bodyPr/>
                    <a:lstStyle/>
                    <a:p>
                      <a:pPr algn="l" rtl="0" fontAlgn="ctr"/>
                      <a:r>
                        <a:rPr lang="es-EC" sz="1400" b="1" i="0" u="none" strike="noStrike">
                          <a:solidFill>
                            <a:srgbClr val="FFFFFF"/>
                          </a:solidFill>
                          <a:effectLst/>
                          <a:latin typeface="Arial" panose="020B0604020202020204" pitchFamily="34" charset="0"/>
                        </a:rPr>
                        <a:t>    VARIABLE     </a:t>
                      </a:r>
                    </a:p>
                  </a:txBody>
                  <a:tcPr marL="9467" marR="9467" marT="9467" marB="0" anchor="ctr">
                    <a:lnL>
                      <a:noFill/>
                    </a:lnL>
                    <a:lnR>
                      <a:noFill/>
                    </a:lnR>
                    <a:lnT w="6350" cap="flat" cmpd="sng" algn="ctr">
                      <a:solidFill>
                        <a:srgbClr val="FD946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9966"/>
                    </a:solidFill>
                  </a:tcPr>
                </a:tc>
                <a:tc>
                  <a:txBody>
                    <a:bodyPr/>
                    <a:lstStyle/>
                    <a:p>
                      <a:pPr algn="ctr" rtl="0" fontAlgn="ctr"/>
                      <a:r>
                        <a:rPr lang="es-EC" sz="1400" b="1" i="0" u="none" strike="noStrike">
                          <a:solidFill>
                            <a:srgbClr val="FFFFFF"/>
                          </a:solidFill>
                          <a:effectLst/>
                          <a:latin typeface="Arial" panose="020B0604020202020204" pitchFamily="34" charset="0"/>
                        </a:rPr>
                        <a:t>n </a:t>
                      </a:r>
                    </a:p>
                  </a:txBody>
                  <a:tcPr marL="9467" marR="9467" marT="9467" marB="0" anchor="ctr">
                    <a:lnL>
                      <a:noFill/>
                    </a:lnL>
                    <a:lnR>
                      <a:noFill/>
                    </a:lnR>
                    <a:lnT w="6350" cap="flat" cmpd="sng" algn="ctr">
                      <a:solidFill>
                        <a:srgbClr val="FD946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9966"/>
                    </a:solidFill>
                  </a:tcPr>
                </a:tc>
                <a:tc>
                  <a:txBody>
                    <a:bodyPr/>
                    <a:lstStyle/>
                    <a:p>
                      <a:pPr algn="r" rtl="0" fontAlgn="ctr"/>
                      <a:r>
                        <a:rPr lang="es-EC" sz="1400" b="1" i="0" u="none" strike="noStrike">
                          <a:solidFill>
                            <a:srgbClr val="FFFFFF"/>
                          </a:solidFill>
                          <a:effectLst/>
                          <a:latin typeface="Arial" panose="020B0604020202020204" pitchFamily="34" charset="0"/>
                        </a:rPr>
                        <a:t>Media</a:t>
                      </a:r>
                    </a:p>
                  </a:txBody>
                  <a:tcPr marL="9467" marR="9467" marT="9467" marB="0" anchor="ctr">
                    <a:lnL>
                      <a:noFill/>
                    </a:lnL>
                    <a:lnR>
                      <a:noFill/>
                    </a:lnR>
                    <a:lnT w="6350" cap="flat" cmpd="sng" algn="ctr">
                      <a:solidFill>
                        <a:srgbClr val="FD946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9966"/>
                    </a:solidFill>
                  </a:tcPr>
                </a:tc>
                <a:tc>
                  <a:txBody>
                    <a:bodyPr/>
                    <a:lstStyle/>
                    <a:p>
                      <a:pPr algn="ctr" rtl="0" fontAlgn="ctr"/>
                      <a:r>
                        <a:rPr lang="es-EC" sz="1400" b="1" i="0" u="none" strike="noStrike">
                          <a:solidFill>
                            <a:srgbClr val="FFFFFF"/>
                          </a:solidFill>
                          <a:effectLst/>
                          <a:latin typeface="Arial" panose="020B0604020202020204" pitchFamily="34" charset="0"/>
                        </a:rPr>
                        <a:t>D.E.</a:t>
                      </a:r>
                    </a:p>
                  </a:txBody>
                  <a:tcPr marL="9467" marR="9467" marT="9467" marB="0" anchor="ctr">
                    <a:lnL>
                      <a:noFill/>
                    </a:lnL>
                    <a:lnR>
                      <a:noFill/>
                    </a:lnR>
                    <a:lnT w="6350" cap="flat" cmpd="sng" algn="ctr">
                      <a:solidFill>
                        <a:srgbClr val="FD946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9966"/>
                    </a:solidFill>
                  </a:tcPr>
                </a:tc>
                <a:tc>
                  <a:txBody>
                    <a:bodyPr/>
                    <a:lstStyle/>
                    <a:p>
                      <a:pPr algn="r" rtl="0" fontAlgn="ctr"/>
                      <a:r>
                        <a:rPr lang="es-EC" sz="1400" b="1" i="0" u="none" strike="noStrike">
                          <a:solidFill>
                            <a:srgbClr val="FFFFFF"/>
                          </a:solidFill>
                          <a:effectLst/>
                          <a:latin typeface="Arial" panose="020B0604020202020204" pitchFamily="34" charset="0"/>
                        </a:rPr>
                        <a:t>Var(n-1)</a:t>
                      </a:r>
                    </a:p>
                  </a:txBody>
                  <a:tcPr marL="9467" marR="9467" marT="9467" marB="0" anchor="ctr">
                    <a:lnL>
                      <a:noFill/>
                    </a:lnL>
                    <a:lnR>
                      <a:noFill/>
                    </a:lnR>
                    <a:lnT w="6350" cap="flat" cmpd="sng" algn="ctr">
                      <a:solidFill>
                        <a:srgbClr val="FD946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9966"/>
                    </a:solidFill>
                  </a:tcPr>
                </a:tc>
                <a:tc>
                  <a:txBody>
                    <a:bodyPr/>
                    <a:lstStyle/>
                    <a:p>
                      <a:pPr algn="ctr" rtl="0" fontAlgn="ctr"/>
                      <a:r>
                        <a:rPr lang="es-EC" sz="1400" b="1" i="0" u="none" strike="noStrike" dirty="0" smtClean="0">
                          <a:solidFill>
                            <a:srgbClr val="FFFFFF"/>
                          </a:solidFill>
                          <a:effectLst/>
                          <a:latin typeface="Arial" panose="020B0604020202020204" pitchFamily="34" charset="0"/>
                        </a:rPr>
                        <a:t>CV%</a:t>
                      </a:r>
                      <a:endParaRPr lang="es-EC" sz="1400" b="1" i="0" u="none" strike="noStrike" dirty="0">
                        <a:solidFill>
                          <a:srgbClr val="FFFFFF"/>
                        </a:solidFill>
                        <a:effectLst/>
                        <a:latin typeface="Arial" panose="020B0604020202020204" pitchFamily="34" charset="0"/>
                      </a:endParaRPr>
                    </a:p>
                  </a:txBody>
                  <a:tcPr marL="9467" marR="9467" marT="9467" marB="0" anchor="ctr">
                    <a:lnL>
                      <a:noFill/>
                    </a:lnL>
                    <a:lnR>
                      <a:noFill/>
                    </a:lnR>
                    <a:lnT w="6350" cap="flat" cmpd="sng" algn="ctr">
                      <a:solidFill>
                        <a:srgbClr val="FD946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9966"/>
                    </a:solidFill>
                  </a:tcPr>
                </a:tc>
                <a:tc>
                  <a:txBody>
                    <a:bodyPr/>
                    <a:lstStyle/>
                    <a:p>
                      <a:pPr algn="ctr" rtl="0" fontAlgn="ctr"/>
                      <a:r>
                        <a:rPr lang="es-EC" sz="1400" b="1" i="0" u="none" strike="noStrike">
                          <a:solidFill>
                            <a:srgbClr val="FFFFFF"/>
                          </a:solidFill>
                          <a:effectLst/>
                          <a:latin typeface="Arial" panose="020B0604020202020204" pitchFamily="34" charset="0"/>
                        </a:rPr>
                        <a:t>Mín</a:t>
                      </a:r>
                    </a:p>
                  </a:txBody>
                  <a:tcPr marL="9467" marR="9467" marT="9467" marB="0" anchor="ctr">
                    <a:lnL>
                      <a:noFill/>
                    </a:lnL>
                    <a:lnR>
                      <a:noFill/>
                    </a:lnR>
                    <a:lnT w="6350" cap="flat" cmpd="sng" algn="ctr">
                      <a:solidFill>
                        <a:srgbClr val="FD946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9966"/>
                    </a:solidFill>
                  </a:tcPr>
                </a:tc>
                <a:tc>
                  <a:txBody>
                    <a:bodyPr/>
                    <a:lstStyle/>
                    <a:p>
                      <a:pPr algn="ctr" rtl="0" fontAlgn="ctr"/>
                      <a:r>
                        <a:rPr lang="es-EC" sz="1400" b="1" i="0" u="none" strike="noStrike">
                          <a:solidFill>
                            <a:srgbClr val="FFFFFF"/>
                          </a:solidFill>
                          <a:effectLst/>
                          <a:latin typeface="Arial" panose="020B0604020202020204" pitchFamily="34" charset="0"/>
                        </a:rPr>
                        <a:t>Máx</a:t>
                      </a:r>
                    </a:p>
                  </a:txBody>
                  <a:tcPr marL="9467" marR="9467" marT="9467" marB="0" anchor="ctr">
                    <a:lnL>
                      <a:noFill/>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9966"/>
                    </a:solidFill>
                  </a:tcPr>
                </a:tc>
              </a:tr>
              <a:tr h="330213">
                <a:tc>
                  <a:txBody>
                    <a:bodyPr/>
                    <a:lstStyle/>
                    <a:p>
                      <a:pPr algn="ctr" rtl="0" fontAlgn="ctr"/>
                      <a:r>
                        <a:rPr lang="es-EC" sz="1400" b="1" i="0" u="none" strike="noStrike">
                          <a:solidFill>
                            <a:srgbClr val="000000"/>
                          </a:solidFill>
                          <a:effectLst/>
                          <a:latin typeface="Arial" panose="020B0604020202020204" pitchFamily="34" charset="0"/>
                        </a:rPr>
                        <a:t>59</a:t>
                      </a:r>
                    </a:p>
                  </a:txBody>
                  <a:tcPr marL="9467" marR="9467" marT="9467" marB="0" anchor="ctr">
                    <a:lnL w="6350" cap="flat" cmpd="sng" algn="ctr">
                      <a:solidFill>
                        <a:srgbClr val="FD9460"/>
                      </a:solidFill>
                      <a:prstDash val="solid"/>
                      <a:round/>
                      <a:headEnd type="none" w="med" len="med"/>
                      <a:tailEnd type="none" w="med" len="med"/>
                    </a:lnL>
                    <a:lnR w="19050" cap="flat" cmpd="sng" algn="ctr">
                      <a:solidFill>
                        <a:srgbClr val="FF9966"/>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FDED3"/>
                    </a:solidFill>
                  </a:tcPr>
                </a:tc>
                <a:tc>
                  <a:txBody>
                    <a:bodyPr/>
                    <a:lstStyle/>
                    <a:p>
                      <a:pPr algn="l" rtl="0" fontAlgn="ctr"/>
                      <a:r>
                        <a:rPr lang="es-EC" sz="1400" b="1" i="0" u="none" strike="noStrike">
                          <a:solidFill>
                            <a:srgbClr val="000000"/>
                          </a:solidFill>
                          <a:effectLst/>
                          <a:latin typeface="Arial" panose="020B0604020202020204" pitchFamily="34" charset="0"/>
                        </a:rPr>
                        <a:t>PESO TOTAL       </a:t>
                      </a:r>
                    </a:p>
                  </a:txBody>
                  <a:tcPr marL="9467" marR="9467" marT="9467" marB="0" anchor="ctr">
                    <a:lnL w="19050" cap="flat" cmpd="sng" algn="ctr">
                      <a:solidFill>
                        <a:srgbClr val="FF9966"/>
                      </a:solidFill>
                      <a:prstDash val="solid"/>
                      <a:round/>
                      <a:headEnd type="none" w="med" len="med"/>
                      <a:tailEnd type="none" w="med" len="med"/>
                    </a:lnL>
                    <a:lnR w="6350" cap="flat" cmpd="sng" algn="ctr">
                      <a:solidFill>
                        <a:srgbClr val="FD946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68,57</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4,63</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21,4</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6,75</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56,9</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80,9</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ED3"/>
                    </a:solidFill>
                  </a:tcPr>
                </a:tc>
              </a:tr>
              <a:tr h="317005">
                <a:tc>
                  <a:txBody>
                    <a:bodyPr/>
                    <a:lstStyle/>
                    <a:p>
                      <a:pPr algn="ctr" rtl="0" fontAlgn="ctr"/>
                      <a:r>
                        <a:rPr lang="es-EC" sz="1400" b="1" i="0" u="none" strike="noStrike">
                          <a:solidFill>
                            <a:srgbClr val="000000"/>
                          </a:solidFill>
                          <a:effectLst/>
                          <a:latin typeface="Arial" panose="020B0604020202020204" pitchFamily="34" charset="0"/>
                        </a:rPr>
                        <a:t>65</a:t>
                      </a:r>
                    </a:p>
                  </a:txBody>
                  <a:tcPr marL="9467" marR="9467" marT="9467" marB="0" anchor="ctr">
                    <a:lnL w="6350" cap="flat" cmpd="sng" algn="ctr">
                      <a:solidFill>
                        <a:srgbClr val="FD9460"/>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FDED3"/>
                    </a:solidFill>
                  </a:tcPr>
                </a:tc>
                <a:tc>
                  <a:txBody>
                    <a:bodyPr/>
                    <a:lstStyle/>
                    <a:p>
                      <a:pPr algn="l" rtl="0" fontAlgn="ctr"/>
                      <a:r>
                        <a:rPr lang="es-EC" sz="1400" b="1" i="0" u="none" strike="noStrike">
                          <a:solidFill>
                            <a:srgbClr val="000000"/>
                          </a:solidFill>
                          <a:effectLst/>
                          <a:latin typeface="Arial" panose="020B0604020202020204" pitchFamily="34" charset="0"/>
                        </a:rPr>
                        <a:t>PESO TOTAL       </a:t>
                      </a:r>
                    </a:p>
                  </a:txBody>
                  <a:tcPr marL="9467" marR="9467" marT="9467"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68,13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4,23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17,91</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6,21</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59</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76,9</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r>
              <a:tr h="317005">
                <a:tc>
                  <a:txBody>
                    <a:bodyPr/>
                    <a:lstStyle/>
                    <a:p>
                      <a:pPr algn="ctr" rtl="0" fontAlgn="ctr"/>
                      <a:r>
                        <a:rPr lang="es-EC" sz="1400" b="1" i="0" u="none" strike="noStrike">
                          <a:solidFill>
                            <a:srgbClr val="000000"/>
                          </a:solidFill>
                          <a:effectLst/>
                          <a:latin typeface="Arial" panose="020B0604020202020204" pitchFamily="34" charset="0"/>
                        </a:rPr>
                        <a:t>59</a:t>
                      </a:r>
                    </a:p>
                  </a:txBody>
                  <a:tcPr marL="9467" marR="9467" marT="9467" marB="0" anchor="ctr">
                    <a:lnL w="6350" cap="flat" cmpd="sng" algn="ctr">
                      <a:solidFill>
                        <a:srgbClr val="FD9460"/>
                      </a:solidFill>
                      <a:prstDash val="solid"/>
                      <a:round/>
                      <a:headEnd type="none" w="med" len="med"/>
                      <a:tailEnd type="none" w="med" len="med"/>
                    </a:lnL>
                    <a:lnR w="19050" cap="flat" cmpd="sng" algn="ctr">
                      <a:solidFill>
                        <a:srgbClr val="FF9966"/>
                      </a:solidFill>
                      <a:prstDash val="solid"/>
                      <a:round/>
                      <a:headEnd type="none" w="med" len="med"/>
                      <a:tailEnd type="none" w="med" len="med"/>
                    </a:lnR>
                    <a:lnT>
                      <a:noFill/>
                    </a:lnT>
                    <a:lnB>
                      <a:noFill/>
                    </a:lnB>
                    <a:solidFill>
                      <a:srgbClr val="FFDED3"/>
                    </a:solidFill>
                  </a:tcPr>
                </a:tc>
                <a:tc>
                  <a:txBody>
                    <a:bodyPr/>
                    <a:lstStyle/>
                    <a:p>
                      <a:pPr algn="l" rtl="0" fontAlgn="ctr"/>
                      <a:r>
                        <a:rPr lang="es-EC" sz="1400" b="1" i="0" u="none" strike="noStrike">
                          <a:solidFill>
                            <a:srgbClr val="000000"/>
                          </a:solidFill>
                          <a:effectLst/>
                          <a:latin typeface="Arial" panose="020B0604020202020204" pitchFamily="34" charset="0"/>
                        </a:rPr>
                        <a:t>ALBUMINA         </a:t>
                      </a:r>
                    </a:p>
                  </a:txBody>
                  <a:tcPr marL="9467" marR="9467" marT="9467" marB="0" anchor="ctr">
                    <a:lnL w="19050" cap="flat" cmpd="sng" algn="ctr">
                      <a:solidFill>
                        <a:srgbClr val="FF9966"/>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7,4</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1,75</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3,08</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FF0000"/>
                          </a:solidFill>
                          <a:effectLst/>
                          <a:latin typeface="Arial" panose="020B0604020202020204" pitchFamily="34" charset="0"/>
                        </a:rPr>
                        <a:t>23,71</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3,3</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17,1</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r>
              <a:tr h="317005">
                <a:tc>
                  <a:txBody>
                    <a:bodyPr/>
                    <a:lstStyle/>
                    <a:p>
                      <a:pPr algn="ctr" rtl="0" fontAlgn="ctr"/>
                      <a:r>
                        <a:rPr lang="es-EC" sz="1400" b="1" i="0" u="none" strike="noStrike">
                          <a:solidFill>
                            <a:srgbClr val="000000"/>
                          </a:solidFill>
                          <a:effectLst/>
                          <a:latin typeface="Arial" panose="020B0604020202020204" pitchFamily="34" charset="0"/>
                        </a:rPr>
                        <a:t>65</a:t>
                      </a:r>
                    </a:p>
                  </a:txBody>
                  <a:tcPr marL="9467" marR="9467" marT="9467" marB="0" anchor="ctr">
                    <a:lnL w="6350" cap="flat" cmpd="sng" algn="ctr">
                      <a:solidFill>
                        <a:srgbClr val="FD9460"/>
                      </a:solidFill>
                      <a:prstDash val="solid"/>
                      <a:round/>
                      <a:headEnd type="none" w="med" len="med"/>
                      <a:tailEnd type="none" w="med" len="med"/>
                    </a:lnL>
                    <a:lnR w="19050" cap="flat" cmpd="sng" algn="ctr">
                      <a:solidFill>
                        <a:srgbClr val="FF9966"/>
                      </a:solidFill>
                      <a:prstDash val="solid"/>
                      <a:round/>
                      <a:headEnd type="none" w="med" len="med"/>
                      <a:tailEnd type="none" w="med" len="med"/>
                    </a:lnR>
                    <a:lnT>
                      <a:noFill/>
                    </a:lnT>
                    <a:lnB>
                      <a:noFill/>
                    </a:lnB>
                    <a:solidFill>
                      <a:srgbClr val="FFDED3"/>
                    </a:solidFill>
                  </a:tcPr>
                </a:tc>
                <a:tc>
                  <a:txBody>
                    <a:bodyPr/>
                    <a:lstStyle/>
                    <a:p>
                      <a:pPr algn="l" rtl="0" fontAlgn="ctr"/>
                      <a:r>
                        <a:rPr lang="es-EC" sz="1400" b="1" i="0" u="none" strike="noStrike">
                          <a:solidFill>
                            <a:srgbClr val="000000"/>
                          </a:solidFill>
                          <a:effectLst/>
                          <a:latin typeface="Arial" panose="020B0604020202020204" pitchFamily="34" charset="0"/>
                        </a:rPr>
                        <a:t>ALBUMINA         </a:t>
                      </a:r>
                    </a:p>
                  </a:txBody>
                  <a:tcPr marL="9467" marR="9467" marT="9467" marB="0" anchor="ctr">
                    <a:lnL w="19050" cap="flat" cmpd="sng" algn="ctr">
                      <a:solidFill>
                        <a:srgbClr val="FF996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7,14</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0,71</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0,5</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2060"/>
                          </a:solidFill>
                          <a:effectLst/>
                          <a:latin typeface="Arial" panose="020B0604020202020204" pitchFamily="34" charset="0"/>
                        </a:rPr>
                        <a:t>9,92</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4,9</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9,5</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r>
              <a:tr h="317005">
                <a:tc>
                  <a:txBody>
                    <a:bodyPr/>
                    <a:lstStyle/>
                    <a:p>
                      <a:pPr algn="ctr" rtl="0" fontAlgn="ctr"/>
                      <a:r>
                        <a:rPr lang="es-EC" sz="1400" b="1" i="0" u="none" strike="noStrike">
                          <a:solidFill>
                            <a:srgbClr val="000000"/>
                          </a:solidFill>
                          <a:effectLst/>
                          <a:latin typeface="Arial" panose="020B0604020202020204" pitchFamily="34" charset="0"/>
                        </a:rPr>
                        <a:t>59</a:t>
                      </a:r>
                    </a:p>
                  </a:txBody>
                  <a:tcPr marL="9467" marR="9467" marT="9467" marB="0" anchor="ctr">
                    <a:lnL w="6350" cap="flat" cmpd="sng" algn="ctr">
                      <a:solidFill>
                        <a:srgbClr val="FD9460"/>
                      </a:solidFill>
                      <a:prstDash val="solid"/>
                      <a:round/>
                      <a:headEnd type="none" w="med" len="med"/>
                      <a:tailEnd type="none" w="med" len="med"/>
                    </a:lnL>
                    <a:lnR w="19050" cap="flat" cmpd="sng" algn="ctr">
                      <a:solidFill>
                        <a:srgbClr val="FF9966"/>
                      </a:solidFill>
                      <a:prstDash val="solid"/>
                      <a:round/>
                      <a:headEnd type="none" w="med" len="med"/>
                      <a:tailEnd type="none" w="med" len="med"/>
                    </a:lnR>
                    <a:lnT>
                      <a:noFill/>
                    </a:lnT>
                    <a:lnB>
                      <a:noFill/>
                    </a:lnB>
                    <a:solidFill>
                      <a:srgbClr val="FFDED3"/>
                    </a:solidFill>
                  </a:tcPr>
                </a:tc>
                <a:tc>
                  <a:txBody>
                    <a:bodyPr/>
                    <a:lstStyle/>
                    <a:p>
                      <a:pPr algn="l" rtl="0" fontAlgn="ctr"/>
                      <a:r>
                        <a:rPr lang="es-EC" sz="1400" b="1" i="0" u="none" strike="noStrike">
                          <a:solidFill>
                            <a:srgbClr val="000000"/>
                          </a:solidFill>
                          <a:effectLst/>
                          <a:latin typeface="Arial" panose="020B0604020202020204" pitchFamily="34" charset="0"/>
                        </a:rPr>
                        <a:t>COLOR YEMA       </a:t>
                      </a:r>
                    </a:p>
                  </a:txBody>
                  <a:tcPr marL="9467" marR="9467" marT="9467" marB="0" anchor="ctr">
                    <a:lnL w="19050" cap="flat" cmpd="sng" algn="ctr">
                      <a:solidFill>
                        <a:srgbClr val="FF9966"/>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10,15</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0,47</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0,22</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4,66</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9</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11,4</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FDED3"/>
                    </a:solidFill>
                  </a:tcPr>
                </a:tc>
              </a:tr>
              <a:tr h="317005">
                <a:tc>
                  <a:txBody>
                    <a:bodyPr/>
                    <a:lstStyle/>
                    <a:p>
                      <a:pPr algn="ctr" rtl="0" fontAlgn="ctr"/>
                      <a:r>
                        <a:rPr lang="es-EC" sz="1400" b="1" i="0" u="none" strike="noStrike">
                          <a:solidFill>
                            <a:srgbClr val="000000"/>
                          </a:solidFill>
                          <a:effectLst/>
                          <a:latin typeface="Arial" panose="020B0604020202020204" pitchFamily="34" charset="0"/>
                        </a:rPr>
                        <a:t>65</a:t>
                      </a:r>
                    </a:p>
                  </a:txBody>
                  <a:tcPr marL="9467" marR="9467" marT="9467" marB="0" anchor="ctr">
                    <a:lnL w="6350" cap="flat" cmpd="sng" algn="ctr">
                      <a:solidFill>
                        <a:srgbClr val="FD9460"/>
                      </a:solidFill>
                      <a:prstDash val="solid"/>
                      <a:round/>
                      <a:headEnd type="none" w="med" len="med"/>
                      <a:tailEnd type="none" w="med" len="med"/>
                    </a:lnL>
                    <a:lnR w="19050" cap="flat" cmpd="sng" algn="ctr">
                      <a:solidFill>
                        <a:srgbClr val="FF9966"/>
                      </a:solidFill>
                      <a:prstDash val="solid"/>
                      <a:round/>
                      <a:headEnd type="none" w="med" len="med"/>
                      <a:tailEnd type="none" w="med" len="med"/>
                    </a:lnR>
                    <a:lnT>
                      <a:noFill/>
                    </a:lnT>
                    <a:lnB>
                      <a:noFill/>
                    </a:lnB>
                    <a:solidFill>
                      <a:srgbClr val="FFDED3"/>
                    </a:solidFill>
                  </a:tcPr>
                </a:tc>
                <a:tc>
                  <a:txBody>
                    <a:bodyPr/>
                    <a:lstStyle/>
                    <a:p>
                      <a:pPr algn="l" rtl="0" fontAlgn="ctr"/>
                      <a:r>
                        <a:rPr lang="es-EC" sz="1400" b="1" i="0" u="none" strike="noStrike">
                          <a:solidFill>
                            <a:srgbClr val="000000"/>
                          </a:solidFill>
                          <a:effectLst/>
                          <a:latin typeface="Arial" panose="020B0604020202020204" pitchFamily="34" charset="0"/>
                        </a:rPr>
                        <a:t>COLOR YEMA       </a:t>
                      </a:r>
                    </a:p>
                  </a:txBody>
                  <a:tcPr marL="9467" marR="9467" marT="9467" marB="0" anchor="ctr">
                    <a:lnL w="19050" cap="flat" cmpd="sng" algn="ctr">
                      <a:solidFill>
                        <a:srgbClr val="FF996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9,54</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0,71</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0,51</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7,47</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8</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11</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r>
              <a:tr h="317005">
                <a:tc>
                  <a:txBody>
                    <a:bodyPr/>
                    <a:lstStyle/>
                    <a:p>
                      <a:pPr algn="ctr" rtl="0" fontAlgn="ctr"/>
                      <a:r>
                        <a:rPr lang="es-EC" sz="1400" b="1" i="0" u="none" strike="noStrike">
                          <a:solidFill>
                            <a:srgbClr val="000000"/>
                          </a:solidFill>
                          <a:effectLst/>
                          <a:latin typeface="Arial" panose="020B0604020202020204" pitchFamily="34" charset="0"/>
                        </a:rPr>
                        <a:t>59</a:t>
                      </a:r>
                    </a:p>
                  </a:txBody>
                  <a:tcPr marL="9467" marR="9467" marT="9467" marB="0" anchor="ctr">
                    <a:lnL w="6350" cap="flat" cmpd="sng" algn="ctr">
                      <a:solidFill>
                        <a:srgbClr val="FD9460"/>
                      </a:solidFill>
                      <a:prstDash val="solid"/>
                      <a:round/>
                      <a:headEnd type="none" w="med" len="med"/>
                      <a:tailEnd type="none" w="med" len="med"/>
                    </a:lnL>
                    <a:lnR w="19050" cap="flat" cmpd="sng" algn="ctr">
                      <a:solidFill>
                        <a:srgbClr val="FF9966"/>
                      </a:solidFill>
                      <a:prstDash val="solid"/>
                      <a:round/>
                      <a:headEnd type="none" w="med" len="med"/>
                      <a:tailEnd type="none" w="med" len="med"/>
                    </a:lnR>
                    <a:lnT>
                      <a:noFill/>
                    </a:lnT>
                    <a:lnB>
                      <a:noFill/>
                    </a:lnB>
                    <a:solidFill>
                      <a:srgbClr val="FFDED3"/>
                    </a:solidFill>
                  </a:tcPr>
                </a:tc>
                <a:tc>
                  <a:txBody>
                    <a:bodyPr/>
                    <a:lstStyle/>
                    <a:p>
                      <a:pPr algn="l" rtl="0" fontAlgn="ctr"/>
                      <a:r>
                        <a:rPr lang="es-EC" sz="1400" b="1" i="0" u="none" strike="noStrike">
                          <a:solidFill>
                            <a:srgbClr val="000000"/>
                          </a:solidFill>
                          <a:effectLst/>
                          <a:latin typeface="Arial" panose="020B0604020202020204" pitchFamily="34" charset="0"/>
                        </a:rPr>
                        <a:t>UNIDADES HAUGH   </a:t>
                      </a:r>
                    </a:p>
                  </a:txBody>
                  <a:tcPr marL="9467" marR="9467" marT="9467" marB="0" anchor="ctr">
                    <a:lnL w="19050" cap="flat" cmpd="sng" algn="ctr">
                      <a:solidFill>
                        <a:srgbClr val="FF9966"/>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82,54</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9,94</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98,89</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FF0000"/>
                          </a:solidFill>
                          <a:effectLst/>
                          <a:latin typeface="Arial" panose="020B0604020202020204" pitchFamily="34" charset="0"/>
                        </a:rPr>
                        <a:t>12,05</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48,9</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122,3</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r>
              <a:tr h="317005">
                <a:tc>
                  <a:txBody>
                    <a:bodyPr/>
                    <a:lstStyle/>
                    <a:p>
                      <a:pPr algn="ctr" rtl="0" fontAlgn="ctr"/>
                      <a:r>
                        <a:rPr lang="es-EC" sz="1400" b="1" i="0" u="none" strike="noStrike">
                          <a:solidFill>
                            <a:srgbClr val="000000"/>
                          </a:solidFill>
                          <a:effectLst/>
                          <a:latin typeface="Arial" panose="020B0604020202020204" pitchFamily="34" charset="0"/>
                        </a:rPr>
                        <a:t>65</a:t>
                      </a:r>
                    </a:p>
                  </a:txBody>
                  <a:tcPr marL="9467" marR="9467" marT="9467" marB="0" anchor="ctr">
                    <a:lnL w="6350" cap="flat" cmpd="sng" algn="ctr">
                      <a:solidFill>
                        <a:srgbClr val="FD9460"/>
                      </a:solidFill>
                      <a:prstDash val="solid"/>
                      <a:round/>
                      <a:headEnd type="none" w="med" len="med"/>
                      <a:tailEnd type="none" w="med" len="med"/>
                    </a:lnL>
                    <a:lnR w="19050" cap="flat" cmpd="sng" algn="ctr">
                      <a:solidFill>
                        <a:srgbClr val="FF9966"/>
                      </a:solidFill>
                      <a:prstDash val="solid"/>
                      <a:round/>
                      <a:headEnd type="none" w="med" len="med"/>
                      <a:tailEnd type="none" w="med" len="med"/>
                    </a:lnR>
                    <a:lnT>
                      <a:noFill/>
                    </a:lnT>
                    <a:lnB>
                      <a:noFill/>
                    </a:lnB>
                    <a:solidFill>
                      <a:srgbClr val="FFDED3"/>
                    </a:solidFill>
                  </a:tcPr>
                </a:tc>
                <a:tc>
                  <a:txBody>
                    <a:bodyPr/>
                    <a:lstStyle/>
                    <a:p>
                      <a:pPr algn="l" rtl="0" fontAlgn="ctr"/>
                      <a:r>
                        <a:rPr lang="es-EC" sz="1400" b="1" i="0" u="none" strike="noStrike">
                          <a:solidFill>
                            <a:srgbClr val="000000"/>
                          </a:solidFill>
                          <a:effectLst/>
                          <a:latin typeface="Arial" panose="020B0604020202020204" pitchFamily="34" charset="0"/>
                        </a:rPr>
                        <a:t>UNIDADES HAUGH   </a:t>
                      </a:r>
                    </a:p>
                  </a:txBody>
                  <a:tcPr marL="9467" marR="9467" marT="9467" marB="0" anchor="ctr">
                    <a:lnL w="19050" cap="flat" cmpd="sng" algn="ctr">
                      <a:solidFill>
                        <a:srgbClr val="FF996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82,01</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6,85</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46,99</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2060"/>
                          </a:solidFill>
                          <a:effectLst/>
                          <a:latin typeface="Arial" panose="020B0604020202020204" pitchFamily="34" charset="0"/>
                        </a:rPr>
                        <a:t>8,36</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64,7</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102</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r>
              <a:tr h="317005">
                <a:tc>
                  <a:txBody>
                    <a:bodyPr/>
                    <a:lstStyle/>
                    <a:p>
                      <a:pPr algn="ctr" rtl="0" fontAlgn="ctr"/>
                      <a:r>
                        <a:rPr lang="es-EC" sz="1400" b="1" i="0" u="none" strike="noStrike">
                          <a:solidFill>
                            <a:srgbClr val="000000"/>
                          </a:solidFill>
                          <a:effectLst/>
                          <a:latin typeface="Arial" panose="020B0604020202020204" pitchFamily="34" charset="0"/>
                        </a:rPr>
                        <a:t>59</a:t>
                      </a:r>
                    </a:p>
                  </a:txBody>
                  <a:tcPr marL="9467" marR="9467" marT="9467" marB="0" anchor="ctr">
                    <a:lnL w="6350" cap="flat" cmpd="sng" algn="ctr">
                      <a:solidFill>
                        <a:srgbClr val="FD9460"/>
                      </a:solidFill>
                      <a:prstDash val="solid"/>
                      <a:round/>
                      <a:headEnd type="none" w="med" len="med"/>
                      <a:tailEnd type="none" w="med" len="med"/>
                    </a:lnL>
                    <a:lnR w="19050" cap="flat" cmpd="sng" algn="ctr">
                      <a:solidFill>
                        <a:srgbClr val="FF9966"/>
                      </a:solidFill>
                      <a:prstDash val="solid"/>
                      <a:round/>
                      <a:headEnd type="none" w="med" len="med"/>
                      <a:tailEnd type="none" w="med" len="med"/>
                    </a:lnR>
                    <a:lnT>
                      <a:noFill/>
                    </a:lnT>
                    <a:lnB>
                      <a:noFill/>
                    </a:lnB>
                    <a:solidFill>
                      <a:srgbClr val="FFDED3"/>
                    </a:solidFill>
                  </a:tcPr>
                </a:tc>
                <a:tc>
                  <a:txBody>
                    <a:bodyPr/>
                    <a:lstStyle/>
                    <a:p>
                      <a:pPr algn="l" rtl="0" fontAlgn="ctr"/>
                      <a:r>
                        <a:rPr lang="es-EC" sz="1400" b="1" i="0" u="none" strike="noStrike">
                          <a:solidFill>
                            <a:srgbClr val="000000"/>
                          </a:solidFill>
                          <a:effectLst/>
                          <a:latin typeface="Arial" panose="020B0604020202020204" pitchFamily="34" charset="0"/>
                        </a:rPr>
                        <a:t>DUREZA           </a:t>
                      </a:r>
                    </a:p>
                  </a:txBody>
                  <a:tcPr marL="9467" marR="9467" marT="9467" marB="0" anchor="ctr">
                    <a:lnL w="19050" cap="flat" cmpd="sng" algn="ctr">
                      <a:solidFill>
                        <a:srgbClr val="FF9966"/>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4,42</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0,94</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0,89</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FF0000"/>
                          </a:solidFill>
                          <a:effectLst/>
                          <a:latin typeface="Arial" panose="020B0604020202020204" pitchFamily="34" charset="0"/>
                        </a:rPr>
                        <a:t>21,34</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0,99</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6,48</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FDED3"/>
                    </a:solidFill>
                  </a:tcPr>
                </a:tc>
              </a:tr>
              <a:tr h="317005">
                <a:tc>
                  <a:txBody>
                    <a:bodyPr/>
                    <a:lstStyle/>
                    <a:p>
                      <a:pPr algn="ctr" rtl="0" fontAlgn="ctr"/>
                      <a:r>
                        <a:rPr lang="es-EC" sz="1400" b="1" i="0" u="none" strike="noStrike">
                          <a:solidFill>
                            <a:srgbClr val="000000"/>
                          </a:solidFill>
                          <a:effectLst/>
                          <a:latin typeface="Arial" panose="020B0604020202020204" pitchFamily="34" charset="0"/>
                        </a:rPr>
                        <a:t>65</a:t>
                      </a:r>
                    </a:p>
                  </a:txBody>
                  <a:tcPr marL="9467" marR="9467" marT="9467" marB="0" anchor="ctr">
                    <a:lnL w="6350" cap="flat" cmpd="sng" algn="ctr">
                      <a:solidFill>
                        <a:srgbClr val="FD9460"/>
                      </a:solidFill>
                      <a:prstDash val="solid"/>
                      <a:round/>
                      <a:headEnd type="none" w="med" len="med"/>
                      <a:tailEnd type="none" w="med" len="med"/>
                    </a:lnL>
                    <a:lnR w="19050" cap="flat" cmpd="sng" algn="ctr">
                      <a:solidFill>
                        <a:srgbClr val="FF9966"/>
                      </a:solidFill>
                      <a:prstDash val="solid"/>
                      <a:round/>
                      <a:headEnd type="none" w="med" len="med"/>
                      <a:tailEnd type="none" w="med" len="med"/>
                    </a:lnR>
                    <a:lnT>
                      <a:noFill/>
                    </a:lnT>
                    <a:lnB>
                      <a:noFill/>
                    </a:lnB>
                    <a:solidFill>
                      <a:srgbClr val="FFDED3"/>
                    </a:solidFill>
                  </a:tcPr>
                </a:tc>
                <a:tc>
                  <a:txBody>
                    <a:bodyPr/>
                    <a:lstStyle/>
                    <a:p>
                      <a:pPr algn="l" rtl="0" fontAlgn="ctr"/>
                      <a:r>
                        <a:rPr lang="es-EC" sz="1400" b="1" i="0" u="none" strike="noStrike">
                          <a:solidFill>
                            <a:srgbClr val="000000"/>
                          </a:solidFill>
                          <a:effectLst/>
                          <a:latin typeface="Arial" panose="020B0604020202020204" pitchFamily="34" charset="0"/>
                        </a:rPr>
                        <a:t>DUREZA           </a:t>
                      </a:r>
                    </a:p>
                  </a:txBody>
                  <a:tcPr marL="9467" marR="9467" marT="9467" marB="0" anchor="ctr">
                    <a:lnL w="19050" cap="flat" cmpd="sng" algn="ctr">
                      <a:solidFill>
                        <a:srgbClr val="FF996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FDED3"/>
                    </a:solidFill>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4,68</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0,64</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0,41</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2060"/>
                          </a:solidFill>
                          <a:effectLst/>
                          <a:latin typeface="Arial" panose="020B0604020202020204" pitchFamily="34" charset="0"/>
                        </a:rPr>
                        <a:t>13,72</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2,86</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6,63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6DAD2"/>
                    </a:solidFill>
                  </a:tcPr>
                </a:tc>
              </a:tr>
              <a:tr h="317005">
                <a:tc>
                  <a:txBody>
                    <a:bodyPr/>
                    <a:lstStyle/>
                    <a:p>
                      <a:pPr algn="ctr" rtl="0" fontAlgn="ctr"/>
                      <a:r>
                        <a:rPr lang="es-EC" sz="1400" b="1" i="0" u="none" strike="noStrike">
                          <a:solidFill>
                            <a:srgbClr val="000000"/>
                          </a:solidFill>
                          <a:effectLst/>
                          <a:latin typeface="Arial" panose="020B0604020202020204" pitchFamily="34" charset="0"/>
                        </a:rPr>
                        <a:t>59</a:t>
                      </a:r>
                    </a:p>
                  </a:txBody>
                  <a:tcPr marL="9467" marR="9467" marT="9467" marB="0" anchor="ctr">
                    <a:lnL w="6350" cap="flat" cmpd="sng" algn="ctr">
                      <a:solidFill>
                        <a:srgbClr val="FD9460"/>
                      </a:solidFill>
                      <a:prstDash val="solid"/>
                      <a:round/>
                      <a:headEnd type="none" w="med" len="med"/>
                      <a:tailEnd type="none" w="med" len="med"/>
                    </a:lnL>
                    <a:lnR w="19050" cap="flat" cmpd="sng" algn="ctr">
                      <a:solidFill>
                        <a:srgbClr val="FF9966"/>
                      </a:solidFill>
                      <a:prstDash val="solid"/>
                      <a:round/>
                      <a:headEnd type="none" w="med" len="med"/>
                      <a:tailEnd type="none" w="med" len="med"/>
                    </a:lnR>
                    <a:lnT>
                      <a:noFill/>
                    </a:lnT>
                    <a:lnB w="6350" cap="flat" cmpd="sng" algn="ctr">
                      <a:solidFill>
                        <a:srgbClr val="FD9460"/>
                      </a:solidFill>
                      <a:prstDash val="solid"/>
                      <a:round/>
                      <a:headEnd type="none" w="med" len="med"/>
                      <a:tailEnd type="none" w="med" len="med"/>
                    </a:lnB>
                    <a:solidFill>
                      <a:srgbClr val="FFDED3"/>
                    </a:solidFill>
                  </a:tcPr>
                </a:tc>
                <a:tc>
                  <a:txBody>
                    <a:bodyPr/>
                    <a:lstStyle/>
                    <a:p>
                      <a:pPr algn="l" rtl="0" fontAlgn="ctr"/>
                      <a:r>
                        <a:rPr lang="es-EC" sz="1400" b="1" i="0" u="none" strike="noStrike">
                          <a:solidFill>
                            <a:srgbClr val="000000"/>
                          </a:solidFill>
                          <a:effectLst/>
                          <a:latin typeface="Arial" panose="020B0604020202020204" pitchFamily="34" charset="0"/>
                        </a:rPr>
                        <a:t>GROSOR DE CÁSCARA</a:t>
                      </a:r>
                    </a:p>
                  </a:txBody>
                  <a:tcPr marL="9467" marR="9467" marT="9467" marB="0" anchor="ctr">
                    <a:lnL w="19050" cap="flat" cmpd="sng" algn="ctr">
                      <a:solidFill>
                        <a:srgbClr val="FF9966"/>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0,36</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0,03</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8,38</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0,23</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0,41</a:t>
                      </a:r>
                    </a:p>
                  </a:txBody>
                  <a:tcPr marL="9467" marR="9467" marT="9467" marB="0" anchor="ctr">
                    <a:lnL w="6350" cap="flat" cmpd="sng" algn="ctr">
                      <a:solidFill>
                        <a:srgbClr val="FD9460"/>
                      </a:solidFill>
                      <a:prstDash val="solid"/>
                      <a:round/>
                      <a:headEnd type="none" w="med" len="med"/>
                      <a:tailEnd type="none" w="med" len="med"/>
                    </a:lnL>
                    <a:lnR w="6350" cap="flat" cmpd="sng" algn="ctr">
                      <a:solidFill>
                        <a:srgbClr val="FD9460"/>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r>
              <a:tr h="317005">
                <a:tc>
                  <a:txBody>
                    <a:bodyPr/>
                    <a:lstStyle/>
                    <a:p>
                      <a:pPr algn="ctr" rtl="0" fontAlgn="ctr"/>
                      <a:r>
                        <a:rPr lang="es-EC" sz="1400" b="1" i="0" u="none" strike="noStrike">
                          <a:solidFill>
                            <a:srgbClr val="000000"/>
                          </a:solidFill>
                          <a:effectLst/>
                          <a:latin typeface="Arial" panose="020B0604020202020204" pitchFamily="34" charset="0"/>
                        </a:rPr>
                        <a:t>65</a:t>
                      </a:r>
                    </a:p>
                  </a:txBody>
                  <a:tcPr marL="9467" marR="9467" marT="9467" marB="0" anchor="ctr">
                    <a:lnL w="6350" cap="flat" cmpd="sng" algn="ctr">
                      <a:solidFill>
                        <a:srgbClr val="FD9460"/>
                      </a:solidFill>
                      <a:prstDash val="solid"/>
                      <a:round/>
                      <a:headEnd type="none" w="med" len="med"/>
                      <a:tailEnd type="none" w="med" len="med"/>
                    </a:lnL>
                    <a:lnR w="19050" cap="flat" cmpd="sng" algn="ctr">
                      <a:solidFill>
                        <a:srgbClr val="FF9966"/>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FD9460"/>
                      </a:solidFill>
                      <a:prstDash val="solid"/>
                      <a:round/>
                      <a:headEnd type="none" w="med" len="med"/>
                      <a:tailEnd type="none" w="med" len="med"/>
                    </a:lnB>
                    <a:solidFill>
                      <a:srgbClr val="FFDED3"/>
                    </a:solidFill>
                  </a:tcPr>
                </a:tc>
                <a:tc>
                  <a:txBody>
                    <a:bodyPr/>
                    <a:lstStyle/>
                    <a:p>
                      <a:pPr algn="l" rtl="0" fontAlgn="ctr"/>
                      <a:r>
                        <a:rPr lang="es-EC" sz="1400" b="1" i="0" u="none" strike="noStrike">
                          <a:solidFill>
                            <a:srgbClr val="000000"/>
                          </a:solidFill>
                          <a:effectLst/>
                          <a:latin typeface="Arial" panose="020B0604020202020204" pitchFamily="34" charset="0"/>
                        </a:rPr>
                        <a:t>GROSOR DE CÁSCARA</a:t>
                      </a:r>
                    </a:p>
                  </a:txBody>
                  <a:tcPr marL="9467" marR="9467" marT="9467" marB="0" anchor="ctr">
                    <a:lnL w="19050" cap="flat" cmpd="sng" algn="ctr">
                      <a:solidFill>
                        <a:srgbClr val="FF996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FD9460"/>
                      </a:solidFill>
                      <a:prstDash val="solid"/>
                      <a:round/>
                      <a:headEnd type="none" w="med" len="med"/>
                      <a:tailEnd type="none" w="med" len="med"/>
                    </a:lnT>
                    <a:lnB w="6350" cap="flat" cmpd="sng" algn="ctr">
                      <a:solidFill>
                        <a:srgbClr val="FD9460"/>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0,37</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0,03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6,97</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dirty="0">
                          <a:solidFill>
                            <a:srgbClr val="000000"/>
                          </a:solidFill>
                          <a:effectLst/>
                          <a:latin typeface="Arial" panose="020B0604020202020204" pitchFamily="34" charset="0"/>
                        </a:rPr>
                        <a:t>0,44</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506774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038806837"/>
              </p:ext>
            </p:extLst>
          </p:nvPr>
        </p:nvGraphicFramePr>
        <p:xfrm>
          <a:off x="528638" y="116632"/>
          <a:ext cx="8229600" cy="57935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3831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490066"/>
          </a:xfrm>
        </p:spPr>
        <p:txBody>
          <a:bodyPr/>
          <a:lstStyle/>
          <a:p>
            <a:pPr algn="l"/>
            <a:r>
              <a:rPr lang="es-EC" sz="2400" dirty="0">
                <a:solidFill>
                  <a:srgbClr val="0070C0"/>
                </a:solidFill>
                <a:effectLst/>
              </a:rPr>
              <a:t>Matriz de formulación Dietas para para Gallinas Lohman Brown de </a:t>
            </a:r>
            <a:r>
              <a:rPr lang="es-EC" sz="2400" dirty="0" smtClean="0">
                <a:solidFill>
                  <a:srgbClr val="0070C0"/>
                </a:solidFill>
                <a:effectLst/>
              </a:rPr>
              <a:t>51-70 </a:t>
            </a:r>
            <a:r>
              <a:rPr lang="es-EC" sz="2400" dirty="0">
                <a:solidFill>
                  <a:srgbClr val="0070C0"/>
                </a:solidFill>
                <a:effectLst/>
              </a:rPr>
              <a:t>semanas. Avícola Cecilita</a:t>
            </a:r>
            <a:endParaRPr lang="es-EC" sz="24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094919955"/>
              </p:ext>
            </p:extLst>
          </p:nvPr>
        </p:nvGraphicFramePr>
        <p:xfrm>
          <a:off x="251520" y="1124744"/>
          <a:ext cx="4032448" cy="4501261"/>
        </p:xfrm>
        <a:graphic>
          <a:graphicData uri="http://schemas.openxmlformats.org/drawingml/2006/table">
            <a:tbl>
              <a:tblPr firstRow="1" firstCol="1" bandRow="1">
                <a:tableStyleId>{08FB837D-C827-4EFA-A057-4D05807E0F7C}</a:tableStyleId>
              </a:tblPr>
              <a:tblGrid>
                <a:gridCol w="1944216">
                  <a:extLst>
                    <a:ext uri="{9D8B030D-6E8A-4147-A177-3AD203B41FA5}">
                      <a16:colId xmlns="" xmlns:a16="http://schemas.microsoft.com/office/drawing/2014/main" val="20000"/>
                    </a:ext>
                  </a:extLst>
                </a:gridCol>
                <a:gridCol w="1008112">
                  <a:extLst>
                    <a:ext uri="{9D8B030D-6E8A-4147-A177-3AD203B41FA5}">
                      <a16:colId xmlns="" xmlns:a16="http://schemas.microsoft.com/office/drawing/2014/main" val="20001"/>
                    </a:ext>
                  </a:extLst>
                </a:gridCol>
                <a:gridCol w="1080120">
                  <a:extLst>
                    <a:ext uri="{9D8B030D-6E8A-4147-A177-3AD203B41FA5}">
                      <a16:colId xmlns="" xmlns:a16="http://schemas.microsoft.com/office/drawing/2014/main" val="20002"/>
                    </a:ext>
                  </a:extLst>
                </a:gridCol>
              </a:tblGrid>
              <a:tr h="185420">
                <a:tc>
                  <a:txBody>
                    <a:bodyPr/>
                    <a:lstStyle/>
                    <a:p>
                      <a:pPr>
                        <a:lnSpc>
                          <a:spcPct val="107000"/>
                        </a:lnSpc>
                        <a:spcAft>
                          <a:spcPts val="0"/>
                        </a:spcAft>
                      </a:pPr>
                      <a:r>
                        <a:rPr lang="es-EC" sz="1200" dirty="0">
                          <a:effectLst/>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DIETA POSTURA 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DIETA POSTURA 2 </a:t>
                      </a:r>
                      <a:r>
                        <a:rPr lang="es-EC" sz="1200" dirty="0" smtClean="0">
                          <a:effectLst/>
                        </a:rPr>
                        <a:t>MODULADA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185420">
                <a:tc>
                  <a:txBody>
                    <a:bodyPr/>
                    <a:lstStyle/>
                    <a:p>
                      <a:pPr>
                        <a:lnSpc>
                          <a:spcPct val="107000"/>
                        </a:lnSpc>
                        <a:spcAft>
                          <a:spcPts val="0"/>
                        </a:spcAft>
                      </a:pPr>
                      <a:r>
                        <a:rPr lang="es-EC" sz="1200" dirty="0">
                          <a:effectLst/>
                        </a:rPr>
                        <a:t>Ingredientes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b="1" dirty="0">
                          <a:solidFill>
                            <a:schemeClr val="tx1"/>
                          </a:solidFill>
                          <a:effectLst/>
                        </a:rPr>
                        <a:t>51 -70 SEMANAS</a:t>
                      </a:r>
                      <a:endParaRPr lang="es-EC"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b="1" dirty="0">
                          <a:solidFill>
                            <a:schemeClr val="tx1"/>
                          </a:solidFill>
                          <a:effectLst/>
                        </a:rPr>
                        <a:t>51-70 SEMANAS</a:t>
                      </a:r>
                      <a:endParaRPr lang="es-EC"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185420">
                <a:tc>
                  <a:txBody>
                    <a:bodyPr/>
                    <a:lstStyle/>
                    <a:p>
                      <a:pPr>
                        <a:lnSpc>
                          <a:spcPct val="107000"/>
                        </a:lnSpc>
                        <a:spcAft>
                          <a:spcPts val="0"/>
                        </a:spcAft>
                      </a:pPr>
                      <a:r>
                        <a:rPr lang="es-EC" sz="1200">
                          <a:effectLst/>
                        </a:rPr>
                        <a:t>Maíz Nacional</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981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972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185420">
                <a:tc>
                  <a:txBody>
                    <a:bodyPr/>
                    <a:lstStyle/>
                    <a:p>
                      <a:pPr>
                        <a:lnSpc>
                          <a:spcPct val="107000"/>
                        </a:lnSpc>
                        <a:spcAft>
                          <a:spcPts val="0"/>
                        </a:spcAft>
                      </a:pPr>
                      <a:r>
                        <a:rPr lang="es-EC" sz="1200" dirty="0">
                          <a:effectLst/>
                        </a:rPr>
                        <a:t>Soya Importada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562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570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185420">
                <a:tc>
                  <a:txBody>
                    <a:bodyPr/>
                    <a:lstStyle/>
                    <a:p>
                      <a:pPr>
                        <a:lnSpc>
                          <a:spcPct val="107000"/>
                        </a:lnSpc>
                        <a:spcAft>
                          <a:spcPts val="0"/>
                        </a:spcAft>
                      </a:pPr>
                      <a:r>
                        <a:rPr lang="es-EC" sz="1200">
                          <a:effectLst/>
                        </a:rPr>
                        <a:t>Trigo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220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220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185420">
                <a:tc>
                  <a:txBody>
                    <a:bodyPr/>
                    <a:lstStyle/>
                    <a:p>
                      <a:pPr>
                        <a:lnSpc>
                          <a:spcPct val="107000"/>
                        </a:lnSpc>
                        <a:spcAft>
                          <a:spcPts val="0"/>
                        </a:spcAft>
                      </a:pPr>
                      <a:r>
                        <a:rPr lang="es-EC" sz="1200">
                          <a:effectLst/>
                        </a:rPr>
                        <a:t>Afrecho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47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185420">
                <a:tc>
                  <a:txBody>
                    <a:bodyPr/>
                    <a:lstStyle/>
                    <a:p>
                      <a:pPr>
                        <a:lnSpc>
                          <a:spcPct val="107000"/>
                        </a:lnSpc>
                        <a:spcAft>
                          <a:spcPts val="0"/>
                        </a:spcAft>
                      </a:pPr>
                      <a:r>
                        <a:rPr lang="es-EC" sz="1200">
                          <a:effectLst/>
                        </a:rPr>
                        <a:t>Polvillo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100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100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185420">
                <a:tc>
                  <a:txBody>
                    <a:bodyPr/>
                    <a:lstStyle/>
                    <a:p>
                      <a:pPr>
                        <a:lnSpc>
                          <a:spcPct val="107000"/>
                        </a:lnSpc>
                        <a:spcAft>
                          <a:spcPts val="0"/>
                        </a:spcAft>
                      </a:pPr>
                      <a:r>
                        <a:rPr lang="es-EC" sz="1200">
                          <a:effectLst/>
                        </a:rPr>
                        <a:t>Carbonato Fino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50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40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185420">
                <a:tc>
                  <a:txBody>
                    <a:bodyPr/>
                    <a:lstStyle/>
                    <a:p>
                      <a:pPr>
                        <a:lnSpc>
                          <a:spcPct val="107000"/>
                        </a:lnSpc>
                        <a:spcAft>
                          <a:spcPts val="0"/>
                        </a:spcAft>
                      </a:pPr>
                      <a:r>
                        <a:rPr lang="es-EC" sz="1200">
                          <a:effectLst/>
                        </a:rPr>
                        <a:t>Carbonato Grueso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175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190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185420">
                <a:tc>
                  <a:txBody>
                    <a:bodyPr/>
                    <a:lstStyle/>
                    <a:p>
                      <a:pPr>
                        <a:lnSpc>
                          <a:spcPct val="107000"/>
                        </a:lnSpc>
                        <a:spcAft>
                          <a:spcPts val="0"/>
                        </a:spcAft>
                      </a:pPr>
                      <a:r>
                        <a:rPr lang="es-EC" sz="1200">
                          <a:effectLst/>
                        </a:rPr>
                        <a:t>Aceite de palma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38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43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9"/>
                  </a:ext>
                </a:extLst>
              </a:tr>
              <a:tr h="185420">
                <a:tc>
                  <a:txBody>
                    <a:bodyPr/>
                    <a:lstStyle/>
                    <a:p>
                      <a:pPr>
                        <a:lnSpc>
                          <a:spcPct val="107000"/>
                        </a:lnSpc>
                        <a:spcAft>
                          <a:spcPts val="0"/>
                        </a:spcAft>
                      </a:pPr>
                      <a:r>
                        <a:rPr lang="es-EC" sz="1200">
                          <a:effectLst/>
                        </a:rPr>
                        <a:t>Fosfato mono cálcico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15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16,5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0"/>
                  </a:ext>
                </a:extLst>
              </a:tr>
              <a:tr h="185420">
                <a:tc>
                  <a:txBody>
                    <a:bodyPr/>
                    <a:lstStyle/>
                    <a:p>
                      <a:pPr>
                        <a:lnSpc>
                          <a:spcPct val="107000"/>
                        </a:lnSpc>
                        <a:spcAft>
                          <a:spcPts val="0"/>
                        </a:spcAft>
                      </a:pPr>
                      <a:r>
                        <a:rPr lang="es-EC" sz="1200">
                          <a:effectLst/>
                        </a:rPr>
                        <a:t>Sal</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7,5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7,5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1"/>
                  </a:ext>
                </a:extLst>
              </a:tr>
              <a:tr h="185420">
                <a:tc>
                  <a:txBody>
                    <a:bodyPr/>
                    <a:lstStyle/>
                    <a:p>
                      <a:pPr>
                        <a:lnSpc>
                          <a:spcPct val="107000"/>
                        </a:lnSpc>
                        <a:spcAft>
                          <a:spcPts val="0"/>
                        </a:spcAft>
                      </a:pPr>
                      <a:r>
                        <a:rPr lang="es-EC" sz="1200">
                          <a:effectLst/>
                        </a:rPr>
                        <a:t>Vitamina Postura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3,5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3,5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2"/>
                  </a:ext>
                </a:extLst>
              </a:tr>
              <a:tr h="185420">
                <a:tc>
                  <a:txBody>
                    <a:bodyPr/>
                    <a:lstStyle/>
                    <a:p>
                      <a:pPr>
                        <a:lnSpc>
                          <a:spcPct val="107000"/>
                        </a:lnSpc>
                        <a:spcAft>
                          <a:spcPts val="0"/>
                        </a:spcAft>
                      </a:pPr>
                      <a:r>
                        <a:rPr lang="es-EC" sz="1200">
                          <a:effectLst/>
                        </a:rPr>
                        <a:t>Metionina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3,5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3,5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3"/>
                  </a:ext>
                </a:extLst>
              </a:tr>
              <a:tr h="185420">
                <a:tc>
                  <a:txBody>
                    <a:bodyPr/>
                    <a:lstStyle/>
                    <a:p>
                      <a:pPr>
                        <a:lnSpc>
                          <a:spcPct val="107000"/>
                        </a:lnSpc>
                        <a:spcAft>
                          <a:spcPts val="0"/>
                        </a:spcAft>
                      </a:pPr>
                      <a:r>
                        <a:rPr lang="es-EC" sz="1200">
                          <a:effectLst/>
                        </a:rPr>
                        <a:t>Cloruro de colina 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2,2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4"/>
                  </a:ext>
                </a:extLst>
              </a:tr>
              <a:tr h="185420">
                <a:tc>
                  <a:txBody>
                    <a:bodyPr/>
                    <a:lstStyle/>
                    <a:p>
                      <a:pPr>
                        <a:lnSpc>
                          <a:spcPct val="107000"/>
                        </a:lnSpc>
                        <a:spcAft>
                          <a:spcPts val="0"/>
                        </a:spcAft>
                      </a:pPr>
                      <a:r>
                        <a:rPr lang="es-EC" sz="1200">
                          <a:effectLst/>
                        </a:rPr>
                        <a:t>Atrapante toxinas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2,2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5"/>
                  </a:ext>
                </a:extLst>
              </a:tr>
              <a:tr h="185420">
                <a:tc>
                  <a:txBody>
                    <a:bodyPr/>
                    <a:lstStyle/>
                    <a:p>
                      <a:pPr>
                        <a:lnSpc>
                          <a:spcPct val="107000"/>
                        </a:lnSpc>
                        <a:spcAft>
                          <a:spcPts val="0"/>
                        </a:spcAft>
                      </a:pPr>
                      <a:r>
                        <a:rPr lang="es-EC" sz="1200">
                          <a:effectLst/>
                        </a:rPr>
                        <a:t>Ácido anti hongos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2,2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6"/>
                  </a:ext>
                </a:extLst>
              </a:tr>
              <a:tr h="185420">
                <a:tc>
                  <a:txBody>
                    <a:bodyPr/>
                    <a:lstStyle/>
                    <a:p>
                      <a:pPr>
                        <a:lnSpc>
                          <a:spcPct val="107000"/>
                        </a:lnSpc>
                        <a:spcAft>
                          <a:spcPts val="0"/>
                        </a:spcAft>
                      </a:pPr>
                      <a:r>
                        <a:rPr lang="es-EC" sz="1200">
                          <a:effectLst/>
                        </a:rPr>
                        <a:t>Enzima SSF</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0,33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0,33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7"/>
                  </a:ext>
                </a:extLst>
              </a:tr>
              <a:tr h="185420">
                <a:tc>
                  <a:txBody>
                    <a:bodyPr/>
                    <a:lstStyle/>
                    <a:p>
                      <a:pPr>
                        <a:lnSpc>
                          <a:spcPct val="107000"/>
                        </a:lnSpc>
                        <a:spcAft>
                          <a:spcPts val="0"/>
                        </a:spcAft>
                      </a:pPr>
                      <a:r>
                        <a:rPr lang="es-EC" sz="1200">
                          <a:effectLst/>
                        </a:rPr>
                        <a:t>Promotor de crecimiento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8"/>
                  </a:ext>
                </a:extLst>
              </a:tr>
              <a:tr h="185420">
                <a:tc>
                  <a:txBody>
                    <a:bodyPr/>
                    <a:lstStyle/>
                    <a:p>
                      <a:pPr>
                        <a:lnSpc>
                          <a:spcPct val="107000"/>
                        </a:lnSpc>
                        <a:spcAft>
                          <a:spcPts val="0"/>
                        </a:spcAft>
                      </a:pPr>
                      <a:r>
                        <a:rPr lang="es-EC" sz="1200">
                          <a:effectLst/>
                        </a:rPr>
                        <a:t>TOTAL LIBRAS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2210,43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2200,93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9"/>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30824109"/>
              </p:ext>
            </p:extLst>
          </p:nvPr>
        </p:nvGraphicFramePr>
        <p:xfrm>
          <a:off x="4562037" y="3183073"/>
          <a:ext cx="3960440" cy="2544191"/>
        </p:xfrm>
        <a:graphic>
          <a:graphicData uri="http://schemas.openxmlformats.org/drawingml/2006/table">
            <a:tbl>
              <a:tblPr firstRow="1" firstCol="1" bandRow="1">
                <a:tableStyleId>{08FB837D-C827-4EFA-A057-4D05807E0F7C}</a:tableStyleId>
              </a:tblPr>
              <a:tblGrid>
                <a:gridCol w="1368152">
                  <a:extLst>
                    <a:ext uri="{9D8B030D-6E8A-4147-A177-3AD203B41FA5}">
                      <a16:colId xmlns="" xmlns:a16="http://schemas.microsoft.com/office/drawing/2014/main" val="20000"/>
                    </a:ext>
                  </a:extLst>
                </a:gridCol>
                <a:gridCol w="1368152">
                  <a:extLst>
                    <a:ext uri="{9D8B030D-6E8A-4147-A177-3AD203B41FA5}">
                      <a16:colId xmlns="" xmlns:a16="http://schemas.microsoft.com/office/drawing/2014/main" val="20001"/>
                    </a:ext>
                  </a:extLst>
                </a:gridCol>
                <a:gridCol w="1224136">
                  <a:extLst>
                    <a:ext uri="{9D8B030D-6E8A-4147-A177-3AD203B41FA5}">
                      <a16:colId xmlns="" xmlns:a16="http://schemas.microsoft.com/office/drawing/2014/main" val="20002"/>
                    </a:ext>
                  </a:extLst>
                </a:gridCol>
              </a:tblGrid>
              <a:tr h="0">
                <a:tc rowSpan="2">
                  <a:txBody>
                    <a:bodyPr/>
                    <a:lstStyle/>
                    <a:p>
                      <a:pPr algn="ctr">
                        <a:lnSpc>
                          <a:spcPct val="107000"/>
                        </a:lnSpc>
                        <a:spcAft>
                          <a:spcPts val="0"/>
                        </a:spcAft>
                      </a:pPr>
                      <a:r>
                        <a:rPr lang="es-EC" sz="1200" dirty="0">
                          <a:effectLst/>
                        </a:rPr>
                        <a:t> </a:t>
                      </a:r>
                    </a:p>
                    <a:p>
                      <a:pPr algn="ctr">
                        <a:lnSpc>
                          <a:spcPct val="107000"/>
                        </a:lnSpc>
                        <a:spcAft>
                          <a:spcPts val="0"/>
                        </a:spcAft>
                      </a:pPr>
                      <a:r>
                        <a:rPr lang="es-EC" sz="1200" dirty="0">
                          <a:effectLst/>
                        </a:rPr>
                        <a:t>NUTRIENTES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DIETA POSTURA 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DIETA POSTURA 2 </a:t>
                      </a:r>
                      <a:r>
                        <a:rPr lang="es-EC" sz="1200" dirty="0" smtClean="0">
                          <a:effectLst/>
                        </a:rPr>
                        <a:t>MODULADA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0">
                <a:tc vMerge="1">
                  <a:txBody>
                    <a:bodyPr/>
                    <a:lstStyle/>
                    <a:p>
                      <a:endParaRPr lang="es-EC"/>
                    </a:p>
                  </a:txBody>
                  <a:tcPr/>
                </a:tc>
                <a:tc>
                  <a:txBody>
                    <a:bodyPr/>
                    <a:lstStyle/>
                    <a:p>
                      <a:pPr algn="ctr">
                        <a:lnSpc>
                          <a:spcPct val="107000"/>
                        </a:lnSpc>
                        <a:spcAft>
                          <a:spcPts val="0"/>
                        </a:spcAft>
                      </a:pPr>
                      <a:r>
                        <a:rPr lang="es-EC" sz="1200" b="1" dirty="0">
                          <a:solidFill>
                            <a:schemeClr val="tx1"/>
                          </a:solidFill>
                          <a:effectLst/>
                        </a:rPr>
                        <a:t>51-70 SEMANAS</a:t>
                      </a:r>
                      <a:endParaRPr lang="es-EC"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b="1" dirty="0">
                          <a:solidFill>
                            <a:schemeClr val="tx1"/>
                          </a:solidFill>
                          <a:effectLst/>
                        </a:rPr>
                        <a:t>51-70 SEMANAS</a:t>
                      </a:r>
                      <a:endParaRPr lang="es-EC"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0">
                <a:tc>
                  <a:txBody>
                    <a:bodyPr/>
                    <a:lstStyle/>
                    <a:p>
                      <a:pPr algn="just">
                        <a:lnSpc>
                          <a:spcPct val="107000"/>
                        </a:lnSpc>
                        <a:spcAft>
                          <a:spcPts val="0"/>
                        </a:spcAft>
                      </a:pPr>
                      <a:r>
                        <a:rPr lang="es-EC" sz="1200">
                          <a:effectLst/>
                        </a:rPr>
                        <a:t>Energía Kcal/Kg</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2795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smtClean="0">
                          <a:effectLst/>
                        </a:rPr>
                        <a:t>2811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0">
                <a:tc>
                  <a:txBody>
                    <a:bodyPr/>
                    <a:lstStyle/>
                    <a:p>
                      <a:pPr algn="just">
                        <a:lnSpc>
                          <a:spcPct val="107000"/>
                        </a:lnSpc>
                        <a:spcAft>
                          <a:spcPts val="0"/>
                        </a:spcAft>
                      </a:pPr>
                      <a:r>
                        <a:rPr lang="es-EC" sz="1200">
                          <a:effectLst/>
                        </a:rPr>
                        <a:t>Proteína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17,8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17,8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0">
                <a:tc>
                  <a:txBody>
                    <a:bodyPr/>
                    <a:lstStyle/>
                    <a:p>
                      <a:pPr algn="just">
                        <a:lnSpc>
                          <a:spcPct val="107000"/>
                        </a:lnSpc>
                        <a:spcAft>
                          <a:spcPts val="0"/>
                        </a:spcAft>
                      </a:pPr>
                      <a:r>
                        <a:rPr lang="es-EC" sz="1200">
                          <a:effectLst/>
                        </a:rPr>
                        <a:t>Calcio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3,95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4,25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0">
                <a:tc>
                  <a:txBody>
                    <a:bodyPr/>
                    <a:lstStyle/>
                    <a:p>
                      <a:pPr algn="just">
                        <a:lnSpc>
                          <a:spcPct val="107000"/>
                        </a:lnSpc>
                        <a:spcAft>
                          <a:spcPts val="0"/>
                        </a:spcAft>
                      </a:pPr>
                      <a:r>
                        <a:rPr lang="es-EC" sz="1200" dirty="0">
                          <a:effectLst/>
                        </a:rPr>
                        <a:t>Fosforo </a:t>
                      </a:r>
                      <a:r>
                        <a:rPr lang="es-EC" sz="1200" dirty="0" smtClean="0">
                          <a:effectLst/>
                        </a:rPr>
                        <a:t>Disp.</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0,36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0,375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0">
                <a:tc>
                  <a:txBody>
                    <a:bodyPr/>
                    <a:lstStyle/>
                    <a:p>
                      <a:pPr algn="just">
                        <a:lnSpc>
                          <a:spcPct val="107000"/>
                        </a:lnSpc>
                        <a:spcAft>
                          <a:spcPts val="0"/>
                        </a:spcAft>
                      </a:pPr>
                      <a:r>
                        <a:rPr lang="es-EC" sz="1200">
                          <a:effectLst/>
                        </a:rPr>
                        <a:t>Fibra%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2,9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0">
                <a:tc>
                  <a:txBody>
                    <a:bodyPr/>
                    <a:lstStyle/>
                    <a:p>
                      <a:pPr algn="just">
                        <a:lnSpc>
                          <a:spcPct val="107000"/>
                        </a:lnSpc>
                        <a:spcAft>
                          <a:spcPts val="0"/>
                        </a:spcAft>
                      </a:pPr>
                      <a:r>
                        <a:rPr lang="es-EC" sz="1200" dirty="0">
                          <a:effectLst/>
                        </a:rPr>
                        <a:t>Lisina </a:t>
                      </a:r>
                      <a:r>
                        <a:rPr lang="es-EC" sz="1200" dirty="0" err="1" smtClean="0">
                          <a:effectLst/>
                        </a:rPr>
                        <a:t>Dig</a:t>
                      </a:r>
                      <a:r>
                        <a:rPr lang="es-EC" sz="1200" dirty="0" smtClean="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0,79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0,795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0">
                <a:tc>
                  <a:txBody>
                    <a:bodyPr/>
                    <a:lstStyle/>
                    <a:p>
                      <a:pPr algn="just">
                        <a:lnSpc>
                          <a:spcPct val="107000"/>
                        </a:lnSpc>
                        <a:spcAft>
                          <a:spcPts val="0"/>
                        </a:spcAft>
                      </a:pPr>
                      <a:r>
                        <a:rPr lang="es-EC" sz="1200" dirty="0">
                          <a:effectLst/>
                        </a:rPr>
                        <a:t>Treonina </a:t>
                      </a:r>
                      <a:r>
                        <a:rPr lang="es-EC" sz="1200" dirty="0" err="1" smtClean="0">
                          <a:effectLst/>
                        </a:rPr>
                        <a:t>Dig</a:t>
                      </a:r>
                      <a:r>
                        <a:rPr lang="es-EC" sz="1200" dirty="0" smtClean="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0,55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0,56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0">
                <a:tc>
                  <a:txBody>
                    <a:bodyPr/>
                    <a:lstStyle/>
                    <a:p>
                      <a:pPr algn="just">
                        <a:lnSpc>
                          <a:spcPct val="107000"/>
                        </a:lnSpc>
                        <a:spcAft>
                          <a:spcPts val="0"/>
                        </a:spcAft>
                      </a:pPr>
                      <a:r>
                        <a:rPr lang="es-EC" sz="1200">
                          <a:effectLst/>
                        </a:rPr>
                        <a:t>Grasa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4,7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4,9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9"/>
                  </a:ext>
                </a:extLst>
              </a:tr>
            </a:tbl>
          </a:graphicData>
        </a:graphic>
      </p:graphicFrame>
      <p:sp>
        <p:nvSpPr>
          <p:cNvPr id="6" name="Rectángulo 5"/>
          <p:cNvSpPr/>
          <p:nvPr/>
        </p:nvSpPr>
        <p:spPr>
          <a:xfrm>
            <a:off x="4355976" y="1628800"/>
            <a:ext cx="4572000" cy="1569660"/>
          </a:xfrm>
          <a:prstGeom prst="rect">
            <a:avLst/>
          </a:prstGeom>
        </p:spPr>
        <p:txBody>
          <a:bodyPr>
            <a:spAutoFit/>
          </a:bodyPr>
          <a:lstStyle/>
          <a:p>
            <a:pPr>
              <a:spcAft>
                <a:spcPts val="1000"/>
              </a:spcAft>
            </a:pPr>
            <a:r>
              <a:rPr lang="es-EC"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Análisis  nutricional calculado de las dietas para aves de </a:t>
            </a:r>
            <a:r>
              <a:rPr lang="es-EC" sz="2400" b="1" i="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51-70 </a:t>
            </a:r>
            <a:r>
              <a:rPr lang="es-EC"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semanas según requerimientos  Lohman Brown”.</a:t>
            </a:r>
            <a:endParaRPr lang="es-EC" sz="24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06356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p:spPr>
        <p:txBody>
          <a:bodyPr/>
          <a:lstStyle/>
          <a:p>
            <a:pPr algn="ctr"/>
            <a:r>
              <a:rPr lang="es-EC" dirty="0">
                <a:solidFill>
                  <a:srgbClr val="0070C0"/>
                </a:solidFill>
              </a:rPr>
              <a:t>Análisis del huevo comercial de Gallinas Lohman Brown de 59 y 65 semanas</a:t>
            </a:r>
            <a:r>
              <a:rPr lang="es-EC" dirty="0"/>
              <a:t>.</a:t>
            </a:r>
            <a:br>
              <a:rPr lang="es-EC" dirty="0"/>
            </a:br>
            <a:endParaRPr lang="es-EC" dirty="0"/>
          </a:p>
        </p:txBody>
      </p:sp>
      <p:sp>
        <p:nvSpPr>
          <p:cNvPr id="3" name="2 Marcador de contenido"/>
          <p:cNvSpPr>
            <a:spLocks noGrp="1"/>
          </p:cNvSpPr>
          <p:nvPr>
            <p:ph idx="1"/>
          </p:nvPr>
        </p:nvSpPr>
        <p:spPr>
          <a:xfrm>
            <a:off x="528638" y="1340768"/>
            <a:ext cx="8229600" cy="4525963"/>
          </a:xfrm>
        </p:spPr>
        <p:txBody>
          <a:bodyPr/>
          <a:lstStyle/>
          <a:p>
            <a:pPr algn="just"/>
            <a:endParaRPr lang="es-EC" sz="1400" dirty="0">
              <a:solidFill>
                <a:schemeClr val="tx1"/>
              </a:solidFill>
            </a:endParaRPr>
          </a:p>
        </p:txBody>
      </p:sp>
      <p:sp>
        <p:nvSpPr>
          <p:cNvPr id="5" name="Llamada de nube 4"/>
          <p:cNvSpPr/>
          <p:nvPr/>
        </p:nvSpPr>
        <p:spPr>
          <a:xfrm>
            <a:off x="1403648" y="1402235"/>
            <a:ext cx="6840760" cy="4464496"/>
          </a:xfrm>
          <a:prstGeom prst="cloudCallout">
            <a:avLst/>
          </a:prstGeom>
        </p:spPr>
        <p:style>
          <a:lnRef idx="1">
            <a:schemeClr val="accent2"/>
          </a:lnRef>
          <a:fillRef idx="3">
            <a:schemeClr val="accent2"/>
          </a:fillRef>
          <a:effectRef idx="2">
            <a:schemeClr val="accent2"/>
          </a:effectRef>
          <a:fontRef idx="minor">
            <a:schemeClr val="lt1"/>
          </a:fontRef>
        </p:style>
        <p:txBody>
          <a:bodyPr rtlCol="0" anchor="ctr"/>
          <a:lstStyle/>
          <a:p>
            <a:pPr marL="285750" indent="-285750" algn="just">
              <a:buFont typeface="Arial" panose="020B0604020202020204" pitchFamily="34" charset="0"/>
              <a:buChar char="•"/>
            </a:pPr>
            <a:r>
              <a:rPr lang="es-EC" b="1" dirty="0">
                <a:solidFill>
                  <a:srgbClr val="C00000"/>
                </a:solidFill>
              </a:rPr>
              <a:t>A </a:t>
            </a:r>
            <a:r>
              <a:rPr lang="es-EC" b="1" dirty="0" smtClean="0">
                <a:solidFill>
                  <a:srgbClr val="C00000"/>
                </a:solidFill>
              </a:rPr>
              <a:t>más </a:t>
            </a:r>
            <a:r>
              <a:rPr lang="es-EC" b="1" dirty="0">
                <a:solidFill>
                  <a:srgbClr val="C00000"/>
                </a:solidFill>
              </a:rPr>
              <a:t>del calcio grueso se modifico también los  Niveles de </a:t>
            </a:r>
            <a:r>
              <a:rPr lang="es-EC" b="1" dirty="0" smtClean="0">
                <a:solidFill>
                  <a:srgbClr val="C00000"/>
                </a:solidFill>
              </a:rPr>
              <a:t>Energía de 2.795 a 2.811 Kcal/kg EM  y niveles de lisina </a:t>
            </a:r>
            <a:r>
              <a:rPr lang="es-EC" b="1" dirty="0">
                <a:solidFill>
                  <a:srgbClr val="C00000"/>
                </a:solidFill>
              </a:rPr>
              <a:t>digestible de </a:t>
            </a:r>
            <a:r>
              <a:rPr lang="es-EC" b="1" dirty="0" smtClean="0">
                <a:solidFill>
                  <a:srgbClr val="C00000"/>
                </a:solidFill>
              </a:rPr>
              <a:t>0,65-0.75%. </a:t>
            </a:r>
            <a:r>
              <a:rPr lang="es-EC" b="1" dirty="0">
                <a:solidFill>
                  <a:srgbClr val="C00000"/>
                </a:solidFill>
              </a:rPr>
              <a:t>Chan-</a:t>
            </a:r>
            <a:r>
              <a:rPr lang="es-EC" b="1" dirty="0" err="1">
                <a:solidFill>
                  <a:srgbClr val="C00000"/>
                </a:solidFill>
              </a:rPr>
              <a:t>Colli</a:t>
            </a:r>
            <a:r>
              <a:rPr lang="es-EC" b="1" dirty="0">
                <a:solidFill>
                  <a:srgbClr val="C00000"/>
                </a:solidFill>
              </a:rPr>
              <a:t>, et al (2007);Gallardo y Salvador (2016) </a:t>
            </a:r>
          </a:p>
          <a:p>
            <a:pPr marL="285750" indent="-285750" algn="just">
              <a:buFont typeface="Arial" panose="020B0604020202020204" pitchFamily="34" charset="0"/>
              <a:buChar char="•"/>
            </a:pPr>
            <a:r>
              <a:rPr lang="es-EC" b="1" dirty="0">
                <a:solidFill>
                  <a:srgbClr val="C00000"/>
                </a:solidFill>
              </a:rPr>
              <a:t>La adición de productos a base de complejo enzimáticos </a:t>
            </a:r>
            <a:r>
              <a:rPr lang="es-EC" b="1" dirty="0" err="1">
                <a:solidFill>
                  <a:srgbClr val="C00000"/>
                </a:solidFill>
              </a:rPr>
              <a:t>Allzyme</a:t>
            </a:r>
            <a:r>
              <a:rPr lang="es-EC" b="1" dirty="0">
                <a:solidFill>
                  <a:srgbClr val="C00000"/>
                </a:solidFill>
              </a:rPr>
              <a:t> SSF® </a:t>
            </a:r>
            <a:r>
              <a:rPr lang="es-EC" b="1" dirty="0" smtClean="0">
                <a:solidFill>
                  <a:srgbClr val="C00000"/>
                </a:solidFill>
              </a:rPr>
              <a:t> </a:t>
            </a:r>
            <a:r>
              <a:rPr lang="es-EC" b="1" dirty="0">
                <a:solidFill>
                  <a:srgbClr val="C00000"/>
                </a:solidFill>
              </a:rPr>
              <a:t>ayudaron </a:t>
            </a:r>
            <a:r>
              <a:rPr lang="es-EC" b="1" dirty="0" smtClean="0">
                <a:solidFill>
                  <a:srgbClr val="C00000"/>
                </a:solidFill>
              </a:rPr>
              <a:t>a mejorar </a:t>
            </a:r>
            <a:r>
              <a:rPr lang="es-EC" b="1" dirty="0">
                <a:solidFill>
                  <a:srgbClr val="C00000"/>
                </a:solidFill>
              </a:rPr>
              <a:t>la digestibilidad de la </a:t>
            </a:r>
            <a:r>
              <a:rPr lang="es-EC" b="1" dirty="0" smtClean="0">
                <a:solidFill>
                  <a:srgbClr val="C00000"/>
                </a:solidFill>
              </a:rPr>
              <a:t>Energía</a:t>
            </a:r>
            <a:r>
              <a:rPr lang="es-EC" b="1" dirty="0">
                <a:solidFill>
                  <a:srgbClr val="C00000"/>
                </a:solidFill>
              </a:rPr>
              <a:t>, </a:t>
            </a:r>
            <a:r>
              <a:rPr lang="es-EC" b="1" dirty="0" smtClean="0">
                <a:solidFill>
                  <a:srgbClr val="C00000"/>
                </a:solidFill>
              </a:rPr>
              <a:t>Proteína</a:t>
            </a:r>
            <a:r>
              <a:rPr lang="es-EC" b="1" dirty="0">
                <a:solidFill>
                  <a:srgbClr val="C00000"/>
                </a:solidFill>
              </a:rPr>
              <a:t>, AA, Ca y P de todos los compuestos vegetales del alimento balanceado. </a:t>
            </a:r>
            <a:r>
              <a:rPr lang="es-EC" b="1" dirty="0" err="1">
                <a:solidFill>
                  <a:srgbClr val="C00000"/>
                </a:solidFill>
              </a:rPr>
              <a:t>Rossi</a:t>
            </a:r>
            <a:r>
              <a:rPr lang="es-EC" b="1" dirty="0">
                <a:solidFill>
                  <a:srgbClr val="C00000"/>
                </a:solidFill>
              </a:rPr>
              <a:t>, et al (2010); De Souza., et al (2017). </a:t>
            </a:r>
          </a:p>
        </p:txBody>
      </p:sp>
    </p:spTree>
    <p:extLst>
      <p:ext uri="{BB962C8B-B14F-4D97-AF65-F5344CB8AC3E}">
        <p14:creationId xmlns:p14="http://schemas.microsoft.com/office/powerpoint/2010/main" val="40756300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8600"/>
            <a:ext cx="8229600" cy="890119"/>
          </a:xfrm>
        </p:spPr>
        <p:txBody>
          <a:bodyPr/>
          <a:lstStyle/>
          <a:p>
            <a:r>
              <a:rPr lang="es-EC" sz="2800" dirty="0">
                <a:solidFill>
                  <a:srgbClr val="0070C0"/>
                </a:solidFill>
                <a:effectLst/>
              </a:rPr>
              <a:t>Resultados del Análisis del huevo comercial de Gallinas Lohman Brown de 77 y 85 semanas</a:t>
            </a:r>
            <a:r>
              <a:rPr lang="es-EC" dirty="0">
                <a:solidFill>
                  <a:srgbClr val="0070C0"/>
                </a:solidFill>
                <a:effectLst/>
              </a:rPr>
              <a:t>.</a:t>
            </a:r>
            <a:br>
              <a:rPr lang="es-EC" dirty="0">
                <a:solidFill>
                  <a:srgbClr val="0070C0"/>
                </a:solidFill>
                <a:effectLst/>
              </a:rPr>
            </a:br>
            <a:endParaRPr lang="en-US" dirty="0"/>
          </a:p>
        </p:txBody>
      </p:sp>
      <p:graphicFrame>
        <p:nvGraphicFramePr>
          <p:cNvPr id="4" name="Marcador de contenido 3"/>
          <p:cNvGraphicFramePr>
            <a:graphicFrameLocks noGrp="1"/>
          </p:cNvGraphicFramePr>
          <p:nvPr>
            <p:ph idx="1"/>
          </p:nvPr>
        </p:nvGraphicFramePr>
        <p:xfrm>
          <a:off x="107505" y="1124740"/>
          <a:ext cx="8928990" cy="4824539"/>
        </p:xfrm>
        <a:graphic>
          <a:graphicData uri="http://schemas.openxmlformats.org/drawingml/2006/table">
            <a:tbl>
              <a:tblPr firstRow="1" firstCol="1" bandRow="1"/>
              <a:tblGrid>
                <a:gridCol w="1098584"/>
                <a:gridCol w="2340909"/>
                <a:gridCol w="561271"/>
                <a:gridCol w="821371"/>
                <a:gridCol w="821371"/>
                <a:gridCol w="821371"/>
                <a:gridCol w="821371"/>
                <a:gridCol w="821371"/>
                <a:gridCol w="821371"/>
              </a:tblGrid>
              <a:tr h="695300">
                <a:tc>
                  <a:txBody>
                    <a:bodyPr/>
                    <a:lstStyle/>
                    <a:p>
                      <a:pPr algn="l" rtl="0" fontAlgn="ctr"/>
                      <a:r>
                        <a:rPr lang="es-EC" sz="1400" b="1" i="0" u="none" strike="noStrike">
                          <a:solidFill>
                            <a:srgbClr val="FFFFFF"/>
                          </a:solidFill>
                          <a:effectLst/>
                          <a:latin typeface="Arial" panose="020B0604020202020204" pitchFamily="34" charset="0"/>
                        </a:rPr>
                        <a:t>SEMANAS</a:t>
                      </a:r>
                    </a:p>
                  </a:txBody>
                  <a:tcPr marL="9467" marR="9467" marT="9467" marB="0" anchor="ctr">
                    <a:lnL w="6350" cap="flat" cmpd="sng" algn="ctr">
                      <a:solidFill>
                        <a:srgbClr val="E58656"/>
                      </a:solidFill>
                      <a:prstDash val="solid"/>
                      <a:round/>
                      <a:headEnd type="none" w="med" len="med"/>
                      <a:tailEnd type="none" w="med" len="med"/>
                    </a:lnL>
                    <a:lnR>
                      <a:noFill/>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c>
                  <a:txBody>
                    <a:bodyPr/>
                    <a:lstStyle/>
                    <a:p>
                      <a:pPr algn="ctr" rtl="0" fontAlgn="ctr"/>
                      <a:r>
                        <a:rPr lang="es-EC" sz="1400" b="1" i="0" u="none" strike="noStrike">
                          <a:solidFill>
                            <a:srgbClr val="FFFFFF"/>
                          </a:solidFill>
                          <a:effectLst/>
                          <a:latin typeface="Arial" panose="020B0604020202020204" pitchFamily="34" charset="0"/>
                        </a:rPr>
                        <a:t>    VARIABLE     </a:t>
                      </a:r>
                    </a:p>
                  </a:txBody>
                  <a:tcPr marL="9467" marR="9467" marT="9467" marB="0" anchor="ctr">
                    <a:lnL>
                      <a:noFill/>
                    </a:lnL>
                    <a:lnR>
                      <a:noFill/>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c>
                  <a:txBody>
                    <a:bodyPr/>
                    <a:lstStyle/>
                    <a:p>
                      <a:pPr algn="ctr" rtl="0" fontAlgn="ctr"/>
                      <a:r>
                        <a:rPr lang="es-EC" sz="1400" b="1" i="0" u="none" strike="noStrike">
                          <a:solidFill>
                            <a:srgbClr val="FFFFFF"/>
                          </a:solidFill>
                          <a:effectLst/>
                          <a:latin typeface="Arial" panose="020B0604020202020204" pitchFamily="34" charset="0"/>
                        </a:rPr>
                        <a:t>n </a:t>
                      </a:r>
                    </a:p>
                  </a:txBody>
                  <a:tcPr marL="9467" marR="9467" marT="9467" marB="0" anchor="ctr">
                    <a:lnL>
                      <a:noFill/>
                    </a:lnL>
                    <a:lnR>
                      <a:noFill/>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c>
                  <a:txBody>
                    <a:bodyPr/>
                    <a:lstStyle/>
                    <a:p>
                      <a:pPr algn="ctr" rtl="0" fontAlgn="ctr"/>
                      <a:r>
                        <a:rPr lang="es-EC" sz="1400" b="1" i="0" u="none" strike="noStrike">
                          <a:solidFill>
                            <a:srgbClr val="FFFFFF"/>
                          </a:solidFill>
                          <a:effectLst/>
                          <a:latin typeface="Arial" panose="020B0604020202020204" pitchFamily="34" charset="0"/>
                        </a:rPr>
                        <a:t>Media</a:t>
                      </a:r>
                    </a:p>
                  </a:txBody>
                  <a:tcPr marL="9467" marR="9467" marT="9467" marB="0" anchor="ctr">
                    <a:lnL>
                      <a:noFill/>
                    </a:lnL>
                    <a:lnR>
                      <a:noFill/>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c>
                  <a:txBody>
                    <a:bodyPr/>
                    <a:lstStyle/>
                    <a:p>
                      <a:pPr algn="ctr" rtl="0" fontAlgn="ctr"/>
                      <a:r>
                        <a:rPr lang="es-EC" sz="1400" b="1" i="0" u="none" strike="noStrike">
                          <a:solidFill>
                            <a:srgbClr val="FFFFFF"/>
                          </a:solidFill>
                          <a:effectLst/>
                          <a:latin typeface="Arial" panose="020B0604020202020204" pitchFamily="34" charset="0"/>
                        </a:rPr>
                        <a:t>D.E.</a:t>
                      </a:r>
                    </a:p>
                  </a:txBody>
                  <a:tcPr marL="9467" marR="9467" marT="9467" marB="0" anchor="ctr">
                    <a:lnL>
                      <a:noFill/>
                    </a:lnL>
                    <a:lnR>
                      <a:noFill/>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c>
                  <a:txBody>
                    <a:bodyPr/>
                    <a:lstStyle/>
                    <a:p>
                      <a:pPr algn="ctr" rtl="0" fontAlgn="ctr"/>
                      <a:r>
                        <a:rPr lang="es-EC" sz="1400" b="1" i="0" u="none" strike="noStrike">
                          <a:solidFill>
                            <a:srgbClr val="FFFFFF"/>
                          </a:solidFill>
                          <a:effectLst/>
                          <a:latin typeface="Arial" panose="020B0604020202020204" pitchFamily="34" charset="0"/>
                        </a:rPr>
                        <a:t>Var(n-1)</a:t>
                      </a:r>
                    </a:p>
                  </a:txBody>
                  <a:tcPr marL="9467" marR="9467" marT="9467" marB="0" anchor="ctr">
                    <a:lnL>
                      <a:noFill/>
                    </a:lnL>
                    <a:lnR>
                      <a:noFill/>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c>
                  <a:txBody>
                    <a:bodyPr/>
                    <a:lstStyle/>
                    <a:p>
                      <a:pPr algn="ctr" rtl="0" fontAlgn="ctr"/>
                      <a:r>
                        <a:rPr lang="es-EC" sz="1400" b="1" i="0" u="none" strike="noStrike">
                          <a:solidFill>
                            <a:srgbClr val="FFFFFF"/>
                          </a:solidFill>
                          <a:effectLst/>
                          <a:latin typeface="Arial" panose="020B0604020202020204" pitchFamily="34" charset="0"/>
                        </a:rPr>
                        <a:t> CV%  </a:t>
                      </a:r>
                    </a:p>
                  </a:txBody>
                  <a:tcPr marL="9467" marR="9467" marT="9467" marB="0" anchor="ctr">
                    <a:lnL>
                      <a:noFill/>
                    </a:lnL>
                    <a:lnR>
                      <a:noFill/>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c>
                  <a:txBody>
                    <a:bodyPr/>
                    <a:lstStyle/>
                    <a:p>
                      <a:pPr algn="ctr" rtl="0" fontAlgn="ctr"/>
                      <a:r>
                        <a:rPr lang="es-EC" sz="1400" b="1" i="0" u="none" strike="noStrike">
                          <a:solidFill>
                            <a:srgbClr val="FFFFFF"/>
                          </a:solidFill>
                          <a:effectLst/>
                          <a:latin typeface="Arial" panose="020B0604020202020204" pitchFamily="34" charset="0"/>
                        </a:rPr>
                        <a:t> Mín </a:t>
                      </a:r>
                    </a:p>
                  </a:txBody>
                  <a:tcPr marL="9467" marR="9467" marT="9467" marB="0" anchor="ctr">
                    <a:lnL>
                      <a:noFill/>
                    </a:lnL>
                    <a:lnR>
                      <a:noFill/>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c>
                  <a:txBody>
                    <a:bodyPr/>
                    <a:lstStyle/>
                    <a:p>
                      <a:pPr algn="ctr" rtl="0" fontAlgn="ctr"/>
                      <a:r>
                        <a:rPr lang="es-EC" sz="1400" b="1" i="0" u="none" strike="noStrike">
                          <a:solidFill>
                            <a:srgbClr val="FFFFFF"/>
                          </a:solidFill>
                          <a:effectLst/>
                          <a:latin typeface="Arial" panose="020B0604020202020204" pitchFamily="34" charset="0"/>
                        </a:rPr>
                        <a:t> Máx  </a:t>
                      </a:r>
                    </a:p>
                  </a:txBody>
                  <a:tcPr marL="9467" marR="9467" marT="9467" marB="0" anchor="ctr">
                    <a:lnL>
                      <a:noFill/>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8A5C"/>
                    </a:solidFill>
                  </a:tcPr>
                </a:tc>
              </a:tr>
              <a:tr h="354745">
                <a:tc>
                  <a:txBody>
                    <a:bodyPr/>
                    <a:lstStyle/>
                    <a:p>
                      <a:pPr algn="ctr" rtl="0" fontAlgn="ctr"/>
                      <a:r>
                        <a:rPr lang="es-EC" sz="1400" b="1" i="0" u="none" strike="noStrike">
                          <a:solidFill>
                            <a:srgbClr val="000000"/>
                          </a:solidFill>
                          <a:effectLst/>
                          <a:latin typeface="Calibri" panose="020F0502020204030204" pitchFamily="34" charset="0"/>
                        </a:rPr>
                        <a:t>77</a:t>
                      </a:r>
                    </a:p>
                  </a:txBody>
                  <a:tcPr marL="9467" marR="9467" marT="9467"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6DAD2"/>
                    </a:solidFill>
                  </a:tcPr>
                </a:tc>
                <a:tc>
                  <a:txBody>
                    <a:bodyPr/>
                    <a:lstStyle/>
                    <a:p>
                      <a:pPr algn="l" rtl="0" fontAlgn="ctr"/>
                      <a:r>
                        <a:rPr lang="es-EC" sz="1400" b="1" i="0" u="none" strike="noStrike">
                          <a:solidFill>
                            <a:srgbClr val="000000"/>
                          </a:solidFill>
                          <a:effectLst/>
                          <a:latin typeface="Arial" panose="020B0604020202020204" pitchFamily="34" charset="0"/>
                        </a:rPr>
                        <a:t>PESO TOTAL       </a:t>
                      </a:r>
                    </a:p>
                  </a:txBody>
                  <a:tcPr marL="9467" marR="9467" marT="9467"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69,72</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5,61</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31,5</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8,05</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57,6</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86,9</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6DAD2"/>
                    </a:solidFill>
                  </a:tcPr>
                </a:tc>
              </a:tr>
              <a:tr h="354745">
                <a:tc>
                  <a:txBody>
                    <a:bodyPr/>
                    <a:lstStyle/>
                    <a:p>
                      <a:pPr algn="ctr" rtl="0" fontAlgn="ctr"/>
                      <a:r>
                        <a:rPr lang="es-EC" sz="1400" b="1" i="0" u="none" strike="noStrike">
                          <a:solidFill>
                            <a:srgbClr val="000000"/>
                          </a:solidFill>
                          <a:effectLst/>
                          <a:latin typeface="Calibri" panose="020F0502020204030204" pitchFamily="34" charset="0"/>
                        </a:rPr>
                        <a:t>85</a:t>
                      </a:r>
                    </a:p>
                  </a:txBody>
                  <a:tcPr marL="9467" marR="9467" marT="9467"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a:txBody>
                    <a:bodyPr/>
                    <a:lstStyle/>
                    <a:p>
                      <a:pPr algn="l" rtl="0" fontAlgn="ctr"/>
                      <a:r>
                        <a:rPr lang="es-EC" sz="1400" b="1" i="0" u="none" strike="noStrike">
                          <a:solidFill>
                            <a:srgbClr val="000000"/>
                          </a:solidFill>
                          <a:effectLst/>
                          <a:latin typeface="Arial" panose="020B0604020202020204" pitchFamily="34" charset="0"/>
                        </a:rPr>
                        <a:t>PESO TOTAL       </a:t>
                      </a:r>
                    </a:p>
                  </a:txBody>
                  <a:tcPr marL="9467" marR="9467" marT="9467"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72,43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4,78</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22,81</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6,59</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61,3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84,3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r>
              <a:tr h="340556">
                <a:tc>
                  <a:txBody>
                    <a:bodyPr/>
                    <a:lstStyle/>
                    <a:p>
                      <a:pPr algn="ctr" rtl="0" fontAlgn="ctr"/>
                      <a:r>
                        <a:rPr lang="es-EC" sz="1400" b="1" i="0" u="none" strike="noStrike">
                          <a:solidFill>
                            <a:srgbClr val="000000"/>
                          </a:solidFill>
                          <a:effectLst/>
                          <a:latin typeface="Calibri" panose="020F0502020204030204" pitchFamily="34" charset="0"/>
                        </a:rPr>
                        <a:t>77</a:t>
                      </a:r>
                    </a:p>
                  </a:txBody>
                  <a:tcPr marL="9467" marR="9467" marT="9467"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a:txBody>
                    <a:bodyPr/>
                    <a:lstStyle/>
                    <a:p>
                      <a:pPr algn="l" rtl="0" fontAlgn="ctr"/>
                      <a:r>
                        <a:rPr lang="es-EC" sz="1400" b="1" i="0" u="none" strike="noStrike">
                          <a:solidFill>
                            <a:srgbClr val="000000"/>
                          </a:solidFill>
                          <a:effectLst/>
                          <a:latin typeface="Arial" panose="020B0604020202020204" pitchFamily="34" charset="0"/>
                        </a:rPr>
                        <a:t>ALBUMINA         </a:t>
                      </a:r>
                    </a:p>
                  </a:txBody>
                  <a:tcPr marL="9467" marR="9467" marT="9467"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6,4</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1,04</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1,08</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FF0000"/>
                          </a:solidFill>
                          <a:effectLst/>
                          <a:latin typeface="Arial" panose="020B0604020202020204" pitchFamily="34" charset="0"/>
                        </a:rPr>
                        <a:t>16,22</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4,1</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9,5</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r>
              <a:tr h="340556">
                <a:tc>
                  <a:txBody>
                    <a:bodyPr/>
                    <a:lstStyle/>
                    <a:p>
                      <a:pPr algn="ctr" rtl="0" fontAlgn="ctr"/>
                      <a:r>
                        <a:rPr lang="es-EC" sz="1400" b="1" i="0" u="none" strike="noStrike">
                          <a:solidFill>
                            <a:srgbClr val="000000"/>
                          </a:solidFill>
                          <a:effectLst/>
                          <a:latin typeface="Calibri" panose="020F0502020204030204" pitchFamily="34" charset="0"/>
                        </a:rPr>
                        <a:t>85</a:t>
                      </a:r>
                    </a:p>
                  </a:txBody>
                  <a:tcPr marL="9467" marR="9467" marT="9467"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a:txBody>
                    <a:bodyPr/>
                    <a:lstStyle/>
                    <a:p>
                      <a:pPr algn="l" rtl="0" fontAlgn="ctr"/>
                      <a:r>
                        <a:rPr lang="es-EC" sz="1400" b="1" i="0" u="none" strike="noStrike">
                          <a:solidFill>
                            <a:srgbClr val="000000"/>
                          </a:solidFill>
                          <a:effectLst/>
                          <a:latin typeface="Arial" panose="020B0604020202020204" pitchFamily="34" charset="0"/>
                        </a:rPr>
                        <a:t>ALBUMINA         </a:t>
                      </a:r>
                    </a:p>
                  </a:txBody>
                  <a:tcPr marL="9467" marR="9467" marT="9467"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7,18</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0,69</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0,48</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2060"/>
                          </a:solidFill>
                          <a:effectLst/>
                          <a:latin typeface="Arial" panose="020B0604020202020204" pitchFamily="34" charset="0"/>
                        </a:rPr>
                        <a:t>9,67</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5</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8,9</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r>
              <a:tr h="340556">
                <a:tc>
                  <a:txBody>
                    <a:bodyPr/>
                    <a:lstStyle/>
                    <a:p>
                      <a:pPr algn="ctr" rtl="0" fontAlgn="ctr"/>
                      <a:r>
                        <a:rPr lang="es-EC" sz="1400" b="1" i="0" u="none" strike="noStrike">
                          <a:solidFill>
                            <a:srgbClr val="000000"/>
                          </a:solidFill>
                          <a:effectLst/>
                          <a:latin typeface="Calibri" panose="020F0502020204030204" pitchFamily="34" charset="0"/>
                        </a:rPr>
                        <a:t>77</a:t>
                      </a:r>
                    </a:p>
                  </a:txBody>
                  <a:tcPr marL="9467" marR="9467" marT="9467"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a:txBody>
                    <a:bodyPr/>
                    <a:lstStyle/>
                    <a:p>
                      <a:pPr algn="l" rtl="0" fontAlgn="ctr"/>
                      <a:r>
                        <a:rPr lang="es-EC" sz="1400" b="1" i="0" u="none" strike="noStrike">
                          <a:solidFill>
                            <a:srgbClr val="000000"/>
                          </a:solidFill>
                          <a:effectLst/>
                          <a:latin typeface="Arial" panose="020B0604020202020204" pitchFamily="34" charset="0"/>
                        </a:rPr>
                        <a:t>COLOR YEMA       </a:t>
                      </a:r>
                    </a:p>
                  </a:txBody>
                  <a:tcPr marL="9467" marR="9467" marT="9467"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9,73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0,54</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0,29</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5,57</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8,6</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11,3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r>
              <a:tr h="340556">
                <a:tc>
                  <a:txBody>
                    <a:bodyPr/>
                    <a:lstStyle/>
                    <a:p>
                      <a:pPr algn="ctr" rtl="0" fontAlgn="ctr"/>
                      <a:r>
                        <a:rPr lang="es-EC" sz="1400" b="1" i="0" u="none" strike="noStrike">
                          <a:solidFill>
                            <a:srgbClr val="000000"/>
                          </a:solidFill>
                          <a:effectLst/>
                          <a:latin typeface="Calibri" panose="020F0502020204030204" pitchFamily="34" charset="0"/>
                        </a:rPr>
                        <a:t>85</a:t>
                      </a:r>
                    </a:p>
                  </a:txBody>
                  <a:tcPr marL="9467" marR="9467" marT="9467"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a:txBody>
                    <a:bodyPr/>
                    <a:lstStyle/>
                    <a:p>
                      <a:pPr algn="l" rtl="0" fontAlgn="ctr"/>
                      <a:r>
                        <a:rPr lang="es-EC" sz="1400" b="1" i="0" u="none" strike="noStrike">
                          <a:solidFill>
                            <a:srgbClr val="000000"/>
                          </a:solidFill>
                          <a:effectLst/>
                          <a:latin typeface="Arial" panose="020B0604020202020204" pitchFamily="34" charset="0"/>
                        </a:rPr>
                        <a:t>COLOR YEMA       </a:t>
                      </a:r>
                    </a:p>
                  </a:txBody>
                  <a:tcPr marL="9467" marR="9467" marT="9467"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10,25</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0,6</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0,35</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5,81</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8,6</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11,5</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r>
              <a:tr h="340556">
                <a:tc>
                  <a:txBody>
                    <a:bodyPr/>
                    <a:lstStyle/>
                    <a:p>
                      <a:pPr algn="ctr" rtl="0" fontAlgn="ctr"/>
                      <a:r>
                        <a:rPr lang="es-EC" sz="1400" b="1" i="0" u="none" strike="noStrike">
                          <a:solidFill>
                            <a:srgbClr val="000000"/>
                          </a:solidFill>
                          <a:effectLst/>
                          <a:latin typeface="Calibri" panose="020F0502020204030204" pitchFamily="34" charset="0"/>
                        </a:rPr>
                        <a:t>77</a:t>
                      </a:r>
                    </a:p>
                  </a:txBody>
                  <a:tcPr marL="9467" marR="9467" marT="9467"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a:txBody>
                    <a:bodyPr/>
                    <a:lstStyle/>
                    <a:p>
                      <a:pPr algn="l" rtl="0" fontAlgn="ctr"/>
                      <a:r>
                        <a:rPr lang="es-EC" sz="1400" b="1" i="0" u="none" strike="noStrike">
                          <a:solidFill>
                            <a:srgbClr val="000000"/>
                          </a:solidFill>
                          <a:effectLst/>
                          <a:latin typeface="Arial" panose="020B0604020202020204" pitchFamily="34" charset="0"/>
                        </a:rPr>
                        <a:t>UNIDADES HAUGH   </a:t>
                      </a:r>
                    </a:p>
                  </a:txBody>
                  <a:tcPr marL="9467" marR="9467" marT="9467"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75,94</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7,82</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61,21</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FF0000"/>
                          </a:solidFill>
                          <a:effectLst/>
                          <a:latin typeface="Arial" panose="020B0604020202020204" pitchFamily="34" charset="0"/>
                        </a:rPr>
                        <a:t>10,3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52,6</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94,3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r>
              <a:tr h="340556">
                <a:tc>
                  <a:txBody>
                    <a:bodyPr/>
                    <a:lstStyle/>
                    <a:p>
                      <a:pPr algn="ctr" rtl="0" fontAlgn="ctr"/>
                      <a:r>
                        <a:rPr lang="es-EC" sz="1400" b="1" i="0" u="none" strike="noStrike">
                          <a:solidFill>
                            <a:srgbClr val="000000"/>
                          </a:solidFill>
                          <a:effectLst/>
                          <a:latin typeface="Calibri" panose="020F0502020204030204" pitchFamily="34" charset="0"/>
                        </a:rPr>
                        <a:t>85</a:t>
                      </a:r>
                    </a:p>
                  </a:txBody>
                  <a:tcPr marL="9467" marR="9467" marT="9467"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a:txBody>
                    <a:bodyPr/>
                    <a:lstStyle/>
                    <a:p>
                      <a:pPr algn="l" rtl="0" fontAlgn="ctr"/>
                      <a:r>
                        <a:rPr lang="es-EC" sz="1400" b="1" i="0" u="none" strike="noStrike">
                          <a:solidFill>
                            <a:srgbClr val="000000"/>
                          </a:solidFill>
                          <a:effectLst/>
                          <a:latin typeface="Arial" panose="020B0604020202020204" pitchFamily="34" charset="0"/>
                        </a:rPr>
                        <a:t>UNIDADES HAUGH   </a:t>
                      </a:r>
                    </a:p>
                  </a:txBody>
                  <a:tcPr marL="9467" marR="9467" marT="9467"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77,62</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5,66</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32,04</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2060"/>
                          </a:solidFill>
                          <a:effectLst/>
                          <a:latin typeface="Arial" panose="020B0604020202020204" pitchFamily="34" charset="0"/>
                        </a:rPr>
                        <a:t>7,29</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46,6</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88,3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r>
              <a:tr h="340556">
                <a:tc>
                  <a:txBody>
                    <a:bodyPr/>
                    <a:lstStyle/>
                    <a:p>
                      <a:pPr algn="ctr" rtl="0" fontAlgn="ctr"/>
                      <a:r>
                        <a:rPr lang="es-EC" sz="1400" b="1" i="0" u="none" strike="noStrike">
                          <a:solidFill>
                            <a:srgbClr val="000000"/>
                          </a:solidFill>
                          <a:effectLst/>
                          <a:latin typeface="Calibri" panose="020F0502020204030204" pitchFamily="34" charset="0"/>
                        </a:rPr>
                        <a:t>77</a:t>
                      </a:r>
                    </a:p>
                  </a:txBody>
                  <a:tcPr marL="9467" marR="9467" marT="9467"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a:txBody>
                    <a:bodyPr/>
                    <a:lstStyle/>
                    <a:p>
                      <a:pPr algn="l" rtl="0" fontAlgn="ctr"/>
                      <a:r>
                        <a:rPr lang="es-EC" sz="1400" b="1" i="0" u="none" strike="noStrike">
                          <a:solidFill>
                            <a:srgbClr val="000000"/>
                          </a:solidFill>
                          <a:effectLst/>
                          <a:latin typeface="Arial" panose="020B0604020202020204" pitchFamily="34" charset="0"/>
                        </a:rPr>
                        <a:t>DUREZA           </a:t>
                      </a:r>
                    </a:p>
                  </a:txBody>
                  <a:tcPr marL="9467" marR="9467" marT="9467"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4,17</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1,3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1,69</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FF0000"/>
                          </a:solidFill>
                          <a:effectLst/>
                          <a:latin typeface="Arial" panose="020B0604020202020204" pitchFamily="34" charset="0"/>
                        </a:rPr>
                        <a:t>31,23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0,41</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6,78</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r>
              <a:tr h="340556">
                <a:tc>
                  <a:txBody>
                    <a:bodyPr/>
                    <a:lstStyle/>
                    <a:p>
                      <a:pPr algn="ctr" rtl="0" fontAlgn="ctr"/>
                      <a:r>
                        <a:rPr lang="es-EC" sz="1400" b="1" i="0" u="none" strike="noStrike">
                          <a:solidFill>
                            <a:srgbClr val="000000"/>
                          </a:solidFill>
                          <a:effectLst/>
                          <a:latin typeface="Calibri" panose="020F0502020204030204" pitchFamily="34" charset="0"/>
                        </a:rPr>
                        <a:t>85</a:t>
                      </a:r>
                    </a:p>
                  </a:txBody>
                  <a:tcPr marL="9467" marR="9467" marT="9467"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a:noFill/>
                    </a:lnB>
                    <a:solidFill>
                      <a:srgbClr val="F6DAD2"/>
                    </a:solidFill>
                  </a:tcPr>
                </a:tc>
                <a:tc>
                  <a:txBody>
                    <a:bodyPr/>
                    <a:lstStyle/>
                    <a:p>
                      <a:pPr algn="l" rtl="0" fontAlgn="ctr"/>
                      <a:r>
                        <a:rPr lang="es-EC" sz="1400" b="1" i="0" u="none" strike="noStrike">
                          <a:solidFill>
                            <a:srgbClr val="000000"/>
                          </a:solidFill>
                          <a:effectLst/>
                          <a:latin typeface="Arial" panose="020B0604020202020204" pitchFamily="34" charset="0"/>
                        </a:rPr>
                        <a:t>DUREZA           </a:t>
                      </a:r>
                    </a:p>
                  </a:txBody>
                  <a:tcPr marL="9467" marR="9467" marT="9467"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4,28</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0,69</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0,48</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2060"/>
                          </a:solidFill>
                          <a:effectLst/>
                          <a:latin typeface="Arial" panose="020B0604020202020204" pitchFamily="34" charset="0"/>
                        </a:rPr>
                        <a:t>16,2</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2,63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ctr" rtl="0" fontAlgn="ctr"/>
                      <a:r>
                        <a:rPr lang="es-EC" sz="1400" b="1" i="0" u="none" strike="noStrike">
                          <a:solidFill>
                            <a:srgbClr val="000000"/>
                          </a:solidFill>
                          <a:effectLst/>
                          <a:latin typeface="Arial" panose="020B0604020202020204" pitchFamily="34" charset="0"/>
                        </a:rPr>
                        <a:t>5,8</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r>
              <a:tr h="340556">
                <a:tc>
                  <a:txBody>
                    <a:bodyPr/>
                    <a:lstStyle/>
                    <a:p>
                      <a:pPr algn="ctr" rtl="0" fontAlgn="ctr"/>
                      <a:r>
                        <a:rPr lang="es-EC" sz="1400" b="1" i="0" u="none" strike="noStrike">
                          <a:solidFill>
                            <a:srgbClr val="000000"/>
                          </a:solidFill>
                          <a:effectLst/>
                          <a:latin typeface="Calibri" panose="020F0502020204030204" pitchFamily="34" charset="0"/>
                        </a:rPr>
                        <a:t>77</a:t>
                      </a:r>
                    </a:p>
                  </a:txBody>
                  <a:tcPr marL="9467" marR="9467" marT="9467"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a:noFill/>
                    </a:lnT>
                    <a:lnB w="6350" cap="flat" cmpd="sng" algn="ctr">
                      <a:solidFill>
                        <a:srgbClr val="E58656"/>
                      </a:solidFill>
                      <a:prstDash val="solid"/>
                      <a:round/>
                      <a:headEnd type="none" w="med" len="med"/>
                      <a:tailEnd type="none" w="med" len="med"/>
                    </a:lnB>
                    <a:solidFill>
                      <a:srgbClr val="F6DAD2"/>
                    </a:solidFill>
                  </a:tcPr>
                </a:tc>
                <a:tc>
                  <a:txBody>
                    <a:bodyPr/>
                    <a:lstStyle/>
                    <a:p>
                      <a:pPr algn="l" rtl="0" fontAlgn="ctr"/>
                      <a:r>
                        <a:rPr lang="es-EC" sz="1400" b="1" i="0" u="none" strike="noStrike">
                          <a:solidFill>
                            <a:srgbClr val="000000"/>
                          </a:solidFill>
                          <a:effectLst/>
                          <a:latin typeface="Arial" panose="020B0604020202020204" pitchFamily="34" charset="0"/>
                        </a:rPr>
                        <a:t>GROSOR DE CÁSCARA</a:t>
                      </a:r>
                    </a:p>
                  </a:txBody>
                  <a:tcPr marL="9467" marR="9467" marT="9467"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0,37</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0,03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9,1</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0,24</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0,46</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r>
              <a:tr h="354745">
                <a:tc>
                  <a:txBody>
                    <a:bodyPr/>
                    <a:lstStyle/>
                    <a:p>
                      <a:pPr algn="ctr" rtl="0" fontAlgn="ctr"/>
                      <a:r>
                        <a:rPr lang="es-EC" sz="1400" b="1" i="0" u="none" strike="noStrike">
                          <a:solidFill>
                            <a:srgbClr val="000000"/>
                          </a:solidFill>
                          <a:effectLst/>
                          <a:latin typeface="Calibri" panose="020F0502020204030204" pitchFamily="34" charset="0"/>
                        </a:rPr>
                        <a:t>85</a:t>
                      </a:r>
                    </a:p>
                  </a:txBody>
                  <a:tcPr marL="9467" marR="9467" marT="9467" marB="0" anchor="ctr">
                    <a:lnL w="6350" cap="flat" cmpd="sng" algn="ctr">
                      <a:solidFill>
                        <a:srgbClr val="E58656"/>
                      </a:solidFill>
                      <a:prstDash val="solid"/>
                      <a:round/>
                      <a:headEnd type="none" w="med" len="med"/>
                      <a:tailEnd type="none" w="med" len="med"/>
                    </a:lnL>
                    <a:lnR w="19050" cap="flat" cmpd="sng" algn="ctr">
                      <a:solidFill>
                        <a:srgbClr val="E78A5C"/>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solidFill>
                      <a:srgbClr val="F6DAD2"/>
                    </a:solidFill>
                  </a:tcPr>
                </a:tc>
                <a:tc>
                  <a:txBody>
                    <a:bodyPr/>
                    <a:lstStyle/>
                    <a:p>
                      <a:pPr algn="l" rtl="0" fontAlgn="ctr"/>
                      <a:r>
                        <a:rPr lang="es-EC" sz="1400" b="1" i="0" u="none" strike="noStrike">
                          <a:solidFill>
                            <a:srgbClr val="000000"/>
                          </a:solidFill>
                          <a:effectLst/>
                          <a:latin typeface="Arial" panose="020B0604020202020204" pitchFamily="34" charset="0"/>
                        </a:rPr>
                        <a:t>GROSOR DE CÁSCARA</a:t>
                      </a:r>
                    </a:p>
                  </a:txBody>
                  <a:tcPr marL="9467" marR="9467" marT="9467" marB="0" anchor="ctr">
                    <a:lnL w="19050" cap="flat" cmpd="sng" algn="ctr">
                      <a:solidFill>
                        <a:srgbClr val="E78A5C"/>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90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0,37</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0,03</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8,42</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a:solidFill>
                            <a:srgbClr val="000000"/>
                          </a:solidFill>
                          <a:effectLst/>
                          <a:latin typeface="Arial" panose="020B0604020202020204" pitchFamily="34" charset="0"/>
                        </a:rPr>
                        <a:t>0,29</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c>
                  <a:txBody>
                    <a:bodyPr/>
                    <a:lstStyle/>
                    <a:p>
                      <a:pPr algn="ctr" rtl="0" fontAlgn="ctr"/>
                      <a:r>
                        <a:rPr lang="es-EC" sz="1400" b="1" i="0" u="none" strike="noStrike" dirty="0">
                          <a:solidFill>
                            <a:srgbClr val="000000"/>
                          </a:solidFill>
                          <a:effectLst/>
                          <a:latin typeface="Arial" panose="020B0604020202020204" pitchFamily="34" charset="0"/>
                        </a:rPr>
                        <a:t>0,44</a:t>
                      </a:r>
                    </a:p>
                  </a:txBody>
                  <a:tcPr marL="9467" marR="9467" marT="9467" marB="0" anchor="ctr">
                    <a:lnL w="6350" cap="flat" cmpd="sng" algn="ctr">
                      <a:solidFill>
                        <a:srgbClr val="E58656"/>
                      </a:solidFill>
                      <a:prstDash val="solid"/>
                      <a:round/>
                      <a:headEnd type="none" w="med" len="med"/>
                      <a:tailEnd type="none" w="med" len="med"/>
                    </a:lnL>
                    <a:lnR w="6350" cap="flat" cmpd="sng" algn="ctr">
                      <a:solidFill>
                        <a:srgbClr val="E58656"/>
                      </a:solidFill>
                      <a:prstDash val="solid"/>
                      <a:round/>
                      <a:headEnd type="none" w="med" len="med"/>
                      <a:tailEnd type="none" w="med" len="med"/>
                    </a:lnR>
                    <a:lnT w="6350" cap="flat" cmpd="sng" algn="ctr">
                      <a:solidFill>
                        <a:srgbClr val="E58656"/>
                      </a:solidFill>
                      <a:prstDash val="solid"/>
                      <a:round/>
                      <a:headEnd type="none" w="med" len="med"/>
                      <a:tailEnd type="none" w="med" len="med"/>
                    </a:lnT>
                    <a:lnB w="6350" cap="flat" cmpd="sng" algn="ctr">
                      <a:solidFill>
                        <a:srgbClr val="E58656"/>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158933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783454478"/>
              </p:ext>
            </p:extLst>
          </p:nvPr>
        </p:nvGraphicFramePr>
        <p:xfrm>
          <a:off x="457200" y="188640"/>
          <a:ext cx="8229600" cy="5937523"/>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p:cNvSpPr/>
          <p:nvPr/>
        </p:nvSpPr>
        <p:spPr>
          <a:xfrm>
            <a:off x="3635326" y="5805264"/>
            <a:ext cx="1008112"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semana77</a:t>
            </a:r>
            <a:endParaRPr lang="en-US" sz="1200" b="1" dirty="0">
              <a:solidFill>
                <a:schemeClr val="tx1"/>
              </a:solidFill>
            </a:endParaRPr>
          </a:p>
        </p:txBody>
      </p:sp>
    </p:spTree>
    <p:extLst>
      <p:ext uri="{BB962C8B-B14F-4D97-AF65-F5344CB8AC3E}">
        <p14:creationId xmlns:p14="http://schemas.microsoft.com/office/powerpoint/2010/main" val="10891799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850106"/>
          </a:xfrm>
        </p:spPr>
        <p:txBody>
          <a:bodyPr/>
          <a:lstStyle/>
          <a:p>
            <a:r>
              <a:rPr lang="es-EC" sz="2400" dirty="0">
                <a:solidFill>
                  <a:srgbClr val="0070C0"/>
                </a:solidFill>
                <a:effectLst/>
              </a:rPr>
              <a:t>Matriz de formulación Dietas para para Gallinas Lohman Brown de </a:t>
            </a:r>
            <a:r>
              <a:rPr lang="es-EC" sz="2400" dirty="0" smtClean="0">
                <a:solidFill>
                  <a:srgbClr val="0070C0"/>
                </a:solidFill>
                <a:effectLst/>
              </a:rPr>
              <a:t>71-hasta final. </a:t>
            </a:r>
            <a:r>
              <a:rPr lang="es-EC" sz="2400" dirty="0">
                <a:solidFill>
                  <a:srgbClr val="0070C0"/>
                </a:solidFill>
                <a:effectLst/>
              </a:rPr>
              <a:t>Avícola Cecilita</a:t>
            </a:r>
            <a:endParaRPr lang="es-EC" sz="24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705566323"/>
              </p:ext>
            </p:extLst>
          </p:nvPr>
        </p:nvGraphicFramePr>
        <p:xfrm>
          <a:off x="323528" y="1152473"/>
          <a:ext cx="4104456" cy="4696968"/>
        </p:xfrm>
        <a:graphic>
          <a:graphicData uri="http://schemas.openxmlformats.org/drawingml/2006/table">
            <a:tbl>
              <a:tblPr firstRow="1" firstCol="1" bandRow="1">
                <a:tableStyleId>{08FB837D-C827-4EFA-A057-4D05807E0F7C}</a:tableStyleId>
              </a:tblPr>
              <a:tblGrid>
                <a:gridCol w="2016224">
                  <a:extLst>
                    <a:ext uri="{9D8B030D-6E8A-4147-A177-3AD203B41FA5}">
                      <a16:colId xmlns="" xmlns:a16="http://schemas.microsoft.com/office/drawing/2014/main" val="20000"/>
                    </a:ext>
                  </a:extLst>
                </a:gridCol>
                <a:gridCol w="936104">
                  <a:extLst>
                    <a:ext uri="{9D8B030D-6E8A-4147-A177-3AD203B41FA5}">
                      <a16:colId xmlns="" xmlns:a16="http://schemas.microsoft.com/office/drawing/2014/main" val="20001"/>
                    </a:ext>
                  </a:extLst>
                </a:gridCol>
                <a:gridCol w="1152128">
                  <a:extLst>
                    <a:ext uri="{9D8B030D-6E8A-4147-A177-3AD203B41FA5}">
                      <a16:colId xmlns="" xmlns:a16="http://schemas.microsoft.com/office/drawing/2014/main" val="20002"/>
                    </a:ext>
                  </a:extLst>
                </a:gridCol>
              </a:tblGrid>
              <a:tr h="185420">
                <a:tc>
                  <a:txBody>
                    <a:bodyPr/>
                    <a:lstStyle/>
                    <a:p>
                      <a:pPr>
                        <a:lnSpc>
                          <a:spcPct val="107000"/>
                        </a:lnSpc>
                        <a:spcAft>
                          <a:spcPts val="0"/>
                        </a:spcAft>
                      </a:pPr>
                      <a:r>
                        <a:rPr lang="es-EC" sz="1200" dirty="0">
                          <a:effectLst/>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DIETA POSTURA 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DIETA POSTURA 3 </a:t>
                      </a:r>
                      <a:r>
                        <a:rPr lang="es-EC" sz="1200" dirty="0" smtClean="0">
                          <a:effectLst/>
                        </a:rPr>
                        <a:t>MODULADA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185420">
                <a:tc>
                  <a:txBody>
                    <a:bodyPr/>
                    <a:lstStyle/>
                    <a:p>
                      <a:pPr>
                        <a:lnSpc>
                          <a:spcPct val="107000"/>
                        </a:lnSpc>
                        <a:spcAft>
                          <a:spcPts val="0"/>
                        </a:spcAft>
                      </a:pPr>
                      <a:r>
                        <a:rPr lang="es-EC" sz="1200">
                          <a:effectLst/>
                        </a:rPr>
                        <a:t>Ingredientes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b="1" dirty="0" smtClean="0">
                          <a:effectLst/>
                        </a:rPr>
                        <a:t>SEMANA 71 </a:t>
                      </a:r>
                      <a:r>
                        <a:rPr lang="es-EC" sz="1200" b="1" dirty="0">
                          <a:effectLst/>
                        </a:rPr>
                        <a:t>- FINAL</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b="1" dirty="0">
                          <a:effectLst/>
                        </a:rPr>
                        <a:t>SEMANA 71- FINAL</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185420">
                <a:tc>
                  <a:txBody>
                    <a:bodyPr/>
                    <a:lstStyle/>
                    <a:p>
                      <a:pPr>
                        <a:lnSpc>
                          <a:spcPct val="107000"/>
                        </a:lnSpc>
                        <a:spcAft>
                          <a:spcPts val="0"/>
                        </a:spcAft>
                      </a:pPr>
                      <a:r>
                        <a:rPr lang="es-EC" sz="1200">
                          <a:effectLst/>
                        </a:rPr>
                        <a:t>Maíz Nacional</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984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980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185420">
                <a:tc>
                  <a:txBody>
                    <a:bodyPr/>
                    <a:lstStyle/>
                    <a:p>
                      <a:pPr>
                        <a:lnSpc>
                          <a:spcPct val="107000"/>
                        </a:lnSpc>
                        <a:spcAft>
                          <a:spcPts val="0"/>
                        </a:spcAft>
                      </a:pPr>
                      <a:r>
                        <a:rPr lang="es-EC" sz="1200">
                          <a:effectLst/>
                        </a:rPr>
                        <a:t>Soya Importada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555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560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185420">
                <a:tc>
                  <a:txBody>
                    <a:bodyPr/>
                    <a:lstStyle/>
                    <a:p>
                      <a:pPr>
                        <a:lnSpc>
                          <a:spcPct val="107000"/>
                        </a:lnSpc>
                        <a:spcAft>
                          <a:spcPts val="0"/>
                        </a:spcAft>
                      </a:pPr>
                      <a:r>
                        <a:rPr lang="es-EC" sz="1200">
                          <a:effectLst/>
                        </a:rPr>
                        <a:t>Trigo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220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220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185420">
                <a:tc>
                  <a:txBody>
                    <a:bodyPr/>
                    <a:lstStyle/>
                    <a:p>
                      <a:pPr>
                        <a:lnSpc>
                          <a:spcPct val="107000"/>
                        </a:lnSpc>
                        <a:spcAft>
                          <a:spcPts val="0"/>
                        </a:spcAft>
                      </a:pPr>
                      <a:r>
                        <a:rPr lang="es-EC" sz="1200">
                          <a:effectLst/>
                        </a:rPr>
                        <a:t>Afrecho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21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185420">
                <a:tc>
                  <a:txBody>
                    <a:bodyPr/>
                    <a:lstStyle/>
                    <a:p>
                      <a:pPr>
                        <a:lnSpc>
                          <a:spcPct val="107000"/>
                        </a:lnSpc>
                        <a:spcAft>
                          <a:spcPts val="0"/>
                        </a:spcAft>
                      </a:pPr>
                      <a:r>
                        <a:rPr lang="es-EC" sz="1200">
                          <a:effectLst/>
                        </a:rPr>
                        <a:t>Polvillo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100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100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185420">
                <a:tc>
                  <a:txBody>
                    <a:bodyPr/>
                    <a:lstStyle/>
                    <a:p>
                      <a:pPr>
                        <a:lnSpc>
                          <a:spcPct val="107000"/>
                        </a:lnSpc>
                        <a:spcAft>
                          <a:spcPts val="0"/>
                        </a:spcAft>
                      </a:pPr>
                      <a:r>
                        <a:rPr lang="es-EC" sz="1200">
                          <a:effectLst/>
                        </a:rPr>
                        <a:t>Carbonato Fino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36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185420">
                <a:tc>
                  <a:txBody>
                    <a:bodyPr/>
                    <a:lstStyle/>
                    <a:p>
                      <a:pPr>
                        <a:lnSpc>
                          <a:spcPct val="107000"/>
                        </a:lnSpc>
                        <a:spcAft>
                          <a:spcPts val="0"/>
                        </a:spcAft>
                      </a:pPr>
                      <a:r>
                        <a:rPr lang="es-EC" sz="1200">
                          <a:effectLst/>
                        </a:rPr>
                        <a:t>Carbonato Grueso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195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210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185420">
                <a:tc>
                  <a:txBody>
                    <a:bodyPr/>
                    <a:lstStyle/>
                    <a:p>
                      <a:pPr>
                        <a:lnSpc>
                          <a:spcPct val="107000"/>
                        </a:lnSpc>
                        <a:spcAft>
                          <a:spcPts val="0"/>
                        </a:spcAft>
                      </a:pPr>
                      <a:r>
                        <a:rPr lang="es-EC" sz="1200">
                          <a:effectLst/>
                        </a:rPr>
                        <a:t>Aceite de palma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46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49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9"/>
                  </a:ext>
                </a:extLst>
              </a:tr>
              <a:tr h="185420">
                <a:tc>
                  <a:txBody>
                    <a:bodyPr/>
                    <a:lstStyle/>
                    <a:p>
                      <a:pPr>
                        <a:lnSpc>
                          <a:spcPct val="107000"/>
                        </a:lnSpc>
                        <a:spcAft>
                          <a:spcPts val="0"/>
                        </a:spcAft>
                      </a:pPr>
                      <a:r>
                        <a:rPr lang="es-EC" sz="1200">
                          <a:effectLst/>
                        </a:rPr>
                        <a:t>Fosfato mono cálcico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14,5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15,5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0"/>
                  </a:ext>
                </a:extLst>
              </a:tr>
              <a:tr h="185420">
                <a:tc>
                  <a:txBody>
                    <a:bodyPr/>
                    <a:lstStyle/>
                    <a:p>
                      <a:pPr>
                        <a:lnSpc>
                          <a:spcPct val="107000"/>
                        </a:lnSpc>
                        <a:spcAft>
                          <a:spcPts val="0"/>
                        </a:spcAft>
                      </a:pPr>
                      <a:r>
                        <a:rPr lang="es-EC" sz="1200">
                          <a:effectLst/>
                        </a:rPr>
                        <a:t>Sal</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7,5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7,5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1"/>
                  </a:ext>
                </a:extLst>
              </a:tr>
              <a:tr h="185420">
                <a:tc>
                  <a:txBody>
                    <a:bodyPr/>
                    <a:lstStyle/>
                    <a:p>
                      <a:pPr>
                        <a:lnSpc>
                          <a:spcPct val="107000"/>
                        </a:lnSpc>
                        <a:spcAft>
                          <a:spcPts val="0"/>
                        </a:spcAft>
                      </a:pPr>
                      <a:r>
                        <a:rPr lang="es-EC" sz="1200">
                          <a:effectLst/>
                        </a:rPr>
                        <a:t>Vitamina Postura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3,5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3,5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2"/>
                  </a:ext>
                </a:extLst>
              </a:tr>
              <a:tr h="185420">
                <a:tc>
                  <a:txBody>
                    <a:bodyPr/>
                    <a:lstStyle/>
                    <a:p>
                      <a:pPr>
                        <a:lnSpc>
                          <a:spcPct val="107000"/>
                        </a:lnSpc>
                        <a:spcAft>
                          <a:spcPts val="0"/>
                        </a:spcAft>
                      </a:pPr>
                      <a:r>
                        <a:rPr lang="es-EC" sz="1200">
                          <a:effectLst/>
                        </a:rPr>
                        <a:t>Metionina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3"/>
                  </a:ext>
                </a:extLst>
              </a:tr>
              <a:tr h="185420">
                <a:tc>
                  <a:txBody>
                    <a:bodyPr/>
                    <a:lstStyle/>
                    <a:p>
                      <a:pPr>
                        <a:lnSpc>
                          <a:spcPct val="107000"/>
                        </a:lnSpc>
                        <a:spcAft>
                          <a:spcPts val="0"/>
                        </a:spcAft>
                      </a:pPr>
                      <a:r>
                        <a:rPr lang="es-EC" sz="1200">
                          <a:effectLst/>
                        </a:rPr>
                        <a:t>Cloruro de colina 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4"/>
                  </a:ext>
                </a:extLst>
              </a:tr>
              <a:tr h="185420">
                <a:tc>
                  <a:txBody>
                    <a:bodyPr/>
                    <a:lstStyle/>
                    <a:p>
                      <a:pPr>
                        <a:lnSpc>
                          <a:spcPct val="107000"/>
                        </a:lnSpc>
                        <a:spcAft>
                          <a:spcPts val="0"/>
                        </a:spcAft>
                      </a:pPr>
                      <a:r>
                        <a:rPr lang="es-EC" sz="1200">
                          <a:effectLst/>
                        </a:rPr>
                        <a:t>Atrapante toxinas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2,2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5"/>
                  </a:ext>
                </a:extLst>
              </a:tr>
              <a:tr h="185420">
                <a:tc>
                  <a:txBody>
                    <a:bodyPr/>
                    <a:lstStyle/>
                    <a:p>
                      <a:pPr>
                        <a:lnSpc>
                          <a:spcPct val="107000"/>
                        </a:lnSpc>
                        <a:spcAft>
                          <a:spcPts val="0"/>
                        </a:spcAft>
                      </a:pPr>
                      <a:r>
                        <a:rPr lang="es-EC" sz="1200" dirty="0">
                          <a:effectLst/>
                        </a:rPr>
                        <a:t>Ácido anti hongos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2,2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6"/>
                  </a:ext>
                </a:extLst>
              </a:tr>
              <a:tr h="185420">
                <a:tc>
                  <a:txBody>
                    <a:bodyPr/>
                    <a:lstStyle/>
                    <a:p>
                      <a:pPr>
                        <a:lnSpc>
                          <a:spcPct val="107000"/>
                        </a:lnSpc>
                        <a:spcAft>
                          <a:spcPts val="0"/>
                        </a:spcAft>
                      </a:pPr>
                      <a:r>
                        <a:rPr lang="es-EC" sz="1200" dirty="0">
                          <a:effectLst/>
                        </a:rPr>
                        <a:t>Enzima SSF</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0,33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0,33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7"/>
                  </a:ext>
                </a:extLst>
              </a:tr>
              <a:tr h="185420">
                <a:tc>
                  <a:txBody>
                    <a:bodyPr/>
                    <a:lstStyle/>
                    <a:p>
                      <a:pPr>
                        <a:lnSpc>
                          <a:spcPct val="107000"/>
                        </a:lnSpc>
                        <a:spcAft>
                          <a:spcPts val="0"/>
                        </a:spcAft>
                      </a:pPr>
                      <a:r>
                        <a:rPr lang="es-EC" sz="1200" dirty="0" err="1" smtClean="0">
                          <a:effectLst/>
                          <a:latin typeface="+mj-lt"/>
                          <a:ea typeface="Calibri" panose="020F0502020204030204" pitchFamily="34" charset="0"/>
                          <a:cs typeface="Times New Roman" panose="02020603050405020304" pitchFamily="18" charset="0"/>
                        </a:rPr>
                        <a:t>Bioplex</a:t>
                      </a:r>
                      <a:r>
                        <a:rPr lang="es-EC" sz="1200" dirty="0" smtClean="0">
                          <a:effectLst/>
                          <a:latin typeface="+mj-lt"/>
                          <a:ea typeface="Calibri" panose="020F0502020204030204" pitchFamily="34" charset="0"/>
                          <a:cs typeface="Times New Roman" panose="02020603050405020304" pitchFamily="18" charset="0"/>
                        </a:rPr>
                        <a:t> Selenio</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5420">
                <a:tc>
                  <a:txBody>
                    <a:bodyPr/>
                    <a:lstStyle/>
                    <a:p>
                      <a:pPr>
                        <a:lnSpc>
                          <a:spcPct val="107000"/>
                        </a:lnSpc>
                        <a:spcAft>
                          <a:spcPts val="0"/>
                        </a:spcAft>
                      </a:pPr>
                      <a:r>
                        <a:rPr lang="es-EC" sz="1200">
                          <a:effectLst/>
                        </a:rPr>
                        <a:t>Promotor de crecimiento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8"/>
                  </a:ext>
                </a:extLst>
              </a:tr>
              <a:tr h="185420">
                <a:tc>
                  <a:txBody>
                    <a:bodyPr/>
                    <a:lstStyle/>
                    <a:p>
                      <a:pPr>
                        <a:lnSpc>
                          <a:spcPct val="107000"/>
                        </a:lnSpc>
                        <a:spcAft>
                          <a:spcPts val="0"/>
                        </a:spcAft>
                      </a:pPr>
                      <a:r>
                        <a:rPr lang="es-EC" sz="1200">
                          <a:effectLst/>
                        </a:rPr>
                        <a:t>TOTAL LIBRAS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a:effectLst/>
                        </a:rPr>
                        <a:t>2200,23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80340" algn="dec"/>
                        </a:tabLst>
                      </a:pPr>
                      <a:r>
                        <a:rPr lang="es-EC" sz="1200" dirty="0">
                          <a:effectLst/>
                        </a:rPr>
                        <a:t>2200,23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9"/>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397534373"/>
              </p:ext>
            </p:extLst>
          </p:nvPr>
        </p:nvGraphicFramePr>
        <p:xfrm>
          <a:off x="4562103" y="3445060"/>
          <a:ext cx="4572000" cy="2348484"/>
        </p:xfrm>
        <a:graphic>
          <a:graphicData uri="http://schemas.openxmlformats.org/drawingml/2006/table">
            <a:tbl>
              <a:tblPr firstRow="1" firstCol="1" bandRow="1">
                <a:tableStyleId>{08FB837D-C827-4EFA-A057-4D05807E0F7C}</a:tableStyleId>
              </a:tblPr>
              <a:tblGrid>
                <a:gridCol w="1447800">
                  <a:extLst>
                    <a:ext uri="{9D8B030D-6E8A-4147-A177-3AD203B41FA5}">
                      <a16:colId xmlns="" xmlns:a16="http://schemas.microsoft.com/office/drawing/2014/main" val="20000"/>
                    </a:ext>
                  </a:extLst>
                </a:gridCol>
                <a:gridCol w="16002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tblGrid>
              <a:tr h="0">
                <a:tc rowSpan="2">
                  <a:txBody>
                    <a:bodyPr/>
                    <a:lstStyle/>
                    <a:p>
                      <a:pPr algn="ctr">
                        <a:lnSpc>
                          <a:spcPct val="107000"/>
                        </a:lnSpc>
                        <a:spcAft>
                          <a:spcPts val="0"/>
                        </a:spcAft>
                      </a:pPr>
                      <a:r>
                        <a:rPr lang="es-EC" sz="1200" dirty="0">
                          <a:effectLst/>
                        </a:rPr>
                        <a:t> </a:t>
                      </a:r>
                    </a:p>
                    <a:p>
                      <a:pPr algn="ctr">
                        <a:lnSpc>
                          <a:spcPct val="107000"/>
                        </a:lnSpc>
                        <a:spcAft>
                          <a:spcPts val="0"/>
                        </a:spcAft>
                      </a:pPr>
                      <a:r>
                        <a:rPr lang="es-EC" sz="1200" dirty="0">
                          <a:effectLst/>
                        </a:rPr>
                        <a:t>NUTRIENTES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DIETA POSTURA 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DIETA POSTURA  3 </a:t>
                      </a:r>
                      <a:r>
                        <a:rPr lang="es-EC" sz="1200" dirty="0" smtClean="0">
                          <a:effectLst/>
                        </a:rPr>
                        <a:t>MODULADA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0">
                <a:tc vMerge="1">
                  <a:txBody>
                    <a:bodyPr/>
                    <a:lstStyle/>
                    <a:p>
                      <a:endParaRPr lang="es-EC"/>
                    </a:p>
                  </a:txBody>
                  <a:tcPr/>
                </a:tc>
                <a:tc>
                  <a:txBody>
                    <a:bodyPr/>
                    <a:lstStyle/>
                    <a:p>
                      <a:pPr algn="ctr">
                        <a:lnSpc>
                          <a:spcPct val="107000"/>
                        </a:lnSpc>
                        <a:spcAft>
                          <a:spcPts val="0"/>
                        </a:spcAft>
                      </a:pPr>
                      <a:r>
                        <a:rPr lang="es-EC" sz="1200" b="1" dirty="0">
                          <a:effectLst/>
                        </a:rPr>
                        <a:t>71SEMANAS - FINAL</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b="1" dirty="0">
                          <a:effectLst/>
                        </a:rPr>
                        <a:t>71SEMANAS- FINAL</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0">
                <a:tc>
                  <a:txBody>
                    <a:bodyPr/>
                    <a:lstStyle/>
                    <a:p>
                      <a:pPr algn="just">
                        <a:lnSpc>
                          <a:spcPct val="107000"/>
                        </a:lnSpc>
                        <a:spcAft>
                          <a:spcPts val="0"/>
                        </a:spcAft>
                      </a:pPr>
                      <a:r>
                        <a:rPr lang="es-EC" sz="1200">
                          <a:effectLst/>
                        </a:rPr>
                        <a:t>Energía Kcal/Kg</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2811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2811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0">
                <a:tc>
                  <a:txBody>
                    <a:bodyPr/>
                    <a:lstStyle/>
                    <a:p>
                      <a:pPr algn="just">
                        <a:lnSpc>
                          <a:spcPct val="107000"/>
                        </a:lnSpc>
                        <a:spcAft>
                          <a:spcPts val="0"/>
                        </a:spcAft>
                      </a:pPr>
                      <a:r>
                        <a:rPr lang="es-EC" sz="1200">
                          <a:effectLst/>
                        </a:rPr>
                        <a:t>Proteína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17,5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17,5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0">
                <a:tc>
                  <a:txBody>
                    <a:bodyPr/>
                    <a:lstStyle/>
                    <a:p>
                      <a:pPr algn="just">
                        <a:lnSpc>
                          <a:spcPct val="107000"/>
                        </a:lnSpc>
                        <a:spcAft>
                          <a:spcPts val="0"/>
                        </a:spcAft>
                      </a:pPr>
                      <a:r>
                        <a:rPr lang="es-EC" sz="1200">
                          <a:effectLst/>
                        </a:rPr>
                        <a:t>Calcio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4,30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4,50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0">
                <a:tc>
                  <a:txBody>
                    <a:bodyPr/>
                    <a:lstStyle/>
                    <a:p>
                      <a:pPr algn="just">
                        <a:lnSpc>
                          <a:spcPct val="107000"/>
                        </a:lnSpc>
                        <a:spcAft>
                          <a:spcPts val="0"/>
                        </a:spcAft>
                      </a:pPr>
                      <a:r>
                        <a:rPr lang="es-EC" sz="1200" dirty="0">
                          <a:effectLst/>
                        </a:rPr>
                        <a:t>Fosforo </a:t>
                      </a:r>
                      <a:r>
                        <a:rPr lang="es-EC" sz="1200" dirty="0" smtClean="0">
                          <a:effectLst/>
                        </a:rPr>
                        <a:t>Disp.</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0,345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0,355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0">
                <a:tc>
                  <a:txBody>
                    <a:bodyPr/>
                    <a:lstStyle/>
                    <a:p>
                      <a:pPr algn="just">
                        <a:lnSpc>
                          <a:spcPct val="107000"/>
                        </a:lnSpc>
                        <a:spcAft>
                          <a:spcPts val="0"/>
                        </a:spcAft>
                      </a:pPr>
                      <a:r>
                        <a:rPr lang="es-EC" sz="1200">
                          <a:effectLst/>
                        </a:rPr>
                        <a:t>Fibra%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2,8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2,8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0">
                <a:tc>
                  <a:txBody>
                    <a:bodyPr/>
                    <a:lstStyle/>
                    <a:p>
                      <a:pPr algn="just">
                        <a:lnSpc>
                          <a:spcPct val="107000"/>
                        </a:lnSpc>
                        <a:spcAft>
                          <a:spcPts val="0"/>
                        </a:spcAft>
                      </a:pPr>
                      <a:r>
                        <a:rPr lang="es-EC" sz="1200" dirty="0">
                          <a:effectLst/>
                        </a:rPr>
                        <a:t>Lisina </a:t>
                      </a:r>
                      <a:r>
                        <a:rPr lang="es-EC" sz="1200" dirty="0" err="1" smtClean="0">
                          <a:effectLst/>
                        </a:rPr>
                        <a:t>Dig</a:t>
                      </a:r>
                      <a:r>
                        <a:rPr lang="es-EC" sz="1200" dirty="0" smtClean="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0,79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0,795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0">
                <a:tc>
                  <a:txBody>
                    <a:bodyPr/>
                    <a:lstStyle/>
                    <a:p>
                      <a:pPr algn="just">
                        <a:lnSpc>
                          <a:spcPct val="107000"/>
                        </a:lnSpc>
                        <a:spcAft>
                          <a:spcPts val="0"/>
                        </a:spcAft>
                      </a:pPr>
                      <a:r>
                        <a:rPr lang="es-EC" sz="1200" dirty="0">
                          <a:effectLst/>
                        </a:rPr>
                        <a:t>Treonina </a:t>
                      </a:r>
                      <a:r>
                        <a:rPr lang="es-EC" sz="1200" dirty="0" err="1" smtClean="0">
                          <a:effectLst/>
                        </a:rPr>
                        <a:t>Dig</a:t>
                      </a:r>
                      <a:r>
                        <a:rPr lang="es-EC" sz="1200" dirty="0" smtClean="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0,548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0,55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0">
                <a:tc>
                  <a:txBody>
                    <a:bodyPr/>
                    <a:lstStyle/>
                    <a:p>
                      <a:pPr algn="just">
                        <a:lnSpc>
                          <a:spcPct val="107000"/>
                        </a:lnSpc>
                        <a:spcAft>
                          <a:spcPts val="0"/>
                        </a:spcAft>
                      </a:pPr>
                      <a:r>
                        <a:rPr lang="es-EC" sz="1200">
                          <a:effectLst/>
                        </a:rPr>
                        <a:t>Grasa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5,1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9"/>
                  </a:ext>
                </a:extLst>
              </a:tr>
            </a:tbl>
          </a:graphicData>
        </a:graphic>
      </p:graphicFrame>
      <p:sp>
        <p:nvSpPr>
          <p:cNvPr id="6" name="Rectángulo 5"/>
          <p:cNvSpPr/>
          <p:nvPr/>
        </p:nvSpPr>
        <p:spPr>
          <a:xfrm>
            <a:off x="4562103" y="1988840"/>
            <a:ext cx="4572000" cy="1569660"/>
          </a:xfrm>
          <a:prstGeom prst="rect">
            <a:avLst/>
          </a:prstGeom>
        </p:spPr>
        <p:txBody>
          <a:bodyPr>
            <a:spAutoFit/>
          </a:bodyPr>
          <a:lstStyle/>
          <a:p>
            <a:pPr lvl="0">
              <a:spcAft>
                <a:spcPts val="1000"/>
              </a:spcAft>
            </a:pPr>
            <a:r>
              <a:rPr lang="es-EC"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Análisis  nutricional calculado de las dietas para aves de </a:t>
            </a:r>
            <a:r>
              <a:rPr lang="es-EC" sz="2400" b="1" i="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71 hasta semana final según </a:t>
            </a:r>
            <a:r>
              <a:rPr lang="es-EC"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requerimientos  Lohman Brown.</a:t>
            </a:r>
          </a:p>
        </p:txBody>
      </p:sp>
    </p:spTree>
    <p:extLst>
      <p:ext uri="{BB962C8B-B14F-4D97-AF65-F5344CB8AC3E}">
        <p14:creationId xmlns:p14="http://schemas.microsoft.com/office/powerpoint/2010/main" val="2216272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476" y="67630"/>
            <a:ext cx="8208912" cy="461057"/>
          </a:xfrm>
        </p:spPr>
        <p:txBody>
          <a:bodyPr/>
          <a:lstStyle/>
          <a:p>
            <a:pPr algn="l"/>
            <a:r>
              <a:rPr lang="en-US" sz="2800" dirty="0" smtClean="0">
                <a:solidFill>
                  <a:srgbClr val="0070C0"/>
                </a:solidFill>
              </a:rPr>
              <a:t>INTRODUCCIÓN</a:t>
            </a:r>
            <a:endParaRPr lang="en-US" sz="2800" dirty="0">
              <a:solidFill>
                <a:srgbClr val="0070C0"/>
              </a:solidFill>
            </a:endParaRPr>
          </a:p>
        </p:txBody>
      </p:sp>
      <p:sp>
        <p:nvSpPr>
          <p:cNvPr id="3" name="Marcador de contenido 2"/>
          <p:cNvSpPr>
            <a:spLocks noGrp="1"/>
          </p:cNvSpPr>
          <p:nvPr>
            <p:ph idx="1"/>
          </p:nvPr>
        </p:nvSpPr>
        <p:spPr>
          <a:xfrm>
            <a:off x="323528" y="764704"/>
            <a:ext cx="8229600" cy="5001419"/>
          </a:xfrm>
        </p:spPr>
        <p:txBody>
          <a:bodyPr/>
          <a:lstStyle/>
          <a:p>
            <a:pPr marL="0" indent="0">
              <a:buNone/>
            </a:pPr>
            <a:endParaRPr lang="es-EC" b="1" dirty="0" smtClean="0">
              <a:solidFill>
                <a:srgbClr val="0070C0"/>
              </a:solidFill>
              <a:latin typeface="Arial" pitchFamily="34" charset="0"/>
              <a:cs typeface="Arial" pitchFamily="34" charset="0"/>
            </a:endParaRPr>
          </a:p>
          <a:p>
            <a:pPr marL="0" indent="0">
              <a:buNone/>
            </a:pPr>
            <a:r>
              <a:rPr lang="en-US" dirty="0" smtClean="0"/>
              <a:t>IN</a:t>
            </a:r>
            <a:endParaRPr lang="en-US" dirty="0"/>
          </a:p>
        </p:txBody>
      </p:sp>
      <p:sp>
        <p:nvSpPr>
          <p:cNvPr id="4" name="Rectángulo 3"/>
          <p:cNvSpPr/>
          <p:nvPr/>
        </p:nvSpPr>
        <p:spPr>
          <a:xfrm>
            <a:off x="1413992" y="671782"/>
            <a:ext cx="604867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r>
              <a:rPr lang="en-US" b="1" dirty="0" smtClean="0">
                <a:solidFill>
                  <a:srgbClr val="3399FF"/>
                </a:solidFill>
              </a:rPr>
              <a:t>AVICULTURA  EN EL ECUADOR-PONEDORAS</a:t>
            </a:r>
            <a:endParaRPr lang="en-US" b="1" dirty="0">
              <a:solidFill>
                <a:srgbClr val="3399FF"/>
              </a:solidFill>
            </a:endParaRPr>
          </a:p>
        </p:txBody>
      </p:sp>
      <p:sp>
        <p:nvSpPr>
          <p:cNvPr id="5" name="Redondear rectángulo de esquina diagonal 4"/>
          <p:cNvSpPr/>
          <p:nvPr/>
        </p:nvSpPr>
        <p:spPr>
          <a:xfrm>
            <a:off x="1109671" y="1475046"/>
            <a:ext cx="3086000" cy="1283499"/>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rPr>
              <a:t>De 8´355.801 en el 2017 hasta  9´759,000 </a:t>
            </a:r>
            <a:r>
              <a:rPr lang="es-EC" b="1" dirty="0" smtClean="0">
                <a:solidFill>
                  <a:srgbClr val="C00000"/>
                </a:solidFill>
              </a:rPr>
              <a:t>gallinas</a:t>
            </a:r>
            <a:r>
              <a:rPr lang="en-US" b="1" dirty="0" smtClean="0">
                <a:solidFill>
                  <a:srgbClr val="C00000"/>
                </a:solidFill>
              </a:rPr>
              <a:t> ponedoras ESPAC (2018)</a:t>
            </a:r>
            <a:endParaRPr lang="en-US" b="1" dirty="0">
              <a:solidFill>
                <a:srgbClr val="C00000"/>
              </a:solidFill>
            </a:endParaRPr>
          </a:p>
        </p:txBody>
      </p:sp>
      <p:sp>
        <p:nvSpPr>
          <p:cNvPr id="6" name="Recortar rectángulo de esquina sencilla 5"/>
          <p:cNvSpPr/>
          <p:nvPr/>
        </p:nvSpPr>
        <p:spPr>
          <a:xfrm>
            <a:off x="5543175" y="1450191"/>
            <a:ext cx="2232248" cy="1189787"/>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smtClean="0">
                <a:solidFill>
                  <a:srgbClr val="C00000"/>
                </a:solidFill>
              </a:rPr>
              <a:t>Crecimiento del 14,37% </a:t>
            </a:r>
            <a:endParaRPr lang="es-EC" sz="1600" b="1" dirty="0">
              <a:solidFill>
                <a:srgbClr val="C00000"/>
              </a:solidFill>
            </a:endParaRPr>
          </a:p>
        </p:txBody>
      </p:sp>
      <p:sp>
        <p:nvSpPr>
          <p:cNvPr id="7" name="Flecha curvada hacia la derecha 6"/>
          <p:cNvSpPr/>
          <p:nvPr/>
        </p:nvSpPr>
        <p:spPr>
          <a:xfrm>
            <a:off x="353834" y="925951"/>
            <a:ext cx="73152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ángulo 8"/>
          <p:cNvSpPr/>
          <p:nvPr/>
        </p:nvSpPr>
        <p:spPr>
          <a:xfrm>
            <a:off x="780480" y="3152008"/>
            <a:ext cx="5688632" cy="588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3399FF"/>
                </a:solidFill>
              </a:rPr>
              <a:t>PRODUCCIÓN TOTAL DE HUEVOS (ESPAC,2018)</a:t>
            </a:r>
            <a:endParaRPr lang="en-US" b="1" dirty="0">
              <a:solidFill>
                <a:srgbClr val="3399FF"/>
              </a:solidFill>
            </a:endParaRPr>
          </a:p>
        </p:txBody>
      </p:sp>
      <p:sp>
        <p:nvSpPr>
          <p:cNvPr id="10" name="Rectángulo redondeado 9"/>
          <p:cNvSpPr/>
          <p:nvPr/>
        </p:nvSpPr>
        <p:spPr>
          <a:xfrm>
            <a:off x="809716" y="4784896"/>
            <a:ext cx="2355885" cy="8402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C00000"/>
                </a:solidFill>
              </a:rPr>
              <a:t>40,3 millones de huevos</a:t>
            </a:r>
            <a:endParaRPr lang="es-EC" b="1" dirty="0">
              <a:solidFill>
                <a:srgbClr val="C00000"/>
              </a:solidFill>
            </a:endParaRPr>
          </a:p>
        </p:txBody>
      </p:sp>
      <p:sp>
        <p:nvSpPr>
          <p:cNvPr id="12" name="Redondear rectángulo de esquina diagonal 11"/>
          <p:cNvSpPr/>
          <p:nvPr/>
        </p:nvSpPr>
        <p:spPr>
          <a:xfrm>
            <a:off x="4086227" y="4703073"/>
            <a:ext cx="2797968" cy="9144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TUNGURAHUA 20,7 </a:t>
            </a:r>
            <a:r>
              <a:rPr lang="es-EC" b="1" dirty="0" smtClean="0">
                <a:solidFill>
                  <a:srgbClr val="C00000"/>
                </a:solidFill>
              </a:rPr>
              <a:t>millones</a:t>
            </a:r>
            <a:endParaRPr lang="es-EC" b="1" dirty="0">
              <a:solidFill>
                <a:srgbClr val="C00000"/>
              </a:solidFill>
            </a:endParaRPr>
          </a:p>
        </p:txBody>
      </p:sp>
      <p:sp>
        <p:nvSpPr>
          <p:cNvPr id="13" name="Elipse 12"/>
          <p:cNvSpPr/>
          <p:nvPr/>
        </p:nvSpPr>
        <p:spPr>
          <a:xfrm>
            <a:off x="7528265" y="4708199"/>
            <a:ext cx="1570095"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51,36%</a:t>
            </a:r>
            <a:endParaRPr lang="en-US" b="1" dirty="0">
              <a:solidFill>
                <a:srgbClr val="C00000"/>
              </a:solidFill>
            </a:endParaRPr>
          </a:p>
        </p:txBody>
      </p:sp>
      <p:sp>
        <p:nvSpPr>
          <p:cNvPr id="14" name="Flecha derecha 13"/>
          <p:cNvSpPr/>
          <p:nvPr/>
        </p:nvSpPr>
        <p:spPr>
          <a:xfrm>
            <a:off x="4380219" y="1865513"/>
            <a:ext cx="978408" cy="484632"/>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p:cNvPicPr>
            <a:picLocks noChangeAspect="1"/>
          </p:cNvPicPr>
          <p:nvPr/>
        </p:nvPicPr>
        <p:blipFill>
          <a:blip r:embed="rId2"/>
          <a:stretch>
            <a:fillRect/>
          </a:stretch>
        </p:blipFill>
        <p:spPr>
          <a:xfrm>
            <a:off x="21098" y="3575423"/>
            <a:ext cx="755970" cy="1225402"/>
          </a:xfrm>
          <a:prstGeom prst="rect">
            <a:avLst/>
          </a:prstGeom>
        </p:spPr>
      </p:pic>
      <p:pic>
        <p:nvPicPr>
          <p:cNvPr id="16" name="Imagen 15"/>
          <p:cNvPicPr>
            <a:picLocks noChangeAspect="1"/>
          </p:cNvPicPr>
          <p:nvPr/>
        </p:nvPicPr>
        <p:blipFill>
          <a:blip r:embed="rId3"/>
          <a:stretch>
            <a:fillRect/>
          </a:stretch>
        </p:blipFill>
        <p:spPr>
          <a:xfrm>
            <a:off x="3267744" y="4846744"/>
            <a:ext cx="771405" cy="420767"/>
          </a:xfrm>
          <a:prstGeom prst="rect">
            <a:avLst/>
          </a:prstGeom>
        </p:spPr>
      </p:pic>
      <p:pic>
        <p:nvPicPr>
          <p:cNvPr id="17" name="Imagen 16"/>
          <p:cNvPicPr>
            <a:picLocks noChangeAspect="1"/>
          </p:cNvPicPr>
          <p:nvPr/>
        </p:nvPicPr>
        <p:blipFill>
          <a:blip r:embed="rId3"/>
          <a:stretch>
            <a:fillRect/>
          </a:stretch>
        </p:blipFill>
        <p:spPr>
          <a:xfrm>
            <a:off x="6888262" y="4886443"/>
            <a:ext cx="574402" cy="313310"/>
          </a:xfrm>
          <a:prstGeom prst="rect">
            <a:avLst/>
          </a:prstGeom>
        </p:spPr>
      </p:pic>
      <p:pic>
        <p:nvPicPr>
          <p:cNvPr id="18" name="Imagen 17"/>
          <p:cNvPicPr>
            <a:picLocks noChangeAspect="1"/>
          </p:cNvPicPr>
          <p:nvPr/>
        </p:nvPicPr>
        <p:blipFill>
          <a:blip r:embed="rId4"/>
          <a:stretch>
            <a:fillRect/>
          </a:stretch>
        </p:blipFill>
        <p:spPr>
          <a:xfrm>
            <a:off x="6516191" y="2959485"/>
            <a:ext cx="2627810" cy="1743588"/>
          </a:xfrm>
          <a:prstGeom prst="rect">
            <a:avLst/>
          </a:prstGeom>
        </p:spPr>
      </p:pic>
    </p:spTree>
    <p:extLst>
      <p:ext uri="{BB962C8B-B14F-4D97-AF65-F5344CB8AC3E}">
        <p14:creationId xmlns:p14="http://schemas.microsoft.com/office/powerpoint/2010/main" val="2748848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dirty="0"/>
          </a:p>
        </p:txBody>
      </p:sp>
      <p:sp>
        <p:nvSpPr>
          <p:cNvPr id="4" name="Llamada de nube 3"/>
          <p:cNvSpPr/>
          <p:nvPr/>
        </p:nvSpPr>
        <p:spPr>
          <a:xfrm>
            <a:off x="508720" y="860910"/>
            <a:ext cx="8126560" cy="438762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b="1" dirty="0">
                <a:solidFill>
                  <a:srgbClr val="C00000"/>
                </a:solidFill>
              </a:rPr>
              <a:t> Las modificaciones hechas en cuanto a los valores de energía 2811 Kcal/kg,  y niveles de Ca y P (4,5% y  0.355%) respectivamente así como el porcentaje de inclusión del </a:t>
            </a:r>
            <a:r>
              <a:rPr lang="es-EC" b="1" dirty="0" smtClean="0">
                <a:solidFill>
                  <a:srgbClr val="C00000"/>
                </a:solidFill>
              </a:rPr>
              <a:t>Ca++ </a:t>
            </a:r>
            <a:r>
              <a:rPr lang="es-EC" b="1" dirty="0">
                <a:solidFill>
                  <a:srgbClr val="C00000"/>
                </a:solidFill>
              </a:rPr>
              <a:t>grueso </a:t>
            </a:r>
            <a:r>
              <a:rPr lang="es-EC" b="1" dirty="0" smtClean="0">
                <a:solidFill>
                  <a:srgbClr val="C00000"/>
                </a:solidFill>
              </a:rPr>
              <a:t>ayudaron al </a:t>
            </a:r>
            <a:r>
              <a:rPr lang="es-EC" b="1" dirty="0">
                <a:solidFill>
                  <a:srgbClr val="C00000"/>
                </a:solidFill>
              </a:rPr>
              <a:t>mejoramiento de la </a:t>
            </a:r>
            <a:r>
              <a:rPr lang="es-EC" b="1" dirty="0" smtClean="0">
                <a:solidFill>
                  <a:srgbClr val="C00000"/>
                </a:solidFill>
              </a:rPr>
              <a:t> calidad del huevo, y </a:t>
            </a:r>
            <a:r>
              <a:rPr lang="es-EC" b="1" dirty="0">
                <a:solidFill>
                  <a:srgbClr val="C00000"/>
                </a:solidFill>
              </a:rPr>
              <a:t>el uso de minerales orgánicos a base de Selenio,  </a:t>
            </a:r>
            <a:r>
              <a:rPr lang="es-EC" b="1" dirty="0" err="1">
                <a:solidFill>
                  <a:srgbClr val="C00000"/>
                </a:solidFill>
              </a:rPr>
              <a:t>Bioplex</a:t>
            </a:r>
            <a:r>
              <a:rPr lang="es-EC" b="1" dirty="0">
                <a:solidFill>
                  <a:srgbClr val="C00000"/>
                </a:solidFill>
              </a:rPr>
              <a:t> Se® </a:t>
            </a:r>
            <a:r>
              <a:rPr lang="es-EC" b="1" dirty="0" err="1">
                <a:solidFill>
                  <a:srgbClr val="C00000"/>
                </a:solidFill>
              </a:rPr>
              <a:t>Alltech</a:t>
            </a:r>
            <a:r>
              <a:rPr lang="es-EC" b="1" dirty="0">
                <a:solidFill>
                  <a:srgbClr val="C00000"/>
                </a:solidFill>
              </a:rPr>
              <a:t> </a:t>
            </a:r>
            <a:r>
              <a:rPr lang="es-EC" b="1" dirty="0" smtClean="0">
                <a:solidFill>
                  <a:srgbClr val="C00000"/>
                </a:solidFill>
              </a:rPr>
              <a:t>(1 </a:t>
            </a:r>
            <a:r>
              <a:rPr lang="es-EC" b="1" dirty="0">
                <a:solidFill>
                  <a:srgbClr val="C00000"/>
                </a:solidFill>
              </a:rPr>
              <a:t>Kg /</a:t>
            </a:r>
            <a:r>
              <a:rPr lang="es-EC" b="1" dirty="0" smtClean="0">
                <a:solidFill>
                  <a:srgbClr val="C00000"/>
                </a:solidFill>
              </a:rPr>
              <a:t>Ton),en la fase final de postura son factores </a:t>
            </a:r>
            <a:r>
              <a:rPr lang="es-EC" b="1" dirty="0">
                <a:solidFill>
                  <a:srgbClr val="C00000"/>
                </a:solidFill>
              </a:rPr>
              <a:t>que ayudaron a mejorar </a:t>
            </a:r>
            <a:r>
              <a:rPr lang="es-EC" b="1" dirty="0" smtClean="0">
                <a:solidFill>
                  <a:srgbClr val="C00000"/>
                </a:solidFill>
              </a:rPr>
              <a:t>los CV(%)Albumina, UH y Dureza de la cáscara. Por otro lado se buscó </a:t>
            </a:r>
            <a:r>
              <a:rPr lang="es-EC" b="1" dirty="0">
                <a:solidFill>
                  <a:srgbClr val="C00000"/>
                </a:solidFill>
              </a:rPr>
              <a:t>obtener una mayor ganancia de peso y engrase del ave previa a la venta final por descarte. Curtis, </a:t>
            </a:r>
            <a:r>
              <a:rPr lang="es-EC" b="1" dirty="0" err="1">
                <a:solidFill>
                  <a:srgbClr val="C00000"/>
                </a:solidFill>
              </a:rPr>
              <a:t>Kerth</a:t>
            </a:r>
            <a:r>
              <a:rPr lang="es-EC" b="1" dirty="0">
                <a:solidFill>
                  <a:srgbClr val="C00000"/>
                </a:solidFill>
              </a:rPr>
              <a:t> y Anderson, (2005) </a:t>
            </a:r>
            <a:r>
              <a:rPr lang="es-EC" b="1" dirty="0" err="1">
                <a:solidFill>
                  <a:srgbClr val="C00000"/>
                </a:solidFill>
              </a:rPr>
              <a:t>Manangi</a:t>
            </a:r>
            <a:r>
              <a:rPr lang="es-EC" b="1" dirty="0">
                <a:solidFill>
                  <a:srgbClr val="C00000"/>
                </a:solidFill>
              </a:rPr>
              <a:t> et al., (2015) y </a:t>
            </a:r>
            <a:r>
              <a:rPr lang="es-EC" b="1" dirty="0" err="1">
                <a:solidFill>
                  <a:srgbClr val="C00000"/>
                </a:solidFill>
              </a:rPr>
              <a:t>Paton</a:t>
            </a:r>
            <a:r>
              <a:rPr lang="es-EC" b="1" dirty="0">
                <a:solidFill>
                  <a:srgbClr val="C00000"/>
                </a:solidFill>
              </a:rPr>
              <a:t> y Cantor (2000)</a:t>
            </a:r>
            <a:endParaRPr lang="en-US" b="1" dirty="0">
              <a:solidFill>
                <a:srgbClr val="C00000"/>
              </a:solidFill>
            </a:endParaRPr>
          </a:p>
        </p:txBody>
      </p:sp>
    </p:spTree>
    <p:extLst>
      <p:ext uri="{BB962C8B-B14F-4D97-AF65-F5344CB8AC3E}">
        <p14:creationId xmlns:p14="http://schemas.microsoft.com/office/powerpoint/2010/main" val="22038863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5013176"/>
            <a:ext cx="6429400" cy="288032"/>
          </a:xfrm>
        </p:spPr>
        <p:txBody>
          <a:bodyPr/>
          <a:lstStyle/>
          <a:p>
            <a:r>
              <a:rPr lang="es-EC" sz="900" dirty="0" smtClean="0">
                <a:solidFill>
                  <a:schemeClr val="tx1"/>
                </a:solidFill>
              </a:rPr>
              <a:t>Semanas           Semana 42           semana 49            semana 59          semana 65         semana 77           semana 85</a:t>
            </a:r>
            <a:endParaRPr lang="es-EC" sz="900" dirty="0">
              <a:solidFill>
                <a:schemeClr val="tx1"/>
              </a:solidFill>
            </a:endParaRPr>
          </a:p>
        </p:txBody>
      </p:sp>
      <p:graphicFrame>
        <p:nvGraphicFramePr>
          <p:cNvPr id="7" name="4 Gráfico"/>
          <p:cNvGraphicFramePr>
            <a:graphicFrameLocks/>
          </p:cNvGraphicFramePr>
          <p:nvPr/>
        </p:nvGraphicFramePr>
        <p:xfrm>
          <a:off x="757237" y="1243012"/>
          <a:ext cx="7629525" cy="43719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514205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88640"/>
            <a:ext cx="8229600" cy="346050"/>
          </a:xfrm>
        </p:spPr>
        <p:txBody>
          <a:bodyPr/>
          <a:lstStyle/>
          <a:p>
            <a:pPr algn="ctr"/>
            <a:r>
              <a:rPr lang="en-US" i="0" dirty="0" smtClean="0">
                <a:solidFill>
                  <a:srgbClr val="0070C0"/>
                </a:solidFill>
              </a:rPr>
              <a:t>ANALISIS ECONÓMICO</a:t>
            </a:r>
            <a:endParaRPr lang="en-US" i="0" dirty="0">
              <a:solidFill>
                <a:srgbClr val="0070C0"/>
              </a:solidFill>
            </a:endParaRPr>
          </a:p>
        </p:txBody>
      </p:sp>
      <p:sp>
        <p:nvSpPr>
          <p:cNvPr id="6" name="Marcador de contenido 5"/>
          <p:cNvSpPr>
            <a:spLocks noGrp="1"/>
          </p:cNvSpPr>
          <p:nvPr>
            <p:ph idx="1"/>
          </p:nvPr>
        </p:nvSpPr>
        <p:spPr/>
        <p:txBody>
          <a:bodyPr/>
          <a:lstStyle/>
          <a:p>
            <a:endParaRPr lang="en-US" dirty="0"/>
          </a:p>
        </p:txBody>
      </p:sp>
      <p:graphicFrame>
        <p:nvGraphicFramePr>
          <p:cNvPr id="3" name="Objeto 2"/>
          <p:cNvGraphicFramePr>
            <a:graphicFrameLocks noChangeAspect="1"/>
          </p:cNvGraphicFramePr>
          <p:nvPr>
            <p:extLst>
              <p:ext uri="{D42A27DB-BD31-4B8C-83A1-F6EECF244321}">
                <p14:modId xmlns:p14="http://schemas.microsoft.com/office/powerpoint/2010/main" val="2733010116"/>
              </p:ext>
            </p:extLst>
          </p:nvPr>
        </p:nvGraphicFramePr>
        <p:xfrm>
          <a:off x="457200" y="908720"/>
          <a:ext cx="8263426" cy="5040560"/>
        </p:xfrm>
        <a:graphic>
          <a:graphicData uri="http://schemas.openxmlformats.org/presentationml/2006/ole">
            <mc:AlternateContent xmlns:mc="http://schemas.openxmlformats.org/markup-compatibility/2006">
              <mc:Choice xmlns:v="urn:schemas-microsoft-com:vml" Requires="v">
                <p:oleObj spid="_x0000_s4121" name="Hoja de cálculo" r:id="rId4" imgW="3876621" imgH="4010133" progId="Excel.Sheet.12">
                  <p:embed/>
                </p:oleObj>
              </mc:Choice>
              <mc:Fallback>
                <p:oleObj name="Hoja de cálculo" r:id="rId4" imgW="3876621" imgH="4010133" progId="Excel.Sheet.12">
                  <p:embed/>
                  <p:pic>
                    <p:nvPicPr>
                      <p:cNvPr id="0" name=""/>
                      <p:cNvPicPr/>
                      <p:nvPr/>
                    </p:nvPicPr>
                    <p:blipFill>
                      <a:blip r:embed="rId5"/>
                      <a:stretch>
                        <a:fillRect/>
                      </a:stretch>
                    </p:blipFill>
                    <p:spPr>
                      <a:xfrm>
                        <a:off x="457200" y="908720"/>
                        <a:ext cx="8263426" cy="5040560"/>
                      </a:xfrm>
                      <a:prstGeom prst="rect">
                        <a:avLst/>
                      </a:prstGeom>
                      <a:solidFill>
                        <a:srgbClr val="00B0F0"/>
                      </a:solidFill>
                    </p:spPr>
                  </p:pic>
                </p:oleObj>
              </mc:Fallback>
            </mc:AlternateContent>
          </a:graphicData>
        </a:graphic>
      </p:graphicFrame>
    </p:spTree>
    <p:extLst>
      <p:ext uri="{BB962C8B-B14F-4D97-AF65-F5344CB8AC3E}">
        <p14:creationId xmlns:p14="http://schemas.microsoft.com/office/powerpoint/2010/main" val="11607931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490066"/>
          </a:xfrm>
        </p:spPr>
        <p:txBody>
          <a:bodyPr/>
          <a:lstStyle/>
          <a:p>
            <a:pPr algn="ctr"/>
            <a:r>
              <a:rPr lang="es-EC" dirty="0" smtClean="0">
                <a:solidFill>
                  <a:srgbClr val="0070C0"/>
                </a:solidFill>
              </a:rPr>
              <a:t>CONCLUSIONES</a:t>
            </a:r>
            <a:endParaRPr lang="es-EC" dirty="0">
              <a:solidFill>
                <a:srgbClr val="0070C0"/>
              </a:solidFill>
            </a:endParaRPr>
          </a:p>
        </p:txBody>
      </p:sp>
      <p:sp>
        <p:nvSpPr>
          <p:cNvPr id="3" name="2 Marcador de contenido"/>
          <p:cNvSpPr>
            <a:spLocks noGrp="1"/>
          </p:cNvSpPr>
          <p:nvPr>
            <p:ph idx="1"/>
          </p:nvPr>
        </p:nvSpPr>
        <p:spPr>
          <a:xfrm>
            <a:off x="457200" y="606698"/>
            <a:ext cx="8229600" cy="5040560"/>
          </a:xfrm>
        </p:spPr>
        <p:txBody>
          <a:bodyPr/>
          <a:lstStyle/>
          <a:p>
            <a:pPr algn="just"/>
            <a:r>
              <a:rPr lang="es-EC" sz="1800" b="1" dirty="0" smtClean="0">
                <a:solidFill>
                  <a:srgbClr val="C00000"/>
                </a:solidFill>
              </a:rPr>
              <a:t>Los diferentes parámetros de calidad </a:t>
            </a:r>
            <a:r>
              <a:rPr lang="es-EC" sz="1800" b="1" dirty="0">
                <a:solidFill>
                  <a:srgbClr val="C00000"/>
                </a:solidFill>
              </a:rPr>
              <a:t>del huevo comercial de la Granja avícola “Cecilita</a:t>
            </a:r>
            <a:r>
              <a:rPr lang="es-EC" sz="1800" b="1" dirty="0" smtClean="0">
                <a:solidFill>
                  <a:srgbClr val="C00000"/>
                </a:solidFill>
              </a:rPr>
              <a:t>”, luego de realizados los análisis y en base a ello las modificaciones respectivas  en la composición nutricional de las dietas, durante </a:t>
            </a:r>
            <a:r>
              <a:rPr lang="es-EC" sz="1800" b="1" dirty="0">
                <a:solidFill>
                  <a:srgbClr val="C00000"/>
                </a:solidFill>
              </a:rPr>
              <a:t>la primera y segunda fase del análisis </a:t>
            </a:r>
            <a:r>
              <a:rPr lang="es-EC" sz="1800" b="1" dirty="0" smtClean="0">
                <a:solidFill>
                  <a:srgbClr val="C00000"/>
                </a:solidFill>
              </a:rPr>
              <a:t>se encuentran </a:t>
            </a:r>
            <a:r>
              <a:rPr lang="es-EC" sz="1800" b="1" dirty="0">
                <a:solidFill>
                  <a:srgbClr val="C00000"/>
                </a:solidFill>
              </a:rPr>
              <a:t>dentro de lo establecido en la norma técnica ecuatoriana INEN </a:t>
            </a:r>
            <a:r>
              <a:rPr lang="es-EC" sz="1800" b="1" dirty="0" smtClean="0">
                <a:solidFill>
                  <a:srgbClr val="C00000"/>
                </a:solidFill>
              </a:rPr>
              <a:t>1973:2011.</a:t>
            </a:r>
          </a:p>
          <a:p>
            <a:pPr algn="just"/>
            <a:r>
              <a:rPr lang="es-EC" sz="1800" b="1" dirty="0" smtClean="0">
                <a:solidFill>
                  <a:srgbClr val="C00000"/>
                </a:solidFill>
              </a:rPr>
              <a:t>Las valores para </a:t>
            </a:r>
            <a:r>
              <a:rPr lang="es-EC" sz="1800" b="1" dirty="0">
                <a:solidFill>
                  <a:srgbClr val="C00000"/>
                </a:solidFill>
              </a:rPr>
              <a:t>altura </a:t>
            </a:r>
            <a:r>
              <a:rPr lang="es-EC" sz="1800" b="1" dirty="0" smtClean="0">
                <a:solidFill>
                  <a:srgbClr val="C00000"/>
                </a:solidFill>
              </a:rPr>
              <a:t>de </a:t>
            </a:r>
            <a:r>
              <a:rPr lang="es-EC" sz="1800" b="1" dirty="0">
                <a:solidFill>
                  <a:srgbClr val="C00000"/>
                </a:solidFill>
              </a:rPr>
              <a:t>albumina(16,45%; 23,71% y 16,22</a:t>
            </a:r>
            <a:r>
              <a:rPr lang="es-EC" sz="1800" b="1" dirty="0" smtClean="0">
                <a:solidFill>
                  <a:srgbClr val="C00000"/>
                </a:solidFill>
              </a:rPr>
              <a:t>%), U</a:t>
            </a:r>
            <a:r>
              <a:rPr lang="es-EC" sz="1800" b="1" dirty="0">
                <a:solidFill>
                  <a:srgbClr val="C00000"/>
                </a:solidFill>
              </a:rPr>
              <a:t>. Haugh(10,15%; 12,05% y 10,3%) </a:t>
            </a:r>
            <a:r>
              <a:rPr lang="es-EC" sz="1800" b="1" dirty="0" smtClean="0">
                <a:solidFill>
                  <a:srgbClr val="C00000"/>
                </a:solidFill>
              </a:rPr>
              <a:t>y dureza </a:t>
            </a:r>
            <a:r>
              <a:rPr lang="es-EC" sz="1800" b="1" dirty="0">
                <a:solidFill>
                  <a:srgbClr val="C00000"/>
                </a:solidFill>
              </a:rPr>
              <a:t>de la </a:t>
            </a:r>
            <a:r>
              <a:rPr lang="es-EC" sz="1800" b="1" dirty="0" smtClean="0">
                <a:solidFill>
                  <a:srgbClr val="C00000"/>
                </a:solidFill>
              </a:rPr>
              <a:t>cáscara (21,01%, </a:t>
            </a:r>
            <a:r>
              <a:rPr lang="es-EC" sz="1800" b="1" dirty="0">
                <a:solidFill>
                  <a:srgbClr val="C00000"/>
                </a:solidFill>
              </a:rPr>
              <a:t>21,34% y 31,23</a:t>
            </a:r>
            <a:r>
              <a:rPr lang="es-EC" sz="1800" b="1" dirty="0" smtClean="0">
                <a:solidFill>
                  <a:srgbClr val="C00000"/>
                </a:solidFill>
              </a:rPr>
              <a:t>%) de </a:t>
            </a:r>
            <a:r>
              <a:rPr lang="es-EC" sz="1800" b="1" dirty="0">
                <a:solidFill>
                  <a:srgbClr val="C00000"/>
                </a:solidFill>
              </a:rPr>
              <a:t>los huevos analizados en la primera fase </a:t>
            </a:r>
            <a:r>
              <a:rPr lang="es-EC" sz="1800" b="1" dirty="0" smtClean="0">
                <a:solidFill>
                  <a:srgbClr val="C00000"/>
                </a:solidFill>
              </a:rPr>
              <a:t>resultaron ser los que presentaron coeficientes </a:t>
            </a:r>
            <a:r>
              <a:rPr lang="es-EC" sz="1800" b="1" dirty="0">
                <a:solidFill>
                  <a:srgbClr val="C00000"/>
                </a:solidFill>
              </a:rPr>
              <a:t>de variación </a:t>
            </a:r>
            <a:r>
              <a:rPr lang="es-EC" sz="1800" b="1" dirty="0" smtClean="0">
                <a:solidFill>
                  <a:srgbClr val="C00000"/>
                </a:solidFill>
              </a:rPr>
              <a:t>mayores </a:t>
            </a:r>
            <a:r>
              <a:rPr lang="es-EC" sz="1800" b="1" dirty="0">
                <a:solidFill>
                  <a:srgbClr val="C00000"/>
                </a:solidFill>
              </a:rPr>
              <a:t>al 10% (CV&gt;10</a:t>
            </a:r>
            <a:r>
              <a:rPr lang="es-EC" sz="1800" b="1" dirty="0" smtClean="0">
                <a:solidFill>
                  <a:srgbClr val="C00000"/>
                </a:solidFill>
              </a:rPr>
              <a:t>%).</a:t>
            </a:r>
            <a:endParaRPr lang="es-EC" sz="1800" b="1" dirty="0">
              <a:solidFill>
                <a:srgbClr val="C00000"/>
              </a:solidFill>
            </a:endParaRPr>
          </a:p>
          <a:p>
            <a:pPr algn="just"/>
            <a:r>
              <a:rPr lang="es-EC" sz="1800" b="1" dirty="0" smtClean="0">
                <a:solidFill>
                  <a:srgbClr val="C00000"/>
                </a:solidFill>
              </a:rPr>
              <a:t>Al gestionar  </a:t>
            </a:r>
            <a:r>
              <a:rPr lang="es-EC" sz="1800" b="1" dirty="0">
                <a:solidFill>
                  <a:srgbClr val="C00000"/>
                </a:solidFill>
              </a:rPr>
              <a:t>el uso del </a:t>
            </a:r>
            <a:r>
              <a:rPr lang="es-EC" sz="1800" b="1" dirty="0" smtClean="0">
                <a:solidFill>
                  <a:srgbClr val="C00000"/>
                </a:solidFill>
              </a:rPr>
              <a:t>CaCO3 </a:t>
            </a:r>
            <a:r>
              <a:rPr lang="es-EC" sz="1800" b="1" dirty="0">
                <a:solidFill>
                  <a:srgbClr val="C00000"/>
                </a:solidFill>
              </a:rPr>
              <a:t>grueso Ca++ en la dieta, incrementando su porcentaje de inclusión desde </a:t>
            </a:r>
            <a:r>
              <a:rPr lang="es-EC" sz="1800" b="1" dirty="0" smtClean="0">
                <a:solidFill>
                  <a:srgbClr val="C00000"/>
                </a:solidFill>
              </a:rPr>
              <a:t>un 60% </a:t>
            </a:r>
            <a:r>
              <a:rPr lang="es-EC" sz="1800" b="1" dirty="0">
                <a:solidFill>
                  <a:srgbClr val="C00000"/>
                </a:solidFill>
              </a:rPr>
              <a:t>hasta un </a:t>
            </a:r>
            <a:r>
              <a:rPr lang="es-EC" sz="1800" b="1" dirty="0" smtClean="0">
                <a:solidFill>
                  <a:srgbClr val="C00000"/>
                </a:solidFill>
              </a:rPr>
              <a:t>90% </a:t>
            </a:r>
            <a:r>
              <a:rPr lang="es-EC" sz="1800" b="1" dirty="0">
                <a:solidFill>
                  <a:srgbClr val="C00000"/>
                </a:solidFill>
              </a:rPr>
              <a:t>del total del calcio </a:t>
            </a:r>
            <a:r>
              <a:rPr lang="es-EC" sz="1800" b="1" dirty="0" smtClean="0">
                <a:solidFill>
                  <a:srgbClr val="C00000"/>
                </a:solidFill>
              </a:rPr>
              <a:t>en la fórmula, se obtuvo mejoras en la </a:t>
            </a:r>
            <a:r>
              <a:rPr lang="es-EC" sz="1800" b="1" dirty="0">
                <a:solidFill>
                  <a:srgbClr val="C00000"/>
                </a:solidFill>
              </a:rPr>
              <a:t>calidad de la </a:t>
            </a:r>
            <a:r>
              <a:rPr lang="es-EC" sz="1800" b="1" dirty="0" smtClean="0">
                <a:solidFill>
                  <a:srgbClr val="C00000"/>
                </a:solidFill>
              </a:rPr>
              <a:t>cascara, dureza </a:t>
            </a:r>
            <a:r>
              <a:rPr lang="es-EC" sz="1800" b="1" dirty="0">
                <a:solidFill>
                  <a:srgbClr val="C00000"/>
                </a:solidFill>
              </a:rPr>
              <a:t>y grosor</a:t>
            </a:r>
            <a:r>
              <a:rPr lang="es-EC" sz="1800" b="1" dirty="0" smtClean="0">
                <a:solidFill>
                  <a:srgbClr val="C00000"/>
                </a:solidFill>
              </a:rPr>
              <a:t>, con valores de: 10,69%;13,72% y 16,2%     respectivamente, lo cual  redujo los coeficientes </a:t>
            </a:r>
            <a:r>
              <a:rPr lang="es-EC" sz="1800" b="1" dirty="0">
                <a:solidFill>
                  <a:srgbClr val="C00000"/>
                </a:solidFill>
              </a:rPr>
              <a:t>de </a:t>
            </a:r>
            <a:r>
              <a:rPr lang="es-EC" sz="1800" b="1" dirty="0" smtClean="0">
                <a:solidFill>
                  <a:srgbClr val="C00000"/>
                </a:solidFill>
              </a:rPr>
              <a:t>variación  de un 62,2% a un 50,8%. Y </a:t>
            </a:r>
            <a:r>
              <a:rPr lang="es-EC" sz="1800" b="1" dirty="0">
                <a:solidFill>
                  <a:srgbClr val="C00000"/>
                </a:solidFill>
              </a:rPr>
              <a:t>mejora </a:t>
            </a:r>
            <a:r>
              <a:rPr lang="es-EC" sz="1800" b="1" dirty="0" smtClean="0">
                <a:solidFill>
                  <a:srgbClr val="C00000"/>
                </a:solidFill>
              </a:rPr>
              <a:t>de </a:t>
            </a:r>
            <a:r>
              <a:rPr lang="es-EC" sz="1800" b="1" dirty="0">
                <a:solidFill>
                  <a:srgbClr val="C00000"/>
                </a:solidFill>
              </a:rPr>
              <a:t>1,3% </a:t>
            </a:r>
            <a:r>
              <a:rPr lang="es-EC" sz="1800" b="1" dirty="0" smtClean="0">
                <a:solidFill>
                  <a:srgbClr val="C00000"/>
                </a:solidFill>
              </a:rPr>
              <a:t>hasta 2,4% menos </a:t>
            </a:r>
            <a:r>
              <a:rPr lang="es-EC" sz="1800" b="1" dirty="0">
                <a:solidFill>
                  <a:srgbClr val="C00000"/>
                </a:solidFill>
              </a:rPr>
              <a:t>de huevos rotos durante las semanas 49 hasta la semana </a:t>
            </a:r>
            <a:r>
              <a:rPr lang="es-EC" sz="1800" b="1" dirty="0" smtClean="0">
                <a:solidFill>
                  <a:srgbClr val="C00000"/>
                </a:solidFill>
              </a:rPr>
              <a:t>65.</a:t>
            </a:r>
            <a:endParaRPr lang="es-EC" sz="1800" b="1" dirty="0">
              <a:solidFill>
                <a:srgbClr val="C00000"/>
              </a:solidFill>
            </a:endParaRPr>
          </a:p>
        </p:txBody>
      </p:sp>
    </p:spTree>
    <p:extLst>
      <p:ext uri="{BB962C8B-B14F-4D97-AF65-F5344CB8AC3E}">
        <p14:creationId xmlns:p14="http://schemas.microsoft.com/office/powerpoint/2010/main" val="12986831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16632"/>
            <a:ext cx="8229600" cy="634082"/>
          </a:xfrm>
        </p:spPr>
        <p:txBody>
          <a:bodyPr/>
          <a:lstStyle/>
          <a:p>
            <a:pPr algn="ctr"/>
            <a:r>
              <a:rPr lang="es-EC" dirty="0">
                <a:solidFill>
                  <a:srgbClr val="0070C0"/>
                </a:solidFill>
              </a:rPr>
              <a:t>CONCLUSIONES</a:t>
            </a:r>
            <a:endParaRPr lang="es-EC" dirty="0"/>
          </a:p>
        </p:txBody>
      </p:sp>
      <p:sp>
        <p:nvSpPr>
          <p:cNvPr id="3" name="2 Marcador de contenido"/>
          <p:cNvSpPr>
            <a:spLocks noGrp="1"/>
          </p:cNvSpPr>
          <p:nvPr>
            <p:ph idx="1"/>
          </p:nvPr>
        </p:nvSpPr>
        <p:spPr>
          <a:xfrm>
            <a:off x="405952" y="731587"/>
            <a:ext cx="8229600" cy="4525963"/>
          </a:xfrm>
        </p:spPr>
        <p:txBody>
          <a:bodyPr/>
          <a:lstStyle/>
          <a:p>
            <a:pPr algn="just"/>
            <a:r>
              <a:rPr lang="es-ES" sz="1800" b="1" dirty="0" smtClean="0">
                <a:solidFill>
                  <a:srgbClr val="C00000"/>
                </a:solidFill>
              </a:rPr>
              <a:t>La modificación de los valores de energía de 2.975 a 2.811 Kcal EM /kg y los porcentajes  de grasa de 4,1 a 5,1% en las dietas de aves de postura desde la semana 42 hasta la 85 mejoraron la calidad de los huevos obtenidos entre las fases uno y dos del análisis. </a:t>
            </a:r>
          </a:p>
          <a:p>
            <a:pPr algn="just"/>
            <a:r>
              <a:rPr lang="es-ES" sz="1800" b="1" dirty="0" smtClean="0">
                <a:solidFill>
                  <a:srgbClr val="C00000"/>
                </a:solidFill>
              </a:rPr>
              <a:t>Además la inclusión de minerales orgánicos a base de levadura de Selenio </a:t>
            </a:r>
            <a:r>
              <a:rPr lang="es-EC" sz="1800" b="1" dirty="0" err="1" smtClean="0">
                <a:solidFill>
                  <a:srgbClr val="C00000"/>
                </a:solidFill>
              </a:rPr>
              <a:t>Bioplex</a:t>
            </a:r>
            <a:r>
              <a:rPr lang="es-EC" sz="1800" b="1" dirty="0" smtClean="0">
                <a:solidFill>
                  <a:srgbClr val="C00000"/>
                </a:solidFill>
              </a:rPr>
              <a:t> Se® </a:t>
            </a:r>
            <a:r>
              <a:rPr lang="es-EC" sz="1800" b="1" dirty="0" err="1" smtClean="0">
                <a:solidFill>
                  <a:srgbClr val="C00000"/>
                </a:solidFill>
              </a:rPr>
              <a:t>Alltech</a:t>
            </a:r>
            <a:r>
              <a:rPr lang="es-EC" sz="1800" b="1" dirty="0" smtClean="0">
                <a:solidFill>
                  <a:srgbClr val="C00000"/>
                </a:solidFill>
              </a:rPr>
              <a:t> (1Kg por Ton) y mejoradores de cáscara como el </a:t>
            </a:r>
            <a:r>
              <a:rPr lang="es-EC" sz="1800" b="1" dirty="0" err="1" smtClean="0">
                <a:solidFill>
                  <a:srgbClr val="C00000"/>
                </a:solidFill>
              </a:rPr>
              <a:t>Allzyme</a:t>
            </a:r>
            <a:r>
              <a:rPr lang="es-EC" sz="1800" b="1" dirty="0" smtClean="0">
                <a:solidFill>
                  <a:srgbClr val="C00000"/>
                </a:solidFill>
              </a:rPr>
              <a:t>® SSF coadyuvaron a mejorar la dureza del cascarón(10,79%;13,72% y16,2%) y las U. Haugh </a:t>
            </a:r>
            <a:r>
              <a:rPr lang="es-ES" sz="1800" b="1" dirty="0" smtClean="0">
                <a:solidFill>
                  <a:srgbClr val="C00000"/>
                </a:solidFill>
              </a:rPr>
              <a:t>(10,04; 8,36 y 7,39%) respectivamente</a:t>
            </a:r>
            <a:r>
              <a:rPr lang="es-EC" sz="1800" b="1" dirty="0" smtClean="0">
                <a:solidFill>
                  <a:srgbClr val="C00000"/>
                </a:solidFill>
              </a:rPr>
              <a:t> en las semanas </a:t>
            </a:r>
            <a:r>
              <a:rPr lang="es-ES" sz="1800" b="1" dirty="0" smtClean="0">
                <a:solidFill>
                  <a:srgbClr val="C00000"/>
                </a:solidFill>
              </a:rPr>
              <a:t> 49, 65 y 85 de postura. </a:t>
            </a:r>
            <a:endParaRPr lang="es-EC" sz="1800" b="1" dirty="0" smtClean="0">
              <a:solidFill>
                <a:srgbClr val="C00000"/>
              </a:solidFill>
            </a:endParaRPr>
          </a:p>
          <a:p>
            <a:pPr algn="just"/>
            <a:r>
              <a:rPr lang="es-ES" sz="1800" b="1" dirty="0" smtClean="0">
                <a:solidFill>
                  <a:srgbClr val="C00000"/>
                </a:solidFill>
              </a:rPr>
              <a:t>La aplicación de un ajuste en el plan de revacunación de la parvada mediante la aplicación de una vacuna mixta Newcastle+ bronquitis, evidenció un mejoramiento de los coeficientes de variación (CV%)  en la variable Altura de albumina.</a:t>
            </a:r>
          </a:p>
          <a:p>
            <a:pPr algn="just"/>
            <a:r>
              <a:rPr lang="es-ES" sz="1800" b="1" dirty="0" smtClean="0">
                <a:solidFill>
                  <a:srgbClr val="C00000"/>
                </a:solidFill>
              </a:rPr>
              <a:t>Consideramos que las medidas implementadas en  la </a:t>
            </a:r>
            <a:r>
              <a:rPr lang="es-EC" sz="1800" b="1" dirty="0" smtClean="0">
                <a:solidFill>
                  <a:srgbClr val="C00000"/>
                </a:solidFill>
              </a:rPr>
              <a:t>mejora del las condiciones de recolección,  transporte, manejo y almacenamiento de los huevos, así como mejoras en la   ventilación, limpieza y sanidad de la bodega de acopio, influyeron en el aumento de la calidad de los huevos, de manera especial en las variables  albúmina y Unidades Haugh.</a:t>
            </a:r>
            <a:endParaRPr lang="es-EC" sz="1400" dirty="0" smtClean="0"/>
          </a:p>
          <a:p>
            <a:pPr algn="just"/>
            <a:endParaRPr lang="es-EC" sz="1400" dirty="0">
              <a:solidFill>
                <a:schemeClr val="tx1"/>
              </a:solidFill>
            </a:endParaRPr>
          </a:p>
          <a:p>
            <a:endParaRPr lang="es-EC" sz="1400" dirty="0"/>
          </a:p>
        </p:txBody>
      </p:sp>
    </p:spTree>
    <p:extLst>
      <p:ext uri="{BB962C8B-B14F-4D97-AF65-F5344CB8AC3E}">
        <p14:creationId xmlns:p14="http://schemas.microsoft.com/office/powerpoint/2010/main" val="480158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2369" y="846138"/>
            <a:ext cx="4381069" cy="3285802"/>
          </a:xfrm>
          <a:prstGeom prst="ellipse">
            <a:avLst/>
          </a:prstGeom>
          <a:ln w="190500" cap="rnd">
            <a:solidFill>
              <a:srgbClr val="FFC0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3438" y="2780928"/>
            <a:ext cx="4393058" cy="3158970"/>
          </a:xfrm>
          <a:prstGeom prst="ellipse">
            <a:avLst/>
          </a:prstGeom>
          <a:ln w="190500" cap="rnd">
            <a:solidFill>
              <a:srgbClr val="FFC0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416440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16632"/>
            <a:ext cx="8229600" cy="432048"/>
          </a:xfrm>
        </p:spPr>
        <p:txBody>
          <a:bodyPr/>
          <a:lstStyle/>
          <a:p>
            <a:pPr algn="ctr"/>
            <a:r>
              <a:rPr lang="es-EC" dirty="0" smtClean="0">
                <a:solidFill>
                  <a:srgbClr val="0070C0"/>
                </a:solidFill>
              </a:rPr>
              <a:t>RECOMENDACIONES</a:t>
            </a:r>
            <a:endParaRPr lang="es-EC" dirty="0"/>
          </a:p>
        </p:txBody>
      </p:sp>
      <p:sp>
        <p:nvSpPr>
          <p:cNvPr id="3" name="Marcador de contenido 2"/>
          <p:cNvSpPr>
            <a:spLocks noGrp="1"/>
          </p:cNvSpPr>
          <p:nvPr>
            <p:ph idx="1"/>
          </p:nvPr>
        </p:nvSpPr>
        <p:spPr>
          <a:xfrm>
            <a:off x="395536" y="433673"/>
            <a:ext cx="8229600" cy="4525963"/>
          </a:xfrm>
        </p:spPr>
        <p:txBody>
          <a:bodyPr/>
          <a:lstStyle/>
          <a:p>
            <a:pPr algn="just"/>
            <a:r>
              <a:rPr lang="es-EC" sz="1800" b="1" dirty="0">
                <a:solidFill>
                  <a:srgbClr val="C00000"/>
                </a:solidFill>
              </a:rPr>
              <a:t>El uso de esta tecnología permite mantener un control y monitoreo constante de </a:t>
            </a:r>
            <a:r>
              <a:rPr lang="es-EC" sz="1800" b="1" dirty="0" smtClean="0">
                <a:solidFill>
                  <a:srgbClr val="C00000"/>
                </a:solidFill>
              </a:rPr>
              <a:t>calidad de los huevos </a:t>
            </a:r>
            <a:r>
              <a:rPr lang="es-EC" sz="1800" b="1" dirty="0">
                <a:solidFill>
                  <a:srgbClr val="C00000"/>
                </a:solidFill>
              </a:rPr>
              <a:t>frente a la normativa nacional de huevos y </a:t>
            </a:r>
            <a:r>
              <a:rPr lang="es-EC" sz="1800" b="1" dirty="0" smtClean="0">
                <a:solidFill>
                  <a:srgbClr val="C00000"/>
                </a:solidFill>
              </a:rPr>
              <a:t>ovoproductos (NTE INEN 1973:2011).</a:t>
            </a:r>
            <a:endParaRPr lang="es-EC" sz="1800" b="1" dirty="0" smtClean="0">
              <a:solidFill>
                <a:srgbClr val="00FF00"/>
              </a:solidFill>
            </a:endParaRPr>
          </a:p>
          <a:p>
            <a:pPr lvl="0" algn="just"/>
            <a:r>
              <a:rPr lang="es-EC" sz="1800" b="1" dirty="0" smtClean="0">
                <a:solidFill>
                  <a:srgbClr val="C00000"/>
                </a:solidFill>
              </a:rPr>
              <a:t>Al termino del presente estudio se recomienda el uso del analizador DET 6000, puesto que permite desde un punto de vista analítico, poder determinar los valores de cada uno de los parámetros que conforman la calidad, para luego de esto proceder a un análisis pormenorizado del contenido nutricional de las dietas, que se esta ofertando a las aves</a:t>
            </a:r>
            <a:r>
              <a:rPr lang="es-EC" sz="1800" b="1" dirty="0">
                <a:solidFill>
                  <a:srgbClr val="C00000"/>
                </a:solidFill>
              </a:rPr>
              <a:t>.</a:t>
            </a:r>
            <a:endParaRPr lang="es-EC" sz="1800" b="1" dirty="0" smtClean="0">
              <a:solidFill>
                <a:srgbClr val="C00000"/>
              </a:solidFill>
            </a:endParaRPr>
          </a:p>
          <a:p>
            <a:pPr lvl="0" algn="just"/>
            <a:r>
              <a:rPr lang="es-EC" sz="1800" b="1" dirty="0" smtClean="0">
                <a:solidFill>
                  <a:srgbClr val="C00000"/>
                </a:solidFill>
              </a:rPr>
              <a:t>La modulación de las dietas de postura en base al análisis de calidad </a:t>
            </a:r>
            <a:r>
              <a:rPr lang="es-EC" sz="1800" b="1" dirty="0">
                <a:solidFill>
                  <a:srgbClr val="C00000"/>
                </a:solidFill>
              </a:rPr>
              <a:t>de huevos </a:t>
            </a:r>
            <a:r>
              <a:rPr lang="es-EC" sz="1800" b="1" dirty="0" smtClean="0">
                <a:solidFill>
                  <a:srgbClr val="C00000"/>
                </a:solidFill>
              </a:rPr>
              <a:t>comerciales permite mejorar el numero de cubetas de huevos sanos, mejorando los ingresos del productor, y entregando al mercado nacional un producto de alta calidad nutritiva y sano.</a:t>
            </a:r>
            <a:endParaRPr lang="es-EC" sz="1800" b="1" dirty="0">
              <a:solidFill>
                <a:srgbClr val="C00000"/>
              </a:solidFill>
            </a:endParaRPr>
          </a:p>
          <a:p>
            <a:pPr lvl="0" algn="just"/>
            <a:r>
              <a:rPr lang="es-EC" sz="1800" b="1" dirty="0">
                <a:solidFill>
                  <a:srgbClr val="C00000"/>
                </a:solidFill>
              </a:rPr>
              <a:t>Esta herramienta debe estar acompañada </a:t>
            </a:r>
            <a:r>
              <a:rPr lang="es-EC" sz="1800" b="1" dirty="0" smtClean="0">
                <a:solidFill>
                  <a:srgbClr val="C00000"/>
                </a:solidFill>
              </a:rPr>
              <a:t>con </a:t>
            </a:r>
            <a:r>
              <a:rPr lang="es-EC" sz="1800" b="1" dirty="0">
                <a:solidFill>
                  <a:srgbClr val="C00000"/>
                </a:solidFill>
              </a:rPr>
              <a:t>medidas </a:t>
            </a:r>
            <a:r>
              <a:rPr lang="es-EC" sz="1800" b="1" dirty="0" smtClean="0">
                <a:solidFill>
                  <a:srgbClr val="C00000"/>
                </a:solidFill>
              </a:rPr>
              <a:t>de sanidad, </a:t>
            </a:r>
            <a:r>
              <a:rPr lang="es-EC" sz="1800" b="1" dirty="0">
                <a:solidFill>
                  <a:srgbClr val="C00000"/>
                </a:solidFill>
              </a:rPr>
              <a:t>manejo y  almacenamiento </a:t>
            </a:r>
            <a:r>
              <a:rPr lang="es-EC" sz="1800" b="1" dirty="0" smtClean="0">
                <a:solidFill>
                  <a:srgbClr val="C00000"/>
                </a:solidFill>
              </a:rPr>
              <a:t>adecuado del  producto, para </a:t>
            </a:r>
            <a:r>
              <a:rPr lang="es-EC" sz="1800" b="1" dirty="0">
                <a:solidFill>
                  <a:srgbClr val="C00000"/>
                </a:solidFill>
              </a:rPr>
              <a:t>mantener la calidad y frescura de los mismos.</a:t>
            </a:r>
          </a:p>
          <a:p>
            <a:pPr lvl="0" algn="just"/>
            <a:r>
              <a:rPr lang="es-EC" sz="1800" b="1" dirty="0">
                <a:solidFill>
                  <a:srgbClr val="C00000"/>
                </a:solidFill>
              </a:rPr>
              <a:t>Realizar trabajos similares en otros pisos altitudinales,  condiciones  climáticas, líneas genéticas y  diferentes edades de aves productoras de huevo comercial y divulgar los resultados obtenidos en medios especializados para masificar el uso de esta práctica.</a:t>
            </a:r>
          </a:p>
          <a:p>
            <a:endParaRPr lang="es-EC" sz="1800" b="1" dirty="0">
              <a:solidFill>
                <a:srgbClr val="C00000"/>
              </a:solidFill>
            </a:endParaRPr>
          </a:p>
        </p:txBody>
      </p:sp>
    </p:spTree>
    <p:extLst>
      <p:ext uri="{BB962C8B-B14F-4D97-AF65-F5344CB8AC3E}">
        <p14:creationId xmlns:p14="http://schemas.microsoft.com/office/powerpoint/2010/main" val="22486749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627784" y="116632"/>
            <a:ext cx="3517310" cy="523220"/>
          </a:xfrm>
          <a:prstGeom prst="rect">
            <a:avLst/>
          </a:prstGeom>
          <a:noFill/>
        </p:spPr>
        <p:txBody>
          <a:bodyPr wrap="none" rtlCol="0">
            <a:spAutoFit/>
          </a:bodyPr>
          <a:lstStyle/>
          <a:p>
            <a:r>
              <a:rPr lang="es-EC" sz="2800" b="1" dirty="0"/>
              <a:t>MUCHAS GRACIAS</a:t>
            </a:r>
          </a:p>
        </p:txBody>
      </p:sp>
      <p:pic>
        <p:nvPicPr>
          <p:cNvPr id="2050" name="Picture 2" descr="Resultado de imagen para gallinas de postura lohmann bro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836712"/>
            <a:ext cx="4286250" cy="479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264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272496"/>
            <a:ext cx="6516216" cy="648072"/>
          </a:xfrm>
          <a:prstGeom prst="rect">
            <a:avLst/>
          </a:prstGeom>
        </p:spPr>
      </p:pic>
      <p:pic>
        <p:nvPicPr>
          <p:cNvPr id="15" name="Marcador de contenido 14"/>
          <p:cNvPicPr>
            <a:picLocks noGrp="1" noChangeAspect="1"/>
          </p:cNvPicPr>
          <p:nvPr>
            <p:ph idx="1"/>
          </p:nvPr>
        </p:nvPicPr>
        <p:blipFill>
          <a:blip r:embed="rId3"/>
          <a:stretch>
            <a:fillRect/>
          </a:stretch>
        </p:blipFill>
        <p:spPr>
          <a:xfrm>
            <a:off x="4649047" y="692696"/>
            <a:ext cx="4105026" cy="2237474"/>
          </a:xfrm>
          <a:prstGeom prst="rect">
            <a:avLst/>
          </a:prstGeom>
        </p:spPr>
      </p:pic>
      <p:sp>
        <p:nvSpPr>
          <p:cNvPr id="16" name="Rectángulo 15"/>
          <p:cNvSpPr/>
          <p:nvPr/>
        </p:nvSpPr>
        <p:spPr>
          <a:xfrm>
            <a:off x="827584" y="3263676"/>
            <a:ext cx="561662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CONSUMO DE HUEVOS EN EL ECUADOR</a:t>
            </a:r>
            <a:endParaRPr lang="en-US" b="1" dirty="0">
              <a:solidFill>
                <a:srgbClr val="C00000"/>
              </a:solidFill>
            </a:endParaRPr>
          </a:p>
        </p:txBody>
      </p:sp>
      <p:sp>
        <p:nvSpPr>
          <p:cNvPr id="17" name="Redondear rectángulo de esquina diagonal 16"/>
          <p:cNvSpPr/>
          <p:nvPr/>
        </p:nvSpPr>
        <p:spPr>
          <a:xfrm>
            <a:off x="755576" y="3949116"/>
            <a:ext cx="2880320" cy="57606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C00000"/>
                </a:solidFill>
              </a:rPr>
              <a:t>140u /año</a:t>
            </a:r>
            <a:r>
              <a:rPr lang="en-US" sz="1600" b="1" dirty="0">
                <a:solidFill>
                  <a:srgbClr val="C00000"/>
                </a:solidFill>
              </a:rPr>
              <a:t> CONAVE (2013)</a:t>
            </a:r>
            <a:r>
              <a:rPr lang="en-US" sz="1600" b="1" dirty="0" smtClean="0">
                <a:solidFill>
                  <a:srgbClr val="C00000"/>
                </a:solidFill>
              </a:rPr>
              <a:t> </a:t>
            </a:r>
            <a:endParaRPr lang="en-US" sz="1600" b="1" dirty="0">
              <a:solidFill>
                <a:srgbClr val="C00000"/>
              </a:solidFill>
            </a:endParaRPr>
          </a:p>
        </p:txBody>
      </p:sp>
      <p:sp>
        <p:nvSpPr>
          <p:cNvPr id="18" name="Redondear rectángulo de esquina diagonal 17"/>
          <p:cNvSpPr/>
          <p:nvPr/>
        </p:nvSpPr>
        <p:spPr>
          <a:xfrm>
            <a:off x="5833448" y="3877108"/>
            <a:ext cx="2952328" cy="64807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 </a:t>
            </a:r>
            <a:r>
              <a:rPr lang="en-US" sz="1600" b="1" dirty="0" smtClean="0">
                <a:solidFill>
                  <a:srgbClr val="C00000"/>
                </a:solidFill>
              </a:rPr>
              <a:t>160-165 u/año</a:t>
            </a:r>
            <a:r>
              <a:rPr lang="en-US" sz="1600" dirty="0" smtClean="0"/>
              <a:t> </a:t>
            </a:r>
            <a:r>
              <a:rPr lang="en-US" sz="1600" b="1" dirty="0">
                <a:solidFill>
                  <a:srgbClr val="C00000"/>
                </a:solidFill>
              </a:rPr>
              <a:t>CONAVE (</a:t>
            </a:r>
            <a:r>
              <a:rPr lang="en-US" sz="1600" b="1" dirty="0" smtClean="0">
                <a:solidFill>
                  <a:srgbClr val="C00000"/>
                </a:solidFill>
              </a:rPr>
              <a:t>2017) </a:t>
            </a:r>
            <a:endParaRPr lang="en-US" sz="1600" dirty="0"/>
          </a:p>
        </p:txBody>
      </p:sp>
      <p:sp>
        <p:nvSpPr>
          <p:cNvPr id="19" name="Flecha derecha 18"/>
          <p:cNvSpPr/>
          <p:nvPr/>
        </p:nvSpPr>
        <p:spPr>
          <a:xfrm>
            <a:off x="3943890" y="3835896"/>
            <a:ext cx="1833928" cy="842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HUEVOS</a:t>
            </a:r>
            <a:endParaRPr lang="en-US" b="1" dirty="0">
              <a:solidFill>
                <a:srgbClr val="C00000"/>
              </a:solidFill>
            </a:endParaRPr>
          </a:p>
        </p:txBody>
      </p:sp>
      <p:sp>
        <p:nvSpPr>
          <p:cNvPr id="20" name="Flecha curvada hacia la derecha 19"/>
          <p:cNvSpPr/>
          <p:nvPr/>
        </p:nvSpPr>
        <p:spPr>
          <a:xfrm>
            <a:off x="283500" y="3429000"/>
            <a:ext cx="360040" cy="74138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0" name="Gráfico 9"/>
          <p:cNvGraphicFramePr>
            <a:graphicFrameLocks/>
          </p:cNvGraphicFramePr>
          <p:nvPr>
            <p:extLst>
              <p:ext uri="{D42A27DB-BD31-4B8C-83A1-F6EECF244321}">
                <p14:modId xmlns:p14="http://schemas.microsoft.com/office/powerpoint/2010/main" val="2828768385"/>
              </p:ext>
            </p:extLst>
          </p:nvPr>
        </p:nvGraphicFramePr>
        <p:xfrm>
          <a:off x="467544" y="896712"/>
          <a:ext cx="3667125" cy="23669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38865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8638" y="116632"/>
            <a:ext cx="8229600" cy="346050"/>
          </a:xfrm>
        </p:spPr>
        <p:txBody>
          <a:bodyPr/>
          <a:lstStyle/>
          <a:p>
            <a:pPr algn="ctr"/>
            <a:r>
              <a:rPr lang="es-EC" i="0" dirty="0">
                <a:solidFill>
                  <a:srgbClr val="0070C0"/>
                </a:solidFill>
                <a:latin typeface="Arial" pitchFamily="34" charset="0"/>
                <a:cs typeface="Arial" pitchFamily="34" charset="0"/>
              </a:rPr>
              <a:t>PLANTEAMIENTO DEL PROBLEMA</a:t>
            </a:r>
            <a:endParaRPr lang="en-US"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498691431"/>
              </p:ext>
            </p:extLst>
          </p:nvPr>
        </p:nvGraphicFramePr>
        <p:xfrm>
          <a:off x="457200" y="908720"/>
          <a:ext cx="8229600" cy="5217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lecha curvada hacia la izquierda 2"/>
          <p:cNvSpPr/>
          <p:nvPr/>
        </p:nvSpPr>
        <p:spPr>
          <a:xfrm>
            <a:off x="8532440" y="3140968"/>
            <a:ext cx="432048" cy="122413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lecha abajo 3"/>
          <p:cNvSpPr/>
          <p:nvPr/>
        </p:nvSpPr>
        <p:spPr>
          <a:xfrm>
            <a:off x="2699792" y="3140968"/>
            <a:ext cx="288032" cy="83439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echa abajo 5"/>
          <p:cNvSpPr/>
          <p:nvPr/>
        </p:nvSpPr>
        <p:spPr>
          <a:xfrm>
            <a:off x="2699792" y="4653136"/>
            <a:ext cx="344016" cy="86409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81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12" y="116632"/>
            <a:ext cx="8229600" cy="418058"/>
          </a:xfrm>
        </p:spPr>
        <p:txBody>
          <a:bodyPr/>
          <a:lstStyle/>
          <a:p>
            <a:pPr algn="ctr"/>
            <a:r>
              <a:rPr lang="en-US" dirty="0">
                <a:solidFill>
                  <a:srgbClr val="0070C0"/>
                </a:solidFill>
              </a:rPr>
              <a:t>JUSTIFICACIÓN</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383495563"/>
              </p:ext>
            </p:extLst>
          </p:nvPr>
        </p:nvGraphicFramePr>
        <p:xfrm>
          <a:off x="250825" y="765175"/>
          <a:ext cx="8785225" cy="5360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6876256" y="836712"/>
            <a:ext cx="1296144" cy="996731"/>
          </a:xfrm>
          <a:prstGeom prst="rect">
            <a:avLst/>
          </a:prstGeom>
        </p:spPr>
      </p:pic>
    </p:spTree>
    <p:extLst>
      <p:ext uri="{BB962C8B-B14F-4D97-AF65-F5344CB8AC3E}">
        <p14:creationId xmlns:p14="http://schemas.microsoft.com/office/powerpoint/2010/main" val="31523539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395536" y="548680"/>
            <a:ext cx="5040313" cy="457200"/>
          </a:xfrm>
          <a:prstGeom prst="rect">
            <a:avLst/>
          </a:prstGeom>
          <a:noFill/>
          <a:ln w="9525">
            <a:noFill/>
            <a:miter lim="800000"/>
            <a:headEnd/>
            <a:tailEnd/>
          </a:ln>
          <a:effectLst/>
        </p:spPr>
        <p:txBody>
          <a:bodyPr>
            <a:spAutoFit/>
          </a:bodyPr>
          <a:lstStyle/>
          <a:p>
            <a:r>
              <a:rPr lang="es-EC" sz="2400" b="1" dirty="0">
                <a:solidFill>
                  <a:srgbClr val="0070C0"/>
                </a:solidFill>
              </a:rPr>
              <a:t>OBJETIVOS</a:t>
            </a:r>
            <a:r>
              <a:rPr lang="es-ES" sz="2400" b="1" dirty="0">
                <a:solidFill>
                  <a:srgbClr val="0070C0"/>
                </a:solidFill>
              </a:rPr>
              <a:t> </a:t>
            </a:r>
          </a:p>
        </p:txBody>
      </p:sp>
      <p:sp>
        <p:nvSpPr>
          <p:cNvPr id="59425" name="Line 33"/>
          <p:cNvSpPr>
            <a:spLocks noChangeShapeType="1"/>
          </p:cNvSpPr>
          <p:nvPr/>
        </p:nvSpPr>
        <p:spPr bwMode="auto">
          <a:xfrm>
            <a:off x="395287" y="1196752"/>
            <a:ext cx="8353425" cy="0"/>
          </a:xfrm>
          <a:prstGeom prst="line">
            <a:avLst/>
          </a:prstGeom>
          <a:noFill/>
          <a:ln w="76200" cmpd="tri">
            <a:solidFill>
              <a:schemeClr val="tx1"/>
            </a:solidFill>
            <a:round/>
            <a:headEnd/>
            <a:tailEnd/>
          </a:ln>
          <a:effectLst/>
        </p:spPr>
        <p:txBody>
          <a:bodyPr/>
          <a:lstStyle/>
          <a:p>
            <a:endParaRPr lang="es-EC"/>
          </a:p>
        </p:txBody>
      </p:sp>
      <p:sp>
        <p:nvSpPr>
          <p:cNvPr id="4" name="Rectángulo 3"/>
          <p:cNvSpPr/>
          <p:nvPr/>
        </p:nvSpPr>
        <p:spPr>
          <a:xfrm>
            <a:off x="319650" y="1844824"/>
            <a:ext cx="8504698" cy="3046988"/>
          </a:xfrm>
          <a:prstGeom prst="rect">
            <a:avLst/>
          </a:prstGeom>
        </p:spPr>
        <p:txBody>
          <a:bodyPr wrap="square">
            <a:spAutoFit/>
          </a:bodyPr>
          <a:lstStyle/>
          <a:p>
            <a:pPr marL="457200" indent="-457200">
              <a:lnSpc>
                <a:spcPct val="200000"/>
              </a:lnSpc>
              <a:spcAft>
                <a:spcPts val="0"/>
              </a:spcAft>
            </a:pPr>
            <a:r>
              <a:rPr lang="es-ES" sz="1600" b="1" dirty="0">
                <a:latin typeface="+mj-lt"/>
                <a:ea typeface="Times New Roman" panose="02020603050405020304" pitchFamily="18" charset="0"/>
                <a:cs typeface="Times New Roman" panose="02020603050405020304" pitchFamily="18" charset="0"/>
              </a:rPr>
              <a:t>Objetivo </a:t>
            </a:r>
            <a:r>
              <a:rPr lang="es-ES" sz="1600" b="1" dirty="0" smtClean="0">
                <a:latin typeface="+mj-lt"/>
                <a:ea typeface="Times New Roman" panose="02020603050405020304" pitchFamily="18" charset="0"/>
                <a:cs typeface="Times New Roman" panose="02020603050405020304" pitchFamily="18" charset="0"/>
              </a:rPr>
              <a:t>General</a:t>
            </a:r>
          </a:p>
          <a:p>
            <a:pPr algn="just">
              <a:lnSpc>
                <a:spcPct val="200000"/>
              </a:lnSpc>
              <a:spcAft>
                <a:spcPts val="0"/>
              </a:spcAft>
            </a:pPr>
            <a:r>
              <a:rPr lang="es-EC" sz="1600" b="1" dirty="0" smtClean="0">
                <a:latin typeface="+mj-lt"/>
                <a:ea typeface="Times New Roman" panose="02020603050405020304" pitchFamily="18" charset="0"/>
                <a:cs typeface="Times New Roman" panose="02020603050405020304" pitchFamily="18" charset="0"/>
              </a:rPr>
              <a:t>Determinar </a:t>
            </a:r>
            <a:r>
              <a:rPr lang="es-EC" sz="1600" b="1" dirty="0">
                <a:latin typeface="+mj-lt"/>
                <a:ea typeface="Times New Roman" panose="02020603050405020304" pitchFamily="18" charset="0"/>
                <a:cs typeface="Times New Roman" panose="02020603050405020304" pitchFamily="18" charset="0"/>
              </a:rPr>
              <a:t>la calidad del huevo comercial de gallinas </a:t>
            </a:r>
            <a:r>
              <a:rPr lang="es-EC" sz="1600" b="1" dirty="0" err="1">
                <a:latin typeface="+mj-lt"/>
                <a:ea typeface="Times New Roman" panose="02020603050405020304" pitchFamily="18" charset="0"/>
                <a:cs typeface="Times New Roman" panose="02020603050405020304" pitchFamily="18" charset="0"/>
              </a:rPr>
              <a:t>Lohman</a:t>
            </a:r>
            <a:r>
              <a:rPr lang="es-EC" sz="1600" b="1" dirty="0">
                <a:latin typeface="+mj-lt"/>
                <a:ea typeface="Times New Roman" panose="02020603050405020304" pitchFamily="18" charset="0"/>
                <a:cs typeface="Times New Roman" panose="02020603050405020304" pitchFamily="18" charset="0"/>
              </a:rPr>
              <a:t> Brown de 49 a 85 semanas de </a:t>
            </a:r>
            <a:r>
              <a:rPr lang="es-EC" sz="1600" b="1" dirty="0" smtClean="0">
                <a:latin typeface="+mj-lt"/>
                <a:ea typeface="Times New Roman" panose="02020603050405020304" pitchFamily="18" charset="0"/>
                <a:cs typeface="Times New Roman" panose="02020603050405020304" pitchFamily="18" charset="0"/>
              </a:rPr>
              <a:t>postura mediante </a:t>
            </a:r>
            <a:r>
              <a:rPr lang="es-EC" sz="1600" b="1" dirty="0">
                <a:latin typeface="+mj-lt"/>
                <a:ea typeface="Times New Roman" panose="02020603050405020304" pitchFamily="18" charset="0"/>
                <a:cs typeface="Times New Roman" panose="02020603050405020304" pitchFamily="18" charset="0"/>
              </a:rPr>
              <a:t>la valoración de los diferentes parámetros de calidad establecidos en la norma </a:t>
            </a:r>
            <a:r>
              <a:rPr lang="es-EC" sz="1600" b="1" dirty="0" smtClean="0">
                <a:latin typeface="+mj-lt"/>
                <a:ea typeface="Times New Roman" panose="02020603050405020304" pitchFamily="18" charset="0"/>
                <a:cs typeface="Times New Roman" panose="02020603050405020304" pitchFamily="18" charset="0"/>
              </a:rPr>
              <a:t>técnica ecuatoriana </a:t>
            </a:r>
            <a:r>
              <a:rPr lang="es-EC" sz="1600" b="1" dirty="0">
                <a:latin typeface="+mj-lt"/>
                <a:ea typeface="Times New Roman" panose="02020603050405020304" pitchFamily="18" charset="0"/>
                <a:cs typeface="Times New Roman" panose="02020603050405020304" pitchFamily="18" charset="0"/>
              </a:rPr>
              <a:t>INEN 1973:2011, para mejorar la productividad y persistencia de postura  </a:t>
            </a:r>
            <a:r>
              <a:rPr lang="es-EC" sz="1600" b="1" dirty="0" smtClean="0">
                <a:latin typeface="+mj-lt"/>
                <a:ea typeface="Times New Roman" panose="02020603050405020304" pitchFamily="18" charset="0"/>
                <a:cs typeface="Times New Roman" panose="02020603050405020304" pitchFamily="18" charset="0"/>
              </a:rPr>
              <a:t>en la </a:t>
            </a:r>
            <a:r>
              <a:rPr lang="es-EC" sz="1600" b="1" dirty="0">
                <a:latin typeface="+mj-lt"/>
                <a:ea typeface="Times New Roman" panose="02020603050405020304" pitchFamily="18" charset="0"/>
                <a:cs typeface="Times New Roman" panose="02020603050405020304" pitchFamily="18" charset="0"/>
              </a:rPr>
              <a:t>granja avícola “Cecilita”,  Cotaló, Tungurahua</a:t>
            </a:r>
            <a:r>
              <a:rPr lang="es-EC" sz="1600" b="1" dirty="0" smtClean="0">
                <a:latin typeface="+mj-lt"/>
                <a:ea typeface="Times New Roman" panose="02020603050405020304" pitchFamily="18" charset="0"/>
                <a:cs typeface="Times New Roman" panose="02020603050405020304" pitchFamily="18" charset="0"/>
              </a:rPr>
              <a:t>.</a:t>
            </a:r>
            <a:endParaRPr lang="es-ES" sz="1600" b="1" dirty="0">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436540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332656"/>
            <a:ext cx="2880320" cy="562074"/>
          </a:xfrm>
        </p:spPr>
        <p:txBody>
          <a:bodyPr/>
          <a:lstStyle/>
          <a:p>
            <a:pPr algn="ctr"/>
            <a:r>
              <a:rPr lang="es-EC" sz="2400" i="0" dirty="0" smtClean="0">
                <a:solidFill>
                  <a:srgbClr val="0070C0"/>
                </a:solidFill>
                <a:effectLst/>
                <a:latin typeface="+mn-lt"/>
              </a:rPr>
              <a:t>OBJETIVOS</a:t>
            </a:r>
            <a:endParaRPr lang="es-EC" sz="2400" i="0" dirty="0">
              <a:solidFill>
                <a:srgbClr val="0070C0"/>
              </a:solidFill>
              <a:effectLst/>
              <a:latin typeface="+mn-lt"/>
            </a:endParaRPr>
          </a:p>
        </p:txBody>
      </p:sp>
      <p:sp>
        <p:nvSpPr>
          <p:cNvPr id="6" name="5 Rectángulo"/>
          <p:cNvSpPr/>
          <p:nvPr/>
        </p:nvSpPr>
        <p:spPr>
          <a:xfrm>
            <a:off x="395536" y="836712"/>
            <a:ext cx="8280920" cy="5001369"/>
          </a:xfrm>
          <a:prstGeom prst="rect">
            <a:avLst/>
          </a:prstGeom>
        </p:spPr>
        <p:txBody>
          <a:bodyPr wrap="square">
            <a:spAutoFit/>
          </a:bodyPr>
          <a:lstStyle/>
          <a:p>
            <a:pPr marL="457200" indent="-457200">
              <a:lnSpc>
                <a:spcPct val="200000"/>
              </a:lnSpc>
              <a:spcAft>
                <a:spcPts val="0"/>
              </a:spcAft>
            </a:pPr>
            <a:r>
              <a:rPr lang="es-ES" sz="1600" b="1" dirty="0">
                <a:solidFill>
                  <a:srgbClr val="0070C0"/>
                </a:solidFill>
                <a:latin typeface="+mj-lt"/>
                <a:ea typeface="Times New Roman" panose="02020603050405020304" pitchFamily="18" charset="0"/>
              </a:rPr>
              <a:t>Objetivos </a:t>
            </a:r>
            <a:r>
              <a:rPr lang="es-ES" sz="1600" b="1" dirty="0" smtClean="0">
                <a:solidFill>
                  <a:srgbClr val="0070C0"/>
                </a:solidFill>
                <a:latin typeface="+mj-lt"/>
                <a:ea typeface="Times New Roman" panose="02020603050405020304" pitchFamily="18" charset="0"/>
              </a:rPr>
              <a:t>Específicos:</a:t>
            </a:r>
          </a:p>
          <a:p>
            <a:pPr marL="285750" indent="-285750" algn="just">
              <a:buFont typeface="Wingdings" panose="05000000000000000000" pitchFamily="2" charset="2"/>
              <a:buChar char="Ø"/>
            </a:pPr>
            <a:r>
              <a:rPr lang="es-EC" sz="1700" b="1" dirty="0" smtClean="0">
                <a:latin typeface="+mj-lt"/>
                <a:cs typeface="Times New Roman" panose="02020603050405020304" pitchFamily="18" charset="0"/>
              </a:rPr>
              <a:t>Determinar </a:t>
            </a:r>
            <a:r>
              <a:rPr lang="es-EC" sz="1700" b="1" dirty="0">
                <a:latin typeface="+mj-lt"/>
                <a:cs typeface="Times New Roman" panose="02020603050405020304" pitchFamily="18" charset="0"/>
              </a:rPr>
              <a:t>la calidad del huevo comercial (</a:t>
            </a:r>
            <a:r>
              <a:rPr lang="es-EC" sz="1700" b="1" dirty="0" smtClean="0">
                <a:latin typeface="+mj-lt"/>
                <a:cs typeface="Times New Roman" panose="02020603050405020304" pitchFamily="18" charset="0"/>
              </a:rPr>
              <a:t>Peso, U. </a:t>
            </a:r>
            <a:r>
              <a:rPr lang="es-EC" sz="1700" b="1" dirty="0" err="1" smtClean="0">
                <a:latin typeface="+mj-lt"/>
                <a:cs typeface="Times New Roman" panose="02020603050405020304" pitchFamily="18" charset="0"/>
              </a:rPr>
              <a:t>Haug</a:t>
            </a:r>
            <a:r>
              <a:rPr lang="es-EC" sz="1700" b="1" dirty="0" smtClean="0">
                <a:latin typeface="+mj-lt"/>
                <a:cs typeface="Times New Roman" panose="02020603050405020304" pitchFamily="18" charset="0"/>
              </a:rPr>
              <a:t>, coloración </a:t>
            </a:r>
            <a:r>
              <a:rPr lang="es-EC" sz="1700" b="1" dirty="0">
                <a:latin typeface="+mj-lt"/>
                <a:cs typeface="Times New Roman" panose="02020603050405020304" pitchFamily="18" charset="0"/>
              </a:rPr>
              <a:t>de yema, altura de </a:t>
            </a:r>
            <a:r>
              <a:rPr lang="es-EC" sz="1700" b="1" dirty="0" smtClean="0">
                <a:latin typeface="+mj-lt"/>
                <a:cs typeface="Times New Roman" panose="02020603050405020304" pitchFamily="18" charset="0"/>
              </a:rPr>
              <a:t>albúmina, resistencia, </a:t>
            </a:r>
            <a:r>
              <a:rPr lang="es-EC" sz="1700" b="1" dirty="0">
                <a:latin typeface="+mj-lt"/>
                <a:cs typeface="Times New Roman" panose="02020603050405020304" pitchFamily="18" charset="0"/>
              </a:rPr>
              <a:t>e</a:t>
            </a:r>
            <a:r>
              <a:rPr lang="es-EC" sz="1700" b="1" dirty="0" smtClean="0">
                <a:latin typeface="+mj-lt"/>
                <a:cs typeface="Times New Roman" panose="02020603050405020304" pitchFamily="18" charset="0"/>
              </a:rPr>
              <a:t>spesor </a:t>
            </a:r>
            <a:r>
              <a:rPr lang="es-EC" sz="1700" b="1" dirty="0">
                <a:latin typeface="+mj-lt"/>
                <a:cs typeface="Times New Roman" panose="02020603050405020304" pitchFamily="18" charset="0"/>
              </a:rPr>
              <a:t>de </a:t>
            </a:r>
            <a:r>
              <a:rPr lang="es-EC" sz="1700" b="1" dirty="0" smtClean="0">
                <a:latin typeface="+mj-lt"/>
                <a:cs typeface="Times New Roman" panose="02020603050405020304" pitchFamily="18" charset="0"/>
              </a:rPr>
              <a:t>cáscara </a:t>
            </a:r>
            <a:r>
              <a:rPr lang="es-EC" sz="1700" b="1" dirty="0">
                <a:latin typeface="+mj-lt"/>
                <a:cs typeface="Times New Roman" panose="02020603050405020304" pitchFamily="18" charset="0"/>
              </a:rPr>
              <a:t>y criterio de </a:t>
            </a:r>
            <a:r>
              <a:rPr lang="es-EC" sz="1700" b="1" dirty="0" smtClean="0">
                <a:latin typeface="+mj-lt"/>
                <a:cs typeface="Times New Roman" panose="02020603050405020304" pitchFamily="18" charset="0"/>
              </a:rPr>
              <a:t>clasificación), </a:t>
            </a:r>
            <a:r>
              <a:rPr lang="es-EC" sz="1700" b="1" dirty="0">
                <a:latin typeface="+mj-lt"/>
                <a:cs typeface="Times New Roman" panose="02020603050405020304" pitchFamily="18" charset="0"/>
              </a:rPr>
              <a:t>en la Granja avícola “Cecilita”, mediante el uso del analizador NABBEL DET 6000</a:t>
            </a:r>
            <a:r>
              <a:rPr lang="es-EC" sz="1700" b="1" dirty="0" smtClean="0">
                <a:latin typeface="+mj-lt"/>
                <a:cs typeface="Times New Roman" panose="02020603050405020304" pitchFamily="18" charset="0"/>
              </a:rPr>
              <a:t>.</a:t>
            </a:r>
            <a:endParaRPr lang="es-EC" sz="1700" b="1" dirty="0">
              <a:latin typeface="+mj-lt"/>
              <a:cs typeface="Times New Roman" panose="02020603050405020304" pitchFamily="18" charset="0"/>
            </a:endParaRPr>
          </a:p>
          <a:p>
            <a:pPr marL="285750" indent="-285750" algn="just">
              <a:buFont typeface="Wingdings" panose="05000000000000000000" pitchFamily="2" charset="2"/>
              <a:buChar char="Ø"/>
            </a:pPr>
            <a:r>
              <a:rPr lang="es-EC" sz="1700" b="1" dirty="0">
                <a:latin typeface="+mj-lt"/>
                <a:cs typeface="Times New Roman" panose="02020603050405020304" pitchFamily="18" charset="0"/>
              </a:rPr>
              <a:t>Comparar los diferentes parámetros de calidad de la granja y contrastar con  la norma técnica ecuatoriana INEN 1973:2011</a:t>
            </a:r>
            <a:r>
              <a:rPr lang="es-EC" sz="1700" b="1" dirty="0" smtClean="0">
                <a:latin typeface="+mj-lt"/>
                <a:cs typeface="Times New Roman" panose="02020603050405020304" pitchFamily="18" charset="0"/>
              </a:rPr>
              <a:t>.</a:t>
            </a:r>
          </a:p>
          <a:p>
            <a:pPr marL="285750" indent="-285750" algn="just">
              <a:buFont typeface="Wingdings" panose="05000000000000000000" pitchFamily="2" charset="2"/>
              <a:buChar char="Ø"/>
            </a:pPr>
            <a:endParaRPr lang="es-EC" sz="1700" b="1" dirty="0">
              <a:latin typeface="+mj-lt"/>
              <a:cs typeface="Times New Roman" panose="02020603050405020304" pitchFamily="18" charset="0"/>
            </a:endParaRPr>
          </a:p>
          <a:p>
            <a:pPr marL="285750" indent="-285750" algn="just">
              <a:buFont typeface="Wingdings" panose="05000000000000000000" pitchFamily="2" charset="2"/>
              <a:buChar char="Ø"/>
            </a:pPr>
            <a:r>
              <a:rPr lang="es-EC" sz="1700" b="1" dirty="0">
                <a:latin typeface="+mj-lt"/>
                <a:cs typeface="Times New Roman" panose="02020603050405020304" pitchFamily="18" charset="0"/>
              </a:rPr>
              <a:t>Realizar ajustes nutricionales de las dietas empleadas en la alimentación de aves, en función de los resultados obtenidos</a:t>
            </a:r>
            <a:r>
              <a:rPr lang="es-EC" sz="1700" b="1" dirty="0" smtClean="0">
                <a:latin typeface="+mj-lt"/>
                <a:cs typeface="Times New Roman" panose="02020603050405020304" pitchFamily="18" charset="0"/>
              </a:rPr>
              <a:t>.</a:t>
            </a:r>
          </a:p>
          <a:p>
            <a:pPr marL="285750" indent="-285750" algn="just">
              <a:buFont typeface="Wingdings" panose="05000000000000000000" pitchFamily="2" charset="2"/>
              <a:buChar char="Ø"/>
            </a:pPr>
            <a:endParaRPr lang="es-EC" sz="1700" b="1" dirty="0">
              <a:latin typeface="+mj-lt"/>
              <a:cs typeface="Times New Roman" panose="02020603050405020304" pitchFamily="18" charset="0"/>
            </a:endParaRPr>
          </a:p>
          <a:p>
            <a:pPr marL="285750" indent="-285750" algn="just">
              <a:buFont typeface="Wingdings" panose="05000000000000000000" pitchFamily="2" charset="2"/>
              <a:buChar char="Ø"/>
            </a:pPr>
            <a:r>
              <a:rPr lang="es-EC" sz="1700" b="1" dirty="0">
                <a:latin typeface="+mj-lt"/>
                <a:cs typeface="Times New Roman" panose="02020603050405020304" pitchFamily="18" charset="0"/>
              </a:rPr>
              <a:t>Determinar el efecto de la modificación de las dietas sobre los  parámetros de calidad evaluados</a:t>
            </a:r>
            <a:r>
              <a:rPr lang="es-EC" sz="1700" b="1" dirty="0" smtClean="0">
                <a:latin typeface="+mj-lt"/>
                <a:cs typeface="Times New Roman" panose="02020603050405020304" pitchFamily="18" charset="0"/>
              </a:rPr>
              <a:t>.</a:t>
            </a:r>
          </a:p>
          <a:p>
            <a:pPr marL="285750" indent="-285750" algn="just">
              <a:buFont typeface="Wingdings" panose="05000000000000000000" pitchFamily="2" charset="2"/>
              <a:buChar char="Ø"/>
            </a:pPr>
            <a:endParaRPr lang="es-EC" sz="1700" b="1" dirty="0">
              <a:latin typeface="+mj-lt"/>
              <a:cs typeface="Times New Roman" panose="02020603050405020304" pitchFamily="18" charset="0"/>
            </a:endParaRPr>
          </a:p>
          <a:p>
            <a:pPr marL="285750" indent="-285750" algn="just">
              <a:buFont typeface="Wingdings" panose="05000000000000000000" pitchFamily="2" charset="2"/>
              <a:buChar char="Ø"/>
            </a:pPr>
            <a:r>
              <a:rPr lang="es-EC" sz="1700" b="1" dirty="0">
                <a:latin typeface="+mj-lt"/>
                <a:cs typeface="Times New Roman" panose="02020603050405020304" pitchFamily="18" charset="0"/>
              </a:rPr>
              <a:t>Determinar el </a:t>
            </a:r>
            <a:r>
              <a:rPr lang="es-EC" sz="1700" b="1" dirty="0" smtClean="0">
                <a:latin typeface="+mj-lt"/>
                <a:cs typeface="Times New Roman" panose="02020603050405020304" pitchFamily="18" charset="0"/>
              </a:rPr>
              <a:t>beneficio-costo </a:t>
            </a:r>
            <a:r>
              <a:rPr lang="es-EC" sz="1700" b="1" dirty="0">
                <a:latin typeface="+mj-lt"/>
                <a:cs typeface="Times New Roman" panose="02020603050405020304" pitchFamily="18" charset="0"/>
              </a:rPr>
              <a:t>de la modificación de las dietas sobre la productividad y calidad de huevo.</a:t>
            </a:r>
          </a:p>
          <a:p>
            <a:pPr marL="457200" indent="-457200">
              <a:lnSpc>
                <a:spcPct val="200000"/>
              </a:lnSpc>
              <a:spcAft>
                <a:spcPts val="0"/>
              </a:spcAft>
            </a:pPr>
            <a:endParaRPr lang="es-EC" sz="1600" b="1" dirty="0">
              <a:latin typeface="+mj-lt"/>
              <a:ea typeface="Times New Roman" panose="02020603050405020304" pitchFamily="18" charset="0"/>
            </a:endParaRPr>
          </a:p>
        </p:txBody>
      </p:sp>
    </p:spTree>
    <p:extLst>
      <p:ext uri="{BB962C8B-B14F-4D97-AF65-F5344CB8AC3E}">
        <p14:creationId xmlns:p14="http://schemas.microsoft.com/office/powerpoint/2010/main" val="13407991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204864"/>
            <a:ext cx="8229600" cy="2143140"/>
          </a:xfrm>
        </p:spPr>
        <p:txBody>
          <a:bodyPr/>
          <a:lstStyle/>
          <a:p>
            <a:pPr algn="ctr"/>
            <a:r>
              <a:rPr lang="es-EC" dirty="0">
                <a:solidFill>
                  <a:srgbClr val="0070C0"/>
                </a:solidFill>
              </a:rPr>
              <a:t>MATERIALES</a:t>
            </a:r>
            <a:br>
              <a:rPr lang="es-EC" dirty="0">
                <a:solidFill>
                  <a:srgbClr val="0070C0"/>
                </a:solidFill>
              </a:rPr>
            </a:br>
            <a:r>
              <a:rPr lang="es-EC" dirty="0">
                <a:solidFill>
                  <a:srgbClr val="0070C0"/>
                </a:solidFill>
              </a:rPr>
              <a:t> Y</a:t>
            </a:r>
            <a:br>
              <a:rPr lang="es-EC" dirty="0">
                <a:solidFill>
                  <a:srgbClr val="0070C0"/>
                </a:solidFill>
              </a:rPr>
            </a:br>
            <a:r>
              <a:rPr lang="es-EC" dirty="0">
                <a:solidFill>
                  <a:srgbClr val="0070C0"/>
                </a:solidFill>
              </a:rPr>
              <a:t> MÉTODOS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34985</TotalTime>
  <Words>2845</Words>
  <Application>Microsoft Office PowerPoint</Application>
  <PresentationFormat>Presentación en pantalla (4:3)</PresentationFormat>
  <Paragraphs>809</Paragraphs>
  <Slides>37</Slides>
  <Notes>0</Notes>
  <HiddenSlides>0</HiddenSlides>
  <MMClips>1</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37</vt:i4>
      </vt:variant>
    </vt:vector>
  </HeadingPairs>
  <TitlesOfParts>
    <vt:vector size="40" baseType="lpstr">
      <vt:lpstr>Diseño predeterminado</vt:lpstr>
      <vt:lpstr>CorelDRAW</vt:lpstr>
      <vt:lpstr>Hoja de cálculo</vt:lpstr>
      <vt:lpstr>Presentación de PowerPoint</vt:lpstr>
      <vt:lpstr>TEMA</vt:lpstr>
      <vt:lpstr>INTRODUCCIÓN</vt:lpstr>
      <vt:lpstr>Presentación de PowerPoint</vt:lpstr>
      <vt:lpstr>PLANTEAMIENTO DEL PROBLEMA</vt:lpstr>
      <vt:lpstr>JUSTIFICACIÓN</vt:lpstr>
      <vt:lpstr>Presentación de PowerPoint</vt:lpstr>
      <vt:lpstr>OBJETIVOS</vt:lpstr>
      <vt:lpstr>MATERIALES  Y  MÉTODOS</vt:lpstr>
      <vt:lpstr>LOCALIZACIÓN GEOGRÁFICA Y DURACIÓN DE LA INVESTIGACIÓN  -Ubicación del lugar de la investigación: La presente investigación se efectuó en la Granja avícola “Cecilita” ubicada  en la parroquia Cotaló, cantón San Pedro de Pelileo, Provincia de Tungurahua. -Duración 8 semanas.   -Características meteorológicas</vt:lpstr>
      <vt:lpstr>MATERIALES Y EQUIPOS DE CAMPO</vt:lpstr>
      <vt:lpstr>MATERIALES Y EQUIPOS DE LABORATORIO</vt:lpstr>
      <vt:lpstr>Presentación de PowerPoint</vt:lpstr>
      <vt:lpstr>Presentación de PowerPoint</vt:lpstr>
      <vt:lpstr>METODOLOGÍA ESPECÍFICA PARA EL MANEJO DEL ENSAYO</vt:lpstr>
      <vt:lpstr>METODOLOGÍA ESPECÍFICA PARA EL MANEJO DEL ENSAYO</vt:lpstr>
      <vt:lpstr>RESULTADOS  Y  DISCUSIÓN</vt:lpstr>
      <vt:lpstr>RESULTADOS DE CALIDAD DEL HUEVO COMERCIAL DE  ACUERDO A LA NORMA INEN1973-2011.</vt:lpstr>
      <vt:lpstr>Resultados del Análisis del huevo comercial de Gallinas Lohman Brown de 42 y 49 semanas. </vt:lpstr>
      <vt:lpstr>Presentación de PowerPoint</vt:lpstr>
      <vt:lpstr>Matriz de formulación Dietas para para Gallinas Lohman Brown de 42-50 semanas. Avícola Cecilita.</vt:lpstr>
      <vt:lpstr>Análisis del huevo comercial de Gallinas Lohman Brown de 42 y 49 semanas.</vt:lpstr>
      <vt:lpstr>Resultados del Análisis del huevo comercial de Gallinas Lohman Brown de 59 y 65 semanas. </vt:lpstr>
      <vt:lpstr>Presentación de PowerPoint</vt:lpstr>
      <vt:lpstr>Matriz de formulación Dietas para para Gallinas Lohman Brown de 51-70 semanas. Avícola Cecilita</vt:lpstr>
      <vt:lpstr>Análisis del huevo comercial de Gallinas Lohman Brown de 59 y 65 semanas. </vt:lpstr>
      <vt:lpstr>Resultados del Análisis del huevo comercial de Gallinas Lohman Brown de 77 y 85 semanas. </vt:lpstr>
      <vt:lpstr>Presentación de PowerPoint</vt:lpstr>
      <vt:lpstr>Matriz de formulación Dietas para para Gallinas Lohman Brown de 71-hasta final. Avícola Cecilita</vt:lpstr>
      <vt:lpstr>Presentación de PowerPoint</vt:lpstr>
      <vt:lpstr>Semanas           Semana 42           semana 49            semana 59          semana 65         semana 77           semana 85</vt:lpstr>
      <vt:lpstr>ANALISIS ECONÓMICO</vt:lpstr>
      <vt:lpstr>CONCLUSIONES</vt:lpstr>
      <vt:lpstr>CONCLUSIONES</vt:lpstr>
      <vt:lpstr>Presentación de PowerPoint</vt:lpstr>
      <vt:lpstr>RECOMENDACIONES</vt:lpstr>
      <vt:lpstr>Presentación de PowerPoint</vt:lpstr>
    </vt:vector>
  </TitlesOfParts>
  <Company>ESPE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Siomary</cp:lastModifiedBy>
  <cp:revision>839</cp:revision>
  <dcterms:created xsi:type="dcterms:W3CDTF">2008-02-13T16:07:44Z</dcterms:created>
  <dcterms:modified xsi:type="dcterms:W3CDTF">2020-12-04T19:31:25Z</dcterms:modified>
</cp:coreProperties>
</file>