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395" r:id="rId2"/>
    <p:sldId id="324" r:id="rId3"/>
    <p:sldId id="325" r:id="rId4"/>
    <p:sldId id="330" r:id="rId5"/>
    <p:sldId id="396" r:id="rId6"/>
    <p:sldId id="397" r:id="rId7"/>
    <p:sldId id="399" r:id="rId8"/>
    <p:sldId id="400" r:id="rId9"/>
    <p:sldId id="401" r:id="rId10"/>
    <p:sldId id="398" r:id="rId11"/>
    <p:sldId id="404" r:id="rId12"/>
    <p:sldId id="405" r:id="rId13"/>
    <p:sldId id="340" r:id="rId14"/>
    <p:sldId id="342" r:id="rId15"/>
    <p:sldId id="331" r:id="rId16"/>
    <p:sldId id="332" r:id="rId17"/>
    <p:sldId id="338" r:id="rId18"/>
    <p:sldId id="337" r:id="rId19"/>
    <p:sldId id="394" r:id="rId20"/>
    <p:sldId id="358" r:id="rId21"/>
    <p:sldId id="361" r:id="rId22"/>
    <p:sldId id="353" r:id="rId23"/>
    <p:sldId id="355" r:id="rId24"/>
    <p:sldId id="351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261" r:id="rId33"/>
    <p:sldId id="257" r:id="rId34"/>
    <p:sldId id="258" r:id="rId35"/>
    <p:sldId id="259" r:id="rId36"/>
    <p:sldId id="260" r:id="rId37"/>
    <p:sldId id="262" r:id="rId38"/>
    <p:sldId id="272" r:id="rId39"/>
    <p:sldId id="273" r:id="rId40"/>
    <p:sldId id="263" r:id="rId41"/>
    <p:sldId id="264" r:id="rId42"/>
    <p:sldId id="266" r:id="rId43"/>
    <p:sldId id="270" r:id="rId44"/>
    <p:sldId id="274" r:id="rId45"/>
    <p:sldId id="275" r:id="rId46"/>
    <p:sldId id="276" r:id="rId47"/>
    <p:sldId id="277" r:id="rId48"/>
    <p:sldId id="278" r:id="rId49"/>
    <p:sldId id="279" r:id="rId50"/>
    <p:sldId id="267" r:id="rId51"/>
    <p:sldId id="268" r:id="rId52"/>
    <p:sldId id="269" r:id="rId53"/>
    <p:sldId id="281" r:id="rId54"/>
    <p:sldId id="318" r:id="rId55"/>
    <p:sldId id="283" r:id="rId56"/>
    <p:sldId id="319" r:id="rId57"/>
    <p:sldId id="323" r:id="rId58"/>
    <p:sldId id="383" r:id="rId59"/>
    <p:sldId id="385" r:id="rId60"/>
    <p:sldId id="284" r:id="rId61"/>
    <p:sldId id="285" r:id="rId62"/>
    <p:sldId id="286" r:id="rId63"/>
    <p:sldId id="386" r:id="rId64"/>
    <p:sldId id="375" r:id="rId65"/>
    <p:sldId id="306" r:id="rId66"/>
    <p:sldId id="387" r:id="rId67"/>
    <p:sldId id="388" r:id="rId68"/>
    <p:sldId id="389" r:id="rId69"/>
    <p:sldId id="392" r:id="rId70"/>
    <p:sldId id="391" r:id="rId71"/>
    <p:sldId id="381" r:id="rId72"/>
    <p:sldId id="382" r:id="rId73"/>
    <p:sldId id="307" r:id="rId74"/>
    <p:sldId id="308" r:id="rId75"/>
    <p:sldId id="292" r:id="rId76"/>
    <p:sldId id="293" r:id="rId77"/>
    <p:sldId id="295" r:id="rId78"/>
    <p:sldId id="294" r:id="rId79"/>
    <p:sldId id="296" r:id="rId80"/>
    <p:sldId id="297" r:id="rId81"/>
    <p:sldId id="298" r:id="rId82"/>
    <p:sldId id="299" r:id="rId83"/>
    <p:sldId id="300" r:id="rId84"/>
    <p:sldId id="301" r:id="rId85"/>
    <p:sldId id="302" r:id="rId86"/>
    <p:sldId id="303" r:id="rId87"/>
    <p:sldId id="304" r:id="rId88"/>
    <p:sldId id="282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0"/>
    <a:srgbClr val="FFFECB"/>
    <a:srgbClr val="FF00FE"/>
    <a:srgbClr val="FF3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276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EFD69-6EEE-48FD-80A5-0A9FABAB8004}" type="doc">
      <dgm:prSet loTypeId="urn:microsoft.com/office/officeart/2005/8/layout/funnel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CB8550B-CB6C-4629-8C86-1FB49E00B3FB}">
      <dgm:prSet phldrT="[Text]"/>
      <dgm:spPr/>
      <dgm:t>
        <a:bodyPr/>
        <a:lstStyle/>
        <a:p>
          <a:r>
            <a:rPr lang="es-EC" dirty="0"/>
            <a:t>DATOS</a:t>
          </a:r>
        </a:p>
      </dgm:t>
    </dgm:pt>
    <dgm:pt modelId="{4609EFE2-0657-4FAB-BA90-1256ED2AF4E5}" type="parTrans" cxnId="{2E066E51-C4A5-41BB-A300-EB68488FB4CC}">
      <dgm:prSet/>
      <dgm:spPr/>
      <dgm:t>
        <a:bodyPr/>
        <a:lstStyle/>
        <a:p>
          <a:endParaRPr lang="es-EC"/>
        </a:p>
      </dgm:t>
    </dgm:pt>
    <dgm:pt modelId="{37A74444-1FBB-454E-A1A7-076679EAB824}" type="sibTrans" cxnId="{2E066E51-C4A5-41BB-A300-EB68488FB4CC}">
      <dgm:prSet/>
      <dgm:spPr/>
      <dgm:t>
        <a:bodyPr/>
        <a:lstStyle/>
        <a:p>
          <a:endParaRPr lang="es-EC"/>
        </a:p>
      </dgm:t>
    </dgm:pt>
    <dgm:pt modelId="{827782F1-3C73-49B5-A48E-2D0B4C2AE1A6}">
      <dgm:prSet phldrT="[Text]"/>
      <dgm:spPr/>
      <dgm:t>
        <a:bodyPr/>
        <a:lstStyle/>
        <a:p>
          <a:r>
            <a:rPr lang="es-EC" dirty="0"/>
            <a:t>VARIABLES</a:t>
          </a:r>
        </a:p>
      </dgm:t>
    </dgm:pt>
    <dgm:pt modelId="{97816084-7958-4E5A-92E3-CE85ADB8572D}" type="parTrans" cxnId="{FD8697BD-601C-4340-8765-9CDE8A39607F}">
      <dgm:prSet/>
      <dgm:spPr/>
      <dgm:t>
        <a:bodyPr/>
        <a:lstStyle/>
        <a:p>
          <a:endParaRPr lang="es-EC"/>
        </a:p>
      </dgm:t>
    </dgm:pt>
    <dgm:pt modelId="{252D1098-7C6D-4BF3-A071-487E62090A0F}" type="sibTrans" cxnId="{FD8697BD-601C-4340-8765-9CDE8A39607F}">
      <dgm:prSet/>
      <dgm:spPr/>
      <dgm:t>
        <a:bodyPr/>
        <a:lstStyle/>
        <a:p>
          <a:endParaRPr lang="es-EC"/>
        </a:p>
      </dgm:t>
    </dgm:pt>
    <dgm:pt modelId="{DAF24AFF-D36D-40A4-9997-8D86E27A23E7}">
      <dgm:prSet phldrT="[Text]"/>
      <dgm:spPr/>
      <dgm:t>
        <a:bodyPr/>
        <a:lstStyle/>
        <a:p>
          <a:r>
            <a:rPr lang="es-EC" dirty="0"/>
            <a:t>FÓRMULAS</a:t>
          </a:r>
        </a:p>
      </dgm:t>
    </dgm:pt>
    <dgm:pt modelId="{CE0AF065-7C00-4C43-94F7-F57D9B71596B}" type="parTrans" cxnId="{45D058CB-D2E9-4E7F-81A2-7A8774866B5C}">
      <dgm:prSet/>
      <dgm:spPr/>
      <dgm:t>
        <a:bodyPr/>
        <a:lstStyle/>
        <a:p>
          <a:endParaRPr lang="es-EC"/>
        </a:p>
      </dgm:t>
    </dgm:pt>
    <dgm:pt modelId="{CEA6EFE4-49E4-4225-995D-14A09F9D6D25}" type="sibTrans" cxnId="{45D058CB-D2E9-4E7F-81A2-7A8774866B5C}">
      <dgm:prSet/>
      <dgm:spPr/>
      <dgm:t>
        <a:bodyPr/>
        <a:lstStyle/>
        <a:p>
          <a:endParaRPr lang="es-EC"/>
        </a:p>
      </dgm:t>
    </dgm:pt>
    <dgm:pt modelId="{8687F17C-D18B-41E5-BBC6-80E4E96501CA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800" b="1" dirty="0" smtClean="0">
              <a:solidFill>
                <a:srgbClr val="000000"/>
              </a:solidFill>
            </a:rPr>
            <a:t>FORMULACIÓN </a:t>
          </a:r>
          <a:r>
            <a:rPr lang="es-EC" sz="1800" b="1" dirty="0">
              <a:solidFill>
                <a:srgbClr val="000000"/>
              </a:solidFill>
            </a:rPr>
            <a:t>DEL PROBLEMA</a:t>
          </a:r>
        </a:p>
      </dgm:t>
    </dgm:pt>
    <dgm:pt modelId="{FF74B3DC-36E9-4969-A7A5-C6B5A1868253}" type="parTrans" cxnId="{21F48E2B-5B77-4A5A-8F52-0CB6690B3DAC}">
      <dgm:prSet/>
      <dgm:spPr/>
      <dgm:t>
        <a:bodyPr/>
        <a:lstStyle/>
        <a:p>
          <a:endParaRPr lang="es-EC"/>
        </a:p>
      </dgm:t>
    </dgm:pt>
    <dgm:pt modelId="{E6241A54-5B18-49B6-B2A5-022E473934A7}" type="sibTrans" cxnId="{21F48E2B-5B77-4A5A-8F52-0CB6690B3DAC}">
      <dgm:prSet/>
      <dgm:spPr/>
      <dgm:t>
        <a:bodyPr/>
        <a:lstStyle/>
        <a:p>
          <a:endParaRPr lang="es-EC"/>
        </a:p>
      </dgm:t>
    </dgm:pt>
    <dgm:pt modelId="{32C25B56-1658-4C42-A899-BF512BFA0ACD}">
      <dgm:prSet phldrT="[Text]" custScaleX="88750" custScaleY="69167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/>
        </a:p>
      </dgm:t>
    </dgm:pt>
    <dgm:pt modelId="{EEA1E32D-E42A-4ACA-B7E2-2EC02AB93E0F}" type="parTrans" cxnId="{C1098BC9-0798-4EF3-ADB0-320226AE3D52}">
      <dgm:prSet/>
      <dgm:spPr/>
      <dgm:t>
        <a:bodyPr/>
        <a:lstStyle/>
        <a:p>
          <a:endParaRPr lang="es-ES"/>
        </a:p>
      </dgm:t>
    </dgm:pt>
    <dgm:pt modelId="{C3C588BE-CD8C-4F79-8253-A8FCE6AACAE4}" type="sibTrans" cxnId="{C1098BC9-0798-4EF3-ADB0-320226AE3D52}">
      <dgm:prSet/>
      <dgm:spPr/>
      <dgm:t>
        <a:bodyPr/>
        <a:lstStyle/>
        <a:p>
          <a:endParaRPr lang="es-ES"/>
        </a:p>
      </dgm:t>
    </dgm:pt>
    <dgm:pt modelId="{7C12EFF3-7D1B-4B00-AFE1-00216D5FD27D}">
      <dgm:prSet phldrT="[Text]" custScaleX="88750" custScaleY="69167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/>
        </a:p>
      </dgm:t>
    </dgm:pt>
    <dgm:pt modelId="{7EC36D20-B2D3-463B-B03F-91315AA7EEFA}" type="parTrans" cxnId="{6345F1AB-2D50-4BD0-BCFD-5DCA4A53637C}">
      <dgm:prSet/>
      <dgm:spPr/>
      <dgm:t>
        <a:bodyPr/>
        <a:lstStyle/>
        <a:p>
          <a:endParaRPr lang="es-ES"/>
        </a:p>
      </dgm:t>
    </dgm:pt>
    <dgm:pt modelId="{E3F97048-6FB5-4D5D-8DA8-B6A6FD95FA3E}" type="sibTrans" cxnId="{6345F1AB-2D50-4BD0-BCFD-5DCA4A53637C}">
      <dgm:prSet/>
      <dgm:spPr/>
      <dgm:t>
        <a:bodyPr/>
        <a:lstStyle/>
        <a:p>
          <a:endParaRPr lang="es-ES"/>
        </a:p>
      </dgm:t>
    </dgm:pt>
    <dgm:pt modelId="{A1BC4FC3-88B4-4CCE-A109-205104EAEBB4}" type="pres">
      <dgm:prSet presAssocID="{C56EFD69-6EEE-48FD-80A5-0A9FABAB800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63B07F-EFB3-4C30-84F4-BE7B9432CEA9}" type="pres">
      <dgm:prSet presAssocID="{C56EFD69-6EEE-48FD-80A5-0A9FABAB8004}" presName="ellipse" presStyleLbl="trBgShp" presStyleIdx="0" presStyleCnt="1" custScaleX="126498"/>
      <dgm:spPr/>
    </dgm:pt>
    <dgm:pt modelId="{6F9A10C7-C2AB-4193-8E04-A358804C0E64}" type="pres">
      <dgm:prSet presAssocID="{C56EFD69-6EEE-48FD-80A5-0A9FABAB8004}" presName="arrow1" presStyleLbl="fgShp" presStyleIdx="0" presStyleCnt="1" custScaleY="171791" custLinFactNeighborX="23600" custLinFactNeighborY="-42403"/>
      <dgm:spPr/>
    </dgm:pt>
    <dgm:pt modelId="{5D9714F8-13DE-4779-9D6C-1EB62AD2FF02}" type="pres">
      <dgm:prSet presAssocID="{C56EFD69-6EEE-48FD-80A5-0A9FABAB8004}" presName="rectangle" presStyleLbl="revTx" presStyleIdx="0" presStyleCnt="1" custScaleX="88750" custScaleY="69167" custLinFactNeighborX="6188" custLinFactNeighborY="-95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0A82CB-662A-4D81-812B-E241A24466AB}" type="pres">
      <dgm:prSet presAssocID="{827782F1-3C73-49B5-A48E-2D0B4C2AE1A6}" presName="item1" presStyleLbl="node1" presStyleIdx="0" presStyleCnt="3" custScaleX="90415" custScaleY="33482" custLinFactY="-13913" custLinFactNeighborX="93065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B9C39C-7698-4B52-A254-0B1DE9ADA8D9}" type="pres">
      <dgm:prSet presAssocID="{DAF24AFF-D36D-40A4-9997-8D86E27A23E7}" presName="item2" presStyleLbl="node1" presStyleIdx="1" presStyleCnt="3" custScaleX="83478" custScaleY="37440" custLinFactY="-2261" custLinFactNeighborX="6067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F344E2-5190-4805-962C-C8C0680D6D71}" type="pres">
      <dgm:prSet presAssocID="{8687F17C-D18B-41E5-BBC6-80E4E96501CA}" presName="item3" presStyleLbl="node1" presStyleIdx="2" presStyleCnt="3" custScaleX="82222" custScaleY="42317" custLinFactX="-37391" custLinFactNeighborX="-100000" custLinFactNeighborY="-147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70A-94D0-4C2E-9885-A4ED9B7B0251}" type="pres">
      <dgm:prSet presAssocID="{C56EFD69-6EEE-48FD-80A5-0A9FABAB8004}" presName="funnel" presStyleLbl="trAlignAcc1" presStyleIdx="0" presStyleCnt="1" custLinFactNeighborX="4099" custLinFactNeighborY="-8865"/>
      <dgm:spPr/>
      <dgm:t>
        <a:bodyPr/>
        <a:lstStyle/>
        <a:p>
          <a:endParaRPr lang="es-ES"/>
        </a:p>
      </dgm:t>
    </dgm:pt>
  </dgm:ptLst>
  <dgm:cxnLst>
    <dgm:cxn modelId="{6345F1AB-2D50-4BD0-BCFD-5DCA4A53637C}" srcId="{C56EFD69-6EEE-48FD-80A5-0A9FABAB8004}" destId="{7C12EFF3-7D1B-4B00-AFE1-00216D5FD27D}" srcOrd="5" destOrd="0" parTransId="{7EC36D20-B2D3-463B-B03F-91315AA7EEFA}" sibTransId="{E3F97048-6FB5-4D5D-8DA8-B6A6FD95FA3E}"/>
    <dgm:cxn modelId="{DB9A67B7-99C3-1142-8C83-3876862EE5A8}" type="presOf" srcId="{8687F17C-D18B-41E5-BBC6-80E4E96501CA}" destId="{5D9714F8-13DE-4779-9D6C-1EB62AD2FF02}" srcOrd="0" destOrd="0" presId="urn:microsoft.com/office/officeart/2005/8/layout/funnel1"/>
    <dgm:cxn modelId="{C1098BC9-0798-4EF3-ADB0-320226AE3D52}" srcId="{C56EFD69-6EEE-48FD-80A5-0A9FABAB8004}" destId="{32C25B56-1658-4C42-A899-BF512BFA0ACD}" srcOrd="4" destOrd="0" parTransId="{EEA1E32D-E42A-4ACA-B7E2-2EC02AB93E0F}" sibTransId="{C3C588BE-CD8C-4F79-8253-A8FCE6AACAE4}"/>
    <dgm:cxn modelId="{2E066E51-C4A5-41BB-A300-EB68488FB4CC}" srcId="{C56EFD69-6EEE-48FD-80A5-0A9FABAB8004}" destId="{CCB8550B-CB6C-4629-8C86-1FB49E00B3FB}" srcOrd="0" destOrd="0" parTransId="{4609EFE2-0657-4FAB-BA90-1256ED2AF4E5}" sibTransId="{37A74444-1FBB-454E-A1A7-076679EAB824}"/>
    <dgm:cxn modelId="{F89A6CBB-A5F9-E546-A14D-089B6C8BBDD5}" type="presOf" srcId="{CCB8550B-CB6C-4629-8C86-1FB49E00B3FB}" destId="{E5F344E2-5190-4805-962C-C8C0680D6D71}" srcOrd="0" destOrd="0" presId="urn:microsoft.com/office/officeart/2005/8/layout/funnel1"/>
    <dgm:cxn modelId="{31DE053F-E971-0F4D-B0FF-C9C6F5B89659}" type="presOf" srcId="{827782F1-3C73-49B5-A48E-2D0B4C2AE1A6}" destId="{92B9C39C-7698-4B52-A254-0B1DE9ADA8D9}" srcOrd="0" destOrd="0" presId="urn:microsoft.com/office/officeart/2005/8/layout/funnel1"/>
    <dgm:cxn modelId="{21F48E2B-5B77-4A5A-8F52-0CB6690B3DAC}" srcId="{C56EFD69-6EEE-48FD-80A5-0A9FABAB8004}" destId="{8687F17C-D18B-41E5-BBC6-80E4E96501CA}" srcOrd="3" destOrd="0" parTransId="{FF74B3DC-36E9-4969-A7A5-C6B5A1868253}" sibTransId="{E6241A54-5B18-49B6-B2A5-022E473934A7}"/>
    <dgm:cxn modelId="{45D058CB-D2E9-4E7F-81A2-7A8774866B5C}" srcId="{C56EFD69-6EEE-48FD-80A5-0A9FABAB8004}" destId="{DAF24AFF-D36D-40A4-9997-8D86E27A23E7}" srcOrd="2" destOrd="0" parTransId="{CE0AF065-7C00-4C43-94F7-F57D9B71596B}" sibTransId="{CEA6EFE4-49E4-4225-995D-14A09F9D6D25}"/>
    <dgm:cxn modelId="{FD8697BD-601C-4340-8765-9CDE8A39607F}" srcId="{C56EFD69-6EEE-48FD-80A5-0A9FABAB8004}" destId="{827782F1-3C73-49B5-A48E-2D0B4C2AE1A6}" srcOrd="1" destOrd="0" parTransId="{97816084-7958-4E5A-92E3-CE85ADB8572D}" sibTransId="{252D1098-7C6D-4BF3-A071-487E62090A0F}"/>
    <dgm:cxn modelId="{AE2479C1-68A8-6549-A27E-94B73DBEED66}" type="presOf" srcId="{C56EFD69-6EEE-48FD-80A5-0A9FABAB8004}" destId="{A1BC4FC3-88B4-4CCE-A109-205104EAEBB4}" srcOrd="0" destOrd="0" presId="urn:microsoft.com/office/officeart/2005/8/layout/funnel1"/>
    <dgm:cxn modelId="{0E999F1D-3AB2-CC49-81F9-2F3794BCA8C2}" type="presOf" srcId="{DAF24AFF-D36D-40A4-9997-8D86E27A23E7}" destId="{380A82CB-662A-4D81-812B-E241A24466AB}" srcOrd="0" destOrd="0" presId="urn:microsoft.com/office/officeart/2005/8/layout/funnel1"/>
    <dgm:cxn modelId="{1013EF29-1D12-E940-AEE3-28A3D76EA4AB}" type="presParOf" srcId="{A1BC4FC3-88B4-4CCE-A109-205104EAEBB4}" destId="{5163B07F-EFB3-4C30-84F4-BE7B9432CEA9}" srcOrd="0" destOrd="0" presId="urn:microsoft.com/office/officeart/2005/8/layout/funnel1"/>
    <dgm:cxn modelId="{9054BA56-91A3-A443-A227-C667AC6F73FA}" type="presParOf" srcId="{A1BC4FC3-88B4-4CCE-A109-205104EAEBB4}" destId="{6F9A10C7-C2AB-4193-8E04-A358804C0E64}" srcOrd="1" destOrd="0" presId="urn:microsoft.com/office/officeart/2005/8/layout/funnel1"/>
    <dgm:cxn modelId="{5B395C91-B8C9-E44B-816D-88557DCBD4F0}" type="presParOf" srcId="{A1BC4FC3-88B4-4CCE-A109-205104EAEBB4}" destId="{5D9714F8-13DE-4779-9D6C-1EB62AD2FF02}" srcOrd="2" destOrd="0" presId="urn:microsoft.com/office/officeart/2005/8/layout/funnel1"/>
    <dgm:cxn modelId="{94CD5908-DD00-1E48-B803-5E03F1951CC3}" type="presParOf" srcId="{A1BC4FC3-88B4-4CCE-A109-205104EAEBB4}" destId="{380A82CB-662A-4D81-812B-E241A24466AB}" srcOrd="3" destOrd="0" presId="urn:microsoft.com/office/officeart/2005/8/layout/funnel1"/>
    <dgm:cxn modelId="{642353DA-7531-3B4A-B20A-53C6F827795C}" type="presParOf" srcId="{A1BC4FC3-88B4-4CCE-A109-205104EAEBB4}" destId="{92B9C39C-7698-4B52-A254-0B1DE9ADA8D9}" srcOrd="4" destOrd="0" presId="urn:microsoft.com/office/officeart/2005/8/layout/funnel1"/>
    <dgm:cxn modelId="{66AE6F97-A64B-A54B-9211-7264CA1708FB}" type="presParOf" srcId="{A1BC4FC3-88B4-4CCE-A109-205104EAEBB4}" destId="{E5F344E2-5190-4805-962C-C8C0680D6D71}" srcOrd="5" destOrd="0" presId="urn:microsoft.com/office/officeart/2005/8/layout/funnel1"/>
    <dgm:cxn modelId="{63D0A2C8-BD44-1542-AF1F-CAE2141D3EDB}" type="presParOf" srcId="{A1BC4FC3-88B4-4CCE-A109-205104EAEBB4}" destId="{7B80970A-94D0-4C2E-9885-A4ED9B7B025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FF1FA0-1A9E-664D-8030-DDAF09BACAB2}" type="doc">
      <dgm:prSet loTypeId="urn:microsoft.com/office/officeart/2008/layout/TitlePictureLineup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D55CCD6-A732-7A4C-B654-85C037283E80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bg1"/>
              </a:solidFill>
            </a:rPr>
            <a:t>Fase Individual</a:t>
          </a:r>
          <a:endParaRPr lang="es-ES" sz="2400" dirty="0">
            <a:solidFill>
              <a:schemeClr val="bg1"/>
            </a:solidFill>
          </a:endParaRPr>
        </a:p>
      </dgm:t>
    </dgm:pt>
    <dgm:pt modelId="{1A1C06D8-4488-8144-ACE0-F0B064388FE8}" type="parTrans" cxnId="{9AB4BC8A-B8C5-8E4D-937A-DD5647D4742F}">
      <dgm:prSet/>
      <dgm:spPr/>
      <dgm:t>
        <a:bodyPr/>
        <a:lstStyle/>
        <a:p>
          <a:endParaRPr lang="es-ES"/>
        </a:p>
      </dgm:t>
    </dgm:pt>
    <dgm:pt modelId="{19C47F6A-1FA1-7A4C-99E1-689407988048}" type="sibTrans" cxnId="{9AB4BC8A-B8C5-8E4D-937A-DD5647D4742F}">
      <dgm:prSet/>
      <dgm:spPr/>
      <dgm:t>
        <a:bodyPr/>
        <a:lstStyle/>
        <a:p>
          <a:endParaRPr lang="es-ES"/>
        </a:p>
      </dgm:t>
    </dgm:pt>
    <dgm:pt modelId="{3CB69F11-1D01-8C48-8449-6703012D35B0}">
      <dgm:prSet phldrT="[Texto]" custT="1"/>
      <dgm:spPr/>
      <dgm:t>
        <a:bodyPr/>
        <a:lstStyle/>
        <a:p>
          <a:pPr algn="l"/>
          <a:r>
            <a:rPr lang="es-ES" sz="2400" dirty="0" smtClean="0">
              <a:solidFill>
                <a:srgbClr val="000000"/>
              </a:solidFill>
            </a:rPr>
            <a:t>- Razonamiento Verbal</a:t>
          </a:r>
        </a:p>
        <a:p>
          <a:pPr algn="l"/>
          <a:r>
            <a:rPr lang="es-ES" sz="2400" dirty="0" smtClean="0">
              <a:solidFill>
                <a:srgbClr val="000000"/>
              </a:solidFill>
            </a:rPr>
            <a:t>- Narrativas-Históricas</a:t>
          </a:r>
        </a:p>
        <a:p>
          <a:pPr algn="l"/>
          <a:r>
            <a:rPr lang="es-ES" sz="2400" dirty="0" smtClean="0">
              <a:solidFill>
                <a:srgbClr val="000000"/>
              </a:solidFill>
            </a:rPr>
            <a:t>- Filosofía</a:t>
          </a:r>
        </a:p>
        <a:p>
          <a:pPr algn="l"/>
          <a:r>
            <a:rPr lang="es-ES" sz="2400" dirty="0" smtClean="0">
              <a:solidFill>
                <a:srgbClr val="000000"/>
              </a:solidFill>
            </a:rPr>
            <a:t>- Hipótesis</a:t>
          </a:r>
          <a:endParaRPr lang="es-ES" sz="2400" dirty="0">
            <a:solidFill>
              <a:srgbClr val="000000"/>
            </a:solidFill>
          </a:endParaRPr>
        </a:p>
      </dgm:t>
    </dgm:pt>
    <dgm:pt modelId="{62271BF7-7C05-784F-A739-4ACAEEA78112}" type="parTrans" cxnId="{25C3C859-84E1-B44F-A496-5EDEEE4EAAAB}">
      <dgm:prSet/>
      <dgm:spPr/>
      <dgm:t>
        <a:bodyPr/>
        <a:lstStyle/>
        <a:p>
          <a:endParaRPr lang="es-ES"/>
        </a:p>
      </dgm:t>
    </dgm:pt>
    <dgm:pt modelId="{FC11C985-AF44-884D-8A83-57D2B8441181}" type="sibTrans" cxnId="{25C3C859-84E1-B44F-A496-5EDEEE4EAAAB}">
      <dgm:prSet/>
      <dgm:spPr/>
      <dgm:t>
        <a:bodyPr/>
        <a:lstStyle/>
        <a:p>
          <a:endParaRPr lang="es-ES"/>
        </a:p>
      </dgm:t>
    </dgm:pt>
    <dgm:pt modelId="{F0C88E18-DA41-E940-9796-701A054568B5}">
      <dgm:prSet phldrT="[Texto]" custT="1"/>
      <dgm:spPr/>
      <dgm:t>
        <a:bodyPr/>
        <a:lstStyle/>
        <a:p>
          <a:r>
            <a:rPr lang="es-ES" sz="2400" dirty="0" smtClean="0">
              <a:solidFill>
                <a:srgbClr val="000000"/>
              </a:solidFill>
            </a:rPr>
            <a:t>Fase Colaborativa</a:t>
          </a:r>
          <a:endParaRPr lang="es-ES" sz="2400" dirty="0">
            <a:solidFill>
              <a:srgbClr val="000000"/>
            </a:solidFill>
          </a:endParaRPr>
        </a:p>
      </dgm:t>
    </dgm:pt>
    <dgm:pt modelId="{7F09B539-AA69-534F-A7A4-3C180B9D7001}" type="parTrans" cxnId="{1765C8F2-86F2-1A48-A290-77450C23D054}">
      <dgm:prSet/>
      <dgm:spPr/>
      <dgm:t>
        <a:bodyPr/>
        <a:lstStyle/>
        <a:p>
          <a:endParaRPr lang="es-ES"/>
        </a:p>
      </dgm:t>
    </dgm:pt>
    <dgm:pt modelId="{252E42C8-C6D5-EE46-832E-523A8356D33F}" type="sibTrans" cxnId="{1765C8F2-86F2-1A48-A290-77450C23D054}">
      <dgm:prSet/>
      <dgm:spPr/>
      <dgm:t>
        <a:bodyPr/>
        <a:lstStyle/>
        <a:p>
          <a:endParaRPr lang="es-ES"/>
        </a:p>
      </dgm:t>
    </dgm:pt>
    <dgm:pt modelId="{2DD2687B-FA94-EC43-9C57-502D388198BE}">
      <dgm:prSet phldrT="[Texto]" custT="1"/>
      <dgm:spPr/>
      <dgm:t>
        <a:bodyPr/>
        <a:lstStyle/>
        <a:p>
          <a:pPr algn="just"/>
          <a:r>
            <a:rPr lang="es-ES" sz="2200" dirty="0" smtClean="0">
              <a:solidFill>
                <a:schemeClr val="bg1"/>
              </a:solidFill>
            </a:rPr>
            <a:t>Actividades de Discusión</a:t>
          </a:r>
        </a:p>
        <a:p>
          <a:pPr algn="just"/>
          <a:r>
            <a:rPr lang="es-ES" sz="2200" dirty="0" smtClean="0">
              <a:solidFill>
                <a:schemeClr val="bg1"/>
              </a:solidFill>
            </a:rPr>
            <a:t>Reconocimiento de Funciones</a:t>
          </a:r>
        </a:p>
        <a:p>
          <a:pPr algn="just"/>
          <a:r>
            <a:rPr lang="es-ES" sz="2200" dirty="0" smtClean="0">
              <a:solidFill>
                <a:schemeClr val="bg1"/>
              </a:solidFill>
            </a:rPr>
            <a:t>Generación de Datos</a:t>
          </a:r>
        </a:p>
        <a:p>
          <a:pPr algn="ctr"/>
          <a:endParaRPr lang="es-ES" sz="1600" dirty="0"/>
        </a:p>
      </dgm:t>
    </dgm:pt>
    <dgm:pt modelId="{15AAD256-846B-AB47-9DEE-77A777E591CA}" type="parTrans" cxnId="{E341747E-51DE-A64F-984F-FEAE102CE485}">
      <dgm:prSet/>
      <dgm:spPr/>
      <dgm:t>
        <a:bodyPr/>
        <a:lstStyle/>
        <a:p>
          <a:endParaRPr lang="es-ES"/>
        </a:p>
      </dgm:t>
    </dgm:pt>
    <dgm:pt modelId="{D2B459FD-CF97-6B4A-94E6-15207F4E73D2}" type="sibTrans" cxnId="{E341747E-51DE-A64F-984F-FEAE102CE485}">
      <dgm:prSet/>
      <dgm:spPr/>
      <dgm:t>
        <a:bodyPr/>
        <a:lstStyle/>
        <a:p>
          <a:endParaRPr lang="es-ES"/>
        </a:p>
      </dgm:t>
    </dgm:pt>
    <dgm:pt modelId="{9C40F2E0-1EF0-F34C-91A7-8D51BA066848}">
      <dgm:prSet phldrT="[Texto]" custT="1"/>
      <dgm:spPr/>
      <dgm:t>
        <a:bodyPr/>
        <a:lstStyle/>
        <a:p>
          <a:r>
            <a:rPr lang="es-ES" sz="2400" dirty="0" smtClean="0">
              <a:solidFill>
                <a:srgbClr val="000000"/>
              </a:solidFill>
            </a:rPr>
            <a:t>Formalización del Conocimiento</a:t>
          </a:r>
          <a:endParaRPr lang="es-ES" sz="2000" dirty="0">
            <a:solidFill>
              <a:srgbClr val="000000"/>
            </a:solidFill>
          </a:endParaRPr>
        </a:p>
      </dgm:t>
    </dgm:pt>
    <dgm:pt modelId="{8B8D7899-E035-424F-9DAF-2E490972C946}" type="parTrans" cxnId="{325FF278-04AD-F348-B169-B2877F49B363}">
      <dgm:prSet/>
      <dgm:spPr/>
      <dgm:t>
        <a:bodyPr/>
        <a:lstStyle/>
        <a:p>
          <a:endParaRPr lang="es-ES"/>
        </a:p>
      </dgm:t>
    </dgm:pt>
    <dgm:pt modelId="{98C21DDD-1E7E-864E-96AD-05EE0815ED90}" type="sibTrans" cxnId="{325FF278-04AD-F348-B169-B2877F49B363}">
      <dgm:prSet/>
      <dgm:spPr/>
      <dgm:t>
        <a:bodyPr/>
        <a:lstStyle/>
        <a:p>
          <a:endParaRPr lang="es-ES"/>
        </a:p>
      </dgm:t>
    </dgm:pt>
    <dgm:pt modelId="{3C09E6F5-20A1-C147-8FB7-A5C5F280AE34}">
      <dgm:prSet phldrT="[Texto]" custT="1"/>
      <dgm:spPr/>
      <dgm:t>
        <a:bodyPr/>
        <a:lstStyle/>
        <a:p>
          <a:pPr algn="l"/>
          <a:r>
            <a:rPr lang="es-ES" sz="2200" dirty="0" smtClean="0">
              <a:solidFill>
                <a:srgbClr val="000000"/>
              </a:solidFill>
            </a:rPr>
            <a:t>Análisis de Parámetros en Familias de Funciones.</a:t>
          </a:r>
        </a:p>
        <a:p>
          <a:pPr algn="l"/>
          <a:r>
            <a:rPr lang="es-ES" sz="2200" dirty="0" smtClean="0">
              <a:solidFill>
                <a:srgbClr val="000000"/>
              </a:solidFill>
            </a:rPr>
            <a:t>Relaciones Institucionales</a:t>
          </a:r>
        </a:p>
        <a:p>
          <a:pPr algn="l"/>
          <a:r>
            <a:rPr lang="es-ES" sz="2200" dirty="0" smtClean="0">
              <a:solidFill>
                <a:srgbClr val="000000"/>
              </a:solidFill>
            </a:rPr>
            <a:t>Validación Tecnológica</a:t>
          </a:r>
        </a:p>
        <a:p>
          <a:pPr algn="l"/>
          <a:r>
            <a:rPr lang="es-ES" sz="2200" dirty="0" smtClean="0">
              <a:solidFill>
                <a:srgbClr val="000000"/>
              </a:solidFill>
            </a:rPr>
            <a:t>Concreción del Conocimiento</a:t>
          </a:r>
        </a:p>
        <a:p>
          <a:pPr algn="ctr"/>
          <a:endParaRPr lang="es-ES" sz="1600" dirty="0"/>
        </a:p>
      </dgm:t>
    </dgm:pt>
    <dgm:pt modelId="{FF5E1C99-A216-4B41-922A-E07C0F339D0F}" type="parTrans" cxnId="{483CF3BD-950B-3B42-B994-F0F4D664912E}">
      <dgm:prSet/>
      <dgm:spPr/>
      <dgm:t>
        <a:bodyPr/>
        <a:lstStyle/>
        <a:p>
          <a:endParaRPr lang="es-ES"/>
        </a:p>
      </dgm:t>
    </dgm:pt>
    <dgm:pt modelId="{F3A17764-4E04-AD49-864D-A9D2BD0764B5}" type="sibTrans" cxnId="{483CF3BD-950B-3B42-B994-F0F4D664912E}">
      <dgm:prSet/>
      <dgm:spPr/>
      <dgm:t>
        <a:bodyPr/>
        <a:lstStyle/>
        <a:p>
          <a:endParaRPr lang="es-ES"/>
        </a:p>
      </dgm:t>
    </dgm:pt>
    <dgm:pt modelId="{566D7821-C317-074A-A1A3-EEB016A92602}" type="pres">
      <dgm:prSet presAssocID="{6FFF1FA0-1A9E-664D-8030-DDAF09BACAB2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055285C0-1810-B04D-B46C-C5C0E9D1C43F}" type="pres">
      <dgm:prSet presAssocID="{6D55CCD6-A732-7A4C-B654-85C037283E80}" presName="composite" presStyleCnt="0"/>
      <dgm:spPr/>
    </dgm:pt>
    <dgm:pt modelId="{A9022A46-5585-5643-81B8-9E4326CEBC26}" type="pres">
      <dgm:prSet presAssocID="{6D55CCD6-A732-7A4C-B654-85C037283E80}" presName="Accent" presStyleLbl="alignAcc1" presStyleIdx="0" presStyleCnt="3" custFlipHor="1" custSzX="45720" custScaleY="102916" custLinFactX="15700000" custLinFactNeighborX="15781500" custLinFactNeighborY="-32494"/>
      <dgm:spPr/>
    </dgm:pt>
    <dgm:pt modelId="{D9E2ECBE-1823-EE46-9F19-033584373459}" type="pres">
      <dgm:prSet presAssocID="{6D55CCD6-A732-7A4C-B654-85C037283E80}" presName="Image" presStyleLbl="node1" presStyleIdx="0" presStyleCnt="3" custScaleX="150862" custScaleY="97800" custLinFactNeighborX="5802" custLinFactNeighborY="347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5D7818C-3F0A-5C44-9201-76C425A98929}" type="pres">
      <dgm:prSet presAssocID="{6D55CCD6-A732-7A4C-B654-85C037283E80}" presName="Child" presStyleLbl="revTx" presStyleIdx="0" presStyleCnt="3" custScaleX="1518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2F08D2-30B0-8A4F-A078-EC7C4679CAF9}" type="pres">
      <dgm:prSet presAssocID="{6D55CCD6-A732-7A4C-B654-85C037283E80}" presName="Parent" presStyleLbl="alignNode1" presStyleIdx="0" presStyleCnt="3" custScaleX="143668" custScaleY="101479" custLinFactNeighborX="8244" custLinFactNeighborY="173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A9DB43-9671-A547-BB28-03D13330E7DC}" type="pres">
      <dgm:prSet presAssocID="{19C47F6A-1FA1-7A4C-99E1-689407988048}" presName="sibTrans" presStyleCnt="0"/>
      <dgm:spPr/>
    </dgm:pt>
    <dgm:pt modelId="{5C5E1FF9-901E-8F46-A493-AA45A15CEC37}" type="pres">
      <dgm:prSet presAssocID="{F0C88E18-DA41-E940-9796-701A054568B5}" presName="composite" presStyleCnt="0"/>
      <dgm:spPr/>
    </dgm:pt>
    <dgm:pt modelId="{74C6A59D-14DC-9248-BA1E-D10C78E83295}" type="pres">
      <dgm:prSet presAssocID="{F0C88E18-DA41-E940-9796-701A054568B5}" presName="Accent" presStyleLbl="alignAcc1" presStyleIdx="1" presStyleCnt="3" custFlipHor="0" custSzX="60654" custScaleY="105209" custLinFactX="-900000" custLinFactNeighborX="-917269" custLinFactNeighborY="-14732"/>
      <dgm:spPr/>
    </dgm:pt>
    <dgm:pt modelId="{C75F477D-1B5F-2B43-B154-303583B196B5}" type="pres">
      <dgm:prSet presAssocID="{F0C88E18-DA41-E940-9796-701A054568B5}" presName="Image" presStyleLbl="node1" presStyleIdx="1" presStyleCnt="3" custScaleX="138958" custScaleY="9824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C8A48AC-126C-EC43-9080-930F98F5EDD3}" type="pres">
      <dgm:prSet presAssocID="{F0C88E18-DA41-E940-9796-701A054568B5}" presName="Child" presStyleLbl="revTx" presStyleIdx="1" presStyleCnt="3" custScaleX="1658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794138-9980-4945-BF27-5818A7939A85}" type="pres">
      <dgm:prSet presAssocID="{F0C88E18-DA41-E940-9796-701A054568B5}" presName="Parent" presStyleLbl="alignNode1" presStyleIdx="1" presStyleCnt="3" custScaleX="130116" custScaleY="106734" custLinFactNeighborY="129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F4161F-BD3A-1843-B279-07C30535FA72}" type="pres">
      <dgm:prSet presAssocID="{252E42C8-C6D5-EE46-832E-523A8356D33F}" presName="sibTrans" presStyleCnt="0"/>
      <dgm:spPr/>
    </dgm:pt>
    <dgm:pt modelId="{8F0E50A6-A68A-5848-8DBD-7BA514E6DB6A}" type="pres">
      <dgm:prSet presAssocID="{9C40F2E0-1EF0-F34C-91A7-8D51BA066848}" presName="composite" presStyleCnt="0"/>
      <dgm:spPr/>
    </dgm:pt>
    <dgm:pt modelId="{F092B03B-D85E-234F-927E-B86F0351C972}" type="pres">
      <dgm:prSet presAssocID="{9C40F2E0-1EF0-F34C-91A7-8D51BA066848}" presName="Accent" presStyleLbl="alignAcc1" presStyleIdx="2" presStyleCnt="3" custFlipVert="1" custFlipHor="0" custSzX="45719" custScaleY="111220" custLinFactX="-977617" custLinFactNeighborX="-1000000" custLinFactNeighborY="-43243"/>
      <dgm:spPr/>
    </dgm:pt>
    <dgm:pt modelId="{4D5D4FC1-EB7E-E646-89A0-7785A483B014}" type="pres">
      <dgm:prSet presAssocID="{9C40F2E0-1EF0-F34C-91A7-8D51BA066848}" presName="Image" presStyleLbl="node1" presStyleIdx="2" presStyleCnt="3" custScaleX="145012" custScaleY="9320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6B9835F-7B42-AC41-8777-9A0882FE5F49}" type="pres">
      <dgm:prSet presAssocID="{9C40F2E0-1EF0-F34C-91A7-8D51BA066848}" presName="Child" presStyleLbl="revTx" presStyleIdx="2" presStyleCnt="3" custScaleX="1751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F11411-0AD8-664D-A2D0-6860A154F0CB}" type="pres">
      <dgm:prSet presAssocID="{9C40F2E0-1EF0-F34C-91A7-8D51BA066848}" presName="Parent" presStyleLbl="alignNode1" presStyleIdx="2" presStyleCnt="3" custScaleX="138579" custScaleY="135955" custLinFactNeighborX="14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C3C859-84E1-B44F-A496-5EDEEE4EAAAB}" srcId="{6D55CCD6-A732-7A4C-B654-85C037283E80}" destId="{3CB69F11-1D01-8C48-8449-6703012D35B0}" srcOrd="0" destOrd="0" parTransId="{62271BF7-7C05-784F-A739-4ACAEEA78112}" sibTransId="{FC11C985-AF44-884D-8A83-57D2B8441181}"/>
    <dgm:cxn modelId="{325FF278-04AD-F348-B169-B2877F49B363}" srcId="{6FFF1FA0-1A9E-664D-8030-DDAF09BACAB2}" destId="{9C40F2E0-1EF0-F34C-91A7-8D51BA066848}" srcOrd="2" destOrd="0" parTransId="{8B8D7899-E035-424F-9DAF-2E490972C946}" sibTransId="{98C21DDD-1E7E-864E-96AD-05EE0815ED90}"/>
    <dgm:cxn modelId="{B55CF925-C2E1-224E-9DAE-913751103A24}" type="presOf" srcId="{3C09E6F5-20A1-C147-8FB7-A5C5F280AE34}" destId="{26B9835F-7B42-AC41-8777-9A0882FE5F49}" srcOrd="0" destOrd="0" presId="urn:microsoft.com/office/officeart/2008/layout/TitlePictureLineup"/>
    <dgm:cxn modelId="{483CF3BD-950B-3B42-B994-F0F4D664912E}" srcId="{9C40F2E0-1EF0-F34C-91A7-8D51BA066848}" destId="{3C09E6F5-20A1-C147-8FB7-A5C5F280AE34}" srcOrd="0" destOrd="0" parTransId="{FF5E1C99-A216-4B41-922A-E07C0F339D0F}" sibTransId="{F3A17764-4E04-AD49-864D-A9D2BD0764B5}"/>
    <dgm:cxn modelId="{11DFBBEB-C87E-CE4C-8A4E-7FC000AEBBDF}" type="presOf" srcId="{9C40F2E0-1EF0-F34C-91A7-8D51BA066848}" destId="{81F11411-0AD8-664D-A2D0-6860A154F0CB}" srcOrd="0" destOrd="0" presId="urn:microsoft.com/office/officeart/2008/layout/TitlePictureLineup"/>
    <dgm:cxn modelId="{E341747E-51DE-A64F-984F-FEAE102CE485}" srcId="{F0C88E18-DA41-E940-9796-701A054568B5}" destId="{2DD2687B-FA94-EC43-9C57-502D388198BE}" srcOrd="0" destOrd="0" parTransId="{15AAD256-846B-AB47-9DEE-77A777E591CA}" sibTransId="{D2B459FD-CF97-6B4A-94E6-15207F4E73D2}"/>
    <dgm:cxn modelId="{1765C8F2-86F2-1A48-A290-77450C23D054}" srcId="{6FFF1FA0-1A9E-664D-8030-DDAF09BACAB2}" destId="{F0C88E18-DA41-E940-9796-701A054568B5}" srcOrd="1" destOrd="0" parTransId="{7F09B539-AA69-534F-A7A4-3C180B9D7001}" sibTransId="{252E42C8-C6D5-EE46-832E-523A8356D33F}"/>
    <dgm:cxn modelId="{4205EE66-9BEB-774C-BDE3-BB0B58DC55E4}" type="presOf" srcId="{3CB69F11-1D01-8C48-8449-6703012D35B0}" destId="{F5D7818C-3F0A-5C44-9201-76C425A98929}" srcOrd="0" destOrd="0" presId="urn:microsoft.com/office/officeart/2008/layout/TitlePictureLineup"/>
    <dgm:cxn modelId="{9AB4BC8A-B8C5-8E4D-937A-DD5647D4742F}" srcId="{6FFF1FA0-1A9E-664D-8030-DDAF09BACAB2}" destId="{6D55CCD6-A732-7A4C-B654-85C037283E80}" srcOrd="0" destOrd="0" parTransId="{1A1C06D8-4488-8144-ACE0-F0B064388FE8}" sibTransId="{19C47F6A-1FA1-7A4C-99E1-689407988048}"/>
    <dgm:cxn modelId="{2FFC94CD-E687-CD45-985B-99FE9ACAE0B5}" type="presOf" srcId="{6FFF1FA0-1A9E-664D-8030-DDAF09BACAB2}" destId="{566D7821-C317-074A-A1A3-EEB016A92602}" srcOrd="0" destOrd="0" presId="urn:microsoft.com/office/officeart/2008/layout/TitlePictureLineup"/>
    <dgm:cxn modelId="{C0ECF67B-7318-E84D-9C29-6ED2CC73DDDC}" type="presOf" srcId="{F0C88E18-DA41-E940-9796-701A054568B5}" destId="{6F794138-9980-4945-BF27-5818A7939A85}" srcOrd="0" destOrd="0" presId="urn:microsoft.com/office/officeart/2008/layout/TitlePictureLineup"/>
    <dgm:cxn modelId="{96A28A2E-C7F4-AB41-BF88-BEB5C3FC837F}" type="presOf" srcId="{2DD2687B-FA94-EC43-9C57-502D388198BE}" destId="{AC8A48AC-126C-EC43-9080-930F98F5EDD3}" srcOrd="0" destOrd="0" presId="urn:microsoft.com/office/officeart/2008/layout/TitlePictureLineup"/>
    <dgm:cxn modelId="{DEE9B47C-4124-C74E-8314-BB6AFF996CB0}" type="presOf" srcId="{6D55CCD6-A732-7A4C-B654-85C037283E80}" destId="{3C2F08D2-30B0-8A4F-A078-EC7C4679CAF9}" srcOrd="0" destOrd="0" presId="urn:microsoft.com/office/officeart/2008/layout/TitlePictureLineup"/>
    <dgm:cxn modelId="{8CDD422D-E4F1-8C4C-AD84-362A3CE199BD}" type="presParOf" srcId="{566D7821-C317-074A-A1A3-EEB016A92602}" destId="{055285C0-1810-B04D-B46C-C5C0E9D1C43F}" srcOrd="0" destOrd="0" presId="urn:microsoft.com/office/officeart/2008/layout/TitlePictureLineup"/>
    <dgm:cxn modelId="{F071F071-E9D6-884C-BAF2-D4C73ACCA04F}" type="presParOf" srcId="{055285C0-1810-B04D-B46C-C5C0E9D1C43F}" destId="{A9022A46-5585-5643-81B8-9E4326CEBC26}" srcOrd="0" destOrd="0" presId="urn:microsoft.com/office/officeart/2008/layout/TitlePictureLineup"/>
    <dgm:cxn modelId="{3529EB21-A0E3-B845-B52B-011A80187F88}" type="presParOf" srcId="{055285C0-1810-B04D-B46C-C5C0E9D1C43F}" destId="{D9E2ECBE-1823-EE46-9F19-033584373459}" srcOrd="1" destOrd="0" presId="urn:microsoft.com/office/officeart/2008/layout/TitlePictureLineup"/>
    <dgm:cxn modelId="{19F64B6E-AD30-F744-AAC0-09BC171919F5}" type="presParOf" srcId="{055285C0-1810-B04D-B46C-C5C0E9D1C43F}" destId="{F5D7818C-3F0A-5C44-9201-76C425A98929}" srcOrd="2" destOrd="0" presId="urn:microsoft.com/office/officeart/2008/layout/TitlePictureLineup"/>
    <dgm:cxn modelId="{50114342-5747-1243-B449-DCD8B437B9B4}" type="presParOf" srcId="{055285C0-1810-B04D-B46C-C5C0E9D1C43F}" destId="{3C2F08D2-30B0-8A4F-A078-EC7C4679CAF9}" srcOrd="3" destOrd="0" presId="urn:microsoft.com/office/officeart/2008/layout/TitlePictureLineup"/>
    <dgm:cxn modelId="{46D95223-AB1F-EA49-8F52-BDD11E05701E}" type="presParOf" srcId="{566D7821-C317-074A-A1A3-EEB016A92602}" destId="{9CA9DB43-9671-A547-BB28-03D13330E7DC}" srcOrd="1" destOrd="0" presId="urn:microsoft.com/office/officeart/2008/layout/TitlePictureLineup"/>
    <dgm:cxn modelId="{55AF4F84-70C9-B346-B095-DAD6ED363024}" type="presParOf" srcId="{566D7821-C317-074A-A1A3-EEB016A92602}" destId="{5C5E1FF9-901E-8F46-A493-AA45A15CEC37}" srcOrd="2" destOrd="0" presId="urn:microsoft.com/office/officeart/2008/layout/TitlePictureLineup"/>
    <dgm:cxn modelId="{859DCAF0-46F5-AD42-B2C8-5F3B84FFB14A}" type="presParOf" srcId="{5C5E1FF9-901E-8F46-A493-AA45A15CEC37}" destId="{74C6A59D-14DC-9248-BA1E-D10C78E83295}" srcOrd="0" destOrd="0" presId="urn:microsoft.com/office/officeart/2008/layout/TitlePictureLineup"/>
    <dgm:cxn modelId="{4A8A9251-73D0-594A-9B1B-F61F442907FC}" type="presParOf" srcId="{5C5E1FF9-901E-8F46-A493-AA45A15CEC37}" destId="{C75F477D-1B5F-2B43-B154-303583B196B5}" srcOrd="1" destOrd="0" presId="urn:microsoft.com/office/officeart/2008/layout/TitlePictureLineup"/>
    <dgm:cxn modelId="{E8EAD540-0084-1441-9A38-9E493F8ADA94}" type="presParOf" srcId="{5C5E1FF9-901E-8F46-A493-AA45A15CEC37}" destId="{AC8A48AC-126C-EC43-9080-930F98F5EDD3}" srcOrd="2" destOrd="0" presId="urn:microsoft.com/office/officeart/2008/layout/TitlePictureLineup"/>
    <dgm:cxn modelId="{D8FCCD87-7F0D-164E-9736-5D1392BA178A}" type="presParOf" srcId="{5C5E1FF9-901E-8F46-A493-AA45A15CEC37}" destId="{6F794138-9980-4945-BF27-5818A7939A85}" srcOrd="3" destOrd="0" presId="urn:microsoft.com/office/officeart/2008/layout/TitlePictureLineup"/>
    <dgm:cxn modelId="{765468B9-4ED2-0B4A-AD96-33F9087DCC56}" type="presParOf" srcId="{566D7821-C317-074A-A1A3-EEB016A92602}" destId="{83F4161F-BD3A-1843-B279-07C30535FA72}" srcOrd="3" destOrd="0" presId="urn:microsoft.com/office/officeart/2008/layout/TitlePictureLineup"/>
    <dgm:cxn modelId="{11868F21-F97D-8B48-9845-F18C9F09C74E}" type="presParOf" srcId="{566D7821-C317-074A-A1A3-EEB016A92602}" destId="{8F0E50A6-A68A-5848-8DBD-7BA514E6DB6A}" srcOrd="4" destOrd="0" presId="urn:microsoft.com/office/officeart/2008/layout/TitlePictureLineup"/>
    <dgm:cxn modelId="{45AED5E3-CD0E-A849-B6F5-8689B43DCF97}" type="presParOf" srcId="{8F0E50A6-A68A-5848-8DBD-7BA514E6DB6A}" destId="{F092B03B-D85E-234F-927E-B86F0351C972}" srcOrd="0" destOrd="0" presId="urn:microsoft.com/office/officeart/2008/layout/TitlePictureLineup"/>
    <dgm:cxn modelId="{8953156E-1ED2-8C4F-90E8-6C2ED33BC780}" type="presParOf" srcId="{8F0E50A6-A68A-5848-8DBD-7BA514E6DB6A}" destId="{4D5D4FC1-EB7E-E646-89A0-7785A483B014}" srcOrd="1" destOrd="0" presId="urn:microsoft.com/office/officeart/2008/layout/TitlePictureLineup"/>
    <dgm:cxn modelId="{F6A0641F-E063-8E43-9C25-7E0AD82C6C1C}" type="presParOf" srcId="{8F0E50A6-A68A-5848-8DBD-7BA514E6DB6A}" destId="{26B9835F-7B42-AC41-8777-9A0882FE5F49}" srcOrd="2" destOrd="0" presId="urn:microsoft.com/office/officeart/2008/layout/TitlePictureLineup"/>
    <dgm:cxn modelId="{F56ACE40-BB64-664C-8A82-03CEE831DD28}" type="presParOf" srcId="{8F0E50A6-A68A-5848-8DBD-7BA514E6DB6A}" destId="{81F11411-0AD8-664D-A2D0-6860A154F0CB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6EFD69-6EEE-48FD-80A5-0A9FABAB8004}" type="doc">
      <dgm:prSet loTypeId="urn:microsoft.com/office/officeart/2005/8/layout/funnel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CB8550B-CB6C-4629-8C86-1FB49E00B3FB}">
      <dgm:prSet phldrT="[Text]"/>
      <dgm:spPr/>
      <dgm:t>
        <a:bodyPr/>
        <a:lstStyle/>
        <a:p>
          <a:r>
            <a:rPr lang="es-EC" dirty="0"/>
            <a:t>DATOS</a:t>
          </a:r>
        </a:p>
      </dgm:t>
    </dgm:pt>
    <dgm:pt modelId="{4609EFE2-0657-4FAB-BA90-1256ED2AF4E5}" type="parTrans" cxnId="{2E066E51-C4A5-41BB-A300-EB68488FB4CC}">
      <dgm:prSet/>
      <dgm:spPr/>
      <dgm:t>
        <a:bodyPr/>
        <a:lstStyle/>
        <a:p>
          <a:endParaRPr lang="es-EC"/>
        </a:p>
      </dgm:t>
    </dgm:pt>
    <dgm:pt modelId="{37A74444-1FBB-454E-A1A7-076679EAB824}" type="sibTrans" cxnId="{2E066E51-C4A5-41BB-A300-EB68488FB4CC}">
      <dgm:prSet/>
      <dgm:spPr/>
      <dgm:t>
        <a:bodyPr/>
        <a:lstStyle/>
        <a:p>
          <a:endParaRPr lang="es-EC"/>
        </a:p>
      </dgm:t>
    </dgm:pt>
    <dgm:pt modelId="{827782F1-3C73-49B5-A48E-2D0B4C2AE1A6}">
      <dgm:prSet phldrT="[Text]"/>
      <dgm:spPr/>
      <dgm:t>
        <a:bodyPr/>
        <a:lstStyle/>
        <a:p>
          <a:r>
            <a:rPr lang="es-EC" dirty="0"/>
            <a:t>VARIABLES</a:t>
          </a:r>
        </a:p>
      </dgm:t>
    </dgm:pt>
    <dgm:pt modelId="{97816084-7958-4E5A-92E3-CE85ADB8572D}" type="parTrans" cxnId="{FD8697BD-601C-4340-8765-9CDE8A39607F}">
      <dgm:prSet/>
      <dgm:spPr/>
      <dgm:t>
        <a:bodyPr/>
        <a:lstStyle/>
        <a:p>
          <a:endParaRPr lang="es-EC"/>
        </a:p>
      </dgm:t>
    </dgm:pt>
    <dgm:pt modelId="{252D1098-7C6D-4BF3-A071-487E62090A0F}" type="sibTrans" cxnId="{FD8697BD-601C-4340-8765-9CDE8A39607F}">
      <dgm:prSet/>
      <dgm:spPr/>
      <dgm:t>
        <a:bodyPr/>
        <a:lstStyle/>
        <a:p>
          <a:endParaRPr lang="es-EC"/>
        </a:p>
      </dgm:t>
    </dgm:pt>
    <dgm:pt modelId="{DAF24AFF-D36D-40A4-9997-8D86E27A23E7}">
      <dgm:prSet phldrT="[Text]"/>
      <dgm:spPr/>
      <dgm:t>
        <a:bodyPr/>
        <a:lstStyle/>
        <a:p>
          <a:r>
            <a:rPr lang="es-EC" dirty="0"/>
            <a:t>FÓRMULAS</a:t>
          </a:r>
        </a:p>
      </dgm:t>
    </dgm:pt>
    <dgm:pt modelId="{CE0AF065-7C00-4C43-94F7-F57D9B71596B}" type="parTrans" cxnId="{45D058CB-D2E9-4E7F-81A2-7A8774866B5C}">
      <dgm:prSet/>
      <dgm:spPr/>
      <dgm:t>
        <a:bodyPr/>
        <a:lstStyle/>
        <a:p>
          <a:endParaRPr lang="es-EC"/>
        </a:p>
      </dgm:t>
    </dgm:pt>
    <dgm:pt modelId="{CEA6EFE4-49E4-4225-995D-14A09F9D6D25}" type="sibTrans" cxnId="{45D058CB-D2E9-4E7F-81A2-7A8774866B5C}">
      <dgm:prSet/>
      <dgm:spPr/>
      <dgm:t>
        <a:bodyPr/>
        <a:lstStyle/>
        <a:p>
          <a:endParaRPr lang="es-EC"/>
        </a:p>
      </dgm:t>
    </dgm:pt>
    <dgm:pt modelId="{8687F17C-D18B-41E5-BBC6-80E4E96501CA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800" dirty="0" smtClean="0"/>
            <a:t>FORMULACIÓN </a:t>
          </a:r>
          <a:r>
            <a:rPr lang="es-EC" sz="1800" dirty="0"/>
            <a:t>DEL PROBLEMA</a:t>
          </a:r>
        </a:p>
      </dgm:t>
    </dgm:pt>
    <dgm:pt modelId="{FF74B3DC-36E9-4969-A7A5-C6B5A1868253}" type="parTrans" cxnId="{21F48E2B-5B77-4A5A-8F52-0CB6690B3DAC}">
      <dgm:prSet/>
      <dgm:spPr/>
      <dgm:t>
        <a:bodyPr/>
        <a:lstStyle/>
        <a:p>
          <a:endParaRPr lang="es-EC"/>
        </a:p>
      </dgm:t>
    </dgm:pt>
    <dgm:pt modelId="{E6241A54-5B18-49B6-B2A5-022E473934A7}" type="sibTrans" cxnId="{21F48E2B-5B77-4A5A-8F52-0CB6690B3DAC}">
      <dgm:prSet/>
      <dgm:spPr/>
      <dgm:t>
        <a:bodyPr/>
        <a:lstStyle/>
        <a:p>
          <a:endParaRPr lang="es-EC"/>
        </a:p>
      </dgm:t>
    </dgm:pt>
    <dgm:pt modelId="{32C25B56-1658-4C42-A899-BF512BFA0ACD}">
      <dgm:prSet phldrT="[Text]" custScaleX="88750" custScaleY="69167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/>
        </a:p>
      </dgm:t>
    </dgm:pt>
    <dgm:pt modelId="{EEA1E32D-E42A-4ACA-B7E2-2EC02AB93E0F}" type="parTrans" cxnId="{C1098BC9-0798-4EF3-ADB0-320226AE3D52}">
      <dgm:prSet/>
      <dgm:spPr/>
      <dgm:t>
        <a:bodyPr/>
        <a:lstStyle/>
        <a:p>
          <a:endParaRPr lang="es-ES"/>
        </a:p>
      </dgm:t>
    </dgm:pt>
    <dgm:pt modelId="{C3C588BE-CD8C-4F79-8253-A8FCE6AACAE4}" type="sibTrans" cxnId="{C1098BC9-0798-4EF3-ADB0-320226AE3D52}">
      <dgm:prSet/>
      <dgm:spPr/>
      <dgm:t>
        <a:bodyPr/>
        <a:lstStyle/>
        <a:p>
          <a:endParaRPr lang="es-ES"/>
        </a:p>
      </dgm:t>
    </dgm:pt>
    <dgm:pt modelId="{7C12EFF3-7D1B-4B00-AFE1-00216D5FD27D}">
      <dgm:prSet phldrT="[Text]" custScaleX="88750" custScaleY="69167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/>
        </a:p>
      </dgm:t>
    </dgm:pt>
    <dgm:pt modelId="{7EC36D20-B2D3-463B-B03F-91315AA7EEFA}" type="parTrans" cxnId="{6345F1AB-2D50-4BD0-BCFD-5DCA4A53637C}">
      <dgm:prSet/>
      <dgm:spPr/>
      <dgm:t>
        <a:bodyPr/>
        <a:lstStyle/>
        <a:p>
          <a:endParaRPr lang="es-ES"/>
        </a:p>
      </dgm:t>
    </dgm:pt>
    <dgm:pt modelId="{E3F97048-6FB5-4D5D-8DA8-B6A6FD95FA3E}" type="sibTrans" cxnId="{6345F1AB-2D50-4BD0-BCFD-5DCA4A53637C}">
      <dgm:prSet/>
      <dgm:spPr/>
      <dgm:t>
        <a:bodyPr/>
        <a:lstStyle/>
        <a:p>
          <a:endParaRPr lang="es-ES"/>
        </a:p>
      </dgm:t>
    </dgm:pt>
    <dgm:pt modelId="{A1BC4FC3-88B4-4CCE-A109-205104EAEBB4}" type="pres">
      <dgm:prSet presAssocID="{C56EFD69-6EEE-48FD-80A5-0A9FABAB800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63B07F-EFB3-4C30-84F4-BE7B9432CEA9}" type="pres">
      <dgm:prSet presAssocID="{C56EFD69-6EEE-48FD-80A5-0A9FABAB8004}" presName="ellipse" presStyleLbl="trBgShp" presStyleIdx="0" presStyleCnt="1" custScaleX="126498"/>
      <dgm:spPr/>
    </dgm:pt>
    <dgm:pt modelId="{6F9A10C7-C2AB-4193-8E04-A358804C0E64}" type="pres">
      <dgm:prSet presAssocID="{C56EFD69-6EEE-48FD-80A5-0A9FABAB8004}" presName="arrow1" presStyleLbl="fgShp" presStyleIdx="0" presStyleCnt="1" custScaleY="171791" custLinFactNeighborX="750" custLinFactNeighborY="-28127"/>
      <dgm:spPr/>
    </dgm:pt>
    <dgm:pt modelId="{5D9714F8-13DE-4779-9D6C-1EB62AD2FF02}" type="pres">
      <dgm:prSet presAssocID="{C56EFD69-6EEE-48FD-80A5-0A9FABAB8004}" presName="rectangle" presStyleLbl="revTx" presStyleIdx="0" presStyleCnt="1" custScaleX="88750" custScaleY="691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0A82CB-662A-4D81-812B-E241A24466AB}" type="pres">
      <dgm:prSet presAssocID="{827782F1-3C73-49B5-A48E-2D0B4C2AE1A6}" presName="item1" presStyleLbl="node1" presStyleIdx="0" presStyleCnt="3" custScaleX="90415" custScaleY="33482" custLinFactY="-13913" custLinFactNeighborX="8260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B9C39C-7698-4B52-A254-0B1DE9ADA8D9}" type="pres">
      <dgm:prSet presAssocID="{DAF24AFF-D36D-40A4-9997-8D86E27A23E7}" presName="item2" presStyleLbl="node1" presStyleIdx="1" presStyleCnt="3" custScaleX="83478" custScaleY="37440" custLinFactNeighborX="59372" custLinFactNeighborY="-591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F344E2-5190-4805-962C-C8C0680D6D71}" type="pres">
      <dgm:prSet presAssocID="{8687F17C-D18B-41E5-BBC6-80E4E96501CA}" presName="item3" presStyleLbl="node1" presStyleIdx="2" presStyleCnt="3" custScaleX="82222" custScaleY="42317" custLinFactX="-37391" custLinFactNeighborX="-100000" custLinFactNeighborY="-147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70A-94D0-4C2E-9885-A4ED9B7B0251}" type="pres">
      <dgm:prSet presAssocID="{C56EFD69-6EEE-48FD-80A5-0A9FABAB8004}" presName="funnel" presStyleLbl="trAlignAcc1" presStyleIdx="0" presStyleCnt="1"/>
      <dgm:spPr/>
      <dgm:t>
        <a:bodyPr/>
        <a:lstStyle/>
        <a:p>
          <a:endParaRPr lang="es-ES"/>
        </a:p>
      </dgm:t>
    </dgm:pt>
  </dgm:ptLst>
  <dgm:cxnLst>
    <dgm:cxn modelId="{6345F1AB-2D50-4BD0-BCFD-5DCA4A53637C}" srcId="{C56EFD69-6EEE-48FD-80A5-0A9FABAB8004}" destId="{7C12EFF3-7D1B-4B00-AFE1-00216D5FD27D}" srcOrd="5" destOrd="0" parTransId="{7EC36D20-B2D3-463B-B03F-91315AA7EEFA}" sibTransId="{E3F97048-6FB5-4D5D-8DA8-B6A6FD95FA3E}"/>
    <dgm:cxn modelId="{21F48E2B-5B77-4A5A-8F52-0CB6690B3DAC}" srcId="{C56EFD69-6EEE-48FD-80A5-0A9FABAB8004}" destId="{8687F17C-D18B-41E5-BBC6-80E4E96501CA}" srcOrd="3" destOrd="0" parTransId="{FF74B3DC-36E9-4969-A7A5-C6B5A1868253}" sibTransId="{E6241A54-5B18-49B6-B2A5-022E473934A7}"/>
    <dgm:cxn modelId="{E1522208-8521-49F1-9AF8-34B806E4FE74}" type="presOf" srcId="{CCB8550B-CB6C-4629-8C86-1FB49E00B3FB}" destId="{E5F344E2-5190-4805-962C-C8C0680D6D71}" srcOrd="0" destOrd="0" presId="urn:microsoft.com/office/officeart/2005/8/layout/funnel1"/>
    <dgm:cxn modelId="{25D9DC8A-2262-437E-9E60-AD9BD131F3C2}" type="presOf" srcId="{DAF24AFF-D36D-40A4-9997-8D86E27A23E7}" destId="{380A82CB-662A-4D81-812B-E241A24466AB}" srcOrd="0" destOrd="0" presId="urn:microsoft.com/office/officeart/2005/8/layout/funnel1"/>
    <dgm:cxn modelId="{FD8697BD-601C-4340-8765-9CDE8A39607F}" srcId="{C56EFD69-6EEE-48FD-80A5-0A9FABAB8004}" destId="{827782F1-3C73-49B5-A48E-2D0B4C2AE1A6}" srcOrd="1" destOrd="0" parTransId="{97816084-7958-4E5A-92E3-CE85ADB8572D}" sibTransId="{252D1098-7C6D-4BF3-A071-487E62090A0F}"/>
    <dgm:cxn modelId="{45D058CB-D2E9-4E7F-81A2-7A8774866B5C}" srcId="{C56EFD69-6EEE-48FD-80A5-0A9FABAB8004}" destId="{DAF24AFF-D36D-40A4-9997-8D86E27A23E7}" srcOrd="2" destOrd="0" parTransId="{CE0AF065-7C00-4C43-94F7-F57D9B71596B}" sibTransId="{CEA6EFE4-49E4-4225-995D-14A09F9D6D25}"/>
    <dgm:cxn modelId="{223A17EF-5EBE-4A48-A223-8F0084722B12}" type="presOf" srcId="{827782F1-3C73-49B5-A48E-2D0B4C2AE1A6}" destId="{92B9C39C-7698-4B52-A254-0B1DE9ADA8D9}" srcOrd="0" destOrd="0" presId="urn:microsoft.com/office/officeart/2005/8/layout/funnel1"/>
    <dgm:cxn modelId="{2E066E51-C4A5-41BB-A300-EB68488FB4CC}" srcId="{C56EFD69-6EEE-48FD-80A5-0A9FABAB8004}" destId="{CCB8550B-CB6C-4629-8C86-1FB49E00B3FB}" srcOrd="0" destOrd="0" parTransId="{4609EFE2-0657-4FAB-BA90-1256ED2AF4E5}" sibTransId="{37A74444-1FBB-454E-A1A7-076679EAB824}"/>
    <dgm:cxn modelId="{C1098BC9-0798-4EF3-ADB0-320226AE3D52}" srcId="{C56EFD69-6EEE-48FD-80A5-0A9FABAB8004}" destId="{32C25B56-1658-4C42-A899-BF512BFA0ACD}" srcOrd="4" destOrd="0" parTransId="{EEA1E32D-E42A-4ACA-B7E2-2EC02AB93E0F}" sibTransId="{C3C588BE-CD8C-4F79-8253-A8FCE6AACAE4}"/>
    <dgm:cxn modelId="{57F5D733-07A1-4D2D-9688-84E14C6BCC5A}" type="presOf" srcId="{C56EFD69-6EEE-48FD-80A5-0A9FABAB8004}" destId="{A1BC4FC3-88B4-4CCE-A109-205104EAEBB4}" srcOrd="0" destOrd="0" presId="urn:microsoft.com/office/officeart/2005/8/layout/funnel1"/>
    <dgm:cxn modelId="{AF1AAB44-6B52-4A53-815B-D423AB7B10CA}" type="presOf" srcId="{8687F17C-D18B-41E5-BBC6-80E4E96501CA}" destId="{5D9714F8-13DE-4779-9D6C-1EB62AD2FF02}" srcOrd="0" destOrd="0" presId="urn:microsoft.com/office/officeart/2005/8/layout/funnel1"/>
    <dgm:cxn modelId="{E4D1D338-69D8-4BC1-BBB1-763E799F0336}" type="presParOf" srcId="{A1BC4FC3-88B4-4CCE-A109-205104EAEBB4}" destId="{5163B07F-EFB3-4C30-84F4-BE7B9432CEA9}" srcOrd="0" destOrd="0" presId="urn:microsoft.com/office/officeart/2005/8/layout/funnel1"/>
    <dgm:cxn modelId="{B0060510-3C41-4A14-B229-6AE8AD17E266}" type="presParOf" srcId="{A1BC4FC3-88B4-4CCE-A109-205104EAEBB4}" destId="{6F9A10C7-C2AB-4193-8E04-A358804C0E64}" srcOrd="1" destOrd="0" presId="urn:microsoft.com/office/officeart/2005/8/layout/funnel1"/>
    <dgm:cxn modelId="{46D954B7-5B23-407D-BF96-A6E03C862200}" type="presParOf" srcId="{A1BC4FC3-88B4-4CCE-A109-205104EAEBB4}" destId="{5D9714F8-13DE-4779-9D6C-1EB62AD2FF02}" srcOrd="2" destOrd="0" presId="urn:microsoft.com/office/officeart/2005/8/layout/funnel1"/>
    <dgm:cxn modelId="{327B6215-A637-4204-83C1-162E5C474C53}" type="presParOf" srcId="{A1BC4FC3-88B4-4CCE-A109-205104EAEBB4}" destId="{380A82CB-662A-4D81-812B-E241A24466AB}" srcOrd="3" destOrd="0" presId="urn:microsoft.com/office/officeart/2005/8/layout/funnel1"/>
    <dgm:cxn modelId="{EA4868F8-24D9-426E-878F-044970A46703}" type="presParOf" srcId="{A1BC4FC3-88B4-4CCE-A109-205104EAEBB4}" destId="{92B9C39C-7698-4B52-A254-0B1DE9ADA8D9}" srcOrd="4" destOrd="0" presId="urn:microsoft.com/office/officeart/2005/8/layout/funnel1"/>
    <dgm:cxn modelId="{C3C5B9DC-0340-4FF7-B703-A9BB53536D13}" type="presParOf" srcId="{A1BC4FC3-88B4-4CCE-A109-205104EAEBB4}" destId="{E5F344E2-5190-4805-962C-C8C0680D6D71}" srcOrd="5" destOrd="0" presId="urn:microsoft.com/office/officeart/2005/8/layout/funnel1"/>
    <dgm:cxn modelId="{E2E0BB20-DC07-42E0-83F3-7DB1E4001A52}" type="presParOf" srcId="{A1BC4FC3-88B4-4CCE-A109-205104EAEBB4}" destId="{7B80970A-94D0-4C2E-9885-A4ED9B7B025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3B07F-EFB3-4C30-84F4-BE7B9432CEA9}">
      <dsp:nvSpPr>
        <dsp:cNvPr id="0" name=""/>
        <dsp:cNvSpPr/>
      </dsp:nvSpPr>
      <dsp:spPr>
        <a:xfrm>
          <a:off x="493213" y="398081"/>
          <a:ext cx="4372028" cy="1200293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A10C7-C2AB-4193-8E04-A358804C0E64}">
      <dsp:nvSpPr>
        <dsp:cNvPr id="0" name=""/>
        <dsp:cNvSpPr/>
      </dsp:nvSpPr>
      <dsp:spPr>
        <a:xfrm>
          <a:off x="2507756" y="3001547"/>
          <a:ext cx="669806" cy="736427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714F8-13DE-4779-9D6C-1EB62AD2FF02}">
      <dsp:nvSpPr>
        <dsp:cNvPr id="0" name=""/>
        <dsp:cNvSpPr/>
      </dsp:nvSpPr>
      <dsp:spPr>
        <a:xfrm>
          <a:off x="1456846" y="3727569"/>
          <a:ext cx="2853377" cy="555942"/>
        </a:xfrm>
        <a:prstGeom prst="rect">
          <a:avLst/>
        </a:prstGeom>
        <a:solidFill>
          <a:schemeClr val="accent4">
            <a:tint val="50000"/>
          </a:schemeClr>
        </a:solidFill>
        <a:ln w="10000" cap="flat" cmpd="sng" algn="ctr">
          <a:solidFill>
            <a:schemeClr val="accent4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rgbClr val="000000"/>
              </a:solidFill>
            </a:rPr>
            <a:t>FORMULACIÓN </a:t>
          </a:r>
          <a:r>
            <a:rPr lang="es-EC" sz="1800" b="1" kern="1200" dirty="0">
              <a:solidFill>
                <a:srgbClr val="000000"/>
              </a:solidFill>
            </a:rPr>
            <a:t>DEL PROBLEMA</a:t>
          </a:r>
        </a:p>
      </dsp:txBody>
      <dsp:txXfrm>
        <a:off x="1456846" y="3727569"/>
        <a:ext cx="2853377" cy="555942"/>
      </dsp:txXfrm>
    </dsp:sp>
    <dsp:sp modelId="{380A82CB-662A-4D81-812B-E241A24466AB}">
      <dsp:nvSpPr>
        <dsp:cNvPr id="0" name=""/>
        <dsp:cNvSpPr/>
      </dsp:nvSpPr>
      <dsp:spPr>
        <a:xfrm>
          <a:off x="3387504" y="718670"/>
          <a:ext cx="1090090" cy="4036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/>
            <a:t>FÓRMULAS</a:t>
          </a:r>
        </a:p>
      </dsp:txBody>
      <dsp:txXfrm>
        <a:off x="3547144" y="777787"/>
        <a:ext cx="770810" cy="285442"/>
      </dsp:txXfrm>
    </dsp:sp>
    <dsp:sp modelId="{92B9C39C-7698-4B52-A254-0B1DE9ADA8D9}">
      <dsp:nvSpPr>
        <dsp:cNvPr id="0" name=""/>
        <dsp:cNvSpPr/>
      </dsp:nvSpPr>
      <dsp:spPr>
        <a:xfrm>
          <a:off x="2176148" y="0"/>
          <a:ext cx="1006454" cy="451396"/>
        </a:xfrm>
        <a:prstGeom prst="ellipse">
          <a:avLst/>
        </a:prstGeom>
        <a:solidFill>
          <a:schemeClr val="accent4">
            <a:hueOff val="3742489"/>
            <a:satOff val="-20694"/>
            <a:lumOff val="-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/>
            <a:t>VARIABLES</a:t>
          </a:r>
        </a:p>
      </dsp:txBody>
      <dsp:txXfrm>
        <a:off x="2323540" y="66105"/>
        <a:ext cx="711670" cy="319186"/>
      </dsp:txXfrm>
    </dsp:sp>
    <dsp:sp modelId="{E5F344E2-5190-4805-962C-C8C0680D6D71}">
      <dsp:nvSpPr>
        <dsp:cNvPr id="0" name=""/>
        <dsp:cNvSpPr/>
      </dsp:nvSpPr>
      <dsp:spPr>
        <a:xfrm>
          <a:off x="1028129" y="664566"/>
          <a:ext cx="991311" cy="510195"/>
        </a:xfrm>
        <a:prstGeom prst="ellipse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/>
            <a:t>DATOS</a:t>
          </a:r>
        </a:p>
      </dsp:txBody>
      <dsp:txXfrm>
        <a:off x="1173303" y="739282"/>
        <a:ext cx="700963" cy="360763"/>
      </dsp:txXfrm>
    </dsp:sp>
    <dsp:sp modelId="{7B80970A-94D0-4C2E-9885-A4ED9B7B0251}">
      <dsp:nvSpPr>
        <dsp:cNvPr id="0" name=""/>
        <dsp:cNvSpPr/>
      </dsp:nvSpPr>
      <dsp:spPr>
        <a:xfrm>
          <a:off x="962876" y="0"/>
          <a:ext cx="3750918" cy="300073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22A46-5585-5643-81B8-9E4326CEBC26}">
      <dsp:nvSpPr>
        <dsp:cNvPr id="0" name=""/>
        <dsp:cNvSpPr/>
      </dsp:nvSpPr>
      <dsp:spPr>
        <a:xfrm flipH="1">
          <a:off x="10852321" y="0"/>
          <a:ext cx="45720" cy="389292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2ECBE-1823-EE46-9F19-033584373459}">
      <dsp:nvSpPr>
        <dsp:cNvPr id="0" name=""/>
        <dsp:cNvSpPr/>
      </dsp:nvSpPr>
      <dsp:spPr>
        <a:xfrm>
          <a:off x="174523" y="580022"/>
          <a:ext cx="3001322" cy="16647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D7818C-3F0A-5C44-9201-76C425A98929}">
      <dsp:nvSpPr>
        <dsp:cNvPr id="0" name=""/>
        <dsp:cNvSpPr/>
      </dsp:nvSpPr>
      <dsp:spPr>
        <a:xfrm>
          <a:off x="49744" y="2204379"/>
          <a:ext cx="3020023" cy="195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0000"/>
              </a:solidFill>
            </a:rPr>
            <a:t>- Razonamiento Verbal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0000"/>
              </a:solidFill>
            </a:rPr>
            <a:t>- Narrativas-Históricas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0000"/>
              </a:solidFill>
            </a:rPr>
            <a:t>- Filosofía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0000"/>
              </a:solidFill>
            </a:rPr>
            <a:t>- Hipótesis</a:t>
          </a:r>
          <a:endParaRPr lang="es-ES" sz="2400" kern="1200" dirty="0">
            <a:solidFill>
              <a:srgbClr val="000000"/>
            </a:solidFill>
          </a:endParaRPr>
        </a:p>
      </dsp:txBody>
      <dsp:txXfrm>
        <a:off x="49744" y="2204379"/>
        <a:ext cx="3020023" cy="1954354"/>
      </dsp:txXfrm>
    </dsp:sp>
    <dsp:sp modelId="{3C2F08D2-30B0-8A4F-A078-EC7C4679CAF9}">
      <dsp:nvSpPr>
        <dsp:cNvPr id="0" name=""/>
        <dsp:cNvSpPr/>
      </dsp:nvSpPr>
      <dsp:spPr>
        <a:xfrm>
          <a:off x="174371" y="25557"/>
          <a:ext cx="3019120" cy="4265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bg1"/>
              </a:solidFill>
            </a:rPr>
            <a:t>Fase Individual</a:t>
          </a:r>
          <a:endParaRPr lang="es-ES" sz="2400" kern="1200" dirty="0">
            <a:solidFill>
              <a:schemeClr val="bg1"/>
            </a:solidFill>
          </a:endParaRPr>
        </a:p>
      </dsp:txBody>
      <dsp:txXfrm>
        <a:off x="174371" y="25557"/>
        <a:ext cx="3019120" cy="426507"/>
      </dsp:txXfrm>
    </dsp:sp>
    <dsp:sp modelId="{74C6A59D-14DC-9248-BA1E-D10C78E83295}">
      <dsp:nvSpPr>
        <dsp:cNvPr id="0" name=""/>
        <dsp:cNvSpPr/>
      </dsp:nvSpPr>
      <dsp:spPr>
        <a:xfrm>
          <a:off x="3456541" y="0"/>
          <a:ext cx="60654" cy="397965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F477D-1B5F-2B43-B154-303583B196B5}">
      <dsp:nvSpPr>
        <dsp:cNvPr id="0" name=""/>
        <dsp:cNvSpPr/>
      </dsp:nvSpPr>
      <dsp:spPr>
        <a:xfrm>
          <a:off x="3858633" y="528145"/>
          <a:ext cx="2764498" cy="167237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8A48AC-126C-EC43-9080-930F98F5EDD3}">
      <dsp:nvSpPr>
        <dsp:cNvPr id="0" name=""/>
        <dsp:cNvSpPr/>
      </dsp:nvSpPr>
      <dsp:spPr>
        <a:xfrm>
          <a:off x="3590724" y="2215422"/>
          <a:ext cx="3300316" cy="195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chemeClr val="bg1"/>
              </a:solidFill>
            </a:rPr>
            <a:t>Actividades de Discusión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chemeClr val="bg1"/>
              </a:solidFill>
            </a:rPr>
            <a:t>Reconocimiento de Funciones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chemeClr val="bg1"/>
              </a:solidFill>
            </a:rPr>
            <a:t>Generación de Datos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3590724" y="2215422"/>
        <a:ext cx="3300316" cy="1954354"/>
      </dsp:txXfrm>
    </dsp:sp>
    <dsp:sp modelId="{6F794138-9980-4945-BF27-5818A7939A85}">
      <dsp:nvSpPr>
        <dsp:cNvPr id="0" name=""/>
        <dsp:cNvSpPr/>
      </dsp:nvSpPr>
      <dsp:spPr>
        <a:xfrm>
          <a:off x="3824648" y="7346"/>
          <a:ext cx="2734331" cy="448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0000"/>
              </a:solidFill>
            </a:rPr>
            <a:t>Fase Colaborativa</a:t>
          </a:r>
          <a:endParaRPr lang="es-ES" sz="2400" kern="1200" dirty="0">
            <a:solidFill>
              <a:srgbClr val="000000"/>
            </a:solidFill>
          </a:endParaRPr>
        </a:p>
      </dsp:txBody>
      <dsp:txXfrm>
        <a:off x="3824648" y="7346"/>
        <a:ext cx="2734331" cy="448593"/>
      </dsp:txXfrm>
    </dsp:sp>
    <dsp:sp modelId="{F092B03B-D85E-234F-927E-B86F0351C972}">
      <dsp:nvSpPr>
        <dsp:cNvPr id="0" name=""/>
        <dsp:cNvSpPr/>
      </dsp:nvSpPr>
      <dsp:spPr>
        <a:xfrm flipV="1">
          <a:off x="7319857" y="0"/>
          <a:ext cx="45719" cy="420703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D4FC1-EB7E-E646-89A0-7785A483B014}">
      <dsp:nvSpPr>
        <dsp:cNvPr id="0" name=""/>
        <dsp:cNvSpPr/>
      </dsp:nvSpPr>
      <dsp:spPr>
        <a:xfrm>
          <a:off x="7711986" y="632514"/>
          <a:ext cx="2884939" cy="158644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B9835F-7B42-AC41-8777-9A0882FE5F49}">
      <dsp:nvSpPr>
        <dsp:cNvPr id="0" name=""/>
        <dsp:cNvSpPr/>
      </dsp:nvSpPr>
      <dsp:spPr>
        <a:xfrm>
          <a:off x="7411997" y="2276828"/>
          <a:ext cx="3484917" cy="195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rgbClr val="000000"/>
              </a:solidFill>
            </a:rPr>
            <a:t>Análisis de Parámetros en Familias de Funciones.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rgbClr val="000000"/>
              </a:solidFill>
            </a:rPr>
            <a:t>Relaciones Institucionales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rgbClr val="000000"/>
              </a:solidFill>
            </a:rPr>
            <a:t>Validación Tecnológica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rgbClr val="000000"/>
              </a:solidFill>
            </a:rPr>
            <a:t>Concreción del Conocimiento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7411997" y="2276828"/>
        <a:ext cx="3484917" cy="1954354"/>
      </dsp:txXfrm>
    </dsp:sp>
    <dsp:sp modelId="{81F11411-0AD8-664D-A2D0-6860A154F0CB}">
      <dsp:nvSpPr>
        <dsp:cNvPr id="0" name=""/>
        <dsp:cNvSpPr/>
      </dsp:nvSpPr>
      <dsp:spPr>
        <a:xfrm>
          <a:off x="7678844" y="-47287"/>
          <a:ext cx="2912177" cy="5714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000000"/>
              </a:solidFill>
            </a:rPr>
            <a:t>Formalización del Conocimiento</a:t>
          </a:r>
          <a:endParaRPr lang="es-ES" sz="2000" kern="1200" dirty="0">
            <a:solidFill>
              <a:srgbClr val="000000"/>
            </a:solidFill>
          </a:endParaRPr>
        </a:p>
      </dsp:txBody>
      <dsp:txXfrm>
        <a:off x="7678844" y="-47287"/>
        <a:ext cx="2912177" cy="571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3B07F-EFB3-4C30-84F4-BE7B9432CEA9}">
      <dsp:nvSpPr>
        <dsp:cNvPr id="0" name=""/>
        <dsp:cNvSpPr/>
      </dsp:nvSpPr>
      <dsp:spPr>
        <a:xfrm>
          <a:off x="1300777" y="298449"/>
          <a:ext cx="5526444" cy="1517226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A10C7-C2AB-4193-8E04-A358804C0E64}">
      <dsp:nvSpPr>
        <dsp:cNvPr id="0" name=""/>
        <dsp:cNvSpPr/>
      </dsp:nvSpPr>
      <dsp:spPr>
        <a:xfrm>
          <a:off x="3653789" y="3666706"/>
          <a:ext cx="846666" cy="930878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714F8-13DE-4779-9D6C-1EB62AD2FF02}">
      <dsp:nvSpPr>
        <dsp:cNvPr id="0" name=""/>
        <dsp:cNvSpPr/>
      </dsp:nvSpPr>
      <dsp:spPr>
        <a:xfrm>
          <a:off x="2267373" y="4603747"/>
          <a:ext cx="3606800" cy="702736"/>
        </a:xfrm>
        <a:prstGeom prst="rect">
          <a:avLst/>
        </a:prstGeom>
        <a:solidFill>
          <a:schemeClr val="accent4">
            <a:tint val="50000"/>
          </a:schemeClr>
        </a:solidFill>
        <a:ln w="10000" cap="flat" cmpd="sng" algn="ctr">
          <a:solidFill>
            <a:schemeClr val="accent4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FORMULACIÓN </a:t>
          </a:r>
          <a:r>
            <a:rPr lang="es-EC" sz="1800" kern="1200" dirty="0"/>
            <a:t>DEL PROBLEMA</a:t>
          </a:r>
        </a:p>
      </dsp:txBody>
      <dsp:txXfrm>
        <a:off x="2267373" y="4603747"/>
        <a:ext cx="3606800" cy="702736"/>
      </dsp:txXfrm>
    </dsp:sp>
    <dsp:sp modelId="{380A82CB-662A-4D81-812B-E241A24466AB}">
      <dsp:nvSpPr>
        <dsp:cNvPr id="0" name=""/>
        <dsp:cNvSpPr/>
      </dsp:nvSpPr>
      <dsp:spPr>
        <a:xfrm>
          <a:off x="4799945" y="703687"/>
          <a:ext cx="1377924" cy="51026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FÓRMULAS</a:t>
          </a:r>
        </a:p>
      </dsp:txBody>
      <dsp:txXfrm>
        <a:off x="5001737" y="778414"/>
        <a:ext cx="974340" cy="360811"/>
      </dsp:txXfrm>
    </dsp:sp>
    <dsp:sp modelId="{92B9C39C-7698-4B52-A254-0B1DE9ADA8D9}">
      <dsp:nvSpPr>
        <dsp:cNvPr id="0" name=""/>
        <dsp:cNvSpPr/>
      </dsp:nvSpPr>
      <dsp:spPr>
        <a:xfrm>
          <a:off x="3408166" y="365081"/>
          <a:ext cx="1272204" cy="570585"/>
        </a:xfrm>
        <a:prstGeom prst="ellipse">
          <a:avLst/>
        </a:prstGeom>
        <a:solidFill>
          <a:schemeClr val="accent4">
            <a:hueOff val="3742489"/>
            <a:satOff val="-20694"/>
            <a:lumOff val="-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VARIABLES</a:t>
          </a:r>
        </a:p>
      </dsp:txBody>
      <dsp:txXfrm>
        <a:off x="3594476" y="448641"/>
        <a:ext cx="899584" cy="403465"/>
      </dsp:txXfrm>
    </dsp:sp>
    <dsp:sp modelId="{E5F344E2-5190-4805-962C-C8C0680D6D71}">
      <dsp:nvSpPr>
        <dsp:cNvPr id="0" name=""/>
        <dsp:cNvSpPr/>
      </dsp:nvSpPr>
      <dsp:spPr>
        <a:xfrm>
          <a:off x="1976936" y="635298"/>
          <a:ext cx="1253063" cy="644911"/>
        </a:xfrm>
        <a:prstGeom prst="ellipse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DATOS</a:t>
          </a:r>
        </a:p>
      </dsp:txBody>
      <dsp:txXfrm>
        <a:off x="2160443" y="729743"/>
        <a:ext cx="886049" cy="456021"/>
      </dsp:txXfrm>
    </dsp:sp>
    <dsp:sp modelId="{7B80970A-94D0-4C2E-9885-A4ED9B7B0251}">
      <dsp:nvSpPr>
        <dsp:cNvPr id="0" name=""/>
        <dsp:cNvSpPr/>
      </dsp:nvSpPr>
      <dsp:spPr>
        <a:xfrm>
          <a:off x="1700106" y="112182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ángulo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ángulo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_tradnl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Marcador de fecha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17" name="Marcador de pie de página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Marcador de número de diapositiva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ángulo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7" name="Rectángulo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2A54C80-263E-416B-A8E0-580EDEADCBDC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2" name="Marcador de pie de página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8" name="Rectángulo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ángulo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1" name="Rectángulo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_tradnl" smtClean="0"/>
              <a:t>Arrastre la imagen al marcador de posición o haga clic en el icono para agregar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69000">
              <a:schemeClr val="bg2"/>
            </a:gs>
            <a:gs pos="99000">
              <a:schemeClr val="bg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ítulo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3" name="Marcador de texto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  <a:p>
            <a:pPr lvl="4" eaLnBrk="1" latinLnBrk="0" hangingPunct="1"/>
            <a:r>
              <a:rPr kumimoji="0" lang="es-ES_tradnl" smtClean="0"/>
              <a:t>Quinto nivel</a:t>
            </a:r>
            <a:endParaRPr kumimoji="0" lang="en-US"/>
          </a:p>
        </p:txBody>
      </p:sp>
      <p:sp>
        <p:nvSpPr>
          <p:cNvPr id="14" name="Marcador de fecha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ángulo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Marcador de número de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3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7931" y="2452585"/>
            <a:ext cx="8767860" cy="138816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C" sz="4400" dirty="0" smtClean="0">
                <a:solidFill>
                  <a:schemeClr val="tx1"/>
                </a:solidFill>
              </a:rPr>
              <a:t>Diseño de un libro iterativo multimedia, desde el principio de exhaución hasta el concepto de sucesión</a:t>
            </a:r>
            <a:endParaRPr lang="es-ES" sz="4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805729" y="4140380"/>
            <a:ext cx="6572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25 NOVIEMBRE 2020</a:t>
            </a:r>
          </a:p>
          <a:p>
            <a:pPr algn="ctr"/>
            <a:r>
              <a:rPr lang="es-ES" sz="2800" dirty="0" smtClean="0"/>
              <a:t>CIUDAD SANGOLQUI</a:t>
            </a:r>
            <a:endParaRPr lang="es-ES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 smtClean="0">
                <a:solidFill>
                  <a:schemeClr val="bg1"/>
                </a:solidFill>
              </a:rPr>
              <a:t>DEFENSA TESIS</a:t>
            </a:r>
            <a:endParaRPr lang="es-ES" sz="2000" i="1" u="sng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8603" cy="209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9533" y="674558"/>
            <a:ext cx="11247091" cy="442308"/>
          </a:xfrm>
        </p:spPr>
        <p:txBody>
          <a:bodyPr>
            <a:noAutofit/>
          </a:bodyPr>
          <a:lstStyle/>
          <a:p>
            <a:pPr algn="ctr"/>
            <a:r>
              <a:rPr lang="es-EC" sz="2800" dirty="0">
                <a:solidFill>
                  <a:schemeClr val="tx1"/>
                </a:solidFill>
              </a:rPr>
              <a:t>Diseño de un libro iterativo multimedia, desde el principio de exhaución hasta el concepto de </a:t>
            </a:r>
            <a:r>
              <a:rPr lang="es-EC" sz="2800" dirty="0" smtClean="0">
                <a:solidFill>
                  <a:schemeClr val="tx1"/>
                </a:solidFill>
              </a:rPr>
              <a:t>sucesión</a:t>
            </a:r>
          </a:p>
          <a:p>
            <a:r>
              <a:rPr lang="es-EC" sz="2800" dirty="0" smtClean="0">
                <a:solidFill>
                  <a:schemeClr val="bg1"/>
                </a:solidFill>
              </a:rPr>
              <a:t>Fundamento Metodológico: 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4839" y="1676737"/>
            <a:ext cx="440702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0000"/>
                </a:solidFill>
              </a:rPr>
              <a:t>Constructivismo social </a:t>
            </a:r>
            <a:r>
              <a:rPr lang="es-ES" sz="2400" dirty="0" smtClean="0">
                <a:solidFill>
                  <a:srgbClr val="000000"/>
                </a:solidFill>
              </a:rPr>
              <a:t>ACODESA </a:t>
            </a:r>
          </a:p>
          <a:p>
            <a:endParaRPr lang="es-ES" sz="2400" dirty="0">
              <a:solidFill>
                <a:srgbClr val="000000"/>
              </a:solidFill>
            </a:endParaRPr>
          </a:p>
          <a:p>
            <a:r>
              <a:rPr lang="es-ES" sz="2400" dirty="0" smtClean="0">
                <a:solidFill>
                  <a:srgbClr val="000000"/>
                </a:solidFill>
              </a:rPr>
              <a:t>Aprendizaje </a:t>
            </a:r>
            <a:r>
              <a:rPr lang="es-ES" sz="2400" dirty="0">
                <a:solidFill>
                  <a:srgbClr val="000000"/>
                </a:solidFill>
              </a:rPr>
              <a:t>en colaboración, debate científico y auto-</a:t>
            </a:r>
            <a:r>
              <a:rPr lang="es-ES" sz="2400" dirty="0" smtClean="0">
                <a:solidFill>
                  <a:srgbClr val="000000"/>
                </a:solidFill>
              </a:rPr>
              <a:t>reflexión. </a:t>
            </a:r>
            <a:endParaRPr lang="es-ES" sz="2400" dirty="0">
              <a:solidFill>
                <a:srgbClr val="000000"/>
              </a:solidFill>
            </a:endParaRPr>
          </a:p>
          <a:p>
            <a:endParaRPr lang="es-ES" sz="240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0000"/>
                </a:solidFill>
              </a:rPr>
              <a:t>Primera Etapa: </a:t>
            </a:r>
            <a:r>
              <a:rPr lang="es-ES" sz="2400" dirty="0" smtClean="0">
                <a:solidFill>
                  <a:srgbClr val="000000"/>
                </a:solidFill>
              </a:rPr>
              <a:t>Trabajo </a:t>
            </a:r>
            <a:r>
              <a:rPr lang="es-ES" sz="2400" dirty="0">
                <a:solidFill>
                  <a:srgbClr val="000000"/>
                </a:solidFill>
              </a:rPr>
              <a:t>individual.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0000"/>
                </a:solidFill>
              </a:rPr>
              <a:t>Segunda Etapa: </a:t>
            </a:r>
            <a:r>
              <a:rPr lang="es-ES" sz="2400" dirty="0" smtClean="0">
                <a:solidFill>
                  <a:srgbClr val="000000"/>
                </a:solidFill>
              </a:rPr>
              <a:t>Trabajo </a:t>
            </a:r>
            <a:r>
              <a:rPr lang="es-ES" sz="2400" dirty="0">
                <a:solidFill>
                  <a:srgbClr val="000000"/>
                </a:solidFill>
              </a:rPr>
              <a:t>grupal.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0000"/>
                </a:solidFill>
              </a:rPr>
              <a:t>Tercera Etapa: </a:t>
            </a:r>
            <a:r>
              <a:rPr lang="es-ES" sz="2400" dirty="0" smtClean="0">
                <a:solidFill>
                  <a:srgbClr val="000000"/>
                </a:solidFill>
              </a:rPr>
              <a:t>Asegura </a:t>
            </a:r>
            <a:r>
              <a:rPr lang="es-ES" sz="2400" dirty="0">
                <a:solidFill>
                  <a:srgbClr val="000000"/>
                </a:solidFill>
              </a:rPr>
              <a:t>el saber</a:t>
            </a:r>
            <a:r>
              <a:rPr lang="es-ES" sz="2400" dirty="0" smtClean="0">
                <a:solidFill>
                  <a:srgbClr val="000000"/>
                </a:solidFill>
              </a:rPr>
              <a:t>.</a:t>
            </a:r>
            <a:endParaRPr lang="es-EC" sz="2400" dirty="0">
              <a:solidFill>
                <a:srgbClr val="0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>
                <a:solidFill>
                  <a:schemeClr val="bg1"/>
                </a:solidFill>
              </a:rPr>
              <a:t>DEFENSA TESIS</a:t>
            </a:r>
          </a:p>
        </p:txBody>
      </p:sp>
      <p:pic>
        <p:nvPicPr>
          <p:cNvPr id="11" name="Picture 2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86" y="1116866"/>
            <a:ext cx="5937239" cy="4375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4544740" y="5523150"/>
            <a:ext cx="6641142" cy="36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Tomado de </a:t>
            </a:r>
            <a:r>
              <a:rPr lang="es-ES" dirty="0" err="1"/>
              <a:t>https</a:t>
            </a:r>
            <a:r>
              <a:rPr lang="es-ES" dirty="0"/>
              <a:t>://</a:t>
            </a:r>
            <a:r>
              <a:rPr lang="es-ES" dirty="0" err="1"/>
              <a:t>repensarlasmatemáticas.files.wordpress.com</a:t>
            </a:r>
            <a:r>
              <a:rPr lang="es-ES" dirty="0"/>
              <a:t>/2013</a:t>
            </a:r>
          </a:p>
        </p:txBody>
      </p:sp>
    </p:spTree>
    <p:extLst>
      <p:ext uri="{BB962C8B-B14F-4D97-AF65-F5344CB8AC3E}">
        <p14:creationId xmlns:p14="http://schemas.microsoft.com/office/powerpoint/2010/main" val="19223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9533" y="688233"/>
            <a:ext cx="11247091" cy="596920"/>
          </a:xfrm>
        </p:spPr>
        <p:txBody>
          <a:bodyPr>
            <a:noAutofit/>
          </a:bodyPr>
          <a:lstStyle/>
          <a:p>
            <a:pPr algn="ctr"/>
            <a:r>
              <a:rPr lang="es-EC" sz="2800" dirty="0">
                <a:solidFill>
                  <a:schemeClr val="tx1"/>
                </a:solidFill>
              </a:rPr>
              <a:t>Diseño de un libro iterativo multimedia, desde el principio de exhaución hasta el concepto de sucesión</a:t>
            </a:r>
            <a:endParaRPr lang="es-ES" sz="2400" dirty="0"/>
          </a:p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”</a:t>
            </a:r>
          </a:p>
          <a:p>
            <a:r>
              <a:rPr lang="es-EC" sz="2800" dirty="0" smtClean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>
                <a:solidFill>
                  <a:schemeClr val="bg1"/>
                </a:solidFill>
              </a:rPr>
              <a:t>DEFENSA TESIS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535323" y="5523150"/>
            <a:ext cx="2650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Fuente: Elaboración Propia</a:t>
            </a:r>
            <a:endParaRPr lang="es-ES" dirty="0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000202907"/>
              </p:ext>
            </p:extLst>
          </p:nvPr>
        </p:nvGraphicFramePr>
        <p:xfrm>
          <a:off x="177205" y="1107618"/>
          <a:ext cx="10898042" cy="4396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27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2545" y="464695"/>
            <a:ext cx="11181284" cy="1019331"/>
          </a:xfrm>
        </p:spPr>
        <p:txBody>
          <a:bodyPr>
            <a:noAutofit/>
          </a:bodyPr>
          <a:lstStyle/>
          <a:p>
            <a:pPr algn="ctr"/>
            <a:r>
              <a:rPr lang="es-EC" sz="2800" dirty="0">
                <a:solidFill>
                  <a:schemeClr val="tx1"/>
                </a:solidFill>
              </a:rPr>
              <a:t>Diseño de un libro iterativo multimedia, desde el principio de exhaución hasta el concepto de sucesión</a:t>
            </a:r>
            <a:endParaRPr lang="es-ES" sz="2400" dirty="0"/>
          </a:p>
          <a:p>
            <a:pPr algn="ctr"/>
            <a:endParaRPr lang="es-EC" sz="2800" dirty="0" smtClean="0">
              <a:solidFill>
                <a:schemeClr val="tx1"/>
              </a:solidFill>
            </a:endParaRPr>
          </a:p>
          <a:p>
            <a:r>
              <a:rPr lang="es-EC" sz="2800" dirty="0" smtClean="0">
                <a:solidFill>
                  <a:schemeClr val="tx1"/>
                </a:solidFill>
              </a:rPr>
              <a:t>Fase Individual: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95340" y="2045927"/>
            <a:ext cx="4001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dirty="0" smtClean="0">
                <a:solidFill>
                  <a:srgbClr val="000000"/>
                </a:solidFill>
              </a:rPr>
              <a:t>- </a:t>
            </a:r>
            <a:r>
              <a:rPr lang="es-ES" sz="2400" dirty="0">
                <a:solidFill>
                  <a:srgbClr val="000000"/>
                </a:solidFill>
              </a:rPr>
              <a:t>Razonamiento Verbal</a:t>
            </a:r>
          </a:p>
          <a:p>
            <a:pPr lvl="0"/>
            <a:r>
              <a:rPr lang="es-ES" sz="2400" dirty="0">
                <a:solidFill>
                  <a:srgbClr val="000000"/>
                </a:solidFill>
              </a:rPr>
              <a:t>- Narrativa-Histórica</a:t>
            </a:r>
          </a:p>
          <a:p>
            <a:pPr lvl="0"/>
            <a:r>
              <a:rPr lang="es-ES" sz="2400" dirty="0">
                <a:solidFill>
                  <a:srgbClr val="000000"/>
                </a:solidFill>
              </a:rPr>
              <a:t>- Filosofía</a:t>
            </a:r>
          </a:p>
          <a:p>
            <a:pPr lvl="0"/>
            <a:r>
              <a:rPr lang="es-ES" sz="2400" dirty="0">
                <a:solidFill>
                  <a:srgbClr val="000000"/>
                </a:solidFill>
              </a:rPr>
              <a:t>- Hipótesis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>
                <a:solidFill>
                  <a:schemeClr val="bg1"/>
                </a:solidFill>
              </a:rPr>
              <a:t>DEFENSA TESIS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544740" y="5523150"/>
            <a:ext cx="6641142" cy="36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Tomado de </a:t>
            </a:r>
            <a:r>
              <a:rPr lang="es-ES" dirty="0" err="1"/>
              <a:t>https</a:t>
            </a:r>
            <a:r>
              <a:rPr lang="es-ES" dirty="0"/>
              <a:t>://</a:t>
            </a:r>
            <a:r>
              <a:rPr lang="es-ES" dirty="0" err="1"/>
              <a:t>repensarlasmatemáticas.files.wordpress.com</a:t>
            </a:r>
            <a:r>
              <a:rPr lang="es-ES" dirty="0"/>
              <a:t>/2013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31" t="1749" r="1166"/>
          <a:stretch/>
        </p:blipFill>
        <p:spPr>
          <a:xfrm>
            <a:off x="4754972" y="1004240"/>
            <a:ext cx="6157837" cy="44663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46" y="3692064"/>
            <a:ext cx="3732094" cy="209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4800" b="1" cap="all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NIVEL DE INVESTIGACIÓN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Método explicativo-causal</a:t>
            </a:r>
          </a:p>
          <a:p>
            <a:pPr lvl="0"/>
            <a:r>
              <a:rPr lang="es-ES" dirty="0" smtClean="0">
                <a:solidFill>
                  <a:schemeClr val="tx1"/>
                </a:solidFill>
              </a:rPr>
              <a:t>Exploratorio </a:t>
            </a:r>
          </a:p>
          <a:p>
            <a:pPr lvl="0"/>
            <a:r>
              <a:rPr lang="es-ES" dirty="0" smtClean="0">
                <a:solidFill>
                  <a:schemeClr val="tx1"/>
                </a:solidFill>
              </a:rPr>
              <a:t>Descriptivo</a:t>
            </a:r>
            <a:endParaRPr lang="es-EC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s-EC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Paradigmas 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s-ES" sz="2200" dirty="0">
                <a:solidFill>
                  <a:schemeClr val="tx1"/>
                </a:solidFill>
              </a:rPr>
              <a:t>Positivista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s-ES" sz="2200" dirty="0">
                <a:solidFill>
                  <a:schemeClr val="tx1"/>
                </a:solidFill>
              </a:rPr>
              <a:t>Hermenéutico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s-ES" sz="2200" dirty="0">
                <a:solidFill>
                  <a:schemeClr val="tx1"/>
                </a:solidFill>
              </a:rPr>
              <a:t>Cualitativo</a:t>
            </a:r>
            <a:endParaRPr lang="es-EC" sz="2200" dirty="0">
              <a:solidFill>
                <a:schemeClr val="tx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 </a:t>
            </a:r>
            <a:r>
              <a:rPr lang="es-EC" cap="all" dirty="0">
                <a:solidFill>
                  <a:srgbClr val="FF0000"/>
                </a:solidFill>
              </a:rPr>
              <a:t>ESTUDIO DE CASO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s-ES" cap="all" dirty="0">
                <a:solidFill>
                  <a:srgbClr val="FF0000"/>
                </a:solidFill>
              </a:rPr>
              <a:t>Fundamentación </a:t>
            </a:r>
            <a:r>
              <a:rPr lang="es-ES" cap="all" dirty="0" smtClean="0">
                <a:solidFill>
                  <a:srgbClr val="FF0000"/>
                </a:solidFill>
              </a:rPr>
              <a:t>filosófica 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4800" b="1" cap="all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NIVEL DE INVESTIGACIÓN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Constructivismo social ACODESA: Aprendizaje en colaboración, debate científico y auto-reflexión</a:t>
            </a:r>
            <a:r>
              <a:rPr lang="es-ES" dirty="0" smtClean="0"/>
              <a:t> </a:t>
            </a:r>
          </a:p>
          <a:p>
            <a:endParaRPr lang="es-ES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Primera Etapa: trabajo individual.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Segunda Etapa: trabajo grupal.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</a:rPr>
              <a:t>Tercera Etapa: asegura el saber.</a:t>
            </a:r>
            <a:endParaRPr lang="es-EC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/>
                </a:solidFill>
              </a:rPr>
              <a:t>Cuentos </a:t>
            </a:r>
            <a:r>
              <a:rPr lang="es-EC" dirty="0" smtClean="0">
                <a:solidFill>
                  <a:schemeClr val="tx1"/>
                </a:solidFill>
              </a:rPr>
              <a:t>matemáticos de sucesión.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Sucesión: </a:t>
            </a:r>
            <a:r>
              <a:rPr lang="es-ES" dirty="0">
                <a:solidFill>
                  <a:schemeClr val="tx1"/>
                </a:solidFill>
              </a:rPr>
              <a:t>concepto </a:t>
            </a:r>
            <a:r>
              <a:rPr lang="es-ES" dirty="0" smtClean="0">
                <a:solidFill>
                  <a:schemeClr val="tx1"/>
                </a:solidFill>
              </a:rPr>
              <a:t>psicofísico.        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Patrón o Variación subyacente. </a:t>
            </a:r>
            <a:endParaRPr lang="es-ES" sz="2200" dirty="0">
              <a:solidFill>
                <a:schemeClr val="tx1"/>
              </a:solidFill>
            </a:endParaRPr>
          </a:p>
          <a:p>
            <a:pPr lvl="5">
              <a:buFont typeface="Wingdings" panose="05000000000000000000" pitchFamily="2" charset="2"/>
              <a:buChar char="ü"/>
            </a:pPr>
            <a:endParaRPr lang="es-ES" sz="2200" dirty="0" smtClean="0">
              <a:solidFill>
                <a:schemeClr val="tx1"/>
              </a:solidFill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s-ES" sz="2200" dirty="0" smtClean="0">
                <a:solidFill>
                  <a:schemeClr val="tx1"/>
                </a:solidFill>
              </a:rPr>
              <a:t>Físico</a:t>
            </a:r>
            <a:endParaRPr lang="es-ES" sz="2200" dirty="0">
              <a:solidFill>
                <a:schemeClr val="tx1"/>
              </a:solidFill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s-ES" sz="2200" dirty="0" smtClean="0">
                <a:solidFill>
                  <a:schemeClr val="tx1"/>
                </a:solidFill>
              </a:rPr>
              <a:t>Mental</a:t>
            </a:r>
            <a:endParaRPr lang="es-EC" sz="2200" dirty="0">
              <a:solidFill>
                <a:schemeClr val="tx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C" dirty="0" smtClean="0"/>
              <a:t> </a:t>
            </a:r>
            <a:r>
              <a:rPr lang="es-ES" cap="all" dirty="0">
                <a:solidFill>
                  <a:srgbClr val="FF0000"/>
                </a:solidFill>
              </a:rPr>
              <a:t>Fundamentación </a:t>
            </a:r>
            <a:r>
              <a:rPr lang="es-ES" cap="all" dirty="0" smtClean="0">
                <a:solidFill>
                  <a:srgbClr val="FF0000"/>
                </a:solidFill>
              </a:rPr>
              <a:t>pedagógica</a:t>
            </a:r>
            <a:endParaRPr lang="es-EC" cap="all" dirty="0">
              <a:solidFill>
                <a:srgbClr val="FF0000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s-ES" cap="all" dirty="0">
                <a:solidFill>
                  <a:srgbClr val="FF0000"/>
                </a:solidFill>
              </a:rPr>
              <a:t>Fundamentación </a:t>
            </a:r>
            <a:r>
              <a:rPr lang="es-ES" cap="all" dirty="0" smtClean="0">
                <a:solidFill>
                  <a:srgbClr val="FF0000"/>
                </a:solidFill>
              </a:rPr>
              <a:t>psicológica 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/>
              <a:t>	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PROBLEMAS EN EL DOCENTE</a:t>
            </a: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991544" y="1844825"/>
            <a:ext cx="8229600" cy="4373563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No </a:t>
            </a:r>
            <a:r>
              <a:rPr lang="es-ES" dirty="0">
                <a:solidFill>
                  <a:schemeClr val="tx1"/>
                </a:solidFill>
              </a:rPr>
              <a:t>alcanza a desarrollar con éxito la enseñanza de la </a:t>
            </a:r>
            <a:r>
              <a:rPr lang="es-ES" dirty="0" smtClean="0">
                <a:solidFill>
                  <a:schemeClr val="tx1"/>
                </a:solidFill>
              </a:rPr>
              <a:t>Matemática:</a:t>
            </a:r>
          </a:p>
          <a:p>
            <a:pPr lvl="0" algn="just"/>
            <a:endParaRPr lang="es-EC" dirty="0">
              <a:solidFill>
                <a:schemeClr val="tx1"/>
              </a:solidFill>
            </a:endParaRP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</a:rPr>
              <a:t>Prevalece el cumplimiento a un programa que la enseñanza misma.</a:t>
            </a:r>
            <a:endParaRPr lang="es-EC" dirty="0">
              <a:solidFill>
                <a:schemeClr val="tx1"/>
              </a:solidFill>
            </a:endParaRP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schemeClr val="tx1"/>
                </a:solidFill>
              </a:rPr>
              <a:t>No trabaja en la formación </a:t>
            </a:r>
            <a:r>
              <a:rPr lang="es-EC" dirty="0">
                <a:solidFill>
                  <a:schemeClr val="tx1"/>
                </a:solidFill>
              </a:rPr>
              <a:t>de conceptos no primitivos.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C" dirty="0">
                <a:solidFill>
                  <a:schemeClr val="tx1"/>
                </a:solidFill>
              </a:rPr>
              <a:t>No utiliza en la metodología actividades que desarrolla el </a:t>
            </a:r>
            <a:r>
              <a:rPr lang="es-EC" dirty="0" smtClean="0">
                <a:solidFill>
                  <a:schemeClr val="tx1"/>
                </a:solidFill>
              </a:rPr>
              <a:t>pensamiento.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</a:rPr>
              <a:t>Falta reflexión sobre sus propias creencias y actitudes.</a:t>
            </a:r>
            <a:endParaRPr lang="es-EC" dirty="0">
              <a:solidFill>
                <a:schemeClr val="tx1"/>
              </a:solidFill>
            </a:endParaRPr>
          </a:p>
          <a:p>
            <a:r>
              <a:rPr lang="es-EC" dirty="0" smtClean="0">
                <a:solidFill>
                  <a:schemeClr val="tx1"/>
                </a:solidFill>
              </a:rPr>
              <a:t>Respecto de la sucesión:</a:t>
            </a:r>
          </a:p>
          <a:p>
            <a:endParaRPr lang="es-EC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/>
                </a:solidFill>
              </a:rPr>
              <a:t>Contenidos vacíos o desconexión entre ellos.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chemeClr val="tx1"/>
                </a:solidFill>
              </a:rPr>
              <a:t>Profundizan </a:t>
            </a:r>
            <a:r>
              <a:rPr lang="es-ES" dirty="0">
                <a:solidFill>
                  <a:schemeClr val="tx1"/>
                </a:solidFill>
              </a:rPr>
              <a:t>poco la teoría de la </a:t>
            </a:r>
            <a:r>
              <a:rPr lang="es-ES" dirty="0" smtClean="0">
                <a:solidFill>
                  <a:schemeClr val="tx1"/>
                </a:solidFill>
              </a:rPr>
              <a:t>sucesión o los contenidos son ligeros.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ES" dirty="0">
                <a:solidFill>
                  <a:schemeClr val="tx1"/>
                </a:solidFill>
              </a:rPr>
              <a:t>Situación </a:t>
            </a:r>
            <a:r>
              <a:rPr lang="es-ES" dirty="0" smtClean="0">
                <a:solidFill>
                  <a:schemeClr val="tx1"/>
                </a:solidFill>
              </a:rPr>
              <a:t>se </a:t>
            </a:r>
            <a:r>
              <a:rPr lang="es-ES" dirty="0">
                <a:solidFill>
                  <a:schemeClr val="tx1"/>
                </a:solidFill>
              </a:rPr>
              <a:t>repite en varios autores de textos matemáticos.</a:t>
            </a:r>
            <a:endParaRPr lang="es-EC" dirty="0">
              <a:solidFill>
                <a:schemeClr val="tx1"/>
              </a:solidFill>
            </a:endParaRPr>
          </a:p>
          <a:p>
            <a:pPr marL="560070" indent="-514350">
              <a:buFont typeface="+mj-lt"/>
              <a:buAutoNum type="romanLcPeriod"/>
            </a:pP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PROBLEMAS DEL ESTUDIANTE</a:t>
            </a: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063552" y="1916833"/>
            <a:ext cx="8229600" cy="4373563"/>
          </a:xfrm>
        </p:spPr>
        <p:txBody>
          <a:bodyPr/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La matemática utiliza </a:t>
            </a:r>
            <a:r>
              <a:rPr lang="es-ES" dirty="0">
                <a:solidFill>
                  <a:schemeClr val="tx1"/>
                </a:solidFill>
              </a:rPr>
              <a:t>en gran medida el razonamiento. </a:t>
            </a:r>
            <a:endParaRPr lang="es-ES" dirty="0" smtClean="0">
              <a:solidFill>
                <a:schemeClr val="tx1"/>
              </a:solidFill>
            </a:endParaRPr>
          </a:p>
          <a:p>
            <a:pPr marL="114300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No </a:t>
            </a:r>
            <a:r>
              <a:rPr lang="es-ES" dirty="0">
                <a:solidFill>
                  <a:schemeClr val="tx1"/>
                </a:solidFill>
              </a:rPr>
              <a:t>alcanza a desarrollar este precepto holístico.</a:t>
            </a:r>
            <a:endParaRPr lang="es-EC" dirty="0">
              <a:solidFill>
                <a:schemeClr val="tx1"/>
              </a:solidFill>
            </a:endParaRP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Pierde </a:t>
            </a:r>
            <a:r>
              <a:rPr lang="es-ES" dirty="0">
                <a:solidFill>
                  <a:schemeClr val="tx1"/>
                </a:solidFill>
              </a:rPr>
              <a:t>el proceso racional, procedimental, ordenado, lógico y justificado que exige la matemática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</a:p>
          <a:p>
            <a:pPr marL="114300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400" dirty="0">
                <a:solidFill>
                  <a:schemeClr val="tx1"/>
                </a:solidFill>
              </a:rPr>
              <a:t>Desde siempre el mundo se ha preguntado: </a:t>
            </a:r>
            <a:r>
              <a:rPr lang="es-ES" sz="4400" dirty="0" smtClean="0">
                <a:solidFill>
                  <a:schemeClr val="tx1"/>
                </a:solidFill>
              </a:rPr>
              <a:t/>
            </a:r>
            <a:br>
              <a:rPr lang="es-ES" sz="4400" dirty="0" smtClean="0">
                <a:solidFill>
                  <a:schemeClr val="tx1"/>
                </a:solidFill>
              </a:rPr>
            </a:br>
            <a:r>
              <a:rPr lang="es-ES" sz="4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¿</a:t>
            </a:r>
            <a:r>
              <a:rPr lang="es-ES" sz="4400" dirty="0">
                <a:solidFill>
                  <a:srgbClr val="FF0000"/>
                </a:solidFill>
                <a:latin typeface="Algerian" panose="04020705040A02060702" pitchFamily="82" charset="0"/>
              </a:rPr>
              <a:t>cuál es la forma apropiada de enseñar y aprender matemáticas?</a:t>
            </a:r>
            <a:endParaRPr lang="es-EC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0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¿Qué se debe hacer?</a:t>
            </a:r>
            <a:r>
              <a:rPr lang="es-ES" b="1" dirty="0"/>
              <a:t> 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3600" dirty="0">
                <a:solidFill>
                  <a:schemeClr val="tx1"/>
                </a:solidFill>
              </a:rPr>
              <a:t>ambiente y </a:t>
            </a:r>
            <a:r>
              <a:rPr lang="es-ES" sz="3600" dirty="0" smtClean="0">
                <a:solidFill>
                  <a:schemeClr val="tx1"/>
                </a:solidFill>
              </a:rPr>
              <a:t> </a:t>
            </a:r>
            <a:r>
              <a:rPr lang="es-ES" sz="3600" dirty="0">
                <a:solidFill>
                  <a:schemeClr val="tx1"/>
                </a:solidFill>
              </a:rPr>
              <a:t>actitud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981200" y="1752600"/>
            <a:ext cx="8229600" cy="4772744"/>
          </a:xfrm>
        </p:spPr>
        <p:txBody>
          <a:bodyPr>
            <a:normAutofit/>
          </a:bodyPr>
          <a:lstStyle/>
          <a:p>
            <a:pPr marL="640080" indent="-457200"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chemeClr val="tx1"/>
                </a:solidFill>
              </a:rPr>
              <a:t>La enseñanza tiene que ser direccionada a satisfacer una necesidad de aprendizaje: creativa al aplicar una metodología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</a:p>
          <a:p>
            <a:pPr marL="640080" indent="-457200" algn="just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tx1"/>
                </a:solidFill>
              </a:rPr>
              <a:t>Los </a:t>
            </a:r>
            <a:r>
              <a:rPr lang="es-ES" sz="2400" dirty="0">
                <a:solidFill>
                  <a:schemeClr val="tx1"/>
                </a:solidFill>
              </a:rPr>
              <a:t>conceptos matemáticos no deben ser proporcionados por el docente, deben ser asimiladas de forma  constructivista, no memorística. </a:t>
            </a:r>
          </a:p>
          <a:p>
            <a:pPr marL="640080" indent="-457200" algn="just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tx1"/>
                </a:solidFill>
              </a:rPr>
              <a:t>Exigirse </a:t>
            </a:r>
            <a:r>
              <a:rPr lang="es-ES" sz="2400" dirty="0">
                <a:solidFill>
                  <a:schemeClr val="tx1"/>
                </a:solidFill>
              </a:rPr>
              <a:t>en los planteamientos micro-curriculares, para garantizar que los estudiantes alcancen competencias y aprendizajes significativos.</a:t>
            </a:r>
            <a:endParaRPr lang="es-EC" sz="2400" dirty="0">
              <a:solidFill>
                <a:schemeClr val="tx1"/>
              </a:solidFill>
            </a:endParaRPr>
          </a:p>
          <a:p>
            <a:pPr marL="640080" indent="-457200" algn="just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tx1"/>
                </a:solidFill>
              </a:rPr>
              <a:t>Trabajar en procesos con fundamentación.</a:t>
            </a:r>
            <a:endParaRPr lang="es-ES" sz="2400" dirty="0">
              <a:solidFill>
                <a:schemeClr val="tx1"/>
              </a:solidFill>
            </a:endParaRPr>
          </a:p>
          <a:p>
            <a:pPr marL="640080" indent="-457200" algn="just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tx1"/>
                </a:solidFill>
              </a:rPr>
              <a:t>Considerar la diversidad y pensamiento de los estudiantes.</a:t>
            </a:r>
            <a:endParaRPr lang="es-EC" sz="2400" dirty="0">
              <a:solidFill>
                <a:schemeClr val="tx1"/>
              </a:solidFill>
            </a:endParaRPr>
          </a:p>
          <a:p>
            <a:pPr marL="274320" lvl="1" indent="0" algn="just">
              <a:spcBef>
                <a:spcPts val="1400"/>
              </a:spcBef>
              <a:buNone/>
            </a:pPr>
            <a:endParaRPr lang="es-E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2800" b="1" dirty="0"/>
              <a:t>Gráfico 2(orientación del estudiante, método de enseñanza y nivel de </a:t>
            </a:r>
            <a:r>
              <a:rPr lang="es-ES_tradnl" sz="2800" b="1" dirty="0" smtClean="0"/>
              <a:t>compromiso</a:t>
            </a:r>
            <a:r>
              <a:rPr lang="es-ES_tradnl" sz="2800" b="1" dirty="0"/>
              <a:t>)</a:t>
            </a:r>
            <a:endParaRPr lang="es-EC" sz="2800" b="1" dirty="0"/>
          </a:p>
        </p:txBody>
      </p:sp>
      <p:pic>
        <p:nvPicPr>
          <p:cNvPr id="4" name="Picture 1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3" b="970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0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Objetivo General.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063552" y="2204864"/>
            <a:ext cx="8229600" cy="3692624"/>
          </a:xfrm>
        </p:spPr>
        <p:txBody>
          <a:bodyPr>
            <a:norm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</a:rPr>
              <a:t>Desarrollar un libro iterativo multimedia, aplicación para dispositivos móviles y computadores personales que contribuyan al aprendizaje y enseñanza de la matemática en referencia a la teoría de sucesiones; este será un instrumento base que permita alcanzar un desarrollo lógico, abstracto y dinámico en el proceso académico de enseñanza-aprendizaje.</a:t>
            </a:r>
            <a:endParaRPr lang="es-EC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369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1600" dirty="0" smtClean="0"/>
              <a:t>	</a:t>
            </a:r>
            <a:r>
              <a:rPr lang="es-ES_tradnl" sz="4000" dirty="0" smtClean="0"/>
              <a:t>Es</a:t>
            </a:r>
            <a:r>
              <a:rPr lang="es-EC" sz="4000" dirty="0" smtClean="0"/>
              <a:t>tilos </a:t>
            </a:r>
            <a:r>
              <a:rPr lang="es-EC" sz="4000" dirty="0"/>
              <a:t>de aprendizaje de </a:t>
            </a:r>
            <a:r>
              <a:rPr lang="es-EC" sz="4000" dirty="0" err="1" smtClean="0"/>
              <a:t>Kolb</a:t>
            </a:r>
            <a:endParaRPr lang="es-EC" sz="4000" dirty="0"/>
          </a:p>
        </p:txBody>
      </p:sp>
      <p:pic>
        <p:nvPicPr>
          <p:cNvPr id="4" name="Picture 60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b="15948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063552" y="6309321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Gráfica 4. Fuente www.actualidadenpsicologia.com.Esquemas de los Estilos de Aprendizaje</a:t>
            </a:r>
          </a:p>
        </p:txBody>
      </p:sp>
    </p:spTree>
    <p:extLst>
      <p:ext uri="{BB962C8B-B14F-4D97-AF65-F5344CB8AC3E}">
        <p14:creationId xmlns:p14="http://schemas.microsoft.com/office/powerpoint/2010/main" val="954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Teoría </a:t>
            </a:r>
            <a:r>
              <a:rPr lang="es-EC" dirty="0" err="1" smtClean="0"/>
              <a:t>triádica</a:t>
            </a:r>
            <a:r>
              <a:rPr lang="es-EC" dirty="0" smtClean="0"/>
              <a:t> de Gregory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325" y="2218543"/>
            <a:ext cx="3209300" cy="36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Título"/>
              <p:cNvSpPr>
                <a:spLocks noGrp="1"/>
              </p:cNvSpPr>
              <p:nvPr>
                <p:ph type="title"/>
              </p:nvPr>
            </p:nvSpPr>
            <p:spPr>
              <a:xfrm>
                <a:off x="1143000" y="609600"/>
                <a:ext cx="9875520" cy="101920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s-ES" sz="2000" dirty="0"/>
                  <a:t> </a:t>
                </a:r>
                <a:r>
                  <a:rPr lang="es-ES" sz="4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Término general </a:t>
                </a:r>
                <a14:m>
                  <m:oMath xmlns:m="http://schemas.openxmlformats.org/officeDocument/2006/math">
                    <m:r>
                      <a:rPr lang="es-ES" sz="4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s-EC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s-ES" sz="4000" dirty="0">
                    <a:solidFill>
                      <a:schemeClr val="accent1">
                        <a:lumMod val="75000"/>
                      </a:schemeClr>
                    </a:solidFill>
                  </a:rPr>
                  <a:t> de la </a:t>
                </a:r>
                <a:r>
                  <a:rPr lang="es-ES" sz="4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sucesión</a:t>
                </a:r>
                <a:r>
                  <a:rPr lang="es-ES" sz="2000" dirty="0" smtClean="0"/>
                  <a:t> </a:t>
                </a:r>
                <a:endParaRPr lang="es-EC" sz="2000" dirty="0"/>
              </a:p>
            </p:txBody>
          </p:sp>
        </mc:Choice>
        <mc:Fallback xmlns="">
          <p:sp>
            <p:nvSpPr>
              <p:cNvPr id="2" name="1 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3000" y="609600"/>
                <a:ext cx="9875520" cy="1019201"/>
              </a:xfrm>
              <a:blipFill>
                <a:blip r:embed="rId2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991544" y="1628801"/>
            <a:ext cx="8229600" cy="4373563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r>
              <a:rPr lang="es-ES" dirty="0"/>
              <a:t> </a:t>
            </a:r>
            <a:endParaRPr lang="es-EC" dirty="0"/>
          </a:p>
          <a:p>
            <a:endParaRPr lang="es-ES" sz="6400" dirty="0">
              <a:solidFill>
                <a:schemeClr val="tx1"/>
              </a:solidFill>
            </a:endParaRP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es-ES" sz="9600" dirty="0">
                <a:solidFill>
                  <a:schemeClr val="tx1"/>
                </a:solidFill>
              </a:rPr>
              <a:t>Procesos de expansión de ideas: abstracción</a:t>
            </a: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s-ES" sz="9600" dirty="0">
                <a:solidFill>
                  <a:schemeClr val="tx1"/>
                </a:solidFill>
              </a:rPr>
              <a:t>Observar y relacionar    </a:t>
            </a:r>
          </a:p>
          <a:p>
            <a:pPr lvl="2" algn="just">
              <a:buFont typeface="Wingdings" panose="05000000000000000000" pitchFamily="2" charset="2"/>
              <a:buChar char="v"/>
            </a:pPr>
            <a:endParaRPr lang="es-ES" sz="9600" dirty="0" smtClean="0">
              <a:solidFill>
                <a:schemeClr val="tx1"/>
              </a:solidFill>
            </a:endParaRP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es-ES" sz="9600" dirty="0" smtClean="0">
                <a:solidFill>
                  <a:schemeClr val="tx1"/>
                </a:solidFill>
              </a:rPr>
              <a:t>Procesos </a:t>
            </a:r>
            <a:r>
              <a:rPr lang="es-ES" sz="9600" dirty="0">
                <a:solidFill>
                  <a:schemeClr val="tx1"/>
                </a:solidFill>
              </a:rPr>
              <a:t>de contracción de ideas: argumentación</a:t>
            </a: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s-ES" sz="9600" dirty="0">
                <a:solidFill>
                  <a:schemeClr val="tx1"/>
                </a:solidFill>
              </a:rPr>
              <a:t>Reflexionar y Teorizar</a:t>
            </a:r>
            <a:endParaRPr lang="es-EC" sz="9600" dirty="0">
              <a:solidFill>
                <a:schemeClr val="tx1"/>
              </a:solidFill>
            </a:endParaRPr>
          </a:p>
          <a:p>
            <a:pPr lvl="2" algn="just">
              <a:buFont typeface="Wingdings" panose="05000000000000000000" pitchFamily="2" charset="2"/>
              <a:buChar char="Ø"/>
            </a:pPr>
            <a:endParaRPr lang="es-ES" sz="9600" dirty="0">
              <a:solidFill>
                <a:schemeClr val="tx1"/>
              </a:solidFill>
            </a:endParaRPr>
          </a:p>
          <a:p>
            <a:pPr lvl="2" algn="just">
              <a:buFont typeface="Wingdings" panose="05000000000000000000" pitchFamily="2" charset="2"/>
              <a:buChar char="v"/>
            </a:pPr>
            <a:r>
              <a:rPr lang="es-ES" sz="9600" dirty="0" smtClean="0">
                <a:solidFill>
                  <a:schemeClr val="tx1"/>
                </a:solidFill>
              </a:rPr>
              <a:t>Procesos </a:t>
            </a:r>
            <a:r>
              <a:rPr lang="es-ES" sz="9600" dirty="0">
                <a:solidFill>
                  <a:schemeClr val="tx1"/>
                </a:solidFill>
              </a:rPr>
              <a:t>básicos  e integradores del pensamiento </a:t>
            </a:r>
            <a:endParaRPr lang="es-EC" sz="9600" dirty="0">
              <a:solidFill>
                <a:schemeClr val="tx1"/>
              </a:solidFill>
            </a:endParaRPr>
          </a:p>
          <a:p>
            <a:endParaRPr lang="es-ES" sz="8000" dirty="0">
              <a:solidFill>
                <a:schemeClr val="tx1"/>
              </a:solidFill>
            </a:endParaRPr>
          </a:p>
          <a:p>
            <a:pPr marL="114300" indent="0" algn="just">
              <a:buNone/>
            </a:pPr>
            <a:endParaRPr lang="es-EC" sz="8000" dirty="0"/>
          </a:p>
          <a:p>
            <a:pPr marL="114300" indent="0" algn="ctr">
              <a:buNone/>
            </a:pPr>
            <a:r>
              <a:rPr lang="es-ES" sz="8000" dirty="0"/>
              <a:t>	</a:t>
            </a:r>
            <a:endParaRPr lang="es-ES" sz="6400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24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506698D7-C451-49A9-9AD0-BDD430C2DC37}"/>
              </a:ext>
            </a:extLst>
          </p:cNvPr>
          <p:cNvGrpSpPr/>
          <p:nvPr/>
        </p:nvGrpSpPr>
        <p:grpSpPr>
          <a:xfrm>
            <a:off x="797606" y="1242182"/>
            <a:ext cx="9942966" cy="5418667"/>
            <a:chOff x="217034" y="719666"/>
            <a:chExt cx="9942966" cy="5418667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5C90F93E-5CC4-466A-B391-16A155ED1484}"/>
                </a:ext>
              </a:extLst>
            </p:cNvPr>
            <p:cNvGraphicFramePr/>
            <p:nvPr>
              <p:extLst/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6886AA-3585-4350-AA14-431A6A249BD4}"/>
                </a:ext>
              </a:extLst>
            </p:cNvPr>
            <p:cNvSpPr/>
            <p:nvPr/>
          </p:nvSpPr>
          <p:spPr>
            <a:xfrm>
              <a:off x="5148469" y="1855304"/>
              <a:ext cx="1895061" cy="5565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/>
                <a:t>PREGUNTA</a:t>
              </a:r>
            </a:p>
          </p:txBody>
        </p:sp>
        <p:cxnSp>
          <p:nvCxnSpPr>
            <p:cNvPr id="7" name="Connector: Curved 6">
              <a:extLst>
                <a:ext uri="{FF2B5EF4-FFF2-40B4-BE49-F238E27FC236}">
                  <a16:creationId xmlns:a16="http://schemas.microsoft.com/office/drawing/2014/main" id="{037468C2-7199-440B-9904-953AB16D1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7530" y="1136557"/>
              <a:ext cx="875197" cy="200069"/>
            </a:xfrm>
            <a:prstGeom prst="curvedConnector3">
              <a:avLst>
                <a:gd name="adj1" fmla="val -7539"/>
              </a:avLst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Connector: Curved 10">
              <a:extLst>
                <a:ext uri="{FF2B5EF4-FFF2-40B4-BE49-F238E27FC236}">
                  <a16:creationId xmlns:a16="http://schemas.microsoft.com/office/drawing/2014/main" id="{96334C5C-741C-4FF3-905A-D8FE71EBDEA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59274" y="1163614"/>
              <a:ext cx="968511" cy="192156"/>
            </a:xfrm>
            <a:prstGeom prst="curvedConnector3">
              <a:avLst>
                <a:gd name="adj1" fmla="val 13056"/>
              </a:avLst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70A52E97-0424-4408-AC4E-C8C1197CD9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74973" y="1736489"/>
              <a:ext cx="1802294" cy="12700"/>
            </a:xfrm>
            <a:prstGeom prst="curved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33" name="Graphic 32" descr="Arrow circle">
              <a:extLst>
                <a:ext uri="{FF2B5EF4-FFF2-40B4-BE49-F238E27FC236}">
                  <a16:creationId xmlns:a16="http://schemas.microsoft.com/office/drawing/2014/main" id="{C3034DFA-D7D6-4228-B87B-908C0E6A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56154" y="1101581"/>
              <a:ext cx="465595" cy="465595"/>
            </a:xfrm>
            <a:prstGeom prst="rect">
              <a:avLst/>
            </a:prstGeom>
          </p:spPr>
        </p:pic>
        <p:pic>
          <p:nvPicPr>
            <p:cNvPr id="34" name="Graphic 33" descr="Arrow circle">
              <a:extLst>
                <a:ext uri="{FF2B5EF4-FFF2-40B4-BE49-F238E27FC236}">
                  <a16:creationId xmlns:a16="http://schemas.microsoft.com/office/drawing/2014/main" id="{3C1783FD-2E8C-4B58-8D27-E8D44BB84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63201" y="762482"/>
              <a:ext cx="465595" cy="465595"/>
            </a:xfrm>
            <a:prstGeom prst="rect">
              <a:avLst/>
            </a:prstGeom>
          </p:spPr>
        </p:pic>
        <p:pic>
          <p:nvPicPr>
            <p:cNvPr id="35" name="Graphic 34" descr="Arrow circle">
              <a:extLst>
                <a:ext uri="{FF2B5EF4-FFF2-40B4-BE49-F238E27FC236}">
                  <a16:creationId xmlns:a16="http://schemas.microsoft.com/office/drawing/2014/main" id="{380598CB-208E-4413-9793-46F95844B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58263" y="1090024"/>
              <a:ext cx="465595" cy="465595"/>
            </a:xfrm>
            <a:prstGeom prst="rect">
              <a:avLst/>
            </a:prstGeom>
          </p:spPr>
        </p:pic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BE999E20-D0A4-482E-823F-AA3A3BC63B9F}"/>
                </a:ext>
              </a:extLst>
            </p:cNvPr>
            <p:cNvCxnSpPr>
              <a:stCxn id="5" idx="6"/>
            </p:cNvCxnSpPr>
            <p:nvPr/>
          </p:nvCxnSpPr>
          <p:spPr>
            <a:xfrm flipV="1">
              <a:off x="7043530" y="1749189"/>
              <a:ext cx="272001" cy="384411"/>
            </a:xfrm>
            <a:prstGeom prst="bentConnector2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91A5A52E-250E-4CA2-84BC-2A9F8251D821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rot="5400000" flipH="1" flipV="1">
              <a:off x="5903795" y="1663099"/>
              <a:ext cx="384410" cy="12700"/>
            </a:xfrm>
            <a:prstGeom prst="bentConnector3">
              <a:avLst>
                <a:gd name="adj1" fmla="val 111450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944F5B97-BA32-47E5-A9A5-60B7B081CF4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938794" y="1799353"/>
              <a:ext cx="400522" cy="267970"/>
            </a:xfrm>
            <a:prstGeom prst="bentConnector3">
              <a:avLst>
                <a:gd name="adj1" fmla="val 2437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4FCC797-4D2A-4B51-AF5C-C54B61FFEA08}"/>
                </a:ext>
              </a:extLst>
            </p:cNvPr>
            <p:cNvCxnSpPr/>
            <p:nvPr/>
          </p:nvCxnSpPr>
          <p:spPr>
            <a:xfrm flipH="1">
              <a:off x="2692400" y="1955800"/>
              <a:ext cx="10287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266911-3B3E-49B5-8B3E-E934ADF65E8D}"/>
                </a:ext>
              </a:extLst>
            </p:cNvPr>
            <p:cNvSpPr txBox="1"/>
            <p:nvPr/>
          </p:nvSpPr>
          <p:spPr>
            <a:xfrm>
              <a:off x="217034" y="1771134"/>
              <a:ext cx="244996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dirty="0"/>
                <a:t>RELACIONES O NEXOS</a:t>
              </a:r>
            </a:p>
          </p:txBody>
        </p:sp>
      </p:grpSp>
      <p:sp>
        <p:nvSpPr>
          <p:cNvPr id="50" name="Título 1">
            <a:extLst>
              <a:ext uri="{FF2B5EF4-FFF2-40B4-BE49-F238E27FC236}">
                <a16:creationId xmlns:a16="http://schemas.microsoft.com/office/drawing/2014/main" id="{DDA41D0F-9E67-4DA4-B3E7-92AFC742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DESARROLLO DEL PENSAMIENTO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17" name="Grupo 16"/>
          <p:cNvGrpSpPr/>
          <p:nvPr/>
        </p:nvGrpSpPr>
        <p:grpSpPr>
          <a:xfrm>
            <a:off x="797606" y="1157224"/>
            <a:ext cx="3606800" cy="702736"/>
            <a:chOff x="2267373" y="4603747"/>
            <a:chExt cx="3606800" cy="702736"/>
          </a:xfrm>
        </p:grpSpPr>
        <p:sp>
          <p:nvSpPr>
            <p:cNvPr id="18" name="Rectángulo 17"/>
            <p:cNvSpPr/>
            <p:nvPr/>
          </p:nvSpPr>
          <p:spPr>
            <a:xfrm>
              <a:off x="2267373" y="4603747"/>
              <a:ext cx="3606800" cy="70273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2267373" y="4603747"/>
              <a:ext cx="3606800" cy="702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 smtClean="0"/>
                <a:t>EXPANSIÓN </a:t>
              </a:r>
              <a:r>
                <a:rPr lang="es-EC" sz="1800" kern="1200" dirty="0"/>
                <a:t>DE IDEAS 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1252095" y="3567189"/>
            <a:ext cx="3606800" cy="702736"/>
            <a:chOff x="2267373" y="4603747"/>
            <a:chExt cx="3606800" cy="702736"/>
          </a:xfrm>
        </p:grpSpPr>
        <p:sp>
          <p:nvSpPr>
            <p:cNvPr id="22" name="Rectángulo 21"/>
            <p:cNvSpPr/>
            <p:nvPr/>
          </p:nvSpPr>
          <p:spPr>
            <a:xfrm>
              <a:off x="2267373" y="4603747"/>
              <a:ext cx="3606800" cy="70273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2267373" y="4603747"/>
              <a:ext cx="3606800" cy="702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/>
                <a:t>CONTRACCIÓN DE IDEAS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31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19201"/>
          </a:xfrm>
        </p:spPr>
        <p:txBody>
          <a:bodyPr>
            <a:noAutofit/>
          </a:bodyPr>
          <a:lstStyle/>
          <a:p>
            <a:pPr algn="ctr"/>
            <a:r>
              <a:rPr lang="es-ES" sz="2000" dirty="0"/>
              <a:t> </a:t>
            </a:r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Razonamiento</a:t>
            </a:r>
            <a:r>
              <a:rPr lang="es-ES" sz="2000" dirty="0" smtClean="0"/>
              <a:t> </a:t>
            </a:r>
            <a:endParaRPr lang="es-EC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991544" y="1628801"/>
            <a:ext cx="8229600" cy="4373563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r>
              <a:rPr lang="es-ES" dirty="0"/>
              <a:t> </a:t>
            </a:r>
            <a:endParaRPr lang="es-EC" dirty="0"/>
          </a:p>
          <a:p>
            <a:pPr marL="114300" indent="0" algn="ctr">
              <a:buNone/>
            </a:pPr>
            <a:endParaRPr lang="es-ES" sz="8000" dirty="0" smtClean="0">
              <a:solidFill>
                <a:schemeClr val="tx1"/>
              </a:solidFill>
            </a:endParaRPr>
          </a:p>
          <a:p>
            <a:pPr marL="114300" indent="0" algn="ctr">
              <a:buNone/>
            </a:pPr>
            <a:r>
              <a:rPr lang="es-ES" sz="8000" dirty="0" err="1" smtClean="0">
                <a:solidFill>
                  <a:schemeClr val="tx1"/>
                </a:solidFill>
              </a:rPr>
              <a:t>Pólya</a:t>
            </a:r>
            <a:r>
              <a:rPr lang="es-ES" sz="8000" dirty="0" smtClean="0">
                <a:solidFill>
                  <a:schemeClr val="tx1"/>
                </a:solidFill>
              </a:rPr>
              <a:t> llamó “cómo enseñar a conjeturar”.</a:t>
            </a:r>
            <a:endParaRPr lang="es-EC" sz="8000" dirty="0" smtClean="0">
              <a:solidFill>
                <a:schemeClr val="tx1"/>
              </a:solidFill>
            </a:endParaRPr>
          </a:p>
          <a:p>
            <a:endParaRPr lang="es-ES" sz="6400" dirty="0" smtClean="0">
              <a:solidFill>
                <a:schemeClr val="tx1"/>
              </a:solidFill>
            </a:endParaRPr>
          </a:p>
          <a:p>
            <a:endParaRPr lang="es-ES" sz="8000" dirty="0" smtClean="0">
              <a:solidFill>
                <a:schemeClr val="tx1"/>
              </a:solidFill>
            </a:endParaRP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7800" dirty="0" smtClean="0">
                <a:solidFill>
                  <a:schemeClr val="tx1"/>
                </a:solidFill>
              </a:rPr>
              <a:t>Abstracto: genera las relaciones a través de expansión de ideas entre los datos del problema y lo que se intenta demostrar. </a:t>
            </a:r>
            <a:endParaRPr lang="es-EC" sz="7800" dirty="0" smtClean="0">
              <a:solidFill>
                <a:schemeClr val="tx1"/>
              </a:solidFill>
            </a:endParaRPr>
          </a:p>
          <a:p>
            <a:pPr lvl="3">
              <a:buFont typeface="Wingdings" panose="05000000000000000000" pitchFamily="2" charset="2"/>
              <a:buChar char="q"/>
            </a:pPr>
            <a:endParaRPr lang="es-ES" sz="7800" dirty="0" smtClean="0">
              <a:solidFill>
                <a:schemeClr val="tx1"/>
              </a:solidFill>
            </a:endParaRP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7800" dirty="0" smtClean="0">
                <a:solidFill>
                  <a:schemeClr val="tx1"/>
                </a:solidFill>
              </a:rPr>
              <a:t>Lógico:</a:t>
            </a:r>
            <a:r>
              <a:rPr lang="es-ES" sz="7800" dirty="0" smtClean="0"/>
              <a:t> </a:t>
            </a:r>
            <a:r>
              <a:rPr lang="es-ES" sz="7800" dirty="0" smtClean="0">
                <a:solidFill>
                  <a:schemeClr val="tx1"/>
                </a:solidFill>
              </a:rPr>
              <a:t>trabaja con la concreción de ideas y establece la formulación y estrategia para resolver el problema.</a:t>
            </a:r>
          </a:p>
          <a:p>
            <a:pPr lvl="3">
              <a:buFont typeface="Wingdings" panose="05000000000000000000" pitchFamily="2" charset="2"/>
              <a:buChar char="q"/>
            </a:pPr>
            <a:endParaRPr lang="es-ES" sz="7800" dirty="0" smtClean="0">
              <a:solidFill>
                <a:schemeClr val="tx1"/>
              </a:solidFill>
            </a:endParaRP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7800" dirty="0" smtClean="0">
                <a:solidFill>
                  <a:schemeClr val="tx1"/>
                </a:solidFill>
              </a:rPr>
              <a:t>Verbal: comunica y expresa las ideas siguiendo un proceso ordenado.</a:t>
            </a:r>
            <a:endParaRPr lang="es-EC" sz="7800" dirty="0" smtClean="0">
              <a:solidFill>
                <a:schemeClr val="tx1"/>
              </a:solidFill>
            </a:endParaRPr>
          </a:p>
          <a:p>
            <a:pPr marL="114300" indent="0" algn="just">
              <a:buNone/>
            </a:pPr>
            <a:endParaRPr lang="es-EC" sz="8000" dirty="0" smtClean="0"/>
          </a:p>
          <a:p>
            <a:pPr marL="114300" indent="0" algn="ctr">
              <a:buNone/>
            </a:pPr>
            <a:r>
              <a:rPr lang="es-ES" sz="8000" dirty="0"/>
              <a:t>	</a:t>
            </a:r>
            <a:endParaRPr lang="es-ES" sz="6400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025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63908"/>
            <a:ext cx="4422664" cy="44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6DAEF1-5C12-4F53-BD81-B53E8C7E0C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u="sng" dirty="0">
                <a:solidFill>
                  <a:schemeClr val="tx1"/>
                </a:solidFill>
              </a:rPr>
              <a:t>METODOLOGIA ACODESA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485FBB-3879-4CDE-8957-B89FD5B9E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APRENDIZAJE EN COLABORACIÓN , DEBATE CIENTÍFICO Y AUTOREFLEXIÓN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La </a:t>
            </a:r>
            <a:r>
              <a:rPr lang="es-EC" dirty="0">
                <a:solidFill>
                  <a:schemeClr val="tx1"/>
                </a:solidFill>
              </a:rPr>
              <a:t>metodología </a:t>
            </a:r>
            <a:r>
              <a:rPr lang="es-EC" dirty="0" smtClean="0">
                <a:solidFill>
                  <a:schemeClr val="tx1"/>
                </a:solidFill>
              </a:rPr>
              <a:t>se divide </a:t>
            </a:r>
            <a:r>
              <a:rPr lang="es-EC" dirty="0">
                <a:solidFill>
                  <a:schemeClr val="tx1"/>
                </a:solidFill>
              </a:rPr>
              <a:t>en tres etapas </a:t>
            </a:r>
          </a:p>
        </p:txBody>
      </p:sp>
    </p:spTree>
    <p:extLst>
      <p:ext uri="{BB962C8B-B14F-4D97-AF65-F5344CB8AC3E}">
        <p14:creationId xmlns:p14="http://schemas.microsoft.com/office/powerpoint/2010/main" val="30987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56" y="959370"/>
            <a:ext cx="6625652" cy="5276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0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591955"/>
            <a:ext cx="3492552" cy="58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505" y="734518"/>
            <a:ext cx="7165298" cy="51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Objetivos Específicos</a:t>
            </a:r>
            <a:r>
              <a:rPr lang="es-ES" dirty="0" smtClean="0"/>
              <a:t>.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Identificar </a:t>
            </a:r>
            <a:r>
              <a:rPr lang="es-ES" dirty="0">
                <a:solidFill>
                  <a:schemeClr val="tx1"/>
                </a:solidFill>
              </a:rPr>
              <a:t>la secuencia de los contenidos programáticos de matemáticas definidos por el Ministerio de Educación en los niveles del Bachillerato y el propuesto por las Universidades y Politécnicas  en referencia a la temática de la enseñanza de </a:t>
            </a:r>
            <a:r>
              <a:rPr lang="es-ES" dirty="0" smtClean="0">
                <a:solidFill>
                  <a:schemeClr val="tx1"/>
                </a:solidFill>
              </a:rPr>
              <a:t>sucesiones.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Diseñar un conjunto de actividades didácticas que consolide la construcción progresiva, reflexiva y científica del conocimiento matemático.</a:t>
            </a:r>
          </a:p>
          <a:p>
            <a:pPr algn="just"/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81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03" y="404734"/>
            <a:ext cx="7275928" cy="60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68" y="1109272"/>
            <a:ext cx="7282255" cy="49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2805E-F5B3-4866-B8C8-D5B3F3CA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75082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s-EC" sz="6600" dirty="0">
                <a:solidFill>
                  <a:srgbClr val="FF0000"/>
                </a:solidFill>
              </a:rPr>
              <a:t>PRIMERA ETAPA</a:t>
            </a:r>
          </a:p>
        </p:txBody>
      </p:sp>
    </p:spTree>
    <p:extLst>
      <p:ext uri="{BB962C8B-B14F-4D97-AF65-F5344CB8AC3E}">
        <p14:creationId xmlns:p14="http://schemas.microsoft.com/office/powerpoint/2010/main" val="26409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42E8F-5B9A-48FD-AE04-00003E8C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PRIMER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2827493-4130-46DC-B05E-218BA5966D0F}"/>
              </a:ext>
            </a:extLst>
          </p:cNvPr>
          <p:cNvGrpSpPr/>
          <p:nvPr/>
        </p:nvGrpSpPr>
        <p:grpSpPr>
          <a:xfrm>
            <a:off x="524752" y="890017"/>
            <a:ext cx="10436607" cy="5529820"/>
            <a:chOff x="524752" y="890017"/>
            <a:chExt cx="10436607" cy="5529820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730A10F-7A95-416F-A7B3-113D122C0D48}"/>
                </a:ext>
              </a:extLst>
            </p:cNvPr>
            <p:cNvSpPr txBox="1"/>
            <p:nvPr/>
          </p:nvSpPr>
          <p:spPr>
            <a:xfrm>
              <a:off x="524752" y="210383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8234BEE-29C5-48A2-8A05-F055D034EC26}"/>
                </a:ext>
              </a:extLst>
            </p:cNvPr>
            <p:cNvSpPr txBox="1"/>
            <p:nvPr/>
          </p:nvSpPr>
          <p:spPr>
            <a:xfrm>
              <a:off x="5862968" y="1301482"/>
              <a:ext cx="516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0CB04F9-C7E9-42DB-A4C1-3E3AF4367611}"/>
                </a:ext>
              </a:extLst>
            </p:cNvPr>
            <p:cNvSpPr txBox="1"/>
            <p:nvPr/>
          </p:nvSpPr>
          <p:spPr>
            <a:xfrm>
              <a:off x="5903043" y="4104224"/>
              <a:ext cx="4363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c.</a:t>
              </a: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B50F349B-5D02-4673-A7A7-F6E5897AF4F0}"/>
                </a:ext>
              </a:extLst>
            </p:cNvPr>
            <p:cNvSpPr/>
            <p:nvPr/>
          </p:nvSpPr>
          <p:spPr>
            <a:xfrm>
              <a:off x="8432959" y="4365834"/>
              <a:ext cx="577189" cy="516369"/>
            </a:xfrm>
            <a:prstGeom prst="ellipse">
              <a:avLst/>
            </a:prstGeom>
            <a:solidFill>
              <a:srgbClr val="FFFF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Triángulo isósceles 16">
              <a:extLst>
                <a:ext uri="{FF2B5EF4-FFF2-40B4-BE49-F238E27FC236}">
                  <a16:creationId xmlns:a16="http://schemas.microsoft.com/office/drawing/2014/main" id="{62BC25B2-F93D-44F5-AB4F-A83E6974B358}"/>
                </a:ext>
              </a:extLst>
            </p:cNvPr>
            <p:cNvSpPr/>
            <p:nvPr/>
          </p:nvSpPr>
          <p:spPr>
            <a:xfrm>
              <a:off x="8463121" y="5266880"/>
              <a:ext cx="516863" cy="466912"/>
            </a:xfrm>
            <a:prstGeom prst="triangle">
              <a:avLst/>
            </a:prstGeom>
            <a:solidFill>
              <a:srgbClr val="FF00F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9A892B9-1DA8-409B-9929-F9C6C3A3C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1207" y="1824702"/>
              <a:ext cx="4252812" cy="340225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7F209CE-30A5-42DC-AC3B-0A9BB065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853"/>
            <a:stretch/>
          </p:blipFill>
          <p:spPr>
            <a:xfrm>
              <a:off x="6684533" y="890017"/>
              <a:ext cx="4276826" cy="2981725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949B070-14BF-43F0-B492-5B1295639EB6}"/>
                </a:ext>
              </a:extLst>
            </p:cNvPr>
            <p:cNvSpPr txBox="1"/>
            <p:nvPr/>
          </p:nvSpPr>
          <p:spPr>
            <a:xfrm>
              <a:off x="7731805" y="4043329"/>
              <a:ext cx="67518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1500" dirty="0">
                  <a:solidFill>
                    <a:schemeClr val="accent1"/>
                  </a:solidFill>
                </a:rPr>
                <a:t>-</a:t>
              </a:r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37FC90C0-6A96-4782-B8AC-C9F3A08A6E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9939" y="5905377"/>
              <a:ext cx="16859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50FAA95F-1B04-42C4-B149-E0AC0FB966D7}"/>
                </a:ext>
              </a:extLst>
            </p:cNvPr>
            <p:cNvSpPr/>
            <p:nvPr/>
          </p:nvSpPr>
          <p:spPr>
            <a:xfrm>
              <a:off x="8169102" y="6076962"/>
              <a:ext cx="1104900" cy="342875"/>
            </a:xfrm>
            <a:prstGeom prst="rect">
              <a:avLst/>
            </a:prstGeom>
            <a:solidFill>
              <a:srgbClr val="FFFF80"/>
            </a:solidFill>
            <a:ln>
              <a:solidFill>
                <a:srgbClr val="FFF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5606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FD0DB70-0BBF-448C-A7DE-6AD3E696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SEGUNDO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A7AEE93-C1FF-43B9-B0BF-E765508C8563}"/>
              </a:ext>
            </a:extLst>
          </p:cNvPr>
          <p:cNvGrpSpPr/>
          <p:nvPr/>
        </p:nvGrpSpPr>
        <p:grpSpPr>
          <a:xfrm>
            <a:off x="424700" y="791861"/>
            <a:ext cx="11141101" cy="5601666"/>
            <a:chOff x="424700" y="791861"/>
            <a:chExt cx="11141101" cy="5601666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3D8FD69-9FAA-4260-BD2E-E34FF20DF739}"/>
                </a:ext>
              </a:extLst>
            </p:cNvPr>
            <p:cNvSpPr txBox="1"/>
            <p:nvPr/>
          </p:nvSpPr>
          <p:spPr>
            <a:xfrm>
              <a:off x="424700" y="139380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9A13297-4FF4-4B57-9864-477A71FCC4B4}"/>
                </a:ext>
              </a:extLst>
            </p:cNvPr>
            <p:cNvSpPr txBox="1"/>
            <p:nvPr/>
          </p:nvSpPr>
          <p:spPr>
            <a:xfrm>
              <a:off x="6849091" y="1335567"/>
              <a:ext cx="471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1236DD4B-234D-4B4D-9328-7FA2425A1A94}"/>
                </a:ext>
              </a:extLst>
            </p:cNvPr>
            <p:cNvSpPr txBox="1"/>
            <p:nvPr/>
          </p:nvSpPr>
          <p:spPr>
            <a:xfrm>
              <a:off x="6849090" y="4298235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c.</a:t>
              </a: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2315FB0-6582-48F8-9144-813E9181F319}"/>
                </a:ext>
              </a:extLst>
            </p:cNvPr>
            <p:cNvSpPr/>
            <p:nvPr/>
          </p:nvSpPr>
          <p:spPr>
            <a:xfrm>
              <a:off x="8248651" y="4401388"/>
              <a:ext cx="675182" cy="675888"/>
            </a:xfrm>
            <a:prstGeom prst="ellipse">
              <a:avLst/>
            </a:prstGeom>
            <a:solidFill>
              <a:srgbClr val="FFFE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Hexágono 25">
              <a:extLst>
                <a:ext uri="{FF2B5EF4-FFF2-40B4-BE49-F238E27FC236}">
                  <a16:creationId xmlns:a16="http://schemas.microsoft.com/office/drawing/2014/main" id="{F57C0CBE-2CBA-4CB0-A578-0642129461DE}"/>
                </a:ext>
              </a:extLst>
            </p:cNvPr>
            <p:cNvSpPr/>
            <p:nvPr/>
          </p:nvSpPr>
          <p:spPr>
            <a:xfrm>
              <a:off x="8248651" y="5222551"/>
              <a:ext cx="675182" cy="594250"/>
            </a:xfrm>
            <a:prstGeom prst="hexagon">
              <a:avLst/>
            </a:prstGeom>
            <a:solidFill>
              <a:srgbClr val="FF32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53C4280-3C55-476A-8DA9-D4DD2344CD87}"/>
                </a:ext>
              </a:extLst>
            </p:cNvPr>
            <p:cNvSpPr txBox="1"/>
            <p:nvPr/>
          </p:nvSpPr>
          <p:spPr>
            <a:xfrm>
              <a:off x="7731805" y="4043329"/>
              <a:ext cx="67518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1500" dirty="0">
                  <a:solidFill>
                    <a:schemeClr val="accent1"/>
                  </a:solidFill>
                </a:rPr>
                <a:t>-</a:t>
              </a:r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D3001695-FC30-42D9-A890-BCB01C58C6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9939" y="5905377"/>
              <a:ext cx="16859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8668B01-5A06-4276-B430-BAE508065F16}"/>
                </a:ext>
              </a:extLst>
            </p:cNvPr>
            <p:cNvSpPr/>
            <p:nvPr/>
          </p:nvSpPr>
          <p:spPr>
            <a:xfrm>
              <a:off x="8069397" y="6050652"/>
              <a:ext cx="1104900" cy="342875"/>
            </a:xfrm>
            <a:prstGeom prst="rect">
              <a:avLst/>
            </a:prstGeom>
            <a:solidFill>
              <a:srgbClr val="FFFF80"/>
            </a:solidFill>
            <a:ln>
              <a:solidFill>
                <a:srgbClr val="FFF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859DB93-EFE3-4C7C-8815-9A1AEDC92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23" t="9579" r="3803" b="16668"/>
            <a:stretch/>
          </p:blipFill>
          <p:spPr>
            <a:xfrm>
              <a:off x="633759" y="1853274"/>
              <a:ext cx="5575112" cy="3600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E4A6A6B-DB25-4CCF-BCE1-E86D8A9ED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90" t="11696" r="3217" b="11773"/>
            <a:stretch/>
          </p:blipFill>
          <p:spPr>
            <a:xfrm>
              <a:off x="7379943" y="791861"/>
              <a:ext cx="4185858" cy="2929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3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E3CC327-D7A4-4D92-AD76-A06DE143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TERCER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380B37B-D343-47E1-B4D3-8A4139992994}"/>
              </a:ext>
            </a:extLst>
          </p:cNvPr>
          <p:cNvGrpSpPr/>
          <p:nvPr/>
        </p:nvGrpSpPr>
        <p:grpSpPr>
          <a:xfrm>
            <a:off x="424700" y="1028393"/>
            <a:ext cx="11175063" cy="5344677"/>
            <a:chOff x="424700" y="1028393"/>
            <a:chExt cx="11175063" cy="5344677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29382C3-4046-45C6-817F-6D1038D21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37" b="12500"/>
            <a:stretch/>
          </p:blipFill>
          <p:spPr>
            <a:xfrm>
              <a:off x="592237" y="2025731"/>
              <a:ext cx="5641675" cy="36000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6B5915C-DD9F-49BF-9C05-A0158073C9FB}"/>
                </a:ext>
              </a:extLst>
            </p:cNvPr>
            <p:cNvSpPr txBox="1"/>
            <p:nvPr/>
          </p:nvSpPr>
          <p:spPr>
            <a:xfrm>
              <a:off x="424700" y="139380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E34B892-76EF-4F8A-8D98-A2154FF28F3C}"/>
                </a:ext>
              </a:extLst>
            </p:cNvPr>
            <p:cNvSpPr txBox="1"/>
            <p:nvPr/>
          </p:nvSpPr>
          <p:spPr>
            <a:xfrm>
              <a:off x="6849091" y="1335567"/>
              <a:ext cx="471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AAC1C46-9F69-4148-9BED-16DFBB313514}"/>
                </a:ext>
              </a:extLst>
            </p:cNvPr>
            <p:cNvSpPr txBox="1"/>
            <p:nvPr/>
          </p:nvSpPr>
          <p:spPr>
            <a:xfrm>
              <a:off x="6849090" y="4298235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c.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B45862A-EF44-44B9-9BF8-B0B22CFEEFCC}"/>
                </a:ext>
              </a:extLst>
            </p:cNvPr>
            <p:cNvSpPr/>
            <p:nvPr/>
          </p:nvSpPr>
          <p:spPr>
            <a:xfrm>
              <a:off x="8406990" y="4281829"/>
              <a:ext cx="651114" cy="651794"/>
            </a:xfrm>
            <a:prstGeom prst="ellipse">
              <a:avLst/>
            </a:prstGeom>
            <a:solidFill>
              <a:srgbClr val="FFFF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Dodecágono 16">
              <a:extLst>
                <a:ext uri="{FF2B5EF4-FFF2-40B4-BE49-F238E27FC236}">
                  <a16:creationId xmlns:a16="http://schemas.microsoft.com/office/drawing/2014/main" id="{6E1450E7-DD11-4EF2-937A-F16AFA59A599}"/>
                </a:ext>
              </a:extLst>
            </p:cNvPr>
            <p:cNvSpPr/>
            <p:nvPr/>
          </p:nvSpPr>
          <p:spPr>
            <a:xfrm>
              <a:off x="8417344" y="5138833"/>
              <a:ext cx="651114" cy="651794"/>
            </a:xfrm>
            <a:prstGeom prst="dodecagon">
              <a:avLst/>
            </a:prstGeom>
            <a:solidFill>
              <a:srgbClr val="FF00F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46D20D2-C14E-4F34-BB8E-6F3923212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11" t="11667" b="11481"/>
            <a:stretch/>
          </p:blipFill>
          <p:spPr>
            <a:xfrm>
              <a:off x="7403825" y="1028393"/>
              <a:ext cx="4195938" cy="271868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FA44FD7-89A7-456E-B0FC-523176912B2E}"/>
                </a:ext>
              </a:extLst>
            </p:cNvPr>
            <p:cNvSpPr txBox="1"/>
            <p:nvPr/>
          </p:nvSpPr>
          <p:spPr>
            <a:xfrm>
              <a:off x="7731805" y="4043329"/>
              <a:ext cx="67518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1500" dirty="0">
                  <a:solidFill>
                    <a:schemeClr val="accent1"/>
                  </a:solidFill>
                </a:rPr>
                <a:t>-</a:t>
              </a: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ED9A93BC-E6C7-4CBF-9F0B-203E90001A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9939" y="5905377"/>
              <a:ext cx="16859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CDE89269-E815-4832-AC96-3366E852C4BB}"/>
                </a:ext>
              </a:extLst>
            </p:cNvPr>
            <p:cNvSpPr/>
            <p:nvPr/>
          </p:nvSpPr>
          <p:spPr>
            <a:xfrm>
              <a:off x="8169102" y="6030195"/>
              <a:ext cx="1104900" cy="342875"/>
            </a:xfrm>
            <a:prstGeom prst="rect">
              <a:avLst/>
            </a:prstGeom>
            <a:solidFill>
              <a:srgbClr val="FFFF80"/>
            </a:solidFill>
            <a:ln>
              <a:solidFill>
                <a:srgbClr val="FFF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216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E7768B-A943-49CB-AFFF-42E14C79C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CUARTO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2299EE8-DC7A-43EC-A5B0-CD84BA385F44}"/>
              </a:ext>
            </a:extLst>
          </p:cNvPr>
          <p:cNvGrpSpPr/>
          <p:nvPr/>
        </p:nvGrpSpPr>
        <p:grpSpPr>
          <a:xfrm>
            <a:off x="424700" y="947351"/>
            <a:ext cx="11342600" cy="5425719"/>
            <a:chOff x="424700" y="947351"/>
            <a:chExt cx="11342600" cy="5425719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278881F-FB99-4C03-B3A9-3DA2519F6D60}"/>
                </a:ext>
              </a:extLst>
            </p:cNvPr>
            <p:cNvSpPr txBox="1"/>
            <p:nvPr/>
          </p:nvSpPr>
          <p:spPr>
            <a:xfrm>
              <a:off x="424700" y="139380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4B8E585-7A5E-4272-AEAE-4F06898A9582}"/>
                </a:ext>
              </a:extLst>
            </p:cNvPr>
            <p:cNvSpPr txBox="1"/>
            <p:nvPr/>
          </p:nvSpPr>
          <p:spPr>
            <a:xfrm>
              <a:off x="6849091" y="1335567"/>
              <a:ext cx="471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11F2988-C5F0-41BB-AD93-9AA4A687B271}"/>
                </a:ext>
              </a:extLst>
            </p:cNvPr>
            <p:cNvSpPr txBox="1"/>
            <p:nvPr/>
          </p:nvSpPr>
          <p:spPr>
            <a:xfrm>
              <a:off x="6849090" y="4298235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c.</a:t>
              </a: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75177EE5-7ED3-4986-904F-51E06E5A1B68}"/>
                </a:ext>
              </a:extLst>
            </p:cNvPr>
            <p:cNvSpPr/>
            <p:nvPr/>
          </p:nvSpPr>
          <p:spPr>
            <a:xfrm>
              <a:off x="8238706" y="4347734"/>
              <a:ext cx="675184" cy="675890"/>
            </a:xfrm>
            <a:prstGeom prst="ellipse">
              <a:avLst/>
            </a:prstGeom>
            <a:solidFill>
              <a:srgbClr val="FFFF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3" name="Dodecágono 12">
              <a:extLst>
                <a:ext uri="{FF2B5EF4-FFF2-40B4-BE49-F238E27FC236}">
                  <a16:creationId xmlns:a16="http://schemas.microsoft.com/office/drawing/2014/main" id="{BDE82980-53FC-445E-B67B-FEAA066CA5F8}"/>
                </a:ext>
              </a:extLst>
            </p:cNvPr>
            <p:cNvSpPr/>
            <p:nvPr/>
          </p:nvSpPr>
          <p:spPr>
            <a:xfrm>
              <a:off x="8238706" y="5167079"/>
              <a:ext cx="675184" cy="675890"/>
            </a:xfrm>
            <a:prstGeom prst="dodecagon">
              <a:avLst/>
            </a:prstGeom>
            <a:solidFill>
              <a:srgbClr val="FF00F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A825272-AB89-4F5E-91CB-5BB9932BE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503" r="-282" b="12982"/>
            <a:stretch/>
          </p:blipFill>
          <p:spPr>
            <a:xfrm>
              <a:off x="625950" y="1927117"/>
              <a:ext cx="6223140" cy="36000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6886754-5F4E-4500-A5F0-A2FB5C890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68" t="8232" b="9776"/>
            <a:stretch/>
          </p:blipFill>
          <p:spPr>
            <a:xfrm>
              <a:off x="7346880" y="947351"/>
              <a:ext cx="4420420" cy="2951747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5DA99C7-43EE-41A8-8F45-D771050433CA}"/>
                </a:ext>
              </a:extLst>
            </p:cNvPr>
            <p:cNvSpPr txBox="1"/>
            <p:nvPr/>
          </p:nvSpPr>
          <p:spPr>
            <a:xfrm>
              <a:off x="7731805" y="4043329"/>
              <a:ext cx="67518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1500" dirty="0">
                  <a:solidFill>
                    <a:schemeClr val="accent1"/>
                  </a:solidFill>
                </a:rPr>
                <a:t>-</a:t>
              </a:r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AAD18385-160A-406F-AC4C-49D1899869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9939" y="5905377"/>
              <a:ext cx="16859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0DE3209-DD03-4E0D-84AA-3E91B567EF84}"/>
                </a:ext>
              </a:extLst>
            </p:cNvPr>
            <p:cNvSpPr/>
            <p:nvPr/>
          </p:nvSpPr>
          <p:spPr>
            <a:xfrm>
              <a:off x="8169102" y="6030195"/>
              <a:ext cx="1104900" cy="342875"/>
            </a:xfrm>
            <a:prstGeom prst="rect">
              <a:avLst/>
            </a:prstGeom>
            <a:solidFill>
              <a:srgbClr val="FFFF80"/>
            </a:solidFill>
            <a:ln>
              <a:solidFill>
                <a:srgbClr val="FFF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6373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2805E-F5B3-4866-B8C8-D5B3F3CA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75082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s-EC" sz="6600" dirty="0">
                <a:solidFill>
                  <a:srgbClr val="FF0000"/>
                </a:solidFill>
              </a:rPr>
              <a:t>SEGUNDA ETAPA</a:t>
            </a:r>
          </a:p>
        </p:txBody>
      </p:sp>
    </p:spTree>
    <p:extLst>
      <p:ext uri="{BB962C8B-B14F-4D97-AF65-F5344CB8AC3E}">
        <p14:creationId xmlns:p14="http://schemas.microsoft.com/office/powerpoint/2010/main" val="4111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39158E0C-86D6-462E-B7EF-426B6F497D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93822" y="757989"/>
                <a:ext cx="7632031" cy="5342021"/>
              </a:xfrm>
            </p:spPr>
            <p:txBody>
              <a:bodyPr>
                <a:normAutofit/>
              </a:bodyPr>
              <a:lstStyle/>
              <a:p>
                <a:r>
                  <a:rPr lang="es-EC" sz="2400" b="1" u="sng" dirty="0" smtClean="0">
                    <a:solidFill>
                      <a:schemeClr val="tx1"/>
                    </a:solidFill>
                  </a:rPr>
                  <a:t>Longitud de la circunferencia</a:t>
                </a:r>
                <a:r>
                  <a:rPr lang="es-EC" sz="2400" dirty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>
                    <a:solidFill>
                      <a:schemeClr val="accent1"/>
                    </a:solidFill>
                  </a:rPr>
                </a:br>
                <a:r>
                  <a:rPr lang="es-EC" sz="2400" dirty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>
                    <a:solidFill>
                      <a:schemeClr val="accent1"/>
                    </a:solidFill>
                  </a:rPr>
                </a:br>
                <a:r>
                  <a:rPr lang="es-EC" sz="2400" b="1" u="sng" dirty="0">
                    <a:solidFill>
                      <a:schemeClr val="accent1"/>
                    </a:solidFill>
                  </a:rPr>
                  <a:t/>
                </a:r>
                <a:br>
                  <a:rPr lang="es-EC" sz="2400" b="1" u="sng" dirty="0">
                    <a:solidFill>
                      <a:schemeClr val="accent1"/>
                    </a:solidFill>
                  </a:rPr>
                </a:br>
                <a:r>
                  <a:rPr lang="es-EC" sz="2400" b="1" u="sng" dirty="0" smtClean="0">
                    <a:solidFill>
                      <a:schemeClr val="accent1"/>
                    </a:solidFill>
                  </a:rPr>
                  <a:t>radio </a:t>
                </a:r>
                <a:r>
                  <a:rPr lang="es-EC" sz="2400" b="1" u="sng" dirty="0">
                    <a:solidFill>
                      <a:schemeClr val="accent1"/>
                    </a:solidFill>
                  </a:rPr>
                  <a:t>del círculo: </a:t>
                </a:r>
                <a:r>
                  <a:rPr lang="es-EC" sz="2400" dirty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>
                    <a:solidFill>
                      <a:schemeClr val="accent1"/>
                    </a:solidFill>
                  </a:rPr>
                </a:br>
                <a:r>
                  <a:rPr lang="es-EC" sz="2400" dirty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>
                    <a:solidFill>
                      <a:schemeClr val="accent1"/>
                    </a:solidFill>
                  </a:rPr>
                </a:br>
                <a:r>
                  <a:rPr lang="es-EC" sz="2400" dirty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>
                    <a:solidFill>
                      <a:schemeClr val="accent1"/>
                    </a:solidFill>
                  </a:rPr>
                </a:br>
                <a:r>
                  <a:rPr lang="es-EC" sz="2400" dirty="0" smtClean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 smtClean="0">
                    <a:solidFill>
                      <a:schemeClr val="accent1"/>
                    </a:solidFill>
                  </a:rPr>
                </a:br>
                <a:r>
                  <a:rPr lang="es-EC" sz="2400" b="1" u="sng" dirty="0" smtClean="0">
                    <a:solidFill>
                      <a:schemeClr val="tx1"/>
                    </a:solidFill>
                  </a:rPr>
                  <a:t>Área </a:t>
                </a:r>
                <a:r>
                  <a:rPr lang="es-EC" sz="2400" b="1" u="sng" dirty="0">
                    <a:solidFill>
                      <a:schemeClr val="tx1"/>
                    </a:solidFill>
                  </a:rPr>
                  <a:t>del círculo</a:t>
                </a:r>
                <a:r>
                  <a:rPr lang="es-EC" sz="2400" dirty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>
                    <a:solidFill>
                      <a:schemeClr val="accent1"/>
                    </a:solidFill>
                  </a:rPr>
                </a:br>
                <a:r>
                  <a:rPr lang="es-EC" sz="240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es-EC" sz="240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:r>
                  <a:rPr lang="es-EC" sz="2400" i="1" dirty="0" smtClean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s-EC" sz="240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es-EC" sz="2400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:r>
                  <a:rPr lang="es-EC" sz="2400" dirty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>
                    <a:solidFill>
                      <a:schemeClr val="accent1"/>
                    </a:solidFill>
                  </a:rPr>
                </a:br>
                <a:r>
                  <a:rPr lang="es-EC" sz="2400" dirty="0">
                    <a:solidFill>
                      <a:schemeClr val="accent1"/>
                    </a:solidFill>
                  </a:rPr>
                  <a:t/>
                </a:r>
                <a:br>
                  <a:rPr lang="es-EC" sz="2400" dirty="0">
                    <a:solidFill>
                      <a:schemeClr val="accent1"/>
                    </a:solidFill>
                  </a:rPr>
                </a:br>
                <a:endParaRPr lang="es-EC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39158E0C-86D6-462E-B7EF-426B6F497D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93822" y="757989"/>
                <a:ext cx="7632031" cy="5342021"/>
              </a:xfrm>
              <a:blipFill>
                <a:blip r:embed="rId2"/>
                <a:stretch>
                  <a:fillRect l="-127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F16B4293-0864-43E2-B5CD-6187E590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975" y="1284812"/>
            <a:ext cx="4879203" cy="39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7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ítulo 1">
                <a:extLst>
                  <a:ext uri="{FF2B5EF4-FFF2-40B4-BE49-F238E27FC236}">
                    <a16:creationId xmlns:a16="http://schemas.microsoft.com/office/drawing/2014/main" id="{6D4AC312-B79D-4677-954B-B60A0AD3FB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93822" y="934452"/>
                <a:ext cx="7632031" cy="5342021"/>
              </a:xfrm>
            </p:spPr>
            <p:txBody>
              <a:bodyPr>
                <a:noAutofit/>
              </a:bodyPr>
              <a:lstStyle/>
              <a:p>
                <a:pPr/>
                <a:r>
                  <a:rPr lang="es-EC" sz="1800" b="1" u="sng" dirty="0" smtClean="0">
                    <a:solidFill>
                      <a:schemeClr val="tx1"/>
                    </a:solidFill>
                  </a:rPr>
                  <a:t>Longitud del lado del Polígono de 3 lados</a:t>
                </a:r>
                <a:r>
                  <a:rPr lang="es-EC" sz="1800" dirty="0"/>
                  <a:t/>
                </a:r>
                <a:br>
                  <a:rPr lang="es-EC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C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s-EC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p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120°</m:t>
                          </m:r>
                        </m:e>
                      </m:d>
                    </m:oMath>
                  </m:oMathPara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/>
                  <a:t>Número de lados del polígono: </a:t>
                </a:r>
                <a14:m>
                  <m:oMath xmlns:m="http://schemas.openxmlformats.org/officeDocument/2006/math">
                    <m:r>
                      <a:rPr lang="es-EC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C" sz="18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 smtClean="0"/>
                  <a:t>Radio del círculo: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sz="18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s-EC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sz="18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C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s-EC" sz="1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p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800" i="1">
                          <a:latin typeface="Cambria Math" panose="02040503050406030204" pitchFamily="18" charset="0"/>
                        </a:rPr>
                        <m:t>−2.</m:t>
                      </m:r>
                      <m:d>
                        <m:d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d>
                        <m:d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s-EC" sz="1800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120°</m:t>
                          </m:r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C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s-EC" sz="1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p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800" i="1">
                          <a:latin typeface="Cambria Math" panose="02040503050406030204" pitchFamily="18" charset="0"/>
                        </a:rPr>
                        <m:t>=75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C" sz="18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</m:rad>
                    </m:oMath>
                    <m:oMath xmlns:m="http://schemas.openxmlformats.org/officeDocument/2006/math">
                      <m:sSub>
                        <m:sSub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C" sz="1800" i="1">
                          <a:latin typeface="Cambria Math" panose="02040503050406030204" pitchFamily="18" charset="0"/>
                        </a:rPr>
                        <m:t>=8,66 </m:t>
                      </m:r>
                      <m:r>
                        <a:rPr lang="es-EC" sz="18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b="1" dirty="0"/>
                  <a:t> </a:t>
                </a:r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/>
                  <a:t>Longitud del lado del polígono: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s-EC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s-EC" sz="1800" i="1">
                        <a:latin typeface="Cambria Math" panose="02040503050406030204" pitchFamily="18" charset="0"/>
                      </a:rPr>
                      <m:t>=8,66</m:t>
                    </m:r>
                  </m:oMath>
                </a14:m>
                <a:r>
                  <a:rPr lang="es-EC" sz="1800" dirty="0" smtClean="0"/>
                  <a:t/>
                </a:r>
                <a:br>
                  <a:rPr lang="es-EC" sz="1800" dirty="0" smtClean="0"/>
                </a:br>
                <a:r>
                  <a:rPr lang="es-EC" sz="1800" dirty="0" smtClean="0"/>
                  <a:t/>
                </a:r>
                <a:br>
                  <a:rPr lang="es-EC" sz="1800" dirty="0" smtClean="0"/>
                </a:br>
                <a:r>
                  <a:rPr lang="es-EC" sz="1800" b="1" u="sng" dirty="0" smtClean="0">
                    <a:solidFill>
                      <a:schemeClr val="tx1"/>
                    </a:solidFill>
                  </a:rPr>
                  <a:t>Área </a:t>
                </a:r>
                <a:r>
                  <a:rPr lang="es-EC" sz="1800" b="1" u="sng" dirty="0">
                    <a:solidFill>
                      <a:schemeClr val="tx1"/>
                    </a:solidFill>
                  </a:rPr>
                  <a:t>del polígono de 3 </a:t>
                </a:r>
                <a:r>
                  <a:rPr lang="es-EC" sz="1800" b="1" u="sng" dirty="0" smtClean="0">
                    <a:solidFill>
                      <a:schemeClr val="tx1"/>
                    </a:solidFill>
                  </a:rPr>
                  <a:t>lados</a:t>
                </a:r>
                <a:r>
                  <a:rPr lang="es-EC" sz="1800" b="1" u="sng" dirty="0" smtClean="0"/>
                  <a:t/>
                </a:r>
                <a:br>
                  <a:rPr lang="es-EC" sz="1800" b="1" u="sng" dirty="0" smtClean="0"/>
                </a:br>
                <a:r>
                  <a:rPr lang="es-EC" sz="1800" dirty="0"/>
                  <a:t/>
                </a:r>
                <a:br>
                  <a:rPr lang="es-EC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                                      </m:t>
                          </m:r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𝐺𝑂𝑁𝑂</m:t>
                          </m:r>
                        </m:sub>
                      </m:sSub>
                      <m:r>
                        <a:rPr lang="es-EC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𝑃𝑒𝑟</m:t>
                          </m:r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𝑚𝑒𝑡𝑟𝑜</m:t>
                          </m:r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𝐴𝑝𝑜𝑡𝑒𝑚𝑎</m:t>
                          </m:r>
                        </m:num>
                        <m:den>
                          <m:r>
                            <a:rPr lang="es-EC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/>
                  <a:t>Número de lados del polígono: </a:t>
                </a:r>
                <a14:m>
                  <m:oMath xmlns:m="http://schemas.openxmlformats.org/officeDocument/2006/math">
                    <m:r>
                      <a:rPr lang="es-EC" sz="18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 smtClean="0"/>
                  <a:t/>
                </a:r>
                <a:br>
                  <a:rPr lang="es-EC" sz="1800" dirty="0" smtClean="0"/>
                </a:br>
                <a:r>
                  <a:rPr lang="es-EC" sz="1800" dirty="0" smtClean="0"/>
                  <a:t>Longitud </a:t>
                </a:r>
                <a:r>
                  <a:rPr lang="es-EC" sz="1800" dirty="0"/>
                  <a:t>del lado del polígono: </a:t>
                </a:r>
                <a14:m>
                  <m:oMath xmlns:m="http://schemas.openxmlformats.org/officeDocument/2006/math">
                    <m:r>
                      <a:rPr lang="es-EC" sz="18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s-EC" sz="1800" i="1">
                        <a:latin typeface="Cambria Math" panose="02040503050406030204" pitchFamily="18" charset="0"/>
                      </a:rPr>
                      <m:t>=8.66</m:t>
                    </m:r>
                  </m:oMath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/>
                  <a:t>Perímetro del polígono: </a:t>
                </a:r>
                <a14:m>
                  <m:oMath xmlns:m="http://schemas.openxmlformats.org/officeDocument/2006/math">
                    <m:r>
                      <a:rPr lang="es-EC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C" sz="18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C" sz="18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s-EC" sz="1800" i="1">
                        <a:latin typeface="Cambria Math" panose="02040503050406030204" pitchFamily="18" charset="0"/>
                      </a:rPr>
                      <m:t>=3∗8,66=25,98</m:t>
                    </m:r>
                  </m:oMath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/>
                  <a:t>Apotema: </a:t>
                </a:r>
                <a14:m>
                  <m:oMath xmlns:m="http://schemas.openxmlformats.org/officeDocument/2006/math">
                    <m:r>
                      <a:rPr lang="es-EC" sz="1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s-EC" sz="1800" i="1">
                        <a:latin typeface="Cambria Math" panose="02040503050406030204" pitchFamily="18" charset="0"/>
                      </a:rPr>
                      <m:t>=2.5</m:t>
                    </m:r>
                  </m:oMath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sz="1800" i="1">
                          <a:latin typeface="Cambria Math" panose="02040503050406030204" pitchFamily="18" charset="0"/>
                        </a:rPr>
                        <m:t>=3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 3 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3∗8,66∗</m:t>
                          </m:r>
                          <m:rad>
                            <m:radPr>
                              <m:degHide m:val="on"/>
                              <m:ctrlPr>
                                <a:rPr lang="es-EC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EC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8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C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sz="1800" i="1">
                                              <a:latin typeface="Cambria Math" panose="02040503050406030204" pitchFamily="18" charset="0"/>
                                            </a:rPr>
                                            <m:t>8.66</m:t>
                                          </m:r>
                                        </m:num>
                                        <m:den>
                                          <m:r>
                                            <a:rPr lang="es-EC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C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 3 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sz="1800" i="1">
                          <a:latin typeface="Cambria Math" panose="02040503050406030204" pitchFamily="18" charset="0"/>
                        </a:rPr>
                        <m:t>=32,475 </m:t>
                      </m:r>
                      <m:sSup>
                        <m:sSup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/>
                  <a:t/>
                </a:r>
                <a:br>
                  <a:rPr lang="es-EC" sz="1800" dirty="0"/>
                </a:br>
                <a:r>
                  <a:rPr lang="es-EC" sz="1800" dirty="0"/>
                  <a:t/>
                </a:r>
                <a:br>
                  <a:rPr lang="es-EC" sz="1800" dirty="0"/>
                </a:br>
                <a:endParaRPr lang="es-EC" sz="1800" dirty="0"/>
              </a:p>
            </p:txBody>
          </p:sp>
        </mc:Choice>
        <mc:Fallback xmlns="">
          <p:sp>
            <p:nvSpPr>
              <p:cNvPr id="4" name="Título 1">
                <a:extLst>
                  <a:ext uri="{FF2B5EF4-FFF2-40B4-BE49-F238E27FC236}">
                    <a16:creationId xmlns:a16="http://schemas.microsoft.com/office/drawing/2014/main" id="{6D4AC312-B79D-4677-954B-B60A0AD3F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93822" y="934452"/>
                <a:ext cx="7632031" cy="5342021"/>
              </a:xfrm>
              <a:blipFill>
                <a:blip r:embed="rId2"/>
                <a:stretch>
                  <a:fillRect l="-71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7BE7DC42-403D-4918-9374-3C64BC692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1" t="6082" r="13883"/>
          <a:stretch/>
        </p:blipFill>
        <p:spPr>
          <a:xfrm>
            <a:off x="7411452" y="1283368"/>
            <a:ext cx="390575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000">
              <a:schemeClr val="tx2"/>
            </a:gs>
            <a:gs pos="98000">
              <a:schemeClr val="tx2"/>
            </a:gs>
            <a:gs pos="63000">
              <a:schemeClr val="bg2">
                <a:lumMod val="10000"/>
              </a:schemeClr>
            </a:gs>
            <a:gs pos="99000">
              <a:schemeClr val="bg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Objetivos Específicos</a:t>
            </a:r>
            <a:r>
              <a:rPr lang="es-ES" dirty="0"/>
              <a:t>.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ES" dirty="0">
                <a:solidFill>
                  <a:schemeClr val="tx1"/>
                </a:solidFill>
              </a:rPr>
              <a:t>Desarrollar una aplicación multimedia para enseñar de manera didáctica e iterativa los temarios vinculados a la ciencia de la matemática para estudiantes de Bachillerato.</a:t>
            </a:r>
          </a:p>
          <a:p>
            <a:pPr algn="just"/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S" dirty="0">
                <a:solidFill>
                  <a:schemeClr val="tx1"/>
                </a:solidFill>
              </a:rPr>
              <a:t>Realizar una serie de historietas iterativas e innovadoras dentro del aplicativo para narrar de forma didáctica los diferentes temas vinculados en el aprendizaje de la temática de sucesiones.</a:t>
            </a:r>
          </a:p>
          <a:p>
            <a:pPr algn="just"/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S" dirty="0">
                <a:solidFill>
                  <a:schemeClr val="tx1"/>
                </a:solidFill>
              </a:rPr>
              <a:t>Afianzar el conocimiento alcanzado en las narrativas a través de los relatos teóricos adaptativos mediante el uso y aplicación de las herramientas matemáticas embebidas, Software matemático “</a:t>
            </a:r>
            <a:r>
              <a:rPr lang="es-ES" dirty="0" err="1">
                <a:solidFill>
                  <a:schemeClr val="tx1"/>
                </a:solidFill>
              </a:rPr>
              <a:t>Geogebra</a:t>
            </a:r>
            <a:r>
              <a:rPr lang="es-ES" dirty="0">
                <a:solidFill>
                  <a:schemeClr val="tx1"/>
                </a:solidFill>
              </a:rPr>
              <a:t>”.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70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DD81AB9C-EA81-4042-B5E1-B771D4BF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PRIMER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DB14DF5-8D2C-4CFE-8705-A092DA278888}"/>
              </a:ext>
            </a:extLst>
          </p:cNvPr>
          <p:cNvGrpSpPr/>
          <p:nvPr/>
        </p:nvGrpSpPr>
        <p:grpSpPr>
          <a:xfrm>
            <a:off x="419090" y="1481255"/>
            <a:ext cx="11008318" cy="5089002"/>
            <a:chOff x="419090" y="1481255"/>
            <a:chExt cx="11008318" cy="508900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BE1AE0A-95EB-4B60-967F-2890FF165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733" b="10975"/>
            <a:stretch/>
          </p:blipFill>
          <p:spPr>
            <a:xfrm>
              <a:off x="844859" y="1481255"/>
              <a:ext cx="6322475" cy="39600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B6DC7D5-C20F-4861-AA41-56EFB5A076B7}"/>
                </a:ext>
              </a:extLst>
            </p:cNvPr>
            <p:cNvSpPr txBox="1"/>
            <p:nvPr/>
          </p:nvSpPr>
          <p:spPr>
            <a:xfrm>
              <a:off x="419090" y="1481255"/>
              <a:ext cx="455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2B0BDDC-CF98-473A-9D93-5A9D74C35DAF}"/>
                </a:ext>
              </a:extLst>
            </p:cNvPr>
            <p:cNvSpPr txBox="1"/>
            <p:nvPr/>
          </p:nvSpPr>
          <p:spPr>
            <a:xfrm>
              <a:off x="7102654" y="3444560"/>
              <a:ext cx="65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0173037-62CD-4CD9-94A8-55411EF629A0}"/>
                </a:ext>
              </a:extLst>
            </p:cNvPr>
            <p:cNvGrpSpPr/>
            <p:nvPr/>
          </p:nvGrpSpPr>
          <p:grpSpPr>
            <a:xfrm>
              <a:off x="7500837" y="3429000"/>
              <a:ext cx="3926571" cy="3141257"/>
              <a:chOff x="7500838" y="4274820"/>
              <a:chExt cx="2869296" cy="2295437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7F4BDC4B-4855-47FC-9135-EB13140F4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0838" y="4274820"/>
                <a:ext cx="2869296" cy="2295437"/>
              </a:xfrm>
              <a:prstGeom prst="rect">
                <a:avLst/>
              </a:prstGeom>
            </p:spPr>
          </p:pic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607DBABF-899E-4AE4-BDC0-9C1FFEC2A43F}"/>
                  </a:ext>
                </a:extLst>
              </p:cNvPr>
              <p:cNvSpPr/>
              <p:nvPr/>
            </p:nvSpPr>
            <p:spPr>
              <a:xfrm>
                <a:off x="7755505" y="4416731"/>
                <a:ext cx="476076" cy="481594"/>
              </a:xfrm>
              <a:prstGeom prst="ellipse">
                <a:avLst/>
              </a:prstGeom>
              <a:solidFill>
                <a:srgbClr val="FFFF8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9" name="Triángulo isósceles 8">
                <a:extLst>
                  <a:ext uri="{FF2B5EF4-FFF2-40B4-BE49-F238E27FC236}">
                    <a16:creationId xmlns:a16="http://schemas.microsoft.com/office/drawing/2014/main" id="{A09EFA03-6EB8-418A-AFE9-DAD554C68DD6}"/>
                  </a:ext>
                </a:extLst>
              </p:cNvPr>
              <p:cNvSpPr/>
              <p:nvPr/>
            </p:nvSpPr>
            <p:spPr>
              <a:xfrm>
                <a:off x="7755505" y="5085347"/>
                <a:ext cx="476076" cy="486294"/>
              </a:xfrm>
              <a:prstGeom prst="triangle">
                <a:avLst/>
              </a:prstGeom>
              <a:solidFill>
                <a:srgbClr val="FF00F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71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216EE02-DE44-4BAA-B2AE-24BEE993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SEGUNDO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8EEE9C1-D559-47DA-B422-3661F7FB697B}"/>
              </a:ext>
            </a:extLst>
          </p:cNvPr>
          <p:cNvGrpSpPr/>
          <p:nvPr/>
        </p:nvGrpSpPr>
        <p:grpSpPr>
          <a:xfrm>
            <a:off x="367830" y="1007691"/>
            <a:ext cx="11042032" cy="5510682"/>
            <a:chOff x="367830" y="1007691"/>
            <a:chExt cx="11042032" cy="5510682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32853C3-534C-4EB2-A692-D4F5C84BBB04}"/>
                </a:ext>
              </a:extLst>
            </p:cNvPr>
            <p:cNvSpPr txBox="1"/>
            <p:nvPr/>
          </p:nvSpPr>
          <p:spPr>
            <a:xfrm>
              <a:off x="367830" y="1007691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53F51FC-BEFC-470F-BAB3-1E0A091AC7D9}"/>
                </a:ext>
              </a:extLst>
            </p:cNvPr>
            <p:cNvSpPr txBox="1"/>
            <p:nvPr/>
          </p:nvSpPr>
          <p:spPr>
            <a:xfrm>
              <a:off x="6849091" y="1335567"/>
              <a:ext cx="471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B83C642-4B51-4045-9FBC-638C0E3B8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41" t="9350" r="5959" b="11735"/>
            <a:stretch/>
          </p:blipFill>
          <p:spPr>
            <a:xfrm>
              <a:off x="7354358" y="1507706"/>
              <a:ext cx="4055504" cy="28800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A60E8B7-1722-4B2B-8F74-5AC3B3C0F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839" b="10355"/>
            <a:stretch/>
          </p:blipFill>
          <p:spPr>
            <a:xfrm>
              <a:off x="766096" y="1022913"/>
              <a:ext cx="5783537" cy="360000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FB0346D-D92D-4ED4-8C2C-D92F7B477AF7}"/>
                </a:ext>
              </a:extLst>
            </p:cNvPr>
            <p:cNvSpPr txBox="1"/>
            <p:nvPr/>
          </p:nvSpPr>
          <p:spPr>
            <a:xfrm>
              <a:off x="6849090" y="4298235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c.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41FD29B-F14D-4DC2-B536-CFD83E10D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778" t="7917" r="15889" b="21985"/>
            <a:stretch/>
          </p:blipFill>
          <p:spPr>
            <a:xfrm>
              <a:off x="8161285" y="4610309"/>
              <a:ext cx="2225433" cy="1800000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362AA56F-C13F-4BB7-8633-7F819BC8AD99}"/>
                </a:ext>
              </a:extLst>
            </p:cNvPr>
            <p:cNvSpPr/>
            <p:nvPr/>
          </p:nvSpPr>
          <p:spPr>
            <a:xfrm>
              <a:off x="8248651" y="4719165"/>
              <a:ext cx="414376" cy="414809"/>
            </a:xfrm>
            <a:prstGeom prst="ellipse">
              <a:avLst/>
            </a:prstGeom>
            <a:solidFill>
              <a:srgbClr val="FFFE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1" name="Hexágono 10">
              <a:extLst>
                <a:ext uri="{FF2B5EF4-FFF2-40B4-BE49-F238E27FC236}">
                  <a16:creationId xmlns:a16="http://schemas.microsoft.com/office/drawing/2014/main" id="{4FABE8F4-C40F-401A-87EE-63DC4DC7A687}"/>
                </a:ext>
              </a:extLst>
            </p:cNvPr>
            <p:cNvSpPr/>
            <p:nvPr/>
          </p:nvSpPr>
          <p:spPr>
            <a:xfrm>
              <a:off x="8229601" y="5350294"/>
              <a:ext cx="414376" cy="364706"/>
            </a:xfrm>
            <a:prstGeom prst="hexagon">
              <a:avLst/>
            </a:prstGeom>
            <a:solidFill>
              <a:srgbClr val="FF32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1E06CF25-14B4-403E-AE31-AB427A9293F5}"/>
                    </a:ext>
                  </a:extLst>
                </p:cNvPr>
                <p:cNvSpPr txBox="1"/>
                <p:nvPr/>
              </p:nvSpPr>
              <p:spPr>
                <a:xfrm>
                  <a:off x="677334" y="4502244"/>
                  <a:ext cx="5939259" cy="2016129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s-EC" b="1" u="sng" dirty="0"/>
                    <a:t>Área del polígono de 6 lados</a:t>
                  </a:r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𝑃𝑂𝐿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𝐺𝑂𝑁𝑂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 6 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𝑙𝑎𝑑𝑜𝑠</m:t>
                            </m:r>
                          </m:sub>
                        </m:sSub>
                        <m:r>
                          <a:rPr lang="es-EC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6∗5∗</m:t>
                            </m:r>
                            <m:rad>
                              <m:radPr>
                                <m:degHide m:val="on"/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  <m:t>5</m:t>
                                            </m:r>
                                          </m:num>
                                          <m:den>
                                            <m: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𝑃𝑂𝐿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𝐺𝑂𝑁𝑂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 6 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𝑙𝑎𝑑𝑜𝑠</m:t>
                            </m:r>
                          </m:sub>
                        </m:sSub>
                        <m:r>
                          <a:rPr lang="es-EC" i="1">
                            <a:latin typeface="Cambria Math" panose="02040503050406030204" pitchFamily="18" charset="0"/>
                          </a:rPr>
                          <m:t>=64,95 </m:t>
                        </m:r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1E06CF25-14B4-403E-AE31-AB427A9293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334" y="4502244"/>
                  <a:ext cx="5939259" cy="2016129"/>
                </a:xfrm>
                <a:prstGeom prst="rect">
                  <a:avLst/>
                </a:prstGeom>
                <a:blipFill>
                  <a:blip r:embed="rId5"/>
                  <a:stretch>
                    <a:fillRect l="-717" t="-1506" b="-301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9069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7D8697F5-7B14-434D-BA40-C7BA52EB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TERCER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40E818E-A9C5-4F68-9B25-4035A5E31C06}"/>
              </a:ext>
            </a:extLst>
          </p:cNvPr>
          <p:cNvGrpSpPr/>
          <p:nvPr/>
        </p:nvGrpSpPr>
        <p:grpSpPr>
          <a:xfrm>
            <a:off x="275942" y="991669"/>
            <a:ext cx="11134849" cy="5436129"/>
            <a:chOff x="275942" y="991669"/>
            <a:chExt cx="11134849" cy="5436129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BDF3DCF-614B-44A6-B687-6BF7658D2C6D}"/>
                </a:ext>
              </a:extLst>
            </p:cNvPr>
            <p:cNvGrpSpPr/>
            <p:nvPr/>
          </p:nvGrpSpPr>
          <p:grpSpPr>
            <a:xfrm>
              <a:off x="275942" y="991669"/>
              <a:ext cx="11134849" cy="5211762"/>
              <a:chOff x="275942" y="991669"/>
              <a:chExt cx="11134849" cy="5211762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A28A6C9A-9268-40D4-9E80-5404F03B8D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7737" b="12500"/>
              <a:stretch/>
            </p:blipFill>
            <p:spPr>
              <a:xfrm>
                <a:off x="677334" y="991669"/>
                <a:ext cx="5641675" cy="3600000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3D1E595B-9F8F-405D-B4E0-32EAF7FFC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60791" y="1171669"/>
                <a:ext cx="4050000" cy="3240000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2F83D459-CA16-4580-AD19-1EF1C3FC6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088" t="7571" r="8413" b="19490"/>
              <a:stretch/>
            </p:blipFill>
            <p:spPr>
              <a:xfrm>
                <a:off x="7969535" y="4403431"/>
                <a:ext cx="2298139" cy="1800000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5F50FDC-7735-4587-93D7-082F17A3F5DD}"/>
                  </a:ext>
                </a:extLst>
              </p:cNvPr>
              <p:cNvSpPr txBox="1"/>
              <p:nvPr/>
            </p:nvSpPr>
            <p:spPr>
              <a:xfrm>
                <a:off x="275942" y="1073957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2800" dirty="0">
                    <a:solidFill>
                      <a:schemeClr val="accent1"/>
                    </a:solidFill>
                  </a:rPr>
                  <a:t>a.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AD8BFE8-082D-4CF0-B4BB-0D3C0083C91D}"/>
                  </a:ext>
                </a:extLst>
              </p:cNvPr>
              <p:cNvSpPr txBox="1"/>
              <p:nvPr/>
            </p:nvSpPr>
            <p:spPr>
              <a:xfrm>
                <a:off x="6849091" y="1335567"/>
                <a:ext cx="4716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2800" dirty="0">
                    <a:solidFill>
                      <a:schemeClr val="accent1"/>
                    </a:solidFill>
                  </a:rPr>
                  <a:t>b.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B5701DE-E3C7-469F-9DC0-6C907EC2F22F}"/>
                  </a:ext>
                </a:extLst>
              </p:cNvPr>
              <p:cNvSpPr txBox="1"/>
              <p:nvPr/>
            </p:nvSpPr>
            <p:spPr>
              <a:xfrm>
                <a:off x="6849090" y="4298235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2800" dirty="0">
                    <a:solidFill>
                      <a:schemeClr val="accent1"/>
                    </a:solidFill>
                  </a:rPr>
                  <a:t>c.</a:t>
                </a:r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E211D4D4-100B-4FBF-9915-47A6516659FA}"/>
                  </a:ext>
                </a:extLst>
              </p:cNvPr>
              <p:cNvSpPr/>
              <p:nvPr/>
            </p:nvSpPr>
            <p:spPr>
              <a:xfrm>
                <a:off x="8133321" y="4609273"/>
                <a:ext cx="414376" cy="414809"/>
              </a:xfrm>
              <a:prstGeom prst="ellipse">
                <a:avLst/>
              </a:prstGeom>
              <a:solidFill>
                <a:srgbClr val="FFFEC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2" name="Dodecágono 11">
                <a:extLst>
                  <a:ext uri="{FF2B5EF4-FFF2-40B4-BE49-F238E27FC236}">
                    <a16:creationId xmlns:a16="http://schemas.microsoft.com/office/drawing/2014/main" id="{977A2287-A44F-41B5-B879-5C1C64D1B024}"/>
                  </a:ext>
                </a:extLst>
              </p:cNvPr>
              <p:cNvSpPr/>
              <p:nvPr/>
            </p:nvSpPr>
            <p:spPr>
              <a:xfrm>
                <a:off x="8103393" y="5188744"/>
                <a:ext cx="414376" cy="414809"/>
              </a:xfrm>
              <a:prstGeom prst="dodecagon">
                <a:avLst/>
              </a:prstGeom>
              <a:solidFill>
                <a:srgbClr val="FF00F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8FDD9CA1-834A-4B37-A148-D58CAA5EC564}"/>
                    </a:ext>
                  </a:extLst>
                </p:cNvPr>
                <p:cNvSpPr txBox="1"/>
                <p:nvPr/>
              </p:nvSpPr>
              <p:spPr>
                <a:xfrm>
                  <a:off x="644790" y="4411669"/>
                  <a:ext cx="5939259" cy="2016129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s-EC" b="1" u="sng" dirty="0"/>
                    <a:t>Área del polígono de 12 lados</a:t>
                  </a:r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=12</m:t>
                        </m:r>
                      </m:oMath>
                    </m:oMathPara>
                  </a14:m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𝑃𝑂𝐿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𝐺𝑂𝑁𝑂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 12 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𝑙𝑎𝑑𝑜𝑠</m:t>
                            </m:r>
                          </m:sub>
                        </m:sSub>
                        <m:r>
                          <a:rPr lang="es-EC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12∗2,59∗</m:t>
                            </m:r>
                            <m:rad>
                              <m:radPr>
                                <m:degHide m:val="on"/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  <m:t>2.59</m:t>
                                            </m:r>
                                          </m:num>
                                          <m:den>
                                            <m: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𝑃𝑂𝐿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𝐺𝑂𝑁𝑂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 12 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𝑙𝑎𝑑𝑜𝑠</m:t>
                            </m:r>
                          </m:sub>
                        </m:sSub>
                        <m:r>
                          <a:rPr lang="es-EC" i="1">
                            <a:latin typeface="Cambria Math" panose="02040503050406030204" pitchFamily="18" charset="0"/>
                          </a:rPr>
                          <m:t>=75,00 </m:t>
                        </m:r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8FDD9CA1-834A-4B37-A148-D58CAA5EC5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790" y="4411669"/>
                  <a:ext cx="5939259" cy="2016129"/>
                </a:xfrm>
                <a:prstGeom prst="rect">
                  <a:avLst/>
                </a:prstGeom>
                <a:blipFill>
                  <a:blip r:embed="rId5"/>
                  <a:stretch>
                    <a:fillRect l="-820" t="-1506" b="-301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35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FC1E90F4-0787-4DC4-BA59-064BB7F25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CUARTO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8B93176-9F60-40F6-9040-B8291BAA2FC2}"/>
              </a:ext>
            </a:extLst>
          </p:cNvPr>
          <p:cNvGrpSpPr/>
          <p:nvPr/>
        </p:nvGrpSpPr>
        <p:grpSpPr>
          <a:xfrm>
            <a:off x="412702" y="770020"/>
            <a:ext cx="11274277" cy="5648852"/>
            <a:chOff x="412702" y="770020"/>
            <a:chExt cx="11274277" cy="5648852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DA46E00-06CF-45F4-80CA-FD2CF063A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435" b="10813"/>
            <a:stretch/>
          </p:blipFill>
          <p:spPr>
            <a:xfrm>
              <a:off x="7129111" y="770020"/>
              <a:ext cx="4557868" cy="287153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8D03AF3-6634-416F-AB7A-E2C0CED12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95" t="12456" r="19488" b="16357"/>
            <a:stretch/>
          </p:blipFill>
          <p:spPr>
            <a:xfrm>
              <a:off x="7828546" y="4035819"/>
              <a:ext cx="2775286" cy="2334001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F06B1050-A0DF-42AC-85A3-CD8D57294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503" r="-282" b="12982"/>
            <a:stretch/>
          </p:blipFill>
          <p:spPr>
            <a:xfrm>
              <a:off x="805579" y="957076"/>
              <a:ext cx="6223140" cy="36000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AC373C-51EB-43BA-952D-76E0A7C95EF7}"/>
                </a:ext>
              </a:extLst>
            </p:cNvPr>
            <p:cNvSpPr txBox="1"/>
            <p:nvPr/>
          </p:nvSpPr>
          <p:spPr>
            <a:xfrm>
              <a:off x="412702" y="923651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4BC31A8-CE91-4D36-9A08-7B76DD54E75D}"/>
                </a:ext>
              </a:extLst>
            </p:cNvPr>
            <p:cNvSpPr txBox="1"/>
            <p:nvPr/>
          </p:nvSpPr>
          <p:spPr>
            <a:xfrm>
              <a:off x="6792917" y="770020"/>
              <a:ext cx="471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68BA7B14-E3CD-4B02-87D3-AE79C1C6BA9D}"/>
                </a:ext>
              </a:extLst>
            </p:cNvPr>
            <p:cNvSpPr txBox="1"/>
            <p:nvPr/>
          </p:nvSpPr>
          <p:spPr>
            <a:xfrm>
              <a:off x="6849090" y="4298235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c.</a:t>
              </a: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C39D8B53-69CD-4DAE-9E78-0785432D072D}"/>
                </a:ext>
              </a:extLst>
            </p:cNvPr>
            <p:cNvSpPr/>
            <p:nvPr/>
          </p:nvSpPr>
          <p:spPr>
            <a:xfrm>
              <a:off x="8124407" y="4368800"/>
              <a:ext cx="501898" cy="502423"/>
            </a:xfrm>
            <a:prstGeom prst="ellipse">
              <a:avLst/>
            </a:prstGeom>
            <a:solidFill>
              <a:srgbClr val="FFFF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Dodecágono 22">
              <a:extLst>
                <a:ext uri="{FF2B5EF4-FFF2-40B4-BE49-F238E27FC236}">
                  <a16:creationId xmlns:a16="http://schemas.microsoft.com/office/drawing/2014/main" id="{7D8750FE-93A7-4D0A-8465-E83A6FD989BA}"/>
                </a:ext>
              </a:extLst>
            </p:cNvPr>
            <p:cNvSpPr/>
            <p:nvPr/>
          </p:nvSpPr>
          <p:spPr>
            <a:xfrm>
              <a:off x="8124407" y="5118098"/>
              <a:ext cx="501898" cy="502423"/>
            </a:xfrm>
            <a:prstGeom prst="dodecagon">
              <a:avLst/>
            </a:prstGeom>
            <a:solidFill>
              <a:srgbClr val="FF00F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518D6B87-E2A3-4BE7-B5DB-30A9B660B9E2}"/>
                    </a:ext>
                  </a:extLst>
                </p:cNvPr>
                <p:cNvSpPr txBox="1"/>
                <p:nvPr/>
              </p:nvSpPr>
              <p:spPr>
                <a:xfrm>
                  <a:off x="734257" y="4657428"/>
                  <a:ext cx="5882198" cy="176144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s-EC" b="1" u="sng" dirty="0"/>
                    <a:t>Área del polígono de 24 lados</a:t>
                  </a:r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𝑃𝑂𝐿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𝐺𝑂𝑁𝑂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 24 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𝑙𝑎𝑑𝑜𝑠</m:t>
                            </m:r>
                          </m:sub>
                        </m:sSub>
                        <m:r>
                          <a:rPr lang="es-EC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24∗1,31∗</m:t>
                            </m:r>
                            <m:rad>
                              <m:radPr>
                                <m:degHide m:val="on"/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  <m:t>1.31</m:t>
                                            </m:r>
                                          </m:num>
                                          <m:den>
                                            <m:r>
                                              <a:rPr lang="es-EC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s-EC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𝑃𝑂𝐿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𝐺𝑂𝑁𝑂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 24 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𝑙𝑎𝑑𝑜𝑠</m:t>
                            </m:r>
                          </m:sub>
                        </m:sSub>
                        <m:r>
                          <a:rPr lang="es-EC" i="1">
                            <a:latin typeface="Cambria Math" panose="02040503050406030204" pitchFamily="18" charset="0"/>
                          </a:rPr>
                          <m:t>=77,65 </m:t>
                        </m:r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518D6B87-E2A3-4BE7-B5DB-30A9B660B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57" y="4657428"/>
                  <a:ext cx="5882198" cy="1761444"/>
                </a:xfrm>
                <a:prstGeom prst="rect">
                  <a:avLst/>
                </a:prstGeom>
                <a:blipFill>
                  <a:blip r:embed="rId5"/>
                  <a:stretch>
                    <a:fillRect l="-724" t="-1375" b="-344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855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AFD309C-C64D-48DB-9DC9-E7617A5C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QUINTO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6537437-2617-42A3-834C-C5BD814DCEA0}"/>
              </a:ext>
            </a:extLst>
          </p:cNvPr>
          <p:cNvGrpSpPr/>
          <p:nvPr/>
        </p:nvGrpSpPr>
        <p:grpSpPr>
          <a:xfrm>
            <a:off x="393728" y="1481255"/>
            <a:ext cx="10808866" cy="4990445"/>
            <a:chOff x="393728" y="1481255"/>
            <a:chExt cx="10808866" cy="499044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CD33782-3C1F-4E39-848F-D9124775B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2594" y="2871700"/>
              <a:ext cx="4500000" cy="36000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2D21816-F5B1-4C9D-90A1-BABEB6F5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728" y="1481255"/>
              <a:ext cx="5400000" cy="43200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A35916F-C963-4D96-B3F7-E37C137BA86C}"/>
                </a:ext>
              </a:extLst>
            </p:cNvPr>
            <p:cNvSpPr txBox="1"/>
            <p:nvPr/>
          </p:nvSpPr>
          <p:spPr>
            <a:xfrm>
              <a:off x="419090" y="1481255"/>
              <a:ext cx="455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CA0F7FC-39BA-49B7-8D4E-5154DF0DE933}"/>
                </a:ext>
              </a:extLst>
            </p:cNvPr>
            <p:cNvSpPr txBox="1"/>
            <p:nvPr/>
          </p:nvSpPr>
          <p:spPr>
            <a:xfrm>
              <a:off x="6541180" y="2866681"/>
              <a:ext cx="65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09D92895-624E-4C05-BE76-F7016669C6E6}"/>
                  </a:ext>
                </a:extLst>
              </p:cNvPr>
              <p:cNvSpPr txBox="1"/>
              <p:nvPr/>
            </p:nvSpPr>
            <p:spPr>
              <a:xfrm>
                <a:off x="6398273" y="473946"/>
                <a:ext cx="5280380" cy="201612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b="1" u="sng" dirty="0"/>
                  <a:t>Área del polígono de 48 lados</a:t>
                </a:r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=48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48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48∗0,65∗</m:t>
                          </m:r>
                          <m:rad>
                            <m:radPr>
                              <m:deg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0.65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48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=78,32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09D92895-624E-4C05-BE76-F7016669C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73" y="473946"/>
                <a:ext cx="5280380" cy="2016129"/>
              </a:xfrm>
              <a:prstGeom prst="rect">
                <a:avLst/>
              </a:prstGeom>
              <a:blipFill>
                <a:blip r:embed="rId4"/>
                <a:stretch>
                  <a:fillRect l="-922" t="-1506" b="-30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2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AFD309C-C64D-48DB-9DC9-E7617A5C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SEXTO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E4941B1-7405-4052-AFAE-C6186A1975BE}"/>
              </a:ext>
            </a:extLst>
          </p:cNvPr>
          <p:cNvGrpSpPr/>
          <p:nvPr/>
        </p:nvGrpSpPr>
        <p:grpSpPr>
          <a:xfrm>
            <a:off x="393728" y="1464873"/>
            <a:ext cx="10834924" cy="4585780"/>
            <a:chOff x="393728" y="1464873"/>
            <a:chExt cx="10834924" cy="458578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5399C6D-1C0E-4270-8088-B09A487AB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8652" y="2810653"/>
              <a:ext cx="4050000" cy="3240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83ECFFB-A2F0-4D6B-B936-82065509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728" y="1464873"/>
              <a:ext cx="5400000" cy="43200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0A78DA5-07D9-4658-BBB9-435F2AAF5E19}"/>
                </a:ext>
              </a:extLst>
            </p:cNvPr>
            <p:cNvSpPr txBox="1"/>
            <p:nvPr/>
          </p:nvSpPr>
          <p:spPr>
            <a:xfrm>
              <a:off x="419090" y="1481255"/>
              <a:ext cx="455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C61111B0-B984-4CA7-A2E4-3A1F3FD71642}"/>
                </a:ext>
              </a:extLst>
            </p:cNvPr>
            <p:cNvSpPr txBox="1"/>
            <p:nvPr/>
          </p:nvSpPr>
          <p:spPr>
            <a:xfrm>
              <a:off x="6541180" y="2561883"/>
              <a:ext cx="65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54855C1-BE04-46DD-9987-18B3A6079C5D}"/>
                  </a:ext>
                </a:extLst>
              </p:cNvPr>
              <p:cNvSpPr txBox="1"/>
              <p:nvPr/>
            </p:nvSpPr>
            <p:spPr>
              <a:xfrm>
                <a:off x="6398273" y="473946"/>
                <a:ext cx="5280380" cy="176144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b="1" u="sng" dirty="0"/>
                  <a:t>Área del polígono de 96 lados</a:t>
                </a:r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=96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96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96∗0,33∗</m:t>
                          </m:r>
                          <m:rad>
                            <m:radPr>
                              <m:deg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0.33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96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=78,48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54855C1-BE04-46DD-9987-18B3A6079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73" y="473946"/>
                <a:ext cx="5280380" cy="1761444"/>
              </a:xfrm>
              <a:prstGeom prst="rect">
                <a:avLst/>
              </a:prstGeom>
              <a:blipFill>
                <a:blip r:embed="rId4"/>
                <a:stretch>
                  <a:fillRect l="-922" t="-1718" b="-34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5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AFD309C-C64D-48DB-9DC9-E7617A5C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SÉPTIMO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D974343-BFD8-4FD8-83D4-441B05FBD050}"/>
              </a:ext>
            </a:extLst>
          </p:cNvPr>
          <p:cNvGrpSpPr/>
          <p:nvPr/>
        </p:nvGrpSpPr>
        <p:grpSpPr>
          <a:xfrm>
            <a:off x="354922" y="1439796"/>
            <a:ext cx="10767617" cy="4808604"/>
            <a:chOff x="354922" y="1439796"/>
            <a:chExt cx="10767617" cy="480860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1BA110E-3CDD-4066-832A-92A9F2CD4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2539" y="3008400"/>
              <a:ext cx="4050000" cy="3240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830C94D-D8DE-4F5C-B594-0C92FA2F1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22" y="1439796"/>
              <a:ext cx="5400000" cy="43200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F41FC8C-550F-4833-92E5-B22DE3F02806}"/>
                </a:ext>
              </a:extLst>
            </p:cNvPr>
            <p:cNvSpPr txBox="1"/>
            <p:nvPr/>
          </p:nvSpPr>
          <p:spPr>
            <a:xfrm>
              <a:off x="354922" y="1439796"/>
              <a:ext cx="455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1B846FD-D422-4CD1-BBD8-3D1D43518000}"/>
                </a:ext>
              </a:extLst>
            </p:cNvPr>
            <p:cNvSpPr txBox="1"/>
            <p:nvPr/>
          </p:nvSpPr>
          <p:spPr>
            <a:xfrm>
              <a:off x="6597502" y="3073476"/>
              <a:ext cx="65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85142D3E-30A0-41B8-8215-BD1BABF151E3}"/>
                  </a:ext>
                </a:extLst>
              </p:cNvPr>
              <p:cNvSpPr txBox="1"/>
              <p:nvPr/>
            </p:nvSpPr>
            <p:spPr>
              <a:xfrm>
                <a:off x="6398273" y="473946"/>
                <a:ext cx="5280380" cy="176144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b="1" u="sng" dirty="0"/>
                  <a:t>Área del polígono de 192 lados</a:t>
                </a:r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=192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192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192∗0,16∗</m:t>
                          </m:r>
                          <m:rad>
                            <m:radPr>
                              <m:deg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0.16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192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=78,5257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85142D3E-30A0-41B8-8215-BD1BABF15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73" y="473946"/>
                <a:ext cx="5280380" cy="1761444"/>
              </a:xfrm>
              <a:prstGeom prst="rect">
                <a:avLst/>
              </a:prstGeom>
              <a:blipFill>
                <a:blip r:embed="rId4"/>
                <a:stretch>
                  <a:fillRect l="-922" t="-1718" b="-34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A68F903-6D21-4C9C-BEEC-191BC7CF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OCTAVO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5B95176-A57F-4073-A1C4-CFA8BF0F15E2}"/>
              </a:ext>
            </a:extLst>
          </p:cNvPr>
          <p:cNvGrpSpPr/>
          <p:nvPr/>
        </p:nvGrpSpPr>
        <p:grpSpPr>
          <a:xfrm>
            <a:off x="393728" y="1420757"/>
            <a:ext cx="10760895" cy="4827643"/>
            <a:chOff x="393728" y="1420757"/>
            <a:chExt cx="10760895" cy="482764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E623CF4-BE79-4FBD-BD1E-6B96C537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4623" y="3008400"/>
              <a:ext cx="4050000" cy="3240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2BABEC4-25B9-41F5-87C3-0B71B624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728" y="1420757"/>
              <a:ext cx="5400000" cy="4320000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094A2F9-650E-4623-9ADB-CA24A3B9AEE8}"/>
                </a:ext>
              </a:extLst>
            </p:cNvPr>
            <p:cNvSpPr txBox="1"/>
            <p:nvPr/>
          </p:nvSpPr>
          <p:spPr>
            <a:xfrm>
              <a:off x="419090" y="1481255"/>
              <a:ext cx="455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4A6FBD4-7BE8-44E2-B830-DB4DAE0398DE}"/>
                </a:ext>
              </a:extLst>
            </p:cNvPr>
            <p:cNvSpPr txBox="1"/>
            <p:nvPr/>
          </p:nvSpPr>
          <p:spPr>
            <a:xfrm>
              <a:off x="6597502" y="3238059"/>
              <a:ext cx="65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B854FE3A-8C69-4CBE-B2B1-336F5E07D85B}"/>
                  </a:ext>
                </a:extLst>
              </p:cNvPr>
              <p:cNvSpPr txBox="1"/>
              <p:nvPr/>
            </p:nvSpPr>
            <p:spPr>
              <a:xfrm>
                <a:off x="6398273" y="473946"/>
                <a:ext cx="5232253" cy="203844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s-EC" dirty="0"/>
              </a:p>
              <a:p>
                <a:r>
                  <a:rPr lang="es-EC" b="1" u="sng" dirty="0"/>
                  <a:t>Área del polígono de 384 lados</a:t>
                </a:r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=384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384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384∗0,081∗</m:t>
                          </m:r>
                          <m:rad>
                            <m:radPr>
                              <m:deg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0.081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384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=78,5363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B854FE3A-8C69-4CBE-B2B1-336F5E07D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73" y="473946"/>
                <a:ext cx="5232253" cy="2038443"/>
              </a:xfrm>
              <a:prstGeom prst="rect">
                <a:avLst/>
              </a:prstGeom>
              <a:blipFill>
                <a:blip r:embed="rId4"/>
                <a:stretch>
                  <a:fillRect l="-930" b="-29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90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A68F903-6D21-4C9C-BEEC-191BC7CF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NOVENO PROCESO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790959E-4B8E-45DD-99D1-1D9300CA4531}"/>
              </a:ext>
            </a:extLst>
          </p:cNvPr>
          <p:cNvGrpSpPr/>
          <p:nvPr/>
        </p:nvGrpSpPr>
        <p:grpSpPr>
          <a:xfrm>
            <a:off x="305988" y="1481255"/>
            <a:ext cx="10800000" cy="4767145"/>
            <a:chOff x="305988" y="1481255"/>
            <a:chExt cx="10800000" cy="476714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B5AD9ED-2D64-451E-8429-DE01FEABC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5988" y="3008400"/>
              <a:ext cx="4050000" cy="3240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09EFAA1-42EC-49E3-A128-49A0B3CB4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988" y="1553946"/>
              <a:ext cx="5400000" cy="43200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EA02A87-7D53-48F5-B6B3-645FAC05696E}"/>
                </a:ext>
              </a:extLst>
            </p:cNvPr>
            <p:cNvSpPr txBox="1"/>
            <p:nvPr/>
          </p:nvSpPr>
          <p:spPr>
            <a:xfrm>
              <a:off x="419090" y="1481255"/>
              <a:ext cx="455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a.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E9F8E8B-3EEB-4E6D-848E-404CC5CBEEE6}"/>
                </a:ext>
              </a:extLst>
            </p:cNvPr>
            <p:cNvSpPr txBox="1"/>
            <p:nvPr/>
          </p:nvSpPr>
          <p:spPr>
            <a:xfrm>
              <a:off x="6730238" y="3190726"/>
              <a:ext cx="65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800" dirty="0">
                  <a:solidFill>
                    <a:schemeClr val="accent1"/>
                  </a:solidFill>
                </a:rPr>
                <a:t>b.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2E59A48-E407-4BBC-9D26-0C89A68A65AA}"/>
                  </a:ext>
                </a:extLst>
              </p:cNvPr>
              <p:cNvSpPr txBox="1"/>
              <p:nvPr/>
            </p:nvSpPr>
            <p:spPr>
              <a:xfrm>
                <a:off x="6398273" y="473946"/>
                <a:ext cx="5274073" cy="176144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C" b="1" u="sng" dirty="0"/>
                  <a:t>Área del polígono de 768 lados</a:t>
                </a:r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=768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768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768∗0,041∗</m:t>
                          </m:r>
                          <m:rad>
                            <m:radPr>
                              <m:degHide m:val="on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0.041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𝑃𝑂𝐿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𝐺𝑂𝑁𝑂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768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𝑙𝑎𝑑𝑜𝑠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=78,5389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2E59A48-E407-4BBC-9D26-0C89A68A6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73" y="473946"/>
                <a:ext cx="5274073" cy="1761444"/>
              </a:xfrm>
              <a:prstGeom prst="rect">
                <a:avLst/>
              </a:prstGeom>
              <a:blipFill>
                <a:blip r:embed="rId4"/>
                <a:stretch>
                  <a:fillRect l="-923" t="-1718" b="-34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6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D828613-B4F1-4F04-B1E2-D912B1F7E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151486"/>
              </p:ext>
            </p:extLst>
          </p:nvPr>
        </p:nvGraphicFramePr>
        <p:xfrm>
          <a:off x="586854" y="1411706"/>
          <a:ext cx="11018291" cy="3577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6940">
                  <a:extLst>
                    <a:ext uri="{9D8B030D-6E8A-4147-A177-3AD203B41FA5}">
                      <a16:colId xmlns:a16="http://schemas.microsoft.com/office/drawing/2014/main" val="717832238"/>
                    </a:ext>
                  </a:extLst>
                </a:gridCol>
                <a:gridCol w="1506509">
                  <a:extLst>
                    <a:ext uri="{9D8B030D-6E8A-4147-A177-3AD203B41FA5}">
                      <a16:colId xmlns:a16="http://schemas.microsoft.com/office/drawing/2014/main" val="3932384525"/>
                    </a:ext>
                  </a:extLst>
                </a:gridCol>
                <a:gridCol w="1418184">
                  <a:extLst>
                    <a:ext uri="{9D8B030D-6E8A-4147-A177-3AD203B41FA5}">
                      <a16:colId xmlns:a16="http://schemas.microsoft.com/office/drawing/2014/main" val="3775466025"/>
                    </a:ext>
                  </a:extLst>
                </a:gridCol>
                <a:gridCol w="2089954">
                  <a:extLst>
                    <a:ext uri="{9D8B030D-6E8A-4147-A177-3AD203B41FA5}">
                      <a16:colId xmlns:a16="http://schemas.microsoft.com/office/drawing/2014/main" val="3613712032"/>
                    </a:ext>
                  </a:extLst>
                </a:gridCol>
                <a:gridCol w="2089954">
                  <a:extLst>
                    <a:ext uri="{9D8B030D-6E8A-4147-A177-3AD203B41FA5}">
                      <a16:colId xmlns:a16="http://schemas.microsoft.com/office/drawing/2014/main" val="1058316095"/>
                    </a:ext>
                  </a:extLst>
                </a:gridCol>
                <a:gridCol w="1506509">
                  <a:extLst>
                    <a:ext uri="{9D8B030D-6E8A-4147-A177-3AD203B41FA5}">
                      <a16:colId xmlns:a16="http://schemas.microsoft.com/office/drawing/2014/main" val="2627328087"/>
                    </a:ext>
                  </a:extLst>
                </a:gridCol>
                <a:gridCol w="1250241">
                  <a:extLst>
                    <a:ext uri="{9D8B030D-6E8A-4147-A177-3AD203B41FA5}">
                      <a16:colId xmlns:a16="http://schemas.microsoft.com/office/drawing/2014/main" val="2076237146"/>
                    </a:ext>
                  </a:extLst>
                </a:gridCol>
              </a:tblGrid>
              <a:tr h="44529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POLÍGONO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9956" marR="99956" marT="49978" marB="49978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CÍRCULO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9956" marR="99956" marT="49978" marB="49978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DIFERENCIA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9956" marR="99956" marT="49978" marB="49978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15351"/>
                  </a:ext>
                </a:extLst>
              </a:tr>
              <a:tr h="676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lados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Longitud 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Longitud 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Longitud 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1604754095"/>
                  </a:ext>
                </a:extLst>
              </a:tr>
              <a:tr h="276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25,9807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32,4759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 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 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 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 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31,41592654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9956" marR="99956" marT="49978" marB="49978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 </a:t>
                      </a:r>
                      <a:endParaRPr lang="es-EC" sz="2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 </a:t>
                      </a:r>
                      <a:endParaRPr lang="es-EC" sz="2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 </a:t>
                      </a:r>
                      <a:endParaRPr lang="es-EC" sz="2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 </a:t>
                      </a:r>
                      <a:endParaRPr lang="es-EC" sz="2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78,53981634</a:t>
                      </a:r>
                      <a:endParaRPr lang="es-EC" sz="2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9956" marR="99956" marT="49978" marB="499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5,43522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46,063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939566190"/>
                  </a:ext>
                </a:extLst>
              </a:tr>
              <a:tr h="276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30,0000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64,9519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1,41592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13,587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1888146532"/>
                  </a:ext>
                </a:extLst>
              </a:tr>
              <a:tr h="276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31,0582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75,0000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0,35772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3,5398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1917536784"/>
                  </a:ext>
                </a:extLst>
              </a:tr>
              <a:tr h="276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24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31,3262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77,6455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0,08972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0,8943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807271000"/>
                  </a:ext>
                </a:extLst>
              </a:tr>
              <a:tr h="2462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48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31,3935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78,3155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0,02242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0,2243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4219422366"/>
                  </a:ext>
                </a:extLst>
              </a:tr>
              <a:tr h="276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96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31,4103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78,4837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0,00562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0,0560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1405456044"/>
                  </a:ext>
                </a:extLst>
              </a:tr>
              <a:tr h="276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192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31,4146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78,5257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0,00140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0,0141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4232656829"/>
                  </a:ext>
                </a:extLst>
              </a:tr>
              <a:tr h="276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384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31,4156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78,5363</a:t>
                      </a:r>
                      <a:endParaRPr lang="es-EC" sz="2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0,00035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0,0035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3656706039"/>
                  </a:ext>
                </a:extLst>
              </a:tr>
              <a:tr h="2761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768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31,4158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78,5389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0,00008</a:t>
                      </a:r>
                      <a:endParaRPr lang="es-EC" sz="2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0,0009</a:t>
                      </a:r>
                      <a:endParaRPr lang="es-EC" sz="2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4339" marR="134339" marT="0" marB="0"/>
                </a:tc>
                <a:extLst>
                  <a:ext uri="{0D108BD9-81ED-4DB2-BD59-A6C34878D82A}">
                    <a16:rowId xmlns:a16="http://schemas.microsoft.com/office/drawing/2014/main" val="1085798194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5823DFDE-6EF6-48FC-B2F0-29F33786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CONCLUSIÓN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E45C3E-7DCA-44FB-835D-7C07FC406B96}"/>
              </a:ext>
            </a:extLst>
          </p:cNvPr>
          <p:cNvSpPr txBox="1"/>
          <p:nvPr/>
        </p:nvSpPr>
        <p:spPr>
          <a:xfrm>
            <a:off x="469889" y="5446294"/>
            <a:ext cx="1125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 medida que se duplica el número de lados del polígono, el perímetro del polígono se va aproximando a la longitud de la circunferencia. </a:t>
            </a:r>
          </a:p>
          <a:p>
            <a:r>
              <a:rPr lang="es-EC" dirty="0"/>
              <a:t>A medida que se duplica el número de lados del polígono, el área del polígono se va aproximando al área del círculo.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025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3624" y="104932"/>
            <a:ext cx="11736761" cy="212817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C" sz="5100" dirty="0">
                <a:solidFill>
                  <a:schemeClr val="tx1"/>
                </a:solidFill>
              </a:rPr>
              <a:t>Diseño de un libro iterativo multimedia, desde el principio de exhaución hasta el concepto de sucesión</a:t>
            </a:r>
            <a:endParaRPr lang="es-ES" sz="5100" dirty="0"/>
          </a:p>
          <a:p>
            <a:r>
              <a:rPr lang="es-EC" sz="3200" dirty="0" smtClean="0">
                <a:solidFill>
                  <a:schemeClr val="tx1"/>
                </a:solidFill>
              </a:rPr>
              <a:t>   </a:t>
            </a:r>
          </a:p>
          <a:p>
            <a:r>
              <a:rPr lang="es-EC" sz="3200" dirty="0" smtClean="0">
                <a:solidFill>
                  <a:schemeClr val="tx1"/>
                </a:solidFill>
              </a:rPr>
              <a:t>   Objetivo:</a:t>
            </a:r>
            <a:endParaRPr lang="es-ES" sz="3200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6180" y="2595140"/>
            <a:ext cx="11216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rgbClr val="000000"/>
                </a:solidFill>
              </a:rPr>
              <a:t>La presente </a:t>
            </a:r>
            <a:r>
              <a:rPr lang="es-ES" sz="2400" dirty="0" smtClean="0">
                <a:solidFill>
                  <a:srgbClr val="000000"/>
                </a:solidFill>
              </a:rPr>
              <a:t>exposición </a:t>
            </a:r>
            <a:r>
              <a:rPr lang="es-ES" sz="2400" dirty="0">
                <a:solidFill>
                  <a:srgbClr val="000000"/>
                </a:solidFill>
              </a:rPr>
              <a:t>pretende exteriorizar las fases y desarrollo de un instrumento tecnológico innovador de aplicación inmediata en los procesos de enseñanza-aprendizaje de la matemática, </a:t>
            </a:r>
            <a:r>
              <a:rPr lang="es-ES" sz="2400" dirty="0" smtClean="0">
                <a:solidFill>
                  <a:srgbClr val="000000"/>
                </a:solidFill>
              </a:rPr>
              <a:t>que </a:t>
            </a:r>
            <a:r>
              <a:rPr lang="es-ES" sz="2400" dirty="0">
                <a:solidFill>
                  <a:srgbClr val="000000"/>
                </a:solidFill>
              </a:rPr>
              <a:t>considera la sinergia existente entre: </a:t>
            </a:r>
            <a:r>
              <a:rPr lang="es-ES" sz="2400" dirty="0" smtClean="0">
                <a:solidFill>
                  <a:srgbClr val="000000"/>
                </a:solidFill>
              </a:rPr>
              <a:t>metodología, pedagogía </a:t>
            </a:r>
            <a:r>
              <a:rPr lang="es-ES" sz="2400" dirty="0">
                <a:solidFill>
                  <a:srgbClr val="000000"/>
                </a:solidFill>
              </a:rPr>
              <a:t>y </a:t>
            </a:r>
            <a:r>
              <a:rPr lang="es-ES" sz="2400" dirty="0" smtClean="0">
                <a:solidFill>
                  <a:srgbClr val="000000"/>
                </a:solidFill>
              </a:rPr>
              <a:t>tecnología, </a:t>
            </a:r>
            <a:r>
              <a:rPr lang="es-ES" sz="2400" dirty="0">
                <a:solidFill>
                  <a:srgbClr val="000000"/>
                </a:solidFill>
              </a:rPr>
              <a:t>desde un enfoque individual hacia un contexto colaborativo, fortaleciendo el debate en el aula y la </a:t>
            </a:r>
            <a:r>
              <a:rPr lang="es-ES" sz="2400" dirty="0" smtClean="0">
                <a:solidFill>
                  <a:srgbClr val="000000"/>
                </a:solidFill>
              </a:rPr>
              <a:t>autorreflexión </a:t>
            </a:r>
            <a:r>
              <a:rPr lang="es-ES" sz="2400" dirty="0">
                <a:solidFill>
                  <a:srgbClr val="000000"/>
                </a:solidFill>
              </a:rPr>
              <a:t>generada a través de modelaciones y aplicativos </a:t>
            </a:r>
            <a:r>
              <a:rPr lang="es-ES" sz="2400" dirty="0" smtClean="0">
                <a:solidFill>
                  <a:srgbClr val="000000"/>
                </a:solidFill>
              </a:rPr>
              <a:t>matemáticos.</a:t>
            </a:r>
            <a:endParaRPr lang="es-ES_tradnl" sz="2400" dirty="0">
              <a:solidFill>
                <a:srgbClr val="0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>
                <a:solidFill>
                  <a:schemeClr val="bg1"/>
                </a:solidFill>
              </a:rPr>
              <a:t>DEFENSA TESIS</a:t>
            </a:r>
          </a:p>
        </p:txBody>
      </p:sp>
    </p:spTree>
    <p:extLst>
      <p:ext uri="{BB962C8B-B14F-4D97-AF65-F5344CB8AC3E}">
        <p14:creationId xmlns:p14="http://schemas.microsoft.com/office/powerpoint/2010/main" val="19385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2805E-F5B3-4866-B8C8-D5B3F3CA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75082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s-EC" sz="6600" dirty="0">
                <a:solidFill>
                  <a:srgbClr val="FF0000"/>
                </a:solidFill>
              </a:rPr>
              <a:t>TERCERA ETAPA</a:t>
            </a:r>
          </a:p>
        </p:txBody>
      </p:sp>
    </p:spTree>
    <p:extLst>
      <p:ext uri="{BB962C8B-B14F-4D97-AF65-F5344CB8AC3E}">
        <p14:creationId xmlns:p14="http://schemas.microsoft.com/office/powerpoint/2010/main" val="14435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CD6BCD-EF54-4AD1-B864-C4DDCDF6F5F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t="24477" r="5137" b="15010"/>
          <a:stretch/>
        </p:blipFill>
        <p:spPr bwMode="auto">
          <a:xfrm>
            <a:off x="5990569" y="1717104"/>
            <a:ext cx="5614111" cy="362150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A09B51C-9F2C-4E17-8F29-5C7958F860F6}"/>
                  </a:ext>
                </a:extLst>
              </p:cNvPr>
              <p:cNvSpPr txBox="1"/>
              <p:nvPr/>
            </p:nvSpPr>
            <p:spPr>
              <a:xfrm>
                <a:off x="774357" y="1873944"/>
                <a:ext cx="4975579" cy="315746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sz="2000" dirty="0"/>
                  <a:t>Ángulo central: </a:t>
                </a:r>
                <a14:m>
                  <m:oMath xmlns:m="http://schemas.openxmlformats.org/officeDocument/2006/math">
                    <m:r>
                      <a:rPr lang="es-EC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s-EC" sz="2000" i="1">
                        <a:latin typeface="Cambria Math" panose="02040503050406030204" pitchFamily="18" charset="0"/>
                      </a:rPr>
                      <m:t>=120°</m:t>
                    </m:r>
                  </m:oMath>
                </a14:m>
                <a:endParaRPr lang="es-EC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𝜃𝜋</m:t>
                          </m:r>
                          <m:sSup>
                            <m:sSupPr>
                              <m:ctrlPr>
                                <a:rPr lang="es-EC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120°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s-EC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120°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s-EC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2000" i="1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num>
                        <m:den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s-EC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sz="2000" i="1">
                          <a:latin typeface="Cambria Math" panose="02040503050406030204" pitchFamily="18" charset="0"/>
                        </a:rPr>
                        <m:t>=26,18 </m:t>
                      </m:r>
                      <m:sSup>
                        <m:sSupPr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sz="20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A09B51C-9F2C-4E17-8F29-5C7958F86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57" y="1873944"/>
                <a:ext cx="4975579" cy="3157467"/>
              </a:xfrm>
              <a:prstGeom prst="rect">
                <a:avLst/>
              </a:prstGeom>
              <a:blipFill>
                <a:blip r:embed="rId3"/>
                <a:stretch>
                  <a:fillRect l="-1100" t="-76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ítulo 1">
            <a:extLst>
              <a:ext uri="{FF2B5EF4-FFF2-40B4-BE49-F238E27FC236}">
                <a16:creationId xmlns:a16="http://schemas.microsoft.com/office/drawing/2014/main" id="{FDCC258D-117D-4D61-8E6A-3C9A4468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61" y="994610"/>
            <a:ext cx="10985277" cy="675503"/>
          </a:xfrm>
        </p:spPr>
        <p:txBody>
          <a:bodyPr>
            <a:noAutofit/>
          </a:bodyPr>
          <a:lstStyle/>
          <a:p>
            <a:r>
              <a:rPr lang="es-EC" sz="2400" b="1" dirty="0">
                <a:solidFill>
                  <a:schemeClr val="tx1"/>
                </a:solidFill>
              </a:rPr>
              <a:t>ÁREA DEL SECTOR CIRCULAR GENERADO POR UN POLÍGONO DE 3 LADOS</a:t>
            </a: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/>
              <a:t/>
            </a:r>
            <a:br>
              <a:rPr lang="es-EC" sz="4000" dirty="0"/>
            </a:br>
            <a:endParaRPr lang="es-EC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E3348D5E-F5F2-4640-8A69-6756DC4B5E31}"/>
                  </a:ext>
                </a:extLst>
              </p:cNvPr>
              <p:cNvSpPr/>
              <p:nvPr/>
            </p:nvSpPr>
            <p:spPr>
              <a:xfrm>
                <a:off x="4099885" y="995965"/>
                <a:ext cx="3510961" cy="8334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sz="2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sz="2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𝜃𝜋</m:t>
                          </m:r>
                          <m:sSup>
                            <m:sSupPr>
                              <m:ctrlPr>
                                <a:rPr lang="es-EC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sz="24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sz="2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E3348D5E-F5F2-4640-8A69-6756DC4B5E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85" y="995965"/>
                <a:ext cx="3510961" cy="833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A47EFB93-02BA-4F5A-ABF8-566DF7DE44D6}"/>
                  </a:ext>
                </a:extLst>
              </p:cNvPr>
              <p:cNvSpPr txBox="1"/>
              <p:nvPr/>
            </p:nvSpPr>
            <p:spPr>
              <a:xfrm>
                <a:off x="445000" y="5300545"/>
                <a:ext cx="11059053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2400" b="1" dirty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CONCLUSIÓN:</a:t>
                </a:r>
              </a:p>
              <a:p>
                <a:endParaRPr lang="es-EC" dirty="0"/>
              </a:p>
              <a:p>
                <a:r>
                  <a:rPr lang="es-EC" dirty="0"/>
                  <a:t>Si el área del círculo se divide para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C">
                        <a:latin typeface="Cambria Math" panose="02040503050406030204" pitchFamily="18" charset="0"/>
                      </a:rPr>
                      <m:t>=3, 6, 12, 24, 48, 96, 192, 384, 768, …</m:t>
                    </m:r>
                  </m:oMath>
                </a14:m>
                <a:r>
                  <a:rPr lang="es-EC" dirty="0"/>
                  <a:t>, se obtiene el área de un sector circular.</a:t>
                </a:r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A47EFB93-02BA-4F5A-ABF8-566DF7DE4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00" y="5300545"/>
                <a:ext cx="11059053" cy="1292662"/>
              </a:xfrm>
              <a:prstGeom prst="rect">
                <a:avLst/>
              </a:prstGeom>
              <a:blipFill>
                <a:blip r:embed="rId5"/>
                <a:stretch>
                  <a:fillRect l="-882" t="-377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0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1EB569-F4B7-43BE-8867-4F405944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61" y="994610"/>
            <a:ext cx="10985277" cy="675503"/>
          </a:xfrm>
        </p:spPr>
        <p:txBody>
          <a:bodyPr>
            <a:noAutofit/>
          </a:bodyPr>
          <a:lstStyle/>
          <a:p>
            <a:r>
              <a:rPr lang="es-MX" sz="2200" b="1" dirty="0">
                <a:solidFill>
                  <a:schemeClr val="tx1"/>
                </a:solidFill>
              </a:rPr>
              <a:t>ÁREA DEL SEGUNDO SECTOR CIRCULAR GENERADO POR UN POLÍGONO DE 6 LADOS</a:t>
            </a: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/>
              <a:t/>
            </a:r>
            <a:br>
              <a:rPr lang="es-EC" sz="4000" dirty="0"/>
            </a:br>
            <a:endParaRPr lang="es-EC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DBF6BF8-2C17-4C3D-8751-C45B7514C262}"/>
                  </a:ext>
                </a:extLst>
              </p:cNvPr>
              <p:cNvSpPr/>
              <p:nvPr/>
            </p:nvSpPr>
            <p:spPr>
              <a:xfrm>
                <a:off x="4283241" y="994610"/>
                <a:ext cx="3048002" cy="669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𝜃𝜋</m:t>
                          </m:r>
                          <m:sSup>
                            <m:sSupPr>
                              <m:ctrlPr>
                                <a:rPr lang="es-EC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DBF6BF8-2C17-4C3D-8751-C45B7514C2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41" y="994610"/>
                <a:ext cx="3048002" cy="6692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BD02B92-8692-4528-8BE8-87930C96A510}"/>
                  </a:ext>
                </a:extLst>
              </p:cNvPr>
              <p:cNvSpPr txBox="1"/>
              <p:nvPr/>
            </p:nvSpPr>
            <p:spPr>
              <a:xfrm>
                <a:off x="774357" y="1873944"/>
                <a:ext cx="4975579" cy="312745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dirty="0"/>
                  <a:t>Ángulo central: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=60°</m:t>
                    </m:r>
                  </m:oMath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𝜃𝜋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60°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60°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r>
                  <a:rPr lang="es-EC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=13,89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BD02B92-8692-4528-8BE8-87930C9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57" y="1873944"/>
                <a:ext cx="4975579" cy="3127459"/>
              </a:xfrm>
              <a:prstGeom prst="rect">
                <a:avLst/>
              </a:prstGeom>
              <a:blipFill>
                <a:blip r:embed="rId3"/>
                <a:stretch>
                  <a:fillRect l="-856" t="-77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119F469B-3B83-4599-A5B5-5801757263D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3777" r="50000" b="55184"/>
          <a:stretch/>
        </p:blipFill>
        <p:spPr bwMode="auto">
          <a:xfrm>
            <a:off x="6258429" y="1663825"/>
            <a:ext cx="5159214" cy="3708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80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1EB569-F4B7-43BE-8867-4F405944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61" y="994610"/>
            <a:ext cx="10985277" cy="675503"/>
          </a:xfrm>
        </p:spPr>
        <p:txBody>
          <a:bodyPr>
            <a:noAutofit/>
          </a:bodyPr>
          <a:lstStyle/>
          <a:p>
            <a:r>
              <a:rPr lang="es-MX" sz="2200" b="1" dirty="0">
                <a:solidFill>
                  <a:schemeClr val="tx1"/>
                </a:solidFill>
              </a:rPr>
              <a:t>ÁREA DEL SEGUNDO SECTOR CIRCULAR GENERADO POR UN POLÍGONO DE 12 LADOS</a:t>
            </a: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/>
              <a:t/>
            </a:r>
            <a:br>
              <a:rPr lang="es-EC" sz="4000" dirty="0"/>
            </a:br>
            <a:endParaRPr lang="es-EC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DBF6BF8-2C17-4C3D-8751-C45B7514C262}"/>
                  </a:ext>
                </a:extLst>
              </p:cNvPr>
              <p:cNvSpPr/>
              <p:nvPr/>
            </p:nvSpPr>
            <p:spPr>
              <a:xfrm>
                <a:off x="4283241" y="994610"/>
                <a:ext cx="3048002" cy="669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𝜃𝜋</m:t>
                          </m:r>
                          <m:sSup>
                            <m:sSupPr>
                              <m:ctrlPr>
                                <a:rPr lang="es-EC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DBF6BF8-2C17-4C3D-8751-C45B7514C2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41" y="994610"/>
                <a:ext cx="3048002" cy="6692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BD02B92-8692-4528-8BE8-87930C96A510}"/>
                  </a:ext>
                </a:extLst>
              </p:cNvPr>
              <p:cNvSpPr txBox="1"/>
              <p:nvPr/>
            </p:nvSpPr>
            <p:spPr>
              <a:xfrm>
                <a:off x="774357" y="1873944"/>
                <a:ext cx="4975579" cy="284866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dirty="0"/>
                  <a:t>Ángulo central: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=30°</m:t>
                    </m:r>
                  </m:oMath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𝜃𝜋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30°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30°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360°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𝑆𝐸𝐶𝑇𝑂𝑅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i="1">
                          <a:latin typeface="Cambria Math" panose="02040503050406030204" pitchFamily="18" charset="0"/>
                        </a:rPr>
                        <m:t>=6,5449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BD02B92-8692-4528-8BE8-87930C9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57" y="1873944"/>
                <a:ext cx="4975579" cy="2848665"/>
              </a:xfrm>
              <a:prstGeom prst="rect">
                <a:avLst/>
              </a:prstGeom>
              <a:blipFill>
                <a:blip r:embed="rId3"/>
                <a:stretch>
                  <a:fillRect l="-856" t="-85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3E92AC4C-71BF-4455-BC2C-405237EF36A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6408" b="8961"/>
          <a:stretch/>
        </p:blipFill>
        <p:spPr bwMode="auto">
          <a:xfrm>
            <a:off x="6258429" y="1663825"/>
            <a:ext cx="5159214" cy="3708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9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E7DF494-7C6A-4D6B-9FF8-676734A5E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3707978"/>
            <a:ext cx="3278292" cy="2168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175A0-9CE4-40FE-A869-ED5766459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042" y="837182"/>
            <a:ext cx="3239769" cy="2591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FBAF8-4924-444B-822D-8D6CB2D35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11" y="3707979"/>
            <a:ext cx="3615200" cy="2892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045FBA-7E5C-4BAC-BF4F-498E277BCD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90" t="-1" r="23394" b="-570"/>
          <a:stretch/>
        </p:blipFill>
        <p:spPr>
          <a:xfrm>
            <a:off x="8454811" y="837182"/>
            <a:ext cx="3300200" cy="535155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A3262A0-2F89-463B-B8CA-CD7516BE6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67" y="837182"/>
            <a:ext cx="3278292" cy="24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CEF2CE7-588D-453E-8480-097014EE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ELABORACIÓN DE TABLAS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8B84582-96B2-479F-9856-A3C05DBBC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844235"/>
              </p:ext>
            </p:extLst>
          </p:nvPr>
        </p:nvGraphicFramePr>
        <p:xfrm>
          <a:off x="677334" y="1037969"/>
          <a:ext cx="10559078" cy="4218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4410">
                  <a:extLst>
                    <a:ext uri="{9D8B030D-6E8A-4147-A177-3AD203B41FA5}">
                      <a16:colId xmlns:a16="http://schemas.microsoft.com/office/drawing/2014/main" val="1311908616"/>
                    </a:ext>
                  </a:extLst>
                </a:gridCol>
                <a:gridCol w="1095190">
                  <a:extLst>
                    <a:ext uri="{9D8B030D-6E8A-4147-A177-3AD203B41FA5}">
                      <a16:colId xmlns:a16="http://schemas.microsoft.com/office/drawing/2014/main" val="1513477382"/>
                    </a:ext>
                  </a:extLst>
                </a:gridCol>
                <a:gridCol w="960934">
                  <a:extLst>
                    <a:ext uri="{9D8B030D-6E8A-4147-A177-3AD203B41FA5}">
                      <a16:colId xmlns:a16="http://schemas.microsoft.com/office/drawing/2014/main" val="2140105494"/>
                    </a:ext>
                  </a:extLst>
                </a:gridCol>
                <a:gridCol w="854025">
                  <a:extLst>
                    <a:ext uri="{9D8B030D-6E8A-4147-A177-3AD203B41FA5}">
                      <a16:colId xmlns:a16="http://schemas.microsoft.com/office/drawing/2014/main" val="4208087319"/>
                    </a:ext>
                  </a:extLst>
                </a:gridCol>
                <a:gridCol w="854025">
                  <a:extLst>
                    <a:ext uri="{9D8B030D-6E8A-4147-A177-3AD203B41FA5}">
                      <a16:colId xmlns:a16="http://schemas.microsoft.com/office/drawing/2014/main" val="1721322625"/>
                    </a:ext>
                  </a:extLst>
                </a:gridCol>
                <a:gridCol w="854025">
                  <a:extLst>
                    <a:ext uri="{9D8B030D-6E8A-4147-A177-3AD203B41FA5}">
                      <a16:colId xmlns:a16="http://schemas.microsoft.com/office/drawing/2014/main" val="762509560"/>
                    </a:ext>
                  </a:extLst>
                </a:gridCol>
                <a:gridCol w="960934">
                  <a:extLst>
                    <a:ext uri="{9D8B030D-6E8A-4147-A177-3AD203B41FA5}">
                      <a16:colId xmlns:a16="http://schemas.microsoft.com/office/drawing/2014/main" val="1718818458"/>
                    </a:ext>
                  </a:extLst>
                </a:gridCol>
                <a:gridCol w="770426">
                  <a:extLst>
                    <a:ext uri="{9D8B030D-6E8A-4147-A177-3AD203B41FA5}">
                      <a16:colId xmlns:a16="http://schemas.microsoft.com/office/drawing/2014/main" val="2229965202"/>
                    </a:ext>
                  </a:extLst>
                </a:gridCol>
                <a:gridCol w="1758083">
                  <a:extLst>
                    <a:ext uri="{9D8B030D-6E8A-4147-A177-3AD203B41FA5}">
                      <a16:colId xmlns:a16="http://schemas.microsoft.com/office/drawing/2014/main" val="3692854644"/>
                    </a:ext>
                  </a:extLst>
                </a:gridCol>
                <a:gridCol w="1667026">
                  <a:extLst>
                    <a:ext uri="{9D8B030D-6E8A-4147-A177-3AD203B41FA5}">
                      <a16:colId xmlns:a16="http://schemas.microsoft.com/office/drawing/2014/main" val="246442814"/>
                    </a:ext>
                  </a:extLst>
                </a:gridCol>
              </a:tblGrid>
              <a:tr h="73269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POLÍGONO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TRIÁNGULO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SECTOR CIRCULAR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DIFERENCIA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SEGMENTO CIRCULAR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509042"/>
                  </a:ext>
                </a:extLst>
              </a:tr>
              <a:tr h="873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Lados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Longitud 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Base 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Altura 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</a:t>
                      </a:r>
                      <a:endParaRPr lang="es-EC" sz="1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Arco 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entre sector circular y triángulo=Área del segmento circular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del rectángulo al interior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0011285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25,98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32,48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8,66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2,5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10,825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120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26,18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15,355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4,53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914261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30,00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64,95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4,330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10,825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60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13,89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3,07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1,39535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330015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12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31,06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75,00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2,588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4,829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6,25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30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6,5449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0,2949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0,07445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4803387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24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31,33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77,65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1,3054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4,957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3,2354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3,2724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0,037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0,00909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5865315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31,39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78,32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0,6539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4,989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1,6316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7,5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1,6362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0,0046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0,042497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2090936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96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31,4103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78,48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0,3271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4,997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0,8175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3,75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0,8181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0,000163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9868760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192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31,4146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78,5257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0,1636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4,9993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0,4089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1,875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0,4090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0,0001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0,000046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640042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384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31,4156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78,5363</a:t>
                      </a:r>
                      <a:endParaRPr lang="es-EC" sz="1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0,0818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4,9998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0,2045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0,9375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0,2045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0,00001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0,00003157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2858226"/>
                  </a:ext>
                </a:extLst>
              </a:tr>
              <a:tr h="27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768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31,4158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78,5389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0,0409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4,9999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0,1022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0,46875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0,1022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0,000001</a:t>
                      </a:r>
                      <a:endParaRPr lang="es-EC" sz="12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0,000899145</a:t>
                      </a:r>
                      <a:endParaRPr lang="es-EC" sz="12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9755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0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D3040D8-0EAB-4CA6-B578-FB302993A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704654"/>
              </p:ext>
            </p:extLst>
          </p:nvPr>
        </p:nvGraphicFramePr>
        <p:xfrm>
          <a:off x="495305" y="980944"/>
          <a:ext cx="11201390" cy="4679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7726">
                  <a:extLst>
                    <a:ext uri="{9D8B030D-6E8A-4147-A177-3AD203B41FA5}">
                      <a16:colId xmlns:a16="http://schemas.microsoft.com/office/drawing/2014/main" val="398267037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656126306"/>
                    </a:ext>
                  </a:extLst>
                </a:gridCol>
                <a:gridCol w="1459832">
                  <a:extLst>
                    <a:ext uri="{9D8B030D-6E8A-4147-A177-3AD203B41FA5}">
                      <a16:colId xmlns:a16="http://schemas.microsoft.com/office/drawing/2014/main" val="266989092"/>
                    </a:ext>
                  </a:extLst>
                </a:gridCol>
                <a:gridCol w="1748590">
                  <a:extLst>
                    <a:ext uri="{9D8B030D-6E8A-4147-A177-3AD203B41FA5}">
                      <a16:colId xmlns:a16="http://schemas.microsoft.com/office/drawing/2014/main" val="2175562969"/>
                    </a:ext>
                  </a:extLst>
                </a:gridCol>
                <a:gridCol w="1636294">
                  <a:extLst>
                    <a:ext uri="{9D8B030D-6E8A-4147-A177-3AD203B41FA5}">
                      <a16:colId xmlns:a16="http://schemas.microsoft.com/office/drawing/2014/main" val="2468051241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val="3841255180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3579005209"/>
                    </a:ext>
                  </a:extLst>
                </a:gridCol>
                <a:gridCol w="1576127">
                  <a:extLst>
                    <a:ext uri="{9D8B030D-6E8A-4147-A177-3AD203B41FA5}">
                      <a16:colId xmlns:a16="http://schemas.microsoft.com/office/drawing/2014/main" val="1873981520"/>
                    </a:ext>
                  </a:extLst>
                </a:gridCol>
              </a:tblGrid>
              <a:tr h="25297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N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BASE 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ALTURA 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DEL RECTÁNGULO QUE ENCAJA AL SEGMENTO CIRCULAR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DEL TRIÁNGULO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INSCRITO EN EL SEGMENTO CIRCULAR 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DEL SEGMENTO CIRCULAR 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DIFERENCIA ENTRE LA CIRCUNFERENCIA Y EL POLÍGONO. ÁREA DE PORCIÓN DE CIRCUNFERENCIA 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ÁREA DEL RECTÁNGULO AL INTERIOR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 anchor="ctr"/>
                </a:tc>
                <a:extLst>
                  <a:ext uri="{0D108BD9-81ED-4DB2-BD59-A6C34878D82A}">
                    <a16:rowId xmlns:a16="http://schemas.microsoft.com/office/drawing/2014/main" val="992818422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8,66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2,5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21,65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10,825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15,355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4,53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13,59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871714598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0,66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3,3493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1,67465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3,07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1,39535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10,825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2117666101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12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2,588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0,1703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0,4409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0,22045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0,2949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0,07445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1,67465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329824395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24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1,3054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0,04277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0,055839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0,02791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0,037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0,00909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0,22045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1236574826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48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0,6539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0,010716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0,007007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0,003503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0,0046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0,042497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0,02791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3694171901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96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0,3271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0,02677063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0,00087566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0,000437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0,0006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0,000163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0,003503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1496053493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192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0,1636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0,00066931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0,00010949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0,000054749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0,0001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0,000046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0,000437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2464905654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384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0,0818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0,00001673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0,00001368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0,000006843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0,000001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0,00003157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0,000054749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1919353488"/>
                  </a:ext>
                </a:extLst>
              </a:tr>
              <a:tr h="238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768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0,0409</a:t>
                      </a:r>
                      <a:endParaRPr lang="es-EC" sz="105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0,000041833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0,00000171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0,000000855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0,000001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0,000899145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0,000006843</a:t>
                      </a:r>
                      <a:endParaRPr lang="es-EC" sz="105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612" marR="128612" marT="0" marB="0"/>
                </a:tc>
                <a:extLst>
                  <a:ext uri="{0D108BD9-81ED-4DB2-BD59-A6C34878D82A}">
                    <a16:rowId xmlns:a16="http://schemas.microsoft.com/office/drawing/2014/main" val="3782157670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5CEF2CE7-588D-453E-8480-097014EE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5503"/>
          </a:xfrm>
        </p:spPr>
        <p:txBody>
          <a:bodyPr>
            <a:normAutofit fontScale="90000"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CONCLUSIÓN</a:t>
            </a:r>
            <a:r>
              <a:rPr lang="es-EC" dirty="0"/>
              <a:t/>
            </a:r>
            <a:br>
              <a:rPr lang="es-EC" dirty="0"/>
            </a:br>
            <a:endParaRPr lang="es-EC" sz="1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66E4B0-F18A-4E8B-A8E0-2242A562C3E6}"/>
              </a:ext>
            </a:extLst>
          </p:cNvPr>
          <p:cNvSpPr txBox="1"/>
          <p:nvPr/>
        </p:nvSpPr>
        <p:spPr>
          <a:xfrm>
            <a:off x="469890" y="5738609"/>
            <a:ext cx="112522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FF0000"/>
                </a:solidFill>
              </a:rPr>
              <a:t>El área del rectángulo que encaja al segmento circular es exactamente la mitad del área del triángulo formado al interior del segmento circular </a:t>
            </a:r>
            <a:endParaRPr lang="es-EC" dirty="0" smtClean="0">
              <a:solidFill>
                <a:srgbClr val="FF0000"/>
              </a:solidFill>
            </a:endParaRPr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066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609601"/>
            <a:ext cx="9875520" cy="349769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REPRESENTACIONES FUNCIONALES</a:t>
            </a:r>
            <a:endParaRPr lang="es-EC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1768839" y="1334126"/>
                <a:ext cx="8469443" cy="6368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𝑆𝐸𝐶𝑇𝑂𝑅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𝐶𝐼𝑅𝐶𝑈𝐿𝐴𝑅</m:t>
                          </m:r>
                        </m:sub>
                      </m:sSub>
                      <m:r>
                        <a:rPr lang="es-EC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Í</m:t>
                              </m:r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𝑅𝐶𝑈𝐿𝑂</m:t>
                              </m:r>
                            </m:sub>
                          </m:sSub>
                        </m:num>
                        <m:den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s-EC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𝑆𝐸𝐶𝑇𝑂𝑅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𝐶𝐼𝑅𝐶𝑈𝐿𝐴𝑅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</m:sSub>
                      <m:r>
                        <a:rPr lang="es-EC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s-EC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𝑠𝑒𝑔𝑚𝑒𝑛𝑡𝑜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𝑐𝑖𝑟𝑐𝑢𝑙𝑎𝑟</m:t>
                          </m:r>
                        </m:sub>
                      </m:sSub>
                      <m:r>
                        <a:rPr lang="es-EC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C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s-EC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  <m:d>
                                    <m:dPr>
                                      <m:ctrlPr>
                                        <a:rPr lang="es-EC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360°</m:t>
                                          </m:r>
                                        </m:num>
                                        <m:den>
                                          <m:r>
                                            <a:rPr lang="es-EC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es-EC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𝑎𝑝𝑜𝑡𝑒𝑚𝑎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s-EC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s-EC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𝑡𝑟𝑖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á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𝑛𝑔𝑢𝑙𝑜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𝑔𝑒𝑛𝑒𝑟𝑎𝑑𝑜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𝑒𝑛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𝑒𝑙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𝑠𝑒𝑐𝑡𝑜𝑟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𝑐𝑖𝑟𝑐𝑢𝑙𝑎𝑟</m:t>
                          </m:r>
                        </m:sub>
                      </m:sSub>
                      <m:r>
                        <a:rPr lang="es-EC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=5−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100−</m:t>
                          </m:r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50</m:t>
                              </m:r>
                              <m:d>
                                <m:dPr>
                                  <m:ctrlP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  <m:d>
                                    <m:dPr>
                                      <m:ctrlPr>
                                        <a:rPr lang="es-EC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360°</m:t>
                                          </m:r>
                                        </m:num>
                                        <m:den>
                                          <m:r>
                                            <a:rPr lang="es-EC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es-EC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s-EC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𝑙𝑎𝑑𝑜</m:t>
                          </m:r>
                          <m:r>
                            <a:rPr lang="es-EC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𝑑𝑒𝑙</m:t>
                          </m:r>
                          <m:r>
                            <a:rPr lang="es-EC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𝑝𝑜𝑙</m:t>
                          </m:r>
                          <m:r>
                            <a:rPr lang="es-EC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es-EC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𝑔𝑜𝑛𝑜</m:t>
                          </m:r>
                        </m:sub>
                      </m:sSub>
                      <m:r>
                        <a:rPr lang="es-EC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C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s-EC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es-EC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360°</m:t>
                                      </m:r>
                                    </m:num>
                                    <m:den>
                                      <m:r>
                                        <a:rPr lang="es-EC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es-EC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25780">
                  <a:lnSpc>
                    <a:spcPct val="107000"/>
                  </a:lnSpc>
                  <a:spcAft>
                    <a:spcPts val="800"/>
                  </a:spcAft>
                  <a:tabLst>
                    <a:tab pos="9080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𝑇𝑅𝐼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Á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𝑁𝐺𝑈𝐿𝑂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𝐼𝑁𝑆𝐶𝑅𝐼𝑇𝑂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𝐸𝑁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𝐸𝐿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𝑅𝐸𝐶𝑇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Á</m:t>
                          </m:r>
                          <m:r>
                            <a:rPr lang="es-EC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𝑁𝐺𝑈𝐿𝑂</m:t>
                          </m:r>
                        </m:sub>
                      </m:sSub>
                    </m:oMath>
                  </m:oMathPara>
                </a14:m>
                <a:endParaRPr lang="es-EC" sz="140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25780">
                  <a:lnSpc>
                    <a:spcPct val="107000"/>
                  </a:lnSpc>
                  <a:spcAft>
                    <a:spcPts val="800"/>
                  </a:spcAft>
                  <a:tabLst>
                    <a:tab pos="9080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C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  <m:d>
                                    <m:dPr>
                                      <m:ctrlPr>
                                        <a:rPr lang="es-EC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360°</m:t>
                                          </m:r>
                                        </m:num>
                                        <m:den>
                                          <m: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rad>
                          <m:r>
                            <a:rPr lang="es-EC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s-EC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s-EC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ad>
                                <m:radPr>
                                  <m:degHide m:val="on"/>
                                  <m:ctrlP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s-EC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s-EC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s-EC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s-EC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s-EC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𝑐𝑜𝑠</m:t>
                                          </m:r>
                                          <m:d>
                                            <m:dPr>
                                              <m:ctrlPr>
                                                <a:rPr lang="es-EC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s-EC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Times New Roman" panose="020206030504050203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s-EC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Times New Roman" panose="020206030504050203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360°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s-EC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Times New Roman" panose="020206030504050203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𝑛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rad>
                            </m:e>
                          </m:d>
                        </m:num>
                        <m:den>
                          <m:r>
                            <a:rPr lang="es-EC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C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25780">
                  <a:lnSpc>
                    <a:spcPct val="107000"/>
                  </a:lnSpc>
                  <a:spcAft>
                    <a:spcPts val="800"/>
                  </a:spcAft>
                  <a:tabLst>
                    <a:tab pos="908050" algn="l"/>
                  </a:tabLst>
                </a:pPr>
                <a:r>
                  <a:rPr lang="es-EC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25780">
                  <a:lnSpc>
                    <a:spcPct val="107000"/>
                  </a:lnSpc>
                  <a:spcAft>
                    <a:spcPts val="800"/>
                  </a:spcAft>
                  <a:tabLst>
                    <a:tab pos="908050" algn="l"/>
                  </a:tabLst>
                </a:pPr>
                <a:r>
                  <a:rPr lang="es-EC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839" y="1334126"/>
                <a:ext cx="8469443" cy="63684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Diseño del </a:t>
            </a:r>
            <a:r>
              <a:rPr lang="es-EC" dirty="0" err="1" smtClean="0"/>
              <a:t>seudo</a:t>
            </a:r>
            <a:r>
              <a:rPr lang="es-EC" dirty="0" smtClean="0"/>
              <a:t>-código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999" y="2413417"/>
            <a:ext cx="6963522" cy="33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61" y="712266"/>
            <a:ext cx="8849025" cy="58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9533" y="134911"/>
            <a:ext cx="11736761" cy="15174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C" sz="3200" dirty="0">
                <a:solidFill>
                  <a:schemeClr val="tx1"/>
                </a:solidFill>
              </a:rPr>
              <a:t>Diseño de un libro iterativo multimedia, desde el principio de exhaución hasta el concepto de sucesión</a:t>
            </a:r>
            <a:endParaRPr lang="es-ES" sz="2800" dirty="0"/>
          </a:p>
          <a:p>
            <a:r>
              <a:rPr lang="es-EC" sz="3200" dirty="0" smtClean="0">
                <a:solidFill>
                  <a:schemeClr val="bg1"/>
                </a:solidFill>
              </a:rPr>
              <a:t>   Estructura: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6180" y="1738368"/>
            <a:ext cx="112164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solidFill>
                  <a:srgbClr val="000000"/>
                </a:solidFill>
              </a:rPr>
              <a:t>Esta estructura </a:t>
            </a:r>
            <a:r>
              <a:rPr lang="es-ES" sz="2400" dirty="0">
                <a:solidFill>
                  <a:srgbClr val="000000"/>
                </a:solidFill>
              </a:rPr>
              <a:t>plantea fortalecer la transferencia de conocimientos mediante </a:t>
            </a:r>
            <a:r>
              <a:rPr lang="es-ES" sz="2400" dirty="0" smtClean="0">
                <a:solidFill>
                  <a:srgbClr val="000000"/>
                </a:solidFill>
              </a:rPr>
              <a:t>la implementación de </a:t>
            </a:r>
            <a:r>
              <a:rPr lang="es-ES" sz="2400" dirty="0">
                <a:solidFill>
                  <a:srgbClr val="000000"/>
                </a:solidFill>
              </a:rPr>
              <a:t>aplicativos interactivos multimedia, que </a:t>
            </a:r>
            <a:r>
              <a:rPr lang="es-ES" sz="2400" dirty="0" smtClean="0">
                <a:solidFill>
                  <a:srgbClr val="000000"/>
                </a:solidFill>
              </a:rPr>
              <a:t>concibe: </a:t>
            </a:r>
          </a:p>
          <a:p>
            <a:pPr algn="just"/>
            <a:r>
              <a:rPr lang="es-ES" sz="2400" dirty="0" smtClean="0">
                <a:solidFill>
                  <a:srgbClr val="000000"/>
                </a:solidFill>
              </a:rPr>
              <a:t>En </a:t>
            </a:r>
            <a:r>
              <a:rPr lang="es-ES" sz="2400" dirty="0">
                <a:solidFill>
                  <a:srgbClr val="000000"/>
                </a:solidFill>
              </a:rPr>
              <a:t>una primera fase el desarrollo de las destrezas lógicas de concreción del pensamiento </a:t>
            </a:r>
            <a:r>
              <a:rPr lang="es-ES" sz="2400" dirty="0" smtClean="0">
                <a:solidFill>
                  <a:srgbClr val="000000"/>
                </a:solidFill>
              </a:rPr>
              <a:t>de </a:t>
            </a:r>
            <a:r>
              <a:rPr lang="es-ES" sz="2400" dirty="0">
                <a:solidFill>
                  <a:srgbClr val="000000"/>
                </a:solidFill>
              </a:rPr>
              <a:t>los estudiantes, a través de </a:t>
            </a:r>
            <a:r>
              <a:rPr lang="es-ES" sz="2400" dirty="0" smtClean="0">
                <a:solidFill>
                  <a:srgbClr val="000000"/>
                </a:solidFill>
              </a:rPr>
              <a:t>lecturas, conceptualizaciones, visualizaciones </a:t>
            </a:r>
            <a:r>
              <a:rPr lang="es-ES" sz="2400" dirty="0">
                <a:solidFill>
                  <a:srgbClr val="000000"/>
                </a:solidFill>
              </a:rPr>
              <a:t>y </a:t>
            </a:r>
            <a:r>
              <a:rPr lang="es-ES" sz="2400" dirty="0" smtClean="0">
                <a:solidFill>
                  <a:srgbClr val="000000"/>
                </a:solidFill>
              </a:rPr>
              <a:t>recreaciones </a:t>
            </a:r>
            <a:r>
              <a:rPr lang="es-ES" sz="2400" dirty="0">
                <a:solidFill>
                  <a:srgbClr val="000000"/>
                </a:solidFill>
              </a:rPr>
              <a:t>de escenarios y temáticas matemáticas en </a:t>
            </a:r>
            <a:r>
              <a:rPr lang="es-ES" sz="2400" dirty="0" smtClean="0">
                <a:solidFill>
                  <a:srgbClr val="000000"/>
                </a:solidFill>
              </a:rPr>
              <a:t>forma dinámica: imágenes</a:t>
            </a:r>
            <a:r>
              <a:rPr lang="es-ES" sz="2400" dirty="0">
                <a:solidFill>
                  <a:srgbClr val="000000"/>
                </a:solidFill>
              </a:rPr>
              <a:t>, videos y elementos </a:t>
            </a:r>
            <a:r>
              <a:rPr lang="es-ES" sz="2400" dirty="0" smtClean="0">
                <a:solidFill>
                  <a:srgbClr val="000000"/>
                </a:solidFill>
              </a:rPr>
              <a:t>multimedia. </a:t>
            </a:r>
          </a:p>
          <a:p>
            <a:pPr algn="just"/>
            <a:r>
              <a:rPr lang="es-ES" sz="2400" dirty="0" smtClean="0">
                <a:solidFill>
                  <a:srgbClr val="000000"/>
                </a:solidFill>
              </a:rPr>
              <a:t>En una segunda fase </a:t>
            </a:r>
            <a:r>
              <a:rPr lang="es-ES" sz="2400" dirty="0">
                <a:solidFill>
                  <a:srgbClr val="000000"/>
                </a:solidFill>
              </a:rPr>
              <a:t>el proceso de abstracción y formulación será reflexivo y tendrá lugar en los </a:t>
            </a:r>
            <a:r>
              <a:rPr lang="es-ES" sz="2400" dirty="0" smtClean="0">
                <a:solidFill>
                  <a:srgbClr val="000000"/>
                </a:solidFill>
              </a:rPr>
              <a:t>educandos </a:t>
            </a:r>
            <a:r>
              <a:rPr lang="es-ES" sz="2400" dirty="0">
                <a:solidFill>
                  <a:srgbClr val="000000"/>
                </a:solidFill>
              </a:rPr>
              <a:t>mediante el uso </a:t>
            </a:r>
            <a:r>
              <a:rPr lang="es-ES" sz="2400" dirty="0" smtClean="0">
                <a:solidFill>
                  <a:srgbClr val="000000"/>
                </a:solidFill>
              </a:rPr>
              <a:t>de </a:t>
            </a:r>
            <a:r>
              <a:rPr lang="es-ES" sz="2400" dirty="0">
                <a:solidFill>
                  <a:srgbClr val="000000"/>
                </a:solidFill>
              </a:rPr>
              <a:t>software matemático “GEOGEBRA”.</a:t>
            </a:r>
            <a:endParaRPr lang="es-ES_tradnl" sz="2400" dirty="0">
              <a:solidFill>
                <a:srgbClr val="0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>
                <a:solidFill>
                  <a:schemeClr val="bg1"/>
                </a:solidFill>
              </a:rPr>
              <a:t>DEFENSA TESIS</a:t>
            </a:r>
          </a:p>
        </p:txBody>
      </p:sp>
    </p:spTree>
    <p:extLst>
      <p:ext uri="{BB962C8B-B14F-4D97-AF65-F5344CB8AC3E}">
        <p14:creationId xmlns:p14="http://schemas.microsoft.com/office/powerpoint/2010/main" val="38965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ccessory, umbrella, drawing&#10;&#10;Description automatically generated">
            <a:extLst>
              <a:ext uri="{FF2B5EF4-FFF2-40B4-BE49-F238E27FC236}">
                <a16:creationId xmlns:a16="http://schemas.microsoft.com/office/drawing/2014/main" id="{9462E131-ADA0-4AF5-B717-383CC0189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2" r="10078" b="3685"/>
          <a:stretch/>
        </p:blipFill>
        <p:spPr>
          <a:xfrm>
            <a:off x="1828843" y="3569315"/>
            <a:ext cx="2832132" cy="26291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D34BE7F6-5F98-4C58-984E-48E6F3B64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0" t="6680" r="7733" b="8489"/>
          <a:stretch/>
        </p:blipFill>
        <p:spPr>
          <a:xfrm>
            <a:off x="7531025" y="3741945"/>
            <a:ext cx="2691170" cy="228387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ame, umbrella&#10;&#10;Description automatically generated">
            <a:extLst>
              <a:ext uri="{FF2B5EF4-FFF2-40B4-BE49-F238E27FC236}">
                <a16:creationId xmlns:a16="http://schemas.microsoft.com/office/drawing/2014/main" id="{CBD4B79C-6AEC-47C1-B2D3-1BD71C7C1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2" t="6458" r="5517" b="7116"/>
          <a:stretch/>
        </p:blipFill>
        <p:spPr>
          <a:xfrm>
            <a:off x="1902841" y="706231"/>
            <a:ext cx="3189276" cy="2473164"/>
          </a:xfrm>
          <a:prstGeom prst="rect">
            <a:avLst/>
          </a:prstGeom>
        </p:spPr>
      </p:pic>
      <p:pic>
        <p:nvPicPr>
          <p:cNvPr id="7" name="Picture 6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0A07A004-6E55-4FB1-8E44-78C232721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94" t="-1" r="7688" b="3738"/>
          <a:stretch/>
        </p:blipFill>
        <p:spPr>
          <a:xfrm>
            <a:off x="7515226" y="663274"/>
            <a:ext cx="2795326" cy="25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nt, umbrella, drawing, kite&#10;&#10;Description automatically generated">
            <a:extLst>
              <a:ext uri="{FF2B5EF4-FFF2-40B4-BE49-F238E27FC236}">
                <a16:creationId xmlns:a16="http://schemas.microsoft.com/office/drawing/2014/main" id="{D72C4131-EF32-4620-A427-25982BE3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755" y="2093745"/>
            <a:ext cx="3166010" cy="25328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1B188E7-E3C0-426C-97F7-1BD53712D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205" y="1962758"/>
            <a:ext cx="3537345" cy="282987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, umbrella, game&#10;&#10;Description automatically generated">
            <a:extLst>
              <a:ext uri="{FF2B5EF4-FFF2-40B4-BE49-F238E27FC236}">
                <a16:creationId xmlns:a16="http://schemas.microsoft.com/office/drawing/2014/main" id="{E849071C-3BCD-4666-8C8B-319C0D6F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5" t="6527" r="4722" b="4703"/>
          <a:stretch/>
        </p:blipFill>
        <p:spPr>
          <a:xfrm>
            <a:off x="418837" y="2011942"/>
            <a:ext cx="3567272" cy="273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6B19868D-7327-4FB7-8A8D-AA577411D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89" y="643467"/>
            <a:ext cx="3179021" cy="254321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mirror, game&#10;&#10;Description automatically generated">
            <a:extLst>
              <a:ext uri="{FF2B5EF4-FFF2-40B4-BE49-F238E27FC236}">
                <a16:creationId xmlns:a16="http://schemas.microsoft.com/office/drawing/2014/main" id="{065E1D28-A4FF-42F6-9D5E-9F272143D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23" y="3543830"/>
            <a:ext cx="3179022" cy="25432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kite, flying, necklace&#10;&#10;Description automatically generated">
            <a:extLst>
              <a:ext uri="{FF2B5EF4-FFF2-40B4-BE49-F238E27FC236}">
                <a16:creationId xmlns:a16="http://schemas.microsoft.com/office/drawing/2014/main" id="{B1C6351B-2684-48BF-A6D1-AC99C44D1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785" y="761979"/>
            <a:ext cx="3182326" cy="2545860"/>
          </a:xfrm>
          <a:prstGeom prst="rect">
            <a:avLst/>
          </a:prstGeom>
        </p:spPr>
      </p:pic>
      <p:pic>
        <p:nvPicPr>
          <p:cNvPr id="5" name="Picture 4" descr="A picture containing kite, necklace&#10;&#10;Description automatically generated">
            <a:extLst>
              <a:ext uri="{FF2B5EF4-FFF2-40B4-BE49-F238E27FC236}">
                <a16:creationId xmlns:a16="http://schemas.microsoft.com/office/drawing/2014/main" id="{A7179D1A-309B-49F9-91EF-9E77F809D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095" y="3528298"/>
            <a:ext cx="3549382" cy="283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61" y="712266"/>
            <a:ext cx="8849025" cy="58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63" y="702898"/>
            <a:ext cx="8417035" cy="574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.jpe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0285" r="3562"/>
          <a:stretch/>
        </p:blipFill>
        <p:spPr bwMode="auto">
          <a:xfrm>
            <a:off x="3054449" y="1247806"/>
            <a:ext cx="6164502" cy="4238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83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4793" y="247673"/>
            <a:ext cx="11377535" cy="641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41186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Plataforma de Programación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 metodología utiliza programación estructurada para páginas en internet en programación HTML o Lenguaje de Marcas de Hipertexto y JavaScript que es un lenguaje de programación que los navegadores son capaces de reconocer e interpretar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3.4.1</a:t>
            </a:r>
            <a:r>
              <a:rPr kumimoji="0" lang="es-ES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HEAD O CABECERA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&lt;head&gt; </a:t>
            </a:r>
            <a:r>
              <a:rPr kumimoji="0" lang="es-ES" alt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Flipbook</a:t>
            </a: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&lt;/head&gt;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 </a:t>
            </a:r>
            <a:r>
              <a:rPr kumimoji="0" lang="es-ES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elemento HTML </a:t>
            </a:r>
            <a:r>
              <a:rPr kumimoji="0" lang="es-ES" altLang="es-EC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ea typeface="Calibri" panose="020F0502020204030204" pitchFamily="34" charset="0"/>
                <a:cs typeface="Courier New" panose="02070309020205020404" pitchFamily="49" charset="0"/>
              </a:rPr>
              <a:t>&lt;head&gt;</a:t>
            </a: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anose="020B0604020202020204" pitchFamily="34" charset="0"/>
              </a:rPr>
              <a:t> provee información general: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Etiquetas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just" defTabSz="914400">
              <a:buFont typeface="Wingdings" panose="05000000000000000000" pitchFamily="2" charset="2"/>
              <a:buChar char="v"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Título </a:t>
            </a:r>
            <a:r>
              <a:rPr kumimoji="0" lang="es-ES" alt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Flipbook</a:t>
            </a: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que es archivo ejecutable, donde se declara la programación principal.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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 título de la página debe describir los contenidos, se tiene que usar títulos que sean descriptivos y relativos al contenido de la página.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Metadatos o el Dato Más Grande: archivos vinculados del documento. Tiene páginas HTML y va a ellas a través de un puntero: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28650" marR="0" lvl="1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 </a:t>
            </a:r>
            <a:r>
              <a:rPr kumimoji="0" lang="es-ES" alt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Indice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28650" marR="0" lvl="1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 Introducción 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28650" marR="0" lvl="1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 Cuento 1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28650" marR="0" lvl="1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 Cuento 2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28650" marR="0" lvl="1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 Cuento 3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28650" marR="0" lvl="1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 Cuento 4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28650" marR="0" lvl="1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7 Cuento 5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628650" marR="0" lvl="1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8 Cuento 6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2" algn="just" defTabSz="914400">
              <a:buFontTx/>
              <a:buChar char="•"/>
            </a:pPr>
            <a:r>
              <a:rPr kumimoji="0" lang="es-ES" alt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Bootstrap</a:t>
            </a: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librería hechas por Java, se usan para modificar, no se hacen flexible por su adaptabilidad a cualquier plataforma moderna, nos da herramientas: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3" algn="just" defTabSz="914400">
              <a:buFontTx/>
              <a:buChar char="•"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Botones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3" algn="just" defTabSz="914400">
              <a:buFontTx/>
              <a:buChar char="•"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Formularios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3" algn="just" defTabSz="914400">
              <a:buFontTx/>
              <a:buChar char="•"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Pictografías. </a:t>
            </a:r>
            <a:endParaRPr kumimoji="0" lang="es-EC" altLang="es-EC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2" algn="just" defTabSz="914400">
              <a:buFontTx/>
              <a:buChar char="•"/>
            </a:pPr>
            <a:r>
              <a:rPr kumimoji="0" lang="es-ES" alt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BookBlock</a:t>
            </a: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librería para crear efectos de movimientos de página. Regresa, abre, avanza, salta a otro cuento, se navega en el libro. Es un CASE procesos de recreación y animación de las historietas.</a:t>
            </a:r>
          </a:p>
          <a:p>
            <a:pPr marL="171450" lvl="0" indent="-171450">
              <a:buFont typeface="Wingdings" panose="05000000000000000000" pitchFamily="2" charset="2"/>
              <a:buChar char="v"/>
            </a:pPr>
            <a:r>
              <a:rPr lang="es-ES" sz="1200" dirty="0">
                <a:ea typeface="Arial" panose="020B0604020202020204" pitchFamily="34" charset="0"/>
              </a:rPr>
              <a:t>Enlaces a Scripts utilizadas por Java, por eso se llama </a:t>
            </a:r>
            <a:r>
              <a:rPr lang="es-ES" sz="1200" dirty="0" err="1">
                <a:ea typeface="Arial" panose="020B0604020202020204" pitchFamily="34" charset="0"/>
              </a:rPr>
              <a:t>Javascript</a:t>
            </a:r>
            <a:r>
              <a:rPr lang="es-ES" sz="1200" dirty="0">
                <a:ea typeface="Arial" panose="020B0604020202020204" pitchFamily="34" charset="0"/>
              </a:rPr>
              <a:t>. La programación HTML y el lenguaje CSS reconocen script. Los códigos de programación abierta deben declararse en script. Se necesitan script para que se conecten con los archivos de programación estructurada. </a:t>
            </a:r>
            <a:endParaRPr lang="es-EC" sz="1200" dirty="0">
              <a:ea typeface="Arial" panose="020B0604020202020204" pitchFamily="34" charset="0"/>
            </a:endParaRPr>
          </a:p>
          <a:p>
            <a:r>
              <a:rPr lang="es-ES" sz="1200" dirty="0">
                <a:ea typeface="Arial" panose="020B0604020202020204" pitchFamily="34" charset="0"/>
              </a:rPr>
              <a:t> </a:t>
            </a:r>
            <a:endParaRPr lang="es-EC" sz="1200" dirty="0">
              <a:ea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v"/>
            </a:pPr>
            <a:r>
              <a:rPr lang="es-ES" sz="1200" dirty="0">
                <a:ea typeface="Arial" panose="020B0604020202020204" pitchFamily="34" charset="0"/>
              </a:rPr>
              <a:t>Hojas de estilos, CSS es un lenguaje de hojas.</a:t>
            </a:r>
            <a:endParaRPr lang="es-EC" sz="1200" dirty="0">
              <a:ea typeface="Arial" panose="020B0604020202020204" pitchFamily="34" charset="0"/>
            </a:endParaRPr>
          </a:p>
          <a:p>
            <a:r>
              <a:rPr lang="es-ES" dirty="0"/>
              <a:t> </a:t>
            </a:r>
            <a:endParaRPr lang="es-EC" dirty="0"/>
          </a:p>
          <a:p>
            <a:pPr lvl="2" algn="just" defTabSz="914400">
              <a:buFontTx/>
              <a:buChar char="•"/>
            </a:pPr>
            <a:r>
              <a:rPr kumimoji="0" lang="es-ES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kumimoji="0" lang="es-ES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53260" y="809469"/>
            <a:ext cx="7180288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3.4.2. </a:t>
            </a:r>
            <a:r>
              <a:rPr lang="es-ES" b="1" dirty="0">
                <a:latin typeface="Arial" panose="020B0604020202020204" pitchFamily="34" charset="0"/>
                <a:ea typeface="Arial" panose="020B0604020202020204" pitchFamily="34" charset="0"/>
              </a:rPr>
              <a:t>BODY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Se inicializa dando el nombre, el METADATO, el Dato Más Grande.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Cuando se abre el libro se inicializa un audio para que no sea muy seco.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Después de la introducción del libro, se despliega el área del contenido principal que es una función principal de conexión enganchado a la cabecera, al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flipbook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Luego viene el bloque de contenidos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Se coloca el contenido de los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textos,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ES" sz="1200" dirty="0" smtClean="0">
                <a:latin typeface="Arial" panose="020B0604020202020204" pitchFamily="34" charset="0"/>
                <a:ea typeface="Arial" panose="020B0604020202020204" pitchFamily="34" charset="0"/>
              </a:rPr>
              <a:t>imágenes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videos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GEOGEBRA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Se entra al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geogebra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para incrustar como un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Inframe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embebido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deployggb.js: es un código pequeño para que conecte el software embebido al programa en HTML para que sea parte del código de Java.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Google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applet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llama a internet y se embebe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geogebra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23672" y="209861"/>
            <a:ext cx="7495082" cy="689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MX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CREATIVA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sz="1200" dirty="0" smtClean="0">
                <a:latin typeface="Arial" panose="020B0604020202020204" pitchFamily="34" charset="0"/>
                <a:ea typeface="Arial" panose="020B0604020202020204" pitchFamily="34" charset="0"/>
              </a:rPr>
              <a:t>Librerías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Book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cover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: da la portada del libro, son las pastas del libro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Jquery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bookblock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son bloques de programación para dar el aspecto del libro.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Frameworks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utilitarios: que fueron seleccionados en la construcción de este Aplicativo.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Utf-8 Reconocer caracteres tanto en el código como en la programación.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Para las animaciones y procesamiento de imágenes y videos, las herramientas y programas seleccionados fueron: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Photoshop para imágenes dinámicas y sugestivas,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Unity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para manipular y recrear videos, animaciones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innovativas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que capten la atención del estudiante,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Para edición de Video: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CrazyTalk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8.1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iClone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7.0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Para audio: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Blabolka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Para etiquetar audios</a:t>
            </a:r>
            <a:r>
              <a:rPr lang="es-ES" sz="1200" dirty="0" smtClean="0">
                <a:latin typeface="Arial" panose="020B0604020202020204" pitchFamily="34" charset="0"/>
                <a:ea typeface="Arial" panose="020B0604020202020204" pitchFamily="34" charset="0"/>
              </a:rPr>
              <a:t>:                              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Para unificación de audio y video. Video consolidado: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 smtClean="0">
                <a:latin typeface="Arial" panose="020B0604020202020204" pitchFamily="34" charset="0"/>
                <a:ea typeface="Arial" panose="020B0604020202020204" pitchFamily="34" charset="0"/>
              </a:rPr>
              <a:t>                               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dirty="0" smtClean="0">
                <a:latin typeface="Arial" panose="020B0604020202020204" pitchFamily="34" charset="0"/>
                <a:ea typeface="Arial" panose="020B0604020202020204" pitchFamily="34" charset="0"/>
              </a:rPr>
              <a:t>MP3.                                                      MP4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0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58190" y="1630816"/>
            <a:ext cx="6385810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Para aplicación móvil: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 err="1">
                <a:latin typeface="Arial" panose="020B0604020202020204" pitchFamily="34" charset="0"/>
                <a:ea typeface="Arial" panose="020B0604020202020204" pitchFamily="34" charset="0"/>
              </a:rPr>
              <a:t>Electron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 err="1">
                <a:latin typeface="Arial" panose="020B0604020202020204" pitchFamily="34" charset="0"/>
                <a:ea typeface="Arial" panose="020B0604020202020204" pitchFamily="34" charset="0"/>
              </a:rPr>
              <a:t>Node.Js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 y </a:t>
            </a:r>
            <a:r>
              <a:rPr lang="es-ES" dirty="0" err="1">
                <a:latin typeface="Arial" panose="020B0604020202020204" pitchFamily="34" charset="0"/>
                <a:ea typeface="Arial" panose="020B0604020202020204" pitchFamily="34" charset="0"/>
              </a:rPr>
              <a:t>Cordova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, para unificar los HTML para que estén listos para una aplicación móvil en una laptop o Tablet. Permite construir un aplicativo para ANDROID. Se debe emular para qué tipo de pantallas sirve.  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 err="1">
                <a:latin typeface="Arial" panose="020B0604020202020204" pitchFamily="34" charset="0"/>
                <a:ea typeface="Arial" panose="020B0604020202020204" pitchFamily="34" charset="0"/>
              </a:rPr>
              <a:t>Query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 err="1">
                <a:latin typeface="Arial" panose="020B0604020202020204" pitchFamily="34" charset="0"/>
                <a:ea typeface="Arial" panose="020B0604020202020204" pitchFamily="34" charset="0"/>
              </a:rPr>
              <a:t>Jquery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 Mobile, hace más fácil la programación. Ayuda a buscar y cargar los archivos del aplicativo.</a:t>
            </a: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0292" y="467325"/>
            <a:ext cx="10757404" cy="1271534"/>
          </a:xfrm>
        </p:spPr>
        <p:txBody>
          <a:bodyPr>
            <a:noAutofit/>
          </a:bodyPr>
          <a:lstStyle/>
          <a:p>
            <a:pPr algn="ctr"/>
            <a:r>
              <a:rPr lang="es-EC" sz="3200" dirty="0">
                <a:solidFill>
                  <a:schemeClr val="tx1"/>
                </a:solidFill>
              </a:rPr>
              <a:t>Diseño de un libro iterativo multimedia, desde el principio de exhaución hasta el concepto de sucesión</a:t>
            </a:r>
            <a:endParaRPr lang="es-ES" sz="2800" dirty="0"/>
          </a:p>
          <a:p>
            <a:r>
              <a:rPr lang="es-EC" sz="3200" dirty="0" smtClean="0">
                <a:solidFill>
                  <a:schemeClr val="tx1"/>
                </a:solidFill>
              </a:rPr>
              <a:t>Fundamento Pedagógico:</a:t>
            </a:r>
            <a:endParaRPr lang="es-ES" sz="3200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>
                <a:solidFill>
                  <a:schemeClr val="bg1"/>
                </a:solidFill>
              </a:rPr>
              <a:t>DEFENSA TESIS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284605" y="5507850"/>
            <a:ext cx="6993091" cy="38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                                                                      Tomado de </a:t>
            </a:r>
            <a:r>
              <a:rPr lang="es-ES" dirty="0" err="1" smtClean="0"/>
              <a:t>Biggs</a:t>
            </a:r>
            <a:r>
              <a:rPr lang="es-ES" dirty="0" smtClean="0"/>
              <a:t> (2006).</a:t>
            </a:r>
            <a:endParaRPr lang="es-ES" dirty="0"/>
          </a:p>
        </p:txBody>
      </p:sp>
      <p:pic>
        <p:nvPicPr>
          <p:cNvPr id="12" name="Picture 1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" t="9704" r="634" b="581"/>
          <a:stretch/>
        </p:blipFill>
        <p:spPr bwMode="auto">
          <a:xfrm>
            <a:off x="673311" y="948569"/>
            <a:ext cx="10022904" cy="49264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71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091" y="267950"/>
            <a:ext cx="6550859" cy="60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08" y="711251"/>
            <a:ext cx="9919871" cy="54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9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99" y="525358"/>
            <a:ext cx="9728304" cy="593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228" y="594666"/>
            <a:ext cx="5781109" cy="58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9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361" y="308432"/>
            <a:ext cx="5992934" cy="62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454" y="1528293"/>
            <a:ext cx="7882422" cy="33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805" y="965772"/>
            <a:ext cx="8423476" cy="49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74" y="760672"/>
            <a:ext cx="8885400" cy="54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9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97" y="615689"/>
            <a:ext cx="9442279" cy="56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187" y="655897"/>
            <a:ext cx="9064697" cy="55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9533" y="0"/>
            <a:ext cx="11247091" cy="5813809"/>
          </a:xfrm>
        </p:spPr>
        <p:txBody>
          <a:bodyPr>
            <a:noAutofit/>
          </a:bodyPr>
          <a:lstStyle/>
          <a:p>
            <a:endParaRPr lang="es-EC" sz="3200" dirty="0" smtClean="0">
              <a:solidFill>
                <a:schemeClr val="tx1"/>
              </a:solidFill>
            </a:endParaRPr>
          </a:p>
          <a:p>
            <a:endParaRPr lang="es-EC" sz="3200" dirty="0">
              <a:solidFill>
                <a:schemeClr val="tx1"/>
              </a:solidFill>
            </a:endParaRPr>
          </a:p>
          <a:p>
            <a:endParaRPr lang="es-EC" sz="3200" dirty="0" smtClean="0">
              <a:solidFill>
                <a:schemeClr val="tx1"/>
              </a:solidFill>
            </a:endParaRPr>
          </a:p>
          <a:p>
            <a:endParaRPr lang="es-EC" sz="3200" dirty="0">
              <a:solidFill>
                <a:schemeClr val="tx1"/>
              </a:solidFill>
            </a:endParaRPr>
          </a:p>
          <a:p>
            <a:endParaRPr lang="es-EC" sz="3200" dirty="0" smtClean="0">
              <a:solidFill>
                <a:schemeClr val="tx1"/>
              </a:solidFill>
            </a:endParaRPr>
          </a:p>
          <a:p>
            <a:endParaRPr lang="es-EC" sz="3200" dirty="0">
              <a:solidFill>
                <a:schemeClr val="tx1"/>
              </a:solidFill>
            </a:endParaRPr>
          </a:p>
          <a:p>
            <a:pPr algn="ctr"/>
            <a:r>
              <a:rPr lang="es-EC" sz="3200" dirty="0">
                <a:solidFill>
                  <a:schemeClr val="tx1"/>
                </a:solidFill>
              </a:rPr>
              <a:t>Diseño de un libro iterativo multimedia, desde el principio de exhaución hasta el concepto de sucesión</a:t>
            </a:r>
            <a:endParaRPr lang="es-ES" sz="2800" dirty="0"/>
          </a:p>
          <a:p>
            <a:r>
              <a:rPr lang="es-EC" sz="3200" dirty="0" smtClean="0">
                <a:solidFill>
                  <a:schemeClr val="bg1"/>
                </a:solidFill>
              </a:rPr>
              <a:t>Estilos de Aprendizaje:                                                           </a:t>
            </a:r>
            <a:r>
              <a:rPr lang="es-EC" sz="3200" dirty="0" smtClean="0">
                <a:solidFill>
                  <a:schemeClr val="tx1"/>
                </a:solidFill>
              </a:rPr>
              <a:t>Kolb</a:t>
            </a:r>
          </a:p>
          <a:p>
            <a:endParaRPr lang="es-EC" sz="3200" dirty="0">
              <a:solidFill>
                <a:schemeClr val="tx1"/>
              </a:solidFill>
            </a:endParaRPr>
          </a:p>
          <a:p>
            <a:endParaRPr lang="es-EC" sz="3200" dirty="0" smtClean="0">
              <a:solidFill>
                <a:schemeClr val="tx1"/>
              </a:solidFill>
            </a:endParaRPr>
          </a:p>
          <a:p>
            <a:endParaRPr lang="es-EC" sz="3200" dirty="0">
              <a:solidFill>
                <a:schemeClr val="tx1"/>
              </a:solidFill>
            </a:endParaRPr>
          </a:p>
          <a:p>
            <a:endParaRPr lang="es-EC" sz="3200" dirty="0" smtClean="0">
              <a:solidFill>
                <a:schemeClr val="tx1"/>
              </a:solidFill>
            </a:endParaRPr>
          </a:p>
          <a:p>
            <a:endParaRPr lang="es-EC" sz="3200" dirty="0">
              <a:solidFill>
                <a:schemeClr val="tx1"/>
              </a:solidFill>
            </a:endParaRPr>
          </a:p>
          <a:p>
            <a:endParaRPr lang="es-EC" sz="3200" dirty="0" smtClean="0">
              <a:solidFill>
                <a:schemeClr val="tx1"/>
              </a:solidFill>
            </a:endParaRPr>
          </a:p>
          <a:p>
            <a:r>
              <a:rPr lang="es-EC" sz="3200" dirty="0" smtClean="0">
                <a:solidFill>
                  <a:schemeClr val="tx1"/>
                </a:solidFill>
              </a:rPr>
              <a:t>Teoría Triádica de Gregory</a:t>
            </a:r>
            <a:endParaRPr lang="es-EC" sz="3200" dirty="0">
              <a:solidFill>
                <a:schemeClr val="tx1"/>
              </a:solidFill>
            </a:endParaRPr>
          </a:p>
          <a:p>
            <a:endParaRPr lang="es-EC" sz="3200" dirty="0" smtClean="0">
              <a:solidFill>
                <a:schemeClr val="tx1"/>
              </a:solidFill>
            </a:endParaRPr>
          </a:p>
          <a:p>
            <a:endParaRPr lang="es-EC" sz="3200" dirty="0">
              <a:solidFill>
                <a:schemeClr val="tx1"/>
              </a:solidFill>
            </a:endParaRPr>
          </a:p>
          <a:p>
            <a:endParaRPr lang="es-EC" sz="3200" dirty="0" smtClean="0">
              <a:solidFill>
                <a:schemeClr val="tx1"/>
              </a:solidFill>
            </a:endParaRPr>
          </a:p>
          <a:p>
            <a:endParaRPr lang="es-EC" sz="3200" dirty="0">
              <a:solidFill>
                <a:schemeClr val="tx1"/>
              </a:solidFill>
            </a:endParaRPr>
          </a:p>
          <a:p>
            <a:endParaRPr lang="es-EC" sz="3200" dirty="0" smtClean="0">
              <a:solidFill>
                <a:schemeClr val="tx1"/>
              </a:solidFill>
            </a:endParaRPr>
          </a:p>
          <a:p>
            <a:endParaRPr lang="es-ES" sz="3200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>
                <a:solidFill>
                  <a:schemeClr val="bg1"/>
                </a:solidFill>
              </a:rPr>
              <a:t>DEFENSA TESIS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335096" y="5599644"/>
            <a:ext cx="4942600" cy="38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Tomado de </a:t>
            </a:r>
            <a:r>
              <a:rPr lang="es-ES" dirty="0" err="1" smtClean="0"/>
              <a:t>www.actualidaddenpsicologia.com</a:t>
            </a:r>
            <a:endParaRPr lang="es-ES" dirty="0"/>
          </a:p>
        </p:txBody>
      </p:sp>
      <p:pic>
        <p:nvPicPr>
          <p:cNvPr id="11" name="Picture 60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92" t="-1510" r="-498" b="-204"/>
          <a:stretch/>
        </p:blipFill>
        <p:spPr bwMode="auto">
          <a:xfrm>
            <a:off x="4238701" y="979170"/>
            <a:ext cx="7038996" cy="4788744"/>
          </a:xfrm>
          <a:prstGeom prst="rect">
            <a:avLst/>
          </a:prstGeom>
          <a:noFill/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492" y="1897250"/>
            <a:ext cx="2885160" cy="32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6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92" y="644343"/>
            <a:ext cx="8523898" cy="56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61" y="712266"/>
            <a:ext cx="8849025" cy="58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59" y="960542"/>
            <a:ext cx="10991656" cy="41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9" y="1147294"/>
            <a:ext cx="11093999" cy="43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7" y="872708"/>
            <a:ext cx="11142037" cy="444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17" y="776208"/>
            <a:ext cx="11193433" cy="50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29" y="729286"/>
            <a:ext cx="11134828" cy="51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9" y="1119577"/>
            <a:ext cx="11162113" cy="48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7C684499-6F30-4C6A-8094-E2E3E91B30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AECED4-26C2-4E8F-A340-2402369DC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2C16BB7-3035-4EFF-989C-9B841A30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67" y="863364"/>
            <a:ext cx="6657476" cy="5126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5000"/>
              </a:lnSpc>
            </a:pPr>
            <a:r>
              <a:rPr lang="en-US" sz="6600" b="1" cap="all">
                <a:solidFill>
                  <a:schemeClr val="tx1"/>
                </a:solidFill>
              </a:rPr>
              <a:t>FIN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213D27-7A25-46D8-B1BD-E470E49C6C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1243" y="2054826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127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1970" y="102016"/>
            <a:ext cx="11247091" cy="1578807"/>
          </a:xfrm>
        </p:spPr>
        <p:txBody>
          <a:bodyPr>
            <a:noAutofit/>
          </a:bodyPr>
          <a:lstStyle/>
          <a:p>
            <a:pPr algn="ctr"/>
            <a:r>
              <a:rPr lang="es-EC" sz="2800" dirty="0">
                <a:solidFill>
                  <a:schemeClr val="tx1"/>
                </a:solidFill>
              </a:rPr>
              <a:t>Diseño de un libro iterativo multimedia, desde el principio de exhaución hasta el concepto de sucesión</a:t>
            </a:r>
            <a:endParaRPr lang="es-ES" sz="2400" dirty="0"/>
          </a:p>
          <a:p>
            <a:r>
              <a:rPr lang="es-EC" sz="2800" dirty="0" smtClean="0">
                <a:solidFill>
                  <a:schemeClr val="bg1"/>
                </a:solidFill>
              </a:rPr>
              <a:t>Desarrollo del Pensamiento: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44058" y="6088199"/>
            <a:ext cx="8691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VILLAGRÁN DÍAZ NELSON OSWALDO                              e</a:t>
            </a:r>
            <a:r>
              <a:rPr lang="es-ES" i="1" dirty="0">
                <a:solidFill>
                  <a:schemeClr val="bg1"/>
                </a:solidFill>
              </a:rPr>
              <a:t>-mail</a:t>
            </a:r>
            <a:r>
              <a:rPr lang="es-ES" i="1" dirty="0" smtClean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novillagran@espe.edu.ec     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3624" y="6180997"/>
            <a:ext cx="257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u="sng" dirty="0">
                <a:solidFill>
                  <a:schemeClr val="bg1"/>
                </a:solidFill>
              </a:rPr>
              <a:t>DEFENSA TESIS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68321" y="5507849"/>
            <a:ext cx="6641142" cy="36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Fuente: Elaboración Propia</a:t>
            </a:r>
            <a:endParaRPr lang="es-ES" dirty="0"/>
          </a:p>
        </p:txBody>
      </p:sp>
      <p:grpSp>
        <p:nvGrpSpPr>
          <p:cNvPr id="12" name="Group 48">
            <a:extLst>
              <a:ext uri="{FF2B5EF4-FFF2-40B4-BE49-F238E27FC236}">
                <a16:creationId xmlns:a16="http://schemas.microsoft.com/office/drawing/2014/main" id="{506698D7-C451-49A9-9AD0-BDD430C2DC37}"/>
              </a:ext>
            </a:extLst>
          </p:cNvPr>
          <p:cNvGrpSpPr/>
          <p:nvPr/>
        </p:nvGrpSpPr>
        <p:grpSpPr>
          <a:xfrm>
            <a:off x="3825541" y="985011"/>
            <a:ext cx="7358793" cy="4849667"/>
            <a:chOff x="-1002223" y="438842"/>
            <a:chExt cx="11162223" cy="5699491"/>
          </a:xfrm>
        </p:grpSpPr>
        <p:graphicFrame>
          <p:nvGraphicFramePr>
            <p:cNvPr id="13" name="Diagram 3">
              <a:extLst>
                <a:ext uri="{FF2B5EF4-FFF2-40B4-BE49-F238E27FC236}">
                  <a16:creationId xmlns:a16="http://schemas.microsoft.com/office/drawing/2014/main" id="{5C90F93E-5CC4-466A-B391-16A155ED148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31254786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FE6886AA-3585-4350-AA14-431A6A249BD4}"/>
                </a:ext>
              </a:extLst>
            </p:cNvPr>
            <p:cNvSpPr/>
            <p:nvPr/>
          </p:nvSpPr>
          <p:spPr>
            <a:xfrm>
              <a:off x="5070190" y="1999143"/>
              <a:ext cx="2092876" cy="68039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100" b="1" dirty="0" smtClean="0"/>
                <a:t>PREGUNTAS</a:t>
              </a:r>
              <a:endParaRPr lang="es-EC" sz="1100" b="1" dirty="0"/>
            </a:p>
          </p:txBody>
        </p:sp>
        <p:cxnSp>
          <p:nvCxnSpPr>
            <p:cNvPr id="15" name="Connector: Curved 6">
              <a:extLst>
                <a:ext uri="{FF2B5EF4-FFF2-40B4-BE49-F238E27FC236}">
                  <a16:creationId xmlns:a16="http://schemas.microsoft.com/office/drawing/2014/main" id="{037468C2-7199-440B-9904-953AB16D1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7530" y="1136557"/>
              <a:ext cx="875197" cy="200069"/>
            </a:xfrm>
            <a:prstGeom prst="curvedConnector3">
              <a:avLst>
                <a:gd name="adj1" fmla="val -7539"/>
              </a:avLst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Connector: Curved 10">
              <a:extLst>
                <a:ext uri="{FF2B5EF4-FFF2-40B4-BE49-F238E27FC236}">
                  <a16:creationId xmlns:a16="http://schemas.microsoft.com/office/drawing/2014/main" id="{96334C5C-741C-4FF3-905A-D8FE71EBDEA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59274" y="1163614"/>
              <a:ext cx="968511" cy="192156"/>
            </a:xfrm>
            <a:prstGeom prst="curvedConnector3">
              <a:avLst>
                <a:gd name="adj1" fmla="val 13056"/>
              </a:avLst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Connector: Curved 18">
              <a:extLst>
                <a:ext uri="{FF2B5EF4-FFF2-40B4-BE49-F238E27FC236}">
                  <a16:creationId xmlns:a16="http://schemas.microsoft.com/office/drawing/2014/main" id="{70A52E97-0424-4408-AC4E-C8C1197CD9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74973" y="1736489"/>
              <a:ext cx="1802294" cy="12700"/>
            </a:xfrm>
            <a:prstGeom prst="curved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18" name="Graphic 32" descr="Arrow circle">
              <a:extLst>
                <a:ext uri="{FF2B5EF4-FFF2-40B4-BE49-F238E27FC236}">
                  <a16:creationId xmlns:a16="http://schemas.microsoft.com/office/drawing/2014/main" id="{C3034DFA-D7D6-4228-B87B-908C0E6A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64899" y="1101581"/>
              <a:ext cx="465594" cy="465594"/>
            </a:xfrm>
            <a:prstGeom prst="rect">
              <a:avLst/>
            </a:prstGeom>
          </p:spPr>
        </p:pic>
        <p:pic>
          <p:nvPicPr>
            <p:cNvPr id="19" name="Graphic 33" descr="Arrow circle">
              <a:extLst>
                <a:ext uri="{FF2B5EF4-FFF2-40B4-BE49-F238E27FC236}">
                  <a16:creationId xmlns:a16="http://schemas.microsoft.com/office/drawing/2014/main" id="{3C1783FD-2E8C-4B58-8D27-E8D44BB84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39294" y="438842"/>
              <a:ext cx="465594" cy="465595"/>
            </a:xfrm>
            <a:prstGeom prst="rect">
              <a:avLst/>
            </a:prstGeom>
          </p:spPr>
        </p:pic>
        <p:pic>
          <p:nvPicPr>
            <p:cNvPr id="20" name="Graphic 34" descr="Arrow circle">
              <a:extLst>
                <a:ext uri="{FF2B5EF4-FFF2-40B4-BE49-F238E27FC236}">
                  <a16:creationId xmlns:a16="http://schemas.microsoft.com/office/drawing/2014/main" id="{380598CB-208E-4413-9793-46F95844B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58262" y="1090024"/>
              <a:ext cx="465594" cy="465594"/>
            </a:xfrm>
            <a:prstGeom prst="rect">
              <a:avLst/>
            </a:prstGeom>
          </p:spPr>
        </p:pic>
        <p:cxnSp>
          <p:nvCxnSpPr>
            <p:cNvPr id="21" name="Connector: Elbow 36">
              <a:extLst>
                <a:ext uri="{FF2B5EF4-FFF2-40B4-BE49-F238E27FC236}">
                  <a16:creationId xmlns:a16="http://schemas.microsoft.com/office/drawing/2014/main" id="{BE999E20-D0A4-482E-823F-AA3A3BC63B9F}"/>
                </a:ext>
              </a:extLst>
            </p:cNvPr>
            <p:cNvCxnSpPr>
              <a:stCxn id="14" idx="6"/>
            </p:cNvCxnSpPr>
            <p:nvPr/>
          </p:nvCxnSpPr>
          <p:spPr>
            <a:xfrm flipV="1">
              <a:off x="7163066" y="1893030"/>
              <a:ext cx="272000" cy="446311"/>
            </a:xfrm>
            <a:prstGeom prst="bentConnector2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nector: Elbow 37">
              <a:extLst>
                <a:ext uri="{FF2B5EF4-FFF2-40B4-BE49-F238E27FC236}">
                  <a16:creationId xmlns:a16="http://schemas.microsoft.com/office/drawing/2014/main" id="{91A5A52E-250E-4CA2-84BC-2A9F8251D821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rot="5400000" flipH="1" flipV="1">
              <a:off x="5768067" y="1643604"/>
              <a:ext cx="704102" cy="6978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ctor: Elbow 39">
              <a:extLst>
                <a:ext uri="{FF2B5EF4-FFF2-40B4-BE49-F238E27FC236}">
                  <a16:creationId xmlns:a16="http://schemas.microsoft.com/office/drawing/2014/main" id="{944F5B97-BA32-47E5-A9A5-60B7B081CF4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938794" y="1799353"/>
              <a:ext cx="400522" cy="267969"/>
            </a:xfrm>
            <a:prstGeom prst="bentConnector3">
              <a:avLst>
                <a:gd name="adj1" fmla="val 2437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46">
              <a:extLst>
                <a:ext uri="{FF2B5EF4-FFF2-40B4-BE49-F238E27FC236}">
                  <a16:creationId xmlns:a16="http://schemas.microsoft.com/office/drawing/2014/main" id="{74FCC797-4D2A-4B51-AF5C-C54B61FFEA08}"/>
                </a:ext>
              </a:extLst>
            </p:cNvPr>
            <p:cNvCxnSpPr/>
            <p:nvPr/>
          </p:nvCxnSpPr>
          <p:spPr>
            <a:xfrm flipH="1">
              <a:off x="2692400" y="1955800"/>
              <a:ext cx="10287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F4266911-3B3E-49B5-8B3E-E934ADF65E8D}"/>
                </a:ext>
              </a:extLst>
            </p:cNvPr>
            <p:cNvSpPr txBox="1"/>
            <p:nvPr/>
          </p:nvSpPr>
          <p:spPr>
            <a:xfrm>
              <a:off x="-1002223" y="1735174"/>
              <a:ext cx="3538732" cy="4340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dirty="0">
                  <a:solidFill>
                    <a:schemeClr val="bg1"/>
                  </a:solidFill>
                </a:rPr>
                <a:t>RELACIONES O NEXOS</a:t>
              </a:r>
            </a:p>
          </p:txBody>
        </p:sp>
      </p:grp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19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a">
  <a:themeElements>
    <a:clrScheme name="Media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Mediana.thmx</Template>
  <TotalTime>1523</TotalTime>
  <Words>1841</Words>
  <Application>Microsoft Office PowerPoint</Application>
  <PresentationFormat>Panorámica</PresentationFormat>
  <Paragraphs>678</Paragraphs>
  <Slides>88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101" baseType="lpstr">
      <vt:lpstr>Arial Unicode MS</vt:lpstr>
      <vt:lpstr>Algerian</vt:lpstr>
      <vt:lpstr>Arial</vt:lpstr>
      <vt:lpstr>Calibri</vt:lpstr>
      <vt:lpstr>Cambria Math</vt:lpstr>
      <vt:lpstr>Courier New</vt:lpstr>
      <vt:lpstr>DengXian</vt:lpstr>
      <vt:lpstr>Symbol</vt:lpstr>
      <vt:lpstr>Times New Roman</vt:lpstr>
      <vt:lpstr>Tw Cen MT</vt:lpstr>
      <vt:lpstr>Wingdings</vt:lpstr>
      <vt:lpstr>Wingdings 2</vt:lpstr>
      <vt:lpstr>Mediana</vt:lpstr>
      <vt:lpstr>Presentación de PowerPoint</vt:lpstr>
      <vt:lpstr>Objetivo General. </vt:lpstr>
      <vt:lpstr>Objetivos Específicos. </vt:lpstr>
      <vt:lpstr>Objetivos Específicos.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NIVEL DE INVESTIGACIÓN</vt:lpstr>
      <vt:lpstr>NIVEL DE INVESTIGACIÓN</vt:lpstr>
      <vt:lpstr> PROBLEMAS EN EL DOCENTE</vt:lpstr>
      <vt:lpstr>PROBLEMAS DEL ESTUDIANTE</vt:lpstr>
      <vt:lpstr>Desde siempre el mundo se ha preguntado:  ¿cuál es la forma apropiada de enseñar y aprender matemáticas?</vt:lpstr>
      <vt:lpstr>¿Qué se debe hacer?  ambiente y  actitud</vt:lpstr>
      <vt:lpstr>Gráfico 2(orientación del estudiante, método de enseñanza y nivel de compromiso)</vt:lpstr>
      <vt:lpstr> Estilos de aprendizaje de Kolb</vt:lpstr>
      <vt:lpstr>Teoría triádica de Gregory</vt:lpstr>
      <vt:lpstr> Término general f(n) de la sucesión </vt:lpstr>
      <vt:lpstr>DESARROLLO DEL PENSAMIENTO </vt:lpstr>
      <vt:lpstr> Razonamiento </vt:lpstr>
      <vt:lpstr>Presentación de PowerPoint</vt:lpstr>
      <vt:lpstr>METODOLOGIA ACODESA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PRIMERA ETAPA</vt:lpstr>
      <vt:lpstr>PRIMER PROCESO  </vt:lpstr>
      <vt:lpstr>SEGUNDO PROCESO  </vt:lpstr>
      <vt:lpstr>TERCER PROCESO  </vt:lpstr>
      <vt:lpstr>CUARTO PROCESO  </vt:lpstr>
      <vt:lpstr>SEGUNDA ETAPA</vt:lpstr>
      <vt:lpstr>Longitud de la circunferencia   radio del círculo:     Área del círculo      </vt:lpstr>
      <vt:lpstr>Longitud del lado del Polígono de 3 lados 〖l_3〗^2=r^2+r^2-2r.r.cos(120°) Número de lados del polígono: n=3 Radio del círculo: r=5 〖l_3〗^2=5^2+5^2-2.(5)(5)cos(120°) 〖l_3〗^2=75 l_3=√75 l_3=8,66 m   Longitud del lado del polígono: l_3=8,66  Área del polígono de 3 lados  〖                                             A〗_POLÍGONO=(Perímetro∗Apotema)/2 Número de lados del polígono: n  Longitud del lado del polígono: l=8.66 Perímetro del polígono: n∗l=3∗8,66=25,98 Apotema: h=2.5 n=3 A_(POLÍGONO 3 lados)=(3∗8,66∗√(5^2-(8.66/2)^2 ))/2 A_(POLÍGONO 3 lados)=32,475 m^2   </vt:lpstr>
      <vt:lpstr>PRIMER PROCESO  </vt:lpstr>
      <vt:lpstr>SEGUNDO PROCESO  </vt:lpstr>
      <vt:lpstr>TERCER PROCESO  </vt:lpstr>
      <vt:lpstr>CUARTO PROCESO  </vt:lpstr>
      <vt:lpstr>QUINTO PROCESO  </vt:lpstr>
      <vt:lpstr>SEXTO PROCESO  </vt:lpstr>
      <vt:lpstr>SÉPTIMO PROCESO  </vt:lpstr>
      <vt:lpstr>OCTAVO PROCESO  </vt:lpstr>
      <vt:lpstr>NOVENO PROCESO  </vt:lpstr>
      <vt:lpstr>CONCLUSIÓN </vt:lpstr>
      <vt:lpstr>TERCERA ETAPA</vt:lpstr>
      <vt:lpstr>ÁREA DEL SECTOR CIRCULAR GENERADO POR UN POLÍGONO DE 3 LADOS  </vt:lpstr>
      <vt:lpstr>ÁREA DEL SEGUNDO SECTOR CIRCULAR GENERADO POR UN POLÍGONO DE 6 LADOS  </vt:lpstr>
      <vt:lpstr>ÁREA DEL SEGUNDO SECTOR CIRCULAR GENERADO POR UN POLÍGONO DE 12 LADOS  </vt:lpstr>
      <vt:lpstr>Presentación de PowerPoint</vt:lpstr>
      <vt:lpstr>ELABORACIÓN DE TABLAS </vt:lpstr>
      <vt:lpstr>CONCLUSIÓN </vt:lpstr>
      <vt:lpstr>REPRESENTACIONES FUNCIONALES</vt:lpstr>
      <vt:lpstr>Diseño del seudo-código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METODOLOGIA ACODESA</dc:title>
  <dc:creator>Pamela Castellanos</dc:creator>
  <cp:lastModifiedBy>MARY</cp:lastModifiedBy>
  <cp:revision>103</cp:revision>
  <dcterms:created xsi:type="dcterms:W3CDTF">2020-06-28T21:38:28Z</dcterms:created>
  <dcterms:modified xsi:type="dcterms:W3CDTF">2020-11-25T03:08:01Z</dcterms:modified>
</cp:coreProperties>
</file>