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9"/>
  </p:notesMasterIdLst>
  <p:sldIdLst>
    <p:sldId id="275" r:id="rId2"/>
    <p:sldId id="335" r:id="rId3"/>
    <p:sldId id="350" r:id="rId4"/>
    <p:sldId id="352" r:id="rId5"/>
    <p:sldId id="359" r:id="rId6"/>
    <p:sldId id="360" r:id="rId7"/>
    <p:sldId id="361" r:id="rId8"/>
    <p:sldId id="362" r:id="rId9"/>
    <p:sldId id="363" r:id="rId10"/>
    <p:sldId id="342" r:id="rId11"/>
    <p:sldId id="343" r:id="rId12"/>
    <p:sldId id="346" r:id="rId13"/>
    <p:sldId id="347" r:id="rId14"/>
    <p:sldId id="348" r:id="rId15"/>
    <p:sldId id="349" r:id="rId16"/>
    <p:sldId id="380" r:id="rId17"/>
    <p:sldId id="381" r:id="rId18"/>
    <p:sldId id="364" r:id="rId19"/>
    <p:sldId id="365" r:id="rId20"/>
    <p:sldId id="366" r:id="rId21"/>
    <p:sldId id="367" r:id="rId22"/>
    <p:sldId id="368" r:id="rId23"/>
    <p:sldId id="369" r:id="rId24"/>
    <p:sldId id="383" r:id="rId25"/>
    <p:sldId id="384" r:id="rId26"/>
    <p:sldId id="385" r:id="rId27"/>
    <p:sldId id="370" r:id="rId28"/>
    <p:sldId id="371" r:id="rId29"/>
    <p:sldId id="372" r:id="rId30"/>
    <p:sldId id="373" r:id="rId31"/>
    <p:sldId id="374" r:id="rId32"/>
    <p:sldId id="375" r:id="rId33"/>
    <p:sldId id="377" r:id="rId34"/>
    <p:sldId id="378" r:id="rId35"/>
    <p:sldId id="379" r:id="rId36"/>
    <p:sldId id="334" r:id="rId37"/>
    <p:sldId id="386" r:id="rId3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7"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03" autoAdjust="0"/>
    <p:restoredTop sz="95374" autoAdjust="0"/>
  </p:normalViewPr>
  <p:slideViewPr>
    <p:cSldViewPr snapToGrid="0">
      <p:cViewPr>
        <p:scale>
          <a:sx n="66" d="100"/>
          <a:sy n="66" d="100"/>
        </p:scale>
        <p:origin x="-72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tx>
                <c:rich>
                  <a:bodyPr/>
                  <a:lstStyle/>
                  <a:p>
                    <a:r>
                      <a:rPr lang="en-US" smtClean="0"/>
                      <a:t>21/40 (52.50%)</a:t>
                    </a:r>
                    <a:endParaRPr lang="en-US"/>
                  </a:p>
                </c:rich>
              </c:tx>
              <c:dLblPos val="ctr"/>
              <c:showLegendKey val="0"/>
              <c:showVal val="1"/>
              <c:showCatName val="0"/>
              <c:showSerName val="0"/>
              <c:showPercent val="0"/>
              <c:showBubbleSize val="0"/>
            </c:dLbl>
            <c:dLbl>
              <c:idx val="1"/>
              <c:layout/>
              <c:tx>
                <c:rich>
                  <a:bodyPr/>
                  <a:lstStyle/>
                  <a:p>
                    <a:r>
                      <a:rPr lang="en-US" smtClean="0"/>
                      <a:t>9/40 (22.50%)</a:t>
                    </a:r>
                    <a:endParaRPr lang="en-US"/>
                  </a:p>
                </c:rich>
              </c:tx>
              <c:dLblPos val="ctr"/>
              <c:showLegendKey val="0"/>
              <c:showVal val="1"/>
              <c:showCatName val="0"/>
              <c:showSerName val="0"/>
              <c:showPercent val="0"/>
              <c:showBubbleSize val="0"/>
            </c:dLbl>
            <c:dLbl>
              <c:idx val="2"/>
              <c:layout/>
              <c:tx>
                <c:rich>
                  <a:bodyPr/>
                  <a:lstStyle/>
                  <a:p>
                    <a:r>
                      <a:rPr lang="en-US" smtClean="0"/>
                      <a:t>19/40 (47.50%)</a:t>
                    </a:r>
                    <a:endParaRPr lang="en-US"/>
                  </a:p>
                </c:rich>
              </c:tx>
              <c:dLblPos val="ctr"/>
              <c:showLegendKey val="0"/>
              <c:showVal val="1"/>
              <c:showCatName val="0"/>
              <c:showSerName val="0"/>
              <c:showPercent val="0"/>
              <c:showBubbleSize val="0"/>
            </c:dLbl>
            <c:dLblPos val="ctr"/>
            <c:showLegendKey val="0"/>
            <c:showVal val="1"/>
            <c:showCatName val="0"/>
            <c:showSerName val="0"/>
            <c:showPercent val="0"/>
            <c:showBubbleSize val="0"/>
            <c:showLeaderLines val="1"/>
          </c:dLbls>
          <c:cat>
            <c:strRef>
              <c:f>Hoja1!$B$4:$D$4</c:f>
              <c:strCache>
                <c:ptCount val="3"/>
                <c:pt idx="0">
                  <c:v>Anaplasma marginale</c:v>
                </c:pt>
                <c:pt idx="1">
                  <c:v>Babesia spp</c:v>
                </c:pt>
                <c:pt idx="2">
                  <c:v>Negativo</c:v>
                </c:pt>
              </c:strCache>
            </c:strRef>
          </c:cat>
          <c:val>
            <c:numRef>
              <c:f>Hoja1!$B$5:$D$5</c:f>
              <c:numCache>
                <c:formatCode>0.00%</c:formatCode>
                <c:ptCount val="3"/>
                <c:pt idx="0">
                  <c:v>0.52500000000000002</c:v>
                </c:pt>
                <c:pt idx="1">
                  <c:v>0.22500000000000001</c:v>
                </c:pt>
                <c:pt idx="2">
                  <c:v>0.47499999999999998</c:v>
                </c:pt>
              </c:numCache>
            </c:numRef>
          </c:val>
        </c:ser>
        <c:dLbls>
          <c:showLegendKey val="0"/>
          <c:showVal val="0"/>
          <c:showCatName val="0"/>
          <c:showSerName val="0"/>
          <c:showPercent val="0"/>
          <c:showBubbleSize val="0"/>
          <c:showLeaderLines val="1"/>
        </c:dLbls>
      </c:pie3DChart>
    </c:plotArea>
    <c:legend>
      <c:legendPos val="b"/>
      <c:legendEntry>
        <c:idx val="2"/>
        <c:txPr>
          <a:bodyPr/>
          <a:lstStyle/>
          <a:p>
            <a:pPr>
              <a:defRPr i="0"/>
            </a:pPr>
            <a:endParaRPr lang="es-EC"/>
          </a:p>
        </c:txPr>
      </c:legendEntry>
      <c:layout/>
      <c:overlay val="0"/>
      <c:txPr>
        <a:bodyPr/>
        <a:lstStyle/>
        <a:p>
          <a:pPr>
            <a:defRPr i="1"/>
          </a:pPr>
          <a:endParaRPr lang="es-EC"/>
        </a:p>
      </c:txPr>
    </c:legend>
    <c:plotVisOnly val="1"/>
    <c:dispBlanksAs val="gap"/>
    <c:showDLblsOverMax val="0"/>
  </c:chart>
  <c:txPr>
    <a:bodyPr/>
    <a:lstStyle/>
    <a:p>
      <a:pPr>
        <a:defRPr sz="1800"/>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Lbls>
            <c:dLbl>
              <c:idx val="0"/>
              <c:layout>
                <c:manualLayout>
                  <c:x val="1.2846237970253718E-2"/>
                  <c:y val="-0.32439814814814816"/>
                </c:manualLayout>
              </c:layout>
              <c:tx>
                <c:rich>
                  <a:bodyPr/>
                  <a:lstStyle/>
                  <a:p>
                    <a:r>
                      <a:rPr lang="en-US" smtClean="0"/>
                      <a:t>9/9</a:t>
                    </a:r>
                  </a:p>
                  <a:p>
                    <a:r>
                      <a:rPr lang="en-US" smtClean="0"/>
                      <a:t>(100%)</a:t>
                    </a:r>
                    <a:endParaRPr lang="en-US"/>
                  </a:p>
                </c:rich>
              </c:tx>
              <c:showLegendKey val="0"/>
              <c:showVal val="0"/>
              <c:showCatName val="0"/>
              <c:showSerName val="0"/>
              <c:showPercent val="1"/>
              <c:showBubbleSize val="0"/>
            </c:dLbl>
            <c:showLegendKey val="0"/>
            <c:showVal val="0"/>
            <c:showCatName val="0"/>
            <c:showSerName val="0"/>
            <c:showPercent val="1"/>
            <c:showBubbleSize val="0"/>
            <c:showLeaderLines val="1"/>
          </c:dLbls>
          <c:cat>
            <c:strRef>
              <c:f>Hoja2!$B$4:$C$4</c:f>
              <c:strCache>
                <c:ptCount val="1"/>
                <c:pt idx="0">
                  <c:v>B. bovis y B. bigemina</c:v>
                </c:pt>
              </c:strCache>
            </c:strRef>
          </c:cat>
          <c:val>
            <c:numRef>
              <c:f>Hoja2!$B$5:$C$5</c:f>
              <c:numCache>
                <c:formatCode>General</c:formatCode>
                <c:ptCount val="2"/>
                <c:pt idx="0" formatCode="0%">
                  <c:v>1</c:v>
                </c:pt>
              </c:numCache>
            </c:numRef>
          </c:val>
        </c:ser>
        <c:dLbls>
          <c:showLegendKey val="0"/>
          <c:showVal val="0"/>
          <c:showCatName val="0"/>
          <c:showSerName val="0"/>
          <c:showPercent val="1"/>
          <c:showBubbleSize val="0"/>
          <c:showLeaderLines val="1"/>
        </c:dLbls>
      </c:pie3DChart>
    </c:plotArea>
    <c:legend>
      <c:legendPos val="t"/>
      <c:legendEntry>
        <c:idx val="1"/>
        <c:delete val="1"/>
      </c:legendEntry>
      <c:layout/>
      <c:overlay val="0"/>
      <c:txPr>
        <a:bodyPr/>
        <a:lstStyle/>
        <a:p>
          <a:pPr>
            <a:defRPr i="1"/>
          </a:pPr>
          <a:endParaRPr lang="es-EC"/>
        </a:p>
      </c:txPr>
    </c:legend>
    <c:plotVisOnly val="1"/>
    <c:dispBlanksAs val="gap"/>
    <c:showDLblsOverMax val="0"/>
  </c:chart>
  <c:txPr>
    <a:bodyPr/>
    <a:lstStyle/>
    <a:p>
      <a:pPr>
        <a:defRPr sz="1800"/>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Hoja1!$C$2</c:f>
              <c:strCache>
                <c:ptCount val="1"/>
                <c:pt idx="0">
                  <c:v>Garrapatas</c:v>
                </c:pt>
              </c:strCache>
            </c:strRef>
          </c:tx>
          <c:invertIfNegative val="0"/>
          <c:dLbls>
            <c:dLbl>
              <c:idx val="1"/>
              <c:layout/>
              <c:tx>
                <c:rich>
                  <a:bodyPr/>
                  <a:lstStyle/>
                  <a:p>
                    <a:r>
                      <a:rPr lang="en-US" smtClean="0"/>
                      <a:t>10%</a:t>
                    </a:r>
                    <a:endParaRPr lang="en-US"/>
                  </a:p>
                </c:rich>
              </c:tx>
              <c:showLegendKey val="0"/>
              <c:showVal val="1"/>
              <c:showCatName val="0"/>
              <c:showSerName val="0"/>
              <c:showPercent val="0"/>
              <c:showBubbleSize val="0"/>
            </c:dLbl>
            <c:dLbl>
              <c:idx val="2"/>
              <c:layout/>
              <c:tx>
                <c:rich>
                  <a:bodyPr/>
                  <a:lstStyle/>
                  <a:p>
                    <a:r>
                      <a:rPr lang="en-US" smtClean="0"/>
                      <a:t>0%</a:t>
                    </a:r>
                    <a:endParaRPr lang="en-US"/>
                  </a:p>
                </c:rich>
              </c:tx>
              <c:showLegendKey val="0"/>
              <c:showVal val="1"/>
              <c:showCatName val="0"/>
              <c:showSerName val="0"/>
              <c:showPercent val="0"/>
              <c:showBubbleSize val="0"/>
            </c:dLbl>
            <c:dLbl>
              <c:idx val="3"/>
              <c:layout/>
              <c:tx>
                <c:rich>
                  <a:bodyPr/>
                  <a:lstStyle/>
                  <a:p>
                    <a:r>
                      <a:rPr lang="en-US" smtClean="0"/>
                      <a:t>50%</a:t>
                    </a:r>
                    <a:endParaRPr lang="en-US"/>
                  </a:p>
                </c:rich>
              </c:tx>
              <c:showLegendKey val="0"/>
              <c:showVal val="1"/>
              <c:showCatName val="0"/>
              <c:showSerName val="0"/>
              <c:showPercent val="0"/>
              <c:showBubbleSize val="0"/>
            </c:dLbl>
            <c:dLbl>
              <c:idx val="7"/>
              <c:layout/>
              <c:tx>
                <c:rich>
                  <a:bodyPr/>
                  <a:lstStyle/>
                  <a:p>
                    <a:r>
                      <a:rPr lang="en-US" smtClean="0"/>
                      <a:t>20%</a:t>
                    </a:r>
                    <a:endParaRPr lang="en-US"/>
                  </a:p>
                </c:rich>
              </c:tx>
              <c:showLegendKey val="0"/>
              <c:showVal val="1"/>
              <c:showCatName val="0"/>
              <c:showSerName val="0"/>
              <c:showPercent val="0"/>
              <c:showBubbleSize val="0"/>
            </c:dLbl>
            <c:dLbl>
              <c:idx val="8"/>
              <c:layout/>
              <c:tx>
                <c:rich>
                  <a:bodyPr/>
                  <a:lstStyle/>
                  <a:p>
                    <a:r>
                      <a:rPr lang="en-US" smtClean="0"/>
                      <a:t>100%</a:t>
                    </a:r>
                    <a:endParaRPr lang="en-US"/>
                  </a:p>
                </c:rich>
              </c:tx>
              <c:showLegendKey val="0"/>
              <c:showVal val="1"/>
              <c:showCatName val="0"/>
              <c:showSerName val="0"/>
              <c:showPercent val="0"/>
              <c:showBubbleSize val="0"/>
            </c:dLbl>
            <c:dLbl>
              <c:idx val="10"/>
              <c:layout/>
              <c:tx>
                <c:rich>
                  <a:bodyPr/>
                  <a:lstStyle/>
                  <a:p>
                    <a:r>
                      <a:rPr lang="en-US" smtClean="0"/>
                      <a:t>20%</a:t>
                    </a:r>
                    <a:endParaRPr lang="en-US"/>
                  </a:p>
                </c:rich>
              </c:tx>
              <c:showLegendKey val="0"/>
              <c:showVal val="1"/>
              <c:showCatName val="0"/>
              <c:showSerName val="0"/>
              <c:showPercent val="0"/>
              <c:showBubbleSize val="0"/>
            </c:dLbl>
            <c:dLbl>
              <c:idx val="12"/>
              <c:layout/>
              <c:tx>
                <c:rich>
                  <a:bodyPr/>
                  <a:lstStyle/>
                  <a:p>
                    <a:r>
                      <a:rPr lang="en-US" smtClean="0"/>
                      <a:t>0%</a:t>
                    </a:r>
                    <a:endParaRPr lang="en-US"/>
                  </a:p>
                </c:rich>
              </c:tx>
              <c:showLegendKey val="0"/>
              <c:showVal val="1"/>
              <c:showCatName val="0"/>
              <c:showSerName val="0"/>
              <c:showPercent val="0"/>
              <c:showBubbleSize val="0"/>
            </c:dLbl>
            <c:dLbl>
              <c:idx val="13"/>
              <c:layout>
                <c:manualLayout>
                  <c:x val="-1.0743936380330609E-3"/>
                  <c:y val="2.715043177737843E-3"/>
                </c:manualLayout>
              </c:layout>
              <c:tx>
                <c:rich>
                  <a:bodyPr/>
                  <a:lstStyle/>
                  <a:p>
                    <a:r>
                      <a:rPr lang="en-US" dirty="0" smtClean="0"/>
                      <a:t>0%</a:t>
                    </a:r>
                    <a:endParaRPr lang="en-US" dirty="0"/>
                  </a:p>
                </c:rich>
              </c:tx>
              <c:showLegendKey val="0"/>
              <c:showVal val="1"/>
              <c:showCatName val="0"/>
              <c:showSerName val="0"/>
              <c:showPercent val="0"/>
              <c:showBubbleSize val="0"/>
            </c:dLbl>
            <c:dLbl>
              <c:idx val="14"/>
              <c:layout/>
              <c:tx>
                <c:rich>
                  <a:bodyPr/>
                  <a:lstStyle/>
                  <a:p>
                    <a:r>
                      <a:rPr lang="en-US" smtClean="0"/>
                      <a:t>0%</a:t>
                    </a:r>
                    <a:endParaRPr lang="en-US"/>
                  </a:p>
                </c:rich>
              </c:tx>
              <c:showLegendKey val="0"/>
              <c:showVal val="1"/>
              <c:showCatName val="0"/>
              <c:showSerName val="0"/>
              <c:showPercent val="0"/>
              <c:showBubbleSize val="0"/>
            </c:dLbl>
            <c:dLbl>
              <c:idx val="15"/>
              <c:layout>
                <c:manualLayout>
                  <c:x val="-1.9339085484595099E-2"/>
                  <c:y val="-9.9550433168621981E-17"/>
                </c:manualLayout>
              </c:layout>
              <c:showLegendKey val="0"/>
              <c:showVal val="1"/>
              <c:showCatName val="0"/>
              <c:showSerName val="0"/>
              <c:showPercent val="0"/>
              <c:showBubbleSize val="0"/>
            </c:dLbl>
            <c:dLbl>
              <c:idx val="16"/>
              <c:layout>
                <c:manualLayout>
                  <c:x val="1.2892723656396732E-2"/>
                  <c:y val="-9.9550433168621981E-17"/>
                </c:manualLayout>
              </c:layout>
              <c:showLegendKey val="0"/>
              <c:showVal val="1"/>
              <c:showCatName val="0"/>
              <c:showSerName val="0"/>
              <c:showPercent val="0"/>
              <c:showBubbleSize val="0"/>
            </c:dLbl>
            <c:dLbl>
              <c:idx val="17"/>
              <c:layout/>
              <c:tx>
                <c:rich>
                  <a:bodyPr/>
                  <a:lstStyle/>
                  <a:p>
                    <a:r>
                      <a:rPr lang="en-US" smtClean="0"/>
                      <a:t>0%</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Hoja1!$B$3:$B$20</c:f>
              <c:strCache>
                <c:ptCount val="18"/>
                <c:pt idx="0">
                  <c:v>BA1</c:v>
                </c:pt>
                <c:pt idx="1">
                  <c:v>BA2</c:v>
                </c:pt>
                <c:pt idx="2">
                  <c:v>BA3</c:v>
                </c:pt>
                <c:pt idx="3">
                  <c:v>BA4</c:v>
                </c:pt>
                <c:pt idx="4">
                  <c:v>BZ7</c:v>
                </c:pt>
                <c:pt idx="5">
                  <c:v>BM1</c:v>
                </c:pt>
                <c:pt idx="6">
                  <c:v>BM2</c:v>
                </c:pt>
                <c:pt idx="7">
                  <c:v>BM3</c:v>
                </c:pt>
                <c:pt idx="8">
                  <c:v>BM4</c:v>
                </c:pt>
                <c:pt idx="9">
                  <c:v>BD1</c:v>
                </c:pt>
                <c:pt idx="10">
                  <c:v>BD2</c:v>
                </c:pt>
                <c:pt idx="11">
                  <c:v>BD5</c:v>
                </c:pt>
                <c:pt idx="12">
                  <c:v>BD7</c:v>
                </c:pt>
                <c:pt idx="13">
                  <c:v>BD9</c:v>
                </c:pt>
                <c:pt idx="14">
                  <c:v>BD10</c:v>
                </c:pt>
                <c:pt idx="15">
                  <c:v>BD11</c:v>
                </c:pt>
                <c:pt idx="16">
                  <c:v>BE5</c:v>
                </c:pt>
                <c:pt idx="17">
                  <c:v>BE7</c:v>
                </c:pt>
              </c:strCache>
            </c:strRef>
          </c:cat>
          <c:val>
            <c:numRef>
              <c:f>Hoja1!$C$3:$C$20</c:f>
              <c:numCache>
                <c:formatCode>0.00%</c:formatCode>
                <c:ptCount val="18"/>
                <c:pt idx="0">
                  <c:v>0.71430000000000005</c:v>
                </c:pt>
                <c:pt idx="1">
                  <c:v>0.1</c:v>
                </c:pt>
                <c:pt idx="2">
                  <c:v>0</c:v>
                </c:pt>
                <c:pt idx="3">
                  <c:v>0.5</c:v>
                </c:pt>
                <c:pt idx="4">
                  <c:v>0.125</c:v>
                </c:pt>
                <c:pt idx="5">
                  <c:v>0.5</c:v>
                </c:pt>
                <c:pt idx="6">
                  <c:v>0.66669999999999996</c:v>
                </c:pt>
                <c:pt idx="7">
                  <c:v>0.2</c:v>
                </c:pt>
                <c:pt idx="8">
                  <c:v>1</c:v>
                </c:pt>
                <c:pt idx="9">
                  <c:v>0.36359999999999998</c:v>
                </c:pt>
                <c:pt idx="10">
                  <c:v>0.2</c:v>
                </c:pt>
                <c:pt idx="11">
                  <c:v>0.14280000000000001</c:v>
                </c:pt>
                <c:pt idx="12">
                  <c:v>0</c:v>
                </c:pt>
                <c:pt idx="13">
                  <c:v>0</c:v>
                </c:pt>
                <c:pt idx="14">
                  <c:v>0</c:v>
                </c:pt>
                <c:pt idx="15">
                  <c:v>0.33329999999999999</c:v>
                </c:pt>
                <c:pt idx="16">
                  <c:v>0.33329999999999999</c:v>
                </c:pt>
                <c:pt idx="17">
                  <c:v>0</c:v>
                </c:pt>
              </c:numCache>
            </c:numRef>
          </c:val>
        </c:ser>
        <c:ser>
          <c:idx val="1"/>
          <c:order val="1"/>
          <c:tx>
            <c:strRef>
              <c:f>Hoja1!$E$2</c:f>
              <c:strCache>
                <c:ptCount val="1"/>
                <c:pt idx="0">
                  <c:v>Larvas</c:v>
                </c:pt>
              </c:strCache>
            </c:strRef>
          </c:tx>
          <c:invertIfNegative val="0"/>
          <c:cat>
            <c:strRef>
              <c:f>Hoja1!$B$3:$B$20</c:f>
              <c:strCache>
                <c:ptCount val="18"/>
                <c:pt idx="0">
                  <c:v>BA1</c:v>
                </c:pt>
                <c:pt idx="1">
                  <c:v>BA2</c:v>
                </c:pt>
                <c:pt idx="2">
                  <c:v>BA3</c:v>
                </c:pt>
                <c:pt idx="3">
                  <c:v>BA4</c:v>
                </c:pt>
                <c:pt idx="4">
                  <c:v>BZ7</c:v>
                </c:pt>
                <c:pt idx="5">
                  <c:v>BM1</c:v>
                </c:pt>
                <c:pt idx="6">
                  <c:v>BM2</c:v>
                </c:pt>
                <c:pt idx="7">
                  <c:v>BM3</c:v>
                </c:pt>
                <c:pt idx="8">
                  <c:v>BM4</c:v>
                </c:pt>
                <c:pt idx="9">
                  <c:v>BD1</c:v>
                </c:pt>
                <c:pt idx="10">
                  <c:v>BD2</c:v>
                </c:pt>
                <c:pt idx="11">
                  <c:v>BD5</c:v>
                </c:pt>
                <c:pt idx="12">
                  <c:v>BD7</c:v>
                </c:pt>
                <c:pt idx="13">
                  <c:v>BD9</c:v>
                </c:pt>
                <c:pt idx="14">
                  <c:v>BD10</c:v>
                </c:pt>
                <c:pt idx="15">
                  <c:v>BD11</c:v>
                </c:pt>
                <c:pt idx="16">
                  <c:v>BE5</c:v>
                </c:pt>
                <c:pt idx="17">
                  <c:v>BE7</c:v>
                </c:pt>
              </c:strCache>
            </c:strRef>
          </c:cat>
          <c:val>
            <c:numRef>
              <c:f>Hoja1!$E$3:$E$20</c:f>
              <c:numCache>
                <c:formatCode>0.00%</c:formatCode>
                <c:ptCount val="18"/>
                <c:pt idx="0">
                  <c:v>0</c:v>
                </c:pt>
                <c:pt idx="1">
                  <c:v>0</c:v>
                </c:pt>
                <c:pt idx="3">
                  <c:v>0</c:v>
                </c:pt>
                <c:pt idx="4">
                  <c:v>0</c:v>
                </c:pt>
                <c:pt idx="5">
                  <c:v>0</c:v>
                </c:pt>
                <c:pt idx="6">
                  <c:v>0</c:v>
                </c:pt>
                <c:pt idx="7">
                  <c:v>0</c:v>
                </c:pt>
                <c:pt idx="8">
                  <c:v>0</c:v>
                </c:pt>
                <c:pt idx="9">
                  <c:v>0</c:v>
                </c:pt>
                <c:pt idx="10">
                  <c:v>0</c:v>
                </c:pt>
                <c:pt idx="11">
                  <c:v>0</c:v>
                </c:pt>
                <c:pt idx="15">
                  <c:v>0</c:v>
                </c:pt>
                <c:pt idx="16">
                  <c:v>0</c:v>
                </c:pt>
                <c:pt idx="17">
                  <c:v>0</c:v>
                </c:pt>
              </c:numCache>
            </c:numRef>
          </c:val>
        </c:ser>
        <c:dLbls>
          <c:showLegendKey val="0"/>
          <c:showVal val="0"/>
          <c:showCatName val="0"/>
          <c:showSerName val="0"/>
          <c:showPercent val="0"/>
          <c:showBubbleSize val="0"/>
        </c:dLbls>
        <c:gapWidth val="150"/>
        <c:shape val="cylinder"/>
        <c:axId val="615780352"/>
        <c:axId val="568778048"/>
        <c:axId val="0"/>
      </c:bar3DChart>
      <c:catAx>
        <c:axId val="615780352"/>
        <c:scaling>
          <c:orientation val="minMax"/>
        </c:scaling>
        <c:delete val="0"/>
        <c:axPos val="b"/>
        <c:majorTickMark val="none"/>
        <c:minorTickMark val="none"/>
        <c:tickLblPos val="nextTo"/>
        <c:crossAx val="568778048"/>
        <c:crosses val="autoZero"/>
        <c:auto val="1"/>
        <c:lblAlgn val="ctr"/>
        <c:lblOffset val="100"/>
        <c:noMultiLvlLbl val="0"/>
      </c:catAx>
      <c:valAx>
        <c:axId val="568778048"/>
        <c:scaling>
          <c:orientation val="minMax"/>
        </c:scaling>
        <c:delete val="0"/>
        <c:axPos val="l"/>
        <c:majorGridlines/>
        <c:numFmt formatCode="0.00%" sourceLinked="1"/>
        <c:majorTickMark val="none"/>
        <c:minorTickMark val="none"/>
        <c:tickLblPos val="nextTo"/>
        <c:crossAx val="615780352"/>
        <c:crosses val="autoZero"/>
        <c:crossBetween val="between"/>
      </c:valAx>
    </c:plotArea>
    <c:legend>
      <c:legendPos val="r"/>
      <c:layout/>
      <c:overlay val="0"/>
    </c:legend>
    <c:plotVisOnly val="1"/>
    <c:dispBlanksAs val="gap"/>
    <c:showDLblsOverMax val="0"/>
  </c:chart>
  <c:txPr>
    <a:bodyPr/>
    <a:lstStyle/>
    <a:p>
      <a:pPr>
        <a:defRPr sz="1600"/>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Hoja2!$F$2</c:f>
              <c:strCache>
                <c:ptCount val="1"/>
                <c:pt idx="0">
                  <c:v>Garrapatas</c:v>
                </c:pt>
              </c:strCache>
            </c:strRef>
          </c:tx>
          <c:invertIfNegative val="0"/>
          <c:dLbls>
            <c:dLbl>
              <c:idx val="1"/>
              <c:layout/>
              <c:tx>
                <c:rich>
                  <a:bodyPr/>
                  <a:lstStyle/>
                  <a:p>
                    <a:r>
                      <a:rPr lang="en-US" smtClean="0"/>
                      <a:t>70%</a:t>
                    </a:r>
                    <a:endParaRPr lang="en-US"/>
                  </a:p>
                </c:rich>
              </c:tx>
              <c:showLegendKey val="0"/>
              <c:showVal val="1"/>
              <c:showCatName val="0"/>
              <c:showSerName val="0"/>
              <c:showPercent val="0"/>
              <c:showBubbleSize val="0"/>
            </c:dLbl>
            <c:dLbl>
              <c:idx val="3"/>
              <c:layout/>
              <c:tx>
                <c:rich>
                  <a:bodyPr/>
                  <a:lstStyle/>
                  <a:p>
                    <a:r>
                      <a:rPr lang="en-US" smtClean="0"/>
                      <a:t>50%</a:t>
                    </a:r>
                    <a:endParaRPr lang="en-US"/>
                  </a:p>
                </c:rich>
              </c:tx>
              <c:showLegendKey val="0"/>
              <c:showVal val="1"/>
              <c:showCatName val="0"/>
              <c:showSerName val="0"/>
              <c:showPercent val="0"/>
              <c:showBubbleSize val="0"/>
            </c:dLbl>
            <c:dLbl>
              <c:idx val="5"/>
              <c:layout/>
              <c:tx>
                <c:rich>
                  <a:bodyPr/>
                  <a:lstStyle/>
                  <a:p>
                    <a:r>
                      <a:rPr lang="en-US" smtClean="0"/>
                      <a:t>60%</a:t>
                    </a:r>
                    <a:endParaRPr lang="en-US"/>
                  </a:p>
                </c:rich>
              </c:tx>
              <c:showLegendKey val="0"/>
              <c:showVal val="1"/>
              <c:showCatName val="0"/>
              <c:showSerName val="0"/>
              <c:showPercent val="0"/>
              <c:showBubbleSize val="0"/>
            </c:dLbl>
            <c:dLbl>
              <c:idx val="7"/>
              <c:layout>
                <c:manualLayout>
                  <c:x val="-2.7923211169284468E-2"/>
                  <c:y val="3.3062675921104551E-20"/>
                </c:manualLayout>
              </c:layout>
              <c:tx>
                <c:rich>
                  <a:bodyPr/>
                  <a:lstStyle/>
                  <a:p>
                    <a:r>
                      <a:rPr lang="en-US" dirty="0" smtClean="0"/>
                      <a:t>100.%</a:t>
                    </a:r>
                    <a:endParaRPr lang="en-US" dirty="0"/>
                  </a:p>
                </c:rich>
              </c:tx>
              <c:showLegendKey val="0"/>
              <c:showVal val="1"/>
              <c:showCatName val="0"/>
              <c:showSerName val="0"/>
              <c:showPercent val="0"/>
              <c:showBubbleSize val="0"/>
            </c:dLbl>
            <c:dLbl>
              <c:idx val="8"/>
              <c:layout>
                <c:manualLayout>
                  <c:x val="2.0942408376963265E-2"/>
                  <c:y val="3.6934441366574329E-3"/>
                </c:manualLayout>
              </c:layout>
              <c:tx>
                <c:rich>
                  <a:bodyPr/>
                  <a:lstStyle/>
                  <a:p>
                    <a:r>
                      <a:rPr lang="en-US" dirty="0" smtClean="0"/>
                      <a:t>100</a:t>
                    </a:r>
                    <a:r>
                      <a:rPr lang="en-US" dirty="0"/>
                      <a:t>%</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Hoja2!$B$3:$B$11</c:f>
              <c:strCache>
                <c:ptCount val="9"/>
                <c:pt idx="0">
                  <c:v>BA1</c:v>
                </c:pt>
                <c:pt idx="1">
                  <c:v>BA2</c:v>
                </c:pt>
                <c:pt idx="2">
                  <c:v>BA3</c:v>
                </c:pt>
                <c:pt idx="3">
                  <c:v>BA4</c:v>
                </c:pt>
                <c:pt idx="4">
                  <c:v>BZ7</c:v>
                </c:pt>
                <c:pt idx="5">
                  <c:v>BM3</c:v>
                </c:pt>
                <c:pt idx="6">
                  <c:v>BD5</c:v>
                </c:pt>
                <c:pt idx="7">
                  <c:v>BD10</c:v>
                </c:pt>
                <c:pt idx="8">
                  <c:v>BE11</c:v>
                </c:pt>
              </c:strCache>
            </c:strRef>
          </c:cat>
          <c:val>
            <c:numRef>
              <c:f>Hoja2!$F$3:$F$11</c:f>
              <c:numCache>
                <c:formatCode>0.00%</c:formatCode>
                <c:ptCount val="9"/>
                <c:pt idx="0">
                  <c:v>0.14280000000000001</c:v>
                </c:pt>
                <c:pt idx="1">
                  <c:v>0.7</c:v>
                </c:pt>
                <c:pt idx="2">
                  <c:v>0.44440000000000002</c:v>
                </c:pt>
                <c:pt idx="3">
                  <c:v>0.5</c:v>
                </c:pt>
                <c:pt idx="4">
                  <c:v>0.375</c:v>
                </c:pt>
                <c:pt idx="5">
                  <c:v>0.6</c:v>
                </c:pt>
                <c:pt idx="6">
                  <c:v>0.71430000000000005</c:v>
                </c:pt>
                <c:pt idx="7">
                  <c:v>1</c:v>
                </c:pt>
                <c:pt idx="8">
                  <c:v>1</c:v>
                </c:pt>
              </c:numCache>
            </c:numRef>
          </c:val>
        </c:ser>
        <c:ser>
          <c:idx val="1"/>
          <c:order val="1"/>
          <c:tx>
            <c:strRef>
              <c:f>Hoja2!$G$2</c:f>
              <c:strCache>
                <c:ptCount val="1"/>
                <c:pt idx="0">
                  <c:v>Larvas</c:v>
                </c:pt>
              </c:strCache>
            </c:strRef>
          </c:tx>
          <c:invertIfNegative val="0"/>
          <c:dLbls>
            <c:dLbl>
              <c:idx val="1"/>
              <c:layout/>
              <c:showLegendKey val="0"/>
              <c:showVal val="1"/>
              <c:showCatName val="0"/>
              <c:showSerName val="0"/>
              <c:showPercent val="0"/>
              <c:showBubbleSize val="0"/>
            </c:dLbl>
            <c:showLegendKey val="0"/>
            <c:showVal val="0"/>
            <c:showCatName val="0"/>
            <c:showSerName val="0"/>
            <c:showPercent val="0"/>
            <c:showBubbleSize val="0"/>
          </c:dLbls>
          <c:cat>
            <c:strRef>
              <c:f>Hoja2!$B$3:$B$11</c:f>
              <c:strCache>
                <c:ptCount val="9"/>
                <c:pt idx="0">
                  <c:v>BA1</c:v>
                </c:pt>
                <c:pt idx="1">
                  <c:v>BA2</c:v>
                </c:pt>
                <c:pt idx="2">
                  <c:v>BA3</c:v>
                </c:pt>
                <c:pt idx="3">
                  <c:v>BA4</c:v>
                </c:pt>
                <c:pt idx="4">
                  <c:v>BZ7</c:v>
                </c:pt>
                <c:pt idx="5">
                  <c:v>BM3</c:v>
                </c:pt>
                <c:pt idx="6">
                  <c:v>BD5</c:v>
                </c:pt>
                <c:pt idx="7">
                  <c:v>BD10</c:v>
                </c:pt>
                <c:pt idx="8">
                  <c:v>BE11</c:v>
                </c:pt>
              </c:strCache>
            </c:strRef>
          </c:cat>
          <c:val>
            <c:numRef>
              <c:f>Hoja2!$G$3:$G$11</c:f>
              <c:numCache>
                <c:formatCode>0.00%</c:formatCode>
                <c:ptCount val="9"/>
                <c:pt idx="0">
                  <c:v>0</c:v>
                </c:pt>
                <c:pt idx="1">
                  <c:v>0.28570000000000001</c:v>
                </c:pt>
                <c:pt idx="2">
                  <c:v>0</c:v>
                </c:pt>
                <c:pt idx="3">
                  <c:v>0</c:v>
                </c:pt>
                <c:pt idx="4">
                  <c:v>0</c:v>
                </c:pt>
                <c:pt idx="5">
                  <c:v>0</c:v>
                </c:pt>
                <c:pt idx="6">
                  <c:v>0</c:v>
                </c:pt>
                <c:pt idx="7">
                  <c:v>0</c:v>
                </c:pt>
                <c:pt idx="8">
                  <c:v>0</c:v>
                </c:pt>
              </c:numCache>
            </c:numRef>
          </c:val>
        </c:ser>
        <c:dLbls>
          <c:showLegendKey val="0"/>
          <c:showVal val="0"/>
          <c:showCatName val="0"/>
          <c:showSerName val="0"/>
          <c:showPercent val="0"/>
          <c:showBubbleSize val="0"/>
        </c:dLbls>
        <c:gapWidth val="150"/>
        <c:shape val="cylinder"/>
        <c:axId val="614146048"/>
        <c:axId val="615655104"/>
        <c:axId val="0"/>
      </c:bar3DChart>
      <c:catAx>
        <c:axId val="614146048"/>
        <c:scaling>
          <c:orientation val="minMax"/>
        </c:scaling>
        <c:delete val="0"/>
        <c:axPos val="b"/>
        <c:majorTickMark val="out"/>
        <c:minorTickMark val="none"/>
        <c:tickLblPos val="nextTo"/>
        <c:crossAx val="615655104"/>
        <c:crosses val="autoZero"/>
        <c:auto val="1"/>
        <c:lblAlgn val="ctr"/>
        <c:lblOffset val="100"/>
        <c:noMultiLvlLbl val="0"/>
      </c:catAx>
      <c:valAx>
        <c:axId val="615655104"/>
        <c:scaling>
          <c:orientation val="minMax"/>
        </c:scaling>
        <c:delete val="0"/>
        <c:axPos val="l"/>
        <c:majorGridlines/>
        <c:numFmt formatCode="0.00%" sourceLinked="1"/>
        <c:majorTickMark val="out"/>
        <c:minorTickMark val="none"/>
        <c:tickLblPos val="nextTo"/>
        <c:crossAx val="614146048"/>
        <c:crosses val="autoZero"/>
        <c:crossBetween val="between"/>
      </c:valAx>
    </c:plotArea>
    <c:legend>
      <c:legendPos val="r"/>
      <c:layout/>
      <c:overlay val="0"/>
    </c:legend>
    <c:plotVisOnly val="1"/>
    <c:dispBlanksAs val="gap"/>
    <c:showDLblsOverMax val="0"/>
  </c:chart>
  <c:txPr>
    <a:bodyPr/>
    <a:lstStyle/>
    <a:p>
      <a:pPr>
        <a:defRPr sz="1800"/>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Hoja3!$C$3</c:f>
              <c:strCache>
                <c:ptCount val="1"/>
                <c:pt idx="0">
                  <c:v>Garrapatas</c:v>
                </c:pt>
              </c:strCache>
            </c:strRef>
          </c:tx>
          <c:invertIfNegative val="0"/>
          <c:dLbls>
            <c:dLbl>
              <c:idx val="3"/>
              <c:layout>
                <c:manualLayout>
                  <c:x val="-1.2397666375218502E-2"/>
                  <c:y val="-1.1605867352319803E-16"/>
                </c:manualLayout>
              </c:layout>
              <c:showLegendKey val="0"/>
              <c:showVal val="1"/>
              <c:showCatName val="0"/>
              <c:showSerName val="0"/>
              <c:showPercent val="0"/>
              <c:showBubbleSize val="0"/>
            </c:dLbl>
            <c:dLbl>
              <c:idx val="4"/>
              <c:layout>
                <c:manualLayout>
                  <c:x val="2.063185041908446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Hoja3!$B$4:$B$12</c:f>
              <c:strCache>
                <c:ptCount val="9"/>
                <c:pt idx="0">
                  <c:v>BA1</c:v>
                </c:pt>
                <c:pt idx="1">
                  <c:v>BA2</c:v>
                </c:pt>
                <c:pt idx="2">
                  <c:v>BA3</c:v>
                </c:pt>
                <c:pt idx="3">
                  <c:v>BA4</c:v>
                </c:pt>
                <c:pt idx="4">
                  <c:v>BZ7</c:v>
                </c:pt>
                <c:pt idx="5">
                  <c:v>BM3</c:v>
                </c:pt>
                <c:pt idx="6">
                  <c:v>BD5</c:v>
                </c:pt>
                <c:pt idx="7">
                  <c:v>BD10</c:v>
                </c:pt>
                <c:pt idx="8">
                  <c:v>BE11</c:v>
                </c:pt>
              </c:strCache>
            </c:strRef>
          </c:cat>
          <c:val>
            <c:numRef>
              <c:f>Hoja3!$C$4:$C$12</c:f>
              <c:numCache>
                <c:formatCode>0.00%</c:formatCode>
                <c:ptCount val="9"/>
                <c:pt idx="0" formatCode="0%">
                  <c:v>0</c:v>
                </c:pt>
                <c:pt idx="1">
                  <c:v>0.57140000000000002</c:v>
                </c:pt>
                <c:pt idx="2" formatCode="0%">
                  <c:v>0.5</c:v>
                </c:pt>
                <c:pt idx="3">
                  <c:v>0.33329999999999999</c:v>
                </c:pt>
                <c:pt idx="4">
                  <c:v>0.33329999999999999</c:v>
                </c:pt>
                <c:pt idx="5" formatCode="0%">
                  <c:v>1</c:v>
                </c:pt>
                <c:pt idx="6" formatCode="0%">
                  <c:v>1</c:v>
                </c:pt>
                <c:pt idx="7" formatCode="0%">
                  <c:v>0.5</c:v>
                </c:pt>
                <c:pt idx="8" formatCode="0%">
                  <c:v>1</c:v>
                </c:pt>
              </c:numCache>
            </c:numRef>
          </c:val>
        </c:ser>
        <c:ser>
          <c:idx val="1"/>
          <c:order val="1"/>
          <c:tx>
            <c:strRef>
              <c:f>Hoja3!$D$3</c:f>
              <c:strCache>
                <c:ptCount val="1"/>
                <c:pt idx="0">
                  <c:v>Larvas</c:v>
                </c:pt>
              </c:strCache>
            </c:strRef>
          </c:tx>
          <c:invertIfNegative val="0"/>
          <c:cat>
            <c:strRef>
              <c:f>Hoja3!$B$4:$B$12</c:f>
              <c:strCache>
                <c:ptCount val="9"/>
                <c:pt idx="0">
                  <c:v>BA1</c:v>
                </c:pt>
                <c:pt idx="1">
                  <c:v>BA2</c:v>
                </c:pt>
                <c:pt idx="2">
                  <c:v>BA3</c:v>
                </c:pt>
                <c:pt idx="3">
                  <c:v>BA4</c:v>
                </c:pt>
                <c:pt idx="4">
                  <c:v>BZ7</c:v>
                </c:pt>
                <c:pt idx="5">
                  <c:v>BM3</c:v>
                </c:pt>
                <c:pt idx="6">
                  <c:v>BD5</c:v>
                </c:pt>
                <c:pt idx="7">
                  <c:v>BD10</c:v>
                </c:pt>
                <c:pt idx="8">
                  <c:v>BE11</c:v>
                </c:pt>
              </c:strCache>
            </c:strRef>
          </c:cat>
          <c:val>
            <c:numRef>
              <c:f>Hoja3!$D$4:$D$12</c:f>
              <c:numCache>
                <c:formatCode>0%</c:formatCode>
                <c:ptCount val="9"/>
                <c:pt idx="1">
                  <c:v>1</c:v>
                </c:pt>
              </c:numCache>
            </c:numRef>
          </c:val>
        </c:ser>
        <c:dLbls>
          <c:showLegendKey val="0"/>
          <c:showVal val="1"/>
          <c:showCatName val="0"/>
          <c:showSerName val="0"/>
          <c:showPercent val="0"/>
          <c:showBubbleSize val="0"/>
        </c:dLbls>
        <c:gapWidth val="150"/>
        <c:shape val="cylinder"/>
        <c:axId val="614240768"/>
        <c:axId val="615657408"/>
        <c:axId val="0"/>
      </c:bar3DChart>
      <c:catAx>
        <c:axId val="614240768"/>
        <c:scaling>
          <c:orientation val="minMax"/>
        </c:scaling>
        <c:delete val="0"/>
        <c:axPos val="b"/>
        <c:majorTickMark val="out"/>
        <c:minorTickMark val="none"/>
        <c:tickLblPos val="nextTo"/>
        <c:crossAx val="615657408"/>
        <c:crosses val="autoZero"/>
        <c:auto val="1"/>
        <c:lblAlgn val="ctr"/>
        <c:lblOffset val="100"/>
        <c:noMultiLvlLbl val="0"/>
      </c:catAx>
      <c:valAx>
        <c:axId val="615657408"/>
        <c:scaling>
          <c:orientation val="minMax"/>
        </c:scaling>
        <c:delete val="0"/>
        <c:axPos val="l"/>
        <c:majorGridlines/>
        <c:numFmt formatCode="0%" sourceLinked="1"/>
        <c:majorTickMark val="out"/>
        <c:minorTickMark val="none"/>
        <c:tickLblPos val="nextTo"/>
        <c:crossAx val="614240768"/>
        <c:crosses val="autoZero"/>
        <c:crossBetween val="between"/>
      </c:valAx>
    </c:plotArea>
    <c:legend>
      <c:legendPos val="r"/>
      <c:layout/>
      <c:overlay val="0"/>
    </c:legend>
    <c:plotVisOnly val="1"/>
    <c:dispBlanksAs val="gap"/>
    <c:showDLblsOverMax val="0"/>
  </c:chart>
  <c:txPr>
    <a:bodyPr/>
    <a:lstStyle/>
    <a:p>
      <a:pPr>
        <a:defRPr sz="1400"/>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Hoja4!$C$4</c:f>
              <c:strCache>
                <c:ptCount val="1"/>
                <c:pt idx="0">
                  <c:v>Garrapatas</c:v>
                </c:pt>
              </c:strCache>
            </c:strRef>
          </c:tx>
          <c:invertIfNegative val="0"/>
          <c:dLbls>
            <c:dLbl>
              <c:idx val="3"/>
              <c:layout>
                <c:manualLayout>
                  <c:x val="-1.3888888888888888E-2"/>
                  <c:y val="-8.4875562720133283E-17"/>
                </c:manualLayout>
              </c:layout>
              <c:showLegendKey val="0"/>
              <c:showVal val="1"/>
              <c:showCatName val="0"/>
              <c:showSerName val="0"/>
              <c:showPercent val="0"/>
              <c:showBubbleSize val="0"/>
            </c:dLbl>
            <c:dLbl>
              <c:idx val="4"/>
              <c:layout>
                <c:manualLayout>
                  <c:x val="1.6666666666666666E-2"/>
                  <c:y val="-8.4875562720133283E-17"/>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Hoja4!$B$5:$B$13</c:f>
              <c:strCache>
                <c:ptCount val="9"/>
                <c:pt idx="0">
                  <c:v>BA1</c:v>
                </c:pt>
                <c:pt idx="1">
                  <c:v>BA2</c:v>
                </c:pt>
                <c:pt idx="2">
                  <c:v>BA3</c:v>
                </c:pt>
                <c:pt idx="3">
                  <c:v>BA4</c:v>
                </c:pt>
                <c:pt idx="4">
                  <c:v>BZ7</c:v>
                </c:pt>
                <c:pt idx="5">
                  <c:v>BM3</c:v>
                </c:pt>
                <c:pt idx="6">
                  <c:v>BD5</c:v>
                </c:pt>
                <c:pt idx="7">
                  <c:v>BD10</c:v>
                </c:pt>
                <c:pt idx="8">
                  <c:v>BE11</c:v>
                </c:pt>
              </c:strCache>
            </c:strRef>
          </c:cat>
          <c:val>
            <c:numRef>
              <c:f>Hoja4!$C$5:$C$13</c:f>
              <c:numCache>
                <c:formatCode>0.00%</c:formatCode>
                <c:ptCount val="9"/>
                <c:pt idx="0" formatCode="0%">
                  <c:v>0</c:v>
                </c:pt>
                <c:pt idx="1">
                  <c:v>0.28570000000000001</c:v>
                </c:pt>
                <c:pt idx="2" formatCode="0%">
                  <c:v>0.25</c:v>
                </c:pt>
                <c:pt idx="3">
                  <c:v>0.33329999999999999</c:v>
                </c:pt>
                <c:pt idx="4">
                  <c:v>0.33329999999999999</c:v>
                </c:pt>
                <c:pt idx="5" formatCode="0%">
                  <c:v>1</c:v>
                </c:pt>
                <c:pt idx="6" formatCode="0%">
                  <c:v>0.4</c:v>
                </c:pt>
                <c:pt idx="7" formatCode="0%">
                  <c:v>0</c:v>
                </c:pt>
                <c:pt idx="8" formatCode="0%">
                  <c:v>0.75</c:v>
                </c:pt>
              </c:numCache>
            </c:numRef>
          </c:val>
        </c:ser>
        <c:ser>
          <c:idx val="1"/>
          <c:order val="1"/>
          <c:tx>
            <c:strRef>
              <c:f>Hoja4!$D$4</c:f>
              <c:strCache>
                <c:ptCount val="1"/>
                <c:pt idx="0">
                  <c:v>Larvas</c:v>
                </c:pt>
              </c:strCache>
            </c:strRef>
          </c:tx>
          <c:invertIfNegative val="0"/>
          <c:cat>
            <c:strRef>
              <c:f>Hoja4!$B$5:$B$13</c:f>
              <c:strCache>
                <c:ptCount val="9"/>
                <c:pt idx="0">
                  <c:v>BA1</c:v>
                </c:pt>
                <c:pt idx="1">
                  <c:v>BA2</c:v>
                </c:pt>
                <c:pt idx="2">
                  <c:v>BA3</c:v>
                </c:pt>
                <c:pt idx="3">
                  <c:v>BA4</c:v>
                </c:pt>
                <c:pt idx="4">
                  <c:v>BZ7</c:v>
                </c:pt>
                <c:pt idx="5">
                  <c:v>BM3</c:v>
                </c:pt>
                <c:pt idx="6">
                  <c:v>BD5</c:v>
                </c:pt>
                <c:pt idx="7">
                  <c:v>BD10</c:v>
                </c:pt>
                <c:pt idx="8">
                  <c:v>BE11</c:v>
                </c:pt>
              </c:strCache>
            </c:strRef>
          </c:cat>
          <c:val>
            <c:numRef>
              <c:f>Hoja4!$D$5:$D$13</c:f>
              <c:numCache>
                <c:formatCode>0%</c:formatCode>
                <c:ptCount val="9"/>
                <c:pt idx="1">
                  <c:v>1</c:v>
                </c:pt>
              </c:numCache>
            </c:numRef>
          </c:val>
        </c:ser>
        <c:dLbls>
          <c:showLegendKey val="0"/>
          <c:showVal val="1"/>
          <c:showCatName val="0"/>
          <c:showSerName val="0"/>
          <c:showPercent val="0"/>
          <c:showBubbleSize val="0"/>
        </c:dLbls>
        <c:gapWidth val="150"/>
        <c:shape val="cylinder"/>
        <c:axId val="614241792"/>
        <c:axId val="615659136"/>
        <c:axId val="0"/>
      </c:bar3DChart>
      <c:catAx>
        <c:axId val="614241792"/>
        <c:scaling>
          <c:orientation val="minMax"/>
        </c:scaling>
        <c:delete val="0"/>
        <c:axPos val="b"/>
        <c:majorTickMark val="out"/>
        <c:minorTickMark val="none"/>
        <c:tickLblPos val="nextTo"/>
        <c:crossAx val="615659136"/>
        <c:crosses val="autoZero"/>
        <c:auto val="1"/>
        <c:lblAlgn val="ctr"/>
        <c:lblOffset val="100"/>
        <c:noMultiLvlLbl val="0"/>
      </c:catAx>
      <c:valAx>
        <c:axId val="615659136"/>
        <c:scaling>
          <c:orientation val="minMax"/>
        </c:scaling>
        <c:delete val="0"/>
        <c:axPos val="l"/>
        <c:majorGridlines/>
        <c:numFmt formatCode="0%" sourceLinked="1"/>
        <c:majorTickMark val="out"/>
        <c:minorTickMark val="none"/>
        <c:tickLblPos val="nextTo"/>
        <c:crossAx val="614241792"/>
        <c:crosses val="autoZero"/>
        <c:crossBetween val="between"/>
      </c:valAx>
    </c:plotArea>
    <c:legend>
      <c:legendPos val="r"/>
      <c:layout/>
      <c:overlay val="0"/>
    </c:legend>
    <c:plotVisOnly val="1"/>
    <c:dispBlanksAs val="gap"/>
    <c:showDLblsOverMax val="0"/>
  </c:chart>
  <c:txPr>
    <a:bodyPr/>
    <a:lstStyle/>
    <a:p>
      <a:pPr>
        <a:defRPr sz="1400"/>
      </a:pPr>
      <a:endParaRPr lang="es-EC"/>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39C28-9193-4562-9D7A-1EF010C15851}" type="datetimeFigureOut">
              <a:rPr lang="es-EC" smtClean="0"/>
              <a:t>30/11/2020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9DB09-8D2A-4D6E-9F24-FD44D7E0E9C9}" type="slidenum">
              <a:rPr lang="es-EC" smtClean="0"/>
              <a:t>‹Nº›</a:t>
            </a:fld>
            <a:endParaRPr lang="es-EC"/>
          </a:p>
        </p:txBody>
      </p:sp>
    </p:spTree>
    <p:extLst>
      <p:ext uri="{BB962C8B-B14F-4D97-AF65-F5344CB8AC3E}">
        <p14:creationId xmlns:p14="http://schemas.microsoft.com/office/powerpoint/2010/main" val="13845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1</a:t>
            </a:fld>
            <a:endParaRPr lang="es-EC"/>
          </a:p>
        </p:txBody>
      </p:sp>
    </p:spTree>
    <p:extLst>
      <p:ext uri="{BB962C8B-B14F-4D97-AF65-F5344CB8AC3E}">
        <p14:creationId xmlns:p14="http://schemas.microsoft.com/office/powerpoint/2010/main" val="284750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No </a:t>
            </a:r>
            <a:r>
              <a:rPr lang="es-EC" dirty="0" err="1" smtClean="0"/>
              <a:t>habia</a:t>
            </a:r>
            <a:r>
              <a:rPr lang="es-EC" dirty="0" smtClean="0"/>
              <a:t> </a:t>
            </a:r>
            <a:r>
              <a:rPr lang="es-EC" dirty="0" err="1" smtClean="0"/>
              <a:t>babesia</a:t>
            </a:r>
            <a:r>
              <a:rPr lang="es-EC" dirty="0" smtClean="0"/>
              <a:t> por </a:t>
            </a:r>
            <a:r>
              <a:rPr lang="es-EC" dirty="0" err="1" smtClean="0"/>
              <a:t>pcr</a:t>
            </a:r>
            <a:r>
              <a:rPr lang="es-EC" dirty="0" smtClean="0"/>
              <a:t> y</a:t>
            </a:r>
            <a:r>
              <a:rPr lang="es-EC" baseline="0" dirty="0" smtClean="0"/>
              <a:t> tampoco </a:t>
            </a:r>
            <a:r>
              <a:rPr lang="es-EC" baseline="0" dirty="0" err="1" smtClean="0"/>
              <a:t>habian</a:t>
            </a:r>
            <a:r>
              <a:rPr lang="es-EC" baseline="0" dirty="0" smtClean="0"/>
              <a:t> garrapatas en la zona</a:t>
            </a:r>
            <a:endParaRPr lang="es-EC" dirty="0"/>
          </a:p>
        </p:txBody>
      </p:sp>
      <p:sp>
        <p:nvSpPr>
          <p:cNvPr id="4" name="3 Marcador de número de diapositiva"/>
          <p:cNvSpPr>
            <a:spLocks noGrp="1"/>
          </p:cNvSpPr>
          <p:nvPr>
            <p:ph type="sldNum" sz="quarter" idx="10"/>
          </p:nvPr>
        </p:nvSpPr>
        <p:spPr/>
        <p:txBody>
          <a:bodyPr/>
          <a:lstStyle/>
          <a:p>
            <a:fld id="{60A9DB09-8D2A-4D6E-9F24-FD44D7E0E9C9}" type="slidenum">
              <a:rPr lang="es-EC" smtClean="0"/>
              <a:t>22</a:t>
            </a:fld>
            <a:endParaRPr lang="es-EC"/>
          </a:p>
        </p:txBody>
      </p:sp>
    </p:spTree>
    <p:extLst>
      <p:ext uri="{BB962C8B-B14F-4D97-AF65-F5344CB8AC3E}">
        <p14:creationId xmlns:p14="http://schemas.microsoft.com/office/powerpoint/2010/main" val="153391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Carga parasitaria mayor en </a:t>
            </a:r>
            <a:r>
              <a:rPr lang="es-EC" dirty="0" err="1" smtClean="0"/>
              <a:t>babesia</a:t>
            </a:r>
            <a:r>
              <a:rPr lang="es-EC" dirty="0" smtClean="0"/>
              <a:t> </a:t>
            </a:r>
            <a:r>
              <a:rPr lang="es-EC" dirty="0" err="1" smtClean="0"/>
              <a:t>bigemina</a:t>
            </a:r>
            <a:r>
              <a:rPr lang="es-EC" dirty="0" smtClean="0"/>
              <a:t> </a:t>
            </a:r>
            <a:endParaRPr lang="es-EC" dirty="0"/>
          </a:p>
        </p:txBody>
      </p:sp>
      <p:sp>
        <p:nvSpPr>
          <p:cNvPr id="4" name="3 Marcador de número de diapositiva"/>
          <p:cNvSpPr>
            <a:spLocks noGrp="1"/>
          </p:cNvSpPr>
          <p:nvPr>
            <p:ph type="sldNum" sz="quarter" idx="10"/>
          </p:nvPr>
        </p:nvSpPr>
        <p:spPr/>
        <p:txBody>
          <a:bodyPr/>
          <a:lstStyle/>
          <a:p>
            <a:fld id="{60A9DB09-8D2A-4D6E-9F24-FD44D7E0E9C9}" type="slidenum">
              <a:rPr lang="es-EC" smtClean="0"/>
              <a:t>23</a:t>
            </a:fld>
            <a:endParaRPr lang="es-EC"/>
          </a:p>
        </p:txBody>
      </p:sp>
    </p:spTree>
    <p:extLst>
      <p:ext uri="{BB962C8B-B14F-4D97-AF65-F5344CB8AC3E}">
        <p14:creationId xmlns:p14="http://schemas.microsoft.com/office/powerpoint/2010/main" val="1382860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36</a:t>
            </a:fld>
            <a:endParaRPr lang="es-EC"/>
          </a:p>
        </p:txBody>
      </p:sp>
    </p:spTree>
    <p:extLst>
      <p:ext uri="{BB962C8B-B14F-4D97-AF65-F5344CB8AC3E}">
        <p14:creationId xmlns:p14="http://schemas.microsoft.com/office/powerpoint/2010/main" val="6686201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326"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4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331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003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45B54557-2D97-4113-B27B-FE82DEEEA69A}" type="datetimeFigureOut">
              <a:rPr lang="es-EC" smtClean="0"/>
              <a:t>30/11/2020</a:t>
            </a:fld>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1004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5501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1766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5184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700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579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5211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49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7320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0.png"/><Relationship Id="rId18" Type="http://schemas.microsoft.com/office/2007/relationships/hdphoto" Target="../media/hdphoto8.wdp"/><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5.wdp"/><Relationship Id="rId17" Type="http://schemas.openxmlformats.org/officeDocument/2006/relationships/image" Target="../media/image42.png"/><Relationship Id="rId2" Type="http://schemas.openxmlformats.org/officeDocument/2006/relationships/image" Target="../media/image34.png"/><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microsoft.com/office/2007/relationships/hdphoto" Target="../media/hdphoto4.wdp"/><Relationship Id="rId19"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38.pn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4.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38.png"/><Relationship Id="rId19" Type="http://schemas.microsoft.com/office/2007/relationships/hdphoto" Target="../media/hdphoto8.wdp"/><Relationship Id="rId4" Type="http://schemas.openxmlformats.org/officeDocument/2006/relationships/image" Target="../media/image35.png"/><Relationship Id="rId9" Type="http://schemas.microsoft.com/office/2007/relationships/hdphoto" Target="../media/hdphoto3.wdp"/><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4.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38.png"/><Relationship Id="rId19" Type="http://schemas.microsoft.com/office/2007/relationships/hdphoto" Target="../media/hdphoto8.wdp"/><Relationship Id="rId4" Type="http://schemas.openxmlformats.org/officeDocument/2006/relationships/image" Target="../media/image35.png"/><Relationship Id="rId9" Type="http://schemas.microsoft.com/office/2007/relationships/hdphoto" Target="../media/hdphoto3.wdp"/><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2639616" y="2754656"/>
            <a:ext cx="763284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endParaRPr lang="en-US" sz="2000" b="1" dirty="0">
              <a:solidFill>
                <a:schemeClr val="accent5">
                  <a:lumMod val="50000"/>
                </a:schemeClr>
              </a:solidFill>
            </a:endParaRPr>
          </a:p>
          <a:p>
            <a:pPr algn="ctr"/>
            <a:endParaRPr lang="es-EC" sz="2000" b="1" dirty="0">
              <a:solidFill>
                <a:schemeClr val="accent5">
                  <a:lumMod val="50000"/>
                </a:schemeClr>
              </a:solidFill>
              <a:latin typeface="Arial" pitchFamily="34" charset="0"/>
              <a:cs typeface="Arial" panose="020B0604020202020204" pitchFamily="34" charset="0"/>
            </a:endParaRPr>
          </a:p>
        </p:txBody>
      </p:sp>
      <p:sp>
        <p:nvSpPr>
          <p:cNvPr id="18439" name="Rectangle 7"/>
          <p:cNvSpPr>
            <a:spLocks noChangeArrowheads="1"/>
          </p:cNvSpPr>
          <p:nvPr/>
        </p:nvSpPr>
        <p:spPr bwMode="auto">
          <a:xfrm>
            <a:off x="2940331" y="930041"/>
            <a:ext cx="7543936"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805113" algn="ctr"/>
              </a:tabLst>
            </a:pPr>
            <a:r>
              <a:rPr lang="es-EC" sz="2000" b="1" dirty="0">
                <a:solidFill>
                  <a:prstClr val="black"/>
                </a:solidFill>
                <a:latin typeface="Calibri" panose="020F0502020204030204" pitchFamily="34" charset="0"/>
                <a:ea typeface="Times New Roman" pitchFamily="18" charset="0"/>
                <a:cs typeface="Calibri" panose="020F0502020204030204" pitchFamily="34" charset="0"/>
              </a:rPr>
              <a:t>DEPARTAMENTO DE CIENCIAS DE LA VIDA Y DE LA AGRICULTURA</a:t>
            </a:r>
          </a:p>
          <a:p>
            <a:pPr algn="ctr" eaLnBrk="0" fontAlgn="base" hangingPunct="0">
              <a:spcBef>
                <a:spcPct val="0"/>
              </a:spcBef>
              <a:spcAft>
                <a:spcPct val="0"/>
              </a:spcAft>
              <a:tabLst>
                <a:tab pos="2805113" algn="ctr"/>
              </a:tabLst>
            </a:pPr>
            <a:r>
              <a:rPr lang="es-EC" sz="2000" b="1" dirty="0">
                <a:solidFill>
                  <a:prstClr val="black"/>
                </a:solidFill>
                <a:latin typeface="Calibri" panose="020F0502020204030204" pitchFamily="34" charset="0"/>
                <a:ea typeface="Times New Roman" pitchFamily="18" charset="0"/>
                <a:cs typeface="Calibri" panose="020F0502020204030204" pitchFamily="34" charset="0"/>
              </a:rPr>
              <a:t>INGENIERÍA EN BIOTECNOLOGÍA</a:t>
            </a:r>
            <a:r>
              <a:rPr lang="es-EC" sz="2000" b="1" dirty="0">
                <a:solidFill>
                  <a:prstClr val="black"/>
                </a:solidFill>
                <a:latin typeface="Calibri" panose="020F0502020204030204" pitchFamily="34" charset="0"/>
                <a:cs typeface="Calibri" panose="020F0502020204030204" pitchFamily="34" charset="0"/>
              </a:rPr>
              <a:t> </a:t>
            </a:r>
          </a:p>
          <a:p>
            <a:pPr algn="ctr" eaLnBrk="0" fontAlgn="base" hangingPunct="0">
              <a:spcBef>
                <a:spcPct val="0"/>
              </a:spcBef>
              <a:spcAft>
                <a:spcPct val="0"/>
              </a:spcAft>
              <a:tabLst>
                <a:tab pos="2805113" algn="ctr"/>
              </a:tabLst>
            </a:pPr>
            <a:endParaRPr lang="es-EC" sz="2000" b="1" dirty="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1600" b="1" dirty="0">
              <a:solidFill>
                <a:prstClr val="black"/>
              </a:solidFill>
              <a:latin typeface="Times New Roman" pitchFamily="18" charset="0"/>
              <a:cs typeface="Times New Roman" pitchFamily="18" charset="0"/>
            </a:endParaRPr>
          </a:p>
        </p:txBody>
      </p:sp>
      <p:sp>
        <p:nvSpPr>
          <p:cNvPr id="5" name="2 Subtítulo"/>
          <p:cNvSpPr txBox="1">
            <a:spLocks/>
          </p:cNvSpPr>
          <p:nvPr/>
        </p:nvSpPr>
        <p:spPr>
          <a:xfrm>
            <a:off x="2813539" y="4078536"/>
            <a:ext cx="7797521" cy="15094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ES" sz="1600" b="1" dirty="0">
                <a:solidFill>
                  <a:prstClr val="black"/>
                </a:solidFill>
                <a:latin typeface="Arial" panose="020B0604020202020204" pitchFamily="34" charset="0"/>
                <a:cs typeface="Arial" panose="020B0604020202020204" pitchFamily="34" charset="0"/>
              </a:rPr>
              <a:t>Autor: </a:t>
            </a:r>
            <a:r>
              <a:rPr lang="es-ES" sz="1600" dirty="0" err="1" smtClean="0">
                <a:solidFill>
                  <a:prstClr val="black"/>
                </a:solidFill>
                <a:latin typeface="Arial" panose="020B0604020202020204" pitchFamily="34" charset="0"/>
                <a:cs typeface="Arial" panose="020B0604020202020204" pitchFamily="34" charset="0"/>
              </a:rPr>
              <a:t>Yasmin</a:t>
            </a:r>
            <a:r>
              <a:rPr lang="es-ES" sz="1600" dirty="0" smtClean="0">
                <a:solidFill>
                  <a:prstClr val="black"/>
                </a:solidFill>
                <a:latin typeface="Arial" panose="020B0604020202020204" pitchFamily="34" charset="0"/>
                <a:cs typeface="Arial" panose="020B0604020202020204" pitchFamily="34" charset="0"/>
              </a:rPr>
              <a:t> </a:t>
            </a:r>
            <a:r>
              <a:rPr lang="es-ES" sz="1600" dirty="0" err="1" smtClean="0">
                <a:solidFill>
                  <a:prstClr val="black"/>
                </a:solidFill>
                <a:latin typeface="Arial" panose="020B0604020202020204" pitchFamily="34" charset="0"/>
                <a:cs typeface="Arial" panose="020B0604020202020204" pitchFamily="34" charset="0"/>
              </a:rPr>
              <a:t>Sthefania</a:t>
            </a:r>
            <a:r>
              <a:rPr lang="es-ES" sz="1600" dirty="0" smtClean="0">
                <a:solidFill>
                  <a:prstClr val="black"/>
                </a:solidFill>
                <a:latin typeface="Arial" panose="020B0604020202020204" pitchFamily="34" charset="0"/>
                <a:cs typeface="Arial" panose="020B0604020202020204" pitchFamily="34" charset="0"/>
              </a:rPr>
              <a:t> Rodríguez Alba</a:t>
            </a:r>
            <a:endParaRPr lang="es-ES" sz="1600" dirty="0">
              <a:solidFill>
                <a:prstClr val="black"/>
              </a:solidFill>
              <a:latin typeface="Arial" panose="020B0604020202020204" pitchFamily="34" charset="0"/>
              <a:cs typeface="Arial" panose="020B0604020202020204" pitchFamily="34" charset="0"/>
            </a:endParaRPr>
          </a:p>
          <a:p>
            <a:pPr marL="0" indent="0" algn="just">
              <a:buFont typeface="Arial" pitchFamily="34" charset="0"/>
              <a:buNone/>
            </a:pPr>
            <a:endParaRPr lang="es-ES" sz="1600" b="1" dirty="0">
              <a:solidFill>
                <a:prstClr val="black"/>
              </a:solidFill>
              <a:latin typeface="Arial" panose="020B0604020202020204" pitchFamily="34" charset="0"/>
              <a:cs typeface="Arial" panose="020B0604020202020204" pitchFamily="34" charset="0"/>
            </a:endParaRPr>
          </a:p>
          <a:p>
            <a:pPr marL="0" indent="0" algn="just">
              <a:buNone/>
            </a:pPr>
            <a:r>
              <a:rPr lang="es-ES" sz="1600" b="1" dirty="0">
                <a:solidFill>
                  <a:prstClr val="black"/>
                </a:solidFill>
                <a:latin typeface="Arial" panose="020B0604020202020204" pitchFamily="34" charset="0"/>
                <a:cs typeface="Arial" panose="020B0604020202020204" pitchFamily="34" charset="0"/>
              </a:rPr>
              <a:t>Director: </a:t>
            </a:r>
            <a:r>
              <a:rPr lang="es-ES" sz="1600" dirty="0" smtClean="0">
                <a:solidFill>
                  <a:prstClr val="black"/>
                </a:solidFill>
                <a:latin typeface="Arial" panose="020B0604020202020204" pitchFamily="34" charset="0"/>
                <a:cs typeface="Arial" panose="020B0604020202020204" pitchFamily="34" charset="0"/>
              </a:rPr>
              <a:t>Armando Reyna Bello </a:t>
            </a:r>
            <a:r>
              <a:rPr lang="es-ES" sz="1600" dirty="0" err="1">
                <a:solidFill>
                  <a:prstClr val="black"/>
                </a:solidFill>
                <a:latin typeface="Arial" panose="020B0604020202020204" pitchFamily="34" charset="0"/>
                <a:cs typeface="Arial" panose="020B0604020202020204" pitchFamily="34" charset="0"/>
              </a:rPr>
              <a:t>Ph.D</a:t>
            </a:r>
            <a:r>
              <a:rPr lang="es-ES" sz="1600" dirty="0">
                <a:solidFill>
                  <a:prstClr val="black"/>
                </a:solidFill>
                <a:latin typeface="Arial" panose="020B0604020202020204" pitchFamily="34" charset="0"/>
                <a:cs typeface="Arial" panose="020B0604020202020204" pitchFamily="34" charset="0"/>
              </a:rPr>
              <a:t>.</a:t>
            </a:r>
            <a:r>
              <a:rPr lang="es-ES" sz="1600" dirty="0" smtClean="0">
                <a:solidFill>
                  <a:prstClr val="black"/>
                </a:solidFill>
                <a:latin typeface="Arial" panose="020B0604020202020204" pitchFamily="34" charset="0"/>
                <a:cs typeface="Arial" panose="020B0604020202020204" pitchFamily="34" charset="0"/>
              </a:rPr>
              <a:t> </a:t>
            </a:r>
          </a:p>
          <a:p>
            <a:pPr marL="0" indent="0" algn="just">
              <a:buNone/>
            </a:pPr>
            <a:endParaRPr lang="es-ES" sz="1000" dirty="0">
              <a:solidFill>
                <a:prstClr val="black"/>
              </a:solidFill>
              <a:latin typeface="Arial" panose="020B0604020202020204" pitchFamily="34" charset="0"/>
              <a:cs typeface="Arial" panose="020B0604020202020204" pitchFamily="34" charset="0"/>
            </a:endParaRPr>
          </a:p>
          <a:p>
            <a:pPr marL="0" indent="0" algn="ctr">
              <a:buFont typeface="Arial" pitchFamily="34" charset="0"/>
              <a:buNone/>
            </a:pPr>
            <a:r>
              <a:rPr lang="es-ES" sz="1600" dirty="0">
                <a:solidFill>
                  <a:prstClr val="black"/>
                </a:solidFill>
                <a:latin typeface="Arial" panose="020B0604020202020204" pitchFamily="34" charset="0"/>
                <a:cs typeface="Arial" panose="020B0604020202020204" pitchFamily="34" charset="0"/>
              </a:rPr>
              <a:t>Sangolquí, </a:t>
            </a:r>
            <a:r>
              <a:rPr lang="es-ES" sz="1600" dirty="0" smtClean="0">
                <a:solidFill>
                  <a:prstClr val="black"/>
                </a:solidFill>
                <a:latin typeface="Arial" panose="020B0604020202020204" pitchFamily="34" charset="0"/>
                <a:cs typeface="Arial" panose="020B0604020202020204" pitchFamily="34" charset="0"/>
              </a:rPr>
              <a:t>Octubre 2020</a:t>
            </a:r>
            <a:endParaRPr lang="es-ES" sz="1600" dirty="0">
              <a:solidFill>
                <a:prstClr val="black"/>
              </a:solidFill>
              <a:latin typeface="Arial" panose="020B0604020202020204" pitchFamily="34" charset="0"/>
              <a:cs typeface="Arial" panose="020B0604020202020204" pitchFamily="34" charset="0"/>
            </a:endParaRPr>
          </a:p>
          <a:p>
            <a:pPr marL="0" indent="0" algn="ctr">
              <a:buFont typeface="Arial" pitchFamily="34" charset="0"/>
              <a:buNone/>
            </a:pPr>
            <a:endParaRPr lang="es-ES" sz="1400" dirty="0">
              <a:solidFill>
                <a:prstClr val="black"/>
              </a:solidFill>
            </a:endParaRPr>
          </a:p>
        </p:txBody>
      </p:sp>
      <p:pic>
        <p:nvPicPr>
          <p:cNvPr id="9" name="8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36" y="63266"/>
            <a:ext cx="4132262" cy="866775"/>
          </a:xfrm>
          <a:prstGeom prst="rect">
            <a:avLst/>
          </a:prstGeom>
          <a:noFill/>
          <a:ln w="9525">
            <a:noFill/>
            <a:miter lim="800000"/>
            <a:headEnd/>
            <a:tailEnd/>
          </a:ln>
        </p:spPr>
      </p:pic>
      <p:sp>
        <p:nvSpPr>
          <p:cNvPr id="8" name="Rectangle 7">
            <a:extLst>
              <a:ext uri="{FF2B5EF4-FFF2-40B4-BE49-F238E27FC236}">
                <a16:creationId xmlns:a16="http://schemas.microsoft.com/office/drawing/2014/main" xmlns="" id="{5007CE77-5116-431C-8D4C-E37B106157EE}"/>
              </a:ext>
            </a:extLst>
          </p:cNvPr>
          <p:cNvSpPr>
            <a:spLocks noChangeArrowheads="1"/>
          </p:cNvSpPr>
          <p:nvPr/>
        </p:nvSpPr>
        <p:spPr bwMode="auto">
          <a:xfrm>
            <a:off x="2940331" y="1600495"/>
            <a:ext cx="754393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805113" algn="ctr"/>
              </a:tabLst>
            </a:pPr>
            <a:r>
              <a:rPr lang="es-EC" dirty="0">
                <a:solidFill>
                  <a:prstClr val="black"/>
                </a:solidFill>
                <a:latin typeface="Calibri" panose="020F0502020204030204" pitchFamily="34" charset="0"/>
                <a:ea typeface="Times New Roman" pitchFamily="18" charset="0"/>
                <a:cs typeface="Calibri" panose="020F0502020204030204" pitchFamily="34" charset="0"/>
              </a:rPr>
              <a:t>TRABAJO DE TITULACIÓN PREVIO A LA OBTENCIÓN DEL TÍTULO DE</a:t>
            </a:r>
          </a:p>
          <a:p>
            <a:pPr algn="ctr" fontAlgn="base">
              <a:spcBef>
                <a:spcPct val="0"/>
              </a:spcBef>
              <a:spcAft>
                <a:spcPct val="0"/>
              </a:spcAft>
              <a:tabLst>
                <a:tab pos="2805113" algn="ctr"/>
              </a:tabLst>
            </a:pPr>
            <a:r>
              <a:rPr lang="es-EC" dirty="0">
                <a:solidFill>
                  <a:prstClr val="black"/>
                </a:solidFill>
                <a:latin typeface="Calibri" panose="020F0502020204030204" pitchFamily="34" charset="0"/>
                <a:ea typeface="Times New Roman" pitchFamily="18" charset="0"/>
                <a:cs typeface="Calibri" panose="020F0502020204030204" pitchFamily="34" charset="0"/>
              </a:rPr>
              <a:t> INGENIERA EN </a:t>
            </a:r>
            <a:r>
              <a:rPr lang="es-EC" dirty="0" smtClean="0">
                <a:solidFill>
                  <a:prstClr val="black"/>
                </a:solidFill>
                <a:latin typeface="Calibri" panose="020F0502020204030204" pitchFamily="34" charset="0"/>
                <a:ea typeface="Times New Roman" pitchFamily="18" charset="0"/>
                <a:cs typeface="Calibri" panose="020F0502020204030204" pitchFamily="34" charset="0"/>
              </a:rPr>
              <a:t>BIOTECNOLOGÍA</a:t>
            </a:r>
          </a:p>
          <a:p>
            <a:pPr algn="ctr" fontAlgn="base">
              <a:spcBef>
                <a:spcPct val="0"/>
              </a:spcBef>
              <a:spcAft>
                <a:spcPct val="0"/>
              </a:spcAft>
              <a:tabLst>
                <a:tab pos="2805113" algn="ctr"/>
              </a:tabLst>
            </a:pPr>
            <a:endParaRPr lang="es-EC" dirty="0" smtClean="0">
              <a:solidFill>
                <a:prstClr val="black"/>
              </a:solidFill>
              <a:latin typeface="Calibri" panose="020F0502020204030204" pitchFamily="34" charset="0"/>
              <a:ea typeface="Times New Roman" pitchFamily="18" charset="0"/>
              <a:cs typeface="Calibri" panose="020F0502020204030204" pitchFamily="34" charset="0"/>
            </a:endParaRPr>
          </a:p>
          <a:p>
            <a:pPr algn="ctr" fontAlgn="base">
              <a:spcBef>
                <a:spcPct val="0"/>
              </a:spcBef>
              <a:spcAft>
                <a:spcPct val="0"/>
              </a:spcAft>
              <a:tabLst>
                <a:tab pos="2805113" algn="ctr"/>
              </a:tabLst>
            </a:pPr>
            <a:endParaRPr lang="es-EC" dirty="0" smtClean="0">
              <a:solidFill>
                <a:prstClr val="black"/>
              </a:solidFill>
              <a:latin typeface="Calibri" panose="020F0502020204030204" pitchFamily="34" charset="0"/>
              <a:ea typeface="Times New Roman" pitchFamily="18" charset="0"/>
              <a:cs typeface="Calibri" panose="020F0502020204030204" pitchFamily="34" charset="0"/>
            </a:endParaRPr>
          </a:p>
          <a:p>
            <a:pPr algn="ctr" fontAlgn="base">
              <a:spcBef>
                <a:spcPct val="0"/>
              </a:spcBef>
              <a:spcAft>
                <a:spcPct val="0"/>
              </a:spcAft>
              <a:tabLst>
                <a:tab pos="2805113" algn="ctr"/>
              </a:tabLst>
            </a:pPr>
            <a:r>
              <a:rPr lang="es-EC" b="1" dirty="0"/>
              <a:t>E</a:t>
            </a:r>
            <a:r>
              <a:rPr lang="es-EC" b="1" dirty="0" smtClean="0"/>
              <a:t>valuación de la transmisión </a:t>
            </a:r>
            <a:r>
              <a:rPr lang="es-EC" b="1" dirty="0" err="1" smtClean="0"/>
              <a:t>transovárica</a:t>
            </a:r>
            <a:r>
              <a:rPr lang="es-EC" b="1" dirty="0" smtClean="0"/>
              <a:t> de </a:t>
            </a:r>
            <a:r>
              <a:rPr lang="es-EC" b="1" dirty="0" err="1" smtClean="0"/>
              <a:t>A</a:t>
            </a:r>
            <a:r>
              <a:rPr lang="es-EC" b="1" i="1" dirty="0" err="1" smtClean="0"/>
              <a:t>naplasma</a:t>
            </a:r>
            <a:r>
              <a:rPr lang="es-EC" b="1" i="1" dirty="0" smtClean="0"/>
              <a:t> </a:t>
            </a:r>
            <a:r>
              <a:rPr lang="es-EC" b="1" i="1" dirty="0" err="1" smtClean="0"/>
              <a:t>marginale</a:t>
            </a:r>
            <a:r>
              <a:rPr lang="es-EC" b="1" dirty="0" smtClean="0"/>
              <a:t> y </a:t>
            </a:r>
            <a:r>
              <a:rPr lang="es-EC" b="1" i="1" dirty="0" err="1"/>
              <a:t>B</a:t>
            </a:r>
            <a:r>
              <a:rPr lang="es-EC" b="1" i="1" dirty="0" err="1" smtClean="0"/>
              <a:t>abesia</a:t>
            </a:r>
            <a:r>
              <a:rPr lang="es-EC" b="1" i="1" dirty="0" smtClean="0"/>
              <a:t> </a:t>
            </a:r>
            <a:r>
              <a:rPr lang="es-EC" b="1" dirty="0" err="1" smtClean="0"/>
              <a:t>spp</a:t>
            </a:r>
            <a:r>
              <a:rPr lang="es-EC" b="1" i="1" dirty="0" smtClean="0"/>
              <a:t>. </a:t>
            </a:r>
            <a:r>
              <a:rPr lang="es-EC" b="1" dirty="0" smtClean="0"/>
              <a:t>en garrapatas </a:t>
            </a:r>
            <a:r>
              <a:rPr lang="es-EC" b="1" dirty="0" err="1" smtClean="0"/>
              <a:t>teleoginas</a:t>
            </a:r>
            <a:r>
              <a:rPr lang="es-EC" b="1" dirty="0" smtClean="0"/>
              <a:t> </a:t>
            </a:r>
            <a:r>
              <a:rPr lang="es-EC" b="1" dirty="0" err="1" smtClean="0"/>
              <a:t>R</a:t>
            </a:r>
            <a:r>
              <a:rPr lang="es-EC" b="1" i="1" dirty="0" err="1" smtClean="0"/>
              <a:t>hipicephalus</a:t>
            </a:r>
            <a:r>
              <a:rPr lang="es-EC" b="1" i="1" dirty="0" smtClean="0"/>
              <a:t> </a:t>
            </a:r>
            <a:r>
              <a:rPr lang="es-EC" b="1" i="1" dirty="0" err="1" smtClean="0"/>
              <a:t>microplus</a:t>
            </a:r>
            <a:r>
              <a:rPr lang="es-EC" b="1" i="1" dirty="0" smtClean="0"/>
              <a:t> </a:t>
            </a:r>
            <a:r>
              <a:rPr lang="es-EC" b="1" dirty="0" smtClean="0"/>
              <a:t>de la Provincia de Santo </a:t>
            </a:r>
            <a:r>
              <a:rPr lang="es-EC" b="1" dirty="0"/>
              <a:t>D</a:t>
            </a:r>
            <a:r>
              <a:rPr lang="es-EC" b="1" dirty="0" smtClean="0"/>
              <a:t>omingo de los </a:t>
            </a:r>
            <a:r>
              <a:rPr lang="es-EC" b="1" dirty="0"/>
              <a:t>T</a:t>
            </a:r>
            <a:r>
              <a:rPr lang="es-EC" b="1" dirty="0" smtClean="0"/>
              <a:t>sáchilas</a:t>
            </a:r>
            <a:endParaRPr lang="es-EC" sz="2000" b="1" dirty="0" smtClean="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1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88304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46173" y="0"/>
            <a:ext cx="7228114" cy="1143000"/>
          </a:xfrm>
        </p:spPr>
        <p:txBody>
          <a:bodyPr/>
          <a:lstStyle/>
          <a:p>
            <a:r>
              <a:rPr lang="es-EC" b="0" i="0" dirty="0" smtClean="0">
                <a:solidFill>
                  <a:schemeClr val="tx1"/>
                </a:solidFill>
                <a:latin typeface="+mn-lt"/>
                <a:cs typeface="Arial" panose="020B0604020202020204" pitchFamily="34" charset="0"/>
              </a:rPr>
              <a:t>OBJETIVOS DE LA INVESTIGACIÓN</a:t>
            </a:r>
            <a:endParaRPr lang="es-EC" b="0" i="0" dirty="0">
              <a:solidFill>
                <a:schemeClr val="tx1"/>
              </a:solidFill>
              <a:latin typeface="+mn-lt"/>
              <a:cs typeface="Arial" panose="020B0604020202020204" pitchFamily="34" charset="0"/>
            </a:endParaRPr>
          </a:p>
        </p:txBody>
      </p:sp>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7</a:t>
            </a:r>
            <a:endParaRPr lang="es-EC" sz="3800" i="0" kern="0" dirty="0">
              <a:solidFill>
                <a:schemeClr val="accent3">
                  <a:lumMod val="40000"/>
                  <a:lumOff val="60000"/>
                </a:schemeClr>
              </a:solidFill>
              <a:latin typeface="+mn-lt"/>
              <a:cs typeface="Arial" panose="020B0604020202020204" pitchFamily="34" charset="0"/>
            </a:endParaRPr>
          </a:p>
        </p:txBody>
      </p:sp>
      <p:sp>
        <p:nvSpPr>
          <p:cNvPr id="5" name="4 CuadroTexto"/>
          <p:cNvSpPr txBox="1"/>
          <p:nvPr/>
        </p:nvSpPr>
        <p:spPr>
          <a:xfrm>
            <a:off x="391888" y="876281"/>
            <a:ext cx="11553370" cy="2277547"/>
          </a:xfrm>
          <a:prstGeom prst="rect">
            <a:avLst/>
          </a:prstGeom>
          <a:noFill/>
        </p:spPr>
        <p:txBody>
          <a:bodyPr wrap="square" rtlCol="0">
            <a:spAutoFit/>
          </a:bodyPr>
          <a:lstStyle/>
          <a:p>
            <a:r>
              <a:rPr lang="es-EC" sz="2400" b="1" dirty="0" smtClean="0"/>
              <a:t>OBJETIVO GENERAL:</a:t>
            </a:r>
          </a:p>
          <a:p>
            <a:pPr algn="just"/>
            <a:r>
              <a:rPr lang="es-EC" sz="2400" dirty="0"/>
              <a:t>Evaluar la transmisión </a:t>
            </a:r>
            <a:r>
              <a:rPr lang="es-EC" sz="2400" dirty="0" err="1"/>
              <a:t>transovárica</a:t>
            </a:r>
            <a:r>
              <a:rPr lang="es-EC" sz="2400" dirty="0"/>
              <a:t> de </a:t>
            </a:r>
            <a:r>
              <a:rPr lang="es-EC" sz="2400" i="1" dirty="0" err="1"/>
              <a:t>Anaplasma</a:t>
            </a:r>
            <a:r>
              <a:rPr lang="es-EC" sz="2400" i="1" dirty="0"/>
              <a:t> </a:t>
            </a:r>
            <a:r>
              <a:rPr lang="es-EC" sz="2400" i="1" dirty="0" err="1"/>
              <a:t>marginale</a:t>
            </a:r>
            <a:r>
              <a:rPr lang="es-EC" sz="2400" dirty="0"/>
              <a:t> y </a:t>
            </a:r>
            <a:r>
              <a:rPr lang="es-EC" sz="2400" i="1" dirty="0" err="1"/>
              <a:t>Babesia</a:t>
            </a:r>
            <a:r>
              <a:rPr lang="es-EC" sz="2400" i="1" dirty="0"/>
              <a:t> </a:t>
            </a:r>
            <a:r>
              <a:rPr lang="es-EC" sz="2400" dirty="0" err="1"/>
              <a:t>spp</a:t>
            </a:r>
            <a:r>
              <a:rPr lang="es-EC" sz="2400" dirty="0"/>
              <a:t>. en garrapatas hembras </a:t>
            </a:r>
            <a:r>
              <a:rPr lang="es-EC" sz="2400" dirty="0" err="1"/>
              <a:t>teleoginas</a:t>
            </a:r>
            <a:r>
              <a:rPr lang="es-EC" sz="2400" dirty="0"/>
              <a:t> </a:t>
            </a:r>
            <a:r>
              <a:rPr lang="es-EC" sz="2400" i="1" dirty="0" err="1"/>
              <a:t>Rhipicephalus</a:t>
            </a:r>
            <a:r>
              <a:rPr lang="es-EC" sz="2400" i="1" dirty="0"/>
              <a:t> </a:t>
            </a:r>
            <a:r>
              <a:rPr lang="es-EC" sz="2400" i="1" dirty="0" err="1"/>
              <a:t>microplus</a:t>
            </a:r>
            <a:r>
              <a:rPr lang="es-EC" sz="2400" dirty="0"/>
              <a:t> de la Provincia de Santo Domingo de los Tsáchilas. </a:t>
            </a:r>
          </a:p>
          <a:p>
            <a:endParaRPr lang="es-EC" sz="2300" b="1" dirty="0" smtClean="0"/>
          </a:p>
          <a:p>
            <a:endParaRPr lang="es-EC" sz="2300" b="1" dirty="0" smtClean="0"/>
          </a:p>
        </p:txBody>
      </p:sp>
      <p:sp>
        <p:nvSpPr>
          <p:cNvPr id="6" name="5 CuadroTexto"/>
          <p:cNvSpPr txBox="1"/>
          <p:nvPr/>
        </p:nvSpPr>
        <p:spPr>
          <a:xfrm>
            <a:off x="391887" y="3138438"/>
            <a:ext cx="11582400" cy="3370153"/>
          </a:xfrm>
          <a:prstGeom prst="rect">
            <a:avLst/>
          </a:prstGeom>
          <a:noFill/>
        </p:spPr>
        <p:txBody>
          <a:bodyPr wrap="square" rtlCol="0">
            <a:spAutoFit/>
          </a:bodyPr>
          <a:lstStyle/>
          <a:p>
            <a:r>
              <a:rPr lang="es-EC" sz="2300" b="1" dirty="0" smtClean="0"/>
              <a:t>OBJETIVOS ESPECÍFICOS:</a:t>
            </a:r>
          </a:p>
          <a:p>
            <a:pPr marL="342900" lvl="0" indent="-342900" algn="just">
              <a:buFont typeface="Wingdings" panose="05000000000000000000" pitchFamily="2" charset="2"/>
              <a:buChar char="§"/>
            </a:pPr>
            <a:r>
              <a:rPr lang="es-EC" sz="2400" dirty="0"/>
              <a:t>Determinar la tasa de transmisión de </a:t>
            </a:r>
            <a:r>
              <a:rPr lang="es-EC" sz="2400" i="1" dirty="0" err="1"/>
              <a:t>Anaplasma</a:t>
            </a:r>
            <a:r>
              <a:rPr lang="es-EC" sz="2400" i="1" dirty="0"/>
              <a:t> </a:t>
            </a:r>
            <a:r>
              <a:rPr lang="es-EC" sz="2400" i="1" dirty="0" err="1"/>
              <a:t>marginale</a:t>
            </a:r>
            <a:r>
              <a:rPr lang="es-EC" sz="2400" dirty="0"/>
              <a:t> y </a:t>
            </a:r>
            <a:r>
              <a:rPr lang="es-EC" sz="2400" i="1" dirty="0" err="1"/>
              <a:t>Babesia</a:t>
            </a:r>
            <a:r>
              <a:rPr lang="es-EC" sz="2400" i="1" dirty="0"/>
              <a:t> </a:t>
            </a:r>
            <a:r>
              <a:rPr lang="es-EC" sz="2400" dirty="0" err="1"/>
              <a:t>spp</a:t>
            </a:r>
            <a:r>
              <a:rPr lang="es-EC" sz="2400" i="1" dirty="0"/>
              <a:t>. </a:t>
            </a:r>
            <a:r>
              <a:rPr lang="es-EC" sz="2400" dirty="0"/>
              <a:t>de bovinos infestados con garrapatas hembras </a:t>
            </a:r>
            <a:r>
              <a:rPr lang="es-EC" sz="2400" dirty="0" err="1"/>
              <a:t>teleoginas</a:t>
            </a:r>
            <a:r>
              <a:rPr lang="es-EC" sz="2400" dirty="0"/>
              <a:t> </a:t>
            </a:r>
            <a:r>
              <a:rPr lang="es-EC" sz="2400" i="1" dirty="0" err="1"/>
              <a:t>Rhipicephalus</a:t>
            </a:r>
            <a:r>
              <a:rPr lang="es-EC" sz="2400" i="1" dirty="0"/>
              <a:t> </a:t>
            </a:r>
            <a:r>
              <a:rPr lang="es-EC" sz="2400" i="1" dirty="0" err="1"/>
              <a:t>microplus</a:t>
            </a:r>
            <a:r>
              <a:rPr lang="es-EC" sz="2400" i="1" dirty="0"/>
              <a:t> </a:t>
            </a:r>
            <a:r>
              <a:rPr lang="es-EC" sz="2400" dirty="0"/>
              <a:t>mediante PCR convencional. </a:t>
            </a:r>
          </a:p>
          <a:p>
            <a:pPr marL="342900" lvl="0" indent="-342900" algn="just">
              <a:buFont typeface="Wingdings" panose="05000000000000000000" pitchFamily="2" charset="2"/>
              <a:buChar char="§"/>
            </a:pPr>
            <a:r>
              <a:rPr lang="es-EC" sz="2400" dirty="0"/>
              <a:t>Determinar la viabilidad de </a:t>
            </a:r>
            <a:r>
              <a:rPr lang="es-EC" sz="2400" i="1" dirty="0" err="1"/>
              <a:t>Anaplasma</a:t>
            </a:r>
            <a:r>
              <a:rPr lang="es-EC" sz="2400" i="1" dirty="0"/>
              <a:t> </a:t>
            </a:r>
            <a:r>
              <a:rPr lang="es-EC" sz="2400" i="1" dirty="0" err="1"/>
              <a:t>marginale</a:t>
            </a:r>
            <a:r>
              <a:rPr lang="es-EC" sz="2400" dirty="0"/>
              <a:t> y </a:t>
            </a:r>
            <a:r>
              <a:rPr lang="es-EC" sz="2400" i="1" dirty="0" err="1"/>
              <a:t>Babesia</a:t>
            </a:r>
            <a:r>
              <a:rPr lang="es-EC" sz="2400" i="1" dirty="0"/>
              <a:t> </a:t>
            </a:r>
            <a:r>
              <a:rPr lang="es-EC" sz="2400" dirty="0" err="1"/>
              <a:t>spp</a:t>
            </a:r>
            <a:r>
              <a:rPr lang="es-EC" sz="2400" dirty="0"/>
              <a:t>. en la transmisión </a:t>
            </a:r>
            <a:r>
              <a:rPr lang="es-EC" sz="2400" dirty="0" err="1"/>
              <a:t>transovárica</a:t>
            </a:r>
            <a:r>
              <a:rPr lang="es-EC" sz="2400" dirty="0"/>
              <a:t> de garrapatas hembras </a:t>
            </a:r>
            <a:r>
              <a:rPr lang="es-EC" sz="2400" dirty="0" err="1"/>
              <a:t>teleoginas</a:t>
            </a:r>
            <a:r>
              <a:rPr lang="es-EC" sz="2400" dirty="0"/>
              <a:t> a larvas </a:t>
            </a:r>
            <a:r>
              <a:rPr lang="es-EC" sz="2400" dirty="0" err="1"/>
              <a:t>infestantes</a:t>
            </a:r>
            <a:r>
              <a:rPr lang="es-EC" sz="2400" dirty="0"/>
              <a:t> mediante la técnica de RT PCR cuantitativa.</a:t>
            </a:r>
          </a:p>
          <a:p>
            <a:endParaRPr lang="es-EC" sz="2300" b="1" dirty="0" smtClean="0"/>
          </a:p>
          <a:p>
            <a:endParaRPr lang="es-EC" sz="2300" b="1" dirty="0" smtClean="0"/>
          </a:p>
        </p:txBody>
      </p:sp>
    </p:spTree>
    <p:extLst>
      <p:ext uri="{BB962C8B-B14F-4D97-AF65-F5344CB8AC3E}">
        <p14:creationId xmlns:p14="http://schemas.microsoft.com/office/powerpoint/2010/main" val="232045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948569" y="2645456"/>
            <a:ext cx="10363200" cy="1500187"/>
          </a:xfrm>
        </p:spPr>
        <p:txBody>
          <a:bodyPr/>
          <a:lstStyle/>
          <a:p>
            <a:pPr algn="ctr"/>
            <a:r>
              <a:rPr lang="es-EC" sz="8000" dirty="0" smtClean="0">
                <a:solidFill>
                  <a:schemeClr val="tx1"/>
                </a:solidFill>
                <a:cs typeface="Calibri" panose="020F0502020204030204" pitchFamily="34" charset="0"/>
              </a:rPr>
              <a:t>MATERIALES Y MÉTODOS</a:t>
            </a:r>
            <a:endParaRPr lang="es-EC" sz="8000" dirty="0">
              <a:solidFill>
                <a:schemeClr val="tx1"/>
              </a:solidFill>
              <a:cs typeface="Calibri" panose="020F0502020204030204" pitchFamily="34" charset="0"/>
            </a:endParaRPr>
          </a:p>
        </p:txBody>
      </p:sp>
    </p:spTree>
    <p:extLst>
      <p:ext uri="{BB962C8B-B14F-4D97-AF65-F5344CB8AC3E}">
        <p14:creationId xmlns:p14="http://schemas.microsoft.com/office/powerpoint/2010/main" val="3518531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MATERIALES Y MÉTODOS</a:t>
            </a:r>
            <a:endParaRPr lang="es-EC" b="0" i="0" dirty="0">
              <a:solidFill>
                <a:schemeClr val="tx1"/>
              </a:solidFill>
              <a:latin typeface="+mn-lt"/>
              <a:cs typeface="Arial" panose="020B0604020202020204" pitchFamily="34" charset="0"/>
            </a:endParaRPr>
          </a:p>
        </p:txBody>
      </p:sp>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8</a:t>
            </a:r>
            <a:endParaRPr lang="es-EC" sz="3800" i="0" kern="0" dirty="0">
              <a:solidFill>
                <a:schemeClr val="accent3">
                  <a:lumMod val="40000"/>
                  <a:lumOff val="60000"/>
                </a:schemeClr>
              </a:solidFill>
              <a:latin typeface="+mn-lt"/>
              <a:cs typeface="Arial" panose="020B0604020202020204" pitchFamily="34" charset="0"/>
            </a:endParaRPr>
          </a:p>
        </p:txBody>
      </p:sp>
      <p:pic>
        <p:nvPicPr>
          <p:cNvPr id="5" name="4 Imagen" descr="C:\Users\User\Downloads\3fd19b71-1231-4503-bd25-71e519afd79d.jpg"/>
          <p:cNvPicPr/>
          <p:nvPr/>
        </p:nvPicPr>
        <p:blipFill>
          <a:blip r:embed="rId2">
            <a:extLst>
              <a:ext uri="{28A0092B-C50C-407E-A947-70E740481C1C}">
                <a14:useLocalDpi xmlns:a14="http://schemas.microsoft.com/office/drawing/2010/main" val="0"/>
              </a:ext>
            </a:extLst>
          </a:blip>
          <a:srcRect/>
          <a:stretch>
            <a:fillRect/>
          </a:stretch>
        </p:blipFill>
        <p:spPr bwMode="auto">
          <a:xfrm>
            <a:off x="377372" y="1306284"/>
            <a:ext cx="7692572" cy="4470401"/>
          </a:xfrm>
          <a:prstGeom prst="rect">
            <a:avLst/>
          </a:prstGeom>
          <a:noFill/>
          <a:ln>
            <a:noFill/>
          </a:ln>
        </p:spPr>
      </p:pic>
      <p:sp>
        <p:nvSpPr>
          <p:cNvPr id="6" name="5 CuadroTexto"/>
          <p:cNvSpPr txBox="1"/>
          <p:nvPr/>
        </p:nvSpPr>
        <p:spPr>
          <a:xfrm>
            <a:off x="580571" y="676748"/>
            <a:ext cx="7910287" cy="446276"/>
          </a:xfrm>
          <a:prstGeom prst="rect">
            <a:avLst/>
          </a:prstGeom>
          <a:noFill/>
        </p:spPr>
        <p:txBody>
          <a:bodyPr wrap="square" rtlCol="0">
            <a:spAutoFit/>
          </a:bodyPr>
          <a:lstStyle/>
          <a:p>
            <a:r>
              <a:rPr lang="es-EC" sz="2300" b="1" dirty="0"/>
              <a:t>Z</a:t>
            </a:r>
            <a:r>
              <a:rPr lang="es-EC" sz="2300" b="1" dirty="0" smtClean="0"/>
              <a:t>ona de muestreo</a:t>
            </a:r>
            <a:endParaRPr lang="es-EC" sz="2300" b="1" dirty="0"/>
          </a:p>
        </p:txBody>
      </p:sp>
      <p:sp>
        <p:nvSpPr>
          <p:cNvPr id="7" name="6 CuadroTexto"/>
          <p:cNvSpPr txBox="1"/>
          <p:nvPr/>
        </p:nvSpPr>
        <p:spPr>
          <a:xfrm>
            <a:off x="8490858" y="1799772"/>
            <a:ext cx="3701142" cy="1477328"/>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t>8 UPAS (Unidades </a:t>
            </a:r>
            <a:r>
              <a:rPr lang="es-EC" dirty="0"/>
              <a:t>de Producción </a:t>
            </a:r>
            <a:r>
              <a:rPr lang="es-EC" dirty="0" smtClean="0"/>
              <a:t>animal)</a:t>
            </a:r>
          </a:p>
          <a:p>
            <a:pPr marL="285750" indent="-285750">
              <a:buFont typeface="Wingdings" panose="05000000000000000000" pitchFamily="2" charset="2"/>
              <a:buChar char="§"/>
            </a:pPr>
            <a:r>
              <a:rPr lang="es-EC" dirty="0" smtClean="0"/>
              <a:t>Febrero 2019 – marzo 2020</a:t>
            </a:r>
          </a:p>
          <a:p>
            <a:pPr marL="285750" indent="-285750">
              <a:buFont typeface="Wingdings" panose="05000000000000000000" pitchFamily="2" charset="2"/>
              <a:buChar char="§"/>
            </a:pPr>
            <a:r>
              <a:rPr lang="es-EC" dirty="0" err="1" smtClean="0"/>
              <a:t>T°</a:t>
            </a:r>
            <a:r>
              <a:rPr lang="es-EC" dirty="0" smtClean="0"/>
              <a:t>: 29°C </a:t>
            </a:r>
          </a:p>
          <a:p>
            <a:pPr marL="285750" indent="-285750">
              <a:buFont typeface="Wingdings" panose="05000000000000000000" pitchFamily="2" charset="2"/>
              <a:buChar char="§"/>
            </a:pPr>
            <a:r>
              <a:rPr lang="es-EC" dirty="0" smtClean="0"/>
              <a:t>Humedad promedio: </a:t>
            </a:r>
            <a:r>
              <a:rPr lang="es-EC" dirty="0"/>
              <a:t>84% </a:t>
            </a:r>
          </a:p>
        </p:txBody>
      </p:sp>
      <p:sp>
        <p:nvSpPr>
          <p:cNvPr id="9" name="8 Rectángulo"/>
          <p:cNvSpPr/>
          <p:nvPr/>
        </p:nvSpPr>
        <p:spPr>
          <a:xfrm>
            <a:off x="377372" y="6379420"/>
            <a:ext cx="1645002" cy="369332"/>
          </a:xfrm>
          <a:prstGeom prst="rect">
            <a:avLst/>
          </a:prstGeom>
        </p:spPr>
        <p:txBody>
          <a:bodyPr wrap="none">
            <a:spAutoFit/>
          </a:bodyPr>
          <a:lstStyle/>
          <a:p>
            <a:r>
              <a:rPr lang="es-EC" dirty="0"/>
              <a:t>(INAMHI, 2020)</a:t>
            </a:r>
          </a:p>
        </p:txBody>
      </p:sp>
    </p:spTree>
    <p:extLst>
      <p:ext uri="{BB962C8B-B14F-4D97-AF65-F5344CB8AC3E}">
        <p14:creationId xmlns:p14="http://schemas.microsoft.com/office/powerpoint/2010/main" val="346371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MATERIALES Y MÉTODOS</a:t>
            </a:r>
            <a:endParaRPr lang="es-EC" b="0" i="0" dirty="0">
              <a:solidFill>
                <a:schemeClr val="tx1"/>
              </a:solidFill>
              <a:latin typeface="+mn-lt"/>
              <a:cs typeface="Arial" panose="020B0604020202020204" pitchFamily="34" charset="0"/>
            </a:endParaRPr>
          </a:p>
        </p:txBody>
      </p:sp>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a:solidFill>
                  <a:schemeClr val="accent3">
                    <a:lumMod val="40000"/>
                    <a:lumOff val="60000"/>
                  </a:schemeClr>
                </a:solidFill>
                <a:latin typeface="+mn-lt"/>
                <a:cs typeface="Arial" panose="020B0604020202020204" pitchFamily="34" charset="0"/>
              </a:rPr>
              <a:t>9</a:t>
            </a:r>
          </a:p>
        </p:txBody>
      </p:sp>
      <p:sp>
        <p:nvSpPr>
          <p:cNvPr id="6" name="5 CuadroTexto"/>
          <p:cNvSpPr txBox="1"/>
          <p:nvPr/>
        </p:nvSpPr>
        <p:spPr>
          <a:xfrm>
            <a:off x="393505" y="653143"/>
            <a:ext cx="7910287" cy="446276"/>
          </a:xfrm>
          <a:prstGeom prst="rect">
            <a:avLst/>
          </a:prstGeom>
          <a:noFill/>
        </p:spPr>
        <p:txBody>
          <a:bodyPr wrap="square" rtlCol="0">
            <a:spAutoFit/>
          </a:bodyPr>
          <a:lstStyle/>
          <a:p>
            <a:r>
              <a:rPr lang="es-EC" sz="2300" b="1" dirty="0"/>
              <a:t>R</a:t>
            </a:r>
            <a:r>
              <a:rPr lang="es-EC" sz="2300" b="1" dirty="0" smtClean="0"/>
              <a:t>ecolección de la muestra</a:t>
            </a:r>
            <a:endParaRPr lang="es-EC" sz="2300" b="1" dirty="0"/>
          </a:p>
        </p:txBody>
      </p:sp>
      <p:pic>
        <p:nvPicPr>
          <p:cNvPr id="10" name="9 Imagen" descr="C:\Users\User\Downloads\Untitled copy.png"/>
          <p:cNvPicPr/>
          <p:nvPr/>
        </p:nvPicPr>
        <p:blipFill rotWithShape="1">
          <a:blip r:embed="rId2">
            <a:extLst>
              <a:ext uri="{28A0092B-C50C-407E-A947-70E740481C1C}">
                <a14:useLocalDpi xmlns:a14="http://schemas.microsoft.com/office/drawing/2010/main" val="0"/>
              </a:ext>
            </a:extLst>
          </a:blip>
          <a:srcRect r="58554" b="59184"/>
          <a:stretch/>
        </p:blipFill>
        <p:spPr bwMode="auto">
          <a:xfrm>
            <a:off x="2754123" y="1134650"/>
            <a:ext cx="2911925" cy="1720194"/>
          </a:xfrm>
          <a:prstGeom prst="rect">
            <a:avLst/>
          </a:prstGeom>
          <a:noFill/>
          <a:ln>
            <a:noFill/>
          </a:ln>
          <a:extLst>
            <a:ext uri="{53640926-AAD7-44D8-BBD7-CCE9431645EC}">
              <a14:shadowObscured xmlns:a14="http://schemas.microsoft.com/office/drawing/2010/main"/>
            </a:ext>
          </a:extLst>
        </p:spPr>
      </p:pic>
      <p:pic>
        <p:nvPicPr>
          <p:cNvPr id="11" name="10 Imagen" descr="C:\Users\User\Downloads\Untitled copy (1).png"/>
          <p:cNvPicPr/>
          <p:nvPr/>
        </p:nvPicPr>
        <p:blipFill rotWithShape="1">
          <a:blip r:embed="rId3">
            <a:extLst>
              <a:ext uri="{28A0092B-C50C-407E-A947-70E740481C1C}">
                <a14:useLocalDpi xmlns:a14="http://schemas.microsoft.com/office/drawing/2010/main" val="0"/>
              </a:ext>
            </a:extLst>
          </a:blip>
          <a:srcRect r="60494" b="60695"/>
          <a:stretch/>
        </p:blipFill>
        <p:spPr bwMode="auto">
          <a:xfrm>
            <a:off x="2776797" y="2810347"/>
            <a:ext cx="2866575" cy="1777893"/>
          </a:xfrm>
          <a:prstGeom prst="rect">
            <a:avLst/>
          </a:prstGeom>
          <a:noFill/>
          <a:ln>
            <a:noFill/>
          </a:ln>
          <a:extLst>
            <a:ext uri="{53640926-AAD7-44D8-BBD7-CCE9431645EC}">
              <a14:shadowObscured xmlns:a14="http://schemas.microsoft.com/office/drawing/2010/main"/>
            </a:ext>
          </a:extLst>
        </p:spPr>
      </p:pic>
      <p:sp>
        <p:nvSpPr>
          <p:cNvPr id="8" name="7 CuadroTexto"/>
          <p:cNvSpPr txBox="1"/>
          <p:nvPr/>
        </p:nvSpPr>
        <p:spPr>
          <a:xfrm>
            <a:off x="195941" y="2854844"/>
            <a:ext cx="1941281"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Wingdings" panose="05000000000000000000" pitchFamily="2" charset="2"/>
              <a:buChar char="§"/>
            </a:pPr>
            <a:r>
              <a:rPr lang="es-EC" dirty="0"/>
              <a:t>123 bovinos </a:t>
            </a:r>
            <a:endParaRPr lang="es-EC" dirty="0" smtClean="0"/>
          </a:p>
          <a:p>
            <a:r>
              <a:rPr lang="es-EC" dirty="0"/>
              <a:t> </a:t>
            </a:r>
            <a:r>
              <a:rPr lang="es-EC" dirty="0" smtClean="0"/>
              <a:t>     (</a:t>
            </a:r>
            <a:r>
              <a:rPr lang="es-EC" dirty="0"/>
              <a:t>8 UPAS)</a:t>
            </a:r>
          </a:p>
          <a:p>
            <a:pPr marL="285750" indent="-285750">
              <a:buFont typeface="Wingdings" panose="05000000000000000000" pitchFamily="2" charset="2"/>
              <a:buChar char="§"/>
            </a:pPr>
            <a:r>
              <a:rPr lang="es-EC" dirty="0"/>
              <a:t>2 garrapatas </a:t>
            </a:r>
            <a:r>
              <a:rPr lang="es-EC" dirty="0" err="1"/>
              <a:t>teleoginas</a:t>
            </a:r>
            <a:endParaRPr lang="es-EC" dirty="0"/>
          </a:p>
          <a:p>
            <a:endParaRPr lang="es-EC" dirty="0" smtClean="0"/>
          </a:p>
        </p:txBody>
      </p:sp>
      <p:pic>
        <p:nvPicPr>
          <p:cNvPr id="12" name="11 Imagen" descr="C:\Users\User\Downloads\Untitled.png"/>
          <p:cNvPicPr/>
          <p:nvPr/>
        </p:nvPicPr>
        <p:blipFill rotWithShape="1">
          <a:blip r:embed="rId4">
            <a:extLst>
              <a:ext uri="{28A0092B-C50C-407E-A947-70E740481C1C}">
                <a14:useLocalDpi xmlns:a14="http://schemas.microsoft.com/office/drawing/2010/main" val="0"/>
              </a:ext>
            </a:extLst>
          </a:blip>
          <a:srcRect l="10758" t="5541" r="69665" b="56157"/>
          <a:stretch/>
        </p:blipFill>
        <p:spPr bwMode="auto">
          <a:xfrm rot="3260106">
            <a:off x="6151883" y="764723"/>
            <a:ext cx="1364088" cy="1896057"/>
          </a:xfrm>
          <a:prstGeom prst="rect">
            <a:avLst/>
          </a:prstGeom>
          <a:noFill/>
          <a:ln>
            <a:noFill/>
          </a:ln>
          <a:extLst>
            <a:ext uri="{53640926-AAD7-44D8-BBD7-CCE9431645EC}">
              <a14:shadowObscured xmlns:a14="http://schemas.microsoft.com/office/drawing/2010/main"/>
            </a:ext>
          </a:extLst>
        </p:spPr>
      </p:pic>
      <p:pic>
        <p:nvPicPr>
          <p:cNvPr id="17" name="16 Imagen" descr="C:\Users\User\Downloads\Untitled (1).png"/>
          <p:cNvPicPr/>
          <p:nvPr/>
        </p:nvPicPr>
        <p:blipFill rotWithShape="1">
          <a:blip r:embed="rId5">
            <a:extLst>
              <a:ext uri="{28A0092B-C50C-407E-A947-70E740481C1C}">
                <a14:useLocalDpi xmlns:a14="http://schemas.microsoft.com/office/drawing/2010/main" val="0"/>
              </a:ext>
            </a:extLst>
          </a:blip>
          <a:srcRect r="60670" b="59687"/>
          <a:stretch/>
        </p:blipFill>
        <p:spPr bwMode="auto">
          <a:xfrm>
            <a:off x="3008272" y="4408473"/>
            <a:ext cx="2525489" cy="1679123"/>
          </a:xfrm>
          <a:prstGeom prst="rect">
            <a:avLst/>
          </a:prstGeom>
          <a:noFill/>
          <a:ln>
            <a:noFill/>
          </a:ln>
          <a:extLst>
            <a:ext uri="{53640926-AAD7-44D8-BBD7-CCE9431645EC}">
              <a14:shadowObscured xmlns:a14="http://schemas.microsoft.com/office/drawing/2010/main"/>
            </a:ext>
          </a:extLst>
        </p:spPr>
      </p:pic>
      <p:sp>
        <p:nvSpPr>
          <p:cNvPr id="19" name="18 Abrir llave"/>
          <p:cNvSpPr/>
          <p:nvPr/>
        </p:nvSpPr>
        <p:spPr>
          <a:xfrm>
            <a:off x="2137223" y="1099419"/>
            <a:ext cx="522515" cy="4988176"/>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s-EC"/>
          </a:p>
        </p:txBody>
      </p:sp>
      <p:pic>
        <p:nvPicPr>
          <p:cNvPr id="21" name="20 Imagen" descr="C:\Users\User\Downloads\Untitled (2).png"/>
          <p:cNvPicPr/>
          <p:nvPr/>
        </p:nvPicPr>
        <p:blipFill rotWithShape="1">
          <a:blip r:embed="rId6">
            <a:extLst>
              <a:ext uri="{28A0092B-C50C-407E-A947-70E740481C1C}">
                <a14:useLocalDpi xmlns:a14="http://schemas.microsoft.com/office/drawing/2010/main" val="0"/>
              </a:ext>
            </a:extLst>
          </a:blip>
          <a:srcRect l="11640" t="9827" r="75661" b="56160"/>
          <a:stretch/>
        </p:blipFill>
        <p:spPr bwMode="auto">
          <a:xfrm>
            <a:off x="6167679" y="3134458"/>
            <a:ext cx="1112157" cy="2233269"/>
          </a:xfrm>
          <a:prstGeom prst="rect">
            <a:avLst/>
          </a:prstGeom>
          <a:noFill/>
          <a:ln>
            <a:noFill/>
          </a:ln>
          <a:extLst>
            <a:ext uri="{53640926-AAD7-44D8-BBD7-CCE9431645EC}">
              <a14:shadowObscured xmlns:a14="http://schemas.microsoft.com/office/drawing/2010/main"/>
            </a:ext>
          </a:extLst>
        </p:spPr>
      </p:pic>
      <p:sp>
        <p:nvSpPr>
          <p:cNvPr id="24" name="23 Abrir llave"/>
          <p:cNvSpPr/>
          <p:nvPr/>
        </p:nvSpPr>
        <p:spPr>
          <a:xfrm>
            <a:off x="5605390" y="1099419"/>
            <a:ext cx="647390" cy="4907544"/>
          </a:xfrm>
          <a:prstGeom prst="leftBrace">
            <a:avLst/>
          </a:pr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s-EC"/>
          </a:p>
        </p:txBody>
      </p:sp>
      <p:sp>
        <p:nvSpPr>
          <p:cNvPr id="25" name="24 CuadroTexto"/>
          <p:cNvSpPr txBox="1"/>
          <p:nvPr/>
        </p:nvSpPr>
        <p:spPr>
          <a:xfrm>
            <a:off x="5929085" y="2404912"/>
            <a:ext cx="3004457" cy="646331"/>
          </a:xfrm>
          <a:prstGeom prst="rect">
            <a:avLst/>
          </a:prstGeom>
          <a:noFill/>
        </p:spPr>
        <p:txBody>
          <a:bodyPr wrap="square" rtlCol="0">
            <a:spAutoFit/>
          </a:bodyPr>
          <a:lstStyle/>
          <a:p>
            <a:r>
              <a:rPr lang="es-EC" dirty="0" smtClean="0"/>
              <a:t>Sangre en tubo tapa lila (con anticoagulante)</a:t>
            </a:r>
            <a:endParaRPr lang="es-EC" dirty="0"/>
          </a:p>
        </p:txBody>
      </p:sp>
      <p:sp>
        <p:nvSpPr>
          <p:cNvPr id="26" name="25 CuadroTexto"/>
          <p:cNvSpPr txBox="1"/>
          <p:nvPr/>
        </p:nvSpPr>
        <p:spPr>
          <a:xfrm>
            <a:off x="5929085" y="5367727"/>
            <a:ext cx="2374707" cy="369332"/>
          </a:xfrm>
          <a:prstGeom prst="rect">
            <a:avLst/>
          </a:prstGeom>
          <a:noFill/>
        </p:spPr>
        <p:txBody>
          <a:bodyPr wrap="square" rtlCol="0">
            <a:spAutoFit/>
          </a:bodyPr>
          <a:lstStyle/>
          <a:p>
            <a:r>
              <a:rPr lang="es-EC" dirty="0" smtClean="0"/>
              <a:t>Garrapatas </a:t>
            </a:r>
            <a:r>
              <a:rPr lang="es-EC" dirty="0" err="1" smtClean="0"/>
              <a:t>teleoginas</a:t>
            </a:r>
            <a:endParaRPr lang="es-EC" dirty="0"/>
          </a:p>
        </p:txBody>
      </p:sp>
      <p:sp>
        <p:nvSpPr>
          <p:cNvPr id="28" name="27 CuadroTexto"/>
          <p:cNvSpPr txBox="1"/>
          <p:nvPr/>
        </p:nvSpPr>
        <p:spPr>
          <a:xfrm>
            <a:off x="9666513" y="867191"/>
            <a:ext cx="2046515" cy="369332"/>
          </a:xfrm>
          <a:prstGeom prst="rect">
            <a:avLst/>
          </a:prstGeom>
          <a:noFill/>
        </p:spPr>
        <p:txBody>
          <a:bodyPr wrap="square" rtlCol="0">
            <a:spAutoFit/>
          </a:bodyPr>
          <a:lstStyle/>
          <a:p>
            <a:r>
              <a:rPr lang="es-EC" b="1" u="sng" dirty="0" smtClean="0"/>
              <a:t>TRASPORTE</a:t>
            </a:r>
            <a:endParaRPr lang="es-EC" dirty="0"/>
          </a:p>
        </p:txBody>
      </p:sp>
      <p:sp>
        <p:nvSpPr>
          <p:cNvPr id="29" name="28 CuadroTexto"/>
          <p:cNvSpPr txBox="1"/>
          <p:nvPr/>
        </p:nvSpPr>
        <p:spPr>
          <a:xfrm>
            <a:off x="9847941" y="5044561"/>
            <a:ext cx="2046515" cy="646331"/>
          </a:xfrm>
          <a:prstGeom prst="rect">
            <a:avLst/>
          </a:prstGeom>
          <a:noFill/>
        </p:spPr>
        <p:txBody>
          <a:bodyPr wrap="square" rtlCol="0">
            <a:spAutoFit/>
          </a:bodyPr>
          <a:lstStyle/>
          <a:p>
            <a:endParaRPr lang="es-EC" dirty="0"/>
          </a:p>
          <a:p>
            <a:r>
              <a:rPr lang="es-EC" dirty="0" smtClean="0"/>
              <a:t>COOLER</a:t>
            </a:r>
            <a:endParaRPr lang="es-EC" dirty="0"/>
          </a:p>
        </p:txBody>
      </p:sp>
      <p:cxnSp>
        <p:nvCxnSpPr>
          <p:cNvPr id="31" name="30 Conector recto de flecha"/>
          <p:cNvCxnSpPr>
            <a:stCxn id="25" idx="3"/>
          </p:cNvCxnSpPr>
          <p:nvPr/>
        </p:nvCxnSpPr>
        <p:spPr>
          <a:xfrm flipV="1">
            <a:off x="8933542" y="2728077"/>
            <a:ext cx="732971"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31 Conector recto de flecha"/>
          <p:cNvCxnSpPr/>
          <p:nvPr/>
        </p:nvCxnSpPr>
        <p:spPr>
          <a:xfrm flipV="1">
            <a:off x="8719456" y="5552392"/>
            <a:ext cx="732971"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0715" y="1877034"/>
            <a:ext cx="1178109" cy="146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0846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MATERIALES Y MÉTODOS</a:t>
            </a:r>
            <a:endParaRPr lang="es-EC" b="0" i="0" dirty="0">
              <a:solidFill>
                <a:schemeClr val="tx1"/>
              </a:solidFill>
              <a:latin typeface="+mn-lt"/>
              <a:cs typeface="Arial" panose="020B0604020202020204" pitchFamily="34" charset="0"/>
            </a:endParaRPr>
          </a:p>
        </p:txBody>
      </p:sp>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10</a:t>
            </a:r>
            <a:endParaRPr lang="es-EC" sz="3800" i="0" kern="0" dirty="0">
              <a:solidFill>
                <a:schemeClr val="accent3">
                  <a:lumMod val="40000"/>
                  <a:lumOff val="60000"/>
                </a:schemeClr>
              </a:solidFill>
              <a:latin typeface="+mn-lt"/>
              <a:cs typeface="Arial" panose="020B0604020202020204" pitchFamily="34" charset="0"/>
            </a:endParaRPr>
          </a:p>
        </p:txBody>
      </p:sp>
      <p:sp>
        <p:nvSpPr>
          <p:cNvPr id="6" name="5 CuadroTexto"/>
          <p:cNvSpPr txBox="1"/>
          <p:nvPr/>
        </p:nvSpPr>
        <p:spPr>
          <a:xfrm>
            <a:off x="566055" y="676748"/>
            <a:ext cx="7910287" cy="446276"/>
          </a:xfrm>
          <a:prstGeom prst="rect">
            <a:avLst/>
          </a:prstGeom>
          <a:noFill/>
        </p:spPr>
        <p:txBody>
          <a:bodyPr wrap="square" rtlCol="0">
            <a:spAutoFit/>
          </a:bodyPr>
          <a:lstStyle/>
          <a:p>
            <a:r>
              <a:rPr lang="es-EC" sz="2300" b="1" dirty="0"/>
              <a:t>I</a:t>
            </a:r>
            <a:r>
              <a:rPr lang="es-EC" sz="2300" b="1" dirty="0" smtClean="0"/>
              <a:t>dentificación de las garrapatas</a:t>
            </a:r>
            <a:endParaRPr lang="es-EC" sz="2300" b="1" dirty="0"/>
          </a:p>
        </p:txBody>
      </p:sp>
      <p:pic>
        <p:nvPicPr>
          <p:cNvPr id="8" name="7 Imagen" descr="C:\Users\User\Downloads\Untitled (3).png"/>
          <p:cNvPicPr/>
          <p:nvPr/>
        </p:nvPicPr>
        <p:blipFill rotWithShape="1">
          <a:blip r:embed="rId2">
            <a:extLst>
              <a:ext uri="{28A0092B-C50C-407E-A947-70E740481C1C}">
                <a14:useLocalDpi xmlns:a14="http://schemas.microsoft.com/office/drawing/2010/main" val="0"/>
              </a:ext>
            </a:extLst>
          </a:blip>
          <a:srcRect l="29982" t="37037" r="43386" b="11564"/>
          <a:stretch/>
        </p:blipFill>
        <p:spPr bwMode="auto">
          <a:xfrm>
            <a:off x="914398" y="1586593"/>
            <a:ext cx="2387600" cy="3217636"/>
          </a:xfrm>
          <a:prstGeom prst="rect">
            <a:avLst/>
          </a:prstGeom>
          <a:noFill/>
          <a:ln>
            <a:noFill/>
          </a:ln>
          <a:extLst>
            <a:ext uri="{53640926-AAD7-44D8-BBD7-CCE9431645EC}">
              <a14:shadowObscured xmlns:a14="http://schemas.microsoft.com/office/drawing/2010/main"/>
            </a:ext>
          </a:extLst>
        </p:spPr>
      </p:pic>
      <p:sp>
        <p:nvSpPr>
          <p:cNvPr id="3" name="2 CuadroTexto"/>
          <p:cNvSpPr txBox="1"/>
          <p:nvPr/>
        </p:nvSpPr>
        <p:spPr>
          <a:xfrm>
            <a:off x="3860800" y="2090653"/>
            <a:ext cx="3759200" cy="1477328"/>
          </a:xfrm>
          <a:prstGeom prst="rect">
            <a:avLst/>
          </a:prstGeom>
          <a:noFill/>
        </p:spPr>
        <p:txBody>
          <a:bodyPr wrap="square" rtlCol="0">
            <a:spAutoFit/>
          </a:bodyPr>
          <a:lstStyle/>
          <a:p>
            <a:r>
              <a:rPr lang="es-EC" dirty="0" smtClean="0"/>
              <a:t>Laboratorio Unidad Entomología Aplicada-CIZ</a:t>
            </a:r>
          </a:p>
          <a:p>
            <a:r>
              <a:rPr lang="es-EC" dirty="0" smtClean="0"/>
              <a:t>Claves entomológicas</a:t>
            </a:r>
          </a:p>
          <a:p>
            <a:r>
              <a:rPr lang="es-EC" dirty="0"/>
              <a:t> </a:t>
            </a:r>
            <a:r>
              <a:rPr lang="es-EC" dirty="0" smtClean="0"/>
              <a:t>- Género</a:t>
            </a:r>
          </a:p>
          <a:p>
            <a:r>
              <a:rPr lang="es-EC" dirty="0" smtClean="0"/>
              <a:t> - Especie</a:t>
            </a:r>
            <a:endParaRPr lang="es-EC" dirty="0"/>
          </a:p>
        </p:txBody>
      </p:sp>
      <p:pic>
        <p:nvPicPr>
          <p:cNvPr id="10" name="9 Imagen" descr="C:\Users\User\Downloads\Untitled.png"/>
          <p:cNvPicPr/>
          <p:nvPr/>
        </p:nvPicPr>
        <p:blipFill rotWithShape="1">
          <a:blip r:embed="rId3">
            <a:extLst>
              <a:ext uri="{28A0092B-C50C-407E-A947-70E740481C1C}">
                <a14:useLocalDpi xmlns:a14="http://schemas.microsoft.com/office/drawing/2010/main" val="0"/>
              </a:ext>
            </a:extLst>
          </a:blip>
          <a:srcRect l="41446" t="11841" r="26632" b="55909"/>
          <a:stretch/>
        </p:blipFill>
        <p:spPr bwMode="auto">
          <a:xfrm>
            <a:off x="3860800" y="3791857"/>
            <a:ext cx="1724025" cy="1219200"/>
          </a:xfrm>
          <a:prstGeom prst="rect">
            <a:avLst/>
          </a:prstGeom>
          <a:noFill/>
          <a:ln>
            <a:noFill/>
          </a:ln>
          <a:extLst>
            <a:ext uri="{53640926-AAD7-44D8-BBD7-CCE9431645EC}">
              <a14:shadowObscured xmlns:a14="http://schemas.microsoft.com/office/drawing/2010/main"/>
            </a:ext>
          </a:extLst>
        </p:spPr>
      </p:pic>
      <p:sp>
        <p:nvSpPr>
          <p:cNvPr id="11" name="10 CuadroTexto"/>
          <p:cNvSpPr txBox="1"/>
          <p:nvPr/>
        </p:nvSpPr>
        <p:spPr>
          <a:xfrm>
            <a:off x="3599543" y="5210629"/>
            <a:ext cx="2627086" cy="369332"/>
          </a:xfrm>
          <a:prstGeom prst="rect">
            <a:avLst/>
          </a:prstGeom>
          <a:noFill/>
        </p:spPr>
        <p:txBody>
          <a:bodyPr wrap="square" rtlCol="0">
            <a:spAutoFit/>
          </a:bodyPr>
          <a:lstStyle/>
          <a:p>
            <a:r>
              <a:rPr lang="es-EC" b="1" i="1" dirty="0" err="1"/>
              <a:t>Riphicephalus</a:t>
            </a:r>
            <a:r>
              <a:rPr lang="es-EC" b="1" i="1" dirty="0"/>
              <a:t> </a:t>
            </a:r>
            <a:r>
              <a:rPr lang="es-EC" b="1" i="1" dirty="0" err="1"/>
              <a:t>microplus</a:t>
            </a:r>
            <a:endParaRPr lang="es-EC" b="1" dirty="0"/>
          </a:p>
        </p:txBody>
      </p:sp>
      <p:sp>
        <p:nvSpPr>
          <p:cNvPr id="12" name="11 Rectángulo"/>
          <p:cNvSpPr/>
          <p:nvPr/>
        </p:nvSpPr>
        <p:spPr>
          <a:xfrm>
            <a:off x="195941" y="6364905"/>
            <a:ext cx="2086020" cy="369332"/>
          </a:xfrm>
          <a:prstGeom prst="rect">
            <a:avLst/>
          </a:prstGeom>
        </p:spPr>
        <p:txBody>
          <a:bodyPr wrap="none">
            <a:spAutoFit/>
          </a:bodyPr>
          <a:lstStyle/>
          <a:p>
            <a:r>
              <a:rPr lang="es-EC" dirty="0"/>
              <a:t>(Nava et al., 2019). </a:t>
            </a:r>
          </a:p>
        </p:txBody>
      </p:sp>
      <p:sp>
        <p:nvSpPr>
          <p:cNvPr id="13" name="12 CuadroTexto"/>
          <p:cNvSpPr txBox="1"/>
          <p:nvPr/>
        </p:nvSpPr>
        <p:spPr>
          <a:xfrm>
            <a:off x="7708263" y="3540427"/>
            <a:ext cx="3294743" cy="1200329"/>
          </a:xfrm>
          <a:prstGeom prst="rect">
            <a:avLst/>
          </a:prstGeom>
          <a:noFill/>
        </p:spPr>
        <p:txBody>
          <a:bodyPr wrap="square" rtlCol="0">
            <a:spAutoFit/>
          </a:bodyPr>
          <a:lstStyle/>
          <a:p>
            <a:r>
              <a:rPr lang="es-EC" dirty="0" smtClean="0"/>
              <a:t>1.- Otra especie de garrapata</a:t>
            </a:r>
          </a:p>
          <a:p>
            <a:r>
              <a:rPr lang="es-EC" dirty="0"/>
              <a:t> </a:t>
            </a:r>
            <a:r>
              <a:rPr lang="es-EC" dirty="0" smtClean="0"/>
              <a:t> </a:t>
            </a:r>
            <a:r>
              <a:rPr lang="es-EC" b="1" dirty="0" smtClean="0"/>
              <a:t>23,58 </a:t>
            </a:r>
            <a:r>
              <a:rPr lang="es-EC" b="1" dirty="0"/>
              <a:t>% (29/123)  </a:t>
            </a:r>
            <a:endParaRPr lang="es-EC" b="1" dirty="0" smtClean="0"/>
          </a:p>
          <a:p>
            <a:r>
              <a:rPr lang="es-EC" dirty="0" smtClean="0"/>
              <a:t> </a:t>
            </a:r>
            <a:r>
              <a:rPr lang="es-EC" i="1" dirty="0" err="1"/>
              <a:t>Amblyomma</a:t>
            </a:r>
            <a:r>
              <a:rPr lang="es-EC" i="1" dirty="0"/>
              <a:t> </a:t>
            </a:r>
            <a:r>
              <a:rPr lang="es-EC" i="1" dirty="0" err="1"/>
              <a:t>cajennense</a:t>
            </a:r>
            <a:r>
              <a:rPr lang="es-EC" i="1" dirty="0"/>
              <a:t> </a:t>
            </a:r>
            <a:endParaRPr lang="es-EC" dirty="0"/>
          </a:p>
          <a:p>
            <a:endParaRPr lang="es-EC" dirty="0"/>
          </a:p>
        </p:txBody>
      </p:sp>
      <p:sp>
        <p:nvSpPr>
          <p:cNvPr id="14" name="13 CuadroTexto"/>
          <p:cNvSpPr txBox="1"/>
          <p:nvPr/>
        </p:nvSpPr>
        <p:spPr>
          <a:xfrm>
            <a:off x="7708263" y="4578813"/>
            <a:ext cx="3962402" cy="646331"/>
          </a:xfrm>
          <a:prstGeom prst="rect">
            <a:avLst/>
          </a:prstGeom>
          <a:noFill/>
        </p:spPr>
        <p:txBody>
          <a:bodyPr wrap="square" rtlCol="0">
            <a:spAutoFit/>
          </a:bodyPr>
          <a:lstStyle/>
          <a:p>
            <a:r>
              <a:rPr lang="es-EC" dirty="0" smtClean="0"/>
              <a:t>2.- Garrapatas </a:t>
            </a:r>
            <a:r>
              <a:rPr lang="es-EC" dirty="0"/>
              <a:t>no eran </a:t>
            </a:r>
            <a:r>
              <a:rPr lang="es-EC" dirty="0" err="1"/>
              <a:t>teleoginas</a:t>
            </a:r>
            <a:r>
              <a:rPr lang="es-EC" dirty="0" smtClean="0"/>
              <a:t>.</a:t>
            </a:r>
          </a:p>
          <a:p>
            <a:r>
              <a:rPr lang="es-EC" dirty="0"/>
              <a:t> </a:t>
            </a:r>
            <a:r>
              <a:rPr lang="es-EC" dirty="0" smtClean="0"/>
              <a:t> </a:t>
            </a:r>
            <a:r>
              <a:rPr lang="es-EC" b="1" dirty="0" smtClean="0"/>
              <a:t>43.90</a:t>
            </a:r>
            <a:r>
              <a:rPr lang="es-EC" b="1" dirty="0"/>
              <a:t>% (54/123)</a:t>
            </a:r>
            <a:r>
              <a:rPr lang="es-EC" b="1" dirty="0" smtClean="0"/>
              <a:t> </a:t>
            </a:r>
            <a:endParaRPr lang="es-EC" b="1" dirty="0"/>
          </a:p>
        </p:txBody>
      </p:sp>
      <p:sp>
        <p:nvSpPr>
          <p:cNvPr id="15" name="14 Señal de prohibido"/>
          <p:cNvSpPr/>
          <p:nvPr/>
        </p:nvSpPr>
        <p:spPr>
          <a:xfrm>
            <a:off x="7852227" y="1877607"/>
            <a:ext cx="1484086" cy="1455415"/>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solidFill>
                <a:schemeClr val="tx1"/>
              </a:solidFill>
            </a:endParaRPr>
          </a:p>
        </p:txBody>
      </p:sp>
      <p:sp>
        <p:nvSpPr>
          <p:cNvPr id="16" name="15 Abrir llave"/>
          <p:cNvSpPr/>
          <p:nvPr/>
        </p:nvSpPr>
        <p:spPr>
          <a:xfrm>
            <a:off x="6640287" y="2605315"/>
            <a:ext cx="595084" cy="3439886"/>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sp>
        <p:nvSpPr>
          <p:cNvPr id="17" name="16 CuadroTexto"/>
          <p:cNvSpPr txBox="1"/>
          <p:nvPr/>
        </p:nvSpPr>
        <p:spPr>
          <a:xfrm>
            <a:off x="7852227" y="5426072"/>
            <a:ext cx="3454402" cy="523220"/>
          </a:xfrm>
          <a:prstGeom prst="rect">
            <a:avLst/>
          </a:prstGeom>
          <a:noFill/>
        </p:spPr>
        <p:txBody>
          <a:bodyPr wrap="square" rtlCol="0">
            <a:spAutoFit/>
          </a:bodyPr>
          <a:lstStyle/>
          <a:p>
            <a:r>
              <a:rPr lang="es-EC" sz="2800" b="1" dirty="0" smtClean="0"/>
              <a:t>32.52% (40/123)</a:t>
            </a:r>
            <a:endParaRPr lang="es-EC" sz="2800" dirty="0"/>
          </a:p>
        </p:txBody>
      </p:sp>
      <p:sp>
        <p:nvSpPr>
          <p:cNvPr id="7" name="6 Flecha derecha"/>
          <p:cNvSpPr/>
          <p:nvPr/>
        </p:nvSpPr>
        <p:spPr>
          <a:xfrm>
            <a:off x="7102291" y="5503016"/>
            <a:ext cx="749935" cy="369331"/>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08614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MATERIALES Y MÉTODOS</a:t>
            </a:r>
            <a:endParaRPr lang="es-EC" b="0" i="0" dirty="0">
              <a:solidFill>
                <a:schemeClr val="tx1"/>
              </a:solidFill>
              <a:latin typeface="+mn-lt"/>
              <a:cs typeface="Arial" panose="020B0604020202020204" pitchFamily="34" charset="0"/>
            </a:endParaRPr>
          </a:p>
        </p:txBody>
      </p:sp>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11</a:t>
            </a:r>
            <a:endParaRPr lang="es-EC" sz="3800" i="0" kern="0" dirty="0">
              <a:solidFill>
                <a:schemeClr val="accent3">
                  <a:lumMod val="40000"/>
                  <a:lumOff val="60000"/>
                </a:schemeClr>
              </a:solidFill>
              <a:latin typeface="+mn-lt"/>
              <a:cs typeface="Arial" panose="020B0604020202020204" pitchFamily="34" charset="0"/>
            </a:endParaRPr>
          </a:p>
        </p:txBody>
      </p:sp>
      <p:sp>
        <p:nvSpPr>
          <p:cNvPr id="6" name="5 CuadroTexto"/>
          <p:cNvSpPr txBox="1"/>
          <p:nvPr/>
        </p:nvSpPr>
        <p:spPr>
          <a:xfrm>
            <a:off x="362858" y="653143"/>
            <a:ext cx="11235084" cy="723275"/>
          </a:xfrm>
          <a:prstGeom prst="rect">
            <a:avLst/>
          </a:prstGeom>
          <a:noFill/>
        </p:spPr>
        <p:txBody>
          <a:bodyPr wrap="square" rtlCol="0">
            <a:spAutoFit/>
          </a:bodyPr>
          <a:lstStyle/>
          <a:p>
            <a:r>
              <a:rPr lang="es-EC" sz="2300" b="1" dirty="0"/>
              <a:t>Diagnóstico de </a:t>
            </a:r>
            <a:r>
              <a:rPr lang="es-EC" sz="2300" b="1" i="1" dirty="0"/>
              <a:t>A. </a:t>
            </a:r>
            <a:r>
              <a:rPr lang="es-EC" sz="2300" b="1" i="1" dirty="0" err="1"/>
              <a:t>marginale</a:t>
            </a:r>
            <a:r>
              <a:rPr lang="es-EC" sz="2300" b="1" dirty="0"/>
              <a:t> y </a:t>
            </a:r>
            <a:r>
              <a:rPr lang="es-EC" sz="2300" b="1" i="1" dirty="0" err="1"/>
              <a:t>Babesia</a:t>
            </a:r>
            <a:r>
              <a:rPr lang="es-EC" sz="2300" b="1" i="1" dirty="0"/>
              <a:t> </a:t>
            </a:r>
            <a:r>
              <a:rPr lang="es-EC" sz="2300" b="1" dirty="0" err="1" smtClean="0"/>
              <a:t>spp</a:t>
            </a:r>
            <a:r>
              <a:rPr lang="es-EC" sz="2300" b="1" i="1" dirty="0" smtClean="0"/>
              <a:t>. </a:t>
            </a:r>
            <a:r>
              <a:rPr lang="es-EC" sz="2300" b="1" dirty="0" smtClean="0"/>
              <a:t>en bovinos con garrapatas </a:t>
            </a:r>
            <a:r>
              <a:rPr lang="es-EC" sz="2300" b="1" dirty="0" err="1" smtClean="0"/>
              <a:t>teleoginas</a:t>
            </a:r>
            <a:endParaRPr lang="es-EC" sz="2300" b="1" dirty="0" smtClean="0"/>
          </a:p>
          <a:p>
            <a:r>
              <a:rPr lang="es-EC" u="sng" dirty="0" smtClean="0"/>
              <a:t>PRUEBAS MOLECULARES</a:t>
            </a:r>
            <a:endParaRPr lang="es-EC" u="sng" dirty="0"/>
          </a:p>
        </p:txBody>
      </p:sp>
      <p:pic>
        <p:nvPicPr>
          <p:cNvPr id="17" name="16 Imagen" descr="C:\Users\User\Downloads\Untitled.png"/>
          <p:cNvPicPr/>
          <p:nvPr/>
        </p:nvPicPr>
        <p:blipFill rotWithShape="1">
          <a:blip r:embed="rId2">
            <a:extLst>
              <a:ext uri="{28A0092B-C50C-407E-A947-70E740481C1C}">
                <a14:useLocalDpi xmlns:a14="http://schemas.microsoft.com/office/drawing/2010/main" val="0"/>
              </a:ext>
            </a:extLst>
          </a:blip>
          <a:srcRect l="10758" t="5541" r="69665" b="56157"/>
          <a:stretch/>
        </p:blipFill>
        <p:spPr bwMode="auto">
          <a:xfrm rot="3316229">
            <a:off x="4831428" y="1063573"/>
            <a:ext cx="1057275" cy="1447800"/>
          </a:xfrm>
          <a:prstGeom prst="rect">
            <a:avLst/>
          </a:prstGeom>
          <a:noFill/>
          <a:ln>
            <a:noFill/>
          </a:ln>
          <a:extLst>
            <a:ext uri="{53640926-AAD7-44D8-BBD7-CCE9431645EC}">
              <a14:shadowObscured xmlns:a14="http://schemas.microsoft.com/office/drawing/2010/main"/>
            </a:ext>
          </a:extLst>
        </p:spPr>
      </p:pic>
      <p:pic>
        <p:nvPicPr>
          <p:cNvPr id="19" name="18 Imagen" descr="C:\Users\User\Downloads\Untitled (5).png"/>
          <p:cNvPicPr/>
          <p:nvPr/>
        </p:nvPicPr>
        <p:blipFill rotWithShape="1">
          <a:blip r:embed="rId3">
            <a:extLst>
              <a:ext uri="{28A0092B-C50C-407E-A947-70E740481C1C}">
                <a14:useLocalDpi xmlns:a14="http://schemas.microsoft.com/office/drawing/2010/main" val="0"/>
              </a:ext>
            </a:extLst>
          </a:blip>
          <a:srcRect l="3350" t="25951" r="9171" b="44319"/>
          <a:stretch/>
        </p:blipFill>
        <p:spPr bwMode="auto">
          <a:xfrm>
            <a:off x="1003890" y="2593625"/>
            <a:ext cx="8882743" cy="2132587"/>
          </a:xfrm>
          <a:prstGeom prst="rect">
            <a:avLst/>
          </a:prstGeom>
          <a:noFill/>
          <a:ln>
            <a:noFill/>
          </a:ln>
          <a:extLst>
            <a:ext uri="{53640926-AAD7-44D8-BBD7-CCE9431645EC}">
              <a14:shadowObscured xmlns:a14="http://schemas.microsoft.com/office/drawing/2010/main"/>
            </a:ext>
          </a:extLst>
        </p:spPr>
      </p:pic>
      <p:sp>
        <p:nvSpPr>
          <p:cNvPr id="5" name="4 CuadroTexto"/>
          <p:cNvSpPr txBox="1"/>
          <p:nvPr/>
        </p:nvSpPr>
        <p:spPr>
          <a:xfrm>
            <a:off x="798282" y="2013190"/>
            <a:ext cx="1465945" cy="646331"/>
          </a:xfrm>
          <a:prstGeom prst="rect">
            <a:avLst/>
          </a:prstGeom>
          <a:noFill/>
        </p:spPr>
        <p:txBody>
          <a:bodyPr wrap="square" rtlCol="0">
            <a:spAutoFit/>
          </a:bodyPr>
          <a:lstStyle/>
          <a:p>
            <a:r>
              <a:rPr lang="es-EC" dirty="0" smtClean="0"/>
              <a:t>EXTRACCIÓN DE ADN</a:t>
            </a:r>
            <a:endParaRPr lang="es-EC" dirty="0"/>
          </a:p>
        </p:txBody>
      </p:sp>
      <p:sp>
        <p:nvSpPr>
          <p:cNvPr id="20" name="19 CuadroTexto"/>
          <p:cNvSpPr txBox="1"/>
          <p:nvPr/>
        </p:nvSpPr>
        <p:spPr>
          <a:xfrm>
            <a:off x="2793996" y="1988012"/>
            <a:ext cx="1894118" cy="646331"/>
          </a:xfrm>
          <a:prstGeom prst="rect">
            <a:avLst/>
          </a:prstGeom>
          <a:noFill/>
        </p:spPr>
        <p:txBody>
          <a:bodyPr wrap="square" rtlCol="0">
            <a:spAutoFit/>
          </a:bodyPr>
          <a:lstStyle/>
          <a:p>
            <a:r>
              <a:rPr lang="es-EC" dirty="0" smtClean="0"/>
              <a:t>CUANTIFICACIÓN DE ADN</a:t>
            </a:r>
            <a:endParaRPr lang="es-EC" dirty="0"/>
          </a:p>
        </p:txBody>
      </p:sp>
      <p:sp>
        <p:nvSpPr>
          <p:cNvPr id="21" name="20 CuadroTexto"/>
          <p:cNvSpPr txBox="1"/>
          <p:nvPr/>
        </p:nvSpPr>
        <p:spPr>
          <a:xfrm>
            <a:off x="5675083" y="2016596"/>
            <a:ext cx="2041970" cy="369332"/>
          </a:xfrm>
          <a:prstGeom prst="rect">
            <a:avLst/>
          </a:prstGeom>
          <a:noFill/>
        </p:spPr>
        <p:txBody>
          <a:bodyPr wrap="square" rtlCol="0">
            <a:spAutoFit/>
          </a:bodyPr>
          <a:lstStyle/>
          <a:p>
            <a:r>
              <a:rPr lang="es-EC" dirty="0" smtClean="0"/>
              <a:t>PCR</a:t>
            </a:r>
            <a:endParaRPr lang="es-EC" dirty="0"/>
          </a:p>
        </p:txBody>
      </p:sp>
      <p:sp>
        <p:nvSpPr>
          <p:cNvPr id="22" name="21 CuadroTexto"/>
          <p:cNvSpPr txBox="1"/>
          <p:nvPr/>
        </p:nvSpPr>
        <p:spPr>
          <a:xfrm>
            <a:off x="8217489" y="2029058"/>
            <a:ext cx="2583546" cy="646331"/>
          </a:xfrm>
          <a:prstGeom prst="rect">
            <a:avLst/>
          </a:prstGeom>
          <a:noFill/>
        </p:spPr>
        <p:txBody>
          <a:bodyPr wrap="square" rtlCol="0">
            <a:spAutoFit/>
          </a:bodyPr>
          <a:lstStyle/>
          <a:p>
            <a:r>
              <a:rPr lang="es-EC" dirty="0" smtClean="0"/>
              <a:t>ELECTROFORESIS EN GEL DE AGAROSA</a:t>
            </a:r>
            <a:endParaRPr lang="es-EC" dirty="0"/>
          </a:p>
        </p:txBody>
      </p:sp>
      <p:sp>
        <p:nvSpPr>
          <p:cNvPr id="7" name="6 Rectángulo"/>
          <p:cNvSpPr/>
          <p:nvPr/>
        </p:nvSpPr>
        <p:spPr>
          <a:xfrm>
            <a:off x="195941" y="6467288"/>
            <a:ext cx="6798656" cy="923330"/>
          </a:xfrm>
          <a:prstGeom prst="rect">
            <a:avLst/>
          </a:prstGeom>
        </p:spPr>
        <p:txBody>
          <a:bodyPr wrap="none">
            <a:spAutoFit/>
          </a:bodyPr>
          <a:lstStyle/>
          <a:p>
            <a:r>
              <a:rPr lang="es-EC" dirty="0"/>
              <a:t>(Riera, Rojas, &amp; Zapata, 2010</a:t>
            </a:r>
            <a:r>
              <a:rPr lang="es-EC" dirty="0" smtClean="0"/>
              <a:t>), </a:t>
            </a:r>
            <a:r>
              <a:rPr lang="es-EC" dirty="0"/>
              <a:t>(Reyna-Bello et al., 1998</a:t>
            </a:r>
            <a:r>
              <a:rPr lang="es-EC" dirty="0" smtClean="0"/>
              <a:t>), (Mera, 2014)</a:t>
            </a:r>
            <a:endParaRPr lang="es-EC" dirty="0"/>
          </a:p>
          <a:p>
            <a:endParaRPr lang="es-EC" dirty="0"/>
          </a:p>
          <a:p>
            <a:r>
              <a:rPr lang="es-EC" dirty="0" smtClean="0"/>
              <a:t> </a:t>
            </a:r>
            <a:endParaRPr lang="es-EC" dirty="0"/>
          </a:p>
        </p:txBody>
      </p:sp>
      <p:sp>
        <p:nvSpPr>
          <p:cNvPr id="9" name="8 CuadroTexto"/>
          <p:cNvSpPr txBox="1"/>
          <p:nvPr/>
        </p:nvSpPr>
        <p:spPr>
          <a:xfrm>
            <a:off x="914397" y="4586514"/>
            <a:ext cx="1349829" cy="369332"/>
          </a:xfrm>
          <a:prstGeom prst="rect">
            <a:avLst/>
          </a:prstGeom>
          <a:noFill/>
        </p:spPr>
        <p:txBody>
          <a:bodyPr wrap="square" rtlCol="0">
            <a:spAutoFit/>
          </a:bodyPr>
          <a:lstStyle/>
          <a:p>
            <a:r>
              <a:rPr lang="es-EC" dirty="0" err="1"/>
              <a:t>salting-out</a:t>
            </a:r>
            <a:endParaRPr lang="es-EC" dirty="0"/>
          </a:p>
        </p:txBody>
      </p:sp>
      <p:sp>
        <p:nvSpPr>
          <p:cNvPr id="23" name="22 CuadroTexto"/>
          <p:cNvSpPr txBox="1"/>
          <p:nvPr/>
        </p:nvSpPr>
        <p:spPr>
          <a:xfrm>
            <a:off x="2595243" y="4598206"/>
            <a:ext cx="1868718" cy="923330"/>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t>100ng/</a:t>
            </a:r>
            <a:r>
              <a:rPr lang="es-EC" dirty="0" err="1" smtClean="0"/>
              <a:t>ul</a:t>
            </a:r>
            <a:endParaRPr lang="es-EC" dirty="0" smtClean="0"/>
          </a:p>
          <a:p>
            <a:pPr marL="285750" indent="-285750">
              <a:buFont typeface="Wingdings" panose="05000000000000000000" pitchFamily="2" charset="2"/>
              <a:buChar char="§"/>
            </a:pPr>
            <a:r>
              <a:rPr lang="es-EC" dirty="0" smtClean="0"/>
              <a:t>Electroforesis 0.8%</a:t>
            </a:r>
            <a:endParaRPr lang="es-EC" dirty="0"/>
          </a:p>
        </p:txBody>
      </p:sp>
      <p:sp>
        <p:nvSpPr>
          <p:cNvPr id="24" name="23 CuadroTexto"/>
          <p:cNvSpPr txBox="1"/>
          <p:nvPr/>
        </p:nvSpPr>
        <p:spPr>
          <a:xfrm>
            <a:off x="5003797" y="4598206"/>
            <a:ext cx="2891974" cy="1200329"/>
          </a:xfrm>
          <a:prstGeom prst="rect">
            <a:avLst/>
          </a:prstGeom>
          <a:noFill/>
        </p:spPr>
        <p:txBody>
          <a:bodyPr wrap="square" rtlCol="0">
            <a:spAutoFit/>
          </a:bodyPr>
          <a:lstStyle/>
          <a:p>
            <a:pPr marL="285750" indent="-285750">
              <a:buFont typeface="Wingdings" panose="05000000000000000000" pitchFamily="2" charset="2"/>
              <a:buChar char="§"/>
            </a:pPr>
            <a:r>
              <a:rPr lang="es-EC" i="1" dirty="0" smtClean="0"/>
              <a:t>A. </a:t>
            </a:r>
            <a:r>
              <a:rPr lang="es-EC" i="1" dirty="0" err="1" smtClean="0"/>
              <a:t>Marginale</a:t>
            </a:r>
            <a:r>
              <a:rPr lang="es-EC" i="1" dirty="0" smtClean="0"/>
              <a:t> (msp5</a:t>
            </a:r>
            <a:r>
              <a:rPr lang="es-EC" dirty="0" smtClean="0"/>
              <a:t>)</a:t>
            </a:r>
          </a:p>
          <a:p>
            <a:pPr marL="285750" indent="-285750">
              <a:buFont typeface="Wingdings" panose="05000000000000000000" pitchFamily="2" charset="2"/>
              <a:buChar char="§"/>
            </a:pPr>
            <a:r>
              <a:rPr lang="es-EC" i="1" dirty="0" err="1" smtClean="0"/>
              <a:t>Babesia</a:t>
            </a:r>
            <a:r>
              <a:rPr lang="es-EC" dirty="0" smtClean="0"/>
              <a:t> </a:t>
            </a:r>
            <a:r>
              <a:rPr lang="es-EC" dirty="0" err="1" smtClean="0"/>
              <a:t>spp</a:t>
            </a:r>
            <a:r>
              <a:rPr lang="es-EC" dirty="0" smtClean="0"/>
              <a:t>. (</a:t>
            </a:r>
            <a:r>
              <a:rPr lang="es-EC" i="1" dirty="0" smtClean="0"/>
              <a:t>18Ss-rRNA)</a:t>
            </a:r>
          </a:p>
          <a:p>
            <a:pPr marL="285750" indent="-285750">
              <a:buFont typeface="Wingdings" panose="05000000000000000000" pitchFamily="2" charset="2"/>
              <a:buChar char="§"/>
            </a:pPr>
            <a:r>
              <a:rPr lang="es-EC" i="1" dirty="0" smtClean="0"/>
              <a:t>B. </a:t>
            </a:r>
            <a:r>
              <a:rPr lang="es-EC" i="1" dirty="0" err="1" smtClean="0"/>
              <a:t>Bovis</a:t>
            </a:r>
            <a:r>
              <a:rPr lang="es-EC" i="1" dirty="0" smtClean="0"/>
              <a:t> (</a:t>
            </a:r>
            <a:r>
              <a:rPr lang="es-EC" i="1" dirty="0"/>
              <a:t>rap-1</a:t>
            </a:r>
            <a:r>
              <a:rPr lang="es-EC" dirty="0"/>
              <a:t> </a:t>
            </a:r>
            <a:r>
              <a:rPr lang="es-EC" dirty="0" smtClean="0"/>
              <a:t>)</a:t>
            </a:r>
            <a:endParaRPr lang="es-EC" i="1" dirty="0" smtClean="0"/>
          </a:p>
          <a:p>
            <a:pPr marL="285750" indent="-285750">
              <a:buFont typeface="Wingdings" panose="05000000000000000000" pitchFamily="2" charset="2"/>
              <a:buChar char="§"/>
            </a:pPr>
            <a:r>
              <a:rPr lang="es-EC" i="1" dirty="0" smtClean="0"/>
              <a:t>B. </a:t>
            </a:r>
            <a:r>
              <a:rPr lang="es-EC" i="1" dirty="0" err="1" smtClean="0"/>
              <a:t>Bigemina</a:t>
            </a:r>
            <a:r>
              <a:rPr lang="es-EC" i="1" dirty="0" smtClean="0"/>
              <a:t> (</a:t>
            </a:r>
            <a:r>
              <a:rPr lang="es-EC" i="1" dirty="0" err="1"/>
              <a:t>spei-avai</a:t>
            </a:r>
            <a:r>
              <a:rPr lang="es-EC" dirty="0"/>
              <a:t> </a:t>
            </a:r>
            <a:r>
              <a:rPr lang="es-EC" dirty="0" smtClean="0"/>
              <a:t>)</a:t>
            </a:r>
            <a:endParaRPr lang="es-EC" i="1" dirty="0"/>
          </a:p>
        </p:txBody>
      </p:sp>
      <p:sp>
        <p:nvSpPr>
          <p:cNvPr id="26" name="25 CuadroTexto"/>
          <p:cNvSpPr txBox="1"/>
          <p:nvPr/>
        </p:nvSpPr>
        <p:spPr>
          <a:xfrm>
            <a:off x="8477368" y="4748626"/>
            <a:ext cx="3120573" cy="1200329"/>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t>2%</a:t>
            </a:r>
          </a:p>
          <a:p>
            <a:pPr marL="285750" indent="-285750">
              <a:buFont typeface="Wingdings" panose="05000000000000000000" pitchFamily="2" charset="2"/>
              <a:buChar char="§"/>
            </a:pPr>
            <a:r>
              <a:rPr lang="es-EC" dirty="0" err="1" smtClean="0"/>
              <a:t>BrEt</a:t>
            </a:r>
            <a:endParaRPr lang="es-EC" dirty="0" smtClean="0"/>
          </a:p>
          <a:p>
            <a:pPr marL="285750" indent="-285750">
              <a:buFont typeface="Wingdings" panose="05000000000000000000" pitchFamily="2" charset="2"/>
              <a:buChar char="§"/>
            </a:pPr>
            <a:r>
              <a:rPr lang="es-EC" dirty="0" smtClean="0"/>
              <a:t>Marcador molecular </a:t>
            </a:r>
            <a:r>
              <a:rPr lang="es-EC" dirty="0"/>
              <a:t>100bp</a:t>
            </a:r>
            <a:endParaRPr lang="es-EC" dirty="0" smtClean="0"/>
          </a:p>
          <a:p>
            <a:pPr marL="285750" indent="-285750">
              <a:buFont typeface="Wingdings" panose="05000000000000000000" pitchFamily="2" charset="2"/>
              <a:buChar char="§"/>
            </a:pPr>
            <a:endParaRPr lang="es-EC" dirty="0"/>
          </a:p>
        </p:txBody>
      </p:sp>
    </p:spTree>
    <p:extLst>
      <p:ext uri="{BB962C8B-B14F-4D97-AF65-F5344CB8AC3E}">
        <p14:creationId xmlns:p14="http://schemas.microsoft.com/office/powerpoint/2010/main" val="1478308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MATERIALES Y MÉTODOS</a:t>
            </a:r>
            <a:endParaRPr lang="es-EC" b="0" i="0" dirty="0">
              <a:solidFill>
                <a:schemeClr val="tx1"/>
              </a:solidFill>
              <a:latin typeface="+mn-lt"/>
              <a:cs typeface="Arial" panose="020B0604020202020204" pitchFamily="34" charset="0"/>
            </a:endParaRPr>
          </a:p>
        </p:txBody>
      </p:sp>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12</a:t>
            </a:r>
            <a:endParaRPr lang="es-EC" sz="3800" i="0" kern="0" dirty="0">
              <a:solidFill>
                <a:schemeClr val="accent3">
                  <a:lumMod val="40000"/>
                  <a:lumOff val="60000"/>
                </a:schemeClr>
              </a:solidFill>
              <a:latin typeface="+mn-lt"/>
              <a:cs typeface="Arial" panose="020B0604020202020204" pitchFamily="34" charset="0"/>
            </a:endParaRPr>
          </a:p>
        </p:txBody>
      </p:sp>
      <p:sp>
        <p:nvSpPr>
          <p:cNvPr id="8" name="7 CuadroTexto"/>
          <p:cNvSpPr txBox="1"/>
          <p:nvPr/>
        </p:nvSpPr>
        <p:spPr>
          <a:xfrm>
            <a:off x="195941" y="2728687"/>
            <a:ext cx="4042230" cy="1200329"/>
          </a:xfrm>
          <a:prstGeom prst="rect">
            <a:avLst/>
          </a:prstGeom>
          <a:noFill/>
        </p:spPr>
        <p:txBody>
          <a:bodyPr wrap="square" rtlCol="0">
            <a:spAutoFit/>
          </a:bodyPr>
          <a:lstStyle/>
          <a:p>
            <a:r>
              <a:rPr lang="es-EC" b="1" dirty="0" smtClean="0"/>
              <a:t>PARÁMETROS A CUMPLIR</a:t>
            </a:r>
          </a:p>
          <a:p>
            <a:r>
              <a:rPr lang="es-EC" dirty="0" smtClean="0"/>
              <a:t>1</a:t>
            </a:r>
            <a:r>
              <a:rPr lang="es-EC" dirty="0"/>
              <a:t>.- Animal positivo para </a:t>
            </a:r>
            <a:r>
              <a:rPr lang="es-EC" i="1" dirty="0"/>
              <a:t>A. </a:t>
            </a:r>
            <a:r>
              <a:rPr lang="es-EC" i="1" dirty="0" err="1"/>
              <a:t>marginale</a:t>
            </a:r>
            <a:r>
              <a:rPr lang="es-EC" i="1" dirty="0"/>
              <a:t>  </a:t>
            </a:r>
            <a:r>
              <a:rPr lang="es-EC" dirty="0"/>
              <a:t>y/</a:t>
            </a:r>
            <a:r>
              <a:rPr lang="es-EC" dirty="0" err="1"/>
              <a:t>ó</a:t>
            </a:r>
            <a:r>
              <a:rPr lang="es-EC" dirty="0"/>
              <a:t> </a:t>
            </a:r>
            <a:r>
              <a:rPr lang="es-EC" i="1" dirty="0" err="1"/>
              <a:t>Babesia</a:t>
            </a:r>
            <a:r>
              <a:rPr lang="es-EC" dirty="0"/>
              <a:t> </a:t>
            </a:r>
            <a:r>
              <a:rPr lang="es-EC" dirty="0" err="1"/>
              <a:t>spp</a:t>
            </a:r>
            <a:r>
              <a:rPr lang="es-EC" dirty="0"/>
              <a:t>. </a:t>
            </a:r>
          </a:p>
          <a:p>
            <a:r>
              <a:rPr lang="es-EC" dirty="0"/>
              <a:t>2.- </a:t>
            </a:r>
            <a:r>
              <a:rPr lang="es-EC" dirty="0" smtClean="0"/>
              <a:t>Garrapatas </a:t>
            </a:r>
            <a:r>
              <a:rPr lang="es-EC" dirty="0" err="1" smtClean="0"/>
              <a:t>teleoginas</a:t>
            </a:r>
            <a:r>
              <a:rPr lang="es-EC" dirty="0" smtClean="0"/>
              <a:t> </a:t>
            </a:r>
            <a:r>
              <a:rPr lang="es-EC" i="1" dirty="0" smtClean="0"/>
              <a:t>R</a:t>
            </a:r>
            <a:r>
              <a:rPr lang="es-EC" i="1" dirty="0"/>
              <a:t>. </a:t>
            </a:r>
            <a:r>
              <a:rPr lang="es-EC" i="1" dirty="0" err="1"/>
              <a:t>microplus</a:t>
            </a:r>
            <a:r>
              <a:rPr lang="es-EC" i="1" dirty="0"/>
              <a:t> </a:t>
            </a:r>
          </a:p>
        </p:txBody>
      </p:sp>
      <p:sp>
        <p:nvSpPr>
          <p:cNvPr id="10" name="9 Abrir llave"/>
          <p:cNvSpPr/>
          <p:nvPr/>
        </p:nvSpPr>
        <p:spPr>
          <a:xfrm>
            <a:off x="4238171" y="783771"/>
            <a:ext cx="754743" cy="5196115"/>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EC"/>
          </a:p>
        </p:txBody>
      </p:sp>
      <p:sp>
        <p:nvSpPr>
          <p:cNvPr id="28" name="27 CuadroTexto"/>
          <p:cNvSpPr txBox="1"/>
          <p:nvPr/>
        </p:nvSpPr>
        <p:spPr>
          <a:xfrm>
            <a:off x="283027" y="653143"/>
            <a:ext cx="4332515" cy="446276"/>
          </a:xfrm>
          <a:prstGeom prst="rect">
            <a:avLst/>
          </a:prstGeom>
          <a:noFill/>
        </p:spPr>
        <p:txBody>
          <a:bodyPr wrap="square" rtlCol="0">
            <a:spAutoFit/>
          </a:bodyPr>
          <a:lstStyle/>
          <a:p>
            <a:r>
              <a:rPr lang="es-EC" sz="2300" b="1" dirty="0" smtClean="0"/>
              <a:t>Obtención de las larvas</a:t>
            </a:r>
            <a:endParaRPr lang="es-EC" sz="2300" b="1" dirty="0"/>
          </a:p>
        </p:txBody>
      </p:sp>
      <p:pic>
        <p:nvPicPr>
          <p:cNvPr id="9" name="8 Imagen"/>
          <p:cNvPicPr/>
          <p:nvPr/>
        </p:nvPicPr>
        <p:blipFill rotWithShape="1">
          <a:blip r:embed="rId2"/>
          <a:srcRect l="64550" t="32936" r="4409" b="21318"/>
          <a:stretch/>
        </p:blipFill>
        <p:spPr bwMode="auto">
          <a:xfrm>
            <a:off x="5205864" y="1088531"/>
            <a:ext cx="6173336" cy="46446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6044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MATERIALES Y MÉTODOS</a:t>
            </a:r>
            <a:endParaRPr lang="es-EC" b="0" i="0" dirty="0">
              <a:solidFill>
                <a:schemeClr val="tx1"/>
              </a:solidFill>
              <a:latin typeface="+mn-lt"/>
              <a:cs typeface="Arial" panose="020B0604020202020204" pitchFamily="34" charset="0"/>
            </a:endParaRPr>
          </a:p>
        </p:txBody>
      </p:sp>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13</a:t>
            </a:r>
            <a:endParaRPr lang="es-EC" sz="3800" i="0" kern="0" dirty="0">
              <a:solidFill>
                <a:schemeClr val="accent3">
                  <a:lumMod val="40000"/>
                  <a:lumOff val="60000"/>
                </a:schemeClr>
              </a:solidFill>
              <a:latin typeface="+mn-lt"/>
              <a:cs typeface="Arial" panose="020B0604020202020204" pitchFamily="34" charset="0"/>
            </a:endParaRPr>
          </a:p>
        </p:txBody>
      </p:sp>
      <p:sp>
        <p:nvSpPr>
          <p:cNvPr id="6" name="5 CuadroTexto"/>
          <p:cNvSpPr txBox="1"/>
          <p:nvPr/>
        </p:nvSpPr>
        <p:spPr>
          <a:xfrm>
            <a:off x="195941" y="653143"/>
            <a:ext cx="11402001" cy="1107996"/>
          </a:xfrm>
          <a:prstGeom prst="rect">
            <a:avLst/>
          </a:prstGeom>
          <a:noFill/>
        </p:spPr>
        <p:txBody>
          <a:bodyPr wrap="square" rtlCol="0">
            <a:spAutoFit/>
          </a:bodyPr>
          <a:lstStyle/>
          <a:p>
            <a:r>
              <a:rPr lang="es-EC" sz="2300" b="1" dirty="0"/>
              <a:t>Diagnóstico </a:t>
            </a:r>
            <a:r>
              <a:rPr lang="es-EC" sz="2300" b="1" dirty="0" smtClean="0"/>
              <a:t>y viabilidad de </a:t>
            </a:r>
            <a:r>
              <a:rPr lang="es-EC" sz="2300" b="1" i="1" dirty="0"/>
              <a:t>A. </a:t>
            </a:r>
            <a:r>
              <a:rPr lang="es-EC" sz="2300" b="1" i="1" dirty="0" err="1"/>
              <a:t>marginale</a:t>
            </a:r>
            <a:r>
              <a:rPr lang="es-EC" sz="2300" b="1" dirty="0"/>
              <a:t> y </a:t>
            </a:r>
            <a:r>
              <a:rPr lang="es-EC" sz="2300" b="1" i="1" dirty="0" err="1"/>
              <a:t>Babesia</a:t>
            </a:r>
            <a:r>
              <a:rPr lang="es-EC" sz="2300" b="1" i="1" dirty="0"/>
              <a:t> </a:t>
            </a:r>
            <a:r>
              <a:rPr lang="es-EC" sz="2300" b="1" dirty="0" err="1" smtClean="0"/>
              <a:t>spp</a:t>
            </a:r>
            <a:r>
              <a:rPr lang="es-EC" sz="2300" b="1" i="1" dirty="0" smtClean="0"/>
              <a:t>. </a:t>
            </a:r>
            <a:r>
              <a:rPr lang="es-EC" sz="2300" b="1" dirty="0" smtClean="0"/>
              <a:t>en garrapatas </a:t>
            </a:r>
            <a:r>
              <a:rPr lang="es-EC" sz="2300" b="1" dirty="0" err="1" smtClean="0"/>
              <a:t>teleoginas</a:t>
            </a:r>
            <a:r>
              <a:rPr lang="es-EC" sz="2300" b="1" dirty="0" smtClean="0"/>
              <a:t> y larvas </a:t>
            </a:r>
            <a:r>
              <a:rPr lang="es-EC" sz="2300" b="1" i="1" dirty="0" smtClean="0"/>
              <a:t>R. </a:t>
            </a:r>
            <a:r>
              <a:rPr lang="es-EC" sz="2300" b="1" i="1" dirty="0" err="1" smtClean="0"/>
              <a:t>microplus</a:t>
            </a:r>
            <a:endParaRPr lang="es-EC" sz="2300" b="1" i="1" dirty="0" smtClean="0"/>
          </a:p>
          <a:p>
            <a:r>
              <a:rPr lang="es-EC" u="sng" dirty="0" smtClean="0"/>
              <a:t>PRUEBAS MOLECULARES</a:t>
            </a:r>
            <a:endParaRPr lang="es-EC" u="sng" dirty="0"/>
          </a:p>
        </p:txBody>
      </p:sp>
      <p:pic>
        <p:nvPicPr>
          <p:cNvPr id="18" name="17 Imagen"/>
          <p:cNvPicPr/>
          <p:nvPr/>
        </p:nvPicPr>
        <p:blipFill rotWithShape="1">
          <a:blip r:embed="rId2"/>
          <a:srcRect l="32843" t="28029" r="20323" b="8581"/>
          <a:stretch/>
        </p:blipFill>
        <p:spPr bwMode="auto">
          <a:xfrm>
            <a:off x="2656115" y="1470852"/>
            <a:ext cx="6879772" cy="4857376"/>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304800" y="4445221"/>
            <a:ext cx="2235200" cy="646331"/>
          </a:xfrm>
          <a:prstGeom prst="rect">
            <a:avLst/>
          </a:prstGeom>
          <a:noFill/>
        </p:spPr>
        <p:txBody>
          <a:bodyPr wrap="square" rtlCol="0">
            <a:spAutoFit/>
          </a:bodyPr>
          <a:lstStyle/>
          <a:p>
            <a:r>
              <a:rPr lang="es-EC" dirty="0" smtClean="0"/>
              <a:t>Kit de extracción ADN</a:t>
            </a:r>
          </a:p>
          <a:p>
            <a:endParaRPr lang="es-EC" dirty="0"/>
          </a:p>
        </p:txBody>
      </p:sp>
      <p:sp>
        <p:nvSpPr>
          <p:cNvPr id="8" name="7 CuadroTexto"/>
          <p:cNvSpPr txBox="1"/>
          <p:nvPr/>
        </p:nvSpPr>
        <p:spPr>
          <a:xfrm>
            <a:off x="9274629" y="2281088"/>
            <a:ext cx="2917371" cy="1754326"/>
          </a:xfrm>
          <a:prstGeom prst="rect">
            <a:avLst/>
          </a:prstGeom>
          <a:noFill/>
        </p:spPr>
        <p:txBody>
          <a:bodyPr wrap="square" rtlCol="0">
            <a:spAutoFit/>
          </a:bodyPr>
          <a:lstStyle/>
          <a:p>
            <a:pPr marL="285750" indent="-285750">
              <a:buFont typeface="Wingdings" panose="05000000000000000000" pitchFamily="2" charset="2"/>
              <a:buChar char="§"/>
            </a:pPr>
            <a:r>
              <a:rPr lang="es-EC" dirty="0" smtClean="0"/>
              <a:t>Kit de extracción ARN</a:t>
            </a:r>
          </a:p>
          <a:p>
            <a:pPr marL="285750" indent="-285750">
              <a:buFont typeface="Wingdings" panose="05000000000000000000" pitchFamily="2" charset="2"/>
              <a:buChar char="§"/>
            </a:pPr>
            <a:r>
              <a:rPr lang="es-EC" dirty="0" smtClean="0"/>
              <a:t>Kit RT-</a:t>
            </a:r>
            <a:r>
              <a:rPr lang="es-EC" dirty="0" err="1" smtClean="0"/>
              <a:t>qPCR</a:t>
            </a:r>
            <a:r>
              <a:rPr lang="es-EC" dirty="0" smtClean="0"/>
              <a:t> (</a:t>
            </a:r>
            <a:r>
              <a:rPr lang="es-EC" dirty="0" err="1" smtClean="0"/>
              <a:t>One-Step</a:t>
            </a:r>
            <a:r>
              <a:rPr lang="es-EC" dirty="0" smtClean="0"/>
              <a:t>)</a:t>
            </a:r>
          </a:p>
          <a:p>
            <a:pPr marL="285750" indent="-285750">
              <a:buFont typeface="Wingdings" panose="05000000000000000000" pitchFamily="2" charset="2"/>
              <a:buChar char="§"/>
            </a:pPr>
            <a:r>
              <a:rPr lang="es-EC" dirty="0"/>
              <a:t>M</a:t>
            </a:r>
            <a:r>
              <a:rPr lang="es-EC" dirty="0" smtClean="0"/>
              <a:t>étodo </a:t>
            </a:r>
            <a:r>
              <a:rPr lang="es-EC" dirty="0"/>
              <a:t>de curva </a:t>
            </a:r>
            <a:r>
              <a:rPr lang="es-EC" dirty="0" smtClean="0"/>
              <a:t>estándar </a:t>
            </a:r>
          </a:p>
          <a:p>
            <a:r>
              <a:rPr lang="es-EC" dirty="0"/>
              <a:t> </a:t>
            </a:r>
            <a:r>
              <a:rPr lang="es-EC" dirty="0" smtClean="0"/>
              <a:t>    (5 diluciones seriadas)</a:t>
            </a:r>
          </a:p>
          <a:p>
            <a:endParaRPr lang="es-EC" dirty="0" smtClean="0"/>
          </a:p>
          <a:p>
            <a:endParaRPr lang="es-EC" dirty="0"/>
          </a:p>
        </p:txBody>
      </p:sp>
    </p:spTree>
    <p:extLst>
      <p:ext uri="{BB962C8B-B14F-4D97-AF65-F5344CB8AC3E}">
        <p14:creationId xmlns:p14="http://schemas.microsoft.com/office/powerpoint/2010/main" val="1105011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948569" y="2645456"/>
            <a:ext cx="10363200" cy="1500187"/>
          </a:xfrm>
        </p:spPr>
        <p:txBody>
          <a:bodyPr/>
          <a:lstStyle/>
          <a:p>
            <a:pPr algn="ctr"/>
            <a:r>
              <a:rPr lang="es-EC" sz="8000" dirty="0" smtClean="0">
                <a:solidFill>
                  <a:schemeClr val="tx1"/>
                </a:solidFill>
                <a:cs typeface="Calibri" panose="020F0502020204030204" pitchFamily="34" charset="0"/>
              </a:rPr>
              <a:t>RESULTADOS</a:t>
            </a:r>
            <a:endParaRPr lang="es-EC" sz="8000" dirty="0">
              <a:solidFill>
                <a:schemeClr val="tx1"/>
              </a:solidFill>
              <a:cs typeface="Calibri" panose="020F0502020204030204" pitchFamily="34" charset="0"/>
            </a:endParaRPr>
          </a:p>
        </p:txBody>
      </p:sp>
    </p:spTree>
    <p:extLst>
      <p:ext uri="{BB962C8B-B14F-4D97-AF65-F5344CB8AC3E}">
        <p14:creationId xmlns:p14="http://schemas.microsoft.com/office/powerpoint/2010/main" val="3510757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92605" y="644920"/>
            <a:ext cx="11468766" cy="830997"/>
          </a:xfrm>
          <a:prstGeom prst="rect">
            <a:avLst/>
          </a:prstGeom>
        </p:spPr>
        <p:txBody>
          <a:bodyPr wrap="square">
            <a:spAutoFit/>
          </a:bodyPr>
          <a:lstStyle/>
          <a:p>
            <a:r>
              <a:rPr lang="es-EC" sz="2300" dirty="0"/>
              <a:t>Prevalencia de los </a:t>
            </a:r>
            <a:r>
              <a:rPr lang="es-EC" sz="2300" dirty="0" err="1"/>
              <a:t>Hemotrópicos</a:t>
            </a:r>
            <a:r>
              <a:rPr lang="es-EC" sz="2300" dirty="0"/>
              <a:t> </a:t>
            </a:r>
            <a:r>
              <a:rPr lang="es-EC" sz="2300" dirty="0" smtClean="0"/>
              <a:t>en 40 bovinos </a:t>
            </a:r>
            <a:r>
              <a:rPr lang="es-EC" sz="2300" dirty="0"/>
              <a:t>con garrapatas </a:t>
            </a:r>
            <a:r>
              <a:rPr lang="es-EC" sz="2300" dirty="0" err="1"/>
              <a:t>teleoginas</a:t>
            </a:r>
            <a:r>
              <a:rPr lang="es-EC" sz="2300" dirty="0"/>
              <a:t> </a:t>
            </a:r>
            <a:r>
              <a:rPr lang="es-EC" sz="2300" i="1" dirty="0" err="1"/>
              <a:t>Rhipicephalus</a:t>
            </a:r>
            <a:r>
              <a:rPr lang="es-EC" sz="2300" i="1" dirty="0"/>
              <a:t> </a:t>
            </a:r>
            <a:r>
              <a:rPr lang="es-EC" sz="2300" i="1" dirty="0" err="1"/>
              <a:t>microplus</a:t>
            </a:r>
            <a:r>
              <a:rPr lang="es-EC" sz="2300" i="1" dirty="0"/>
              <a:t> </a:t>
            </a:r>
            <a:endParaRPr lang="es-EC" sz="2300" dirty="0"/>
          </a:p>
        </p:txBody>
      </p:sp>
      <p:pic>
        <p:nvPicPr>
          <p:cNvPr id="7" name="6 Imagen"/>
          <p:cNvPicPr/>
          <p:nvPr/>
        </p:nvPicPr>
        <p:blipFill rotWithShape="1">
          <a:blip r:embed="rId2"/>
          <a:srcRect l="40055" t="41288" r="32980" b="28792"/>
          <a:stretch/>
        </p:blipFill>
        <p:spPr bwMode="auto">
          <a:xfrm>
            <a:off x="561795" y="1814471"/>
            <a:ext cx="4450330" cy="2522509"/>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3" cstate="print">
            <a:extLst>
              <a:ext uri="{28A0092B-C50C-407E-A947-70E740481C1C}">
                <a14:useLocalDpi xmlns:a14="http://schemas.microsoft.com/office/drawing/2010/main" val="0"/>
              </a:ext>
            </a:extLst>
          </a:blip>
          <a:srcRect l="39346" t="50694" r="30373" b="32424"/>
          <a:stretch/>
        </p:blipFill>
        <p:spPr bwMode="auto">
          <a:xfrm>
            <a:off x="510511" y="4582475"/>
            <a:ext cx="5344379" cy="2104928"/>
          </a:xfrm>
          <a:prstGeom prst="rect">
            <a:avLst/>
          </a:prstGeom>
          <a:ln>
            <a:noFill/>
          </a:ln>
          <a:extLst>
            <a:ext uri="{53640926-AAD7-44D8-BBD7-CCE9431645EC}">
              <a14:shadowObscured xmlns:a14="http://schemas.microsoft.com/office/drawing/2010/main"/>
            </a:ext>
          </a:extLst>
        </p:spPr>
      </p:pic>
      <p:sp>
        <p:nvSpPr>
          <p:cNvPr id="14" name="13 CuadroTexto"/>
          <p:cNvSpPr txBox="1"/>
          <p:nvPr/>
        </p:nvSpPr>
        <p:spPr>
          <a:xfrm>
            <a:off x="592605" y="1475917"/>
            <a:ext cx="3550325" cy="338554"/>
          </a:xfrm>
          <a:prstGeom prst="rect">
            <a:avLst/>
          </a:prstGeom>
          <a:noFill/>
        </p:spPr>
        <p:txBody>
          <a:bodyPr wrap="square" rtlCol="0">
            <a:spAutoFit/>
          </a:bodyPr>
          <a:lstStyle/>
          <a:p>
            <a:r>
              <a:rPr lang="es-EC" sz="1600" b="1" i="1" dirty="0" smtClean="0"/>
              <a:t>PCR/mps5 </a:t>
            </a:r>
            <a:r>
              <a:rPr lang="es-EC" sz="1600" b="1" dirty="0" smtClean="0"/>
              <a:t>de </a:t>
            </a:r>
            <a:r>
              <a:rPr lang="es-EC" sz="1600" b="1" i="1" dirty="0" err="1" smtClean="0"/>
              <a:t>Anaplasma</a:t>
            </a:r>
            <a:r>
              <a:rPr lang="es-EC" sz="1600" b="1" i="1" dirty="0" smtClean="0"/>
              <a:t> </a:t>
            </a:r>
            <a:r>
              <a:rPr lang="es-EC" sz="1600" b="1" i="1" dirty="0" err="1" smtClean="0"/>
              <a:t>marginale</a:t>
            </a:r>
            <a:r>
              <a:rPr lang="es-EC" sz="1600" b="1" i="1" dirty="0" smtClean="0"/>
              <a:t> </a:t>
            </a:r>
            <a:endParaRPr lang="es-EC" sz="1600" b="1" i="1" dirty="0"/>
          </a:p>
        </p:txBody>
      </p:sp>
      <p:sp>
        <p:nvSpPr>
          <p:cNvPr id="16" name="15 CuadroTexto"/>
          <p:cNvSpPr txBox="1"/>
          <p:nvPr/>
        </p:nvSpPr>
        <p:spPr>
          <a:xfrm>
            <a:off x="510512" y="4290088"/>
            <a:ext cx="4327032" cy="584775"/>
          </a:xfrm>
          <a:prstGeom prst="rect">
            <a:avLst/>
          </a:prstGeom>
          <a:noFill/>
        </p:spPr>
        <p:txBody>
          <a:bodyPr wrap="square" rtlCol="0">
            <a:spAutoFit/>
          </a:bodyPr>
          <a:lstStyle/>
          <a:p>
            <a:r>
              <a:rPr lang="es-EC" sz="1600" b="1" i="1" dirty="0" smtClean="0"/>
              <a:t>PCR</a:t>
            </a:r>
            <a:r>
              <a:rPr lang="es-EC" sz="1600" b="1" i="1" dirty="0"/>
              <a:t>/ </a:t>
            </a:r>
            <a:r>
              <a:rPr lang="es-EC" sz="1600" b="1" i="1" dirty="0" smtClean="0"/>
              <a:t>18Ss-rRNA </a:t>
            </a:r>
            <a:r>
              <a:rPr lang="es-EC" sz="1600" b="1" dirty="0"/>
              <a:t>de</a:t>
            </a:r>
            <a:r>
              <a:rPr lang="es-EC" sz="1600" b="1" i="1" dirty="0"/>
              <a:t> </a:t>
            </a:r>
            <a:r>
              <a:rPr lang="es-EC" sz="1600" b="1" i="1" dirty="0" err="1"/>
              <a:t>Babesia</a:t>
            </a:r>
            <a:r>
              <a:rPr lang="es-EC" sz="1600" b="1" i="1" dirty="0"/>
              <a:t> </a:t>
            </a:r>
            <a:r>
              <a:rPr lang="es-EC" sz="1600" b="1" dirty="0" err="1"/>
              <a:t>spp</a:t>
            </a:r>
            <a:r>
              <a:rPr lang="es-EC" sz="1600" b="1" dirty="0"/>
              <a:t>.</a:t>
            </a:r>
          </a:p>
          <a:p>
            <a:endParaRPr lang="es-EC" sz="1600" b="1" i="1" dirty="0"/>
          </a:p>
        </p:txBody>
      </p:sp>
      <p:graphicFrame>
        <p:nvGraphicFramePr>
          <p:cNvPr id="15" name="2 Gráfico"/>
          <p:cNvGraphicFramePr>
            <a:graphicFrameLocks/>
          </p:cNvGraphicFramePr>
          <p:nvPr>
            <p:extLst>
              <p:ext uri="{D42A27DB-BD31-4B8C-83A1-F6EECF244321}">
                <p14:modId xmlns:p14="http://schemas.microsoft.com/office/powerpoint/2010/main" val="1780050184"/>
              </p:ext>
            </p:extLst>
          </p:nvPr>
        </p:nvGraphicFramePr>
        <p:xfrm>
          <a:off x="6496335" y="1842736"/>
          <a:ext cx="5227092" cy="3312453"/>
        </p:xfrm>
        <a:graphic>
          <a:graphicData uri="http://schemas.openxmlformats.org/drawingml/2006/chart">
            <c:chart xmlns:c="http://schemas.openxmlformats.org/drawingml/2006/chart" xmlns:r="http://schemas.openxmlformats.org/officeDocument/2006/relationships" r:id="rId4"/>
          </a:graphicData>
        </a:graphic>
      </p:graphicFrame>
      <p:sp>
        <p:nvSpPr>
          <p:cNvPr id="11" name="1 Título"/>
          <p:cNvSpPr>
            <a:spLocks noGrp="1"/>
          </p:cNvSpPr>
          <p:nvPr>
            <p:ph type="title"/>
          </p:nvPr>
        </p:nvSpPr>
        <p:spPr>
          <a:xfrm>
            <a:off x="5718627" y="-14514"/>
            <a:ext cx="6212115" cy="1143000"/>
          </a:xfrm>
        </p:spPr>
        <p:txBody>
          <a:bodyPr/>
          <a:lstStyle/>
          <a:p>
            <a:pPr algn="r"/>
            <a:r>
              <a:rPr lang="es-EC" sz="3200" b="0" i="0" dirty="0" smtClean="0">
                <a:solidFill>
                  <a:schemeClr val="tx1"/>
                </a:solidFill>
                <a:latin typeface="+mn-lt"/>
                <a:cs typeface="Arial" panose="020B0604020202020204" pitchFamily="34" charset="0"/>
              </a:rPr>
              <a:t>RESULTADOS</a:t>
            </a:r>
            <a:endParaRPr lang="es-EC" sz="3200" b="0" i="0" dirty="0">
              <a:solidFill>
                <a:schemeClr val="tx1"/>
              </a:solidFill>
              <a:latin typeface="+mn-lt"/>
              <a:cs typeface="Arial" panose="020B0604020202020204" pitchFamily="34" charset="0"/>
            </a:endParaRPr>
          </a:p>
        </p:txBody>
      </p:sp>
      <p:sp>
        <p:nvSpPr>
          <p:cNvPr id="9"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14</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3496604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948569" y="2645456"/>
            <a:ext cx="10363200" cy="1500187"/>
          </a:xfrm>
        </p:spPr>
        <p:txBody>
          <a:bodyPr/>
          <a:lstStyle/>
          <a:p>
            <a:pPr algn="ctr"/>
            <a:r>
              <a:rPr lang="es-EC" sz="8000" dirty="0" smtClean="0">
                <a:solidFill>
                  <a:schemeClr val="tx1"/>
                </a:solidFill>
                <a:cs typeface="Calibri" panose="020F0502020204030204" pitchFamily="34" charset="0"/>
              </a:rPr>
              <a:t>INTRODUCCIÓN</a:t>
            </a:r>
            <a:endParaRPr lang="es-EC" sz="8000" dirty="0">
              <a:solidFill>
                <a:schemeClr val="tx1"/>
              </a:solidFill>
              <a:cs typeface="Calibri" panose="020F0502020204030204" pitchFamily="34" charset="0"/>
            </a:endParaRPr>
          </a:p>
        </p:txBody>
      </p:sp>
    </p:spTree>
    <p:extLst>
      <p:ext uri="{BB962C8B-B14F-4D97-AF65-F5344CB8AC3E}">
        <p14:creationId xmlns:p14="http://schemas.microsoft.com/office/powerpoint/2010/main" val="416175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35954" y="624663"/>
            <a:ext cx="11506103" cy="446276"/>
          </a:xfrm>
          <a:prstGeom prst="rect">
            <a:avLst/>
          </a:prstGeom>
        </p:spPr>
        <p:txBody>
          <a:bodyPr wrap="square">
            <a:spAutoFit/>
          </a:bodyPr>
          <a:lstStyle/>
          <a:p>
            <a:r>
              <a:rPr lang="es-EC" sz="2300" dirty="0"/>
              <a:t>Prevalencia de los </a:t>
            </a:r>
            <a:r>
              <a:rPr lang="es-EC" sz="2300" dirty="0" err="1"/>
              <a:t>Hemotrópicos</a:t>
            </a:r>
            <a:r>
              <a:rPr lang="es-EC" sz="2300" dirty="0"/>
              <a:t> en bovinos con garrapatas </a:t>
            </a:r>
            <a:r>
              <a:rPr lang="es-EC" sz="2300" dirty="0" err="1"/>
              <a:t>teleoginas</a:t>
            </a:r>
            <a:r>
              <a:rPr lang="es-EC" sz="2300" dirty="0"/>
              <a:t> </a:t>
            </a:r>
            <a:r>
              <a:rPr lang="es-EC" sz="2300" i="1" dirty="0" err="1"/>
              <a:t>Rhipicephalus</a:t>
            </a:r>
            <a:r>
              <a:rPr lang="es-EC" sz="2300" i="1" dirty="0"/>
              <a:t> </a:t>
            </a:r>
            <a:r>
              <a:rPr lang="es-EC" sz="2300" i="1" dirty="0" err="1"/>
              <a:t>microplus</a:t>
            </a:r>
            <a:r>
              <a:rPr lang="es-EC" sz="2300" i="1" dirty="0"/>
              <a:t> </a:t>
            </a:r>
            <a:endParaRPr lang="es-EC" sz="2300" dirty="0"/>
          </a:p>
        </p:txBody>
      </p:sp>
      <p:pic>
        <p:nvPicPr>
          <p:cNvPr id="11" name="10 Imagen"/>
          <p:cNvPicPr/>
          <p:nvPr/>
        </p:nvPicPr>
        <p:blipFill rotWithShape="1">
          <a:blip r:embed="rId2"/>
          <a:srcRect l="40565" t="48309" r="35978" b="25655"/>
          <a:stretch/>
        </p:blipFill>
        <p:spPr bwMode="auto">
          <a:xfrm>
            <a:off x="366583" y="2081782"/>
            <a:ext cx="6016998" cy="3418266"/>
          </a:xfrm>
          <a:prstGeom prst="rect">
            <a:avLst/>
          </a:prstGeom>
          <a:ln>
            <a:noFill/>
          </a:ln>
          <a:extLst>
            <a:ext uri="{53640926-AAD7-44D8-BBD7-CCE9431645EC}">
              <a14:shadowObscured xmlns:a14="http://schemas.microsoft.com/office/drawing/2010/main"/>
            </a:ext>
          </a:extLst>
        </p:spPr>
      </p:pic>
      <p:sp>
        <p:nvSpPr>
          <p:cNvPr id="17" name="16 CuadroTexto"/>
          <p:cNvSpPr txBox="1"/>
          <p:nvPr/>
        </p:nvSpPr>
        <p:spPr>
          <a:xfrm>
            <a:off x="377929" y="1595103"/>
            <a:ext cx="6693933" cy="584775"/>
          </a:xfrm>
          <a:prstGeom prst="rect">
            <a:avLst/>
          </a:prstGeom>
          <a:noFill/>
        </p:spPr>
        <p:txBody>
          <a:bodyPr wrap="square" rtlCol="0">
            <a:spAutoFit/>
          </a:bodyPr>
          <a:lstStyle/>
          <a:p>
            <a:r>
              <a:rPr lang="es-EC" sz="1600" b="1" dirty="0" smtClean="0"/>
              <a:t>PCR/ </a:t>
            </a:r>
            <a:r>
              <a:rPr lang="es-EC" sz="1600" b="1" dirty="0"/>
              <a:t>Gen </a:t>
            </a:r>
            <a:r>
              <a:rPr lang="es-EC" sz="1600" b="1" i="1" dirty="0"/>
              <a:t>rap-1</a:t>
            </a:r>
            <a:r>
              <a:rPr lang="es-EC" sz="1600" b="1" dirty="0"/>
              <a:t> </a:t>
            </a:r>
            <a:r>
              <a:rPr lang="es-EC" sz="1600" b="1" dirty="0" smtClean="0"/>
              <a:t>Y </a:t>
            </a:r>
            <a:r>
              <a:rPr lang="es-EC" sz="1600" b="1" i="1" dirty="0" err="1" smtClean="0"/>
              <a:t>spei-avai</a:t>
            </a:r>
            <a:r>
              <a:rPr lang="es-EC" sz="1600" b="1" i="1" dirty="0" smtClean="0"/>
              <a:t>  de </a:t>
            </a:r>
            <a:r>
              <a:rPr lang="es-EC" sz="1600" b="1" i="1" dirty="0" err="1"/>
              <a:t>Babesia</a:t>
            </a:r>
            <a:r>
              <a:rPr lang="es-EC" sz="1600" b="1" i="1" dirty="0"/>
              <a:t> </a:t>
            </a:r>
            <a:r>
              <a:rPr lang="es-EC" sz="1600" b="1" i="1" dirty="0" err="1"/>
              <a:t>bovis</a:t>
            </a:r>
            <a:r>
              <a:rPr lang="es-EC" sz="1600" b="1" i="1" dirty="0"/>
              <a:t> </a:t>
            </a:r>
            <a:r>
              <a:rPr lang="es-EC" sz="1600" b="1" dirty="0"/>
              <a:t>y</a:t>
            </a:r>
            <a:r>
              <a:rPr lang="es-EC" sz="1600" b="1" i="1" dirty="0"/>
              <a:t> </a:t>
            </a:r>
            <a:r>
              <a:rPr lang="es-EC" sz="1600" b="1" i="1" dirty="0" err="1"/>
              <a:t>Babesia</a:t>
            </a:r>
            <a:r>
              <a:rPr lang="es-EC" sz="1600" b="1" i="1" dirty="0"/>
              <a:t> </a:t>
            </a:r>
            <a:r>
              <a:rPr lang="es-EC" sz="1600" b="1" i="1" dirty="0" err="1"/>
              <a:t>bigemina</a:t>
            </a:r>
            <a:endParaRPr lang="es-EC" sz="1600" b="1" i="1" dirty="0"/>
          </a:p>
          <a:p>
            <a:endParaRPr lang="es-EC" sz="1600" b="1" i="1" dirty="0"/>
          </a:p>
        </p:txBody>
      </p:sp>
      <p:graphicFrame>
        <p:nvGraphicFramePr>
          <p:cNvPr id="13" name="1 Gráfico"/>
          <p:cNvGraphicFramePr>
            <a:graphicFrameLocks/>
          </p:cNvGraphicFramePr>
          <p:nvPr>
            <p:extLst>
              <p:ext uri="{D42A27DB-BD31-4B8C-83A1-F6EECF244321}">
                <p14:modId xmlns:p14="http://schemas.microsoft.com/office/powerpoint/2010/main" val="2601293515"/>
              </p:ext>
            </p:extLst>
          </p:nvPr>
        </p:nvGraphicFramePr>
        <p:xfrm>
          <a:off x="7071862" y="241931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1 Título"/>
          <p:cNvSpPr>
            <a:spLocks noGrp="1"/>
          </p:cNvSpPr>
          <p:nvPr>
            <p:ph type="title"/>
          </p:nvPr>
        </p:nvSpPr>
        <p:spPr>
          <a:xfrm>
            <a:off x="5718627" y="-14514"/>
            <a:ext cx="6212115" cy="1143000"/>
          </a:xfrm>
        </p:spPr>
        <p:txBody>
          <a:bodyPr/>
          <a:lstStyle/>
          <a:p>
            <a:pPr algn="r"/>
            <a:r>
              <a:rPr lang="es-EC" sz="3200" b="0" i="0" dirty="0" smtClean="0">
                <a:solidFill>
                  <a:schemeClr val="tx1"/>
                </a:solidFill>
                <a:latin typeface="+mn-lt"/>
                <a:cs typeface="Arial" panose="020B0604020202020204" pitchFamily="34" charset="0"/>
              </a:rPr>
              <a:t>RESULTADOS</a:t>
            </a:r>
            <a:endParaRPr lang="es-EC" sz="3200" b="0" i="0" dirty="0">
              <a:solidFill>
                <a:schemeClr val="tx1"/>
              </a:solidFill>
              <a:latin typeface="+mn-lt"/>
              <a:cs typeface="Arial" panose="020B0604020202020204" pitchFamily="34" charset="0"/>
            </a:endParaRPr>
          </a:p>
        </p:txBody>
      </p:sp>
      <p:sp>
        <p:nvSpPr>
          <p:cNvPr id="7"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15</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256233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 xmlns:a16="http://schemas.microsoft.com/office/drawing/2014/main" id="{5AA9BB78-1E18-41D0-A9E0-814E64C859F7}"/>
              </a:ext>
            </a:extLst>
          </p:cNvPr>
          <p:cNvSpPr/>
          <p:nvPr/>
        </p:nvSpPr>
        <p:spPr>
          <a:xfrm>
            <a:off x="8651263" y="1842417"/>
            <a:ext cx="2237233" cy="1114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Rectángulo"/>
          <p:cNvSpPr/>
          <p:nvPr/>
        </p:nvSpPr>
        <p:spPr>
          <a:xfrm>
            <a:off x="292977" y="773643"/>
            <a:ext cx="11768394" cy="800219"/>
          </a:xfrm>
          <a:prstGeom prst="rect">
            <a:avLst/>
          </a:prstGeom>
        </p:spPr>
        <p:txBody>
          <a:bodyPr wrap="square">
            <a:spAutoFit/>
          </a:bodyPr>
          <a:lstStyle/>
          <a:p>
            <a:r>
              <a:rPr lang="es-EC" sz="2300" dirty="0"/>
              <a:t>Prevalencia de los </a:t>
            </a:r>
            <a:r>
              <a:rPr lang="es-EC" sz="2300" dirty="0" err="1"/>
              <a:t>Hemotrópicos</a:t>
            </a:r>
            <a:r>
              <a:rPr lang="es-EC" sz="2300" dirty="0"/>
              <a:t> en bovinos con garrapatas </a:t>
            </a:r>
            <a:r>
              <a:rPr lang="es-EC" sz="2300" dirty="0" err="1"/>
              <a:t>teleoginas</a:t>
            </a:r>
            <a:r>
              <a:rPr lang="es-EC" sz="2300" dirty="0"/>
              <a:t> </a:t>
            </a:r>
            <a:r>
              <a:rPr lang="es-EC" sz="2300" i="1" dirty="0" err="1"/>
              <a:t>Rhipicephalus</a:t>
            </a:r>
            <a:r>
              <a:rPr lang="es-EC" sz="2300" i="1" dirty="0"/>
              <a:t> </a:t>
            </a:r>
            <a:r>
              <a:rPr lang="es-EC" sz="2300" i="1" dirty="0" err="1"/>
              <a:t>microplus</a:t>
            </a:r>
            <a:r>
              <a:rPr lang="es-EC" sz="2300" i="1" dirty="0"/>
              <a:t> </a:t>
            </a:r>
            <a:r>
              <a:rPr lang="es-EC" sz="2300" dirty="0"/>
              <a:t>y sus larvas</a:t>
            </a:r>
            <a:r>
              <a:rPr lang="es-EC" sz="2300" i="1" dirty="0"/>
              <a:t> </a:t>
            </a:r>
            <a:endParaRPr lang="es-EC" sz="2300" dirty="0"/>
          </a:p>
        </p:txBody>
      </p:sp>
      <p:pic>
        <p:nvPicPr>
          <p:cNvPr id="24" name="23 Imagen" descr="C:\Users\User\Downloads\Untitled (6).png"/>
          <p:cNvPicPr/>
          <p:nvPr/>
        </p:nvPicPr>
        <p:blipFill rotWithShape="1">
          <a:blip r:embed="rId2">
            <a:extLst>
              <a:ext uri="{28A0092B-C50C-407E-A947-70E740481C1C}">
                <a14:useLocalDpi xmlns:a14="http://schemas.microsoft.com/office/drawing/2010/main" val="0"/>
              </a:ext>
            </a:extLst>
          </a:blip>
          <a:srcRect l="6349" t="8062" r="64021" b="62207"/>
          <a:stretch/>
        </p:blipFill>
        <p:spPr bwMode="auto">
          <a:xfrm>
            <a:off x="1855629" y="1842417"/>
            <a:ext cx="1862596" cy="1224489"/>
          </a:xfrm>
          <a:prstGeom prst="rect">
            <a:avLst/>
          </a:prstGeom>
          <a:noFill/>
          <a:ln>
            <a:noFill/>
          </a:ln>
          <a:extLst>
            <a:ext uri="{53640926-AAD7-44D8-BBD7-CCE9431645EC}">
              <a14:shadowObscured xmlns:a14="http://schemas.microsoft.com/office/drawing/2010/main"/>
            </a:ext>
          </a:extLst>
        </p:spPr>
      </p:pic>
      <p:pic>
        <p:nvPicPr>
          <p:cNvPr id="25" name="24 Imagen" descr="C:\Users\User\Downloads\Untitled (6).png"/>
          <p:cNvPicPr/>
          <p:nvPr/>
        </p:nvPicPr>
        <p:blipFill rotWithShape="1">
          <a:blip r:embed="rId2">
            <a:extLst>
              <a:ext uri="{28A0092B-C50C-407E-A947-70E740481C1C}">
                <a14:useLocalDpi xmlns:a14="http://schemas.microsoft.com/office/drawing/2010/main" val="0"/>
              </a:ext>
            </a:extLst>
          </a:blip>
          <a:srcRect l="41270" t="27464" r="38977" b="28949"/>
          <a:stretch/>
        </p:blipFill>
        <p:spPr bwMode="auto">
          <a:xfrm rot="16200000">
            <a:off x="5906900" y="1796934"/>
            <a:ext cx="958970" cy="1310906"/>
          </a:xfrm>
          <a:prstGeom prst="rect">
            <a:avLst/>
          </a:prstGeom>
          <a:noFill/>
          <a:ln>
            <a:noFill/>
          </a:ln>
          <a:extLst>
            <a:ext uri="{53640926-AAD7-44D8-BBD7-CCE9431645EC}">
              <a14:shadowObscured xmlns:a14="http://schemas.microsoft.com/office/drawing/2010/main"/>
            </a:ext>
          </a:extLst>
        </p:spPr>
      </p:pic>
      <p:grpSp>
        <p:nvGrpSpPr>
          <p:cNvPr id="2" name="Grupo 1">
            <a:extLst>
              <a:ext uri="{FF2B5EF4-FFF2-40B4-BE49-F238E27FC236}">
                <a16:creationId xmlns="" xmlns:a16="http://schemas.microsoft.com/office/drawing/2014/main" id="{16D6BF43-F7EF-4506-B0E1-7955BBBFC8FA}"/>
              </a:ext>
            </a:extLst>
          </p:cNvPr>
          <p:cNvGrpSpPr/>
          <p:nvPr/>
        </p:nvGrpSpPr>
        <p:grpSpPr>
          <a:xfrm>
            <a:off x="8487930" y="1972903"/>
            <a:ext cx="2134759" cy="1049059"/>
            <a:chOff x="6859083" y="1917712"/>
            <a:chExt cx="2134759" cy="1049059"/>
          </a:xfrm>
          <a:solidFill>
            <a:schemeClr val="bg1"/>
          </a:solidFill>
        </p:grpSpPr>
        <p:pic>
          <p:nvPicPr>
            <p:cNvPr id="43" name="42 Imagen" descr="C:\Users\User\Downloads\Untitled (6).pn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a:off x="6858092" y="2051195"/>
              <a:ext cx="344366" cy="342383"/>
            </a:xfrm>
            <a:prstGeom prst="rect">
              <a:avLst/>
            </a:prstGeom>
            <a:grpFill/>
            <a:ln>
              <a:noFill/>
            </a:ln>
            <a:extLst>
              <a:ext uri="{53640926-AAD7-44D8-BBD7-CCE9431645EC}">
                <a14:shadowObscured xmlns:a14="http://schemas.microsoft.com/office/drawing/2010/main"/>
              </a:ext>
            </a:extLst>
          </p:spPr>
        </p:pic>
        <p:pic>
          <p:nvPicPr>
            <p:cNvPr id="45" name="44 Imagen" descr="C:\Users\User\Downloads\Untitled (6).pn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a:off x="7953114" y="1947603"/>
              <a:ext cx="344366" cy="342383"/>
            </a:xfrm>
            <a:prstGeom prst="rect">
              <a:avLst/>
            </a:prstGeom>
            <a:grpFill/>
            <a:ln>
              <a:noFill/>
            </a:ln>
            <a:extLst>
              <a:ext uri="{53640926-AAD7-44D8-BBD7-CCE9431645EC}">
                <a14:shadowObscured xmlns:a14="http://schemas.microsoft.com/office/drawing/2010/main"/>
              </a:ext>
            </a:extLst>
          </p:spPr>
        </p:pic>
        <p:pic>
          <p:nvPicPr>
            <p:cNvPr id="47" name="46 Imagen" descr="C:\Users\User\Downloads\Untitled (6).png"/>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flipV="1">
              <a:off x="7457558" y="1968606"/>
              <a:ext cx="369330" cy="267541"/>
            </a:xfrm>
            <a:prstGeom prst="rect">
              <a:avLst/>
            </a:prstGeom>
            <a:grpFill/>
            <a:ln>
              <a:noFill/>
            </a:ln>
            <a:extLst>
              <a:ext uri="{53640926-AAD7-44D8-BBD7-CCE9431645EC}">
                <a14:shadowObscured xmlns:a14="http://schemas.microsoft.com/office/drawing/2010/main"/>
              </a:ext>
            </a:extLst>
          </p:spPr>
        </p:pic>
        <p:grpSp>
          <p:nvGrpSpPr>
            <p:cNvPr id="6" name="5 Grupo"/>
            <p:cNvGrpSpPr/>
            <p:nvPr/>
          </p:nvGrpSpPr>
          <p:grpSpPr>
            <a:xfrm>
              <a:off x="6943774" y="2015756"/>
              <a:ext cx="2050068" cy="951015"/>
              <a:chOff x="9103873" y="5493802"/>
              <a:chExt cx="2050068" cy="951015"/>
            </a:xfrm>
            <a:grpFill/>
          </p:grpSpPr>
          <p:pic>
            <p:nvPicPr>
              <p:cNvPr id="26" name="25 Imagen" descr="C:\Users\User\Downloads\Untitled (6).png"/>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261103" y="5651155"/>
                <a:ext cx="348847" cy="378634"/>
              </a:xfrm>
              <a:prstGeom prst="rect">
                <a:avLst/>
              </a:prstGeom>
              <a:grpFill/>
              <a:ln>
                <a:noFill/>
              </a:ln>
              <a:extLst>
                <a:ext uri="{53640926-AAD7-44D8-BBD7-CCE9431645EC}">
                  <a14:shadowObscured xmlns:a14="http://schemas.microsoft.com/office/drawing/2010/main"/>
                </a:ext>
              </a:extLst>
            </p:spPr>
          </p:pic>
          <p:pic>
            <p:nvPicPr>
              <p:cNvPr id="29" name="28 Imagen" descr="C:\Users\User\Downloads\Untitled (6).png"/>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749816" y="5663823"/>
                <a:ext cx="441218" cy="425195"/>
              </a:xfrm>
              <a:prstGeom prst="rect">
                <a:avLst/>
              </a:prstGeom>
              <a:grpFill/>
              <a:ln>
                <a:noFill/>
              </a:ln>
              <a:extLst>
                <a:ext uri="{53640926-AAD7-44D8-BBD7-CCE9431645EC}">
                  <a14:shadowObscured xmlns:a14="http://schemas.microsoft.com/office/drawing/2010/main"/>
                </a:ext>
              </a:extLst>
            </p:spPr>
          </p:pic>
          <p:pic>
            <p:nvPicPr>
              <p:cNvPr id="30" name="29 Imagen" descr="C:\Users\User\Downloads\Untitled (6).png"/>
              <p:cNvPicPr/>
              <p:nvPr/>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093621" y="5991798"/>
                <a:ext cx="442767" cy="422264"/>
              </a:xfrm>
              <a:prstGeom prst="rect">
                <a:avLst/>
              </a:prstGeom>
              <a:grpFill/>
              <a:ln>
                <a:noFill/>
              </a:ln>
              <a:extLst>
                <a:ext uri="{53640926-AAD7-44D8-BBD7-CCE9431645EC}">
                  <a14:shadowObscured xmlns:a14="http://schemas.microsoft.com/office/drawing/2010/main"/>
                </a:ext>
              </a:extLst>
            </p:spPr>
          </p:pic>
          <p:pic>
            <p:nvPicPr>
              <p:cNvPr id="31" name="30 Imagen" descr="C:\Users\User\Downloads\Untitled (6).png"/>
              <p:cNvPicPr/>
              <p:nvPr/>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488627" y="6019616"/>
                <a:ext cx="403085" cy="366628"/>
              </a:xfrm>
              <a:prstGeom prst="rect">
                <a:avLst/>
              </a:prstGeom>
              <a:grpFill/>
              <a:ln>
                <a:noFill/>
              </a:ln>
              <a:extLst>
                <a:ext uri="{53640926-AAD7-44D8-BBD7-CCE9431645EC}">
                  <a14:shadowObscured xmlns:a14="http://schemas.microsoft.com/office/drawing/2010/main"/>
                </a:ext>
              </a:extLst>
            </p:spPr>
          </p:pic>
          <p:pic>
            <p:nvPicPr>
              <p:cNvPr id="32" name="31 Imagen" descr="C:\Users\User\Downloads\Untitled (6).png"/>
              <p:cNvPicPr/>
              <p:nvPr/>
            </p:nvPicPr>
            <p:blipFill rotWithShape="1">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286043" y="6129241"/>
                <a:ext cx="337550" cy="293602"/>
              </a:xfrm>
              <a:prstGeom prst="rect">
                <a:avLst/>
              </a:prstGeom>
              <a:grpFill/>
              <a:ln>
                <a:noFill/>
              </a:ln>
              <a:extLst>
                <a:ext uri="{53640926-AAD7-44D8-BBD7-CCE9431645EC}">
                  <a14:shadowObscured xmlns:a14="http://schemas.microsoft.com/office/drawing/2010/main"/>
                </a:ext>
              </a:extLst>
            </p:spPr>
          </p:pic>
          <p:pic>
            <p:nvPicPr>
              <p:cNvPr id="34" name="33 Imagen" descr="C:\Users\User\Downloads\Untitled (6).pn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172787" y="5753654"/>
                <a:ext cx="344366" cy="342383"/>
              </a:xfrm>
              <a:prstGeom prst="rect">
                <a:avLst/>
              </a:prstGeom>
              <a:grpFill/>
              <a:ln>
                <a:noFill/>
              </a:ln>
              <a:extLst>
                <a:ext uri="{53640926-AAD7-44D8-BBD7-CCE9431645EC}">
                  <a14:shadowObscured xmlns:a14="http://schemas.microsoft.com/office/drawing/2010/main"/>
                </a:ext>
              </a:extLst>
            </p:spPr>
          </p:pic>
          <p:pic>
            <p:nvPicPr>
              <p:cNvPr id="35" name="34 Imagen" descr="C:\Users\User\Downloads\Untitled (6).png"/>
              <p:cNvPicPr/>
              <p:nvPr/>
            </p:nvPicPr>
            <p:blipFill rotWithShape="1">
              <a:blip r:embed="rId17">
                <a:extLst>
                  <a:ext uri="{BEBA8EAE-BF5A-486C-A8C5-ECC9F3942E4B}">
                    <a14:imgProps xmlns:a14="http://schemas.microsoft.com/office/drawing/2010/main">
                      <a14:imgLayer r:embed="rId18">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879097" y="5997458"/>
                <a:ext cx="429922" cy="464794"/>
              </a:xfrm>
              <a:prstGeom prst="rect">
                <a:avLst/>
              </a:prstGeom>
              <a:grpFill/>
              <a:ln>
                <a:noFill/>
              </a:ln>
              <a:extLst>
                <a:ext uri="{53640926-AAD7-44D8-BBD7-CCE9431645EC}">
                  <a14:shadowObscured xmlns:a14="http://schemas.microsoft.com/office/drawing/2010/main"/>
                </a:ext>
              </a:extLst>
            </p:spPr>
          </p:pic>
          <p:pic>
            <p:nvPicPr>
              <p:cNvPr id="39" name="38 Imagen" descr="C:\Users\User\Downloads\Untitled (6).pn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567070" y="6002379"/>
                <a:ext cx="344366" cy="342383"/>
              </a:xfrm>
              <a:prstGeom prst="rect">
                <a:avLst/>
              </a:prstGeom>
              <a:grpFill/>
              <a:ln>
                <a:noFill/>
              </a:ln>
              <a:extLst>
                <a:ext uri="{53640926-AAD7-44D8-BBD7-CCE9431645EC}">
                  <a14:shadowObscured xmlns:a14="http://schemas.microsoft.com/office/drawing/2010/main"/>
                </a:ext>
              </a:extLst>
            </p:spPr>
          </p:pic>
          <p:pic>
            <p:nvPicPr>
              <p:cNvPr id="40" name="39 Imagen" descr="C:\Users\User\Downloads\Untitled (6).pn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496378" y="5671522"/>
                <a:ext cx="344366" cy="342383"/>
              </a:xfrm>
              <a:prstGeom prst="rect">
                <a:avLst/>
              </a:prstGeom>
              <a:grpFill/>
              <a:ln>
                <a:noFill/>
              </a:ln>
              <a:extLst>
                <a:ext uri="{53640926-AAD7-44D8-BBD7-CCE9431645EC}">
                  <a14:shadowObscured xmlns:a14="http://schemas.microsoft.com/office/drawing/2010/main"/>
                </a:ext>
              </a:extLst>
            </p:spPr>
          </p:pic>
          <p:pic>
            <p:nvPicPr>
              <p:cNvPr id="42" name="41 Imagen" descr="C:\Users\User\Downloads\Untitled (6).pn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810567" y="6058664"/>
                <a:ext cx="344366" cy="342383"/>
              </a:xfrm>
              <a:prstGeom prst="rect">
                <a:avLst/>
              </a:prstGeom>
              <a:grpFill/>
              <a:ln>
                <a:noFill/>
              </a:ln>
              <a:extLst>
                <a:ext uri="{53640926-AAD7-44D8-BBD7-CCE9431645EC}">
                  <a14:shadowObscured xmlns:a14="http://schemas.microsoft.com/office/drawing/2010/main"/>
                </a:ext>
              </a:extLst>
            </p:spPr>
          </p:pic>
          <p:pic>
            <p:nvPicPr>
              <p:cNvPr id="46" name="45 Imagen" descr="C:\Users\User\Downloads\Untitled (6).png"/>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793365" y="5705229"/>
                <a:ext cx="344366" cy="342383"/>
              </a:xfrm>
              <a:prstGeom prst="rect">
                <a:avLst/>
              </a:prstGeom>
              <a:grpFill/>
              <a:ln>
                <a:noFill/>
              </a:ln>
              <a:extLst>
                <a:ext uri="{53640926-AAD7-44D8-BBD7-CCE9431645EC}">
                  <a14:shadowObscured xmlns:a14="http://schemas.microsoft.com/office/drawing/2010/main"/>
                </a:ext>
              </a:extLst>
            </p:spPr>
          </p:pic>
          <p:pic>
            <p:nvPicPr>
              <p:cNvPr id="50" name="49 Imagen" descr="C:\Users\User\Downloads\Untitled (6).png"/>
              <p:cNvPicPr/>
              <p:nvPr/>
            </p:nvPicPr>
            <p:blipFill rotWithShape="1">
              <a:blip r:embed="rId19" cstate="print">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505420" y="5514182"/>
                <a:ext cx="312349" cy="271590"/>
              </a:xfrm>
              <a:prstGeom prst="rect">
                <a:avLst/>
              </a:prstGeom>
              <a:grpFill/>
              <a:ln>
                <a:noFill/>
              </a:ln>
              <a:extLst>
                <a:ext uri="{53640926-AAD7-44D8-BBD7-CCE9431645EC}">
                  <a14:shadowObscured xmlns:a14="http://schemas.microsoft.com/office/drawing/2010/main"/>
                </a:ext>
              </a:extLst>
            </p:spPr>
          </p:pic>
        </p:grpSp>
      </p:grpSp>
      <p:sp>
        <p:nvSpPr>
          <p:cNvPr id="3" name="CuadroTexto 2">
            <a:extLst>
              <a:ext uri="{FF2B5EF4-FFF2-40B4-BE49-F238E27FC236}">
                <a16:creationId xmlns="" xmlns:a16="http://schemas.microsoft.com/office/drawing/2014/main" id="{CDDC7BBE-B95A-4AE8-8890-04A2C54EB315}"/>
              </a:ext>
            </a:extLst>
          </p:cNvPr>
          <p:cNvSpPr txBox="1"/>
          <p:nvPr/>
        </p:nvSpPr>
        <p:spPr>
          <a:xfrm>
            <a:off x="2458004" y="2956445"/>
            <a:ext cx="7995715" cy="369332"/>
          </a:xfrm>
          <a:prstGeom prst="rect">
            <a:avLst/>
          </a:prstGeom>
          <a:noFill/>
        </p:spPr>
        <p:txBody>
          <a:bodyPr wrap="none" rtlCol="0">
            <a:spAutoFit/>
          </a:bodyPr>
          <a:lstStyle/>
          <a:p>
            <a:r>
              <a:rPr lang="es-EC" b="1" dirty="0"/>
              <a:t>BOVINOS                                                 GARRAPATAS                                          LARVAS</a:t>
            </a:r>
            <a:endParaRPr lang="en-US" b="1" dirty="0"/>
          </a:p>
        </p:txBody>
      </p:sp>
      <p:graphicFrame>
        <p:nvGraphicFramePr>
          <p:cNvPr id="10" name="Tabla 10">
            <a:extLst>
              <a:ext uri="{FF2B5EF4-FFF2-40B4-BE49-F238E27FC236}">
                <a16:creationId xmlns="" xmlns:a16="http://schemas.microsoft.com/office/drawing/2014/main" id="{CD9CD690-C586-45AA-BB89-FFD5CA971840}"/>
              </a:ext>
            </a:extLst>
          </p:cNvPr>
          <p:cNvGraphicFramePr>
            <a:graphicFrameLocks noGrp="1"/>
          </p:cNvGraphicFramePr>
          <p:nvPr>
            <p:extLst>
              <p:ext uri="{D42A27DB-BD31-4B8C-83A1-F6EECF244321}">
                <p14:modId xmlns:p14="http://schemas.microsoft.com/office/powerpoint/2010/main" val="661716406"/>
              </p:ext>
            </p:extLst>
          </p:nvPr>
        </p:nvGraphicFramePr>
        <p:xfrm>
          <a:off x="159797" y="3315084"/>
          <a:ext cx="10728700" cy="1483360"/>
        </p:xfrm>
        <a:graphic>
          <a:graphicData uri="http://schemas.openxmlformats.org/drawingml/2006/table">
            <a:tbl>
              <a:tblPr firstRow="1" bandRow="1">
                <a:tableStyleId>{5C22544A-7EE6-4342-B048-85BDC9FD1C3A}</a:tableStyleId>
              </a:tblPr>
              <a:tblGrid>
                <a:gridCol w="1997477">
                  <a:extLst>
                    <a:ext uri="{9D8B030D-6E8A-4147-A177-3AD203B41FA5}">
                      <a16:colId xmlns="" xmlns:a16="http://schemas.microsoft.com/office/drawing/2014/main" val="838343357"/>
                    </a:ext>
                  </a:extLst>
                </a:gridCol>
                <a:gridCol w="2547891">
                  <a:extLst>
                    <a:ext uri="{9D8B030D-6E8A-4147-A177-3AD203B41FA5}">
                      <a16:colId xmlns="" xmlns:a16="http://schemas.microsoft.com/office/drawing/2014/main" val="961627261"/>
                    </a:ext>
                  </a:extLst>
                </a:gridCol>
                <a:gridCol w="3501157">
                  <a:extLst>
                    <a:ext uri="{9D8B030D-6E8A-4147-A177-3AD203B41FA5}">
                      <a16:colId xmlns="" xmlns:a16="http://schemas.microsoft.com/office/drawing/2014/main" val="1181565196"/>
                    </a:ext>
                  </a:extLst>
                </a:gridCol>
                <a:gridCol w="2682175">
                  <a:extLst>
                    <a:ext uri="{9D8B030D-6E8A-4147-A177-3AD203B41FA5}">
                      <a16:colId xmlns="" xmlns:a16="http://schemas.microsoft.com/office/drawing/2014/main" val="400973653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PCR/</a:t>
                      </a:r>
                      <a:r>
                        <a:rPr lang="es-EC" b="0" i="1" dirty="0" err="1">
                          <a:solidFill>
                            <a:schemeClr val="tx1"/>
                          </a:solidFill>
                        </a:rPr>
                        <a:t>A.margiane</a:t>
                      </a:r>
                      <a:endParaRPr lang="en-US" b="0" i="1" dirty="0">
                        <a:solidFill>
                          <a:schemeClr val="tx1"/>
                        </a:solidFill>
                      </a:endParaRP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       21/40 (52%)</a:t>
                      </a:r>
                      <a:endParaRPr lang="en-US" b="0" dirty="0">
                        <a:solidFill>
                          <a:schemeClr val="tx1"/>
                        </a:solidFill>
                      </a:endParaRP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                29/124 (23,39%)</a:t>
                      </a:r>
                      <a:endParaRPr lang="en-US" b="0" dirty="0">
                        <a:solidFill>
                          <a:schemeClr val="tx1"/>
                        </a:solidFill>
                      </a:endParaRPr>
                    </a:p>
                  </a:txBody>
                  <a:tcPr>
                    <a:solidFill>
                      <a:schemeClr val="accent6">
                        <a:lumMod val="60000"/>
                        <a:lumOff val="40000"/>
                      </a:schemeClr>
                    </a:solidFill>
                  </a:tcPr>
                </a:tc>
                <a:tc>
                  <a:txBody>
                    <a:bodyPr/>
                    <a:lstStyle/>
                    <a:p>
                      <a:r>
                        <a:rPr lang="es-EC" b="0" dirty="0">
                          <a:solidFill>
                            <a:schemeClr val="tx1"/>
                          </a:solidFill>
                        </a:rPr>
                        <a:t>                0/29 (0%)</a:t>
                      </a:r>
                      <a:endParaRPr lang="en-US" b="0" dirty="0">
                        <a:solidFill>
                          <a:schemeClr val="tx1"/>
                        </a:solidFill>
                      </a:endParaRPr>
                    </a:p>
                  </a:txBody>
                  <a:tcPr>
                    <a:solidFill>
                      <a:schemeClr val="accent6">
                        <a:lumMod val="60000"/>
                        <a:lumOff val="40000"/>
                      </a:schemeClr>
                    </a:solidFill>
                  </a:tcPr>
                </a:tc>
                <a:extLst>
                  <a:ext uri="{0D108BD9-81ED-4DB2-BD59-A6C34878D82A}">
                    <a16:rowId xmlns="" xmlns:a16="http://schemas.microsoft.com/office/drawing/2014/main" val="1099404149"/>
                  </a:ext>
                </a:extLst>
              </a:tr>
              <a:tr h="370840">
                <a:tc>
                  <a:txBody>
                    <a:bodyPr/>
                    <a:lstStyle/>
                    <a:p>
                      <a:r>
                        <a:rPr lang="es-EC" dirty="0"/>
                        <a:t>PCR/</a:t>
                      </a:r>
                      <a:r>
                        <a:rPr lang="es-EC" i="1" dirty="0" err="1"/>
                        <a:t>Babesia</a:t>
                      </a:r>
                      <a:r>
                        <a:rPr lang="es-EC" dirty="0"/>
                        <a:t> </a:t>
                      </a:r>
                      <a:r>
                        <a:rPr lang="es-EC" dirty="0" err="1"/>
                        <a:t>spp</a:t>
                      </a:r>
                      <a:endParaRPr lang="en-US" dirty="0"/>
                    </a:p>
                  </a:txBody>
                  <a:tcPr>
                    <a:solidFill>
                      <a:schemeClr val="accent6">
                        <a:lumMod val="20000"/>
                        <a:lumOff val="80000"/>
                      </a:schemeClr>
                    </a:solidFill>
                  </a:tcPr>
                </a:tc>
                <a:tc>
                  <a:txBody>
                    <a:bodyPr/>
                    <a:lstStyle/>
                    <a:p>
                      <a:r>
                        <a:rPr lang="es-EC" dirty="0"/>
                        <a:t>       9/40 (</a:t>
                      </a:r>
                      <a:r>
                        <a:rPr lang="es-EC" dirty="0" smtClean="0"/>
                        <a:t>22,5%)</a:t>
                      </a:r>
                      <a:endParaRPr lang="en-US" dirty="0"/>
                    </a:p>
                  </a:txBody>
                  <a:tcPr>
                    <a:solidFill>
                      <a:schemeClr val="accent6">
                        <a:lumMod val="20000"/>
                        <a:lumOff val="80000"/>
                      </a:schemeClr>
                    </a:solidFill>
                  </a:tcPr>
                </a:tc>
                <a:tc>
                  <a:txBody>
                    <a:bodyPr/>
                    <a:lstStyle/>
                    <a:p>
                      <a:r>
                        <a:rPr lang="es-EC" dirty="0"/>
                        <a:t>                   32/58 (55,17)</a:t>
                      </a:r>
                      <a:endParaRPr lang="en-US" dirty="0"/>
                    </a:p>
                  </a:txBody>
                  <a:tcPr>
                    <a:solidFill>
                      <a:schemeClr val="accent6">
                        <a:lumMod val="20000"/>
                        <a:lumOff val="80000"/>
                      </a:schemeClr>
                    </a:solidFill>
                  </a:tcPr>
                </a:tc>
                <a:tc>
                  <a:txBody>
                    <a:bodyPr/>
                    <a:lstStyle/>
                    <a:p>
                      <a:r>
                        <a:rPr lang="es-EC" dirty="0"/>
                        <a:t>               2/32 (6,25)</a:t>
                      </a:r>
                      <a:endParaRPr lang="en-US" dirty="0"/>
                    </a:p>
                  </a:txBody>
                  <a:tcPr>
                    <a:solidFill>
                      <a:schemeClr val="accent6">
                        <a:lumMod val="20000"/>
                        <a:lumOff val="80000"/>
                      </a:schemeClr>
                    </a:solidFill>
                  </a:tcPr>
                </a:tc>
                <a:extLst>
                  <a:ext uri="{0D108BD9-81ED-4DB2-BD59-A6C34878D82A}">
                    <a16:rowId xmlns="" xmlns:a16="http://schemas.microsoft.com/office/drawing/2014/main" val="1127355588"/>
                  </a:ext>
                </a:extLst>
              </a:tr>
              <a:tr h="370840">
                <a:tc>
                  <a:txBody>
                    <a:bodyPr/>
                    <a:lstStyle/>
                    <a:p>
                      <a:r>
                        <a:rPr lang="es-EC" dirty="0"/>
                        <a:t>NPCR/</a:t>
                      </a:r>
                      <a:r>
                        <a:rPr lang="es-EC" i="1" dirty="0" err="1"/>
                        <a:t>B.bigemina</a:t>
                      </a:r>
                      <a:endParaRPr lang="en-US" i="1" dirty="0"/>
                    </a:p>
                  </a:txBody>
                  <a:tcPr>
                    <a:solidFill>
                      <a:schemeClr val="accent6">
                        <a:lumMod val="60000"/>
                        <a:lumOff val="40000"/>
                      </a:schemeClr>
                    </a:solidFill>
                  </a:tcPr>
                </a:tc>
                <a:tc>
                  <a:txBody>
                    <a:bodyPr/>
                    <a:lstStyle/>
                    <a:p>
                      <a:r>
                        <a:rPr lang="es-EC" dirty="0"/>
                        <a:t>       9/9 (100%)</a:t>
                      </a:r>
                      <a:endParaRPr lang="en-US" dirty="0"/>
                    </a:p>
                  </a:txBody>
                  <a:tcPr>
                    <a:solidFill>
                      <a:schemeClr val="accent6">
                        <a:lumMod val="60000"/>
                        <a:lumOff val="40000"/>
                      </a:schemeClr>
                    </a:solidFill>
                  </a:tcPr>
                </a:tc>
                <a:tc>
                  <a:txBody>
                    <a:bodyPr/>
                    <a:lstStyle/>
                    <a:p>
                      <a:r>
                        <a:rPr lang="es-EC" dirty="0"/>
                        <a:t>                   21/32 (65,63)</a:t>
                      </a:r>
                      <a:endParaRPr lang="en-US" dirty="0"/>
                    </a:p>
                  </a:txBody>
                  <a:tcPr>
                    <a:solidFill>
                      <a:schemeClr val="accent6">
                        <a:lumMod val="60000"/>
                        <a:lumOff val="40000"/>
                      </a:schemeClr>
                    </a:solidFill>
                  </a:tcPr>
                </a:tc>
                <a:tc>
                  <a:txBody>
                    <a:bodyPr/>
                    <a:lstStyle/>
                    <a:p>
                      <a:r>
                        <a:rPr lang="es-EC" dirty="0"/>
                        <a:t>               2/2 (100%)</a:t>
                      </a:r>
                      <a:endParaRPr lang="en-US" dirty="0"/>
                    </a:p>
                  </a:txBody>
                  <a:tcPr>
                    <a:solidFill>
                      <a:schemeClr val="accent6">
                        <a:lumMod val="60000"/>
                        <a:lumOff val="40000"/>
                      </a:schemeClr>
                    </a:solidFill>
                  </a:tcPr>
                </a:tc>
                <a:extLst>
                  <a:ext uri="{0D108BD9-81ED-4DB2-BD59-A6C34878D82A}">
                    <a16:rowId xmlns="" xmlns:a16="http://schemas.microsoft.com/office/drawing/2014/main" val="1943526749"/>
                  </a:ext>
                </a:extLst>
              </a:tr>
              <a:tr h="370840">
                <a:tc>
                  <a:txBody>
                    <a:bodyPr/>
                    <a:lstStyle/>
                    <a:p>
                      <a:r>
                        <a:rPr lang="es-EC" dirty="0"/>
                        <a:t>NPCR/</a:t>
                      </a:r>
                      <a:r>
                        <a:rPr lang="es-EC" i="1" dirty="0" err="1"/>
                        <a:t>B.bovis</a:t>
                      </a:r>
                      <a:endParaRPr lang="en-US" i="1"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       9/9 (100%)</a:t>
                      </a:r>
                      <a:endParaRPr lang="en-US" dirty="0"/>
                    </a:p>
                  </a:txBody>
                  <a:tcPr>
                    <a:solidFill>
                      <a:schemeClr val="accent6">
                        <a:lumMod val="20000"/>
                        <a:lumOff val="80000"/>
                      </a:schemeClr>
                    </a:solidFill>
                  </a:tcPr>
                </a:tc>
                <a:tc>
                  <a:txBody>
                    <a:bodyPr/>
                    <a:lstStyle/>
                    <a:p>
                      <a:r>
                        <a:rPr lang="es-EC" dirty="0"/>
                        <a:t>                 13/32 (40,63%)</a:t>
                      </a:r>
                      <a:endParaRPr lang="en-US" dirty="0"/>
                    </a:p>
                  </a:txBody>
                  <a:tcPr>
                    <a:solidFill>
                      <a:schemeClr val="accent6">
                        <a:lumMod val="20000"/>
                        <a:lumOff val="80000"/>
                      </a:schemeClr>
                    </a:solidFill>
                  </a:tcPr>
                </a:tc>
                <a:tc>
                  <a:txBody>
                    <a:bodyPr/>
                    <a:lstStyle/>
                    <a:p>
                      <a:r>
                        <a:rPr lang="es-EC" dirty="0"/>
                        <a:t>               2/2 (100%)</a:t>
                      </a:r>
                      <a:endParaRPr lang="en-US" dirty="0"/>
                    </a:p>
                  </a:txBody>
                  <a:tcPr>
                    <a:solidFill>
                      <a:schemeClr val="accent6">
                        <a:lumMod val="20000"/>
                        <a:lumOff val="80000"/>
                      </a:schemeClr>
                    </a:solidFill>
                  </a:tcPr>
                </a:tc>
                <a:extLst>
                  <a:ext uri="{0D108BD9-81ED-4DB2-BD59-A6C34878D82A}">
                    <a16:rowId xmlns="" xmlns:a16="http://schemas.microsoft.com/office/drawing/2014/main" val="890519208"/>
                  </a:ext>
                </a:extLst>
              </a:tr>
            </a:tbl>
          </a:graphicData>
        </a:graphic>
      </p:graphicFrame>
      <p:sp>
        <p:nvSpPr>
          <p:cNvPr id="27" name="26 Rectángulo"/>
          <p:cNvSpPr/>
          <p:nvPr/>
        </p:nvSpPr>
        <p:spPr>
          <a:xfrm>
            <a:off x="163773" y="3322944"/>
            <a:ext cx="10724723" cy="333448"/>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8" name="27 Rectángulo"/>
          <p:cNvSpPr/>
          <p:nvPr/>
        </p:nvSpPr>
        <p:spPr>
          <a:xfrm>
            <a:off x="163773" y="6403211"/>
            <a:ext cx="2060372" cy="369332"/>
          </a:xfrm>
          <a:prstGeom prst="rect">
            <a:avLst/>
          </a:prstGeom>
        </p:spPr>
        <p:txBody>
          <a:bodyPr wrap="none">
            <a:spAutoFit/>
          </a:bodyPr>
          <a:lstStyle/>
          <a:p>
            <a:r>
              <a:rPr lang="es-EC" dirty="0" smtClean="0"/>
              <a:t>(Esteves </a:t>
            </a:r>
            <a:r>
              <a:rPr lang="es-EC" dirty="0"/>
              <a:t>et al. </a:t>
            </a:r>
            <a:r>
              <a:rPr lang="es-EC" dirty="0" smtClean="0"/>
              <a:t>2015</a:t>
            </a:r>
            <a:r>
              <a:rPr lang="es-EC" dirty="0"/>
              <a:t>)</a:t>
            </a:r>
          </a:p>
        </p:txBody>
      </p:sp>
      <p:sp>
        <p:nvSpPr>
          <p:cNvPr id="36" name="35 Rectángulo"/>
          <p:cNvSpPr/>
          <p:nvPr/>
        </p:nvSpPr>
        <p:spPr>
          <a:xfrm>
            <a:off x="2174084" y="6411706"/>
            <a:ext cx="3069430" cy="369332"/>
          </a:xfrm>
          <a:prstGeom prst="rect">
            <a:avLst/>
          </a:prstGeom>
        </p:spPr>
        <p:txBody>
          <a:bodyPr wrap="none">
            <a:spAutoFit/>
          </a:bodyPr>
          <a:lstStyle/>
          <a:p>
            <a:r>
              <a:rPr lang="es-EC" dirty="0"/>
              <a:t>(José de la Fuente et al., 2007)</a:t>
            </a:r>
          </a:p>
        </p:txBody>
      </p:sp>
      <p:sp>
        <p:nvSpPr>
          <p:cNvPr id="37" name="1 Título"/>
          <p:cNvSpPr>
            <a:spLocks noGrp="1"/>
          </p:cNvSpPr>
          <p:nvPr>
            <p:ph type="title"/>
          </p:nvPr>
        </p:nvSpPr>
        <p:spPr>
          <a:xfrm>
            <a:off x="5718627" y="-14514"/>
            <a:ext cx="6212115" cy="1143000"/>
          </a:xfrm>
        </p:spPr>
        <p:txBody>
          <a:bodyPr/>
          <a:lstStyle/>
          <a:p>
            <a:pPr algn="r"/>
            <a:r>
              <a:rPr lang="es-EC" sz="3200" b="0" i="0" dirty="0" smtClean="0">
                <a:solidFill>
                  <a:schemeClr val="tx1"/>
                </a:solidFill>
                <a:latin typeface="+mn-lt"/>
                <a:cs typeface="Arial" panose="020B0604020202020204" pitchFamily="34" charset="0"/>
              </a:rPr>
              <a:t>RESULTADOS</a:t>
            </a:r>
            <a:endParaRPr lang="es-EC" sz="3200" b="0" i="0" dirty="0">
              <a:solidFill>
                <a:schemeClr val="tx1"/>
              </a:solidFill>
              <a:latin typeface="+mn-lt"/>
              <a:cs typeface="Arial" panose="020B0604020202020204" pitchFamily="34" charset="0"/>
            </a:endParaRPr>
          </a:p>
        </p:txBody>
      </p:sp>
      <p:sp>
        <p:nvSpPr>
          <p:cNvPr id="38"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16</a:t>
            </a:r>
            <a:endParaRPr lang="es-EC" sz="3800" i="0" kern="0" dirty="0">
              <a:solidFill>
                <a:schemeClr val="accent3">
                  <a:lumMod val="40000"/>
                  <a:lumOff val="60000"/>
                </a:schemeClr>
              </a:solidFill>
              <a:latin typeface="+mn-lt"/>
              <a:cs typeface="Arial" panose="020B0604020202020204" pitchFamily="34" charset="0"/>
            </a:endParaRPr>
          </a:p>
        </p:txBody>
      </p:sp>
      <p:sp>
        <p:nvSpPr>
          <p:cNvPr id="41" name="40 Rectángulo"/>
          <p:cNvSpPr/>
          <p:nvPr/>
        </p:nvSpPr>
        <p:spPr>
          <a:xfrm>
            <a:off x="5243514" y="6403211"/>
            <a:ext cx="2992486" cy="369332"/>
          </a:xfrm>
          <a:prstGeom prst="rect">
            <a:avLst/>
          </a:prstGeom>
        </p:spPr>
        <p:txBody>
          <a:bodyPr wrap="none">
            <a:spAutoFit/>
          </a:bodyPr>
          <a:lstStyle/>
          <a:p>
            <a:r>
              <a:rPr lang="es-EC" dirty="0"/>
              <a:t>(Medina-Naranjo et al., 2017)</a:t>
            </a:r>
          </a:p>
        </p:txBody>
      </p:sp>
    </p:spTree>
    <p:extLst>
      <p:ext uri="{BB962C8B-B14F-4D97-AF65-F5344CB8AC3E}">
        <p14:creationId xmlns:p14="http://schemas.microsoft.com/office/powerpoint/2010/main" val="1205164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 xmlns:a16="http://schemas.microsoft.com/office/drawing/2014/main" id="{5AA9BB78-1E18-41D0-A9E0-814E64C859F7}"/>
              </a:ext>
            </a:extLst>
          </p:cNvPr>
          <p:cNvSpPr/>
          <p:nvPr/>
        </p:nvSpPr>
        <p:spPr>
          <a:xfrm>
            <a:off x="8651263" y="1842417"/>
            <a:ext cx="2237233" cy="1114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23 Imagen" descr="C:\Users\User\Downloads\Untitled (6).png"/>
          <p:cNvPicPr/>
          <p:nvPr/>
        </p:nvPicPr>
        <p:blipFill rotWithShape="1">
          <a:blip r:embed="rId3">
            <a:extLst>
              <a:ext uri="{28A0092B-C50C-407E-A947-70E740481C1C}">
                <a14:useLocalDpi xmlns:a14="http://schemas.microsoft.com/office/drawing/2010/main" val="0"/>
              </a:ext>
            </a:extLst>
          </a:blip>
          <a:srcRect l="6349" t="8062" r="64021" b="62207"/>
          <a:stretch/>
        </p:blipFill>
        <p:spPr bwMode="auto">
          <a:xfrm>
            <a:off x="1855629" y="1842417"/>
            <a:ext cx="1862596" cy="1224489"/>
          </a:xfrm>
          <a:prstGeom prst="rect">
            <a:avLst/>
          </a:prstGeom>
          <a:noFill/>
          <a:ln>
            <a:noFill/>
          </a:ln>
          <a:extLst>
            <a:ext uri="{53640926-AAD7-44D8-BBD7-CCE9431645EC}">
              <a14:shadowObscured xmlns:a14="http://schemas.microsoft.com/office/drawing/2010/main"/>
            </a:ext>
          </a:extLst>
        </p:spPr>
      </p:pic>
      <p:pic>
        <p:nvPicPr>
          <p:cNvPr id="25" name="24 Imagen" descr="C:\Users\User\Downloads\Untitled (6).png"/>
          <p:cNvPicPr/>
          <p:nvPr/>
        </p:nvPicPr>
        <p:blipFill rotWithShape="1">
          <a:blip r:embed="rId3">
            <a:extLst>
              <a:ext uri="{28A0092B-C50C-407E-A947-70E740481C1C}">
                <a14:useLocalDpi xmlns:a14="http://schemas.microsoft.com/office/drawing/2010/main" val="0"/>
              </a:ext>
            </a:extLst>
          </a:blip>
          <a:srcRect l="41270" t="27464" r="38977" b="28949"/>
          <a:stretch/>
        </p:blipFill>
        <p:spPr bwMode="auto">
          <a:xfrm rot="16200000">
            <a:off x="5906900" y="1796934"/>
            <a:ext cx="958970" cy="1310906"/>
          </a:xfrm>
          <a:prstGeom prst="rect">
            <a:avLst/>
          </a:prstGeom>
          <a:noFill/>
          <a:ln>
            <a:noFill/>
          </a:ln>
          <a:extLst>
            <a:ext uri="{53640926-AAD7-44D8-BBD7-CCE9431645EC}">
              <a14:shadowObscured xmlns:a14="http://schemas.microsoft.com/office/drawing/2010/main"/>
            </a:ext>
          </a:extLst>
        </p:spPr>
      </p:pic>
      <p:grpSp>
        <p:nvGrpSpPr>
          <p:cNvPr id="2" name="Grupo 1">
            <a:extLst>
              <a:ext uri="{FF2B5EF4-FFF2-40B4-BE49-F238E27FC236}">
                <a16:creationId xmlns="" xmlns:a16="http://schemas.microsoft.com/office/drawing/2014/main" id="{16D6BF43-F7EF-4506-B0E1-7955BBBFC8FA}"/>
              </a:ext>
            </a:extLst>
          </p:cNvPr>
          <p:cNvGrpSpPr/>
          <p:nvPr/>
        </p:nvGrpSpPr>
        <p:grpSpPr>
          <a:xfrm>
            <a:off x="8487930" y="1972903"/>
            <a:ext cx="2134759" cy="1049059"/>
            <a:chOff x="6859083" y="1917712"/>
            <a:chExt cx="2134759" cy="1049059"/>
          </a:xfrm>
          <a:solidFill>
            <a:schemeClr val="bg1"/>
          </a:solidFill>
        </p:grpSpPr>
        <p:pic>
          <p:nvPicPr>
            <p:cNvPr id="43" name="42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a:off x="6858092" y="2051195"/>
              <a:ext cx="344366" cy="342383"/>
            </a:xfrm>
            <a:prstGeom prst="rect">
              <a:avLst/>
            </a:prstGeom>
            <a:grpFill/>
            <a:ln>
              <a:noFill/>
            </a:ln>
            <a:extLst>
              <a:ext uri="{53640926-AAD7-44D8-BBD7-CCE9431645EC}">
                <a14:shadowObscured xmlns:a14="http://schemas.microsoft.com/office/drawing/2010/main"/>
              </a:ext>
            </a:extLst>
          </p:spPr>
        </p:pic>
        <p:pic>
          <p:nvPicPr>
            <p:cNvPr id="45" name="44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a:off x="7953114" y="1947603"/>
              <a:ext cx="344366" cy="342383"/>
            </a:xfrm>
            <a:prstGeom prst="rect">
              <a:avLst/>
            </a:prstGeom>
            <a:grpFill/>
            <a:ln>
              <a:noFill/>
            </a:ln>
            <a:extLst>
              <a:ext uri="{53640926-AAD7-44D8-BBD7-CCE9431645EC}">
                <a14:shadowObscured xmlns:a14="http://schemas.microsoft.com/office/drawing/2010/main"/>
              </a:ext>
            </a:extLst>
          </p:spPr>
        </p:pic>
        <p:pic>
          <p:nvPicPr>
            <p:cNvPr id="47" name="46 Imagen" descr="C:\Users\User\Downloads\Untitled (6).png"/>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flipV="1">
              <a:off x="7457558" y="1968606"/>
              <a:ext cx="369330" cy="267541"/>
            </a:xfrm>
            <a:prstGeom prst="rect">
              <a:avLst/>
            </a:prstGeom>
            <a:grpFill/>
            <a:ln>
              <a:noFill/>
            </a:ln>
            <a:extLst>
              <a:ext uri="{53640926-AAD7-44D8-BBD7-CCE9431645EC}">
                <a14:shadowObscured xmlns:a14="http://schemas.microsoft.com/office/drawing/2010/main"/>
              </a:ext>
            </a:extLst>
          </p:spPr>
        </p:pic>
        <p:grpSp>
          <p:nvGrpSpPr>
            <p:cNvPr id="6" name="5 Grupo"/>
            <p:cNvGrpSpPr/>
            <p:nvPr/>
          </p:nvGrpSpPr>
          <p:grpSpPr>
            <a:xfrm>
              <a:off x="6943774" y="2015756"/>
              <a:ext cx="2050068" cy="951015"/>
              <a:chOff x="9103873" y="5493802"/>
              <a:chExt cx="2050068" cy="951015"/>
            </a:xfrm>
            <a:grpFill/>
          </p:grpSpPr>
          <p:pic>
            <p:nvPicPr>
              <p:cNvPr id="26" name="25 Imagen" descr="C:\Users\User\Downloads\Untitled (6).png"/>
              <p:cNvPicPr/>
              <p:nvPr/>
            </p:nvPicPr>
            <p:blipFill rotWithShape="1">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261103" y="5651155"/>
                <a:ext cx="348847" cy="378634"/>
              </a:xfrm>
              <a:prstGeom prst="rect">
                <a:avLst/>
              </a:prstGeom>
              <a:grpFill/>
              <a:ln>
                <a:noFill/>
              </a:ln>
              <a:extLst>
                <a:ext uri="{53640926-AAD7-44D8-BBD7-CCE9431645EC}">
                  <a14:shadowObscured xmlns:a14="http://schemas.microsoft.com/office/drawing/2010/main"/>
                </a:ext>
              </a:extLst>
            </p:spPr>
          </p:pic>
          <p:pic>
            <p:nvPicPr>
              <p:cNvPr id="29" name="28 Imagen" descr="C:\Users\User\Downloads\Untitled (6).png"/>
              <p:cNvPicPr/>
              <p:nvPr/>
            </p:nvPicPr>
            <p:blipFill rotWithShape="1">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749816" y="5663823"/>
                <a:ext cx="441218" cy="425195"/>
              </a:xfrm>
              <a:prstGeom prst="rect">
                <a:avLst/>
              </a:prstGeom>
              <a:grpFill/>
              <a:ln>
                <a:noFill/>
              </a:ln>
              <a:extLst>
                <a:ext uri="{53640926-AAD7-44D8-BBD7-CCE9431645EC}">
                  <a14:shadowObscured xmlns:a14="http://schemas.microsoft.com/office/drawing/2010/main"/>
                </a:ext>
              </a:extLst>
            </p:spPr>
          </p:pic>
          <p:pic>
            <p:nvPicPr>
              <p:cNvPr id="30" name="29 Imagen" descr="C:\Users\User\Downloads\Untitled (6).png"/>
              <p:cNvPicPr/>
              <p:nvPr/>
            </p:nvPicPr>
            <p:blipFill rotWithShape="1">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093621" y="5991798"/>
                <a:ext cx="442767" cy="422264"/>
              </a:xfrm>
              <a:prstGeom prst="rect">
                <a:avLst/>
              </a:prstGeom>
              <a:grpFill/>
              <a:ln>
                <a:noFill/>
              </a:ln>
              <a:extLst>
                <a:ext uri="{53640926-AAD7-44D8-BBD7-CCE9431645EC}">
                  <a14:shadowObscured xmlns:a14="http://schemas.microsoft.com/office/drawing/2010/main"/>
                </a:ext>
              </a:extLst>
            </p:spPr>
          </p:pic>
          <p:pic>
            <p:nvPicPr>
              <p:cNvPr id="31" name="30 Imagen" descr="C:\Users\User\Downloads\Untitled (6).png"/>
              <p:cNvPicPr/>
              <p:nvPr/>
            </p:nvPicPr>
            <p:blipFill rotWithShape="1">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488627" y="6019616"/>
                <a:ext cx="403085" cy="366628"/>
              </a:xfrm>
              <a:prstGeom prst="rect">
                <a:avLst/>
              </a:prstGeom>
              <a:grpFill/>
              <a:ln>
                <a:noFill/>
              </a:ln>
              <a:extLst>
                <a:ext uri="{53640926-AAD7-44D8-BBD7-CCE9431645EC}">
                  <a14:shadowObscured xmlns:a14="http://schemas.microsoft.com/office/drawing/2010/main"/>
                </a:ext>
              </a:extLst>
            </p:spPr>
          </p:pic>
          <p:pic>
            <p:nvPicPr>
              <p:cNvPr id="32" name="31 Imagen" descr="C:\Users\User\Downloads\Untitled (6).png"/>
              <p:cNvPicPr/>
              <p:nvPr/>
            </p:nvPicPr>
            <p:blipFill rotWithShape="1">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286043" y="6129241"/>
                <a:ext cx="337550" cy="293602"/>
              </a:xfrm>
              <a:prstGeom prst="rect">
                <a:avLst/>
              </a:prstGeom>
              <a:grpFill/>
              <a:ln>
                <a:noFill/>
              </a:ln>
              <a:extLst>
                <a:ext uri="{53640926-AAD7-44D8-BBD7-CCE9431645EC}">
                  <a14:shadowObscured xmlns:a14="http://schemas.microsoft.com/office/drawing/2010/main"/>
                </a:ext>
              </a:extLst>
            </p:spPr>
          </p:pic>
          <p:pic>
            <p:nvPicPr>
              <p:cNvPr id="34" name="33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172787" y="5753654"/>
                <a:ext cx="344366" cy="342383"/>
              </a:xfrm>
              <a:prstGeom prst="rect">
                <a:avLst/>
              </a:prstGeom>
              <a:grpFill/>
              <a:ln>
                <a:noFill/>
              </a:ln>
              <a:extLst>
                <a:ext uri="{53640926-AAD7-44D8-BBD7-CCE9431645EC}">
                  <a14:shadowObscured xmlns:a14="http://schemas.microsoft.com/office/drawing/2010/main"/>
                </a:ext>
              </a:extLst>
            </p:spPr>
          </p:pic>
          <p:pic>
            <p:nvPicPr>
              <p:cNvPr id="35" name="34 Imagen" descr="C:\Users\User\Downloads\Untitled (6).png"/>
              <p:cNvPicPr/>
              <p:nvPr/>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879097" y="5997458"/>
                <a:ext cx="429922" cy="464794"/>
              </a:xfrm>
              <a:prstGeom prst="rect">
                <a:avLst/>
              </a:prstGeom>
              <a:grpFill/>
              <a:ln>
                <a:noFill/>
              </a:ln>
              <a:extLst>
                <a:ext uri="{53640926-AAD7-44D8-BBD7-CCE9431645EC}">
                  <a14:shadowObscured xmlns:a14="http://schemas.microsoft.com/office/drawing/2010/main"/>
                </a:ext>
              </a:extLst>
            </p:spPr>
          </p:pic>
          <p:pic>
            <p:nvPicPr>
              <p:cNvPr id="39" name="38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567070" y="6002379"/>
                <a:ext cx="344366" cy="342383"/>
              </a:xfrm>
              <a:prstGeom prst="rect">
                <a:avLst/>
              </a:prstGeom>
              <a:grpFill/>
              <a:ln>
                <a:noFill/>
              </a:ln>
              <a:extLst>
                <a:ext uri="{53640926-AAD7-44D8-BBD7-CCE9431645EC}">
                  <a14:shadowObscured xmlns:a14="http://schemas.microsoft.com/office/drawing/2010/main"/>
                </a:ext>
              </a:extLst>
            </p:spPr>
          </p:pic>
          <p:pic>
            <p:nvPicPr>
              <p:cNvPr id="40" name="39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496378" y="5671522"/>
                <a:ext cx="344366" cy="342383"/>
              </a:xfrm>
              <a:prstGeom prst="rect">
                <a:avLst/>
              </a:prstGeom>
              <a:grpFill/>
              <a:ln>
                <a:noFill/>
              </a:ln>
              <a:extLst>
                <a:ext uri="{53640926-AAD7-44D8-BBD7-CCE9431645EC}">
                  <a14:shadowObscured xmlns:a14="http://schemas.microsoft.com/office/drawing/2010/main"/>
                </a:ext>
              </a:extLst>
            </p:spPr>
          </p:pic>
          <p:pic>
            <p:nvPicPr>
              <p:cNvPr id="42" name="41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810567" y="6058664"/>
                <a:ext cx="344366" cy="342383"/>
              </a:xfrm>
              <a:prstGeom prst="rect">
                <a:avLst/>
              </a:prstGeom>
              <a:grpFill/>
              <a:ln>
                <a:noFill/>
              </a:ln>
              <a:extLst>
                <a:ext uri="{53640926-AAD7-44D8-BBD7-CCE9431645EC}">
                  <a14:shadowObscured xmlns:a14="http://schemas.microsoft.com/office/drawing/2010/main"/>
                </a:ext>
              </a:extLst>
            </p:spPr>
          </p:pic>
          <p:pic>
            <p:nvPicPr>
              <p:cNvPr id="46" name="45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793365" y="5705229"/>
                <a:ext cx="344366" cy="342383"/>
              </a:xfrm>
              <a:prstGeom prst="rect">
                <a:avLst/>
              </a:prstGeom>
              <a:grpFill/>
              <a:ln>
                <a:noFill/>
              </a:ln>
              <a:extLst>
                <a:ext uri="{53640926-AAD7-44D8-BBD7-CCE9431645EC}">
                  <a14:shadowObscured xmlns:a14="http://schemas.microsoft.com/office/drawing/2010/main"/>
                </a:ext>
              </a:extLst>
            </p:spPr>
          </p:pic>
          <p:pic>
            <p:nvPicPr>
              <p:cNvPr id="50" name="49 Imagen" descr="C:\Users\User\Downloads\Untitled (6).png"/>
              <p:cNvPicPr/>
              <p:nvPr/>
            </p:nvPicPr>
            <p:blipFill rotWithShape="1">
              <a:blip r:embed="rId20" cstate="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505420" y="5514182"/>
                <a:ext cx="312349" cy="271590"/>
              </a:xfrm>
              <a:prstGeom prst="rect">
                <a:avLst/>
              </a:prstGeom>
              <a:grpFill/>
              <a:ln>
                <a:noFill/>
              </a:ln>
              <a:extLst>
                <a:ext uri="{53640926-AAD7-44D8-BBD7-CCE9431645EC}">
                  <a14:shadowObscured xmlns:a14="http://schemas.microsoft.com/office/drawing/2010/main"/>
                </a:ext>
              </a:extLst>
            </p:spPr>
          </p:pic>
        </p:grpSp>
      </p:grpSp>
      <p:sp>
        <p:nvSpPr>
          <p:cNvPr id="3" name="CuadroTexto 2">
            <a:extLst>
              <a:ext uri="{FF2B5EF4-FFF2-40B4-BE49-F238E27FC236}">
                <a16:creationId xmlns="" xmlns:a16="http://schemas.microsoft.com/office/drawing/2014/main" id="{CDDC7BBE-B95A-4AE8-8890-04A2C54EB315}"/>
              </a:ext>
            </a:extLst>
          </p:cNvPr>
          <p:cNvSpPr txBox="1"/>
          <p:nvPr/>
        </p:nvSpPr>
        <p:spPr>
          <a:xfrm>
            <a:off x="2458004" y="2956445"/>
            <a:ext cx="7995715" cy="369332"/>
          </a:xfrm>
          <a:prstGeom prst="rect">
            <a:avLst/>
          </a:prstGeom>
          <a:noFill/>
        </p:spPr>
        <p:txBody>
          <a:bodyPr wrap="none" rtlCol="0">
            <a:spAutoFit/>
          </a:bodyPr>
          <a:lstStyle/>
          <a:p>
            <a:r>
              <a:rPr lang="es-EC" b="1" dirty="0"/>
              <a:t>BOVINOS                                                 GARRAPATAS                                          LARVAS</a:t>
            </a:r>
            <a:endParaRPr lang="en-US" b="1" dirty="0"/>
          </a:p>
        </p:txBody>
      </p:sp>
      <p:graphicFrame>
        <p:nvGraphicFramePr>
          <p:cNvPr id="10" name="Tabla 10">
            <a:extLst>
              <a:ext uri="{FF2B5EF4-FFF2-40B4-BE49-F238E27FC236}">
                <a16:creationId xmlns="" xmlns:a16="http://schemas.microsoft.com/office/drawing/2014/main" id="{CD9CD690-C586-45AA-BB89-FFD5CA971840}"/>
              </a:ext>
            </a:extLst>
          </p:cNvPr>
          <p:cNvGraphicFramePr>
            <a:graphicFrameLocks noGrp="1"/>
          </p:cNvGraphicFramePr>
          <p:nvPr>
            <p:extLst>
              <p:ext uri="{D42A27DB-BD31-4B8C-83A1-F6EECF244321}">
                <p14:modId xmlns:p14="http://schemas.microsoft.com/office/powerpoint/2010/main" val="4107751304"/>
              </p:ext>
            </p:extLst>
          </p:nvPr>
        </p:nvGraphicFramePr>
        <p:xfrm>
          <a:off x="159797" y="3315084"/>
          <a:ext cx="10728700" cy="1483360"/>
        </p:xfrm>
        <a:graphic>
          <a:graphicData uri="http://schemas.openxmlformats.org/drawingml/2006/table">
            <a:tbl>
              <a:tblPr firstRow="1" bandRow="1">
                <a:tableStyleId>{5C22544A-7EE6-4342-B048-85BDC9FD1C3A}</a:tableStyleId>
              </a:tblPr>
              <a:tblGrid>
                <a:gridCol w="1997477">
                  <a:extLst>
                    <a:ext uri="{9D8B030D-6E8A-4147-A177-3AD203B41FA5}">
                      <a16:colId xmlns="" xmlns:a16="http://schemas.microsoft.com/office/drawing/2014/main" val="838343357"/>
                    </a:ext>
                  </a:extLst>
                </a:gridCol>
                <a:gridCol w="2547891">
                  <a:extLst>
                    <a:ext uri="{9D8B030D-6E8A-4147-A177-3AD203B41FA5}">
                      <a16:colId xmlns="" xmlns:a16="http://schemas.microsoft.com/office/drawing/2014/main" val="961627261"/>
                    </a:ext>
                  </a:extLst>
                </a:gridCol>
                <a:gridCol w="3501157">
                  <a:extLst>
                    <a:ext uri="{9D8B030D-6E8A-4147-A177-3AD203B41FA5}">
                      <a16:colId xmlns="" xmlns:a16="http://schemas.microsoft.com/office/drawing/2014/main" val="1181565196"/>
                    </a:ext>
                  </a:extLst>
                </a:gridCol>
                <a:gridCol w="2682175">
                  <a:extLst>
                    <a:ext uri="{9D8B030D-6E8A-4147-A177-3AD203B41FA5}">
                      <a16:colId xmlns="" xmlns:a16="http://schemas.microsoft.com/office/drawing/2014/main" val="400973653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PCR/</a:t>
                      </a:r>
                      <a:r>
                        <a:rPr lang="es-EC" b="0" i="1" dirty="0" err="1">
                          <a:solidFill>
                            <a:schemeClr val="tx1"/>
                          </a:solidFill>
                        </a:rPr>
                        <a:t>A.margiane</a:t>
                      </a:r>
                      <a:endParaRPr lang="en-US" b="0" i="1" dirty="0">
                        <a:solidFill>
                          <a:schemeClr val="tx1"/>
                        </a:solidFill>
                      </a:endParaRP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       21/40 (52%)</a:t>
                      </a:r>
                      <a:endParaRPr lang="en-US" b="0" dirty="0">
                        <a:solidFill>
                          <a:schemeClr val="tx1"/>
                        </a:solidFill>
                      </a:endParaRP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                29/124 (23,39%)</a:t>
                      </a:r>
                      <a:endParaRPr lang="en-US" b="0" dirty="0">
                        <a:solidFill>
                          <a:schemeClr val="tx1"/>
                        </a:solidFill>
                      </a:endParaRPr>
                    </a:p>
                  </a:txBody>
                  <a:tcPr>
                    <a:solidFill>
                      <a:schemeClr val="accent6">
                        <a:lumMod val="60000"/>
                        <a:lumOff val="40000"/>
                      </a:schemeClr>
                    </a:solidFill>
                  </a:tcPr>
                </a:tc>
                <a:tc>
                  <a:txBody>
                    <a:bodyPr/>
                    <a:lstStyle/>
                    <a:p>
                      <a:r>
                        <a:rPr lang="es-EC" b="0" dirty="0">
                          <a:solidFill>
                            <a:schemeClr val="tx1"/>
                          </a:solidFill>
                        </a:rPr>
                        <a:t>                0/29 (0%)</a:t>
                      </a:r>
                      <a:endParaRPr lang="en-US" b="0" dirty="0">
                        <a:solidFill>
                          <a:schemeClr val="tx1"/>
                        </a:solidFill>
                      </a:endParaRPr>
                    </a:p>
                  </a:txBody>
                  <a:tcPr>
                    <a:solidFill>
                      <a:schemeClr val="accent6">
                        <a:lumMod val="60000"/>
                        <a:lumOff val="40000"/>
                      </a:schemeClr>
                    </a:solidFill>
                  </a:tcPr>
                </a:tc>
                <a:extLst>
                  <a:ext uri="{0D108BD9-81ED-4DB2-BD59-A6C34878D82A}">
                    <a16:rowId xmlns="" xmlns:a16="http://schemas.microsoft.com/office/drawing/2014/main" val="1099404149"/>
                  </a:ext>
                </a:extLst>
              </a:tr>
              <a:tr h="370840">
                <a:tc>
                  <a:txBody>
                    <a:bodyPr/>
                    <a:lstStyle/>
                    <a:p>
                      <a:r>
                        <a:rPr lang="es-EC" dirty="0"/>
                        <a:t>PCR/</a:t>
                      </a:r>
                      <a:r>
                        <a:rPr lang="es-EC" i="1" dirty="0" err="1"/>
                        <a:t>Babesia</a:t>
                      </a:r>
                      <a:r>
                        <a:rPr lang="es-EC" dirty="0"/>
                        <a:t> </a:t>
                      </a:r>
                      <a:r>
                        <a:rPr lang="es-EC" dirty="0" err="1"/>
                        <a:t>spp</a:t>
                      </a:r>
                      <a:endParaRPr lang="en-US" dirty="0"/>
                    </a:p>
                  </a:txBody>
                  <a:tcPr>
                    <a:solidFill>
                      <a:schemeClr val="accent6">
                        <a:lumMod val="20000"/>
                        <a:lumOff val="80000"/>
                      </a:schemeClr>
                    </a:solidFill>
                  </a:tcPr>
                </a:tc>
                <a:tc>
                  <a:txBody>
                    <a:bodyPr/>
                    <a:lstStyle/>
                    <a:p>
                      <a:r>
                        <a:rPr lang="es-EC" dirty="0"/>
                        <a:t>       9/40 (</a:t>
                      </a:r>
                      <a:r>
                        <a:rPr lang="es-EC" dirty="0" smtClean="0"/>
                        <a:t>22,5%)</a:t>
                      </a:r>
                      <a:endParaRPr lang="en-US" dirty="0"/>
                    </a:p>
                  </a:txBody>
                  <a:tcPr>
                    <a:solidFill>
                      <a:schemeClr val="accent6">
                        <a:lumMod val="20000"/>
                        <a:lumOff val="80000"/>
                      </a:schemeClr>
                    </a:solidFill>
                  </a:tcPr>
                </a:tc>
                <a:tc>
                  <a:txBody>
                    <a:bodyPr/>
                    <a:lstStyle/>
                    <a:p>
                      <a:r>
                        <a:rPr lang="es-EC" dirty="0"/>
                        <a:t>                   32/58 (55,17)</a:t>
                      </a:r>
                      <a:endParaRPr lang="en-US" dirty="0"/>
                    </a:p>
                  </a:txBody>
                  <a:tcPr>
                    <a:solidFill>
                      <a:schemeClr val="accent6">
                        <a:lumMod val="20000"/>
                        <a:lumOff val="80000"/>
                      </a:schemeClr>
                    </a:solidFill>
                  </a:tcPr>
                </a:tc>
                <a:tc>
                  <a:txBody>
                    <a:bodyPr/>
                    <a:lstStyle/>
                    <a:p>
                      <a:r>
                        <a:rPr lang="es-EC" dirty="0"/>
                        <a:t>               2/32 (6,25)</a:t>
                      </a:r>
                      <a:endParaRPr lang="en-US" dirty="0"/>
                    </a:p>
                  </a:txBody>
                  <a:tcPr>
                    <a:solidFill>
                      <a:schemeClr val="accent6">
                        <a:lumMod val="20000"/>
                        <a:lumOff val="80000"/>
                      </a:schemeClr>
                    </a:solidFill>
                  </a:tcPr>
                </a:tc>
                <a:extLst>
                  <a:ext uri="{0D108BD9-81ED-4DB2-BD59-A6C34878D82A}">
                    <a16:rowId xmlns="" xmlns:a16="http://schemas.microsoft.com/office/drawing/2014/main" val="1127355588"/>
                  </a:ext>
                </a:extLst>
              </a:tr>
              <a:tr h="370840">
                <a:tc>
                  <a:txBody>
                    <a:bodyPr/>
                    <a:lstStyle/>
                    <a:p>
                      <a:r>
                        <a:rPr lang="es-EC" dirty="0"/>
                        <a:t>NPCR/</a:t>
                      </a:r>
                      <a:r>
                        <a:rPr lang="es-EC" i="1" dirty="0" err="1"/>
                        <a:t>B.bigemina</a:t>
                      </a:r>
                      <a:endParaRPr lang="en-US" i="1" dirty="0"/>
                    </a:p>
                  </a:txBody>
                  <a:tcPr>
                    <a:solidFill>
                      <a:schemeClr val="accent6">
                        <a:lumMod val="60000"/>
                        <a:lumOff val="40000"/>
                      </a:schemeClr>
                    </a:solidFill>
                  </a:tcPr>
                </a:tc>
                <a:tc>
                  <a:txBody>
                    <a:bodyPr/>
                    <a:lstStyle/>
                    <a:p>
                      <a:r>
                        <a:rPr lang="es-EC" dirty="0"/>
                        <a:t>       9/9 (100%)</a:t>
                      </a:r>
                      <a:endParaRPr lang="en-US" dirty="0"/>
                    </a:p>
                  </a:txBody>
                  <a:tcPr>
                    <a:solidFill>
                      <a:schemeClr val="accent6">
                        <a:lumMod val="60000"/>
                        <a:lumOff val="40000"/>
                      </a:schemeClr>
                    </a:solidFill>
                  </a:tcPr>
                </a:tc>
                <a:tc>
                  <a:txBody>
                    <a:bodyPr/>
                    <a:lstStyle/>
                    <a:p>
                      <a:r>
                        <a:rPr lang="es-EC" dirty="0"/>
                        <a:t>                   21/32 (65,63)</a:t>
                      </a:r>
                      <a:endParaRPr lang="en-US" dirty="0"/>
                    </a:p>
                  </a:txBody>
                  <a:tcPr>
                    <a:solidFill>
                      <a:schemeClr val="accent6">
                        <a:lumMod val="60000"/>
                        <a:lumOff val="40000"/>
                      </a:schemeClr>
                    </a:solidFill>
                  </a:tcPr>
                </a:tc>
                <a:tc>
                  <a:txBody>
                    <a:bodyPr/>
                    <a:lstStyle/>
                    <a:p>
                      <a:r>
                        <a:rPr lang="es-EC" dirty="0"/>
                        <a:t>               2/2 (100%)</a:t>
                      </a:r>
                      <a:endParaRPr lang="en-US" dirty="0"/>
                    </a:p>
                  </a:txBody>
                  <a:tcPr>
                    <a:solidFill>
                      <a:schemeClr val="accent6">
                        <a:lumMod val="60000"/>
                        <a:lumOff val="40000"/>
                      </a:schemeClr>
                    </a:solidFill>
                  </a:tcPr>
                </a:tc>
                <a:extLst>
                  <a:ext uri="{0D108BD9-81ED-4DB2-BD59-A6C34878D82A}">
                    <a16:rowId xmlns="" xmlns:a16="http://schemas.microsoft.com/office/drawing/2014/main" val="1943526749"/>
                  </a:ext>
                </a:extLst>
              </a:tr>
              <a:tr h="370840">
                <a:tc>
                  <a:txBody>
                    <a:bodyPr/>
                    <a:lstStyle/>
                    <a:p>
                      <a:r>
                        <a:rPr lang="es-EC" dirty="0"/>
                        <a:t>NPCR/</a:t>
                      </a:r>
                      <a:r>
                        <a:rPr lang="es-EC" i="1" dirty="0" err="1"/>
                        <a:t>B.bovis</a:t>
                      </a:r>
                      <a:endParaRPr lang="en-US" i="1"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       9/9 (100%)</a:t>
                      </a:r>
                      <a:endParaRPr lang="en-US" dirty="0"/>
                    </a:p>
                  </a:txBody>
                  <a:tcPr>
                    <a:solidFill>
                      <a:schemeClr val="accent6">
                        <a:lumMod val="20000"/>
                        <a:lumOff val="80000"/>
                      </a:schemeClr>
                    </a:solidFill>
                  </a:tcPr>
                </a:tc>
                <a:tc>
                  <a:txBody>
                    <a:bodyPr/>
                    <a:lstStyle/>
                    <a:p>
                      <a:r>
                        <a:rPr lang="es-EC" dirty="0"/>
                        <a:t>                 13/32 (40,63%)</a:t>
                      </a:r>
                      <a:endParaRPr lang="en-US" dirty="0"/>
                    </a:p>
                  </a:txBody>
                  <a:tcPr>
                    <a:solidFill>
                      <a:schemeClr val="accent6">
                        <a:lumMod val="20000"/>
                        <a:lumOff val="80000"/>
                      </a:schemeClr>
                    </a:solidFill>
                  </a:tcPr>
                </a:tc>
                <a:tc>
                  <a:txBody>
                    <a:bodyPr/>
                    <a:lstStyle/>
                    <a:p>
                      <a:r>
                        <a:rPr lang="es-EC" dirty="0"/>
                        <a:t>               2/2 (100%)</a:t>
                      </a:r>
                      <a:endParaRPr lang="en-US" dirty="0"/>
                    </a:p>
                  </a:txBody>
                  <a:tcPr>
                    <a:solidFill>
                      <a:schemeClr val="accent6">
                        <a:lumMod val="20000"/>
                        <a:lumOff val="80000"/>
                      </a:schemeClr>
                    </a:solidFill>
                  </a:tcPr>
                </a:tc>
                <a:extLst>
                  <a:ext uri="{0D108BD9-81ED-4DB2-BD59-A6C34878D82A}">
                    <a16:rowId xmlns="" xmlns:a16="http://schemas.microsoft.com/office/drawing/2014/main" val="890519208"/>
                  </a:ext>
                </a:extLst>
              </a:tr>
            </a:tbl>
          </a:graphicData>
        </a:graphic>
      </p:graphicFrame>
      <p:sp>
        <p:nvSpPr>
          <p:cNvPr id="27" name="26 Rectángulo"/>
          <p:cNvSpPr/>
          <p:nvPr/>
        </p:nvSpPr>
        <p:spPr>
          <a:xfrm>
            <a:off x="163773" y="3668832"/>
            <a:ext cx="10724723" cy="439144"/>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8" name="1 Título"/>
          <p:cNvSpPr>
            <a:spLocks noGrp="1"/>
          </p:cNvSpPr>
          <p:nvPr>
            <p:ph type="title"/>
          </p:nvPr>
        </p:nvSpPr>
        <p:spPr>
          <a:xfrm>
            <a:off x="5718627" y="-14514"/>
            <a:ext cx="6212115" cy="1143000"/>
          </a:xfrm>
        </p:spPr>
        <p:txBody>
          <a:bodyPr/>
          <a:lstStyle/>
          <a:p>
            <a:pPr algn="r"/>
            <a:r>
              <a:rPr lang="es-EC" sz="3200" b="0" i="0" dirty="0" smtClean="0">
                <a:solidFill>
                  <a:schemeClr val="tx1"/>
                </a:solidFill>
                <a:latin typeface="+mn-lt"/>
                <a:cs typeface="Arial" panose="020B0604020202020204" pitchFamily="34" charset="0"/>
              </a:rPr>
              <a:t>RESULTADOS</a:t>
            </a:r>
            <a:endParaRPr lang="es-EC" sz="3200" b="0" i="0" dirty="0">
              <a:solidFill>
                <a:schemeClr val="tx1"/>
              </a:solidFill>
              <a:latin typeface="+mn-lt"/>
              <a:cs typeface="Arial" panose="020B0604020202020204" pitchFamily="34" charset="0"/>
            </a:endParaRPr>
          </a:p>
        </p:txBody>
      </p:sp>
      <p:sp>
        <p:nvSpPr>
          <p:cNvPr id="33" name="32 Rectángulo"/>
          <p:cNvSpPr/>
          <p:nvPr/>
        </p:nvSpPr>
        <p:spPr>
          <a:xfrm>
            <a:off x="292977" y="773643"/>
            <a:ext cx="11768394" cy="800219"/>
          </a:xfrm>
          <a:prstGeom prst="rect">
            <a:avLst/>
          </a:prstGeom>
        </p:spPr>
        <p:txBody>
          <a:bodyPr wrap="square">
            <a:spAutoFit/>
          </a:bodyPr>
          <a:lstStyle/>
          <a:p>
            <a:r>
              <a:rPr lang="es-EC" sz="2300" dirty="0"/>
              <a:t>Prevalencia de los </a:t>
            </a:r>
            <a:r>
              <a:rPr lang="es-EC" sz="2300" dirty="0" err="1"/>
              <a:t>Hemotrópicos</a:t>
            </a:r>
            <a:r>
              <a:rPr lang="es-EC" sz="2300" dirty="0"/>
              <a:t> en bovinos con garrapatas </a:t>
            </a:r>
            <a:r>
              <a:rPr lang="es-EC" sz="2300" dirty="0" err="1"/>
              <a:t>teleoginas</a:t>
            </a:r>
            <a:r>
              <a:rPr lang="es-EC" sz="2300" dirty="0"/>
              <a:t> </a:t>
            </a:r>
            <a:r>
              <a:rPr lang="es-EC" sz="2300" i="1" dirty="0" err="1"/>
              <a:t>Rhipicephalus</a:t>
            </a:r>
            <a:r>
              <a:rPr lang="es-EC" sz="2300" i="1" dirty="0"/>
              <a:t> </a:t>
            </a:r>
            <a:r>
              <a:rPr lang="es-EC" sz="2300" i="1" dirty="0" err="1"/>
              <a:t>microplus</a:t>
            </a:r>
            <a:r>
              <a:rPr lang="es-EC" sz="2300" i="1" dirty="0"/>
              <a:t> </a:t>
            </a:r>
            <a:r>
              <a:rPr lang="es-EC" sz="2300" dirty="0"/>
              <a:t>y sus larvas</a:t>
            </a:r>
            <a:r>
              <a:rPr lang="es-EC" sz="2300" i="1" dirty="0"/>
              <a:t> </a:t>
            </a:r>
            <a:endParaRPr lang="es-EC" sz="2300" dirty="0"/>
          </a:p>
        </p:txBody>
      </p:sp>
      <p:sp>
        <p:nvSpPr>
          <p:cNvPr id="36"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17</a:t>
            </a:r>
            <a:endParaRPr lang="es-EC" sz="3800" i="0" kern="0" dirty="0">
              <a:solidFill>
                <a:schemeClr val="accent3">
                  <a:lumMod val="40000"/>
                  <a:lumOff val="60000"/>
                </a:schemeClr>
              </a:solidFill>
              <a:latin typeface="+mn-lt"/>
              <a:cs typeface="Arial" panose="020B0604020202020204" pitchFamily="34" charset="0"/>
            </a:endParaRPr>
          </a:p>
        </p:txBody>
      </p:sp>
      <p:sp>
        <p:nvSpPr>
          <p:cNvPr id="4" name="3 Rectángulo"/>
          <p:cNvSpPr/>
          <p:nvPr/>
        </p:nvSpPr>
        <p:spPr>
          <a:xfrm>
            <a:off x="195941" y="6481802"/>
            <a:ext cx="3043782" cy="369332"/>
          </a:xfrm>
          <a:prstGeom prst="rect">
            <a:avLst/>
          </a:prstGeom>
        </p:spPr>
        <p:txBody>
          <a:bodyPr wrap="none">
            <a:spAutoFit/>
          </a:bodyPr>
          <a:lstStyle/>
          <a:p>
            <a:r>
              <a:rPr lang="es-EC" dirty="0"/>
              <a:t>(Medina-Naranjo et al., 2017</a:t>
            </a:r>
            <a:r>
              <a:rPr lang="es-EC" dirty="0" smtClean="0"/>
              <a:t>),</a:t>
            </a:r>
            <a:endParaRPr lang="es-EC" dirty="0"/>
          </a:p>
        </p:txBody>
      </p:sp>
    </p:spTree>
    <p:extLst>
      <p:ext uri="{BB962C8B-B14F-4D97-AF65-F5344CB8AC3E}">
        <p14:creationId xmlns:p14="http://schemas.microsoft.com/office/powerpoint/2010/main" val="5784560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 xmlns:a16="http://schemas.microsoft.com/office/drawing/2014/main" id="{5AA9BB78-1E18-41D0-A9E0-814E64C859F7}"/>
              </a:ext>
            </a:extLst>
          </p:cNvPr>
          <p:cNvSpPr/>
          <p:nvPr/>
        </p:nvSpPr>
        <p:spPr>
          <a:xfrm>
            <a:off x="8651263" y="1842417"/>
            <a:ext cx="2237233" cy="1114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23 Imagen" descr="C:\Users\User\Downloads\Untitled (6).png"/>
          <p:cNvPicPr/>
          <p:nvPr/>
        </p:nvPicPr>
        <p:blipFill rotWithShape="1">
          <a:blip r:embed="rId3">
            <a:extLst>
              <a:ext uri="{28A0092B-C50C-407E-A947-70E740481C1C}">
                <a14:useLocalDpi xmlns:a14="http://schemas.microsoft.com/office/drawing/2010/main" val="0"/>
              </a:ext>
            </a:extLst>
          </a:blip>
          <a:srcRect l="6349" t="8062" r="64021" b="62207"/>
          <a:stretch/>
        </p:blipFill>
        <p:spPr bwMode="auto">
          <a:xfrm>
            <a:off x="1855629" y="1842417"/>
            <a:ext cx="1862596" cy="1224489"/>
          </a:xfrm>
          <a:prstGeom prst="rect">
            <a:avLst/>
          </a:prstGeom>
          <a:noFill/>
          <a:ln>
            <a:noFill/>
          </a:ln>
          <a:extLst>
            <a:ext uri="{53640926-AAD7-44D8-BBD7-CCE9431645EC}">
              <a14:shadowObscured xmlns:a14="http://schemas.microsoft.com/office/drawing/2010/main"/>
            </a:ext>
          </a:extLst>
        </p:spPr>
      </p:pic>
      <p:pic>
        <p:nvPicPr>
          <p:cNvPr id="25" name="24 Imagen" descr="C:\Users\User\Downloads\Untitled (6).png"/>
          <p:cNvPicPr/>
          <p:nvPr/>
        </p:nvPicPr>
        <p:blipFill rotWithShape="1">
          <a:blip r:embed="rId3">
            <a:extLst>
              <a:ext uri="{28A0092B-C50C-407E-A947-70E740481C1C}">
                <a14:useLocalDpi xmlns:a14="http://schemas.microsoft.com/office/drawing/2010/main" val="0"/>
              </a:ext>
            </a:extLst>
          </a:blip>
          <a:srcRect l="41270" t="27464" r="38977" b="28949"/>
          <a:stretch/>
        </p:blipFill>
        <p:spPr bwMode="auto">
          <a:xfrm rot="16200000">
            <a:off x="5906900" y="1796934"/>
            <a:ext cx="958970" cy="1310906"/>
          </a:xfrm>
          <a:prstGeom prst="rect">
            <a:avLst/>
          </a:prstGeom>
          <a:noFill/>
          <a:ln>
            <a:noFill/>
          </a:ln>
          <a:extLst>
            <a:ext uri="{53640926-AAD7-44D8-BBD7-CCE9431645EC}">
              <a14:shadowObscured xmlns:a14="http://schemas.microsoft.com/office/drawing/2010/main"/>
            </a:ext>
          </a:extLst>
        </p:spPr>
      </p:pic>
      <p:grpSp>
        <p:nvGrpSpPr>
          <p:cNvPr id="2" name="Grupo 1">
            <a:extLst>
              <a:ext uri="{FF2B5EF4-FFF2-40B4-BE49-F238E27FC236}">
                <a16:creationId xmlns="" xmlns:a16="http://schemas.microsoft.com/office/drawing/2014/main" id="{16D6BF43-F7EF-4506-B0E1-7955BBBFC8FA}"/>
              </a:ext>
            </a:extLst>
          </p:cNvPr>
          <p:cNvGrpSpPr/>
          <p:nvPr/>
        </p:nvGrpSpPr>
        <p:grpSpPr>
          <a:xfrm>
            <a:off x="8487930" y="1972903"/>
            <a:ext cx="2134759" cy="1049059"/>
            <a:chOff x="6859083" y="1917712"/>
            <a:chExt cx="2134759" cy="1049059"/>
          </a:xfrm>
          <a:solidFill>
            <a:schemeClr val="bg1"/>
          </a:solidFill>
        </p:grpSpPr>
        <p:pic>
          <p:nvPicPr>
            <p:cNvPr id="43" name="42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a:off x="6858092" y="2051195"/>
              <a:ext cx="344366" cy="342383"/>
            </a:xfrm>
            <a:prstGeom prst="rect">
              <a:avLst/>
            </a:prstGeom>
            <a:grpFill/>
            <a:ln>
              <a:noFill/>
            </a:ln>
            <a:extLst>
              <a:ext uri="{53640926-AAD7-44D8-BBD7-CCE9431645EC}">
                <a14:shadowObscured xmlns:a14="http://schemas.microsoft.com/office/drawing/2010/main"/>
              </a:ext>
            </a:extLst>
          </p:spPr>
        </p:pic>
        <p:pic>
          <p:nvPicPr>
            <p:cNvPr id="45" name="44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a:off x="7953114" y="1947603"/>
              <a:ext cx="344366" cy="342383"/>
            </a:xfrm>
            <a:prstGeom prst="rect">
              <a:avLst/>
            </a:prstGeom>
            <a:grpFill/>
            <a:ln>
              <a:noFill/>
            </a:ln>
            <a:extLst>
              <a:ext uri="{53640926-AAD7-44D8-BBD7-CCE9431645EC}">
                <a14:shadowObscured xmlns:a14="http://schemas.microsoft.com/office/drawing/2010/main"/>
              </a:ext>
            </a:extLst>
          </p:spPr>
        </p:pic>
        <p:pic>
          <p:nvPicPr>
            <p:cNvPr id="47" name="46 Imagen" descr="C:\Users\User\Downloads\Untitled (6).png"/>
            <p:cNvPicPr/>
            <p:nvPr/>
          </p:nvPicPr>
          <p:blipFill rotWithShape="1">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5400000" flipV="1">
              <a:off x="7457558" y="1968606"/>
              <a:ext cx="369330" cy="267541"/>
            </a:xfrm>
            <a:prstGeom prst="rect">
              <a:avLst/>
            </a:prstGeom>
            <a:grpFill/>
            <a:ln>
              <a:noFill/>
            </a:ln>
            <a:extLst>
              <a:ext uri="{53640926-AAD7-44D8-BBD7-CCE9431645EC}">
                <a14:shadowObscured xmlns:a14="http://schemas.microsoft.com/office/drawing/2010/main"/>
              </a:ext>
            </a:extLst>
          </p:spPr>
        </p:pic>
        <p:grpSp>
          <p:nvGrpSpPr>
            <p:cNvPr id="6" name="5 Grupo"/>
            <p:cNvGrpSpPr/>
            <p:nvPr/>
          </p:nvGrpSpPr>
          <p:grpSpPr>
            <a:xfrm>
              <a:off x="6943774" y="2015756"/>
              <a:ext cx="2050068" cy="951015"/>
              <a:chOff x="9103873" y="5493802"/>
              <a:chExt cx="2050068" cy="951015"/>
            </a:xfrm>
            <a:grpFill/>
          </p:grpSpPr>
          <p:pic>
            <p:nvPicPr>
              <p:cNvPr id="26" name="25 Imagen" descr="C:\Users\User\Downloads\Untitled (6).png"/>
              <p:cNvPicPr/>
              <p:nvPr/>
            </p:nvPicPr>
            <p:blipFill rotWithShape="1">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261103" y="5651155"/>
                <a:ext cx="348847" cy="378634"/>
              </a:xfrm>
              <a:prstGeom prst="rect">
                <a:avLst/>
              </a:prstGeom>
              <a:grpFill/>
              <a:ln>
                <a:noFill/>
              </a:ln>
              <a:extLst>
                <a:ext uri="{53640926-AAD7-44D8-BBD7-CCE9431645EC}">
                  <a14:shadowObscured xmlns:a14="http://schemas.microsoft.com/office/drawing/2010/main"/>
                </a:ext>
              </a:extLst>
            </p:spPr>
          </p:pic>
          <p:pic>
            <p:nvPicPr>
              <p:cNvPr id="29" name="28 Imagen" descr="C:\Users\User\Downloads\Untitled (6).png"/>
              <p:cNvPicPr/>
              <p:nvPr/>
            </p:nvPicPr>
            <p:blipFill rotWithShape="1">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749816" y="5663823"/>
                <a:ext cx="441218" cy="425195"/>
              </a:xfrm>
              <a:prstGeom prst="rect">
                <a:avLst/>
              </a:prstGeom>
              <a:grpFill/>
              <a:ln>
                <a:noFill/>
              </a:ln>
              <a:extLst>
                <a:ext uri="{53640926-AAD7-44D8-BBD7-CCE9431645EC}">
                  <a14:shadowObscured xmlns:a14="http://schemas.microsoft.com/office/drawing/2010/main"/>
                </a:ext>
              </a:extLst>
            </p:spPr>
          </p:pic>
          <p:pic>
            <p:nvPicPr>
              <p:cNvPr id="30" name="29 Imagen" descr="C:\Users\User\Downloads\Untitled (6).png"/>
              <p:cNvPicPr/>
              <p:nvPr/>
            </p:nvPicPr>
            <p:blipFill rotWithShape="1">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093621" y="5991798"/>
                <a:ext cx="442767" cy="422264"/>
              </a:xfrm>
              <a:prstGeom prst="rect">
                <a:avLst/>
              </a:prstGeom>
              <a:grpFill/>
              <a:ln>
                <a:noFill/>
              </a:ln>
              <a:extLst>
                <a:ext uri="{53640926-AAD7-44D8-BBD7-CCE9431645EC}">
                  <a14:shadowObscured xmlns:a14="http://schemas.microsoft.com/office/drawing/2010/main"/>
                </a:ext>
              </a:extLst>
            </p:spPr>
          </p:pic>
          <p:pic>
            <p:nvPicPr>
              <p:cNvPr id="31" name="30 Imagen" descr="C:\Users\User\Downloads\Untitled (6).png"/>
              <p:cNvPicPr/>
              <p:nvPr/>
            </p:nvPicPr>
            <p:blipFill rotWithShape="1">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488627" y="6019616"/>
                <a:ext cx="403085" cy="366628"/>
              </a:xfrm>
              <a:prstGeom prst="rect">
                <a:avLst/>
              </a:prstGeom>
              <a:grpFill/>
              <a:ln>
                <a:noFill/>
              </a:ln>
              <a:extLst>
                <a:ext uri="{53640926-AAD7-44D8-BBD7-CCE9431645EC}">
                  <a14:shadowObscured xmlns:a14="http://schemas.microsoft.com/office/drawing/2010/main"/>
                </a:ext>
              </a:extLst>
            </p:spPr>
          </p:pic>
          <p:pic>
            <p:nvPicPr>
              <p:cNvPr id="32" name="31 Imagen" descr="C:\Users\User\Downloads\Untitled (6).png"/>
              <p:cNvPicPr/>
              <p:nvPr/>
            </p:nvPicPr>
            <p:blipFill rotWithShape="1">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286043" y="6129241"/>
                <a:ext cx="337550" cy="293602"/>
              </a:xfrm>
              <a:prstGeom prst="rect">
                <a:avLst/>
              </a:prstGeom>
              <a:grpFill/>
              <a:ln>
                <a:noFill/>
              </a:ln>
              <a:extLst>
                <a:ext uri="{53640926-AAD7-44D8-BBD7-CCE9431645EC}">
                  <a14:shadowObscured xmlns:a14="http://schemas.microsoft.com/office/drawing/2010/main"/>
                </a:ext>
              </a:extLst>
            </p:spPr>
          </p:pic>
          <p:pic>
            <p:nvPicPr>
              <p:cNvPr id="34" name="33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172787" y="5753654"/>
                <a:ext cx="344366" cy="342383"/>
              </a:xfrm>
              <a:prstGeom prst="rect">
                <a:avLst/>
              </a:prstGeom>
              <a:grpFill/>
              <a:ln>
                <a:noFill/>
              </a:ln>
              <a:extLst>
                <a:ext uri="{53640926-AAD7-44D8-BBD7-CCE9431645EC}">
                  <a14:shadowObscured xmlns:a14="http://schemas.microsoft.com/office/drawing/2010/main"/>
                </a:ext>
              </a:extLst>
            </p:spPr>
          </p:pic>
          <p:pic>
            <p:nvPicPr>
              <p:cNvPr id="35" name="34 Imagen" descr="C:\Users\User\Downloads\Untitled (6).png"/>
              <p:cNvPicPr/>
              <p:nvPr/>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9879097" y="5997458"/>
                <a:ext cx="429922" cy="464794"/>
              </a:xfrm>
              <a:prstGeom prst="rect">
                <a:avLst/>
              </a:prstGeom>
              <a:grpFill/>
              <a:ln>
                <a:noFill/>
              </a:ln>
              <a:extLst>
                <a:ext uri="{53640926-AAD7-44D8-BBD7-CCE9431645EC}">
                  <a14:shadowObscured xmlns:a14="http://schemas.microsoft.com/office/drawing/2010/main"/>
                </a:ext>
              </a:extLst>
            </p:spPr>
          </p:pic>
          <p:pic>
            <p:nvPicPr>
              <p:cNvPr id="39" name="38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567070" y="6002379"/>
                <a:ext cx="344366" cy="342383"/>
              </a:xfrm>
              <a:prstGeom prst="rect">
                <a:avLst/>
              </a:prstGeom>
              <a:grpFill/>
              <a:ln>
                <a:noFill/>
              </a:ln>
              <a:extLst>
                <a:ext uri="{53640926-AAD7-44D8-BBD7-CCE9431645EC}">
                  <a14:shadowObscured xmlns:a14="http://schemas.microsoft.com/office/drawing/2010/main"/>
                </a:ext>
              </a:extLst>
            </p:spPr>
          </p:pic>
          <p:pic>
            <p:nvPicPr>
              <p:cNvPr id="40" name="39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496378" y="5671522"/>
                <a:ext cx="344366" cy="342383"/>
              </a:xfrm>
              <a:prstGeom prst="rect">
                <a:avLst/>
              </a:prstGeom>
              <a:grpFill/>
              <a:ln>
                <a:noFill/>
              </a:ln>
              <a:extLst>
                <a:ext uri="{53640926-AAD7-44D8-BBD7-CCE9431645EC}">
                  <a14:shadowObscured xmlns:a14="http://schemas.microsoft.com/office/drawing/2010/main"/>
                </a:ext>
              </a:extLst>
            </p:spPr>
          </p:pic>
          <p:pic>
            <p:nvPicPr>
              <p:cNvPr id="42" name="41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810567" y="6058664"/>
                <a:ext cx="344366" cy="342383"/>
              </a:xfrm>
              <a:prstGeom prst="rect">
                <a:avLst/>
              </a:prstGeom>
              <a:grpFill/>
              <a:ln>
                <a:noFill/>
              </a:ln>
              <a:extLst>
                <a:ext uri="{53640926-AAD7-44D8-BBD7-CCE9431645EC}">
                  <a14:shadowObscured xmlns:a14="http://schemas.microsoft.com/office/drawing/2010/main"/>
                </a:ext>
              </a:extLst>
            </p:spPr>
          </p:pic>
          <p:pic>
            <p:nvPicPr>
              <p:cNvPr id="46" name="45 Imagen" descr="C:\Users\User\Downloads\Untitled (6).png"/>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793365" y="5705229"/>
                <a:ext cx="344366" cy="342383"/>
              </a:xfrm>
              <a:prstGeom prst="rect">
                <a:avLst/>
              </a:prstGeom>
              <a:grpFill/>
              <a:ln>
                <a:noFill/>
              </a:ln>
              <a:extLst>
                <a:ext uri="{53640926-AAD7-44D8-BBD7-CCE9431645EC}">
                  <a14:shadowObscured xmlns:a14="http://schemas.microsoft.com/office/drawing/2010/main"/>
                </a:ext>
              </a:extLst>
            </p:spPr>
          </p:pic>
          <p:pic>
            <p:nvPicPr>
              <p:cNvPr id="50" name="49 Imagen" descr="C:\Users\User\Downloads\Untitled (6).png"/>
              <p:cNvPicPr/>
              <p:nvPr/>
            </p:nvPicPr>
            <p:blipFill rotWithShape="1">
              <a:blip r:embed="rId20" cstate="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l="75501" t="36345" r="8465" b="42587"/>
              <a:stretch/>
            </p:blipFill>
            <p:spPr bwMode="auto">
              <a:xfrm rot="15077046">
                <a:off x="10505420" y="5514182"/>
                <a:ext cx="312349" cy="271590"/>
              </a:xfrm>
              <a:prstGeom prst="rect">
                <a:avLst/>
              </a:prstGeom>
              <a:grpFill/>
              <a:ln>
                <a:noFill/>
              </a:ln>
              <a:extLst>
                <a:ext uri="{53640926-AAD7-44D8-BBD7-CCE9431645EC}">
                  <a14:shadowObscured xmlns:a14="http://schemas.microsoft.com/office/drawing/2010/main"/>
                </a:ext>
              </a:extLst>
            </p:spPr>
          </p:pic>
        </p:grpSp>
      </p:grpSp>
      <p:sp>
        <p:nvSpPr>
          <p:cNvPr id="3" name="CuadroTexto 2">
            <a:extLst>
              <a:ext uri="{FF2B5EF4-FFF2-40B4-BE49-F238E27FC236}">
                <a16:creationId xmlns="" xmlns:a16="http://schemas.microsoft.com/office/drawing/2014/main" id="{CDDC7BBE-B95A-4AE8-8890-04A2C54EB315}"/>
              </a:ext>
            </a:extLst>
          </p:cNvPr>
          <p:cNvSpPr txBox="1"/>
          <p:nvPr/>
        </p:nvSpPr>
        <p:spPr>
          <a:xfrm>
            <a:off x="2458004" y="2956445"/>
            <a:ext cx="7995715" cy="369332"/>
          </a:xfrm>
          <a:prstGeom prst="rect">
            <a:avLst/>
          </a:prstGeom>
          <a:noFill/>
        </p:spPr>
        <p:txBody>
          <a:bodyPr wrap="none" rtlCol="0">
            <a:spAutoFit/>
          </a:bodyPr>
          <a:lstStyle/>
          <a:p>
            <a:r>
              <a:rPr lang="es-EC" b="1" dirty="0"/>
              <a:t>BOVINOS                                                 GARRAPATAS                                          LARVAS</a:t>
            </a:r>
            <a:endParaRPr lang="en-US" b="1" dirty="0"/>
          </a:p>
        </p:txBody>
      </p:sp>
      <p:graphicFrame>
        <p:nvGraphicFramePr>
          <p:cNvPr id="10" name="Tabla 10">
            <a:extLst>
              <a:ext uri="{FF2B5EF4-FFF2-40B4-BE49-F238E27FC236}">
                <a16:creationId xmlns="" xmlns:a16="http://schemas.microsoft.com/office/drawing/2014/main" id="{CD9CD690-C586-45AA-BB89-FFD5CA971840}"/>
              </a:ext>
            </a:extLst>
          </p:cNvPr>
          <p:cNvGraphicFramePr>
            <a:graphicFrameLocks noGrp="1"/>
          </p:cNvGraphicFramePr>
          <p:nvPr>
            <p:extLst>
              <p:ext uri="{D42A27DB-BD31-4B8C-83A1-F6EECF244321}">
                <p14:modId xmlns:p14="http://schemas.microsoft.com/office/powerpoint/2010/main" val="3179411570"/>
              </p:ext>
            </p:extLst>
          </p:nvPr>
        </p:nvGraphicFramePr>
        <p:xfrm>
          <a:off x="159797" y="3315084"/>
          <a:ext cx="10728700" cy="1483360"/>
        </p:xfrm>
        <a:graphic>
          <a:graphicData uri="http://schemas.openxmlformats.org/drawingml/2006/table">
            <a:tbl>
              <a:tblPr firstRow="1" bandRow="1">
                <a:tableStyleId>{5C22544A-7EE6-4342-B048-85BDC9FD1C3A}</a:tableStyleId>
              </a:tblPr>
              <a:tblGrid>
                <a:gridCol w="1997477">
                  <a:extLst>
                    <a:ext uri="{9D8B030D-6E8A-4147-A177-3AD203B41FA5}">
                      <a16:colId xmlns="" xmlns:a16="http://schemas.microsoft.com/office/drawing/2014/main" val="838343357"/>
                    </a:ext>
                  </a:extLst>
                </a:gridCol>
                <a:gridCol w="2547891">
                  <a:extLst>
                    <a:ext uri="{9D8B030D-6E8A-4147-A177-3AD203B41FA5}">
                      <a16:colId xmlns="" xmlns:a16="http://schemas.microsoft.com/office/drawing/2014/main" val="961627261"/>
                    </a:ext>
                  </a:extLst>
                </a:gridCol>
                <a:gridCol w="3501157">
                  <a:extLst>
                    <a:ext uri="{9D8B030D-6E8A-4147-A177-3AD203B41FA5}">
                      <a16:colId xmlns="" xmlns:a16="http://schemas.microsoft.com/office/drawing/2014/main" val="1181565196"/>
                    </a:ext>
                  </a:extLst>
                </a:gridCol>
                <a:gridCol w="2682175">
                  <a:extLst>
                    <a:ext uri="{9D8B030D-6E8A-4147-A177-3AD203B41FA5}">
                      <a16:colId xmlns="" xmlns:a16="http://schemas.microsoft.com/office/drawing/2014/main" val="400973653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PCR/</a:t>
                      </a:r>
                      <a:r>
                        <a:rPr lang="es-EC" b="0" i="1" dirty="0" err="1">
                          <a:solidFill>
                            <a:schemeClr val="tx1"/>
                          </a:solidFill>
                        </a:rPr>
                        <a:t>A.margiane</a:t>
                      </a:r>
                      <a:endParaRPr lang="en-US" b="0" i="1" dirty="0">
                        <a:solidFill>
                          <a:schemeClr val="tx1"/>
                        </a:solidFill>
                      </a:endParaRP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       21/40 (52%)</a:t>
                      </a:r>
                      <a:endParaRPr lang="en-US" b="0" dirty="0">
                        <a:solidFill>
                          <a:schemeClr val="tx1"/>
                        </a:solidFill>
                      </a:endParaRPr>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0" dirty="0">
                          <a:solidFill>
                            <a:schemeClr val="tx1"/>
                          </a:solidFill>
                        </a:rPr>
                        <a:t>                29/124 (23,39%)</a:t>
                      </a:r>
                      <a:endParaRPr lang="en-US" b="0" dirty="0">
                        <a:solidFill>
                          <a:schemeClr val="tx1"/>
                        </a:solidFill>
                      </a:endParaRPr>
                    </a:p>
                  </a:txBody>
                  <a:tcPr>
                    <a:solidFill>
                      <a:schemeClr val="accent6">
                        <a:lumMod val="60000"/>
                        <a:lumOff val="40000"/>
                      </a:schemeClr>
                    </a:solidFill>
                  </a:tcPr>
                </a:tc>
                <a:tc>
                  <a:txBody>
                    <a:bodyPr/>
                    <a:lstStyle/>
                    <a:p>
                      <a:r>
                        <a:rPr lang="es-EC" b="0" dirty="0">
                          <a:solidFill>
                            <a:schemeClr val="tx1"/>
                          </a:solidFill>
                        </a:rPr>
                        <a:t>                0/29 (0%)</a:t>
                      </a:r>
                      <a:endParaRPr lang="en-US" b="0" dirty="0">
                        <a:solidFill>
                          <a:schemeClr val="tx1"/>
                        </a:solidFill>
                      </a:endParaRPr>
                    </a:p>
                  </a:txBody>
                  <a:tcPr>
                    <a:solidFill>
                      <a:schemeClr val="accent6">
                        <a:lumMod val="60000"/>
                        <a:lumOff val="40000"/>
                      </a:schemeClr>
                    </a:solidFill>
                  </a:tcPr>
                </a:tc>
                <a:extLst>
                  <a:ext uri="{0D108BD9-81ED-4DB2-BD59-A6C34878D82A}">
                    <a16:rowId xmlns="" xmlns:a16="http://schemas.microsoft.com/office/drawing/2014/main" val="1099404149"/>
                  </a:ext>
                </a:extLst>
              </a:tr>
              <a:tr h="370840">
                <a:tc>
                  <a:txBody>
                    <a:bodyPr/>
                    <a:lstStyle/>
                    <a:p>
                      <a:r>
                        <a:rPr lang="es-EC" dirty="0"/>
                        <a:t>PCR/</a:t>
                      </a:r>
                      <a:r>
                        <a:rPr lang="es-EC" i="1" dirty="0" err="1"/>
                        <a:t>Babesia</a:t>
                      </a:r>
                      <a:r>
                        <a:rPr lang="es-EC" dirty="0"/>
                        <a:t> </a:t>
                      </a:r>
                      <a:r>
                        <a:rPr lang="es-EC" dirty="0" err="1"/>
                        <a:t>spp</a:t>
                      </a:r>
                      <a:endParaRPr lang="en-US" dirty="0"/>
                    </a:p>
                  </a:txBody>
                  <a:tcPr>
                    <a:solidFill>
                      <a:schemeClr val="accent6">
                        <a:lumMod val="20000"/>
                        <a:lumOff val="80000"/>
                      </a:schemeClr>
                    </a:solidFill>
                  </a:tcPr>
                </a:tc>
                <a:tc>
                  <a:txBody>
                    <a:bodyPr/>
                    <a:lstStyle/>
                    <a:p>
                      <a:r>
                        <a:rPr lang="es-EC" dirty="0"/>
                        <a:t>       9/40 (</a:t>
                      </a:r>
                      <a:r>
                        <a:rPr lang="es-EC" dirty="0" smtClean="0"/>
                        <a:t>22,5%)</a:t>
                      </a:r>
                      <a:endParaRPr lang="en-US" dirty="0"/>
                    </a:p>
                  </a:txBody>
                  <a:tcPr>
                    <a:solidFill>
                      <a:schemeClr val="accent6">
                        <a:lumMod val="20000"/>
                        <a:lumOff val="80000"/>
                      </a:schemeClr>
                    </a:solidFill>
                  </a:tcPr>
                </a:tc>
                <a:tc>
                  <a:txBody>
                    <a:bodyPr/>
                    <a:lstStyle/>
                    <a:p>
                      <a:r>
                        <a:rPr lang="es-EC" dirty="0"/>
                        <a:t>                   32/58 (55,17)</a:t>
                      </a:r>
                      <a:endParaRPr lang="en-US" dirty="0"/>
                    </a:p>
                  </a:txBody>
                  <a:tcPr>
                    <a:solidFill>
                      <a:schemeClr val="accent6">
                        <a:lumMod val="20000"/>
                        <a:lumOff val="80000"/>
                      </a:schemeClr>
                    </a:solidFill>
                  </a:tcPr>
                </a:tc>
                <a:tc>
                  <a:txBody>
                    <a:bodyPr/>
                    <a:lstStyle/>
                    <a:p>
                      <a:r>
                        <a:rPr lang="es-EC" dirty="0"/>
                        <a:t>               2/32 (6,25)</a:t>
                      </a:r>
                      <a:endParaRPr lang="en-US" dirty="0"/>
                    </a:p>
                  </a:txBody>
                  <a:tcPr>
                    <a:solidFill>
                      <a:schemeClr val="accent6">
                        <a:lumMod val="20000"/>
                        <a:lumOff val="80000"/>
                      </a:schemeClr>
                    </a:solidFill>
                  </a:tcPr>
                </a:tc>
                <a:extLst>
                  <a:ext uri="{0D108BD9-81ED-4DB2-BD59-A6C34878D82A}">
                    <a16:rowId xmlns="" xmlns:a16="http://schemas.microsoft.com/office/drawing/2014/main" val="1127355588"/>
                  </a:ext>
                </a:extLst>
              </a:tr>
              <a:tr h="370840">
                <a:tc>
                  <a:txBody>
                    <a:bodyPr/>
                    <a:lstStyle/>
                    <a:p>
                      <a:r>
                        <a:rPr lang="es-EC" dirty="0"/>
                        <a:t>NPCR/</a:t>
                      </a:r>
                      <a:r>
                        <a:rPr lang="es-EC" i="1" dirty="0" err="1"/>
                        <a:t>B.bigemina</a:t>
                      </a:r>
                      <a:endParaRPr lang="en-US" i="1" dirty="0"/>
                    </a:p>
                  </a:txBody>
                  <a:tcPr>
                    <a:solidFill>
                      <a:schemeClr val="accent6">
                        <a:lumMod val="60000"/>
                        <a:lumOff val="40000"/>
                      </a:schemeClr>
                    </a:solidFill>
                  </a:tcPr>
                </a:tc>
                <a:tc>
                  <a:txBody>
                    <a:bodyPr/>
                    <a:lstStyle/>
                    <a:p>
                      <a:r>
                        <a:rPr lang="es-EC" dirty="0"/>
                        <a:t>       9/9 (100%)</a:t>
                      </a:r>
                      <a:endParaRPr lang="en-US" dirty="0"/>
                    </a:p>
                  </a:txBody>
                  <a:tcPr>
                    <a:solidFill>
                      <a:schemeClr val="accent6">
                        <a:lumMod val="60000"/>
                        <a:lumOff val="40000"/>
                      </a:schemeClr>
                    </a:solidFill>
                  </a:tcPr>
                </a:tc>
                <a:tc>
                  <a:txBody>
                    <a:bodyPr/>
                    <a:lstStyle/>
                    <a:p>
                      <a:r>
                        <a:rPr lang="es-EC" dirty="0"/>
                        <a:t>                   21/32 (65,63)</a:t>
                      </a:r>
                      <a:endParaRPr lang="en-US" dirty="0"/>
                    </a:p>
                  </a:txBody>
                  <a:tcPr>
                    <a:solidFill>
                      <a:schemeClr val="accent6">
                        <a:lumMod val="60000"/>
                        <a:lumOff val="40000"/>
                      </a:schemeClr>
                    </a:solidFill>
                  </a:tcPr>
                </a:tc>
                <a:tc>
                  <a:txBody>
                    <a:bodyPr/>
                    <a:lstStyle/>
                    <a:p>
                      <a:r>
                        <a:rPr lang="es-EC" dirty="0"/>
                        <a:t>               2/2 (100%)</a:t>
                      </a:r>
                      <a:endParaRPr lang="en-US" dirty="0"/>
                    </a:p>
                  </a:txBody>
                  <a:tcPr>
                    <a:solidFill>
                      <a:schemeClr val="accent6">
                        <a:lumMod val="60000"/>
                        <a:lumOff val="40000"/>
                      </a:schemeClr>
                    </a:solidFill>
                  </a:tcPr>
                </a:tc>
                <a:extLst>
                  <a:ext uri="{0D108BD9-81ED-4DB2-BD59-A6C34878D82A}">
                    <a16:rowId xmlns="" xmlns:a16="http://schemas.microsoft.com/office/drawing/2014/main" val="1943526749"/>
                  </a:ext>
                </a:extLst>
              </a:tr>
              <a:tr h="370840">
                <a:tc>
                  <a:txBody>
                    <a:bodyPr/>
                    <a:lstStyle/>
                    <a:p>
                      <a:r>
                        <a:rPr lang="es-EC" dirty="0"/>
                        <a:t>NPCR/</a:t>
                      </a:r>
                      <a:r>
                        <a:rPr lang="es-EC" i="1" dirty="0" err="1"/>
                        <a:t>B.bovis</a:t>
                      </a:r>
                      <a:endParaRPr lang="en-US" i="1" dirty="0"/>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       9/9 (100%)</a:t>
                      </a:r>
                      <a:endParaRPr lang="en-US" dirty="0"/>
                    </a:p>
                  </a:txBody>
                  <a:tcPr>
                    <a:solidFill>
                      <a:schemeClr val="accent6">
                        <a:lumMod val="20000"/>
                        <a:lumOff val="80000"/>
                      </a:schemeClr>
                    </a:solidFill>
                  </a:tcPr>
                </a:tc>
                <a:tc>
                  <a:txBody>
                    <a:bodyPr/>
                    <a:lstStyle/>
                    <a:p>
                      <a:r>
                        <a:rPr lang="es-EC" dirty="0"/>
                        <a:t>                 13/32 (40,63%)</a:t>
                      </a:r>
                      <a:endParaRPr lang="en-US" dirty="0"/>
                    </a:p>
                  </a:txBody>
                  <a:tcPr>
                    <a:solidFill>
                      <a:schemeClr val="accent6">
                        <a:lumMod val="20000"/>
                        <a:lumOff val="80000"/>
                      </a:schemeClr>
                    </a:solidFill>
                  </a:tcPr>
                </a:tc>
                <a:tc>
                  <a:txBody>
                    <a:bodyPr/>
                    <a:lstStyle/>
                    <a:p>
                      <a:r>
                        <a:rPr lang="es-EC" dirty="0"/>
                        <a:t>               2/2 (100%)</a:t>
                      </a:r>
                      <a:endParaRPr lang="en-US" dirty="0"/>
                    </a:p>
                  </a:txBody>
                  <a:tcPr>
                    <a:solidFill>
                      <a:schemeClr val="accent6">
                        <a:lumMod val="20000"/>
                        <a:lumOff val="80000"/>
                      </a:schemeClr>
                    </a:solidFill>
                  </a:tcPr>
                </a:tc>
                <a:extLst>
                  <a:ext uri="{0D108BD9-81ED-4DB2-BD59-A6C34878D82A}">
                    <a16:rowId xmlns="" xmlns:a16="http://schemas.microsoft.com/office/drawing/2014/main" val="890519208"/>
                  </a:ext>
                </a:extLst>
              </a:tr>
            </a:tbl>
          </a:graphicData>
        </a:graphic>
      </p:graphicFrame>
      <p:sp>
        <p:nvSpPr>
          <p:cNvPr id="27" name="26 Rectángulo"/>
          <p:cNvSpPr/>
          <p:nvPr/>
        </p:nvSpPr>
        <p:spPr>
          <a:xfrm>
            <a:off x="163773" y="4107976"/>
            <a:ext cx="10724723" cy="668740"/>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8" name="27 Rectángulo"/>
          <p:cNvSpPr/>
          <p:nvPr/>
        </p:nvSpPr>
        <p:spPr>
          <a:xfrm>
            <a:off x="292977" y="6474507"/>
            <a:ext cx="3064172" cy="369332"/>
          </a:xfrm>
          <a:prstGeom prst="rect">
            <a:avLst/>
          </a:prstGeom>
        </p:spPr>
        <p:txBody>
          <a:bodyPr wrap="none">
            <a:spAutoFit/>
          </a:bodyPr>
          <a:lstStyle/>
          <a:p>
            <a:r>
              <a:rPr lang="es-EC" dirty="0" smtClean="0"/>
              <a:t>(Oliveira-</a:t>
            </a:r>
            <a:r>
              <a:rPr lang="es-EC" dirty="0"/>
              <a:t>S</a:t>
            </a:r>
            <a:r>
              <a:rPr lang="es-EC" dirty="0" smtClean="0"/>
              <a:t>equeira </a:t>
            </a:r>
            <a:r>
              <a:rPr lang="es-EC" dirty="0"/>
              <a:t>et al. </a:t>
            </a:r>
            <a:r>
              <a:rPr lang="es-EC" dirty="0" smtClean="0"/>
              <a:t>2005</a:t>
            </a:r>
            <a:r>
              <a:rPr lang="es-EC" dirty="0"/>
              <a:t>)</a:t>
            </a:r>
          </a:p>
        </p:txBody>
      </p:sp>
      <p:sp>
        <p:nvSpPr>
          <p:cNvPr id="33" name="1 Título"/>
          <p:cNvSpPr>
            <a:spLocks noGrp="1"/>
          </p:cNvSpPr>
          <p:nvPr>
            <p:ph type="title"/>
          </p:nvPr>
        </p:nvSpPr>
        <p:spPr>
          <a:xfrm>
            <a:off x="5718627" y="-14514"/>
            <a:ext cx="6212115" cy="1143000"/>
          </a:xfrm>
        </p:spPr>
        <p:txBody>
          <a:bodyPr/>
          <a:lstStyle/>
          <a:p>
            <a:pPr algn="r"/>
            <a:r>
              <a:rPr lang="es-EC" sz="3200" b="0" i="0" dirty="0" smtClean="0">
                <a:solidFill>
                  <a:schemeClr val="tx1"/>
                </a:solidFill>
                <a:latin typeface="+mn-lt"/>
                <a:cs typeface="Arial" panose="020B0604020202020204" pitchFamily="34" charset="0"/>
              </a:rPr>
              <a:t>RESULTADOS</a:t>
            </a:r>
            <a:endParaRPr lang="es-EC" sz="3200" b="0" i="0" dirty="0">
              <a:solidFill>
                <a:schemeClr val="tx1"/>
              </a:solidFill>
              <a:latin typeface="+mn-lt"/>
              <a:cs typeface="Arial" panose="020B0604020202020204" pitchFamily="34" charset="0"/>
            </a:endParaRPr>
          </a:p>
        </p:txBody>
      </p:sp>
      <p:sp>
        <p:nvSpPr>
          <p:cNvPr id="36" name="35 Rectángulo"/>
          <p:cNvSpPr/>
          <p:nvPr/>
        </p:nvSpPr>
        <p:spPr>
          <a:xfrm>
            <a:off x="292977" y="773643"/>
            <a:ext cx="11768394" cy="800219"/>
          </a:xfrm>
          <a:prstGeom prst="rect">
            <a:avLst/>
          </a:prstGeom>
        </p:spPr>
        <p:txBody>
          <a:bodyPr wrap="square">
            <a:spAutoFit/>
          </a:bodyPr>
          <a:lstStyle/>
          <a:p>
            <a:r>
              <a:rPr lang="es-EC" sz="2300" dirty="0"/>
              <a:t>Prevalencia de los </a:t>
            </a:r>
            <a:r>
              <a:rPr lang="es-EC" sz="2300" dirty="0" err="1"/>
              <a:t>Hemotrópicos</a:t>
            </a:r>
            <a:r>
              <a:rPr lang="es-EC" sz="2300" dirty="0"/>
              <a:t> en bovinos con garrapatas </a:t>
            </a:r>
            <a:r>
              <a:rPr lang="es-EC" sz="2300" dirty="0" err="1"/>
              <a:t>teleoginas</a:t>
            </a:r>
            <a:r>
              <a:rPr lang="es-EC" sz="2300" dirty="0"/>
              <a:t> </a:t>
            </a:r>
            <a:r>
              <a:rPr lang="es-EC" sz="2300" i="1" dirty="0" err="1"/>
              <a:t>Rhipicephalus</a:t>
            </a:r>
            <a:r>
              <a:rPr lang="es-EC" sz="2300" i="1" dirty="0"/>
              <a:t> </a:t>
            </a:r>
            <a:r>
              <a:rPr lang="es-EC" sz="2300" i="1" dirty="0" err="1"/>
              <a:t>microplus</a:t>
            </a:r>
            <a:r>
              <a:rPr lang="es-EC" sz="2300" i="1" dirty="0"/>
              <a:t> </a:t>
            </a:r>
            <a:r>
              <a:rPr lang="es-EC" sz="2300" dirty="0"/>
              <a:t>y sus larvas</a:t>
            </a:r>
            <a:r>
              <a:rPr lang="es-EC" sz="2300" i="1" dirty="0"/>
              <a:t> </a:t>
            </a:r>
            <a:endParaRPr lang="es-EC" sz="2300" dirty="0"/>
          </a:p>
        </p:txBody>
      </p:sp>
      <p:sp>
        <p:nvSpPr>
          <p:cNvPr id="37"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18</a:t>
            </a:r>
            <a:endParaRPr lang="es-EC" sz="3800" i="0" kern="0" dirty="0">
              <a:solidFill>
                <a:schemeClr val="accent3">
                  <a:lumMod val="40000"/>
                  <a:lumOff val="60000"/>
                </a:schemeClr>
              </a:solidFill>
              <a:latin typeface="+mn-lt"/>
              <a:cs typeface="Arial" panose="020B0604020202020204" pitchFamily="34" charset="0"/>
            </a:endParaRPr>
          </a:p>
        </p:txBody>
      </p:sp>
      <p:sp>
        <p:nvSpPr>
          <p:cNvPr id="38" name="37 Rectángulo"/>
          <p:cNvSpPr/>
          <p:nvPr/>
        </p:nvSpPr>
        <p:spPr>
          <a:xfrm>
            <a:off x="3301998" y="6488668"/>
            <a:ext cx="2873672" cy="369332"/>
          </a:xfrm>
          <a:prstGeom prst="rect">
            <a:avLst/>
          </a:prstGeom>
        </p:spPr>
        <p:txBody>
          <a:bodyPr wrap="none">
            <a:spAutoFit/>
          </a:bodyPr>
          <a:lstStyle/>
          <a:p>
            <a:r>
              <a:rPr lang="es-EC" dirty="0"/>
              <a:t>(Maya-Delgado et al., 2020)</a:t>
            </a:r>
          </a:p>
        </p:txBody>
      </p:sp>
    </p:spTree>
    <p:extLst>
      <p:ext uri="{BB962C8B-B14F-4D97-AF65-F5344CB8AC3E}">
        <p14:creationId xmlns:p14="http://schemas.microsoft.com/office/powerpoint/2010/main" val="4250361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2977" y="682210"/>
            <a:ext cx="11768394" cy="446276"/>
          </a:xfrm>
          <a:prstGeom prst="rect">
            <a:avLst/>
          </a:prstGeom>
        </p:spPr>
        <p:txBody>
          <a:bodyPr wrap="square">
            <a:spAutoFit/>
          </a:bodyPr>
          <a:lstStyle/>
          <a:p>
            <a:r>
              <a:rPr lang="es-EC" sz="2300" dirty="0" smtClean="0"/>
              <a:t>Tasa de transmisión de </a:t>
            </a:r>
            <a:r>
              <a:rPr lang="es-EC" sz="2300" i="1" dirty="0" err="1" smtClean="0"/>
              <a:t>Anaplasma</a:t>
            </a:r>
            <a:r>
              <a:rPr lang="es-EC" sz="2300" i="1" dirty="0" smtClean="0"/>
              <a:t> </a:t>
            </a:r>
            <a:r>
              <a:rPr lang="es-EC" sz="2300" i="1" dirty="0" err="1" smtClean="0"/>
              <a:t>marginale</a:t>
            </a:r>
            <a:r>
              <a:rPr lang="es-EC" sz="2300" i="1" dirty="0" smtClean="0"/>
              <a:t> </a:t>
            </a:r>
            <a:r>
              <a:rPr lang="es-EC" sz="2300" dirty="0" smtClean="0"/>
              <a:t>en garrapatas y larvas</a:t>
            </a:r>
            <a:endParaRPr lang="es-EC" sz="2300" dirty="0"/>
          </a:p>
        </p:txBody>
      </p:sp>
      <p:sp>
        <p:nvSpPr>
          <p:cNvPr id="4"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smtClean="0">
                <a:solidFill>
                  <a:schemeClr val="tx1"/>
                </a:solidFill>
                <a:latin typeface="+mn-lt"/>
                <a:cs typeface="Arial" panose="020B0604020202020204" pitchFamily="34" charset="0"/>
              </a:rPr>
              <a:t>RESULTADOS</a:t>
            </a:r>
            <a:endParaRPr lang="es-EC" b="0" i="0" kern="0" dirty="0">
              <a:solidFill>
                <a:schemeClr val="tx1"/>
              </a:solidFill>
              <a:latin typeface="+mn-lt"/>
              <a:cs typeface="Arial" panose="020B0604020202020204" pitchFamily="34" charset="0"/>
            </a:endParaRPr>
          </a:p>
        </p:txBody>
      </p:sp>
      <p:graphicFrame>
        <p:nvGraphicFramePr>
          <p:cNvPr id="7" name="1 Gráfico"/>
          <p:cNvGraphicFramePr>
            <a:graphicFrameLocks/>
          </p:cNvGraphicFramePr>
          <p:nvPr>
            <p:extLst>
              <p:ext uri="{D42A27DB-BD31-4B8C-83A1-F6EECF244321}">
                <p14:modId xmlns:p14="http://schemas.microsoft.com/office/powerpoint/2010/main" val="3483185181"/>
              </p:ext>
            </p:extLst>
          </p:nvPr>
        </p:nvGraphicFramePr>
        <p:xfrm>
          <a:off x="240750" y="1245319"/>
          <a:ext cx="11820621" cy="4677642"/>
        </p:xfrm>
        <a:graphic>
          <a:graphicData uri="http://schemas.openxmlformats.org/drawingml/2006/chart">
            <c:chart xmlns:c="http://schemas.openxmlformats.org/drawingml/2006/chart" xmlns:r="http://schemas.openxmlformats.org/officeDocument/2006/relationships" r:id="rId2"/>
          </a:graphicData>
        </a:graphic>
      </p:graphicFrame>
      <p:sp>
        <p:nvSpPr>
          <p:cNvPr id="8" name="7 Rectángulo redondeado"/>
          <p:cNvSpPr/>
          <p:nvPr/>
        </p:nvSpPr>
        <p:spPr>
          <a:xfrm>
            <a:off x="7286171" y="4949371"/>
            <a:ext cx="1538513" cy="95794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9" name="8 Rectángulo redondeado"/>
          <p:cNvSpPr/>
          <p:nvPr/>
        </p:nvSpPr>
        <p:spPr>
          <a:xfrm>
            <a:off x="5116286" y="1128487"/>
            <a:ext cx="936172" cy="490945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0"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19</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3734180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2 Gráfico"/>
          <p:cNvGraphicFramePr>
            <a:graphicFrameLocks/>
          </p:cNvGraphicFramePr>
          <p:nvPr>
            <p:extLst>
              <p:ext uri="{D42A27DB-BD31-4B8C-83A1-F6EECF244321}">
                <p14:modId xmlns:p14="http://schemas.microsoft.com/office/powerpoint/2010/main" val="3123337468"/>
              </p:ext>
            </p:extLst>
          </p:nvPr>
        </p:nvGraphicFramePr>
        <p:xfrm>
          <a:off x="1204686" y="1709736"/>
          <a:ext cx="9681027" cy="3965349"/>
        </p:xfrm>
        <a:graphic>
          <a:graphicData uri="http://schemas.openxmlformats.org/drawingml/2006/chart">
            <c:chart xmlns:c="http://schemas.openxmlformats.org/drawingml/2006/chart" xmlns:r="http://schemas.openxmlformats.org/officeDocument/2006/relationships" r:id="rId2"/>
          </a:graphicData>
        </a:graphic>
      </p:graphicFrame>
      <p:sp>
        <p:nvSpPr>
          <p:cNvPr id="3" name="2 Rectángulo"/>
          <p:cNvSpPr/>
          <p:nvPr/>
        </p:nvSpPr>
        <p:spPr>
          <a:xfrm>
            <a:off x="292977" y="773643"/>
            <a:ext cx="11768394" cy="446276"/>
          </a:xfrm>
          <a:prstGeom prst="rect">
            <a:avLst/>
          </a:prstGeom>
        </p:spPr>
        <p:txBody>
          <a:bodyPr wrap="square">
            <a:spAutoFit/>
          </a:bodyPr>
          <a:lstStyle/>
          <a:p>
            <a:r>
              <a:rPr lang="es-EC" sz="2300" dirty="0" smtClean="0"/>
              <a:t>Tasa de transmisión de </a:t>
            </a:r>
            <a:r>
              <a:rPr lang="es-EC" sz="2300" i="1" dirty="0" err="1" smtClean="0"/>
              <a:t>Babesia</a:t>
            </a:r>
            <a:r>
              <a:rPr lang="es-EC" sz="2300" i="1" dirty="0" smtClean="0"/>
              <a:t> </a:t>
            </a:r>
            <a:r>
              <a:rPr lang="es-EC" sz="2300" dirty="0" err="1" smtClean="0"/>
              <a:t>spp</a:t>
            </a:r>
            <a:r>
              <a:rPr lang="es-EC" sz="2300" i="1" dirty="0" smtClean="0"/>
              <a:t>. </a:t>
            </a:r>
            <a:r>
              <a:rPr lang="es-EC" sz="2300" dirty="0" smtClean="0"/>
              <a:t>en garrapatas y larvas</a:t>
            </a:r>
            <a:endParaRPr lang="es-EC" sz="2300" dirty="0"/>
          </a:p>
        </p:txBody>
      </p:sp>
      <p:sp>
        <p:nvSpPr>
          <p:cNvPr id="4"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RESULTADOS</a:t>
            </a:r>
            <a:endParaRPr lang="es-EC" b="0" i="0" kern="0" dirty="0">
              <a:solidFill>
                <a:schemeClr val="tx1"/>
              </a:solidFill>
              <a:latin typeface="+mn-lt"/>
              <a:cs typeface="Arial" panose="020B0604020202020204" pitchFamily="34" charset="0"/>
            </a:endParaRPr>
          </a:p>
        </p:txBody>
      </p:sp>
      <p:sp>
        <p:nvSpPr>
          <p:cNvPr id="6" name="5 Rectángulo redondeado"/>
          <p:cNvSpPr/>
          <p:nvPr/>
        </p:nvSpPr>
        <p:spPr>
          <a:xfrm>
            <a:off x="2394857" y="4238172"/>
            <a:ext cx="827313" cy="140788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7" name="6 Rectángulo redondeado"/>
          <p:cNvSpPr/>
          <p:nvPr/>
        </p:nvSpPr>
        <p:spPr>
          <a:xfrm>
            <a:off x="8113486" y="1683657"/>
            <a:ext cx="1204685" cy="396240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8" name="7 Rectángulo redondeado"/>
          <p:cNvSpPr/>
          <p:nvPr/>
        </p:nvSpPr>
        <p:spPr>
          <a:xfrm>
            <a:off x="3222170" y="3802744"/>
            <a:ext cx="885373" cy="1843316"/>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9"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20</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274316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92977" y="773643"/>
            <a:ext cx="5884197" cy="800219"/>
          </a:xfrm>
          <a:prstGeom prst="rect">
            <a:avLst/>
          </a:prstGeom>
        </p:spPr>
        <p:txBody>
          <a:bodyPr wrap="square">
            <a:spAutoFit/>
          </a:bodyPr>
          <a:lstStyle/>
          <a:p>
            <a:r>
              <a:rPr lang="es-EC" sz="2300" dirty="0" smtClean="0"/>
              <a:t>Tasa de transmisión de </a:t>
            </a:r>
            <a:r>
              <a:rPr lang="es-EC" sz="2300" i="1" dirty="0" smtClean="0"/>
              <a:t>B. </a:t>
            </a:r>
            <a:r>
              <a:rPr lang="es-EC" sz="2300" i="1" dirty="0" err="1" smtClean="0"/>
              <a:t>bigemina</a:t>
            </a:r>
            <a:r>
              <a:rPr lang="es-EC" sz="2300" i="1" dirty="0" smtClean="0"/>
              <a:t> </a:t>
            </a:r>
            <a:r>
              <a:rPr lang="es-EC" sz="2300" dirty="0" smtClean="0"/>
              <a:t>en garrapatas y larvas</a:t>
            </a:r>
            <a:endParaRPr lang="es-EC" sz="2300" dirty="0"/>
          </a:p>
        </p:txBody>
      </p:sp>
      <p:sp>
        <p:nvSpPr>
          <p:cNvPr id="3"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RESULTADOS</a:t>
            </a:r>
            <a:endParaRPr lang="es-EC" b="0" i="0" kern="0" dirty="0">
              <a:solidFill>
                <a:schemeClr val="tx1"/>
              </a:solidFill>
              <a:latin typeface="+mn-lt"/>
              <a:cs typeface="Arial" panose="020B0604020202020204" pitchFamily="34" charset="0"/>
            </a:endParaRPr>
          </a:p>
        </p:txBody>
      </p:sp>
      <p:graphicFrame>
        <p:nvGraphicFramePr>
          <p:cNvPr id="4" name="1 Gráfico"/>
          <p:cNvGraphicFramePr>
            <a:graphicFrameLocks/>
          </p:cNvGraphicFramePr>
          <p:nvPr>
            <p:extLst>
              <p:ext uri="{D42A27DB-BD31-4B8C-83A1-F6EECF244321}">
                <p14:modId xmlns:p14="http://schemas.microsoft.com/office/powerpoint/2010/main" val="3638916167"/>
              </p:ext>
            </p:extLst>
          </p:nvPr>
        </p:nvGraphicFramePr>
        <p:xfrm>
          <a:off x="101601" y="1880508"/>
          <a:ext cx="6146318" cy="4012292"/>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6177174" y="773643"/>
            <a:ext cx="5977194" cy="800219"/>
          </a:xfrm>
          <a:prstGeom prst="rect">
            <a:avLst/>
          </a:prstGeom>
        </p:spPr>
        <p:txBody>
          <a:bodyPr wrap="square">
            <a:spAutoFit/>
          </a:bodyPr>
          <a:lstStyle/>
          <a:p>
            <a:r>
              <a:rPr lang="es-EC" sz="2300" dirty="0" smtClean="0"/>
              <a:t>Tasa de transmisión de </a:t>
            </a:r>
            <a:r>
              <a:rPr lang="es-EC" sz="2300" i="1" dirty="0" smtClean="0"/>
              <a:t>B. </a:t>
            </a:r>
            <a:r>
              <a:rPr lang="es-EC" sz="2300" i="1" dirty="0" err="1" smtClean="0"/>
              <a:t>bovis</a:t>
            </a:r>
            <a:r>
              <a:rPr lang="es-EC" sz="2300" i="1" dirty="0" smtClean="0"/>
              <a:t> </a:t>
            </a:r>
            <a:r>
              <a:rPr lang="es-EC" sz="2300" dirty="0" smtClean="0"/>
              <a:t>en garrapatas y larvas</a:t>
            </a:r>
            <a:endParaRPr lang="es-EC" sz="2300" dirty="0"/>
          </a:p>
        </p:txBody>
      </p:sp>
      <p:graphicFrame>
        <p:nvGraphicFramePr>
          <p:cNvPr id="6" name="2 Gráfico"/>
          <p:cNvGraphicFramePr>
            <a:graphicFrameLocks/>
          </p:cNvGraphicFramePr>
          <p:nvPr>
            <p:extLst>
              <p:ext uri="{D42A27DB-BD31-4B8C-83A1-F6EECF244321}">
                <p14:modId xmlns:p14="http://schemas.microsoft.com/office/powerpoint/2010/main" val="2581867906"/>
              </p:ext>
            </p:extLst>
          </p:nvPr>
        </p:nvGraphicFramePr>
        <p:xfrm>
          <a:off x="6177174" y="1897741"/>
          <a:ext cx="5977194" cy="4053115"/>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redondeado"/>
          <p:cNvSpPr/>
          <p:nvPr/>
        </p:nvSpPr>
        <p:spPr>
          <a:xfrm>
            <a:off x="6850743" y="4949370"/>
            <a:ext cx="493485" cy="95794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8" name="7 Rectángulo redondeado"/>
          <p:cNvSpPr/>
          <p:nvPr/>
        </p:nvSpPr>
        <p:spPr>
          <a:xfrm>
            <a:off x="8824684" y="1785257"/>
            <a:ext cx="754740" cy="412205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9" name="8 Rectángulo redondeado"/>
          <p:cNvSpPr/>
          <p:nvPr/>
        </p:nvSpPr>
        <p:spPr>
          <a:xfrm>
            <a:off x="1291762" y="1785255"/>
            <a:ext cx="754740" cy="4122055"/>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0" name="9 Rectángulo redondeado"/>
          <p:cNvSpPr/>
          <p:nvPr/>
        </p:nvSpPr>
        <p:spPr>
          <a:xfrm>
            <a:off x="4259941" y="1785256"/>
            <a:ext cx="754740" cy="412205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1" name="10 Rectángulo redondeado"/>
          <p:cNvSpPr/>
          <p:nvPr/>
        </p:nvSpPr>
        <p:spPr>
          <a:xfrm>
            <a:off x="762000" y="4949370"/>
            <a:ext cx="493485" cy="95794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11 Rectángulo redondeado"/>
          <p:cNvSpPr/>
          <p:nvPr/>
        </p:nvSpPr>
        <p:spPr>
          <a:xfrm>
            <a:off x="7344228" y="1785258"/>
            <a:ext cx="754740" cy="4122055"/>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13"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21</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3634109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02" y="1774354"/>
            <a:ext cx="11603638" cy="4748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451302" y="943820"/>
            <a:ext cx="6887463" cy="446276"/>
          </a:xfrm>
          <a:prstGeom prst="rect">
            <a:avLst/>
          </a:prstGeom>
        </p:spPr>
        <p:txBody>
          <a:bodyPr wrap="square">
            <a:spAutoFit/>
          </a:bodyPr>
          <a:lstStyle/>
          <a:p>
            <a:pPr marL="0" lvl="1"/>
            <a:r>
              <a:rPr lang="es-EC" sz="2300" dirty="0"/>
              <a:t>Viabilidad de los </a:t>
            </a:r>
            <a:r>
              <a:rPr lang="es-EC" sz="2300" dirty="0" err="1"/>
              <a:t>hemotrópicos</a:t>
            </a:r>
            <a:r>
              <a:rPr lang="es-EC" sz="2300" dirty="0"/>
              <a:t> mediante RT </a:t>
            </a:r>
            <a:r>
              <a:rPr lang="es-EC" sz="2300" dirty="0" err="1"/>
              <a:t>qPCR</a:t>
            </a:r>
            <a:r>
              <a:rPr lang="es-EC" sz="2300" dirty="0"/>
              <a:t> </a:t>
            </a:r>
          </a:p>
        </p:txBody>
      </p:sp>
      <p:sp>
        <p:nvSpPr>
          <p:cNvPr id="2" name="1 Elipse"/>
          <p:cNvSpPr/>
          <p:nvPr/>
        </p:nvSpPr>
        <p:spPr>
          <a:xfrm>
            <a:off x="2306470" y="4312410"/>
            <a:ext cx="1282889" cy="819148"/>
          </a:xfrm>
          <a:prstGeom prst="ellipse">
            <a:avLst/>
          </a:prstGeom>
          <a:noFill/>
          <a:ln w="57150">
            <a:solidFill>
              <a:srgbClr val="B30B87"/>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smtClean="0">
                <a:solidFill>
                  <a:schemeClr val="tx1"/>
                </a:solidFill>
                <a:latin typeface="+mn-lt"/>
                <a:cs typeface="Arial" panose="020B0604020202020204" pitchFamily="34" charset="0"/>
              </a:rPr>
              <a:t>RESULTADOS</a:t>
            </a:r>
            <a:endParaRPr lang="es-EC" b="0" i="0" kern="0" dirty="0">
              <a:solidFill>
                <a:schemeClr val="tx1"/>
              </a:solidFill>
              <a:latin typeface="+mn-lt"/>
              <a:cs typeface="Arial" panose="020B0604020202020204" pitchFamily="34" charset="0"/>
            </a:endParaRPr>
          </a:p>
        </p:txBody>
      </p:sp>
      <p:sp>
        <p:nvSpPr>
          <p:cNvPr id="7"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22</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40487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290286" y="743464"/>
            <a:ext cx="6863418" cy="800219"/>
          </a:xfrm>
          <a:prstGeom prst="rect">
            <a:avLst/>
          </a:prstGeom>
        </p:spPr>
        <p:txBody>
          <a:bodyPr wrap="square">
            <a:spAutoFit/>
          </a:bodyPr>
          <a:lstStyle/>
          <a:p>
            <a:pPr marL="0" lvl="2" fontAlgn="base"/>
            <a:r>
              <a:rPr lang="es-EC" sz="2300" dirty="0">
                <a:effectLst>
                  <a:glow>
                    <a:srgbClr val="000000"/>
                  </a:glow>
                  <a:outerShdw sx="0" sy="0">
                    <a:srgbClr val="000000"/>
                  </a:outerShdw>
                  <a:reflection stA="0" endPos="0" fadeDir="0" sx="0" sy="0"/>
                </a:effectLst>
              </a:rPr>
              <a:t>Viabilidad de </a:t>
            </a:r>
            <a:r>
              <a:rPr lang="es-EC" sz="2300" i="1" dirty="0" err="1" smtClean="0">
                <a:effectLst>
                  <a:glow>
                    <a:srgbClr val="000000"/>
                  </a:glow>
                  <a:outerShdw sx="0" sy="0">
                    <a:srgbClr val="000000"/>
                  </a:outerShdw>
                  <a:reflection stA="0" endPos="0" fadeDir="0" sx="0" sy="0"/>
                </a:effectLst>
              </a:rPr>
              <a:t>Anaplasma</a:t>
            </a:r>
            <a:r>
              <a:rPr lang="es-EC" sz="2300" i="1" dirty="0" smtClean="0">
                <a:effectLst>
                  <a:glow>
                    <a:srgbClr val="000000"/>
                  </a:glow>
                  <a:outerShdw sx="0" sy="0">
                    <a:srgbClr val="000000"/>
                  </a:outerShdw>
                  <a:reflection stA="0" endPos="0" fadeDir="0" sx="0" sy="0"/>
                </a:effectLst>
              </a:rPr>
              <a:t> </a:t>
            </a:r>
            <a:r>
              <a:rPr lang="es-EC" sz="2300" i="1" dirty="0" err="1" smtClean="0">
                <a:effectLst>
                  <a:glow>
                    <a:srgbClr val="000000"/>
                  </a:glow>
                  <a:outerShdw sx="0" sy="0">
                    <a:srgbClr val="000000"/>
                  </a:outerShdw>
                  <a:reflection stA="0" endPos="0" fadeDir="0" sx="0" sy="0"/>
                </a:effectLst>
              </a:rPr>
              <a:t>marginale</a:t>
            </a:r>
            <a:r>
              <a:rPr lang="es-EC" sz="2300" dirty="0" smtClean="0">
                <a:effectLst>
                  <a:glow>
                    <a:srgbClr val="000000"/>
                  </a:glow>
                  <a:outerShdw sx="0" sy="0">
                    <a:srgbClr val="000000"/>
                  </a:outerShdw>
                  <a:reflection stA="0" endPos="0" fadeDir="0" sx="0" sy="0"/>
                </a:effectLst>
              </a:rPr>
              <a:t> en </a:t>
            </a:r>
            <a:r>
              <a:rPr lang="es-EC" sz="2300" dirty="0">
                <a:effectLst>
                  <a:glow>
                    <a:srgbClr val="000000"/>
                  </a:glow>
                  <a:outerShdw sx="0" sy="0">
                    <a:srgbClr val="000000"/>
                  </a:outerShdw>
                  <a:reflection stA="0" endPos="0" fadeDir="0" sx="0" sy="0"/>
                </a:effectLst>
              </a:rPr>
              <a:t>muestras de garrapatas </a:t>
            </a:r>
            <a:r>
              <a:rPr lang="es-EC" sz="2300" dirty="0" err="1" smtClean="0">
                <a:effectLst>
                  <a:glow>
                    <a:srgbClr val="000000"/>
                  </a:glow>
                  <a:outerShdw sx="0" sy="0">
                    <a:srgbClr val="000000"/>
                  </a:outerShdw>
                  <a:reflection stA="0" endPos="0" fadeDir="0" sx="0" sy="0"/>
                </a:effectLst>
              </a:rPr>
              <a:t>teleoginas</a:t>
            </a:r>
            <a:endParaRPr lang="es-EC" sz="2300" dirty="0">
              <a:effectLst>
                <a:glow>
                  <a:srgbClr val="000000"/>
                </a:glow>
                <a:outerShdw sx="0" sy="0">
                  <a:srgbClr val="000000"/>
                </a:outerShdw>
                <a:reflection stA="0" endPos="0" fadeDir="0" sx="0" sy="0"/>
              </a:effectLst>
            </a:endParaRPr>
          </a:p>
        </p:txBody>
      </p:sp>
      <p:pic>
        <p:nvPicPr>
          <p:cNvPr id="22" name="21 Imagen"/>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27689" t="42348" r="27690" b="16558"/>
          <a:stretch/>
        </p:blipFill>
        <p:spPr bwMode="auto">
          <a:xfrm>
            <a:off x="97807" y="2132001"/>
            <a:ext cx="7861112" cy="4141883"/>
          </a:xfrm>
          <a:prstGeom prst="rect">
            <a:avLst/>
          </a:prstGeom>
          <a:ln>
            <a:noFill/>
          </a:ln>
          <a:extLst>
            <a:ext uri="{53640926-AAD7-44D8-BBD7-CCE9431645EC}">
              <a14:shadowObscured xmlns:a14="http://schemas.microsoft.com/office/drawing/2010/main"/>
            </a:ext>
          </a:extLst>
        </p:spPr>
      </p:pic>
      <p:cxnSp>
        <p:nvCxnSpPr>
          <p:cNvPr id="26" name="25 Conector recto de flecha"/>
          <p:cNvCxnSpPr/>
          <p:nvPr/>
        </p:nvCxnSpPr>
        <p:spPr>
          <a:xfrm flipH="1" flipV="1">
            <a:off x="4421876" y="3670327"/>
            <a:ext cx="982638" cy="80961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29 CuadroTexto"/>
          <p:cNvSpPr txBox="1"/>
          <p:nvPr/>
        </p:nvSpPr>
        <p:spPr>
          <a:xfrm>
            <a:off x="5404513" y="4396844"/>
            <a:ext cx="600502" cy="338554"/>
          </a:xfrm>
          <a:prstGeom prst="rect">
            <a:avLst/>
          </a:prstGeom>
          <a:noFill/>
        </p:spPr>
        <p:txBody>
          <a:bodyPr wrap="square" rtlCol="0">
            <a:spAutoFit/>
          </a:bodyPr>
          <a:lstStyle/>
          <a:p>
            <a:r>
              <a:rPr lang="es-EC" sz="1600" b="1" dirty="0" smtClean="0"/>
              <a:t>CP</a:t>
            </a:r>
            <a:endParaRPr lang="es-EC" sz="1600" b="1" dirty="0"/>
          </a:p>
        </p:txBody>
      </p:sp>
      <p:cxnSp>
        <p:nvCxnSpPr>
          <p:cNvPr id="32" name="31 Conector recto de flecha"/>
          <p:cNvCxnSpPr/>
          <p:nvPr/>
        </p:nvCxnSpPr>
        <p:spPr>
          <a:xfrm flipV="1">
            <a:off x="7453954" y="3670327"/>
            <a:ext cx="1" cy="67111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5" name="34 CuadroTexto"/>
          <p:cNvSpPr txBox="1"/>
          <p:nvPr/>
        </p:nvSpPr>
        <p:spPr>
          <a:xfrm>
            <a:off x="7153704" y="4384650"/>
            <a:ext cx="600502" cy="307777"/>
          </a:xfrm>
          <a:prstGeom prst="rect">
            <a:avLst/>
          </a:prstGeom>
          <a:noFill/>
        </p:spPr>
        <p:txBody>
          <a:bodyPr wrap="square" rtlCol="0">
            <a:spAutoFit/>
          </a:bodyPr>
          <a:lstStyle/>
          <a:p>
            <a:r>
              <a:rPr lang="es-EC" sz="1400" b="1" dirty="0" smtClean="0"/>
              <a:t>CN</a:t>
            </a:r>
            <a:endParaRPr lang="es-EC" sz="1400" b="1" dirty="0"/>
          </a:p>
        </p:txBody>
      </p:sp>
      <p:cxnSp>
        <p:nvCxnSpPr>
          <p:cNvPr id="36" name="35 Conector recto de flecha"/>
          <p:cNvCxnSpPr/>
          <p:nvPr/>
        </p:nvCxnSpPr>
        <p:spPr>
          <a:xfrm flipV="1">
            <a:off x="7610906" y="3895006"/>
            <a:ext cx="1" cy="67111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7" name="36 CuadroTexto"/>
          <p:cNvSpPr txBox="1"/>
          <p:nvPr/>
        </p:nvSpPr>
        <p:spPr>
          <a:xfrm>
            <a:off x="7401638" y="4537050"/>
            <a:ext cx="600502" cy="307777"/>
          </a:xfrm>
          <a:prstGeom prst="rect">
            <a:avLst/>
          </a:prstGeom>
          <a:noFill/>
        </p:spPr>
        <p:txBody>
          <a:bodyPr wrap="square" rtlCol="0">
            <a:spAutoFit/>
          </a:bodyPr>
          <a:lstStyle/>
          <a:p>
            <a:r>
              <a:rPr lang="es-EC" sz="1400" b="1" dirty="0" smtClean="0"/>
              <a:t>NTC</a:t>
            </a:r>
            <a:endParaRPr lang="es-EC" sz="1400" b="1" dirty="0"/>
          </a:p>
        </p:txBody>
      </p:sp>
      <p:sp>
        <p:nvSpPr>
          <p:cNvPr id="34" name="33 CuadroTexto"/>
          <p:cNvSpPr txBox="1"/>
          <p:nvPr/>
        </p:nvSpPr>
        <p:spPr>
          <a:xfrm>
            <a:off x="8002140" y="623339"/>
            <a:ext cx="3898708" cy="538609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b="1" u="sng" dirty="0" smtClean="0"/>
              <a:t>MUESTRAS GARRAPATAS</a:t>
            </a:r>
          </a:p>
          <a:p>
            <a:endParaRPr lang="es-EC" u="sng" dirty="0" smtClean="0"/>
          </a:p>
          <a:p>
            <a:r>
              <a:rPr lang="es-EC" dirty="0" smtClean="0"/>
              <a:t>VIABLES -&gt;3 /29 </a:t>
            </a:r>
            <a:r>
              <a:rPr lang="es-EC" dirty="0" err="1" smtClean="0"/>
              <a:t>ADNc</a:t>
            </a:r>
            <a:r>
              <a:rPr lang="es-EC" dirty="0" smtClean="0"/>
              <a:t> </a:t>
            </a:r>
          </a:p>
          <a:p>
            <a:r>
              <a:rPr lang="es-EC" dirty="0" smtClean="0"/>
              <a:t>(</a:t>
            </a:r>
            <a:r>
              <a:rPr lang="es-EC" dirty="0" err="1"/>
              <a:t>Ct</a:t>
            </a:r>
            <a:r>
              <a:rPr lang="es-EC" dirty="0"/>
              <a:t>  9.73, 22.42 y 32.54) </a:t>
            </a:r>
            <a:endParaRPr lang="es-EC" dirty="0" smtClean="0"/>
          </a:p>
          <a:p>
            <a:endParaRPr lang="es-EC" dirty="0"/>
          </a:p>
          <a:p>
            <a:r>
              <a:rPr lang="es-EC" b="1" dirty="0" smtClean="0"/>
              <a:t>CP </a:t>
            </a:r>
            <a:r>
              <a:rPr lang="es-EC" dirty="0" smtClean="0"/>
              <a:t>-&gt;</a:t>
            </a:r>
            <a:r>
              <a:rPr lang="es-EC" dirty="0" err="1" smtClean="0"/>
              <a:t>Ct</a:t>
            </a:r>
            <a:r>
              <a:rPr lang="es-EC" dirty="0" smtClean="0"/>
              <a:t>: 21.49</a:t>
            </a:r>
          </a:p>
          <a:p>
            <a:r>
              <a:rPr lang="es-EC" b="1" dirty="0" smtClean="0"/>
              <a:t>CN</a:t>
            </a:r>
            <a:r>
              <a:rPr lang="es-EC" dirty="0" smtClean="0"/>
              <a:t> -&gt; </a:t>
            </a:r>
            <a:r>
              <a:rPr lang="es-EC" dirty="0" err="1" smtClean="0"/>
              <a:t>Ct</a:t>
            </a:r>
            <a:r>
              <a:rPr lang="es-EC" dirty="0"/>
              <a:t>&gt;</a:t>
            </a:r>
            <a:r>
              <a:rPr lang="es-EC" dirty="0" smtClean="0"/>
              <a:t>40 </a:t>
            </a:r>
            <a:endParaRPr lang="es-EC" dirty="0"/>
          </a:p>
          <a:p>
            <a:r>
              <a:rPr lang="es-EC" b="1" dirty="0"/>
              <a:t>NTC</a:t>
            </a:r>
            <a:r>
              <a:rPr lang="es-EC" dirty="0"/>
              <a:t> </a:t>
            </a:r>
            <a:r>
              <a:rPr lang="es-EC" dirty="0" smtClean="0"/>
              <a:t>-&gt; </a:t>
            </a:r>
            <a:r>
              <a:rPr lang="es-EC" dirty="0" err="1" smtClean="0"/>
              <a:t>Ct</a:t>
            </a:r>
            <a:r>
              <a:rPr lang="es-EC" dirty="0" smtClean="0"/>
              <a:t>: 38.49</a:t>
            </a:r>
          </a:p>
          <a:p>
            <a:endParaRPr lang="es-EC" dirty="0" smtClean="0"/>
          </a:p>
          <a:p>
            <a:r>
              <a:rPr lang="es-EC" b="1" u="sng" dirty="0" smtClean="0"/>
              <a:t>CURVA STÁNDAR</a:t>
            </a:r>
            <a:endParaRPr lang="es-EC" b="1" u="sng" dirty="0"/>
          </a:p>
          <a:p>
            <a:r>
              <a:rPr lang="es-EC" b="1" dirty="0"/>
              <a:t>R2</a:t>
            </a:r>
            <a:r>
              <a:rPr lang="es-EC" dirty="0"/>
              <a:t> =0.96935, </a:t>
            </a:r>
            <a:endParaRPr lang="es-EC" dirty="0" smtClean="0"/>
          </a:p>
          <a:p>
            <a:r>
              <a:rPr lang="es-EC" b="1" dirty="0" smtClean="0"/>
              <a:t>Pendiente: </a:t>
            </a:r>
            <a:r>
              <a:rPr lang="es-EC" dirty="0"/>
              <a:t>-3.78 </a:t>
            </a:r>
            <a:endParaRPr lang="es-EC" dirty="0" smtClean="0"/>
          </a:p>
          <a:p>
            <a:r>
              <a:rPr lang="es-EC" b="1" dirty="0" err="1" smtClean="0"/>
              <a:t>Erx</a:t>
            </a:r>
            <a:r>
              <a:rPr lang="es-EC" dirty="0" smtClean="0"/>
              <a:t>=0.84 </a:t>
            </a:r>
          </a:p>
          <a:p>
            <a:r>
              <a:rPr lang="es-EC" b="1" u="sng" dirty="0" smtClean="0"/>
              <a:t>Copias </a:t>
            </a:r>
            <a:r>
              <a:rPr lang="es-EC" b="1" u="sng" dirty="0"/>
              <a:t>bacterianas/</a:t>
            </a:r>
            <a:r>
              <a:rPr lang="es-EC" b="1" u="sng" dirty="0" err="1"/>
              <a:t>μl</a:t>
            </a:r>
            <a:r>
              <a:rPr lang="es-EC" b="1" u="sng" dirty="0"/>
              <a:t> </a:t>
            </a:r>
            <a:endParaRPr lang="es-EC" b="1" u="sng" dirty="0" smtClean="0"/>
          </a:p>
          <a:p>
            <a:r>
              <a:rPr lang="es-EC" dirty="0" smtClean="0"/>
              <a:t>Curva estándar: </a:t>
            </a:r>
          </a:p>
          <a:p>
            <a:r>
              <a:rPr lang="es-EC" sz="2800" dirty="0" smtClean="0"/>
              <a:t>2.50E   </a:t>
            </a:r>
            <a:r>
              <a:rPr lang="es-EC" sz="2800" dirty="0"/>
              <a:t>a </a:t>
            </a:r>
            <a:r>
              <a:rPr lang="es-EC" sz="2800" dirty="0" smtClean="0"/>
              <a:t>6.09E </a:t>
            </a:r>
            <a:endParaRPr lang="es-EC" dirty="0" smtClean="0"/>
          </a:p>
          <a:p>
            <a:r>
              <a:rPr lang="es-EC" dirty="0" smtClean="0"/>
              <a:t>Muestras positivas: </a:t>
            </a:r>
          </a:p>
          <a:p>
            <a:r>
              <a:rPr lang="es-EC" sz="2800" dirty="0" smtClean="0"/>
              <a:t>3.74E  , 1.64E   y 3.47E</a:t>
            </a:r>
            <a:endParaRPr lang="es-EC" sz="2800" dirty="0"/>
          </a:p>
        </p:txBody>
      </p:sp>
      <p:sp>
        <p:nvSpPr>
          <p:cNvPr id="38" name="37 Rectángulo"/>
          <p:cNvSpPr/>
          <p:nvPr/>
        </p:nvSpPr>
        <p:spPr>
          <a:xfrm>
            <a:off x="3179805" y="5636525"/>
            <a:ext cx="1828923" cy="286603"/>
          </a:xfrm>
          <a:prstGeom prst="rect">
            <a:avLst/>
          </a:prstGeom>
          <a:noFill/>
          <a:ln w="28575">
            <a:solidFill>
              <a:srgbClr val="07B71C"/>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CuadroTexto"/>
          <p:cNvSpPr txBox="1"/>
          <p:nvPr/>
        </p:nvSpPr>
        <p:spPr>
          <a:xfrm>
            <a:off x="8770966" y="4762436"/>
            <a:ext cx="536810" cy="276999"/>
          </a:xfrm>
          <a:prstGeom prst="rect">
            <a:avLst/>
          </a:prstGeom>
          <a:noFill/>
        </p:spPr>
        <p:txBody>
          <a:bodyPr wrap="square" rtlCol="0">
            <a:spAutoFit/>
          </a:bodyPr>
          <a:lstStyle/>
          <a:p>
            <a:r>
              <a:rPr lang="es-EC" sz="1200" dirty="0" smtClean="0"/>
              <a:t> 12</a:t>
            </a:r>
            <a:endParaRPr lang="es-EC" sz="1200" dirty="0"/>
          </a:p>
        </p:txBody>
      </p:sp>
      <p:sp>
        <p:nvSpPr>
          <p:cNvPr id="16" name="15 CuadroTexto"/>
          <p:cNvSpPr txBox="1"/>
          <p:nvPr/>
        </p:nvSpPr>
        <p:spPr>
          <a:xfrm>
            <a:off x="10301249" y="4756382"/>
            <a:ext cx="536810" cy="276999"/>
          </a:xfrm>
          <a:prstGeom prst="rect">
            <a:avLst/>
          </a:prstGeom>
          <a:noFill/>
        </p:spPr>
        <p:txBody>
          <a:bodyPr wrap="square" rtlCol="0">
            <a:spAutoFit/>
          </a:bodyPr>
          <a:lstStyle/>
          <a:p>
            <a:r>
              <a:rPr lang="es-EC" sz="1200" dirty="0" smtClean="0"/>
              <a:t>08</a:t>
            </a:r>
            <a:endParaRPr lang="es-EC" sz="1200" dirty="0"/>
          </a:p>
        </p:txBody>
      </p:sp>
      <p:sp>
        <p:nvSpPr>
          <p:cNvPr id="17" name="16 CuadroTexto"/>
          <p:cNvSpPr txBox="1"/>
          <p:nvPr/>
        </p:nvSpPr>
        <p:spPr>
          <a:xfrm>
            <a:off x="8770966" y="5450994"/>
            <a:ext cx="536810" cy="276999"/>
          </a:xfrm>
          <a:prstGeom prst="rect">
            <a:avLst/>
          </a:prstGeom>
          <a:noFill/>
        </p:spPr>
        <p:txBody>
          <a:bodyPr wrap="square" rtlCol="0">
            <a:spAutoFit/>
          </a:bodyPr>
          <a:lstStyle/>
          <a:p>
            <a:r>
              <a:rPr lang="es-EC" sz="1200" dirty="0" smtClean="0"/>
              <a:t> 12</a:t>
            </a:r>
            <a:endParaRPr lang="es-EC" sz="1200" dirty="0"/>
          </a:p>
        </p:txBody>
      </p:sp>
      <p:sp>
        <p:nvSpPr>
          <p:cNvPr id="19" name="18 CuadroTexto"/>
          <p:cNvSpPr txBox="1"/>
          <p:nvPr/>
        </p:nvSpPr>
        <p:spPr>
          <a:xfrm>
            <a:off x="10032844" y="5461875"/>
            <a:ext cx="536810" cy="276999"/>
          </a:xfrm>
          <a:prstGeom prst="rect">
            <a:avLst/>
          </a:prstGeom>
          <a:noFill/>
        </p:spPr>
        <p:txBody>
          <a:bodyPr wrap="square" rtlCol="0">
            <a:spAutoFit/>
          </a:bodyPr>
          <a:lstStyle/>
          <a:p>
            <a:r>
              <a:rPr lang="es-EC" sz="1200" dirty="0" smtClean="0"/>
              <a:t>09</a:t>
            </a:r>
            <a:endParaRPr lang="es-EC" sz="1200" dirty="0"/>
          </a:p>
        </p:txBody>
      </p:sp>
      <p:sp>
        <p:nvSpPr>
          <p:cNvPr id="20" name="19 CuadroTexto"/>
          <p:cNvSpPr txBox="1"/>
          <p:nvPr/>
        </p:nvSpPr>
        <p:spPr>
          <a:xfrm>
            <a:off x="11446362" y="5450995"/>
            <a:ext cx="536810" cy="276999"/>
          </a:xfrm>
          <a:prstGeom prst="rect">
            <a:avLst/>
          </a:prstGeom>
          <a:noFill/>
        </p:spPr>
        <p:txBody>
          <a:bodyPr wrap="square" rtlCol="0">
            <a:spAutoFit/>
          </a:bodyPr>
          <a:lstStyle/>
          <a:p>
            <a:r>
              <a:rPr lang="es-EC" sz="1200" dirty="0" smtClean="0"/>
              <a:t>06</a:t>
            </a:r>
            <a:endParaRPr lang="es-EC" sz="1200" dirty="0"/>
          </a:p>
        </p:txBody>
      </p:sp>
      <p:sp>
        <p:nvSpPr>
          <p:cNvPr id="21" name="1 Título"/>
          <p:cNvSpPr>
            <a:spLocks noGrp="1"/>
          </p:cNvSpPr>
          <p:nvPr>
            <p:ph type="title"/>
          </p:nvPr>
        </p:nvSpPr>
        <p:spPr>
          <a:xfrm>
            <a:off x="5718627" y="-14514"/>
            <a:ext cx="6212115" cy="1143000"/>
          </a:xfrm>
        </p:spPr>
        <p:txBody>
          <a:bodyPr/>
          <a:lstStyle/>
          <a:p>
            <a:pPr algn="r"/>
            <a:r>
              <a:rPr lang="es-EC" sz="3200" b="0" i="0" dirty="0" smtClean="0">
                <a:solidFill>
                  <a:schemeClr val="tx1"/>
                </a:solidFill>
                <a:latin typeface="+mn-lt"/>
                <a:cs typeface="Arial" panose="020B0604020202020204" pitchFamily="34" charset="0"/>
              </a:rPr>
              <a:t>RESULTADOS</a:t>
            </a:r>
            <a:endParaRPr lang="es-EC" sz="3200" b="0" i="0" dirty="0">
              <a:solidFill>
                <a:schemeClr val="tx1"/>
              </a:solidFill>
              <a:latin typeface="+mn-lt"/>
              <a:cs typeface="Arial" panose="020B0604020202020204" pitchFamily="34" charset="0"/>
            </a:endParaRPr>
          </a:p>
        </p:txBody>
      </p:sp>
      <p:sp>
        <p:nvSpPr>
          <p:cNvPr id="18"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23</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3774682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88686" y="846317"/>
            <a:ext cx="6962744" cy="800219"/>
          </a:xfrm>
          <a:prstGeom prst="rect">
            <a:avLst/>
          </a:prstGeom>
        </p:spPr>
        <p:txBody>
          <a:bodyPr wrap="square">
            <a:spAutoFit/>
          </a:bodyPr>
          <a:lstStyle/>
          <a:p>
            <a:pPr marL="0" lvl="2" fontAlgn="base"/>
            <a:r>
              <a:rPr lang="es-EC" sz="2300" dirty="0">
                <a:effectLst>
                  <a:glow>
                    <a:srgbClr val="000000"/>
                  </a:glow>
                  <a:outerShdw sx="0" sy="0">
                    <a:srgbClr val="000000"/>
                  </a:outerShdw>
                  <a:reflection stA="0" endPos="0" fadeDir="0" sx="0" sy="0"/>
                </a:effectLst>
              </a:rPr>
              <a:t>Viabilidad de </a:t>
            </a:r>
            <a:r>
              <a:rPr lang="es-EC" sz="2300" i="1" dirty="0" err="1">
                <a:effectLst>
                  <a:glow>
                    <a:srgbClr val="000000"/>
                  </a:glow>
                  <a:outerShdw sx="0" sy="0">
                    <a:srgbClr val="000000"/>
                  </a:outerShdw>
                  <a:reflection stA="0" endPos="0" fadeDir="0" sx="0" sy="0"/>
                </a:effectLst>
              </a:rPr>
              <a:t>Babesia</a:t>
            </a:r>
            <a:r>
              <a:rPr lang="es-EC" sz="2300" i="1" dirty="0">
                <a:effectLst>
                  <a:glow>
                    <a:srgbClr val="000000"/>
                  </a:glow>
                  <a:outerShdw sx="0" sy="0">
                    <a:srgbClr val="000000"/>
                  </a:outerShdw>
                  <a:reflection stA="0" endPos="0" fadeDir="0" sx="0" sy="0"/>
                </a:effectLst>
              </a:rPr>
              <a:t> </a:t>
            </a:r>
            <a:r>
              <a:rPr lang="es-EC" sz="2300" dirty="0" err="1">
                <a:effectLst>
                  <a:glow>
                    <a:srgbClr val="000000"/>
                  </a:glow>
                  <a:outerShdw sx="0" sy="0">
                    <a:srgbClr val="000000"/>
                  </a:outerShdw>
                  <a:reflection stA="0" endPos="0" fadeDir="0" sx="0" sy="0"/>
                </a:effectLst>
              </a:rPr>
              <a:t>spp</a:t>
            </a:r>
            <a:r>
              <a:rPr lang="es-EC" sz="2300" dirty="0">
                <a:effectLst>
                  <a:glow>
                    <a:srgbClr val="000000"/>
                  </a:glow>
                  <a:outerShdw sx="0" sy="0">
                    <a:srgbClr val="000000"/>
                  </a:outerShdw>
                  <a:reflection stA="0" endPos="0" fadeDir="0" sx="0" sy="0"/>
                </a:effectLst>
              </a:rPr>
              <a:t> en muestras de garrapatas </a:t>
            </a:r>
            <a:r>
              <a:rPr lang="es-EC" sz="2300" dirty="0" err="1">
                <a:effectLst>
                  <a:glow>
                    <a:srgbClr val="000000"/>
                  </a:glow>
                  <a:outerShdw sx="0" sy="0">
                    <a:srgbClr val="000000"/>
                  </a:outerShdw>
                  <a:reflection stA="0" endPos="0" fadeDir="0" sx="0" sy="0"/>
                </a:effectLst>
              </a:rPr>
              <a:t>teleoginas</a:t>
            </a:r>
            <a:r>
              <a:rPr lang="es-EC" sz="2300" dirty="0">
                <a:effectLst>
                  <a:glow>
                    <a:srgbClr val="000000"/>
                  </a:glow>
                  <a:outerShdw sx="0" sy="0">
                    <a:srgbClr val="000000"/>
                  </a:outerShdw>
                  <a:reflection stA="0" endPos="0" fadeDir="0" sx="0" sy="0"/>
                </a:effectLst>
              </a:rPr>
              <a:t> y pool de larvas.</a:t>
            </a:r>
          </a:p>
        </p:txBody>
      </p:sp>
      <p:pic>
        <p:nvPicPr>
          <p:cNvPr id="12" name="11 Imagen"/>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27963" t="25095" r="28748" b="25028"/>
          <a:stretch/>
        </p:blipFill>
        <p:spPr bwMode="auto">
          <a:xfrm>
            <a:off x="69373" y="2029923"/>
            <a:ext cx="7436895" cy="4540942"/>
          </a:xfrm>
          <a:prstGeom prst="rect">
            <a:avLst/>
          </a:prstGeom>
          <a:ln>
            <a:noFill/>
          </a:ln>
          <a:extLst>
            <a:ext uri="{53640926-AAD7-44D8-BBD7-CCE9431645EC}">
              <a14:shadowObscured xmlns:a14="http://schemas.microsoft.com/office/drawing/2010/main"/>
            </a:ext>
          </a:extLst>
        </p:spPr>
      </p:pic>
      <p:cxnSp>
        <p:nvCxnSpPr>
          <p:cNvPr id="3" name="2 Conector recto de flecha"/>
          <p:cNvCxnSpPr/>
          <p:nvPr/>
        </p:nvCxnSpPr>
        <p:spPr>
          <a:xfrm flipV="1">
            <a:off x="7055894" y="3630306"/>
            <a:ext cx="1" cy="38213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5 CuadroTexto"/>
          <p:cNvSpPr txBox="1"/>
          <p:nvPr/>
        </p:nvSpPr>
        <p:spPr>
          <a:xfrm>
            <a:off x="6892123" y="4028788"/>
            <a:ext cx="518614" cy="276999"/>
          </a:xfrm>
          <a:prstGeom prst="rect">
            <a:avLst/>
          </a:prstGeom>
          <a:noFill/>
        </p:spPr>
        <p:txBody>
          <a:bodyPr wrap="square" rtlCol="0">
            <a:spAutoFit/>
          </a:bodyPr>
          <a:lstStyle/>
          <a:p>
            <a:r>
              <a:rPr lang="es-EC" sz="1200" b="1" dirty="0" smtClean="0"/>
              <a:t>CN</a:t>
            </a:r>
            <a:endParaRPr lang="es-EC" sz="1200" b="1" dirty="0"/>
          </a:p>
        </p:txBody>
      </p:sp>
      <p:cxnSp>
        <p:nvCxnSpPr>
          <p:cNvPr id="14" name="13 Conector recto de flecha"/>
          <p:cNvCxnSpPr/>
          <p:nvPr/>
        </p:nvCxnSpPr>
        <p:spPr>
          <a:xfrm flipH="1" flipV="1">
            <a:off x="5611506" y="3480180"/>
            <a:ext cx="1055424" cy="85638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16 CuadroTexto"/>
          <p:cNvSpPr txBox="1"/>
          <p:nvPr/>
        </p:nvSpPr>
        <p:spPr>
          <a:xfrm>
            <a:off x="6666930" y="4182676"/>
            <a:ext cx="518614" cy="276999"/>
          </a:xfrm>
          <a:prstGeom prst="rect">
            <a:avLst/>
          </a:prstGeom>
          <a:noFill/>
        </p:spPr>
        <p:txBody>
          <a:bodyPr wrap="square" rtlCol="0">
            <a:spAutoFit/>
          </a:bodyPr>
          <a:lstStyle/>
          <a:p>
            <a:r>
              <a:rPr lang="es-EC" sz="1200" b="1" dirty="0" smtClean="0"/>
              <a:t>CP</a:t>
            </a:r>
            <a:endParaRPr lang="es-EC" sz="1200" b="1" dirty="0"/>
          </a:p>
        </p:txBody>
      </p:sp>
      <p:cxnSp>
        <p:nvCxnSpPr>
          <p:cNvPr id="18" name="17 Conector recto de flecha"/>
          <p:cNvCxnSpPr/>
          <p:nvPr/>
        </p:nvCxnSpPr>
        <p:spPr>
          <a:xfrm flipH="1" flipV="1">
            <a:off x="6139218" y="4182677"/>
            <a:ext cx="429902" cy="3041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20 CuadroTexto"/>
          <p:cNvSpPr txBox="1"/>
          <p:nvPr/>
        </p:nvSpPr>
        <p:spPr>
          <a:xfrm>
            <a:off x="6605514" y="4473481"/>
            <a:ext cx="518614" cy="276999"/>
          </a:xfrm>
          <a:prstGeom prst="rect">
            <a:avLst/>
          </a:prstGeom>
          <a:noFill/>
        </p:spPr>
        <p:txBody>
          <a:bodyPr wrap="square" rtlCol="0">
            <a:spAutoFit/>
          </a:bodyPr>
          <a:lstStyle/>
          <a:p>
            <a:r>
              <a:rPr lang="es-EC" sz="1200" b="1" dirty="0" smtClean="0"/>
              <a:t>NTC</a:t>
            </a:r>
            <a:endParaRPr lang="es-EC" sz="1200" b="1" dirty="0"/>
          </a:p>
        </p:txBody>
      </p:sp>
      <p:sp>
        <p:nvSpPr>
          <p:cNvPr id="2" name="1 Rectángulo"/>
          <p:cNvSpPr/>
          <p:nvPr/>
        </p:nvSpPr>
        <p:spPr>
          <a:xfrm>
            <a:off x="1050878" y="6114197"/>
            <a:ext cx="1323832" cy="204716"/>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CuadroTexto"/>
          <p:cNvSpPr txBox="1"/>
          <p:nvPr/>
        </p:nvSpPr>
        <p:spPr>
          <a:xfrm>
            <a:off x="7506269" y="851330"/>
            <a:ext cx="4685732" cy="59400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600" b="1" u="sng" dirty="0" smtClean="0"/>
              <a:t>MUESTRAS GARRAPATAS</a:t>
            </a:r>
          </a:p>
          <a:p>
            <a:r>
              <a:rPr lang="es-EC" sz="1600" dirty="0" smtClean="0"/>
              <a:t>18/32 </a:t>
            </a:r>
            <a:r>
              <a:rPr lang="es-EC" sz="1600" dirty="0" err="1"/>
              <a:t>ADNc</a:t>
            </a:r>
            <a:r>
              <a:rPr lang="es-EC" sz="1600" dirty="0"/>
              <a:t> </a:t>
            </a:r>
            <a:endParaRPr lang="es-EC" sz="1600" dirty="0" smtClean="0"/>
          </a:p>
          <a:p>
            <a:r>
              <a:rPr lang="es-EC" sz="1600" dirty="0" err="1" smtClean="0"/>
              <a:t>Ct</a:t>
            </a:r>
            <a:r>
              <a:rPr lang="es-EC" sz="1600" dirty="0" smtClean="0"/>
              <a:t> </a:t>
            </a:r>
            <a:r>
              <a:rPr lang="es-EC" sz="1600" dirty="0"/>
              <a:t>entre 17.23 a </a:t>
            </a:r>
            <a:r>
              <a:rPr lang="es-EC" sz="1600" dirty="0" smtClean="0"/>
              <a:t>38.31</a:t>
            </a:r>
          </a:p>
          <a:p>
            <a:endParaRPr lang="es-EC" sz="1600" dirty="0" smtClean="0"/>
          </a:p>
          <a:p>
            <a:r>
              <a:rPr lang="es-EC" sz="1600" b="1" u="sng" dirty="0" smtClean="0"/>
              <a:t>MUESTRAS POOL DE LARVAS </a:t>
            </a:r>
            <a:endParaRPr lang="es-EC" sz="1600" b="1" u="sng" dirty="0"/>
          </a:p>
          <a:p>
            <a:r>
              <a:rPr lang="es-EC" sz="1600" dirty="0"/>
              <a:t>2/2 </a:t>
            </a:r>
            <a:r>
              <a:rPr lang="es-EC" sz="1600" dirty="0" err="1" smtClean="0"/>
              <a:t>ADNc</a:t>
            </a:r>
            <a:r>
              <a:rPr lang="es-EC" sz="1600" dirty="0" smtClean="0"/>
              <a:t> </a:t>
            </a:r>
          </a:p>
          <a:p>
            <a:r>
              <a:rPr lang="es-EC" sz="1600" b="1" dirty="0" err="1" smtClean="0"/>
              <a:t>Ct</a:t>
            </a:r>
            <a:r>
              <a:rPr lang="es-EC" sz="1600" dirty="0"/>
              <a:t>: 19.30 y </a:t>
            </a:r>
            <a:r>
              <a:rPr lang="es-EC" sz="1600" dirty="0" smtClean="0"/>
              <a:t>23.34</a:t>
            </a:r>
          </a:p>
          <a:p>
            <a:endParaRPr lang="es-EC" sz="1600" dirty="0" smtClean="0"/>
          </a:p>
          <a:p>
            <a:r>
              <a:rPr lang="es-EC" sz="1600" b="1" dirty="0" smtClean="0"/>
              <a:t>CP</a:t>
            </a:r>
            <a:r>
              <a:rPr lang="es-EC" sz="1600" dirty="0" smtClean="0"/>
              <a:t>-</a:t>
            </a:r>
            <a:r>
              <a:rPr lang="es-EC" sz="1600" dirty="0"/>
              <a:t>&gt; </a:t>
            </a:r>
            <a:r>
              <a:rPr lang="es-EC" sz="1600" dirty="0" err="1"/>
              <a:t>Ct</a:t>
            </a:r>
            <a:r>
              <a:rPr lang="es-EC" sz="1600" dirty="0"/>
              <a:t>: </a:t>
            </a:r>
            <a:r>
              <a:rPr lang="es-EC" sz="1600" dirty="0" smtClean="0"/>
              <a:t>31.70</a:t>
            </a:r>
          </a:p>
          <a:p>
            <a:r>
              <a:rPr lang="es-EC" sz="1600" b="1" dirty="0" smtClean="0"/>
              <a:t>CN y NTC</a:t>
            </a:r>
            <a:r>
              <a:rPr lang="es-EC" sz="1600" dirty="0" smtClean="0"/>
              <a:t> </a:t>
            </a:r>
            <a:r>
              <a:rPr lang="es-EC" sz="1600" dirty="0"/>
              <a:t>no cruzaron el umbral </a:t>
            </a:r>
            <a:r>
              <a:rPr lang="es-EC" sz="1600" dirty="0" smtClean="0"/>
              <a:t>de amplificación </a:t>
            </a:r>
          </a:p>
          <a:p>
            <a:endParaRPr lang="es-EC" sz="1600" dirty="0" smtClean="0"/>
          </a:p>
          <a:p>
            <a:r>
              <a:rPr lang="es-EC" sz="1600" b="1" u="sng" dirty="0" smtClean="0"/>
              <a:t>CURVA ESTÁNDAR</a:t>
            </a:r>
            <a:endParaRPr lang="es-EC" sz="1600" b="1" u="sng" dirty="0"/>
          </a:p>
          <a:p>
            <a:r>
              <a:rPr lang="es-EC" sz="1600" b="1" dirty="0"/>
              <a:t>R2</a:t>
            </a:r>
            <a:r>
              <a:rPr lang="es-EC" sz="1600" dirty="0"/>
              <a:t> =0.92739, </a:t>
            </a:r>
            <a:endParaRPr lang="es-EC" sz="1600" dirty="0" smtClean="0"/>
          </a:p>
          <a:p>
            <a:r>
              <a:rPr lang="es-EC" sz="1600" b="1" dirty="0" smtClean="0"/>
              <a:t>Pendiente: </a:t>
            </a:r>
            <a:r>
              <a:rPr lang="es-EC" sz="1600" dirty="0" smtClean="0"/>
              <a:t>-</a:t>
            </a:r>
            <a:r>
              <a:rPr lang="es-EC" sz="1600" dirty="0"/>
              <a:t>3.057 </a:t>
            </a:r>
            <a:endParaRPr lang="es-EC" sz="1600" dirty="0" smtClean="0"/>
          </a:p>
          <a:p>
            <a:r>
              <a:rPr lang="es-EC" sz="1600" b="1" dirty="0" err="1" smtClean="0"/>
              <a:t>ERx</a:t>
            </a:r>
            <a:r>
              <a:rPr lang="es-EC" sz="1600" dirty="0"/>
              <a:t>= 1.12</a:t>
            </a:r>
          </a:p>
          <a:p>
            <a:r>
              <a:rPr lang="es-EC" sz="1600" b="1" u="sng" dirty="0"/>
              <a:t>C</a:t>
            </a:r>
            <a:r>
              <a:rPr lang="es-EC" sz="1600" b="1" u="sng" dirty="0" smtClean="0"/>
              <a:t>opias </a:t>
            </a:r>
            <a:r>
              <a:rPr lang="es-EC" sz="1600" b="1" u="sng" dirty="0"/>
              <a:t>parasitarias/</a:t>
            </a:r>
            <a:r>
              <a:rPr lang="es-EC" sz="1600" b="1" u="sng" dirty="0" err="1"/>
              <a:t>μl</a:t>
            </a:r>
            <a:r>
              <a:rPr lang="es-EC" sz="1600" b="1" u="sng" dirty="0"/>
              <a:t> </a:t>
            </a:r>
          </a:p>
          <a:p>
            <a:r>
              <a:rPr lang="es-EC" sz="1600" dirty="0"/>
              <a:t>Curva estándar </a:t>
            </a:r>
            <a:r>
              <a:rPr lang="es-EC" sz="1600" dirty="0" smtClean="0"/>
              <a:t>:</a:t>
            </a:r>
          </a:p>
          <a:p>
            <a:r>
              <a:rPr lang="es-EC" sz="2400" dirty="0" smtClean="0"/>
              <a:t>2.90E   a 6.43E </a:t>
            </a:r>
            <a:endParaRPr lang="es-EC" sz="2400" dirty="0"/>
          </a:p>
          <a:p>
            <a:r>
              <a:rPr lang="es-EC" sz="1600" dirty="0" smtClean="0"/>
              <a:t>- Muestras </a:t>
            </a:r>
            <a:r>
              <a:rPr lang="es-EC" sz="1600" dirty="0"/>
              <a:t>positivas </a:t>
            </a:r>
            <a:r>
              <a:rPr lang="es-EC" sz="1600" dirty="0" smtClean="0"/>
              <a:t>garrapatas:</a:t>
            </a:r>
          </a:p>
          <a:p>
            <a:r>
              <a:rPr lang="es-EC" sz="1600" dirty="0" smtClean="0"/>
              <a:t> </a:t>
            </a:r>
            <a:r>
              <a:rPr lang="es-EC" sz="2400" dirty="0" smtClean="0"/>
              <a:t>5.40E  a 6.43E </a:t>
            </a:r>
            <a:endParaRPr lang="es-EC" sz="2400" dirty="0"/>
          </a:p>
          <a:p>
            <a:r>
              <a:rPr lang="es-EC" sz="1600" dirty="0" smtClean="0"/>
              <a:t>- Muestras de pool de larvas </a:t>
            </a:r>
          </a:p>
          <a:p>
            <a:r>
              <a:rPr lang="es-EC" sz="2400" dirty="0" smtClean="0"/>
              <a:t>1.06E     y 5.06E</a:t>
            </a:r>
            <a:endParaRPr lang="es-EC" dirty="0"/>
          </a:p>
        </p:txBody>
      </p:sp>
      <p:sp>
        <p:nvSpPr>
          <p:cNvPr id="15" name="14 Rectángulo"/>
          <p:cNvSpPr/>
          <p:nvPr/>
        </p:nvSpPr>
        <p:spPr>
          <a:xfrm>
            <a:off x="4949590" y="5720686"/>
            <a:ext cx="1323832" cy="204716"/>
          </a:xfrm>
          <a:prstGeom prst="rect">
            <a:avLst/>
          </a:prstGeom>
          <a:noFill/>
          <a:ln>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CuadroTexto"/>
          <p:cNvSpPr txBox="1"/>
          <p:nvPr/>
        </p:nvSpPr>
        <p:spPr>
          <a:xfrm>
            <a:off x="8218390" y="5004479"/>
            <a:ext cx="536810" cy="276999"/>
          </a:xfrm>
          <a:prstGeom prst="rect">
            <a:avLst/>
          </a:prstGeom>
          <a:noFill/>
        </p:spPr>
        <p:txBody>
          <a:bodyPr wrap="square" rtlCol="0">
            <a:spAutoFit/>
          </a:bodyPr>
          <a:lstStyle/>
          <a:p>
            <a:r>
              <a:rPr lang="es-EC" sz="1200" dirty="0" smtClean="0"/>
              <a:t>13</a:t>
            </a:r>
            <a:endParaRPr lang="es-EC" sz="1200" dirty="0"/>
          </a:p>
        </p:txBody>
      </p:sp>
      <p:sp>
        <p:nvSpPr>
          <p:cNvPr id="19" name="18 CuadroTexto"/>
          <p:cNvSpPr txBox="1"/>
          <p:nvPr/>
        </p:nvSpPr>
        <p:spPr>
          <a:xfrm>
            <a:off x="9465267" y="4989868"/>
            <a:ext cx="536810" cy="276999"/>
          </a:xfrm>
          <a:prstGeom prst="rect">
            <a:avLst/>
          </a:prstGeom>
          <a:noFill/>
        </p:spPr>
        <p:txBody>
          <a:bodyPr wrap="square" rtlCol="0">
            <a:spAutoFit/>
          </a:bodyPr>
          <a:lstStyle/>
          <a:p>
            <a:r>
              <a:rPr lang="es-EC" sz="1200" dirty="0" smtClean="0"/>
              <a:t>08</a:t>
            </a:r>
            <a:endParaRPr lang="es-EC" sz="1200" dirty="0"/>
          </a:p>
        </p:txBody>
      </p:sp>
      <p:sp>
        <p:nvSpPr>
          <p:cNvPr id="20" name="19 CuadroTexto"/>
          <p:cNvSpPr txBox="1"/>
          <p:nvPr/>
        </p:nvSpPr>
        <p:spPr>
          <a:xfrm>
            <a:off x="8285654" y="5635005"/>
            <a:ext cx="536810" cy="276999"/>
          </a:xfrm>
          <a:prstGeom prst="rect">
            <a:avLst/>
          </a:prstGeom>
          <a:noFill/>
        </p:spPr>
        <p:txBody>
          <a:bodyPr wrap="square" rtlCol="0">
            <a:spAutoFit/>
          </a:bodyPr>
          <a:lstStyle/>
          <a:p>
            <a:r>
              <a:rPr lang="es-EC" sz="1200" dirty="0" smtClean="0"/>
              <a:t>14</a:t>
            </a:r>
            <a:endParaRPr lang="es-EC" sz="1200" dirty="0"/>
          </a:p>
        </p:txBody>
      </p:sp>
      <p:sp>
        <p:nvSpPr>
          <p:cNvPr id="23" name="22 CuadroTexto"/>
          <p:cNvSpPr txBox="1"/>
          <p:nvPr/>
        </p:nvSpPr>
        <p:spPr>
          <a:xfrm>
            <a:off x="9365835" y="5635004"/>
            <a:ext cx="536810" cy="276999"/>
          </a:xfrm>
          <a:prstGeom prst="rect">
            <a:avLst/>
          </a:prstGeom>
          <a:noFill/>
        </p:spPr>
        <p:txBody>
          <a:bodyPr wrap="square" rtlCol="0">
            <a:spAutoFit/>
          </a:bodyPr>
          <a:lstStyle/>
          <a:p>
            <a:r>
              <a:rPr lang="es-EC" sz="1200" dirty="0" smtClean="0"/>
              <a:t>08</a:t>
            </a:r>
            <a:endParaRPr lang="es-EC" sz="1200" dirty="0"/>
          </a:p>
        </p:txBody>
      </p:sp>
      <p:sp>
        <p:nvSpPr>
          <p:cNvPr id="24" name="23 CuadroTexto"/>
          <p:cNvSpPr txBox="1"/>
          <p:nvPr/>
        </p:nvSpPr>
        <p:spPr>
          <a:xfrm>
            <a:off x="9580730" y="6229260"/>
            <a:ext cx="536810" cy="276999"/>
          </a:xfrm>
          <a:prstGeom prst="rect">
            <a:avLst/>
          </a:prstGeom>
          <a:noFill/>
        </p:spPr>
        <p:txBody>
          <a:bodyPr wrap="square" rtlCol="0">
            <a:spAutoFit/>
          </a:bodyPr>
          <a:lstStyle/>
          <a:p>
            <a:r>
              <a:rPr lang="es-EC" sz="1200" dirty="0" smtClean="0"/>
              <a:t>11</a:t>
            </a:r>
            <a:endParaRPr lang="es-EC" sz="1200" dirty="0"/>
          </a:p>
        </p:txBody>
      </p:sp>
      <p:sp>
        <p:nvSpPr>
          <p:cNvPr id="25" name="24 CuadroTexto"/>
          <p:cNvSpPr txBox="1"/>
          <p:nvPr/>
        </p:nvSpPr>
        <p:spPr>
          <a:xfrm>
            <a:off x="8202630" y="6229260"/>
            <a:ext cx="536810" cy="276999"/>
          </a:xfrm>
          <a:prstGeom prst="rect">
            <a:avLst/>
          </a:prstGeom>
          <a:noFill/>
        </p:spPr>
        <p:txBody>
          <a:bodyPr wrap="square" rtlCol="0">
            <a:spAutoFit/>
          </a:bodyPr>
          <a:lstStyle/>
          <a:p>
            <a:r>
              <a:rPr lang="es-EC" sz="1200" dirty="0" smtClean="0"/>
              <a:t>14</a:t>
            </a:r>
            <a:endParaRPr lang="es-EC" sz="1200" dirty="0"/>
          </a:p>
        </p:txBody>
      </p:sp>
      <p:sp>
        <p:nvSpPr>
          <p:cNvPr id="26" name="1 Título"/>
          <p:cNvSpPr>
            <a:spLocks noGrp="1"/>
          </p:cNvSpPr>
          <p:nvPr>
            <p:ph type="title"/>
          </p:nvPr>
        </p:nvSpPr>
        <p:spPr>
          <a:xfrm>
            <a:off x="5718627" y="-14514"/>
            <a:ext cx="6212115" cy="1143000"/>
          </a:xfrm>
        </p:spPr>
        <p:txBody>
          <a:bodyPr/>
          <a:lstStyle/>
          <a:p>
            <a:pPr algn="r"/>
            <a:r>
              <a:rPr lang="es-EC" sz="3200" b="0" i="0" dirty="0" smtClean="0">
                <a:solidFill>
                  <a:schemeClr val="tx1"/>
                </a:solidFill>
                <a:latin typeface="+mn-lt"/>
                <a:cs typeface="Arial" panose="020B0604020202020204" pitchFamily="34" charset="0"/>
              </a:rPr>
              <a:t>RESULTADOS</a:t>
            </a:r>
            <a:endParaRPr lang="es-EC" sz="3200" b="0" i="0" dirty="0">
              <a:solidFill>
                <a:schemeClr val="tx1"/>
              </a:solidFill>
              <a:latin typeface="+mn-lt"/>
              <a:cs typeface="Arial" panose="020B0604020202020204" pitchFamily="34" charset="0"/>
            </a:endParaRPr>
          </a:p>
        </p:txBody>
      </p:sp>
      <p:sp>
        <p:nvSpPr>
          <p:cNvPr id="22"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24</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1674945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1</a:t>
            </a:r>
            <a:endParaRPr lang="es-EC" sz="3800" i="0" kern="0" dirty="0">
              <a:solidFill>
                <a:schemeClr val="accent3">
                  <a:lumMod val="40000"/>
                  <a:lumOff val="60000"/>
                </a:schemeClr>
              </a:solidFill>
              <a:latin typeface="+mn-lt"/>
              <a:cs typeface="Arial" panose="020B0604020202020204" pitchFamily="34" charset="0"/>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30"/>
          <a:stretch/>
        </p:blipFill>
        <p:spPr bwMode="auto">
          <a:xfrm>
            <a:off x="7778676" y="3449844"/>
            <a:ext cx="4091130" cy="208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087"/>
          <a:stretch/>
        </p:blipFill>
        <p:spPr bwMode="auto">
          <a:xfrm>
            <a:off x="7747593" y="741170"/>
            <a:ext cx="4122213" cy="208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8917978" y="2830286"/>
            <a:ext cx="2148462" cy="369332"/>
          </a:xfrm>
          <a:prstGeom prst="rect">
            <a:avLst/>
          </a:prstGeom>
          <a:noFill/>
        </p:spPr>
        <p:txBody>
          <a:bodyPr wrap="square" rtlCol="0">
            <a:spAutoFit/>
          </a:bodyPr>
          <a:lstStyle/>
          <a:p>
            <a:r>
              <a:rPr lang="es-EC" dirty="0" smtClean="0"/>
              <a:t>ZONAS TROPICALES</a:t>
            </a:r>
            <a:endParaRPr lang="es-EC" dirty="0"/>
          </a:p>
        </p:txBody>
      </p:sp>
      <p:sp>
        <p:nvSpPr>
          <p:cNvPr id="9" name="8 CuadroTexto"/>
          <p:cNvSpPr txBox="1"/>
          <p:nvPr/>
        </p:nvSpPr>
        <p:spPr>
          <a:xfrm>
            <a:off x="8795637" y="5521416"/>
            <a:ext cx="2525505" cy="369332"/>
          </a:xfrm>
          <a:prstGeom prst="rect">
            <a:avLst/>
          </a:prstGeom>
          <a:noFill/>
        </p:spPr>
        <p:txBody>
          <a:bodyPr wrap="square" rtlCol="0">
            <a:spAutoFit/>
          </a:bodyPr>
          <a:lstStyle/>
          <a:p>
            <a:r>
              <a:rPr lang="es-EC" dirty="0" smtClean="0"/>
              <a:t>ZONAS SUBTROPICALES</a:t>
            </a:r>
            <a:endParaRPr lang="es-EC" dirty="0"/>
          </a:p>
        </p:txBody>
      </p:sp>
      <p:sp>
        <p:nvSpPr>
          <p:cNvPr id="11" name="10 CuadroTexto"/>
          <p:cNvSpPr txBox="1"/>
          <p:nvPr/>
        </p:nvSpPr>
        <p:spPr>
          <a:xfrm>
            <a:off x="3706240" y="1582528"/>
            <a:ext cx="2685144" cy="923330"/>
          </a:xfrm>
          <a:prstGeom prst="rect">
            <a:avLst/>
          </a:prstGeom>
          <a:noFill/>
        </p:spPr>
        <p:txBody>
          <a:bodyPr wrap="square" rtlCol="0">
            <a:spAutoFit/>
          </a:bodyPr>
          <a:lstStyle/>
          <a:p>
            <a:pPr lvl="0"/>
            <a:r>
              <a:rPr lang="es-EC" dirty="0"/>
              <a:t>Parásitos protozoarios </a:t>
            </a:r>
          </a:p>
          <a:p>
            <a:pPr marL="285750" lvl="0" indent="-285750">
              <a:buFont typeface="Arial" panose="020B0604020202020204" pitchFamily="34" charset="0"/>
              <a:buChar char="•"/>
            </a:pPr>
            <a:r>
              <a:rPr lang="es-EC" i="1" dirty="0" err="1"/>
              <a:t>Babesia</a:t>
            </a:r>
            <a:r>
              <a:rPr lang="es-EC" i="1" dirty="0"/>
              <a:t> </a:t>
            </a:r>
            <a:r>
              <a:rPr lang="es-EC" i="1" dirty="0" err="1"/>
              <a:t>bigemina</a:t>
            </a:r>
            <a:r>
              <a:rPr lang="es-EC" i="1" dirty="0"/>
              <a:t> </a:t>
            </a:r>
            <a:r>
              <a:rPr lang="es-EC" dirty="0"/>
              <a:t> </a:t>
            </a:r>
            <a:endParaRPr lang="es-EC" dirty="0" smtClean="0"/>
          </a:p>
          <a:p>
            <a:pPr marL="285750" lvl="0" indent="-285750">
              <a:buFont typeface="Arial" panose="020B0604020202020204" pitchFamily="34" charset="0"/>
              <a:buChar char="•"/>
            </a:pPr>
            <a:r>
              <a:rPr lang="es-EC" i="1" dirty="0" err="1" smtClean="0"/>
              <a:t>Babesia</a:t>
            </a:r>
            <a:r>
              <a:rPr lang="es-EC" i="1" dirty="0" smtClean="0"/>
              <a:t> </a:t>
            </a:r>
            <a:r>
              <a:rPr lang="es-EC" i="1" dirty="0" err="1"/>
              <a:t>bovis</a:t>
            </a:r>
            <a:r>
              <a:rPr lang="es-EC" i="1" dirty="0"/>
              <a:t> </a:t>
            </a:r>
            <a:endParaRPr lang="es-EC" dirty="0"/>
          </a:p>
        </p:txBody>
      </p:sp>
      <p:sp>
        <p:nvSpPr>
          <p:cNvPr id="18" name="17 CuadroTexto"/>
          <p:cNvSpPr txBox="1"/>
          <p:nvPr/>
        </p:nvSpPr>
        <p:spPr>
          <a:xfrm>
            <a:off x="803380" y="1582528"/>
            <a:ext cx="2685144" cy="923330"/>
          </a:xfrm>
          <a:prstGeom prst="rect">
            <a:avLst/>
          </a:prstGeom>
          <a:noFill/>
        </p:spPr>
        <p:txBody>
          <a:bodyPr wrap="square" rtlCol="0">
            <a:spAutoFit/>
          </a:bodyPr>
          <a:lstStyle/>
          <a:p>
            <a:r>
              <a:rPr lang="es-EC" dirty="0" err="1"/>
              <a:t>Rickettsia</a:t>
            </a:r>
            <a:r>
              <a:rPr lang="es-EC" dirty="0"/>
              <a:t> </a:t>
            </a:r>
            <a:endParaRPr lang="es-EC" dirty="0" smtClean="0"/>
          </a:p>
          <a:p>
            <a:pPr marL="285750" indent="-285750">
              <a:buFont typeface="Arial" panose="020B0604020202020204" pitchFamily="34" charset="0"/>
              <a:buChar char="•"/>
            </a:pPr>
            <a:r>
              <a:rPr lang="es-EC" i="1" dirty="0" err="1" smtClean="0"/>
              <a:t>Anaplasma</a:t>
            </a:r>
            <a:r>
              <a:rPr lang="es-EC" i="1" dirty="0" smtClean="0"/>
              <a:t> </a:t>
            </a:r>
            <a:r>
              <a:rPr lang="es-EC" i="1" dirty="0" err="1"/>
              <a:t>marginale</a:t>
            </a:r>
            <a:r>
              <a:rPr lang="es-EC" i="1" dirty="0"/>
              <a:t> </a:t>
            </a:r>
            <a:endParaRPr lang="es-EC" dirty="0"/>
          </a:p>
          <a:p>
            <a:pPr lvl="0"/>
            <a:endParaRPr lang="es-EC" dirty="0"/>
          </a:p>
        </p:txBody>
      </p:sp>
      <p:sp>
        <p:nvSpPr>
          <p:cNvPr id="14" name="13 Rectángulo redondeado"/>
          <p:cNvSpPr/>
          <p:nvPr/>
        </p:nvSpPr>
        <p:spPr>
          <a:xfrm>
            <a:off x="3684468" y="1074538"/>
            <a:ext cx="2293256" cy="35977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err="1" smtClean="0"/>
              <a:t>Babesiosis</a:t>
            </a:r>
            <a:endParaRPr lang="es-EC" dirty="0"/>
          </a:p>
        </p:txBody>
      </p:sp>
      <p:sp>
        <p:nvSpPr>
          <p:cNvPr id="21" name="20 Rectángulo redondeado"/>
          <p:cNvSpPr/>
          <p:nvPr/>
        </p:nvSpPr>
        <p:spPr>
          <a:xfrm>
            <a:off x="897724" y="1101716"/>
            <a:ext cx="2293256" cy="35977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err="1" smtClean="0"/>
              <a:t>Anaplasmosis</a:t>
            </a:r>
            <a:endParaRPr lang="es-EC" dirty="0"/>
          </a:p>
        </p:txBody>
      </p:sp>
      <p:sp>
        <p:nvSpPr>
          <p:cNvPr id="15" name="14 CuadroTexto"/>
          <p:cNvSpPr txBox="1"/>
          <p:nvPr/>
        </p:nvSpPr>
        <p:spPr>
          <a:xfrm>
            <a:off x="307152" y="6327346"/>
            <a:ext cx="5196116" cy="338554"/>
          </a:xfrm>
          <a:prstGeom prst="rect">
            <a:avLst/>
          </a:prstGeom>
          <a:noFill/>
        </p:spPr>
        <p:txBody>
          <a:bodyPr wrap="square" rtlCol="0">
            <a:spAutoFit/>
          </a:bodyPr>
          <a:lstStyle/>
          <a:p>
            <a:r>
              <a:rPr lang="es-EC" sz="1600" dirty="0"/>
              <a:t>(</a:t>
            </a:r>
            <a:r>
              <a:rPr lang="es-EC" sz="1600" dirty="0" err="1"/>
              <a:t>Baldacchino</a:t>
            </a:r>
            <a:r>
              <a:rPr lang="es-EC" sz="1600" dirty="0"/>
              <a:t> et al., </a:t>
            </a:r>
            <a:r>
              <a:rPr lang="es-EC" sz="1600" dirty="0" smtClean="0"/>
              <a:t>2013; Reyna-bello</a:t>
            </a:r>
            <a:r>
              <a:rPr lang="es-EC" sz="1600" dirty="0"/>
              <a:t>, 2014)</a:t>
            </a:r>
          </a:p>
        </p:txBody>
      </p:sp>
      <p:pic>
        <p:nvPicPr>
          <p:cNvPr id="19" name="Picture 7" descr="Acrid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00" y="2505858"/>
            <a:ext cx="3010255" cy="21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3016" y="2505858"/>
            <a:ext cx="2585040" cy="233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3912881" y="5059751"/>
            <a:ext cx="2495175" cy="923330"/>
          </a:xfrm>
          <a:prstGeom prst="rect">
            <a:avLst/>
          </a:prstGeom>
        </p:spPr>
        <p:txBody>
          <a:bodyPr wrap="square">
            <a:spAutoFit/>
          </a:bodyPr>
          <a:lstStyle/>
          <a:p>
            <a:pPr>
              <a:spcBef>
                <a:spcPct val="0"/>
              </a:spcBef>
            </a:pPr>
            <a:r>
              <a:rPr lang="es-VE" altLang="es-VE" dirty="0"/>
              <a:t>Fiebre de </a:t>
            </a:r>
          </a:p>
          <a:p>
            <a:pPr>
              <a:spcBef>
                <a:spcPct val="0"/>
              </a:spcBef>
            </a:pPr>
            <a:r>
              <a:rPr lang="es-VE" altLang="es-VE" dirty="0" smtClean="0"/>
              <a:t>garrapata,</a:t>
            </a:r>
            <a:r>
              <a:rPr lang="es-EC" dirty="0" smtClean="0"/>
              <a:t> agua </a:t>
            </a:r>
            <a:r>
              <a:rPr lang="es-EC" dirty="0"/>
              <a:t>roja, </a:t>
            </a:r>
            <a:r>
              <a:rPr lang="es-EC" dirty="0" smtClean="0"/>
              <a:t>Texas </a:t>
            </a:r>
            <a:r>
              <a:rPr lang="es-EC" dirty="0"/>
              <a:t>o </a:t>
            </a:r>
            <a:r>
              <a:rPr lang="es-EC" dirty="0" err="1" smtClean="0"/>
              <a:t>piroplasmosis</a:t>
            </a:r>
            <a:endParaRPr lang="es-EC" dirty="0"/>
          </a:p>
        </p:txBody>
      </p:sp>
      <p:sp>
        <p:nvSpPr>
          <p:cNvPr id="10" name="9 CuadroTexto"/>
          <p:cNvSpPr txBox="1"/>
          <p:nvPr/>
        </p:nvSpPr>
        <p:spPr>
          <a:xfrm>
            <a:off x="716692" y="5059751"/>
            <a:ext cx="1804086" cy="369332"/>
          </a:xfrm>
          <a:prstGeom prst="rect">
            <a:avLst/>
          </a:prstGeom>
          <a:noFill/>
        </p:spPr>
        <p:txBody>
          <a:bodyPr wrap="square" rtlCol="0">
            <a:spAutoFit/>
          </a:bodyPr>
          <a:lstStyle/>
          <a:p>
            <a:r>
              <a:rPr lang="es-EC" dirty="0" smtClean="0"/>
              <a:t>Tristeza</a:t>
            </a:r>
            <a:endParaRPr lang="es-EC" dirty="0"/>
          </a:p>
        </p:txBody>
      </p:sp>
      <p:sp>
        <p:nvSpPr>
          <p:cNvPr id="22"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INTRODUCCIÓN</a:t>
            </a:r>
            <a:endParaRPr lang="es-EC" b="0" i="0"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859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384163836"/>
              </p:ext>
            </p:extLst>
          </p:nvPr>
        </p:nvGraphicFramePr>
        <p:xfrm>
          <a:off x="594703" y="2265753"/>
          <a:ext cx="7048044" cy="2194560"/>
        </p:xfrm>
        <a:graphic>
          <a:graphicData uri="http://schemas.openxmlformats.org/drawingml/2006/table">
            <a:tbl>
              <a:tblPr firstRow="1" firstCol="1">
                <a:tableStyleId>{9D7B26C5-4107-4FEC-AEDC-1716B250A1EF}</a:tableStyleId>
              </a:tblPr>
              <a:tblGrid>
                <a:gridCol w="2566480"/>
                <a:gridCol w="2358499"/>
                <a:gridCol w="2123065"/>
              </a:tblGrid>
              <a:tr h="815317">
                <a:tc>
                  <a:txBody>
                    <a:bodyPr/>
                    <a:lstStyle/>
                    <a:p>
                      <a:pPr marL="0" indent="0" algn="l">
                        <a:lnSpc>
                          <a:spcPct val="200000"/>
                        </a:lnSpc>
                        <a:spcAft>
                          <a:spcPts val="1200"/>
                        </a:spcAft>
                      </a:pPr>
                      <a:r>
                        <a:rPr lang="es-EC" sz="1800" dirty="0">
                          <a:effectLst/>
                        </a:rPr>
                        <a:t>Prueba</a:t>
                      </a:r>
                      <a:endParaRPr lang="es-EC" sz="2400" dirty="0">
                        <a:solidFill>
                          <a:srgbClr val="000000"/>
                        </a:solidFill>
                        <a:effectLst/>
                        <a:latin typeface="Calibri"/>
                        <a:ea typeface="Calibri"/>
                        <a:cs typeface="Times New Roman"/>
                      </a:endParaRPr>
                    </a:p>
                  </a:txBody>
                  <a:tcPr marL="68580" marR="68580" marT="0" marB="0" anchor="ctr"/>
                </a:tc>
                <a:tc>
                  <a:txBody>
                    <a:bodyPr/>
                    <a:lstStyle/>
                    <a:p>
                      <a:pPr marL="0" indent="0" algn="l">
                        <a:lnSpc>
                          <a:spcPct val="200000"/>
                        </a:lnSpc>
                        <a:spcAft>
                          <a:spcPts val="1200"/>
                        </a:spcAft>
                      </a:pPr>
                      <a:r>
                        <a:rPr lang="es-EC" sz="1800">
                          <a:effectLst/>
                        </a:rPr>
                        <a:t>N° garrapatas teleoginas  viables</a:t>
                      </a:r>
                      <a:endParaRPr lang="es-EC" sz="2400">
                        <a:solidFill>
                          <a:srgbClr val="000000"/>
                        </a:solidFill>
                        <a:effectLst/>
                        <a:latin typeface="Calibri"/>
                        <a:ea typeface="Calibri"/>
                        <a:cs typeface="Times New Roman"/>
                      </a:endParaRPr>
                    </a:p>
                  </a:txBody>
                  <a:tcPr marL="68580" marR="68580" marT="0" marB="0" anchor="ctr"/>
                </a:tc>
                <a:tc>
                  <a:txBody>
                    <a:bodyPr/>
                    <a:lstStyle/>
                    <a:p>
                      <a:pPr marL="0" indent="0" algn="l">
                        <a:lnSpc>
                          <a:spcPct val="200000"/>
                        </a:lnSpc>
                        <a:spcAft>
                          <a:spcPts val="1200"/>
                        </a:spcAft>
                      </a:pPr>
                      <a:r>
                        <a:rPr lang="es-EC" sz="1800">
                          <a:effectLst/>
                        </a:rPr>
                        <a:t>N° de pool de  larvas viables</a:t>
                      </a:r>
                      <a:endParaRPr lang="es-EC" sz="2400">
                        <a:solidFill>
                          <a:srgbClr val="000000"/>
                        </a:solidFill>
                        <a:effectLst/>
                        <a:latin typeface="Calibri"/>
                        <a:ea typeface="Calibri"/>
                        <a:cs typeface="Times New Roman"/>
                      </a:endParaRPr>
                    </a:p>
                  </a:txBody>
                  <a:tcPr marL="68580" marR="68580" marT="0" marB="0" anchor="ctr"/>
                </a:tc>
              </a:tr>
              <a:tr h="376975">
                <a:tc>
                  <a:txBody>
                    <a:bodyPr/>
                    <a:lstStyle/>
                    <a:p>
                      <a:pPr marL="0" indent="0" algn="l">
                        <a:lnSpc>
                          <a:spcPct val="200000"/>
                        </a:lnSpc>
                        <a:spcAft>
                          <a:spcPts val="1200"/>
                        </a:spcAft>
                      </a:pPr>
                      <a:r>
                        <a:rPr lang="es-EC" sz="1800" dirty="0">
                          <a:effectLst/>
                        </a:rPr>
                        <a:t>RT-</a:t>
                      </a:r>
                      <a:r>
                        <a:rPr lang="es-EC" sz="1800" dirty="0" err="1">
                          <a:effectLst/>
                        </a:rPr>
                        <a:t>qPCR</a:t>
                      </a:r>
                      <a:r>
                        <a:rPr lang="es-EC" sz="1800" dirty="0">
                          <a:effectLst/>
                        </a:rPr>
                        <a:t>- </a:t>
                      </a:r>
                      <a:r>
                        <a:rPr lang="es-EC" sz="1800" i="1" dirty="0">
                          <a:effectLst/>
                        </a:rPr>
                        <a:t>A.  </a:t>
                      </a:r>
                      <a:r>
                        <a:rPr lang="es-EC" sz="1800" i="1" dirty="0" err="1">
                          <a:effectLst/>
                        </a:rPr>
                        <a:t>marginale</a:t>
                      </a:r>
                      <a:endParaRPr lang="es-EC" sz="2400" i="1" dirty="0">
                        <a:solidFill>
                          <a:srgbClr val="000000"/>
                        </a:solidFill>
                        <a:effectLst/>
                        <a:latin typeface="Calibri"/>
                        <a:ea typeface="Calibri"/>
                        <a:cs typeface="Times New Roman"/>
                      </a:endParaRPr>
                    </a:p>
                  </a:txBody>
                  <a:tcPr marL="68580" marR="68580" marT="0" marB="0" anchor="ctr"/>
                </a:tc>
                <a:tc>
                  <a:txBody>
                    <a:bodyPr/>
                    <a:lstStyle/>
                    <a:p>
                      <a:pPr marL="0" indent="0" algn="l">
                        <a:lnSpc>
                          <a:spcPct val="200000"/>
                        </a:lnSpc>
                        <a:spcAft>
                          <a:spcPts val="1200"/>
                        </a:spcAft>
                      </a:pPr>
                      <a:r>
                        <a:rPr lang="es-EC" sz="1800">
                          <a:effectLst/>
                        </a:rPr>
                        <a:t>10.34%  (3/29)</a:t>
                      </a:r>
                      <a:endParaRPr lang="es-EC" sz="2400">
                        <a:solidFill>
                          <a:srgbClr val="000000"/>
                        </a:solidFill>
                        <a:effectLst/>
                        <a:latin typeface="Calibri"/>
                        <a:ea typeface="Calibri"/>
                        <a:cs typeface="Times New Roman"/>
                      </a:endParaRPr>
                    </a:p>
                  </a:txBody>
                  <a:tcPr marL="68580" marR="68580" marT="0" marB="0" anchor="ctr"/>
                </a:tc>
                <a:tc>
                  <a:txBody>
                    <a:bodyPr/>
                    <a:lstStyle/>
                    <a:p>
                      <a:pPr marL="0" indent="0" algn="l">
                        <a:lnSpc>
                          <a:spcPct val="200000"/>
                        </a:lnSpc>
                        <a:spcAft>
                          <a:spcPts val="1200"/>
                        </a:spcAft>
                      </a:pPr>
                      <a:r>
                        <a:rPr lang="es-EC" sz="1800">
                          <a:effectLst/>
                        </a:rPr>
                        <a:t>-</a:t>
                      </a:r>
                      <a:endParaRPr lang="es-EC" sz="2400">
                        <a:solidFill>
                          <a:srgbClr val="000000"/>
                        </a:solidFill>
                        <a:effectLst/>
                        <a:latin typeface="Calibri"/>
                        <a:ea typeface="Calibri"/>
                        <a:cs typeface="Times New Roman"/>
                      </a:endParaRPr>
                    </a:p>
                  </a:txBody>
                  <a:tcPr marL="68580" marR="68580" marT="0" marB="0" anchor="ctr"/>
                </a:tc>
              </a:tr>
              <a:tr h="376975">
                <a:tc>
                  <a:txBody>
                    <a:bodyPr/>
                    <a:lstStyle/>
                    <a:p>
                      <a:pPr marL="0" indent="0" algn="l">
                        <a:lnSpc>
                          <a:spcPct val="200000"/>
                        </a:lnSpc>
                        <a:spcAft>
                          <a:spcPts val="1200"/>
                        </a:spcAft>
                      </a:pPr>
                      <a:r>
                        <a:rPr lang="es-EC" sz="1800" dirty="0">
                          <a:effectLst/>
                        </a:rPr>
                        <a:t>RT-</a:t>
                      </a:r>
                      <a:r>
                        <a:rPr lang="es-EC" sz="1800" dirty="0" err="1">
                          <a:effectLst/>
                        </a:rPr>
                        <a:t>qPCR</a:t>
                      </a:r>
                      <a:r>
                        <a:rPr lang="es-EC" sz="1800" dirty="0">
                          <a:effectLst/>
                        </a:rPr>
                        <a:t>-</a:t>
                      </a:r>
                      <a:r>
                        <a:rPr lang="es-EC" sz="1800" i="1" dirty="0" err="1">
                          <a:effectLst/>
                        </a:rPr>
                        <a:t>Babesia</a:t>
                      </a:r>
                      <a:r>
                        <a:rPr lang="es-EC" sz="1800" dirty="0">
                          <a:effectLst/>
                        </a:rPr>
                        <a:t> </a:t>
                      </a:r>
                      <a:r>
                        <a:rPr lang="es-EC" sz="1800" dirty="0" err="1">
                          <a:effectLst/>
                        </a:rPr>
                        <a:t>spp</a:t>
                      </a:r>
                      <a:r>
                        <a:rPr lang="es-EC" sz="1800" dirty="0">
                          <a:effectLst/>
                        </a:rPr>
                        <a:t>. </a:t>
                      </a:r>
                      <a:endParaRPr lang="es-EC" sz="2400" dirty="0">
                        <a:solidFill>
                          <a:srgbClr val="000000"/>
                        </a:solidFill>
                        <a:effectLst/>
                        <a:latin typeface="Calibri"/>
                        <a:ea typeface="Calibri"/>
                        <a:cs typeface="Times New Roman"/>
                      </a:endParaRPr>
                    </a:p>
                  </a:txBody>
                  <a:tcPr marL="68580" marR="68580" marT="0" marB="0" anchor="ctr"/>
                </a:tc>
                <a:tc>
                  <a:txBody>
                    <a:bodyPr/>
                    <a:lstStyle/>
                    <a:p>
                      <a:pPr marL="0" indent="0" algn="l">
                        <a:lnSpc>
                          <a:spcPct val="200000"/>
                        </a:lnSpc>
                        <a:spcAft>
                          <a:spcPts val="1200"/>
                        </a:spcAft>
                      </a:pPr>
                      <a:r>
                        <a:rPr lang="es-EC" sz="1800" dirty="0">
                          <a:effectLst/>
                        </a:rPr>
                        <a:t>56.25% (18/32)</a:t>
                      </a:r>
                      <a:endParaRPr lang="es-EC" sz="2400" dirty="0">
                        <a:solidFill>
                          <a:srgbClr val="000000"/>
                        </a:solidFill>
                        <a:effectLst/>
                        <a:latin typeface="Calibri"/>
                        <a:ea typeface="Calibri"/>
                        <a:cs typeface="Times New Roman"/>
                      </a:endParaRPr>
                    </a:p>
                  </a:txBody>
                  <a:tcPr marL="68580" marR="68580" marT="0" marB="0" anchor="ctr"/>
                </a:tc>
                <a:tc>
                  <a:txBody>
                    <a:bodyPr/>
                    <a:lstStyle/>
                    <a:p>
                      <a:pPr marL="0" indent="0" algn="l">
                        <a:lnSpc>
                          <a:spcPct val="200000"/>
                        </a:lnSpc>
                        <a:spcAft>
                          <a:spcPts val="1200"/>
                        </a:spcAft>
                      </a:pPr>
                      <a:r>
                        <a:rPr lang="es-EC" sz="1800" dirty="0">
                          <a:effectLst/>
                        </a:rPr>
                        <a:t>100% (2/2)</a:t>
                      </a:r>
                      <a:endParaRPr lang="es-EC" sz="2400" dirty="0">
                        <a:solidFill>
                          <a:srgbClr val="000000"/>
                        </a:solidFill>
                        <a:effectLst/>
                        <a:latin typeface="Calibri"/>
                        <a:ea typeface="Calibri"/>
                        <a:cs typeface="Times New Roman"/>
                      </a:endParaRPr>
                    </a:p>
                  </a:txBody>
                  <a:tcPr marL="68580" marR="68580" marT="0" marB="0" anchor="ctr"/>
                </a:tc>
              </a:tr>
            </a:tbl>
          </a:graphicData>
        </a:graphic>
      </p:graphicFrame>
      <p:sp>
        <p:nvSpPr>
          <p:cNvPr id="4" name="3 Rectángulo"/>
          <p:cNvSpPr/>
          <p:nvPr/>
        </p:nvSpPr>
        <p:spPr>
          <a:xfrm>
            <a:off x="261620" y="921260"/>
            <a:ext cx="6170279" cy="446276"/>
          </a:xfrm>
          <a:prstGeom prst="rect">
            <a:avLst/>
          </a:prstGeom>
        </p:spPr>
        <p:txBody>
          <a:bodyPr wrap="none">
            <a:spAutoFit/>
          </a:bodyPr>
          <a:lstStyle/>
          <a:p>
            <a:pPr marL="0" lvl="1"/>
            <a:r>
              <a:rPr lang="es-EC" sz="2300" dirty="0"/>
              <a:t>Viabilidad de los </a:t>
            </a:r>
            <a:r>
              <a:rPr lang="es-EC" sz="2300" dirty="0" err="1"/>
              <a:t>hemotrópicos</a:t>
            </a:r>
            <a:r>
              <a:rPr lang="es-EC" sz="2300" dirty="0"/>
              <a:t> mediante RT </a:t>
            </a:r>
            <a:r>
              <a:rPr lang="es-EC" sz="2300" dirty="0" err="1"/>
              <a:t>qPCR</a:t>
            </a:r>
            <a:r>
              <a:rPr lang="es-EC" sz="2300" dirty="0"/>
              <a:t> </a:t>
            </a:r>
          </a:p>
        </p:txBody>
      </p:sp>
      <p:pic>
        <p:nvPicPr>
          <p:cNvPr id="1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2128" t="22530" r="21514" b="28928"/>
          <a:stretch/>
        </p:blipFill>
        <p:spPr bwMode="auto">
          <a:xfrm rot="16200000">
            <a:off x="8465269" y="1434556"/>
            <a:ext cx="2981458" cy="4162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RESULTADOS</a:t>
            </a:r>
            <a:endParaRPr lang="es-EC" b="0" i="0" kern="0" dirty="0">
              <a:solidFill>
                <a:schemeClr val="tx1"/>
              </a:solidFill>
              <a:latin typeface="+mn-lt"/>
              <a:cs typeface="Arial" panose="020B0604020202020204" pitchFamily="34" charset="0"/>
            </a:endParaRPr>
          </a:p>
        </p:txBody>
      </p:sp>
      <p:sp>
        <p:nvSpPr>
          <p:cNvPr id="7" name="6 Rectángulo"/>
          <p:cNvSpPr/>
          <p:nvPr/>
        </p:nvSpPr>
        <p:spPr>
          <a:xfrm>
            <a:off x="97807" y="6438889"/>
            <a:ext cx="2112053" cy="369332"/>
          </a:xfrm>
          <a:prstGeom prst="rect">
            <a:avLst/>
          </a:prstGeom>
        </p:spPr>
        <p:txBody>
          <a:bodyPr wrap="none">
            <a:spAutoFit/>
          </a:bodyPr>
          <a:lstStyle/>
          <a:p>
            <a:r>
              <a:rPr lang="es-EC" dirty="0" smtClean="0"/>
              <a:t>(Aguirre </a:t>
            </a:r>
            <a:r>
              <a:rPr lang="es-EC" dirty="0"/>
              <a:t>et al., </a:t>
            </a:r>
            <a:r>
              <a:rPr lang="es-EC" dirty="0" smtClean="0"/>
              <a:t>1994</a:t>
            </a:r>
            <a:r>
              <a:rPr lang="es-EC" dirty="0"/>
              <a:t>)</a:t>
            </a:r>
          </a:p>
        </p:txBody>
      </p:sp>
      <p:sp>
        <p:nvSpPr>
          <p:cNvPr id="8" name="7 Rectángulo"/>
          <p:cNvSpPr/>
          <p:nvPr/>
        </p:nvSpPr>
        <p:spPr>
          <a:xfrm>
            <a:off x="2554839" y="6438889"/>
            <a:ext cx="1734770" cy="369332"/>
          </a:xfrm>
          <a:prstGeom prst="rect">
            <a:avLst/>
          </a:prstGeom>
        </p:spPr>
        <p:txBody>
          <a:bodyPr wrap="none">
            <a:spAutoFit/>
          </a:bodyPr>
          <a:lstStyle/>
          <a:p>
            <a:r>
              <a:rPr lang="es-EC" dirty="0" smtClean="0"/>
              <a:t>(</a:t>
            </a:r>
            <a:r>
              <a:rPr lang="es-EC" dirty="0" err="1" smtClean="0"/>
              <a:t>Hodgson</a:t>
            </a:r>
            <a:r>
              <a:rPr lang="es-EC" dirty="0"/>
              <a:t>, </a:t>
            </a:r>
            <a:r>
              <a:rPr lang="es-EC" dirty="0" smtClean="0"/>
              <a:t>1992</a:t>
            </a:r>
            <a:r>
              <a:rPr lang="es-EC" dirty="0"/>
              <a:t>)</a:t>
            </a:r>
          </a:p>
        </p:txBody>
      </p:sp>
      <p:sp>
        <p:nvSpPr>
          <p:cNvPr id="9"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25</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3707504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948569" y="2645456"/>
            <a:ext cx="10363200" cy="1500187"/>
          </a:xfrm>
        </p:spPr>
        <p:txBody>
          <a:bodyPr/>
          <a:lstStyle/>
          <a:p>
            <a:pPr algn="ctr"/>
            <a:r>
              <a:rPr lang="es-EC" sz="8000" dirty="0" smtClean="0">
                <a:solidFill>
                  <a:schemeClr val="tx1"/>
                </a:solidFill>
                <a:cs typeface="Calibri" panose="020F0502020204030204" pitchFamily="34" charset="0"/>
              </a:rPr>
              <a:t>CONCLUSIONES Y RECOMENDACIONES</a:t>
            </a:r>
            <a:endParaRPr lang="es-EC" sz="8000" dirty="0">
              <a:solidFill>
                <a:schemeClr val="tx1"/>
              </a:solidFill>
              <a:cs typeface="Calibri" panose="020F0502020204030204" pitchFamily="34" charset="0"/>
            </a:endParaRPr>
          </a:p>
        </p:txBody>
      </p:sp>
    </p:spTree>
    <p:extLst>
      <p:ext uri="{BB962C8B-B14F-4D97-AF65-F5344CB8AC3E}">
        <p14:creationId xmlns:p14="http://schemas.microsoft.com/office/powerpoint/2010/main" val="1320432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24115" y="890815"/>
            <a:ext cx="10972800" cy="5569178"/>
          </a:xfrm>
        </p:spPr>
        <p:txBody>
          <a:bodyPr/>
          <a:lstStyle/>
          <a:p>
            <a:r>
              <a:rPr lang="es-EC" sz="2000" dirty="0">
                <a:solidFill>
                  <a:schemeClr val="tx1"/>
                </a:solidFill>
              </a:rPr>
              <a:t>En este estudio se pudo demostrar que la tasa de transmisión de </a:t>
            </a:r>
            <a:r>
              <a:rPr lang="es-EC" sz="2000" i="1" dirty="0">
                <a:solidFill>
                  <a:schemeClr val="tx1"/>
                </a:solidFill>
              </a:rPr>
              <a:t>A. </a:t>
            </a:r>
            <a:r>
              <a:rPr lang="es-EC" sz="2000" i="1" dirty="0" err="1">
                <a:solidFill>
                  <a:schemeClr val="tx1"/>
                </a:solidFill>
              </a:rPr>
              <a:t>marginale</a:t>
            </a:r>
            <a:r>
              <a:rPr lang="es-EC" sz="2000" dirty="0">
                <a:solidFill>
                  <a:schemeClr val="tx1"/>
                </a:solidFill>
              </a:rPr>
              <a:t> varía del (0 al 100)% en garrapatas </a:t>
            </a:r>
            <a:r>
              <a:rPr lang="es-EC" sz="2000" dirty="0" err="1">
                <a:solidFill>
                  <a:schemeClr val="tx1"/>
                </a:solidFill>
              </a:rPr>
              <a:t>teleoginas</a:t>
            </a:r>
            <a:r>
              <a:rPr lang="es-EC" sz="2000" dirty="0">
                <a:solidFill>
                  <a:schemeClr val="tx1"/>
                </a:solidFill>
              </a:rPr>
              <a:t> y de 0% a sus respectivas larvas,  en cuanto al protozoario </a:t>
            </a:r>
            <a:r>
              <a:rPr lang="es-EC" sz="2000" i="1" dirty="0" err="1">
                <a:solidFill>
                  <a:schemeClr val="tx1"/>
                </a:solidFill>
              </a:rPr>
              <a:t>Babesia</a:t>
            </a:r>
            <a:r>
              <a:rPr lang="es-EC" sz="2000" dirty="0">
                <a:solidFill>
                  <a:schemeClr val="tx1"/>
                </a:solidFill>
              </a:rPr>
              <a:t> </a:t>
            </a:r>
            <a:r>
              <a:rPr lang="es-EC" sz="2000" dirty="0" err="1">
                <a:solidFill>
                  <a:schemeClr val="tx1"/>
                </a:solidFill>
              </a:rPr>
              <a:t>spp</a:t>
            </a:r>
            <a:r>
              <a:rPr lang="es-EC" sz="2000" dirty="0">
                <a:solidFill>
                  <a:schemeClr val="tx1"/>
                </a:solidFill>
              </a:rPr>
              <a:t>. se detectó una tasa de transmisión del (14.28 al 100)%  y en sus larvas del  (0 al 28.57)% </a:t>
            </a:r>
            <a:r>
              <a:rPr lang="es-EC" sz="2000" dirty="0" smtClean="0">
                <a:solidFill>
                  <a:schemeClr val="tx1"/>
                </a:solidFill>
              </a:rPr>
              <a:t>.</a:t>
            </a:r>
          </a:p>
          <a:p>
            <a:endParaRPr lang="es-EC" sz="2000" dirty="0" smtClean="0">
              <a:solidFill>
                <a:schemeClr val="tx1"/>
              </a:solidFill>
            </a:endParaRPr>
          </a:p>
          <a:p>
            <a:endParaRPr lang="es-EC" sz="2000" dirty="0">
              <a:solidFill>
                <a:schemeClr val="tx1"/>
              </a:solidFill>
            </a:endParaRPr>
          </a:p>
          <a:p>
            <a:r>
              <a:rPr lang="es-EC" sz="2000" dirty="0">
                <a:solidFill>
                  <a:schemeClr val="tx1"/>
                </a:solidFill>
              </a:rPr>
              <a:t>En cuanto a las especies </a:t>
            </a:r>
            <a:r>
              <a:rPr lang="es-EC" sz="2000" i="1" dirty="0">
                <a:solidFill>
                  <a:schemeClr val="tx1"/>
                </a:solidFill>
              </a:rPr>
              <a:t>B. </a:t>
            </a:r>
            <a:r>
              <a:rPr lang="es-EC" sz="2000" i="1" dirty="0" err="1">
                <a:solidFill>
                  <a:schemeClr val="tx1"/>
                </a:solidFill>
              </a:rPr>
              <a:t>bigemina</a:t>
            </a:r>
            <a:r>
              <a:rPr lang="es-EC" sz="2000" dirty="0">
                <a:solidFill>
                  <a:schemeClr val="tx1"/>
                </a:solidFill>
              </a:rPr>
              <a:t> y </a:t>
            </a:r>
            <a:r>
              <a:rPr lang="es-EC" sz="2000" i="1" dirty="0">
                <a:solidFill>
                  <a:schemeClr val="tx1"/>
                </a:solidFill>
              </a:rPr>
              <a:t>B. </a:t>
            </a:r>
            <a:r>
              <a:rPr lang="es-EC" sz="2000" i="1" dirty="0" err="1">
                <a:solidFill>
                  <a:schemeClr val="tx1"/>
                </a:solidFill>
              </a:rPr>
              <a:t>bovis</a:t>
            </a:r>
            <a:r>
              <a:rPr lang="es-EC" sz="2000" i="1" dirty="0">
                <a:solidFill>
                  <a:schemeClr val="tx1"/>
                </a:solidFill>
              </a:rPr>
              <a:t> </a:t>
            </a:r>
            <a:r>
              <a:rPr lang="es-EC" sz="2000" dirty="0">
                <a:solidFill>
                  <a:schemeClr val="tx1"/>
                </a:solidFill>
              </a:rPr>
              <a:t>se determinó la tasa de transmisión </a:t>
            </a:r>
            <a:r>
              <a:rPr lang="es-EC" sz="2000" dirty="0" smtClean="0">
                <a:solidFill>
                  <a:schemeClr val="tx1"/>
                </a:solidFill>
              </a:rPr>
              <a:t>es del </a:t>
            </a:r>
            <a:r>
              <a:rPr lang="es-EC" sz="2000" dirty="0">
                <a:solidFill>
                  <a:schemeClr val="tx1"/>
                </a:solidFill>
              </a:rPr>
              <a:t>(0 al 100)% para las dos especies de </a:t>
            </a:r>
            <a:r>
              <a:rPr lang="es-EC" sz="2000" dirty="0" err="1" smtClean="0">
                <a:solidFill>
                  <a:schemeClr val="tx1"/>
                </a:solidFill>
              </a:rPr>
              <a:t>Babesia</a:t>
            </a:r>
            <a:r>
              <a:rPr lang="es-EC" sz="2000" dirty="0" smtClean="0">
                <a:solidFill>
                  <a:schemeClr val="tx1"/>
                </a:solidFill>
              </a:rPr>
              <a:t>. </a:t>
            </a:r>
          </a:p>
          <a:p>
            <a:endParaRPr lang="es-EC" sz="2000" dirty="0" smtClean="0">
              <a:solidFill>
                <a:schemeClr val="tx1"/>
              </a:solidFill>
            </a:endParaRPr>
          </a:p>
          <a:p>
            <a:endParaRPr lang="es-EC" sz="2000" dirty="0" smtClean="0">
              <a:solidFill>
                <a:schemeClr val="tx1"/>
              </a:solidFill>
            </a:endParaRPr>
          </a:p>
          <a:p>
            <a:r>
              <a:rPr lang="es-EC" sz="2000" dirty="0">
                <a:solidFill>
                  <a:schemeClr val="tx1"/>
                </a:solidFill>
              </a:rPr>
              <a:t>La </a:t>
            </a:r>
            <a:r>
              <a:rPr lang="es-EC" sz="2000" dirty="0" err="1">
                <a:solidFill>
                  <a:schemeClr val="tx1"/>
                </a:solidFill>
              </a:rPr>
              <a:t>RTq</a:t>
            </a:r>
            <a:r>
              <a:rPr lang="es-EC" sz="2000" dirty="0">
                <a:solidFill>
                  <a:schemeClr val="tx1"/>
                </a:solidFill>
              </a:rPr>
              <a:t>-PCR permitió determinar la viabilidad de los dos </a:t>
            </a:r>
            <a:r>
              <a:rPr lang="es-EC" sz="2000" dirty="0" err="1">
                <a:solidFill>
                  <a:schemeClr val="tx1"/>
                </a:solidFill>
              </a:rPr>
              <a:t>hemotrópicos</a:t>
            </a:r>
            <a:r>
              <a:rPr lang="es-EC" sz="2000" dirty="0">
                <a:solidFill>
                  <a:schemeClr val="tx1"/>
                </a:solidFill>
              </a:rPr>
              <a:t>, obteniendo un 10.34% (3/29) de garrapatas que contenían la </a:t>
            </a:r>
            <a:r>
              <a:rPr lang="es-EC" sz="2000" dirty="0" err="1">
                <a:solidFill>
                  <a:schemeClr val="tx1"/>
                </a:solidFill>
              </a:rPr>
              <a:t>rickettsia</a:t>
            </a:r>
            <a:r>
              <a:rPr lang="es-EC" sz="2000" dirty="0">
                <a:solidFill>
                  <a:schemeClr val="tx1"/>
                </a:solidFill>
              </a:rPr>
              <a:t> viables y un 56.25% (18/32) de garrapatas viables para </a:t>
            </a:r>
            <a:r>
              <a:rPr lang="es-EC" sz="2000" i="1" dirty="0" err="1">
                <a:solidFill>
                  <a:schemeClr val="tx1"/>
                </a:solidFill>
              </a:rPr>
              <a:t>Babesia</a:t>
            </a:r>
            <a:r>
              <a:rPr lang="es-EC" sz="2000" dirty="0">
                <a:solidFill>
                  <a:schemeClr val="tx1"/>
                </a:solidFill>
              </a:rPr>
              <a:t> </a:t>
            </a:r>
            <a:r>
              <a:rPr lang="es-EC" sz="2000" dirty="0" err="1">
                <a:solidFill>
                  <a:schemeClr val="tx1"/>
                </a:solidFill>
              </a:rPr>
              <a:t>spp</a:t>
            </a:r>
            <a:r>
              <a:rPr lang="es-EC" sz="2000" dirty="0">
                <a:solidFill>
                  <a:schemeClr val="tx1"/>
                </a:solidFill>
              </a:rPr>
              <a:t>. además los dos pool de larvas resultaron viables para el protozoario. </a:t>
            </a:r>
            <a:endParaRPr lang="es-EC" sz="2000" dirty="0" smtClean="0">
              <a:solidFill>
                <a:schemeClr val="tx1"/>
              </a:solidFill>
            </a:endParaRPr>
          </a:p>
        </p:txBody>
      </p:sp>
      <p:sp>
        <p:nvSpPr>
          <p:cNvPr id="4"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CONCLUSIONES</a:t>
            </a:r>
            <a:endParaRPr lang="es-EC" b="0" i="0" kern="0" dirty="0">
              <a:solidFill>
                <a:schemeClr val="tx1"/>
              </a:solidFill>
              <a:latin typeface="+mn-lt"/>
              <a:cs typeface="Arial" panose="020B0604020202020204" pitchFamily="34" charset="0"/>
            </a:endParaRPr>
          </a:p>
        </p:txBody>
      </p:sp>
      <p:sp>
        <p:nvSpPr>
          <p:cNvPr id="5"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26</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11110059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5086" y="986972"/>
            <a:ext cx="10972800" cy="5458507"/>
          </a:xfrm>
        </p:spPr>
        <p:txBody>
          <a:bodyPr/>
          <a:lstStyle/>
          <a:p>
            <a:endParaRPr lang="es-EC" sz="2000" dirty="0" smtClean="0">
              <a:solidFill>
                <a:schemeClr val="tx1"/>
              </a:solidFill>
            </a:endParaRPr>
          </a:p>
          <a:p>
            <a:r>
              <a:rPr lang="es-EC" sz="2000" dirty="0" smtClean="0">
                <a:solidFill>
                  <a:schemeClr val="tx1"/>
                </a:solidFill>
              </a:rPr>
              <a:t>Este </a:t>
            </a:r>
            <a:r>
              <a:rPr lang="es-EC" sz="2000" dirty="0">
                <a:solidFill>
                  <a:schemeClr val="tx1"/>
                </a:solidFill>
              </a:rPr>
              <a:t>es el primer reporte en el que se usó como herramienta de diagnóstico RT </a:t>
            </a:r>
            <a:r>
              <a:rPr lang="es-EC" sz="2000" dirty="0" err="1">
                <a:solidFill>
                  <a:schemeClr val="tx1"/>
                </a:solidFill>
              </a:rPr>
              <a:t>qPCR</a:t>
            </a:r>
            <a:r>
              <a:rPr lang="es-EC" sz="2000" dirty="0">
                <a:solidFill>
                  <a:schemeClr val="tx1"/>
                </a:solidFill>
              </a:rPr>
              <a:t> a partir de </a:t>
            </a:r>
            <a:r>
              <a:rPr lang="es-EC" sz="2000" dirty="0" err="1">
                <a:solidFill>
                  <a:schemeClr val="tx1"/>
                </a:solidFill>
              </a:rPr>
              <a:t>ARNm</a:t>
            </a:r>
            <a:r>
              <a:rPr lang="es-EC" sz="2000" dirty="0">
                <a:solidFill>
                  <a:schemeClr val="tx1"/>
                </a:solidFill>
              </a:rPr>
              <a:t>,  para determinar la viabilidad de los </a:t>
            </a:r>
            <a:r>
              <a:rPr lang="es-EC" sz="2000" dirty="0" err="1">
                <a:solidFill>
                  <a:schemeClr val="tx1"/>
                </a:solidFill>
              </a:rPr>
              <a:t>hemotrópicos</a:t>
            </a:r>
            <a:r>
              <a:rPr lang="es-EC" sz="2000" dirty="0">
                <a:solidFill>
                  <a:schemeClr val="tx1"/>
                </a:solidFill>
              </a:rPr>
              <a:t> en las garrapatas y en sus larvas, en contraste con otros estudios en los que se realizaron infecciones experimentales en bovinos para demostrar la viabilidad, éste estudio se lo realizó de manera más simple, económico y se lo realizó en un periodo de tiempo corto.  </a:t>
            </a:r>
          </a:p>
          <a:p>
            <a:endParaRPr lang="es-EC" sz="2000" dirty="0">
              <a:solidFill>
                <a:schemeClr val="tx1"/>
              </a:solidFill>
            </a:endParaRPr>
          </a:p>
          <a:p>
            <a:endParaRPr lang="es-EC" sz="2000" dirty="0">
              <a:solidFill>
                <a:schemeClr val="tx1"/>
              </a:solidFill>
            </a:endParaRPr>
          </a:p>
          <a:p>
            <a:endParaRPr lang="es-EC" sz="2000" dirty="0">
              <a:solidFill>
                <a:schemeClr val="tx1"/>
              </a:solidFill>
            </a:endParaRPr>
          </a:p>
          <a:p>
            <a:r>
              <a:rPr lang="es-EC" sz="2000" dirty="0">
                <a:solidFill>
                  <a:schemeClr val="tx1"/>
                </a:solidFill>
              </a:rPr>
              <a:t>Esta investigación se considera el primer reporte de Ecuador en demostrar que no existe la transmisión </a:t>
            </a:r>
            <a:r>
              <a:rPr lang="es-EC" sz="2000" dirty="0" err="1">
                <a:solidFill>
                  <a:schemeClr val="tx1"/>
                </a:solidFill>
              </a:rPr>
              <a:t>transovarica</a:t>
            </a:r>
            <a:r>
              <a:rPr lang="es-EC" sz="2000" dirty="0">
                <a:solidFill>
                  <a:schemeClr val="tx1"/>
                </a:solidFill>
              </a:rPr>
              <a:t> de </a:t>
            </a:r>
            <a:r>
              <a:rPr lang="es-EC" sz="2000" i="1" dirty="0">
                <a:solidFill>
                  <a:schemeClr val="tx1"/>
                </a:solidFill>
              </a:rPr>
              <a:t>A. </a:t>
            </a:r>
            <a:r>
              <a:rPr lang="es-EC" sz="2000" i="1" dirty="0" err="1">
                <a:solidFill>
                  <a:schemeClr val="tx1"/>
                </a:solidFill>
              </a:rPr>
              <a:t>marginale</a:t>
            </a:r>
            <a:r>
              <a:rPr lang="es-EC" sz="2000" dirty="0">
                <a:solidFill>
                  <a:schemeClr val="tx1"/>
                </a:solidFill>
              </a:rPr>
              <a:t> pero si de </a:t>
            </a:r>
            <a:r>
              <a:rPr lang="es-EC" sz="2000" i="1" dirty="0" err="1">
                <a:solidFill>
                  <a:schemeClr val="tx1"/>
                </a:solidFill>
              </a:rPr>
              <a:t>Babesia</a:t>
            </a:r>
            <a:r>
              <a:rPr lang="es-EC" sz="2000" dirty="0">
                <a:solidFill>
                  <a:schemeClr val="tx1"/>
                </a:solidFill>
              </a:rPr>
              <a:t> </a:t>
            </a:r>
            <a:r>
              <a:rPr lang="es-EC" sz="2000" dirty="0" err="1">
                <a:solidFill>
                  <a:schemeClr val="tx1"/>
                </a:solidFill>
              </a:rPr>
              <a:t>spp</a:t>
            </a:r>
            <a:r>
              <a:rPr lang="es-EC" sz="2000" dirty="0">
                <a:solidFill>
                  <a:schemeClr val="tx1"/>
                </a:solidFill>
              </a:rPr>
              <a:t>. en </a:t>
            </a:r>
            <a:r>
              <a:rPr lang="es-EC" sz="2000" i="1" dirty="0">
                <a:solidFill>
                  <a:schemeClr val="tx1"/>
                </a:solidFill>
              </a:rPr>
              <a:t>R. </a:t>
            </a:r>
            <a:r>
              <a:rPr lang="es-EC" sz="2000" i="1" dirty="0" err="1">
                <a:solidFill>
                  <a:schemeClr val="tx1"/>
                </a:solidFill>
              </a:rPr>
              <a:t>microplus</a:t>
            </a:r>
            <a:r>
              <a:rPr lang="es-EC" sz="2000" i="1" dirty="0">
                <a:solidFill>
                  <a:schemeClr val="tx1"/>
                </a:solidFill>
              </a:rPr>
              <a:t>, </a:t>
            </a:r>
            <a:r>
              <a:rPr lang="es-EC" sz="2000" dirty="0">
                <a:solidFill>
                  <a:schemeClr val="tx1"/>
                </a:solidFill>
              </a:rPr>
              <a:t>por lo que se debe considerar otras especies de artrópodos hematófagos u otra forma de transmisión como la iatrogénica, que estén involucrados en la transmisión de la </a:t>
            </a:r>
            <a:r>
              <a:rPr lang="es-EC" sz="2000" dirty="0" err="1">
                <a:solidFill>
                  <a:schemeClr val="tx1"/>
                </a:solidFill>
              </a:rPr>
              <a:t>rickettsia</a:t>
            </a:r>
            <a:r>
              <a:rPr lang="es-EC" sz="2000" dirty="0">
                <a:solidFill>
                  <a:schemeClr val="tx1"/>
                </a:solidFill>
              </a:rPr>
              <a:t>. </a:t>
            </a:r>
          </a:p>
          <a:p>
            <a:endParaRPr lang="es-EC" sz="2000" dirty="0">
              <a:solidFill>
                <a:schemeClr val="tx1"/>
              </a:solidFill>
            </a:endParaRPr>
          </a:p>
        </p:txBody>
      </p:sp>
      <p:sp>
        <p:nvSpPr>
          <p:cNvPr id="4"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CONCLUSIONES</a:t>
            </a:r>
            <a:endParaRPr lang="es-EC" b="0" i="0" kern="0" dirty="0">
              <a:solidFill>
                <a:schemeClr val="tx1"/>
              </a:solidFill>
              <a:latin typeface="+mn-lt"/>
              <a:cs typeface="Arial" panose="020B0604020202020204" pitchFamily="34" charset="0"/>
            </a:endParaRPr>
          </a:p>
        </p:txBody>
      </p:sp>
      <p:sp>
        <p:nvSpPr>
          <p:cNvPr id="5"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27</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4268343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66057" y="1317850"/>
            <a:ext cx="10972800" cy="5458507"/>
          </a:xfrm>
        </p:spPr>
        <p:txBody>
          <a:bodyPr/>
          <a:lstStyle/>
          <a:p>
            <a:r>
              <a:rPr lang="es-EC" sz="2000" dirty="0">
                <a:solidFill>
                  <a:schemeClr val="tx1"/>
                </a:solidFill>
              </a:rPr>
              <a:t>Realizar este mismo estudio en otras zonas tropicales y subtropicales  del Ecuador, para demostrar si existe o no la transmisión </a:t>
            </a:r>
            <a:r>
              <a:rPr lang="es-EC" sz="2000" dirty="0" err="1">
                <a:solidFill>
                  <a:schemeClr val="tx1"/>
                </a:solidFill>
              </a:rPr>
              <a:t>transovarica</a:t>
            </a:r>
            <a:r>
              <a:rPr lang="es-EC" sz="2000" dirty="0">
                <a:solidFill>
                  <a:schemeClr val="tx1"/>
                </a:solidFill>
              </a:rPr>
              <a:t> de </a:t>
            </a:r>
            <a:r>
              <a:rPr lang="es-EC" sz="2000" i="1" dirty="0">
                <a:solidFill>
                  <a:schemeClr val="tx1"/>
                </a:solidFill>
              </a:rPr>
              <a:t>A. </a:t>
            </a:r>
            <a:r>
              <a:rPr lang="es-EC" sz="2000" i="1" dirty="0" err="1">
                <a:solidFill>
                  <a:schemeClr val="tx1"/>
                </a:solidFill>
              </a:rPr>
              <a:t>marginale</a:t>
            </a:r>
            <a:r>
              <a:rPr lang="es-EC" sz="2000" dirty="0">
                <a:solidFill>
                  <a:schemeClr val="tx1"/>
                </a:solidFill>
              </a:rPr>
              <a:t> mediante la garrapata </a:t>
            </a:r>
            <a:r>
              <a:rPr lang="es-EC" sz="2000" i="1" dirty="0">
                <a:solidFill>
                  <a:schemeClr val="tx1"/>
                </a:solidFill>
              </a:rPr>
              <a:t>R. </a:t>
            </a:r>
            <a:r>
              <a:rPr lang="es-EC" sz="2000" i="1" dirty="0" err="1">
                <a:solidFill>
                  <a:schemeClr val="tx1"/>
                </a:solidFill>
              </a:rPr>
              <a:t>microplus</a:t>
            </a:r>
            <a:r>
              <a:rPr lang="es-EC" sz="2000" dirty="0">
                <a:solidFill>
                  <a:schemeClr val="tx1"/>
                </a:solidFill>
              </a:rPr>
              <a:t>. </a:t>
            </a:r>
            <a:endParaRPr lang="es-EC" sz="2000" dirty="0" smtClean="0">
              <a:solidFill>
                <a:schemeClr val="tx1"/>
              </a:solidFill>
            </a:endParaRPr>
          </a:p>
          <a:p>
            <a:endParaRPr lang="es-EC" sz="2000" dirty="0">
              <a:solidFill>
                <a:schemeClr val="tx1"/>
              </a:solidFill>
            </a:endParaRPr>
          </a:p>
          <a:p>
            <a:r>
              <a:rPr lang="es-EC" sz="2000" dirty="0">
                <a:solidFill>
                  <a:schemeClr val="tx1"/>
                </a:solidFill>
              </a:rPr>
              <a:t>Realizar una nueva investigación basado en el nivel de </a:t>
            </a:r>
            <a:r>
              <a:rPr lang="es-EC" sz="2000" dirty="0" err="1">
                <a:solidFill>
                  <a:schemeClr val="tx1"/>
                </a:solidFill>
              </a:rPr>
              <a:t>rickettsiemia</a:t>
            </a:r>
            <a:r>
              <a:rPr lang="es-EC" sz="2000" dirty="0">
                <a:solidFill>
                  <a:schemeClr val="tx1"/>
                </a:solidFill>
              </a:rPr>
              <a:t> del ganado en el que las garrapatas se alimentan previamente, ya que hay reportes en el que se ha demostrado que no todas las garrapatas adquieren la infección, porque dependen de la carga de la </a:t>
            </a:r>
            <a:r>
              <a:rPr lang="es-EC" sz="2000" dirty="0" err="1">
                <a:solidFill>
                  <a:schemeClr val="tx1"/>
                </a:solidFill>
              </a:rPr>
              <a:t>rickettsia</a:t>
            </a:r>
            <a:r>
              <a:rPr lang="es-EC" sz="2000" dirty="0">
                <a:solidFill>
                  <a:schemeClr val="tx1"/>
                </a:solidFill>
              </a:rPr>
              <a:t>, por consecuencia la transmisión a las larvas sería muy poco probable</a:t>
            </a:r>
            <a:r>
              <a:rPr lang="es-EC" sz="2000" dirty="0" smtClean="0">
                <a:solidFill>
                  <a:schemeClr val="tx1"/>
                </a:solidFill>
              </a:rPr>
              <a:t>.</a:t>
            </a:r>
          </a:p>
          <a:p>
            <a:endParaRPr lang="es-EC" sz="2000" dirty="0" smtClean="0">
              <a:solidFill>
                <a:schemeClr val="tx1"/>
              </a:solidFill>
            </a:endParaRPr>
          </a:p>
          <a:p>
            <a:r>
              <a:rPr lang="es-EC" sz="2000" dirty="0">
                <a:solidFill>
                  <a:schemeClr val="tx1"/>
                </a:solidFill>
              </a:rPr>
              <a:t>Realizar esta investigación en otras especies de artrópodos hematófagos por ejemplo el Tábano (</a:t>
            </a:r>
            <a:r>
              <a:rPr lang="es-EC" sz="2000" i="1" dirty="0" err="1">
                <a:solidFill>
                  <a:schemeClr val="tx1"/>
                </a:solidFill>
              </a:rPr>
              <a:t>Tabanus</a:t>
            </a:r>
            <a:r>
              <a:rPr lang="es-EC" sz="2000" dirty="0">
                <a:solidFill>
                  <a:schemeClr val="tx1"/>
                </a:solidFill>
              </a:rPr>
              <a:t> </a:t>
            </a:r>
            <a:r>
              <a:rPr lang="es-EC" sz="2000" dirty="0" err="1">
                <a:solidFill>
                  <a:schemeClr val="tx1"/>
                </a:solidFill>
              </a:rPr>
              <a:t>sp</a:t>
            </a:r>
            <a:r>
              <a:rPr lang="es-EC" sz="2000" dirty="0">
                <a:solidFill>
                  <a:schemeClr val="tx1"/>
                </a:solidFill>
              </a:rPr>
              <a:t>.), para comprobar nuevos vectores de </a:t>
            </a:r>
            <a:r>
              <a:rPr lang="es-EC" sz="2000" i="1" dirty="0">
                <a:solidFill>
                  <a:schemeClr val="tx1"/>
                </a:solidFill>
              </a:rPr>
              <a:t>A. </a:t>
            </a:r>
            <a:r>
              <a:rPr lang="es-EC" sz="2000" i="1" dirty="0" err="1">
                <a:solidFill>
                  <a:schemeClr val="tx1"/>
                </a:solidFill>
              </a:rPr>
              <a:t>marginale</a:t>
            </a:r>
            <a:r>
              <a:rPr lang="es-EC" sz="2000" i="1" dirty="0">
                <a:solidFill>
                  <a:schemeClr val="tx1"/>
                </a:solidFill>
              </a:rPr>
              <a:t> </a:t>
            </a:r>
            <a:r>
              <a:rPr lang="es-EC" sz="2000" dirty="0">
                <a:solidFill>
                  <a:schemeClr val="tx1"/>
                </a:solidFill>
              </a:rPr>
              <a:t>y de esta manera poder controlar la propagación de las enfermedades en los bovinos. </a:t>
            </a:r>
          </a:p>
          <a:p>
            <a:endParaRPr lang="es-EC" sz="2000" dirty="0" smtClean="0">
              <a:solidFill>
                <a:schemeClr val="tx1"/>
              </a:solidFill>
            </a:endParaRPr>
          </a:p>
        </p:txBody>
      </p:sp>
      <p:sp>
        <p:nvSpPr>
          <p:cNvPr id="4"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RECOMENDACIONES</a:t>
            </a:r>
            <a:endParaRPr lang="es-EC" b="0" i="0" kern="0" dirty="0">
              <a:solidFill>
                <a:schemeClr val="tx1"/>
              </a:solidFill>
              <a:latin typeface="+mn-lt"/>
              <a:cs typeface="Arial" panose="020B0604020202020204" pitchFamily="34" charset="0"/>
            </a:endParaRPr>
          </a:p>
        </p:txBody>
      </p:sp>
      <p:sp>
        <p:nvSpPr>
          <p:cNvPr id="5"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28</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4214711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66057" y="1061358"/>
            <a:ext cx="10972800" cy="5458507"/>
          </a:xfrm>
        </p:spPr>
        <p:txBody>
          <a:bodyPr/>
          <a:lstStyle/>
          <a:p>
            <a:endParaRPr lang="es-EC" sz="2000" dirty="0">
              <a:solidFill>
                <a:schemeClr val="tx1"/>
              </a:solidFill>
            </a:endParaRPr>
          </a:p>
          <a:p>
            <a:r>
              <a:rPr lang="es-EC" sz="2000" dirty="0">
                <a:solidFill>
                  <a:schemeClr val="tx1"/>
                </a:solidFill>
              </a:rPr>
              <a:t>Se recomienda en futuros estudios llevar a cabo este ensayo con otro par de </a:t>
            </a:r>
            <a:r>
              <a:rPr lang="es-EC" sz="2000" dirty="0" err="1">
                <a:solidFill>
                  <a:schemeClr val="tx1"/>
                </a:solidFill>
              </a:rPr>
              <a:t>primers</a:t>
            </a:r>
            <a:r>
              <a:rPr lang="es-EC" sz="2000" dirty="0">
                <a:solidFill>
                  <a:schemeClr val="tx1"/>
                </a:solidFill>
              </a:rPr>
              <a:t> </a:t>
            </a:r>
            <a:r>
              <a:rPr lang="es-EC" sz="2000" dirty="0" smtClean="0">
                <a:solidFill>
                  <a:schemeClr val="tx1"/>
                </a:solidFill>
              </a:rPr>
              <a:t>del gen </a:t>
            </a:r>
            <a:r>
              <a:rPr lang="es-EC" sz="2000" i="1" dirty="0" smtClean="0">
                <a:solidFill>
                  <a:schemeClr val="tx1"/>
                </a:solidFill>
              </a:rPr>
              <a:t>msp1a </a:t>
            </a:r>
            <a:r>
              <a:rPr lang="es-EC" sz="2000" dirty="0" smtClean="0">
                <a:solidFill>
                  <a:schemeClr val="tx1"/>
                </a:solidFill>
              </a:rPr>
              <a:t>que </a:t>
            </a:r>
            <a:r>
              <a:rPr lang="es-EC" sz="2000" dirty="0">
                <a:solidFill>
                  <a:schemeClr val="tx1"/>
                </a:solidFill>
              </a:rPr>
              <a:t>demuestren la presencia de proteínas adhesinas que interactúan entre  </a:t>
            </a:r>
            <a:r>
              <a:rPr lang="es-EC" sz="2000" i="1" dirty="0">
                <a:solidFill>
                  <a:schemeClr val="tx1"/>
                </a:solidFill>
              </a:rPr>
              <a:t>A. </a:t>
            </a:r>
            <a:r>
              <a:rPr lang="es-EC" sz="2000" i="1" dirty="0" err="1">
                <a:solidFill>
                  <a:schemeClr val="tx1"/>
                </a:solidFill>
              </a:rPr>
              <a:t>marginale</a:t>
            </a:r>
            <a:r>
              <a:rPr lang="es-EC" sz="2000" dirty="0">
                <a:solidFill>
                  <a:schemeClr val="tx1"/>
                </a:solidFill>
              </a:rPr>
              <a:t> y la garrapata, de esta forma se podrá determinar si la o las cepas que circulan en el Ecuador son transmisibles por garrapatas hembras</a:t>
            </a:r>
            <a:r>
              <a:rPr lang="es-EC" sz="2000" dirty="0" smtClean="0">
                <a:solidFill>
                  <a:schemeClr val="tx1"/>
                </a:solidFill>
              </a:rPr>
              <a:t>.</a:t>
            </a:r>
          </a:p>
          <a:p>
            <a:pPr marL="0" indent="0">
              <a:buNone/>
            </a:pPr>
            <a:endParaRPr lang="es-EC" sz="2000" dirty="0">
              <a:solidFill>
                <a:schemeClr val="tx1"/>
              </a:solidFill>
            </a:endParaRPr>
          </a:p>
          <a:p>
            <a:r>
              <a:rPr lang="es-EC" sz="2000" dirty="0">
                <a:solidFill>
                  <a:schemeClr val="tx1"/>
                </a:solidFill>
              </a:rPr>
              <a:t>Establecer medidas de control de garrapatas, que son los vectores principales en  la </a:t>
            </a:r>
            <a:r>
              <a:rPr lang="es-EC" sz="2000" dirty="0" err="1">
                <a:solidFill>
                  <a:schemeClr val="tx1"/>
                </a:solidFill>
              </a:rPr>
              <a:t>Babesiosis</a:t>
            </a:r>
            <a:r>
              <a:rPr lang="es-EC" sz="2000" dirty="0">
                <a:solidFill>
                  <a:schemeClr val="tx1"/>
                </a:solidFill>
              </a:rPr>
              <a:t> bovina, ya que se pudo demostrar la viabilidad del protozoario en las garrapatas y en sus respectivas larvas.</a:t>
            </a:r>
          </a:p>
          <a:p>
            <a:endParaRPr lang="es-EC" sz="2000" dirty="0">
              <a:solidFill>
                <a:schemeClr val="tx1"/>
              </a:solidFill>
            </a:endParaRPr>
          </a:p>
        </p:txBody>
      </p:sp>
      <p:sp>
        <p:nvSpPr>
          <p:cNvPr id="4"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RECOMENDACIONES</a:t>
            </a:r>
            <a:endParaRPr lang="es-EC" b="0" i="0" kern="0" dirty="0">
              <a:solidFill>
                <a:schemeClr val="tx1"/>
              </a:solidFill>
              <a:latin typeface="+mn-lt"/>
              <a:cs typeface="Arial" panose="020B0604020202020204" pitchFamily="34" charset="0"/>
            </a:endParaRPr>
          </a:p>
        </p:txBody>
      </p:sp>
      <p:sp>
        <p:nvSpPr>
          <p:cNvPr id="5"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29</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19442706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8630769" y="142761"/>
            <a:ext cx="3416128" cy="584775"/>
          </a:xfrm>
          <a:prstGeom prst="rect">
            <a:avLst/>
          </a:prstGeom>
          <a:noFill/>
        </p:spPr>
        <p:txBody>
          <a:bodyPr wrap="none" rtlCol="0">
            <a:spAutoFit/>
          </a:bodyPr>
          <a:lstStyle/>
          <a:p>
            <a:pPr algn="r"/>
            <a:r>
              <a:rPr lang="es-ES" sz="3200" b="1" i="1" dirty="0">
                <a:solidFill>
                  <a:srgbClr val="800000"/>
                </a:solidFill>
              </a:rPr>
              <a:t>AGRADECIMIENTOS</a:t>
            </a:r>
          </a:p>
        </p:txBody>
      </p:sp>
      <p:sp>
        <p:nvSpPr>
          <p:cNvPr id="2" name="1 Rectángulo"/>
          <p:cNvSpPr/>
          <p:nvPr/>
        </p:nvSpPr>
        <p:spPr>
          <a:xfrm>
            <a:off x="2322286" y="869913"/>
            <a:ext cx="7557420" cy="5632311"/>
          </a:xfrm>
          <a:prstGeom prst="rect">
            <a:avLst/>
          </a:prstGeom>
        </p:spPr>
        <p:txBody>
          <a:bodyPr wrap="square">
            <a:spAutoFit/>
          </a:bodyPr>
          <a:lstStyle/>
          <a:p>
            <a:pPr algn="ctr"/>
            <a:r>
              <a:rPr lang="es-EC" b="1" dirty="0">
                <a:cs typeface="Times" panose="02020603050405020304" pitchFamily="18" charset="0"/>
              </a:rPr>
              <a:t>Colaboradores científicos</a:t>
            </a:r>
            <a:r>
              <a:rPr lang="es-EC" dirty="0">
                <a:cs typeface="Times" panose="02020603050405020304" pitchFamily="18" charset="0"/>
              </a:rPr>
              <a:t>: </a:t>
            </a:r>
          </a:p>
          <a:p>
            <a:pPr algn="ctr"/>
            <a:endParaRPr lang="es-EC" dirty="0">
              <a:cs typeface="Times" panose="02020603050405020304" pitchFamily="18" charset="0"/>
            </a:endParaRPr>
          </a:p>
          <a:p>
            <a:pPr algn="ctr"/>
            <a:r>
              <a:rPr lang="es-EC" dirty="0" smtClean="0">
                <a:cs typeface="Times" panose="02020603050405020304" pitchFamily="18" charset="0"/>
              </a:rPr>
              <a:t>Armando Reyna Bello, </a:t>
            </a:r>
            <a:r>
              <a:rPr lang="es-EC" dirty="0" err="1">
                <a:cs typeface="Times" panose="02020603050405020304" pitchFamily="18" charset="0"/>
              </a:rPr>
              <a:t>Ph.D</a:t>
            </a:r>
            <a:r>
              <a:rPr lang="es-EC" dirty="0">
                <a:cs typeface="Times" panose="02020603050405020304" pitchFamily="18" charset="0"/>
              </a:rPr>
              <a:t>. </a:t>
            </a:r>
          </a:p>
          <a:p>
            <a:pPr algn="ctr"/>
            <a:r>
              <a:rPr lang="es-EC" dirty="0">
                <a:cs typeface="Times" panose="02020603050405020304" pitchFamily="18" charset="0"/>
              </a:rPr>
              <a:t>Carrera de Ingeniería en Biotecnología Extensión Santo Domingo - ESPE</a:t>
            </a:r>
          </a:p>
          <a:p>
            <a:pPr algn="ctr"/>
            <a:endParaRPr lang="es-EC" dirty="0">
              <a:cs typeface="Times" panose="02020603050405020304" pitchFamily="18" charset="0"/>
            </a:endParaRPr>
          </a:p>
          <a:p>
            <a:pPr algn="ctr"/>
            <a:r>
              <a:rPr lang="es-EC" dirty="0" smtClean="0">
                <a:cs typeface="Times" panose="02020603050405020304" pitchFamily="18" charset="0"/>
              </a:rPr>
              <a:t>Ing. Gustavo </a:t>
            </a:r>
            <a:r>
              <a:rPr lang="es-EC" dirty="0" err="1" smtClean="0">
                <a:cs typeface="Times" panose="02020603050405020304" pitchFamily="18" charset="0"/>
              </a:rPr>
              <a:t>Echeverria</a:t>
            </a:r>
            <a:endParaRPr lang="es-EC" dirty="0" smtClean="0">
              <a:cs typeface="Times" panose="02020603050405020304" pitchFamily="18" charset="0"/>
            </a:endParaRPr>
          </a:p>
          <a:p>
            <a:pPr algn="ctr"/>
            <a:r>
              <a:rPr lang="es-EC" dirty="0" smtClean="0">
                <a:cs typeface="Times" panose="02020603050405020304" pitchFamily="18" charset="0"/>
              </a:rPr>
              <a:t>Laboratorio de </a:t>
            </a:r>
            <a:r>
              <a:rPr lang="es-EC" dirty="0" err="1" smtClean="0">
                <a:cs typeface="Times" panose="02020603050405020304" pitchFamily="18" charset="0"/>
              </a:rPr>
              <a:t>Inmunodiagnostico</a:t>
            </a:r>
            <a:r>
              <a:rPr lang="es-EC" dirty="0" smtClean="0">
                <a:cs typeface="Times" panose="02020603050405020304" pitchFamily="18" charset="0"/>
              </a:rPr>
              <a:t> y </a:t>
            </a:r>
            <a:r>
              <a:rPr lang="es-EC" dirty="0">
                <a:cs typeface="Times" panose="02020603050405020304" pitchFamily="18" charset="0"/>
              </a:rPr>
              <a:t>Biología Molecular del Instituto de Investigación en Zoonosis – CIZ de la Universidad Central del </a:t>
            </a:r>
            <a:r>
              <a:rPr lang="es-EC" dirty="0" smtClean="0">
                <a:cs typeface="Times" panose="02020603050405020304" pitchFamily="18" charset="0"/>
              </a:rPr>
              <a:t>Ecuador</a:t>
            </a:r>
          </a:p>
          <a:p>
            <a:pPr algn="ctr"/>
            <a:endParaRPr lang="es-EC" dirty="0" smtClean="0">
              <a:cs typeface="Times" panose="02020603050405020304" pitchFamily="18" charset="0"/>
            </a:endParaRPr>
          </a:p>
          <a:p>
            <a:pPr algn="ctr"/>
            <a:r>
              <a:rPr lang="es-EC" dirty="0" smtClean="0">
                <a:cs typeface="Times" panose="02020603050405020304" pitchFamily="18" charset="0"/>
              </a:rPr>
              <a:t>Dra. Sandra Enríquez</a:t>
            </a:r>
          </a:p>
          <a:p>
            <a:pPr algn="ctr"/>
            <a:r>
              <a:rPr lang="es-EC" dirty="0" smtClean="0">
                <a:cs typeface="Times" panose="02020603050405020304" pitchFamily="18" charset="0"/>
              </a:rPr>
              <a:t>Unidad de Entomología Aplicada </a:t>
            </a:r>
            <a:r>
              <a:rPr lang="es-EC" dirty="0">
                <a:cs typeface="Times" panose="02020603050405020304" pitchFamily="18" charset="0"/>
              </a:rPr>
              <a:t>del Instituto </a:t>
            </a:r>
            <a:r>
              <a:rPr lang="es-EC" dirty="0" smtClean="0">
                <a:cs typeface="Times" panose="02020603050405020304" pitchFamily="18" charset="0"/>
              </a:rPr>
              <a:t>de </a:t>
            </a:r>
            <a:r>
              <a:rPr lang="es-EC" dirty="0">
                <a:cs typeface="Times" panose="02020603050405020304" pitchFamily="18" charset="0"/>
              </a:rPr>
              <a:t>Investigación en Zoonosis – CIZ de la Universidad Central del </a:t>
            </a:r>
            <a:r>
              <a:rPr lang="es-EC" dirty="0" smtClean="0">
                <a:cs typeface="Times" panose="02020603050405020304" pitchFamily="18" charset="0"/>
              </a:rPr>
              <a:t>Ecuador</a:t>
            </a:r>
          </a:p>
          <a:p>
            <a:pPr algn="ctr"/>
            <a:endParaRPr lang="es-EC" dirty="0" smtClean="0">
              <a:cs typeface="Times" panose="02020603050405020304" pitchFamily="18" charset="0"/>
            </a:endParaRPr>
          </a:p>
          <a:p>
            <a:pPr algn="ctr"/>
            <a:r>
              <a:rPr lang="es-EC" dirty="0" smtClean="0">
                <a:cs typeface="Times" panose="02020603050405020304" pitchFamily="18" charset="0"/>
              </a:rPr>
              <a:t>Ing. Elizabeth </a:t>
            </a:r>
            <a:r>
              <a:rPr lang="es-EC" dirty="0" err="1" smtClean="0">
                <a:cs typeface="Times" panose="02020603050405020304" pitchFamily="18" charset="0"/>
              </a:rPr>
              <a:t>Minda</a:t>
            </a:r>
            <a:r>
              <a:rPr lang="es-EC" dirty="0" smtClean="0">
                <a:cs typeface="Times" panose="02020603050405020304" pitchFamily="18" charset="0"/>
              </a:rPr>
              <a:t> </a:t>
            </a:r>
          </a:p>
          <a:p>
            <a:pPr algn="ctr"/>
            <a:r>
              <a:rPr lang="es-EC" dirty="0" smtClean="0">
                <a:cs typeface="Times" panose="02020603050405020304" pitchFamily="18" charset="0"/>
              </a:rPr>
              <a:t>Laboratorio de Biología </a:t>
            </a:r>
            <a:r>
              <a:rPr lang="es-EC" dirty="0">
                <a:cs typeface="Times" panose="02020603050405020304" pitchFamily="18" charset="0"/>
              </a:rPr>
              <a:t>Molecular del Instituto de Investigación en Zoonosis – CIZ de la Universidad Central del Ecuador</a:t>
            </a:r>
            <a:endParaRPr lang="es-EC" dirty="0" smtClean="0">
              <a:cs typeface="Times" panose="02020603050405020304" pitchFamily="18" charset="0"/>
            </a:endParaRPr>
          </a:p>
          <a:p>
            <a:pPr algn="ctr"/>
            <a:endParaRPr lang="es-EC" dirty="0" smtClean="0">
              <a:cs typeface="Times" panose="02020603050405020304" pitchFamily="18" charset="0"/>
            </a:endParaRPr>
          </a:p>
          <a:p>
            <a:pPr algn="ctr"/>
            <a:r>
              <a:rPr lang="es-EC" dirty="0" smtClean="0">
                <a:cs typeface="Times" panose="02020603050405020304" pitchFamily="18" charset="0"/>
              </a:rPr>
              <a:t>María </a:t>
            </a:r>
            <a:r>
              <a:rPr lang="es-EC" dirty="0" err="1">
                <a:cs typeface="Times" panose="02020603050405020304" pitchFamily="18" charset="0"/>
              </a:rPr>
              <a:t>Agusta</a:t>
            </a:r>
            <a:r>
              <a:rPr lang="es-EC" dirty="0">
                <a:cs typeface="Times" panose="02020603050405020304" pitchFamily="18" charset="0"/>
              </a:rPr>
              <a:t> Chávez, </a:t>
            </a:r>
            <a:r>
              <a:rPr lang="es-EC" dirty="0" err="1">
                <a:cs typeface="Times" panose="02020603050405020304" pitchFamily="18" charset="0"/>
              </a:rPr>
              <a:t>M.Sc</a:t>
            </a:r>
            <a:r>
              <a:rPr lang="es-EC" dirty="0">
                <a:cs typeface="Times" panose="02020603050405020304" pitchFamily="18" charset="0"/>
              </a:rPr>
              <a:t>. </a:t>
            </a:r>
          </a:p>
          <a:p>
            <a:pPr algn="ctr"/>
            <a:r>
              <a:rPr lang="es-EC" dirty="0">
                <a:cs typeface="Times" panose="02020603050405020304" pitchFamily="18" charset="0"/>
              </a:rPr>
              <a:t>Carrera de Ingeniería en Biotecnología Matriz </a:t>
            </a:r>
            <a:r>
              <a:rPr lang="es-EC" dirty="0" err="1">
                <a:cs typeface="Times" panose="02020603050405020304" pitchFamily="18" charset="0"/>
              </a:rPr>
              <a:t>Sangolquí</a:t>
            </a:r>
            <a:r>
              <a:rPr lang="es-EC" dirty="0">
                <a:cs typeface="Times" panose="02020603050405020304" pitchFamily="18" charset="0"/>
              </a:rPr>
              <a:t> - ESPE</a:t>
            </a:r>
          </a:p>
          <a:p>
            <a:pPr algn="ctr"/>
            <a:endParaRPr lang="es-EC" dirty="0">
              <a:cs typeface="Times"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68" y="981158"/>
            <a:ext cx="2325695" cy="2325695"/>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ugi.espe.edu.ec/ugi/wp-content/uploads/2014/06/Logo-RP-UFA-ESPE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2740" y="861053"/>
            <a:ext cx="2921180" cy="796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decv.espe.edu.ec/wp-content/uploads/2015/01/sello-biote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9706" y="2014587"/>
            <a:ext cx="1842741" cy="1793942"/>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30</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429148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14" y="1"/>
            <a:ext cx="10159998" cy="677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986970" y="319314"/>
            <a:ext cx="7547429" cy="1569660"/>
          </a:xfrm>
          <a:prstGeom prst="rect">
            <a:avLst/>
          </a:prstGeom>
          <a:noFill/>
        </p:spPr>
        <p:txBody>
          <a:bodyPr wrap="square" rtlCol="0">
            <a:spAutoFit/>
          </a:bodyPr>
          <a:lstStyle/>
          <a:p>
            <a:r>
              <a:rPr lang="es-EC" sz="9600" i="1" u="sng" dirty="0" smtClean="0">
                <a:solidFill>
                  <a:schemeClr val="bg1"/>
                </a:solidFill>
              </a:rPr>
              <a:t>GRACIAS</a:t>
            </a:r>
            <a:endParaRPr lang="es-EC" sz="9600" i="1" u="sng" dirty="0">
              <a:solidFill>
                <a:schemeClr val="bg1"/>
              </a:solidFill>
            </a:endParaRPr>
          </a:p>
        </p:txBody>
      </p:sp>
    </p:spTree>
    <p:extLst>
      <p:ext uri="{BB962C8B-B14F-4D97-AF65-F5344CB8AC3E}">
        <p14:creationId xmlns:p14="http://schemas.microsoft.com/office/powerpoint/2010/main" val="1372017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87178" y="666821"/>
            <a:ext cx="3373395" cy="461665"/>
          </a:xfrm>
          <a:prstGeom prst="rect">
            <a:avLst/>
          </a:prstGeom>
          <a:noFill/>
        </p:spPr>
        <p:txBody>
          <a:bodyPr wrap="square" rtlCol="0">
            <a:spAutoFit/>
          </a:bodyPr>
          <a:lstStyle/>
          <a:p>
            <a:r>
              <a:rPr lang="es-EC" sz="2400" b="1" dirty="0" err="1" smtClean="0"/>
              <a:t>Hemotrópicos</a:t>
            </a:r>
            <a:r>
              <a:rPr lang="es-EC" sz="2400" b="1" dirty="0" smtClean="0"/>
              <a:t>: Etiología</a:t>
            </a:r>
            <a:endParaRPr lang="es-EC" sz="2400" b="1" dirty="0"/>
          </a:p>
        </p:txBody>
      </p:sp>
      <p:sp>
        <p:nvSpPr>
          <p:cNvPr id="4" name="3 Rectángulo redondeado"/>
          <p:cNvSpPr/>
          <p:nvPr/>
        </p:nvSpPr>
        <p:spPr>
          <a:xfrm>
            <a:off x="691978" y="2139092"/>
            <a:ext cx="1770743" cy="4354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err="1" smtClean="0"/>
              <a:t>Anaplasmosis</a:t>
            </a:r>
            <a:endParaRPr lang="es-EC" b="1" dirty="0"/>
          </a:p>
        </p:txBody>
      </p:sp>
      <p:sp>
        <p:nvSpPr>
          <p:cNvPr id="5" name="4 Rectángulo redondeado"/>
          <p:cNvSpPr/>
          <p:nvPr/>
        </p:nvSpPr>
        <p:spPr>
          <a:xfrm>
            <a:off x="4652318" y="2139092"/>
            <a:ext cx="1770743" cy="4354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err="1" smtClean="0"/>
              <a:t>Babesiosis</a:t>
            </a:r>
            <a:endParaRPr lang="es-EC" b="1" dirty="0"/>
          </a:p>
        </p:txBody>
      </p:sp>
      <p:sp>
        <p:nvSpPr>
          <p:cNvPr id="6" name="5 Rectángulo"/>
          <p:cNvSpPr/>
          <p:nvPr/>
        </p:nvSpPr>
        <p:spPr>
          <a:xfrm>
            <a:off x="105032" y="2987576"/>
            <a:ext cx="5192682" cy="2585323"/>
          </a:xfrm>
          <a:prstGeom prst="rect">
            <a:avLst/>
          </a:prstGeom>
        </p:spPr>
        <p:txBody>
          <a:bodyPr wrap="square">
            <a:spAutoFit/>
          </a:bodyPr>
          <a:lstStyle/>
          <a:p>
            <a:endParaRPr lang="es-EC" dirty="0"/>
          </a:p>
          <a:p>
            <a:pPr>
              <a:lnSpc>
                <a:spcPct val="200000"/>
              </a:lnSpc>
            </a:pPr>
            <a:r>
              <a:rPr lang="es-EC" b="1" dirty="0"/>
              <a:t>             Dominio:</a:t>
            </a:r>
            <a:r>
              <a:rPr lang="es-EC" dirty="0"/>
              <a:t> Bacteria</a:t>
            </a:r>
          </a:p>
          <a:p>
            <a:pPr>
              <a:lnSpc>
                <a:spcPct val="200000"/>
              </a:lnSpc>
            </a:pPr>
            <a:r>
              <a:rPr lang="es-EC" b="1" dirty="0" smtClean="0"/>
              <a:t>	Orden</a:t>
            </a:r>
            <a:r>
              <a:rPr lang="es-EC" b="1" dirty="0"/>
              <a:t>:</a:t>
            </a:r>
            <a:r>
              <a:rPr lang="es-EC" dirty="0"/>
              <a:t> </a:t>
            </a:r>
            <a:r>
              <a:rPr lang="es-EC" dirty="0" err="1"/>
              <a:t>Rickettsiales</a:t>
            </a:r>
            <a:endParaRPr lang="es-EC" dirty="0"/>
          </a:p>
          <a:p>
            <a:pPr>
              <a:lnSpc>
                <a:spcPct val="200000"/>
              </a:lnSpc>
            </a:pPr>
            <a:r>
              <a:rPr lang="es-EC" b="1" dirty="0" smtClean="0"/>
              <a:t>	        Género</a:t>
            </a:r>
            <a:r>
              <a:rPr lang="es-EC" b="1" dirty="0"/>
              <a:t>:</a:t>
            </a:r>
            <a:r>
              <a:rPr lang="es-EC" dirty="0"/>
              <a:t> </a:t>
            </a:r>
            <a:r>
              <a:rPr lang="es-EC" i="1" dirty="0" err="1"/>
              <a:t>Anaplasma</a:t>
            </a:r>
            <a:endParaRPr lang="es-EC" dirty="0"/>
          </a:p>
          <a:p>
            <a:pPr>
              <a:lnSpc>
                <a:spcPct val="200000"/>
              </a:lnSpc>
            </a:pPr>
            <a:r>
              <a:rPr lang="es-EC" b="1" dirty="0"/>
              <a:t>                                    </a:t>
            </a:r>
            <a:r>
              <a:rPr lang="es-EC" b="1" dirty="0" smtClean="0"/>
              <a:t>Especie</a:t>
            </a:r>
            <a:r>
              <a:rPr lang="es-EC" b="1" dirty="0"/>
              <a:t>:</a:t>
            </a:r>
            <a:r>
              <a:rPr lang="es-EC" dirty="0"/>
              <a:t> </a:t>
            </a:r>
            <a:r>
              <a:rPr lang="es-EC" i="1" dirty="0" err="1" smtClean="0"/>
              <a:t>Anaplasma</a:t>
            </a:r>
            <a:r>
              <a:rPr lang="es-EC" i="1" dirty="0" smtClean="0"/>
              <a:t>  </a:t>
            </a:r>
            <a:r>
              <a:rPr lang="es-EC" i="1" dirty="0" err="1"/>
              <a:t>marginale</a:t>
            </a:r>
            <a:endParaRPr lang="es-EC" dirty="0"/>
          </a:p>
        </p:txBody>
      </p:sp>
      <p:sp>
        <p:nvSpPr>
          <p:cNvPr id="7" name="6 Rectángulo"/>
          <p:cNvSpPr/>
          <p:nvPr/>
        </p:nvSpPr>
        <p:spPr>
          <a:xfrm>
            <a:off x="4430584" y="3157837"/>
            <a:ext cx="4100803" cy="2862322"/>
          </a:xfrm>
          <a:prstGeom prst="rect">
            <a:avLst/>
          </a:prstGeom>
        </p:spPr>
        <p:txBody>
          <a:bodyPr wrap="none">
            <a:spAutoFit/>
          </a:bodyPr>
          <a:lstStyle/>
          <a:p>
            <a:pPr>
              <a:lnSpc>
                <a:spcPct val="200000"/>
              </a:lnSpc>
            </a:pPr>
            <a:r>
              <a:rPr lang="es-EC" b="1" dirty="0" err="1"/>
              <a:t>Phylum</a:t>
            </a:r>
            <a:r>
              <a:rPr lang="es-EC" b="1" dirty="0"/>
              <a:t>:</a:t>
            </a:r>
            <a:r>
              <a:rPr lang="es-EC" dirty="0"/>
              <a:t> </a:t>
            </a:r>
            <a:r>
              <a:rPr lang="es-EC" dirty="0" err="1"/>
              <a:t>Apicomplexa</a:t>
            </a:r>
            <a:r>
              <a:rPr lang="es-EC" dirty="0"/>
              <a:t> </a:t>
            </a:r>
          </a:p>
          <a:p>
            <a:pPr>
              <a:lnSpc>
                <a:spcPct val="200000"/>
              </a:lnSpc>
            </a:pPr>
            <a:r>
              <a:rPr lang="es-EC" b="1" dirty="0"/>
              <a:t> </a:t>
            </a:r>
            <a:r>
              <a:rPr lang="es-EC" b="1" dirty="0" smtClean="0"/>
              <a:t>      Orden</a:t>
            </a:r>
            <a:r>
              <a:rPr lang="es-EC" b="1" dirty="0"/>
              <a:t>:</a:t>
            </a:r>
            <a:r>
              <a:rPr lang="es-EC" dirty="0"/>
              <a:t> </a:t>
            </a:r>
            <a:r>
              <a:rPr lang="es-EC" dirty="0" err="1"/>
              <a:t>Piroplasmorida</a:t>
            </a:r>
            <a:r>
              <a:rPr lang="es-EC" dirty="0"/>
              <a:t> </a:t>
            </a:r>
          </a:p>
          <a:p>
            <a:pPr>
              <a:lnSpc>
                <a:spcPct val="200000"/>
              </a:lnSpc>
            </a:pPr>
            <a:r>
              <a:rPr lang="es-EC" b="1" dirty="0" smtClean="0"/>
              <a:t>             Género</a:t>
            </a:r>
            <a:r>
              <a:rPr lang="es-EC" b="1" dirty="0"/>
              <a:t>:</a:t>
            </a:r>
            <a:r>
              <a:rPr lang="es-EC" dirty="0"/>
              <a:t> </a:t>
            </a:r>
            <a:r>
              <a:rPr lang="es-EC" i="1" dirty="0" err="1"/>
              <a:t>Babesia</a:t>
            </a:r>
            <a:r>
              <a:rPr lang="es-EC" i="1" dirty="0"/>
              <a:t> </a:t>
            </a:r>
            <a:endParaRPr lang="es-EC" dirty="0"/>
          </a:p>
          <a:p>
            <a:pPr>
              <a:lnSpc>
                <a:spcPct val="200000"/>
              </a:lnSpc>
            </a:pPr>
            <a:r>
              <a:rPr lang="es-EC" b="1" dirty="0"/>
              <a:t>                       </a:t>
            </a:r>
            <a:r>
              <a:rPr lang="es-EC" b="1" dirty="0" smtClean="0"/>
              <a:t>Especie</a:t>
            </a:r>
            <a:r>
              <a:rPr lang="es-EC" b="1" dirty="0"/>
              <a:t>:</a:t>
            </a:r>
            <a:r>
              <a:rPr lang="es-EC" dirty="0"/>
              <a:t> </a:t>
            </a:r>
            <a:r>
              <a:rPr lang="es-EC" i="1" dirty="0" err="1"/>
              <a:t>Babesia</a:t>
            </a:r>
            <a:r>
              <a:rPr lang="es-EC" i="1" dirty="0"/>
              <a:t> </a:t>
            </a:r>
            <a:r>
              <a:rPr lang="es-EC" i="1" dirty="0" err="1"/>
              <a:t>bovis</a:t>
            </a:r>
            <a:r>
              <a:rPr lang="es-EC" b="1" dirty="0"/>
              <a:t> </a:t>
            </a:r>
            <a:endParaRPr lang="es-EC" dirty="0"/>
          </a:p>
          <a:p>
            <a:pPr>
              <a:lnSpc>
                <a:spcPct val="200000"/>
              </a:lnSpc>
            </a:pPr>
            <a:r>
              <a:rPr lang="es-EC" b="1" dirty="0"/>
              <a:t>     </a:t>
            </a:r>
            <a:r>
              <a:rPr lang="es-EC" b="1" dirty="0" smtClean="0"/>
              <a:t>                    Especie</a:t>
            </a:r>
            <a:r>
              <a:rPr lang="es-EC" b="1" dirty="0"/>
              <a:t>:</a:t>
            </a:r>
            <a:r>
              <a:rPr lang="es-EC" dirty="0"/>
              <a:t> </a:t>
            </a:r>
            <a:r>
              <a:rPr lang="es-EC" i="1" dirty="0" err="1"/>
              <a:t>Babesia</a:t>
            </a:r>
            <a:r>
              <a:rPr lang="es-EC" i="1" dirty="0"/>
              <a:t> </a:t>
            </a:r>
            <a:r>
              <a:rPr lang="es-EC" i="1" dirty="0" err="1"/>
              <a:t>bigemina</a:t>
            </a:r>
            <a:endParaRPr lang="es-EC" dirty="0"/>
          </a:p>
        </p:txBody>
      </p:sp>
      <p:sp>
        <p:nvSpPr>
          <p:cNvPr id="8" name="7 Rectángulo"/>
          <p:cNvSpPr/>
          <p:nvPr/>
        </p:nvSpPr>
        <p:spPr>
          <a:xfrm>
            <a:off x="266619" y="6389491"/>
            <a:ext cx="3820918" cy="338554"/>
          </a:xfrm>
          <a:prstGeom prst="rect">
            <a:avLst/>
          </a:prstGeom>
        </p:spPr>
        <p:txBody>
          <a:bodyPr wrap="none">
            <a:spAutoFit/>
          </a:bodyPr>
          <a:lstStyle/>
          <a:p>
            <a:r>
              <a:rPr lang="es-EC" sz="1600" dirty="0"/>
              <a:t>(</a:t>
            </a:r>
            <a:r>
              <a:rPr lang="es-EC" sz="1600" dirty="0" err="1"/>
              <a:t>Kocan</a:t>
            </a:r>
            <a:r>
              <a:rPr lang="es-EC" sz="1600" dirty="0"/>
              <a:t> et al., 2003</a:t>
            </a:r>
            <a:r>
              <a:rPr lang="es-EC" sz="1600" dirty="0" smtClean="0"/>
              <a:t>), (</a:t>
            </a:r>
            <a:r>
              <a:rPr lang="es-EC" sz="1600" dirty="0" err="1"/>
              <a:t>Jorgensen</a:t>
            </a:r>
            <a:r>
              <a:rPr lang="es-EC" sz="1600" dirty="0"/>
              <a:t> et al., 2011)</a:t>
            </a:r>
          </a:p>
        </p:txBody>
      </p:sp>
      <p:sp>
        <p:nvSpPr>
          <p:cNvPr id="9"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smtClean="0">
                <a:solidFill>
                  <a:schemeClr val="tx1"/>
                </a:solidFill>
                <a:latin typeface="+mn-lt"/>
                <a:cs typeface="Arial" panose="020B0604020202020204" pitchFamily="34" charset="0"/>
              </a:rPr>
              <a:t>INTRODUCCIÓN</a:t>
            </a:r>
            <a:endParaRPr lang="es-EC" b="0" i="0" kern="0" dirty="0">
              <a:solidFill>
                <a:schemeClr val="tx1"/>
              </a:solidFill>
              <a:latin typeface="+mn-lt"/>
              <a:cs typeface="Arial" panose="020B0604020202020204" pitchFamily="34" charset="0"/>
            </a:endParaRPr>
          </a:p>
        </p:txBody>
      </p:sp>
      <p:sp>
        <p:nvSpPr>
          <p:cNvPr id="10"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a:solidFill>
                  <a:schemeClr val="accent3">
                    <a:lumMod val="40000"/>
                    <a:lumOff val="60000"/>
                  </a:schemeClr>
                </a:solidFill>
                <a:latin typeface="+mn-lt"/>
                <a:cs typeface="Arial" panose="020B0604020202020204" pitchFamily="34" charset="0"/>
              </a:rPr>
              <a:t>2</a:t>
            </a:r>
          </a:p>
        </p:txBody>
      </p:sp>
    </p:spTree>
    <p:extLst>
      <p:ext uri="{BB962C8B-B14F-4D97-AF65-F5344CB8AC3E}">
        <p14:creationId xmlns:p14="http://schemas.microsoft.com/office/powerpoint/2010/main" val="2211562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26571" y="752985"/>
            <a:ext cx="7910287" cy="446276"/>
          </a:xfrm>
          <a:prstGeom prst="rect">
            <a:avLst/>
          </a:prstGeom>
          <a:noFill/>
        </p:spPr>
        <p:txBody>
          <a:bodyPr wrap="square" rtlCol="0">
            <a:spAutoFit/>
          </a:bodyPr>
          <a:lstStyle/>
          <a:p>
            <a:r>
              <a:rPr lang="es-EC" sz="2300" b="1" dirty="0" smtClean="0"/>
              <a:t>Sintomatología clínica</a:t>
            </a:r>
            <a:endParaRPr lang="es-EC" sz="2300" b="1" i="1" dirty="0"/>
          </a:p>
        </p:txBody>
      </p:sp>
      <p:sp>
        <p:nvSpPr>
          <p:cNvPr id="8" name="7 CuadroTexto"/>
          <p:cNvSpPr txBox="1"/>
          <p:nvPr/>
        </p:nvSpPr>
        <p:spPr>
          <a:xfrm>
            <a:off x="8998858" y="5088136"/>
            <a:ext cx="2061028" cy="923330"/>
          </a:xfrm>
          <a:prstGeom prst="rect">
            <a:avLst/>
          </a:prstGeom>
          <a:noFill/>
        </p:spPr>
        <p:txBody>
          <a:bodyPr wrap="square" rtlCol="0">
            <a:spAutoFit/>
          </a:bodyPr>
          <a:lstStyle/>
          <a:p>
            <a:r>
              <a:rPr lang="es-EC" dirty="0" smtClean="0"/>
              <a:t>Hemolisis </a:t>
            </a:r>
            <a:r>
              <a:rPr lang="es-EC" dirty="0" err="1" smtClean="0"/>
              <a:t>intravascular</a:t>
            </a:r>
            <a:r>
              <a:rPr lang="es-EC" dirty="0" smtClean="0"/>
              <a:t> (hemoglobinuria)</a:t>
            </a:r>
            <a:endParaRPr lang="es-EC" dirty="0"/>
          </a:p>
        </p:txBody>
      </p:sp>
      <p:sp>
        <p:nvSpPr>
          <p:cNvPr id="9" name="8 Flecha derecha"/>
          <p:cNvSpPr/>
          <p:nvPr/>
        </p:nvSpPr>
        <p:spPr>
          <a:xfrm>
            <a:off x="7910287" y="4125908"/>
            <a:ext cx="653142" cy="33382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0" name="9 Flecha derecha"/>
          <p:cNvSpPr/>
          <p:nvPr/>
        </p:nvSpPr>
        <p:spPr>
          <a:xfrm>
            <a:off x="7910287" y="5204695"/>
            <a:ext cx="653142" cy="33382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1" name="10 Rectángulo redondeado"/>
          <p:cNvSpPr/>
          <p:nvPr/>
        </p:nvSpPr>
        <p:spPr>
          <a:xfrm>
            <a:off x="783771" y="1422400"/>
            <a:ext cx="1770743" cy="4354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err="1" smtClean="0"/>
              <a:t>Anaplasmosis</a:t>
            </a:r>
            <a:endParaRPr lang="es-EC" b="1" dirty="0"/>
          </a:p>
        </p:txBody>
      </p:sp>
      <p:sp>
        <p:nvSpPr>
          <p:cNvPr id="12" name="11 Rectángulo redondeado"/>
          <p:cNvSpPr/>
          <p:nvPr/>
        </p:nvSpPr>
        <p:spPr>
          <a:xfrm>
            <a:off x="5116286" y="1422399"/>
            <a:ext cx="1770743" cy="4354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err="1" smtClean="0"/>
              <a:t>Babesiosis</a:t>
            </a:r>
            <a:endParaRPr lang="es-EC" b="1" dirty="0"/>
          </a:p>
        </p:txBody>
      </p:sp>
      <p:sp>
        <p:nvSpPr>
          <p:cNvPr id="13" name="12 CuadroTexto"/>
          <p:cNvSpPr txBox="1"/>
          <p:nvPr/>
        </p:nvSpPr>
        <p:spPr>
          <a:xfrm>
            <a:off x="551541" y="2020159"/>
            <a:ext cx="3760967" cy="2585323"/>
          </a:xfrm>
          <a:prstGeom prst="rect">
            <a:avLst/>
          </a:prstGeom>
          <a:noFill/>
        </p:spPr>
        <p:txBody>
          <a:bodyPr wrap="square" rtlCol="0">
            <a:spAutoFit/>
          </a:bodyPr>
          <a:lstStyle/>
          <a:p>
            <a:pPr lvl="0"/>
            <a:endParaRPr lang="es-EC" dirty="0"/>
          </a:p>
          <a:p>
            <a:pPr lvl="0"/>
            <a:r>
              <a:rPr lang="es-EC" dirty="0"/>
              <a:t>ETAPA AGUDA</a:t>
            </a:r>
          </a:p>
          <a:p>
            <a:pPr marL="285750" lvl="0" indent="-285750">
              <a:buFont typeface="Arial" panose="020B0604020202020204" pitchFamily="34" charset="0"/>
              <a:buChar char="•"/>
            </a:pPr>
            <a:r>
              <a:rPr lang="es-EC" dirty="0"/>
              <a:t>Fiebre, pérdida de peso, aborto, letargo, ictericia y </a:t>
            </a:r>
            <a:r>
              <a:rPr lang="es-EC" dirty="0" smtClean="0"/>
              <a:t> posiblemente la muerte</a:t>
            </a:r>
          </a:p>
          <a:p>
            <a:pPr lvl="0"/>
            <a:endParaRPr lang="es-EC" dirty="0" smtClean="0"/>
          </a:p>
          <a:p>
            <a:pPr lvl="0"/>
            <a:r>
              <a:rPr lang="es-EC" dirty="0" smtClean="0"/>
              <a:t>PERSISTENTEMENTE INFECTADOS</a:t>
            </a:r>
            <a:endParaRPr lang="es-EC" dirty="0"/>
          </a:p>
          <a:p>
            <a:pPr lvl="0"/>
            <a:endParaRPr lang="es-EC" dirty="0"/>
          </a:p>
          <a:p>
            <a:endParaRPr lang="es-EC" dirty="0"/>
          </a:p>
        </p:txBody>
      </p:sp>
      <p:sp>
        <p:nvSpPr>
          <p:cNvPr id="14" name="13 CuadroTexto"/>
          <p:cNvSpPr txBox="1"/>
          <p:nvPr/>
        </p:nvSpPr>
        <p:spPr>
          <a:xfrm>
            <a:off x="5047341" y="2088225"/>
            <a:ext cx="3447143" cy="2308324"/>
          </a:xfrm>
          <a:prstGeom prst="rect">
            <a:avLst/>
          </a:prstGeom>
          <a:noFill/>
        </p:spPr>
        <p:txBody>
          <a:bodyPr wrap="square" rtlCol="0">
            <a:spAutoFit/>
          </a:bodyPr>
          <a:lstStyle/>
          <a:p>
            <a:pPr lvl="0"/>
            <a:r>
              <a:rPr lang="es-EC" dirty="0" smtClean="0"/>
              <a:t>ETAPA AGUDA</a:t>
            </a:r>
          </a:p>
          <a:p>
            <a:pPr marL="285750" lvl="0" indent="-285750">
              <a:buFont typeface="Arial" panose="020B0604020202020204" pitchFamily="34" charset="0"/>
              <a:buChar char="•"/>
            </a:pPr>
            <a:r>
              <a:rPr lang="es-EC" dirty="0" smtClean="0"/>
              <a:t>Anemia</a:t>
            </a:r>
            <a:r>
              <a:rPr lang="es-EC" dirty="0"/>
              <a:t>, fiebre,  debilidad muscular, falta de apetito, depresión, hemoglobinuria </a:t>
            </a:r>
            <a:r>
              <a:rPr lang="es-EC" dirty="0" smtClean="0"/>
              <a:t>y la </a:t>
            </a:r>
            <a:r>
              <a:rPr lang="es-EC" dirty="0"/>
              <a:t>muerte </a:t>
            </a:r>
            <a:endParaRPr lang="es-EC" dirty="0" smtClean="0"/>
          </a:p>
          <a:p>
            <a:pPr lvl="0"/>
            <a:r>
              <a:rPr lang="es-EC" dirty="0" smtClean="0"/>
              <a:t>PERSISTENTEMENTE INFECTADOS</a:t>
            </a:r>
          </a:p>
          <a:p>
            <a:pPr lvl="0"/>
            <a:endParaRPr lang="es-EC" dirty="0"/>
          </a:p>
          <a:p>
            <a:endParaRPr lang="es-EC" dirty="0"/>
          </a:p>
        </p:txBody>
      </p:sp>
      <p:sp>
        <p:nvSpPr>
          <p:cNvPr id="15" name="14 CuadroTexto"/>
          <p:cNvSpPr txBox="1"/>
          <p:nvPr/>
        </p:nvSpPr>
        <p:spPr>
          <a:xfrm>
            <a:off x="5442857" y="3991429"/>
            <a:ext cx="2220686" cy="646331"/>
          </a:xfrm>
          <a:prstGeom prst="rect">
            <a:avLst/>
          </a:prstGeom>
          <a:noFill/>
        </p:spPr>
        <p:txBody>
          <a:bodyPr wrap="square" rtlCol="0">
            <a:spAutoFit/>
          </a:bodyPr>
          <a:lstStyle/>
          <a:p>
            <a:pPr lvl="0"/>
            <a:r>
              <a:rPr lang="es-EC" b="1" i="1" dirty="0" err="1"/>
              <a:t>Babesia</a:t>
            </a:r>
            <a:r>
              <a:rPr lang="es-EC" b="1" i="1" dirty="0"/>
              <a:t> </a:t>
            </a:r>
            <a:r>
              <a:rPr lang="es-EC" b="1" i="1" dirty="0" err="1"/>
              <a:t>bovis</a:t>
            </a:r>
            <a:r>
              <a:rPr lang="es-EC" b="1" dirty="0"/>
              <a:t> </a:t>
            </a:r>
          </a:p>
          <a:p>
            <a:endParaRPr lang="es-EC" b="1" dirty="0"/>
          </a:p>
        </p:txBody>
      </p:sp>
      <p:sp>
        <p:nvSpPr>
          <p:cNvPr id="17" name="16 CuadroTexto"/>
          <p:cNvSpPr txBox="1"/>
          <p:nvPr/>
        </p:nvSpPr>
        <p:spPr>
          <a:xfrm>
            <a:off x="8817429" y="3852929"/>
            <a:ext cx="3171371" cy="1477328"/>
          </a:xfrm>
          <a:prstGeom prst="rect">
            <a:avLst/>
          </a:prstGeom>
          <a:noFill/>
        </p:spPr>
        <p:txBody>
          <a:bodyPr wrap="square" rtlCol="0">
            <a:spAutoFit/>
          </a:bodyPr>
          <a:lstStyle/>
          <a:p>
            <a:r>
              <a:rPr lang="es-EC" dirty="0"/>
              <a:t>Síndrome de estrés respiratorio y </a:t>
            </a:r>
            <a:r>
              <a:rPr lang="es-EC" dirty="0" err="1"/>
              <a:t>babesiosis</a:t>
            </a:r>
            <a:r>
              <a:rPr lang="es-EC" dirty="0"/>
              <a:t> cerebral </a:t>
            </a:r>
            <a:endParaRPr lang="es-EC" dirty="0" smtClean="0"/>
          </a:p>
          <a:p>
            <a:r>
              <a:rPr lang="es-EC" dirty="0"/>
              <a:t>(hemoglobinuria)</a:t>
            </a:r>
          </a:p>
          <a:p>
            <a:endParaRPr lang="es-EC" dirty="0"/>
          </a:p>
          <a:p>
            <a:endParaRPr lang="es-EC" dirty="0"/>
          </a:p>
        </p:txBody>
      </p:sp>
      <p:sp>
        <p:nvSpPr>
          <p:cNvPr id="18" name="17 CuadroTexto"/>
          <p:cNvSpPr txBox="1"/>
          <p:nvPr/>
        </p:nvSpPr>
        <p:spPr>
          <a:xfrm>
            <a:off x="5442857" y="5088136"/>
            <a:ext cx="2220686" cy="646331"/>
          </a:xfrm>
          <a:prstGeom prst="rect">
            <a:avLst/>
          </a:prstGeom>
          <a:noFill/>
        </p:spPr>
        <p:txBody>
          <a:bodyPr wrap="square" rtlCol="0">
            <a:spAutoFit/>
          </a:bodyPr>
          <a:lstStyle/>
          <a:p>
            <a:pPr lvl="0"/>
            <a:r>
              <a:rPr lang="es-EC" b="1" i="1" dirty="0" err="1"/>
              <a:t>Babesia</a:t>
            </a:r>
            <a:r>
              <a:rPr lang="es-EC" b="1" i="1" dirty="0"/>
              <a:t> </a:t>
            </a:r>
            <a:r>
              <a:rPr lang="es-EC" b="1" i="1" dirty="0" err="1" smtClean="0"/>
              <a:t>bigemina</a:t>
            </a:r>
            <a:endParaRPr lang="es-EC" b="1" dirty="0"/>
          </a:p>
          <a:p>
            <a:endParaRPr lang="es-EC" b="1" dirty="0"/>
          </a:p>
        </p:txBody>
      </p:sp>
      <p:sp>
        <p:nvSpPr>
          <p:cNvPr id="19" name="18 Abrir llave"/>
          <p:cNvSpPr/>
          <p:nvPr/>
        </p:nvSpPr>
        <p:spPr>
          <a:xfrm>
            <a:off x="195941" y="1640114"/>
            <a:ext cx="355600" cy="2652708"/>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C"/>
          </a:p>
        </p:txBody>
      </p:sp>
      <p:sp>
        <p:nvSpPr>
          <p:cNvPr id="20" name="19 Abrir llave"/>
          <p:cNvSpPr/>
          <p:nvPr/>
        </p:nvSpPr>
        <p:spPr>
          <a:xfrm>
            <a:off x="4691741" y="1684470"/>
            <a:ext cx="355600" cy="4005572"/>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C"/>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142" y="4201166"/>
            <a:ext cx="2545502" cy="201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0404" y="1301933"/>
            <a:ext cx="2590607" cy="194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20 Rectángulo"/>
          <p:cNvSpPr/>
          <p:nvPr/>
        </p:nvSpPr>
        <p:spPr>
          <a:xfrm>
            <a:off x="195941" y="6379420"/>
            <a:ext cx="7241470" cy="338554"/>
          </a:xfrm>
          <a:prstGeom prst="rect">
            <a:avLst/>
          </a:prstGeom>
        </p:spPr>
        <p:txBody>
          <a:bodyPr wrap="none">
            <a:spAutoFit/>
          </a:bodyPr>
          <a:lstStyle/>
          <a:p>
            <a:r>
              <a:rPr lang="es-EC" sz="1600" dirty="0"/>
              <a:t>(</a:t>
            </a:r>
            <a:r>
              <a:rPr lang="es-EC" sz="1600" dirty="0" err="1"/>
              <a:t>Kocan</a:t>
            </a:r>
            <a:r>
              <a:rPr lang="es-EC" sz="1600" dirty="0"/>
              <a:t> et al., 2010; </a:t>
            </a:r>
            <a:r>
              <a:rPr lang="es-EC" sz="1600" dirty="0" err="1"/>
              <a:t>Kocan</a:t>
            </a:r>
            <a:r>
              <a:rPr lang="es-EC" sz="1600" dirty="0"/>
              <a:t> et al., 2003</a:t>
            </a:r>
            <a:r>
              <a:rPr lang="es-EC" sz="1600" dirty="0" smtClean="0"/>
              <a:t>), </a:t>
            </a:r>
            <a:r>
              <a:rPr lang="es-EC" sz="1600" dirty="0"/>
              <a:t>(Mosqueda et al., 2012; Suarez &amp; </a:t>
            </a:r>
            <a:r>
              <a:rPr lang="es-EC" sz="1600" dirty="0" err="1"/>
              <a:t>Noh</a:t>
            </a:r>
            <a:r>
              <a:rPr lang="es-EC" sz="1600" dirty="0"/>
              <a:t>, 2011)</a:t>
            </a:r>
            <a:r>
              <a:rPr lang="es-EC" sz="1600" dirty="0" smtClean="0"/>
              <a:t> </a:t>
            </a:r>
            <a:endParaRPr lang="es-EC" sz="1600" dirty="0"/>
          </a:p>
        </p:txBody>
      </p:sp>
      <p:sp>
        <p:nvSpPr>
          <p:cNvPr id="23"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INTRODUCCIÓN</a:t>
            </a:r>
            <a:endParaRPr lang="es-EC" b="0" i="0" dirty="0">
              <a:solidFill>
                <a:schemeClr val="tx1"/>
              </a:solidFill>
              <a:latin typeface="+mn-lt"/>
              <a:cs typeface="Arial" panose="020B0604020202020204" pitchFamily="34" charset="0"/>
            </a:endParaRPr>
          </a:p>
        </p:txBody>
      </p:sp>
      <p:sp>
        <p:nvSpPr>
          <p:cNvPr id="22"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a:solidFill>
                  <a:schemeClr val="accent3">
                    <a:lumMod val="40000"/>
                    <a:lumOff val="60000"/>
                  </a:schemeClr>
                </a:solidFill>
                <a:latin typeface="+mn-lt"/>
                <a:cs typeface="Arial" panose="020B0604020202020204" pitchFamily="34" charset="0"/>
              </a:rPr>
              <a:t>3</a:t>
            </a:r>
          </a:p>
        </p:txBody>
      </p:sp>
    </p:spTree>
    <p:extLst>
      <p:ext uri="{BB962C8B-B14F-4D97-AF65-F5344CB8AC3E}">
        <p14:creationId xmlns:p14="http://schemas.microsoft.com/office/powerpoint/2010/main" val="2941349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33827" y="720490"/>
            <a:ext cx="7643045" cy="446276"/>
          </a:xfrm>
          <a:prstGeom prst="rect">
            <a:avLst/>
          </a:prstGeom>
          <a:noFill/>
        </p:spPr>
        <p:txBody>
          <a:bodyPr wrap="square" rtlCol="0">
            <a:spAutoFit/>
          </a:bodyPr>
          <a:lstStyle/>
          <a:p>
            <a:r>
              <a:rPr lang="es-EC" sz="2300" b="1" dirty="0" smtClean="0"/>
              <a:t>Métodos de transmisión de </a:t>
            </a:r>
            <a:r>
              <a:rPr lang="es-EC" sz="2300" b="1" dirty="0" err="1" smtClean="0"/>
              <a:t>Anaplasmosis</a:t>
            </a:r>
            <a:r>
              <a:rPr lang="es-EC" sz="2300" b="1" dirty="0" smtClean="0"/>
              <a:t> y </a:t>
            </a:r>
            <a:r>
              <a:rPr lang="es-EC" sz="2300" b="1" dirty="0" err="1" smtClean="0"/>
              <a:t>Babesiosis</a:t>
            </a:r>
            <a:r>
              <a:rPr lang="es-EC" sz="2300" b="1" dirty="0" smtClean="0"/>
              <a:t> </a:t>
            </a:r>
            <a:endParaRPr lang="es-EC" sz="2300" b="1" dirty="0"/>
          </a:p>
        </p:txBody>
      </p:sp>
      <p:sp>
        <p:nvSpPr>
          <p:cNvPr id="7" name="6 Rectángulo redondeado"/>
          <p:cNvSpPr/>
          <p:nvPr/>
        </p:nvSpPr>
        <p:spPr>
          <a:xfrm>
            <a:off x="195941" y="1451429"/>
            <a:ext cx="2119086" cy="4354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Vectores</a:t>
            </a:r>
          </a:p>
          <a:p>
            <a:pPr algn="ctr"/>
            <a:r>
              <a:rPr lang="es-EC" dirty="0" smtClean="0"/>
              <a:t>biológicos</a:t>
            </a:r>
            <a:endParaRPr lang="es-EC" dirty="0"/>
          </a:p>
        </p:txBody>
      </p:sp>
      <p:sp>
        <p:nvSpPr>
          <p:cNvPr id="8" name="7 Rectángulo redondeado"/>
          <p:cNvSpPr/>
          <p:nvPr/>
        </p:nvSpPr>
        <p:spPr>
          <a:xfrm>
            <a:off x="2507341" y="1451429"/>
            <a:ext cx="2002972" cy="4354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Vectores mecánicos</a:t>
            </a:r>
            <a:endParaRPr lang="es-EC" dirty="0"/>
          </a:p>
        </p:txBody>
      </p:sp>
      <p:sp>
        <p:nvSpPr>
          <p:cNvPr id="9" name="8 CuadroTexto"/>
          <p:cNvSpPr txBox="1"/>
          <p:nvPr/>
        </p:nvSpPr>
        <p:spPr>
          <a:xfrm>
            <a:off x="333827" y="2641599"/>
            <a:ext cx="2540001" cy="923330"/>
          </a:xfrm>
          <a:prstGeom prst="rect">
            <a:avLst/>
          </a:prstGeom>
          <a:noFill/>
        </p:spPr>
        <p:txBody>
          <a:bodyPr wrap="square" rtlCol="0">
            <a:spAutoFit/>
          </a:bodyPr>
          <a:lstStyle/>
          <a:p>
            <a:pPr marL="285750" indent="-285750">
              <a:buFont typeface="Arial" panose="020B0604020202020204" pitchFamily="34" charset="0"/>
              <a:buChar char="•"/>
            </a:pPr>
            <a:r>
              <a:rPr lang="es-EC" i="1" dirty="0" err="1" smtClean="0"/>
              <a:t>Rhipicephalus</a:t>
            </a:r>
            <a:endParaRPr lang="es-EC" i="1" dirty="0" smtClean="0"/>
          </a:p>
          <a:p>
            <a:pPr marL="285750" indent="-285750">
              <a:buFont typeface="Arial" panose="020B0604020202020204" pitchFamily="34" charset="0"/>
              <a:buChar char="•"/>
            </a:pPr>
            <a:r>
              <a:rPr lang="es-EC" i="1" dirty="0" err="1" smtClean="0"/>
              <a:t>Dermacentor</a:t>
            </a:r>
            <a:r>
              <a:rPr lang="es-EC" i="1" dirty="0" smtClean="0"/>
              <a:t> </a:t>
            </a:r>
          </a:p>
          <a:p>
            <a:pPr marL="285750" indent="-285750">
              <a:buFont typeface="Arial" panose="020B0604020202020204" pitchFamily="34" charset="0"/>
              <a:buChar char="•"/>
            </a:pPr>
            <a:r>
              <a:rPr lang="es-EC" i="1" dirty="0" smtClean="0"/>
              <a:t>Ixodes</a:t>
            </a:r>
            <a:r>
              <a:rPr lang="es-EC" dirty="0" smtClean="0"/>
              <a:t> </a:t>
            </a:r>
            <a:endParaRPr lang="es-EC" dirty="0"/>
          </a:p>
        </p:txBody>
      </p:sp>
      <p:sp>
        <p:nvSpPr>
          <p:cNvPr id="10" name="9 Rectángulo redondeado"/>
          <p:cNvSpPr/>
          <p:nvPr/>
        </p:nvSpPr>
        <p:spPr>
          <a:xfrm>
            <a:off x="4916812" y="1439733"/>
            <a:ext cx="2002972" cy="45881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Fómites</a:t>
            </a:r>
            <a:endParaRPr lang="es-EC" dirty="0"/>
          </a:p>
        </p:txBody>
      </p:sp>
      <p:sp>
        <p:nvSpPr>
          <p:cNvPr id="11" name="10 CuadroTexto"/>
          <p:cNvSpPr txBox="1"/>
          <p:nvPr/>
        </p:nvSpPr>
        <p:spPr>
          <a:xfrm>
            <a:off x="471712" y="2162629"/>
            <a:ext cx="1894113" cy="369332"/>
          </a:xfrm>
          <a:prstGeom prst="rect">
            <a:avLst/>
          </a:prstGeom>
          <a:noFill/>
        </p:spPr>
        <p:txBody>
          <a:bodyPr wrap="square" rtlCol="0">
            <a:spAutoFit/>
          </a:bodyPr>
          <a:lstStyle/>
          <a:p>
            <a:r>
              <a:rPr lang="es-EC" dirty="0" smtClean="0"/>
              <a:t>GÉNEROS</a:t>
            </a:r>
            <a:endParaRPr lang="es-EC" dirty="0"/>
          </a:p>
        </p:txBody>
      </p:sp>
      <p:sp>
        <p:nvSpPr>
          <p:cNvPr id="12" name="11 CuadroTexto"/>
          <p:cNvSpPr txBox="1"/>
          <p:nvPr/>
        </p:nvSpPr>
        <p:spPr>
          <a:xfrm>
            <a:off x="2616198" y="2560989"/>
            <a:ext cx="1894115" cy="1200329"/>
          </a:xfrm>
          <a:prstGeom prst="rect">
            <a:avLst/>
          </a:prstGeom>
          <a:noFill/>
        </p:spPr>
        <p:txBody>
          <a:bodyPr wrap="square" rtlCol="0">
            <a:spAutoFit/>
          </a:bodyPr>
          <a:lstStyle/>
          <a:p>
            <a:r>
              <a:rPr lang="es-EC" dirty="0"/>
              <a:t>M</a:t>
            </a:r>
            <a:r>
              <a:rPr lang="es-EC" dirty="0" smtClean="0"/>
              <a:t>oscas hematófagas (</a:t>
            </a:r>
            <a:r>
              <a:rPr lang="es-EC" i="1" dirty="0" err="1"/>
              <a:t>Tabanus</a:t>
            </a:r>
            <a:r>
              <a:rPr lang="es-EC" i="1" dirty="0"/>
              <a:t> </a:t>
            </a:r>
            <a:r>
              <a:rPr lang="es-EC" i="1" dirty="0" err="1" smtClean="0"/>
              <a:t>spp</a:t>
            </a:r>
            <a:r>
              <a:rPr lang="es-EC" i="1" dirty="0" smtClean="0"/>
              <a:t>., </a:t>
            </a:r>
            <a:r>
              <a:rPr lang="es-EC" i="1" dirty="0" err="1"/>
              <a:t>Stomoxys</a:t>
            </a:r>
            <a:r>
              <a:rPr lang="es-EC" i="1" dirty="0"/>
              <a:t> </a:t>
            </a:r>
            <a:r>
              <a:rPr lang="es-EC" dirty="0" smtClean="0"/>
              <a:t>)  </a:t>
            </a:r>
            <a:endParaRPr lang="es-EC" dirty="0"/>
          </a:p>
        </p:txBody>
      </p:sp>
      <p:sp>
        <p:nvSpPr>
          <p:cNvPr id="13" name="12 CuadroTexto"/>
          <p:cNvSpPr txBox="1"/>
          <p:nvPr/>
        </p:nvSpPr>
        <p:spPr>
          <a:xfrm>
            <a:off x="4934857" y="2125069"/>
            <a:ext cx="1984927" cy="1477328"/>
          </a:xfrm>
          <a:prstGeom prst="rect">
            <a:avLst/>
          </a:prstGeom>
          <a:noFill/>
        </p:spPr>
        <p:txBody>
          <a:bodyPr wrap="square" rtlCol="0">
            <a:spAutoFit/>
          </a:bodyPr>
          <a:lstStyle/>
          <a:p>
            <a:r>
              <a:rPr lang="es-EC" dirty="0" smtClean="0"/>
              <a:t>Agujas</a:t>
            </a:r>
          </a:p>
          <a:p>
            <a:r>
              <a:rPr lang="es-EC" dirty="0" smtClean="0"/>
              <a:t>Instrumentos de nariz y </a:t>
            </a:r>
            <a:r>
              <a:rPr lang="es-EC" dirty="0" err="1" smtClean="0"/>
              <a:t>descorne</a:t>
            </a:r>
            <a:r>
              <a:rPr lang="es-EC" dirty="0" smtClean="0"/>
              <a:t>,  herramientas de castración, etc.</a:t>
            </a:r>
            <a:endParaRPr lang="es-EC" dirty="0"/>
          </a:p>
        </p:txBody>
      </p:sp>
      <p:sp>
        <p:nvSpPr>
          <p:cNvPr id="21" name="20 CuadroTexto"/>
          <p:cNvSpPr txBox="1"/>
          <p:nvPr/>
        </p:nvSpPr>
        <p:spPr>
          <a:xfrm>
            <a:off x="195941" y="6509246"/>
            <a:ext cx="10239830" cy="338554"/>
          </a:xfrm>
          <a:prstGeom prst="rect">
            <a:avLst/>
          </a:prstGeom>
          <a:noFill/>
        </p:spPr>
        <p:txBody>
          <a:bodyPr wrap="square" rtlCol="0">
            <a:spAutoFit/>
          </a:bodyPr>
          <a:lstStyle/>
          <a:p>
            <a:r>
              <a:rPr lang="es-EC" sz="1600" dirty="0"/>
              <a:t>(</a:t>
            </a:r>
            <a:r>
              <a:rPr lang="es-EC" sz="1600" dirty="0" err="1" smtClean="0"/>
              <a:t>Khamesipour</a:t>
            </a:r>
            <a:r>
              <a:rPr lang="es-EC" sz="1600" dirty="0"/>
              <a:t> </a:t>
            </a:r>
            <a:r>
              <a:rPr lang="es-EC" sz="1600" dirty="0" smtClean="0"/>
              <a:t>et al., </a:t>
            </a:r>
            <a:r>
              <a:rPr lang="es-EC" sz="1600" dirty="0"/>
              <a:t>2018; Reyna-bello, 2014; Suarez &amp; </a:t>
            </a:r>
            <a:r>
              <a:rPr lang="es-EC" sz="1600" dirty="0" err="1"/>
              <a:t>Noh</a:t>
            </a:r>
            <a:r>
              <a:rPr lang="es-EC" sz="1600" dirty="0"/>
              <a:t>, 2011)</a:t>
            </a:r>
            <a:r>
              <a:rPr lang="es-EC" sz="1600" i="1" dirty="0"/>
              <a:t>.</a:t>
            </a:r>
            <a:endParaRPr lang="es-EC" sz="1600" dirty="0"/>
          </a:p>
        </p:txBody>
      </p:sp>
      <p:sp>
        <p:nvSpPr>
          <p:cNvPr id="17" name="16 Rectángulo redondeado"/>
          <p:cNvSpPr/>
          <p:nvPr/>
        </p:nvSpPr>
        <p:spPr>
          <a:xfrm>
            <a:off x="7457985" y="1451429"/>
            <a:ext cx="2198918" cy="5515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Transmisión </a:t>
            </a:r>
            <a:r>
              <a:rPr lang="es-EC" dirty="0" err="1" smtClean="0"/>
              <a:t>transplacentaria</a:t>
            </a:r>
            <a:endParaRPr lang="es-EC" dirty="0"/>
          </a:p>
        </p:txBody>
      </p:sp>
      <p:pic>
        <p:nvPicPr>
          <p:cNvPr id="20" name="Picture 5" descr="Taban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827" y="1898552"/>
            <a:ext cx="1262874" cy="9958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3" name="22 CuadroTexto"/>
          <p:cNvSpPr txBox="1"/>
          <p:nvPr/>
        </p:nvSpPr>
        <p:spPr>
          <a:xfrm>
            <a:off x="2277946" y="2162629"/>
            <a:ext cx="1556961" cy="338554"/>
          </a:xfrm>
          <a:prstGeom prst="rect">
            <a:avLst/>
          </a:prstGeom>
          <a:noFill/>
        </p:spPr>
        <p:txBody>
          <a:bodyPr wrap="square" rtlCol="0">
            <a:spAutoFit/>
          </a:bodyPr>
          <a:lstStyle/>
          <a:p>
            <a:r>
              <a:rPr lang="es-EC" sz="1600" b="1" i="1" dirty="0" smtClean="0">
                <a:solidFill>
                  <a:srgbClr val="FF0000"/>
                </a:solidFill>
              </a:rPr>
              <a:t>A. </a:t>
            </a:r>
            <a:r>
              <a:rPr lang="es-EC" sz="1600" b="1" i="1" dirty="0" err="1" smtClean="0">
                <a:solidFill>
                  <a:srgbClr val="FF0000"/>
                </a:solidFill>
              </a:rPr>
              <a:t>marginale</a:t>
            </a:r>
            <a:endParaRPr lang="es-EC" sz="1600" b="1" i="1" dirty="0">
              <a:solidFill>
                <a:srgbClr val="FF0000"/>
              </a:solidFill>
            </a:endParaRPr>
          </a:p>
        </p:txBody>
      </p:sp>
      <p:sp>
        <p:nvSpPr>
          <p:cNvPr id="24" name="23 CuadroTexto"/>
          <p:cNvSpPr txBox="1"/>
          <p:nvPr/>
        </p:nvSpPr>
        <p:spPr>
          <a:xfrm>
            <a:off x="7546044" y="2322093"/>
            <a:ext cx="1556961" cy="338554"/>
          </a:xfrm>
          <a:prstGeom prst="rect">
            <a:avLst/>
          </a:prstGeom>
          <a:noFill/>
        </p:spPr>
        <p:txBody>
          <a:bodyPr wrap="square" rtlCol="0">
            <a:spAutoFit/>
          </a:bodyPr>
          <a:lstStyle/>
          <a:p>
            <a:r>
              <a:rPr lang="es-EC" sz="1600" b="1" i="1" dirty="0" smtClean="0">
                <a:solidFill>
                  <a:srgbClr val="FF0000"/>
                </a:solidFill>
              </a:rPr>
              <a:t>A. </a:t>
            </a:r>
            <a:r>
              <a:rPr lang="es-EC" sz="1600" b="1" i="1" dirty="0" err="1" smtClean="0">
                <a:solidFill>
                  <a:srgbClr val="FF0000"/>
                </a:solidFill>
              </a:rPr>
              <a:t>marginale</a:t>
            </a:r>
            <a:endParaRPr lang="es-EC" sz="1600" b="1" i="1" dirty="0">
              <a:solidFill>
                <a:srgbClr val="FF0000"/>
              </a:solidFill>
            </a:endParaRPr>
          </a:p>
        </p:txBody>
      </p:sp>
      <p:pic>
        <p:nvPicPr>
          <p:cNvPr id="1026" name="Picture 2" descr="C:\Users\User\Pictures\Saved Pictures\Vinculacion salinas\IMG_09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35" y="3761318"/>
            <a:ext cx="4046463" cy="2697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Pictures\Saved Pictures\Vinculacion salinas\IMG_09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1995" y="3123747"/>
            <a:ext cx="5002820" cy="3335213"/>
          </a:xfrm>
          <a:prstGeom prst="rect">
            <a:avLst/>
          </a:prstGeom>
          <a:noFill/>
          <a:extLst>
            <a:ext uri="{909E8E84-426E-40DD-AFC4-6F175D3DCCD1}">
              <a14:hiddenFill xmlns:a14="http://schemas.microsoft.com/office/drawing/2010/main">
                <a:solidFill>
                  <a:srgbClr val="FFFFFF"/>
                </a:solidFill>
              </a14:hiddenFill>
            </a:ext>
          </a:extLst>
        </p:spPr>
      </p:pic>
      <p:sp>
        <p:nvSpPr>
          <p:cNvPr id="19"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INTRODUCCIÓN</a:t>
            </a:r>
            <a:endParaRPr lang="es-EC" b="0" i="0" dirty="0">
              <a:solidFill>
                <a:schemeClr val="tx1"/>
              </a:solidFill>
              <a:latin typeface="+mn-lt"/>
              <a:cs typeface="Arial" panose="020B0604020202020204" pitchFamily="34" charset="0"/>
            </a:endParaRPr>
          </a:p>
        </p:txBody>
      </p:sp>
      <p:sp>
        <p:nvSpPr>
          <p:cNvPr id="18"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4</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374530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35427" y="692001"/>
            <a:ext cx="9637488" cy="461665"/>
          </a:xfrm>
          <a:prstGeom prst="rect">
            <a:avLst/>
          </a:prstGeom>
          <a:noFill/>
        </p:spPr>
        <p:txBody>
          <a:bodyPr wrap="square" rtlCol="0">
            <a:spAutoFit/>
          </a:bodyPr>
          <a:lstStyle/>
          <a:p>
            <a:r>
              <a:rPr lang="es-EC" sz="2300" b="1" dirty="0" smtClean="0"/>
              <a:t>Ciclo de vida de la garrapata </a:t>
            </a:r>
            <a:r>
              <a:rPr lang="es-EC" sz="2300" b="1" dirty="0" err="1" smtClean="0"/>
              <a:t>teleogina</a:t>
            </a:r>
            <a:r>
              <a:rPr lang="es-EC" sz="2300" b="1" dirty="0" smtClean="0"/>
              <a:t> </a:t>
            </a:r>
            <a:r>
              <a:rPr lang="es-EC" sz="2400" b="1" i="1" dirty="0" err="1" smtClean="0"/>
              <a:t>Rhipicephalus</a:t>
            </a:r>
            <a:r>
              <a:rPr lang="es-EC" sz="2400" b="1" i="1" dirty="0" smtClean="0"/>
              <a:t> </a:t>
            </a:r>
            <a:r>
              <a:rPr lang="es-EC" sz="2400" b="1" i="1" dirty="0" err="1" smtClean="0"/>
              <a:t>microplus</a:t>
            </a:r>
            <a:endParaRPr lang="es-EC" sz="2300" b="1" i="1" dirty="0"/>
          </a:p>
        </p:txBody>
      </p:sp>
      <p:pic>
        <p:nvPicPr>
          <p:cNvPr id="7" name="6 Imagen"/>
          <p:cNvPicPr/>
          <p:nvPr/>
        </p:nvPicPr>
        <p:blipFill rotWithShape="1">
          <a:blip r:embed="rId2"/>
          <a:srcRect l="10906" t="18139" r="9915" b="10060"/>
          <a:stretch/>
        </p:blipFill>
        <p:spPr bwMode="auto">
          <a:xfrm>
            <a:off x="667656" y="1407886"/>
            <a:ext cx="8244113" cy="4281715"/>
          </a:xfrm>
          <a:prstGeom prst="rect">
            <a:avLst/>
          </a:prstGeom>
          <a:ln>
            <a:noFill/>
          </a:ln>
          <a:extLst>
            <a:ext uri="{53640926-AAD7-44D8-BBD7-CCE9431645EC}">
              <a14:shadowObscured xmlns:a14="http://schemas.microsoft.com/office/drawing/2010/main"/>
            </a:ext>
          </a:extLst>
        </p:spPr>
      </p:pic>
      <p:sp>
        <p:nvSpPr>
          <p:cNvPr id="5" name="4 CuadroTexto"/>
          <p:cNvSpPr txBox="1"/>
          <p:nvPr/>
        </p:nvSpPr>
        <p:spPr>
          <a:xfrm>
            <a:off x="9419771" y="1567543"/>
            <a:ext cx="2772229" cy="3139321"/>
          </a:xfrm>
          <a:prstGeom prst="rect">
            <a:avLst/>
          </a:prstGeom>
          <a:noFill/>
        </p:spPr>
        <p:txBody>
          <a:bodyPr wrap="square" rtlCol="0">
            <a:spAutoFit/>
          </a:bodyPr>
          <a:lstStyle/>
          <a:p>
            <a:pPr marL="285750" indent="-285750">
              <a:buFont typeface="Arial" panose="020B0604020202020204" pitchFamily="34" charset="0"/>
              <a:buChar char="•"/>
            </a:pPr>
            <a:r>
              <a:rPr lang="es-EC" dirty="0"/>
              <a:t>U</a:t>
            </a:r>
            <a:r>
              <a:rPr lang="es-EC" dirty="0" smtClean="0"/>
              <a:t>n </a:t>
            </a:r>
            <a:r>
              <a:rPr lang="es-EC" dirty="0"/>
              <a:t>sólo </a:t>
            </a:r>
            <a:r>
              <a:rPr lang="es-EC" dirty="0" smtClean="0"/>
              <a:t>hospedador</a:t>
            </a:r>
          </a:p>
          <a:p>
            <a:pPr marL="285750" indent="-285750">
              <a:buFont typeface="Arial" panose="020B0604020202020204" pitchFamily="34" charset="0"/>
              <a:buChar char="•"/>
            </a:pPr>
            <a:r>
              <a:rPr lang="es-EC" dirty="0"/>
              <a:t>C</a:t>
            </a:r>
            <a:r>
              <a:rPr lang="es-EC" dirty="0" smtClean="0"/>
              <a:t>uatro estadios: </a:t>
            </a:r>
            <a:r>
              <a:rPr lang="es-EC" dirty="0"/>
              <a:t>huevos, larvas, ninfas y </a:t>
            </a:r>
            <a:r>
              <a:rPr lang="es-EC" dirty="0" smtClean="0"/>
              <a:t>adultos</a:t>
            </a:r>
          </a:p>
          <a:p>
            <a:endParaRPr lang="es-EC" dirty="0" smtClean="0"/>
          </a:p>
          <a:p>
            <a:r>
              <a:rPr lang="es-EC" b="1" u="sng" dirty="0" smtClean="0"/>
              <a:t>El </a:t>
            </a:r>
            <a:r>
              <a:rPr lang="es-EC" b="1" u="sng" dirty="0"/>
              <a:t>ciclo de </a:t>
            </a:r>
            <a:r>
              <a:rPr lang="es-EC" b="1" u="sng" dirty="0" smtClean="0"/>
              <a:t>vida:</a:t>
            </a:r>
          </a:p>
          <a:p>
            <a:endParaRPr lang="es-EC" dirty="0"/>
          </a:p>
          <a:p>
            <a:pPr marL="342900" indent="-342900">
              <a:buAutoNum type="arabicPeriod"/>
            </a:pPr>
            <a:r>
              <a:rPr lang="es-EC" dirty="0" smtClean="0"/>
              <a:t>No </a:t>
            </a:r>
            <a:r>
              <a:rPr lang="es-EC" dirty="0"/>
              <a:t>parasitaria o de vida libre </a:t>
            </a:r>
            <a:endParaRPr lang="es-EC" dirty="0" smtClean="0"/>
          </a:p>
          <a:p>
            <a:pPr marL="342900" indent="-342900">
              <a:buAutoNum type="arabicPeriod"/>
            </a:pPr>
            <a:r>
              <a:rPr lang="es-EC" dirty="0" smtClean="0"/>
              <a:t>Larva-hospedador</a:t>
            </a:r>
          </a:p>
          <a:p>
            <a:pPr marL="342900" indent="-342900">
              <a:buAutoNum type="arabicPeriod"/>
            </a:pPr>
            <a:r>
              <a:rPr lang="es-EC" dirty="0" smtClean="0"/>
              <a:t>Fase </a:t>
            </a:r>
            <a:r>
              <a:rPr lang="es-EC" dirty="0"/>
              <a:t>parasitaria </a:t>
            </a:r>
            <a:endParaRPr lang="es-EC" dirty="0" smtClean="0"/>
          </a:p>
          <a:p>
            <a:endParaRPr lang="es-EC" dirty="0"/>
          </a:p>
        </p:txBody>
      </p:sp>
      <p:sp>
        <p:nvSpPr>
          <p:cNvPr id="8" name="7 Rectángulo"/>
          <p:cNvSpPr/>
          <p:nvPr/>
        </p:nvSpPr>
        <p:spPr>
          <a:xfrm>
            <a:off x="181426" y="6364906"/>
            <a:ext cx="4310026" cy="584775"/>
          </a:xfrm>
          <a:prstGeom prst="rect">
            <a:avLst/>
          </a:prstGeom>
        </p:spPr>
        <p:txBody>
          <a:bodyPr wrap="none">
            <a:spAutoFit/>
          </a:bodyPr>
          <a:lstStyle/>
          <a:p>
            <a:r>
              <a:rPr lang="es-EC" sz="1600" dirty="0"/>
              <a:t>(Benavides et al., 2016</a:t>
            </a:r>
            <a:r>
              <a:rPr lang="es-EC" sz="1600" dirty="0" smtClean="0"/>
              <a:t>),  (</a:t>
            </a:r>
            <a:r>
              <a:rPr lang="es-EC" sz="1600" dirty="0"/>
              <a:t>Guillén &amp; Muñoz, 2015</a:t>
            </a:r>
            <a:r>
              <a:rPr lang="es-EC" sz="1600" dirty="0" smtClean="0"/>
              <a:t>)</a:t>
            </a:r>
            <a:endParaRPr lang="es-EC" sz="1600" dirty="0"/>
          </a:p>
          <a:p>
            <a:endParaRPr lang="es-EC" sz="1600" dirty="0"/>
          </a:p>
        </p:txBody>
      </p:sp>
      <p:sp>
        <p:nvSpPr>
          <p:cNvPr id="2" name="1 Rectángulo"/>
          <p:cNvSpPr/>
          <p:nvPr/>
        </p:nvSpPr>
        <p:spPr>
          <a:xfrm>
            <a:off x="7108934" y="3059668"/>
            <a:ext cx="1350050" cy="369332"/>
          </a:xfrm>
          <a:prstGeom prst="rect">
            <a:avLst/>
          </a:prstGeom>
        </p:spPr>
        <p:txBody>
          <a:bodyPr wrap="none">
            <a:spAutoFit/>
          </a:bodyPr>
          <a:lstStyle/>
          <a:p>
            <a:r>
              <a:rPr lang="es-EC" dirty="0"/>
              <a:t>30 a </a:t>
            </a:r>
            <a:r>
              <a:rPr lang="es-EC" dirty="0" smtClean="0"/>
              <a:t>33 días </a:t>
            </a:r>
            <a:endParaRPr lang="es-EC" dirty="0"/>
          </a:p>
        </p:txBody>
      </p:sp>
      <p:sp>
        <p:nvSpPr>
          <p:cNvPr id="3" name="2 Rectángulo"/>
          <p:cNvSpPr/>
          <p:nvPr/>
        </p:nvSpPr>
        <p:spPr>
          <a:xfrm>
            <a:off x="5654146" y="5715784"/>
            <a:ext cx="3257623" cy="369332"/>
          </a:xfrm>
          <a:prstGeom prst="rect">
            <a:avLst/>
          </a:prstGeom>
        </p:spPr>
        <p:txBody>
          <a:bodyPr wrap="none">
            <a:spAutoFit/>
          </a:bodyPr>
          <a:lstStyle/>
          <a:p>
            <a:r>
              <a:rPr lang="es-EC" dirty="0"/>
              <a:t>S</a:t>
            </a:r>
            <a:r>
              <a:rPr lang="es-EC" dirty="0" smtClean="0"/>
              <a:t>u </a:t>
            </a:r>
            <a:r>
              <a:rPr lang="es-EC" dirty="0"/>
              <a:t>ciclo de vida </a:t>
            </a:r>
            <a:r>
              <a:rPr lang="es-EC" dirty="0" smtClean="0"/>
              <a:t>(8 </a:t>
            </a:r>
            <a:r>
              <a:rPr lang="es-EC" dirty="0"/>
              <a:t>a 12 </a:t>
            </a:r>
            <a:r>
              <a:rPr lang="es-EC" dirty="0" smtClean="0"/>
              <a:t>semanas)</a:t>
            </a:r>
            <a:endParaRPr lang="es-EC" dirty="0"/>
          </a:p>
        </p:txBody>
      </p:sp>
      <p:sp>
        <p:nvSpPr>
          <p:cNvPr id="10" name="1 Título"/>
          <p:cNvSpPr>
            <a:spLocks noGrp="1"/>
          </p:cNvSpPr>
          <p:nvPr>
            <p:ph type="title"/>
          </p:nvPr>
        </p:nvSpPr>
        <p:spPr>
          <a:xfrm>
            <a:off x="5718627" y="-14514"/>
            <a:ext cx="6212115" cy="1143000"/>
          </a:xfrm>
        </p:spPr>
        <p:txBody>
          <a:bodyPr/>
          <a:lstStyle/>
          <a:p>
            <a:r>
              <a:rPr lang="es-EC" b="0" i="0" dirty="0" smtClean="0">
                <a:solidFill>
                  <a:schemeClr val="tx1"/>
                </a:solidFill>
                <a:latin typeface="+mn-lt"/>
                <a:cs typeface="Arial" panose="020B0604020202020204" pitchFamily="34" charset="0"/>
              </a:rPr>
              <a:t>INTRODUCCIÓN</a:t>
            </a:r>
            <a:endParaRPr lang="es-EC" b="0" i="0" dirty="0">
              <a:solidFill>
                <a:schemeClr val="tx1"/>
              </a:solidFill>
              <a:latin typeface="+mn-lt"/>
              <a:cs typeface="Arial" panose="020B0604020202020204" pitchFamily="34" charset="0"/>
            </a:endParaRPr>
          </a:p>
        </p:txBody>
      </p:sp>
      <p:sp>
        <p:nvSpPr>
          <p:cNvPr id="9"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5</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225999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05967" y="637867"/>
            <a:ext cx="5322376" cy="1154162"/>
          </a:xfrm>
          <a:prstGeom prst="rect">
            <a:avLst/>
          </a:prstGeom>
          <a:noFill/>
        </p:spPr>
        <p:txBody>
          <a:bodyPr wrap="square" rtlCol="0">
            <a:spAutoFit/>
          </a:bodyPr>
          <a:lstStyle/>
          <a:p>
            <a:r>
              <a:rPr lang="es-EC" sz="2300" b="1" dirty="0" smtClean="0"/>
              <a:t>Ciclo de vida de </a:t>
            </a:r>
            <a:r>
              <a:rPr lang="es-EC" sz="2300" b="1" i="1" dirty="0" err="1" smtClean="0"/>
              <a:t>Anaplasma</a:t>
            </a:r>
            <a:r>
              <a:rPr lang="es-EC" sz="2300" b="1" i="1" dirty="0" smtClean="0"/>
              <a:t> </a:t>
            </a:r>
            <a:r>
              <a:rPr lang="es-EC" sz="2300" b="1" i="1" dirty="0" err="1" smtClean="0"/>
              <a:t>marginale</a:t>
            </a:r>
            <a:r>
              <a:rPr lang="es-EC" sz="2300" b="1" i="1" dirty="0" smtClean="0"/>
              <a:t> </a:t>
            </a:r>
            <a:r>
              <a:rPr lang="es-EC" sz="2300" b="1" dirty="0" smtClean="0"/>
              <a:t>en </a:t>
            </a:r>
            <a:r>
              <a:rPr lang="es-EC" sz="2300" b="1" i="1" dirty="0" err="1" smtClean="0"/>
              <a:t>Rhipicephalus</a:t>
            </a:r>
            <a:r>
              <a:rPr lang="es-EC" sz="2300" b="1" i="1" dirty="0" smtClean="0"/>
              <a:t> </a:t>
            </a:r>
            <a:r>
              <a:rPr lang="es-EC" sz="2300" b="1" i="1" dirty="0" err="1"/>
              <a:t>microplus</a:t>
            </a:r>
            <a:r>
              <a:rPr lang="es-EC" sz="2300" b="1" i="1" dirty="0"/>
              <a:t> </a:t>
            </a:r>
            <a:endParaRPr lang="es-EC" sz="2300" b="1" dirty="0"/>
          </a:p>
          <a:p>
            <a:r>
              <a:rPr lang="es-EC" sz="2300" b="1" dirty="0" smtClean="0"/>
              <a:t> </a:t>
            </a:r>
            <a:endParaRPr lang="es-EC" sz="2300" b="1" dirty="0"/>
          </a:p>
        </p:txBody>
      </p:sp>
      <p:pic>
        <p:nvPicPr>
          <p:cNvPr id="6" name="5 Imagen" descr="C:\Users\User\Pictures\El altar\5e9ab62edaf211dbe88ee9f1755a228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927" y="1712721"/>
            <a:ext cx="4770459" cy="4312288"/>
          </a:xfrm>
          <a:prstGeom prst="rect">
            <a:avLst/>
          </a:prstGeom>
          <a:noFill/>
          <a:ln>
            <a:noFill/>
          </a:ln>
        </p:spPr>
      </p:pic>
      <p:sp>
        <p:nvSpPr>
          <p:cNvPr id="7" name="6 Rectángulo"/>
          <p:cNvSpPr/>
          <p:nvPr/>
        </p:nvSpPr>
        <p:spPr>
          <a:xfrm>
            <a:off x="231927" y="6379420"/>
            <a:ext cx="1739451" cy="338554"/>
          </a:xfrm>
          <a:prstGeom prst="rect">
            <a:avLst/>
          </a:prstGeom>
        </p:spPr>
        <p:txBody>
          <a:bodyPr wrap="none">
            <a:spAutoFit/>
          </a:bodyPr>
          <a:lstStyle/>
          <a:p>
            <a:r>
              <a:rPr lang="es-EC" sz="1600" dirty="0"/>
              <a:t>(</a:t>
            </a:r>
            <a:r>
              <a:rPr lang="es-EC" sz="1600" dirty="0" err="1"/>
              <a:t>Kocan</a:t>
            </a:r>
            <a:r>
              <a:rPr lang="es-EC" sz="1600" dirty="0"/>
              <a:t> et al.,2003</a:t>
            </a:r>
            <a:r>
              <a:rPr lang="es-EC" sz="1600" dirty="0" smtClean="0"/>
              <a:t>)</a:t>
            </a:r>
            <a:endParaRPr lang="es-EC" sz="1600" dirty="0"/>
          </a:p>
        </p:txBody>
      </p:sp>
      <p:sp>
        <p:nvSpPr>
          <p:cNvPr id="9" name="8 CuadroTexto"/>
          <p:cNvSpPr txBox="1"/>
          <p:nvPr/>
        </p:nvSpPr>
        <p:spPr>
          <a:xfrm>
            <a:off x="6298036" y="637867"/>
            <a:ext cx="6283946" cy="1154162"/>
          </a:xfrm>
          <a:prstGeom prst="rect">
            <a:avLst/>
          </a:prstGeom>
          <a:noFill/>
        </p:spPr>
        <p:txBody>
          <a:bodyPr wrap="square" rtlCol="0">
            <a:spAutoFit/>
          </a:bodyPr>
          <a:lstStyle/>
          <a:p>
            <a:r>
              <a:rPr lang="es-EC" sz="2300" b="1" dirty="0" smtClean="0"/>
              <a:t>Ciclo de vida de </a:t>
            </a:r>
            <a:r>
              <a:rPr lang="es-EC" sz="2300" b="1" i="1" dirty="0" err="1" smtClean="0"/>
              <a:t>Babesia</a:t>
            </a:r>
            <a:r>
              <a:rPr lang="es-EC" sz="2300" b="1" i="1" dirty="0" smtClean="0"/>
              <a:t> </a:t>
            </a:r>
            <a:r>
              <a:rPr lang="es-EC" sz="2300" b="1" dirty="0" err="1" smtClean="0"/>
              <a:t>spp</a:t>
            </a:r>
            <a:r>
              <a:rPr lang="es-EC" sz="2300" b="1" dirty="0" smtClean="0"/>
              <a:t>. en </a:t>
            </a:r>
            <a:r>
              <a:rPr lang="es-EC" sz="2300" b="1" i="1" dirty="0" err="1" smtClean="0"/>
              <a:t>Rhipicephalus</a:t>
            </a:r>
            <a:r>
              <a:rPr lang="es-EC" sz="2300" b="1" i="1" dirty="0" smtClean="0"/>
              <a:t> </a:t>
            </a:r>
            <a:r>
              <a:rPr lang="es-EC" sz="2300" b="1" i="1" dirty="0" err="1"/>
              <a:t>microplus</a:t>
            </a:r>
            <a:r>
              <a:rPr lang="es-EC" sz="2300" b="1" i="1" dirty="0"/>
              <a:t> </a:t>
            </a:r>
            <a:endParaRPr lang="es-EC" sz="2300" b="1" dirty="0"/>
          </a:p>
          <a:p>
            <a:r>
              <a:rPr lang="es-EC" sz="2300" b="1" dirty="0" smtClean="0"/>
              <a:t> </a:t>
            </a:r>
            <a:endParaRPr lang="es-EC" sz="2300" b="1" dirty="0"/>
          </a:p>
        </p:txBody>
      </p:sp>
      <p:pic>
        <p:nvPicPr>
          <p:cNvPr id="10" name="9 Imagen"/>
          <p:cNvPicPr/>
          <p:nvPr/>
        </p:nvPicPr>
        <p:blipFill rotWithShape="1">
          <a:blip r:embed="rId3"/>
          <a:srcRect l="19059" t="21434" r="36602" b="10847"/>
          <a:stretch/>
        </p:blipFill>
        <p:spPr bwMode="auto">
          <a:xfrm>
            <a:off x="6673756" y="1452368"/>
            <a:ext cx="5138814" cy="4034032"/>
          </a:xfrm>
          <a:prstGeom prst="rect">
            <a:avLst/>
          </a:prstGeom>
          <a:ln>
            <a:noFill/>
          </a:ln>
          <a:extLst>
            <a:ext uri="{53640926-AAD7-44D8-BBD7-CCE9431645EC}">
              <a14:shadowObscured xmlns:a14="http://schemas.microsoft.com/office/drawing/2010/main"/>
            </a:ext>
          </a:extLst>
        </p:spPr>
      </p:pic>
      <p:sp>
        <p:nvSpPr>
          <p:cNvPr id="11" name="10 CuadroTexto"/>
          <p:cNvSpPr txBox="1"/>
          <p:nvPr/>
        </p:nvSpPr>
        <p:spPr>
          <a:xfrm>
            <a:off x="6673756" y="5486400"/>
            <a:ext cx="3846285" cy="1077218"/>
          </a:xfrm>
          <a:prstGeom prst="rect">
            <a:avLst/>
          </a:prstGeom>
          <a:noFill/>
        </p:spPr>
        <p:txBody>
          <a:bodyPr wrap="square" rtlCol="0">
            <a:spAutoFit/>
          </a:bodyPr>
          <a:lstStyle/>
          <a:p>
            <a:r>
              <a:rPr lang="es-EC" sz="1600" dirty="0" smtClean="0"/>
              <a:t>Su ciclo de vida incluye 3 fases:</a:t>
            </a:r>
          </a:p>
          <a:p>
            <a:pPr marL="285750" indent="-285750">
              <a:buFont typeface="Arial" panose="020B0604020202020204" pitchFamily="34" charset="0"/>
              <a:buChar char="•"/>
            </a:pPr>
            <a:r>
              <a:rPr lang="es-EC" sz="1600" dirty="0" err="1" smtClean="0"/>
              <a:t>Gametogonia</a:t>
            </a:r>
            <a:endParaRPr lang="es-EC" sz="1600" dirty="0" smtClean="0"/>
          </a:p>
          <a:p>
            <a:pPr marL="285750" indent="-285750">
              <a:buFont typeface="Arial" panose="020B0604020202020204" pitchFamily="34" charset="0"/>
              <a:buChar char="•"/>
            </a:pPr>
            <a:r>
              <a:rPr lang="es-EC" sz="1600" dirty="0" smtClean="0"/>
              <a:t>Esporogonia</a:t>
            </a:r>
          </a:p>
          <a:p>
            <a:pPr marL="285750" indent="-285750">
              <a:buFont typeface="Arial" panose="020B0604020202020204" pitchFamily="34" charset="0"/>
              <a:buChar char="•"/>
            </a:pPr>
            <a:r>
              <a:rPr lang="es-EC" sz="1600" dirty="0" err="1" smtClean="0"/>
              <a:t>Merogonia</a:t>
            </a:r>
            <a:endParaRPr lang="es-EC" sz="1600" dirty="0" smtClean="0"/>
          </a:p>
        </p:txBody>
      </p:sp>
      <p:sp>
        <p:nvSpPr>
          <p:cNvPr id="12" name="11 Rectángulo"/>
          <p:cNvSpPr/>
          <p:nvPr/>
        </p:nvSpPr>
        <p:spPr>
          <a:xfrm>
            <a:off x="2230685" y="6394341"/>
            <a:ext cx="4358185" cy="338554"/>
          </a:xfrm>
          <a:prstGeom prst="rect">
            <a:avLst/>
          </a:prstGeom>
        </p:spPr>
        <p:txBody>
          <a:bodyPr wrap="square">
            <a:spAutoFit/>
          </a:bodyPr>
          <a:lstStyle/>
          <a:p>
            <a:r>
              <a:rPr lang="es-EC" sz="1600" dirty="0" smtClean="0"/>
              <a:t>(</a:t>
            </a:r>
            <a:r>
              <a:rPr lang="es-EC" sz="1600" dirty="0" err="1" smtClean="0"/>
              <a:t>Jalovecka</a:t>
            </a:r>
            <a:r>
              <a:rPr lang="es-EC" sz="1600" dirty="0"/>
              <a:t>, </a:t>
            </a:r>
            <a:r>
              <a:rPr lang="es-EC" sz="1600" dirty="0" err="1"/>
              <a:t>Sojka</a:t>
            </a:r>
            <a:r>
              <a:rPr lang="es-EC" sz="1600" dirty="0"/>
              <a:t>, Ascencio, &amp; </a:t>
            </a:r>
            <a:r>
              <a:rPr lang="es-EC" sz="1600" dirty="0" err="1"/>
              <a:t>Schnittger</a:t>
            </a:r>
            <a:r>
              <a:rPr lang="es-EC" sz="1600" dirty="0"/>
              <a:t>, 2019)</a:t>
            </a:r>
          </a:p>
        </p:txBody>
      </p:sp>
      <p:sp>
        <p:nvSpPr>
          <p:cNvPr id="2" name="1 Rectángulo"/>
          <p:cNvSpPr/>
          <p:nvPr/>
        </p:nvSpPr>
        <p:spPr>
          <a:xfrm>
            <a:off x="4078454" y="5194012"/>
            <a:ext cx="2219582" cy="830997"/>
          </a:xfrm>
          <a:prstGeom prst="rect">
            <a:avLst/>
          </a:prstGeom>
        </p:spPr>
        <p:txBody>
          <a:bodyPr wrap="none">
            <a:spAutoFit/>
          </a:bodyPr>
          <a:lstStyle/>
          <a:p>
            <a:r>
              <a:rPr lang="es-EC" sz="1600" dirty="0" smtClean="0"/>
              <a:t>Formas:</a:t>
            </a:r>
          </a:p>
          <a:p>
            <a:r>
              <a:rPr lang="es-EC" sz="1600" dirty="0" smtClean="0"/>
              <a:t>- Reticulada </a:t>
            </a:r>
            <a:r>
              <a:rPr lang="es-EC" sz="1600" dirty="0"/>
              <a:t>o </a:t>
            </a:r>
            <a:r>
              <a:rPr lang="es-EC" sz="1600" dirty="0" smtClean="0"/>
              <a:t>vegetativa</a:t>
            </a:r>
          </a:p>
          <a:p>
            <a:r>
              <a:rPr lang="es-EC" sz="1600" dirty="0" smtClean="0"/>
              <a:t>- Densa </a:t>
            </a:r>
            <a:r>
              <a:rPr lang="es-EC" sz="1600" dirty="0"/>
              <a:t>o infectiva,</a:t>
            </a:r>
            <a:r>
              <a:rPr lang="es-EC" sz="1600" dirty="0" smtClean="0"/>
              <a:t> </a:t>
            </a:r>
            <a:endParaRPr lang="es-EC" sz="1600" dirty="0"/>
          </a:p>
        </p:txBody>
      </p:sp>
      <p:sp>
        <p:nvSpPr>
          <p:cNvPr id="13" name="1 Título"/>
          <p:cNvSpPr>
            <a:spLocks noGrp="1"/>
          </p:cNvSpPr>
          <p:nvPr>
            <p:ph type="title"/>
          </p:nvPr>
        </p:nvSpPr>
        <p:spPr>
          <a:xfrm>
            <a:off x="5979885" y="-14514"/>
            <a:ext cx="6212115" cy="1143000"/>
          </a:xfrm>
        </p:spPr>
        <p:txBody>
          <a:bodyPr/>
          <a:lstStyle/>
          <a:p>
            <a:r>
              <a:rPr lang="es-EC" b="0" i="0" dirty="0" smtClean="0">
                <a:solidFill>
                  <a:schemeClr val="tx1"/>
                </a:solidFill>
                <a:latin typeface="+mn-lt"/>
                <a:cs typeface="Arial" panose="020B0604020202020204" pitchFamily="34" charset="0"/>
              </a:rPr>
              <a:t>INTRODUCCIÓN</a:t>
            </a:r>
            <a:endParaRPr lang="es-EC" b="0" i="0" dirty="0">
              <a:solidFill>
                <a:schemeClr val="tx1"/>
              </a:solidFill>
              <a:latin typeface="+mn-lt"/>
              <a:cs typeface="Arial" panose="020B0604020202020204" pitchFamily="34" charset="0"/>
            </a:endParaRPr>
          </a:p>
        </p:txBody>
      </p:sp>
      <p:sp>
        <p:nvSpPr>
          <p:cNvPr id="14"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6</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2823719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8353" t="23978" r="20472"/>
          <a:stretch/>
        </p:blipFill>
        <p:spPr bwMode="auto">
          <a:xfrm>
            <a:off x="5103341" y="950853"/>
            <a:ext cx="6694007" cy="566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65669" y="766187"/>
            <a:ext cx="3608173" cy="446276"/>
          </a:xfrm>
          <a:prstGeom prst="rect">
            <a:avLst/>
          </a:prstGeom>
          <a:noFill/>
        </p:spPr>
        <p:txBody>
          <a:bodyPr wrap="square" rtlCol="0">
            <a:spAutoFit/>
          </a:bodyPr>
          <a:lstStyle/>
          <a:p>
            <a:r>
              <a:rPr lang="es-EC" sz="2300" b="1" dirty="0" smtClean="0"/>
              <a:t>Transmisión </a:t>
            </a:r>
            <a:r>
              <a:rPr lang="es-EC" sz="2300" b="1" dirty="0" err="1" smtClean="0"/>
              <a:t>transovárica</a:t>
            </a:r>
            <a:endParaRPr lang="es-EC" sz="2300" b="1"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02"/>
          <a:stretch/>
        </p:blipFill>
        <p:spPr bwMode="auto">
          <a:xfrm>
            <a:off x="135924" y="2763364"/>
            <a:ext cx="4845779" cy="1730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317938" y="1505897"/>
            <a:ext cx="3754610" cy="923330"/>
          </a:xfrm>
          <a:prstGeom prst="rect">
            <a:avLst/>
          </a:prstGeom>
          <a:noFill/>
        </p:spPr>
        <p:txBody>
          <a:bodyPr wrap="square" rtlCol="0">
            <a:spAutoFit/>
          </a:bodyPr>
          <a:lstStyle/>
          <a:p>
            <a:pPr marL="285750" indent="-285750">
              <a:buFont typeface="Wingdings" panose="05000000000000000000" pitchFamily="2" charset="2"/>
              <a:buChar char="q"/>
            </a:pPr>
            <a:r>
              <a:rPr lang="es-EC" i="1" dirty="0" err="1" smtClean="0"/>
              <a:t>Babesia</a:t>
            </a:r>
            <a:r>
              <a:rPr lang="es-EC" dirty="0" smtClean="0"/>
              <a:t> </a:t>
            </a:r>
            <a:endParaRPr lang="es-EC" dirty="0"/>
          </a:p>
          <a:p>
            <a:endParaRPr lang="es-EC" i="1" dirty="0" smtClean="0"/>
          </a:p>
          <a:p>
            <a:pPr marL="285750" indent="-285750">
              <a:buFont typeface="Wingdings" panose="05000000000000000000" pitchFamily="2" charset="2"/>
              <a:buChar char="q"/>
            </a:pPr>
            <a:r>
              <a:rPr lang="es-EC" i="1" dirty="0" err="1" smtClean="0"/>
              <a:t>Anaplasma</a:t>
            </a:r>
            <a:r>
              <a:rPr lang="es-EC" i="1" dirty="0" smtClean="0"/>
              <a:t> </a:t>
            </a:r>
            <a:r>
              <a:rPr lang="es-EC" i="1" dirty="0" err="1" smtClean="0"/>
              <a:t>marginale</a:t>
            </a:r>
            <a:endParaRPr lang="es-EC" i="1" dirty="0" smtClean="0"/>
          </a:p>
        </p:txBody>
      </p:sp>
      <p:sp>
        <p:nvSpPr>
          <p:cNvPr id="7" name="6 Rectángulo"/>
          <p:cNvSpPr/>
          <p:nvPr/>
        </p:nvSpPr>
        <p:spPr>
          <a:xfrm>
            <a:off x="265668" y="4882402"/>
            <a:ext cx="4586287"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b="1" dirty="0"/>
              <a:t>H1</a:t>
            </a:r>
            <a:r>
              <a:rPr lang="es-EC" dirty="0"/>
              <a:t>: Existe transmisión </a:t>
            </a:r>
            <a:r>
              <a:rPr lang="es-EC" dirty="0" err="1"/>
              <a:t>transovárica</a:t>
            </a:r>
            <a:r>
              <a:rPr lang="es-EC" dirty="0"/>
              <a:t> de </a:t>
            </a:r>
            <a:r>
              <a:rPr lang="es-EC" i="1" dirty="0"/>
              <a:t>A. </a:t>
            </a:r>
            <a:r>
              <a:rPr lang="es-EC" i="1" dirty="0" err="1"/>
              <a:t>marginale</a:t>
            </a:r>
            <a:r>
              <a:rPr lang="es-EC" dirty="0"/>
              <a:t> y </a:t>
            </a:r>
            <a:r>
              <a:rPr lang="es-EC" i="1" dirty="0" err="1"/>
              <a:t>Babesia</a:t>
            </a:r>
            <a:r>
              <a:rPr lang="es-EC" i="1" dirty="0"/>
              <a:t> </a:t>
            </a:r>
            <a:r>
              <a:rPr lang="es-EC" i="1" dirty="0" err="1"/>
              <a:t>spp</a:t>
            </a:r>
            <a:r>
              <a:rPr lang="es-EC" i="1" dirty="0"/>
              <a:t> </a:t>
            </a:r>
            <a:r>
              <a:rPr lang="es-EC" dirty="0"/>
              <a:t>en garrapatas hembras </a:t>
            </a:r>
            <a:r>
              <a:rPr lang="es-EC" dirty="0" err="1"/>
              <a:t>teleoginas</a:t>
            </a:r>
            <a:r>
              <a:rPr lang="es-EC" dirty="0"/>
              <a:t> </a:t>
            </a:r>
            <a:r>
              <a:rPr lang="es-EC" i="1" dirty="0" err="1"/>
              <a:t>Rhipicephalus</a:t>
            </a:r>
            <a:r>
              <a:rPr lang="es-EC" i="1" dirty="0"/>
              <a:t> </a:t>
            </a:r>
            <a:r>
              <a:rPr lang="es-EC" i="1" dirty="0" err="1"/>
              <a:t>microplus</a:t>
            </a:r>
            <a:r>
              <a:rPr lang="es-EC" i="1" dirty="0"/>
              <a:t>.</a:t>
            </a:r>
            <a:r>
              <a:rPr lang="es-EC" dirty="0"/>
              <a:t> </a:t>
            </a:r>
          </a:p>
        </p:txBody>
      </p:sp>
      <p:sp>
        <p:nvSpPr>
          <p:cNvPr id="8" name="1 Título"/>
          <p:cNvSpPr txBox="1">
            <a:spLocks/>
          </p:cNvSpPr>
          <p:nvPr/>
        </p:nvSpPr>
        <p:spPr>
          <a:xfrm>
            <a:off x="5718627" y="-14514"/>
            <a:ext cx="6212115"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C" b="0" i="0" kern="0" dirty="0" smtClean="0">
                <a:solidFill>
                  <a:schemeClr val="tx1"/>
                </a:solidFill>
                <a:latin typeface="+mn-lt"/>
                <a:cs typeface="Arial" panose="020B0604020202020204" pitchFamily="34" charset="0"/>
              </a:rPr>
              <a:t>JUSTIFICACIÓN</a:t>
            </a:r>
            <a:endParaRPr lang="es-EC" b="0" i="0" kern="0" dirty="0">
              <a:solidFill>
                <a:schemeClr val="tx1"/>
              </a:solidFill>
              <a:latin typeface="+mn-lt"/>
              <a:cs typeface="Arial" panose="020B0604020202020204" pitchFamily="34" charset="0"/>
            </a:endParaRPr>
          </a:p>
        </p:txBody>
      </p:sp>
      <p:sp>
        <p:nvSpPr>
          <p:cNvPr id="9" name="1 Título"/>
          <p:cNvSpPr txBox="1">
            <a:spLocks/>
          </p:cNvSpPr>
          <p:nvPr/>
        </p:nvSpPr>
        <p:spPr>
          <a:xfrm>
            <a:off x="195941" y="-14514"/>
            <a:ext cx="6212115" cy="9144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3800" i="0" kern="0" dirty="0" smtClean="0">
                <a:solidFill>
                  <a:schemeClr val="accent3">
                    <a:lumMod val="40000"/>
                    <a:lumOff val="60000"/>
                  </a:schemeClr>
                </a:solidFill>
                <a:latin typeface="+mn-lt"/>
                <a:cs typeface="Arial" panose="020B0604020202020204" pitchFamily="34" charset="0"/>
              </a:rPr>
              <a:t>7</a:t>
            </a:r>
            <a:endParaRPr lang="es-EC" sz="3800" i="0" kern="0" dirty="0">
              <a:solidFill>
                <a:schemeClr val="accent3">
                  <a:lumMod val="40000"/>
                  <a:lumOff val="60000"/>
                </a:schemeClr>
              </a:solidFill>
              <a:latin typeface="+mn-lt"/>
              <a:cs typeface="Arial" panose="020B0604020202020204" pitchFamily="34" charset="0"/>
            </a:endParaRPr>
          </a:p>
        </p:txBody>
      </p:sp>
    </p:spTree>
    <p:extLst>
      <p:ext uri="{BB962C8B-B14F-4D97-AF65-F5344CB8AC3E}">
        <p14:creationId xmlns:p14="http://schemas.microsoft.com/office/powerpoint/2010/main" val="215996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emaESP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Berlin Sans FB Demi"/>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ción1" id="{0F9E024F-55E6-40A2-91F2-5D07BA05CD51}" vid="{2E3A5D47-31DE-42F3-B788-4F47F3D716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19888</TotalTime>
  <Words>2204</Words>
  <Application>Microsoft Office PowerPoint</Application>
  <PresentationFormat>Personalizado</PresentationFormat>
  <Paragraphs>444</Paragraphs>
  <Slides>37</Slides>
  <Notes>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37</vt:i4>
      </vt:variant>
    </vt:vector>
  </HeadingPairs>
  <TitlesOfParts>
    <vt:vector size="39" baseType="lpstr">
      <vt:lpstr>TemaESPE</vt:lpstr>
      <vt:lpstr>CorelDRAW</vt:lpstr>
      <vt:lpstr>Presentación de PowerPoint</vt:lpstr>
      <vt:lpstr>Presentación de PowerPoint</vt:lpstr>
      <vt:lpstr>INTRODUCCIÓN</vt:lpstr>
      <vt:lpstr>Presentación de PowerPoint</vt:lpstr>
      <vt:lpstr>INTRODUCCIÓN</vt:lpstr>
      <vt:lpstr>INTRODUCCIÓN</vt:lpstr>
      <vt:lpstr>INTRODUCCIÓN</vt:lpstr>
      <vt:lpstr>INTRODUCCIÓN</vt:lpstr>
      <vt:lpstr>Presentación de PowerPoint</vt:lpstr>
      <vt:lpstr>OBJETIVOS DE LA INVESTIGACIÓN</vt:lpstr>
      <vt:lpstr>Presentación de PowerPoint</vt:lpstr>
      <vt:lpstr>MATERIALES Y MÉTODOS</vt:lpstr>
      <vt:lpstr>MATERIALES Y MÉTODOS</vt:lpstr>
      <vt:lpstr>MATERIALES Y MÉTODOS</vt:lpstr>
      <vt:lpstr>MATERIALES Y MÉTODOS</vt:lpstr>
      <vt:lpstr>MATERIALES Y MÉTODOS</vt:lpstr>
      <vt:lpstr>MATERIALES Y MÉTODOS</vt:lpstr>
      <vt:lpstr>Presentación de PowerPoint</vt:lpstr>
      <vt:lpstr>RESULTADOS</vt:lpstr>
      <vt:lpstr>RESULTADOS</vt:lpstr>
      <vt:lpstr>RESULTADOS</vt:lpstr>
      <vt:lpstr>RESULTADOS</vt:lpstr>
      <vt:lpstr>RESULTADOS</vt:lpstr>
      <vt:lpstr>Presentación de PowerPoint</vt:lpstr>
      <vt:lpstr>Presentación de PowerPoint</vt:lpstr>
      <vt:lpstr>Presentación de PowerPoint</vt:lpstr>
      <vt:lpstr>Presentación de PowerPoint</vt:lpstr>
      <vt:lpstr>RESULTADOS</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Andrius</dc:creator>
  <cp:lastModifiedBy>User</cp:lastModifiedBy>
  <cp:revision>543</cp:revision>
  <dcterms:created xsi:type="dcterms:W3CDTF">2016-12-30T05:03:01Z</dcterms:created>
  <dcterms:modified xsi:type="dcterms:W3CDTF">2020-12-01T00:14:25Z</dcterms:modified>
</cp:coreProperties>
</file>