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5" r:id="rId3"/>
  </p:sldMasterIdLst>
  <p:sldIdLst>
    <p:sldId id="257" r:id="rId4"/>
    <p:sldId id="258" r:id="rId5"/>
    <p:sldId id="678" r:id="rId6"/>
    <p:sldId id="260" r:id="rId7"/>
    <p:sldId id="311" r:id="rId8"/>
    <p:sldId id="312" r:id="rId9"/>
    <p:sldId id="679" r:id="rId10"/>
    <p:sldId id="264" r:id="rId11"/>
    <p:sldId id="330" r:id="rId12"/>
    <p:sldId id="331" r:id="rId13"/>
    <p:sldId id="329" r:id="rId14"/>
    <p:sldId id="266" r:id="rId15"/>
    <p:sldId id="268" r:id="rId16"/>
    <p:sldId id="670" r:id="rId17"/>
    <p:sldId id="680" r:id="rId18"/>
    <p:sldId id="681" r:id="rId19"/>
    <p:sldId id="672" r:id="rId20"/>
    <p:sldId id="271" r:id="rId21"/>
    <p:sldId id="339" r:id="rId22"/>
    <p:sldId id="673" r:id="rId23"/>
    <p:sldId id="674" r:id="rId24"/>
    <p:sldId id="676" r:id="rId25"/>
    <p:sldId id="677" r:id="rId26"/>
    <p:sldId id="272" r:id="rId27"/>
    <p:sldId id="343" r:id="rId28"/>
    <p:sldId id="669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ita Garcia" initials="CG" lastIdx="1" clrIdx="0">
    <p:extLst>
      <p:ext uri="{19B8F6BF-5375-455C-9EA6-DF929625EA0E}">
        <p15:presenceInfo xmlns:p15="http://schemas.microsoft.com/office/powerpoint/2012/main" userId="c898aee906ce43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45A"/>
    <a:srgbClr val="D4A680"/>
    <a:srgbClr val="8A8A8A"/>
    <a:srgbClr val="C9ECB4"/>
    <a:srgbClr val="FFF0D7"/>
    <a:srgbClr val="9F9EA3"/>
    <a:srgbClr val="706E5A"/>
    <a:srgbClr val="996C43"/>
    <a:srgbClr val="6A9484"/>
    <a:srgbClr val="829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6" autoAdjust="0"/>
    <p:restoredTop sz="94660"/>
  </p:normalViewPr>
  <p:slideViewPr>
    <p:cSldViewPr snapToGrid="0">
      <p:cViewPr varScale="1">
        <p:scale>
          <a:sx n="41" d="100"/>
          <a:sy n="41" d="100"/>
        </p:scale>
        <p:origin x="374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8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9D5EFB-B9DB-434E-9710-1330528A5369}"/>
              </a:ext>
            </a:extLst>
          </p:cNvPr>
          <p:cNvSpPr/>
          <p:nvPr userDrawn="1"/>
        </p:nvSpPr>
        <p:spPr>
          <a:xfrm>
            <a:off x="5168476" y="1183102"/>
            <a:ext cx="6233815" cy="1591862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73698" y="1183102"/>
            <a:ext cx="3687152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B5FD20-AE6A-4A89-863E-06B2687D745C}"/>
              </a:ext>
            </a:extLst>
          </p:cNvPr>
          <p:cNvSpPr/>
          <p:nvPr userDrawn="1"/>
        </p:nvSpPr>
        <p:spPr>
          <a:xfrm>
            <a:off x="6669954" y="3222542"/>
            <a:ext cx="5522046" cy="1591862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04393" y="2998753"/>
            <a:ext cx="3687152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67BE35F1-0FBB-41D7-88C4-3FE25472D953}"/>
              </a:ext>
            </a:extLst>
          </p:cNvPr>
          <p:cNvSpPr/>
          <p:nvPr userDrawn="1"/>
        </p:nvSpPr>
        <p:spPr>
          <a:xfrm>
            <a:off x="6192982" y="5266138"/>
            <a:ext cx="5522046" cy="1591862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7706CABA-975E-4FD8-B76A-2B4D1CE07D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915077" y="5266138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06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9D5EFB-B9DB-434E-9710-1330528A5369}"/>
              </a:ext>
            </a:extLst>
          </p:cNvPr>
          <p:cNvSpPr/>
          <p:nvPr userDrawn="1"/>
        </p:nvSpPr>
        <p:spPr>
          <a:xfrm>
            <a:off x="5071494" y="817418"/>
            <a:ext cx="4806803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45989" y="865203"/>
            <a:ext cx="3687152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B5FD20-AE6A-4A89-863E-06B2687D745C}"/>
              </a:ext>
            </a:extLst>
          </p:cNvPr>
          <p:cNvSpPr/>
          <p:nvPr userDrawn="1"/>
        </p:nvSpPr>
        <p:spPr>
          <a:xfrm>
            <a:off x="7185316" y="2633069"/>
            <a:ext cx="4806803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06175" y="2633069"/>
            <a:ext cx="3338516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67BE35F1-0FBB-41D7-88C4-3FE25472D953}"/>
              </a:ext>
            </a:extLst>
          </p:cNvPr>
          <p:cNvSpPr/>
          <p:nvPr userDrawn="1"/>
        </p:nvSpPr>
        <p:spPr>
          <a:xfrm>
            <a:off x="6096000" y="4900454"/>
            <a:ext cx="4806803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7706CABA-975E-4FD8-B76A-2B4D1CE07D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818095" y="4900454"/>
            <a:ext cx="3915214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87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065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927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20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047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79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5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599625" y="1593272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18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9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xmlns="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81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14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294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269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311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911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xmlns="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xmlns="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xmlns="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xmlns="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34359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29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43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3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1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62407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89259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69C81C-771C-44F5-B949-B6C3F617F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555B14E-95C2-4025-BF8D-7EB40AEFB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E996CA-71DA-427B-B473-97BD6053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CC82B5-D342-4511-9418-38986A73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7ABD2E-4396-4244-8183-101AAB66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65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F20EAD-9DE8-40F0-97F5-852F9166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08DD8F-4CF4-4146-AD30-2414728D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18FCFF-3E37-4DB4-87B2-2BFC57FE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E321D6-6C09-455C-A17C-D2F8F750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F48078-9B20-4F80-9E8F-06F9353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69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8DB45-724B-4E01-9FCF-210B68C3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88F4FB-E803-4B3E-9A94-C0EF81A0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9FE07E-7748-4EED-A50A-BA5C7D9E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817E03-5FD0-42DE-A88E-758F445C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50C9AA-67AE-4DA3-967B-FF2591C1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55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5DC699-FC2E-4674-BFB4-DB290263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53381E-4EE6-4220-8B1E-38F78371D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BED2600-6CF1-4471-9DCE-8C34986F8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AD01A70-F9BC-433E-8109-9ECC0B25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C653A63-DF9F-4D81-8F29-6FF83AEF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14E20C-4E11-47B7-BFD6-F49B8966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44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9998EE-E12F-43D0-80F1-11C5E9A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825827-6BE9-48D0-B54A-0DCD19AD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237DCA-EF01-4E33-97FE-11E7F1EEE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7740F78-4D23-46CC-8F86-684998FE7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D1248C7-E164-4116-8204-44D741D92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5D5112F-6C04-4C5F-ADF3-C7DCBE1E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9CF60ED-9E1F-4331-930D-28CDEB55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7962ACF-4E15-4858-9E7B-67A991DE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9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9F3DC-590A-4413-A122-76D30261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EFC2AD8-833F-4B56-A4D0-C4C693AA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ED037E3-FA89-4137-9C65-B529FAEB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231249-41D2-4D9E-A3F0-E6B9C01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69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43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01E2F8D-948C-4C37-A352-E336E055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93EA3C4-891C-4F74-AB90-375EFD44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67A7BD-3999-48D4-BD4F-539D912F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69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8490D2-FB4A-4151-B998-6710B962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540C23-2352-4990-B79F-2A2FE572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2C9458A-9C00-40CB-987A-11A11CC1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F995F4-A539-4E40-9A65-039BED85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27A32B-7EF3-4712-93D6-9F69C374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A1375E-FF76-4F83-9303-FB4BFC10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2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7B93E3-66C1-4D22-ACB2-2124B238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441A112-5F69-41CD-BA7A-9E20E8D7D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2DF99E3-5DBF-4D4D-B203-A3DC3CA6E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182C4E5-AD35-4F1D-8156-3D0D730D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59B3EF-AD07-488E-A72A-975C2FC9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581003-E27E-485F-B18B-59689C9C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0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213DD-7152-4D2D-9265-A2CB4DA5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AC6A7D-8867-409C-8024-00B02324C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91719C-7654-4B75-9E9B-D0F5077A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BEB65B-F1A0-48E8-90A5-DC646F89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B6677E-C195-4C8E-9DD9-5750F532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84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A195A3E-A992-43B0-9362-76C551E54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D45BEBA-2200-4ACA-97CE-EFE3C428B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8A5904-6D00-4858-A163-CFDAC160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DDF87A-626D-4FAA-B953-EF8A95F6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5A00AD-F20E-492A-9EA4-55E825D6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0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39057"/>
            <a:ext cx="12192000" cy="2918943"/>
          </a:xfrm>
          <a:prstGeom prst="rect">
            <a:avLst/>
          </a:prstGeom>
          <a:solidFill>
            <a:srgbClr val="54823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4299097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5750678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2263225" y="1762711"/>
            <a:ext cx="5382646" cy="281048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70239" y="728700"/>
            <a:ext cx="7372999" cy="1050117"/>
          </a:xfrm>
          <a:prstGeom prst="parallelogram">
            <a:avLst>
              <a:gd name="adj" fmla="val 45396"/>
            </a:avLst>
          </a:prstGeom>
          <a:solidFill>
            <a:schemeClr val="accent6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2348271" y="2059010"/>
            <a:ext cx="6701599" cy="1050117"/>
          </a:xfrm>
          <a:prstGeom prst="parallelogram">
            <a:avLst>
              <a:gd name="adj" fmla="val 45396"/>
            </a:avLst>
          </a:prstGeom>
          <a:solidFill>
            <a:schemeClr val="accent6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4263869" y="3102099"/>
            <a:ext cx="4861295" cy="43410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4311002" y="3552001"/>
            <a:ext cx="6648351" cy="1050117"/>
          </a:xfrm>
          <a:prstGeom prst="parallelogram">
            <a:avLst>
              <a:gd name="adj" fmla="val 45396"/>
            </a:avLst>
          </a:prstGeom>
          <a:solidFill>
            <a:schemeClr val="accent6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6314503" y="4602118"/>
            <a:ext cx="4644849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6318050" y="4963652"/>
            <a:ext cx="6564232" cy="1050117"/>
          </a:xfrm>
          <a:prstGeom prst="parallelogram">
            <a:avLst>
              <a:gd name="adj" fmla="val 45396"/>
            </a:avLst>
          </a:prstGeom>
          <a:solidFill>
            <a:schemeClr val="accent6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70241" y="728700"/>
            <a:ext cx="1350268" cy="1050117"/>
          </a:xfrm>
          <a:prstGeom prst="parallelogram">
            <a:avLst>
              <a:gd name="adj" fmla="val 45396"/>
            </a:avLst>
          </a:prstGeom>
          <a:solidFill>
            <a:srgbClr val="036A3F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2254282" y="2047135"/>
            <a:ext cx="1350268" cy="1050117"/>
          </a:xfrm>
          <a:prstGeom prst="parallelogram">
            <a:avLst>
              <a:gd name="adj" fmla="val 45396"/>
            </a:avLst>
          </a:prstGeom>
          <a:solidFill>
            <a:srgbClr val="036A3F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4311003" y="3552000"/>
            <a:ext cx="1350268" cy="1050117"/>
          </a:xfrm>
          <a:prstGeom prst="parallelogram">
            <a:avLst>
              <a:gd name="adj" fmla="val 45396"/>
            </a:avLst>
          </a:prstGeom>
          <a:solidFill>
            <a:srgbClr val="036A3F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6314504" y="4963651"/>
            <a:ext cx="1350268" cy="1050117"/>
          </a:xfrm>
          <a:prstGeom prst="parallelogram">
            <a:avLst>
              <a:gd name="adj" fmla="val 45396"/>
            </a:avLst>
          </a:prstGeom>
          <a:solidFill>
            <a:srgbClr val="036A3F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40189" y="84627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663" y="2255882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91016" y="366753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94517" y="507918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45080" y="66829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625775" y="114874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480218" y="207994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60913" y="256039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471725" y="349159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2420" y="397204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4077" y="49032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664772" y="538369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0083" y="3781168"/>
            <a:ext cx="4059173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0083" y="5199197"/>
            <a:ext cx="5105804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552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8688513" y="2276872"/>
            <a:ext cx="2890827" cy="922200"/>
          </a:xfrm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993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36101"/>
            <a:ext cx="1008199" cy="1008112"/>
          </a:xfrm>
          <a:prstGeom prst="rect">
            <a:avLst/>
          </a:prstGeom>
          <a:solidFill>
            <a:srgbClr val="036A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22620" y="777942"/>
            <a:ext cx="540344" cy="365125"/>
          </a:xfrm>
        </p:spPr>
        <p:txBody>
          <a:bodyPr/>
          <a:lstStyle/>
          <a:p>
            <a:fld id="{4DD2DA67-16D1-416E-90B8-EEE34644D6D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 rot="363050">
            <a:off x="3979326" y="2396831"/>
            <a:ext cx="4227057" cy="2441074"/>
          </a:xfrm>
          <a:prstGeom prst="rect">
            <a:avLst/>
          </a:prstGeom>
          <a:solidFill>
            <a:srgbClr val="036A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3504304" y="2479070"/>
            <a:ext cx="2154679" cy="8990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048525" y="2671092"/>
            <a:ext cx="2154679" cy="899026"/>
          </a:xfrm>
          <a:prstGeom prst="rect">
            <a:avLst/>
          </a:prstGeom>
          <a:solidFill>
            <a:srgbClr val="75B4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09667" y="3727209"/>
            <a:ext cx="2154679" cy="89902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552569" y="3922129"/>
            <a:ext cx="2154679" cy="8990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238841" y="1844824"/>
            <a:ext cx="2890827" cy="922200"/>
          </a:xfrm>
        </p:spPr>
        <p:txBody>
          <a:bodyPr anchor="ctr">
            <a:normAutofit/>
          </a:bodyPr>
          <a:lstStyle>
            <a:lvl1pPr algn="r"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465573" y="4626235"/>
            <a:ext cx="2890827" cy="922200"/>
          </a:xfrm>
        </p:spPr>
        <p:txBody>
          <a:bodyPr anchor="ctr">
            <a:normAutofit/>
          </a:bodyPr>
          <a:lstStyle>
            <a:lvl1pPr algn="r"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9062332" y="5053875"/>
            <a:ext cx="2890827" cy="922200"/>
          </a:xfrm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8" name="カギ線コネクタ 7"/>
          <p:cNvCxnSpPr>
            <a:stCxn id="16" idx="1"/>
            <a:endCxn id="34" idx="3"/>
          </p:cNvCxnSpPr>
          <p:nvPr userDrawn="1"/>
        </p:nvCxnSpPr>
        <p:spPr>
          <a:xfrm rot="10800000">
            <a:off x="3129667" y="2305925"/>
            <a:ext cx="374637" cy="622659"/>
          </a:xfrm>
          <a:prstGeom prst="bentConnector3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>
            <a:stCxn id="32" idx="1"/>
            <a:endCxn id="35" idx="3"/>
          </p:cNvCxnSpPr>
          <p:nvPr userDrawn="1"/>
        </p:nvCxnSpPr>
        <p:spPr>
          <a:xfrm rot="10800000" flipV="1">
            <a:off x="3356400" y="4176722"/>
            <a:ext cx="653267" cy="91061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>
            <a:stCxn id="31" idx="3"/>
            <a:endCxn id="36" idx="1"/>
          </p:cNvCxnSpPr>
          <p:nvPr userDrawn="1"/>
        </p:nvCxnSpPr>
        <p:spPr>
          <a:xfrm flipV="1">
            <a:off x="8203204" y="2737972"/>
            <a:ext cx="485309" cy="382633"/>
          </a:xfrm>
          <a:prstGeom prst="bentConnector3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33" idx="3"/>
            <a:endCxn id="43" idx="1"/>
          </p:cNvCxnSpPr>
          <p:nvPr userDrawn="1"/>
        </p:nvCxnSpPr>
        <p:spPr>
          <a:xfrm>
            <a:off x="8707247" y="4371643"/>
            <a:ext cx="295522" cy="113123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 userDrawn="1"/>
        </p:nvSpPr>
        <p:spPr>
          <a:xfrm>
            <a:off x="8661757" y="2305925"/>
            <a:ext cx="57622" cy="898005"/>
          </a:xfrm>
          <a:prstGeom prst="rect">
            <a:avLst/>
          </a:prstGeom>
          <a:solidFill>
            <a:srgbClr val="75B44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002769" y="5053875"/>
            <a:ext cx="57622" cy="898005"/>
          </a:xfrm>
          <a:prstGeom prst="rect">
            <a:avLst/>
          </a:prstGeom>
          <a:solidFill>
            <a:srgbClr val="00B05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3115747" y="1861793"/>
            <a:ext cx="57622" cy="898005"/>
          </a:xfrm>
          <a:prstGeom prst="rect">
            <a:avLst/>
          </a:prstGeom>
          <a:solidFill>
            <a:srgbClr val="54823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312751" y="4660628"/>
            <a:ext cx="57622" cy="898005"/>
          </a:xfrm>
          <a:prstGeom prst="rect">
            <a:avLst/>
          </a:prstGeom>
          <a:solidFill>
            <a:srgbClr val="33CC3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516538" y="2563493"/>
            <a:ext cx="2133975" cy="730179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6054223" y="2739077"/>
            <a:ext cx="2133975" cy="730179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4010034" y="3811632"/>
            <a:ext cx="2133975" cy="730179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6576095" y="3987683"/>
            <a:ext cx="2133975" cy="730179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814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1 column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9" y="2124231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19" y="2612909"/>
            <a:ext cx="5473083" cy="294824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276854" y="1014895"/>
            <a:ext cx="5804330" cy="5559631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87689" y="798483"/>
            <a:ext cx="5804330" cy="5263949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402338" y="920937"/>
            <a:ext cx="5634442" cy="501612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 rot="360000">
            <a:off x="2658254" y="4392364"/>
            <a:ext cx="3175777" cy="547504"/>
          </a:xfrm>
        </p:spPr>
        <p:txBody>
          <a:bodyPr>
            <a:noAutofit/>
          </a:bodyPr>
          <a:lstStyle>
            <a:lvl1pPr algn="r">
              <a:defRPr sz="2133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446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1 column(bullet) bg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9" y="2124231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19" y="2612909"/>
            <a:ext cx="5473083" cy="294824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727269" y="1946149"/>
            <a:ext cx="4542824" cy="4041824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54593" y="1791996"/>
            <a:ext cx="4542824" cy="3826865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69242" y="1914451"/>
            <a:ext cx="4409859" cy="364669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 rot="360000">
            <a:off x="3034861" y="5350212"/>
            <a:ext cx="2485558" cy="398033"/>
          </a:xfrm>
        </p:spPr>
        <p:txBody>
          <a:bodyPr>
            <a:noAutofit/>
          </a:bodyPr>
          <a:lstStyle>
            <a:lvl1pPr algn="r">
              <a:defRPr sz="2133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427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58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9093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5067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103012" y="5052557"/>
            <a:ext cx="7982254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89" y="5521320"/>
            <a:ext cx="7982254" cy="836005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6890625" y="1627307"/>
            <a:ext cx="3913564" cy="34098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21196" y="1430492"/>
            <a:ext cx="10981294" cy="347601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-38059" y="1526504"/>
            <a:ext cx="10802137" cy="329465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3112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 - 2 columns SEGU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1E2A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5884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372144" y="4209694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/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372144" y="4698372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5342" y="4533742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6277312" y="4203462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/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277312" y="4692140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 rot="363050">
            <a:off x="511937" y="1636700"/>
            <a:ext cx="5440277" cy="823719"/>
          </a:xfrm>
          <a:prstGeom prst="rect">
            <a:avLst/>
          </a:prstGeom>
          <a:solidFill>
            <a:srgbClr val="95BD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72144" y="1629314"/>
            <a:ext cx="5440277" cy="820720"/>
          </a:xfrm>
          <a:prstGeom prst="rect">
            <a:avLst/>
          </a:prstGeom>
          <a:solidFill>
            <a:srgbClr val="8296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70608" y="3949200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039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7579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7B2A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正方形/長方形 14"/>
          <p:cNvSpPr/>
          <p:nvPr userDrawn="1"/>
        </p:nvSpPr>
        <p:spPr>
          <a:xfrm rot="363050">
            <a:off x="1542824" y="2018136"/>
            <a:ext cx="2154225" cy="671479"/>
          </a:xfrm>
          <a:prstGeom prst="rect">
            <a:avLst/>
          </a:prstGeom>
          <a:solidFill>
            <a:srgbClr val="4140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87" y="1898816"/>
            <a:ext cx="2154679" cy="6747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正方形/長方形 17"/>
          <p:cNvSpPr/>
          <p:nvPr userDrawn="1"/>
        </p:nvSpPr>
        <p:spPr>
          <a:xfrm rot="363050">
            <a:off x="1539150" y="3540669"/>
            <a:ext cx="2154225" cy="671479"/>
          </a:xfrm>
          <a:prstGeom prst="rect">
            <a:avLst/>
          </a:prstGeom>
          <a:solidFill>
            <a:srgbClr val="4140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460013" y="3421350"/>
            <a:ext cx="2154679" cy="674736"/>
          </a:xfrm>
          <a:prstGeom prst="rect">
            <a:avLst/>
          </a:prstGeom>
          <a:solidFill>
            <a:srgbClr val="7481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正方形/長方形 19"/>
          <p:cNvSpPr/>
          <p:nvPr userDrawn="1"/>
        </p:nvSpPr>
        <p:spPr>
          <a:xfrm rot="363050">
            <a:off x="1542824" y="5088260"/>
            <a:ext cx="2154225" cy="671479"/>
          </a:xfrm>
          <a:prstGeom prst="rect">
            <a:avLst/>
          </a:prstGeom>
          <a:solidFill>
            <a:srgbClr val="8E3A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133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463687" y="4968941"/>
            <a:ext cx="2154679" cy="674736"/>
          </a:xfrm>
          <a:prstGeom prst="rect">
            <a:avLst/>
          </a:prstGeom>
          <a:solidFill>
            <a:srgbClr val="4140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3860488" y="3327222"/>
            <a:ext cx="4896969" cy="904735"/>
          </a:xfrm>
        </p:spPr>
        <p:txBody>
          <a:bodyPr anchor="ctr"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864162" y="1788085"/>
            <a:ext cx="4896969" cy="904735"/>
          </a:xfrm>
        </p:spPr>
        <p:txBody>
          <a:bodyPr anchor="ctr"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3864162" y="4902055"/>
            <a:ext cx="4896969" cy="904735"/>
          </a:xfrm>
        </p:spPr>
        <p:txBody>
          <a:bodyPr anchor="ctr"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467616" y="1913858"/>
            <a:ext cx="2147076" cy="664708"/>
          </a:xfrm>
          <a:solidFill>
            <a:srgbClr val="7A2C3A"/>
          </a:solidFill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460014" y="3430599"/>
            <a:ext cx="2147076" cy="664708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460013" y="4968941"/>
            <a:ext cx="2147076" cy="664708"/>
          </a:xfrm>
        </p:spPr>
        <p:txBody>
          <a:bodyPr anchor="ctr">
            <a:normAutofit/>
          </a:bodyPr>
          <a:lstStyle>
            <a:lvl1pPr algn="ctr">
              <a:defRPr sz="1867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964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FFA4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FFAF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372144" y="4209694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372144" y="4698372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388547" y="1843555"/>
            <a:ext cx="5440277" cy="2216870"/>
          </a:xfrm>
          <a:prstGeom prst="rect">
            <a:avLst/>
          </a:prstGeom>
          <a:solidFill>
            <a:srgbClr val="652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2180" y="1840050"/>
            <a:ext cx="5440277" cy="2216870"/>
          </a:xfrm>
          <a:prstGeom prst="rect">
            <a:avLst/>
          </a:prstGeom>
          <a:solidFill>
            <a:srgbClr val="FFA4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72144" y="1968214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6277312" y="4203462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277312" y="4692140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 rot="363050">
            <a:off x="6227348" y="1879779"/>
            <a:ext cx="5440277" cy="2216870"/>
          </a:xfrm>
          <a:prstGeom prst="rect">
            <a:avLst/>
          </a:prstGeom>
          <a:solidFill>
            <a:srgbClr val="FE50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227349" y="1833818"/>
            <a:ext cx="5440277" cy="2216870"/>
          </a:xfrm>
          <a:prstGeom prst="rect">
            <a:avLst/>
          </a:prstGeom>
          <a:solidFill>
            <a:srgbClr val="FE9D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310486" y="1929829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2776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 - 2 columns 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712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FFA4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FFAF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372144" y="4209694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372144" y="4698372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388547" y="1843555"/>
            <a:ext cx="5440277" cy="2216870"/>
          </a:xfrm>
          <a:prstGeom prst="rect">
            <a:avLst/>
          </a:prstGeom>
          <a:solidFill>
            <a:srgbClr val="652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2180" y="1840050"/>
            <a:ext cx="5440277" cy="2216870"/>
          </a:xfrm>
          <a:prstGeom prst="rect">
            <a:avLst/>
          </a:prstGeom>
          <a:solidFill>
            <a:srgbClr val="FFA4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72144" y="1968214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6277312" y="4203462"/>
            <a:ext cx="5473083" cy="431767"/>
          </a:xfrm>
        </p:spPr>
        <p:txBody>
          <a:bodyPr>
            <a:noAutofit/>
          </a:bodyPr>
          <a:lstStyle>
            <a:lvl1pPr>
              <a:defRPr sz="2667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277312" y="4692140"/>
            <a:ext cx="5473083" cy="1377154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 rot="363050">
            <a:off x="6227348" y="1879779"/>
            <a:ext cx="5440277" cy="2216870"/>
          </a:xfrm>
          <a:prstGeom prst="rect">
            <a:avLst/>
          </a:prstGeom>
          <a:solidFill>
            <a:srgbClr val="FE50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227349" y="1833818"/>
            <a:ext cx="5440277" cy="2216870"/>
          </a:xfrm>
          <a:prstGeom prst="rect">
            <a:avLst/>
          </a:prstGeom>
          <a:solidFill>
            <a:srgbClr val="FE9D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310486" y="1929829"/>
            <a:ext cx="5281045" cy="204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235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5002" y="836993"/>
            <a:ext cx="8881757" cy="43176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28368" y="212643"/>
            <a:ext cx="10972800" cy="706090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-45690" y="224419"/>
            <a:ext cx="1008199" cy="1008112"/>
          </a:xfrm>
          <a:prstGeom prst="rect">
            <a:avLst/>
          </a:prstGeom>
          <a:solidFill>
            <a:srgbClr val="7579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45235" y="134955"/>
            <a:ext cx="1008199" cy="1008112"/>
          </a:xfrm>
          <a:prstGeom prst="rect">
            <a:avLst/>
          </a:prstGeom>
          <a:solidFill>
            <a:srgbClr val="7F28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22620" y="777942"/>
            <a:ext cx="540344" cy="365125"/>
          </a:xfrm>
        </p:spPr>
        <p:txBody>
          <a:bodyPr/>
          <a:lstStyle/>
          <a:p>
            <a:fld id="{4DD2DA67-16D1-416E-90B8-EEE34644D6D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ユーザー設定レイアウト m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6239256" y="1714387"/>
            <a:ext cx="2156659" cy="2173246"/>
            <a:chOff x="3775000" y="2576471"/>
            <a:chExt cx="5088444" cy="5128022"/>
          </a:xfrm>
          <a:solidFill>
            <a:srgbClr val="4B3239"/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5017595" y="3769245"/>
            <a:ext cx="1650301" cy="1662993"/>
            <a:chOff x="3775000" y="2576471"/>
            <a:chExt cx="5088444" cy="5128022"/>
          </a:xfrm>
          <a:solidFill>
            <a:srgbClr val="6C2331"/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3936966" y="2374255"/>
            <a:ext cx="1579019" cy="1591163"/>
            <a:chOff x="3775000" y="2576471"/>
            <a:chExt cx="5088444" cy="5128022"/>
          </a:xfrm>
          <a:solidFill>
            <a:srgbClr val="75797B"/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2045984" y="3176875"/>
            <a:ext cx="1385436" cy="1396091"/>
            <a:chOff x="3775000" y="2576471"/>
            <a:chExt cx="5088444" cy="5128022"/>
          </a:xfrm>
          <a:solidFill>
            <a:srgbClr val="8E3A4D"/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5376" y="5185062"/>
            <a:ext cx="2863509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5376" y="4824222"/>
            <a:ext cx="2863509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7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34255" y="1443544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736523" y="3561634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736523" y="3200794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78768" y="1670705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780342" y="1543917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8092" y="5210142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67537" y="5128474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4156793" y="1954330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7173971" y="1760513"/>
            <a:ext cx="1355845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318169" y="3817387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6063523" y="4582495"/>
            <a:ext cx="954672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1132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 ñ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597237" y="6127750"/>
            <a:ext cx="41148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0169237" y="6127750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124462" y="2647571"/>
            <a:ext cx="2156659" cy="2173246"/>
            <a:chOff x="3775000" y="2576471"/>
            <a:chExt cx="5088444" cy="5128022"/>
          </a:xfrm>
          <a:solidFill>
            <a:srgbClr val="4B3239"/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576232" y="3540645"/>
            <a:ext cx="1650301" cy="1662993"/>
            <a:chOff x="3775000" y="2576471"/>
            <a:chExt cx="5088444" cy="5128022"/>
          </a:xfrm>
          <a:solidFill>
            <a:srgbClr val="6C2331"/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5495603" y="2145655"/>
            <a:ext cx="1579019" cy="1591163"/>
            <a:chOff x="3775000" y="2576471"/>
            <a:chExt cx="5088444" cy="5128022"/>
          </a:xfrm>
          <a:solidFill>
            <a:srgbClr val="75797B"/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604621" y="2948275"/>
            <a:ext cx="1385436" cy="1396091"/>
            <a:chOff x="3775000" y="2576471"/>
            <a:chExt cx="5088444" cy="5128022"/>
          </a:xfrm>
          <a:solidFill>
            <a:srgbClr val="8E3A4D"/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264013" y="4956462"/>
            <a:ext cx="2863509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264013" y="4595622"/>
            <a:ext cx="2863509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095364" y="14203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792892" y="1214944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37405" y="1442105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38979" y="1315317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786729" y="4981542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726174" y="4899874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715430" y="1725730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17042344">
            <a:off x="9337120" y="2569108"/>
            <a:ext cx="939776" cy="10030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2876806" y="3588787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622160" y="4353895"/>
            <a:ext cx="954672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1177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 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8802860" y="4151939"/>
            <a:ext cx="2156659" cy="2173246"/>
            <a:chOff x="3775000" y="2576471"/>
            <a:chExt cx="5088444" cy="5128022"/>
          </a:xfrm>
          <a:solidFill>
            <a:srgbClr val="4B3239"/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21927" y="1609631"/>
            <a:ext cx="1579019" cy="1591163"/>
            <a:chOff x="3775000" y="2576471"/>
            <a:chExt cx="5088444" cy="5128022"/>
          </a:xfrm>
          <a:solidFill>
            <a:srgbClr val="75797B"/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1953695" y="4624813"/>
            <a:ext cx="1385436" cy="1396091"/>
            <a:chOff x="3775000" y="2576471"/>
            <a:chExt cx="5088444" cy="5128022"/>
          </a:xfrm>
          <a:solidFill>
            <a:srgbClr val="8E3A4D"/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7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06222" y="2222396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400425" y="4208579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 rot="11764006">
            <a:off x="5392348" y="2385745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16731720">
            <a:off x="8785113" y="3941386"/>
            <a:ext cx="1510354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 rot="7266671">
            <a:off x="1903851" y="3965618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6246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 sdf des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8802860" y="4151939"/>
            <a:ext cx="2156659" cy="2173246"/>
            <a:chOff x="3775000" y="2576471"/>
            <a:chExt cx="5088444" cy="5128022"/>
          </a:xfrm>
          <a:solidFill>
            <a:srgbClr val="4B3239"/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21927" y="1609631"/>
            <a:ext cx="1579019" cy="1591163"/>
            <a:chOff x="3775000" y="2576471"/>
            <a:chExt cx="5088444" cy="5128022"/>
          </a:xfrm>
          <a:solidFill>
            <a:srgbClr val="75797B"/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1953695" y="4624813"/>
            <a:ext cx="1385436" cy="1396091"/>
            <a:chOff x="3775000" y="2576471"/>
            <a:chExt cx="5088444" cy="5128022"/>
          </a:xfrm>
          <a:solidFill>
            <a:srgbClr val="8E3A4D"/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7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06222" y="2222396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400425" y="4208579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 rot="11764006">
            <a:off x="5392348" y="2385745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16731720">
            <a:off x="8785113" y="3941386"/>
            <a:ext cx="1510354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 rot="7266671">
            <a:off x="1903851" y="3965618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solidFill>
                <a:srgbClr val="7F2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rgbClr val="7F283B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7250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69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図プレースホルダー 1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443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639316" y="4484131"/>
            <a:ext cx="9019592" cy="1431451"/>
          </a:xfrm>
          <a:custGeom>
            <a:avLst/>
            <a:gdLst>
              <a:gd name="connsiteX0" fmla="*/ 0 w 12313368"/>
              <a:gd name="connsiteY0" fmla="*/ 0 h 2160240"/>
              <a:gd name="connsiteX1" fmla="*/ 12313368 w 12313368"/>
              <a:gd name="connsiteY1" fmla="*/ 0 h 2160240"/>
              <a:gd name="connsiteX2" fmla="*/ 12313368 w 12313368"/>
              <a:gd name="connsiteY2" fmla="*/ 2160240 h 2160240"/>
              <a:gd name="connsiteX3" fmla="*/ 0 w 12313368"/>
              <a:gd name="connsiteY3" fmla="*/ 2160240 h 2160240"/>
              <a:gd name="connsiteX4" fmla="*/ 0 w 12313368"/>
              <a:gd name="connsiteY4" fmla="*/ 0 h 2160240"/>
              <a:gd name="connsiteX0" fmla="*/ 1214846 w 13528214"/>
              <a:gd name="connsiteY0" fmla="*/ 0 h 2160240"/>
              <a:gd name="connsiteX1" fmla="*/ 13528214 w 13528214"/>
              <a:gd name="connsiteY1" fmla="*/ 0 h 2160240"/>
              <a:gd name="connsiteX2" fmla="*/ 13528214 w 13528214"/>
              <a:gd name="connsiteY2" fmla="*/ 2160240 h 2160240"/>
              <a:gd name="connsiteX3" fmla="*/ 0 w 13528214"/>
              <a:gd name="connsiteY3" fmla="*/ 2147177 h 2160240"/>
              <a:gd name="connsiteX4" fmla="*/ 1214846 w 13528214"/>
              <a:gd name="connsiteY4" fmla="*/ 0 h 2160240"/>
              <a:gd name="connsiteX0" fmla="*/ 1214846 w 13528214"/>
              <a:gd name="connsiteY0" fmla="*/ 0 h 2147177"/>
              <a:gd name="connsiteX1" fmla="*/ 13528214 w 13528214"/>
              <a:gd name="connsiteY1" fmla="*/ 0 h 2147177"/>
              <a:gd name="connsiteX2" fmla="*/ 12287243 w 13528214"/>
              <a:gd name="connsiteY2" fmla="*/ 2147177 h 2147177"/>
              <a:gd name="connsiteX3" fmla="*/ 0 w 13528214"/>
              <a:gd name="connsiteY3" fmla="*/ 2147177 h 2147177"/>
              <a:gd name="connsiteX4" fmla="*/ 1214846 w 13528214"/>
              <a:gd name="connsiteY4" fmla="*/ 0 h 2147177"/>
              <a:gd name="connsiteX0" fmla="*/ 1227909 w 13528214"/>
              <a:gd name="connsiteY0" fmla="*/ 0 h 2147177"/>
              <a:gd name="connsiteX1" fmla="*/ 13528214 w 13528214"/>
              <a:gd name="connsiteY1" fmla="*/ 0 h 2147177"/>
              <a:gd name="connsiteX2" fmla="*/ 12287243 w 13528214"/>
              <a:gd name="connsiteY2" fmla="*/ 2147177 h 2147177"/>
              <a:gd name="connsiteX3" fmla="*/ 0 w 13528214"/>
              <a:gd name="connsiteY3" fmla="*/ 2147177 h 2147177"/>
              <a:gd name="connsiteX4" fmla="*/ 1227909 w 13528214"/>
              <a:gd name="connsiteY4" fmla="*/ 0 h 214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8214" h="2147177">
                <a:moveTo>
                  <a:pt x="1227909" y="0"/>
                </a:moveTo>
                <a:lnTo>
                  <a:pt x="13528214" y="0"/>
                </a:lnTo>
                <a:lnTo>
                  <a:pt x="12287243" y="2147177"/>
                </a:lnTo>
                <a:lnTo>
                  <a:pt x="0" y="2147177"/>
                </a:lnTo>
                <a:lnTo>
                  <a:pt x="1227909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dirty="0"/>
              <a:t> 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583928" y="4676153"/>
            <a:ext cx="6961377" cy="793171"/>
          </a:xfrm>
          <a:prstGeom prst="rect">
            <a:avLst/>
          </a:prstGeom>
        </p:spPr>
        <p:txBody>
          <a:bodyPr/>
          <a:lstStyle>
            <a:lvl1pPr algn="l">
              <a:lnSpc>
                <a:spcPts val="6000"/>
              </a:lnSpc>
              <a:defRPr sz="533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593312" y="5325308"/>
            <a:ext cx="6961377" cy="5235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6" name="コンテンツ プレースホルダー 11"/>
          <p:cNvSpPr>
            <a:spLocks noGrp="1"/>
          </p:cNvSpPr>
          <p:nvPr>
            <p:ph sz="quarter" idx="13" hasCustomPrompt="1"/>
          </p:nvPr>
        </p:nvSpPr>
        <p:spPr>
          <a:xfrm rot="18000000">
            <a:off x="9194099" y="4939668"/>
            <a:ext cx="3510440" cy="609653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1" hasCustomPrompt="1"/>
          </p:nvPr>
        </p:nvSpPr>
        <p:spPr>
          <a:xfrm rot="7200000">
            <a:off x="1608599" y="4811095"/>
            <a:ext cx="3510440" cy="609653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9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535097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275640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016182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756724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4919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886552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385463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136007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4919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886552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36007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385463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0938" y="5229200"/>
            <a:ext cx="10706118" cy="84009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922570"/>
            <a:ext cx="9408551" cy="34163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408551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cap="sm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000972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5040618" y="192675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110813" y="6855602"/>
            <a:ext cx="41148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03194" y="7220727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20830" y="189675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240855" y="222679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5538131" y="364880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618344" y="3618798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38369" y="3948834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5910789" y="530080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991001" y="5270798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111026" y="5600834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538131" y="282768"/>
            <a:ext cx="5911170" cy="785806"/>
          </a:xfrm>
        </p:spPr>
        <p:txBody>
          <a:bodyPr anchor="b">
            <a:noAutofit/>
          </a:bodyPr>
          <a:lstStyle>
            <a:lvl1pPr algn="l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8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27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2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9362D2D-730D-4BE1-B65F-487E5EF0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B8A7522-1F7F-458B-A84D-5B144D7F4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63B55E-6495-40F6-AF24-7CEC9377E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5BF9-1F35-4FE4-83E5-EF02F2082515}" type="datetimeFigureOut">
              <a:rPr lang="es-EC" smtClean="0"/>
              <a:t>6/1/2021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AAEB93-A9D4-471A-A840-7DAE486FB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06B153-9083-465E-AEE6-26FA11BF0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C23A-264F-449C-9580-B0E0495D21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07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3.jpeg"/><Relationship Id="rId5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1239D70-3E9B-4AC9-9A8A-48E91051E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782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5C8CE6-F51C-0649-93D3-8129F63B15DD}"/>
              </a:ext>
            </a:extLst>
          </p:cNvPr>
          <p:cNvSpPr/>
          <p:nvPr/>
        </p:nvSpPr>
        <p:spPr>
          <a:xfrm>
            <a:off x="1650029" y="2492990"/>
            <a:ext cx="10030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PROSPECTIVA DE LA GESTIÓN LOGÍSTICA EN AMBIENTES DE CONVULSIÓN SOCIAL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3680652" y="1432665"/>
            <a:ext cx="59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AESTRÍA EN DEFENSA Y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62C163-8FCA-404B-839C-BEA41DD0379B}"/>
              </a:ext>
            </a:extLst>
          </p:cNvPr>
          <p:cNvSpPr txBox="1"/>
          <p:nvPr/>
        </p:nvSpPr>
        <p:spPr>
          <a:xfrm>
            <a:off x="1946161" y="4277918"/>
            <a:ext cx="927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E.M.S CHRISTIAN RENÉ VILLEGAS COSÍOS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CRNL. DE E.M.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FERNANDO PILLAJO GARCÍA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xmlns="" id="{70A6155A-C7C0-4E13-ACBB-A942268417A1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48" y="111146"/>
            <a:ext cx="2757902" cy="1003446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6FAC3520-4ECB-40E7-B9EC-A26E50906EF8}"/>
              </a:ext>
            </a:extLst>
          </p:cNvPr>
          <p:cNvGrpSpPr/>
          <p:nvPr/>
        </p:nvGrpSpPr>
        <p:grpSpPr>
          <a:xfrm>
            <a:off x="0" y="5325683"/>
            <a:ext cx="12192000" cy="1577527"/>
            <a:chOff x="0" y="4966809"/>
            <a:chExt cx="12192000" cy="1891191"/>
          </a:xfrm>
        </p:grpSpPr>
        <p:pic>
          <p:nvPicPr>
            <p:cNvPr id="13" name="Imagen 12" descr="Imagen que contiene camioneta, vehículo militar, militar, exterior&#10;&#10;Descripción generada automáticamente">
              <a:extLst>
                <a:ext uri="{FF2B5EF4-FFF2-40B4-BE49-F238E27FC236}">
                  <a16:creationId xmlns:a16="http://schemas.microsoft.com/office/drawing/2014/main" xmlns="" id="{EF6712E1-3CF5-4401-9C97-700C83F6E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738" y="4966809"/>
              <a:ext cx="3587262" cy="1891191"/>
            </a:xfrm>
            <a:prstGeom prst="rect">
              <a:avLst/>
            </a:prstGeom>
          </p:spPr>
        </p:pic>
        <p:pic>
          <p:nvPicPr>
            <p:cNvPr id="15" name="Imagen 14" descr="Imagen que contiene persona, tabla, interior, edificio&#10;&#10;Descripción generada automáticamente">
              <a:extLst>
                <a:ext uri="{FF2B5EF4-FFF2-40B4-BE49-F238E27FC236}">
                  <a16:creationId xmlns:a16="http://schemas.microsoft.com/office/drawing/2014/main" xmlns="" id="{C4BDD3B6-0912-4C63-BCB8-C7BCF3DB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345" y="5038950"/>
              <a:ext cx="2518062" cy="1819050"/>
            </a:xfrm>
            <a:prstGeom prst="rect">
              <a:avLst/>
            </a:prstGeom>
          </p:spPr>
        </p:pic>
        <p:pic>
          <p:nvPicPr>
            <p:cNvPr id="16" name="Imagen 15" descr="Un grupo de personas en uniforme militar&#10;&#10;Descripción generada automáticamente">
              <a:extLst>
                <a:ext uri="{FF2B5EF4-FFF2-40B4-BE49-F238E27FC236}">
                  <a16:creationId xmlns:a16="http://schemas.microsoft.com/office/drawing/2014/main" xmlns="" id="{093A789D-F418-4D16-9B49-4E1AAEE31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65242"/>
              <a:ext cx="3149193" cy="1749552"/>
            </a:xfrm>
            <a:prstGeom prst="rect">
              <a:avLst/>
            </a:prstGeom>
          </p:spPr>
        </p:pic>
        <p:pic>
          <p:nvPicPr>
            <p:cNvPr id="17" name="Imagen 16" descr="Imagen que contiene persona, uniforme militar, militar, edificio&#10;&#10;Descripción generada automáticamente">
              <a:extLst>
                <a:ext uri="{FF2B5EF4-FFF2-40B4-BE49-F238E27FC236}">
                  <a16:creationId xmlns:a16="http://schemas.microsoft.com/office/drawing/2014/main" xmlns="" id="{EB21F4DA-DACD-48D0-8090-A48F6A282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193" y="5065242"/>
              <a:ext cx="3121152" cy="1792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Imagen que contiene persona, edificio, comida, ladrillo&#10;&#10;Descripción generada automáticamente">
            <a:extLst>
              <a:ext uri="{FF2B5EF4-FFF2-40B4-BE49-F238E27FC236}">
                <a16:creationId xmlns:a16="http://schemas.microsoft.com/office/drawing/2014/main" xmlns="" id="{FB7B82CC-C724-4770-B078-0BBDE286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88" y="3073656"/>
            <a:ext cx="8009312" cy="3777725"/>
          </a:xfrm>
          <a:prstGeom prst="rect">
            <a:avLst/>
          </a:prstGeom>
          <a:solidFill>
            <a:srgbClr val="FFF0D7"/>
          </a:solidFill>
        </p:spPr>
      </p:pic>
      <p:sp>
        <p:nvSpPr>
          <p:cNvPr id="23" name="Rectángulo 22" descr="Máscara de pincelada">
            <a:extLst>
              <a:ext uri="{FF2B5EF4-FFF2-40B4-BE49-F238E27FC236}">
                <a16:creationId xmlns:a16="http://schemas.microsoft.com/office/drawing/2014/main" xmlns="" id="{6372BD7C-C6FE-40BE-A7CE-BB859C60CAC7}"/>
              </a:ext>
            </a:extLst>
          </p:cNvPr>
          <p:cNvSpPr/>
          <p:nvPr/>
        </p:nvSpPr>
        <p:spPr>
          <a:xfrm flipH="1">
            <a:off x="377515" y="2840275"/>
            <a:ext cx="12192000" cy="4053954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5C1791BF-7849-498B-87F6-2C70E0C9A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9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0" y="59799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156AC7F-D804-426A-A3E7-198AD76B9EA0}"/>
              </a:ext>
            </a:extLst>
          </p:cNvPr>
          <p:cNvSpPr txBox="1"/>
          <p:nvPr/>
        </p:nvSpPr>
        <p:spPr>
          <a:xfrm>
            <a:off x="4643077" y="958384"/>
            <a:ext cx="3381834" cy="735747"/>
          </a:xfrm>
          <a:prstGeom prst="roundRect">
            <a:avLst>
              <a:gd name="adj" fmla="val 50000"/>
            </a:avLst>
          </a:prstGeom>
          <a:solidFill>
            <a:srgbClr val="355D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BASE LEGAL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236CF3D-A80D-4BF1-8BB2-51C323A5CE17}"/>
              </a:ext>
            </a:extLst>
          </p:cNvPr>
          <p:cNvSpPr txBox="1"/>
          <p:nvPr/>
        </p:nvSpPr>
        <p:spPr>
          <a:xfrm>
            <a:off x="2001078" y="1941754"/>
            <a:ext cx="806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Constitución de la República del Ecuador.  Art. 158.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DA42240-CAC9-4E68-A535-F0A73827D1D9}"/>
              </a:ext>
            </a:extLst>
          </p:cNvPr>
          <p:cNvSpPr txBox="1"/>
          <p:nvPr/>
        </p:nvSpPr>
        <p:spPr>
          <a:xfrm>
            <a:off x="2001078" y="2645869"/>
            <a:ext cx="917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Plan Nacional de Desarrollo “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TODA UNA VIDA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”, 2017-2021. 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CEDC9B6-3572-4CFF-822C-24ADB7533A96}"/>
              </a:ext>
            </a:extLst>
          </p:cNvPr>
          <p:cNvSpPr txBox="1"/>
          <p:nvPr/>
        </p:nvSpPr>
        <p:spPr>
          <a:xfrm>
            <a:off x="2051232" y="3389205"/>
            <a:ext cx="917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Agenda Política de la Defensa.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1CA54DA-2214-4643-9DAC-B2592309847E}"/>
              </a:ext>
            </a:extLst>
          </p:cNvPr>
          <p:cNvSpPr txBox="1"/>
          <p:nvPr/>
        </p:nvSpPr>
        <p:spPr>
          <a:xfrm>
            <a:off x="2051232" y="4124211"/>
            <a:ext cx="581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Código Orgánico Integral Penal. Artículo 14 y 121.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4A485F3-539A-4B11-A757-515A15BC8EE6}"/>
              </a:ext>
            </a:extLst>
          </p:cNvPr>
          <p:cNvSpPr txBox="1"/>
          <p:nvPr/>
        </p:nvSpPr>
        <p:spPr>
          <a:xfrm>
            <a:off x="2051232" y="4921103"/>
            <a:ext cx="917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Ley Orgánica de la Defensa Nacional.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346AB70-6C01-4EA6-A468-E8E724D9CCB2}"/>
              </a:ext>
            </a:extLst>
          </p:cNvPr>
          <p:cNvSpPr txBox="1"/>
          <p:nvPr/>
        </p:nvSpPr>
        <p:spPr>
          <a:xfrm>
            <a:off x="2051232" y="5724555"/>
            <a:ext cx="917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Ley de Seguridad Pública y del Estado.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Top Corners Rounded 73">
            <a:extLst>
              <a:ext uri="{FF2B5EF4-FFF2-40B4-BE49-F238E27FC236}">
                <a16:creationId xmlns:a16="http://schemas.microsoft.com/office/drawing/2014/main" xmlns="" id="{4BC2078C-B17C-46B4-98D4-1BA5A655C6EA}"/>
              </a:ext>
            </a:extLst>
          </p:cNvPr>
          <p:cNvSpPr/>
          <p:nvPr/>
        </p:nvSpPr>
        <p:spPr>
          <a:xfrm rot="5400000" flipH="1">
            <a:off x="1811986" y="1799651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73">
            <a:extLst>
              <a:ext uri="{FF2B5EF4-FFF2-40B4-BE49-F238E27FC236}">
                <a16:creationId xmlns:a16="http://schemas.microsoft.com/office/drawing/2014/main" xmlns="" id="{4DD24BF2-BF13-43AD-84D1-4D954ECB6B33}"/>
              </a:ext>
            </a:extLst>
          </p:cNvPr>
          <p:cNvSpPr/>
          <p:nvPr/>
        </p:nvSpPr>
        <p:spPr>
          <a:xfrm rot="5400000" flipH="1">
            <a:off x="1811986" y="2475064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Top Corners Rounded 73">
            <a:extLst>
              <a:ext uri="{FF2B5EF4-FFF2-40B4-BE49-F238E27FC236}">
                <a16:creationId xmlns:a16="http://schemas.microsoft.com/office/drawing/2014/main" xmlns="" id="{CB668529-A1E2-495C-9C69-CC7F5F2A7FAC}"/>
              </a:ext>
            </a:extLst>
          </p:cNvPr>
          <p:cNvSpPr/>
          <p:nvPr/>
        </p:nvSpPr>
        <p:spPr>
          <a:xfrm rot="5400000" flipH="1">
            <a:off x="1811986" y="3214480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Top Corners Rounded 73">
            <a:extLst>
              <a:ext uri="{FF2B5EF4-FFF2-40B4-BE49-F238E27FC236}">
                <a16:creationId xmlns:a16="http://schemas.microsoft.com/office/drawing/2014/main" xmlns="" id="{9ED3FA07-9361-48B1-A0EA-BECC965375F8}"/>
              </a:ext>
            </a:extLst>
          </p:cNvPr>
          <p:cNvSpPr/>
          <p:nvPr/>
        </p:nvSpPr>
        <p:spPr>
          <a:xfrm rot="5400000" flipH="1">
            <a:off x="1808705" y="3972788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Top Corners Rounded 73">
            <a:extLst>
              <a:ext uri="{FF2B5EF4-FFF2-40B4-BE49-F238E27FC236}">
                <a16:creationId xmlns:a16="http://schemas.microsoft.com/office/drawing/2014/main" xmlns="" id="{34CD2E4E-AF0D-4DC8-B763-82CBB144E925}"/>
              </a:ext>
            </a:extLst>
          </p:cNvPr>
          <p:cNvSpPr/>
          <p:nvPr/>
        </p:nvSpPr>
        <p:spPr>
          <a:xfrm rot="5400000" flipH="1">
            <a:off x="1808705" y="4732597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Top Corners Rounded 73">
            <a:extLst>
              <a:ext uri="{FF2B5EF4-FFF2-40B4-BE49-F238E27FC236}">
                <a16:creationId xmlns:a16="http://schemas.microsoft.com/office/drawing/2014/main" xmlns="" id="{F98521AA-9EBD-419F-AF98-E2D5A7694230}"/>
              </a:ext>
            </a:extLst>
          </p:cNvPr>
          <p:cNvSpPr/>
          <p:nvPr/>
        </p:nvSpPr>
        <p:spPr>
          <a:xfrm rot="5400000" flipH="1">
            <a:off x="1808705" y="5629716"/>
            <a:ext cx="282974" cy="65982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ACA22FA1-ED0F-402D-BFEC-893A73A41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Marcador de posición de imagen 5" descr="Imagen que contiene persona, exterior, parado, gente&#10;&#10;Descripción generada automáticamente">
            <a:extLst>
              <a:ext uri="{FF2B5EF4-FFF2-40B4-BE49-F238E27FC236}">
                <a16:creationId xmlns:a16="http://schemas.microsoft.com/office/drawing/2014/main" xmlns="" id="{679B5F8E-ADD1-4951-85A1-CAE9EA9DC77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22572"/>
          <a:stretch>
            <a:fillRect/>
          </a:stretch>
        </p:blipFill>
        <p:spPr>
          <a:xfrm>
            <a:off x="7062651" y="731520"/>
            <a:ext cx="5129348" cy="6126480"/>
          </a:xfr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EAD13AE6-9567-4D82-94E1-07F5A73356B4}"/>
              </a:ext>
            </a:extLst>
          </p:cNvPr>
          <p:cNvSpPr/>
          <p:nvPr/>
        </p:nvSpPr>
        <p:spPr>
          <a:xfrm>
            <a:off x="279041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1BC4AD0-E7B0-4433-9627-2A344E0D33A1}"/>
              </a:ext>
            </a:extLst>
          </p:cNvPr>
          <p:cNvSpPr txBox="1"/>
          <p:nvPr/>
        </p:nvSpPr>
        <p:spPr>
          <a:xfrm>
            <a:off x="1562519" y="1855700"/>
            <a:ext cx="6191794" cy="3653037"/>
          </a:xfrm>
          <a:prstGeom prst="roundRect">
            <a:avLst>
              <a:gd name="adj" fmla="val 50000"/>
            </a:avLst>
          </a:prstGeom>
          <a:solidFill>
            <a:srgbClr val="60413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Reducir las deficiencias en la Gestión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ogística, para mejorará las capacidades operativas del Ejército.</a:t>
            </a:r>
            <a:endParaRPr lang="es-EC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xmlns="" id="{756D90B8-9889-4BDF-98E1-7C957EEC7154}"/>
              </a:ext>
            </a:extLst>
          </p:cNvPr>
          <p:cNvSpPr/>
          <p:nvPr/>
        </p:nvSpPr>
        <p:spPr>
          <a:xfrm>
            <a:off x="-108989" y="27326"/>
            <a:ext cx="12300989" cy="68033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82000">
                <a:schemeClr val="accent1">
                  <a:lumMod val="75000"/>
                  <a:alpha val="54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6214F931-719B-49DA-AB55-9BB37EEA3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62965" y="27326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VARIABLES DEPENDIENTE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DEPENDIENTE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8B0B39F-CBF4-4E88-9874-726275CF2048}"/>
              </a:ext>
            </a:extLst>
          </p:cNvPr>
          <p:cNvSpPr txBox="1"/>
          <p:nvPr/>
        </p:nvSpPr>
        <p:spPr>
          <a:xfrm>
            <a:off x="6534778" y="1077680"/>
            <a:ext cx="5108582" cy="442674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VARIABLE INDEPENDIDENTE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07A032C-FB2C-4C09-9CFE-33CAD7E21921}"/>
              </a:ext>
            </a:extLst>
          </p:cNvPr>
          <p:cNvSpPr txBox="1"/>
          <p:nvPr/>
        </p:nvSpPr>
        <p:spPr>
          <a:xfrm>
            <a:off x="2128770" y="1749441"/>
            <a:ext cx="3240535" cy="71508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Capacidades Operativas del Ejército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430CE5E-B60E-4752-9C97-5FB0E99A0B4B}"/>
              </a:ext>
            </a:extLst>
          </p:cNvPr>
          <p:cNvSpPr txBox="1"/>
          <p:nvPr/>
        </p:nvSpPr>
        <p:spPr>
          <a:xfrm>
            <a:off x="7373432" y="1631185"/>
            <a:ext cx="3528452" cy="715089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Deficiencia en la capacidad de Gestión logística del Ejército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1DF90F2-D6C5-437A-A4F8-EDBD26FA0CE5}"/>
              </a:ext>
            </a:extLst>
          </p:cNvPr>
          <p:cNvSpPr txBox="1"/>
          <p:nvPr/>
        </p:nvSpPr>
        <p:spPr>
          <a:xfrm>
            <a:off x="7165215" y="4803888"/>
            <a:ext cx="3944884" cy="1362849"/>
          </a:xfrm>
          <a:prstGeom prst="roundRect">
            <a:avLst>
              <a:gd name="adj" fmla="val 2125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DIMENSIONES: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Procesos de la Gestión Logística.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Tecnología.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Eficiencia.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4C7BC87-F839-48CF-AE7E-D4A3722C33CA}"/>
              </a:ext>
            </a:extLst>
          </p:cNvPr>
          <p:cNvSpPr txBox="1"/>
          <p:nvPr/>
        </p:nvSpPr>
        <p:spPr>
          <a:xfrm>
            <a:off x="2696641" y="4852017"/>
            <a:ext cx="2104796" cy="1328023"/>
          </a:xfrm>
          <a:prstGeom prst="roundRect">
            <a:avLst>
              <a:gd name="adj" fmla="val 268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DIMENSIONES:</a:t>
            </a:r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Operatividad.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Eficacia.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03055A7-C053-45BB-843C-0774F9F214B2}"/>
              </a:ext>
            </a:extLst>
          </p:cNvPr>
          <p:cNvSpPr txBox="1"/>
          <p:nvPr/>
        </p:nvSpPr>
        <p:spPr>
          <a:xfrm>
            <a:off x="6534778" y="2591540"/>
            <a:ext cx="5370005" cy="1940957"/>
          </a:xfrm>
          <a:prstGeom prst="roundRect">
            <a:avLst>
              <a:gd name="adj" fmla="val 1743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Gestión logística es el flujo de materias primas, productos, servicios e información a lo largo de la cadena de suministros.</a:t>
            </a:r>
          </a:p>
          <a:p>
            <a:pPr algn="just"/>
            <a:r>
              <a:rPr lang="es-EC" dirty="0"/>
              <a:t>La deficiencia se relaciona a los procesos de la gestión logística que no cumplen con los objetivos de abastecimiento y apoyo a las unidades del Ejército.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AD047D6-57E5-4B54-9826-ABBA0D8ABF18}"/>
              </a:ext>
            </a:extLst>
          </p:cNvPr>
          <p:cNvSpPr txBox="1"/>
          <p:nvPr/>
        </p:nvSpPr>
        <p:spPr>
          <a:xfrm>
            <a:off x="1170964" y="2626893"/>
            <a:ext cx="5156145" cy="2042755"/>
          </a:xfrm>
          <a:prstGeom prst="roundRect">
            <a:avLst>
              <a:gd name="adj" fmla="val 172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Se entiende por capacidad operativa de una Fuerza al grado exigible de disponibilidad, equipamiento, personal, doctrina, adiestramiento, organización e interoperabilidad para hacer frente a determinados cometidos en un entorno operativo definido.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3F0D7078-59AC-4969-82EC-3BA449DDF6E1}"/>
              </a:ext>
            </a:extLst>
          </p:cNvPr>
          <p:cNvSpPr/>
          <p:nvPr/>
        </p:nvSpPr>
        <p:spPr>
          <a:xfrm>
            <a:off x="1378632" y="1095862"/>
            <a:ext cx="4740813" cy="45504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latin typeface="Arial" panose="020B0604020202020204" pitchFamily="34" charset="0"/>
                <a:cs typeface="Arial" panose="020B0604020202020204" pitchFamily="34" charset="0"/>
              </a:rPr>
              <a:t>VARIABLE DEPENDIENTE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0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exterior, camino, arma, persona&#10;&#10;Descripción generada automáticamente">
            <a:extLst>
              <a:ext uri="{FF2B5EF4-FFF2-40B4-BE49-F238E27FC236}">
                <a16:creationId xmlns:a16="http://schemas.microsoft.com/office/drawing/2014/main" xmlns="" id="{1C47FDE1-E677-493C-9942-9D634BDF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59" y="0"/>
            <a:ext cx="10239583" cy="6835502"/>
          </a:xfrm>
          <a:prstGeom prst="rect">
            <a:avLst/>
          </a:prstGeom>
        </p:spPr>
      </p:pic>
      <p:sp>
        <p:nvSpPr>
          <p:cNvPr id="12" name="Rectángulo 11" descr="Máscara de pincelada">
            <a:extLst>
              <a:ext uri="{FF2B5EF4-FFF2-40B4-BE49-F238E27FC236}">
                <a16:creationId xmlns:a16="http://schemas.microsoft.com/office/drawing/2014/main" xmlns="" id="{15C99449-0BE9-4FCC-B6AE-F72647684C84}"/>
              </a:ext>
            </a:extLst>
          </p:cNvPr>
          <p:cNvSpPr/>
          <p:nvPr/>
        </p:nvSpPr>
        <p:spPr>
          <a:xfrm>
            <a:off x="0" y="22498"/>
            <a:ext cx="13965265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3DA50B9-BC5C-48E9-8D0D-EB0476316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6"/>
            <a:ext cx="12375642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BE2067-852E-452E-A264-6C035F02AEAA}"/>
              </a:ext>
            </a:extLst>
          </p:cNvPr>
          <p:cNvSpPr txBox="1"/>
          <p:nvPr/>
        </p:nvSpPr>
        <p:spPr>
          <a:xfrm>
            <a:off x="1265303" y="1112263"/>
            <a:ext cx="5235387" cy="5146871"/>
          </a:xfrm>
          <a:prstGeom prst="roundRect">
            <a:avLst>
              <a:gd name="adj" fmla="val 14129"/>
            </a:avLst>
          </a:prstGeom>
          <a:solidFill>
            <a:srgbClr val="939D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estudio se enfoca al análisis actual de la logística del Ejército y su proyección a largo plazo, complementándose los </a:t>
            </a:r>
            <a:r>
              <a:rPr lang="es-EC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</a:t>
            </a: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elementos: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estrategias como medida de fortalecimiento y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prospectiva como oportunidad de planificar nuevos procesos relacionados específicamente a los ambientes de convulsión social.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8971A36-8786-4799-A5A3-4FFD59D01EA3}"/>
              </a:ext>
            </a:extLst>
          </p:cNvPr>
          <p:cNvSpPr txBox="1"/>
          <p:nvPr/>
        </p:nvSpPr>
        <p:spPr>
          <a:xfrm>
            <a:off x="6982632" y="5263712"/>
            <a:ext cx="4831470" cy="99542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Logística Militar, en ambientes de convulsión social.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4E4906BF-7DB1-4029-976E-1460862FA1E3}"/>
              </a:ext>
            </a:extLst>
          </p:cNvPr>
          <p:cNvSpPr/>
          <p:nvPr/>
        </p:nvSpPr>
        <p:spPr>
          <a:xfrm>
            <a:off x="1265304" y="200071"/>
            <a:ext cx="5235387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BEC19294-9FC8-4552-8499-BEDF1A8A65CF}"/>
              </a:ext>
            </a:extLst>
          </p:cNvPr>
          <p:cNvSpPr/>
          <p:nvPr/>
        </p:nvSpPr>
        <p:spPr>
          <a:xfrm>
            <a:off x="7944152" y="4104261"/>
            <a:ext cx="3114974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CAMPO DE ACCIÓN</a:t>
            </a:r>
          </a:p>
        </p:txBody>
      </p:sp>
    </p:spTree>
    <p:extLst>
      <p:ext uri="{BB962C8B-B14F-4D97-AF65-F5344CB8AC3E}">
        <p14:creationId xmlns:p14="http://schemas.microsoft.com/office/powerpoint/2010/main" val="393459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320C7B58-9EE4-426E-9DDB-EEA12A3AC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8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0378138-9C40-43BD-8582-F50098F2E7D7}"/>
              </a:ext>
            </a:extLst>
          </p:cNvPr>
          <p:cNvSpPr/>
          <p:nvPr/>
        </p:nvSpPr>
        <p:spPr>
          <a:xfrm>
            <a:off x="870857" y="1065005"/>
            <a:ext cx="10893216" cy="5286152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D401718-1384-4971-A446-183C8D867D21}"/>
              </a:ext>
            </a:extLst>
          </p:cNvPr>
          <p:cNvSpPr txBox="1"/>
          <p:nvPr/>
        </p:nvSpPr>
        <p:spPr>
          <a:xfrm>
            <a:off x="2887460" y="1798443"/>
            <a:ext cx="231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Explicativa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Analítica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Correlacional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Cuantitativa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BCB6310-0422-4690-872A-CA9DA634D1D6}"/>
              </a:ext>
            </a:extLst>
          </p:cNvPr>
          <p:cNvSpPr txBox="1"/>
          <p:nvPr/>
        </p:nvSpPr>
        <p:spPr>
          <a:xfrm>
            <a:off x="8510576" y="1255332"/>
            <a:ext cx="226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POBLACIÓN.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D46A745-800D-4489-A253-9AC93DAE7DC2}"/>
              </a:ext>
            </a:extLst>
          </p:cNvPr>
          <p:cNvSpPr txBox="1"/>
          <p:nvPr/>
        </p:nvSpPr>
        <p:spPr>
          <a:xfrm>
            <a:off x="2477411" y="1263314"/>
            <a:ext cx="382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TIPOS DE INVESTIGACIÓN.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E6AD432-D779-4ECC-A5CF-D142C72ED79C}"/>
              </a:ext>
            </a:extLst>
          </p:cNvPr>
          <p:cNvSpPr txBox="1"/>
          <p:nvPr/>
        </p:nvSpPr>
        <p:spPr>
          <a:xfrm>
            <a:off x="8754898" y="1787995"/>
            <a:ext cx="29595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56 Sres. Oficiales y Voluntarios pertenecientes al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COMANDO LOGÍSITICO N° 25 “REINO DE QUITO”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A4E479E-B402-4D02-B9D3-926D4D35FD8F}"/>
              </a:ext>
            </a:extLst>
          </p:cNvPr>
          <p:cNvSpPr txBox="1"/>
          <p:nvPr/>
        </p:nvSpPr>
        <p:spPr>
          <a:xfrm>
            <a:off x="2871088" y="4006259"/>
            <a:ext cx="31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MÉTODOS DE INVESTIGACIÓN.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A8EA8BA-0D62-4903-B2AF-95F28425C28A}"/>
              </a:ext>
            </a:extLst>
          </p:cNvPr>
          <p:cNvSpPr txBox="1"/>
          <p:nvPr/>
        </p:nvSpPr>
        <p:spPr>
          <a:xfrm>
            <a:off x="3127440" y="4851395"/>
            <a:ext cx="313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Cuantitativo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Deductivo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F12ACF9-E397-4D02-8EBD-8BCADFD7F5D9}"/>
              </a:ext>
            </a:extLst>
          </p:cNvPr>
          <p:cNvSpPr txBox="1"/>
          <p:nvPr/>
        </p:nvSpPr>
        <p:spPr>
          <a:xfrm>
            <a:off x="7816591" y="4193846"/>
            <a:ext cx="397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TÉCNICAS DE RECOLECCIÓN DE DATOS.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13BF4DD-8B1E-498B-98C2-2D5E314079DF}"/>
              </a:ext>
            </a:extLst>
          </p:cNvPr>
          <p:cNvSpPr txBox="1"/>
          <p:nvPr/>
        </p:nvSpPr>
        <p:spPr>
          <a:xfrm>
            <a:off x="7927296" y="5105685"/>
            <a:ext cx="444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Encuestas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Preguntas de opción múltiple</a:t>
            </a:r>
          </a:p>
        </p:txBody>
      </p:sp>
      <p:sp>
        <p:nvSpPr>
          <p:cNvPr id="14" name="Donut 20">
            <a:extLst>
              <a:ext uri="{FF2B5EF4-FFF2-40B4-BE49-F238E27FC236}">
                <a16:creationId xmlns:a16="http://schemas.microsoft.com/office/drawing/2014/main" xmlns="" id="{94ABC294-8AFA-438F-99D1-61F95C76FF35}"/>
              </a:ext>
            </a:extLst>
          </p:cNvPr>
          <p:cNvSpPr/>
          <p:nvPr/>
        </p:nvSpPr>
        <p:spPr>
          <a:xfrm>
            <a:off x="5198078" y="1900088"/>
            <a:ext cx="3168000" cy="3168000"/>
          </a:xfrm>
          <a:prstGeom prst="diamon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27A2562F-9877-4ED6-BBB6-60F705AD79F6}"/>
              </a:ext>
            </a:extLst>
          </p:cNvPr>
          <p:cNvSpPr>
            <a:spLocks noChangeAspect="1"/>
          </p:cNvSpPr>
          <p:nvPr/>
        </p:nvSpPr>
        <p:spPr>
          <a:xfrm rot="4800000">
            <a:off x="6279516" y="1496448"/>
            <a:ext cx="1009234" cy="100800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45">
            <a:extLst>
              <a:ext uri="{FF2B5EF4-FFF2-40B4-BE49-F238E27FC236}">
                <a16:creationId xmlns:a16="http://schemas.microsoft.com/office/drawing/2014/main" xmlns="" id="{EB312897-CB76-4F1D-AC09-979BC2BEB6BC}"/>
              </a:ext>
            </a:extLst>
          </p:cNvPr>
          <p:cNvSpPr>
            <a:spLocks noChangeAspect="1"/>
          </p:cNvSpPr>
          <p:nvPr/>
        </p:nvSpPr>
        <p:spPr>
          <a:xfrm rot="4800000">
            <a:off x="6277218" y="4455895"/>
            <a:ext cx="1009234" cy="100800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49">
            <a:extLst>
              <a:ext uri="{FF2B5EF4-FFF2-40B4-BE49-F238E27FC236}">
                <a16:creationId xmlns:a16="http://schemas.microsoft.com/office/drawing/2014/main" xmlns="" id="{0116DE5B-AAAF-40E4-8147-CBB02236D72B}"/>
              </a:ext>
            </a:extLst>
          </p:cNvPr>
          <p:cNvSpPr>
            <a:spLocks noChangeAspect="1"/>
          </p:cNvSpPr>
          <p:nvPr/>
        </p:nvSpPr>
        <p:spPr>
          <a:xfrm rot="4800000">
            <a:off x="7792160" y="2942840"/>
            <a:ext cx="1009234" cy="100800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53">
            <a:extLst>
              <a:ext uri="{FF2B5EF4-FFF2-40B4-BE49-F238E27FC236}">
                <a16:creationId xmlns:a16="http://schemas.microsoft.com/office/drawing/2014/main" xmlns="" id="{DA90B822-9919-4304-AF2C-2EDBB1BFD3E3}"/>
              </a:ext>
            </a:extLst>
          </p:cNvPr>
          <p:cNvSpPr>
            <a:spLocks noChangeAspect="1"/>
          </p:cNvSpPr>
          <p:nvPr/>
        </p:nvSpPr>
        <p:spPr>
          <a:xfrm rot="4800000">
            <a:off x="4772995" y="2942840"/>
            <a:ext cx="1009234" cy="100800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049C2A03-51CC-46AE-9BA0-299FA2C89F0A}"/>
              </a:ext>
            </a:extLst>
          </p:cNvPr>
          <p:cNvSpPr/>
          <p:nvPr/>
        </p:nvSpPr>
        <p:spPr>
          <a:xfrm>
            <a:off x="6300367" y="1519170"/>
            <a:ext cx="967531" cy="96634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xmlns="" id="{F01E1D2C-E38D-426F-8BC2-4B9DAED4F7B8}"/>
              </a:ext>
            </a:extLst>
          </p:cNvPr>
          <p:cNvSpPr/>
          <p:nvPr/>
        </p:nvSpPr>
        <p:spPr>
          <a:xfrm>
            <a:off x="6298069" y="4478617"/>
            <a:ext cx="967531" cy="966348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49">
            <a:extLst>
              <a:ext uri="{FF2B5EF4-FFF2-40B4-BE49-F238E27FC236}">
                <a16:creationId xmlns:a16="http://schemas.microsoft.com/office/drawing/2014/main" xmlns="" id="{763BA988-7D0E-45E0-B62E-C45D66BAB168}"/>
              </a:ext>
            </a:extLst>
          </p:cNvPr>
          <p:cNvSpPr/>
          <p:nvPr/>
        </p:nvSpPr>
        <p:spPr>
          <a:xfrm>
            <a:off x="7813011" y="3000914"/>
            <a:ext cx="967531" cy="96634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53">
            <a:extLst>
              <a:ext uri="{FF2B5EF4-FFF2-40B4-BE49-F238E27FC236}">
                <a16:creationId xmlns:a16="http://schemas.microsoft.com/office/drawing/2014/main" xmlns="" id="{9A47E70C-DEBD-4AB9-BD86-E13A606DABB4}"/>
              </a:ext>
            </a:extLst>
          </p:cNvPr>
          <p:cNvSpPr/>
          <p:nvPr/>
        </p:nvSpPr>
        <p:spPr>
          <a:xfrm>
            <a:off x="4793846" y="3000914"/>
            <a:ext cx="967531" cy="96634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xmlns="" id="{6CCCCAA1-EA27-4CDB-89CB-3D3B1E381A07}"/>
              </a:ext>
            </a:extLst>
          </p:cNvPr>
          <p:cNvSpPr/>
          <p:nvPr/>
        </p:nvSpPr>
        <p:spPr>
          <a:xfrm>
            <a:off x="6250401" y="2892022"/>
            <a:ext cx="1083970" cy="1083970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9C25A35A-9E50-46B0-82F0-823C8199606C}"/>
              </a:ext>
            </a:extLst>
          </p:cNvPr>
          <p:cNvSpPr/>
          <p:nvPr/>
        </p:nvSpPr>
        <p:spPr>
          <a:xfrm flipH="1">
            <a:off x="6545589" y="3247637"/>
            <a:ext cx="503626" cy="41546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B7D339ED-BB9C-4063-BBC0-731FE665FBD5}"/>
              </a:ext>
            </a:extLst>
          </p:cNvPr>
          <p:cNvSpPr/>
          <p:nvPr/>
        </p:nvSpPr>
        <p:spPr>
          <a:xfrm>
            <a:off x="139520" y="28278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</p:txBody>
      </p:sp>
      <p:pic>
        <p:nvPicPr>
          <p:cNvPr id="48" name="Gráfico 47" descr="Acceso universal">
            <a:extLst>
              <a:ext uri="{FF2B5EF4-FFF2-40B4-BE49-F238E27FC236}">
                <a16:creationId xmlns:a16="http://schemas.microsoft.com/office/drawing/2014/main" xmlns="" id="{4D78908E-7D2D-4B71-AAE1-9DE7F5EC7C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1952" b="15909"/>
          <a:stretch/>
        </p:blipFill>
        <p:spPr>
          <a:xfrm>
            <a:off x="8066068" y="2999749"/>
            <a:ext cx="517595" cy="768927"/>
          </a:xfrm>
          <a:prstGeom prst="rect">
            <a:avLst/>
          </a:prstGeom>
        </p:spPr>
      </p:pic>
      <p:pic>
        <p:nvPicPr>
          <p:cNvPr id="50" name="Gráfico 49" descr="Estadísticas">
            <a:extLst>
              <a:ext uri="{FF2B5EF4-FFF2-40B4-BE49-F238E27FC236}">
                <a16:creationId xmlns:a16="http://schemas.microsoft.com/office/drawing/2014/main" xmlns="" id="{FC0FE310-DC9E-4DE4-92F0-63E60EC50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81143" y="1742740"/>
            <a:ext cx="589104" cy="589104"/>
          </a:xfrm>
          <a:prstGeom prst="rect">
            <a:avLst/>
          </a:prstGeom>
        </p:spPr>
      </p:pic>
      <p:pic>
        <p:nvPicPr>
          <p:cNvPr id="52" name="Gráfico 51" descr="Plano">
            <a:extLst>
              <a:ext uri="{FF2B5EF4-FFF2-40B4-BE49-F238E27FC236}">
                <a16:creationId xmlns:a16="http://schemas.microsoft.com/office/drawing/2014/main" xmlns="" id="{07F4F930-4253-4354-B800-5D89B7C59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44066" y="3135933"/>
            <a:ext cx="671020" cy="671020"/>
          </a:xfrm>
          <a:prstGeom prst="rect">
            <a:avLst/>
          </a:prstGeom>
        </p:spPr>
      </p:pic>
      <p:pic>
        <p:nvPicPr>
          <p:cNvPr id="54" name="Gráfico 53" descr="Portapapeles">
            <a:extLst>
              <a:ext uri="{FF2B5EF4-FFF2-40B4-BE49-F238E27FC236}">
                <a16:creationId xmlns:a16="http://schemas.microsoft.com/office/drawing/2014/main" xmlns="" id="{9A0CC13F-7A52-4A4F-825F-64377B67DD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45589" y="4674525"/>
            <a:ext cx="547873" cy="5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4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279041" y="15056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E172F3E-DC3D-4B9A-9C92-41EDA9369F26}"/>
              </a:ext>
            </a:extLst>
          </p:cNvPr>
          <p:cNvSpPr txBox="1"/>
          <p:nvPr/>
        </p:nvSpPr>
        <p:spPr>
          <a:xfrm>
            <a:off x="1395091" y="1713391"/>
            <a:ext cx="10441577" cy="78319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la deficiencia de capacidad de Gestión Logística del Ejército, en ambientes de convulsión social.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4F4DF4-F62D-476E-9790-6972BB0E1182}"/>
              </a:ext>
            </a:extLst>
          </p:cNvPr>
          <p:cNvSpPr txBox="1"/>
          <p:nvPr/>
        </p:nvSpPr>
        <p:spPr>
          <a:xfrm>
            <a:off x="5283300" y="991077"/>
            <a:ext cx="2043599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</a:t>
            </a: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xmlns="" id="{C526284C-FFCE-46AB-B91A-B95DF940E347}"/>
              </a:ext>
            </a:extLst>
          </p:cNvPr>
          <p:cNvSpPr txBox="1"/>
          <p:nvPr/>
        </p:nvSpPr>
        <p:spPr>
          <a:xfrm>
            <a:off x="5441071" y="3812658"/>
            <a:ext cx="455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Falta de amparo legal durante la ejecución de operaciones militares de ámbito interno.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xmlns="" id="{BAF9E700-7262-4ED0-9785-81239DB7356E}"/>
              </a:ext>
            </a:extLst>
          </p:cNvPr>
          <p:cNvSpPr txBox="1"/>
          <p:nvPr/>
        </p:nvSpPr>
        <p:spPr>
          <a:xfrm>
            <a:off x="2031713" y="5624529"/>
            <a:ext cx="511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isponibilidad de abastecimientos-seguridad interna al 31%.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B86E7C-4788-493A-9C69-1B515F2924AA}"/>
              </a:ext>
            </a:extLst>
          </p:cNvPr>
          <p:cNvSpPr txBox="1"/>
          <p:nvPr/>
        </p:nvSpPr>
        <p:spPr>
          <a:xfrm>
            <a:off x="5695518" y="2937975"/>
            <a:ext cx="592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hechos violentos de octubre del 2019 generaron una grave convulsión social en varias ciudades del país.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A94EF5-3F13-4F5F-9C43-1C4171625211}"/>
              </a:ext>
            </a:extLst>
          </p:cNvPr>
          <p:cNvSpPr txBox="1"/>
          <p:nvPr/>
        </p:nvSpPr>
        <p:spPr>
          <a:xfrm>
            <a:off x="2086981" y="4588810"/>
            <a:ext cx="7022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Falta de recursos, limitaciones presupuestarias,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limitadas actualizaciones tecnológicas y renovación de material.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E7943B14-97E9-4C1B-9C94-742BC1D7B213}"/>
              </a:ext>
            </a:extLst>
          </p:cNvPr>
          <p:cNvSpPr/>
          <p:nvPr/>
        </p:nvSpPr>
        <p:spPr>
          <a:xfrm>
            <a:off x="4973295" y="6344744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xmlns="" id="{9D87B7E8-5C12-4F65-9558-977D9AA264A8}"/>
              </a:ext>
            </a:extLst>
          </p:cNvPr>
          <p:cNvSpPr/>
          <p:nvPr/>
        </p:nvSpPr>
        <p:spPr>
          <a:xfrm>
            <a:off x="3979650" y="6344744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xmlns="" id="{047B15FF-882C-4452-BD59-FF815EBE55B8}"/>
              </a:ext>
            </a:extLst>
          </p:cNvPr>
          <p:cNvSpPr/>
          <p:nvPr/>
        </p:nvSpPr>
        <p:spPr>
          <a:xfrm>
            <a:off x="2986005" y="6344744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xmlns="" id="{5B8D764B-18A8-429A-870D-ACE234177C92}"/>
              </a:ext>
            </a:extLst>
          </p:cNvPr>
          <p:cNvSpPr/>
          <p:nvPr/>
        </p:nvSpPr>
        <p:spPr>
          <a:xfrm>
            <a:off x="957791" y="6344744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133F7FBC-8D05-4454-9789-C44FC3FC8F75}"/>
              </a:ext>
            </a:extLst>
          </p:cNvPr>
          <p:cNvSpPr/>
          <p:nvPr/>
        </p:nvSpPr>
        <p:spPr>
          <a:xfrm>
            <a:off x="11617993" y="3284744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xmlns="" id="{AC98DAF4-930A-4D82-8035-54402008C0C9}"/>
              </a:ext>
            </a:extLst>
          </p:cNvPr>
          <p:cNvSpPr txBox="1"/>
          <p:nvPr/>
        </p:nvSpPr>
        <p:spPr>
          <a:xfrm>
            <a:off x="11584399" y="32922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xmlns="" id="{2B8CD1FC-91B8-4CF1-A9D8-D7E9E4E171B6}"/>
              </a:ext>
            </a:extLst>
          </p:cNvPr>
          <p:cNvSpPr/>
          <p:nvPr/>
        </p:nvSpPr>
        <p:spPr>
          <a:xfrm rot="5400000">
            <a:off x="6999966" y="5890933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xmlns="" id="{B7B68734-8471-4AAB-84D5-DAB4C24C654C}"/>
              </a:ext>
            </a:extLst>
          </p:cNvPr>
          <p:cNvSpPr txBox="1"/>
          <p:nvPr/>
        </p:nvSpPr>
        <p:spPr>
          <a:xfrm>
            <a:off x="7416918" y="5444460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xmlns="" id="{07C7DA48-46C4-42C4-AD84-B64A3104BB46}"/>
              </a:ext>
            </a:extLst>
          </p:cNvPr>
          <p:cNvSpPr/>
          <p:nvPr/>
        </p:nvSpPr>
        <p:spPr>
          <a:xfrm rot="5400000">
            <a:off x="8029308" y="5534744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xmlns="" id="{1FD0DF5C-BE83-4F16-99A4-ADC9A6C52FAE}"/>
              </a:ext>
            </a:extLst>
          </p:cNvPr>
          <p:cNvSpPr txBox="1"/>
          <p:nvPr/>
        </p:nvSpPr>
        <p:spPr>
          <a:xfrm>
            <a:off x="8806078" y="4727057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xmlns="" id="{8367339F-4A19-4ABF-99F3-19C1292747B7}"/>
              </a:ext>
            </a:extLst>
          </p:cNvPr>
          <p:cNvSpPr/>
          <p:nvPr/>
        </p:nvSpPr>
        <p:spPr>
          <a:xfrm rot="5400000">
            <a:off x="9058650" y="5170933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xmlns="" id="{AC5FA73E-A7E3-430A-BE2B-6BB5E99E0520}"/>
              </a:ext>
            </a:extLst>
          </p:cNvPr>
          <p:cNvSpPr txBox="1"/>
          <p:nvPr/>
        </p:nvSpPr>
        <p:spPr>
          <a:xfrm>
            <a:off x="10195238" y="4009653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6895E348-A86A-4B1B-8538-B14DCBE55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05" y="150561"/>
            <a:ext cx="12192000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642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9F4DDE5-F959-452F-9FA8-7DE2A10BC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0" y="175083"/>
            <a:ext cx="11912959" cy="84379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2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E172F3E-DC3D-4B9A-9C92-41EDA9369F26}"/>
              </a:ext>
            </a:extLst>
          </p:cNvPr>
          <p:cNvSpPr txBox="1"/>
          <p:nvPr/>
        </p:nvSpPr>
        <p:spPr>
          <a:xfrm>
            <a:off x="1297409" y="1181917"/>
            <a:ext cx="10119694" cy="78319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la disminución de capacidades operativas de las unidades del Ejército en ambientes de convulsión social.  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B86E7C-4788-493A-9C69-1B515F2924AA}"/>
              </a:ext>
            </a:extLst>
          </p:cNvPr>
          <p:cNvSpPr txBox="1"/>
          <p:nvPr/>
        </p:nvSpPr>
        <p:spPr>
          <a:xfrm>
            <a:off x="7195804" y="2674665"/>
            <a:ext cx="422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convulsión social se define como una “agitación violenta de grupos sociales o políticos que buscan o pretenden algo.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A94EF5-3F13-4F5F-9C43-1C4171625211}"/>
              </a:ext>
            </a:extLst>
          </p:cNvPr>
          <p:cNvSpPr txBox="1"/>
          <p:nvPr/>
        </p:nvSpPr>
        <p:spPr>
          <a:xfrm>
            <a:off x="7211437" y="5448557"/>
            <a:ext cx="4234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Libro Blanco define  amenaza para la seguridad interna por tener características similares a la delincuencia.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DCBD12B-8E6F-4E02-B240-04510DAE0095}"/>
              </a:ext>
            </a:extLst>
          </p:cNvPr>
          <p:cNvSpPr txBox="1"/>
          <p:nvPr/>
        </p:nvSpPr>
        <p:spPr>
          <a:xfrm>
            <a:off x="1373030" y="3366816"/>
            <a:ext cx="4232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  <a:tab pos="449580" algn="l"/>
              </a:tabLst>
            </a:pP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caso de los acontecimientos de octubre de 2019, la convulsión social desatada transgredió todo el orden establecido, sobrepasó a delincuencia y tuvo características de terrorismo.</a:t>
            </a: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xmlns="" id="{C3A44194-4DFF-4399-9407-1EB49034FC4B}"/>
              </a:ext>
            </a:extLst>
          </p:cNvPr>
          <p:cNvGrpSpPr/>
          <p:nvPr/>
        </p:nvGrpSpPr>
        <p:grpSpPr>
          <a:xfrm>
            <a:off x="5518365" y="2422087"/>
            <a:ext cx="1677782" cy="4205121"/>
            <a:chOff x="3253815" y="1635647"/>
            <a:chExt cx="1224140" cy="2808311"/>
          </a:xfrm>
        </p:grpSpPr>
        <p:sp>
          <p:nvSpPr>
            <p:cNvPr id="15" name="Parallelogram 33">
              <a:extLst>
                <a:ext uri="{FF2B5EF4-FFF2-40B4-BE49-F238E27FC236}">
                  <a16:creationId xmlns:a16="http://schemas.microsoft.com/office/drawing/2014/main" xmlns="" id="{E68D8FB8-24E5-4253-B631-278C58F3274B}"/>
                </a:ext>
              </a:extLst>
            </p:cNvPr>
            <p:cNvSpPr/>
            <p:nvPr/>
          </p:nvSpPr>
          <p:spPr>
            <a:xfrm>
              <a:off x="3253815" y="350785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xmlns="" id="{54B094B3-FBF8-41FD-8DE8-1F52F49C40AC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13" name="Parallelogram 31">
                <a:extLst>
                  <a:ext uri="{FF2B5EF4-FFF2-40B4-BE49-F238E27FC236}">
                    <a16:creationId xmlns:a16="http://schemas.microsoft.com/office/drawing/2014/main" xmlns="" id="{9B2B7DD9-9447-4A2B-B74D-B6450482D4E3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Parallelogram 32">
                <a:extLst>
                  <a:ext uri="{FF2B5EF4-FFF2-40B4-BE49-F238E27FC236}">
                    <a16:creationId xmlns:a16="http://schemas.microsoft.com/office/drawing/2014/main" xmlns="" id="{264E1A83-C59A-4787-A714-30820DABAD92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3023FEA-F89C-4A35-9947-39181D0DA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125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Marcador de posición de imagen 3" descr="Imagen que contiene agua, hombre, grupo, gente&#10;&#10;Descripción generada automáticamente">
            <a:extLst>
              <a:ext uri="{FF2B5EF4-FFF2-40B4-BE49-F238E27FC236}">
                <a16:creationId xmlns:a16="http://schemas.microsoft.com/office/drawing/2014/main" xmlns="" id="{78CB5092-81B4-4AAB-8629-E1E8624BEDC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13799"/>
          <a:stretch>
            <a:fillRect/>
          </a:stretch>
        </p:blipFill>
        <p:spPr>
          <a:xfrm>
            <a:off x="4870400" y="-286719"/>
            <a:ext cx="7391359" cy="7144719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7208499-5C79-4DCB-9F56-AEF60E3B6AD4}"/>
              </a:ext>
            </a:extLst>
          </p:cNvPr>
          <p:cNvSpPr txBox="1"/>
          <p:nvPr/>
        </p:nvSpPr>
        <p:spPr>
          <a:xfrm>
            <a:off x="1811230" y="1288759"/>
            <a:ext cx="9414118" cy="78319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las estrategias que fortalezcan la logística del Ejército, en ambientes de convulsión social.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658FAE5-7713-42FC-9278-F13908DC11B2}"/>
              </a:ext>
            </a:extLst>
          </p:cNvPr>
          <p:cNvSpPr txBox="1"/>
          <p:nvPr/>
        </p:nvSpPr>
        <p:spPr>
          <a:xfrm>
            <a:off x="1811230" y="2710184"/>
            <a:ext cx="5317445" cy="3456458"/>
          </a:xfrm>
          <a:prstGeom prst="roundRect">
            <a:avLst>
              <a:gd name="adj" fmla="val 334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para implementar nuevas estrategias se inició con 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</a:t>
            </a:r>
            <a:r>
              <a:rPr lang="es-EC" sz="2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FODA </a:t>
            </a:r>
            <a:r>
              <a:rPr lang="es-EC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enfoque prospectivo de las capacidades que tiene la gestión logística del Ejército para determinar sus falencias.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5CEE160B-7F33-4CA1-90B3-A4DD68F6B544}"/>
              </a:ext>
            </a:extLst>
          </p:cNvPr>
          <p:cNvSpPr/>
          <p:nvPr/>
        </p:nvSpPr>
        <p:spPr>
          <a:xfrm>
            <a:off x="139519" y="157037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endParaRPr kumimoji="0" lang="es-EC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BCAF59C1-C2F0-4F8E-994B-0512D341C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125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19" y="91677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AC3BF4C-5984-4DA6-8EED-638DEE24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13" y="955237"/>
            <a:ext cx="6338365" cy="265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7832D9D-EFF0-4125-97BE-7C555F26C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13" y="3765041"/>
            <a:ext cx="6338365" cy="301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97C9CEC6-10F5-4C68-8181-9943B6815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85" y="1391139"/>
            <a:ext cx="4419983" cy="444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50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5673B1F1-C8EA-4853-9C71-E10F369F1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0" y="85702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</p:txBody>
      </p:sp>
      <p:pic>
        <p:nvPicPr>
          <p:cNvPr id="28" name="Imagen 27" descr="Gráfico, Gráfico de barras&#10;&#10;Descripción generada automáticamente">
            <a:extLst>
              <a:ext uri="{FF2B5EF4-FFF2-40B4-BE49-F238E27FC236}">
                <a16:creationId xmlns:a16="http://schemas.microsoft.com/office/drawing/2014/main" xmlns="" id="{C3B83C50-3371-400F-87B5-911F479266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39" y="3129268"/>
            <a:ext cx="4175760" cy="306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716CAF-0F4D-489F-8D05-F22F390D6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22" y="1198525"/>
            <a:ext cx="9644708" cy="159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19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3" descr="Un grupo de personas en uniforme de militar&#10;&#10;Descripción generada automáticamente">
            <a:extLst>
              <a:ext uri="{FF2B5EF4-FFF2-40B4-BE49-F238E27FC236}">
                <a16:creationId xmlns:a16="http://schemas.microsoft.com/office/drawing/2014/main" xmlns="" id="{5558770F-235F-43DA-ACF7-CFD495E8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r="17570"/>
          <a:stretch>
            <a:fillRect/>
          </a:stretch>
        </p:blipFill>
        <p:spPr>
          <a:xfrm flipH="1">
            <a:off x="7288211" y="1392383"/>
            <a:ext cx="4764268" cy="5424787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9DB9E9-ABC0-4513-8C0A-4081BC44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3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pic>
        <p:nvPicPr>
          <p:cNvPr id="10" name="Marcador de posición de imagen 3">
            <a:extLst>
              <a:ext uri="{FF2B5EF4-FFF2-40B4-BE49-F238E27FC236}">
                <a16:creationId xmlns:a16="http://schemas.microsoft.com/office/drawing/2014/main" xmlns="" id="{90A4BA32-9698-442B-B6DB-C4E388C0B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r="21773"/>
          <a:stretch/>
        </p:blipFill>
        <p:spPr>
          <a:xfrm flipH="1">
            <a:off x="7427732" y="633026"/>
            <a:ext cx="4764268" cy="5638799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C222EB-CE0E-1D4E-BA24-831B2CB3AD74}"/>
              </a:ext>
            </a:extLst>
          </p:cNvPr>
          <p:cNvSpPr txBox="1"/>
          <p:nvPr/>
        </p:nvSpPr>
        <p:spPr>
          <a:xfrm>
            <a:off x="1524923" y="1138112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 Y VALIDACIÓN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59FF2C6-42A6-4341-80D1-4AE46DA728E2}"/>
              </a:ext>
            </a:extLst>
          </p:cNvPr>
          <p:cNvSpPr/>
          <p:nvPr/>
        </p:nvSpPr>
        <p:spPr>
          <a:xfrm>
            <a:off x="1875692" y="1969478"/>
            <a:ext cx="9313140" cy="4888522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5673B1F1-C8EA-4853-9C71-E10F369F1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279041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VALIDACIÓN DE LA PROPUESTA</a:t>
            </a:r>
          </a:p>
        </p:txBody>
      </p:sp>
      <p:sp>
        <p:nvSpPr>
          <p:cNvPr id="2" name="Rectángulo: esquinas redondeadas 1"/>
          <p:cNvSpPr/>
          <p:nvPr/>
        </p:nvSpPr>
        <p:spPr>
          <a:xfrm>
            <a:off x="1003482" y="915871"/>
            <a:ext cx="10885715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1: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Modernizar y equipar la infraestructura de talleres logísticos del Ejército.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70611" y="2317193"/>
            <a:ext cx="85224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 talleres que permitan mejorar el mantenimiento preventivo, correctivo y restaurativo de la Logística del Ejército.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 planes de recuperación y construcción de infraestructuras de abastecimiento de combustible, almacenamientos.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Modernización de laboratorios de acuerdo con la tecnología actual.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Ejecución de un plan de mantenimiento y recuperación de la infraestructura de las unidades logísticas.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 equipos tecnológicos militares tanto para comunicación como para defensa.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Disposición de prioridades para la adquisición de equipos tecnológicos.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Estandarización y renovación de los medios de transporte.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 laboratorios balísticos para pruebas y mantenimiento de municiones.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B99BF26-6EFE-4A12-A254-60EB400FA62B}"/>
              </a:ext>
            </a:extLst>
          </p:cNvPr>
          <p:cNvSpPr txBox="1"/>
          <p:nvPr/>
        </p:nvSpPr>
        <p:spPr>
          <a:xfrm>
            <a:off x="2370611" y="1648083"/>
            <a:ext cx="8151455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154844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9686E933-CA1D-4B94-92BB-2EDBEE605A06}"/>
              </a:ext>
            </a:extLst>
          </p:cNvPr>
          <p:cNvSpPr/>
          <p:nvPr/>
        </p:nvSpPr>
        <p:spPr>
          <a:xfrm>
            <a:off x="1547445" y="2364789"/>
            <a:ext cx="9155149" cy="4219619"/>
          </a:xfrm>
          <a:prstGeom prst="round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279041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VALIDACIÓN DE LA PROPUESTA</a:t>
            </a:r>
          </a:p>
        </p:txBody>
      </p:sp>
      <p:sp>
        <p:nvSpPr>
          <p:cNvPr id="2" name="Rectángulo: esquinas redondeadas 1"/>
          <p:cNvSpPr/>
          <p:nvPr/>
        </p:nvSpPr>
        <p:spPr>
          <a:xfrm>
            <a:off x="1305186" y="800084"/>
            <a:ext cx="9397409" cy="90886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es-EC" b="1" cap="all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Garantizar la ejecución del presupuesto establecido en proyectos de mejora a la logística del Ejército.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F1A403A-FA94-420C-B56B-F5D1507D441D}"/>
              </a:ext>
            </a:extLst>
          </p:cNvPr>
          <p:cNvSpPr txBox="1"/>
          <p:nvPr/>
        </p:nvSpPr>
        <p:spPr>
          <a:xfrm>
            <a:off x="2024633" y="2659418"/>
            <a:ext cx="7457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Ejecución de estudios que priorice los requerimientos necesarios dentro de un presupuesto la adquisición de vehículos tácticos.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C78F69C-AD23-4C95-BDF3-71D25093290A}"/>
              </a:ext>
            </a:extLst>
          </p:cNvPr>
          <p:cNvSpPr txBox="1"/>
          <p:nvPr/>
        </p:nvSpPr>
        <p:spPr>
          <a:xfrm>
            <a:off x="1841916" y="1802159"/>
            <a:ext cx="8151455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D49E14-FF9C-48BA-B64C-EC0044B1A957}"/>
              </a:ext>
            </a:extLst>
          </p:cNvPr>
          <p:cNvSpPr txBox="1"/>
          <p:nvPr/>
        </p:nvSpPr>
        <p:spPr>
          <a:xfrm>
            <a:off x="2024633" y="3440749"/>
            <a:ext cx="770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Elaboración de proyectos plurianuales para la ejecución presupuestaria.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97091FE-A6B4-45B2-A0A5-406E57C149E3}"/>
              </a:ext>
            </a:extLst>
          </p:cNvPr>
          <p:cNvSpPr txBox="1"/>
          <p:nvPr/>
        </p:nvSpPr>
        <p:spPr>
          <a:xfrm>
            <a:off x="2086726" y="4098046"/>
            <a:ext cx="739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en las nuevas partidas presupuestarias.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7CAA5714-B069-4D49-93F2-53BC3AC68918}"/>
              </a:ext>
            </a:extLst>
          </p:cNvPr>
          <p:cNvSpPr/>
          <p:nvPr/>
        </p:nvSpPr>
        <p:spPr>
          <a:xfrm>
            <a:off x="2086726" y="4661554"/>
            <a:ext cx="739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Gestión financiera para la asignación presupuestaria para el mantenimiento y planificación.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5673B1F1-C8EA-4853-9C71-E10F369F1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1" y="7500740"/>
            <a:ext cx="12192000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510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110163D7-D31F-4A7F-8784-BC76D1922E80}"/>
              </a:ext>
            </a:extLst>
          </p:cNvPr>
          <p:cNvSpPr/>
          <p:nvPr/>
        </p:nvSpPr>
        <p:spPr>
          <a:xfrm>
            <a:off x="1123966" y="2183432"/>
            <a:ext cx="10671573" cy="4322212"/>
          </a:xfrm>
          <a:prstGeom prst="round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5673B1F1-C8EA-4853-9C71-E10F369F1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22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ángulo: esquinas redondeadas 1"/>
          <p:cNvSpPr/>
          <p:nvPr/>
        </p:nvSpPr>
        <p:spPr>
          <a:xfrm>
            <a:off x="899733" y="853524"/>
            <a:ext cx="10671573" cy="51935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Capacitar al personal en áreas específicas y técnicas.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81446" y="2187573"/>
            <a:ext cx="99566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de políticas de rotación del personal técnico especialista de servicios por áreas técnicas específicas, sin que afecte su línea de carrera.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Gestiones para que el personal de Servicios que se encuentra fuera del sistema se incorpore a las unidades Logísticas.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Capacitación al personal militar comprometido e idóneo aprovechando las alianzas estratégicas con Ejércitos similares para compartir conocimientos y destrezas aplicativas en el campo logístico.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Ejecución de planes de capacitación con períodos anuales para el personal técnico de servicios.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Ampliación del cupo para personal de Servicios que ingresen a la UFA-ESPE en áreas técnicas.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Capacitación al personal militar en el empleo de estrategias, así como en el manejo de equipos propios para enfrentar situaciones convulsión social.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E077DBFD-DF86-4323-8491-623B9F2A6508}"/>
              </a:ext>
            </a:extLst>
          </p:cNvPr>
          <p:cNvSpPr/>
          <p:nvPr/>
        </p:nvSpPr>
        <p:spPr>
          <a:xfrm>
            <a:off x="139519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VALIDACIÓN DE LA PROPUESTA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51F318C-CC15-427A-82ED-8D560096107C}"/>
              </a:ext>
            </a:extLst>
          </p:cNvPr>
          <p:cNvSpPr txBox="1"/>
          <p:nvPr/>
        </p:nvSpPr>
        <p:spPr>
          <a:xfrm>
            <a:off x="2020272" y="1583355"/>
            <a:ext cx="8151455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415778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16F667F6-B848-4E66-8998-433595A5C5E2}"/>
              </a:ext>
            </a:extLst>
          </p:cNvPr>
          <p:cNvSpPr/>
          <p:nvPr/>
        </p:nvSpPr>
        <p:spPr>
          <a:xfrm>
            <a:off x="1463040" y="2709838"/>
            <a:ext cx="10369195" cy="3416320"/>
          </a:xfrm>
          <a:prstGeom prst="roundRect">
            <a:avLst>
              <a:gd name="adj" fmla="val 24216"/>
            </a:avLst>
          </a:prstGeom>
          <a:solidFill>
            <a:schemeClr val="bg2">
              <a:lumMod val="75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5673B1F1-C8EA-4853-9C71-E10F369F1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ángulo: esquinas redondeadas 1"/>
          <p:cNvSpPr/>
          <p:nvPr/>
        </p:nvSpPr>
        <p:spPr>
          <a:xfrm>
            <a:off x="1463040" y="965053"/>
            <a:ext cx="10580912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OBJETIVO 4: 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Implementar sistemas de calidad para planear, ejecutar y controlar actividades</a:t>
            </a:r>
          </a:p>
          <a:p>
            <a:pPr indent="45720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para alcanzar altos estándares de calidad en el servicio logístico.</a:t>
            </a:r>
          </a:p>
        </p:txBody>
      </p:sp>
      <p:sp>
        <p:nvSpPr>
          <p:cNvPr id="4" name="Rectángulo: esquinas redondeadas 3"/>
          <p:cNvSpPr/>
          <p:nvPr/>
        </p:nvSpPr>
        <p:spPr>
          <a:xfrm>
            <a:off x="1752849" y="2491817"/>
            <a:ext cx="10079386" cy="3779758"/>
          </a:xfrm>
          <a:prstGeom prst="roundRect">
            <a:avLst>
              <a:gd name="adj" fmla="val 25351"/>
            </a:avLst>
          </a:prstGeom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de un sistema de control de inventarios moderno con diferentes bondades que permitan llevar el control de existencias, ingresos y egresos.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Mejoramiento de los procesos de abastecimiento de acuerdo con las tablas de dotación para el apoyo logístico integral a las unidades operativas.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de un sistema eficiente de control de inventario que permita su registro contable de entrada y salida.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Implementación de un sistema de control y monitoreo para flota terrestre.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Realización de un plan estratégico actualizado para implementar asignaciones de responsabilidad, procesos de emergencia debidamente temporizados, manejo en la entrega y recepción de material y otros procesos afines al sistema logístico.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8C2208B3-0494-4218-95C8-D8EE0641D7F6}"/>
              </a:ext>
            </a:extLst>
          </p:cNvPr>
          <p:cNvSpPr/>
          <p:nvPr/>
        </p:nvSpPr>
        <p:spPr>
          <a:xfrm>
            <a:off x="279041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VALIDACIÓN DE LA PROPUESTA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868207F-C32B-4F34-A938-FE0966584A23}"/>
              </a:ext>
            </a:extLst>
          </p:cNvPr>
          <p:cNvSpPr txBox="1"/>
          <p:nvPr/>
        </p:nvSpPr>
        <p:spPr>
          <a:xfrm>
            <a:off x="2634224" y="1913675"/>
            <a:ext cx="8151455" cy="562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182610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C2D86F26-143F-4B32-93AC-250C7FD43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15768" y="195244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xmlns="" id="{B8950978-57F9-4B35-A246-5B52F3F76D66}"/>
              </a:ext>
            </a:extLst>
          </p:cNvPr>
          <p:cNvSpPr/>
          <p:nvPr/>
        </p:nvSpPr>
        <p:spPr>
          <a:xfrm rot="5400000" flipH="1">
            <a:off x="3995663" y="-1665400"/>
            <a:ext cx="1248849" cy="6703208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E6B900A-BDAE-4358-892D-919087E4E43E}"/>
              </a:ext>
            </a:extLst>
          </p:cNvPr>
          <p:cNvSpPr txBox="1"/>
          <p:nvPr/>
        </p:nvSpPr>
        <p:spPr>
          <a:xfrm>
            <a:off x="1567626" y="1061532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ambiente de convulsión social vivido en octubre de 2019, provocó enfrentamientos con el Ejército que permitió visualizar la realidad de la Gestión Logística. </a:t>
            </a:r>
          </a:p>
        </p:txBody>
      </p:sp>
      <p:sp>
        <p:nvSpPr>
          <p:cNvPr id="13" name="Rectangle: Top Corners Rounded 73">
            <a:extLst>
              <a:ext uri="{FF2B5EF4-FFF2-40B4-BE49-F238E27FC236}">
                <a16:creationId xmlns:a16="http://schemas.microsoft.com/office/drawing/2014/main" xmlns="" id="{847CB262-44EA-4F87-B38E-B6CA283F3912}"/>
              </a:ext>
            </a:extLst>
          </p:cNvPr>
          <p:cNvSpPr/>
          <p:nvPr/>
        </p:nvSpPr>
        <p:spPr>
          <a:xfrm rot="5400000" flipH="1">
            <a:off x="5063972" y="-1111335"/>
            <a:ext cx="1202073" cy="8016544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A061AA5-2E07-44B2-B191-AC941A1CE688}"/>
              </a:ext>
            </a:extLst>
          </p:cNvPr>
          <p:cNvSpPr txBox="1"/>
          <p:nvPr/>
        </p:nvSpPr>
        <p:spPr>
          <a:xfrm>
            <a:off x="1805308" y="2407545"/>
            <a:ext cx="7719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análisis cuantitativo demostró que la gestión Logística del Ejército no se encuentra en condiciones de ejecutar los procesos de abastecimiento, mantenimiento y transporte en ambientes de convulsión social. </a:t>
            </a:r>
          </a:p>
        </p:txBody>
      </p:sp>
      <p:sp>
        <p:nvSpPr>
          <p:cNvPr id="14" name="Rectangle: Top Corners Rounded 73">
            <a:extLst>
              <a:ext uri="{FF2B5EF4-FFF2-40B4-BE49-F238E27FC236}">
                <a16:creationId xmlns:a16="http://schemas.microsoft.com/office/drawing/2014/main" xmlns="" id="{30E1B704-D692-4E61-B36E-9FC8D58B4D10}"/>
              </a:ext>
            </a:extLst>
          </p:cNvPr>
          <p:cNvSpPr/>
          <p:nvPr/>
        </p:nvSpPr>
        <p:spPr>
          <a:xfrm rot="5400000" flipH="1">
            <a:off x="4946565" y="633562"/>
            <a:ext cx="1202073" cy="7005225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FD3B466-6B8B-42FE-9860-DE1BEABC8F7C}"/>
              </a:ext>
            </a:extLst>
          </p:cNvPr>
          <p:cNvSpPr txBox="1"/>
          <p:nvPr/>
        </p:nvSpPr>
        <p:spPr>
          <a:xfrm>
            <a:off x="2044989" y="3793577"/>
            <a:ext cx="6505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marco legal es un factor limitante para el accionar del Ejército, en eventos de convulsión social. </a:t>
            </a:r>
          </a:p>
        </p:txBody>
      </p:sp>
      <p:sp>
        <p:nvSpPr>
          <p:cNvPr id="17" name="Rectangle: Top Corners Rounded 73">
            <a:extLst>
              <a:ext uri="{FF2B5EF4-FFF2-40B4-BE49-F238E27FC236}">
                <a16:creationId xmlns:a16="http://schemas.microsoft.com/office/drawing/2014/main" xmlns="" id="{2BA9BF13-6734-4DE0-B6FE-90822AAC4D05}"/>
              </a:ext>
            </a:extLst>
          </p:cNvPr>
          <p:cNvSpPr/>
          <p:nvPr/>
        </p:nvSpPr>
        <p:spPr>
          <a:xfrm rot="5400000" flipH="1">
            <a:off x="6704379" y="571081"/>
            <a:ext cx="1075601" cy="9397628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61DD4F5-C6D7-4DE3-9FE2-3D15135122C3}"/>
              </a:ext>
            </a:extLst>
          </p:cNvPr>
          <p:cNvSpPr txBox="1"/>
          <p:nvPr/>
        </p:nvSpPr>
        <p:spPr>
          <a:xfrm>
            <a:off x="2543365" y="4862197"/>
            <a:ext cx="8461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encuesta realizada a 56 señores Oficiales y Voluntarios determinó que la falta de equipamiento, la mala ejecución de procesos logísticos fueron las razones principales para el deficiente apoyo brindado a las unidades operativas.</a:t>
            </a:r>
          </a:p>
        </p:txBody>
      </p:sp>
      <p:sp>
        <p:nvSpPr>
          <p:cNvPr id="18" name="Rectangle: Top Corners Rounded 73">
            <a:extLst>
              <a:ext uri="{FF2B5EF4-FFF2-40B4-BE49-F238E27FC236}">
                <a16:creationId xmlns:a16="http://schemas.microsoft.com/office/drawing/2014/main" xmlns="" id="{67206BD0-213E-4A2F-ABCC-7D1D9FA24380}"/>
              </a:ext>
            </a:extLst>
          </p:cNvPr>
          <p:cNvSpPr/>
          <p:nvPr/>
        </p:nvSpPr>
        <p:spPr>
          <a:xfrm rot="5400000" flipH="1">
            <a:off x="6838020" y="2258254"/>
            <a:ext cx="1072472" cy="8286184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34B4EC-A62F-4566-9DCF-6B6142BF77BB}"/>
              </a:ext>
            </a:extLst>
          </p:cNvPr>
          <p:cNvSpPr txBox="1"/>
          <p:nvPr/>
        </p:nvSpPr>
        <p:spPr>
          <a:xfrm>
            <a:off x="3253335" y="5882876"/>
            <a:ext cx="8241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recolección de información para establecer las amenazas, debilidades, fortalezas y oportunidades, determinaron que estrategias son necesarias para desarrollo de los objetivos estratégicos. </a:t>
            </a:r>
          </a:p>
        </p:txBody>
      </p:sp>
    </p:spTree>
    <p:extLst>
      <p:ext uri="{BB962C8B-B14F-4D97-AF65-F5344CB8AC3E}">
        <p14:creationId xmlns:p14="http://schemas.microsoft.com/office/powerpoint/2010/main" val="40728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279041" y="0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" name="Rectangle: Top Corners Rounded 58">
            <a:extLst>
              <a:ext uri="{FF2B5EF4-FFF2-40B4-BE49-F238E27FC236}">
                <a16:creationId xmlns:a16="http://schemas.microsoft.com/office/drawing/2014/main" xmlns="" id="{675C3D2F-A9D4-48CB-8F78-27F92E080587}"/>
              </a:ext>
            </a:extLst>
          </p:cNvPr>
          <p:cNvSpPr/>
          <p:nvPr/>
        </p:nvSpPr>
        <p:spPr>
          <a:xfrm rot="16200000">
            <a:off x="7310198" y="-2615404"/>
            <a:ext cx="1463667" cy="8299939"/>
          </a:xfrm>
          <a:prstGeom prst="round2SameRect">
            <a:avLst>
              <a:gd name="adj1" fmla="val 50000"/>
              <a:gd name="adj2" fmla="val 0"/>
            </a:avLst>
          </a:prstGeom>
          <a:ln w="57150">
            <a:solidFill>
              <a:srgbClr val="FFF0D7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812A5C-9639-4A03-B6F4-08E293819D69}"/>
              </a:ext>
            </a:extLst>
          </p:cNvPr>
          <p:cNvSpPr txBox="1"/>
          <p:nvPr/>
        </p:nvSpPr>
        <p:spPr>
          <a:xfrm>
            <a:off x="4431323" y="1008410"/>
            <a:ext cx="75262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finalizar la presente investigación puedo manifestar como principal recomendación que la gestión logística del Ejército tiene que actualizar todos sus procesos y renovar equipo e infraestructuras. </a:t>
            </a:r>
          </a:p>
        </p:txBody>
      </p:sp>
      <p:sp>
        <p:nvSpPr>
          <p:cNvPr id="9" name="Rectangle: Top Corners Rounded 58">
            <a:extLst>
              <a:ext uri="{FF2B5EF4-FFF2-40B4-BE49-F238E27FC236}">
                <a16:creationId xmlns:a16="http://schemas.microsoft.com/office/drawing/2014/main" xmlns="" id="{A2045D7B-23D3-4FA6-8DD6-B32E6B975044}"/>
              </a:ext>
            </a:extLst>
          </p:cNvPr>
          <p:cNvSpPr/>
          <p:nvPr/>
        </p:nvSpPr>
        <p:spPr>
          <a:xfrm rot="16200000">
            <a:off x="6325304" y="-2335668"/>
            <a:ext cx="1370196" cy="10363201"/>
          </a:xfrm>
          <a:prstGeom prst="round2SameRect">
            <a:avLst>
              <a:gd name="adj1" fmla="val 50000"/>
              <a:gd name="adj2" fmla="val 0"/>
            </a:avLst>
          </a:prstGeom>
          <a:ln w="57150">
            <a:solidFill>
              <a:srgbClr val="FFF0D7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Top Corners Rounded 58">
            <a:extLst>
              <a:ext uri="{FF2B5EF4-FFF2-40B4-BE49-F238E27FC236}">
                <a16:creationId xmlns:a16="http://schemas.microsoft.com/office/drawing/2014/main" xmlns="" id="{84FA14D5-F023-474C-9144-54CBD9E6DEE6}"/>
              </a:ext>
            </a:extLst>
          </p:cNvPr>
          <p:cNvSpPr/>
          <p:nvPr/>
        </p:nvSpPr>
        <p:spPr>
          <a:xfrm rot="16200000">
            <a:off x="7244238" y="-20438"/>
            <a:ext cx="1396292" cy="8499231"/>
          </a:xfrm>
          <a:prstGeom prst="round2SameRect">
            <a:avLst>
              <a:gd name="adj1" fmla="val 50000"/>
              <a:gd name="adj2" fmla="val 0"/>
            </a:avLst>
          </a:prstGeom>
          <a:ln w="57150">
            <a:solidFill>
              <a:srgbClr val="FFF0D7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Top Corners Rounded 58">
            <a:extLst>
              <a:ext uri="{FF2B5EF4-FFF2-40B4-BE49-F238E27FC236}">
                <a16:creationId xmlns:a16="http://schemas.microsoft.com/office/drawing/2014/main" xmlns="" id="{EA90D36E-08F2-400D-9C8D-D55F44F9F05A}"/>
              </a:ext>
            </a:extLst>
          </p:cNvPr>
          <p:cNvSpPr/>
          <p:nvPr/>
        </p:nvSpPr>
        <p:spPr>
          <a:xfrm rot="16200000">
            <a:off x="5890038" y="256486"/>
            <a:ext cx="1631124" cy="10972802"/>
          </a:xfrm>
          <a:prstGeom prst="round2SameRect">
            <a:avLst>
              <a:gd name="adj1" fmla="val 50000"/>
              <a:gd name="adj2" fmla="val 0"/>
            </a:avLst>
          </a:prstGeom>
          <a:ln w="57150">
            <a:solidFill>
              <a:srgbClr val="FFF0D7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AEE5E7D-35DE-4FDD-8A34-1FEFE5E454C8}"/>
              </a:ext>
            </a:extLst>
          </p:cNvPr>
          <p:cNvSpPr txBox="1"/>
          <p:nvPr/>
        </p:nvSpPr>
        <p:spPr>
          <a:xfrm>
            <a:off x="2237718" y="2382514"/>
            <a:ext cx="9545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aprovechas las oportunidades citadas en el FODA en lo relacionado a capacitación, debido a que el personal militar tiene la opción de ingresar a la Universidad de las Fuerzas Armadas - ESPE y ampliar sus conocimientos en áreas técnicas.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424B92D-6A95-4F98-8B6F-1B4B40DFCC48}"/>
              </a:ext>
            </a:extLst>
          </p:cNvPr>
          <p:cNvSpPr txBox="1"/>
          <p:nvPr/>
        </p:nvSpPr>
        <p:spPr>
          <a:xfrm>
            <a:off x="4076700" y="3799597"/>
            <a:ext cx="7880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de trascendental importancia mantener actualizados los componentes que rodean a la logística, para </a:t>
            </a: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mejorar </a:t>
            </a:r>
            <a: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capacidades de las unidades operativas del Ejército.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E40F076-88D6-46BE-BA34-31769DAFFA1E}"/>
              </a:ext>
            </a:extLst>
          </p:cNvPr>
          <p:cNvSpPr txBox="1"/>
          <p:nvPr/>
        </p:nvSpPr>
        <p:spPr>
          <a:xfrm>
            <a:off x="1594924" y="5110926"/>
            <a:ext cx="10362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Realizado el </a:t>
            </a:r>
            <a:r>
              <a:rPr lang="es-E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y considerando los recursos logísticos que tiene el Ejército, se hace necesaria la elaboración, aprobación y ejecución de proyectos de inversión a corto, mediano y largo plazo, así como la implementación de las estrategias propuestas para recuperar la capacidad logística del Ejército. </a:t>
            </a:r>
            <a:endParaRPr lang="es-EC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es-E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C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899D4BB-91E0-425B-B4AE-E403E5DA9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99"/>
            <a:ext cx="12192000" cy="69500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438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camioneta, camino, exterior, transporte&#10;&#10;Descripción generada automáticamente">
            <a:extLst>
              <a:ext uri="{FF2B5EF4-FFF2-40B4-BE49-F238E27FC236}">
                <a16:creationId xmlns:a16="http://schemas.microsoft.com/office/drawing/2014/main" xmlns="" id="{4861B0C5-1FE9-419E-A0E1-CB9F8D50D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/>
          <a:stretch/>
        </p:blipFill>
        <p:spPr>
          <a:xfrm>
            <a:off x="-6" y="-4"/>
            <a:ext cx="12192000" cy="68559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55EE0A4-A301-4A0D-A695-BF144ABB2718}"/>
              </a:ext>
            </a:extLst>
          </p:cNvPr>
          <p:cNvSpPr txBox="1"/>
          <p:nvPr/>
        </p:nvSpPr>
        <p:spPr>
          <a:xfrm>
            <a:off x="2786728" y="4421169"/>
            <a:ext cx="7577574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GRACIAS POR SU ATENCIÓN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C498D70-E3F3-491D-AD66-F47DEC818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Un grupo de personas en uniforme de militar&#10;&#10;Descripción generada automáticamente">
            <a:extLst>
              <a:ext uri="{FF2B5EF4-FFF2-40B4-BE49-F238E27FC236}">
                <a16:creationId xmlns:a16="http://schemas.microsoft.com/office/drawing/2014/main" xmlns="" id="{46A03829-7302-4BF9-918D-0F7713310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r="32025"/>
          <a:stretch/>
        </p:blipFill>
        <p:spPr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93AFE2C-42B2-4C01-B3C4-EFFC4FA67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Imagen que contiene camioneta, exterior, vehículo militar, camino&#10;&#10;Descripción generada automáticamente">
            <a:extLst>
              <a:ext uri="{FF2B5EF4-FFF2-40B4-BE49-F238E27FC236}">
                <a16:creationId xmlns:a16="http://schemas.microsoft.com/office/drawing/2014/main" xmlns="" id="{017CD550-E4C8-4955-A0B8-1C75613D6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r="24390" b="-1"/>
          <a:stretch/>
        </p:blipFill>
        <p:spPr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9C1EA7D-CC54-4A0A-B26F-2D24CAF2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 descr="Imagen que contiene exterior, camino, camioneta, calle&#10;&#10;Descripción generada automáticamente">
            <a:extLst>
              <a:ext uri="{FF2B5EF4-FFF2-40B4-BE49-F238E27FC236}">
                <a16:creationId xmlns:a16="http://schemas.microsoft.com/office/drawing/2014/main" xmlns="" id="{981B8E2D-BE4A-4499-8379-77452D7325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r="14135" b="2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791BC3C-724D-4C71-96CA-E85CE9C86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 descr="Imagen que contiene camino, exterior, avión, edificio&#10;&#10;Descripción generada automáticamente">
            <a:extLst>
              <a:ext uri="{FF2B5EF4-FFF2-40B4-BE49-F238E27FC236}">
                <a16:creationId xmlns:a16="http://schemas.microsoft.com/office/drawing/2014/main" xmlns="" id="{7ACC5175-1F71-468F-B44A-47800F9BA7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7011"/>
          <a:stretch/>
        </p:blipFill>
        <p:spPr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265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 descr="Mancha de pincelada">
            <a:extLst>
              <a:ext uri="{FF2B5EF4-FFF2-40B4-BE49-F238E27FC236}">
                <a16:creationId xmlns:a16="http://schemas.microsoft.com/office/drawing/2014/main" xmlns="" id="{8635E0C3-0573-4264-8D84-D9BB04597DCE}"/>
              </a:ext>
            </a:extLst>
          </p:cNvPr>
          <p:cNvSpPr/>
          <p:nvPr/>
        </p:nvSpPr>
        <p:spPr>
          <a:xfrm>
            <a:off x="6060087" y="0"/>
            <a:ext cx="661111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Rectángulo 23" descr="Máscara de pincelada">
            <a:extLst>
              <a:ext uri="{FF2B5EF4-FFF2-40B4-BE49-F238E27FC236}">
                <a16:creationId xmlns:a16="http://schemas.microsoft.com/office/drawing/2014/main" xmlns="" id="{2F6F953E-7A10-489A-B976-2B973F72F775}"/>
              </a:ext>
            </a:extLst>
          </p:cNvPr>
          <p:cNvSpPr/>
          <p:nvPr/>
        </p:nvSpPr>
        <p:spPr>
          <a:xfrm flipH="1">
            <a:off x="0" y="-35396"/>
            <a:ext cx="13746202" cy="6928792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01A2D03A-104E-4B11-9181-B59FDD572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9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B5EABB3-31D9-458A-B3E3-E68D93426A84}"/>
              </a:ext>
            </a:extLst>
          </p:cNvPr>
          <p:cNvSpPr txBox="1"/>
          <p:nvPr/>
        </p:nvSpPr>
        <p:spPr>
          <a:xfrm>
            <a:off x="2795951" y="2968787"/>
            <a:ext cx="6098344" cy="23844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incidencia de la logística en el campo operacional es fundamental para concebir la concreción del desarrollo por capacidades en escenarios actuales y futuros.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E8765E2-B7C2-407F-A918-106B8C3E63D9}"/>
              </a:ext>
            </a:extLst>
          </p:cNvPr>
          <p:cNvSpPr txBox="1"/>
          <p:nvPr/>
        </p:nvSpPr>
        <p:spPr>
          <a:xfrm>
            <a:off x="3612461" y="5076531"/>
            <a:ext cx="6098344" cy="183415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importancia de la logística en el campo operacional es innegable.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1E13D6-E204-4709-ADDE-B2DFD8AD0C53}"/>
              </a:ext>
            </a:extLst>
          </p:cNvPr>
          <p:cNvSpPr txBox="1"/>
          <p:nvPr/>
        </p:nvSpPr>
        <p:spPr>
          <a:xfrm>
            <a:off x="1979441" y="1097284"/>
            <a:ext cx="6098344" cy="238440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evolución de las amenazas a la seguridad del Estado cambia en función de múltiples factores relacionados al contexto social, político y económico de las naciones.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7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21A8E9-59C7-4D05-B7D0-C380B793A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63" y="914401"/>
            <a:ext cx="7882811" cy="591972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B87C0D80-6539-45B3-A1F9-981CC8CC70CA}"/>
              </a:ext>
            </a:extLst>
          </p:cNvPr>
          <p:cNvSpPr/>
          <p:nvPr/>
        </p:nvSpPr>
        <p:spPr>
          <a:xfrm>
            <a:off x="1927445" y="2728551"/>
            <a:ext cx="5461837" cy="1825285"/>
          </a:xfrm>
          <a:prstGeom prst="roundRect">
            <a:avLst>
              <a:gd name="adj" fmla="val 50000"/>
            </a:avLst>
          </a:prstGeom>
          <a:solidFill>
            <a:srgbClr val="40B786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49709AD-F594-4D91-9C27-515A2DB4BFE8}"/>
              </a:ext>
            </a:extLst>
          </p:cNvPr>
          <p:cNvSpPr txBox="1"/>
          <p:nvPr/>
        </p:nvSpPr>
        <p:spPr>
          <a:xfrm>
            <a:off x="2177372" y="2861463"/>
            <a:ext cx="460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incide la deficiente Gestión Logística en la disminución de las capacidades operativas del Ejército en ambientes de convulsión social?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3C85C6E-F110-41CF-AB4A-292EC83E2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1" y="-23870"/>
            <a:ext cx="12192000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386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71AEAE-8726-4923-956C-FFEBA626278E}"/>
              </a:ext>
            </a:extLst>
          </p:cNvPr>
          <p:cNvSpPr txBox="1"/>
          <p:nvPr/>
        </p:nvSpPr>
        <p:spPr>
          <a:xfrm>
            <a:off x="6113417" y="1596654"/>
            <a:ext cx="5214793" cy="70788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 algn="just"/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deficiencias de la Gestión logística del Ejército?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posición de imagen 5" descr="Imagen que contiene persona, uniforme militar, militar, edificio&#10;&#10;Descripción generada automáticamente">
            <a:extLst>
              <a:ext uri="{FF2B5EF4-FFF2-40B4-BE49-F238E27FC236}">
                <a16:creationId xmlns:a16="http://schemas.microsoft.com/office/drawing/2014/main" xmlns="" id="{A7BDA7E5-E1D3-4075-80C8-00630AA6C58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1811383" y="1167923"/>
            <a:ext cx="4132808" cy="1591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Marcador de posición de imagen 7" descr="Un grupo de personas en medio de una ciudad&#10;&#10;Descripción generada automáticamente">
            <a:extLst>
              <a:ext uri="{FF2B5EF4-FFF2-40B4-BE49-F238E27FC236}">
                <a16:creationId xmlns:a16="http://schemas.microsoft.com/office/drawing/2014/main" xmlns="" id="{65E98340-C309-4836-9D1B-294DABAC65A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 b="23005"/>
          <a:stretch>
            <a:fillRect/>
          </a:stretch>
        </p:blipFill>
        <p:spPr>
          <a:xfrm>
            <a:off x="2396376" y="3233122"/>
            <a:ext cx="4640149" cy="1591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28A16DFB-B912-41BB-B308-2710A26E83A5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xmlns="" id="{38C2A511-0EB8-4778-B1CB-06A4E3064147}"/>
              </a:ext>
            </a:extLst>
          </p:cNvPr>
          <p:cNvSpPr txBox="1"/>
          <p:nvPr/>
        </p:nvSpPr>
        <p:spPr>
          <a:xfrm>
            <a:off x="6554635" y="5400349"/>
            <a:ext cx="5001639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 algn="just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estrategias mejorarían la efectividad de la Gestión Logística del Ejército en ambientes de convulsión social?</a:t>
            </a:r>
          </a:p>
        </p:txBody>
      </p:sp>
      <p:pic>
        <p:nvPicPr>
          <p:cNvPr id="31" name="Marcador de posición de imagen 7">
            <a:extLst>
              <a:ext uri="{FF2B5EF4-FFF2-40B4-BE49-F238E27FC236}">
                <a16:creationId xmlns:a16="http://schemas.microsoft.com/office/drawing/2014/main" xmlns="" id="{495FCFAD-1452-40E6-B7E1-525F2243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6" b="28286"/>
          <a:stretch/>
        </p:blipFill>
        <p:spPr>
          <a:xfrm>
            <a:off x="2124892" y="5176504"/>
            <a:ext cx="4293326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22">
            <a:extLst>
              <a:ext uri="{FF2B5EF4-FFF2-40B4-BE49-F238E27FC236}">
                <a16:creationId xmlns:a16="http://schemas.microsoft.com/office/drawing/2014/main" xmlns="" id="{5F3962D9-D141-42E3-9AFC-F3658151D690}"/>
              </a:ext>
            </a:extLst>
          </p:cNvPr>
          <p:cNvSpPr txBox="1"/>
          <p:nvPr/>
        </p:nvSpPr>
        <p:spPr>
          <a:xfrm>
            <a:off x="7096519" y="3613495"/>
            <a:ext cx="4720046" cy="70788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pPr lvl="0" algn="just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disminuyeron</a:t>
            </a: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 capacidades operativas de las unidades del Ejército?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410D407-1059-41D7-8A38-AE60BCA25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729" y="2261077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F40392F-B924-4BD4-BCD3-26B4AED1E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1" y="-23870"/>
            <a:ext cx="12192000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xmlns="" id="{BC1A30E2-18BB-4651-BECE-FF0DC5338569}"/>
              </a:ext>
            </a:extLst>
          </p:cNvPr>
          <p:cNvSpPr/>
          <p:nvPr/>
        </p:nvSpPr>
        <p:spPr>
          <a:xfrm rot="16200000">
            <a:off x="7690222" y="2772246"/>
            <a:ext cx="5964704" cy="2780712"/>
          </a:xfrm>
          <a:prstGeom prst="triangle">
            <a:avLst>
              <a:gd name="adj" fmla="val 44438"/>
            </a:avLst>
          </a:prstGeom>
          <a:blipFill dpi="0" rotWithShape="0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0" t="8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F8C0DEE4-82D0-467F-A94C-3E83DB6F3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xmlns="" id="{3E423F07-C749-49DA-BB85-B97EA79D90D3}"/>
              </a:ext>
            </a:extLst>
          </p:cNvPr>
          <p:cNvSpPr/>
          <p:nvPr/>
        </p:nvSpPr>
        <p:spPr>
          <a:xfrm rot="16200000">
            <a:off x="7718186" y="2302411"/>
            <a:ext cx="5964704" cy="2780712"/>
          </a:xfrm>
          <a:prstGeom prst="triangle">
            <a:avLst>
              <a:gd name="adj" fmla="val 44438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0" t="8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762FBF84-8BEA-45E3-ACD6-3ED20A59D8AB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C31C77E1-F402-4CAE-B017-BF8B20FDBB1D}"/>
              </a:ext>
            </a:extLst>
          </p:cNvPr>
          <p:cNvSpPr/>
          <p:nvPr/>
        </p:nvSpPr>
        <p:spPr>
          <a:xfrm>
            <a:off x="1761642" y="1191556"/>
            <a:ext cx="1893333" cy="92372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Originalidad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B1394FC5-4A39-433E-95F1-093A685CCB86}"/>
              </a:ext>
            </a:extLst>
          </p:cNvPr>
          <p:cNvSpPr/>
          <p:nvPr/>
        </p:nvSpPr>
        <p:spPr>
          <a:xfrm>
            <a:off x="1761640" y="2392432"/>
            <a:ext cx="1893333" cy="92372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Relevancia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C5F66183-9B72-416D-9A56-501C9AAD9AD7}"/>
              </a:ext>
            </a:extLst>
          </p:cNvPr>
          <p:cNvSpPr/>
          <p:nvPr/>
        </p:nvSpPr>
        <p:spPr>
          <a:xfrm>
            <a:off x="1787127" y="3657594"/>
            <a:ext cx="1893333" cy="92372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1B243962-DCF8-4BF4-A05A-5A6838236007}"/>
              </a:ext>
            </a:extLst>
          </p:cNvPr>
          <p:cNvSpPr/>
          <p:nvPr/>
        </p:nvSpPr>
        <p:spPr>
          <a:xfrm>
            <a:off x="1801110" y="5135625"/>
            <a:ext cx="1893333" cy="92372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Factibilidad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71677B3-12E8-4B9E-885C-9F439E65FD27}"/>
              </a:ext>
            </a:extLst>
          </p:cNvPr>
          <p:cNvSpPr txBox="1"/>
          <p:nvPr/>
        </p:nvSpPr>
        <p:spPr>
          <a:xfrm>
            <a:off x="3696769" y="1055024"/>
            <a:ext cx="7308935" cy="129837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un análisis prospectivo de la Gestión Logística, implica revisar las oportunidades, amenazas, fortalezas y debilidades, para enfrentar nuevos escenarios como la convulsión social.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11DB2D5-742E-4F35-BE6A-C6075F832234}"/>
              </a:ext>
            </a:extLst>
          </p:cNvPr>
          <p:cNvSpPr txBox="1"/>
          <p:nvPr/>
        </p:nvSpPr>
        <p:spPr>
          <a:xfrm>
            <a:off x="3874477" y="2613205"/>
            <a:ext cx="622746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investigación es relevante en función de la importancia para el sector Defensa y desarrollo del país.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CE8ABAE-3B1A-4EDD-952D-A7A950C16E74}"/>
              </a:ext>
            </a:extLst>
          </p:cNvPr>
          <p:cNvSpPr txBox="1"/>
          <p:nvPr/>
        </p:nvSpPr>
        <p:spPr>
          <a:xfrm>
            <a:off x="3874477" y="3562438"/>
            <a:ext cx="622746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análisis de estrategias basadas en un estudio prospectivo de la Gestión Logística de ambientes de convulsión social, es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aspecto inédito en el ámbito militar.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B31B469-FFDE-4425-BD6C-11F74B252370}"/>
              </a:ext>
            </a:extLst>
          </p:cNvPr>
          <p:cNvSpPr txBox="1"/>
          <p:nvPr/>
        </p:nvSpPr>
        <p:spPr>
          <a:xfrm>
            <a:off x="3874477" y="5003349"/>
            <a:ext cx="622746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 integrador de distintas áreas de conocimiento dentro de la Academia de Guerra del Ejército, lo que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facilita la recopilación de información, datos y experiencias relacionadas a las variables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422801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E4969DC9-6348-4B49-BB6F-1E2A203A8A91}"/>
              </a:ext>
            </a:extLst>
          </p:cNvPr>
          <p:cNvSpPr/>
          <p:nvPr/>
        </p:nvSpPr>
        <p:spPr>
          <a:xfrm>
            <a:off x="1349829" y="1908261"/>
            <a:ext cx="10470047" cy="4391428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0011AAE-8D03-4B9B-BD8C-2F48BD2AC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64770F3-BF50-4F7E-9AE2-F884D36EC84B}"/>
              </a:ext>
            </a:extLst>
          </p:cNvPr>
          <p:cNvSpPr txBox="1"/>
          <p:nvPr/>
        </p:nvSpPr>
        <p:spPr>
          <a:xfrm>
            <a:off x="1611587" y="1807586"/>
            <a:ext cx="3551255" cy="4439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deficiencia de la Gestión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ogística del Ejército y la disminución de las capacidades operativas de las unidades en ambientes de convulsión social, para el desarrollo de estrategias que fortalezcan su accionar.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EB08161-29DE-4847-9754-5BC4CBE0BF7C}"/>
              </a:ext>
            </a:extLst>
          </p:cNvPr>
          <p:cNvSpPr txBox="1"/>
          <p:nvPr/>
        </p:nvSpPr>
        <p:spPr>
          <a:xfrm>
            <a:off x="5721532" y="2042337"/>
            <a:ext cx="6098344" cy="4190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la deficiente capacidad de Gestión Logística del Ejército, en ambientes de convulsión social.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la disminución de las capacidades operativas de las unidades del Ejército, en ambientes de convulsión social.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las estrategias que fortalezcan la logística del Ejército, en ambientes de convulsión social.</a:t>
            </a:r>
            <a:endParaRPr lang="es-EC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1701B4A-84B9-4147-A991-EEB15F43AA9A}"/>
              </a:ext>
            </a:extLst>
          </p:cNvPr>
          <p:cNvSpPr txBox="1"/>
          <p:nvPr/>
        </p:nvSpPr>
        <p:spPr>
          <a:xfrm>
            <a:off x="1611588" y="1245482"/>
            <a:ext cx="3450102" cy="5107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AEDA1E8-3914-4514-A722-AF70D063171F}"/>
              </a:ext>
            </a:extLst>
          </p:cNvPr>
          <p:cNvSpPr txBox="1"/>
          <p:nvPr/>
        </p:nvSpPr>
        <p:spPr>
          <a:xfrm>
            <a:off x="5721532" y="1222980"/>
            <a:ext cx="6098344" cy="5107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423096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B43F06B-AF3B-409E-93EC-400D01CD5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9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CECDCB9-A562-42C6-ABA2-590F2664F1CF}"/>
              </a:ext>
            </a:extLst>
          </p:cNvPr>
          <p:cNvSpPr/>
          <p:nvPr/>
        </p:nvSpPr>
        <p:spPr>
          <a:xfrm>
            <a:off x="1045029" y="549251"/>
            <a:ext cx="10755085" cy="6091035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377515" y="36229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73E7D3B-96EE-40CB-B82C-C5E5761EF9D0}"/>
              </a:ext>
            </a:extLst>
          </p:cNvPr>
          <p:cNvSpPr txBox="1"/>
          <p:nvPr/>
        </p:nvSpPr>
        <p:spPr>
          <a:xfrm>
            <a:off x="1706927" y="1009305"/>
            <a:ext cx="960653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enfoque del estudio trata de analizar la modernización y actualización de los procesos, herramientas y planificación de la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ogística, con una característica casi común en la mayoría de ellos.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FE6FE6D-EC7C-4A28-9A72-DD6BE92737CA}"/>
              </a:ext>
            </a:extLst>
          </p:cNvPr>
          <p:cNvSpPr txBox="1"/>
          <p:nvPr/>
        </p:nvSpPr>
        <p:spPr>
          <a:xfrm>
            <a:off x="1706927" y="2299635"/>
            <a:ext cx="96065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apoyo Logístico a las unidades operativas se lo realiza a través de las Direcciones / Comandos Logísticos de cada Fuerza.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E9F969C-9FDA-4DA0-A0A9-1C33FC4950E2}"/>
              </a:ext>
            </a:extLst>
          </p:cNvPr>
          <p:cNvSpPr txBox="1"/>
          <p:nvPr/>
        </p:nvSpPr>
        <p:spPr>
          <a:xfrm>
            <a:off x="1859327" y="5600863"/>
            <a:ext cx="96065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operaciones logísticas se desarrollan mediante una sola operación </a:t>
            </a:r>
            <a:r>
              <a:rPr lang="es-EC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 integral</a:t>
            </a:r>
            <a:r>
              <a:rPr lang="es-EC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20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D643B2E-BDD1-4A67-B07E-D10B691E977C}"/>
              </a:ext>
            </a:extLst>
          </p:cNvPr>
          <p:cNvSpPr txBox="1"/>
          <p:nvPr/>
        </p:nvSpPr>
        <p:spPr>
          <a:xfrm>
            <a:off x="1706927" y="3361091"/>
            <a:ext cx="960653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Gestión 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ogística militar es el conjunto de procesos que garantizan el abastecimiento, mantenimiento y transporte, en beneficio del personal militar que se encuentra en operaciones.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B1C3669-6579-4BCD-9570-1AC742571359}"/>
              </a:ext>
            </a:extLst>
          </p:cNvPr>
          <p:cNvSpPr txBox="1"/>
          <p:nvPr/>
        </p:nvSpPr>
        <p:spPr>
          <a:xfrm>
            <a:off x="1706927" y="4093882"/>
            <a:ext cx="960653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 algn="just"/>
            <a:endParaRPr lang="es-EC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operaciones logísticas inician desde la obtención de los recursos, bienes- servicios y de manera integral. Todo esto es 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componente esencial para garantizar el éxito de las operaciones. </a:t>
            </a:r>
          </a:p>
        </p:txBody>
      </p:sp>
    </p:spTree>
    <p:extLst>
      <p:ext uri="{BB962C8B-B14F-4D97-AF65-F5344CB8AC3E}">
        <p14:creationId xmlns:p14="http://schemas.microsoft.com/office/powerpoint/2010/main" val="204521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58">
            <a:extLst>
              <a:ext uri="{FF2B5EF4-FFF2-40B4-BE49-F238E27FC236}">
                <a16:creationId xmlns:a16="http://schemas.microsoft.com/office/drawing/2014/main" xmlns="" id="{FDF05409-AC00-4EC9-BB92-C18BB52690BE}"/>
              </a:ext>
            </a:extLst>
          </p:cNvPr>
          <p:cNvSpPr/>
          <p:nvPr/>
        </p:nvSpPr>
        <p:spPr>
          <a:xfrm rot="16200000">
            <a:off x="9101757" y="1993092"/>
            <a:ext cx="907171" cy="4493903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: Top Corners Rounded 58">
            <a:extLst>
              <a:ext uri="{FF2B5EF4-FFF2-40B4-BE49-F238E27FC236}">
                <a16:creationId xmlns:a16="http://schemas.microsoft.com/office/drawing/2014/main" xmlns="" id="{A5A2372A-A21E-4D13-9A0F-A0FFC1E7A751}"/>
              </a:ext>
            </a:extLst>
          </p:cNvPr>
          <p:cNvSpPr/>
          <p:nvPr/>
        </p:nvSpPr>
        <p:spPr>
          <a:xfrm rot="16200000">
            <a:off x="9126015" y="897881"/>
            <a:ext cx="907171" cy="4493903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1">
            <a:extLst>
              <a:ext uri="{FF2B5EF4-FFF2-40B4-BE49-F238E27FC236}">
                <a16:creationId xmlns:a16="http://schemas.microsoft.com/office/drawing/2014/main" xmlns="" id="{0859432F-5EE7-4692-8510-DEF06D78DA5C}"/>
              </a:ext>
            </a:extLst>
          </p:cNvPr>
          <p:cNvSpPr/>
          <p:nvPr/>
        </p:nvSpPr>
        <p:spPr>
          <a:xfrm>
            <a:off x="1374858" y="1265986"/>
            <a:ext cx="10599405" cy="83358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73">
            <a:extLst>
              <a:ext uri="{FF2B5EF4-FFF2-40B4-BE49-F238E27FC236}">
                <a16:creationId xmlns:a16="http://schemas.microsoft.com/office/drawing/2014/main" xmlns="" id="{F6586305-05F6-4E26-8342-96D66EAB0B5E}"/>
              </a:ext>
            </a:extLst>
          </p:cNvPr>
          <p:cNvSpPr/>
          <p:nvPr/>
        </p:nvSpPr>
        <p:spPr>
          <a:xfrm rot="5400000" flipH="1">
            <a:off x="3474584" y="615096"/>
            <a:ext cx="907171" cy="5106621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EBE1CF52-E03E-4A98-B9F2-9256D93C9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1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A0675A0E-39B0-44BA-931E-2987B164F4D8}"/>
              </a:ext>
            </a:extLst>
          </p:cNvPr>
          <p:cNvSpPr/>
          <p:nvPr/>
        </p:nvSpPr>
        <p:spPr>
          <a:xfrm>
            <a:off x="206818" y="120933"/>
            <a:ext cx="11912959" cy="731520"/>
          </a:xfrm>
          <a:prstGeom prst="roundRect">
            <a:avLst>
              <a:gd name="adj" fmla="val 50000"/>
            </a:avLst>
          </a:prstGeom>
          <a:solidFill>
            <a:srgbClr val="C9ECB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10890D-6014-4C58-A076-6309A6DED94C}"/>
              </a:ext>
            </a:extLst>
          </p:cNvPr>
          <p:cNvSpPr txBox="1"/>
          <p:nvPr/>
        </p:nvSpPr>
        <p:spPr>
          <a:xfrm>
            <a:off x="1374859" y="2851250"/>
            <a:ext cx="4836067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Órdenes e Informes de operaciones militares de ámbito interno año 2019.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36535F8-C9AF-49DF-BDC2-5C43C926AB1B}"/>
              </a:ext>
            </a:extLst>
          </p:cNvPr>
          <p:cNvSpPr txBox="1"/>
          <p:nvPr/>
        </p:nvSpPr>
        <p:spPr>
          <a:xfrm>
            <a:off x="1422485" y="1443308"/>
            <a:ext cx="474081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Capacidades Operativas del Ejército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5DE6C65-F24C-4BA8-9AF9-4F86CF7DB4EC}"/>
              </a:ext>
            </a:extLst>
          </p:cNvPr>
          <p:cNvSpPr txBox="1"/>
          <p:nvPr/>
        </p:nvSpPr>
        <p:spPr>
          <a:xfrm>
            <a:off x="7085739" y="1382721"/>
            <a:ext cx="474081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Deficiencia en la Capacidades de Gestión Logística del Ejército.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CFEE00D-9E5A-4F81-AAF3-BE026AF9CBF1}"/>
              </a:ext>
            </a:extLst>
          </p:cNvPr>
          <p:cNvSpPr txBox="1"/>
          <p:nvPr/>
        </p:nvSpPr>
        <p:spPr>
          <a:xfrm>
            <a:off x="7528873" y="3006171"/>
            <a:ext cx="44453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Logística del Ejército.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9963557-4712-4736-B847-BE717C0F5427}"/>
              </a:ext>
            </a:extLst>
          </p:cNvPr>
          <p:cNvSpPr txBox="1"/>
          <p:nvPr/>
        </p:nvSpPr>
        <p:spPr>
          <a:xfrm>
            <a:off x="7381162" y="4067518"/>
            <a:ext cx="434836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Orgánica de la Defensa Nacional.</a:t>
            </a:r>
          </a:p>
        </p:txBody>
      </p:sp>
      <p:sp>
        <p:nvSpPr>
          <p:cNvPr id="26" name="Rectangle: Top Corners Rounded 73">
            <a:extLst>
              <a:ext uri="{FF2B5EF4-FFF2-40B4-BE49-F238E27FC236}">
                <a16:creationId xmlns:a16="http://schemas.microsoft.com/office/drawing/2014/main" xmlns="" id="{3D0F8356-723B-4ED4-B0DA-1D2DC83E8506}"/>
              </a:ext>
            </a:extLst>
          </p:cNvPr>
          <p:cNvSpPr/>
          <p:nvPr/>
        </p:nvSpPr>
        <p:spPr>
          <a:xfrm rot="5400000" flipH="1">
            <a:off x="3525684" y="1643106"/>
            <a:ext cx="907171" cy="5208821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8643602-ED0E-4120-A400-44F75986F16E}"/>
              </a:ext>
            </a:extLst>
          </p:cNvPr>
          <p:cNvSpPr txBox="1"/>
          <p:nvPr/>
        </p:nvSpPr>
        <p:spPr>
          <a:xfrm>
            <a:off x="1374858" y="4070621"/>
            <a:ext cx="51066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Estratégica Institucional.</a:t>
            </a:r>
          </a:p>
        </p:txBody>
      </p:sp>
      <p:sp>
        <p:nvSpPr>
          <p:cNvPr id="30" name="Rectangle: Top Corners Rounded 73">
            <a:extLst>
              <a:ext uri="{FF2B5EF4-FFF2-40B4-BE49-F238E27FC236}">
                <a16:creationId xmlns:a16="http://schemas.microsoft.com/office/drawing/2014/main" xmlns="" id="{20B514E2-C4AD-4E3A-B0FD-96DEA05B3F13}"/>
              </a:ext>
            </a:extLst>
          </p:cNvPr>
          <p:cNvSpPr/>
          <p:nvPr/>
        </p:nvSpPr>
        <p:spPr>
          <a:xfrm rot="5400000" flipH="1">
            <a:off x="3525684" y="2702661"/>
            <a:ext cx="907171" cy="5208821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6BD437B-32E7-4F0C-AB92-326D13C99D4E}"/>
              </a:ext>
            </a:extLst>
          </p:cNvPr>
          <p:cNvSpPr txBox="1"/>
          <p:nvPr/>
        </p:nvSpPr>
        <p:spPr>
          <a:xfrm>
            <a:off x="1374860" y="4871055"/>
            <a:ext cx="5139247" cy="87203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Capacidades Estratégicas del Ejército.</a:t>
            </a:r>
          </a:p>
        </p:txBody>
      </p:sp>
      <p:sp>
        <p:nvSpPr>
          <p:cNvPr id="44" name="Rectangle: Top Corners Rounded 58">
            <a:extLst>
              <a:ext uri="{FF2B5EF4-FFF2-40B4-BE49-F238E27FC236}">
                <a16:creationId xmlns:a16="http://schemas.microsoft.com/office/drawing/2014/main" xmlns="" id="{63A16151-F903-48D3-B2A2-0890A33784B2}"/>
              </a:ext>
            </a:extLst>
          </p:cNvPr>
          <p:cNvSpPr/>
          <p:nvPr/>
        </p:nvSpPr>
        <p:spPr>
          <a:xfrm rot="16200000">
            <a:off x="9126014" y="3088302"/>
            <a:ext cx="907171" cy="4493903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C1A9BD1-6E39-4431-8E65-F57C9B33C6F1}"/>
              </a:ext>
            </a:extLst>
          </p:cNvPr>
          <p:cNvSpPr txBox="1"/>
          <p:nvPr/>
        </p:nvSpPr>
        <p:spPr>
          <a:xfrm>
            <a:off x="7534283" y="5169872"/>
            <a:ext cx="40421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Tecnológica.</a:t>
            </a:r>
          </a:p>
        </p:txBody>
      </p:sp>
    </p:spTree>
    <p:extLst>
      <p:ext uri="{BB962C8B-B14F-4D97-AF65-F5344CB8AC3E}">
        <p14:creationId xmlns:p14="http://schemas.microsoft.com/office/powerpoint/2010/main" val="16924905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7044"/>
      </a:accent1>
      <a:accent2>
        <a:srgbClr val="532C3F"/>
      </a:accent2>
      <a:accent3>
        <a:srgbClr val="8496B0"/>
      </a:accent3>
      <a:accent4>
        <a:srgbClr val="6F3B55"/>
      </a:accent4>
      <a:accent5>
        <a:srgbClr val="515433"/>
      </a:accent5>
      <a:accent6>
        <a:srgbClr val="7F6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1915</Words>
  <Application>Microsoft Office PowerPoint</Application>
  <PresentationFormat>Panorámica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Arial Unicode MS</vt:lpstr>
      <vt:lpstr>맑은 고딕</vt:lpstr>
      <vt:lpstr>游ゴシック</vt:lpstr>
      <vt:lpstr>游ゴシック Light</vt:lpstr>
      <vt:lpstr>Arial</vt:lpstr>
      <vt:lpstr>Calibri</vt:lpstr>
      <vt:lpstr>Calibri Light</vt:lpstr>
      <vt:lpstr>Clear Sans Light</vt:lpstr>
      <vt:lpstr>GeosansLight</vt:lpstr>
      <vt:lpstr>Open Sans</vt:lpstr>
      <vt:lpstr>Times New Roman</vt:lpstr>
      <vt:lpstr>等线</vt:lpstr>
      <vt:lpstr>1_Tema de Office</vt:lpstr>
      <vt:lpstr>Contents Slide Master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Carmita Garcia</dc:creator>
  <cp:lastModifiedBy>David Calderón</cp:lastModifiedBy>
  <cp:revision>13</cp:revision>
  <dcterms:created xsi:type="dcterms:W3CDTF">2020-11-16T22:16:29Z</dcterms:created>
  <dcterms:modified xsi:type="dcterms:W3CDTF">2021-01-06T23:23:51Z</dcterms:modified>
</cp:coreProperties>
</file>