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4" r:id="rId7"/>
    <p:sldId id="265" r:id="rId8"/>
    <p:sldId id="262" r:id="rId9"/>
    <p:sldId id="263" r:id="rId10"/>
    <p:sldId id="266" r:id="rId11"/>
    <p:sldId id="268" r:id="rId12"/>
    <p:sldId id="267" r:id="rId13"/>
    <p:sldId id="270" r:id="rId14"/>
    <p:sldId id="269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39CF2-07CF-C944-B8B2-FDFA615EC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5B6215-8CFA-C14E-A274-62A60F4AF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D39560-E7E9-C64A-BC8D-A84DFC30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9E16C-FF33-C748-B920-040B6374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12FA0-F7EB-E447-90BA-F67ACFEA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05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CD155-7D56-234C-AAFF-16320F1B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A342E9-56C6-B04B-AE96-5F19625AE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B9D136-F28B-EB49-9304-3A0D85C8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0433CD-94F3-314D-9BCA-9A12B82A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2A2F02-9307-2846-8987-C06F814B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37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12CDF2-1852-8C4E-B50C-30A45BB13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0C232E-6C03-0C47-A2EE-04DB3FDB5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1BD305-C252-5E49-86EE-EE88D8B4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41ED35-5991-214E-9F04-D952D3F2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3F95CA-8A1B-9C44-9703-D64415A0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9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01326-6597-D94C-9CE2-5D3857565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68C83-F8CA-5048-A954-3437E0677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30857F-3CD0-1247-A95A-219C8BB3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1468C-4D70-2C47-9F53-33AD928B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AB3EA0-56C7-E544-A920-DE9C3C55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6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2451E-F6BA-964D-942E-3A26941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8B182-43AD-EB44-97B5-847C7867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4EF59-D283-AA4B-91EE-C1C780D6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4FF48-4252-684C-B6AA-8755BE58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53F34-A70F-C044-9ACE-E3B617E6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27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603C3-C482-2A4A-A0B4-1F0CDB6D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2438E8-96A0-854E-AA9E-79FF067F2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4C1BA2-C490-AE4E-AD81-4F70E875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6CCD44-7B3A-0C4E-903E-8A380E9E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89298D-0D0B-234C-AB52-E7DA5212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DC63B-26CF-A94E-A018-0000DE3D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1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AA371-FBB7-B441-97DB-D80F7CA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6AC16D-BF7C-4645-BB5A-4D3D8709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07B89A-6D01-1A49-9622-169182F47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BBB904-3002-CF4C-80E4-E500036D8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CD1188-D647-5A43-8041-F28703308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47BC2F-B3C1-DD47-BD12-A093E8F8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E770EB-1360-0642-A60E-51ACB7BF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B7D974-499F-7142-989B-7605603B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2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2F863-32B5-E043-8B29-B2B42B09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03C7F0-236D-1F41-A743-89B5BE35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8A0E5D-EDA8-E640-A4F0-7E558322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0AA488-FC1E-F649-9ADD-2417DE8A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19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18E160-FA5B-2244-8810-AD04240F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21AB13-2DEF-0344-B1D7-B1F4AB60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63795B-19D2-AD43-9863-9B05A8A1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95D86-35BD-8545-A3E0-41C64631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A1EC2-4C7C-9F48-830A-C3B6272AE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F7240-2900-D84E-BA26-4FC9FE1EC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6B5B85-161C-904E-9207-186EBB25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69783A-774F-9244-97A8-8183B2FC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BEA04C-078E-9748-B3E9-0DC63A14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37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830F-4AFE-D44A-87AB-12F61982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E74663-3C3B-9C46-B131-4E9190302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53015C-D6A5-4346-B392-3224F1038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08FAE1-2E88-494E-974B-BF126FE9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C9DE75-F967-4240-90C9-45FDD881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47412B-6343-E341-80F0-3B42EF51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01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341551-D91D-DD4C-9019-575BBC73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0A3BEC-0F0A-2945-922F-1288E89F0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204C7-0270-EA43-8408-ABA14311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DCAEE-8C7D-934C-9731-756F74428F35}" type="datetimeFigureOut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22/11/2020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078A95-3068-B648-A44E-9FF31274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4070A-9262-3E42-9371-AEF9FDA0F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73DA-7E5B-3245-A411-B52F02EF68FA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43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5C8CE6-F51C-0649-93D3-8129F63B15DD}"/>
              </a:ext>
            </a:extLst>
          </p:cNvPr>
          <p:cNvSpPr/>
          <p:nvPr/>
        </p:nvSpPr>
        <p:spPr>
          <a:xfrm>
            <a:off x="1755431" y="2255171"/>
            <a:ext cx="9655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s-EC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TEMA: </a:t>
            </a:r>
            <a:r>
              <a:rPr lang="es-ES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JURÍDICO DE LA EJECUCIÓN DE LAS OPERACIONES MILITARES EN LA ZONA DE SEGURIDAD DE FRONTERA</a:t>
            </a:r>
            <a:endParaRPr kumimoji="0" lang="es-EC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CE7088B-96EC-8841-A837-F44032347E3E}"/>
              </a:ext>
            </a:extLst>
          </p:cNvPr>
          <p:cNvCxnSpPr/>
          <p:nvPr/>
        </p:nvCxnSpPr>
        <p:spPr>
          <a:xfrm>
            <a:off x="1485900" y="1984669"/>
            <a:ext cx="10195023" cy="2021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24E8BE2-0783-824A-A337-74107E91AF45}"/>
              </a:ext>
            </a:extLst>
          </p:cNvPr>
          <p:cNvCxnSpPr/>
          <p:nvPr/>
        </p:nvCxnSpPr>
        <p:spPr>
          <a:xfrm>
            <a:off x="1485900" y="4059129"/>
            <a:ext cx="10195023" cy="2021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3818474D-A86F-C244-AA31-418253F2C546}"/>
              </a:ext>
            </a:extLst>
          </p:cNvPr>
          <p:cNvSpPr txBox="1"/>
          <p:nvPr/>
        </p:nvSpPr>
        <p:spPr>
          <a:xfrm>
            <a:off x="3228523" y="1245414"/>
            <a:ext cx="6928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MAESTRÍA EN </a:t>
            </a:r>
            <a:r>
              <a:rPr lang="es-EC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DEFENSA Y SEGURIDAD</a:t>
            </a:r>
            <a:endParaRPr kumimoji="0" lang="es-EC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D62C163-8FCA-404B-839C-BEA41DD0379B}"/>
              </a:ext>
            </a:extLst>
          </p:cNvPr>
          <p:cNvSpPr txBox="1"/>
          <p:nvPr/>
        </p:nvSpPr>
        <p:spPr>
          <a:xfrm>
            <a:off x="1422663" y="4117278"/>
            <a:ext cx="10568662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TCRN. DE E.M </a:t>
            </a:r>
            <a:r>
              <a:rPr lang="es-EC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MAURICIO ALMEIDA</a:t>
            </a:r>
            <a:r>
              <a:rPr kumimoji="0" lang="es-EC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TCRN DE E.M </a:t>
            </a:r>
            <a:r>
              <a:rPr lang="es-EC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HECTOR F. MEDINA C.</a:t>
            </a:r>
            <a:endParaRPr kumimoji="0" lang="es-EC" sz="2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DIRECTOR: </a:t>
            </a:r>
            <a:r>
              <a:rPr lang="es-EC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TCRN. DE E.M ANDRÉS RAMÍREZ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OPONENTE: TCRN. DE E.M DARWIN</a:t>
            </a:r>
            <a:r>
              <a:rPr kumimoji="0" lang="es-EC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MONTOYA</a:t>
            </a:r>
            <a:endParaRPr kumimoji="0" lang="es-EC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44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FUNDAMENTACIÓN TEÓRICA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68161" y="1519882"/>
            <a:ext cx="10161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/>
              <a:t>Conforme continúa creciendo el </a:t>
            </a:r>
            <a:r>
              <a:rPr lang="es-ES" sz="3600" b="1" dirty="0"/>
              <a:t>control político </a:t>
            </a:r>
            <a:r>
              <a:rPr lang="es-ES" sz="3600" dirty="0"/>
              <a:t>con respecto al </a:t>
            </a:r>
            <a:r>
              <a:rPr lang="es-ES" sz="3600" b="1" dirty="0"/>
              <a:t>uso de la fuerza </a:t>
            </a:r>
            <a:r>
              <a:rPr lang="es-ES" sz="3600" dirty="0"/>
              <a:t>y con ello la utilización de un </a:t>
            </a:r>
            <a:r>
              <a:rPr lang="es-ES" sz="3600" b="1" dirty="0"/>
              <a:t>marco jurídico adecuado </a:t>
            </a:r>
            <a:r>
              <a:rPr lang="es-ES" sz="3600" dirty="0"/>
              <a:t>para </a:t>
            </a:r>
            <a:r>
              <a:rPr lang="es-ES" sz="3600" b="1" dirty="0"/>
              <a:t>regular </a:t>
            </a:r>
            <a:r>
              <a:rPr lang="es-ES" sz="3600" dirty="0"/>
              <a:t>la conducta de las fuerzas armadas por parte de la </a:t>
            </a:r>
            <a:r>
              <a:rPr lang="es-ES" sz="3600" b="1" dirty="0"/>
              <a:t>actuación individual de países, o alianzas y coaliciones</a:t>
            </a:r>
            <a:r>
              <a:rPr lang="es-ES" sz="3600" dirty="0"/>
              <a:t> en todo el mundo, y la necesidad de ser capaces de entrenar y comprender </a:t>
            </a:r>
            <a:r>
              <a:rPr lang="es-ES" sz="3600" b="1" dirty="0"/>
              <a:t>esta normativa</a:t>
            </a:r>
            <a:r>
              <a:rPr lang="es-ES" sz="3600" dirty="0"/>
              <a:t>, también es cada vez </a:t>
            </a:r>
            <a:r>
              <a:rPr lang="es-ES" sz="3600" b="1" dirty="0"/>
              <a:t>más importante</a:t>
            </a:r>
            <a:r>
              <a:rPr lang="es-ES" sz="3600" dirty="0"/>
              <a:t>. 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43780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FUNDAMENTACIÓN TEÓRICA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70454" y="1050325"/>
            <a:ext cx="10161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Constitución de la República del Ecuador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Código Orgánico Integral Penal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Ley de Seguridad Pública del Estado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Política de la Defensa Nacional (Libro Blanco)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Manual de Derecho en las Operaciones Militares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Plan Estratégico Institucional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Elementos Orientadores y Objetivos Estratégicos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Gestión y alistamiento operacional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Planificación de operaciones terrestres en la zona de frontera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Organización militar para la gestión operacional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Normativa interna para la gestión de operaciones militares en la frontera</a:t>
            </a:r>
          </a:p>
        </p:txBody>
      </p:sp>
    </p:spTree>
    <p:extLst>
      <p:ext uri="{BB962C8B-B14F-4D97-AF65-F5344CB8AC3E}">
        <p14:creationId xmlns:p14="http://schemas.microsoft.com/office/powerpoint/2010/main" val="423284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HIPÓTESIS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81664" y="2063580"/>
            <a:ext cx="10161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/>
              <a:t>Las leyes y en general el </a:t>
            </a:r>
            <a:r>
              <a:rPr lang="es-ES" sz="3600" b="1" dirty="0"/>
              <a:t>marco jurídico </a:t>
            </a:r>
            <a:r>
              <a:rPr lang="es-ES" sz="3600" dirty="0"/>
              <a:t>establecido en los últimos años </a:t>
            </a:r>
            <a:r>
              <a:rPr lang="es-ES" sz="3600" b="1" dirty="0"/>
              <a:t>inciden negativamente </a:t>
            </a:r>
            <a:r>
              <a:rPr lang="es-ES" sz="3600" dirty="0"/>
              <a:t>de forma </a:t>
            </a:r>
            <a:r>
              <a:rPr lang="es-ES" sz="3600" b="1" dirty="0"/>
              <a:t>parcial</a:t>
            </a:r>
            <a:r>
              <a:rPr lang="es-ES" sz="3600" dirty="0"/>
              <a:t> y hasta </a:t>
            </a:r>
            <a:r>
              <a:rPr lang="es-ES" sz="3600" b="1" dirty="0"/>
              <a:t>total</a:t>
            </a:r>
            <a:r>
              <a:rPr lang="es-ES" sz="3600" dirty="0"/>
              <a:t>, en la </a:t>
            </a:r>
            <a:r>
              <a:rPr lang="es-ES" sz="3600" b="1" dirty="0"/>
              <a:t>ejecución</a:t>
            </a:r>
            <a:r>
              <a:rPr lang="es-ES" sz="3600" dirty="0"/>
              <a:t> de operaciones militares de la Fuerzas Terrestre, en la </a:t>
            </a:r>
            <a:r>
              <a:rPr lang="es-ES" sz="3600" b="1" dirty="0"/>
              <a:t>Zona de Seguridad de Frontera.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127259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VARIABLES INDEPENDIENTE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81664" y="2347786"/>
            <a:ext cx="1016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/>
              <a:t>Marco jurídico </a:t>
            </a:r>
            <a:r>
              <a:rPr lang="es-ES" sz="3600" dirty="0"/>
              <a:t>para la </a:t>
            </a:r>
            <a:r>
              <a:rPr lang="es-ES" sz="3600" b="1" dirty="0"/>
              <a:t>ejecución</a:t>
            </a:r>
            <a:r>
              <a:rPr lang="es-ES" sz="3600" dirty="0"/>
              <a:t> de </a:t>
            </a:r>
            <a:r>
              <a:rPr lang="es-ES" sz="3600" b="1" dirty="0"/>
              <a:t>operaciones militares</a:t>
            </a:r>
            <a:r>
              <a:rPr lang="es-ES" sz="3600" dirty="0"/>
              <a:t> terrestres en la </a:t>
            </a:r>
            <a:r>
              <a:rPr lang="es-ES" sz="3600" b="1" dirty="0"/>
              <a:t>Zona</a:t>
            </a:r>
            <a:r>
              <a:rPr lang="es-ES" sz="3600" dirty="0"/>
              <a:t> de Seguridad de Frontera.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157655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VARIABLES DEPENDIENTES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43447" y="1013256"/>
            <a:ext cx="10161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/>
              <a:t>•	</a:t>
            </a:r>
            <a:r>
              <a:rPr lang="es-ES" sz="3600" b="1" dirty="0"/>
              <a:t>Procedimientos o protocolos </a:t>
            </a:r>
            <a:r>
              <a:rPr lang="es-ES" sz="3600" dirty="0"/>
              <a:t>estipulados para la </a:t>
            </a:r>
            <a:r>
              <a:rPr lang="es-ES" sz="3600" b="1" dirty="0"/>
              <a:t>planificación y ejecución </a:t>
            </a:r>
            <a:r>
              <a:rPr lang="es-ES" sz="3600" dirty="0"/>
              <a:t>de las operaciones militares, </a:t>
            </a:r>
            <a:r>
              <a:rPr lang="es-ES" sz="3600" b="1" dirty="0"/>
              <a:t>enmarcadas</a:t>
            </a:r>
            <a:r>
              <a:rPr lang="es-ES" sz="3600" dirty="0"/>
              <a:t> en la norma legal, que posibilite la </a:t>
            </a:r>
            <a:r>
              <a:rPr lang="es-ES" sz="3600" b="1" dirty="0"/>
              <a:t>neutralización</a:t>
            </a:r>
            <a:r>
              <a:rPr lang="es-ES" sz="3600" dirty="0"/>
              <a:t> de las amenazas y riesgos en la </a:t>
            </a:r>
            <a:r>
              <a:rPr lang="es-ES" sz="3600" b="1" dirty="0"/>
              <a:t>Zona</a:t>
            </a:r>
            <a:r>
              <a:rPr lang="es-ES" sz="3600" dirty="0"/>
              <a:t> de Seguridad de Frontera.</a:t>
            </a:r>
          </a:p>
          <a:p>
            <a:pPr algn="just"/>
            <a:endParaRPr lang="es-ES" sz="3600" dirty="0"/>
          </a:p>
          <a:p>
            <a:pPr algn="just"/>
            <a:r>
              <a:rPr lang="es-ES" sz="3600" dirty="0"/>
              <a:t>•	Nivel de </a:t>
            </a:r>
            <a:r>
              <a:rPr lang="es-ES" sz="3600" b="1" dirty="0"/>
              <a:t>afectación legal </a:t>
            </a:r>
            <a:r>
              <a:rPr lang="es-ES" sz="3600" dirty="0"/>
              <a:t>en el </a:t>
            </a:r>
            <a:r>
              <a:rPr lang="es-ES" sz="3600" b="1" dirty="0"/>
              <a:t>personal</a:t>
            </a:r>
            <a:r>
              <a:rPr lang="es-ES" sz="3600" dirty="0"/>
              <a:t> militar que </a:t>
            </a:r>
            <a:r>
              <a:rPr lang="es-ES" sz="3600" b="1" dirty="0"/>
              <a:t>planifica y ejecuta </a:t>
            </a:r>
            <a:r>
              <a:rPr lang="es-ES" sz="3600" dirty="0"/>
              <a:t>las </a:t>
            </a:r>
            <a:r>
              <a:rPr lang="es-ES" sz="3600" b="1" dirty="0"/>
              <a:t>operaciones</a:t>
            </a:r>
            <a:r>
              <a:rPr lang="es-ES" sz="3600" dirty="0"/>
              <a:t> militares en la Zona de Seguridad de Frontera. </a:t>
            </a:r>
          </a:p>
        </p:txBody>
      </p:sp>
    </p:spTree>
    <p:extLst>
      <p:ext uri="{BB962C8B-B14F-4D97-AF65-F5344CB8AC3E}">
        <p14:creationId xmlns:p14="http://schemas.microsoft.com/office/powerpoint/2010/main" val="187422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OPERACIONALIZACIÓN DE LAS VARIABLES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69100"/>
              </p:ext>
            </p:extLst>
          </p:nvPr>
        </p:nvGraphicFramePr>
        <p:xfrm>
          <a:off x="1671758" y="1235677"/>
          <a:ext cx="10520242" cy="491798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899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063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VARIABLE INDEPENDIENTE</a:t>
                      </a:r>
                      <a:endParaRPr lang="es-EC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DIMENSIÓN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INDICADORES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481"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“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Marco jurídico para la ejecución de operaciones militares terrestres </a:t>
                      </a:r>
                      <a:r>
                        <a:rPr lang="es-ES" dirty="0"/>
                        <a:t>en la Zona de Seguridad de Frontera”</a:t>
                      </a:r>
                    </a:p>
                    <a:p>
                      <a:pPr algn="just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V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Política</a:t>
                      </a:r>
                    </a:p>
                    <a:p>
                      <a:pPr indent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-857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Constitución Política del Estado.</a:t>
                      </a:r>
                    </a:p>
                    <a:p>
                      <a:pPr marL="0" indent="-857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-Código Orgánico Integral Penal</a:t>
                      </a:r>
                    </a:p>
                    <a:p>
                      <a:pPr marL="0" indent="-857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-Ley de Seguridad del Estado</a:t>
                      </a:r>
                    </a:p>
                    <a:p>
                      <a:pPr marL="0" indent="-857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-Política de la Defensa 2018</a:t>
                      </a:r>
                    </a:p>
                    <a:p>
                      <a:pPr marL="0" indent="-857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-Manual de Derecho en las Operaciones Militares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43">
                <a:tc>
                  <a:txBody>
                    <a:bodyPr/>
                    <a:lstStyle/>
                    <a:p>
                      <a:pPr algn="just"/>
                      <a:r>
                        <a:rPr lang="es-ES" b="1" dirty="0"/>
                        <a:t>Conceptualización: </a:t>
                      </a:r>
                    </a:p>
                    <a:p>
                      <a:pPr algn="just"/>
                      <a:r>
                        <a:rPr lang="es-ES" dirty="0"/>
                        <a:t>El marco jurídico es el conjunto de disposiciones, leyes, reglamentos y acuerdos a los que debe apegarse una dependencia o entidad en el ejercicio de las funciones que tienen encomendadas.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Lineamientos</a:t>
                      </a: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estratégicos</a:t>
                      </a:r>
                      <a:endParaRPr lang="es-EC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-85725" algn="l" defTabSz="914400" rtl="0" eaLnBrk="1" latinLnBrk="0" hangingPunct="1">
                        <a:lnSpc>
                          <a:spcPct val="100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Estratégico Institucional</a:t>
                      </a:r>
                    </a:p>
                    <a:p>
                      <a:pPr marL="0" indent="-85725" algn="l" defTabSz="914400" rtl="0" eaLnBrk="1" latinLnBrk="0" hangingPunct="1">
                        <a:lnSpc>
                          <a:spcPct val="100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Elementos Orientadores y Objetivos Estratégicos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92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OPERACIONALIZACIÓN DE LAS VARIABLES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00190"/>
              </p:ext>
            </p:extLst>
          </p:nvPr>
        </p:nvGraphicFramePr>
        <p:xfrm>
          <a:off x="1445742" y="963829"/>
          <a:ext cx="10520242" cy="577187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899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1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063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VARIABLE DEPENDIENTE</a:t>
                      </a:r>
                      <a:endParaRPr lang="es-EC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DIMENSIÓN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INDICADORES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622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/>
                        <a:t>"Procedimientos o protocolos estipulados para la planificación y ejecución de las operaciones militares, enmarcadas en la norma legal, que posibilite la neutralización de las amenazas y riesgos en la Zona de Seguridad de Frontera.”.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V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Sistema de Gestión operacional</a:t>
                      </a:r>
                    </a:p>
                    <a:p>
                      <a:pPr marL="171450" indent="-17145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Información y difusión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 interna</a:t>
                      </a:r>
                      <a:endParaRPr lang="es-EC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Derecho Operacional</a:t>
                      </a:r>
                    </a:p>
                    <a:p>
                      <a:pPr marL="85725" indent="-85725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Organización del Sistema de gestión operacional.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053">
                <a:tc>
                  <a:txBody>
                    <a:bodyPr/>
                    <a:lstStyle/>
                    <a:p>
                      <a:pPr algn="just"/>
                      <a:r>
                        <a:rPr lang="es-ES" b="1" dirty="0"/>
                        <a:t>Conceptualización: </a:t>
                      </a:r>
                    </a:p>
                    <a:p>
                      <a:pPr algn="just"/>
                      <a:r>
                        <a:rPr lang="es-ES" dirty="0"/>
                        <a:t>Se entiende como procedimientos al modo o método que se implementa para llevar a cabo ciertas cosas, tareas o ejecutar determinadas acciones.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Amenazas</a:t>
                      </a: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riesgos</a:t>
                      </a:r>
                      <a:endParaRPr lang="es-EC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8788" indent="-458788" algn="just">
                        <a:lnSpc>
                          <a:spcPct val="200000"/>
                        </a:lnSpc>
                        <a:spcBef>
                          <a:spcPts val="645"/>
                        </a:spcBef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Informes de gestión</a:t>
                      </a:r>
                    </a:p>
                    <a:p>
                      <a:pPr marL="85725" indent="-85725" algn="just">
                        <a:lnSpc>
                          <a:spcPct val="200000"/>
                        </a:lnSpc>
                        <a:spcBef>
                          <a:spcPts val="645"/>
                        </a:spcBef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-Informes de cumplimiento operacional.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437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OBJETO DE ESTUDIO Y CAMPO DE ACCIÓN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43447" y="1013256"/>
            <a:ext cx="10161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/>
              <a:t>•	Realizar un </a:t>
            </a:r>
            <a:r>
              <a:rPr lang="es-ES" sz="3600" b="1" dirty="0"/>
              <a:t>análisis jurídico </a:t>
            </a:r>
            <a:r>
              <a:rPr lang="es-ES" sz="3600" dirty="0"/>
              <a:t>de la ejecución de las </a:t>
            </a:r>
            <a:r>
              <a:rPr lang="es-ES" sz="3600" b="1" dirty="0"/>
              <a:t>operaciones militares </a:t>
            </a:r>
            <a:r>
              <a:rPr lang="es-ES" sz="3600" dirty="0"/>
              <a:t>en la Zona de Seguridad de Frontera, para hacer </a:t>
            </a:r>
            <a:r>
              <a:rPr lang="es-ES" sz="3600" b="1" dirty="0"/>
              <a:t>frente a</a:t>
            </a:r>
            <a:r>
              <a:rPr lang="es-ES" sz="3600" dirty="0"/>
              <a:t> las amenazas y riesgos actuales.</a:t>
            </a:r>
          </a:p>
          <a:p>
            <a:pPr algn="just"/>
            <a:endParaRPr lang="es-ES" sz="3600" dirty="0">
              <a:solidFill>
                <a:srgbClr val="FF0000"/>
              </a:solidFill>
            </a:endParaRPr>
          </a:p>
          <a:p>
            <a:pPr algn="just"/>
            <a:r>
              <a:rPr lang="es-ES" sz="3600" dirty="0"/>
              <a:t>•	Analizar, revisar o proponer un </a:t>
            </a:r>
            <a:r>
              <a:rPr lang="es-ES" sz="3600" b="1" dirty="0"/>
              <a:t>marco jurídico </a:t>
            </a:r>
            <a:r>
              <a:rPr lang="es-ES" sz="3600" dirty="0"/>
              <a:t>que proporcione </a:t>
            </a:r>
            <a:r>
              <a:rPr lang="es-ES" sz="3600" b="1" dirty="0"/>
              <a:t>legalidad y legitimidad</a:t>
            </a:r>
            <a:r>
              <a:rPr lang="es-ES" sz="3600" dirty="0"/>
              <a:t> a las operaciones militares en la Zona de Seguridad de Frontera, en </a:t>
            </a:r>
            <a:r>
              <a:rPr lang="es-ES" sz="3600" b="1" dirty="0"/>
              <a:t>virtud de </a:t>
            </a:r>
            <a:r>
              <a:rPr lang="es-ES" sz="3600" dirty="0"/>
              <a:t>las actuales amenazas y riesgos. </a:t>
            </a:r>
          </a:p>
        </p:txBody>
      </p:sp>
    </p:spTree>
    <p:extLst>
      <p:ext uri="{BB962C8B-B14F-4D97-AF65-F5344CB8AC3E}">
        <p14:creationId xmlns:p14="http://schemas.microsoft.com/office/powerpoint/2010/main" val="2754298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DISEÑO DE LA INVESTIGACIÓN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43892" y="1068663"/>
            <a:ext cx="10419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200" dirty="0"/>
              <a:t>La investigación es de tipo </a:t>
            </a:r>
            <a:r>
              <a:rPr lang="es-ES" sz="3200" b="1" dirty="0"/>
              <a:t>cualitativo</a:t>
            </a:r>
            <a:r>
              <a:rPr lang="es-ES" sz="3200" dirty="0"/>
              <a:t> en su enfoque rechaza la pretensión racional de solo cuantificar la realidad humana, en cambio da importancia al contexto, a la </a:t>
            </a:r>
            <a:r>
              <a:rPr lang="es-ES" sz="3200" b="1" dirty="0"/>
              <a:t>función</a:t>
            </a:r>
            <a:r>
              <a:rPr lang="es-ES" sz="3200" dirty="0"/>
              <a:t> y al </a:t>
            </a:r>
            <a:r>
              <a:rPr lang="es-ES" sz="3200" b="1" dirty="0"/>
              <a:t>significado</a:t>
            </a:r>
            <a:r>
              <a:rPr lang="es-ES" sz="3200" dirty="0"/>
              <a:t> de lo realizado, ejecutado, valora la realidad como es vivida y percibida, con las ideas, </a:t>
            </a:r>
            <a:r>
              <a:rPr lang="es-ES" sz="3200" b="1" dirty="0"/>
              <a:t>sentimientos</a:t>
            </a:r>
            <a:r>
              <a:rPr lang="es-ES" sz="3200" dirty="0"/>
              <a:t> y </a:t>
            </a:r>
            <a:r>
              <a:rPr lang="es-ES" sz="3200" b="1" dirty="0"/>
              <a:t>motivaciones</a:t>
            </a:r>
            <a:r>
              <a:rPr lang="es-ES" sz="3200" dirty="0"/>
              <a:t> de sus actores.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200" dirty="0"/>
              <a:t>Investigación </a:t>
            </a:r>
            <a:r>
              <a:rPr lang="es-ES" sz="3200" b="1" dirty="0"/>
              <a:t>descriptiva-aplicada</a:t>
            </a:r>
            <a:r>
              <a:rPr lang="es-ES" sz="3200" dirty="0"/>
              <a:t>, recibe el nombre también de “investigación práctica o empírica”, que se caracteriza porque busca la </a:t>
            </a:r>
            <a:r>
              <a:rPr lang="es-ES" sz="3200" b="1" dirty="0"/>
              <a:t>aplicación</a:t>
            </a:r>
            <a:r>
              <a:rPr lang="es-ES" sz="3200" dirty="0"/>
              <a:t> o </a:t>
            </a:r>
            <a:r>
              <a:rPr lang="es-ES" sz="3200" b="1" dirty="0"/>
              <a:t>utilización</a:t>
            </a:r>
            <a:r>
              <a:rPr lang="es-ES" sz="3200" dirty="0"/>
              <a:t> de los conocimientos adquiridos, a la vez que se adquieren otros.</a:t>
            </a:r>
          </a:p>
        </p:txBody>
      </p:sp>
    </p:spTree>
    <p:extLst>
      <p:ext uri="{BB962C8B-B14F-4D97-AF65-F5344CB8AC3E}">
        <p14:creationId xmlns:p14="http://schemas.microsoft.com/office/powerpoint/2010/main" val="2384276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DESARROLLO DE LOS OBJETIVOS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71601" y="1539717"/>
            <a:ext cx="10419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Es por esto que el respaldo jurídico que debe poseer una institución militar que se encarga de una las misiones más importantes de un país como es la seguridad y defensa de su territorio y en general del estado, debe siempre estar orientado a que sea un marco que permita una actuación dentro de la verdadera justicia sin desviaciones de cualquier tipo.</a:t>
            </a:r>
          </a:p>
        </p:txBody>
      </p:sp>
    </p:spTree>
    <p:extLst>
      <p:ext uri="{BB962C8B-B14F-4D97-AF65-F5344CB8AC3E}">
        <p14:creationId xmlns:p14="http://schemas.microsoft.com/office/powerpoint/2010/main" val="306646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TEMARIO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AC222EB-CE0E-1D4E-BA24-831B2CB3AD74}"/>
              </a:ext>
            </a:extLst>
          </p:cNvPr>
          <p:cNvSpPr txBox="1"/>
          <p:nvPr/>
        </p:nvSpPr>
        <p:spPr>
          <a:xfrm>
            <a:off x="2002691" y="914401"/>
            <a:ext cx="6065521" cy="575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PLANTEAMIENTO DEL PROBLEMA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ENUNCIADO DEL PROBLEMA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PREGUNTAS DE INVESTIGACIÓN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JUSTIFICACIÓN DE LA INVESTIGACIÓN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FUNDAMENTACIÓN TEÓRICA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HIPÓTESIS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VARIABLES INDEPENDIENTES Y DEPENDIENTES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OPERACIONALIZACIÓN DE LAS VARIABLES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OBJETO DE ESTUDIO Y CAMPO DE ACCIÓN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DISEÑO DE LA INVESTIGACIÓN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DESARROLLO DE LOS OBJETIVOS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C" sz="19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  <a:endParaRPr kumimoji="0" lang="es-EC" sz="19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14"/>
              <a:tabLst/>
              <a:defRPr/>
            </a:pPr>
            <a:r>
              <a:rPr kumimoji="0" lang="es-EC" sz="1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CONCLUSIONES Y RECOMENDACIONES</a:t>
            </a:r>
            <a:endParaRPr kumimoji="0" lang="es-EC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75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PROPUESTA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02328" y="2052335"/>
            <a:ext cx="10419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/>
              <a:t>Disponer de un </a:t>
            </a:r>
            <a:r>
              <a:rPr lang="es-ES" sz="4000" b="1" dirty="0"/>
              <a:t>marco jurídico integral</a:t>
            </a:r>
            <a:r>
              <a:rPr lang="es-ES" sz="4000" dirty="0"/>
              <a:t> y adecuado para la </a:t>
            </a:r>
            <a:r>
              <a:rPr lang="es-ES" sz="4000" b="1" dirty="0"/>
              <a:t>ejecución</a:t>
            </a:r>
            <a:r>
              <a:rPr lang="es-ES" sz="4000" dirty="0"/>
              <a:t> de las operaciones militares en la </a:t>
            </a:r>
            <a:r>
              <a:rPr lang="es-ES" sz="4000" b="1" dirty="0"/>
              <a:t>Zona de Seguridad de Frontera</a:t>
            </a:r>
            <a:r>
              <a:rPr lang="es-E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329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CONCLUSIONES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02328" y="1165919"/>
            <a:ext cx="10419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La existencia de </a:t>
            </a:r>
            <a:r>
              <a:rPr lang="es-ES" sz="3200" b="1" dirty="0"/>
              <a:t>vacíos legales </a:t>
            </a:r>
            <a:r>
              <a:rPr lang="es-ES" sz="3200" dirty="0"/>
              <a:t>que presenta el marco jurídico ecuatoriano, </a:t>
            </a:r>
            <a:r>
              <a:rPr lang="es-ES" sz="3200" b="1" dirty="0"/>
              <a:t>interfiere</a:t>
            </a:r>
            <a:r>
              <a:rPr lang="es-ES" sz="3200" dirty="0"/>
              <a:t> en la ejecución de las operaciones militares en la Zona de Seguridad de Frontera, en virtud de que hasta el momento </a:t>
            </a:r>
            <a:r>
              <a:rPr lang="es-ES" sz="3200" b="1" dirty="0"/>
              <a:t>no se ha dado </a:t>
            </a:r>
            <a:r>
              <a:rPr lang="es-ES" sz="3200" dirty="0"/>
              <a:t>cumplimiento a lo que indica el Artículo 160 de la Constitución Política del Ecuador: “Los miembros de las Fuerzas Armadas y de la Policía Nacional </a:t>
            </a:r>
            <a:r>
              <a:rPr lang="es-ES" sz="3200" b="1" dirty="0"/>
              <a:t>serán juzgados </a:t>
            </a:r>
            <a:r>
              <a:rPr lang="es-ES" sz="3200" dirty="0"/>
              <a:t>por los órganos de la Función Judicial; en el caso de delitos cometidos dentro de su </a:t>
            </a:r>
            <a:r>
              <a:rPr lang="es-ES" sz="3200" b="1" dirty="0"/>
              <a:t>misión específica</a:t>
            </a:r>
            <a:r>
              <a:rPr lang="es-ES" sz="3200" dirty="0"/>
              <a:t>, serán juzgados por </a:t>
            </a:r>
            <a:r>
              <a:rPr lang="es-ES" sz="3200" b="1" dirty="0"/>
              <a:t>salas  especializadas</a:t>
            </a:r>
            <a:r>
              <a:rPr lang="es-ES" sz="3200" dirty="0"/>
              <a:t>  en  materia  militar  y  policial,  pertenecientes  a  la  misma  función  Judicial.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8583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RECOMENDACIONES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85455" y="1539992"/>
            <a:ext cx="10419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En base al </a:t>
            </a:r>
            <a:r>
              <a:rPr lang="es-ES" sz="3200" b="1" dirty="0"/>
              <a:t>trabajo investigativo presentado</a:t>
            </a:r>
            <a:r>
              <a:rPr lang="es-ES" sz="3200" dirty="0"/>
              <a:t>, se pueda </a:t>
            </a:r>
            <a:r>
              <a:rPr lang="es-ES" sz="3200" b="1" dirty="0"/>
              <a:t>alcanzar</a:t>
            </a:r>
            <a:r>
              <a:rPr lang="es-ES" sz="3200" dirty="0"/>
              <a:t> del escalón superior o ente administrativo pertinente, las </a:t>
            </a:r>
            <a:r>
              <a:rPr lang="es-ES" sz="3200" b="1" dirty="0"/>
              <a:t>acciones correspondientes </a:t>
            </a:r>
            <a:r>
              <a:rPr lang="es-ES" sz="3200" dirty="0"/>
              <a:t>para poder realizar el trámite o proceso legal, a fin de lograr </a:t>
            </a:r>
            <a:r>
              <a:rPr lang="es-ES" sz="3200" b="1" dirty="0"/>
              <a:t>presentar la propuesta</a:t>
            </a:r>
            <a:r>
              <a:rPr lang="es-ES" sz="3200" dirty="0"/>
              <a:t> para el establecimiento de un marco jurídico adecuado y actualizado, que </a:t>
            </a:r>
            <a:r>
              <a:rPr lang="es-ES" sz="3200" b="1" dirty="0"/>
              <a:t>proporcione</a:t>
            </a:r>
            <a:r>
              <a:rPr lang="es-ES" sz="3200" dirty="0"/>
              <a:t> la legalidad y legitimidad necesarias para sustentar las operaciones militares.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78929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20290" y="1888261"/>
            <a:ext cx="6996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/>
              <a:t>FIN DE LA PRESENTACIÓN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val="103304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PLANTEAMIENTO DEL PROBLEMA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82811" y="1828801"/>
            <a:ext cx="10161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800" dirty="0"/>
              <a:t>El </a:t>
            </a:r>
            <a:r>
              <a:rPr lang="es-ES" sz="2800" b="1" dirty="0"/>
              <a:t>escenario actual </a:t>
            </a:r>
            <a:r>
              <a:rPr lang="es-ES" sz="2800" dirty="0"/>
              <a:t>que enfrentan las Fuerzas Armadas Ecuatorianas, de manera especial la </a:t>
            </a:r>
            <a:r>
              <a:rPr lang="es-ES" sz="2800" b="1" dirty="0"/>
              <a:t>Fuerza Terrestre</a:t>
            </a:r>
            <a:r>
              <a:rPr lang="es-ES" sz="2800" dirty="0"/>
              <a:t>, en los </a:t>
            </a:r>
            <a:r>
              <a:rPr lang="es-ES" sz="2800" b="1" dirty="0"/>
              <a:t>sectores fronterizos</a:t>
            </a:r>
            <a:r>
              <a:rPr lang="es-ES" sz="2800" dirty="0"/>
              <a:t>, frente a la nueva amenaza como son los </a:t>
            </a:r>
            <a:r>
              <a:rPr lang="es-ES" sz="2800" b="1" dirty="0"/>
              <a:t>grupos irregulares armados </a:t>
            </a:r>
            <a:r>
              <a:rPr lang="es-ES" sz="2800" dirty="0"/>
              <a:t>(G.I.A). </a:t>
            </a:r>
          </a:p>
          <a:p>
            <a:pPr algn="just"/>
            <a:endParaRPr lang="es-ES" sz="2800" dirty="0"/>
          </a:p>
          <a:p>
            <a:pPr marL="342900" indent="-342900" algn="just">
              <a:buFontTx/>
              <a:buChar char="-"/>
            </a:pPr>
            <a:r>
              <a:rPr lang="es-ES" sz="2800" dirty="0"/>
              <a:t>Conlleva la presencia de un </a:t>
            </a:r>
            <a:r>
              <a:rPr lang="es-ES" sz="2800" b="1" dirty="0"/>
              <a:t>problema o paradigma </a:t>
            </a:r>
            <a:r>
              <a:rPr lang="es-ES" sz="2800" dirty="0"/>
              <a:t>que demanda la posible aplicación de un </a:t>
            </a:r>
            <a:r>
              <a:rPr lang="es-ES" sz="2800" b="1" dirty="0"/>
              <a:t>marco jurídico específico</a:t>
            </a:r>
            <a:r>
              <a:rPr lang="es-ES" sz="2800" dirty="0"/>
              <a:t>, tanto para la </a:t>
            </a:r>
            <a:r>
              <a:rPr lang="es-ES" sz="2800" b="1" dirty="0"/>
              <a:t>planificación</a:t>
            </a:r>
            <a:r>
              <a:rPr lang="es-ES" sz="2800" dirty="0"/>
              <a:t> como para la </a:t>
            </a:r>
            <a:r>
              <a:rPr lang="es-ES" sz="2800" b="1" dirty="0"/>
              <a:t>ejecución</a:t>
            </a:r>
            <a:r>
              <a:rPr lang="es-ES" sz="2800" dirty="0"/>
              <a:t> de las operaciones.</a:t>
            </a:r>
          </a:p>
        </p:txBody>
      </p:sp>
    </p:spTree>
    <p:extLst>
      <p:ext uri="{BB962C8B-B14F-4D97-AF65-F5344CB8AC3E}">
        <p14:creationId xmlns:p14="http://schemas.microsoft.com/office/powerpoint/2010/main" val="58037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PLANTEAMIENTO DEL PROBLEMA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06378" y="1421027"/>
            <a:ext cx="10161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800" dirty="0"/>
              <a:t>En la </a:t>
            </a:r>
            <a:r>
              <a:rPr lang="es-ES" sz="2800" b="1" dirty="0"/>
              <a:t>franja </a:t>
            </a:r>
            <a:r>
              <a:rPr lang="es-ES" sz="2800" dirty="0"/>
              <a:t>de 20 kilómetros cuadrados, establecida como </a:t>
            </a:r>
            <a:r>
              <a:rPr lang="es-ES" sz="2800" b="1" dirty="0"/>
              <a:t>Zona de Seguridad</a:t>
            </a:r>
            <a:r>
              <a:rPr lang="es-ES" sz="2800" dirty="0"/>
              <a:t> de Frontera, de acuerdo al </a:t>
            </a:r>
            <a:r>
              <a:rPr lang="es-ES" sz="2800" b="1" dirty="0"/>
              <a:t>Decreto Ejecutivo 647</a:t>
            </a:r>
            <a:r>
              <a:rPr lang="es-ES" sz="2800" dirty="0"/>
              <a:t>, en la cual la posibilidad del </a:t>
            </a:r>
            <a:r>
              <a:rPr lang="es-ES" sz="2800" b="1" dirty="0"/>
              <a:t>uso de la fuerza y medios bélicos</a:t>
            </a:r>
            <a:r>
              <a:rPr lang="es-ES" sz="2800" dirty="0"/>
              <a:t> propios de las operaciones.</a:t>
            </a:r>
          </a:p>
          <a:p>
            <a:pPr marL="342900" indent="-342900" algn="just">
              <a:buFontTx/>
              <a:buChar char="-"/>
            </a:pPr>
            <a:endParaRPr lang="es-ES" sz="2800" dirty="0"/>
          </a:p>
          <a:p>
            <a:pPr marL="342900" indent="-342900" algn="just">
              <a:buFontTx/>
              <a:buChar char="-"/>
            </a:pPr>
            <a:r>
              <a:rPr lang="es-ES" sz="2800" dirty="0"/>
              <a:t>Las actuales e inadecuadas </a:t>
            </a:r>
            <a:r>
              <a:rPr lang="es-ES" sz="2800" b="1" dirty="0"/>
              <a:t>leyes y normativas legales </a:t>
            </a:r>
            <a:r>
              <a:rPr lang="es-ES" sz="2800" dirty="0"/>
              <a:t>no respaldan y perjudican el accionar del personal militar, en la </a:t>
            </a:r>
            <a:r>
              <a:rPr lang="es-ES" sz="2800" b="1" dirty="0"/>
              <a:t>ejecución</a:t>
            </a:r>
            <a:r>
              <a:rPr lang="es-ES" sz="2800" dirty="0"/>
              <a:t> de las diferentes operaciones militares de acuerdo con las </a:t>
            </a:r>
            <a:r>
              <a:rPr lang="es-ES" sz="2800" b="1" dirty="0"/>
              <a:t>nuevas amenazas </a:t>
            </a:r>
            <a:r>
              <a:rPr lang="es-ES" sz="2800" dirty="0"/>
              <a:t>existentes en la </a:t>
            </a:r>
            <a:r>
              <a:rPr lang="es-ES" sz="2800" b="1" dirty="0"/>
              <a:t>Zona de Seguridad de Frontera.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426351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ENUNCIADO</a:t>
            </a:r>
            <a:r>
              <a:rPr lang="es-EC" sz="28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PROBLEMA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18735" y="2162433"/>
            <a:ext cx="10161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Existe un “</a:t>
            </a:r>
            <a:r>
              <a:rPr lang="es-ES" sz="2800" b="1" dirty="0"/>
              <a:t>vacío legal”</a:t>
            </a:r>
            <a:r>
              <a:rPr lang="es-ES" sz="2800" dirty="0"/>
              <a:t>, que no permite determinar cuándo se ha </a:t>
            </a:r>
            <a:r>
              <a:rPr lang="es-ES" sz="2800" b="1" dirty="0"/>
              <a:t>sobrepasado</a:t>
            </a:r>
            <a:r>
              <a:rPr lang="es-ES" sz="2800" dirty="0"/>
              <a:t> el nivel de intensidad del </a:t>
            </a:r>
            <a:r>
              <a:rPr lang="es-ES" sz="2800" b="1" dirty="0"/>
              <a:t>uso de la fuerza</a:t>
            </a:r>
            <a:r>
              <a:rPr lang="es-ES" sz="2800" dirty="0"/>
              <a:t>, y se deberá considerar el traspasar el </a:t>
            </a:r>
            <a:r>
              <a:rPr lang="es-ES" sz="2800" b="1" dirty="0"/>
              <a:t>umbral</a:t>
            </a:r>
            <a:r>
              <a:rPr lang="es-ES" sz="2800" dirty="0"/>
              <a:t> de las normas de comportamiento como </a:t>
            </a:r>
            <a:r>
              <a:rPr lang="es-ES" sz="2800" b="1" dirty="0"/>
              <a:t>Funcionarios Encargados de Hacer Cumplir la Ley </a:t>
            </a:r>
            <a:r>
              <a:rPr lang="es-ES" sz="2800" dirty="0"/>
              <a:t>(FEHCL), enmarcadas en la </a:t>
            </a:r>
            <a:r>
              <a:rPr lang="es-ES" sz="2800" b="1" dirty="0"/>
              <a:t>norma</a:t>
            </a:r>
            <a:r>
              <a:rPr lang="es-ES" sz="2800" dirty="0"/>
              <a:t> de los Derechos Humanos, hacia las </a:t>
            </a:r>
            <a:r>
              <a:rPr lang="es-ES" sz="2800" b="1" dirty="0"/>
              <a:t>reglas</a:t>
            </a:r>
            <a:r>
              <a:rPr lang="es-ES" sz="2800" dirty="0"/>
              <a:t> que rigen en el uso de fuerza y </a:t>
            </a:r>
            <a:r>
              <a:rPr lang="es-ES" sz="2800" b="1" dirty="0"/>
              <a:t>medios</a:t>
            </a:r>
            <a:r>
              <a:rPr lang="es-ES" sz="2800" dirty="0"/>
              <a:t> en el Derecho Internacional del Conflicto Armado (DICA).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06911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PREGUNTAS DE INVESTIGACIÓN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31091" y="1297459"/>
            <a:ext cx="10161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•	¿</a:t>
            </a:r>
            <a:r>
              <a:rPr lang="es-ES" sz="3200" b="1" dirty="0"/>
              <a:t>Cuáles</a:t>
            </a:r>
            <a:r>
              <a:rPr lang="es-ES" sz="3200" dirty="0"/>
              <a:t> son los vacíos legales que presenta actualmente el </a:t>
            </a:r>
            <a:r>
              <a:rPr lang="es-ES" sz="3200" b="1" dirty="0"/>
              <a:t>marco jurídico </a:t>
            </a:r>
            <a:r>
              <a:rPr lang="es-ES" sz="3200" dirty="0"/>
              <a:t>del Ecuador, para la </a:t>
            </a:r>
            <a:r>
              <a:rPr lang="es-ES" sz="3200" b="1" dirty="0"/>
              <a:t>ejecución</a:t>
            </a:r>
            <a:r>
              <a:rPr lang="es-ES" sz="3200" dirty="0"/>
              <a:t> de las operaciones militares en la Zona de Seguridad de Frontera?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•	¿</a:t>
            </a:r>
            <a:r>
              <a:rPr lang="es-ES" sz="3200" b="1" dirty="0"/>
              <a:t>Cuáles</a:t>
            </a:r>
            <a:r>
              <a:rPr lang="es-ES" sz="3200" dirty="0"/>
              <a:t> son los principales </a:t>
            </a:r>
            <a:r>
              <a:rPr lang="es-ES" sz="3200" b="1" dirty="0"/>
              <a:t>problemas jurídicos </a:t>
            </a:r>
            <a:r>
              <a:rPr lang="es-ES" sz="3200" dirty="0"/>
              <a:t>que ha afrontado el </a:t>
            </a:r>
            <a:r>
              <a:rPr lang="es-ES" sz="3200" b="1" dirty="0"/>
              <a:t>personal militar </a:t>
            </a:r>
            <a:r>
              <a:rPr lang="es-ES" sz="3200" dirty="0"/>
              <a:t>como </a:t>
            </a:r>
            <a:r>
              <a:rPr lang="es-ES" sz="3200" b="1" dirty="0"/>
              <a:t>consecuencia</a:t>
            </a:r>
            <a:r>
              <a:rPr lang="es-ES" sz="3200" dirty="0"/>
              <a:t> de la ejecución de las operaciones militares en la Zona de Seguridad de Frontera?</a:t>
            </a:r>
          </a:p>
        </p:txBody>
      </p:sp>
    </p:spTree>
    <p:extLst>
      <p:ext uri="{BB962C8B-B14F-4D97-AF65-F5344CB8AC3E}">
        <p14:creationId xmlns:p14="http://schemas.microsoft.com/office/powerpoint/2010/main" val="261814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PREGUNTAS DE INVESTIGACIÓN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56951" y="1495168"/>
            <a:ext cx="10161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•	¿Existen </a:t>
            </a:r>
            <a:r>
              <a:rPr lang="es-ES" sz="3200" b="1" dirty="0"/>
              <a:t>proyectos de ley</a:t>
            </a:r>
            <a:r>
              <a:rPr lang="es-ES" sz="3200" dirty="0"/>
              <a:t>, políticas y estrategias tendientes a proporcionar el </a:t>
            </a:r>
            <a:r>
              <a:rPr lang="es-ES" sz="3200" b="1" dirty="0"/>
              <a:t>marco jurídico adecuado </a:t>
            </a:r>
            <a:r>
              <a:rPr lang="es-ES" sz="3200" dirty="0"/>
              <a:t>para la </a:t>
            </a:r>
            <a:r>
              <a:rPr lang="es-ES" sz="3200" b="1" dirty="0"/>
              <a:t>ejecución</a:t>
            </a:r>
            <a:r>
              <a:rPr lang="es-ES" sz="3200" dirty="0"/>
              <a:t> de las operaciones militares en la Zona de Seguridad de Frontera Ecuador?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•	¿Cuál es el </a:t>
            </a:r>
            <a:r>
              <a:rPr lang="es-ES" sz="3200" b="1" dirty="0"/>
              <a:t>nivel de efectividad </a:t>
            </a:r>
            <a:r>
              <a:rPr lang="es-ES" sz="3200" dirty="0"/>
              <a:t>legal de las operaciones militares que se </a:t>
            </a:r>
            <a:r>
              <a:rPr lang="es-ES" sz="3200" b="1" dirty="0"/>
              <a:t>ejecutan</a:t>
            </a:r>
            <a:r>
              <a:rPr lang="es-ES" sz="3200" dirty="0"/>
              <a:t> en la Zona de Seguridad de Frontera, frente a las amenazas que se deben afrontar?</a:t>
            </a:r>
          </a:p>
        </p:txBody>
      </p:sp>
    </p:spTree>
    <p:extLst>
      <p:ext uri="{BB962C8B-B14F-4D97-AF65-F5344CB8AC3E}">
        <p14:creationId xmlns:p14="http://schemas.microsoft.com/office/powerpoint/2010/main" val="352444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JUSTIFICACIÓN DE LA INVESTIGACIÓN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56951" y="1532238"/>
            <a:ext cx="10161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El </a:t>
            </a:r>
            <a:r>
              <a:rPr lang="es-ES" sz="2800" b="1" dirty="0"/>
              <a:t>escenario asimétrico </a:t>
            </a:r>
            <a:r>
              <a:rPr lang="es-ES" sz="2800" dirty="0"/>
              <a:t>que</a:t>
            </a:r>
            <a:r>
              <a:rPr lang="es-ES" sz="2800" b="1" dirty="0"/>
              <a:t> </a:t>
            </a:r>
            <a:r>
              <a:rPr lang="es-ES" sz="2800" dirty="0"/>
              <a:t>el soldado tiene que </a:t>
            </a:r>
            <a:r>
              <a:rPr lang="es-ES" sz="2800" b="1" dirty="0"/>
              <a:t>enfrentarse</a:t>
            </a:r>
            <a:r>
              <a:rPr lang="es-ES" sz="2800" dirty="0"/>
              <a:t> a un </a:t>
            </a:r>
            <a:r>
              <a:rPr lang="es-ES" sz="2800" b="1" dirty="0"/>
              <a:t>enemigo</a:t>
            </a:r>
            <a:r>
              <a:rPr lang="es-ES" sz="2800" dirty="0"/>
              <a:t> sutil, sinuoso, escondido que </a:t>
            </a:r>
            <a:r>
              <a:rPr lang="es-ES" sz="2800" b="1" dirty="0"/>
              <a:t>no se rige </a:t>
            </a:r>
            <a:r>
              <a:rPr lang="es-ES" sz="2800" dirty="0"/>
              <a:t>por las normas del Derecho y las Convenciones”. En nuestro país debido a las nuevas </a:t>
            </a:r>
            <a:r>
              <a:rPr lang="es-ES" sz="2800" b="1" dirty="0"/>
              <a:t>amenazas y riesgos </a:t>
            </a:r>
            <a:r>
              <a:rPr lang="es-ES" sz="2800" dirty="0"/>
              <a:t>que se han presentado es </a:t>
            </a:r>
            <a:r>
              <a:rPr lang="es-ES" sz="2800" b="1" dirty="0"/>
              <a:t>innegable</a:t>
            </a:r>
            <a:r>
              <a:rPr lang="es-ES" sz="2800" dirty="0"/>
              <a:t> que los miembros de Fuerzas Armadas deben considerar la idea de un </a:t>
            </a:r>
            <a:r>
              <a:rPr lang="es-ES" sz="2800" b="1" dirty="0"/>
              <a:t>cambio de actitud y de doctrina </a:t>
            </a:r>
            <a:r>
              <a:rPr lang="es-ES" sz="2800" dirty="0"/>
              <a:t>que nos permita realizar una planificación eficiente y oportuna para poder </a:t>
            </a:r>
            <a:r>
              <a:rPr lang="es-ES" sz="2800" b="1" dirty="0"/>
              <a:t>enfrentar</a:t>
            </a:r>
            <a:r>
              <a:rPr lang="es-ES" sz="2800" dirty="0"/>
              <a:t>, a través de las </a:t>
            </a:r>
            <a:r>
              <a:rPr lang="es-ES" sz="2800" b="1" dirty="0"/>
              <a:t>distintas operaciones</a:t>
            </a:r>
            <a:r>
              <a:rPr lang="es-ES" sz="2800" dirty="0"/>
              <a:t>, ya sea en defensa externa como en el ámbito interno, los </a:t>
            </a:r>
            <a:r>
              <a:rPr lang="es-ES" sz="2800" b="1" dirty="0"/>
              <a:t>desafíos</a:t>
            </a:r>
            <a:r>
              <a:rPr lang="es-ES" sz="2800" dirty="0"/>
              <a:t> del mundo contemporáneo.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25550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3E3CE28-1FC8-8E46-A07E-10CC378E0146}"/>
              </a:ext>
            </a:extLst>
          </p:cNvPr>
          <p:cNvSpPr/>
          <p:nvPr/>
        </p:nvSpPr>
        <p:spPr>
          <a:xfrm>
            <a:off x="139521" y="182881"/>
            <a:ext cx="11912959" cy="7315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OBJETIVO GENERAL</a:t>
            </a:r>
            <a:endParaRPr kumimoji="0" lang="es-EC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69307" y="2607276"/>
            <a:ext cx="1016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/>
              <a:t>Analizar</a:t>
            </a:r>
            <a:r>
              <a:rPr lang="es-ES" sz="3600" dirty="0"/>
              <a:t> el marco jurídico ecuatoriano vigente, en el cual se </a:t>
            </a:r>
            <a:r>
              <a:rPr lang="es-ES" sz="3600" b="1" dirty="0"/>
              <a:t>sustenta</a:t>
            </a:r>
            <a:r>
              <a:rPr lang="es-ES" sz="3600" dirty="0"/>
              <a:t> la </a:t>
            </a:r>
            <a:r>
              <a:rPr lang="es-ES" sz="3600" b="1" dirty="0"/>
              <a:t>ejecución</a:t>
            </a:r>
            <a:r>
              <a:rPr lang="es-ES" sz="3600" dirty="0"/>
              <a:t> de las operaciones militares en la Zona de Seguridad de Frontera.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79397640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1578</Words>
  <Application>Microsoft Office PowerPoint</Application>
  <PresentationFormat>Panorámica</PresentationFormat>
  <Paragraphs>112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Medina Juan</cp:lastModifiedBy>
  <cp:revision>40</cp:revision>
  <dcterms:created xsi:type="dcterms:W3CDTF">2020-09-15T21:54:46Z</dcterms:created>
  <dcterms:modified xsi:type="dcterms:W3CDTF">2020-11-22T23:58:44Z</dcterms:modified>
</cp:coreProperties>
</file>