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81" r:id="rId5"/>
    <p:sldId id="260" r:id="rId6"/>
    <p:sldId id="261" r:id="rId7"/>
    <p:sldId id="262" r:id="rId8"/>
    <p:sldId id="282" r:id="rId9"/>
    <p:sldId id="286" r:id="rId10"/>
    <p:sldId id="285" r:id="rId11"/>
    <p:sldId id="287" r:id="rId12"/>
    <p:sldId id="284" r:id="rId13"/>
    <p:sldId id="283" r:id="rId14"/>
    <p:sldId id="267" r:id="rId15"/>
    <p:sldId id="268" r:id="rId16"/>
    <p:sldId id="289" r:id="rId17"/>
    <p:sldId id="271" r:id="rId18"/>
    <p:sldId id="306" r:id="rId19"/>
    <p:sldId id="300" r:id="rId20"/>
    <p:sldId id="290" r:id="rId21"/>
    <p:sldId id="302" r:id="rId22"/>
    <p:sldId id="305" r:id="rId23"/>
    <p:sldId id="304" r:id="rId24"/>
    <p:sldId id="291" r:id="rId25"/>
    <p:sldId id="307" r:id="rId26"/>
    <p:sldId id="294" r:id="rId27"/>
    <p:sldId id="295" r:id="rId28"/>
    <p:sldId id="296" r:id="rId29"/>
    <p:sldId id="297" r:id="rId30"/>
    <p:sldId id="298" r:id="rId31"/>
    <p:sldId id="299"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11" autoAdjust="0"/>
    <p:restoredTop sz="94660"/>
  </p:normalViewPr>
  <p:slideViewPr>
    <p:cSldViewPr snapToGrid="0">
      <p:cViewPr varScale="1">
        <p:scale>
          <a:sx n="73" d="100"/>
          <a:sy n="73" d="100"/>
        </p:scale>
        <p:origin x="5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4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5.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r>
            <a:rPr lang="es-MX" sz="4800" b="1" dirty="0" smtClean="0">
              <a:solidFill>
                <a:srgbClr val="00B050"/>
              </a:solidFill>
            </a:rPr>
            <a:t>UNIVERSIDAD DE FUERZAS ARMADAS-ESPE</a:t>
          </a:r>
          <a:endParaRPr lang="es-MX" sz="4800" b="1" dirty="0">
            <a:solidFill>
              <a:srgbClr val="00B050"/>
            </a:solidFill>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Y="793">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8802EEC-394A-44A4-ABD2-FA4484814275}"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BA55F77F-12C5-467D-BA07-E3DFA4F70382}" type="presOf" srcId="{00688F25-A228-4D67-9CF5-E75C9B8BA417}" destId="{062BF3D2-B6BB-4EBB-A73E-689FC1DDAFE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D52D94AB-8E1A-4457-8A22-9259231BCF63}" type="presOf" srcId="{CF103DD1-0349-4BC9-B16D-8032D8CC5B0C}" destId="{62E32B87-64D9-46B6-B7A5-556957BEA94B}" srcOrd="0" destOrd="0" presId="urn:microsoft.com/office/officeart/2005/8/layout/vList2"/>
    <dgm:cxn modelId="{0A9A7238-BEB1-4D8C-87E2-4AD81EEEA073}"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0C0DFDA-8C4A-4DB2-ABA0-3A8C2C4B7282}"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2D9951-2B47-47DE-8426-E90D3221BA54}"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es-ES"/>
        </a:p>
      </dgm:t>
    </dgm:pt>
    <dgm:pt modelId="{92EE10F7-5EAF-43B4-A84B-8E858B32991A}">
      <dgm:prSet phldrT="[Texto]"/>
      <dgm:spPr>
        <a:gradFill flip="none" rotWithShape="1">
          <a:gsLst>
            <a:gs pos="0">
              <a:schemeClr val="accent5">
                <a:lumMod val="67000"/>
              </a:schemeClr>
            </a:gs>
            <a:gs pos="26000">
              <a:schemeClr val="accent5">
                <a:lumMod val="97000"/>
                <a:lumOff val="3000"/>
              </a:schemeClr>
            </a:gs>
            <a:gs pos="100000">
              <a:schemeClr val="accent5">
                <a:lumMod val="60000"/>
                <a:lumOff val="40000"/>
              </a:schemeClr>
            </a:gs>
          </a:gsLst>
          <a:lin ang="16200000" scaled="1"/>
          <a:tileRect/>
        </a:gradFill>
      </dgm:spPr>
      <dgm:t>
        <a:bodyPr/>
        <a:lstStyle/>
        <a:p>
          <a:r>
            <a:rPr lang="es-ES" dirty="0" smtClean="0"/>
            <a:t>MARCO TEÓRICO</a:t>
          </a:r>
          <a:endParaRPr lang="es-ES" dirty="0"/>
        </a:p>
      </dgm:t>
    </dgm:pt>
    <dgm:pt modelId="{8751BD06-6468-41A6-BFC4-B967B8D53D14}" type="parTrans" cxnId="{21E47ACD-B8E9-4DDE-A74F-DACAE817ACEF}">
      <dgm:prSet/>
      <dgm:spPr/>
      <dgm:t>
        <a:bodyPr/>
        <a:lstStyle/>
        <a:p>
          <a:endParaRPr lang="es-ES"/>
        </a:p>
      </dgm:t>
    </dgm:pt>
    <dgm:pt modelId="{971A5CF5-539D-4784-8710-4236A8C9A143}" type="sibTrans" cxnId="{21E47ACD-B8E9-4DDE-A74F-DACAE817ACEF}">
      <dgm:prSet/>
      <dgm:spPr/>
      <dgm:t>
        <a:bodyPr/>
        <a:lstStyle/>
        <a:p>
          <a:endParaRPr lang="es-ES"/>
        </a:p>
      </dgm:t>
    </dgm:pt>
    <dgm:pt modelId="{A2E5B326-CAF2-4921-9EBE-EE98ABA625B9}">
      <dgm:prSet phldrT="[Texto]"/>
      <dgm:spPr>
        <a:gradFill flip="none" rotWithShape="1">
          <a:gsLst>
            <a:gs pos="0">
              <a:schemeClr val="accent6">
                <a:lumMod val="67000"/>
              </a:schemeClr>
            </a:gs>
            <a:gs pos="41000">
              <a:schemeClr val="accent6">
                <a:lumMod val="97000"/>
                <a:lumOff val="3000"/>
              </a:schemeClr>
            </a:gs>
            <a:gs pos="100000">
              <a:schemeClr val="accent6">
                <a:lumMod val="60000"/>
                <a:lumOff val="40000"/>
              </a:schemeClr>
            </a:gs>
          </a:gsLst>
          <a:lin ang="16200000" scaled="1"/>
          <a:tileRect/>
        </a:gradFill>
      </dgm:spPr>
      <dgm:t>
        <a:bodyPr/>
        <a:lstStyle/>
        <a:p>
          <a:r>
            <a:rPr lang="es-ES" dirty="0" smtClean="0"/>
            <a:t>CIBERSEGURIDAD</a:t>
          </a:r>
          <a:endParaRPr lang="es-ES" dirty="0"/>
        </a:p>
      </dgm:t>
    </dgm:pt>
    <dgm:pt modelId="{7C015C85-A177-4FAC-9CFC-C4A95E4FD7B1}" type="parTrans" cxnId="{098C4D32-E61E-4242-8272-9DD4B3D708C6}">
      <dgm:prSet/>
      <dgm:spPr>
        <a:ln w="38100"/>
      </dgm:spPr>
      <dgm:t>
        <a:bodyPr/>
        <a:lstStyle/>
        <a:p>
          <a:endParaRPr lang="es-ES" dirty="0"/>
        </a:p>
      </dgm:t>
    </dgm:pt>
    <dgm:pt modelId="{7DE11B0B-8403-4414-9F33-F9D52C77946E}" type="sibTrans" cxnId="{098C4D32-E61E-4242-8272-9DD4B3D708C6}">
      <dgm:prSet/>
      <dgm:spPr/>
      <dgm:t>
        <a:bodyPr/>
        <a:lstStyle/>
        <a:p>
          <a:endParaRPr lang="es-ES"/>
        </a:p>
      </dgm:t>
    </dgm:pt>
    <dgm:pt modelId="{D2F1322E-B2BA-4335-BAAB-C397C00530A1}">
      <dgm:prSet phldrT="[Texto]"/>
      <dgm:spPr>
        <a:gradFill rotWithShape="0">
          <a:gsLst>
            <a:gs pos="0">
              <a:schemeClr val="accent6">
                <a:lumMod val="67000"/>
              </a:schemeClr>
            </a:gs>
            <a:gs pos="41000">
              <a:schemeClr val="accent6">
                <a:lumMod val="97000"/>
                <a:lumOff val="3000"/>
              </a:schemeClr>
            </a:gs>
            <a:gs pos="100000">
              <a:schemeClr val="accent6">
                <a:lumMod val="60000"/>
                <a:lumOff val="40000"/>
              </a:schemeClr>
            </a:gs>
          </a:gsLst>
          <a:lin ang="16200000" scaled="1"/>
        </a:gradFill>
      </dgm:spPr>
      <dgm:t>
        <a:bodyPr/>
        <a:lstStyle/>
        <a:p>
          <a:r>
            <a:rPr lang="es-ES" dirty="0" smtClean="0"/>
            <a:t>POLÍTICAS DE CIBERSEGURIDAD</a:t>
          </a:r>
          <a:endParaRPr lang="es-ES" dirty="0"/>
        </a:p>
      </dgm:t>
    </dgm:pt>
    <dgm:pt modelId="{5EC1AAA1-ECB3-4DFA-85F7-57237595048B}" type="parTrans" cxnId="{91C834FF-8404-4A37-B72B-DAF868D70818}">
      <dgm:prSet/>
      <dgm:spPr>
        <a:ln w="38100"/>
      </dgm:spPr>
      <dgm:t>
        <a:bodyPr/>
        <a:lstStyle/>
        <a:p>
          <a:endParaRPr lang="es-ES" dirty="0"/>
        </a:p>
      </dgm:t>
    </dgm:pt>
    <dgm:pt modelId="{6650D383-7434-48CA-B8A3-B4A282CB86A9}" type="sibTrans" cxnId="{91C834FF-8404-4A37-B72B-DAF868D70818}">
      <dgm:prSet/>
      <dgm:spPr/>
      <dgm:t>
        <a:bodyPr/>
        <a:lstStyle/>
        <a:p>
          <a:endParaRPr lang="es-ES"/>
        </a:p>
      </dgm:t>
    </dgm:pt>
    <dgm:pt modelId="{12EBB1A9-F023-4BC3-B2F4-3BE79F2EDA3E}" type="pres">
      <dgm:prSet presAssocID="{FB2D9951-2B47-47DE-8426-E90D3221BA54}" presName="Name0" presStyleCnt="0">
        <dgm:presLayoutVars>
          <dgm:chPref val="1"/>
          <dgm:dir/>
          <dgm:animOne val="branch"/>
          <dgm:animLvl val="lvl"/>
          <dgm:resizeHandles val="exact"/>
        </dgm:presLayoutVars>
      </dgm:prSet>
      <dgm:spPr/>
      <dgm:t>
        <a:bodyPr/>
        <a:lstStyle/>
        <a:p>
          <a:endParaRPr lang="es-ES"/>
        </a:p>
      </dgm:t>
    </dgm:pt>
    <dgm:pt modelId="{1C5A879D-C4AB-464E-9908-301F9528D253}" type="pres">
      <dgm:prSet presAssocID="{92EE10F7-5EAF-43B4-A84B-8E858B32991A}" presName="root1" presStyleCnt="0"/>
      <dgm:spPr/>
    </dgm:pt>
    <dgm:pt modelId="{069F8C1D-F6AF-4940-BBF3-E1F50C3D87D6}" type="pres">
      <dgm:prSet presAssocID="{92EE10F7-5EAF-43B4-A84B-8E858B32991A}" presName="LevelOneTextNode" presStyleLbl="node0" presStyleIdx="0" presStyleCnt="1" custLinFactNeighborX="-80355">
        <dgm:presLayoutVars>
          <dgm:chPref val="3"/>
        </dgm:presLayoutVars>
      </dgm:prSet>
      <dgm:spPr/>
      <dgm:t>
        <a:bodyPr/>
        <a:lstStyle/>
        <a:p>
          <a:endParaRPr lang="es-ES"/>
        </a:p>
      </dgm:t>
    </dgm:pt>
    <dgm:pt modelId="{FD922285-F401-4F5E-A02A-99BE40E56CF8}" type="pres">
      <dgm:prSet presAssocID="{92EE10F7-5EAF-43B4-A84B-8E858B32991A}" presName="level2hierChild" presStyleCnt="0"/>
      <dgm:spPr/>
    </dgm:pt>
    <dgm:pt modelId="{EACCC29F-EDDF-4BC9-A5BD-4710E59445D5}" type="pres">
      <dgm:prSet presAssocID="{7C015C85-A177-4FAC-9CFC-C4A95E4FD7B1}" presName="conn2-1" presStyleLbl="parChTrans1D2" presStyleIdx="0" presStyleCnt="2"/>
      <dgm:spPr/>
      <dgm:t>
        <a:bodyPr/>
        <a:lstStyle/>
        <a:p>
          <a:endParaRPr lang="es-ES"/>
        </a:p>
      </dgm:t>
    </dgm:pt>
    <dgm:pt modelId="{24C6FD67-3655-45ED-9027-1DB9DA1DA451}" type="pres">
      <dgm:prSet presAssocID="{7C015C85-A177-4FAC-9CFC-C4A95E4FD7B1}" presName="connTx" presStyleLbl="parChTrans1D2" presStyleIdx="0" presStyleCnt="2"/>
      <dgm:spPr/>
      <dgm:t>
        <a:bodyPr/>
        <a:lstStyle/>
        <a:p>
          <a:endParaRPr lang="es-ES"/>
        </a:p>
      </dgm:t>
    </dgm:pt>
    <dgm:pt modelId="{19028BAD-41DE-4D05-B46A-319B6E38C394}" type="pres">
      <dgm:prSet presAssocID="{A2E5B326-CAF2-4921-9EBE-EE98ABA625B9}" presName="root2" presStyleCnt="0"/>
      <dgm:spPr/>
    </dgm:pt>
    <dgm:pt modelId="{53E37117-FA6C-4086-A930-16E86D9E76AE}" type="pres">
      <dgm:prSet presAssocID="{A2E5B326-CAF2-4921-9EBE-EE98ABA625B9}" presName="LevelTwoTextNode" presStyleLbl="node2" presStyleIdx="0" presStyleCnt="2" custScaleX="129679" custLinFactNeighborX="-258" custLinFactNeighborY="-81564">
        <dgm:presLayoutVars>
          <dgm:chPref val="3"/>
        </dgm:presLayoutVars>
      </dgm:prSet>
      <dgm:spPr/>
      <dgm:t>
        <a:bodyPr/>
        <a:lstStyle/>
        <a:p>
          <a:endParaRPr lang="es-ES"/>
        </a:p>
      </dgm:t>
    </dgm:pt>
    <dgm:pt modelId="{D595B1DB-6840-4BB4-A586-01CEC0C9136A}" type="pres">
      <dgm:prSet presAssocID="{A2E5B326-CAF2-4921-9EBE-EE98ABA625B9}" presName="level3hierChild" presStyleCnt="0"/>
      <dgm:spPr/>
    </dgm:pt>
    <dgm:pt modelId="{ECCD461C-000B-4EC2-8E11-EE27B0963946}" type="pres">
      <dgm:prSet presAssocID="{5EC1AAA1-ECB3-4DFA-85F7-57237595048B}" presName="conn2-1" presStyleLbl="parChTrans1D2" presStyleIdx="1" presStyleCnt="2"/>
      <dgm:spPr/>
      <dgm:t>
        <a:bodyPr/>
        <a:lstStyle/>
        <a:p>
          <a:endParaRPr lang="es-ES"/>
        </a:p>
      </dgm:t>
    </dgm:pt>
    <dgm:pt modelId="{B3CCAB85-2F33-40DC-A1FD-0AF113F49977}" type="pres">
      <dgm:prSet presAssocID="{5EC1AAA1-ECB3-4DFA-85F7-57237595048B}" presName="connTx" presStyleLbl="parChTrans1D2" presStyleIdx="1" presStyleCnt="2"/>
      <dgm:spPr/>
      <dgm:t>
        <a:bodyPr/>
        <a:lstStyle/>
        <a:p>
          <a:endParaRPr lang="es-ES"/>
        </a:p>
      </dgm:t>
    </dgm:pt>
    <dgm:pt modelId="{803A0CFE-036E-4B29-8DDA-77C67618A7F3}" type="pres">
      <dgm:prSet presAssocID="{D2F1322E-B2BA-4335-BAAB-C397C00530A1}" presName="root2" presStyleCnt="0"/>
      <dgm:spPr/>
    </dgm:pt>
    <dgm:pt modelId="{08482CDD-EA1E-444C-9D7E-15553F2090D3}" type="pres">
      <dgm:prSet presAssocID="{D2F1322E-B2BA-4335-BAAB-C397C00530A1}" presName="LevelTwoTextNode" presStyleLbl="node2" presStyleIdx="1" presStyleCnt="2" custScaleX="130299" custLinFactNeighborX="-258" custLinFactNeighborY="95583">
        <dgm:presLayoutVars>
          <dgm:chPref val="3"/>
        </dgm:presLayoutVars>
      </dgm:prSet>
      <dgm:spPr/>
      <dgm:t>
        <a:bodyPr/>
        <a:lstStyle/>
        <a:p>
          <a:endParaRPr lang="es-ES"/>
        </a:p>
      </dgm:t>
    </dgm:pt>
    <dgm:pt modelId="{4D7F0E79-7184-4479-AF7F-9FFA62403D6E}" type="pres">
      <dgm:prSet presAssocID="{D2F1322E-B2BA-4335-BAAB-C397C00530A1}" presName="level3hierChild" presStyleCnt="0"/>
      <dgm:spPr/>
    </dgm:pt>
  </dgm:ptLst>
  <dgm:cxnLst>
    <dgm:cxn modelId="{B0859842-832C-472A-A18A-470EFFA6B664}" type="presOf" srcId="{FB2D9951-2B47-47DE-8426-E90D3221BA54}" destId="{12EBB1A9-F023-4BC3-B2F4-3BE79F2EDA3E}" srcOrd="0" destOrd="0" presId="urn:microsoft.com/office/officeart/2008/layout/HorizontalMultiLevelHierarchy"/>
    <dgm:cxn modelId="{A06CC5AB-4BD8-43D8-BA5B-4C9BD2048A37}" type="presOf" srcId="{5EC1AAA1-ECB3-4DFA-85F7-57237595048B}" destId="{B3CCAB85-2F33-40DC-A1FD-0AF113F49977}" srcOrd="1" destOrd="0" presId="urn:microsoft.com/office/officeart/2008/layout/HorizontalMultiLevelHierarchy"/>
    <dgm:cxn modelId="{91C834FF-8404-4A37-B72B-DAF868D70818}" srcId="{92EE10F7-5EAF-43B4-A84B-8E858B32991A}" destId="{D2F1322E-B2BA-4335-BAAB-C397C00530A1}" srcOrd="1" destOrd="0" parTransId="{5EC1AAA1-ECB3-4DFA-85F7-57237595048B}" sibTransId="{6650D383-7434-48CA-B8A3-B4A282CB86A9}"/>
    <dgm:cxn modelId="{21E47ACD-B8E9-4DDE-A74F-DACAE817ACEF}" srcId="{FB2D9951-2B47-47DE-8426-E90D3221BA54}" destId="{92EE10F7-5EAF-43B4-A84B-8E858B32991A}" srcOrd="0" destOrd="0" parTransId="{8751BD06-6468-41A6-BFC4-B967B8D53D14}" sibTransId="{971A5CF5-539D-4784-8710-4236A8C9A143}"/>
    <dgm:cxn modelId="{0BA946A7-2698-40C4-9222-64CEC9F5C941}" type="presOf" srcId="{5EC1AAA1-ECB3-4DFA-85F7-57237595048B}" destId="{ECCD461C-000B-4EC2-8E11-EE27B0963946}" srcOrd="0" destOrd="0" presId="urn:microsoft.com/office/officeart/2008/layout/HorizontalMultiLevelHierarchy"/>
    <dgm:cxn modelId="{43F73FFB-D704-4555-A81B-4BB628119C70}" type="presOf" srcId="{A2E5B326-CAF2-4921-9EBE-EE98ABA625B9}" destId="{53E37117-FA6C-4086-A930-16E86D9E76AE}" srcOrd="0" destOrd="0" presId="urn:microsoft.com/office/officeart/2008/layout/HorizontalMultiLevelHierarchy"/>
    <dgm:cxn modelId="{92A8EBFE-D153-4065-AB88-51C934C855EA}" type="presOf" srcId="{D2F1322E-B2BA-4335-BAAB-C397C00530A1}" destId="{08482CDD-EA1E-444C-9D7E-15553F2090D3}" srcOrd="0" destOrd="0" presId="urn:microsoft.com/office/officeart/2008/layout/HorizontalMultiLevelHierarchy"/>
    <dgm:cxn modelId="{A37ADF4E-5379-454B-87D4-F9B593A55A64}" type="presOf" srcId="{7C015C85-A177-4FAC-9CFC-C4A95E4FD7B1}" destId="{24C6FD67-3655-45ED-9027-1DB9DA1DA451}" srcOrd="1" destOrd="0" presId="urn:microsoft.com/office/officeart/2008/layout/HorizontalMultiLevelHierarchy"/>
    <dgm:cxn modelId="{36DCF1B9-24EA-409B-9A18-C3B286A64983}" type="presOf" srcId="{92EE10F7-5EAF-43B4-A84B-8E858B32991A}" destId="{069F8C1D-F6AF-4940-BBF3-E1F50C3D87D6}" srcOrd="0" destOrd="0" presId="urn:microsoft.com/office/officeart/2008/layout/HorizontalMultiLevelHierarchy"/>
    <dgm:cxn modelId="{7C830EDB-53D0-4C21-99AA-8CCCEDF7AB5E}" type="presOf" srcId="{7C015C85-A177-4FAC-9CFC-C4A95E4FD7B1}" destId="{EACCC29F-EDDF-4BC9-A5BD-4710E59445D5}" srcOrd="0" destOrd="0" presId="urn:microsoft.com/office/officeart/2008/layout/HorizontalMultiLevelHierarchy"/>
    <dgm:cxn modelId="{098C4D32-E61E-4242-8272-9DD4B3D708C6}" srcId="{92EE10F7-5EAF-43B4-A84B-8E858B32991A}" destId="{A2E5B326-CAF2-4921-9EBE-EE98ABA625B9}" srcOrd="0" destOrd="0" parTransId="{7C015C85-A177-4FAC-9CFC-C4A95E4FD7B1}" sibTransId="{7DE11B0B-8403-4414-9F33-F9D52C77946E}"/>
    <dgm:cxn modelId="{9E0FD074-851F-4F41-AB51-527E1E0F9227}" type="presParOf" srcId="{12EBB1A9-F023-4BC3-B2F4-3BE79F2EDA3E}" destId="{1C5A879D-C4AB-464E-9908-301F9528D253}" srcOrd="0" destOrd="0" presId="urn:microsoft.com/office/officeart/2008/layout/HorizontalMultiLevelHierarchy"/>
    <dgm:cxn modelId="{3042CDB5-C7F0-4715-9ADD-4729D578D7FA}" type="presParOf" srcId="{1C5A879D-C4AB-464E-9908-301F9528D253}" destId="{069F8C1D-F6AF-4940-BBF3-E1F50C3D87D6}" srcOrd="0" destOrd="0" presId="urn:microsoft.com/office/officeart/2008/layout/HorizontalMultiLevelHierarchy"/>
    <dgm:cxn modelId="{0FCD0ABF-1BF9-46B6-9C1E-990EC94E768D}" type="presParOf" srcId="{1C5A879D-C4AB-464E-9908-301F9528D253}" destId="{FD922285-F401-4F5E-A02A-99BE40E56CF8}" srcOrd="1" destOrd="0" presId="urn:microsoft.com/office/officeart/2008/layout/HorizontalMultiLevelHierarchy"/>
    <dgm:cxn modelId="{11DDEFF0-C970-405B-9ABC-EB40AC47DB28}" type="presParOf" srcId="{FD922285-F401-4F5E-A02A-99BE40E56CF8}" destId="{EACCC29F-EDDF-4BC9-A5BD-4710E59445D5}" srcOrd="0" destOrd="0" presId="urn:microsoft.com/office/officeart/2008/layout/HorizontalMultiLevelHierarchy"/>
    <dgm:cxn modelId="{CFB570E4-9C36-4C77-A303-98939379C13B}" type="presParOf" srcId="{EACCC29F-EDDF-4BC9-A5BD-4710E59445D5}" destId="{24C6FD67-3655-45ED-9027-1DB9DA1DA451}" srcOrd="0" destOrd="0" presId="urn:microsoft.com/office/officeart/2008/layout/HorizontalMultiLevelHierarchy"/>
    <dgm:cxn modelId="{4A6C0FCC-6807-417A-8128-71CEFD076BB4}" type="presParOf" srcId="{FD922285-F401-4F5E-A02A-99BE40E56CF8}" destId="{19028BAD-41DE-4D05-B46A-319B6E38C394}" srcOrd="1" destOrd="0" presId="urn:microsoft.com/office/officeart/2008/layout/HorizontalMultiLevelHierarchy"/>
    <dgm:cxn modelId="{AF34E2DE-4628-4B90-B72C-5DE1A062C5C9}" type="presParOf" srcId="{19028BAD-41DE-4D05-B46A-319B6E38C394}" destId="{53E37117-FA6C-4086-A930-16E86D9E76AE}" srcOrd="0" destOrd="0" presId="urn:microsoft.com/office/officeart/2008/layout/HorizontalMultiLevelHierarchy"/>
    <dgm:cxn modelId="{12C4A1A3-ABAE-4EEB-8161-233CA3AB41DE}" type="presParOf" srcId="{19028BAD-41DE-4D05-B46A-319B6E38C394}" destId="{D595B1DB-6840-4BB4-A586-01CEC0C9136A}" srcOrd="1" destOrd="0" presId="urn:microsoft.com/office/officeart/2008/layout/HorizontalMultiLevelHierarchy"/>
    <dgm:cxn modelId="{64BF1801-3ABF-4709-B1AA-5EE0DC7C2B47}" type="presParOf" srcId="{FD922285-F401-4F5E-A02A-99BE40E56CF8}" destId="{ECCD461C-000B-4EC2-8E11-EE27B0963946}" srcOrd="2" destOrd="0" presId="urn:microsoft.com/office/officeart/2008/layout/HorizontalMultiLevelHierarchy"/>
    <dgm:cxn modelId="{2ED5312A-C3FD-4022-AB4C-B0D53D8C555C}" type="presParOf" srcId="{ECCD461C-000B-4EC2-8E11-EE27B0963946}" destId="{B3CCAB85-2F33-40DC-A1FD-0AF113F49977}" srcOrd="0" destOrd="0" presId="urn:microsoft.com/office/officeart/2008/layout/HorizontalMultiLevelHierarchy"/>
    <dgm:cxn modelId="{C96CF8F3-6E56-4ADF-86D1-D83867EB0E1C}" type="presParOf" srcId="{FD922285-F401-4F5E-A02A-99BE40E56CF8}" destId="{803A0CFE-036E-4B29-8DDA-77C67618A7F3}" srcOrd="3" destOrd="0" presId="urn:microsoft.com/office/officeart/2008/layout/HorizontalMultiLevelHierarchy"/>
    <dgm:cxn modelId="{67C2ABEE-70D4-4F71-B2F0-5B4838E43A97}" type="presParOf" srcId="{803A0CFE-036E-4B29-8DDA-77C67618A7F3}" destId="{08482CDD-EA1E-444C-9D7E-15553F2090D3}" srcOrd="0" destOrd="0" presId="urn:microsoft.com/office/officeart/2008/layout/HorizontalMultiLevelHierarchy"/>
    <dgm:cxn modelId="{AF451B0C-8E22-4039-927A-FC9FCE79D6DC}" type="presParOf" srcId="{803A0CFE-036E-4B29-8DDA-77C67618A7F3}" destId="{4D7F0E79-7184-4479-AF7F-9FFA62403D6E}"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3FA49B-ACA1-4463-9B9B-17662D28C19C}" type="doc">
      <dgm:prSet loTypeId="urn:microsoft.com/office/officeart/2005/8/layout/radial6" loCatId="relationship" qsTypeId="urn:microsoft.com/office/officeart/2005/8/quickstyle/3d3" qsCatId="3D" csTypeId="urn:microsoft.com/office/officeart/2005/8/colors/accent6_5" csCatId="accent6" phldr="1"/>
      <dgm:spPr/>
      <dgm:t>
        <a:bodyPr/>
        <a:lstStyle/>
        <a:p>
          <a:endParaRPr lang="es-ES"/>
        </a:p>
      </dgm:t>
    </dgm:pt>
    <dgm:pt modelId="{565DA4D5-552E-48B9-A769-0E6684D99CB8}">
      <dgm:prSet phldrT="[Texto]"/>
      <dgm:spPr/>
      <dgm:t>
        <a:bodyPr/>
        <a:lstStyle/>
        <a:p>
          <a:r>
            <a:rPr lang="es-ES" dirty="0" smtClean="0"/>
            <a:t>IMPORTANCIA</a:t>
          </a:r>
          <a:endParaRPr lang="es-ES" dirty="0"/>
        </a:p>
      </dgm:t>
    </dgm:pt>
    <dgm:pt modelId="{F21CACAA-493D-43FD-8758-C1E75A8232D1}" type="parTrans" cxnId="{F2B9C782-727A-4C43-9098-8E7B57A7FC79}">
      <dgm:prSet/>
      <dgm:spPr/>
      <dgm:t>
        <a:bodyPr/>
        <a:lstStyle/>
        <a:p>
          <a:endParaRPr lang="es-ES"/>
        </a:p>
      </dgm:t>
    </dgm:pt>
    <dgm:pt modelId="{B3F3F920-F7DC-4B06-AAD7-5C9A5E06FA06}" type="sibTrans" cxnId="{F2B9C782-727A-4C43-9098-8E7B57A7FC79}">
      <dgm:prSet/>
      <dgm:spPr/>
      <dgm:t>
        <a:bodyPr/>
        <a:lstStyle/>
        <a:p>
          <a:endParaRPr lang="es-ES"/>
        </a:p>
      </dgm:t>
    </dgm:pt>
    <dgm:pt modelId="{B36DA357-BC76-4FC3-BD89-8E80F5FF5369}">
      <dgm:prSet phldrT="[Texto]"/>
      <dgm:spPr/>
      <dgm:t>
        <a:bodyPr/>
        <a:lstStyle/>
        <a:p>
          <a:r>
            <a:rPr lang="es-ES" b="1" dirty="0" smtClean="0"/>
            <a:t>ES NECESARIO RESGUARDAR LA SEGURIDAD DE LAS PERSONAS</a:t>
          </a:r>
          <a:endParaRPr lang="es-ES" dirty="0"/>
        </a:p>
      </dgm:t>
    </dgm:pt>
    <dgm:pt modelId="{97E34EC3-64F8-455C-B9AE-D5ABA25B0E93}" type="parTrans" cxnId="{DCED0ED1-928A-4A98-BDE1-06009B3E11F2}">
      <dgm:prSet/>
      <dgm:spPr/>
      <dgm:t>
        <a:bodyPr/>
        <a:lstStyle/>
        <a:p>
          <a:endParaRPr lang="es-ES"/>
        </a:p>
      </dgm:t>
    </dgm:pt>
    <dgm:pt modelId="{EE199246-AB2F-464A-B879-48F40E4088B6}" type="sibTrans" cxnId="{DCED0ED1-928A-4A98-BDE1-06009B3E11F2}">
      <dgm:prSet/>
      <dgm:spPr/>
      <dgm:t>
        <a:bodyPr/>
        <a:lstStyle/>
        <a:p>
          <a:endParaRPr lang="es-ES"/>
        </a:p>
      </dgm:t>
    </dgm:pt>
    <dgm:pt modelId="{A587E15C-DF06-4DC0-84E4-5CEB125E466D}">
      <dgm:prSet phldrT="[Texto]"/>
      <dgm:spPr/>
      <dgm:t>
        <a:bodyPr/>
        <a:lstStyle/>
        <a:p>
          <a:r>
            <a:rPr lang="es-ES" b="1" dirty="0" smtClean="0"/>
            <a:t>PARA PROTEGER LA SEGURIDAD DE UN PAÍS O DE UNA INSTITUCIÓN</a:t>
          </a:r>
          <a:endParaRPr lang="es-ES" dirty="0"/>
        </a:p>
      </dgm:t>
    </dgm:pt>
    <dgm:pt modelId="{0BB9ABA2-ECBE-455A-8D80-E70C673426E6}" type="parTrans" cxnId="{A7782930-98B9-4AB9-9550-A74089B9658C}">
      <dgm:prSet/>
      <dgm:spPr/>
      <dgm:t>
        <a:bodyPr/>
        <a:lstStyle/>
        <a:p>
          <a:endParaRPr lang="es-ES"/>
        </a:p>
      </dgm:t>
    </dgm:pt>
    <dgm:pt modelId="{0A8894C4-C894-41E1-A309-EB4643D24056}" type="sibTrans" cxnId="{A7782930-98B9-4AB9-9550-A74089B9658C}">
      <dgm:prSet/>
      <dgm:spPr/>
      <dgm:t>
        <a:bodyPr/>
        <a:lstStyle/>
        <a:p>
          <a:endParaRPr lang="es-ES"/>
        </a:p>
      </dgm:t>
    </dgm:pt>
    <dgm:pt modelId="{436F9492-56B6-450C-9CEC-E966EAF4BE26}">
      <dgm:prSet phldrT="[Texto]"/>
      <dgm:spPr/>
      <dgm:t>
        <a:bodyPr/>
        <a:lstStyle/>
        <a:p>
          <a:r>
            <a:rPr lang="es-ES" b="1" dirty="0" smtClean="0"/>
            <a:t>PROMOVER LA COLABORACIÓN Y COORDINACIÓN ENTRE INSTITUCIONES</a:t>
          </a:r>
          <a:endParaRPr lang="es-ES" dirty="0"/>
        </a:p>
      </dgm:t>
    </dgm:pt>
    <dgm:pt modelId="{CB508019-76F8-43F0-B623-7D9A607E5497}" type="parTrans" cxnId="{CC13AF65-01A9-49EB-B20C-AF380BFFE87A}">
      <dgm:prSet/>
      <dgm:spPr/>
      <dgm:t>
        <a:bodyPr/>
        <a:lstStyle/>
        <a:p>
          <a:endParaRPr lang="es-ES"/>
        </a:p>
      </dgm:t>
    </dgm:pt>
    <dgm:pt modelId="{483FDE4D-0FA2-4C6B-80D6-58C2515B9A64}" type="sibTrans" cxnId="{CC13AF65-01A9-49EB-B20C-AF380BFFE87A}">
      <dgm:prSet/>
      <dgm:spPr/>
      <dgm:t>
        <a:bodyPr/>
        <a:lstStyle/>
        <a:p>
          <a:endParaRPr lang="es-ES"/>
        </a:p>
      </dgm:t>
    </dgm:pt>
    <dgm:pt modelId="{72DD3155-65AC-4648-9791-891743ABFA5D}">
      <dgm:prSet phldrT="[Texto]"/>
      <dgm:spPr/>
      <dgm:t>
        <a:bodyPr/>
        <a:lstStyle/>
        <a:p>
          <a:r>
            <a:rPr lang="es-ES" b="1" dirty="0" smtClean="0"/>
            <a:t>PARA GESTIONAR LOS RIESGOS DEL CIBERESPACIO</a:t>
          </a:r>
          <a:endParaRPr lang="es-ES" dirty="0"/>
        </a:p>
      </dgm:t>
    </dgm:pt>
    <dgm:pt modelId="{9262BFDF-19C4-4429-9A8B-FFA3C1FBCDFF}" type="parTrans" cxnId="{44259457-7AAF-457B-B3EE-CFB2B5745C17}">
      <dgm:prSet/>
      <dgm:spPr/>
      <dgm:t>
        <a:bodyPr/>
        <a:lstStyle/>
        <a:p>
          <a:endParaRPr lang="es-ES"/>
        </a:p>
      </dgm:t>
    </dgm:pt>
    <dgm:pt modelId="{F664BE78-DF80-4F36-A6E2-DC52CEFFFFB2}" type="sibTrans" cxnId="{44259457-7AAF-457B-B3EE-CFB2B5745C17}">
      <dgm:prSet/>
      <dgm:spPr/>
      <dgm:t>
        <a:bodyPr/>
        <a:lstStyle/>
        <a:p>
          <a:endParaRPr lang="es-ES"/>
        </a:p>
      </dgm:t>
    </dgm:pt>
    <dgm:pt modelId="{11A253BE-EB6D-4D14-9BAB-FC3AAA0BB014}" type="pres">
      <dgm:prSet presAssocID="{1F3FA49B-ACA1-4463-9B9B-17662D28C19C}" presName="Name0" presStyleCnt="0">
        <dgm:presLayoutVars>
          <dgm:chMax val="1"/>
          <dgm:dir/>
          <dgm:animLvl val="ctr"/>
          <dgm:resizeHandles val="exact"/>
        </dgm:presLayoutVars>
      </dgm:prSet>
      <dgm:spPr/>
      <dgm:t>
        <a:bodyPr/>
        <a:lstStyle/>
        <a:p>
          <a:endParaRPr lang="es-ES"/>
        </a:p>
      </dgm:t>
    </dgm:pt>
    <dgm:pt modelId="{2F37B01F-50B9-4803-B4D4-D034636A7AA8}" type="pres">
      <dgm:prSet presAssocID="{565DA4D5-552E-48B9-A769-0E6684D99CB8}" presName="centerShape" presStyleLbl="node0" presStyleIdx="0" presStyleCnt="1" custScaleX="121429" custScaleY="82110" custLinFactNeighborX="17209" custLinFactNeighborY="0"/>
      <dgm:spPr/>
      <dgm:t>
        <a:bodyPr/>
        <a:lstStyle/>
        <a:p>
          <a:endParaRPr lang="es-ES"/>
        </a:p>
      </dgm:t>
    </dgm:pt>
    <dgm:pt modelId="{5B2A046C-91F5-4927-9411-1A914F86540D}" type="pres">
      <dgm:prSet presAssocID="{B36DA357-BC76-4FC3-BD89-8E80F5FF5369}" presName="node" presStyleLbl="node1" presStyleIdx="0" presStyleCnt="4" custScaleX="169876" custRadScaleRad="105261" custRadScaleInc="65633">
        <dgm:presLayoutVars>
          <dgm:bulletEnabled val="1"/>
        </dgm:presLayoutVars>
      </dgm:prSet>
      <dgm:spPr/>
      <dgm:t>
        <a:bodyPr/>
        <a:lstStyle/>
        <a:p>
          <a:endParaRPr lang="es-ES"/>
        </a:p>
      </dgm:t>
    </dgm:pt>
    <dgm:pt modelId="{A0C51776-F67A-4EAA-B0E1-2EB6C3ECF97F}" type="pres">
      <dgm:prSet presAssocID="{B36DA357-BC76-4FC3-BD89-8E80F5FF5369}" presName="dummy" presStyleCnt="0"/>
      <dgm:spPr/>
    </dgm:pt>
    <dgm:pt modelId="{FC2554A4-1E77-4EA4-97A5-9E74058829EC}" type="pres">
      <dgm:prSet presAssocID="{EE199246-AB2F-464A-B879-48F40E4088B6}" presName="sibTrans" presStyleLbl="sibTrans2D1" presStyleIdx="0" presStyleCnt="4"/>
      <dgm:spPr/>
      <dgm:t>
        <a:bodyPr/>
        <a:lstStyle/>
        <a:p>
          <a:endParaRPr lang="es-ES"/>
        </a:p>
      </dgm:t>
    </dgm:pt>
    <dgm:pt modelId="{A353B9EE-8746-4719-8FA2-A62007DBF4A4}" type="pres">
      <dgm:prSet presAssocID="{A587E15C-DF06-4DC0-84E4-5CEB125E466D}" presName="node" presStyleLbl="node1" presStyleIdx="1" presStyleCnt="4" custScaleX="164772" custRadScaleRad="165993" custRadScaleInc="0">
        <dgm:presLayoutVars>
          <dgm:bulletEnabled val="1"/>
        </dgm:presLayoutVars>
      </dgm:prSet>
      <dgm:spPr/>
      <dgm:t>
        <a:bodyPr/>
        <a:lstStyle/>
        <a:p>
          <a:endParaRPr lang="es-ES"/>
        </a:p>
      </dgm:t>
    </dgm:pt>
    <dgm:pt modelId="{25EF6044-0968-477F-8102-4CE1CD9DBFAB}" type="pres">
      <dgm:prSet presAssocID="{A587E15C-DF06-4DC0-84E4-5CEB125E466D}" presName="dummy" presStyleCnt="0"/>
      <dgm:spPr/>
    </dgm:pt>
    <dgm:pt modelId="{3C1F2E8D-17B4-4F93-9780-1210C22A97EE}" type="pres">
      <dgm:prSet presAssocID="{0A8894C4-C894-41E1-A309-EB4643D24056}" presName="sibTrans" presStyleLbl="sibTrans2D1" presStyleIdx="1" presStyleCnt="4"/>
      <dgm:spPr/>
      <dgm:t>
        <a:bodyPr/>
        <a:lstStyle/>
        <a:p>
          <a:endParaRPr lang="es-ES"/>
        </a:p>
      </dgm:t>
    </dgm:pt>
    <dgm:pt modelId="{4C0DFF43-441E-4CDE-B344-8DB37E5AE9CB}" type="pres">
      <dgm:prSet presAssocID="{436F9492-56B6-450C-9CEC-E966EAF4BE26}" presName="node" presStyleLbl="node1" presStyleIdx="2" presStyleCnt="4" custScaleX="194100" custRadScaleRad="107633" custRadScaleInc="-65678">
        <dgm:presLayoutVars>
          <dgm:bulletEnabled val="1"/>
        </dgm:presLayoutVars>
      </dgm:prSet>
      <dgm:spPr/>
      <dgm:t>
        <a:bodyPr/>
        <a:lstStyle/>
        <a:p>
          <a:endParaRPr lang="es-ES"/>
        </a:p>
      </dgm:t>
    </dgm:pt>
    <dgm:pt modelId="{348AE319-D70E-47E2-8561-FA3BF9E3B6E4}" type="pres">
      <dgm:prSet presAssocID="{436F9492-56B6-450C-9CEC-E966EAF4BE26}" presName="dummy" presStyleCnt="0"/>
      <dgm:spPr/>
    </dgm:pt>
    <dgm:pt modelId="{1A5AE090-031E-4E64-8611-41AC3826F647}" type="pres">
      <dgm:prSet presAssocID="{483FDE4D-0FA2-4C6B-80D6-58C2515B9A64}" presName="sibTrans" presStyleLbl="sibTrans2D1" presStyleIdx="2" presStyleCnt="4"/>
      <dgm:spPr/>
      <dgm:t>
        <a:bodyPr/>
        <a:lstStyle/>
        <a:p>
          <a:endParaRPr lang="es-ES"/>
        </a:p>
      </dgm:t>
    </dgm:pt>
    <dgm:pt modelId="{3837358E-7D5F-4F00-9BCB-0296310ED039}" type="pres">
      <dgm:prSet presAssocID="{72DD3155-65AC-4648-9791-891743ABFA5D}" presName="node" presStyleLbl="node1" presStyleIdx="3" presStyleCnt="4" custScaleX="190350">
        <dgm:presLayoutVars>
          <dgm:bulletEnabled val="1"/>
        </dgm:presLayoutVars>
      </dgm:prSet>
      <dgm:spPr/>
      <dgm:t>
        <a:bodyPr/>
        <a:lstStyle/>
        <a:p>
          <a:endParaRPr lang="es-ES"/>
        </a:p>
      </dgm:t>
    </dgm:pt>
    <dgm:pt modelId="{171D9CE4-075A-465A-98FF-4D85DC58EAD2}" type="pres">
      <dgm:prSet presAssocID="{72DD3155-65AC-4648-9791-891743ABFA5D}" presName="dummy" presStyleCnt="0"/>
      <dgm:spPr/>
    </dgm:pt>
    <dgm:pt modelId="{AE346C5E-C56D-432D-A843-7A9E8116E2DA}" type="pres">
      <dgm:prSet presAssocID="{F664BE78-DF80-4F36-A6E2-DC52CEFFFFB2}" presName="sibTrans" presStyleLbl="sibTrans2D1" presStyleIdx="3" presStyleCnt="4"/>
      <dgm:spPr/>
      <dgm:t>
        <a:bodyPr/>
        <a:lstStyle/>
        <a:p>
          <a:endParaRPr lang="es-ES"/>
        </a:p>
      </dgm:t>
    </dgm:pt>
  </dgm:ptLst>
  <dgm:cxnLst>
    <dgm:cxn modelId="{CC13AF65-01A9-49EB-B20C-AF380BFFE87A}" srcId="{565DA4D5-552E-48B9-A769-0E6684D99CB8}" destId="{436F9492-56B6-450C-9CEC-E966EAF4BE26}" srcOrd="2" destOrd="0" parTransId="{CB508019-76F8-43F0-B623-7D9A607E5497}" sibTransId="{483FDE4D-0FA2-4C6B-80D6-58C2515B9A64}"/>
    <dgm:cxn modelId="{44B9E7BF-ED01-4512-A203-FAF90F9AAC8B}" type="presOf" srcId="{EE199246-AB2F-464A-B879-48F40E4088B6}" destId="{FC2554A4-1E77-4EA4-97A5-9E74058829EC}" srcOrd="0" destOrd="0" presId="urn:microsoft.com/office/officeart/2005/8/layout/radial6"/>
    <dgm:cxn modelId="{CCAD32C0-E7F2-4F72-8959-2885B1B7CDAA}" type="presOf" srcId="{A587E15C-DF06-4DC0-84E4-5CEB125E466D}" destId="{A353B9EE-8746-4719-8FA2-A62007DBF4A4}" srcOrd="0" destOrd="0" presId="urn:microsoft.com/office/officeart/2005/8/layout/radial6"/>
    <dgm:cxn modelId="{A7782930-98B9-4AB9-9550-A74089B9658C}" srcId="{565DA4D5-552E-48B9-A769-0E6684D99CB8}" destId="{A587E15C-DF06-4DC0-84E4-5CEB125E466D}" srcOrd="1" destOrd="0" parTransId="{0BB9ABA2-ECBE-455A-8D80-E70C673426E6}" sibTransId="{0A8894C4-C894-41E1-A309-EB4643D24056}"/>
    <dgm:cxn modelId="{DCED0ED1-928A-4A98-BDE1-06009B3E11F2}" srcId="{565DA4D5-552E-48B9-A769-0E6684D99CB8}" destId="{B36DA357-BC76-4FC3-BD89-8E80F5FF5369}" srcOrd="0" destOrd="0" parTransId="{97E34EC3-64F8-455C-B9AE-D5ABA25B0E93}" sibTransId="{EE199246-AB2F-464A-B879-48F40E4088B6}"/>
    <dgm:cxn modelId="{97F5BAC0-1D99-438E-97EE-7E3427BB7BA9}" type="presOf" srcId="{0A8894C4-C894-41E1-A309-EB4643D24056}" destId="{3C1F2E8D-17B4-4F93-9780-1210C22A97EE}" srcOrd="0" destOrd="0" presId="urn:microsoft.com/office/officeart/2005/8/layout/radial6"/>
    <dgm:cxn modelId="{DA887FBE-C290-41BB-8DC6-3193EFFA7E29}" type="presOf" srcId="{F664BE78-DF80-4F36-A6E2-DC52CEFFFFB2}" destId="{AE346C5E-C56D-432D-A843-7A9E8116E2DA}" srcOrd="0" destOrd="0" presId="urn:microsoft.com/office/officeart/2005/8/layout/radial6"/>
    <dgm:cxn modelId="{1D8094AB-DF5C-4EE6-AA24-7CC92F4ACC9D}" type="presOf" srcId="{483FDE4D-0FA2-4C6B-80D6-58C2515B9A64}" destId="{1A5AE090-031E-4E64-8611-41AC3826F647}" srcOrd="0" destOrd="0" presId="urn:microsoft.com/office/officeart/2005/8/layout/radial6"/>
    <dgm:cxn modelId="{93DDB121-BCFC-4CCC-AEB7-2B609FCEF7C7}" type="presOf" srcId="{1F3FA49B-ACA1-4463-9B9B-17662D28C19C}" destId="{11A253BE-EB6D-4D14-9BAB-FC3AAA0BB014}" srcOrd="0" destOrd="0" presId="urn:microsoft.com/office/officeart/2005/8/layout/radial6"/>
    <dgm:cxn modelId="{0EE604DD-CAF3-4FC2-A521-F2D5A9E516BD}" type="presOf" srcId="{72DD3155-65AC-4648-9791-891743ABFA5D}" destId="{3837358E-7D5F-4F00-9BCB-0296310ED039}" srcOrd="0" destOrd="0" presId="urn:microsoft.com/office/officeart/2005/8/layout/radial6"/>
    <dgm:cxn modelId="{0D780B6E-3D69-40E3-9881-06C691DA45C9}" type="presOf" srcId="{B36DA357-BC76-4FC3-BD89-8E80F5FF5369}" destId="{5B2A046C-91F5-4927-9411-1A914F86540D}" srcOrd="0" destOrd="0" presId="urn:microsoft.com/office/officeart/2005/8/layout/radial6"/>
    <dgm:cxn modelId="{44259457-7AAF-457B-B3EE-CFB2B5745C17}" srcId="{565DA4D5-552E-48B9-A769-0E6684D99CB8}" destId="{72DD3155-65AC-4648-9791-891743ABFA5D}" srcOrd="3" destOrd="0" parTransId="{9262BFDF-19C4-4429-9A8B-FFA3C1FBCDFF}" sibTransId="{F664BE78-DF80-4F36-A6E2-DC52CEFFFFB2}"/>
    <dgm:cxn modelId="{F2B9C782-727A-4C43-9098-8E7B57A7FC79}" srcId="{1F3FA49B-ACA1-4463-9B9B-17662D28C19C}" destId="{565DA4D5-552E-48B9-A769-0E6684D99CB8}" srcOrd="0" destOrd="0" parTransId="{F21CACAA-493D-43FD-8758-C1E75A8232D1}" sibTransId="{B3F3F920-F7DC-4B06-AAD7-5C9A5E06FA06}"/>
    <dgm:cxn modelId="{BD00B66F-A6AB-485F-BDE4-FAF05365F561}" type="presOf" srcId="{565DA4D5-552E-48B9-A769-0E6684D99CB8}" destId="{2F37B01F-50B9-4803-B4D4-D034636A7AA8}" srcOrd="0" destOrd="0" presId="urn:microsoft.com/office/officeart/2005/8/layout/radial6"/>
    <dgm:cxn modelId="{A84AC5ED-2ECF-4959-8526-E645698329EC}" type="presOf" srcId="{436F9492-56B6-450C-9CEC-E966EAF4BE26}" destId="{4C0DFF43-441E-4CDE-B344-8DB37E5AE9CB}" srcOrd="0" destOrd="0" presId="urn:microsoft.com/office/officeart/2005/8/layout/radial6"/>
    <dgm:cxn modelId="{18860DFD-74AB-4C35-B302-A71818A64DD9}" type="presParOf" srcId="{11A253BE-EB6D-4D14-9BAB-FC3AAA0BB014}" destId="{2F37B01F-50B9-4803-B4D4-D034636A7AA8}" srcOrd="0" destOrd="0" presId="urn:microsoft.com/office/officeart/2005/8/layout/radial6"/>
    <dgm:cxn modelId="{972F2489-D065-434F-8C60-D3185FF11C34}" type="presParOf" srcId="{11A253BE-EB6D-4D14-9BAB-FC3AAA0BB014}" destId="{5B2A046C-91F5-4927-9411-1A914F86540D}" srcOrd="1" destOrd="0" presId="urn:microsoft.com/office/officeart/2005/8/layout/radial6"/>
    <dgm:cxn modelId="{B663CA30-9F54-4667-8DBA-4F067EF0598E}" type="presParOf" srcId="{11A253BE-EB6D-4D14-9BAB-FC3AAA0BB014}" destId="{A0C51776-F67A-4EAA-B0E1-2EB6C3ECF97F}" srcOrd="2" destOrd="0" presId="urn:microsoft.com/office/officeart/2005/8/layout/radial6"/>
    <dgm:cxn modelId="{2F5FE981-D37D-49C1-B59E-A945FF44FAB0}" type="presParOf" srcId="{11A253BE-EB6D-4D14-9BAB-FC3AAA0BB014}" destId="{FC2554A4-1E77-4EA4-97A5-9E74058829EC}" srcOrd="3" destOrd="0" presId="urn:microsoft.com/office/officeart/2005/8/layout/radial6"/>
    <dgm:cxn modelId="{DC8F04C5-90C5-48B6-8955-2F36757C52F6}" type="presParOf" srcId="{11A253BE-EB6D-4D14-9BAB-FC3AAA0BB014}" destId="{A353B9EE-8746-4719-8FA2-A62007DBF4A4}" srcOrd="4" destOrd="0" presId="urn:microsoft.com/office/officeart/2005/8/layout/radial6"/>
    <dgm:cxn modelId="{095835F6-714A-4C47-B0B3-6DB1F4CF127B}" type="presParOf" srcId="{11A253BE-EB6D-4D14-9BAB-FC3AAA0BB014}" destId="{25EF6044-0968-477F-8102-4CE1CD9DBFAB}" srcOrd="5" destOrd="0" presId="urn:microsoft.com/office/officeart/2005/8/layout/radial6"/>
    <dgm:cxn modelId="{6B1BFCD3-9F9D-4391-B2F3-794D30A33EA6}" type="presParOf" srcId="{11A253BE-EB6D-4D14-9BAB-FC3AAA0BB014}" destId="{3C1F2E8D-17B4-4F93-9780-1210C22A97EE}" srcOrd="6" destOrd="0" presId="urn:microsoft.com/office/officeart/2005/8/layout/radial6"/>
    <dgm:cxn modelId="{BFD268EA-9B63-4CCE-B1B1-1F3FE5F6F566}" type="presParOf" srcId="{11A253BE-EB6D-4D14-9BAB-FC3AAA0BB014}" destId="{4C0DFF43-441E-4CDE-B344-8DB37E5AE9CB}" srcOrd="7" destOrd="0" presId="urn:microsoft.com/office/officeart/2005/8/layout/radial6"/>
    <dgm:cxn modelId="{929F5A2B-3B85-4A7D-B104-030C22218EF2}" type="presParOf" srcId="{11A253BE-EB6D-4D14-9BAB-FC3AAA0BB014}" destId="{348AE319-D70E-47E2-8561-FA3BF9E3B6E4}" srcOrd="8" destOrd="0" presId="urn:microsoft.com/office/officeart/2005/8/layout/radial6"/>
    <dgm:cxn modelId="{13D61332-A123-48D9-9228-8629F30F1C4F}" type="presParOf" srcId="{11A253BE-EB6D-4D14-9BAB-FC3AAA0BB014}" destId="{1A5AE090-031E-4E64-8611-41AC3826F647}" srcOrd="9" destOrd="0" presId="urn:microsoft.com/office/officeart/2005/8/layout/radial6"/>
    <dgm:cxn modelId="{AD6FA04D-7681-44E9-9E1F-B55C171B7228}" type="presParOf" srcId="{11A253BE-EB6D-4D14-9BAB-FC3AAA0BB014}" destId="{3837358E-7D5F-4F00-9BCB-0296310ED039}" srcOrd="10" destOrd="0" presId="urn:microsoft.com/office/officeart/2005/8/layout/radial6"/>
    <dgm:cxn modelId="{6643729E-A743-486B-A469-A8ECF2E9C5F3}" type="presParOf" srcId="{11A253BE-EB6D-4D14-9BAB-FC3AAA0BB014}" destId="{171D9CE4-075A-465A-98FF-4D85DC58EAD2}" srcOrd="11" destOrd="0" presId="urn:microsoft.com/office/officeart/2005/8/layout/radial6"/>
    <dgm:cxn modelId="{9134B1B5-0503-4D21-B3DD-3CFF28BB8AC3}" type="presParOf" srcId="{11A253BE-EB6D-4D14-9BAB-FC3AAA0BB014}" destId="{AE346C5E-C56D-432D-A843-7A9E8116E2DA}"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17793" custLinFactNeighborY="-15692">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83EBC8E2-058A-4E0E-BE67-A88A41C69BE6}" type="presOf" srcId="{00688F25-A228-4D67-9CF5-E75C9B8BA417}" destId="{062BF3D2-B6BB-4EBB-A73E-689FC1DDAFEB}" srcOrd="0" destOrd="0" presId="urn:microsoft.com/office/officeart/2005/8/layout/vList2"/>
    <dgm:cxn modelId="{A18EC337-702C-45C6-AE3A-04E97CA2B010}" type="presOf" srcId="{CF103DD1-0349-4BC9-B16D-8032D8CC5B0C}" destId="{62E32B87-64D9-46B6-B7A5-556957BEA94B}" srcOrd="0" destOrd="0" presId="urn:microsoft.com/office/officeart/2005/8/layout/vList2"/>
    <dgm:cxn modelId="{6186270D-7E18-4C17-9C28-4B673021A71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ED1EC49B-99D4-47D6-91E9-054761CCBC3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19967" custLinFactNeighborY="-21061">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22895" custLinFactNeighborY="-14302">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r>
            <a:rPr lang="es-MX" sz="4400" b="1" dirty="0" smtClean="0">
              <a:solidFill>
                <a:srgbClr val="00B050"/>
              </a:solidFill>
            </a:rPr>
            <a:t>UNIVERSIDAD DE LAS FUERZAS ARMADAS-ESPE</a:t>
          </a:r>
          <a:endParaRPr lang="es-MX" sz="4400" dirty="0"/>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1234" custLinFactNeighborY="-6465">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F2ECA3C-472D-4ADA-921F-EAFEB479E36A}" type="doc">
      <dgm:prSet loTypeId="urn:microsoft.com/office/officeart/2005/8/layout/gear1" loCatId="process" qsTypeId="urn:microsoft.com/office/officeart/2005/8/quickstyle/simple1" qsCatId="simple" csTypeId="urn:microsoft.com/office/officeart/2005/8/colors/accent1_2" csCatId="accent1" phldr="1"/>
      <dgm:spPr/>
    </dgm:pt>
    <dgm:pt modelId="{2A0E8D88-B1B0-4AD6-BA05-8633D907A725}">
      <dgm:prSet phldrT="[Texto]" custT="1"/>
      <dgm:spPr/>
      <dgm:t>
        <a:bodyPr/>
        <a:lstStyle/>
        <a:p>
          <a:r>
            <a:rPr lang="es-ES" sz="1800" b="1" dirty="0" smtClean="0"/>
            <a:t>POLÍTICAS DE CIBERSEGURIDAD</a:t>
          </a:r>
          <a:endParaRPr lang="es-ES" sz="1800" b="1" dirty="0"/>
        </a:p>
      </dgm:t>
    </dgm:pt>
    <dgm:pt modelId="{BDC60B22-F6B6-43C0-BABC-7F9AE49377E3}" type="parTrans" cxnId="{775C50E8-5160-4003-BC6F-7399AB02B2FD}">
      <dgm:prSet/>
      <dgm:spPr/>
      <dgm:t>
        <a:bodyPr/>
        <a:lstStyle/>
        <a:p>
          <a:endParaRPr lang="es-ES"/>
        </a:p>
      </dgm:t>
    </dgm:pt>
    <dgm:pt modelId="{2F375897-8618-4D7F-B335-5FDD02DB85B4}" type="sibTrans" cxnId="{775C50E8-5160-4003-BC6F-7399AB02B2FD}">
      <dgm:prSet/>
      <dgm:spPr/>
      <dgm:t>
        <a:bodyPr/>
        <a:lstStyle/>
        <a:p>
          <a:endParaRPr lang="es-ES"/>
        </a:p>
      </dgm:t>
    </dgm:pt>
    <dgm:pt modelId="{8690CAA1-ABB5-47D9-AADB-AEC14C55E3FA}">
      <dgm:prSet phldrT="[Texto]" custT="1"/>
      <dgm:spPr>
        <a:solidFill>
          <a:schemeClr val="accent4">
            <a:lumMod val="75000"/>
          </a:schemeClr>
        </a:solidFill>
      </dgm:spPr>
      <dgm:t>
        <a:bodyPr/>
        <a:lstStyle/>
        <a:p>
          <a:r>
            <a:rPr lang="es-ES" sz="1600" b="1" dirty="0" smtClean="0"/>
            <a:t>MODELO DE MADUREZ DE CAPACIDAD CMM</a:t>
          </a:r>
          <a:endParaRPr lang="es-ES" sz="1600" b="1" dirty="0"/>
        </a:p>
      </dgm:t>
    </dgm:pt>
    <dgm:pt modelId="{ADB237E3-C4DD-4F39-A3C6-59021B60728A}" type="parTrans" cxnId="{821F3BAD-DADC-4474-A2F6-A6525F3CFD92}">
      <dgm:prSet/>
      <dgm:spPr/>
      <dgm:t>
        <a:bodyPr/>
        <a:lstStyle/>
        <a:p>
          <a:endParaRPr lang="es-ES"/>
        </a:p>
      </dgm:t>
    </dgm:pt>
    <dgm:pt modelId="{75D9EE5B-E743-497A-BBE2-6239AFF7349E}" type="sibTrans" cxnId="{821F3BAD-DADC-4474-A2F6-A6525F3CFD92}">
      <dgm:prSet/>
      <dgm:spPr/>
      <dgm:t>
        <a:bodyPr/>
        <a:lstStyle/>
        <a:p>
          <a:endParaRPr lang="es-ES"/>
        </a:p>
      </dgm:t>
    </dgm:pt>
    <dgm:pt modelId="{CA196186-915B-4496-BABC-F366AA6A1190}">
      <dgm:prSet phldrT="[Texto]" custT="1"/>
      <dgm:spPr>
        <a:solidFill>
          <a:srgbClr val="FF0000"/>
        </a:solidFill>
      </dgm:spPr>
      <dgm:t>
        <a:bodyPr/>
        <a:lstStyle/>
        <a:p>
          <a:r>
            <a:rPr lang="es-ES" sz="2000" b="1" dirty="0" smtClean="0"/>
            <a:t>EJES DEL MINTEL</a:t>
          </a:r>
          <a:endParaRPr lang="es-ES" sz="2000" b="1" dirty="0"/>
        </a:p>
      </dgm:t>
    </dgm:pt>
    <dgm:pt modelId="{4134985A-D80B-4B28-8F2C-242D7F8CE0FE}" type="parTrans" cxnId="{E6E99B51-50A8-4435-80AB-6A073D97555E}">
      <dgm:prSet/>
      <dgm:spPr/>
      <dgm:t>
        <a:bodyPr/>
        <a:lstStyle/>
        <a:p>
          <a:endParaRPr lang="es-ES"/>
        </a:p>
      </dgm:t>
    </dgm:pt>
    <dgm:pt modelId="{196A8576-4D93-42BD-9993-50C4CFAD3E59}" type="sibTrans" cxnId="{E6E99B51-50A8-4435-80AB-6A073D97555E}">
      <dgm:prSet/>
      <dgm:spPr/>
      <dgm:t>
        <a:bodyPr/>
        <a:lstStyle/>
        <a:p>
          <a:endParaRPr lang="es-ES"/>
        </a:p>
      </dgm:t>
    </dgm:pt>
    <dgm:pt modelId="{4E5B587E-09BF-43C4-9FB6-35197D509DD6}" type="pres">
      <dgm:prSet presAssocID="{CF2ECA3C-472D-4ADA-921F-EAFEB479E36A}" presName="composite" presStyleCnt="0">
        <dgm:presLayoutVars>
          <dgm:chMax val="3"/>
          <dgm:animLvl val="lvl"/>
          <dgm:resizeHandles val="exact"/>
        </dgm:presLayoutVars>
      </dgm:prSet>
      <dgm:spPr/>
    </dgm:pt>
    <dgm:pt modelId="{E7D0BDDB-E5B3-43DB-946C-B3BD3FBFDDAC}" type="pres">
      <dgm:prSet presAssocID="{2A0E8D88-B1B0-4AD6-BA05-8633D907A725}" presName="gear1" presStyleLbl="node1" presStyleIdx="0" presStyleCnt="3">
        <dgm:presLayoutVars>
          <dgm:chMax val="1"/>
          <dgm:bulletEnabled val="1"/>
        </dgm:presLayoutVars>
      </dgm:prSet>
      <dgm:spPr/>
      <dgm:t>
        <a:bodyPr/>
        <a:lstStyle/>
        <a:p>
          <a:endParaRPr lang="es-ES"/>
        </a:p>
      </dgm:t>
    </dgm:pt>
    <dgm:pt modelId="{A9A04DC5-195A-4830-8F08-AFA52F7F6BA2}" type="pres">
      <dgm:prSet presAssocID="{2A0E8D88-B1B0-4AD6-BA05-8633D907A725}" presName="gear1srcNode" presStyleLbl="node1" presStyleIdx="0" presStyleCnt="3"/>
      <dgm:spPr/>
      <dgm:t>
        <a:bodyPr/>
        <a:lstStyle/>
        <a:p>
          <a:endParaRPr lang="es-ES"/>
        </a:p>
      </dgm:t>
    </dgm:pt>
    <dgm:pt modelId="{99E8E12F-262D-4617-A2BB-5E71131EF8ED}" type="pres">
      <dgm:prSet presAssocID="{2A0E8D88-B1B0-4AD6-BA05-8633D907A725}" presName="gear1dstNode" presStyleLbl="node1" presStyleIdx="0" presStyleCnt="3"/>
      <dgm:spPr/>
      <dgm:t>
        <a:bodyPr/>
        <a:lstStyle/>
        <a:p>
          <a:endParaRPr lang="es-ES"/>
        </a:p>
      </dgm:t>
    </dgm:pt>
    <dgm:pt modelId="{07AEFE07-9E25-4AEC-A550-49D7A7293915}" type="pres">
      <dgm:prSet presAssocID="{8690CAA1-ABB5-47D9-AADB-AEC14C55E3FA}" presName="gear2" presStyleLbl="node1" presStyleIdx="1" presStyleCnt="3" custScaleX="109071">
        <dgm:presLayoutVars>
          <dgm:chMax val="1"/>
          <dgm:bulletEnabled val="1"/>
        </dgm:presLayoutVars>
      </dgm:prSet>
      <dgm:spPr/>
      <dgm:t>
        <a:bodyPr/>
        <a:lstStyle/>
        <a:p>
          <a:endParaRPr lang="es-ES"/>
        </a:p>
      </dgm:t>
    </dgm:pt>
    <dgm:pt modelId="{63F20834-4490-46DD-AFEA-F3E0AE98DD14}" type="pres">
      <dgm:prSet presAssocID="{8690CAA1-ABB5-47D9-AADB-AEC14C55E3FA}" presName="gear2srcNode" presStyleLbl="node1" presStyleIdx="1" presStyleCnt="3"/>
      <dgm:spPr/>
      <dgm:t>
        <a:bodyPr/>
        <a:lstStyle/>
        <a:p>
          <a:endParaRPr lang="es-ES"/>
        </a:p>
      </dgm:t>
    </dgm:pt>
    <dgm:pt modelId="{283C2DC1-22DD-4CBB-919C-A6900F92AEE2}" type="pres">
      <dgm:prSet presAssocID="{8690CAA1-ABB5-47D9-AADB-AEC14C55E3FA}" presName="gear2dstNode" presStyleLbl="node1" presStyleIdx="1" presStyleCnt="3"/>
      <dgm:spPr/>
      <dgm:t>
        <a:bodyPr/>
        <a:lstStyle/>
        <a:p>
          <a:endParaRPr lang="es-ES"/>
        </a:p>
      </dgm:t>
    </dgm:pt>
    <dgm:pt modelId="{35FE9427-A83A-41EB-B304-1E6330DF2FF1}" type="pres">
      <dgm:prSet presAssocID="{CA196186-915B-4496-BABC-F366AA6A1190}" presName="gear3" presStyleLbl="node1" presStyleIdx="2" presStyleCnt="3"/>
      <dgm:spPr/>
      <dgm:t>
        <a:bodyPr/>
        <a:lstStyle/>
        <a:p>
          <a:endParaRPr lang="es-ES"/>
        </a:p>
      </dgm:t>
    </dgm:pt>
    <dgm:pt modelId="{399649FA-C2EC-4154-9C30-7ADB99ADF585}" type="pres">
      <dgm:prSet presAssocID="{CA196186-915B-4496-BABC-F366AA6A1190}" presName="gear3tx" presStyleLbl="node1" presStyleIdx="2" presStyleCnt="3">
        <dgm:presLayoutVars>
          <dgm:chMax val="1"/>
          <dgm:bulletEnabled val="1"/>
        </dgm:presLayoutVars>
      </dgm:prSet>
      <dgm:spPr/>
      <dgm:t>
        <a:bodyPr/>
        <a:lstStyle/>
        <a:p>
          <a:endParaRPr lang="es-ES"/>
        </a:p>
      </dgm:t>
    </dgm:pt>
    <dgm:pt modelId="{73B4C290-14DF-4CEB-8871-360E9455ED7E}" type="pres">
      <dgm:prSet presAssocID="{CA196186-915B-4496-BABC-F366AA6A1190}" presName="gear3srcNode" presStyleLbl="node1" presStyleIdx="2" presStyleCnt="3"/>
      <dgm:spPr/>
      <dgm:t>
        <a:bodyPr/>
        <a:lstStyle/>
        <a:p>
          <a:endParaRPr lang="es-ES"/>
        </a:p>
      </dgm:t>
    </dgm:pt>
    <dgm:pt modelId="{5400C30D-490C-49F0-8203-6D823A56CFAA}" type="pres">
      <dgm:prSet presAssocID="{CA196186-915B-4496-BABC-F366AA6A1190}" presName="gear3dstNode" presStyleLbl="node1" presStyleIdx="2" presStyleCnt="3"/>
      <dgm:spPr/>
      <dgm:t>
        <a:bodyPr/>
        <a:lstStyle/>
        <a:p>
          <a:endParaRPr lang="es-ES"/>
        </a:p>
      </dgm:t>
    </dgm:pt>
    <dgm:pt modelId="{753BFC8D-DE39-4C7B-912B-50EC524BF32A}" type="pres">
      <dgm:prSet presAssocID="{2F375897-8618-4D7F-B335-5FDD02DB85B4}" presName="connector1" presStyleLbl="sibTrans2D1" presStyleIdx="0" presStyleCnt="3"/>
      <dgm:spPr/>
      <dgm:t>
        <a:bodyPr/>
        <a:lstStyle/>
        <a:p>
          <a:endParaRPr lang="es-ES"/>
        </a:p>
      </dgm:t>
    </dgm:pt>
    <dgm:pt modelId="{BE93F9CF-C5C3-4825-8AFE-806589DB503E}" type="pres">
      <dgm:prSet presAssocID="{75D9EE5B-E743-497A-BBE2-6239AFF7349E}" presName="connector2" presStyleLbl="sibTrans2D1" presStyleIdx="1" presStyleCnt="3"/>
      <dgm:spPr/>
      <dgm:t>
        <a:bodyPr/>
        <a:lstStyle/>
        <a:p>
          <a:endParaRPr lang="es-ES"/>
        </a:p>
      </dgm:t>
    </dgm:pt>
    <dgm:pt modelId="{FA3A2546-36CA-4099-B5AD-6C9C8DED69CC}" type="pres">
      <dgm:prSet presAssocID="{196A8576-4D93-42BD-9993-50C4CFAD3E59}" presName="connector3" presStyleLbl="sibTrans2D1" presStyleIdx="2" presStyleCnt="3"/>
      <dgm:spPr/>
      <dgm:t>
        <a:bodyPr/>
        <a:lstStyle/>
        <a:p>
          <a:endParaRPr lang="es-ES"/>
        </a:p>
      </dgm:t>
    </dgm:pt>
  </dgm:ptLst>
  <dgm:cxnLst>
    <dgm:cxn modelId="{4C6DD7AC-C807-4F2D-820D-7224AAA831C0}" type="presOf" srcId="{CF2ECA3C-472D-4ADA-921F-EAFEB479E36A}" destId="{4E5B587E-09BF-43C4-9FB6-35197D509DD6}" srcOrd="0" destOrd="0" presId="urn:microsoft.com/office/officeart/2005/8/layout/gear1"/>
    <dgm:cxn modelId="{775C50E8-5160-4003-BC6F-7399AB02B2FD}" srcId="{CF2ECA3C-472D-4ADA-921F-EAFEB479E36A}" destId="{2A0E8D88-B1B0-4AD6-BA05-8633D907A725}" srcOrd="0" destOrd="0" parTransId="{BDC60B22-F6B6-43C0-BABC-7F9AE49377E3}" sibTransId="{2F375897-8618-4D7F-B335-5FDD02DB85B4}"/>
    <dgm:cxn modelId="{CC81A017-7F9F-40BA-BA77-0EC095079F19}" type="presOf" srcId="{CA196186-915B-4496-BABC-F366AA6A1190}" destId="{5400C30D-490C-49F0-8203-6D823A56CFAA}" srcOrd="3" destOrd="0" presId="urn:microsoft.com/office/officeart/2005/8/layout/gear1"/>
    <dgm:cxn modelId="{8A9D13E5-3BF2-4F61-882D-7952653989A3}" type="presOf" srcId="{2A0E8D88-B1B0-4AD6-BA05-8633D907A725}" destId="{A9A04DC5-195A-4830-8F08-AFA52F7F6BA2}" srcOrd="1" destOrd="0" presId="urn:microsoft.com/office/officeart/2005/8/layout/gear1"/>
    <dgm:cxn modelId="{F19A8BBF-7FCB-413C-8C56-9F0CDFB75A0C}" type="presOf" srcId="{8690CAA1-ABB5-47D9-AADB-AEC14C55E3FA}" destId="{07AEFE07-9E25-4AEC-A550-49D7A7293915}" srcOrd="0" destOrd="0" presId="urn:microsoft.com/office/officeart/2005/8/layout/gear1"/>
    <dgm:cxn modelId="{7866331E-6D42-4CEB-9803-3560AE725A3F}" type="presOf" srcId="{CA196186-915B-4496-BABC-F366AA6A1190}" destId="{35FE9427-A83A-41EB-B304-1E6330DF2FF1}" srcOrd="0" destOrd="0" presId="urn:microsoft.com/office/officeart/2005/8/layout/gear1"/>
    <dgm:cxn modelId="{193D3702-48DD-4C13-A665-B40D7B9FB3D9}" type="presOf" srcId="{CA196186-915B-4496-BABC-F366AA6A1190}" destId="{73B4C290-14DF-4CEB-8871-360E9455ED7E}" srcOrd="2" destOrd="0" presId="urn:microsoft.com/office/officeart/2005/8/layout/gear1"/>
    <dgm:cxn modelId="{E6E99B51-50A8-4435-80AB-6A073D97555E}" srcId="{CF2ECA3C-472D-4ADA-921F-EAFEB479E36A}" destId="{CA196186-915B-4496-BABC-F366AA6A1190}" srcOrd="2" destOrd="0" parTransId="{4134985A-D80B-4B28-8F2C-242D7F8CE0FE}" sibTransId="{196A8576-4D93-42BD-9993-50C4CFAD3E59}"/>
    <dgm:cxn modelId="{ABAA28EA-58A6-4D7C-B28A-6B98B368B741}" type="presOf" srcId="{196A8576-4D93-42BD-9993-50C4CFAD3E59}" destId="{FA3A2546-36CA-4099-B5AD-6C9C8DED69CC}" srcOrd="0" destOrd="0" presId="urn:microsoft.com/office/officeart/2005/8/layout/gear1"/>
    <dgm:cxn modelId="{DFD4ABBA-FA3C-4E6B-8DC0-9013198B46E7}" type="presOf" srcId="{2A0E8D88-B1B0-4AD6-BA05-8633D907A725}" destId="{99E8E12F-262D-4617-A2BB-5E71131EF8ED}" srcOrd="2" destOrd="0" presId="urn:microsoft.com/office/officeart/2005/8/layout/gear1"/>
    <dgm:cxn modelId="{80F1AF31-6929-41E2-8B09-5568B23D7F17}" type="presOf" srcId="{75D9EE5B-E743-497A-BBE2-6239AFF7349E}" destId="{BE93F9CF-C5C3-4825-8AFE-806589DB503E}" srcOrd="0" destOrd="0" presId="urn:microsoft.com/office/officeart/2005/8/layout/gear1"/>
    <dgm:cxn modelId="{6319E76F-8E80-4419-AF8C-7C3614FB9CEB}" type="presOf" srcId="{CA196186-915B-4496-BABC-F366AA6A1190}" destId="{399649FA-C2EC-4154-9C30-7ADB99ADF585}" srcOrd="1" destOrd="0" presId="urn:microsoft.com/office/officeart/2005/8/layout/gear1"/>
    <dgm:cxn modelId="{AE7C9775-A282-4F3B-A8C2-DEFAAA939715}" type="presOf" srcId="{2F375897-8618-4D7F-B335-5FDD02DB85B4}" destId="{753BFC8D-DE39-4C7B-912B-50EC524BF32A}" srcOrd="0" destOrd="0" presId="urn:microsoft.com/office/officeart/2005/8/layout/gear1"/>
    <dgm:cxn modelId="{CE0355D5-8D79-481A-8A13-0D8F0B1BF394}" type="presOf" srcId="{2A0E8D88-B1B0-4AD6-BA05-8633D907A725}" destId="{E7D0BDDB-E5B3-43DB-946C-B3BD3FBFDDAC}" srcOrd="0" destOrd="0" presId="urn:microsoft.com/office/officeart/2005/8/layout/gear1"/>
    <dgm:cxn modelId="{60148E18-240C-414C-BEF8-7388F46AA8C6}" type="presOf" srcId="{8690CAA1-ABB5-47D9-AADB-AEC14C55E3FA}" destId="{283C2DC1-22DD-4CBB-919C-A6900F92AEE2}" srcOrd="2" destOrd="0" presId="urn:microsoft.com/office/officeart/2005/8/layout/gear1"/>
    <dgm:cxn modelId="{23ECF1F6-1F09-4563-B6A7-C5C35FF18BBC}" type="presOf" srcId="{8690CAA1-ABB5-47D9-AADB-AEC14C55E3FA}" destId="{63F20834-4490-46DD-AFEA-F3E0AE98DD14}" srcOrd="1" destOrd="0" presId="urn:microsoft.com/office/officeart/2005/8/layout/gear1"/>
    <dgm:cxn modelId="{821F3BAD-DADC-4474-A2F6-A6525F3CFD92}" srcId="{CF2ECA3C-472D-4ADA-921F-EAFEB479E36A}" destId="{8690CAA1-ABB5-47D9-AADB-AEC14C55E3FA}" srcOrd="1" destOrd="0" parTransId="{ADB237E3-C4DD-4F39-A3C6-59021B60728A}" sibTransId="{75D9EE5B-E743-497A-BBE2-6239AFF7349E}"/>
    <dgm:cxn modelId="{9ECFE21B-585F-486F-9677-1DC889E9062D}" type="presParOf" srcId="{4E5B587E-09BF-43C4-9FB6-35197D509DD6}" destId="{E7D0BDDB-E5B3-43DB-946C-B3BD3FBFDDAC}" srcOrd="0" destOrd="0" presId="urn:microsoft.com/office/officeart/2005/8/layout/gear1"/>
    <dgm:cxn modelId="{677136D2-10A5-4BEA-A557-1CC94BC0E028}" type="presParOf" srcId="{4E5B587E-09BF-43C4-9FB6-35197D509DD6}" destId="{A9A04DC5-195A-4830-8F08-AFA52F7F6BA2}" srcOrd="1" destOrd="0" presId="urn:microsoft.com/office/officeart/2005/8/layout/gear1"/>
    <dgm:cxn modelId="{B7B9E2E2-C638-4406-A140-F986274D0776}" type="presParOf" srcId="{4E5B587E-09BF-43C4-9FB6-35197D509DD6}" destId="{99E8E12F-262D-4617-A2BB-5E71131EF8ED}" srcOrd="2" destOrd="0" presId="urn:microsoft.com/office/officeart/2005/8/layout/gear1"/>
    <dgm:cxn modelId="{BEBFA9DC-D74E-41AA-BD05-1CC0F6EADD88}" type="presParOf" srcId="{4E5B587E-09BF-43C4-9FB6-35197D509DD6}" destId="{07AEFE07-9E25-4AEC-A550-49D7A7293915}" srcOrd="3" destOrd="0" presId="urn:microsoft.com/office/officeart/2005/8/layout/gear1"/>
    <dgm:cxn modelId="{612FDC3B-0F6A-4A8B-896D-965000ABB3F4}" type="presParOf" srcId="{4E5B587E-09BF-43C4-9FB6-35197D509DD6}" destId="{63F20834-4490-46DD-AFEA-F3E0AE98DD14}" srcOrd="4" destOrd="0" presId="urn:microsoft.com/office/officeart/2005/8/layout/gear1"/>
    <dgm:cxn modelId="{05296AF8-961B-4C18-A90D-163101B417D3}" type="presParOf" srcId="{4E5B587E-09BF-43C4-9FB6-35197D509DD6}" destId="{283C2DC1-22DD-4CBB-919C-A6900F92AEE2}" srcOrd="5" destOrd="0" presId="urn:microsoft.com/office/officeart/2005/8/layout/gear1"/>
    <dgm:cxn modelId="{BA70709E-7CC5-4894-8BB3-6E6AED3E3D9A}" type="presParOf" srcId="{4E5B587E-09BF-43C4-9FB6-35197D509DD6}" destId="{35FE9427-A83A-41EB-B304-1E6330DF2FF1}" srcOrd="6" destOrd="0" presId="urn:microsoft.com/office/officeart/2005/8/layout/gear1"/>
    <dgm:cxn modelId="{B630BE27-DC26-47BD-A4F9-8CFBA8264800}" type="presParOf" srcId="{4E5B587E-09BF-43C4-9FB6-35197D509DD6}" destId="{399649FA-C2EC-4154-9C30-7ADB99ADF585}" srcOrd="7" destOrd="0" presId="urn:microsoft.com/office/officeart/2005/8/layout/gear1"/>
    <dgm:cxn modelId="{CBDB6B0B-1C84-49FE-8206-9B48B62A981B}" type="presParOf" srcId="{4E5B587E-09BF-43C4-9FB6-35197D509DD6}" destId="{73B4C290-14DF-4CEB-8871-360E9455ED7E}" srcOrd="8" destOrd="0" presId="urn:microsoft.com/office/officeart/2005/8/layout/gear1"/>
    <dgm:cxn modelId="{17305B42-EA56-4A52-991E-D92600B25206}" type="presParOf" srcId="{4E5B587E-09BF-43C4-9FB6-35197D509DD6}" destId="{5400C30D-490C-49F0-8203-6D823A56CFAA}" srcOrd="9" destOrd="0" presId="urn:microsoft.com/office/officeart/2005/8/layout/gear1"/>
    <dgm:cxn modelId="{439F913D-A1D0-4856-8F7B-66BEF1E78E7D}" type="presParOf" srcId="{4E5B587E-09BF-43C4-9FB6-35197D509DD6}" destId="{753BFC8D-DE39-4C7B-912B-50EC524BF32A}" srcOrd="10" destOrd="0" presId="urn:microsoft.com/office/officeart/2005/8/layout/gear1"/>
    <dgm:cxn modelId="{3ADDE0A7-AF7D-457E-A461-05E00668E26F}" type="presParOf" srcId="{4E5B587E-09BF-43C4-9FB6-35197D509DD6}" destId="{BE93F9CF-C5C3-4825-8AFE-806589DB503E}" srcOrd="11" destOrd="0" presId="urn:microsoft.com/office/officeart/2005/8/layout/gear1"/>
    <dgm:cxn modelId="{B21DA30E-24FF-4B2B-B04B-A12B00ABD149}" type="presParOf" srcId="{4E5B587E-09BF-43C4-9FB6-35197D509DD6}" destId="{FA3A2546-36CA-4099-B5AD-6C9C8DED69CC}" srcOrd="12" destOrd="0" presId="urn:microsoft.com/office/officeart/2005/8/layout/gear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16865" custLinFactNeighborY="1232">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064D3EF-5323-459F-BAE6-00734ABC1DD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BC0DCA6D-8257-4549-AE1E-B5E3EEC55483}">
      <dgm:prSet phldrT="[Texto]"/>
      <dgm:spPr>
        <a:solidFill>
          <a:srgbClr val="00B050"/>
        </a:solidFill>
      </dgm:spPr>
      <dgm:t>
        <a:bodyPr/>
        <a:lstStyle/>
        <a:p>
          <a:endParaRPr lang="es-ES" dirty="0"/>
        </a:p>
      </dgm:t>
    </dgm:pt>
    <dgm:pt modelId="{964AFCAC-5507-4D12-91AF-B954623F7E99}" type="parTrans" cxnId="{4E7D49A7-B49C-4C29-947A-977ACD64FA92}">
      <dgm:prSet/>
      <dgm:spPr/>
      <dgm:t>
        <a:bodyPr/>
        <a:lstStyle/>
        <a:p>
          <a:endParaRPr lang="es-ES"/>
        </a:p>
      </dgm:t>
    </dgm:pt>
    <dgm:pt modelId="{DF719F46-1C77-43C7-83C7-A12CCCABA0DB}" type="sibTrans" cxnId="{4E7D49A7-B49C-4C29-947A-977ACD64FA92}">
      <dgm:prSet/>
      <dgm:spPr/>
      <dgm:t>
        <a:bodyPr/>
        <a:lstStyle/>
        <a:p>
          <a:endParaRPr lang="es-ES"/>
        </a:p>
      </dgm:t>
    </dgm:pt>
    <dgm:pt modelId="{DF77B23F-807C-4EC9-A204-93EFD255425C}" type="pres">
      <dgm:prSet presAssocID="{A064D3EF-5323-459F-BAE6-00734ABC1DD0}" presName="linear" presStyleCnt="0">
        <dgm:presLayoutVars>
          <dgm:dir/>
          <dgm:resizeHandles val="exact"/>
        </dgm:presLayoutVars>
      </dgm:prSet>
      <dgm:spPr/>
      <dgm:t>
        <a:bodyPr/>
        <a:lstStyle/>
        <a:p>
          <a:endParaRPr lang="es-ES"/>
        </a:p>
      </dgm:t>
    </dgm:pt>
    <dgm:pt modelId="{C626057A-9327-45C1-8475-F763C9DED333}" type="pres">
      <dgm:prSet presAssocID="{BC0DCA6D-8257-4549-AE1E-B5E3EEC55483}" presName="comp" presStyleCnt="0"/>
      <dgm:spPr/>
    </dgm:pt>
    <dgm:pt modelId="{F6AB2ED4-A3D4-44BA-9A71-47DF4DF7A4AD}" type="pres">
      <dgm:prSet presAssocID="{BC0DCA6D-8257-4549-AE1E-B5E3EEC55483}" presName="box" presStyleLbl="node1" presStyleIdx="0" presStyleCnt="1" custScaleY="100000" custLinFactNeighborX="-83"/>
      <dgm:spPr/>
      <dgm:t>
        <a:bodyPr/>
        <a:lstStyle/>
        <a:p>
          <a:endParaRPr lang="es-ES"/>
        </a:p>
      </dgm:t>
    </dgm:pt>
    <dgm:pt modelId="{68444D65-2611-4EA3-A384-61B5758424FD}" type="pres">
      <dgm:prSet presAssocID="{BC0DCA6D-8257-4549-AE1E-B5E3EEC55483}" presName="img" presStyleLbl="fgImgPlace1" presStyleIdx="0" presStyleCnt="1" custScaleX="123009" custScaleY="45810"/>
      <dgm:spPr/>
      <dgm:t>
        <a:bodyPr/>
        <a:lstStyle/>
        <a:p>
          <a:endParaRPr lang="es-ES"/>
        </a:p>
      </dgm:t>
    </dgm:pt>
    <dgm:pt modelId="{897265BE-E7A0-48AA-B66C-D0DE35F0650E}" type="pres">
      <dgm:prSet presAssocID="{BC0DCA6D-8257-4549-AE1E-B5E3EEC55483}" presName="text" presStyleLbl="node1" presStyleIdx="0" presStyleCnt="1">
        <dgm:presLayoutVars>
          <dgm:bulletEnabled val="1"/>
        </dgm:presLayoutVars>
      </dgm:prSet>
      <dgm:spPr/>
      <dgm:t>
        <a:bodyPr/>
        <a:lstStyle/>
        <a:p>
          <a:endParaRPr lang="es-ES"/>
        </a:p>
      </dgm:t>
    </dgm:pt>
  </dgm:ptLst>
  <dgm:cxnLst>
    <dgm:cxn modelId="{6BED5DE7-CAD2-4FEF-9FFF-F44B5E04C287}" type="presOf" srcId="{BC0DCA6D-8257-4549-AE1E-B5E3EEC55483}" destId="{897265BE-E7A0-48AA-B66C-D0DE35F0650E}" srcOrd="1" destOrd="0" presId="urn:microsoft.com/office/officeart/2005/8/layout/vList4"/>
    <dgm:cxn modelId="{CAC450B4-CC0F-488D-B731-27844FAB246B}" type="presOf" srcId="{A064D3EF-5323-459F-BAE6-00734ABC1DD0}" destId="{DF77B23F-807C-4EC9-A204-93EFD255425C}" srcOrd="0" destOrd="0" presId="urn:microsoft.com/office/officeart/2005/8/layout/vList4"/>
    <dgm:cxn modelId="{4E7D49A7-B49C-4C29-947A-977ACD64FA92}" srcId="{A064D3EF-5323-459F-BAE6-00734ABC1DD0}" destId="{BC0DCA6D-8257-4549-AE1E-B5E3EEC55483}" srcOrd="0" destOrd="0" parTransId="{964AFCAC-5507-4D12-91AF-B954623F7E99}" sibTransId="{DF719F46-1C77-43C7-83C7-A12CCCABA0DB}"/>
    <dgm:cxn modelId="{B875763D-6C2B-4FE4-A45E-AB5C447A0C96}" type="presOf" srcId="{BC0DCA6D-8257-4549-AE1E-B5E3EEC55483}" destId="{F6AB2ED4-A3D4-44BA-9A71-47DF4DF7A4AD}" srcOrd="0" destOrd="0" presId="urn:microsoft.com/office/officeart/2005/8/layout/vList4"/>
    <dgm:cxn modelId="{9D52DFBF-E262-416D-9E22-E7DDFE5676CC}" type="presParOf" srcId="{DF77B23F-807C-4EC9-A204-93EFD255425C}" destId="{C626057A-9327-45C1-8475-F763C9DED333}" srcOrd="0" destOrd="0" presId="urn:microsoft.com/office/officeart/2005/8/layout/vList4"/>
    <dgm:cxn modelId="{B6A3E5A1-0857-4CB6-B434-E5018CDBDD79}" type="presParOf" srcId="{C626057A-9327-45C1-8475-F763C9DED333}" destId="{F6AB2ED4-A3D4-44BA-9A71-47DF4DF7A4AD}" srcOrd="0" destOrd="0" presId="urn:microsoft.com/office/officeart/2005/8/layout/vList4"/>
    <dgm:cxn modelId="{5152C622-7E58-4BAF-A595-C00BE7241BE5}" type="presParOf" srcId="{C626057A-9327-45C1-8475-F763C9DED333}" destId="{68444D65-2611-4EA3-A384-61B5758424FD}" srcOrd="1" destOrd="0" presId="urn:microsoft.com/office/officeart/2005/8/layout/vList4"/>
    <dgm:cxn modelId="{5451D97F-7079-4DDB-B78F-8328A2738DEA}" type="presParOf" srcId="{C626057A-9327-45C1-8475-F763C9DED333}" destId="{897265BE-E7A0-48AA-B66C-D0DE35F0650E}" srcOrd="2" destOrd="0" presId="urn:microsoft.com/office/officeart/2005/8/layout/vList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0" custLinFactNeighborY="-25410">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16865" custLinFactNeighborY="1232">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064D3EF-5323-459F-BAE6-00734ABC1DD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21C9EEBC-B74E-402B-8E2D-E74D2B5CD677}">
      <dgm:prSet phldrT="[Texto]"/>
      <dgm:spPr>
        <a:solidFill>
          <a:srgbClr val="FFC000"/>
        </a:solidFill>
      </dgm:spPr>
      <dgm:t>
        <a:bodyPr/>
        <a:lstStyle/>
        <a:p>
          <a:endParaRPr lang="es-ES" dirty="0"/>
        </a:p>
      </dgm:t>
    </dgm:pt>
    <dgm:pt modelId="{E47D6152-FB18-42AD-A3C0-7D49E0D1D2E1}" type="parTrans" cxnId="{5C505349-4CFA-491E-B4A6-C1DA8293A17B}">
      <dgm:prSet/>
      <dgm:spPr/>
      <dgm:t>
        <a:bodyPr/>
        <a:lstStyle/>
        <a:p>
          <a:endParaRPr lang="es-ES"/>
        </a:p>
      </dgm:t>
    </dgm:pt>
    <dgm:pt modelId="{03201736-3DF7-4988-A0F9-C54429D7E9ED}" type="sibTrans" cxnId="{5C505349-4CFA-491E-B4A6-C1DA8293A17B}">
      <dgm:prSet/>
      <dgm:spPr/>
      <dgm:t>
        <a:bodyPr/>
        <a:lstStyle/>
        <a:p>
          <a:endParaRPr lang="es-ES"/>
        </a:p>
      </dgm:t>
    </dgm:pt>
    <dgm:pt modelId="{DF77B23F-807C-4EC9-A204-93EFD255425C}" type="pres">
      <dgm:prSet presAssocID="{A064D3EF-5323-459F-BAE6-00734ABC1DD0}" presName="linear" presStyleCnt="0">
        <dgm:presLayoutVars>
          <dgm:dir/>
          <dgm:resizeHandles val="exact"/>
        </dgm:presLayoutVars>
      </dgm:prSet>
      <dgm:spPr/>
      <dgm:t>
        <a:bodyPr/>
        <a:lstStyle/>
        <a:p>
          <a:endParaRPr lang="es-ES"/>
        </a:p>
      </dgm:t>
    </dgm:pt>
    <dgm:pt modelId="{39A8CD68-506C-4ACC-8575-5A2485F43E37}" type="pres">
      <dgm:prSet presAssocID="{21C9EEBC-B74E-402B-8E2D-E74D2B5CD677}" presName="comp" presStyleCnt="0"/>
      <dgm:spPr/>
    </dgm:pt>
    <dgm:pt modelId="{75D17EF9-6374-40DD-B3DF-04D9B1CBCFF9}" type="pres">
      <dgm:prSet presAssocID="{21C9EEBC-B74E-402B-8E2D-E74D2B5CD677}" presName="box" presStyleLbl="node1" presStyleIdx="0" presStyleCnt="1" custScaleX="98479" custScaleY="100000" custLinFactNeighborY="3877"/>
      <dgm:spPr/>
      <dgm:t>
        <a:bodyPr/>
        <a:lstStyle/>
        <a:p>
          <a:endParaRPr lang="es-ES"/>
        </a:p>
      </dgm:t>
    </dgm:pt>
    <dgm:pt modelId="{2FB6F154-1477-4334-AB4F-799B04B375B6}" type="pres">
      <dgm:prSet presAssocID="{21C9EEBC-B74E-402B-8E2D-E74D2B5CD677}" presName="img" presStyleLbl="fgImgPlace1" presStyleIdx="0" presStyleCnt="1" custScaleX="102695" custScaleY="38309" custLinFactNeighborX="-18593" custLinFactNeighborY="4068"/>
      <dgm:spPr>
        <a:blipFill rotWithShape="1">
          <a:blip xmlns:r="http://schemas.openxmlformats.org/officeDocument/2006/relationships" r:embed="rId1"/>
          <a:stretch>
            <a:fillRect/>
          </a:stretch>
        </a:blipFill>
      </dgm:spPr>
      <dgm:t>
        <a:bodyPr/>
        <a:lstStyle/>
        <a:p>
          <a:endParaRPr lang="es-ES"/>
        </a:p>
      </dgm:t>
    </dgm:pt>
    <dgm:pt modelId="{C7FEA803-6688-48A3-964C-05C3ED2B6702}" type="pres">
      <dgm:prSet presAssocID="{21C9EEBC-B74E-402B-8E2D-E74D2B5CD677}" presName="text" presStyleLbl="node1" presStyleIdx="0" presStyleCnt="1">
        <dgm:presLayoutVars>
          <dgm:bulletEnabled val="1"/>
        </dgm:presLayoutVars>
      </dgm:prSet>
      <dgm:spPr/>
      <dgm:t>
        <a:bodyPr/>
        <a:lstStyle/>
        <a:p>
          <a:endParaRPr lang="es-ES"/>
        </a:p>
      </dgm:t>
    </dgm:pt>
  </dgm:ptLst>
  <dgm:cxnLst>
    <dgm:cxn modelId="{CAC450B4-CC0F-488D-B731-27844FAB246B}" type="presOf" srcId="{A064D3EF-5323-459F-BAE6-00734ABC1DD0}" destId="{DF77B23F-807C-4EC9-A204-93EFD255425C}" srcOrd="0" destOrd="0" presId="urn:microsoft.com/office/officeart/2005/8/layout/vList4"/>
    <dgm:cxn modelId="{1C7272E5-B2EC-4221-88E3-BF6D76F61676}" type="presOf" srcId="{21C9EEBC-B74E-402B-8E2D-E74D2B5CD677}" destId="{C7FEA803-6688-48A3-964C-05C3ED2B6702}" srcOrd="1" destOrd="0" presId="urn:microsoft.com/office/officeart/2005/8/layout/vList4"/>
    <dgm:cxn modelId="{ABCF1AFE-86AA-4C18-8D7B-3CE51BB24390}" type="presOf" srcId="{21C9EEBC-B74E-402B-8E2D-E74D2B5CD677}" destId="{75D17EF9-6374-40DD-B3DF-04D9B1CBCFF9}" srcOrd="0" destOrd="0" presId="urn:microsoft.com/office/officeart/2005/8/layout/vList4"/>
    <dgm:cxn modelId="{5C505349-4CFA-491E-B4A6-C1DA8293A17B}" srcId="{A064D3EF-5323-459F-BAE6-00734ABC1DD0}" destId="{21C9EEBC-B74E-402B-8E2D-E74D2B5CD677}" srcOrd="0" destOrd="0" parTransId="{E47D6152-FB18-42AD-A3C0-7D49E0D1D2E1}" sibTransId="{03201736-3DF7-4988-A0F9-C54429D7E9ED}"/>
    <dgm:cxn modelId="{099DC94E-11C2-403A-B3BD-5860CBB8CC6C}" type="presParOf" srcId="{DF77B23F-807C-4EC9-A204-93EFD255425C}" destId="{39A8CD68-506C-4ACC-8575-5A2485F43E37}" srcOrd="0" destOrd="0" presId="urn:microsoft.com/office/officeart/2005/8/layout/vList4"/>
    <dgm:cxn modelId="{7900F6A2-F418-4FD5-BB2D-B2EF7D89566B}" type="presParOf" srcId="{39A8CD68-506C-4ACC-8575-5A2485F43E37}" destId="{75D17EF9-6374-40DD-B3DF-04D9B1CBCFF9}" srcOrd="0" destOrd="0" presId="urn:microsoft.com/office/officeart/2005/8/layout/vList4"/>
    <dgm:cxn modelId="{59FCBF02-7298-4DFF-A919-EF9022FA31E0}" type="presParOf" srcId="{39A8CD68-506C-4ACC-8575-5A2485F43E37}" destId="{2FB6F154-1477-4334-AB4F-799B04B375B6}" srcOrd="1" destOrd="0" presId="urn:microsoft.com/office/officeart/2005/8/layout/vList4"/>
    <dgm:cxn modelId="{CEA40266-9A7C-4A31-B171-7CC1E4CDC06B}" type="presParOf" srcId="{39A8CD68-506C-4ACC-8575-5A2485F43E37}" destId="{C7FEA803-6688-48A3-964C-05C3ED2B6702}" srcOrd="2" destOrd="0" presId="urn:microsoft.com/office/officeart/2005/8/layout/vList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08165" custLinFactNeighborY="-2603">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08165" custLinFactNeighborY="-2603">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Y="1178">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08165" custLinFactNeighborY="-2603">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ScaleY="108165" custLinFactNeighborY="-2603">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43D189AE-D205-4FAE-9728-41772513CE66}" type="presOf" srcId="{00688F25-A228-4D67-9CF5-E75C9B8BA417}" destId="{062BF3D2-B6BB-4EBB-A73E-689FC1DDAFEB}" srcOrd="0" destOrd="0" presId="urn:microsoft.com/office/officeart/2005/8/layout/vList2"/>
    <dgm:cxn modelId="{A2E911A4-CDBC-44FF-9CA4-ED1B13B3B56A}" type="presOf" srcId="{CF103DD1-0349-4BC9-B16D-8032D8CC5B0C}" destId="{62E32B87-64D9-46B6-B7A5-556957BEA94B}" srcOrd="0" destOrd="0" presId="urn:microsoft.com/office/officeart/2005/8/layout/vList2"/>
    <dgm:cxn modelId="{DFC9DF27-EE1E-4DA9-B988-8A8A5474D364}"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2D482B9D-14D0-47F0-9A4E-6D484BC93227}"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812BCA31-0E66-4C61-8BC6-26F28D06C579}"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75E61625-CA5E-430F-9E62-EB0C4D637ADE}" type="presOf" srcId="{00688F25-A228-4D67-9CF5-E75C9B8BA417}" destId="{062BF3D2-B6BB-4EBB-A73E-689FC1DDAFEB}" srcOrd="0" destOrd="0" presId="urn:microsoft.com/office/officeart/2005/8/layout/vList2"/>
    <dgm:cxn modelId="{2FA37634-7472-48DF-8046-9D185529912D}"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Y="1940">
        <dgm:presLayoutVars>
          <dgm:chMax val="0"/>
          <dgm:bulletEnabled val="1"/>
        </dgm:presLayoutVars>
      </dgm:prSet>
      <dgm:spPr/>
      <dgm:t>
        <a:bodyPr/>
        <a:lstStyle/>
        <a:p>
          <a:endParaRPr lang="es-EC"/>
        </a:p>
      </dgm:t>
    </dgm:pt>
  </dgm:ptLst>
  <dgm:cxnLst>
    <dgm:cxn modelId="{7ACC408C-3BE6-4679-B46B-9759A79DA24C}" srcId="{CF103DD1-0349-4BC9-B16D-8032D8CC5B0C}" destId="{00688F25-A228-4D67-9CF5-E75C9B8BA417}" srcOrd="0" destOrd="0" parTransId="{1A50FD7D-9DB1-43B5-9D13-C91C75016629}" sibTransId="{F5E67A87-6FC0-4D49-A0B6-3FC2A87F7345}"/>
    <dgm:cxn modelId="{37833FC7-F1DA-49F9-9691-AFA6380A39AF}" type="presOf" srcId="{00688F25-A228-4D67-9CF5-E75C9B8BA417}" destId="{062BF3D2-B6BB-4EBB-A73E-689FC1DDAFEB}" srcOrd="0" destOrd="0" presId="urn:microsoft.com/office/officeart/2005/8/layout/vList2"/>
    <dgm:cxn modelId="{E6FE6FFB-3A33-4BF0-9405-F5816C10BCA7}" type="presOf" srcId="{CF103DD1-0349-4BC9-B16D-8032D8CC5B0C}" destId="{62E32B87-64D9-46B6-B7A5-556957BEA94B}" srcOrd="0" destOrd="0" presId="urn:microsoft.com/office/officeart/2005/8/layout/vList2"/>
    <dgm:cxn modelId="{1AAE53AE-6638-4091-B674-6AA82C244551}"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1F93BC-0BCB-4239-8B24-DCBBD711ED0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MX"/>
        </a:p>
      </dgm:t>
    </dgm:pt>
    <dgm:pt modelId="{90D27294-0870-4262-924A-55E19528D534}" type="pres">
      <dgm:prSet presAssocID="{7A1F93BC-0BCB-4239-8B24-DCBBD711ED07}" presName="linear" presStyleCnt="0">
        <dgm:presLayoutVars>
          <dgm:animLvl val="lvl"/>
          <dgm:resizeHandles val="exact"/>
        </dgm:presLayoutVars>
      </dgm:prSet>
      <dgm:spPr/>
      <dgm:t>
        <a:bodyPr/>
        <a:lstStyle/>
        <a:p>
          <a:endParaRPr lang="es-EC"/>
        </a:p>
      </dgm:t>
    </dgm:pt>
  </dgm:ptLst>
  <dgm:cxnLst>
    <dgm:cxn modelId="{CBDE5768-1E7B-46EE-BBA6-28312C18C19B}" type="presOf" srcId="{7A1F93BC-0BCB-4239-8B24-DCBBD711ED07}" destId="{90D27294-0870-4262-924A-55E19528D5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103DD1-0349-4BC9-B16D-8032D8CC5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688F25-A228-4D67-9CF5-E75C9B8BA417}">
      <dgm:prSet custT="1"/>
      <dgm:spPr>
        <a:solidFill>
          <a:schemeClr val="bg2">
            <a:lumMod val="25000"/>
          </a:schemeClr>
        </a:solidFill>
      </dgm:spPr>
      <dgm:t>
        <a:bodyPr/>
        <a:lstStyle/>
        <a:p>
          <a:pPr algn="ctr" rtl="0"/>
          <a:endParaRPr lang="es-MX" sz="4800" b="1" dirty="0">
            <a:effectLst>
              <a:outerShdw blurRad="38100" dist="38100" dir="2700000" algn="tl">
                <a:srgbClr val="000000">
                  <a:alpha val="43137"/>
                </a:srgbClr>
              </a:outerShdw>
            </a:effectLst>
          </a:endParaRPr>
        </a:p>
      </dgm:t>
    </dgm:pt>
    <dgm:pt modelId="{1A50FD7D-9DB1-43B5-9D13-C91C75016629}" type="parTrans" cxnId="{7ACC408C-3BE6-4679-B46B-9759A79DA24C}">
      <dgm:prSet/>
      <dgm:spPr/>
      <dgm:t>
        <a:bodyPr/>
        <a:lstStyle/>
        <a:p>
          <a:endParaRPr lang="es-MX"/>
        </a:p>
      </dgm:t>
    </dgm:pt>
    <dgm:pt modelId="{F5E67A87-6FC0-4D49-A0B6-3FC2A87F7345}" type="sibTrans" cxnId="{7ACC408C-3BE6-4679-B46B-9759A79DA24C}">
      <dgm:prSet/>
      <dgm:spPr/>
      <dgm:t>
        <a:bodyPr/>
        <a:lstStyle/>
        <a:p>
          <a:endParaRPr lang="es-MX"/>
        </a:p>
      </dgm:t>
    </dgm:pt>
    <dgm:pt modelId="{62E32B87-64D9-46B6-B7A5-556957BEA94B}" type="pres">
      <dgm:prSet presAssocID="{CF103DD1-0349-4BC9-B16D-8032D8CC5B0C}" presName="linear" presStyleCnt="0">
        <dgm:presLayoutVars>
          <dgm:animLvl val="lvl"/>
          <dgm:resizeHandles val="exact"/>
        </dgm:presLayoutVars>
      </dgm:prSet>
      <dgm:spPr/>
      <dgm:t>
        <a:bodyPr/>
        <a:lstStyle/>
        <a:p>
          <a:endParaRPr lang="es-EC"/>
        </a:p>
      </dgm:t>
    </dgm:pt>
    <dgm:pt modelId="{062BF3D2-B6BB-4EBB-A73E-689FC1DDAFEB}" type="pres">
      <dgm:prSet presAssocID="{00688F25-A228-4D67-9CF5-E75C9B8BA417}" presName="parentText" presStyleLbl="node1" presStyleIdx="0" presStyleCnt="1" custLinFactNeighborX="-5239" custLinFactNeighborY="415">
        <dgm:presLayoutVars>
          <dgm:chMax val="0"/>
          <dgm:bulletEnabled val="1"/>
        </dgm:presLayoutVars>
      </dgm:prSet>
      <dgm:spPr/>
      <dgm:t>
        <a:bodyPr/>
        <a:lstStyle/>
        <a:p>
          <a:endParaRPr lang="es-EC"/>
        </a:p>
      </dgm:t>
    </dgm:pt>
  </dgm:ptLst>
  <dgm:cxnLst>
    <dgm:cxn modelId="{D2A24A97-063F-4FEE-AA6F-372761A21428}" type="presOf" srcId="{CF103DD1-0349-4BC9-B16D-8032D8CC5B0C}" destId="{62E32B87-64D9-46B6-B7A5-556957BEA94B}" srcOrd="0" destOrd="0" presId="urn:microsoft.com/office/officeart/2005/8/layout/vList2"/>
    <dgm:cxn modelId="{7ACC408C-3BE6-4679-B46B-9759A79DA24C}" srcId="{CF103DD1-0349-4BC9-B16D-8032D8CC5B0C}" destId="{00688F25-A228-4D67-9CF5-E75C9B8BA417}" srcOrd="0" destOrd="0" parTransId="{1A50FD7D-9DB1-43B5-9D13-C91C75016629}" sibTransId="{F5E67A87-6FC0-4D49-A0B6-3FC2A87F7345}"/>
    <dgm:cxn modelId="{4F348A88-F15B-4402-9587-AC06427A8F26}" type="presOf" srcId="{00688F25-A228-4D67-9CF5-E75C9B8BA417}" destId="{062BF3D2-B6BB-4EBB-A73E-689FC1DDAFEB}" srcOrd="0" destOrd="0" presId="urn:microsoft.com/office/officeart/2005/8/layout/vList2"/>
    <dgm:cxn modelId="{BA6AFAF2-5909-4B03-B571-92BACE6043EF}" type="presParOf" srcId="{62E32B87-64D9-46B6-B7A5-556957BEA94B}" destId="{062BF3D2-B6BB-4EBB-A73E-689FC1DDAF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820"/>
          <a:ext cx="12172121" cy="1150576"/>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s-MX" sz="4800" b="1" kern="1200" dirty="0" smtClean="0">
              <a:solidFill>
                <a:srgbClr val="00B050"/>
              </a:solidFill>
            </a:rPr>
            <a:t>UNIVERSIDAD DE FUERZAS ARMADAS-ESPE</a:t>
          </a:r>
          <a:endParaRPr lang="es-MX" sz="4800" b="1" kern="1200" dirty="0">
            <a:solidFill>
              <a:srgbClr val="00B050"/>
            </a:solidFill>
          </a:endParaRPr>
        </a:p>
      </dsp:txBody>
      <dsp:txXfrm>
        <a:off x="56166" y="56986"/>
        <a:ext cx="12059789" cy="10382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461C-000B-4EC2-8E11-EE27B0963946}">
      <dsp:nvSpPr>
        <dsp:cNvPr id="0" name=""/>
        <dsp:cNvSpPr/>
      </dsp:nvSpPr>
      <dsp:spPr>
        <a:xfrm>
          <a:off x="1909770" y="2463002"/>
          <a:ext cx="1358132" cy="1479563"/>
        </a:xfrm>
        <a:custGeom>
          <a:avLst/>
          <a:gdLst/>
          <a:ahLst/>
          <a:cxnLst/>
          <a:rect l="0" t="0" r="0" b="0"/>
          <a:pathLst>
            <a:path>
              <a:moveTo>
                <a:pt x="0" y="0"/>
              </a:moveTo>
              <a:lnTo>
                <a:pt x="679066" y="0"/>
              </a:lnTo>
              <a:lnTo>
                <a:pt x="679066" y="1479563"/>
              </a:lnTo>
              <a:lnTo>
                <a:pt x="1358132" y="1479563"/>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2538627" y="3152573"/>
        <a:ext cx="100419" cy="100419"/>
      </dsp:txXfrm>
    </dsp:sp>
    <dsp:sp modelId="{EACCC29F-EDDF-4BC9-A5BD-4710E59445D5}">
      <dsp:nvSpPr>
        <dsp:cNvPr id="0" name=""/>
        <dsp:cNvSpPr/>
      </dsp:nvSpPr>
      <dsp:spPr>
        <a:xfrm>
          <a:off x="1909770" y="1114648"/>
          <a:ext cx="1358132" cy="1348353"/>
        </a:xfrm>
        <a:custGeom>
          <a:avLst/>
          <a:gdLst/>
          <a:ahLst/>
          <a:cxnLst/>
          <a:rect l="0" t="0" r="0" b="0"/>
          <a:pathLst>
            <a:path>
              <a:moveTo>
                <a:pt x="0" y="1348353"/>
              </a:moveTo>
              <a:lnTo>
                <a:pt x="679066" y="1348353"/>
              </a:lnTo>
              <a:lnTo>
                <a:pt x="679066" y="0"/>
              </a:lnTo>
              <a:lnTo>
                <a:pt x="135813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540992" y="1740980"/>
        <a:ext cx="95689" cy="95689"/>
      </dsp:txXfrm>
    </dsp:sp>
    <dsp:sp modelId="{069F8C1D-F6AF-4940-BBF3-E1F50C3D87D6}">
      <dsp:nvSpPr>
        <dsp:cNvPr id="0" name=""/>
        <dsp:cNvSpPr/>
      </dsp:nvSpPr>
      <dsp:spPr>
        <a:xfrm rot="16200000">
          <a:off x="-1021201" y="1995031"/>
          <a:ext cx="4926004" cy="935940"/>
        </a:xfrm>
        <a:prstGeom prst="rect">
          <a:avLst/>
        </a:prstGeom>
        <a:gradFill flip="none" rotWithShape="1">
          <a:gsLst>
            <a:gs pos="0">
              <a:schemeClr val="accent5">
                <a:lumMod val="67000"/>
              </a:schemeClr>
            </a:gs>
            <a:gs pos="26000">
              <a:schemeClr val="accent5">
                <a:lumMod val="97000"/>
                <a:lumOff val="3000"/>
              </a:schemeClr>
            </a:gs>
            <a:gs pos="100000">
              <a:schemeClr val="accent5">
                <a:lumMod val="60000"/>
                <a:lumOff val="40000"/>
              </a:schemeClr>
            </a:gs>
          </a:gsLst>
          <a:lin ang="16200000" scaled="1"/>
          <a:tileRect/>
        </a:gra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s-ES" sz="5400" kern="1200" dirty="0" smtClean="0"/>
            <a:t>MARCO TEÓRICO</a:t>
          </a:r>
          <a:endParaRPr lang="es-ES" sz="5400" kern="1200" dirty="0"/>
        </a:p>
      </dsp:txBody>
      <dsp:txXfrm>
        <a:off x="-1021201" y="1995031"/>
        <a:ext cx="4926004" cy="935940"/>
      </dsp:txXfrm>
    </dsp:sp>
    <dsp:sp modelId="{53E37117-FA6C-4086-A930-16E86D9E76AE}">
      <dsp:nvSpPr>
        <dsp:cNvPr id="0" name=""/>
        <dsp:cNvSpPr/>
      </dsp:nvSpPr>
      <dsp:spPr>
        <a:xfrm>
          <a:off x="3267902" y="646677"/>
          <a:ext cx="3980997" cy="935940"/>
        </a:xfrm>
        <a:prstGeom prst="rect">
          <a:avLst/>
        </a:prstGeom>
        <a:gradFill flip="none" rotWithShape="1">
          <a:gsLst>
            <a:gs pos="0">
              <a:schemeClr val="accent6">
                <a:lumMod val="67000"/>
              </a:schemeClr>
            </a:gs>
            <a:gs pos="41000">
              <a:schemeClr val="accent6">
                <a:lumMod val="97000"/>
                <a:lumOff val="3000"/>
              </a:schemeClr>
            </a:gs>
            <a:gs pos="100000">
              <a:schemeClr val="accent6">
                <a:lumMod val="60000"/>
                <a:lumOff val="40000"/>
              </a:schemeClr>
            </a:gs>
          </a:gsLst>
          <a:lin ang="16200000" scaled="1"/>
          <a:tileRect/>
        </a:gra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CIBERSEGURIDAD</a:t>
          </a:r>
          <a:endParaRPr lang="es-ES" sz="3200" kern="1200" dirty="0"/>
        </a:p>
      </dsp:txBody>
      <dsp:txXfrm>
        <a:off x="3267902" y="646677"/>
        <a:ext cx="3980997" cy="935940"/>
      </dsp:txXfrm>
    </dsp:sp>
    <dsp:sp modelId="{08482CDD-EA1E-444C-9D7E-15553F2090D3}">
      <dsp:nvSpPr>
        <dsp:cNvPr id="0" name=""/>
        <dsp:cNvSpPr/>
      </dsp:nvSpPr>
      <dsp:spPr>
        <a:xfrm>
          <a:off x="3267902" y="3474594"/>
          <a:ext cx="4000030" cy="935940"/>
        </a:xfrm>
        <a:prstGeom prst="rect">
          <a:avLst/>
        </a:prstGeom>
        <a:gradFill rotWithShape="0">
          <a:gsLst>
            <a:gs pos="0">
              <a:schemeClr val="accent6">
                <a:lumMod val="67000"/>
              </a:schemeClr>
            </a:gs>
            <a:gs pos="41000">
              <a:schemeClr val="accent6">
                <a:lumMod val="97000"/>
                <a:lumOff val="3000"/>
              </a:schemeClr>
            </a:gs>
            <a:gs pos="100000">
              <a:schemeClr val="accent6">
                <a:lumMod val="60000"/>
                <a:lumOff val="40000"/>
              </a:schemeClr>
            </a:gs>
          </a:gsLst>
          <a:lin ang="16200000" scaled="1"/>
        </a:gra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POLÍTICAS DE CIBERSEGURIDAD</a:t>
          </a:r>
          <a:endParaRPr lang="es-ES" sz="3200" kern="1200" dirty="0"/>
        </a:p>
      </dsp:txBody>
      <dsp:txXfrm>
        <a:off x="3267902" y="3474594"/>
        <a:ext cx="4000030" cy="9359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46C5E-C56D-432D-A843-7A9E8116E2DA}">
      <dsp:nvSpPr>
        <dsp:cNvPr id="0" name=""/>
        <dsp:cNvSpPr/>
      </dsp:nvSpPr>
      <dsp:spPr>
        <a:xfrm>
          <a:off x="2988981" y="508648"/>
          <a:ext cx="4170482" cy="4170482"/>
        </a:xfrm>
        <a:prstGeom prst="blockArc">
          <a:avLst>
            <a:gd name="adj1" fmla="val 10605051"/>
            <a:gd name="adj2" fmla="val 17452251"/>
            <a:gd name="adj3" fmla="val 4642"/>
          </a:avLst>
        </a:prstGeom>
        <a:solidFill>
          <a:schemeClr val="accent6">
            <a:shade val="90000"/>
            <a:hueOff val="379870"/>
            <a:satOff val="-15173"/>
            <a:lumOff val="351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A5AE090-031E-4E64-8611-41AC3826F647}">
      <dsp:nvSpPr>
        <dsp:cNvPr id="0" name=""/>
        <dsp:cNvSpPr/>
      </dsp:nvSpPr>
      <dsp:spPr>
        <a:xfrm>
          <a:off x="2987365" y="765139"/>
          <a:ext cx="4170482" cy="4170482"/>
        </a:xfrm>
        <a:prstGeom prst="blockArc">
          <a:avLst>
            <a:gd name="adj1" fmla="val 4114487"/>
            <a:gd name="adj2" fmla="val 11038248"/>
            <a:gd name="adj3" fmla="val 4642"/>
          </a:avLst>
        </a:prstGeom>
        <a:solidFill>
          <a:schemeClr val="accent6">
            <a:shade val="90000"/>
            <a:hueOff val="253246"/>
            <a:satOff val="-10115"/>
            <a:lumOff val="234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C1F2E8D-17B4-4F93-9780-1210C22A97EE}">
      <dsp:nvSpPr>
        <dsp:cNvPr id="0" name=""/>
        <dsp:cNvSpPr/>
      </dsp:nvSpPr>
      <dsp:spPr>
        <a:xfrm>
          <a:off x="4338548" y="716980"/>
          <a:ext cx="4170482" cy="4170482"/>
        </a:xfrm>
        <a:prstGeom prst="blockArc">
          <a:avLst>
            <a:gd name="adj1" fmla="val 21443172"/>
            <a:gd name="adj2" fmla="val 6440555"/>
            <a:gd name="adj3" fmla="val 4642"/>
          </a:avLst>
        </a:prstGeom>
        <a:solidFill>
          <a:schemeClr val="accent6">
            <a:shade val="90000"/>
            <a:hueOff val="126623"/>
            <a:satOff val="-5058"/>
            <a:lumOff val="117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C2554A4-1E77-4EA4-97A5-9E74058829EC}">
      <dsp:nvSpPr>
        <dsp:cNvPr id="0" name=""/>
        <dsp:cNvSpPr/>
      </dsp:nvSpPr>
      <dsp:spPr>
        <a:xfrm>
          <a:off x="4337982" y="544565"/>
          <a:ext cx="4170482" cy="4170482"/>
        </a:xfrm>
        <a:prstGeom prst="blockArc">
          <a:avLst>
            <a:gd name="adj1" fmla="val 15130765"/>
            <a:gd name="adj2" fmla="val 134259"/>
            <a:gd name="adj3" fmla="val 4642"/>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F37B01F-50B9-4803-B4D4-D034636A7AA8}">
      <dsp:nvSpPr>
        <dsp:cNvPr id="0" name=""/>
        <dsp:cNvSpPr/>
      </dsp:nvSpPr>
      <dsp:spPr>
        <a:xfrm>
          <a:off x="4612473" y="1920843"/>
          <a:ext cx="2332127" cy="1576979"/>
        </a:xfrm>
        <a:prstGeom prst="ellipse">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IMPORTANCIA</a:t>
          </a:r>
          <a:endParaRPr lang="es-ES" sz="2100" kern="1200" dirty="0"/>
        </a:p>
      </dsp:txBody>
      <dsp:txXfrm>
        <a:off x="4954005" y="2151786"/>
        <a:ext cx="1649063" cy="1115093"/>
      </dsp:txXfrm>
    </dsp:sp>
    <dsp:sp modelId="{5B2A046C-91F5-4927-9411-1A914F86540D}">
      <dsp:nvSpPr>
        <dsp:cNvPr id="0" name=""/>
        <dsp:cNvSpPr/>
      </dsp:nvSpPr>
      <dsp:spPr>
        <a:xfrm>
          <a:off x="4657968" y="18493"/>
          <a:ext cx="2283809" cy="1344398"/>
        </a:xfrm>
        <a:prstGeom prst="ellipse">
          <a:avLst/>
        </a:prstGeom>
        <a:solidFill>
          <a:schemeClr val="accent6">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ES NECESARIO RESGUARDAR LA SEGURIDAD DE LAS PERSONAS</a:t>
          </a:r>
          <a:endParaRPr lang="es-ES" sz="1500" kern="1200" dirty="0"/>
        </a:p>
      </dsp:txBody>
      <dsp:txXfrm>
        <a:off x="4992424" y="215376"/>
        <a:ext cx="1614897" cy="950632"/>
      </dsp:txXfrm>
    </dsp:sp>
    <dsp:sp modelId="{A353B9EE-8746-4719-8FA2-A62007DBF4A4}">
      <dsp:nvSpPr>
        <dsp:cNvPr id="0" name=""/>
        <dsp:cNvSpPr/>
      </dsp:nvSpPr>
      <dsp:spPr>
        <a:xfrm>
          <a:off x="7350917" y="2037134"/>
          <a:ext cx="2215191" cy="1344398"/>
        </a:xfrm>
        <a:prstGeom prst="ellipse">
          <a:avLst/>
        </a:prstGeom>
        <a:solidFill>
          <a:schemeClr val="accent6">
            <a:alpha val="90000"/>
            <a:hueOff val="0"/>
            <a:satOff val="0"/>
            <a:lumOff val="0"/>
            <a:alphaOff val="-1333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PARA PROTEGER LA SEGURIDAD DE UN PAÍS O DE UNA INSTITUCIÓN</a:t>
          </a:r>
          <a:endParaRPr lang="es-ES" sz="1500" kern="1200" dirty="0"/>
        </a:p>
      </dsp:txBody>
      <dsp:txXfrm>
        <a:off x="7675324" y="2234017"/>
        <a:ext cx="1566377" cy="950632"/>
      </dsp:txXfrm>
    </dsp:sp>
    <dsp:sp modelId="{4C0DFF43-441E-4CDE-B344-8DB37E5AE9CB}">
      <dsp:nvSpPr>
        <dsp:cNvPr id="0" name=""/>
        <dsp:cNvSpPr/>
      </dsp:nvSpPr>
      <dsp:spPr>
        <a:xfrm>
          <a:off x="4511899" y="4074268"/>
          <a:ext cx="2609476" cy="1344398"/>
        </a:xfrm>
        <a:prstGeom prst="ellipse">
          <a:avLst/>
        </a:prstGeom>
        <a:solidFill>
          <a:schemeClr val="accent6">
            <a:alpha val="90000"/>
            <a:hueOff val="0"/>
            <a:satOff val="0"/>
            <a:lumOff val="0"/>
            <a:alphaOff val="-2666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PROMOVER LA COLABORACIÓN Y COORDINACIÓN ENTRE INSTITUCIONES</a:t>
          </a:r>
          <a:endParaRPr lang="es-ES" sz="1500" kern="1200" dirty="0"/>
        </a:p>
      </dsp:txBody>
      <dsp:txXfrm>
        <a:off x="4894048" y="4271151"/>
        <a:ext cx="1845178" cy="950632"/>
      </dsp:txXfrm>
    </dsp:sp>
    <dsp:sp modelId="{3837358E-7D5F-4F00-9BCB-0296310ED039}">
      <dsp:nvSpPr>
        <dsp:cNvPr id="0" name=""/>
        <dsp:cNvSpPr/>
      </dsp:nvSpPr>
      <dsp:spPr>
        <a:xfrm>
          <a:off x="1761122" y="2037134"/>
          <a:ext cx="2559061" cy="1344398"/>
        </a:xfrm>
        <a:prstGeom prst="ellipse">
          <a:avLst/>
        </a:prstGeom>
        <a:solidFill>
          <a:schemeClr val="accent6">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PARA GESTIONAR LOS RIESGOS DEL CIBERESPACIO</a:t>
          </a:r>
          <a:endParaRPr lang="es-ES" sz="1500" kern="1200" dirty="0"/>
        </a:p>
      </dsp:txBody>
      <dsp:txXfrm>
        <a:off x="2135888" y="2234017"/>
        <a:ext cx="1809529" cy="9506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208024"/>
          <a:ext cx="12211877" cy="1433305"/>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69968" y="277992"/>
        <a:ext cx="12071941" cy="12933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129468"/>
          <a:ext cx="12211877" cy="1459758"/>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71260" y="200728"/>
        <a:ext cx="12069357" cy="131723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193897"/>
          <a:ext cx="12211877" cy="1495386"/>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72999" y="266896"/>
        <a:ext cx="12065879" cy="13493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0"/>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MX" sz="4400" b="1" kern="1200" dirty="0" smtClean="0">
              <a:solidFill>
                <a:srgbClr val="00B050"/>
              </a:solidFill>
            </a:rPr>
            <a:t>UNIVERSIDAD DE LAS FUERZAS ARMADAS-ESPE</a:t>
          </a:r>
          <a:endParaRPr lang="es-MX" sz="4400" kern="1200" dirty="0"/>
        </a:p>
      </dsp:txBody>
      <dsp:txXfrm>
        <a:off x="55744" y="55744"/>
        <a:ext cx="12060633" cy="10304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0BDDB-E5B3-43DB-946C-B3BD3FBFDDAC}">
      <dsp:nvSpPr>
        <dsp:cNvPr id="0" name=""/>
        <dsp:cNvSpPr/>
      </dsp:nvSpPr>
      <dsp:spPr>
        <a:xfrm>
          <a:off x="5268436" y="2496595"/>
          <a:ext cx="3051393" cy="3051393"/>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POLÍTICAS DE CIBERSEGURIDAD</a:t>
          </a:r>
          <a:endParaRPr lang="es-ES" sz="1800" b="1" kern="1200" dirty="0"/>
        </a:p>
      </dsp:txBody>
      <dsp:txXfrm>
        <a:off x="5881902" y="3211369"/>
        <a:ext cx="1824461" cy="1568479"/>
      </dsp:txXfrm>
    </dsp:sp>
    <dsp:sp modelId="{07AEFE07-9E25-4AEC-A550-49D7A7293915}">
      <dsp:nvSpPr>
        <dsp:cNvPr id="0" name=""/>
        <dsp:cNvSpPr/>
      </dsp:nvSpPr>
      <dsp:spPr>
        <a:xfrm>
          <a:off x="3392428" y="1775356"/>
          <a:ext cx="2420498" cy="2219195"/>
        </a:xfrm>
        <a:prstGeom prst="gear6">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MODELO DE MADUREZ DE CAPACIDAD CMM</a:t>
          </a:r>
          <a:endParaRPr lang="es-ES" sz="1600" b="1" kern="1200" dirty="0"/>
        </a:p>
      </dsp:txBody>
      <dsp:txXfrm>
        <a:off x="3980379" y="2337422"/>
        <a:ext cx="1244596" cy="1095063"/>
      </dsp:txXfrm>
    </dsp:sp>
    <dsp:sp modelId="{35FE9427-A83A-41EB-B304-1E6330DF2FF1}">
      <dsp:nvSpPr>
        <dsp:cNvPr id="0" name=""/>
        <dsp:cNvSpPr/>
      </dsp:nvSpPr>
      <dsp:spPr>
        <a:xfrm rot="20700000">
          <a:off x="4736056" y="244337"/>
          <a:ext cx="2174358" cy="2174358"/>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EJES DEL MINTEL</a:t>
          </a:r>
          <a:endParaRPr lang="es-ES" sz="2000" b="1" kern="1200" dirty="0"/>
        </a:p>
      </dsp:txBody>
      <dsp:txXfrm rot="-20700000">
        <a:off x="5212956" y="721238"/>
        <a:ext cx="1220557" cy="1220557"/>
      </dsp:txXfrm>
    </dsp:sp>
    <dsp:sp modelId="{753BFC8D-DE39-4C7B-912B-50EC524BF32A}">
      <dsp:nvSpPr>
        <dsp:cNvPr id="0" name=""/>
        <dsp:cNvSpPr/>
      </dsp:nvSpPr>
      <dsp:spPr>
        <a:xfrm>
          <a:off x="5048947" y="2027482"/>
          <a:ext cx="3905784" cy="3905784"/>
        </a:xfrm>
        <a:prstGeom prst="circularArrow">
          <a:avLst>
            <a:gd name="adj1" fmla="val 4687"/>
            <a:gd name="adj2" fmla="val 299029"/>
            <a:gd name="adj3" fmla="val 2541195"/>
            <a:gd name="adj4" fmla="val 1580837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3F9CF-C5C3-4825-8AFE-806589DB503E}">
      <dsp:nvSpPr>
        <dsp:cNvPr id="0" name=""/>
        <dsp:cNvSpPr/>
      </dsp:nvSpPr>
      <dsp:spPr>
        <a:xfrm>
          <a:off x="3100064" y="1278523"/>
          <a:ext cx="2837796" cy="28377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3A2546-36CA-4099-B5AD-6C9C8DED69CC}">
      <dsp:nvSpPr>
        <dsp:cNvPr id="0" name=""/>
        <dsp:cNvSpPr/>
      </dsp:nvSpPr>
      <dsp:spPr>
        <a:xfrm>
          <a:off x="4233104" y="-237737"/>
          <a:ext cx="3059715" cy="305971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12047"/>
          <a:ext cx="12172121" cy="1071979"/>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2330" y="64377"/>
        <a:ext cx="12067461" cy="96731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2ED4-A3D4-44BA-9A71-47DF4DF7A4AD}">
      <dsp:nvSpPr>
        <dsp:cNvPr id="0" name=""/>
        <dsp:cNvSpPr/>
      </dsp:nvSpPr>
      <dsp:spPr>
        <a:xfrm>
          <a:off x="0" y="0"/>
          <a:ext cx="11713464" cy="483717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s-ES" sz="6500" kern="1200" dirty="0"/>
        </a:p>
      </dsp:txBody>
      <dsp:txXfrm>
        <a:off x="2826410" y="0"/>
        <a:ext cx="8887053" cy="4837176"/>
      </dsp:txXfrm>
    </dsp:sp>
    <dsp:sp modelId="{68444D65-2611-4EA3-A384-61B5758424FD}">
      <dsp:nvSpPr>
        <dsp:cNvPr id="0" name=""/>
        <dsp:cNvSpPr/>
      </dsp:nvSpPr>
      <dsp:spPr>
        <a:xfrm>
          <a:off x="214202" y="1532223"/>
          <a:ext cx="2881722" cy="177272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1963"/>
          <a:ext cx="12172121" cy="121680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9399" y="61362"/>
        <a:ext cx="12053323" cy="109800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2"/>
          <a:ext cx="12172121" cy="1422013"/>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69417" y="69419"/>
        <a:ext cx="12033287" cy="128317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17EF9-6374-40DD-B3DF-04D9B1CBCFF9}">
      <dsp:nvSpPr>
        <dsp:cNvPr id="0" name=""/>
        <dsp:cNvSpPr/>
      </dsp:nvSpPr>
      <dsp:spPr>
        <a:xfrm>
          <a:off x="87968" y="0"/>
          <a:ext cx="11391223" cy="549269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s-ES" sz="6500" kern="1200" dirty="0"/>
        </a:p>
      </dsp:txBody>
      <dsp:txXfrm>
        <a:off x="2907128" y="0"/>
        <a:ext cx="8572063" cy="5492699"/>
      </dsp:txXfrm>
    </dsp:sp>
    <dsp:sp modelId="{2FB6F154-1477-4334-AB4F-799B04B375B6}">
      <dsp:nvSpPr>
        <dsp:cNvPr id="0" name=""/>
        <dsp:cNvSpPr/>
      </dsp:nvSpPr>
      <dsp:spPr>
        <a:xfrm>
          <a:off x="87959" y="2083424"/>
          <a:ext cx="2375778" cy="168335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0"/>
          <a:ext cx="12172121" cy="119466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8318" y="58318"/>
        <a:ext cx="12055485" cy="107802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0"/>
          <a:ext cx="12172121" cy="1295903"/>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63261" y="63261"/>
        <a:ext cx="12045599" cy="1169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0"/>
          <a:ext cx="12172121" cy="1295903"/>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63261" y="63261"/>
        <a:ext cx="12045599" cy="1169381"/>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0"/>
          <a:ext cx="12172121" cy="1295903"/>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63261" y="63261"/>
        <a:ext cx="12045599" cy="116938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BF3D2-B6BB-4EBB-A73E-689FC1DDAFEB}">
      <dsp:nvSpPr>
        <dsp:cNvPr id="0" name=""/>
        <dsp:cNvSpPr/>
      </dsp:nvSpPr>
      <dsp:spPr>
        <a:xfrm>
          <a:off x="0" y="9476"/>
          <a:ext cx="12172121" cy="1141920"/>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endParaRPr lang="es-MX" sz="4800" b="1" kern="1200" dirty="0">
            <a:effectLst>
              <a:outerShdw blurRad="38100" dist="38100" dir="2700000" algn="tl">
                <a:srgbClr val="000000">
                  <a:alpha val="43137"/>
                </a:srgbClr>
              </a:outerShdw>
            </a:effectLst>
          </a:endParaRPr>
        </a:p>
      </dsp:txBody>
      <dsp:txXfrm>
        <a:off x="55744" y="65220"/>
        <a:ext cx="12060633"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52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0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18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28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59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6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43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33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01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58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C294EC-8E1C-44C1-AF77-5FAFBD3457D4}"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0EDDE7-5F7B-4408-ACE1-44670A783F3D}"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476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6.gif"/></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gif"/><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image" Target="../media/image5.png"/><Relationship Id="rId5" Type="http://schemas.openxmlformats.org/officeDocument/2006/relationships/diagramQuickStyle" Target="../diagrams/quickStyle19.xml"/><Relationship Id="rId10" Type="http://schemas.openxmlformats.org/officeDocument/2006/relationships/image" Target="../media/image4.jpeg"/><Relationship Id="rId4" Type="http://schemas.openxmlformats.org/officeDocument/2006/relationships/diagramLayout" Target="../diagrams/layout19.xml"/><Relationship Id="rId9" Type="http://schemas.openxmlformats.org/officeDocument/2006/relationships/hyperlink" Target="CAPITULO%20I.docx"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1.xml"/><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diagramColors" Target="../diagrams/colors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QuickStyle" Target="../diagrams/quickStyle21.xml"/><Relationship Id="rId5" Type="http://schemas.openxmlformats.org/officeDocument/2006/relationships/diagramQuickStyle" Target="../diagrams/quickStyle20.xml"/><Relationship Id="rId10" Type="http://schemas.openxmlformats.org/officeDocument/2006/relationships/diagramLayout" Target="../diagrams/layout21.xml"/><Relationship Id="rId4" Type="http://schemas.openxmlformats.org/officeDocument/2006/relationships/diagramLayout" Target="../diagrams/layout20.xml"/><Relationship Id="rId9" Type="http://schemas.openxmlformats.org/officeDocument/2006/relationships/diagramData" Target="../diagrams/data2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2.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2.pn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1.jpe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image" Target="../media/image10.png"/><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2.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image" Target="../media/image2.png"/><Relationship Id="rId18" Type="http://schemas.microsoft.com/office/2007/relationships/diagramDrawing" Target="../diagrams/drawing32.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17" Type="http://schemas.openxmlformats.org/officeDocument/2006/relationships/diagramColors" Target="../diagrams/colors32.xml"/><Relationship Id="rId2" Type="http://schemas.openxmlformats.org/officeDocument/2006/relationships/image" Target="../media/image1.jpeg"/><Relationship Id="rId16" Type="http://schemas.openxmlformats.org/officeDocument/2006/relationships/diagramQuickStyle" Target="../diagrams/quickStyle32.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Layout" Target="../diagrams/layout32.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Data" Target="../diagrams/data3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2.png"/><Relationship Id="rId18" Type="http://schemas.microsoft.com/office/2007/relationships/diagramDrawing" Target="../diagrams/drawing36.xml"/><Relationship Id="rId3" Type="http://schemas.openxmlformats.org/officeDocument/2006/relationships/diagramData" Target="../diagrams/data34.xml"/><Relationship Id="rId21" Type="http://schemas.openxmlformats.org/officeDocument/2006/relationships/diagramQuickStyle" Target="../diagrams/quickStyle37.xml"/><Relationship Id="rId7" Type="http://schemas.microsoft.com/office/2007/relationships/diagramDrawing" Target="../diagrams/drawing34.xml"/><Relationship Id="rId12" Type="http://schemas.microsoft.com/office/2007/relationships/diagramDrawing" Target="../diagrams/drawing35.xml"/><Relationship Id="rId17" Type="http://schemas.openxmlformats.org/officeDocument/2006/relationships/diagramColors" Target="../diagrams/colors36.xml"/><Relationship Id="rId2" Type="http://schemas.openxmlformats.org/officeDocument/2006/relationships/image" Target="../media/image1.jpeg"/><Relationship Id="rId16" Type="http://schemas.openxmlformats.org/officeDocument/2006/relationships/diagramQuickStyle" Target="../diagrams/quickStyle36.xml"/><Relationship Id="rId20" Type="http://schemas.openxmlformats.org/officeDocument/2006/relationships/diagramLayout" Target="../diagrams/layout37.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24" Type="http://schemas.openxmlformats.org/officeDocument/2006/relationships/image" Target="../media/image13.png"/><Relationship Id="rId5" Type="http://schemas.openxmlformats.org/officeDocument/2006/relationships/diagramQuickStyle" Target="../diagrams/quickStyle34.xml"/><Relationship Id="rId15" Type="http://schemas.openxmlformats.org/officeDocument/2006/relationships/diagramLayout" Target="../diagrams/layout36.xml"/><Relationship Id="rId23" Type="http://schemas.microsoft.com/office/2007/relationships/diagramDrawing" Target="../diagrams/drawing37.xml"/><Relationship Id="rId10" Type="http://schemas.openxmlformats.org/officeDocument/2006/relationships/diagramQuickStyle" Target="../diagrams/quickStyle35.xml"/><Relationship Id="rId19" Type="http://schemas.openxmlformats.org/officeDocument/2006/relationships/diagramData" Target="../diagrams/data37.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Data" Target="../diagrams/data36.xml"/><Relationship Id="rId22" Type="http://schemas.openxmlformats.org/officeDocument/2006/relationships/diagramColors" Target="../diagrams/colors3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9.xml"/><Relationship Id="rId13" Type="http://schemas.openxmlformats.org/officeDocument/2006/relationships/image" Target="../media/image2.png"/><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5" Type="http://schemas.openxmlformats.org/officeDocument/2006/relationships/image" Target="../media/image6.gif"/><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1.xml"/><Relationship Id="rId13" Type="http://schemas.openxmlformats.org/officeDocument/2006/relationships/image" Target="../media/image2.png"/><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 Id="rId14" Type="http://schemas.openxmlformats.org/officeDocument/2006/relationships/image" Target="../media/image6.gif"/></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2.png"/><Relationship Id="rId18" Type="http://schemas.microsoft.com/office/2007/relationships/diagramDrawing" Target="../diagrams/drawing44.xml"/><Relationship Id="rId3" Type="http://schemas.openxmlformats.org/officeDocument/2006/relationships/diagramData" Target="../diagrams/data42.xml"/><Relationship Id="rId21" Type="http://schemas.openxmlformats.org/officeDocument/2006/relationships/diagramQuickStyle" Target="../diagrams/quickStyle45.xml"/><Relationship Id="rId7" Type="http://schemas.microsoft.com/office/2007/relationships/diagramDrawing" Target="../diagrams/drawing42.xml"/><Relationship Id="rId12" Type="http://schemas.microsoft.com/office/2007/relationships/diagramDrawing" Target="../diagrams/drawing43.xml"/><Relationship Id="rId17" Type="http://schemas.openxmlformats.org/officeDocument/2006/relationships/diagramColors" Target="../diagrams/colors44.xml"/><Relationship Id="rId2" Type="http://schemas.openxmlformats.org/officeDocument/2006/relationships/image" Target="../media/image1.jpeg"/><Relationship Id="rId16" Type="http://schemas.openxmlformats.org/officeDocument/2006/relationships/diagramQuickStyle" Target="../diagrams/quickStyle44.xml"/><Relationship Id="rId20" Type="http://schemas.openxmlformats.org/officeDocument/2006/relationships/diagramLayout" Target="../diagrams/layout45.xml"/><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5" Type="http://schemas.openxmlformats.org/officeDocument/2006/relationships/diagramLayout" Target="../diagrams/layout44.xml"/><Relationship Id="rId23" Type="http://schemas.microsoft.com/office/2007/relationships/diagramDrawing" Target="../diagrams/drawing45.xml"/><Relationship Id="rId10" Type="http://schemas.openxmlformats.org/officeDocument/2006/relationships/diagramQuickStyle" Target="../diagrams/quickStyle43.xml"/><Relationship Id="rId19" Type="http://schemas.openxmlformats.org/officeDocument/2006/relationships/diagramData" Target="../diagrams/data45.xml"/><Relationship Id="rId4" Type="http://schemas.openxmlformats.org/officeDocument/2006/relationships/diagramLayout" Target="../diagrams/layout42.xml"/><Relationship Id="rId9" Type="http://schemas.openxmlformats.org/officeDocument/2006/relationships/diagramLayout" Target="../diagrams/layout43.xml"/><Relationship Id="rId14" Type="http://schemas.openxmlformats.org/officeDocument/2006/relationships/diagramData" Target="../diagrams/data44.xml"/><Relationship Id="rId22" Type="http://schemas.openxmlformats.org/officeDocument/2006/relationships/diagramColors" Target="../diagrams/colors4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2.png"/><Relationship Id="rId18" Type="http://schemas.microsoft.com/office/2007/relationships/diagramDrawing" Target="../diagrams/drawing48.xml"/><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17" Type="http://schemas.openxmlformats.org/officeDocument/2006/relationships/diagramColors" Target="../diagrams/colors48.xml"/><Relationship Id="rId2" Type="http://schemas.openxmlformats.org/officeDocument/2006/relationships/image" Target="../media/image1.jpeg"/><Relationship Id="rId16" Type="http://schemas.openxmlformats.org/officeDocument/2006/relationships/diagramQuickStyle" Target="../diagrams/quickStyle48.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5" Type="http://schemas.openxmlformats.org/officeDocument/2006/relationships/diagramLayout" Target="../diagrams/layout48.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diagramData" Target="../diagrams/data48.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50.xml"/><Relationship Id="rId13" Type="http://schemas.openxmlformats.org/officeDocument/2006/relationships/image" Target="../media/image2.png"/><Relationship Id="rId18" Type="http://schemas.microsoft.com/office/2007/relationships/diagramDrawing" Target="../diagrams/drawing51.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17" Type="http://schemas.openxmlformats.org/officeDocument/2006/relationships/diagramColors" Target="../diagrams/colors51.xml"/><Relationship Id="rId2" Type="http://schemas.openxmlformats.org/officeDocument/2006/relationships/image" Target="../media/image1.jpeg"/><Relationship Id="rId16" Type="http://schemas.openxmlformats.org/officeDocument/2006/relationships/diagramQuickStyle" Target="../diagrams/quickStyle51.xml"/><Relationship Id="rId1" Type="http://schemas.openxmlformats.org/officeDocument/2006/relationships/slideLayout" Target="../slideLayouts/slideLayout2.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5" Type="http://schemas.openxmlformats.org/officeDocument/2006/relationships/diagramLayout" Target="../diagrams/layout51.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 Id="rId14" Type="http://schemas.openxmlformats.org/officeDocument/2006/relationships/diagramData" Target="../diagrams/data5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3.xml"/><Relationship Id="rId13" Type="http://schemas.openxmlformats.org/officeDocument/2006/relationships/image" Target="../media/image2.png"/><Relationship Id="rId18" Type="http://schemas.microsoft.com/office/2007/relationships/diagramDrawing" Target="../diagrams/drawing54.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17" Type="http://schemas.openxmlformats.org/officeDocument/2006/relationships/diagramColors" Target="../diagrams/colors54.xml"/><Relationship Id="rId2" Type="http://schemas.openxmlformats.org/officeDocument/2006/relationships/image" Target="../media/image1.jpeg"/><Relationship Id="rId16" Type="http://schemas.openxmlformats.org/officeDocument/2006/relationships/diagramQuickStyle" Target="../diagrams/quickStyle54.xml"/><Relationship Id="rId1" Type="http://schemas.openxmlformats.org/officeDocument/2006/relationships/slideLayout" Target="../slideLayouts/slideLayout2.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5" Type="http://schemas.openxmlformats.org/officeDocument/2006/relationships/diagramLayout" Target="../diagrams/layout54.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 Id="rId14" Type="http://schemas.openxmlformats.org/officeDocument/2006/relationships/diagramData" Target="../diagrams/data5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image" Target="../media/image2.png"/><Relationship Id="rId18" Type="http://schemas.microsoft.com/office/2007/relationships/diagramDrawing" Target="../diagrams/drawing57.xm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17" Type="http://schemas.openxmlformats.org/officeDocument/2006/relationships/diagramColors" Target="../diagrams/colors57.xml"/><Relationship Id="rId2" Type="http://schemas.openxmlformats.org/officeDocument/2006/relationships/image" Target="../media/image1.jpeg"/><Relationship Id="rId16" Type="http://schemas.openxmlformats.org/officeDocument/2006/relationships/diagramQuickStyle" Target="../diagrams/quickStyle57.xml"/><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5" Type="http://schemas.openxmlformats.org/officeDocument/2006/relationships/diagramLayout" Target="../diagrams/layout57.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 Id="rId14" Type="http://schemas.openxmlformats.org/officeDocument/2006/relationships/diagramData" Target="../diagrams/data5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5.xml"/><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diagramColors" Target="../diagrams/colors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QuickStyle" Target="../diagrams/quickStyle15.xml"/><Relationship Id="rId5" Type="http://schemas.openxmlformats.org/officeDocument/2006/relationships/diagramQuickStyle" Target="../diagrams/quickStyle14.xml"/><Relationship Id="rId10" Type="http://schemas.openxmlformats.org/officeDocument/2006/relationships/diagramLayout" Target="../diagrams/layout15.xml"/><Relationship Id="rId4" Type="http://schemas.openxmlformats.org/officeDocument/2006/relationships/diagramLayout" Target="../diagrams/layout14.xml"/><Relationship Id="rId9" Type="http://schemas.openxmlformats.org/officeDocument/2006/relationships/diagramData" Target="../diagrams/data15.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5.png"/><Relationship Id="rId5" Type="http://schemas.openxmlformats.org/officeDocument/2006/relationships/diagramQuickStyle" Target="../diagrams/quickStyle16.xml"/><Relationship Id="rId10" Type="http://schemas.openxmlformats.org/officeDocument/2006/relationships/image" Target="../media/image4.jpeg"/><Relationship Id="rId4" Type="http://schemas.openxmlformats.org/officeDocument/2006/relationships/diagramLayout" Target="../diagrams/layout16.xml"/><Relationship Id="rId9" Type="http://schemas.openxmlformats.org/officeDocument/2006/relationships/hyperlink" Target="CAPITULO%20I.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910697"/>
            <a:ext cx="12191999" cy="5947303"/>
          </a:xfrm>
          <a:prstGeom prst="rect">
            <a:avLst/>
          </a:prstGeom>
          <a:noFill/>
          <a:ln>
            <a:noFill/>
          </a:ln>
        </p:spPr>
      </p:pic>
      <p:graphicFrame>
        <p:nvGraphicFramePr>
          <p:cNvPr id="6" name="Diagrama 5"/>
          <p:cNvGraphicFramePr/>
          <p:nvPr>
            <p:extLst>
              <p:ext uri="{D42A27DB-BD31-4B8C-83A1-F6EECF244321}">
                <p14:modId xmlns:p14="http://schemas.microsoft.com/office/powerpoint/2010/main" val="2469812634"/>
              </p:ext>
            </p:extLst>
          </p:nvPr>
        </p:nvGraphicFramePr>
        <p:xfrm>
          <a:off x="19878" y="19734"/>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ángulo redondeado 14"/>
          <p:cNvSpPr/>
          <p:nvPr/>
        </p:nvSpPr>
        <p:spPr>
          <a:xfrm>
            <a:off x="7670170" y="1583896"/>
            <a:ext cx="2490918" cy="544830"/>
          </a:xfrm>
          <a:prstGeom prst="roundRect">
            <a:avLst/>
          </a:prstGeom>
          <a:noFill/>
          <a:ln w="57150" algn="ctr">
            <a:solidFill>
              <a:srgbClr val="00B050"/>
            </a:solidFill>
            <a:miter lim="800000"/>
            <a:headEnd/>
            <a:tailEnd/>
          </a:ln>
          <a:effectLst>
            <a:outerShdw blurRad="50800" dist="12700" dir="6600000" algn="ctr" rotWithShape="0">
              <a:sysClr val="windowText" lastClr="000000"/>
            </a:outerShdw>
          </a:effectLst>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s-EC" altLang="es-EC" sz="2600" b="0" i="0" u="none" strike="noStrike" kern="0" cap="none" spc="0" normalizeH="0" baseline="0" noProof="0" dirty="0" smtClean="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uLnTx/>
                <a:uFillTx/>
                <a:latin typeface="Arial Black" pitchFamily="34" charset="0"/>
                <a:ea typeface="+mn-ea"/>
                <a:cs typeface="+mn-cs"/>
              </a:rPr>
              <a:t>TEMA:</a:t>
            </a:r>
            <a:endParaRPr kumimoji="0" lang="es-ES" altLang="es-EC" sz="2600" b="0" i="0" u="none" strike="noStrike" kern="0" cap="none" spc="0" normalizeH="0" baseline="0" noProof="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uLnTx/>
              <a:uFillTx/>
              <a:latin typeface="Arial Black" pitchFamily="34" charset="0"/>
              <a:ea typeface="+mn-ea"/>
              <a:cs typeface="+mn-cs"/>
            </a:endParaRPr>
          </a:p>
        </p:txBody>
      </p:sp>
      <p:sp>
        <p:nvSpPr>
          <p:cNvPr id="16" name="2 Subtítulo"/>
          <p:cNvSpPr txBox="1">
            <a:spLocks/>
          </p:cNvSpPr>
          <p:nvPr/>
        </p:nvSpPr>
        <p:spPr bwMode="auto">
          <a:xfrm>
            <a:off x="5727058" y="2526229"/>
            <a:ext cx="6276052" cy="1824439"/>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ctr">
              <a:buNone/>
            </a:pPr>
            <a:r>
              <a:rPr lang="es-MX" sz="24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 PROPUESTA </a:t>
            </a:r>
            <a:r>
              <a:rPr lang="es-MX" sz="2400" b="1" dirty="0">
                <a:solidFill>
                  <a:prstClr val="white"/>
                </a:solidFill>
                <a:latin typeface="Arial" panose="020B0604020202020204" pitchFamily="34" charset="0"/>
                <a:ea typeface="Times New Roman" panose="02020603050405020304" pitchFamily="18" charset="0"/>
                <a:cs typeface="Arial" panose="020B0604020202020204" pitchFamily="34" charset="0"/>
              </a:rPr>
              <a:t>DE UNA POLÍTICA DE CIBERSEGURIDAD PARA LAS FUERZAS ARMADAS</a:t>
            </a:r>
            <a:endParaRPr kumimoji="0" lang="es-EC" sz="2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Rectángulo redondeado 16"/>
          <p:cNvSpPr/>
          <p:nvPr/>
        </p:nvSpPr>
        <p:spPr>
          <a:xfrm>
            <a:off x="5727058" y="4463308"/>
            <a:ext cx="6276052" cy="1123712"/>
          </a:xfrm>
          <a:prstGeom prst="roundRect">
            <a:avLst/>
          </a:prstGeom>
          <a:solidFill>
            <a:srgbClr val="000000">
              <a:alpha val="30196"/>
            </a:srgbClr>
          </a:solidFill>
          <a:ln w="57150" algn="ctr">
            <a:solidFill>
              <a:srgbClr val="00B050"/>
            </a:solidFill>
            <a:miter lim="800000"/>
            <a:headEnd/>
            <a:tailEnd/>
          </a:ln>
          <a:effectLst>
            <a:outerShdw blurRad="50800" dist="12700" dir="6600000" algn="ctr" rotWithShape="0">
              <a:sysClr val="windowText" lastClr="000000"/>
            </a:outerShdw>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AUTORES:</a:t>
            </a:r>
            <a:endParaRPr kumimoji="0" lang="es-EC" sz="20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TCRN. DE E.M MARCO</a:t>
            </a:r>
            <a:r>
              <a:rPr kumimoji="0" lang="es-EC" sz="2000" b="1" i="0" u="none" strike="noStrike" kern="1200" cap="none" spc="0" normalizeH="0" noProof="0" dirty="0" smtClean="0">
                <a:ln>
                  <a:noFill/>
                </a:ln>
                <a:solidFill>
                  <a:srgbClr val="FFFF00"/>
                </a:solidFill>
                <a:effectLst/>
                <a:uLnTx/>
                <a:uFillTx/>
                <a:latin typeface="Arial Black" panose="020B0A04020102020204" pitchFamily="34" charset="0"/>
                <a:ea typeface="+mn-ea"/>
                <a:cs typeface="+mn-cs"/>
              </a:rPr>
              <a:t> A. RAMOS P.</a:t>
            </a:r>
            <a:endParaRPr kumimoji="0" lang="es-EC" sz="2000" b="1"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TCRN. DE E.M WILMER</a:t>
            </a:r>
            <a:r>
              <a:rPr kumimoji="0" lang="es-EC" sz="2000" b="1" i="0" u="none" strike="noStrike" kern="1200" cap="none" spc="0" normalizeH="0" noProof="0" dirty="0" smtClean="0">
                <a:ln>
                  <a:noFill/>
                </a:ln>
                <a:solidFill>
                  <a:srgbClr val="FFFF00"/>
                </a:solidFill>
                <a:effectLst/>
                <a:uLnTx/>
                <a:uFillTx/>
                <a:latin typeface="Arial Black" panose="020B0A04020102020204" pitchFamily="34" charset="0"/>
                <a:ea typeface="+mn-ea"/>
                <a:cs typeface="+mn-cs"/>
              </a:rPr>
              <a:t> R. PEREZ M.</a:t>
            </a:r>
            <a:endParaRPr kumimoji="0" lang="es-EC" sz="2000" b="1"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063" y="3438449"/>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 name="Imagen 1"/>
          <p:cNvPicPr>
            <a:picLocks noChangeAspect="1"/>
          </p:cNvPicPr>
          <p:nvPr/>
        </p:nvPicPr>
        <p:blipFill>
          <a:blip r:embed="rId14"/>
          <a:stretch>
            <a:fillRect/>
          </a:stretch>
        </p:blipFill>
        <p:spPr>
          <a:xfrm>
            <a:off x="19878" y="5662733"/>
            <a:ext cx="12172122" cy="1181100"/>
          </a:xfrm>
          <a:prstGeom prst="rect">
            <a:avLst/>
          </a:prstGeom>
        </p:spPr>
      </p:pic>
    </p:spTree>
    <p:extLst>
      <p:ext uri="{BB962C8B-B14F-4D97-AF65-F5344CB8AC3E}">
        <p14:creationId xmlns:p14="http://schemas.microsoft.com/office/powerpoint/2010/main" val="2969208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84046"/>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4775487" y="4691494"/>
            <a:ext cx="6012115" cy="1694216"/>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s-MX" sz="4800" b="1" kern="0" noProof="0" dirty="0" smtClean="0">
                <a:solidFill>
                  <a:prstClr val="white"/>
                </a:solidFill>
                <a:effectLst>
                  <a:outerShdw blurRad="38100" dist="38100" dir="2700000" algn="tl">
                    <a:srgbClr val="000000">
                      <a:alpha val="43137"/>
                    </a:srgbClr>
                  </a:outerShdw>
                </a:effectLst>
                <a:latin typeface="Calibri" panose="020F0502020204030204"/>
              </a:rPr>
              <a:t>QUÉ ES LA CIBERSEGURIDAD</a:t>
            </a:r>
            <a:endParaRPr kumimoji="0" lang="es-EC" sz="4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13 CuadroTexto"/>
          <p:cNvSpPr txBox="1"/>
          <p:nvPr/>
        </p:nvSpPr>
        <p:spPr>
          <a:xfrm>
            <a:off x="7187487" y="1264683"/>
            <a:ext cx="978106" cy="1862048"/>
          </a:xfrm>
          <a:prstGeom prst="rect">
            <a:avLst/>
          </a:prstGeom>
          <a:noFill/>
        </p:spPr>
        <p:txBody>
          <a:bodyPr wrap="square" rtlCol="0">
            <a:spAutoFit/>
          </a:bodyPr>
          <a:lstStyle/>
          <a:p>
            <a:r>
              <a:rPr lang="es-ES" sz="11500" b="1" dirty="0" smtClean="0">
                <a:solidFill>
                  <a:srgbClr val="FFFF00"/>
                </a:solidFill>
              </a:rPr>
              <a:t>?</a:t>
            </a:r>
            <a:endParaRPr lang="es-ES" sz="1100" b="1" dirty="0">
              <a:solidFill>
                <a:srgbClr val="FFFF00"/>
              </a:solidFill>
            </a:endParaRPr>
          </a:p>
        </p:txBody>
      </p:sp>
      <p:pic>
        <p:nvPicPr>
          <p:cNvPr id="8" name="Picture 2" descr="http://downberri.files.wordpress.com/2011/04/pensador20copy.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1" y="1778066"/>
            <a:ext cx="3486439" cy="348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1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84046"/>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653355" y="1679511"/>
            <a:ext cx="8132624" cy="4622224"/>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b="1" kern="0" dirty="0" smtClean="0">
                <a:solidFill>
                  <a:prstClr val="white"/>
                </a:solidFill>
                <a:effectLst>
                  <a:outerShdw blurRad="38100" dist="38100" dir="2700000" algn="tl">
                    <a:srgbClr val="000000">
                      <a:alpha val="43137"/>
                    </a:srgbClr>
                  </a:outerShdw>
                </a:effectLst>
              </a:rPr>
              <a:t>ES EL </a:t>
            </a:r>
            <a:r>
              <a:rPr lang="es-MX" sz="2800" b="1" u="sng" kern="0" dirty="0" smtClean="0">
                <a:solidFill>
                  <a:prstClr val="white"/>
                </a:solidFill>
                <a:effectLst>
                  <a:outerShdw blurRad="38100" dist="38100" dir="2700000" algn="tl">
                    <a:srgbClr val="000000">
                      <a:alpha val="43137"/>
                    </a:srgbClr>
                  </a:outerShdw>
                </a:effectLst>
              </a:rPr>
              <a:t>CONJUNTO DE POLÍTICAS Y ACCIONES </a:t>
            </a:r>
            <a:r>
              <a:rPr lang="es-MX" sz="2800" b="1" kern="0" dirty="0" smtClean="0">
                <a:solidFill>
                  <a:prstClr val="white"/>
                </a:solidFill>
                <a:effectLst>
                  <a:outerShdw blurRad="38100" dist="38100" dir="2700000" algn="tl">
                    <a:srgbClr val="000000">
                      <a:alpha val="43137"/>
                    </a:srgbClr>
                  </a:outerShdw>
                </a:effectLst>
              </a:rPr>
              <a:t>QUE SE UTILIZAN PARA PROTEGER LAS REDES CONECTADAS (INCLUIDOS LOS ORDENADORES, LOS DISPOSITIVOS, EL HARDWARE, LA INFORMACIÓN ALMACENADA Y LA INFORMACIÓN EN TRÁNSITO) DEL ACCESO Y LA </a:t>
            </a:r>
            <a:r>
              <a:rPr lang="es-MX" sz="2800" b="1" u="sng" kern="0" dirty="0" smtClean="0">
                <a:solidFill>
                  <a:prstClr val="white"/>
                </a:solidFill>
                <a:effectLst>
                  <a:outerShdw blurRad="38100" dist="38100" dir="2700000" algn="tl">
                    <a:srgbClr val="000000">
                      <a:alpha val="43137"/>
                    </a:srgbClr>
                  </a:outerShdw>
                </a:effectLst>
              </a:rPr>
              <a:t>MODIFICACIÓN NO AUTORIZADOS, EL ROBO, LA INTERRUPCIÓN U OTRAS AMENAZAS</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 name="Imagen 1"/>
          <p:cNvPicPr>
            <a:picLocks noChangeAspect="1"/>
          </p:cNvPicPr>
          <p:nvPr/>
        </p:nvPicPr>
        <p:blipFill>
          <a:blip r:embed="rId9"/>
          <a:stretch>
            <a:fillRect/>
          </a:stretch>
        </p:blipFill>
        <p:spPr>
          <a:xfrm>
            <a:off x="253870" y="1606370"/>
            <a:ext cx="3165493" cy="4902654"/>
          </a:xfrm>
          <a:prstGeom prst="rect">
            <a:avLst/>
          </a:prstGeom>
        </p:spPr>
      </p:pic>
    </p:spTree>
    <p:extLst>
      <p:ext uri="{BB962C8B-B14F-4D97-AF65-F5344CB8AC3E}">
        <p14:creationId xmlns:p14="http://schemas.microsoft.com/office/powerpoint/2010/main" val="3192351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0" y="1035642"/>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s-MX" sz="4400" noProof="0"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POLÍTICAS DE 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nvGrpSpPr>
          <p:cNvPr id="13" name="59 Grupo"/>
          <p:cNvGrpSpPr>
            <a:grpSpLocks/>
          </p:cNvGrpSpPr>
          <p:nvPr/>
        </p:nvGrpSpPr>
        <p:grpSpPr bwMode="auto">
          <a:xfrm>
            <a:off x="68918" y="3283756"/>
            <a:ext cx="3405351" cy="2685804"/>
            <a:chOff x="3166935" y="180218"/>
            <a:chExt cx="2484060" cy="2027489"/>
          </a:xfrm>
        </p:grpSpPr>
        <p:pic>
          <p:nvPicPr>
            <p:cNvPr id="14" name="3 Imagen" descr="02.jpg">
              <a:hlinkClick r:id="rId9" action="ppaction://hlinkfile"/>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3166935" y="180218"/>
              <a:ext cx="2484060" cy="2027489"/>
            </a:xfrm>
            <a:prstGeom prst="rect">
              <a:avLst/>
            </a:prstGeom>
            <a:effectLst>
              <a:outerShdw blurRad="76200" dist="25400" dir="5400000" algn="ctr" rotWithShape="0">
                <a:sysClr val="windowText" lastClr="000000"/>
              </a:outerShdw>
              <a:softEdge rad="31750"/>
            </a:effectLst>
          </p:spPr>
        </p:pic>
        <p:sp>
          <p:nvSpPr>
            <p:cNvPr id="15" name="4 CuadroTexto">
              <a:hlinkClick r:id="rId9" action="ppaction://hlinkfile"/>
            </p:cNvPr>
            <p:cNvSpPr txBox="1"/>
            <p:nvPr/>
          </p:nvSpPr>
          <p:spPr>
            <a:xfrm>
              <a:off x="3241984" y="845312"/>
              <a:ext cx="2235146" cy="264768"/>
            </a:xfrm>
            <a:prstGeom prst="rect">
              <a:avLst/>
            </a:prstGeom>
            <a:noFill/>
            <a:effectLst>
              <a:outerShdw blurRad="50800" dist="25400" dir="5400000" algn="ctr" rotWithShape="0">
                <a:sysClr val="windowText" lastClr="000000"/>
              </a:outerShdw>
            </a:effectLst>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endParaRPr lang="es-ES" sz="1500" kern="0" dirty="0">
                <a:solidFill>
                  <a:sysClr val="window" lastClr="FFFFFF"/>
                </a:solidFill>
                <a:latin typeface="Arial Black" pitchFamily="34" charset="0"/>
              </a:endParaRPr>
            </a:p>
          </p:txBody>
        </p:sp>
      </p:grpSp>
      <p:pic>
        <p:nvPicPr>
          <p:cNvPr id="17"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rot="21143421">
            <a:off x="2583014" y="2173521"/>
            <a:ext cx="3255383" cy="1627677"/>
          </a:xfrm>
          <a:prstGeom prst="rect">
            <a:avLst/>
          </a:prstGeom>
        </p:spPr>
      </p:pic>
      <p:pic>
        <p:nvPicPr>
          <p:cNvPr id="19"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rot="1245957">
            <a:off x="3292053" y="3667085"/>
            <a:ext cx="2260726" cy="1501612"/>
          </a:xfrm>
          <a:prstGeom prst="rect">
            <a:avLst/>
          </a:prstGeom>
        </p:spPr>
      </p:pic>
      <p:sp>
        <p:nvSpPr>
          <p:cNvPr id="20" name="20 Redondear rectángulo de esquina del mismo lado"/>
          <p:cNvSpPr/>
          <p:nvPr/>
        </p:nvSpPr>
        <p:spPr bwMode="auto">
          <a:xfrm rot="16200000">
            <a:off x="7852966" y="1163470"/>
            <a:ext cx="1874520" cy="6089359"/>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p>
            <a:pPr algn="just"/>
            <a:r>
              <a:rPr lang="es-ES" sz="2400" b="1" kern="0" dirty="0" smtClean="0">
                <a:solidFill>
                  <a:schemeClr val="bg1"/>
                </a:solidFill>
                <a:effectLst>
                  <a:outerShdw blurRad="38100" dist="38100" dir="2700000" algn="tl">
                    <a:srgbClr val="000000">
                      <a:alpha val="43137"/>
                    </a:srgbClr>
                  </a:outerShdw>
                </a:effectLst>
                <a:latin typeface="Calibri"/>
              </a:rPr>
              <a:t> </a:t>
            </a:r>
            <a:r>
              <a:rPr lang="es-MX" sz="2400" b="1" kern="0" dirty="0" smtClean="0">
                <a:solidFill>
                  <a:schemeClr val="bg1"/>
                </a:solidFill>
                <a:effectLst>
                  <a:outerShdw blurRad="38100" dist="38100" dir="2700000" algn="tl">
                    <a:srgbClr val="000000">
                      <a:alpha val="43137"/>
                    </a:srgbClr>
                  </a:outerShdw>
                </a:effectLst>
              </a:rPr>
              <a:t>ESTAS REGLAS INCLUYEN ÁREAS COMO LA SEGURIDAD FÍSICA, PERSONAL, ADMINISTRATIVA Y DE LA RED (EJES DEL MINTEL)</a:t>
            </a:r>
            <a:endParaRPr lang="es-ES" sz="2400" b="1" kern="0" dirty="0">
              <a:solidFill>
                <a:schemeClr val="bg1"/>
              </a:solidFill>
              <a:effectLst>
                <a:outerShdw blurRad="38100" dist="38100" dir="2700000" algn="tl">
                  <a:srgbClr val="000000">
                    <a:alpha val="43137"/>
                  </a:srgbClr>
                </a:outerShdw>
              </a:effectLst>
              <a:latin typeface="Calibri"/>
            </a:endParaRPr>
          </a:p>
        </p:txBody>
      </p:sp>
      <p:sp>
        <p:nvSpPr>
          <p:cNvPr id="23" name="2 Subtítulo"/>
          <p:cNvSpPr txBox="1">
            <a:spLocks/>
          </p:cNvSpPr>
          <p:nvPr/>
        </p:nvSpPr>
        <p:spPr bwMode="auto">
          <a:xfrm>
            <a:off x="171801" y="3570661"/>
            <a:ext cx="3673699" cy="1824009"/>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MX"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QUÉ ES</a:t>
            </a:r>
            <a:r>
              <a:rPr kumimoji="0" lang="es-MX"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UNA POLÍTICA DE CIBERSEGURIDAD</a:t>
            </a:r>
            <a:r>
              <a:rPr kumimoji="0" lang="es-MX"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s-EC"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4" name="Picture 2" descr="http://downberri.files.wordpress.com/2011/04/pensador20copy.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05" y="1513046"/>
            <a:ext cx="2442628" cy="2442629"/>
          </a:xfrm>
          <a:prstGeom prst="rect">
            <a:avLst/>
          </a:prstGeom>
          <a:noFill/>
          <a:extLst>
            <a:ext uri="{909E8E84-426E-40DD-AFC4-6F175D3DCCD1}">
              <a14:hiddenFill xmlns:a14="http://schemas.microsoft.com/office/drawing/2010/main">
                <a:solidFill>
                  <a:srgbClr val="FFFFFF"/>
                </a:solidFill>
              </a14:hiddenFill>
            </a:ext>
          </a:extLst>
        </p:spPr>
      </p:pic>
      <p:sp>
        <p:nvSpPr>
          <p:cNvPr id="25" name="13 CuadroTexto"/>
          <p:cNvSpPr txBox="1"/>
          <p:nvPr/>
        </p:nvSpPr>
        <p:spPr>
          <a:xfrm>
            <a:off x="1419776" y="1211485"/>
            <a:ext cx="6746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endParaRPr kumimoji="0" lang="es-ES" sz="9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20 Redondear rectángulo de esquina del mismo lado"/>
          <p:cNvSpPr/>
          <p:nvPr/>
        </p:nvSpPr>
        <p:spPr bwMode="auto">
          <a:xfrm rot="16200000">
            <a:off x="7811315" y="-868827"/>
            <a:ext cx="1933474" cy="6113708"/>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es-MX" sz="2400" b="1" kern="0" dirty="0" smtClean="0">
                <a:solidFill>
                  <a:schemeClr val="bg1"/>
                </a:solidFill>
                <a:effectLst>
                  <a:outerShdw blurRad="38100" dist="38100" dir="2700000" algn="tl">
                    <a:srgbClr val="000000">
                      <a:alpha val="43137"/>
                    </a:srgbClr>
                  </a:outerShdw>
                </a:effectLst>
              </a:rPr>
              <a:t>ES UN CONJUNTO DE REGLAS QUE SE APLICAN A LAS ACTIVIDADES DEL SISTEMA Y A LOS RECURSOS DE COMUNICACIONES QUE PERTENECEN A UNA INSTITUCIÓN</a:t>
            </a:r>
            <a:endParaRPr lang="es-ES" sz="2400" b="1" kern="0" dirty="0">
              <a:solidFill>
                <a:schemeClr val="bg1"/>
              </a:solidFill>
              <a:effectLst>
                <a:outerShdw blurRad="38100" dist="38100" dir="2700000" algn="tl">
                  <a:srgbClr val="000000">
                    <a:alpha val="43137"/>
                  </a:srgbClr>
                </a:outerShdw>
              </a:effectLst>
              <a:latin typeface="Calibri"/>
            </a:endParaRPr>
          </a:p>
        </p:txBody>
      </p:sp>
      <p:sp>
        <p:nvSpPr>
          <p:cNvPr id="28" name="2 Subtítulo"/>
          <p:cNvSpPr txBox="1">
            <a:spLocks/>
          </p:cNvSpPr>
          <p:nvPr/>
        </p:nvSpPr>
        <p:spPr bwMode="auto">
          <a:xfrm>
            <a:off x="171801" y="5520694"/>
            <a:ext cx="11751975" cy="104300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fontAlgn="auto">
              <a:spcBef>
                <a:spcPts val="0"/>
              </a:spcBef>
              <a:spcAft>
                <a:spcPts val="0"/>
              </a:spcAft>
              <a:buNone/>
              <a:defRPr/>
            </a:pPr>
            <a:r>
              <a:rPr lang="es-ES" sz="2400" b="1" kern="0" dirty="0" smtClean="0">
                <a:solidFill>
                  <a:schemeClr val="bg1"/>
                </a:solidFill>
                <a:effectLst>
                  <a:outerShdw blurRad="38100" dist="38100" dir="2700000" algn="tl">
                    <a:srgbClr val="000000">
                      <a:alpha val="43137"/>
                    </a:srgbClr>
                  </a:outerShdw>
                </a:effectLst>
                <a:latin typeface="Calibri"/>
              </a:rPr>
              <a:t>EL DESARROLLO DE UNA POLÍTICA DE CIBERSEGURIDAD DEFINEN LOS OBJETIVOS DE SEGURIDAD MEDIANTE LA IMPLEMENTACIÓN (MODELO CMM)</a:t>
            </a:r>
            <a:endParaRPr lang="es-ES" sz="2400" b="1" kern="0" dirty="0">
              <a:solidFill>
                <a:schemeClr val="bg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917957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eaLnBrk="0" hangingPunct="0">
              <a:defRPr/>
            </a:pPr>
            <a:r>
              <a:rPr lang="es-MX" sz="4400" dirty="0">
                <a:solidFill>
                  <a:srgbClr val="00B050"/>
                </a:solidFill>
                <a:effectLst>
                  <a:outerShdw blurRad="38100" dist="38100" dir="2700000" algn="tl">
                    <a:srgbClr val="000000">
                      <a:alpha val="43137"/>
                    </a:srgbClr>
                  </a:outerShdw>
                </a:effectLst>
                <a:latin typeface="Arial Black" pitchFamily="34" charset="0"/>
                <a:cs typeface="Arial" pitchFamily="34" charset="0"/>
              </a:rPr>
              <a:t>POLÍTICAS DE CIBERSEGURIDAD</a:t>
            </a:r>
            <a:endParaRPr lang="es-EC" sz="4400"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aphicFrame>
        <p:nvGraphicFramePr>
          <p:cNvPr id="2" name="Diagrama 1"/>
          <p:cNvGraphicFramePr/>
          <p:nvPr>
            <p:extLst>
              <p:ext uri="{D42A27DB-BD31-4B8C-83A1-F6EECF244321}">
                <p14:modId xmlns:p14="http://schemas.microsoft.com/office/powerpoint/2010/main" val="2612465690"/>
              </p:ext>
            </p:extLst>
          </p:nvPr>
        </p:nvGraphicFramePr>
        <p:xfrm>
          <a:off x="1584102" y="1412505"/>
          <a:ext cx="9983058"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3620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2341726063"/>
              </p:ext>
            </p:extLst>
          </p:nvPr>
        </p:nvGraphicFramePr>
        <p:xfrm>
          <a:off x="19878" y="-181052"/>
          <a:ext cx="12211877" cy="223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76114" y="111722"/>
            <a:ext cx="11529055" cy="144655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  EN LATINOAMÉRICA</a:t>
            </a:r>
            <a:endParaRPr kumimoji="0" lang="es-AR"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73231" y="1773765"/>
            <a:ext cx="12085291" cy="707703"/>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PAÍSES ANALIZADOS : CHILE, COLOMBIA, PARAGUAY, URUGUAY, BRASIL </a:t>
            </a:r>
            <a:endParaRPr kumimoji="0" lang="es-EC"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3" name="2 Subtítulo"/>
          <p:cNvSpPr txBox="1">
            <a:spLocks/>
          </p:cNvSpPr>
          <p:nvPr/>
        </p:nvSpPr>
        <p:spPr bwMode="auto">
          <a:xfrm>
            <a:off x="3051110" y="2640947"/>
            <a:ext cx="9090513" cy="425771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s-ES" sz="3200" b="0" i="0" u="sng" strike="noStrike" kern="1200" cap="none" spc="0" normalizeH="0" baseline="0" noProof="0" dirty="0" smtClean="0">
                <a:ln>
                  <a:noFill/>
                </a:ln>
                <a:solidFill>
                  <a:prstClr val="white"/>
                </a:solidFill>
                <a:effectLst/>
                <a:uLnTx/>
                <a:uFillTx/>
                <a:latin typeface="Calibri" panose="020F0502020204030204"/>
                <a:ea typeface="+mn-ea"/>
                <a:cs typeface="+mn-cs"/>
              </a:rPr>
              <a:t>CAMPOS DE INTERÉS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PROTEGER Y RESGUARDAR LA SEGURIDAD DEL CIBERESPACIO, ACOGIENDO LA ADMINISTRACIÓN PUBLICA-PRIVADA, TICS, USUARIOS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PROMOVER LA COLABORACIÓN Y COORDINACIÓN ENTRE INSTITUCIONES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GESTIONAR LOS RIESGOS DEL CIBERESPACIO </a:t>
            </a:r>
            <a:endParaRPr kumimoji="0" lang="es-EC"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79" y="2640947"/>
            <a:ext cx="2960977" cy="421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640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4218421776"/>
              </p:ext>
            </p:extLst>
          </p:nvPr>
        </p:nvGraphicFramePr>
        <p:xfrm>
          <a:off x="19878" y="-181052"/>
          <a:ext cx="12211877" cy="223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33231"/>
            <a:ext cx="12172122" cy="144655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MARCO LEGAL DE CIBERSEGURIDAD EN ECUADOR</a:t>
            </a:r>
            <a:endParaRPr kumimoji="0" lang="es-AR"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964378" y="1650647"/>
            <a:ext cx="8095334" cy="1499292"/>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s-ES" sz="2800" b="1" i="0" u="none" strike="noStrike" kern="1200" cap="none" spc="0" normalizeH="0" baseline="0" noProof="0" dirty="0" smtClean="0">
                <a:ln>
                  <a:noFill/>
                </a:ln>
                <a:solidFill>
                  <a:prstClr val="white"/>
                </a:solidFill>
                <a:effectLst/>
                <a:uLnTx/>
                <a:uFillTx/>
                <a:latin typeface="Calibri"/>
                <a:ea typeface="+mn-ea"/>
                <a:cs typeface="+mn-cs"/>
              </a:rPr>
              <a:t>POR SER UN CAMPO DE SEGURIDAD NUEVO, NUESTRO PAÍS NO ES AJENO A LA BÚSQUEDA DE ESTRATEGIAS DE POLÍTICAS DE CIBERSEGURIDAD</a:t>
            </a:r>
            <a:endParaRPr kumimoji="0" lang="es-E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3964377" y="3477415"/>
            <a:ext cx="8095335" cy="1277450"/>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lang="es-ES" sz="2800" b="1" dirty="0" smtClean="0">
                <a:solidFill>
                  <a:prstClr val="white"/>
                </a:solidFill>
                <a:latin typeface="Calibri"/>
              </a:rPr>
              <a:t>I</a:t>
            </a:r>
            <a:r>
              <a:rPr kumimoji="0" lang="es-ES" sz="2800" b="1" i="0" u="none" strike="noStrike" kern="1200" cap="none" spc="0" normalizeH="0" baseline="0" noProof="0" dirty="0" smtClean="0">
                <a:ln>
                  <a:noFill/>
                </a:ln>
                <a:solidFill>
                  <a:prstClr val="white"/>
                </a:solidFill>
                <a:effectLst/>
                <a:uLnTx/>
                <a:uFillTx/>
                <a:latin typeface="Calibri"/>
                <a:ea typeface="+mn-ea"/>
                <a:cs typeface="+mn-cs"/>
              </a:rPr>
              <a:t>NSTITUCIONES COMO LA SNAP, EL MINTEL, MIDENA  TRATAN DE ESTABLECER LINEAMIENTOS DE SEGURIDAD INFORMÁTICA </a:t>
            </a:r>
            <a:endParaRPr kumimoji="0" lang="es-E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3" name="2 Subtítulo"/>
          <p:cNvSpPr txBox="1">
            <a:spLocks/>
          </p:cNvSpPr>
          <p:nvPr/>
        </p:nvSpPr>
        <p:spPr bwMode="auto">
          <a:xfrm>
            <a:off x="3964377" y="5096597"/>
            <a:ext cx="8095336" cy="131357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s-E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 ESTABLECIERON DIFERENTES ACUERDOS MINISTERIALES 119 Y 166 EL CUAL SOLO TOMA COMO BASE LA IS0 27000 .</a:t>
            </a:r>
          </a:p>
        </p:txBody>
      </p:sp>
    </p:spTree>
    <p:extLst>
      <p:ext uri="{BB962C8B-B14F-4D97-AF65-F5344CB8AC3E}">
        <p14:creationId xmlns:p14="http://schemas.microsoft.com/office/powerpoint/2010/main" val="2969053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547439652"/>
              </p:ext>
            </p:extLst>
          </p:nvPr>
        </p:nvGraphicFramePr>
        <p:xfrm>
          <a:off x="19878" y="-181052"/>
          <a:ext cx="12211877" cy="223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8" y="79400"/>
            <a:ext cx="12191999" cy="144655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MARCO LEGAL DE CIBERSEGURIDAD EN ECUADOR</a:t>
            </a:r>
            <a:endParaRPr kumimoji="0" lang="es-AR"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2470526" y="1600992"/>
            <a:ext cx="9589186" cy="1623304"/>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b="1" dirty="0" smtClean="0">
                <a:solidFill>
                  <a:prstClr val="white"/>
                </a:solidFill>
              </a:rPr>
              <a:t>ART. 158.- </a:t>
            </a:r>
            <a:r>
              <a:rPr lang="es-MX" sz="2400" b="1" dirty="0" smtClean="0">
                <a:solidFill>
                  <a:prstClr val="white"/>
                </a:solidFill>
              </a:rPr>
              <a:t>MISIÓN FUNDAMENTAL QUE ES LA DEFENSA DE LA SOBERANÍA, Y AL INCREMENTARSE UNA NUEVA CAPACIDAD ESTRATÉGICA (CIBERDEFENSA) CUMPLIMOS CON LA CREACIÓN DE UN ENTE QUE CONTROLE LA SEGURIDAD INFORMÁTICA </a:t>
            </a:r>
            <a:endParaRPr lang="es-MX" sz="2800" b="1" dirty="0">
              <a:solidFill>
                <a:prstClr val="white"/>
              </a:solidFill>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2541989" y="3477414"/>
            <a:ext cx="9517724" cy="1617607"/>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b="1" dirty="0" smtClean="0">
                <a:solidFill>
                  <a:prstClr val="white"/>
                </a:solidFill>
              </a:rPr>
              <a:t>INCLUYEN ARTÍCULOS RELACIONADOS CON LOS DELÍTOS CONTRA LA SEGURIDAD DE LOS ACTIVOS DE LOS SISTEMAS DE INFORMACIÓN Y COMUNICACIÓN QUE SON SANCIONADOS CON PRISIÓN (192-193-195-221-229 HASTA 234)</a:t>
            </a:r>
            <a:endParaRPr lang="es-MX" sz="2400" b="1" dirty="0">
              <a:solidFill>
                <a:prstClr val="white"/>
              </a:solidFill>
            </a:endParaRPr>
          </a:p>
        </p:txBody>
      </p:sp>
      <p:sp>
        <p:nvSpPr>
          <p:cNvPr id="13" name="2 Subtítulo"/>
          <p:cNvSpPr txBox="1">
            <a:spLocks/>
          </p:cNvSpPr>
          <p:nvPr/>
        </p:nvSpPr>
        <p:spPr bwMode="auto">
          <a:xfrm>
            <a:off x="2556589" y="5326502"/>
            <a:ext cx="9428230" cy="131357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ES" sz="2400" b="1" kern="0" dirty="0" smtClean="0">
                <a:solidFill>
                  <a:prstClr val="white"/>
                </a:solidFill>
                <a:effectLst>
                  <a:outerShdw blurRad="38100" dist="38100" dir="2700000" algn="tl">
                    <a:srgbClr val="000000">
                      <a:alpha val="43137"/>
                    </a:srgbClr>
                  </a:outerShdw>
                </a:effectLst>
              </a:rPr>
              <a:t>GARANTIZA EL DERECHO A ACCEDER A LAS FUENTES DE INFORMACIÓN, COMO   MECANISMO PARA EJERCER LA PARTICIPACIÓN DEMOCRÁTICA</a:t>
            </a:r>
            <a:endParaRPr kumimoji="0" lang="es-ES"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3666" y="1605224"/>
            <a:ext cx="1341666" cy="161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9046" y="3497289"/>
            <a:ext cx="1366286" cy="157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2871" y="5219067"/>
            <a:ext cx="1352461" cy="164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71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3439236" y="2565779"/>
            <a:ext cx="8120418" cy="3029303"/>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s-ES" sz="5400" b="0" i="0" u="none" strike="noStrike" kern="1200" cap="none" spc="0" normalizeH="0" baseline="0" noProof="0" dirty="0" smtClean="0">
                <a:ln>
                  <a:noFill/>
                </a:ln>
                <a:solidFill>
                  <a:prstClr val="white"/>
                </a:solidFill>
                <a:effectLst/>
                <a:uLnTx/>
                <a:uFillTx/>
                <a:latin typeface="Calibri"/>
                <a:ea typeface="+mn-ea"/>
                <a:cs typeface="+mn-cs"/>
              </a:rPr>
              <a:t>PROPUESTA </a:t>
            </a:r>
            <a:r>
              <a:rPr kumimoji="0" lang="es-ES" sz="5400" b="0" i="0" u="none" strike="noStrike" kern="1200" cap="none" spc="0" normalizeH="0" baseline="0" noProof="0" dirty="0">
                <a:ln>
                  <a:noFill/>
                </a:ln>
                <a:solidFill>
                  <a:prstClr val="white"/>
                </a:solidFill>
                <a:effectLst/>
                <a:uLnTx/>
                <a:uFillTx/>
                <a:latin typeface="Calibri"/>
                <a:ea typeface="+mn-ea"/>
                <a:cs typeface="+mn-cs"/>
              </a:rPr>
              <a:t>DE POLÍTICAS DE CIBERSEGURIDAD PARA LAS FUERZAS </a:t>
            </a:r>
            <a:r>
              <a:rPr kumimoji="0" lang="es-ES" sz="5400" b="0" i="0" u="none" strike="noStrike" kern="1200" cap="none" spc="0" normalizeH="0" baseline="0" noProof="0" dirty="0" smtClean="0">
                <a:ln>
                  <a:noFill/>
                </a:ln>
                <a:solidFill>
                  <a:prstClr val="white"/>
                </a:solidFill>
                <a:effectLst/>
                <a:uLnTx/>
                <a:uFillTx/>
                <a:latin typeface="Calibri"/>
                <a:ea typeface="+mn-ea"/>
                <a:cs typeface="+mn-cs"/>
              </a:rPr>
              <a:t>ARMADAS </a:t>
            </a:r>
            <a:endParaRPr kumimoji="0" lang="es-EC" sz="5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60790" y="158614"/>
            <a:ext cx="111976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 </a:t>
            </a:r>
            <a:endParaRPr kumimoji="0" lang="es-AR"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Tree>
    <p:extLst>
      <p:ext uri="{BB962C8B-B14F-4D97-AF65-F5344CB8AC3E}">
        <p14:creationId xmlns:p14="http://schemas.microsoft.com/office/powerpoint/2010/main" val="1089710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60790" y="158614"/>
            <a:ext cx="111976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 </a:t>
            </a:r>
            <a:endParaRPr kumimoji="0" lang="es-AR"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graphicFrame>
        <p:nvGraphicFramePr>
          <p:cNvPr id="2" name="Diagrama 1"/>
          <p:cNvGraphicFramePr/>
          <p:nvPr>
            <p:extLst>
              <p:ext uri="{D42A27DB-BD31-4B8C-83A1-F6EECF244321}">
                <p14:modId xmlns:p14="http://schemas.microsoft.com/office/powerpoint/2010/main" val="835037468"/>
              </p:ext>
            </p:extLst>
          </p:nvPr>
        </p:nvGraphicFramePr>
        <p:xfrm>
          <a:off x="768096" y="1310010"/>
          <a:ext cx="11091672" cy="554798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050066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334852" y="1654361"/>
            <a:ext cx="2728808" cy="1029463"/>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ES" sz="5400" b="1" dirty="0" smtClean="0">
                <a:solidFill>
                  <a:prstClr val="white"/>
                </a:solidFill>
              </a:rPr>
              <a:t> MINTEL</a:t>
            </a:r>
          </a:p>
        </p:txBody>
      </p:sp>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60790" y="158614"/>
            <a:ext cx="111976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EJES DEL MINTEL</a:t>
            </a:r>
            <a:endParaRPr kumimoji="0" lang="es-AR"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3" name="2 Subtítulo"/>
          <p:cNvSpPr txBox="1">
            <a:spLocks/>
          </p:cNvSpPr>
          <p:nvPr/>
        </p:nvSpPr>
        <p:spPr bwMode="auto">
          <a:xfrm>
            <a:off x="3787495" y="1697964"/>
            <a:ext cx="3601068" cy="914715"/>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ES" sz="2400" dirty="0" smtClean="0">
                <a:solidFill>
                  <a:prstClr val="white"/>
                </a:solidFill>
              </a:rPr>
              <a:t> ESTIPULA CINCO EJES O ÁREA DE INTERÉS</a:t>
            </a:r>
          </a:p>
        </p:txBody>
      </p:sp>
      <p:sp>
        <p:nvSpPr>
          <p:cNvPr id="14" name="2 Subtítulo"/>
          <p:cNvSpPr txBox="1">
            <a:spLocks/>
          </p:cNvSpPr>
          <p:nvPr/>
        </p:nvSpPr>
        <p:spPr bwMode="auto">
          <a:xfrm>
            <a:off x="8045546" y="1558290"/>
            <a:ext cx="3489470" cy="1493382"/>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EL FORTALECIMIENTO DE LA SOCIEDAD DE LA INFORMACIÓN Y DEL CONOCIMIENTO</a:t>
            </a:r>
            <a:endParaRPr lang="es-ES" sz="2400" dirty="0" smtClean="0">
              <a:solidFill>
                <a:prstClr val="white"/>
              </a:solidFill>
            </a:endParaRPr>
          </a:p>
        </p:txBody>
      </p:sp>
      <p:sp>
        <p:nvSpPr>
          <p:cNvPr id="15" name="2 Subtítulo"/>
          <p:cNvSpPr txBox="1">
            <a:spLocks/>
          </p:cNvSpPr>
          <p:nvPr/>
        </p:nvSpPr>
        <p:spPr bwMode="auto">
          <a:xfrm>
            <a:off x="8045546" y="3625987"/>
            <a:ext cx="3489470" cy="1493382"/>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EL DESARROLLO Y EXPLOTACIÓN DE LAS COMUNICACIONES Y DE LAS TIC</a:t>
            </a:r>
            <a:endParaRPr lang="es-ES" sz="2400" dirty="0" smtClean="0">
              <a:solidFill>
                <a:prstClr val="white"/>
              </a:solidFill>
            </a:endParaRPr>
          </a:p>
        </p:txBody>
      </p:sp>
      <p:sp>
        <p:nvSpPr>
          <p:cNvPr id="17" name="2 Subtítulo"/>
          <p:cNvSpPr txBox="1">
            <a:spLocks/>
          </p:cNvSpPr>
          <p:nvPr/>
        </p:nvSpPr>
        <p:spPr bwMode="auto">
          <a:xfrm>
            <a:off x="4032142" y="3717764"/>
            <a:ext cx="3243049" cy="1219215"/>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DAR UNA MEJOR CALIDAD DE VIDA A LOS CIUDADANOS</a:t>
            </a:r>
            <a:endParaRPr lang="es-ES" sz="2400" dirty="0" smtClean="0">
              <a:solidFill>
                <a:prstClr val="white"/>
              </a:solidFill>
            </a:endParaRPr>
          </a:p>
        </p:txBody>
      </p:sp>
      <p:sp>
        <p:nvSpPr>
          <p:cNvPr id="2" name="Flecha derecha 1"/>
          <p:cNvSpPr/>
          <p:nvPr/>
        </p:nvSpPr>
        <p:spPr>
          <a:xfrm>
            <a:off x="3148326" y="1911726"/>
            <a:ext cx="639169" cy="5147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a:off x="7406377" y="1926607"/>
            <a:ext cx="639169" cy="5147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rot="10800000">
            <a:off x="7340785" y="4070006"/>
            <a:ext cx="639169" cy="5147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derecha 21"/>
          <p:cNvSpPr/>
          <p:nvPr/>
        </p:nvSpPr>
        <p:spPr>
          <a:xfrm rot="5400000">
            <a:off x="9575737" y="3061657"/>
            <a:ext cx="429088" cy="5381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2 Subtítulo"/>
          <p:cNvSpPr txBox="1">
            <a:spLocks/>
          </p:cNvSpPr>
          <p:nvPr/>
        </p:nvSpPr>
        <p:spPr bwMode="auto">
          <a:xfrm>
            <a:off x="134223" y="5080227"/>
            <a:ext cx="3452356" cy="1778970"/>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ctr">
              <a:buNone/>
              <a:defRPr/>
            </a:pPr>
            <a:r>
              <a:rPr lang="es-MX" sz="2000" dirty="0" smtClean="0">
                <a:solidFill>
                  <a:prstClr val="white"/>
                </a:solidFill>
              </a:rPr>
              <a:t>PLAN NACIONAL</a:t>
            </a:r>
          </a:p>
          <a:p>
            <a:pPr marL="0" lvl="0" indent="0" algn="ctr">
              <a:buNone/>
              <a:defRPr/>
            </a:pPr>
            <a:r>
              <a:rPr lang="es-MX" sz="2000" dirty="0" smtClean="0">
                <a:solidFill>
                  <a:prstClr val="white"/>
                </a:solidFill>
              </a:rPr>
              <a:t>DE TELECOMUNICACIONES Y TECNOLOGÍAS</a:t>
            </a:r>
          </a:p>
          <a:p>
            <a:pPr marL="0" lvl="0" indent="0" algn="ctr">
              <a:buNone/>
              <a:defRPr/>
            </a:pPr>
            <a:r>
              <a:rPr lang="es-MX" sz="2000" dirty="0" smtClean="0">
                <a:solidFill>
                  <a:prstClr val="white"/>
                </a:solidFill>
              </a:rPr>
              <a:t>DE INFORMACIÓN DEL ECUADOR 2016-2021</a:t>
            </a:r>
            <a:endParaRPr lang="es-ES" sz="2000" dirty="0" smtClean="0">
              <a:solidFill>
                <a:prstClr val="white"/>
              </a:solidFill>
            </a:endParaRPr>
          </a:p>
        </p:txBody>
      </p:sp>
      <p:sp>
        <p:nvSpPr>
          <p:cNvPr id="23" name="2 Subtítulo"/>
          <p:cNvSpPr txBox="1">
            <a:spLocks/>
          </p:cNvSpPr>
          <p:nvPr/>
        </p:nvSpPr>
        <p:spPr bwMode="auto">
          <a:xfrm>
            <a:off x="129981" y="3061263"/>
            <a:ext cx="3452356" cy="162095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ACUERDO MINISTERIAL NO. 007-DEL 26 DE ABRIL DE 2016</a:t>
            </a:r>
            <a:endParaRPr lang="es-ES" sz="2400" dirty="0" smtClean="0">
              <a:solidFill>
                <a:prstClr val="white"/>
              </a:solidFill>
            </a:endParaRPr>
          </a:p>
        </p:txBody>
      </p:sp>
      <p:sp>
        <p:nvSpPr>
          <p:cNvPr id="24" name="Flecha derecha 23"/>
          <p:cNvSpPr/>
          <p:nvPr/>
        </p:nvSpPr>
        <p:spPr>
          <a:xfrm rot="5400000">
            <a:off x="1570640" y="2707271"/>
            <a:ext cx="336811" cy="3711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derecha 24"/>
          <p:cNvSpPr/>
          <p:nvPr/>
        </p:nvSpPr>
        <p:spPr>
          <a:xfrm rot="5400000">
            <a:off x="1550824" y="4718961"/>
            <a:ext cx="336811" cy="3711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9"/>
          <a:stretch>
            <a:fillRect/>
          </a:stretch>
        </p:blipFill>
        <p:spPr>
          <a:xfrm>
            <a:off x="6117756" y="5366773"/>
            <a:ext cx="3331069" cy="1499430"/>
          </a:xfrm>
          <a:prstGeom prst="rect">
            <a:avLst/>
          </a:prstGeom>
        </p:spPr>
      </p:pic>
    </p:spTree>
    <p:extLst>
      <p:ext uri="{BB962C8B-B14F-4D97-AF65-F5344CB8AC3E}">
        <p14:creationId xmlns:p14="http://schemas.microsoft.com/office/powerpoint/2010/main" val="1460052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24261" y="1009246"/>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1681587963"/>
              </p:ext>
            </p:extLst>
          </p:nvPr>
        </p:nvGraphicFramePr>
        <p:xfrm>
          <a:off x="19878" y="19734"/>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5" name="Arc 11">
            <a:extLst>
              <a:ext uri="{FF2B5EF4-FFF2-40B4-BE49-F238E27FC236}">
                <a16:creationId xmlns:a16="http://schemas.microsoft.com/office/drawing/2014/main" id="{8FAB59E5-2A57-4E51-86C9-3EA9075E4A2A}"/>
              </a:ext>
            </a:extLst>
          </p:cNvPr>
          <p:cNvSpPr>
            <a:spLocks/>
          </p:cNvSpPr>
          <p:nvPr/>
        </p:nvSpPr>
        <p:spPr bwMode="auto">
          <a:xfrm flipH="1">
            <a:off x="4616164" y="2282472"/>
            <a:ext cx="1517628" cy="4516570"/>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500" b="1" i="0" u="none" strike="noStrike" kern="1200" cap="none" spc="0" normalizeH="0" baseline="0" noProof="0" dirty="0">
              <a:ln>
                <a:noFill/>
              </a:ln>
              <a:solidFill>
                <a:srgbClr val="FFFF00"/>
              </a:solidFill>
              <a:effectLst/>
              <a:uLnTx/>
              <a:uFillTx/>
              <a:latin typeface="Arial Narrow" pitchFamily="34" charset="0"/>
              <a:ea typeface="+mn-ea"/>
              <a:cs typeface="+mn-cs"/>
            </a:endParaRPr>
          </a:p>
        </p:txBody>
      </p:sp>
      <p:sp>
        <p:nvSpPr>
          <p:cNvPr id="36" name="Oval 4">
            <a:hlinkClick r:id="" action="ppaction://hlinkshowjump?jump=nextslide"/>
            <a:extLst>
              <a:ext uri="{FF2B5EF4-FFF2-40B4-BE49-F238E27FC236}">
                <a16:creationId xmlns:a16="http://schemas.microsoft.com/office/drawing/2014/main" id="{065137B8-D764-48BC-A4FF-54E2C8E00FB4}"/>
              </a:ext>
            </a:extLst>
          </p:cNvPr>
          <p:cNvSpPr>
            <a:spLocks noChangeArrowheads="1"/>
          </p:cNvSpPr>
          <p:nvPr/>
        </p:nvSpPr>
        <p:spPr bwMode="auto">
          <a:xfrm>
            <a:off x="5203394" y="2042495"/>
            <a:ext cx="494875" cy="465237"/>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Oval 4">
            <a:hlinkClick r:id="" action="ppaction://hlinkshowjump?jump=nextslide"/>
            <a:extLst>
              <a:ext uri="{FF2B5EF4-FFF2-40B4-BE49-F238E27FC236}">
                <a16:creationId xmlns:a16="http://schemas.microsoft.com/office/drawing/2014/main" id="{BAEBDA09-5259-4699-8D17-7CCEC94BC95F}"/>
              </a:ext>
            </a:extLst>
          </p:cNvPr>
          <p:cNvSpPr>
            <a:spLocks noChangeArrowheads="1"/>
          </p:cNvSpPr>
          <p:nvPr/>
        </p:nvSpPr>
        <p:spPr bwMode="auto">
          <a:xfrm>
            <a:off x="4726969" y="2603333"/>
            <a:ext cx="517804" cy="492116"/>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2</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Oval 4">
            <a:hlinkClick r:id="" action="ppaction://hlinkshowjump?jump=nextslide"/>
            <a:extLst>
              <a:ext uri="{FF2B5EF4-FFF2-40B4-BE49-F238E27FC236}">
                <a16:creationId xmlns:a16="http://schemas.microsoft.com/office/drawing/2014/main" id="{02794541-D150-4B00-BD99-7841F5C48881}"/>
              </a:ext>
            </a:extLst>
          </p:cNvPr>
          <p:cNvSpPr>
            <a:spLocks noChangeArrowheads="1"/>
          </p:cNvSpPr>
          <p:nvPr/>
        </p:nvSpPr>
        <p:spPr bwMode="auto">
          <a:xfrm>
            <a:off x="4371504" y="3407159"/>
            <a:ext cx="489320" cy="459186"/>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9" name="Oval 4">
            <a:hlinkClick r:id="" action="ppaction://hlinkshowjump?jump=nextslide"/>
            <a:extLst>
              <a:ext uri="{FF2B5EF4-FFF2-40B4-BE49-F238E27FC236}">
                <a16:creationId xmlns:a16="http://schemas.microsoft.com/office/drawing/2014/main" id="{BBCC86B1-2DFD-4B15-925B-8F0CFBCF1E87}"/>
              </a:ext>
            </a:extLst>
          </p:cNvPr>
          <p:cNvSpPr>
            <a:spLocks noChangeArrowheads="1"/>
          </p:cNvSpPr>
          <p:nvPr/>
        </p:nvSpPr>
        <p:spPr bwMode="auto">
          <a:xfrm>
            <a:off x="4297934" y="4129477"/>
            <a:ext cx="494875" cy="465237"/>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4</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 Box 18">
            <a:extLst>
              <a:ext uri="{FF2B5EF4-FFF2-40B4-BE49-F238E27FC236}">
                <a16:creationId xmlns:a16="http://schemas.microsoft.com/office/drawing/2014/main" id="{1B7EC980-3B71-4118-9F87-07AC29605B34}"/>
              </a:ext>
            </a:extLst>
          </p:cNvPr>
          <p:cNvSpPr txBox="1">
            <a:spLocks noChangeArrowheads="1"/>
          </p:cNvSpPr>
          <p:nvPr/>
        </p:nvSpPr>
        <p:spPr bwMode="auto">
          <a:xfrm>
            <a:off x="6505294" y="2849391"/>
            <a:ext cx="3163991" cy="692497"/>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5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41" name="Text Box 18">
            <a:extLst>
              <a:ext uri="{FF2B5EF4-FFF2-40B4-BE49-F238E27FC236}">
                <a16:creationId xmlns:a16="http://schemas.microsoft.com/office/drawing/2014/main" id="{6E238C98-F23C-4826-9EE2-E5CBBEF04C00}"/>
              </a:ext>
            </a:extLst>
          </p:cNvPr>
          <p:cNvSpPr txBox="1">
            <a:spLocks noChangeArrowheads="1"/>
          </p:cNvSpPr>
          <p:nvPr/>
        </p:nvSpPr>
        <p:spPr bwMode="auto">
          <a:xfrm>
            <a:off x="5698269" y="2024538"/>
            <a:ext cx="6234278" cy="630942"/>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PLANTEAMIENTO DEL PROBLEMA</a:t>
            </a:r>
            <a:endParaRPr kumimoji="0" lang="es-EC"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43" name="Text Box 18">
            <a:extLst>
              <a:ext uri="{FF2B5EF4-FFF2-40B4-BE49-F238E27FC236}">
                <a16:creationId xmlns:a16="http://schemas.microsoft.com/office/drawing/2014/main" id="{2AB2C711-4DE0-4AE2-94B0-1B2FBDE93E98}"/>
              </a:ext>
            </a:extLst>
          </p:cNvPr>
          <p:cNvSpPr txBox="1">
            <a:spLocks noChangeArrowheads="1"/>
          </p:cNvSpPr>
          <p:nvPr/>
        </p:nvSpPr>
        <p:spPr bwMode="auto">
          <a:xfrm>
            <a:off x="4866378" y="4789379"/>
            <a:ext cx="8295830" cy="132343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eaLnBrk="0" hangingPunct="0">
              <a:defRPr/>
            </a:pPr>
            <a:r>
              <a:rPr lang="es-MX" sz="2000" dirty="0">
                <a:solidFill>
                  <a:prstClr val="white"/>
                </a:solidFill>
                <a:effectLst>
                  <a:outerShdw blurRad="38100" dist="38100" dir="2700000" algn="tl">
                    <a:srgbClr val="000000">
                      <a:alpha val="43137"/>
                    </a:srgbClr>
                  </a:outerShdw>
                </a:effectLst>
                <a:latin typeface="Arial Black" pitchFamily="34" charset="0"/>
                <a:cs typeface="Arial" pitchFamily="34" charset="0"/>
              </a:rPr>
              <a:t>POLÍTICAS CIBERSEGURIDAD EN OTROS PAÍSES Y MARCO LEGAL EN ECUADOR</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EC"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pitchFamily="34" charset="0"/>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cs typeface="Arial" pitchFamily="34" charset="0"/>
            </a:endParaRPr>
          </a:p>
        </p:txBody>
      </p:sp>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7086420" y="1161284"/>
            <a:ext cx="3457976" cy="93871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40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SUMARIO</a:t>
            </a:r>
            <a:endParaRPr kumimoji="0" lang="es-EC" sz="40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5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8" name="Text Box 18">
            <a:extLst>
              <a:ext uri="{FF2B5EF4-FFF2-40B4-BE49-F238E27FC236}">
                <a16:creationId xmlns:a16="http://schemas.microsoft.com/office/drawing/2014/main" id="{CA3A1DF7-7BB7-496E-B206-EED79A5715F7}"/>
              </a:ext>
            </a:extLst>
          </p:cNvPr>
          <p:cNvSpPr txBox="1">
            <a:spLocks noChangeArrowheads="1"/>
          </p:cNvSpPr>
          <p:nvPr/>
        </p:nvSpPr>
        <p:spPr bwMode="auto">
          <a:xfrm>
            <a:off x="4811645" y="4236381"/>
            <a:ext cx="6904422" cy="40011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eaLnBrk="0" hangingPunct="0">
              <a:defRPr/>
            </a:pPr>
            <a:r>
              <a:rPr lang="es-EC" sz="2000" dirty="0">
                <a:solidFill>
                  <a:prstClr val="white"/>
                </a:solidFill>
                <a:effectLst>
                  <a:outerShdw blurRad="38100" dist="38100" dir="2700000" algn="tl">
                    <a:srgbClr val="000000">
                      <a:alpha val="43137"/>
                    </a:srgbClr>
                  </a:outerShdw>
                </a:effectLst>
                <a:latin typeface="Arial Black" pitchFamily="34" charset="0"/>
                <a:cs typeface="Arial" pitchFamily="34" charset="0"/>
              </a:rPr>
              <a:t>MARCO TEÓRICO</a:t>
            </a:r>
          </a:p>
        </p:txBody>
      </p:sp>
      <p:sp>
        <p:nvSpPr>
          <p:cNvPr id="20" name="Oval 4">
            <a:hlinkClick r:id="" action="ppaction://hlinkshowjump?jump=nextslide"/>
            <a:extLst>
              <a:ext uri="{FF2B5EF4-FFF2-40B4-BE49-F238E27FC236}">
                <a16:creationId xmlns:a16="http://schemas.microsoft.com/office/drawing/2014/main" id="{18D00451-DC85-4893-B235-000EA81C1E25}"/>
              </a:ext>
            </a:extLst>
          </p:cNvPr>
          <p:cNvSpPr>
            <a:spLocks noChangeArrowheads="1"/>
          </p:cNvSpPr>
          <p:nvPr/>
        </p:nvSpPr>
        <p:spPr bwMode="auto">
          <a:xfrm>
            <a:off x="4371504" y="4932505"/>
            <a:ext cx="494875" cy="465237"/>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5</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1" name="Text Box 18">
            <a:extLst>
              <a:ext uri="{FF2B5EF4-FFF2-40B4-BE49-F238E27FC236}">
                <a16:creationId xmlns:a16="http://schemas.microsoft.com/office/drawing/2014/main" id="{F48D0273-2929-4E5B-B27C-95D604ADF14E}"/>
              </a:ext>
            </a:extLst>
          </p:cNvPr>
          <p:cNvSpPr txBox="1">
            <a:spLocks noChangeArrowheads="1"/>
          </p:cNvSpPr>
          <p:nvPr/>
        </p:nvSpPr>
        <p:spPr bwMode="auto">
          <a:xfrm>
            <a:off x="5418758" y="6348642"/>
            <a:ext cx="7100591" cy="630942"/>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CONCLUSIONES</a:t>
            </a:r>
            <a:endParaRPr kumimoji="0" lang="es-EC"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22" name="Oval 4">
            <a:hlinkClick r:id="" action="ppaction://hlinkshowjump?jump=nextslide"/>
            <a:extLst>
              <a:ext uri="{FF2B5EF4-FFF2-40B4-BE49-F238E27FC236}">
                <a16:creationId xmlns:a16="http://schemas.microsoft.com/office/drawing/2014/main" id="{066824FB-2D8D-4D63-BE32-CD0F67234EF4}"/>
              </a:ext>
            </a:extLst>
          </p:cNvPr>
          <p:cNvSpPr>
            <a:spLocks noChangeArrowheads="1"/>
          </p:cNvSpPr>
          <p:nvPr/>
        </p:nvSpPr>
        <p:spPr bwMode="auto">
          <a:xfrm>
            <a:off x="4985579" y="6392763"/>
            <a:ext cx="494875" cy="465237"/>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7</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3" name="Text Box 18">
            <a:extLst>
              <a:ext uri="{FF2B5EF4-FFF2-40B4-BE49-F238E27FC236}">
                <a16:creationId xmlns:a16="http://schemas.microsoft.com/office/drawing/2014/main" id="{F418D23C-1241-4867-A3D0-B7E1E4979847}"/>
              </a:ext>
            </a:extLst>
          </p:cNvPr>
          <p:cNvSpPr txBox="1">
            <a:spLocks noChangeArrowheads="1"/>
          </p:cNvSpPr>
          <p:nvPr/>
        </p:nvSpPr>
        <p:spPr bwMode="auto">
          <a:xfrm>
            <a:off x="5061724" y="5606067"/>
            <a:ext cx="7806322" cy="707886"/>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eaLnBrk="0" hangingPunct="0">
              <a:defRPr/>
            </a:pPr>
            <a:r>
              <a:rPr lang="es-MX" sz="2000" dirty="0">
                <a:solidFill>
                  <a:prstClr val="white"/>
                </a:solidFill>
                <a:effectLst>
                  <a:outerShdw blurRad="38100" dist="38100" dir="2700000" algn="tl">
                    <a:srgbClr val="000000">
                      <a:alpha val="43137"/>
                    </a:srgbClr>
                  </a:outerShdw>
                </a:effectLst>
                <a:latin typeface="Arial Black" pitchFamily="34" charset="0"/>
                <a:cs typeface="Arial" pitchFamily="34" charset="0"/>
              </a:rPr>
              <a:t>PROPUESTA DE POLÍTICAS DE CIBERSEGURIDAD  PARA FF.AA</a:t>
            </a:r>
            <a:endParaRPr kumimoji="0" lang="es-A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25" name="Text Box 18">
            <a:extLst>
              <a:ext uri="{FF2B5EF4-FFF2-40B4-BE49-F238E27FC236}">
                <a16:creationId xmlns:a16="http://schemas.microsoft.com/office/drawing/2014/main" id="{A4503042-8524-4583-A762-D685105C1BC2}"/>
              </a:ext>
            </a:extLst>
          </p:cNvPr>
          <p:cNvSpPr txBox="1">
            <a:spLocks noChangeArrowheads="1"/>
          </p:cNvSpPr>
          <p:nvPr/>
        </p:nvSpPr>
        <p:spPr bwMode="auto">
          <a:xfrm>
            <a:off x="5374978" y="2717035"/>
            <a:ext cx="4752528" cy="630942"/>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JUSTIFICACIÓN</a:t>
            </a:r>
            <a:endParaRPr kumimoji="0" lang="es-EC"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26" name="Text Box 18">
            <a:extLst>
              <a:ext uri="{FF2B5EF4-FFF2-40B4-BE49-F238E27FC236}">
                <a16:creationId xmlns:a16="http://schemas.microsoft.com/office/drawing/2014/main" id="{CA3A1DF7-7BB7-496E-B206-EED79A5715F7}"/>
              </a:ext>
            </a:extLst>
          </p:cNvPr>
          <p:cNvSpPr txBox="1">
            <a:spLocks noChangeArrowheads="1"/>
          </p:cNvSpPr>
          <p:nvPr/>
        </p:nvSpPr>
        <p:spPr bwMode="auto">
          <a:xfrm>
            <a:off x="4985871" y="3436980"/>
            <a:ext cx="5083911" cy="630942"/>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eaLnBrk="0" hangingPunct="0">
              <a:defRPr/>
            </a:pPr>
            <a:r>
              <a:rPr lang="es-EC" sz="2000" dirty="0">
                <a:solidFill>
                  <a:prstClr val="white"/>
                </a:solidFill>
                <a:effectLst>
                  <a:outerShdw blurRad="38100" dist="38100" dir="2700000" algn="tl">
                    <a:srgbClr val="000000">
                      <a:alpha val="43137"/>
                    </a:srgbClr>
                  </a:outerShdw>
                </a:effectLst>
                <a:latin typeface="Arial Black" pitchFamily="34" charset="0"/>
                <a:cs typeface="Arial" pitchFamily="34" charset="0"/>
              </a:rPr>
              <a:t>OBJETIVOS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2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094" y="3479331"/>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4" name="Oval 4">
            <a:hlinkClick r:id="" action="ppaction://hlinkshowjump?jump=nextslide"/>
            <a:extLst>
              <a:ext uri="{FF2B5EF4-FFF2-40B4-BE49-F238E27FC236}">
                <a16:creationId xmlns:a16="http://schemas.microsoft.com/office/drawing/2014/main" id="{066824FB-2D8D-4D63-BE32-CD0F67234EF4}"/>
              </a:ext>
            </a:extLst>
          </p:cNvPr>
          <p:cNvSpPr>
            <a:spLocks noChangeArrowheads="1"/>
          </p:cNvSpPr>
          <p:nvPr/>
        </p:nvSpPr>
        <p:spPr bwMode="auto">
          <a:xfrm>
            <a:off x="4545372" y="5689448"/>
            <a:ext cx="494875" cy="465237"/>
          </a:xfrm>
          <a:prstGeom prst="ellipse">
            <a:avLst/>
          </a:prstGeom>
          <a:solidFill>
            <a:srgbClr val="00B050"/>
          </a:solidFill>
          <a:ln w="9525" algn="ctr">
            <a:noFill/>
            <a:round/>
            <a:headEnd/>
            <a:tailEnd/>
          </a:ln>
          <a:effectLst>
            <a:outerShdw blurRad="114300" dist="101600" dir="6720000" algn="ctr" rotWithShape="0">
              <a:schemeClr val="tx1"/>
            </a:outerShdw>
          </a:effectLst>
          <a:scene3d>
            <a:camera prst="orthographicFront"/>
            <a:lightRig rig="threePt" dir="t"/>
          </a:scene3d>
          <a:sp3d>
            <a:bevelT/>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6</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341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ext uri="{D42A27DB-BD31-4B8C-83A1-F6EECF244321}">
                <p14:modId xmlns:p14="http://schemas.microsoft.com/office/powerpoint/2010/main" val="2815477752"/>
              </p:ext>
            </p:extLst>
          </p:nvPr>
        </p:nvGraphicFramePr>
        <p:xfrm>
          <a:off x="19878" y="7293"/>
          <a:ext cx="12172121" cy="1084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254752"/>
            <a:ext cx="12242226" cy="707886"/>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MX" sz="4000" b="1" dirty="0" smtClean="0">
                <a:solidFill>
                  <a:srgbClr val="00B050"/>
                </a:solidFill>
                <a:latin typeface="Arial Black" panose="020B0A04020102020204" pitchFamily="34" charset="0"/>
              </a:rPr>
              <a:t>EJES DEL MINTEL</a:t>
            </a:r>
            <a:endParaRPr lang="es-MX" sz="4000" b="1"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21" name="Diagrama 20"/>
          <p:cNvGraphicFramePr/>
          <p:nvPr>
            <p:extLst>
              <p:ext uri="{D42A27DB-BD31-4B8C-83A1-F6EECF244321}">
                <p14:modId xmlns:p14="http://schemas.microsoft.com/office/powerpoint/2010/main" val="2778177201"/>
              </p:ext>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5" name="4 Marcador de contenido"/>
          <p:cNvGraphicFramePr>
            <a:graphicFrameLocks noGrp="1"/>
          </p:cNvGraphicFramePr>
          <p:nvPr>
            <p:ph idx="1"/>
            <p:extLst>
              <p:ext uri="{D42A27DB-BD31-4B8C-83A1-F6EECF244321}">
                <p14:modId xmlns:p14="http://schemas.microsoft.com/office/powerpoint/2010/main" val="534196446"/>
              </p:ext>
            </p:extLst>
          </p:nvPr>
        </p:nvGraphicFramePr>
        <p:xfrm>
          <a:off x="265176" y="1883664"/>
          <a:ext cx="11713464" cy="48371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6" name="6 Tabla"/>
          <p:cNvGraphicFramePr>
            <a:graphicFrameLocks noGrp="1"/>
          </p:cNvGraphicFramePr>
          <p:nvPr>
            <p:extLst>
              <p:ext uri="{D42A27DB-BD31-4B8C-83A1-F6EECF244321}">
                <p14:modId xmlns:p14="http://schemas.microsoft.com/office/powerpoint/2010/main" val="417816658"/>
              </p:ext>
            </p:extLst>
          </p:nvPr>
        </p:nvGraphicFramePr>
        <p:xfrm>
          <a:off x="3785613" y="2337995"/>
          <a:ext cx="7854698" cy="3992448"/>
        </p:xfrm>
        <a:graphic>
          <a:graphicData uri="http://schemas.openxmlformats.org/drawingml/2006/table">
            <a:tbl>
              <a:tblPr firstRow="1" bandRow="1">
                <a:tableStyleId>{5C22544A-7EE6-4342-B048-85BDC9FD1C3A}</a:tableStyleId>
              </a:tblPr>
              <a:tblGrid>
                <a:gridCol w="3927349">
                  <a:extLst>
                    <a:ext uri="{9D8B030D-6E8A-4147-A177-3AD203B41FA5}">
                      <a16:colId xmlns:a16="http://schemas.microsoft.com/office/drawing/2014/main" val="20000"/>
                    </a:ext>
                  </a:extLst>
                </a:gridCol>
                <a:gridCol w="3927349">
                  <a:extLst>
                    <a:ext uri="{9D8B030D-6E8A-4147-A177-3AD203B41FA5}">
                      <a16:colId xmlns:a16="http://schemas.microsoft.com/office/drawing/2014/main" val="20001"/>
                    </a:ext>
                  </a:extLst>
                </a:gridCol>
              </a:tblGrid>
              <a:tr h="910993">
                <a:tc gridSpan="2">
                  <a:txBody>
                    <a:bodyPr/>
                    <a:lstStyle/>
                    <a:p>
                      <a:pPr algn="ctr"/>
                      <a:endParaRPr lang="es-ES" sz="1050" b="1" dirty="0" smtClean="0">
                        <a:solidFill>
                          <a:schemeClr val="tx1"/>
                        </a:solidFill>
                      </a:endParaRPr>
                    </a:p>
                    <a:p>
                      <a:pPr algn="ctr"/>
                      <a:r>
                        <a:rPr lang="es-ES" sz="3600" b="1" dirty="0" smtClean="0">
                          <a:solidFill>
                            <a:schemeClr val="tx1"/>
                          </a:solidFill>
                        </a:rPr>
                        <a:t>EJES DEL MINTEL</a:t>
                      </a:r>
                    </a:p>
                  </a:txBody>
                  <a:tcPr/>
                </a:tc>
                <a:tc hMerge="1">
                  <a:txBody>
                    <a:bodyPr/>
                    <a:lstStyle/>
                    <a:p>
                      <a:endParaRPr lang="es-ES"/>
                    </a:p>
                  </a:txBody>
                  <a:tcPr/>
                </a:tc>
                <a:extLst>
                  <a:ext uri="{0D108BD9-81ED-4DB2-BD59-A6C34878D82A}">
                    <a16:rowId xmlns:a16="http://schemas.microsoft.com/office/drawing/2014/main" val="10000"/>
                  </a:ext>
                </a:extLst>
              </a:tr>
              <a:tr h="11099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b="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dk1"/>
                          </a:solidFill>
                          <a:effectLst/>
                          <a:latin typeface="+mn-lt"/>
                          <a:ea typeface="+mn-ea"/>
                          <a:cs typeface="+mn-cs"/>
                        </a:rPr>
                        <a:t>INFRAESTRUCTURA Y CONECTIVIDAD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dk1"/>
                          </a:solidFill>
                          <a:effectLst/>
                          <a:latin typeface="+mn-lt"/>
                          <a:ea typeface="+mn-ea"/>
                          <a:cs typeface="+mn-cs"/>
                        </a:rPr>
                        <a:t>SEGURIDAD DE LA INFORMACIÓN Y PROTECCIÓN DE DATOS PERSONALES</a:t>
                      </a:r>
                    </a:p>
                  </a:txBody>
                  <a:tcPr/>
                </a:tc>
                <a:extLst>
                  <a:ext uri="{0D108BD9-81ED-4DB2-BD59-A6C34878D82A}">
                    <a16:rowId xmlns:a16="http://schemas.microsoft.com/office/drawing/2014/main" val="10001"/>
                  </a:ext>
                </a:extLst>
              </a:tr>
              <a:tr h="6430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700" b="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dk1"/>
                          </a:solidFill>
                          <a:effectLst/>
                          <a:latin typeface="+mn-lt"/>
                          <a:ea typeface="+mn-ea"/>
                          <a:cs typeface="+mn-cs"/>
                        </a:rPr>
                        <a:t>GOBIERNO ELECTRÓNICO</a:t>
                      </a:r>
                    </a:p>
                  </a:txBody>
                  <a:tcPr/>
                </a:tc>
                <a:tc rowSpan="2">
                  <a:txBody>
                    <a:bodyPr/>
                    <a:lstStyle/>
                    <a:p>
                      <a:pPr algn="ctr"/>
                      <a:endParaRPr lang="es-ES" sz="2800" b="1" kern="1200" dirty="0" smtClean="0">
                        <a:solidFill>
                          <a:schemeClr val="dk1"/>
                        </a:solidFill>
                        <a:effectLst/>
                        <a:latin typeface="+mn-lt"/>
                        <a:ea typeface="+mn-ea"/>
                        <a:cs typeface="+mn-cs"/>
                      </a:endParaRPr>
                    </a:p>
                    <a:p>
                      <a:pPr algn="ctr"/>
                      <a:r>
                        <a:rPr lang="es-ES" sz="2000" b="1" kern="1200" dirty="0" smtClean="0">
                          <a:solidFill>
                            <a:schemeClr val="dk1"/>
                          </a:solidFill>
                          <a:effectLst/>
                          <a:latin typeface="+mn-lt"/>
                          <a:ea typeface="+mn-ea"/>
                          <a:cs typeface="+mn-cs"/>
                        </a:rPr>
                        <a:t>ECONOMÍA DIGITAL Y TECNOLOGÍAS EMERGENTES</a:t>
                      </a:r>
                      <a:endParaRPr lang="es-ES" sz="2000" b="1" dirty="0" smtClean="0"/>
                    </a:p>
                  </a:txBody>
                  <a:tcPr/>
                </a:tc>
                <a:extLst>
                  <a:ext uri="{0D108BD9-81ED-4DB2-BD59-A6C34878D82A}">
                    <a16:rowId xmlns:a16="http://schemas.microsoft.com/office/drawing/2014/main" val="10002"/>
                  </a:ext>
                </a:extLst>
              </a:tr>
              <a:tr h="643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b="1"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dk1"/>
                          </a:solidFill>
                          <a:effectLst/>
                          <a:latin typeface="+mn-lt"/>
                          <a:ea typeface="+mn-ea"/>
                          <a:cs typeface="+mn-cs"/>
                        </a:rPr>
                        <a:t>INCLUSIÓN Y HABILIDADES DIGITALES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b="1" kern="1200" dirty="0" smtClean="0">
                        <a:solidFill>
                          <a:schemeClr val="dk1"/>
                        </a:solidFill>
                        <a:effectLst/>
                        <a:latin typeface="+mn-lt"/>
                        <a:ea typeface="+mn-ea"/>
                        <a:cs typeface="+mn-cs"/>
                      </a:endParaRPr>
                    </a:p>
                  </a:txBody>
                  <a:tcPr/>
                </a:tc>
                <a:tc vMerge="1">
                  <a:txBody>
                    <a:bodyPr/>
                    <a:lstStyle/>
                    <a:p>
                      <a:endParaRPr lang="es-ES" dirty="0" smtClean="0"/>
                    </a:p>
                  </a:txBody>
                  <a:tcPr/>
                </a:tc>
                <a:extLst>
                  <a:ext uri="{0D108BD9-81ED-4DB2-BD59-A6C34878D82A}">
                    <a16:rowId xmlns:a16="http://schemas.microsoft.com/office/drawing/2014/main" val="10003"/>
                  </a:ext>
                </a:extLst>
              </a:tr>
            </a:tbl>
          </a:graphicData>
        </a:graphic>
      </p:graphicFrame>
      <p:pic>
        <p:nvPicPr>
          <p:cNvPr id="14" name="Imagen 13"/>
          <p:cNvPicPr>
            <a:picLocks noChangeAspect="1"/>
          </p:cNvPicPr>
          <p:nvPr/>
        </p:nvPicPr>
        <p:blipFill>
          <a:blip r:embed="rId24"/>
          <a:stretch>
            <a:fillRect/>
          </a:stretch>
        </p:blipFill>
        <p:spPr>
          <a:xfrm>
            <a:off x="334852" y="3122330"/>
            <a:ext cx="3290742" cy="2486541"/>
          </a:xfrm>
          <a:prstGeom prst="rect">
            <a:avLst/>
          </a:prstGeom>
        </p:spPr>
      </p:pic>
    </p:spTree>
    <p:extLst>
      <p:ext uri="{BB962C8B-B14F-4D97-AF65-F5344CB8AC3E}">
        <p14:creationId xmlns:p14="http://schemas.microsoft.com/office/powerpoint/2010/main" val="1201329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60790" y="158614"/>
            <a:ext cx="111976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EJES DEL MINTEL </a:t>
            </a:r>
            <a:endParaRPr kumimoji="0" lang="es-AR" sz="4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25" name="Flecha derecha 24"/>
          <p:cNvSpPr/>
          <p:nvPr/>
        </p:nvSpPr>
        <p:spPr>
          <a:xfrm rot="5400000">
            <a:off x="1577594" y="4813143"/>
            <a:ext cx="336811" cy="3711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14"/>
          <a:stretch>
            <a:fillRect/>
          </a:stretch>
        </p:blipFill>
        <p:spPr>
          <a:xfrm>
            <a:off x="478770" y="5568808"/>
            <a:ext cx="2354582" cy="1280807"/>
          </a:xfrm>
          <a:prstGeom prst="rect">
            <a:avLst/>
          </a:prstGeom>
        </p:spPr>
      </p:pic>
      <p:sp>
        <p:nvSpPr>
          <p:cNvPr id="26" name="2 Subtítulo"/>
          <p:cNvSpPr txBox="1">
            <a:spLocks/>
          </p:cNvSpPr>
          <p:nvPr/>
        </p:nvSpPr>
        <p:spPr bwMode="auto">
          <a:xfrm>
            <a:off x="3472120" y="1294460"/>
            <a:ext cx="8511524" cy="104660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kern="0" dirty="0" smtClean="0">
                <a:solidFill>
                  <a:prstClr val="white"/>
                </a:solidFill>
                <a:effectLst>
                  <a:outerShdw blurRad="38100" dist="38100" dir="2700000" algn="tl">
                    <a:srgbClr val="000000">
                      <a:alpha val="43137"/>
                    </a:srgbClr>
                  </a:outerShdw>
                </a:effectLst>
              </a:rPr>
              <a:t>EL DESPLIEGUE DE INFRAESTRUCTURA DE TELECOMUNICACIONES</a:t>
            </a:r>
            <a:endParaRPr kumimoji="0" lang="es-EC" sz="280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sp>
        <p:nvSpPr>
          <p:cNvPr id="27" name="2 Subtítulo"/>
          <p:cNvSpPr txBox="1">
            <a:spLocks/>
          </p:cNvSpPr>
          <p:nvPr/>
        </p:nvSpPr>
        <p:spPr bwMode="auto">
          <a:xfrm>
            <a:off x="3472120" y="2608731"/>
            <a:ext cx="8511524" cy="930380"/>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LA PENETRACIÓN DE SERVICIOS TIC EN LA POBLACIÓN</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2 Subtítulo"/>
          <p:cNvSpPr txBox="1">
            <a:spLocks/>
          </p:cNvSpPr>
          <p:nvPr/>
        </p:nvSpPr>
        <p:spPr bwMode="auto">
          <a:xfrm>
            <a:off x="3489524" y="3806781"/>
            <a:ext cx="8511524" cy="119194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EL USO DE LAS TIC PARA EL DESARROLLO ECONÓMICO Y SOCIAL DEL PAÍS</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9" name="2 Subtítulo"/>
          <p:cNvSpPr txBox="1">
            <a:spLocks/>
          </p:cNvSpPr>
          <p:nvPr/>
        </p:nvSpPr>
        <p:spPr bwMode="auto">
          <a:xfrm>
            <a:off x="3489524" y="5256690"/>
            <a:ext cx="8511524" cy="109733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LAS BASES PARA EL DESARROLLO DE LA INDUSTRIA DE TI A LARGO PLAZO</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1" name="2 Subtítulo"/>
          <p:cNvSpPr txBox="1">
            <a:spLocks/>
          </p:cNvSpPr>
          <p:nvPr/>
        </p:nvSpPr>
        <p:spPr bwMode="auto">
          <a:xfrm>
            <a:off x="267366" y="4336599"/>
            <a:ext cx="2633472" cy="1074723"/>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MX"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QUÉ REGULA?</a:t>
            </a:r>
            <a:endParaRPr kumimoji="0" lang="es-EC"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32" name="Grupo 31"/>
          <p:cNvGrpSpPr/>
          <p:nvPr/>
        </p:nvGrpSpPr>
        <p:grpSpPr>
          <a:xfrm>
            <a:off x="390724" y="1988725"/>
            <a:ext cx="2442628" cy="2744190"/>
            <a:chOff x="390724" y="1878997"/>
            <a:chExt cx="2442628" cy="2744190"/>
          </a:xfrm>
        </p:grpSpPr>
        <p:pic>
          <p:nvPicPr>
            <p:cNvPr id="33" name="Picture 2" descr="http://downberri.files.wordpress.com/2011/04/pensador20copy.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724" y="2180558"/>
              <a:ext cx="2442628" cy="2442629"/>
            </a:xfrm>
            <a:prstGeom prst="rect">
              <a:avLst/>
            </a:prstGeom>
            <a:noFill/>
            <a:extLst>
              <a:ext uri="{909E8E84-426E-40DD-AFC4-6F175D3DCCD1}">
                <a14:hiddenFill xmlns:a14="http://schemas.microsoft.com/office/drawing/2010/main">
                  <a:solidFill>
                    <a:srgbClr val="FFFFFF"/>
                  </a:solidFill>
                </a14:hiddenFill>
              </a:ext>
            </a:extLst>
          </p:spPr>
        </p:pic>
        <p:sp>
          <p:nvSpPr>
            <p:cNvPr id="34" name="13 CuadroTexto"/>
            <p:cNvSpPr txBox="1"/>
            <p:nvPr/>
          </p:nvSpPr>
          <p:spPr>
            <a:xfrm>
              <a:off x="1099295" y="1878997"/>
              <a:ext cx="6746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endParaRPr kumimoji="0" lang="es-ES" sz="9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195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6" y="1133856"/>
            <a:ext cx="12172121" cy="5932199"/>
          </a:xfrm>
          <a:prstGeom prst="rect">
            <a:avLst/>
          </a:prstGeom>
          <a:noFill/>
        </p:spPr>
      </p:pic>
      <p:graphicFrame>
        <p:nvGraphicFramePr>
          <p:cNvPr id="6" name="Diagrama 5"/>
          <p:cNvGraphicFramePr/>
          <p:nvPr>
            <p:extLst>
              <p:ext uri="{D42A27DB-BD31-4B8C-83A1-F6EECF244321}">
                <p14:modId xmlns:p14="http://schemas.microsoft.com/office/powerpoint/2010/main" val="1666265872"/>
              </p:ext>
            </p:extLst>
          </p:nvPr>
        </p:nvGraphicFramePr>
        <p:xfrm>
          <a:off x="19878" y="-9027"/>
          <a:ext cx="12172121" cy="1839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507127" y="-15155"/>
            <a:ext cx="11197621" cy="1600438"/>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MX" sz="4000" b="1" dirty="0">
                <a:solidFill>
                  <a:srgbClr val="00B050"/>
                </a:solidFill>
                <a:latin typeface="Arial Black" panose="020B0A04020102020204" pitchFamily="34" charset="0"/>
              </a:rPr>
              <a:t>MODELO DE MADUREZ </a:t>
            </a:r>
            <a:r>
              <a:rPr lang="es-MX" sz="4000" b="1" dirty="0" smtClean="0">
                <a:solidFill>
                  <a:srgbClr val="00B050"/>
                </a:solidFill>
                <a:latin typeface="Arial Black" panose="020B0A04020102020204" pitchFamily="34" charset="0"/>
              </a:rPr>
              <a:t>DE </a:t>
            </a:r>
            <a:r>
              <a:rPr lang="es-MX" sz="4000" b="1" dirty="0">
                <a:solidFill>
                  <a:srgbClr val="00B050"/>
                </a:solidFill>
                <a:latin typeface="Arial Black" panose="020B0A04020102020204" pitchFamily="34" charset="0"/>
              </a:rPr>
              <a:t>CAPACIDAD </a:t>
            </a:r>
            <a:r>
              <a:rPr lang="es-MX" sz="4000" b="1" dirty="0" smtClean="0">
                <a:solidFill>
                  <a:srgbClr val="00B050"/>
                </a:solidFill>
                <a:latin typeface="Arial Black" panose="020B0A04020102020204" pitchFamily="34" charset="0"/>
              </a:rPr>
              <a:t>CMM</a:t>
            </a:r>
            <a:endParaRPr lang="es-MX" sz="4000" b="1" dirty="0">
              <a:solidFill>
                <a:srgbClr val="00B050"/>
              </a:solidFill>
              <a:effectLst>
                <a:outerShdw blurRad="38100" dist="38100" dir="2700000" algn="tl">
                  <a:srgbClr val="000000">
                    <a:alpha val="43137"/>
                  </a:srgbClr>
                </a:outerShdw>
              </a:effectLst>
              <a:latin typeface="Arial Black" panose="020B0A040201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25" name="Flecha derecha 24"/>
          <p:cNvSpPr/>
          <p:nvPr/>
        </p:nvSpPr>
        <p:spPr>
          <a:xfrm rot="5400000">
            <a:off x="1577594" y="4813143"/>
            <a:ext cx="336811" cy="3711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2 Subtítulo"/>
          <p:cNvSpPr txBox="1">
            <a:spLocks/>
          </p:cNvSpPr>
          <p:nvPr/>
        </p:nvSpPr>
        <p:spPr bwMode="auto">
          <a:xfrm>
            <a:off x="2368297" y="1888820"/>
            <a:ext cx="9615348" cy="104660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s-MX"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ES UN CONJUNTO ESTRUCTURADO DE ELEMENTOS QUE DESCRIBEN EL NIVEL</a:t>
            </a:r>
            <a:r>
              <a:rPr kumimoji="0" lang="es-MX" sz="28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DE </a:t>
            </a:r>
            <a:r>
              <a:rPr kumimoji="0" lang="es-MX"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MADUREZ DE UNA INSTITUCIÓN</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2 Subtítulo"/>
          <p:cNvSpPr txBox="1">
            <a:spLocks/>
          </p:cNvSpPr>
          <p:nvPr/>
        </p:nvSpPr>
        <p:spPr bwMode="auto">
          <a:xfrm>
            <a:off x="4297679" y="3251356"/>
            <a:ext cx="7685965" cy="930380"/>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ESTRATEGIAS DE MEJORA</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2 Subtítulo"/>
          <p:cNvSpPr txBox="1">
            <a:spLocks/>
          </p:cNvSpPr>
          <p:nvPr/>
        </p:nvSpPr>
        <p:spPr bwMode="auto">
          <a:xfrm>
            <a:off x="4297680" y="4401141"/>
            <a:ext cx="7703368" cy="849267"/>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BÚSQUEDA DE DEFICIENCIAS DE UNA INSTITUCIÓN</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9" name="2 Subtítulo"/>
          <p:cNvSpPr txBox="1">
            <a:spLocks/>
          </p:cNvSpPr>
          <p:nvPr/>
        </p:nvSpPr>
        <p:spPr bwMode="auto">
          <a:xfrm>
            <a:off x="2833352" y="5405249"/>
            <a:ext cx="9150292" cy="109733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CONSTITUYÉNDOSE UNA GUÍA PARA PODER AVANZAR HACIA UNA CULTURA DE CALIDAD</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2 Subtítulo"/>
          <p:cNvSpPr txBox="1">
            <a:spLocks/>
          </p:cNvSpPr>
          <p:nvPr/>
        </p:nvSpPr>
        <p:spPr bwMode="auto">
          <a:xfrm>
            <a:off x="267366" y="4226871"/>
            <a:ext cx="2633472" cy="1074723"/>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MX"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QUÉ ES</a:t>
            </a:r>
            <a:r>
              <a:rPr kumimoji="0" lang="es-MX"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CMM</a:t>
            </a:r>
            <a:r>
              <a:rPr kumimoji="0" lang="es-MX"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s-EC"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7" name="Grupo 16"/>
          <p:cNvGrpSpPr/>
          <p:nvPr/>
        </p:nvGrpSpPr>
        <p:grpSpPr>
          <a:xfrm>
            <a:off x="390724" y="1878997"/>
            <a:ext cx="2442628" cy="2744190"/>
            <a:chOff x="390724" y="1878997"/>
            <a:chExt cx="2442628" cy="2744190"/>
          </a:xfrm>
        </p:grpSpPr>
        <p:pic>
          <p:nvPicPr>
            <p:cNvPr id="14" name="Picture 2" descr="http://downberri.files.wordpress.com/2011/04/pensador20copy.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724" y="2180558"/>
              <a:ext cx="2442628" cy="2442629"/>
            </a:xfrm>
            <a:prstGeom prst="rect">
              <a:avLst/>
            </a:prstGeom>
            <a:noFill/>
            <a:extLst>
              <a:ext uri="{909E8E84-426E-40DD-AFC4-6F175D3DCCD1}">
                <a14:hiddenFill xmlns:a14="http://schemas.microsoft.com/office/drawing/2010/main">
                  <a:solidFill>
                    <a:srgbClr val="FFFFFF"/>
                  </a:solidFill>
                </a14:hiddenFill>
              </a:ext>
            </a:extLst>
          </p:spPr>
        </p:pic>
        <p:sp>
          <p:nvSpPr>
            <p:cNvPr id="15" name="13 CuadroTexto"/>
            <p:cNvSpPr txBox="1"/>
            <p:nvPr/>
          </p:nvSpPr>
          <p:spPr>
            <a:xfrm>
              <a:off x="1099295" y="1878997"/>
              <a:ext cx="6746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endParaRPr kumimoji="0" lang="es-ES" sz="9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cxnSp>
        <p:nvCxnSpPr>
          <p:cNvPr id="4" name="Conector recto 3"/>
          <p:cNvCxnSpPr/>
          <p:nvPr/>
        </p:nvCxnSpPr>
        <p:spPr>
          <a:xfrm>
            <a:off x="3483864" y="2935421"/>
            <a:ext cx="0" cy="1974907"/>
          </a:xfrm>
          <a:prstGeom prst="line">
            <a:avLst/>
          </a:prstGeom>
          <a:ln w="57150">
            <a:solidFill>
              <a:schemeClr val="accent4"/>
            </a:solidFill>
          </a:ln>
        </p:spPr>
        <p:style>
          <a:lnRef idx="1">
            <a:schemeClr val="dk1"/>
          </a:lnRef>
          <a:fillRef idx="0">
            <a:schemeClr val="dk1"/>
          </a:fillRef>
          <a:effectRef idx="0">
            <a:schemeClr val="dk1"/>
          </a:effectRef>
          <a:fontRef idx="minor">
            <a:schemeClr val="tx1"/>
          </a:fontRef>
        </p:style>
      </p:cxnSp>
      <p:cxnSp>
        <p:nvCxnSpPr>
          <p:cNvPr id="7" name="Conector recto de flecha 6"/>
          <p:cNvCxnSpPr/>
          <p:nvPr/>
        </p:nvCxnSpPr>
        <p:spPr>
          <a:xfrm flipV="1">
            <a:off x="3483864" y="4873752"/>
            <a:ext cx="813815" cy="9144"/>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3483864" y="3680050"/>
            <a:ext cx="813815" cy="9144"/>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76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1" cy="5947303"/>
          </a:xfrm>
          <a:prstGeom prst="rect">
            <a:avLst/>
          </a:prstGeom>
          <a:noFill/>
        </p:spPr>
      </p:pic>
      <p:graphicFrame>
        <p:nvGraphicFramePr>
          <p:cNvPr id="6" name="Diagrama 5"/>
          <p:cNvGraphicFramePr/>
          <p:nvPr>
            <p:extLst/>
          </p:nvPr>
        </p:nvGraphicFramePr>
        <p:xfrm>
          <a:off x="19878" y="7293"/>
          <a:ext cx="12172121" cy="1422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8" y="94606"/>
            <a:ext cx="12242226" cy="132343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kumimoji="0" lang="es-MX" sz="4000" b="1"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MODELO </a:t>
            </a:r>
            <a:r>
              <a:rPr lang="es-MX" sz="4000" b="1" dirty="0">
                <a:solidFill>
                  <a:srgbClr val="00B050"/>
                </a:solidFill>
                <a:latin typeface="Arial Black" panose="020B0A04020102020204" pitchFamily="34" charset="0"/>
              </a:rPr>
              <a:t>DE MADUREZ DE CAPACIDAD CMM</a:t>
            </a:r>
            <a:endParaRPr kumimoji="0" lang="es-MX" sz="4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graphicFrame>
        <p:nvGraphicFramePr>
          <p:cNvPr id="21" name="Diagrama 20"/>
          <p:cNvGraphicFramePr/>
          <p:nvPr>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2" name="Rectángulo 21"/>
          <p:cNvSpPr/>
          <p:nvPr/>
        </p:nvSpPr>
        <p:spPr>
          <a:xfrm>
            <a:off x="1743501" y="5791293"/>
            <a:ext cx="1126335" cy="407035"/>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SISTEMA</a:t>
            </a:r>
            <a:endParaRPr kumimoji="0" lang="es-EC"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ángulo 20"/>
          <p:cNvSpPr/>
          <p:nvPr/>
        </p:nvSpPr>
        <p:spPr>
          <a:xfrm>
            <a:off x="8475743" y="5815036"/>
            <a:ext cx="2416752" cy="421654"/>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SIST. TRONCALIZADO</a:t>
            </a:r>
            <a:endParaRPr kumimoji="0" lang="es-EC"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Rectángulo 20"/>
          <p:cNvSpPr/>
          <p:nvPr/>
        </p:nvSpPr>
        <p:spPr>
          <a:xfrm>
            <a:off x="4321544" y="5812890"/>
            <a:ext cx="3568797" cy="421654"/>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SIST. DE TELECOMUNICACIONES</a:t>
            </a:r>
            <a:endParaRPr kumimoji="0" lang="es-EC"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25" name="4 Marcador de contenido"/>
          <p:cNvGraphicFramePr>
            <a:graphicFrameLocks noGrp="1"/>
          </p:cNvGraphicFramePr>
          <p:nvPr>
            <p:ph idx="1"/>
            <p:extLst>
              <p:ext uri="{D42A27DB-BD31-4B8C-83A1-F6EECF244321}">
                <p14:modId xmlns:p14="http://schemas.microsoft.com/office/powerpoint/2010/main" val="3351780038"/>
              </p:ext>
            </p:extLst>
          </p:nvPr>
        </p:nvGraphicFramePr>
        <p:xfrm>
          <a:off x="246888" y="1429309"/>
          <a:ext cx="11567160" cy="549269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7" name="11 Tabla"/>
          <p:cNvGraphicFramePr>
            <a:graphicFrameLocks noGrp="1"/>
          </p:cNvGraphicFramePr>
          <p:nvPr>
            <p:extLst>
              <p:ext uri="{D42A27DB-BD31-4B8C-83A1-F6EECF244321}">
                <p14:modId xmlns:p14="http://schemas.microsoft.com/office/powerpoint/2010/main" val="3849539676"/>
              </p:ext>
            </p:extLst>
          </p:nvPr>
        </p:nvGraphicFramePr>
        <p:xfrm>
          <a:off x="2537327" y="1645818"/>
          <a:ext cx="8944212" cy="5059680"/>
        </p:xfrm>
        <a:graphic>
          <a:graphicData uri="http://schemas.openxmlformats.org/drawingml/2006/table">
            <a:tbl>
              <a:tblPr firstRow="1" bandRow="1">
                <a:tableStyleId>{5C22544A-7EE6-4342-B048-85BDC9FD1C3A}</a:tableStyleId>
              </a:tblPr>
              <a:tblGrid>
                <a:gridCol w="2267429">
                  <a:extLst>
                    <a:ext uri="{9D8B030D-6E8A-4147-A177-3AD203B41FA5}">
                      <a16:colId xmlns:a16="http://schemas.microsoft.com/office/drawing/2014/main" val="20000"/>
                    </a:ext>
                  </a:extLst>
                </a:gridCol>
                <a:gridCol w="6676783">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i="0" kern="1200" dirty="0" smtClean="0">
                          <a:solidFill>
                            <a:schemeClr val="tx1"/>
                          </a:solidFill>
                          <a:effectLst/>
                          <a:latin typeface="+mn-lt"/>
                          <a:ea typeface="+mn-ea"/>
                          <a:cs typeface="+mn-cs"/>
                        </a:rPr>
                        <a:t>MODELO</a:t>
                      </a:r>
                      <a:r>
                        <a:rPr lang="es-ES" sz="2800" b="1" kern="1200" dirty="0" smtClean="0">
                          <a:solidFill>
                            <a:schemeClr val="tx1"/>
                          </a:solidFill>
                          <a:effectLst/>
                          <a:latin typeface="+mn-lt"/>
                          <a:ea typeface="+mn-ea"/>
                          <a:cs typeface="+mn-cs"/>
                        </a:rPr>
                        <a:t> DE MADUREZ DE CAPACIDAD (CMM Capability Maturity Model) </a:t>
                      </a:r>
                    </a:p>
                  </a:txBody>
                  <a:tcPr/>
                </a:tc>
                <a:tc hMerge="1">
                  <a:txBody>
                    <a:bodyPr/>
                    <a:lstStyle/>
                    <a:p>
                      <a:endParaRPr lang="es-ES"/>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100" b="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INICIAL</a:t>
                      </a: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No</a:t>
                      </a:r>
                      <a:r>
                        <a:rPr lang="es-ES" sz="2400" b="1" kern="1200" baseline="0" dirty="0" smtClean="0">
                          <a:solidFill>
                            <a:schemeClr val="tx1"/>
                          </a:solidFill>
                          <a:effectLst/>
                          <a:latin typeface="+mn-lt"/>
                          <a:ea typeface="+mn-ea"/>
                          <a:cs typeface="+mn-cs"/>
                        </a:rPr>
                        <a:t> existe proceso formal, la gestión es desorganizada.</a:t>
                      </a:r>
                      <a:endParaRPr lang="es-ES" sz="24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b="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REPETIBLE</a:t>
                      </a:r>
                    </a:p>
                  </a:txBody>
                  <a:tcP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i="0" kern="1200" dirty="0" smtClean="0">
                          <a:solidFill>
                            <a:schemeClr val="tx1"/>
                          </a:solidFill>
                          <a:effectLst/>
                          <a:latin typeface="+mn-lt"/>
                          <a:ea typeface="+mn-ea"/>
                          <a:cs typeface="+mn-cs"/>
                        </a:rPr>
                        <a:t>Procesos</a:t>
                      </a:r>
                      <a:r>
                        <a:rPr lang="es-ES" sz="2400" b="1" i="0" kern="1200" baseline="0" dirty="0" smtClean="0">
                          <a:solidFill>
                            <a:schemeClr val="tx1"/>
                          </a:solidFill>
                          <a:effectLst/>
                          <a:latin typeface="+mn-lt"/>
                          <a:ea typeface="+mn-ea"/>
                          <a:cs typeface="+mn-cs"/>
                        </a:rPr>
                        <a:t> desarrollados, todos ejecutan los mismos procedimientos, responsabilidad individual, no existe comunicación ni entrenamiento</a:t>
                      </a:r>
                      <a:endParaRPr lang="es-ES" sz="24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DEFINIDO</a:t>
                      </a: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Proceso</a:t>
                      </a:r>
                      <a:r>
                        <a:rPr lang="es-ES" sz="2400" b="1" kern="1200" baseline="0" dirty="0" smtClean="0">
                          <a:solidFill>
                            <a:schemeClr val="tx1"/>
                          </a:solidFill>
                          <a:effectLst/>
                          <a:latin typeface="+mn-lt"/>
                          <a:ea typeface="+mn-ea"/>
                          <a:cs typeface="+mn-cs"/>
                        </a:rPr>
                        <a:t> caracterizado y bien entendido mediante entrenamiento.</a:t>
                      </a:r>
                      <a:endParaRPr lang="es-ES" sz="24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100" b="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tx1"/>
                          </a:solidFill>
                          <a:effectLst/>
                          <a:latin typeface="+mn-lt"/>
                          <a:ea typeface="+mn-ea"/>
                          <a:cs typeface="+mn-cs"/>
                        </a:rPr>
                        <a:t>ADM.(CUANTI.</a:t>
                      </a:r>
                      <a:r>
                        <a:rPr lang="es-ES" sz="2000" b="1" kern="1200" baseline="0" dirty="0" smtClean="0">
                          <a:solidFill>
                            <a:schemeClr val="tx1"/>
                          </a:solidFill>
                          <a:effectLst/>
                          <a:latin typeface="+mn-lt"/>
                          <a:ea typeface="+mn-ea"/>
                          <a:cs typeface="+mn-cs"/>
                        </a:rPr>
                        <a:t> G.)</a:t>
                      </a:r>
                      <a:endParaRPr lang="es-ES" sz="2000" b="1" kern="1200" dirty="0" smtClean="0">
                        <a:solidFill>
                          <a:schemeClr val="tx1"/>
                        </a:solidFill>
                        <a:effectLst/>
                        <a:latin typeface="+mn-lt"/>
                        <a:ea typeface="+mn-ea"/>
                        <a:cs typeface="+mn-cs"/>
                      </a:endParaRPr>
                    </a:p>
                  </a:txBody>
                  <a:tcPr>
                    <a:solidFill>
                      <a:schemeClr val="accent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Proceso medido</a:t>
                      </a:r>
                      <a:r>
                        <a:rPr lang="es-ES" sz="2400" b="1" kern="1200" baseline="0" dirty="0" smtClean="0">
                          <a:solidFill>
                            <a:schemeClr val="tx1"/>
                          </a:solidFill>
                          <a:effectLst/>
                          <a:latin typeface="+mn-lt"/>
                          <a:ea typeface="+mn-ea"/>
                          <a:cs typeface="+mn-cs"/>
                        </a:rPr>
                        <a:t> y controlado, predecible, se toma acciones frente errores </a:t>
                      </a:r>
                      <a:endParaRPr lang="es-ES" sz="24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OPTIMIZADO</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Proceso</a:t>
                      </a:r>
                      <a:r>
                        <a:rPr lang="es-ES" sz="2400" b="1" kern="1200" baseline="0" dirty="0" smtClean="0">
                          <a:solidFill>
                            <a:schemeClr val="tx1"/>
                          </a:solidFill>
                          <a:effectLst/>
                          <a:latin typeface="+mn-lt"/>
                          <a:ea typeface="+mn-ea"/>
                          <a:cs typeface="+mn-cs"/>
                        </a:rPr>
                        <a:t> refinado mediante la mejora continua</a:t>
                      </a:r>
                      <a:endParaRPr lang="es-ES" sz="24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4799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2" cy="5947303"/>
          </a:xfrm>
          <a:prstGeom prst="rect">
            <a:avLst/>
          </a:prstGeom>
          <a:noFill/>
        </p:spPr>
      </p:pic>
      <p:graphicFrame>
        <p:nvGraphicFramePr>
          <p:cNvPr id="6" name="Diagrama 5"/>
          <p:cNvGraphicFramePr/>
          <p:nvPr>
            <p:extLst>
              <p:ext uri="{D42A27DB-BD31-4B8C-83A1-F6EECF244321}">
                <p14:modId xmlns:p14="http://schemas.microsoft.com/office/powerpoint/2010/main" val="641487260"/>
              </p:ext>
            </p:extLst>
          </p:nvPr>
        </p:nvGraphicFramePr>
        <p:xfrm>
          <a:off x="19878" y="-11368"/>
          <a:ext cx="12172121" cy="1209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9" y="258394"/>
            <a:ext cx="12172121" cy="707886"/>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ES" sz="4000" b="1" dirty="0" smtClean="0">
                <a:solidFill>
                  <a:srgbClr val="00B050"/>
                </a:solidFill>
                <a:latin typeface="Arial Black" panose="020B0A04020102020204" pitchFamily="34" charset="0"/>
              </a:rPr>
              <a:t>DESCRIPCIÓN DE LA MATRIZ</a:t>
            </a:r>
            <a:endParaRPr lang="es-MX" sz="4000" b="1" dirty="0">
              <a:solidFill>
                <a:srgbClr val="00B050"/>
              </a:solidFill>
              <a:latin typeface="Arial Black" panose="020B0A04020102020204" pitchFamily="34" charset="0"/>
            </a:endParaRPr>
          </a:p>
        </p:txBody>
      </p:sp>
      <p:graphicFrame>
        <p:nvGraphicFramePr>
          <p:cNvPr id="21" name="Diagrama 20"/>
          <p:cNvGraphicFramePr/>
          <p:nvPr>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11 Tabla"/>
          <p:cNvGraphicFramePr>
            <a:graphicFrameLocks noGrp="1"/>
          </p:cNvGraphicFramePr>
          <p:nvPr>
            <p:extLst>
              <p:ext uri="{D42A27DB-BD31-4B8C-83A1-F6EECF244321}">
                <p14:modId xmlns:p14="http://schemas.microsoft.com/office/powerpoint/2010/main" val="1750088208"/>
              </p:ext>
            </p:extLst>
          </p:nvPr>
        </p:nvGraphicFramePr>
        <p:xfrm>
          <a:off x="244017" y="1947673"/>
          <a:ext cx="11723840" cy="4617656"/>
        </p:xfrm>
        <a:graphic>
          <a:graphicData uri="http://schemas.openxmlformats.org/drawingml/2006/table">
            <a:tbl>
              <a:tblPr firstRow="1" bandRow="1">
                <a:tableStyleId>{5C22544A-7EE6-4342-B048-85BDC9FD1C3A}</a:tableStyleId>
              </a:tblPr>
              <a:tblGrid>
                <a:gridCol w="1978800">
                  <a:extLst>
                    <a:ext uri="{9D8B030D-6E8A-4147-A177-3AD203B41FA5}">
                      <a16:colId xmlns:a16="http://schemas.microsoft.com/office/drawing/2014/main" val="20000"/>
                    </a:ext>
                  </a:extLst>
                </a:gridCol>
                <a:gridCol w="7261453">
                  <a:extLst>
                    <a:ext uri="{9D8B030D-6E8A-4147-A177-3AD203B41FA5}">
                      <a16:colId xmlns:a16="http://schemas.microsoft.com/office/drawing/2014/main" val="20001"/>
                    </a:ext>
                  </a:extLst>
                </a:gridCol>
                <a:gridCol w="2483587">
                  <a:extLst>
                    <a:ext uri="{9D8B030D-6E8A-4147-A177-3AD203B41FA5}">
                      <a16:colId xmlns:a16="http://schemas.microsoft.com/office/drawing/2014/main" val="20002"/>
                    </a:ext>
                  </a:extLst>
                </a:gridCol>
              </a:tblGrid>
              <a:tr h="85957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800" b="1" i="0"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i="0" kern="1200" dirty="0" smtClean="0">
                          <a:solidFill>
                            <a:schemeClr val="tx1"/>
                          </a:solidFill>
                          <a:effectLst/>
                          <a:latin typeface="+mn-lt"/>
                          <a:ea typeface="+mn-ea"/>
                          <a:cs typeface="+mn-cs"/>
                        </a:rPr>
                        <a:t>MATRIZ DE EMPLEO DE POLÍTICAS DE SEGURIDAD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800" b="1" kern="1200" dirty="0" smtClean="0">
                        <a:solidFill>
                          <a:schemeClr val="tx1"/>
                        </a:solidFill>
                        <a:effectLst/>
                        <a:latin typeface="+mn-lt"/>
                        <a:ea typeface="+mn-ea"/>
                        <a:cs typeface="+mn-cs"/>
                      </a:endParaRP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582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kern="1200" dirty="0" smtClean="0">
                          <a:solidFill>
                            <a:schemeClr val="tx1"/>
                          </a:solidFill>
                          <a:effectLst/>
                          <a:latin typeface="+mn-lt"/>
                          <a:ea typeface="+mn-ea"/>
                          <a:cs typeface="+mn-cs"/>
                        </a:rPr>
                        <a:t>MINTEL</a:t>
                      </a:r>
                    </a:p>
                  </a:txBody>
                  <a:tcPr/>
                </a:tc>
                <a:tc>
                  <a:txBody>
                    <a:bodyPr/>
                    <a:lstStyle/>
                    <a:p>
                      <a:pPr algn="ctr"/>
                      <a:r>
                        <a:rPr lang="es-ES" sz="2800" b="1" dirty="0" smtClean="0"/>
                        <a:t>CMM</a:t>
                      </a:r>
                      <a:endParaRPr lang="es-ES" sz="2800" b="1" dirty="0"/>
                    </a:p>
                  </a:txBody>
                  <a:tcPr/>
                </a:tc>
                <a:tc>
                  <a:txBody>
                    <a:bodyPr/>
                    <a:lstStyle/>
                    <a:p>
                      <a:pPr algn="ctr"/>
                      <a:r>
                        <a:rPr lang="es-ES" sz="2800" b="1" dirty="0" smtClean="0"/>
                        <a:t>MEDIOS</a:t>
                      </a:r>
                      <a:endParaRPr lang="es-ES" sz="2800" b="1" dirty="0"/>
                    </a:p>
                  </a:txBody>
                  <a:tcPr/>
                </a:tc>
                <a:extLst>
                  <a:ext uri="{0D108BD9-81ED-4DB2-BD59-A6C34878D82A}">
                    <a16:rowId xmlns:a16="http://schemas.microsoft.com/office/drawing/2014/main" val="10001"/>
                  </a:ext>
                </a:extLst>
              </a:tr>
              <a:tr h="85957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kern="1200" dirty="0" smtClean="0">
                          <a:solidFill>
                            <a:schemeClr val="tx1"/>
                          </a:solidFill>
                          <a:effectLst/>
                          <a:latin typeface="+mn-lt"/>
                          <a:ea typeface="+mn-ea"/>
                          <a:cs typeface="+mn-cs"/>
                        </a:rPr>
                        <a:t>EJE DEL MINTEL</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kern="1200" dirty="0" smtClean="0">
                          <a:solidFill>
                            <a:schemeClr val="tx1"/>
                          </a:solidFill>
                          <a:effectLst/>
                          <a:latin typeface="+mn-lt"/>
                          <a:ea typeface="+mn-ea"/>
                          <a:cs typeface="+mn-cs"/>
                        </a:rPr>
                        <a:t>POLÍTICA DE CIBERSEGURIDAD</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kern="1200" dirty="0" smtClean="0">
                          <a:solidFill>
                            <a:schemeClr val="dk1"/>
                          </a:solidFill>
                          <a:effectLst/>
                          <a:latin typeface="+mn-lt"/>
                          <a:ea typeface="+mn-ea"/>
                          <a:cs typeface="+mn-cs"/>
                        </a:rPr>
                        <a:t> DOCUMENTOS</a:t>
                      </a:r>
                      <a:endParaRPr lang="es-ES" sz="2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85957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kern="1200" dirty="0" smtClean="0">
                          <a:solidFill>
                            <a:schemeClr val="tx1"/>
                          </a:solidFill>
                          <a:effectLst/>
                          <a:latin typeface="+mn-lt"/>
                          <a:ea typeface="+mn-ea"/>
                          <a:cs typeface="+mn-cs"/>
                        </a:rPr>
                        <a:t>POLÍTICA DE CIBERSEGURIDAD</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kern="1200" dirty="0" smtClean="0">
                          <a:solidFill>
                            <a:schemeClr val="dk1"/>
                          </a:solidFill>
                          <a:effectLst/>
                          <a:latin typeface="+mn-lt"/>
                          <a:ea typeface="+mn-ea"/>
                          <a:cs typeface="+mn-cs"/>
                        </a:rPr>
                        <a:t> DISPOSITIVOS</a:t>
                      </a:r>
                      <a:endParaRPr lang="es-ES" sz="2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85957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kern="1200" dirty="0" smtClean="0">
                          <a:solidFill>
                            <a:schemeClr val="tx1"/>
                          </a:solidFill>
                          <a:effectLst/>
                          <a:latin typeface="+mn-lt"/>
                          <a:ea typeface="+mn-ea"/>
                          <a:cs typeface="+mn-cs"/>
                        </a:rPr>
                        <a:t>POLÍTICA DE CIBERSEGURIDAD</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0" kern="1200" dirty="0" smtClean="0">
                          <a:solidFill>
                            <a:schemeClr val="dk1"/>
                          </a:solidFill>
                          <a:effectLst/>
                          <a:latin typeface="+mn-lt"/>
                          <a:ea typeface="+mn-ea"/>
                          <a:cs typeface="+mn-cs"/>
                        </a:rPr>
                        <a:t>RR.HH</a:t>
                      </a:r>
                      <a:endParaRPr lang="es-ES" sz="2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7195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2" cy="5947303"/>
          </a:xfrm>
          <a:prstGeom prst="rect">
            <a:avLst/>
          </a:prstGeom>
          <a:noFill/>
        </p:spPr>
      </p:pic>
      <p:graphicFrame>
        <p:nvGraphicFramePr>
          <p:cNvPr id="6" name="Diagrama 5"/>
          <p:cNvGraphicFramePr/>
          <p:nvPr>
            <p:extLst>
              <p:ext uri="{D42A27DB-BD31-4B8C-83A1-F6EECF244321}">
                <p14:modId xmlns:p14="http://schemas.microsoft.com/office/powerpoint/2010/main" val="312553996"/>
              </p:ext>
            </p:extLst>
          </p:nvPr>
        </p:nvGraphicFramePr>
        <p:xfrm>
          <a:off x="19878" y="-11368"/>
          <a:ext cx="12172121" cy="131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7" y="0"/>
            <a:ext cx="12172121" cy="132343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ES" sz="4000" b="1" dirty="0">
                <a:solidFill>
                  <a:srgbClr val="00B050"/>
                </a:solidFill>
                <a:latin typeface="Arial Black" panose="020B0A04020102020204" pitchFamily="34" charset="0"/>
              </a:rPr>
              <a:t>PROPUESTA DE POLÍTICAS DE CIBERSEGURIDAD</a:t>
            </a:r>
            <a:r>
              <a:rPr lang="es-MX" sz="4000" b="1" dirty="0">
                <a:solidFill>
                  <a:srgbClr val="00B050"/>
                </a:solidFill>
                <a:latin typeface="Arial Black" panose="020B0A04020102020204" pitchFamily="34" charset="0"/>
              </a:rPr>
              <a:t> </a:t>
            </a:r>
          </a:p>
        </p:txBody>
      </p:sp>
      <p:graphicFrame>
        <p:nvGraphicFramePr>
          <p:cNvPr id="21" name="Diagrama 20"/>
          <p:cNvGraphicFramePr/>
          <p:nvPr>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11 Tabla"/>
          <p:cNvGraphicFramePr>
            <a:graphicFrameLocks noGrp="1"/>
          </p:cNvGraphicFramePr>
          <p:nvPr>
            <p:extLst>
              <p:ext uri="{D42A27DB-BD31-4B8C-83A1-F6EECF244321}">
                <p14:modId xmlns:p14="http://schemas.microsoft.com/office/powerpoint/2010/main" val="4217091614"/>
              </p:ext>
            </p:extLst>
          </p:nvPr>
        </p:nvGraphicFramePr>
        <p:xfrm>
          <a:off x="240631" y="1334277"/>
          <a:ext cx="11723840" cy="5583446"/>
        </p:xfrm>
        <a:graphic>
          <a:graphicData uri="http://schemas.openxmlformats.org/drawingml/2006/table">
            <a:tbl>
              <a:tblPr firstRow="1" bandRow="1">
                <a:tableStyleId>{5C22544A-7EE6-4342-B048-85BDC9FD1C3A}</a:tableStyleId>
              </a:tblPr>
              <a:tblGrid>
                <a:gridCol w="1978800">
                  <a:extLst>
                    <a:ext uri="{9D8B030D-6E8A-4147-A177-3AD203B41FA5}">
                      <a16:colId xmlns:a16="http://schemas.microsoft.com/office/drawing/2014/main" val="20000"/>
                    </a:ext>
                  </a:extLst>
                </a:gridCol>
                <a:gridCol w="7261453">
                  <a:extLst>
                    <a:ext uri="{9D8B030D-6E8A-4147-A177-3AD203B41FA5}">
                      <a16:colId xmlns:a16="http://schemas.microsoft.com/office/drawing/2014/main" val="20001"/>
                    </a:ext>
                  </a:extLst>
                </a:gridCol>
                <a:gridCol w="2483587">
                  <a:extLst>
                    <a:ext uri="{9D8B030D-6E8A-4147-A177-3AD203B41FA5}">
                      <a16:colId xmlns:a16="http://schemas.microsoft.com/office/drawing/2014/main" val="20002"/>
                    </a:ext>
                  </a:extLst>
                </a:gridCol>
              </a:tblGrid>
              <a:tr h="71213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i="0" kern="1200" dirty="0" smtClean="0">
                          <a:solidFill>
                            <a:schemeClr val="tx1"/>
                          </a:solidFill>
                          <a:effectLst/>
                          <a:latin typeface="+mn-lt"/>
                          <a:ea typeface="+mn-ea"/>
                          <a:cs typeface="+mn-cs"/>
                        </a:rPr>
                        <a:t>EMPLEO DE POLÍTICAS DE SEGURIDAD EN</a:t>
                      </a:r>
                      <a:r>
                        <a:rPr lang="es-ES" sz="2800" b="1" i="0" kern="1200" baseline="0" dirty="0" smtClean="0">
                          <a:solidFill>
                            <a:schemeClr val="tx1"/>
                          </a:solidFill>
                          <a:effectLst/>
                          <a:latin typeface="+mn-lt"/>
                          <a:ea typeface="+mn-ea"/>
                          <a:cs typeface="+mn-cs"/>
                        </a:rPr>
                        <a:t> UNA INSTITUCIÓN</a:t>
                      </a:r>
                      <a:endParaRPr lang="es-ES" sz="2800" b="1" kern="1200" dirty="0" smtClean="0">
                        <a:solidFill>
                          <a:schemeClr val="tx1"/>
                        </a:solidFill>
                        <a:effectLst/>
                        <a:latin typeface="+mn-lt"/>
                        <a:ea typeface="+mn-ea"/>
                        <a:cs typeface="+mn-cs"/>
                      </a:endParaRP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482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tx1"/>
                          </a:solidFill>
                          <a:effectLst/>
                          <a:latin typeface="+mn-lt"/>
                          <a:ea typeface="+mn-ea"/>
                          <a:cs typeface="+mn-cs"/>
                        </a:rPr>
                        <a:t>EJE MINTEL</a:t>
                      </a:r>
                    </a:p>
                  </a:txBody>
                  <a:tcPr/>
                </a:tc>
                <a:tc>
                  <a:txBody>
                    <a:bodyPr/>
                    <a:lstStyle/>
                    <a:p>
                      <a:pPr algn="ctr"/>
                      <a:r>
                        <a:rPr lang="es-ES" sz="2400" b="1" dirty="0" smtClean="0"/>
                        <a:t>CMM</a:t>
                      </a:r>
                      <a:endParaRPr lang="es-ES" sz="2400" b="1" dirty="0"/>
                    </a:p>
                  </a:txBody>
                  <a:tcPr/>
                </a:tc>
                <a:tc>
                  <a:txBody>
                    <a:bodyPr/>
                    <a:lstStyle/>
                    <a:p>
                      <a:pPr algn="ctr"/>
                      <a:r>
                        <a:rPr lang="es-ES" sz="2400" b="1" dirty="0" smtClean="0"/>
                        <a:t>MEDIOS</a:t>
                      </a:r>
                      <a:endParaRPr lang="es-ES" sz="2400" b="1" dirty="0"/>
                    </a:p>
                  </a:txBody>
                  <a:tcPr/>
                </a:tc>
                <a:extLst>
                  <a:ext uri="{0D108BD9-81ED-4DB2-BD59-A6C34878D82A}">
                    <a16:rowId xmlns:a16="http://schemas.microsoft.com/office/drawing/2014/main" val="10001"/>
                  </a:ext>
                </a:extLst>
              </a:tr>
              <a:tr h="712131">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tx1"/>
                          </a:solidFill>
                          <a:effectLst/>
                          <a:latin typeface="+mn-lt"/>
                          <a:ea typeface="+mn-ea"/>
                          <a:cs typeface="+mn-cs"/>
                        </a:rPr>
                        <a:t>Infraestructura y Conectividad </a:t>
                      </a:r>
                    </a:p>
                  </a:txBody>
                  <a:tcPr anchor="c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Asegurar la implantación de la normativa sobre Protección de las Infraestructuras Críticas con el fin de conseguir una seguridad que abarque tanto el ámbito físico como el tecnológico. Para ello, se evaluará la inclusión de las medidas de ciberseguridad opor­tunas en los distintos planes que se establezcan.</a:t>
                      </a: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Esquema de gestión de seguridad de la información digital de la F.T. (EGSID) – V.1</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7121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solidFill>
                      <a:schemeClr val="bg1">
                        <a:lumMod val="95000"/>
                      </a:schemeClr>
                    </a:solidFill>
                  </a:tcPr>
                </a:tc>
                <a:tc>
                  <a:txBody>
                    <a:bodyPr/>
                    <a:lstStyle/>
                    <a:p>
                      <a:pPr lvl="0" algn="just"/>
                      <a:r>
                        <a:rPr lang="es-ES" sz="1800" b="1" kern="1200" dirty="0" smtClean="0">
                          <a:solidFill>
                            <a:schemeClr val="tx1"/>
                          </a:solidFill>
                          <a:effectLst/>
                          <a:latin typeface="+mn-lt"/>
                          <a:ea typeface="+mn-ea"/>
                          <a:cs typeface="+mn-cs"/>
                        </a:rPr>
                        <a:t>Desarrollar y mantener actualizadas las instrucciones de prevención y detección, incluyendo procedimientos de respuesta frente a situaciones de crisis y planes de contingencia específicos ante incidentes de ciberseguridad, asegurando su integración en el Sistema de Seguridad institucional</a:t>
                      </a:r>
                      <a:endParaRPr lang="es-ES" sz="1800" b="1" kern="1200" dirty="0">
                        <a:solidFill>
                          <a:schemeClr val="tx1"/>
                        </a:solidFill>
                        <a:effectLst/>
                        <a:latin typeface="+mn-lt"/>
                        <a:ea typeface="+mn-ea"/>
                        <a:cs typeface="+mn-cs"/>
                      </a:endParaRP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Esquema de gestión de seguridad de la información digital de la F.T. (EGSID) – V.1</a:t>
                      </a:r>
                      <a:endParaRPr lang="es-ES" sz="1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7121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solidFill>
                      <a:schemeClr val="bg1">
                        <a:lumMod val="95000"/>
                      </a:schemeClr>
                    </a:solidFill>
                  </a:tcPr>
                </a:tc>
                <a:tc>
                  <a:txBody>
                    <a:bodyPr/>
                    <a:lstStyle/>
                    <a:p>
                      <a:pPr lvl="0" algn="just"/>
                      <a:endParaRPr lang="es-ES" sz="1800" b="1" kern="1200" dirty="0" smtClean="0">
                        <a:solidFill>
                          <a:schemeClr val="dk1"/>
                        </a:solidFill>
                        <a:effectLst/>
                        <a:latin typeface="+mn-lt"/>
                        <a:ea typeface="+mn-ea"/>
                        <a:cs typeface="+mn-cs"/>
                      </a:endParaRPr>
                    </a:p>
                    <a:p>
                      <a:pPr lvl="0" algn="just"/>
                      <a:r>
                        <a:rPr lang="es-ES" sz="1800" b="1" kern="1200" dirty="0" smtClean="0">
                          <a:solidFill>
                            <a:schemeClr val="dk1"/>
                          </a:solidFill>
                          <a:effectLst/>
                          <a:latin typeface="+mn-lt"/>
                          <a:ea typeface="+mn-ea"/>
                          <a:cs typeface="+mn-cs"/>
                        </a:rPr>
                        <a:t>Delimitar   responsabilidades en   cuanto a quién está autorizado a consultar </a:t>
                      </a:r>
                      <a:r>
                        <a:rPr lang="es-ES" sz="1800" b="1" kern="1200" dirty="0" smtClean="0">
                          <a:solidFill>
                            <a:schemeClr val="tx1"/>
                          </a:solidFill>
                          <a:effectLst/>
                          <a:latin typeface="+mn-lt"/>
                          <a:ea typeface="+mn-ea"/>
                          <a:cs typeface="+mn-cs"/>
                        </a:rPr>
                        <a:t>y/o modificar en cada caso la información, tomando las medidas de seguridad pertinentes</a:t>
                      </a:r>
                      <a:r>
                        <a:rPr lang="es-ES" sz="1800" b="1" kern="1200" dirty="0" smtClean="0">
                          <a:solidFill>
                            <a:schemeClr val="dk1"/>
                          </a:solidFill>
                          <a:effectLst/>
                          <a:latin typeface="+mn-lt"/>
                          <a:ea typeface="+mn-ea"/>
                          <a:cs typeface="+mn-cs"/>
                        </a:rPr>
                        <a:t>. </a:t>
                      </a:r>
                      <a:endParaRPr lang="es-ES" sz="1800" b="1" kern="1200" dirty="0">
                        <a:solidFill>
                          <a:schemeClr val="dk1"/>
                        </a:solidFill>
                        <a:effectLst/>
                        <a:latin typeface="+mn-lt"/>
                        <a:ea typeface="+mn-ea"/>
                        <a:cs typeface="+mn-cs"/>
                      </a:endParaRP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El administrador es el que puede controlar la instalación o desinstalación de software</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049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2" cy="5947303"/>
          </a:xfrm>
          <a:prstGeom prst="rect">
            <a:avLst/>
          </a:prstGeom>
          <a:noFill/>
        </p:spPr>
      </p:pic>
      <p:graphicFrame>
        <p:nvGraphicFramePr>
          <p:cNvPr id="6" name="Diagrama 5"/>
          <p:cNvGraphicFramePr/>
          <p:nvPr>
            <p:extLst/>
          </p:nvPr>
        </p:nvGraphicFramePr>
        <p:xfrm>
          <a:off x="19878" y="-11368"/>
          <a:ext cx="12172121" cy="131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489396" y="0"/>
            <a:ext cx="11197621" cy="132343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ES" sz="4000" b="1" dirty="0">
                <a:solidFill>
                  <a:srgbClr val="00B050"/>
                </a:solidFill>
                <a:latin typeface="Arial Black" panose="020B0A04020102020204" pitchFamily="34" charset="0"/>
              </a:rPr>
              <a:t>PROPUESTA DE POLÍTICAS DE CIBERSEGURIDAD</a:t>
            </a:r>
            <a:r>
              <a:rPr kumimoji="0" lang="es-MX" sz="4000" b="1" i="0" u="none" strike="noStrike" kern="1200" cap="none" spc="0" normalizeH="0" baseline="0" noProof="0" dirty="0" smtClean="0">
                <a:ln>
                  <a:noFill/>
                </a:ln>
                <a:solidFill>
                  <a:srgbClr val="00B050"/>
                </a:solidFill>
                <a:effectLst/>
                <a:uLnTx/>
                <a:uFillTx/>
                <a:latin typeface="Calibri" panose="020F0502020204030204"/>
                <a:ea typeface="+mn-ea"/>
                <a:cs typeface="+mn-cs"/>
              </a:rPr>
              <a:t> </a:t>
            </a:r>
            <a:endParaRPr kumimoji="0" lang="es-MX"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aphicFrame>
        <p:nvGraphicFramePr>
          <p:cNvPr id="21" name="Diagrama 20"/>
          <p:cNvGraphicFramePr/>
          <p:nvPr>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11 Tabla"/>
          <p:cNvGraphicFramePr>
            <a:graphicFrameLocks noGrp="1"/>
          </p:cNvGraphicFramePr>
          <p:nvPr>
            <p:extLst>
              <p:ext uri="{D42A27DB-BD31-4B8C-83A1-F6EECF244321}">
                <p14:modId xmlns:p14="http://schemas.microsoft.com/office/powerpoint/2010/main" val="835191294"/>
              </p:ext>
            </p:extLst>
          </p:nvPr>
        </p:nvGraphicFramePr>
        <p:xfrm>
          <a:off x="240631" y="1576306"/>
          <a:ext cx="11723840" cy="4120406"/>
        </p:xfrm>
        <a:graphic>
          <a:graphicData uri="http://schemas.openxmlformats.org/drawingml/2006/table">
            <a:tbl>
              <a:tblPr firstRow="1" bandRow="1">
                <a:tableStyleId>{5C22544A-7EE6-4342-B048-85BDC9FD1C3A}</a:tableStyleId>
              </a:tblPr>
              <a:tblGrid>
                <a:gridCol w="1978800">
                  <a:extLst>
                    <a:ext uri="{9D8B030D-6E8A-4147-A177-3AD203B41FA5}">
                      <a16:colId xmlns:a16="http://schemas.microsoft.com/office/drawing/2014/main" val="20000"/>
                    </a:ext>
                  </a:extLst>
                </a:gridCol>
                <a:gridCol w="6154548">
                  <a:extLst>
                    <a:ext uri="{9D8B030D-6E8A-4147-A177-3AD203B41FA5}">
                      <a16:colId xmlns:a16="http://schemas.microsoft.com/office/drawing/2014/main" val="20001"/>
                    </a:ext>
                  </a:extLst>
                </a:gridCol>
                <a:gridCol w="3590492">
                  <a:extLst>
                    <a:ext uri="{9D8B030D-6E8A-4147-A177-3AD203B41FA5}">
                      <a16:colId xmlns:a16="http://schemas.microsoft.com/office/drawing/2014/main" val="20002"/>
                    </a:ext>
                  </a:extLst>
                </a:gridCol>
              </a:tblGrid>
              <a:tr h="71213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i="0" kern="1200" dirty="0" smtClean="0">
                          <a:solidFill>
                            <a:schemeClr val="tx1"/>
                          </a:solidFill>
                          <a:effectLst/>
                          <a:latin typeface="+mn-lt"/>
                          <a:ea typeface="+mn-ea"/>
                          <a:cs typeface="+mn-cs"/>
                        </a:rPr>
                        <a:t>MODELO DE MADUREZ DE CAPACIDAD (CMM Capability Maturity Model) </a:t>
                      </a: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482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dk1"/>
                          </a:solidFill>
                          <a:latin typeface="+mn-lt"/>
                          <a:ea typeface="+mn-ea"/>
                          <a:cs typeface="+mn-cs"/>
                        </a:rPr>
                        <a:t>EJE MINTEL</a:t>
                      </a:r>
                    </a:p>
                  </a:txBody>
                  <a:tcPr/>
                </a:tc>
                <a:tc>
                  <a:txBody>
                    <a:bodyPr/>
                    <a:lstStyle/>
                    <a:p>
                      <a:pPr marL="0" algn="ctr" defTabSz="914400" rtl="0" eaLnBrk="1" latinLnBrk="0" hangingPunct="1"/>
                      <a:r>
                        <a:rPr lang="es-ES" sz="2400" b="1" kern="1200" dirty="0" smtClean="0">
                          <a:solidFill>
                            <a:schemeClr val="dk1"/>
                          </a:solidFill>
                          <a:latin typeface="+mn-lt"/>
                          <a:ea typeface="+mn-ea"/>
                          <a:cs typeface="+mn-cs"/>
                        </a:rPr>
                        <a:t>CMM</a:t>
                      </a:r>
                      <a:endParaRPr lang="es-ES" sz="2400" b="1" kern="1200" dirty="0">
                        <a:solidFill>
                          <a:schemeClr val="dk1"/>
                        </a:solidFill>
                        <a:latin typeface="+mn-lt"/>
                        <a:ea typeface="+mn-ea"/>
                        <a:cs typeface="+mn-cs"/>
                      </a:endParaRPr>
                    </a:p>
                  </a:txBody>
                  <a:tcPr/>
                </a:tc>
                <a:tc>
                  <a:txBody>
                    <a:bodyPr/>
                    <a:lstStyle/>
                    <a:p>
                      <a:pPr marL="0" algn="ctr" defTabSz="914400" rtl="0" eaLnBrk="1" latinLnBrk="0" hangingPunct="1"/>
                      <a:r>
                        <a:rPr lang="es-ES" sz="2400" b="1" kern="1200" dirty="0" smtClean="0">
                          <a:solidFill>
                            <a:schemeClr val="dk1"/>
                          </a:solidFill>
                          <a:latin typeface="+mn-lt"/>
                          <a:ea typeface="+mn-ea"/>
                          <a:cs typeface="+mn-cs"/>
                        </a:rPr>
                        <a:t>MEDIOS</a:t>
                      </a:r>
                      <a:endParaRPr lang="es-ES" sz="240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71213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tx1"/>
                          </a:solidFill>
                          <a:effectLst/>
                          <a:latin typeface="+mn-lt"/>
                          <a:ea typeface="+mn-ea"/>
                          <a:cs typeface="+mn-cs"/>
                        </a:rPr>
                        <a:t>Gobierno Electrónico</a:t>
                      </a:r>
                    </a:p>
                  </a:txBody>
                  <a:tcPr anchor="c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Asegurar la cooperación de las áreas con responsabilidades en ciberseguridad, en especial entre las TICs de las Fuerzas y el departamento de Ciberdefensa del Comando Conjunto de las Fuerzas Armadas. </a:t>
                      </a:r>
                      <a:r>
                        <a:rPr lang="es-ES" sz="1800" b="1" kern="1200" dirty="0" smtClean="0">
                          <a:solidFill>
                            <a:schemeClr val="tx1"/>
                          </a:solidFill>
                          <a:effectLst/>
                          <a:latin typeface="+mn-lt"/>
                          <a:ea typeface="+mn-ea"/>
                          <a:cs typeface="+mn-cs"/>
                        </a:rPr>
                        <a:t>.</a:t>
                      </a:r>
                    </a:p>
                  </a:txBody>
                  <a:tcP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El esquema de gestión de seguridad de la información digital de la F.T. (EGSID) – V.1 en su Anexo “A”: acuerdo de confidencialidad y no divulgación de información</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7121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effectLst/>
                        <a:latin typeface="+mn-lt"/>
                        <a:ea typeface="+mn-ea"/>
                        <a:cs typeface="+mn-cs"/>
                      </a:endParaRPr>
                    </a:p>
                  </a:txBody>
                  <a:tcPr>
                    <a:solidFill>
                      <a:schemeClr val="bg1">
                        <a:lumMod val="95000"/>
                      </a:schemeClr>
                    </a:solidFill>
                  </a:tcPr>
                </a:tc>
                <a:tc>
                  <a:txBody>
                    <a:bodyPr/>
                    <a:lstStyle/>
                    <a:p>
                      <a:pPr lvl="0" algn="just"/>
                      <a:endParaRPr lang="es-ES" sz="1800" b="1" kern="1200" dirty="0" smtClean="0">
                        <a:solidFill>
                          <a:schemeClr val="tx1"/>
                        </a:solidFill>
                        <a:effectLst/>
                        <a:latin typeface="+mn-lt"/>
                        <a:ea typeface="+mn-ea"/>
                        <a:cs typeface="+mn-cs"/>
                      </a:endParaRPr>
                    </a:p>
                    <a:p>
                      <a:pPr lvl="0" algn="just"/>
                      <a:endParaRPr lang="es-ES" sz="1800" b="1" kern="1200" dirty="0" smtClean="0">
                        <a:solidFill>
                          <a:schemeClr val="tx1"/>
                        </a:solidFill>
                        <a:effectLst/>
                        <a:latin typeface="+mn-lt"/>
                        <a:ea typeface="+mn-ea"/>
                        <a:cs typeface="+mn-cs"/>
                      </a:endParaRPr>
                    </a:p>
                    <a:p>
                      <a:pPr lvl="0" algn="just"/>
                      <a:r>
                        <a:rPr lang="es-ES" sz="1800" b="1" kern="1200" dirty="0" smtClean="0">
                          <a:solidFill>
                            <a:schemeClr val="tx1"/>
                          </a:solidFill>
                          <a:effectLst/>
                          <a:latin typeface="+mn-lt"/>
                          <a:ea typeface="+mn-ea"/>
                          <a:cs typeface="+mn-cs"/>
                        </a:rPr>
                        <a:t>Impulsar modelos y técnicas de análisis de ciberamenazas y medidas de protección de productos, servicios y sistemas, así como su especificación, evaluación y certificación.</a:t>
                      </a:r>
                      <a:endParaRPr lang="es-ES" sz="1800" b="1" kern="1200" dirty="0">
                        <a:solidFill>
                          <a:schemeClr val="tx1"/>
                        </a:solidFill>
                        <a:effectLst/>
                        <a:latin typeface="+mn-lt"/>
                        <a:ea typeface="+mn-ea"/>
                        <a:cs typeface="+mn-cs"/>
                      </a:endParaRPr>
                    </a:p>
                  </a:txBody>
                  <a:tcPr>
                    <a:solidFill>
                      <a:schemeClr val="accent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 remite a la DTIC´S, el reporte de ataques informáticos, con el fin de que esta dirección registre, analice y haga el seguimiento necesario para verificar e identificar al atacante</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2199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0"/>
            <a:ext cx="12172122" cy="5947303"/>
          </a:xfrm>
          <a:prstGeom prst="rect">
            <a:avLst/>
          </a:prstGeom>
          <a:noFill/>
        </p:spPr>
      </p:pic>
      <p:graphicFrame>
        <p:nvGraphicFramePr>
          <p:cNvPr id="6" name="Diagrama 5"/>
          <p:cNvGraphicFramePr/>
          <p:nvPr>
            <p:extLst/>
          </p:nvPr>
        </p:nvGraphicFramePr>
        <p:xfrm>
          <a:off x="19878" y="-11368"/>
          <a:ext cx="12172121" cy="1316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489396" y="0"/>
            <a:ext cx="11197621" cy="1323439"/>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lvl="0" algn="ctr"/>
            <a:r>
              <a:rPr lang="es-ES" sz="4000" b="1" dirty="0">
                <a:solidFill>
                  <a:srgbClr val="00B050"/>
                </a:solidFill>
                <a:latin typeface="Arial Black" panose="020B0A04020102020204" pitchFamily="34" charset="0"/>
              </a:rPr>
              <a:t>PROPUESTA DE POLÍTICAS DE CIBERSEGURIDAD</a:t>
            </a:r>
            <a:r>
              <a:rPr kumimoji="0" lang="es-MX" sz="4000" b="1" i="0" u="none" strike="noStrike" kern="1200" cap="none" spc="0" normalizeH="0" baseline="0" noProof="0" dirty="0" smtClean="0">
                <a:ln>
                  <a:noFill/>
                </a:ln>
                <a:solidFill>
                  <a:srgbClr val="00B050"/>
                </a:solidFill>
                <a:effectLst/>
                <a:uLnTx/>
                <a:uFillTx/>
                <a:latin typeface="Calibri" panose="020F0502020204030204"/>
                <a:ea typeface="+mn-ea"/>
                <a:cs typeface="+mn-cs"/>
              </a:rPr>
              <a:t> </a:t>
            </a:r>
            <a:endParaRPr kumimoji="0" lang="es-MX"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aphicFrame>
        <p:nvGraphicFramePr>
          <p:cNvPr id="21" name="Diagrama 20"/>
          <p:cNvGraphicFramePr/>
          <p:nvPr>
            <p:extLst/>
          </p:nvPr>
        </p:nvGraphicFramePr>
        <p:xfrm>
          <a:off x="3964378" y="5567885"/>
          <a:ext cx="4752528" cy="4001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3" name="11 Tabla"/>
          <p:cNvGraphicFramePr>
            <a:graphicFrameLocks noGrp="1"/>
          </p:cNvGraphicFramePr>
          <p:nvPr>
            <p:extLst>
              <p:ext uri="{D42A27DB-BD31-4B8C-83A1-F6EECF244321}">
                <p14:modId xmlns:p14="http://schemas.microsoft.com/office/powerpoint/2010/main" val="240527367"/>
              </p:ext>
            </p:extLst>
          </p:nvPr>
        </p:nvGraphicFramePr>
        <p:xfrm>
          <a:off x="120316" y="1260979"/>
          <a:ext cx="12014649" cy="5705098"/>
        </p:xfrm>
        <a:graphic>
          <a:graphicData uri="http://schemas.openxmlformats.org/drawingml/2006/table">
            <a:tbl>
              <a:tblPr firstRow="1" bandRow="1">
                <a:tableStyleId>{5C22544A-7EE6-4342-B048-85BDC9FD1C3A}</a:tableStyleId>
              </a:tblPr>
              <a:tblGrid>
                <a:gridCol w="2129331">
                  <a:extLst>
                    <a:ext uri="{9D8B030D-6E8A-4147-A177-3AD203B41FA5}">
                      <a16:colId xmlns:a16="http://schemas.microsoft.com/office/drawing/2014/main" val="20000"/>
                    </a:ext>
                  </a:extLst>
                </a:gridCol>
                <a:gridCol w="5437627">
                  <a:extLst>
                    <a:ext uri="{9D8B030D-6E8A-4147-A177-3AD203B41FA5}">
                      <a16:colId xmlns:a16="http://schemas.microsoft.com/office/drawing/2014/main" val="20001"/>
                    </a:ext>
                  </a:extLst>
                </a:gridCol>
                <a:gridCol w="4447691">
                  <a:extLst>
                    <a:ext uri="{9D8B030D-6E8A-4147-A177-3AD203B41FA5}">
                      <a16:colId xmlns:a16="http://schemas.microsoft.com/office/drawing/2014/main" val="20002"/>
                    </a:ext>
                  </a:extLst>
                </a:gridCol>
              </a:tblGrid>
              <a:tr h="4527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b="1" i="0" kern="1200" dirty="0" smtClean="0">
                          <a:solidFill>
                            <a:schemeClr val="tx1"/>
                          </a:solidFill>
                          <a:effectLst/>
                          <a:latin typeface="+mn-lt"/>
                          <a:ea typeface="+mn-ea"/>
                          <a:cs typeface="+mn-cs"/>
                        </a:rPr>
                        <a:t>MODELO DE MADUREZ DE CAPACIDAD (CMM Capability Maturity Model) </a:t>
                      </a:r>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4620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dk1"/>
                          </a:solidFill>
                          <a:latin typeface="+mn-lt"/>
                          <a:ea typeface="+mn-ea"/>
                          <a:cs typeface="+mn-cs"/>
                        </a:rPr>
                        <a:t>EJE MINTEL</a:t>
                      </a:r>
                    </a:p>
                  </a:txBody>
                  <a:tcPr/>
                </a:tc>
                <a:tc>
                  <a:txBody>
                    <a:bodyPr/>
                    <a:lstStyle/>
                    <a:p>
                      <a:pPr marL="0" algn="ctr" defTabSz="914400" rtl="0" eaLnBrk="1" latinLnBrk="0" hangingPunct="1"/>
                      <a:r>
                        <a:rPr lang="es-ES" sz="2400" b="1" kern="1200" dirty="0" smtClean="0">
                          <a:solidFill>
                            <a:schemeClr val="dk1"/>
                          </a:solidFill>
                          <a:latin typeface="+mn-lt"/>
                          <a:ea typeface="+mn-ea"/>
                          <a:cs typeface="+mn-cs"/>
                        </a:rPr>
                        <a:t>CMM</a:t>
                      </a:r>
                      <a:endParaRPr lang="es-ES" sz="2400" b="1" kern="1200" dirty="0">
                        <a:solidFill>
                          <a:schemeClr val="dk1"/>
                        </a:solidFill>
                        <a:latin typeface="+mn-lt"/>
                        <a:ea typeface="+mn-ea"/>
                        <a:cs typeface="+mn-cs"/>
                      </a:endParaRPr>
                    </a:p>
                  </a:txBody>
                  <a:tcPr/>
                </a:tc>
                <a:tc>
                  <a:txBody>
                    <a:bodyPr/>
                    <a:lstStyle/>
                    <a:p>
                      <a:pPr marL="0" algn="ctr" defTabSz="914400" rtl="0" eaLnBrk="1" latinLnBrk="0" hangingPunct="1"/>
                      <a:r>
                        <a:rPr lang="es-ES" sz="2400" b="1" kern="1200" dirty="0" smtClean="0">
                          <a:solidFill>
                            <a:schemeClr val="dk1"/>
                          </a:solidFill>
                          <a:latin typeface="+mn-lt"/>
                          <a:ea typeface="+mn-ea"/>
                          <a:cs typeface="+mn-cs"/>
                        </a:rPr>
                        <a:t>MEDIOS</a:t>
                      </a:r>
                      <a:endParaRPr lang="es-ES" sz="240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167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Inclusión y habilidades digitales</a:t>
                      </a:r>
                    </a:p>
                  </a:txBody>
                  <a:tcPr anchor="c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Potenciar la creación, difusión y aplicación de las Mejores Prácticas en materia de Ciberseguridad en el ámbito de la Administración informática de una institución </a:t>
                      </a:r>
                      <a:r>
                        <a:rPr lang="es-ES" sz="1800" b="1" kern="1200" dirty="0" smtClean="0">
                          <a:solidFill>
                            <a:schemeClr val="tx1"/>
                          </a:solidFill>
                          <a:effectLst/>
                          <a:latin typeface="+mn-lt"/>
                          <a:ea typeface="+mn-ea"/>
                          <a:cs typeface="+mn-cs"/>
                        </a:rPr>
                        <a:t>.</a:t>
                      </a:r>
                    </a:p>
                  </a:txBody>
                  <a:tcPr>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 aplicó lo dispuesto en el oficio 2019-FT-DTIC-B-0057 medidas seguridad sistemas tecnológicos</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1291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Seguridad de la información y protección de datos personales</a:t>
                      </a:r>
                    </a:p>
                  </a:txBody>
                  <a:tcPr anchor="ctr">
                    <a:solidFill>
                      <a:schemeClr val="bg1">
                        <a:lumMod val="95000"/>
                      </a:schemeClr>
                    </a:solidFill>
                  </a:tcPr>
                </a:tc>
                <a:tc>
                  <a:txBody>
                    <a:bodyPr/>
                    <a:lstStyle/>
                    <a:p>
                      <a:pPr lvl="0" algn="just"/>
                      <a:r>
                        <a:rPr lang="es-ES" sz="1800" b="1" kern="1200" dirty="0" smtClean="0">
                          <a:solidFill>
                            <a:schemeClr val="tx1"/>
                          </a:solidFill>
                          <a:effectLst/>
                          <a:latin typeface="+mn-lt"/>
                          <a:ea typeface="+mn-ea"/>
                          <a:cs typeface="+mn-cs"/>
                        </a:rPr>
                        <a:t>Ampliar y mejorar permanentemente las capacidades de Ciberseguridad de las Fuerzas Armadas que permitan una adecuada protección de sus Redes y Sistemas de Información y Telecomunicaciones</a:t>
                      </a:r>
                      <a:endParaRPr lang="es-ES" sz="1800" b="1" kern="1200" dirty="0">
                        <a:solidFill>
                          <a:schemeClr val="tx1"/>
                        </a:solidFill>
                        <a:effectLst/>
                        <a:latin typeface="+mn-lt"/>
                        <a:ea typeface="+mn-ea"/>
                        <a:cs typeface="+mn-cs"/>
                      </a:endParaRPr>
                    </a:p>
                  </a:txBody>
                  <a:tcPr>
                    <a:solidFill>
                      <a:srgbClr val="00B0F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El control permanente del equipo perimetral CYBEROAM y la aplicación de los perfiles en cada uno de los usuarios hace que la red se encuentre segura </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22449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Economía digital y tecnologías emergentes</a:t>
                      </a:r>
                    </a:p>
                  </a:txBody>
                  <a:tcPr anchor="ctr">
                    <a:solidFill>
                      <a:schemeClr val="bg1">
                        <a:lumMod val="95000"/>
                      </a:schemeClr>
                    </a:solidFill>
                  </a:tcPr>
                </a:tc>
                <a:tc>
                  <a:txBody>
                    <a:bodyPr/>
                    <a:lstStyle/>
                    <a:p>
                      <a:pPr lvl="0" algn="just"/>
                      <a:r>
                        <a:rPr lang="es-ES" sz="1800" b="1" kern="1200" dirty="0" smtClean="0">
                          <a:solidFill>
                            <a:schemeClr val="dk1"/>
                          </a:solidFill>
                          <a:effectLst/>
                          <a:latin typeface="+mn-lt"/>
                          <a:ea typeface="+mn-ea"/>
                          <a:cs typeface="+mn-cs"/>
                        </a:rPr>
                        <a:t>Fomentar los mecanismos para apoyar a la institución y usuarios en el uso seguro de las TIC, reforzando los conocimientos en materia de seguridad, promoviendo la adopción de herramientas, la difusión de normativa y el uso de buenas prácticas.</a:t>
                      </a:r>
                      <a:endParaRPr lang="es-ES" sz="1800" b="1" kern="1200" dirty="0">
                        <a:solidFill>
                          <a:schemeClr val="dk1"/>
                        </a:solidFill>
                        <a:effectLst/>
                        <a:latin typeface="+mn-lt"/>
                        <a:ea typeface="+mn-ea"/>
                        <a:cs typeface="+mn-cs"/>
                      </a:endParaRP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 dictaron charlas de seguridad informática, capacitando a los usuarios en</a:t>
                      </a:r>
                      <a:r>
                        <a:rPr lang="es-ES" sz="1800" kern="1200" baseline="0" dirty="0" smtClean="0">
                          <a:solidFill>
                            <a:schemeClr val="dk1"/>
                          </a:solidFill>
                          <a:effectLst/>
                          <a:latin typeface="+mn-lt"/>
                          <a:ea typeface="+mn-ea"/>
                          <a:cs typeface="+mn-cs"/>
                        </a:rPr>
                        <a:t> el</a:t>
                      </a:r>
                      <a:r>
                        <a:rPr lang="es-ES" sz="1800" kern="1200" dirty="0" smtClean="0">
                          <a:solidFill>
                            <a:schemeClr val="dk1"/>
                          </a:solidFill>
                          <a:effectLst/>
                          <a:latin typeface="+mn-lt"/>
                          <a:ea typeface="+mn-ea"/>
                          <a:cs typeface="+mn-cs"/>
                        </a:rPr>
                        <a:t> antivirus institucional Avira,  con</a:t>
                      </a:r>
                      <a:r>
                        <a:rPr lang="es-ES" sz="1800" kern="1200" baseline="0" dirty="0" smtClean="0">
                          <a:solidFill>
                            <a:schemeClr val="dk1"/>
                          </a:solidFill>
                          <a:effectLst/>
                          <a:latin typeface="+mn-lt"/>
                          <a:ea typeface="+mn-ea"/>
                          <a:cs typeface="+mn-cs"/>
                        </a:rPr>
                        <a:t> el mantenimiento de los PC, se activo e</a:t>
                      </a:r>
                      <a:r>
                        <a:rPr lang="es-ES" sz="1800" kern="1200" dirty="0" smtClean="0">
                          <a:solidFill>
                            <a:schemeClr val="dk1"/>
                          </a:solidFill>
                          <a:effectLst/>
                          <a:latin typeface="+mn-lt"/>
                          <a:ea typeface="+mn-ea"/>
                          <a:cs typeface="+mn-cs"/>
                        </a:rPr>
                        <a:t>l firewall, se  desactivado la opción de autoguardar las contraseñas, la instalación innecesaria de programas o aplicaciones dañinos</a:t>
                      </a:r>
                      <a:endParaRPr lang="es-ES" sz="1800" b="1"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419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2 Subtítulo"/>
          <p:cNvSpPr txBox="1">
            <a:spLocks/>
          </p:cNvSpPr>
          <p:nvPr/>
        </p:nvSpPr>
        <p:spPr bwMode="auto">
          <a:xfrm>
            <a:off x="3695304" y="2964755"/>
            <a:ext cx="8030536" cy="231416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ES" sz="8000" b="0" i="0" u="none" strike="noStrike" kern="1200" cap="none" spc="0" normalizeH="0" baseline="0" noProof="0" dirty="0" smtClean="0">
                <a:ln>
                  <a:noFill/>
                </a:ln>
                <a:solidFill>
                  <a:prstClr val="white"/>
                </a:solidFill>
                <a:effectLst/>
                <a:uLnTx/>
                <a:uFillTx/>
                <a:latin typeface="Calibri" panose="020F0502020204030204"/>
                <a:ea typeface="+mn-ea"/>
                <a:cs typeface="+mn-cs"/>
              </a:rPr>
              <a:t>CONCLUSIONES</a:t>
            </a:r>
            <a:endParaRPr kumimoji="0" lang="es-EC" sz="8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0224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84046"/>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2 Subtítulo"/>
          <p:cNvSpPr txBox="1">
            <a:spLocks/>
          </p:cNvSpPr>
          <p:nvPr/>
        </p:nvSpPr>
        <p:spPr bwMode="auto">
          <a:xfrm>
            <a:off x="2610196" y="1310011"/>
            <a:ext cx="9380820" cy="121705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LA INFORMACIÓN DIGITAL SE HA CONVERTIDO HOY EN DÍA EN LA PARTE FUNDAMENTAL DE TODO ESTADO </a:t>
            </a:r>
            <a:endParaRPr kumimoji="0" lang="es-EC"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sp>
        <p:nvSpPr>
          <p:cNvPr id="9" name="2 Subtítulo"/>
          <p:cNvSpPr txBox="1">
            <a:spLocks/>
          </p:cNvSpPr>
          <p:nvPr/>
        </p:nvSpPr>
        <p:spPr bwMode="auto">
          <a:xfrm>
            <a:off x="2610196" y="2632026"/>
            <a:ext cx="9380820" cy="121705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LAS FUERZAS ARMADAS ECUATORIANAS NO ESTÁN EXENTAS DE SER PARTE DEL CIBERESPACIO</a:t>
            </a:r>
            <a:endParaRPr kumimoji="0" lang="es-EC"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sp>
        <p:nvSpPr>
          <p:cNvPr id="10" name="2 Subtítulo"/>
          <p:cNvSpPr txBox="1">
            <a:spLocks/>
          </p:cNvSpPr>
          <p:nvPr/>
        </p:nvSpPr>
        <p:spPr bwMode="auto">
          <a:xfrm>
            <a:off x="2610196" y="3956056"/>
            <a:ext cx="9380820" cy="261221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ALCANZAR UNA CIBERSEGURIDAD ÓPTIMA ES MUY DIFÍCIL SIN EL APOYO Y CONCIENTIZACIÓN DE LOS USUARIOS Y ADMINISTRADORES INFORMÁTICOS RESPONSABLES DE LA SEGURIDAD, ESTO DEBIDO A LA NATURALEZA Y DIMENSIONES DEL CIBERESPACIO</a:t>
            </a:r>
            <a:endParaRPr lang="es-MX" dirty="0">
              <a:solidFill>
                <a:prstClr val="white"/>
              </a:solidFill>
            </a:endParaRPr>
          </a:p>
        </p:txBody>
      </p:sp>
    </p:spTree>
    <p:extLst>
      <p:ext uri="{BB962C8B-B14F-4D97-AF65-F5344CB8AC3E}">
        <p14:creationId xmlns:p14="http://schemas.microsoft.com/office/powerpoint/2010/main" val="30935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2"/>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2956324737"/>
              </p:ext>
            </p:extLst>
          </p:nvPr>
        </p:nvGraphicFramePr>
        <p:xfrm>
          <a:off x="19878" y="2317"/>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8" y="158614"/>
            <a:ext cx="121721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PLANTEAMIENTO DEL PROBLEMA</a:t>
            </a:r>
            <a:r>
              <a:rPr kumimoji="0" lang="es-EC" sz="4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rPr>
              <a:t> </a:t>
            </a:r>
            <a:endParaRPr kumimoji="0" lang="es-EC"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361509" y="2942834"/>
            <a:ext cx="8586652" cy="3275086"/>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4000" dirty="0" smtClean="0">
                <a:solidFill>
                  <a:prstClr val="white"/>
                </a:solidFill>
              </a:rPr>
              <a:t>¿EN QUÉ MEDIDA INCIDE UNA POLÍTICA DE CIBERSEGURIDAD EN LA PROTECCIÓN DE LA INFORMACIÓN DIGITAL DE LAS FUERZAS ARMADAS?</a:t>
            </a:r>
            <a:endParaRPr kumimoji="0" lang="es-EC"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4265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84046"/>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2 Subtítulo"/>
          <p:cNvSpPr txBox="1">
            <a:spLocks/>
          </p:cNvSpPr>
          <p:nvPr/>
        </p:nvSpPr>
        <p:spPr bwMode="auto">
          <a:xfrm>
            <a:off x="2610196" y="1205055"/>
            <a:ext cx="9380820" cy="2919726"/>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EL USO DE LA PRESENTE PROPUESTA DESCRITA EN LA MATRIZ DE POLÍTICAS DE SEGURIDAD INFORMÁTICA PERMITEN FOMENTAR UN AMBIENTE ESTABLE,  INVOLUCRANDO DESTREZAS QUE MANEJEN LOS DESAFÍOS QUE PRESENTA LA INTEGRACIÓN A NUEVAS TECNOLOGÍAS</a:t>
            </a:r>
            <a:endParaRPr lang="es-MX" dirty="0">
              <a:solidFill>
                <a:prstClr val="white"/>
              </a:solidFill>
            </a:endParaRPr>
          </a:p>
        </p:txBody>
      </p:sp>
      <p:sp>
        <p:nvSpPr>
          <p:cNvPr id="10" name="2 Subtítulo"/>
          <p:cNvSpPr txBox="1">
            <a:spLocks/>
          </p:cNvSpPr>
          <p:nvPr/>
        </p:nvSpPr>
        <p:spPr bwMode="auto">
          <a:xfrm>
            <a:off x="2610196" y="4256117"/>
            <a:ext cx="9380820" cy="2601884"/>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UN ADECUADO EMPLEO  DE LAS POLÍTICAS DE SEGURIDAD PERMITIRÁ CUMPLIR OBJETIVOS QUE ALCANCEN UNA CIBERSEGURIDAD EFECTIVA, BLOQUEANDO LOS CIBERATAQUES IMPLEMENTADOS POR LOS DIFERENTES DELINCUENTES CIBERNAUTAS</a:t>
            </a:r>
            <a:endParaRPr lang="es-MX" dirty="0">
              <a:solidFill>
                <a:prstClr val="white"/>
              </a:solidFill>
            </a:endParaRPr>
          </a:p>
        </p:txBody>
      </p:sp>
    </p:spTree>
    <p:extLst>
      <p:ext uri="{BB962C8B-B14F-4D97-AF65-F5344CB8AC3E}">
        <p14:creationId xmlns:p14="http://schemas.microsoft.com/office/powerpoint/2010/main" val="54684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84046"/>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POLÍTICAS DE 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5546753" y="2564339"/>
            <a:ext cx="5979695" cy="1824439"/>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ES" sz="44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GRACIAS POR SU ATENCIÓN</a:t>
            </a:r>
            <a:endParaRPr kumimoji="0" lang="es-EC" sz="4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3" name="Rectángulo redondeado 12"/>
          <p:cNvSpPr/>
          <p:nvPr/>
        </p:nvSpPr>
        <p:spPr>
          <a:xfrm>
            <a:off x="6237735" y="4543507"/>
            <a:ext cx="4597732" cy="783193"/>
          </a:xfrm>
          <a:prstGeom prst="roundRect">
            <a:avLst/>
          </a:prstGeom>
          <a:solidFill>
            <a:srgbClr val="000000">
              <a:alpha val="30196"/>
            </a:srgbClr>
          </a:solidFill>
          <a:ln w="57150" algn="ctr">
            <a:solidFill>
              <a:srgbClr val="00B050"/>
            </a:solidFill>
            <a:miter lim="800000"/>
            <a:headEnd/>
            <a:tailEnd/>
          </a:ln>
          <a:effectLst>
            <a:outerShdw blurRad="50800" dist="12700" dir="6600000" algn="ctr" rotWithShape="0">
              <a:sysClr val="windowText" lastClr="000000"/>
            </a:outerShdw>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4000" b="1" i="0" u="none" strike="noStrike" kern="1200" cap="none" spc="0" normalizeH="0" baseline="0" noProof="0" dirty="0" smtClean="0">
                <a:ln>
                  <a:noFill/>
                </a:ln>
                <a:solidFill>
                  <a:srgbClr val="FFC000"/>
                </a:solidFill>
                <a:effectLst/>
                <a:uLnTx/>
                <a:uFillTx/>
                <a:latin typeface="Arial Black" panose="020B0A04020102020204" pitchFamily="34" charset="0"/>
                <a:ea typeface="+mn-ea"/>
                <a:cs typeface="+mn-cs"/>
              </a:rPr>
              <a:t>PREGUNTAS ?</a:t>
            </a:r>
          </a:p>
        </p:txBody>
      </p:sp>
      <p:pic>
        <p:nvPicPr>
          <p:cNvPr id="14" name="Imagen 13"/>
          <p:cNvPicPr>
            <a:picLocks noChangeAspect="1"/>
          </p:cNvPicPr>
          <p:nvPr/>
        </p:nvPicPr>
        <p:blipFill>
          <a:blip r:embed="rId9"/>
          <a:stretch>
            <a:fillRect/>
          </a:stretch>
        </p:blipFill>
        <p:spPr>
          <a:xfrm>
            <a:off x="19878" y="5662733"/>
            <a:ext cx="12172122" cy="1368616"/>
          </a:xfrm>
          <a:prstGeom prst="rect">
            <a:avLst/>
          </a:prstGeom>
        </p:spPr>
      </p:pic>
    </p:spTree>
    <p:extLst>
      <p:ext uri="{BB962C8B-B14F-4D97-AF65-F5344CB8AC3E}">
        <p14:creationId xmlns:p14="http://schemas.microsoft.com/office/powerpoint/2010/main" val="1587810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2"/>
            <a:ext cx="12191999" cy="5947303"/>
          </a:xfrm>
          <a:prstGeom prst="rect">
            <a:avLst/>
          </a:prstGeom>
          <a:noFill/>
        </p:spPr>
      </p:pic>
      <p:graphicFrame>
        <p:nvGraphicFramePr>
          <p:cNvPr id="6" name="Diagrama 5"/>
          <p:cNvGraphicFramePr/>
          <p:nvPr>
            <p:extLst>
              <p:ext uri="{D42A27DB-BD31-4B8C-83A1-F6EECF244321}">
                <p14:modId xmlns:p14="http://schemas.microsoft.com/office/powerpoint/2010/main" val="84811789"/>
              </p:ext>
            </p:extLst>
          </p:nvPr>
        </p:nvGraphicFramePr>
        <p:xfrm>
          <a:off x="19876" y="28457"/>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29815" y="162558"/>
            <a:ext cx="12172123"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s-MX" sz="4400"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JUSTIFICACIÓN</a:t>
            </a:r>
            <a:endParaRPr kumimoji="0" lang="es-EC"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436636" y="1279720"/>
            <a:ext cx="8511524" cy="104660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lang="es-MX" sz="2800" dirty="0" smtClean="0">
                <a:solidFill>
                  <a:prstClr val="white"/>
                </a:solidFill>
                <a:latin typeface="Calibri" panose="020F0502020204030204"/>
              </a:rPr>
              <a:t>ES NECESARIO UNA POLÍTICA DE CIBERSEGURIDAD QUE SEA INCORPORADA EN LOS PROCESOS</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3436636" y="2526052"/>
            <a:ext cx="8511524" cy="1572790"/>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PERMITE RESGUARDAR LA SEGURIDAD DE LOS USUARIOS DEL CIBERESPACIO Y PROTEGER LA SEGURIDAD DIGITAL DE NUESTRA INSTITUCIÓN</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2 Subtítulo"/>
          <p:cNvSpPr txBox="1">
            <a:spLocks/>
          </p:cNvSpPr>
          <p:nvPr/>
        </p:nvSpPr>
        <p:spPr bwMode="auto">
          <a:xfrm>
            <a:off x="3436636" y="4348746"/>
            <a:ext cx="8511524" cy="119194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PERMITE ORIENTAR LAS ACCIONES DE NUESTRA INSTITUCIÓN ARMADA EN MATERIA DE CIBERSEGURIDAD</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 name="2 Subtítulo"/>
          <p:cNvSpPr txBox="1">
            <a:spLocks/>
          </p:cNvSpPr>
          <p:nvPr/>
        </p:nvSpPr>
        <p:spPr bwMode="auto">
          <a:xfrm>
            <a:off x="3436636" y="5760662"/>
            <a:ext cx="8511524" cy="109733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800" dirty="0" smtClean="0">
                <a:solidFill>
                  <a:prstClr val="white"/>
                </a:solidFill>
              </a:rPr>
              <a:t>ALCANZAR ESTRATEGIAS EDUCATIVAS ORIENTADAS AL AUTOCUIDADO Y PREVENCIÓN EN AMBIENTE DIGITAL</a:t>
            </a:r>
            <a:endParaRPr kumimoji="0" lang="es-EC"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330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2"/>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2833352" y="160792"/>
            <a:ext cx="7453657"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OBJETIVO GENERAL</a:t>
            </a:r>
            <a:r>
              <a:rPr kumimoji="0" lang="es-EC" sz="4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rPr>
              <a:t> </a:t>
            </a:r>
            <a:endParaRPr kumimoji="0" lang="es-EC"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148326" y="3335630"/>
            <a:ext cx="8800903" cy="332274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dirty="0" smtClean="0">
                <a:solidFill>
                  <a:prstClr val="white"/>
                </a:solidFill>
              </a:rPr>
              <a:t>PROPONER UNA POLÍTICA DE CIBERSEGURIDAD PARA PROTEGER LA INFORMACIÓN DIGITAL DE FUERZA ARMADAS, MEDIANTE LA COLABORACIÓN Y COORDINACIÓN CON LAS INSTITUCIONES RESPONSABLES DE LA SEGURIDAD INFORMÁTICA EN EL PAÍS</a:t>
            </a: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s-EC"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0446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2"/>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3964378" y="5353276"/>
          <a:ext cx="4752528"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2343955" y="154159"/>
            <a:ext cx="8409904"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C"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OBJETIVOS ESPECÍFICOS</a:t>
            </a:r>
            <a:r>
              <a:rPr kumimoji="0" lang="es-EC" sz="4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rPr>
              <a:t> </a:t>
            </a:r>
            <a:endParaRPr kumimoji="0" lang="es-EC"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3300984" y="3241277"/>
            <a:ext cx="8545214" cy="1562225"/>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ANALIZAR LAS POLÍTICAS DE CIBERSEGURIDAD DE LOS DIFERENTES PAÍSES Y EL MARCO LEGAL DE NUESTRO PAÍS REFERENTE A LA CIBERSEGURIDAD</a:t>
            </a:r>
            <a:r>
              <a:rPr kumimoji="0" lang="es-ES" sz="2400" b="0" i="0" u="none" strike="noStrike" kern="1200" cap="none" spc="0" normalizeH="0" baseline="0" noProof="0" dirty="0" smtClean="0">
                <a:ln>
                  <a:noFill/>
                </a:ln>
                <a:solidFill>
                  <a:prstClr val="white"/>
                </a:solidFill>
                <a:effectLst/>
                <a:uLnTx/>
                <a:uFillTx/>
                <a:latin typeface="Calibri" panose="020F0502020204030204"/>
              </a:rPr>
              <a:t>.</a:t>
            </a:r>
            <a:endParaRPr kumimoji="0" lang="es-EC" sz="2400" b="0" i="0" u="none" strike="noStrike" kern="1200" cap="none" spc="0" normalizeH="0" baseline="0" noProof="0" dirty="0">
              <a:ln>
                <a:noFill/>
              </a:ln>
              <a:solidFill>
                <a:prstClr val="white"/>
              </a:solidFill>
              <a:effectLst/>
              <a:uLnTx/>
              <a:uFillTx/>
              <a:latin typeface="Calibri" panose="020F0502020204030204"/>
            </a:endParaRPr>
          </a:p>
        </p:txBody>
      </p:sp>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bwMode="auto">
          <a:xfrm>
            <a:off x="3236976" y="1422110"/>
            <a:ext cx="8609223" cy="1660094"/>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DESCRIBIR LAS VULNERABILIDADES, AMENAZAS, DELITOS INFORMÁTICOS Y DEFINICIONES MÁS IMPORTANTES EN EL CAMPO DE LA CIBERSEGURIDAD</a:t>
            </a:r>
            <a:r>
              <a:rPr kumimoji="0" lang="es-ES" sz="2400" b="0" i="0" u="none" strike="noStrike" kern="1200" cap="none" spc="0" normalizeH="0" baseline="0" noProof="0" dirty="0" smtClean="0">
                <a:ln>
                  <a:noFill/>
                </a:ln>
                <a:solidFill>
                  <a:prstClr val="white"/>
                </a:solidFill>
                <a:effectLst/>
                <a:uLnTx/>
                <a:uFillTx/>
                <a:latin typeface="Calibri" panose="020F0502020204030204"/>
              </a:rPr>
              <a:t>.</a:t>
            </a:r>
            <a:endParaRPr kumimoji="0" lang="es-EC" sz="2400" b="0" i="0" u="none" strike="noStrike" kern="1200" cap="none" spc="0" normalizeH="0" baseline="0" noProof="0" dirty="0">
              <a:ln>
                <a:noFill/>
              </a:ln>
              <a:solidFill>
                <a:prstClr val="white"/>
              </a:solidFill>
              <a:effectLst/>
              <a:uLnTx/>
              <a:uFillTx/>
              <a:latin typeface="Calibri" panose="020F0502020204030204"/>
            </a:endParaRPr>
          </a:p>
        </p:txBody>
      </p:sp>
      <p:sp>
        <p:nvSpPr>
          <p:cNvPr id="13" name="2 Subtítulo"/>
          <p:cNvSpPr txBox="1">
            <a:spLocks/>
          </p:cNvSpPr>
          <p:nvPr/>
        </p:nvSpPr>
        <p:spPr bwMode="auto">
          <a:xfrm>
            <a:off x="3300984" y="5044052"/>
            <a:ext cx="8545214" cy="1800128"/>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lvl="0" indent="0" algn="just">
              <a:buNone/>
              <a:defRPr/>
            </a:pPr>
            <a:r>
              <a:rPr lang="es-MX" sz="2400" dirty="0" smtClean="0">
                <a:solidFill>
                  <a:prstClr val="white"/>
                </a:solidFill>
              </a:rPr>
              <a:t>ESTABLECER LAS POLÍTICAS DE CIBERSEGURIDAD EN FUERZAS ARMADAS, UTILIZANDO LOS MODELOS DE CAPACIDAD DE CIBERSEGURIDAD Y LOS EJES PROPUESTOS POR EL MINTEL (MINISTERIO DE TELECOMUNICACIONES)</a:t>
            </a:r>
            <a:endParaRPr kumimoji="0" lang="es-EC" sz="24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19404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19878" y="158614"/>
            <a:ext cx="1217212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s-MX" sz="4400"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POLÍTICAS DE CIBERSEGURIDAD</a:t>
            </a:r>
            <a:endParaRPr kumimoji="0" lang="es-EC"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10" name="2 Subtítulo"/>
          <p:cNvSpPr txBox="1">
            <a:spLocks/>
          </p:cNvSpPr>
          <p:nvPr/>
        </p:nvSpPr>
        <p:spPr bwMode="auto">
          <a:xfrm>
            <a:off x="4762119" y="3845858"/>
            <a:ext cx="6331705" cy="1237131"/>
          </a:xfrm>
          <a:prstGeom prst="roundRect">
            <a:avLst/>
          </a:prstGeom>
          <a:solidFill>
            <a:srgbClr val="000000">
              <a:alpha val="30196"/>
            </a:srgbClr>
          </a:solidFill>
          <a:ln w="38100">
            <a:solidFill>
              <a:srgbClr val="00B050"/>
            </a:solidFill>
            <a:miter lim="800000"/>
            <a:headEnd/>
            <a:tailEnd/>
          </a:ln>
          <a:effectLst>
            <a:outerShdw blurRad="76200" dist="50800" dir="3600000" algn="ctr" rotWithShape="0">
              <a:sysClr val="windowText" lastClr="000000"/>
            </a:outerShdw>
          </a:effectLs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s-ES" sz="6600" b="0" i="0" u="none" strike="noStrike" kern="1200" cap="none" spc="0" normalizeH="0" baseline="0" noProof="0" dirty="0" smtClean="0">
                <a:ln>
                  <a:noFill/>
                </a:ln>
                <a:solidFill>
                  <a:prstClr val="white"/>
                </a:solidFill>
                <a:effectLst/>
                <a:uLnTx/>
                <a:uFillTx/>
                <a:latin typeface="Calibri" panose="020F0502020204030204"/>
                <a:ea typeface="+mn-ea"/>
                <a:cs typeface="+mn-cs"/>
              </a:rPr>
              <a:t>MARCO TEÓRICO</a:t>
            </a:r>
            <a:endParaRPr kumimoji="0" lang="es-EC" sz="6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5205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19878" y="1091321"/>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s-MX" sz="4400" dirty="0">
                <a:solidFill>
                  <a:srgbClr val="00B050"/>
                </a:solidFill>
                <a:effectLst>
                  <a:outerShdw blurRad="38100" dist="38100" dir="2700000" algn="tl">
                    <a:srgbClr val="000000">
                      <a:alpha val="43137"/>
                    </a:srgbClr>
                  </a:outerShdw>
                </a:effectLst>
                <a:latin typeface="Arial Black" pitchFamily="34" charset="0"/>
                <a:cs typeface="Arial" pitchFamily="34" charset="0"/>
              </a:rPr>
              <a:t>MARCO TEÓRICO</a:t>
            </a:r>
            <a:endParaRPr lang="es-EC" sz="4400"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aphicFrame>
        <p:nvGraphicFramePr>
          <p:cNvPr id="3" name="Diagrama 2"/>
          <p:cNvGraphicFramePr/>
          <p:nvPr>
            <p:extLst>
              <p:ext uri="{D42A27DB-BD31-4B8C-83A1-F6EECF244321}">
                <p14:modId xmlns:p14="http://schemas.microsoft.com/office/powerpoint/2010/main" val="3170111997"/>
              </p:ext>
            </p:extLst>
          </p:nvPr>
        </p:nvGraphicFramePr>
        <p:xfrm>
          <a:off x="3085738" y="1658837"/>
          <a:ext cx="9001759" cy="4926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44397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FONDOS\FT_new_8.jpg">
            <a:extLst>
              <a:ext uri="{FF2B5EF4-FFF2-40B4-BE49-F238E27FC236}">
                <a16:creationId xmlns:a16="http://schemas.microsoft.com/office/drawing/2014/main" id="{5B9FCA56-2795-4C77-A273-571EE16AB516}"/>
              </a:ext>
            </a:extLst>
          </p:cNvPr>
          <p:cNvPicPr>
            <a:picLocks noChangeAspect="1" noChangeArrowheads="1"/>
          </p:cNvPicPr>
          <p:nvPr/>
        </p:nvPicPr>
        <p:blipFill>
          <a:blip r:embed="rId2" cstate="print"/>
          <a:srcRect/>
          <a:stretch>
            <a:fillRect/>
          </a:stretch>
        </p:blipFill>
        <p:spPr>
          <a:xfrm>
            <a:off x="0" y="1035642"/>
            <a:ext cx="12191999" cy="5947303"/>
          </a:xfrm>
          <a:prstGeom prst="rect">
            <a:avLst/>
          </a:prstGeom>
          <a:noFill/>
        </p:spPr>
      </p:pic>
      <p:graphicFrame>
        <p:nvGraphicFramePr>
          <p:cNvPr id="6" name="Diagrama 5"/>
          <p:cNvGraphicFramePr/>
          <p:nvPr>
            <p:extLst/>
          </p:nvPr>
        </p:nvGraphicFramePr>
        <p:xfrm>
          <a:off x="19878" y="-67351"/>
          <a:ext cx="12172121" cy="115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 Box 18">
            <a:extLst>
              <a:ext uri="{FF2B5EF4-FFF2-40B4-BE49-F238E27FC236}">
                <a16:creationId xmlns:a16="http://schemas.microsoft.com/office/drawing/2014/main" id="{5A604973-89C5-47A3-8E28-F505E793ED4B}"/>
              </a:ext>
            </a:extLst>
          </p:cNvPr>
          <p:cNvSpPr txBox="1">
            <a:spLocks noChangeArrowheads="1"/>
          </p:cNvSpPr>
          <p:nvPr/>
        </p:nvSpPr>
        <p:spPr bwMode="auto">
          <a:xfrm>
            <a:off x="0" y="158614"/>
            <a:ext cx="12192001" cy="1046440"/>
          </a:xfrm>
          <a:prstGeom prst="rect">
            <a:avLst/>
          </a:prstGeom>
          <a:noFill/>
          <a:ln w="9525" algn="ctr">
            <a:noFill/>
            <a:miter lim="800000"/>
            <a:headEnd/>
            <a:tailEnd/>
          </a:ln>
          <a:effectLst>
            <a:outerShdw blurRad="50800" dist="38100" dir="5400000" algn="ctr" rotWithShape="0">
              <a:schemeClr val="tx1"/>
            </a:outerShdw>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4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rPr>
              <a:t>CIBERSEGURIDAD</a:t>
            </a:r>
            <a:endParaRPr kumimoji="0" lang="es-EC" sz="4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52" y="3595242"/>
            <a:ext cx="2498500" cy="2210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20 Redondear rectángulo de esquina del mismo lado"/>
          <p:cNvSpPr/>
          <p:nvPr/>
        </p:nvSpPr>
        <p:spPr bwMode="auto">
          <a:xfrm rot="16200000">
            <a:off x="8350890" y="-27957"/>
            <a:ext cx="794074" cy="6089359"/>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kern="0" noProof="0" dirty="0" smtClean="0">
                <a:solidFill>
                  <a:prstClr val="white"/>
                </a:solidFill>
                <a:effectLst>
                  <a:outerShdw blurRad="38100" dist="38100" dir="2700000" algn="tl">
                    <a:srgbClr val="000000">
                      <a:alpha val="43137"/>
                    </a:srgbClr>
                  </a:outerShdw>
                </a:effectLst>
                <a:latin typeface="Calibri"/>
              </a:rPr>
              <a:t>HOY EN DÍA LA SOBERANÍA DE LOS ESTADOS SE HA VISTO QUEBRANTADA </a:t>
            </a:r>
            <a:endParaRPr kumimoji="0" lang="es-E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nvGrpSpPr>
          <p:cNvPr id="13" name="59 Grupo"/>
          <p:cNvGrpSpPr>
            <a:grpSpLocks/>
          </p:cNvGrpSpPr>
          <p:nvPr/>
        </p:nvGrpSpPr>
        <p:grpSpPr bwMode="auto">
          <a:xfrm>
            <a:off x="68918" y="3283756"/>
            <a:ext cx="3405351" cy="2685804"/>
            <a:chOff x="3166935" y="180218"/>
            <a:chExt cx="2484060" cy="2027489"/>
          </a:xfrm>
        </p:grpSpPr>
        <p:pic>
          <p:nvPicPr>
            <p:cNvPr id="14" name="3 Imagen" descr="02.jpg">
              <a:hlinkClick r:id="rId9" action="ppaction://hlinkfile"/>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3166935" y="180218"/>
              <a:ext cx="2484060" cy="2027489"/>
            </a:xfrm>
            <a:prstGeom prst="rect">
              <a:avLst/>
            </a:prstGeom>
            <a:effectLst>
              <a:outerShdw blurRad="76200" dist="25400" dir="5400000" algn="ctr" rotWithShape="0">
                <a:sysClr val="windowText" lastClr="000000"/>
              </a:outerShdw>
              <a:softEdge rad="31750"/>
            </a:effectLst>
          </p:spPr>
        </p:pic>
        <p:sp>
          <p:nvSpPr>
            <p:cNvPr id="15" name="4 CuadroTexto">
              <a:hlinkClick r:id="rId9" action="ppaction://hlinkfile"/>
            </p:cNvPr>
            <p:cNvSpPr txBox="1"/>
            <p:nvPr/>
          </p:nvSpPr>
          <p:spPr>
            <a:xfrm>
              <a:off x="3241984" y="845312"/>
              <a:ext cx="2235146" cy="768627"/>
            </a:xfrm>
            <a:prstGeom prst="rect">
              <a:avLst/>
            </a:prstGeom>
            <a:noFill/>
            <a:effectLst>
              <a:outerShdw blurRad="50800" dist="25400" dir="5400000" algn="ctr" rotWithShape="0">
                <a:sysClr val="windowText" lastClr="000000"/>
              </a:outerShdw>
            </a:effectLst>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s-ES" sz="15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 lastClr="FFFFFF"/>
                  </a:solidFill>
                  <a:effectLst/>
                  <a:uLnTx/>
                  <a:uFillTx/>
                  <a:latin typeface="Arial Black" pitchFamily="34" charset="0"/>
                  <a:ea typeface="+mn-ea"/>
                  <a:cs typeface="+mn-cs"/>
                </a:rPr>
                <a:t>INTRODUCCIÓN</a:t>
              </a:r>
              <a:endParaRPr kumimoji="0" lang="es-ES" sz="24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grpSp>
      <p:sp>
        <p:nvSpPr>
          <p:cNvPr id="16" name="20 Redondear rectángulo de esquina del mismo lado"/>
          <p:cNvSpPr/>
          <p:nvPr/>
        </p:nvSpPr>
        <p:spPr bwMode="auto">
          <a:xfrm rot="16200000">
            <a:off x="8323186" y="-1176583"/>
            <a:ext cx="800784" cy="6138057"/>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EL DESARROLLO TECNOLÓGICO HA</a:t>
            </a:r>
            <a:r>
              <a:rPr kumimoji="0" lang="es-ES" sz="24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 ACORTADO TIEMPOS, DISTANCIAS</a:t>
            </a:r>
            <a:endParaRPr kumimoji="0" lang="es-E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17"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rot="21143421">
            <a:off x="2583014" y="2173521"/>
            <a:ext cx="3255383" cy="1627677"/>
          </a:xfrm>
          <a:prstGeom prst="rect">
            <a:avLst/>
          </a:prstGeom>
        </p:spPr>
      </p:pic>
      <p:pic>
        <p:nvPicPr>
          <p:cNvPr id="18"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a:off x="3015185" y="2832932"/>
            <a:ext cx="2710312" cy="1450974"/>
          </a:xfrm>
          <a:prstGeom prst="rect">
            <a:avLst/>
          </a:prstGeom>
        </p:spPr>
      </p:pic>
      <p:pic>
        <p:nvPicPr>
          <p:cNvPr id="19"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rot="1245957">
            <a:off x="3292053" y="3667085"/>
            <a:ext cx="2260726" cy="1501612"/>
          </a:xfrm>
          <a:prstGeom prst="rect">
            <a:avLst/>
          </a:prstGeom>
        </p:spPr>
      </p:pic>
      <p:sp>
        <p:nvSpPr>
          <p:cNvPr id="20" name="20 Redondear rectángulo de esquina del mismo lado"/>
          <p:cNvSpPr/>
          <p:nvPr/>
        </p:nvSpPr>
        <p:spPr bwMode="auto">
          <a:xfrm rot="16200000">
            <a:off x="8355331" y="1239227"/>
            <a:ext cx="785191" cy="6089359"/>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400" b="1" kern="0" dirty="0" smtClean="0">
                <a:solidFill>
                  <a:prstClr val="white"/>
                </a:solidFill>
                <a:effectLst>
                  <a:outerShdw blurRad="38100" dist="38100" dir="2700000" algn="tl">
                    <a:srgbClr val="000000">
                      <a:alpha val="43137"/>
                    </a:srgbClr>
                  </a:outerShdw>
                </a:effectLst>
                <a:latin typeface="Calibri"/>
              </a:rPr>
              <a:t>SE HA AFECTADO INFRAESTRUCTURA CRÍTICA DEL ESTADO</a:t>
            </a:r>
            <a:endParaRPr kumimoji="0" lang="es-E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21" name="Imagen 37"/>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Lst>
          </a:blip>
          <a:stretch>
            <a:fillRect/>
          </a:stretch>
        </p:blipFill>
        <p:spPr>
          <a:xfrm rot="1999025">
            <a:off x="2959550" y="4491945"/>
            <a:ext cx="2636342" cy="1501612"/>
          </a:xfrm>
          <a:prstGeom prst="rect">
            <a:avLst/>
          </a:prstGeom>
        </p:spPr>
      </p:pic>
      <p:sp>
        <p:nvSpPr>
          <p:cNvPr id="22" name="20 Redondear rectángulo de esquina del mismo lado"/>
          <p:cNvSpPr/>
          <p:nvPr/>
        </p:nvSpPr>
        <p:spPr bwMode="auto">
          <a:xfrm rot="16200000">
            <a:off x="8314456" y="2573411"/>
            <a:ext cx="818243" cy="5957229"/>
          </a:xfrm>
          <a:prstGeom prst="round2SameRect">
            <a:avLst>
              <a:gd name="adj1" fmla="val 50000"/>
              <a:gd name="adj2" fmla="val 50000"/>
            </a:avLst>
          </a:prstGeom>
          <a:gradFill flip="none" rotWithShape="1">
            <a:gsLst>
              <a:gs pos="0">
                <a:schemeClr val="accent6">
                  <a:lumMod val="40000"/>
                  <a:lumOff val="60000"/>
                </a:schemeClr>
              </a:gs>
              <a:gs pos="0">
                <a:schemeClr val="accent6">
                  <a:lumMod val="75000"/>
                </a:schemeClr>
              </a:gs>
              <a:gs pos="0">
                <a:schemeClr val="accent6">
                  <a:lumMod val="60000"/>
                </a:schemeClr>
              </a:gs>
            </a:gsLst>
            <a:path path="circle">
              <a:fillToRect t="100000" r="100000"/>
            </a:path>
            <a:tileRect l="-100000" b="-100000"/>
          </a:gradFill>
          <a:ln w="25400" cap="flat" cmpd="sng" algn="ctr">
            <a:noFill/>
            <a:prstDash val="solid"/>
          </a:ln>
          <a:effectLst>
            <a:outerShdw blurRad="139700" dist="50800" dir="5400000" algn="ctr" rotWithShape="0">
              <a:schemeClr val="tx1">
                <a:alpha val="60000"/>
              </a:schemeClr>
            </a:outerShdw>
          </a:effectLst>
          <a:scene3d>
            <a:camera prst="orthographicFront"/>
            <a:lightRig rig="threePt" dir="t"/>
          </a:scene3d>
          <a:sp3d>
            <a:bevelT w="114300" prst="artDeco"/>
          </a:sp3d>
        </p:spPr>
        <p:txBody>
          <a:bodyPr vert="vert"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400" b="1" kern="0" dirty="0" smtClean="0">
                <a:solidFill>
                  <a:prstClr val="white"/>
                </a:solidFill>
                <a:effectLst>
                  <a:outerShdw blurRad="38100" dist="38100" dir="2700000" algn="tl">
                    <a:srgbClr val="000000">
                      <a:alpha val="43137"/>
                    </a:srgbClr>
                  </a:outerShdw>
                </a:effectLst>
                <a:latin typeface="Calibri"/>
              </a:rPr>
              <a:t>IMPLICA DESARROLLAR CAPACIDADES DE CONTROL, VIGILANCIA Y RESPUESTA </a:t>
            </a:r>
            <a:endParaRPr kumimoji="0" lang="es-E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11427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1699</Words>
  <Application>Microsoft Office PowerPoint</Application>
  <PresentationFormat>Panorámica</PresentationFormat>
  <Paragraphs>210</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Arial Black</vt:lpstr>
      <vt:lpstr>Arial Narrow</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EQUIPO</cp:lastModifiedBy>
  <cp:revision>71</cp:revision>
  <dcterms:created xsi:type="dcterms:W3CDTF">2019-10-04T17:18:54Z</dcterms:created>
  <dcterms:modified xsi:type="dcterms:W3CDTF">2020-12-04T01:41:37Z</dcterms:modified>
</cp:coreProperties>
</file>