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1" r:id="rId5"/>
    <p:sldId id="263" r:id="rId6"/>
    <p:sldId id="264" r:id="rId7"/>
    <p:sldId id="265" r:id="rId8"/>
    <p:sldId id="266" r:id="rId9"/>
    <p:sldId id="281" r:id="rId10"/>
    <p:sldId id="267" r:id="rId11"/>
    <p:sldId id="268" r:id="rId12"/>
    <p:sldId id="269" r:id="rId13"/>
    <p:sldId id="270" r:id="rId14"/>
    <p:sldId id="271" r:id="rId15"/>
    <p:sldId id="273" r:id="rId16"/>
    <p:sldId id="274" r:id="rId17"/>
    <p:sldId id="282" r:id="rId18"/>
    <p:sldId id="275" r:id="rId19"/>
    <p:sldId id="276" r:id="rId20"/>
    <p:sldId id="277" r:id="rId21"/>
    <p:sldId id="279" r:id="rId22"/>
    <p:sldId id="280" r:id="rId23"/>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63" autoAdjust="0"/>
    <p:restoredTop sz="94343" autoAdjust="0"/>
  </p:normalViewPr>
  <p:slideViewPr>
    <p:cSldViewPr snapToGrid="0">
      <p:cViewPr varScale="1">
        <p:scale>
          <a:sx n="69" d="100"/>
          <a:sy n="69" d="100"/>
        </p:scale>
        <p:origin x="780"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A39CF2-07CF-C944-B8B2-FDFA615ECB4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875B6215-8CFA-C14E-A274-62A60F4AF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1FD39560-E7E9-C64A-BC8D-A84DFC30D798}"/>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1DCAEE-8C7D-934C-9731-756F74428F35}"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20/11/2020</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ie de página 4">
            <a:extLst>
              <a:ext uri="{FF2B5EF4-FFF2-40B4-BE49-F238E27FC236}">
                <a16:creationId xmlns:a16="http://schemas.microsoft.com/office/drawing/2014/main" id="{1769E16C-FF33-C748-B920-040B6374638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Marcador de número de diapositiva 5">
            <a:extLst>
              <a:ext uri="{FF2B5EF4-FFF2-40B4-BE49-F238E27FC236}">
                <a16:creationId xmlns:a16="http://schemas.microsoft.com/office/drawing/2014/main" id="{BCA12FA0-F7EB-E447-90BA-F67ACFEA693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7973DA-7E5B-3245-A411-B52F02EF68FA}"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5059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1CD155-7D56-234C-AAFF-16320F1BC0EE}"/>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ADA342E9-56C6-B04B-AE96-5F19625AE82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F2B9D136-F28B-EB49-9304-3A0D85C84077}"/>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1DCAEE-8C7D-934C-9731-756F74428F35}"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20/11/2020</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ie de página 4">
            <a:extLst>
              <a:ext uri="{FF2B5EF4-FFF2-40B4-BE49-F238E27FC236}">
                <a16:creationId xmlns:a16="http://schemas.microsoft.com/office/drawing/2014/main" id="{F00433CD-94F3-314D-9BCA-9A12B82A379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Marcador de número de diapositiva 5">
            <a:extLst>
              <a:ext uri="{FF2B5EF4-FFF2-40B4-BE49-F238E27FC236}">
                <a16:creationId xmlns:a16="http://schemas.microsoft.com/office/drawing/2014/main" id="{2D2A2F02-9307-2846-8987-C06F814B857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7973DA-7E5B-3245-A411-B52F02EF68FA}"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8371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212CDF2-1852-8C4E-B50C-30A45BB13C05}"/>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240C232E-6C03-0C47-A2EE-04DB3FDB581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4F1BD305-C252-5E49-86EE-EE88D8B421A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1DCAEE-8C7D-934C-9731-756F74428F35}"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20/11/2020</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ie de página 4">
            <a:extLst>
              <a:ext uri="{FF2B5EF4-FFF2-40B4-BE49-F238E27FC236}">
                <a16:creationId xmlns:a16="http://schemas.microsoft.com/office/drawing/2014/main" id="{DF41ED35-5991-214E-9F04-D952D3F2A2A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Marcador de número de diapositiva 5">
            <a:extLst>
              <a:ext uri="{FF2B5EF4-FFF2-40B4-BE49-F238E27FC236}">
                <a16:creationId xmlns:a16="http://schemas.microsoft.com/office/drawing/2014/main" id="{463F95CA-8A1B-9C44-9703-D64415A0593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7973DA-7E5B-3245-A411-B52F02EF68FA}"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7976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101326-6597-D94C-9CE2-5D3857565110}"/>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8C168C83-F8CA-5048-A954-3437E067741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4D30857F-3CD0-1247-A95A-219C8BB39FE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1DCAEE-8C7D-934C-9731-756F74428F35}"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20/11/2020</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ie de página 4">
            <a:extLst>
              <a:ext uri="{FF2B5EF4-FFF2-40B4-BE49-F238E27FC236}">
                <a16:creationId xmlns:a16="http://schemas.microsoft.com/office/drawing/2014/main" id="{F9E1468C-4D70-2C47-9F53-33AD928B5B2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Marcador de número de diapositiva 5">
            <a:extLst>
              <a:ext uri="{FF2B5EF4-FFF2-40B4-BE49-F238E27FC236}">
                <a16:creationId xmlns:a16="http://schemas.microsoft.com/office/drawing/2014/main" id="{81AB3EA0-56C7-E544-A920-DE9C3C554F3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7973DA-7E5B-3245-A411-B52F02EF68FA}"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5465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22451E-F6BA-964D-942E-3A269417543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0B98B182-43AD-EB44-97B5-847C7867AE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F84EF59-D283-AA4B-91EE-C1C780D61EC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1DCAEE-8C7D-934C-9731-756F74428F35}"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20/11/2020</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ie de página 4">
            <a:extLst>
              <a:ext uri="{FF2B5EF4-FFF2-40B4-BE49-F238E27FC236}">
                <a16:creationId xmlns:a16="http://schemas.microsoft.com/office/drawing/2014/main" id="{BB04FF48-4252-684C-B6AA-8755BE58D13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Marcador de número de diapositiva 5">
            <a:extLst>
              <a:ext uri="{FF2B5EF4-FFF2-40B4-BE49-F238E27FC236}">
                <a16:creationId xmlns:a16="http://schemas.microsoft.com/office/drawing/2014/main" id="{99B53F34-A70F-C044-9ACE-E3B617E6B77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7973DA-7E5B-3245-A411-B52F02EF68FA}"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1276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B603C3-C482-2A4A-A0B4-1F0CDB6D067E}"/>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E72438E8-96A0-854E-AA9E-79FF067F2E6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564C1BA2-C490-AE4E-AD81-4F70E875514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0A6CCD44-7B3A-0C4E-903E-8A380E9E68E5}"/>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1DCAEE-8C7D-934C-9731-756F74428F35}"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20/11/2020</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Marcador de pie de página 5">
            <a:extLst>
              <a:ext uri="{FF2B5EF4-FFF2-40B4-BE49-F238E27FC236}">
                <a16:creationId xmlns:a16="http://schemas.microsoft.com/office/drawing/2014/main" id="{6D89298D-0D0B-234C-AB52-E7DA52121C0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Marcador de número de diapositiva 6">
            <a:extLst>
              <a:ext uri="{FF2B5EF4-FFF2-40B4-BE49-F238E27FC236}">
                <a16:creationId xmlns:a16="http://schemas.microsoft.com/office/drawing/2014/main" id="{B03DC63B-26CF-A94E-A018-0000DE3D0E5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7973DA-7E5B-3245-A411-B52F02EF68FA}"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7104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EAA371-FBB7-B441-97DB-D80F7CA10AF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116AC16D-BF7C-4645-BB5A-4D3D8709B6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507B89A-6D01-1A49-9622-169182F4746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BFBBB904-3002-CF4C-80E4-E500036D8C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2CD1188-D647-5A43-8041-F28703308BC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AE47BC2F-B3C1-DD47-BD12-A093E8F8267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1DCAEE-8C7D-934C-9731-756F74428F35}"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20/11/2020</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Marcador de pie de página 7">
            <a:extLst>
              <a:ext uri="{FF2B5EF4-FFF2-40B4-BE49-F238E27FC236}">
                <a16:creationId xmlns:a16="http://schemas.microsoft.com/office/drawing/2014/main" id="{23E770EB-1360-0642-A60E-51ACB7BFDED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Marcador de número de diapositiva 8">
            <a:extLst>
              <a:ext uri="{FF2B5EF4-FFF2-40B4-BE49-F238E27FC236}">
                <a16:creationId xmlns:a16="http://schemas.microsoft.com/office/drawing/2014/main" id="{BEB7D974-499F-7142-989B-7605603BEB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7973DA-7E5B-3245-A411-B52F02EF68FA}"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9225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22F863-32B5-E043-8B29-B2B42B09E940}"/>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7503C7F0-236D-1F41-A743-89B5BE352E3C}"/>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1DCAEE-8C7D-934C-9731-756F74428F35}"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20/11/2020</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Marcador de pie de página 3">
            <a:extLst>
              <a:ext uri="{FF2B5EF4-FFF2-40B4-BE49-F238E27FC236}">
                <a16:creationId xmlns:a16="http://schemas.microsoft.com/office/drawing/2014/main" id="{408A0E5D-EDA8-E640-A4F0-7E5583224CB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número de diapositiva 4">
            <a:extLst>
              <a:ext uri="{FF2B5EF4-FFF2-40B4-BE49-F238E27FC236}">
                <a16:creationId xmlns:a16="http://schemas.microsoft.com/office/drawing/2014/main" id="{A30AA488-FC1E-F649-9ADD-2417DE8A9B3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7973DA-7E5B-3245-A411-B52F02EF68FA}"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9192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318E160-FA5B-2244-8810-AD04240FE7A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1DCAEE-8C7D-934C-9731-756F74428F35}"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20/11/2020</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Marcador de pie de página 2">
            <a:extLst>
              <a:ext uri="{FF2B5EF4-FFF2-40B4-BE49-F238E27FC236}">
                <a16:creationId xmlns:a16="http://schemas.microsoft.com/office/drawing/2014/main" id="{BC21AB13-2DEF-0344-B1D7-B1F4AB601BE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Marcador de número de diapositiva 3">
            <a:extLst>
              <a:ext uri="{FF2B5EF4-FFF2-40B4-BE49-F238E27FC236}">
                <a16:creationId xmlns:a16="http://schemas.microsoft.com/office/drawing/2014/main" id="{C863795B-19D2-AD43-9863-9B05A8A1C7E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7973DA-7E5B-3245-A411-B52F02EF68FA}"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328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C95D86-35BD-8545-A3E0-41C64631F60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DF3A1EC2-4C7C-9F48-830A-C3B6272AE6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A82F7240-2900-D84E-BA26-4FC9FE1EC9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36B5B85-161C-904E-9207-186EBB251B38}"/>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1DCAEE-8C7D-934C-9731-756F74428F35}"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20/11/2020</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Marcador de pie de página 5">
            <a:extLst>
              <a:ext uri="{FF2B5EF4-FFF2-40B4-BE49-F238E27FC236}">
                <a16:creationId xmlns:a16="http://schemas.microsoft.com/office/drawing/2014/main" id="{2469783A-774F-9244-97A8-8183B2FC78C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Marcador de número de diapositiva 6">
            <a:extLst>
              <a:ext uri="{FF2B5EF4-FFF2-40B4-BE49-F238E27FC236}">
                <a16:creationId xmlns:a16="http://schemas.microsoft.com/office/drawing/2014/main" id="{CDBEA04C-078E-9748-B3E9-0DC63A14A19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7973DA-7E5B-3245-A411-B52F02EF68FA}"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4371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17830F-4AFE-D44A-87AB-12F61982504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D0E74663-3C3B-9C46-B131-4E91903028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AC53015C-D6A5-4346-B392-3224F1038D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608FAE1-2E88-494E-974B-BF126FE9355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1DCAEE-8C7D-934C-9731-756F74428F35}"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20/11/2020</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Marcador de pie de página 5">
            <a:extLst>
              <a:ext uri="{FF2B5EF4-FFF2-40B4-BE49-F238E27FC236}">
                <a16:creationId xmlns:a16="http://schemas.microsoft.com/office/drawing/2014/main" id="{47C9DE75-F967-4240-90C9-45FDD881D19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Marcador de número de diapositiva 6">
            <a:extLst>
              <a:ext uri="{FF2B5EF4-FFF2-40B4-BE49-F238E27FC236}">
                <a16:creationId xmlns:a16="http://schemas.microsoft.com/office/drawing/2014/main" id="{5C47412B-6343-E341-80F0-3B42EF51B26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7973DA-7E5B-3245-A411-B52F02EF68FA}"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2017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5341551-D91D-DD4C-9019-575BBC73AE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290A3BEC-0F0A-2945-922F-1288E89F01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220204C7-0270-EA43-8408-ABA1431161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31DCAEE-8C7D-934C-9731-756F74428F35}"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20/11/2020</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ie de página 4">
            <a:extLst>
              <a:ext uri="{FF2B5EF4-FFF2-40B4-BE49-F238E27FC236}">
                <a16:creationId xmlns:a16="http://schemas.microsoft.com/office/drawing/2014/main" id="{09078A95-3068-B648-A44E-9FF31274D7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Marcador de número de diapositiva 5">
            <a:extLst>
              <a:ext uri="{FF2B5EF4-FFF2-40B4-BE49-F238E27FC236}">
                <a16:creationId xmlns:a16="http://schemas.microsoft.com/office/drawing/2014/main" id="{C894070A-9262-3E42-9371-AEF9FDA0F4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67973DA-7E5B-3245-A411-B52F02EF68FA}"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1436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7C5C8CE6-F51C-0649-93D3-8129F63B15DD}"/>
              </a:ext>
            </a:extLst>
          </p:cNvPr>
          <p:cNvSpPr/>
          <p:nvPr/>
        </p:nvSpPr>
        <p:spPr>
          <a:xfrm>
            <a:off x="1922322" y="2080205"/>
            <a:ext cx="9322179" cy="1015663"/>
          </a:xfrm>
          <a:prstGeom prst="rect">
            <a:avLst/>
          </a:prstGeom>
        </p:spPr>
        <p:txBody>
          <a:bodyPr wrap="square">
            <a:spAutoFit/>
          </a:bodyPr>
          <a:lstStyle/>
          <a:p>
            <a:pPr algn="just"/>
            <a:r>
              <a:rPr kumimoji="0" lang="es-EC" sz="3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TEMA: </a:t>
            </a:r>
            <a:r>
              <a:rPr lang="es-ES" sz="3000" b="1" dirty="0">
                <a:solidFill>
                  <a:prstClr val="black"/>
                </a:solidFill>
                <a:latin typeface="Arial" panose="020B0604020202020204" pitchFamily="34" charset="0"/>
                <a:cs typeface="Arial" panose="020B0604020202020204" pitchFamily="34" charset="0"/>
              </a:rPr>
              <a:t>Dinámica de las amenazas nucleares, biológicas y químicas (NBQ) en el Ecuador.</a:t>
            </a:r>
            <a:endParaRPr lang="en-US" sz="3000" b="1" dirty="0">
              <a:solidFill>
                <a:prstClr val="black"/>
              </a:solidFill>
              <a:latin typeface="Arial" panose="020B0604020202020204" pitchFamily="34" charset="0"/>
              <a:cs typeface="Arial" panose="020B0604020202020204" pitchFamily="34" charset="0"/>
            </a:endParaRPr>
          </a:p>
        </p:txBody>
      </p:sp>
      <p:cxnSp>
        <p:nvCxnSpPr>
          <p:cNvPr id="9" name="Conector recto 8">
            <a:extLst>
              <a:ext uri="{FF2B5EF4-FFF2-40B4-BE49-F238E27FC236}">
                <a16:creationId xmlns:a16="http://schemas.microsoft.com/office/drawing/2014/main" id="{BCE7088B-96EC-8841-A837-F44032347E3E}"/>
              </a:ext>
            </a:extLst>
          </p:cNvPr>
          <p:cNvCxnSpPr/>
          <p:nvPr/>
        </p:nvCxnSpPr>
        <p:spPr>
          <a:xfrm>
            <a:off x="1485900" y="1984669"/>
            <a:ext cx="10195023" cy="2021"/>
          </a:xfrm>
          <a:prstGeom prst="line">
            <a:avLst/>
          </a:prstGeom>
          <a:ln w="57150"/>
        </p:spPr>
        <p:style>
          <a:lnRef idx="3">
            <a:schemeClr val="accent6"/>
          </a:lnRef>
          <a:fillRef idx="0">
            <a:schemeClr val="accent6"/>
          </a:fillRef>
          <a:effectRef idx="2">
            <a:schemeClr val="accent6"/>
          </a:effectRef>
          <a:fontRef idx="minor">
            <a:schemeClr val="tx1"/>
          </a:fontRef>
        </p:style>
      </p:cxnSp>
      <p:cxnSp>
        <p:nvCxnSpPr>
          <p:cNvPr id="10" name="Conector recto 9">
            <a:extLst>
              <a:ext uri="{FF2B5EF4-FFF2-40B4-BE49-F238E27FC236}">
                <a16:creationId xmlns:a16="http://schemas.microsoft.com/office/drawing/2014/main" id="{F24E8BE2-0783-824A-A337-74107E91AF45}"/>
              </a:ext>
            </a:extLst>
          </p:cNvPr>
          <p:cNvCxnSpPr/>
          <p:nvPr/>
        </p:nvCxnSpPr>
        <p:spPr>
          <a:xfrm>
            <a:off x="1485900" y="4059129"/>
            <a:ext cx="10195023" cy="2021"/>
          </a:xfrm>
          <a:prstGeom prst="line">
            <a:avLst/>
          </a:prstGeom>
          <a:ln w="57150"/>
        </p:spPr>
        <p:style>
          <a:lnRef idx="3">
            <a:schemeClr val="accent6"/>
          </a:lnRef>
          <a:fillRef idx="0">
            <a:schemeClr val="accent6"/>
          </a:fillRef>
          <a:effectRef idx="2">
            <a:schemeClr val="accent6"/>
          </a:effectRef>
          <a:fontRef idx="minor">
            <a:schemeClr val="tx1"/>
          </a:fontRef>
        </p:style>
      </p:cxnSp>
      <p:sp>
        <p:nvSpPr>
          <p:cNvPr id="2" name="CuadroTexto 1">
            <a:extLst>
              <a:ext uri="{FF2B5EF4-FFF2-40B4-BE49-F238E27FC236}">
                <a16:creationId xmlns:a16="http://schemas.microsoft.com/office/drawing/2014/main" id="{3818474D-A86F-C244-AA31-418253F2C546}"/>
              </a:ext>
            </a:extLst>
          </p:cNvPr>
          <p:cNvSpPr txBox="1"/>
          <p:nvPr/>
        </p:nvSpPr>
        <p:spPr>
          <a:xfrm>
            <a:off x="1485900" y="1187653"/>
            <a:ext cx="10374956" cy="892552"/>
          </a:xfrm>
          <a:prstGeom prst="rect">
            <a:avLst/>
          </a:prstGeom>
          <a:noFill/>
        </p:spPr>
        <p:txBody>
          <a:bodyPr wrap="none" rtlCol="0">
            <a:spAutoFit/>
          </a:bodyPr>
          <a:lstStyle/>
          <a:p>
            <a:pPr>
              <a:defRPr/>
            </a:pPr>
            <a:r>
              <a:rPr lang="es-ES" sz="2800" b="1" dirty="0">
                <a:latin typeface="Arial" panose="020B0604020202020204" pitchFamily="34" charset="0"/>
                <a:cs typeface="Arial" panose="020B0604020202020204" pitchFamily="34" charset="0"/>
              </a:rPr>
              <a:t>Maestría en Defensa y Seguridad Mención Estrategia Militar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C"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s-EC"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 name="CuadroTexto 10">
            <a:extLst>
              <a:ext uri="{FF2B5EF4-FFF2-40B4-BE49-F238E27FC236}">
                <a16:creationId xmlns:a16="http://schemas.microsoft.com/office/drawing/2014/main" id="{4D62C163-8FCA-404B-839C-BEA41DD0379B}"/>
              </a:ext>
            </a:extLst>
          </p:cNvPr>
          <p:cNvSpPr txBox="1"/>
          <p:nvPr/>
        </p:nvSpPr>
        <p:spPr>
          <a:xfrm>
            <a:off x="1339585" y="4277918"/>
            <a:ext cx="10487679" cy="156966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C"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TCRN. DE E.M FABRICIO</a:t>
            </a:r>
            <a:r>
              <a:rPr kumimoji="0" lang="es-EC" sz="2400" b="0"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JATIVA H.</a:t>
            </a:r>
            <a:r>
              <a:rPr kumimoji="0" lang="es-EC"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Y TCRN DE E.M JAVIER CAPELO Z.</a:t>
            </a:r>
            <a:endParaRPr kumimoji="0" lang="es-EC"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algn="ctr">
              <a:defRPr/>
            </a:pPr>
            <a:r>
              <a:rPr lang="es-EC" sz="2400" dirty="0">
                <a:solidFill>
                  <a:prstClr val="black"/>
                </a:solidFill>
                <a:latin typeface="Arial" panose="020B0604020202020204" pitchFamily="34" charset="0"/>
                <a:cs typeface="Arial" panose="020B0604020202020204" pitchFamily="34" charset="0"/>
              </a:rPr>
              <a:t>DIRECTOR: TCRN. DE E.M Sánchez Sánchez, Luis Vidal, </a:t>
            </a:r>
            <a:r>
              <a:rPr lang="es-EC" sz="2400" dirty="0" err="1">
                <a:solidFill>
                  <a:prstClr val="black"/>
                </a:solidFill>
                <a:latin typeface="Arial" panose="020B0604020202020204" pitchFamily="34" charset="0"/>
                <a:cs typeface="Arial" panose="020B0604020202020204" pitchFamily="34" charset="0"/>
              </a:rPr>
              <a:t>Msc</a:t>
            </a:r>
            <a:endParaRPr lang="en-US" sz="2400" dirty="0">
              <a:solidFill>
                <a:prstClr val="black"/>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C"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es-EC"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493443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3E3CE28-1FC8-8E46-A07E-10CC378E0146}"/>
              </a:ext>
            </a:extLst>
          </p:cNvPr>
          <p:cNvSpPr/>
          <p:nvPr/>
        </p:nvSpPr>
        <p:spPr>
          <a:xfrm>
            <a:off x="139521" y="182881"/>
            <a:ext cx="11912959" cy="73152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800" b="1" noProof="0" dirty="0" smtClean="0">
                <a:solidFill>
                  <a:prstClr val="black"/>
                </a:solidFill>
                <a:latin typeface="Arial" panose="020B0604020202020204" pitchFamily="34" charset="0"/>
                <a:cs typeface="Arial" panose="020B0604020202020204" pitchFamily="34" charset="0"/>
              </a:rPr>
              <a:t>4. </a:t>
            </a:r>
            <a:r>
              <a:rPr lang="es-EC" sz="2800" b="1" dirty="0" smtClean="0">
                <a:solidFill>
                  <a:prstClr val="black"/>
                </a:solidFill>
                <a:latin typeface="Arial" panose="020B0604020202020204" pitchFamily="34" charset="0"/>
                <a:cs typeface="Arial" panose="020B0604020202020204" pitchFamily="34" charset="0"/>
              </a:rPr>
              <a:t>DESARROLLO DE LOS OBJETIVOS</a:t>
            </a:r>
            <a:endParaRPr kumimoji="0" lang="es-EC"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uadroTexto 4">
            <a:extLst>
              <a:ext uri="{FF2B5EF4-FFF2-40B4-BE49-F238E27FC236}">
                <a16:creationId xmlns:a16="http://schemas.microsoft.com/office/drawing/2014/main" id="{1AC222EB-CE0E-1D4E-BA24-831B2CB3AD74}"/>
              </a:ext>
            </a:extLst>
          </p:cNvPr>
          <p:cNvSpPr txBox="1"/>
          <p:nvPr/>
        </p:nvSpPr>
        <p:spPr>
          <a:xfrm>
            <a:off x="1325880" y="914401"/>
            <a:ext cx="10726600" cy="3939540"/>
          </a:xfrm>
          <a:prstGeom prst="rect">
            <a:avLst/>
          </a:prstGeom>
          <a:noFill/>
        </p:spPr>
        <p:txBody>
          <a:bodyPr wrap="square" rtlCol="0">
            <a:spAutoFit/>
          </a:bodyPr>
          <a:lstStyle/>
          <a:p>
            <a:pPr algn="just"/>
            <a:endParaRPr lang="es-EC" dirty="0" smtClean="0"/>
          </a:p>
          <a:p>
            <a:pPr algn="just"/>
            <a:r>
              <a:rPr lang="es-ES" b="1" dirty="0" smtClean="0"/>
              <a:t>Evaluar el riesgo que se ejecuten ataques en las áreas susceptibles con armas nucleares, biológicas y químicas (NBQ)</a:t>
            </a:r>
            <a:r>
              <a:rPr lang="es-EC" dirty="0" smtClean="0"/>
              <a:t>. </a:t>
            </a:r>
          </a:p>
          <a:p>
            <a:pPr algn="just"/>
            <a:endParaRPr lang="es-EC" sz="2800" b="1" dirty="0"/>
          </a:p>
          <a:p>
            <a:pPr algn="just"/>
            <a:endParaRPr lang="es-EC" sz="2800" b="1" dirty="0" smtClean="0"/>
          </a:p>
          <a:p>
            <a:pPr algn="just"/>
            <a:endParaRPr lang="es-EC" sz="2800" b="1" dirty="0"/>
          </a:p>
          <a:p>
            <a:pPr algn="just"/>
            <a:endParaRPr lang="es-EC" sz="2800" b="1" dirty="0" smtClean="0"/>
          </a:p>
          <a:p>
            <a:pPr algn="just"/>
            <a:endParaRPr lang="es-EC" sz="2800" b="1" dirty="0"/>
          </a:p>
          <a:p>
            <a:pPr algn="just"/>
            <a:endParaRPr lang="es-EC" sz="2800" b="1" dirty="0" smtClean="0"/>
          </a:p>
          <a:p>
            <a:pPr algn="just"/>
            <a:endParaRPr lang="en-US" sz="2800" b="1"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2964180" y="1925639"/>
            <a:ext cx="6545580" cy="4246562"/>
          </a:xfrm>
          <a:prstGeom prst="rect">
            <a:avLst/>
          </a:prstGeom>
          <a:noFill/>
          <a:ln>
            <a:noFill/>
          </a:ln>
        </p:spPr>
      </p:pic>
    </p:spTree>
    <p:extLst>
      <p:ext uri="{BB962C8B-B14F-4D97-AF65-F5344CB8AC3E}">
        <p14:creationId xmlns:p14="http://schemas.microsoft.com/office/powerpoint/2010/main" val="41185971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3E3CE28-1FC8-8E46-A07E-10CC378E0146}"/>
              </a:ext>
            </a:extLst>
          </p:cNvPr>
          <p:cNvSpPr/>
          <p:nvPr/>
        </p:nvSpPr>
        <p:spPr>
          <a:xfrm>
            <a:off x="139521" y="182881"/>
            <a:ext cx="11912959" cy="73152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800" b="1" noProof="0" dirty="0" smtClean="0">
                <a:solidFill>
                  <a:prstClr val="black"/>
                </a:solidFill>
                <a:latin typeface="Arial" panose="020B0604020202020204" pitchFamily="34" charset="0"/>
                <a:cs typeface="Arial" panose="020B0604020202020204" pitchFamily="34" charset="0"/>
              </a:rPr>
              <a:t>4. </a:t>
            </a:r>
            <a:r>
              <a:rPr lang="es-EC" sz="2800" b="1" dirty="0" smtClean="0">
                <a:solidFill>
                  <a:prstClr val="black"/>
                </a:solidFill>
                <a:latin typeface="Arial" panose="020B0604020202020204" pitchFamily="34" charset="0"/>
                <a:cs typeface="Arial" panose="020B0604020202020204" pitchFamily="34" charset="0"/>
              </a:rPr>
              <a:t>DESARROLLO DE LOS OBJETIVOS</a:t>
            </a:r>
            <a:endParaRPr kumimoji="0" lang="es-EC"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uadroTexto 4">
            <a:extLst>
              <a:ext uri="{FF2B5EF4-FFF2-40B4-BE49-F238E27FC236}">
                <a16:creationId xmlns:a16="http://schemas.microsoft.com/office/drawing/2014/main" id="{1AC222EB-CE0E-1D4E-BA24-831B2CB3AD74}"/>
              </a:ext>
            </a:extLst>
          </p:cNvPr>
          <p:cNvSpPr txBox="1"/>
          <p:nvPr/>
        </p:nvSpPr>
        <p:spPr>
          <a:xfrm>
            <a:off x="1465400" y="548641"/>
            <a:ext cx="10343423" cy="4124206"/>
          </a:xfrm>
          <a:prstGeom prst="rect">
            <a:avLst/>
          </a:prstGeom>
          <a:noFill/>
        </p:spPr>
        <p:txBody>
          <a:bodyPr wrap="square" rtlCol="0">
            <a:spAutoFit/>
          </a:bodyPr>
          <a:lstStyle/>
          <a:p>
            <a:pPr algn="just"/>
            <a:endParaRPr lang="es-EC" dirty="0" smtClean="0"/>
          </a:p>
          <a:p>
            <a:pPr algn="just"/>
            <a:r>
              <a:rPr lang="es-ES" sz="2400" b="1" dirty="0" smtClean="0"/>
              <a:t>Evaluar el riesgo que se ejecuten ataques en las áreas susceptibles con armas nucleares, biológicas y químicas (NBQ)</a:t>
            </a:r>
            <a:r>
              <a:rPr lang="es-EC" sz="2400" dirty="0" smtClean="0"/>
              <a:t>. </a:t>
            </a:r>
          </a:p>
          <a:p>
            <a:pPr algn="just"/>
            <a:endParaRPr lang="es-EC" sz="2800" b="1" dirty="0"/>
          </a:p>
          <a:p>
            <a:pPr algn="just"/>
            <a:endParaRPr lang="es-EC" sz="2800" b="1" dirty="0" smtClean="0"/>
          </a:p>
          <a:p>
            <a:pPr algn="just"/>
            <a:endParaRPr lang="es-EC" sz="2800" b="1" dirty="0"/>
          </a:p>
          <a:p>
            <a:pPr algn="just"/>
            <a:endParaRPr lang="es-EC" sz="2800" b="1" dirty="0" smtClean="0"/>
          </a:p>
          <a:p>
            <a:pPr algn="just"/>
            <a:endParaRPr lang="es-EC" sz="2800" b="1" dirty="0"/>
          </a:p>
          <a:p>
            <a:pPr algn="just"/>
            <a:endParaRPr lang="es-EC" sz="2800" b="1" dirty="0" smtClean="0"/>
          </a:p>
          <a:p>
            <a:pPr algn="just"/>
            <a:endParaRPr lang="en-US" sz="2800" b="1" dirty="0"/>
          </a:p>
        </p:txBody>
      </p:sp>
      <p:sp>
        <p:nvSpPr>
          <p:cNvPr id="2" name="Rectangle 2"/>
          <p:cNvSpPr>
            <a:spLocks noChangeArrowheads="1"/>
          </p:cNvSpPr>
          <p:nvPr/>
        </p:nvSpPr>
        <p:spPr bwMode="auto">
          <a:xfrm>
            <a:off x="2103120" y="1962627"/>
            <a:ext cx="250806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n-US" sz="12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Matriz para evaluación de riesgo.</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1025" name="Imagen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280" y="2400299"/>
            <a:ext cx="5077090" cy="432054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1097280" y="643509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s-E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s-ES" altLang="en-US" sz="1800" b="0" i="0" u="none" strike="noStrike" cap="none" normalizeH="0" baseline="0" smtClean="0">
              <a:ln>
                <a:noFill/>
              </a:ln>
              <a:solidFill>
                <a:schemeClr val="tx1"/>
              </a:solidFill>
              <a:effectLst/>
              <a:latin typeface="Arial" panose="020B0604020202020204" pitchFamily="34" charset="0"/>
            </a:endParaRPr>
          </a:p>
        </p:txBody>
      </p:sp>
      <p:pic>
        <p:nvPicPr>
          <p:cNvPr id="9" name="Imagen 8"/>
          <p:cNvPicPr>
            <a:picLocks noChangeAspect="1"/>
          </p:cNvPicPr>
          <p:nvPr/>
        </p:nvPicPr>
        <p:blipFill>
          <a:blip r:embed="rId3"/>
          <a:stretch>
            <a:fillRect/>
          </a:stretch>
        </p:blipFill>
        <p:spPr>
          <a:xfrm>
            <a:off x="6628681" y="2932221"/>
            <a:ext cx="5180142" cy="2475803"/>
          </a:xfrm>
          <a:prstGeom prst="rect">
            <a:avLst/>
          </a:prstGeom>
        </p:spPr>
      </p:pic>
    </p:spTree>
    <p:extLst>
      <p:ext uri="{BB962C8B-B14F-4D97-AF65-F5344CB8AC3E}">
        <p14:creationId xmlns:p14="http://schemas.microsoft.com/office/powerpoint/2010/main" val="16278323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3E3CE28-1FC8-8E46-A07E-10CC378E0146}"/>
              </a:ext>
            </a:extLst>
          </p:cNvPr>
          <p:cNvSpPr/>
          <p:nvPr/>
        </p:nvSpPr>
        <p:spPr>
          <a:xfrm>
            <a:off x="139521" y="182881"/>
            <a:ext cx="11912959" cy="73152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800" b="1" noProof="0" dirty="0" smtClean="0">
                <a:solidFill>
                  <a:prstClr val="black"/>
                </a:solidFill>
                <a:latin typeface="Arial" panose="020B0604020202020204" pitchFamily="34" charset="0"/>
                <a:cs typeface="Arial" panose="020B0604020202020204" pitchFamily="34" charset="0"/>
              </a:rPr>
              <a:t>4. </a:t>
            </a:r>
            <a:r>
              <a:rPr lang="es-EC" sz="2800" b="1" dirty="0" smtClean="0">
                <a:solidFill>
                  <a:prstClr val="black"/>
                </a:solidFill>
                <a:latin typeface="Arial" panose="020B0604020202020204" pitchFamily="34" charset="0"/>
                <a:cs typeface="Arial" panose="020B0604020202020204" pitchFamily="34" charset="0"/>
              </a:rPr>
              <a:t>DESARROLLO DE LOS OBJETIVOS</a:t>
            </a:r>
            <a:endParaRPr kumimoji="0" lang="es-EC"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uadroTexto 4">
            <a:extLst>
              <a:ext uri="{FF2B5EF4-FFF2-40B4-BE49-F238E27FC236}">
                <a16:creationId xmlns:a16="http://schemas.microsoft.com/office/drawing/2014/main" id="{1AC222EB-CE0E-1D4E-BA24-831B2CB3AD74}"/>
              </a:ext>
            </a:extLst>
          </p:cNvPr>
          <p:cNvSpPr txBox="1"/>
          <p:nvPr/>
        </p:nvSpPr>
        <p:spPr>
          <a:xfrm>
            <a:off x="1325880" y="914401"/>
            <a:ext cx="10726600" cy="3939540"/>
          </a:xfrm>
          <a:prstGeom prst="rect">
            <a:avLst/>
          </a:prstGeom>
          <a:noFill/>
        </p:spPr>
        <p:txBody>
          <a:bodyPr wrap="square" rtlCol="0">
            <a:spAutoFit/>
          </a:bodyPr>
          <a:lstStyle/>
          <a:p>
            <a:pPr algn="just"/>
            <a:endParaRPr lang="es-EC" dirty="0" smtClean="0"/>
          </a:p>
          <a:p>
            <a:pPr algn="just"/>
            <a:r>
              <a:rPr lang="es-ES" b="1" dirty="0" smtClean="0"/>
              <a:t>Evaluar el riesgo que se ejecuten ataques en las áreas susceptibles con armas nucleares, biológicas y químicas (NBQ)</a:t>
            </a:r>
            <a:r>
              <a:rPr lang="es-EC" dirty="0" smtClean="0"/>
              <a:t>. </a:t>
            </a:r>
          </a:p>
          <a:p>
            <a:pPr algn="just"/>
            <a:endParaRPr lang="es-EC" sz="2800" b="1" dirty="0"/>
          </a:p>
          <a:p>
            <a:pPr algn="just"/>
            <a:endParaRPr lang="es-EC" sz="2800" b="1" dirty="0" smtClean="0"/>
          </a:p>
          <a:p>
            <a:pPr algn="just"/>
            <a:endParaRPr lang="es-EC" sz="2800" b="1" dirty="0"/>
          </a:p>
          <a:p>
            <a:pPr algn="just"/>
            <a:endParaRPr lang="es-EC" sz="2800" b="1" dirty="0" smtClean="0"/>
          </a:p>
          <a:p>
            <a:pPr algn="just"/>
            <a:endParaRPr lang="es-EC" sz="2800" b="1" dirty="0"/>
          </a:p>
          <a:p>
            <a:pPr algn="just"/>
            <a:endParaRPr lang="es-EC" sz="2800" b="1" dirty="0" smtClean="0"/>
          </a:p>
          <a:p>
            <a:pPr algn="just"/>
            <a:endParaRPr lang="en-US" sz="2800" b="1" dirty="0"/>
          </a:p>
        </p:txBody>
      </p:sp>
      <p:pic>
        <p:nvPicPr>
          <p:cNvPr id="7" name="Imagen 6"/>
          <p:cNvPicPr/>
          <p:nvPr/>
        </p:nvPicPr>
        <p:blipFill>
          <a:blip r:embed="rId2">
            <a:extLst>
              <a:ext uri="{28A0092B-C50C-407E-A947-70E740481C1C}">
                <a14:useLocalDpi xmlns:a14="http://schemas.microsoft.com/office/drawing/2010/main" val="0"/>
              </a:ext>
            </a:extLst>
          </a:blip>
          <a:srcRect/>
          <a:stretch>
            <a:fillRect/>
          </a:stretch>
        </p:blipFill>
        <p:spPr bwMode="auto">
          <a:xfrm>
            <a:off x="3124200" y="1884362"/>
            <a:ext cx="6934200" cy="4059238"/>
          </a:xfrm>
          <a:prstGeom prst="rect">
            <a:avLst/>
          </a:prstGeom>
          <a:noFill/>
          <a:ln>
            <a:noFill/>
          </a:ln>
        </p:spPr>
      </p:pic>
    </p:spTree>
    <p:extLst>
      <p:ext uri="{BB962C8B-B14F-4D97-AF65-F5344CB8AC3E}">
        <p14:creationId xmlns:p14="http://schemas.microsoft.com/office/powerpoint/2010/main" val="654589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3E3CE28-1FC8-8E46-A07E-10CC378E0146}"/>
              </a:ext>
            </a:extLst>
          </p:cNvPr>
          <p:cNvSpPr/>
          <p:nvPr/>
        </p:nvSpPr>
        <p:spPr>
          <a:xfrm>
            <a:off x="139521" y="182881"/>
            <a:ext cx="11912959" cy="73152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800" b="1" noProof="0" dirty="0" smtClean="0">
                <a:solidFill>
                  <a:prstClr val="black"/>
                </a:solidFill>
                <a:latin typeface="Arial" panose="020B0604020202020204" pitchFamily="34" charset="0"/>
                <a:cs typeface="Arial" panose="020B0604020202020204" pitchFamily="34" charset="0"/>
              </a:rPr>
              <a:t>4. </a:t>
            </a:r>
            <a:r>
              <a:rPr lang="es-EC" sz="2800" b="1" dirty="0" smtClean="0">
                <a:solidFill>
                  <a:prstClr val="black"/>
                </a:solidFill>
                <a:latin typeface="Arial" panose="020B0604020202020204" pitchFamily="34" charset="0"/>
                <a:cs typeface="Arial" panose="020B0604020202020204" pitchFamily="34" charset="0"/>
              </a:rPr>
              <a:t>DESARROLLO DE LOS OBJETIVOS</a:t>
            </a:r>
            <a:endParaRPr kumimoji="0" lang="es-EC"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uadroTexto 4">
            <a:extLst>
              <a:ext uri="{FF2B5EF4-FFF2-40B4-BE49-F238E27FC236}">
                <a16:creationId xmlns:a16="http://schemas.microsoft.com/office/drawing/2014/main" id="{1AC222EB-CE0E-1D4E-BA24-831B2CB3AD74}"/>
              </a:ext>
            </a:extLst>
          </p:cNvPr>
          <p:cNvSpPr txBox="1"/>
          <p:nvPr/>
        </p:nvSpPr>
        <p:spPr>
          <a:xfrm>
            <a:off x="1325880" y="914401"/>
            <a:ext cx="10726600" cy="6001643"/>
          </a:xfrm>
          <a:prstGeom prst="rect">
            <a:avLst/>
          </a:prstGeom>
          <a:noFill/>
        </p:spPr>
        <p:txBody>
          <a:bodyPr wrap="square" rtlCol="0">
            <a:spAutoFit/>
          </a:bodyPr>
          <a:lstStyle/>
          <a:p>
            <a:pPr algn="just"/>
            <a:r>
              <a:rPr lang="es-ES" sz="3200" b="1" dirty="0" smtClean="0"/>
              <a:t>Evaluar el nivel de preparación del Comando </a:t>
            </a:r>
            <a:r>
              <a:rPr lang="es-ES" sz="3200" b="1" dirty="0"/>
              <a:t>C</a:t>
            </a:r>
            <a:r>
              <a:rPr lang="es-ES" sz="3200" b="1" dirty="0" smtClean="0"/>
              <a:t>onjunto de las Fuerzas </a:t>
            </a:r>
            <a:r>
              <a:rPr lang="es-ES" sz="3200" b="1" dirty="0"/>
              <a:t>A</a:t>
            </a:r>
            <a:r>
              <a:rPr lang="es-ES" sz="3200" b="1" dirty="0" smtClean="0"/>
              <a:t>rmadas para enfrentar amenazas y ataques con armas nucleares, biológicas y químicas (NBQ)</a:t>
            </a:r>
            <a:r>
              <a:rPr lang="es-EC" sz="3200" dirty="0" smtClean="0"/>
              <a:t>. </a:t>
            </a:r>
          </a:p>
          <a:p>
            <a:pPr algn="just"/>
            <a:r>
              <a:rPr lang="es-ES" sz="3200" dirty="0" smtClean="0"/>
              <a:t>Se </a:t>
            </a:r>
            <a:r>
              <a:rPr lang="es-ES" sz="3200" dirty="0"/>
              <a:t>ha determinado que el Comando Conjunto de las Fuerzas Armadas no está preparado para detectar y enfrentar amenazas nucleares, biológicas y químicas (NBQ) y al no disponer de políticas, </a:t>
            </a:r>
            <a:r>
              <a:rPr lang="es-ES" sz="3200" dirty="0" smtClean="0"/>
              <a:t>lineamientos estratégicos, </a:t>
            </a:r>
            <a:r>
              <a:rPr lang="es-ES" sz="3200" dirty="0"/>
              <a:t>planes, directivas y/o instructivos, de equipo, entrenamiento de su personal o actividades medibles, no se puede evaluar el nivel de preparación del Comando Conjunto de las Fuerzas Armadas para enfrentar amenazas y ataques con armas nucleares, biológicas y químicas (NBQ</a:t>
            </a:r>
            <a:r>
              <a:rPr lang="es-ES" sz="3200" dirty="0" smtClean="0"/>
              <a:t>).</a:t>
            </a:r>
            <a:endParaRPr lang="en-US" sz="3200" dirty="0"/>
          </a:p>
        </p:txBody>
      </p:sp>
    </p:spTree>
    <p:extLst>
      <p:ext uri="{BB962C8B-B14F-4D97-AF65-F5344CB8AC3E}">
        <p14:creationId xmlns:p14="http://schemas.microsoft.com/office/powerpoint/2010/main" val="4159271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3E3CE28-1FC8-8E46-A07E-10CC378E0146}"/>
              </a:ext>
            </a:extLst>
          </p:cNvPr>
          <p:cNvSpPr/>
          <p:nvPr/>
        </p:nvSpPr>
        <p:spPr>
          <a:xfrm>
            <a:off x="139521" y="182881"/>
            <a:ext cx="11912959" cy="73152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800" b="1" noProof="0" dirty="0" smtClean="0">
                <a:solidFill>
                  <a:prstClr val="black"/>
                </a:solidFill>
                <a:latin typeface="Arial" panose="020B0604020202020204" pitchFamily="34" charset="0"/>
                <a:cs typeface="Arial" panose="020B0604020202020204" pitchFamily="34" charset="0"/>
              </a:rPr>
              <a:t>4. </a:t>
            </a:r>
            <a:r>
              <a:rPr lang="es-EC" sz="2800" b="1" dirty="0" smtClean="0">
                <a:solidFill>
                  <a:prstClr val="black"/>
                </a:solidFill>
                <a:latin typeface="Arial" panose="020B0604020202020204" pitchFamily="34" charset="0"/>
                <a:cs typeface="Arial" panose="020B0604020202020204" pitchFamily="34" charset="0"/>
              </a:rPr>
              <a:t>DESARROLLO DE LOS OBJETIVOS</a:t>
            </a:r>
            <a:endParaRPr kumimoji="0" lang="es-EC"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uadroTexto 4">
            <a:extLst>
              <a:ext uri="{FF2B5EF4-FFF2-40B4-BE49-F238E27FC236}">
                <a16:creationId xmlns:a16="http://schemas.microsoft.com/office/drawing/2014/main" id="{1AC222EB-CE0E-1D4E-BA24-831B2CB3AD74}"/>
              </a:ext>
            </a:extLst>
          </p:cNvPr>
          <p:cNvSpPr txBox="1"/>
          <p:nvPr/>
        </p:nvSpPr>
        <p:spPr>
          <a:xfrm>
            <a:off x="1325880" y="914401"/>
            <a:ext cx="10726600" cy="5293757"/>
          </a:xfrm>
          <a:prstGeom prst="rect">
            <a:avLst/>
          </a:prstGeom>
          <a:noFill/>
        </p:spPr>
        <p:txBody>
          <a:bodyPr wrap="square" rtlCol="0">
            <a:spAutoFit/>
          </a:bodyPr>
          <a:lstStyle/>
          <a:p>
            <a:endParaRPr lang="es-EC" dirty="0" smtClean="0"/>
          </a:p>
          <a:p>
            <a:pPr algn="just"/>
            <a:r>
              <a:rPr lang="es-ES" sz="3200" b="1" dirty="0" smtClean="0"/>
              <a:t>Identificar, analizar, revisar y proponer políticas y lineamientos estratégicos para enfrentar amenazas y ataques con armas nucleares, biológicas y químicas (NBQ) en las áreas de mayor riesgo a través del Comando </a:t>
            </a:r>
            <a:r>
              <a:rPr lang="es-ES" sz="3200" b="1" dirty="0"/>
              <a:t>C</a:t>
            </a:r>
            <a:r>
              <a:rPr lang="es-ES" sz="3200" b="1" dirty="0" smtClean="0"/>
              <a:t>onjunto de las Fuerzas </a:t>
            </a:r>
            <a:r>
              <a:rPr lang="es-ES" sz="3200" b="1" dirty="0"/>
              <a:t>A</a:t>
            </a:r>
            <a:r>
              <a:rPr lang="es-ES" sz="3200" b="1" dirty="0" smtClean="0"/>
              <a:t>rmadas.</a:t>
            </a:r>
          </a:p>
          <a:p>
            <a:pPr algn="just"/>
            <a:endParaRPr lang="es-EC" sz="3200" b="1" dirty="0" smtClean="0"/>
          </a:p>
          <a:p>
            <a:pPr algn="just"/>
            <a:r>
              <a:rPr lang="es-ES" sz="3200" dirty="0" smtClean="0"/>
              <a:t>Al no disponer de </a:t>
            </a:r>
            <a:r>
              <a:rPr lang="es-ES" sz="3200" dirty="0"/>
              <a:t>políticas y </a:t>
            </a:r>
            <a:r>
              <a:rPr lang="es-ES" sz="3200" dirty="0" smtClean="0"/>
              <a:t>lineamientos estratégicos </a:t>
            </a:r>
            <a:r>
              <a:rPr lang="es-ES" sz="3200" dirty="0"/>
              <a:t>para </a:t>
            </a:r>
            <a:r>
              <a:rPr lang="es-ES" sz="3200" dirty="0" smtClean="0"/>
              <a:t>enfrentar </a:t>
            </a:r>
            <a:r>
              <a:rPr lang="es-ES" sz="3200" dirty="0"/>
              <a:t>amenazas y ataques con armas nucleares, biológicas y químicas (NBQ</a:t>
            </a:r>
            <a:r>
              <a:rPr lang="es-ES" sz="3200" dirty="0" smtClean="0"/>
              <a:t>), </a:t>
            </a:r>
            <a:r>
              <a:rPr lang="es-ES" sz="3200" dirty="0"/>
              <a:t>no se puede analizar o </a:t>
            </a:r>
            <a:r>
              <a:rPr lang="es-ES" sz="3200" dirty="0" smtClean="0"/>
              <a:t>revisar, </a:t>
            </a:r>
            <a:r>
              <a:rPr lang="es-ES" sz="3200" dirty="0"/>
              <a:t>por lo tanto, </a:t>
            </a:r>
            <a:r>
              <a:rPr lang="es-ES" sz="3200" dirty="0" smtClean="0"/>
              <a:t> </a:t>
            </a:r>
            <a:r>
              <a:rPr lang="es-ES" sz="3200" dirty="0"/>
              <a:t>el desarrollo de la investigación se enfocará en la elaboración de las propuestas</a:t>
            </a:r>
            <a:r>
              <a:rPr lang="es-ES" sz="3200" dirty="0" smtClean="0"/>
              <a:t>.</a:t>
            </a:r>
            <a:endParaRPr lang="en-US" sz="3200" dirty="0"/>
          </a:p>
        </p:txBody>
      </p:sp>
    </p:spTree>
    <p:extLst>
      <p:ext uri="{BB962C8B-B14F-4D97-AF65-F5344CB8AC3E}">
        <p14:creationId xmlns:p14="http://schemas.microsoft.com/office/powerpoint/2010/main" val="8452356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3E3CE28-1FC8-8E46-A07E-10CC378E0146}"/>
              </a:ext>
            </a:extLst>
          </p:cNvPr>
          <p:cNvSpPr/>
          <p:nvPr/>
        </p:nvSpPr>
        <p:spPr>
          <a:xfrm>
            <a:off x="139521" y="182881"/>
            <a:ext cx="11912959" cy="73152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800" b="1" dirty="0">
                <a:solidFill>
                  <a:prstClr val="black"/>
                </a:solidFill>
                <a:latin typeface="Arial" panose="020B0604020202020204" pitchFamily="34" charset="0"/>
                <a:cs typeface="Arial" panose="020B0604020202020204" pitchFamily="34" charset="0"/>
              </a:rPr>
              <a:t>5</a:t>
            </a:r>
            <a:r>
              <a:rPr lang="es-EC" sz="2800" b="1" noProof="0" dirty="0" smtClean="0">
                <a:solidFill>
                  <a:prstClr val="black"/>
                </a:solidFill>
                <a:latin typeface="Arial" panose="020B0604020202020204" pitchFamily="34" charset="0"/>
                <a:cs typeface="Arial" panose="020B0604020202020204" pitchFamily="34" charset="0"/>
              </a:rPr>
              <a:t>. </a:t>
            </a:r>
            <a:r>
              <a:rPr lang="es-EC" sz="2800" b="1" noProof="0" dirty="0" smtClean="0">
                <a:solidFill>
                  <a:prstClr val="black"/>
                </a:solidFill>
                <a:latin typeface="Arial" panose="020B0604020202020204" pitchFamily="34" charset="0"/>
                <a:cs typeface="Arial" panose="020B0604020202020204" pitchFamily="34" charset="0"/>
              </a:rPr>
              <a:t>PROPUESTA </a:t>
            </a:r>
            <a:endParaRPr kumimoji="0" lang="es-EC"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uadroTexto 4">
            <a:extLst>
              <a:ext uri="{FF2B5EF4-FFF2-40B4-BE49-F238E27FC236}">
                <a16:creationId xmlns:a16="http://schemas.microsoft.com/office/drawing/2014/main" id="{1AC222EB-CE0E-1D4E-BA24-831B2CB3AD74}"/>
              </a:ext>
            </a:extLst>
          </p:cNvPr>
          <p:cNvSpPr txBox="1"/>
          <p:nvPr/>
        </p:nvSpPr>
        <p:spPr>
          <a:xfrm>
            <a:off x="1325880" y="914401"/>
            <a:ext cx="10726600" cy="5786199"/>
          </a:xfrm>
          <a:prstGeom prst="rect">
            <a:avLst/>
          </a:prstGeom>
          <a:noFill/>
        </p:spPr>
        <p:txBody>
          <a:bodyPr wrap="square" rtlCol="0">
            <a:spAutoFit/>
          </a:bodyPr>
          <a:lstStyle/>
          <a:p>
            <a:endParaRPr lang="es-EC" dirty="0" smtClean="0"/>
          </a:p>
          <a:p>
            <a:pPr algn="just"/>
            <a:r>
              <a:rPr lang="es-EC" sz="3600" dirty="0"/>
              <a:t>Como parte de las propuestas de este trabajo se ha determinado que es importante incluir dentro de los “MACROPROCESO DE PLANIFICACIÓN ESTRATÉGICA OPERACIONAL DEL CC.FF.AA.”, el subproceso “DEFENSA DE ARMAS NUCLEARES, BIOLÓGICAS Y QUIMICAS (NBQ)”, con la finalidad de tener una manera eficaz de definir las políticas y lineamientos estratégicos para hacer frente a las amenazas y ataques del tipo nuclear, biológico y químico.</a:t>
            </a:r>
            <a:endParaRPr lang="en-US" sz="3600" dirty="0"/>
          </a:p>
          <a:p>
            <a:endParaRPr lang="en-US" sz="2800" b="1" dirty="0"/>
          </a:p>
        </p:txBody>
      </p:sp>
    </p:spTree>
    <p:extLst>
      <p:ext uri="{BB962C8B-B14F-4D97-AF65-F5344CB8AC3E}">
        <p14:creationId xmlns:p14="http://schemas.microsoft.com/office/powerpoint/2010/main" val="40954193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3E3CE28-1FC8-8E46-A07E-10CC378E0146}"/>
              </a:ext>
            </a:extLst>
          </p:cNvPr>
          <p:cNvSpPr/>
          <p:nvPr/>
        </p:nvSpPr>
        <p:spPr>
          <a:xfrm>
            <a:off x="139521" y="182881"/>
            <a:ext cx="11912959" cy="73152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800" b="1" dirty="0">
                <a:solidFill>
                  <a:prstClr val="black"/>
                </a:solidFill>
                <a:latin typeface="Arial" panose="020B0604020202020204" pitchFamily="34" charset="0"/>
                <a:cs typeface="Arial" panose="020B0604020202020204" pitchFamily="34" charset="0"/>
              </a:rPr>
              <a:t>5</a:t>
            </a:r>
            <a:r>
              <a:rPr lang="es-EC" sz="2800" b="1" noProof="0" dirty="0" smtClean="0">
                <a:solidFill>
                  <a:prstClr val="black"/>
                </a:solidFill>
                <a:latin typeface="Arial" panose="020B0604020202020204" pitchFamily="34" charset="0"/>
                <a:cs typeface="Arial" panose="020B0604020202020204" pitchFamily="34" charset="0"/>
              </a:rPr>
              <a:t>. </a:t>
            </a:r>
            <a:r>
              <a:rPr lang="es-EC" sz="2800" b="1" noProof="0" dirty="0" smtClean="0">
                <a:solidFill>
                  <a:prstClr val="black"/>
                </a:solidFill>
                <a:latin typeface="Arial" panose="020B0604020202020204" pitchFamily="34" charset="0"/>
                <a:cs typeface="Arial" panose="020B0604020202020204" pitchFamily="34" charset="0"/>
              </a:rPr>
              <a:t>PROPUESTA </a:t>
            </a:r>
            <a:endParaRPr kumimoji="0" lang="es-EC"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uadroTexto 4">
            <a:extLst>
              <a:ext uri="{FF2B5EF4-FFF2-40B4-BE49-F238E27FC236}">
                <a16:creationId xmlns:a16="http://schemas.microsoft.com/office/drawing/2014/main" id="{1AC222EB-CE0E-1D4E-BA24-831B2CB3AD74}"/>
              </a:ext>
            </a:extLst>
          </p:cNvPr>
          <p:cNvSpPr txBox="1"/>
          <p:nvPr/>
        </p:nvSpPr>
        <p:spPr>
          <a:xfrm>
            <a:off x="1325880" y="858981"/>
            <a:ext cx="10726600" cy="6093976"/>
          </a:xfrm>
          <a:prstGeom prst="rect">
            <a:avLst/>
          </a:prstGeom>
          <a:noFill/>
        </p:spPr>
        <p:txBody>
          <a:bodyPr wrap="square" rtlCol="0">
            <a:spAutoFit/>
          </a:bodyPr>
          <a:lstStyle/>
          <a:p>
            <a:r>
              <a:rPr lang="es-ES" sz="2600" b="1" dirty="0" smtClean="0"/>
              <a:t>Propuesta de políticas para enfrentar amenazas con armas químicas, biológicas y nucleares.</a:t>
            </a:r>
          </a:p>
          <a:p>
            <a:endParaRPr lang="es-ES" sz="2600" b="1" dirty="0" smtClean="0"/>
          </a:p>
          <a:p>
            <a:pPr lvl="0" algn="just"/>
            <a:r>
              <a:rPr lang="es-ES" sz="2600" dirty="0" smtClean="0"/>
              <a:t>Las </a:t>
            </a:r>
            <a:r>
              <a:rPr lang="es-ES" sz="2600" dirty="0"/>
              <a:t>unidades militares deben administrar la actividad nuclear, biológica y química (NBQ), en el marco de las políticas emitidas por el Ministerio de Defensa Nacional, en coordinación con el Comando Conjunto de las Fuerzas Armadas.</a:t>
            </a:r>
            <a:endParaRPr lang="en-US" sz="2600" dirty="0"/>
          </a:p>
          <a:p>
            <a:pPr algn="just"/>
            <a:endParaRPr lang="es-ES" sz="2600" b="1" dirty="0" smtClean="0"/>
          </a:p>
          <a:p>
            <a:pPr lvl="0" algn="just"/>
            <a:r>
              <a:rPr lang="es-ES" sz="2600" dirty="0"/>
              <a:t>Las unidades militares deben identificar las áreas susceptibles de amenazas o ataques con armas NBQ y elaboraran directivas y planes para contrarrestar estas amenazas. </a:t>
            </a:r>
            <a:endParaRPr lang="en-US" sz="2600" dirty="0"/>
          </a:p>
          <a:p>
            <a:pPr algn="just"/>
            <a:endParaRPr lang="es-ES" sz="2600" b="1" dirty="0" smtClean="0"/>
          </a:p>
          <a:p>
            <a:pPr algn="just"/>
            <a:r>
              <a:rPr lang="es-EC" sz="2600" dirty="0"/>
              <a:t>La acción destinada para abordar la amenaza nuclear, biológica y química (NBQ) debe ser llevada dentro del pleno respeto del derecho internacional, incluido los derechos humanos y el principio del estado de derecho.</a:t>
            </a:r>
            <a:endParaRPr lang="en-US" sz="2600" b="1" dirty="0"/>
          </a:p>
        </p:txBody>
      </p:sp>
    </p:spTree>
    <p:extLst>
      <p:ext uri="{BB962C8B-B14F-4D97-AF65-F5344CB8AC3E}">
        <p14:creationId xmlns:p14="http://schemas.microsoft.com/office/powerpoint/2010/main" val="1267368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3E3CE28-1FC8-8E46-A07E-10CC378E0146}"/>
              </a:ext>
            </a:extLst>
          </p:cNvPr>
          <p:cNvSpPr/>
          <p:nvPr/>
        </p:nvSpPr>
        <p:spPr>
          <a:xfrm>
            <a:off x="139521" y="182881"/>
            <a:ext cx="11912959" cy="73152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800" b="1" dirty="0">
                <a:solidFill>
                  <a:prstClr val="black"/>
                </a:solidFill>
                <a:latin typeface="Arial" panose="020B0604020202020204" pitchFamily="34" charset="0"/>
                <a:cs typeface="Arial" panose="020B0604020202020204" pitchFamily="34" charset="0"/>
              </a:rPr>
              <a:t>5</a:t>
            </a:r>
            <a:r>
              <a:rPr lang="es-EC" sz="2800" b="1" noProof="0" dirty="0" smtClean="0">
                <a:solidFill>
                  <a:prstClr val="black"/>
                </a:solidFill>
                <a:latin typeface="Arial" panose="020B0604020202020204" pitchFamily="34" charset="0"/>
                <a:cs typeface="Arial" panose="020B0604020202020204" pitchFamily="34" charset="0"/>
              </a:rPr>
              <a:t>. </a:t>
            </a:r>
            <a:r>
              <a:rPr lang="es-EC" sz="2800" b="1" noProof="0" dirty="0" smtClean="0">
                <a:solidFill>
                  <a:prstClr val="black"/>
                </a:solidFill>
                <a:latin typeface="Arial" panose="020B0604020202020204" pitchFamily="34" charset="0"/>
                <a:cs typeface="Arial" panose="020B0604020202020204" pitchFamily="34" charset="0"/>
              </a:rPr>
              <a:t>PROPUESTA </a:t>
            </a:r>
            <a:endParaRPr kumimoji="0" lang="es-EC"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uadroTexto 4">
            <a:extLst>
              <a:ext uri="{FF2B5EF4-FFF2-40B4-BE49-F238E27FC236}">
                <a16:creationId xmlns:a16="http://schemas.microsoft.com/office/drawing/2014/main" id="{1AC222EB-CE0E-1D4E-BA24-831B2CB3AD74}"/>
              </a:ext>
            </a:extLst>
          </p:cNvPr>
          <p:cNvSpPr txBox="1"/>
          <p:nvPr/>
        </p:nvSpPr>
        <p:spPr>
          <a:xfrm>
            <a:off x="1325880" y="914401"/>
            <a:ext cx="10726600" cy="4893647"/>
          </a:xfrm>
          <a:prstGeom prst="rect">
            <a:avLst/>
          </a:prstGeom>
          <a:noFill/>
        </p:spPr>
        <p:txBody>
          <a:bodyPr wrap="square" rtlCol="0">
            <a:spAutoFit/>
          </a:bodyPr>
          <a:lstStyle/>
          <a:p>
            <a:endParaRPr lang="es-EC" sz="2400" dirty="0" smtClean="0"/>
          </a:p>
          <a:p>
            <a:r>
              <a:rPr lang="es-ES" sz="2400" b="1" dirty="0" smtClean="0"/>
              <a:t>Propuesta de políticas para enfrentar amenazas con armas químicas, biológicas y nucleares.</a:t>
            </a:r>
          </a:p>
          <a:p>
            <a:pPr lvl="0"/>
            <a:endParaRPr lang="es-ES" sz="2400" b="1" dirty="0" smtClean="0"/>
          </a:p>
          <a:p>
            <a:pPr algn="just"/>
            <a:r>
              <a:rPr lang="es-ES" sz="2400" dirty="0"/>
              <a:t>Se incluirá dentro de los programas de instrucción la capacitación y entrenamiento para la defensa nuclear, biológica y química (NBQ).</a:t>
            </a:r>
            <a:endParaRPr lang="en-US" sz="2400" dirty="0"/>
          </a:p>
          <a:p>
            <a:pPr algn="just"/>
            <a:endParaRPr lang="es-ES" sz="2400" b="1" dirty="0" smtClean="0"/>
          </a:p>
          <a:p>
            <a:pPr algn="just"/>
            <a:endParaRPr lang="es-ES" sz="2400" b="1" dirty="0" smtClean="0"/>
          </a:p>
          <a:p>
            <a:pPr lvl="0" algn="just"/>
            <a:r>
              <a:rPr lang="es-ES" sz="2400" dirty="0"/>
              <a:t>Las unidades militares acantonadas en las áreas identificadas de sufrir amenazas deben considerar dentro de planificación los proyectos necesarios para la adquisición de material y equipo para enfrentar amenazas o ataques del tipo nuclear, biológico y químico (NBQ). Además, incluir en la planificación presupuestaria los recursos necesarios para la factibilidad de los proyectos presentados.</a:t>
            </a:r>
            <a:endParaRPr lang="en-US" sz="2400" dirty="0"/>
          </a:p>
        </p:txBody>
      </p:sp>
    </p:spTree>
    <p:extLst>
      <p:ext uri="{BB962C8B-B14F-4D97-AF65-F5344CB8AC3E}">
        <p14:creationId xmlns:p14="http://schemas.microsoft.com/office/powerpoint/2010/main" val="984451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3E3CE28-1FC8-8E46-A07E-10CC378E0146}"/>
              </a:ext>
            </a:extLst>
          </p:cNvPr>
          <p:cNvSpPr/>
          <p:nvPr/>
        </p:nvSpPr>
        <p:spPr>
          <a:xfrm>
            <a:off x="139521" y="182881"/>
            <a:ext cx="11912959" cy="73152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800" b="1" dirty="0" smtClean="0">
                <a:solidFill>
                  <a:prstClr val="black"/>
                </a:solidFill>
                <a:latin typeface="Arial" panose="020B0604020202020204" pitchFamily="34" charset="0"/>
                <a:cs typeface="Arial" panose="020B0604020202020204" pitchFamily="34" charset="0"/>
              </a:rPr>
              <a:t>5</a:t>
            </a:r>
            <a:r>
              <a:rPr lang="es-EC" sz="2800" b="1" noProof="0" dirty="0" smtClean="0">
                <a:solidFill>
                  <a:prstClr val="black"/>
                </a:solidFill>
                <a:latin typeface="Arial" panose="020B0604020202020204" pitchFamily="34" charset="0"/>
                <a:cs typeface="Arial" panose="020B0604020202020204" pitchFamily="34" charset="0"/>
              </a:rPr>
              <a:t>. PROPUESTA </a:t>
            </a:r>
            <a:endParaRPr kumimoji="0" lang="es-EC"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uadroTexto 4">
            <a:extLst>
              <a:ext uri="{FF2B5EF4-FFF2-40B4-BE49-F238E27FC236}">
                <a16:creationId xmlns:a16="http://schemas.microsoft.com/office/drawing/2014/main" id="{1AC222EB-CE0E-1D4E-BA24-831B2CB3AD74}"/>
              </a:ext>
            </a:extLst>
          </p:cNvPr>
          <p:cNvSpPr txBox="1"/>
          <p:nvPr/>
        </p:nvSpPr>
        <p:spPr>
          <a:xfrm>
            <a:off x="1325880" y="872848"/>
            <a:ext cx="10726600" cy="6124754"/>
          </a:xfrm>
          <a:prstGeom prst="rect">
            <a:avLst/>
          </a:prstGeom>
          <a:noFill/>
        </p:spPr>
        <p:txBody>
          <a:bodyPr wrap="square" rtlCol="0">
            <a:spAutoFit/>
          </a:bodyPr>
          <a:lstStyle/>
          <a:p>
            <a:pPr algn="just"/>
            <a:r>
              <a:rPr lang="es-ES" sz="2800" b="1" dirty="0" smtClean="0"/>
              <a:t>Lineamientos </a:t>
            </a:r>
            <a:r>
              <a:rPr lang="es-ES" sz="2800" b="1" dirty="0" smtClean="0"/>
              <a:t>estratégicos a las políticas de defensa para enfrentar amenazas y ataques con armas nucleares, biológicas y químicas (NBQ) en las áreas de mayor riesgo.</a:t>
            </a:r>
            <a:r>
              <a:rPr lang="es-ES" sz="2800" dirty="0" smtClean="0"/>
              <a:t> </a:t>
            </a:r>
            <a:endParaRPr lang="es-ES" sz="2800" b="1" dirty="0" smtClean="0"/>
          </a:p>
          <a:p>
            <a:pPr marL="285750" indent="-285750" algn="just">
              <a:buFont typeface="Arial" panose="020B0604020202020204" pitchFamily="34" charset="0"/>
              <a:buChar char="•"/>
            </a:pPr>
            <a:r>
              <a:rPr lang="es-EC" sz="2800" dirty="0" smtClean="0"/>
              <a:t>Las unidades militares deben identificar en los sectores de responsabilidad de su jurisdicción las áreas más susceptibles</a:t>
            </a:r>
          </a:p>
          <a:p>
            <a:pPr marL="285750" indent="-285750" algn="just">
              <a:buFont typeface="Arial" panose="020B0604020202020204" pitchFamily="34" charset="0"/>
              <a:buChar char="•"/>
            </a:pPr>
            <a:r>
              <a:rPr lang="es-EC" sz="2800" dirty="0" smtClean="0"/>
              <a:t>Las unidades militares deben identificar y evaluar los riesgos</a:t>
            </a:r>
          </a:p>
          <a:p>
            <a:pPr marL="285750" indent="-285750" algn="just">
              <a:buFont typeface="Arial" panose="020B0604020202020204" pitchFamily="34" charset="0"/>
              <a:buChar char="•"/>
            </a:pPr>
            <a:r>
              <a:rPr lang="es-EC" sz="2800" dirty="0" smtClean="0"/>
              <a:t>Disponer a las unidades militares que cumplan con las actividades de defensa nuclear, biológica y química (NBQ). </a:t>
            </a:r>
            <a:endParaRPr lang="en-US" sz="2800" dirty="0" smtClean="0"/>
          </a:p>
          <a:p>
            <a:pPr marL="285750" lvl="0" indent="-285750" algn="just">
              <a:buFont typeface="Arial" panose="020B0604020202020204" pitchFamily="34" charset="0"/>
              <a:buChar char="•"/>
            </a:pPr>
            <a:r>
              <a:rPr lang="es-EC" sz="2800" dirty="0" smtClean="0"/>
              <a:t>La unidad militar será la responsable de capacitar al personal militar profesional. </a:t>
            </a:r>
          </a:p>
          <a:p>
            <a:pPr marL="285750" lvl="0" indent="-285750" algn="just">
              <a:buFont typeface="Arial" panose="020B0604020202020204" pitchFamily="34" charset="0"/>
              <a:buChar char="•"/>
            </a:pPr>
            <a:r>
              <a:rPr lang="es-EC" sz="2800" dirty="0" smtClean="0"/>
              <a:t>Las unidades militares se emplearán en operaciones militares de defensa nuclear, biológica y química (NBQ), acatando en todo momento las normas de comportamiento y las reglas de </a:t>
            </a:r>
            <a:r>
              <a:rPr lang="es-EC" sz="2800" dirty="0" smtClean="0"/>
              <a:t>enfrentamiento</a:t>
            </a:r>
            <a:endParaRPr lang="es-EC" sz="2800" dirty="0" smtClean="0"/>
          </a:p>
        </p:txBody>
      </p:sp>
    </p:spTree>
    <p:extLst>
      <p:ext uri="{BB962C8B-B14F-4D97-AF65-F5344CB8AC3E}">
        <p14:creationId xmlns:p14="http://schemas.microsoft.com/office/powerpoint/2010/main" val="22024589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3E3CE28-1FC8-8E46-A07E-10CC378E0146}"/>
              </a:ext>
            </a:extLst>
          </p:cNvPr>
          <p:cNvSpPr/>
          <p:nvPr/>
        </p:nvSpPr>
        <p:spPr>
          <a:xfrm>
            <a:off x="139521" y="321431"/>
            <a:ext cx="11912959" cy="73152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800" b="1" dirty="0" smtClean="0">
                <a:solidFill>
                  <a:prstClr val="black"/>
                </a:solidFill>
                <a:latin typeface="Arial" panose="020B0604020202020204" pitchFamily="34" charset="0"/>
                <a:cs typeface="Arial" panose="020B0604020202020204" pitchFamily="34" charset="0"/>
              </a:rPr>
              <a:t>5</a:t>
            </a:r>
            <a:r>
              <a:rPr lang="es-EC" sz="2800" b="1" noProof="0" dirty="0" smtClean="0">
                <a:solidFill>
                  <a:prstClr val="black"/>
                </a:solidFill>
                <a:latin typeface="Arial" panose="020B0604020202020204" pitchFamily="34" charset="0"/>
                <a:cs typeface="Arial" panose="020B0604020202020204" pitchFamily="34" charset="0"/>
              </a:rPr>
              <a:t>. PROPUESTA </a:t>
            </a:r>
            <a:endParaRPr kumimoji="0" lang="es-EC"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uadroTexto 4">
            <a:extLst>
              <a:ext uri="{FF2B5EF4-FFF2-40B4-BE49-F238E27FC236}">
                <a16:creationId xmlns:a16="http://schemas.microsoft.com/office/drawing/2014/main" id="{1AC222EB-CE0E-1D4E-BA24-831B2CB3AD74}"/>
              </a:ext>
            </a:extLst>
          </p:cNvPr>
          <p:cNvSpPr txBox="1"/>
          <p:nvPr/>
        </p:nvSpPr>
        <p:spPr>
          <a:xfrm>
            <a:off x="1325880" y="1052951"/>
            <a:ext cx="10726600" cy="5693866"/>
          </a:xfrm>
          <a:prstGeom prst="rect">
            <a:avLst/>
          </a:prstGeom>
          <a:noFill/>
        </p:spPr>
        <p:txBody>
          <a:bodyPr wrap="square" rtlCol="0">
            <a:spAutoFit/>
          </a:bodyPr>
          <a:lstStyle/>
          <a:p>
            <a:pPr algn="just"/>
            <a:r>
              <a:rPr lang="es-ES" sz="2800" b="1" dirty="0" smtClean="0"/>
              <a:t>Lineamientos </a:t>
            </a:r>
            <a:r>
              <a:rPr lang="es-ES" sz="2800" b="1" dirty="0" smtClean="0"/>
              <a:t>estratégicos a las políticas de defensa para enfrentar amenazas y ataques con armas nucleares, biológicas y químicas (NBQ) en las áreas de mayor riesgo.</a:t>
            </a:r>
            <a:r>
              <a:rPr lang="es-ES" sz="2800" dirty="0" smtClean="0"/>
              <a:t> </a:t>
            </a:r>
          </a:p>
          <a:p>
            <a:endParaRPr lang="es-ES" sz="2800" dirty="0" smtClean="0"/>
          </a:p>
          <a:p>
            <a:pPr marL="285750" indent="-285750" algn="just">
              <a:buFont typeface="Arial" panose="020B0604020202020204" pitchFamily="34" charset="0"/>
              <a:buChar char="•"/>
            </a:pPr>
            <a:r>
              <a:rPr lang="es-EC" sz="2800" dirty="0" smtClean="0"/>
              <a:t>Las unidades militares serán responsables de la seguridad en las áreas identificadas como susceptibles de sufrir una amenaza o ataque con armas (NBQ). </a:t>
            </a:r>
          </a:p>
          <a:p>
            <a:pPr marL="285750" indent="-285750" algn="just">
              <a:buFont typeface="Arial" panose="020B0604020202020204" pitchFamily="34" charset="0"/>
              <a:buChar char="•"/>
            </a:pPr>
            <a:r>
              <a:rPr lang="es-EC" sz="2800" dirty="0" smtClean="0"/>
              <a:t>La fuerza terrestre evaluará el nivel de preparación de las unidades para enfrentar amenazas y ataques con armas (NBQ). </a:t>
            </a:r>
          </a:p>
          <a:p>
            <a:pPr marL="285750" indent="-285750" algn="just">
              <a:buFont typeface="Arial" panose="020B0604020202020204" pitchFamily="34" charset="0"/>
              <a:buChar char="•"/>
            </a:pPr>
            <a:r>
              <a:rPr lang="es-EC" sz="2800" dirty="0" smtClean="0"/>
              <a:t>Las unidades militares acantonadas en las áreas identificadas de sufrir amenazas deben considerar dentro de su planificación presupuestaria los proyectos necesarios para la adquisición de material y equipo para enfrentar amenazas o ataques del tipo (NBQ).</a:t>
            </a:r>
            <a:endParaRPr lang="es-ES" sz="2800" dirty="0" smtClean="0"/>
          </a:p>
        </p:txBody>
      </p:sp>
    </p:spTree>
    <p:extLst>
      <p:ext uri="{BB962C8B-B14F-4D97-AF65-F5344CB8AC3E}">
        <p14:creationId xmlns:p14="http://schemas.microsoft.com/office/powerpoint/2010/main" val="329651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3E3CE28-1FC8-8E46-A07E-10CC378E0146}"/>
              </a:ext>
            </a:extLst>
          </p:cNvPr>
          <p:cNvSpPr/>
          <p:nvPr/>
        </p:nvSpPr>
        <p:spPr>
          <a:xfrm>
            <a:off x="139521" y="182881"/>
            <a:ext cx="11912959" cy="73152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C"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TEMARIO</a:t>
            </a:r>
          </a:p>
        </p:txBody>
      </p:sp>
      <p:sp>
        <p:nvSpPr>
          <p:cNvPr id="5" name="CuadroTexto 4">
            <a:extLst>
              <a:ext uri="{FF2B5EF4-FFF2-40B4-BE49-F238E27FC236}">
                <a16:creationId xmlns:a16="http://schemas.microsoft.com/office/drawing/2014/main" id="{1AC222EB-CE0E-1D4E-BA24-831B2CB3AD74}"/>
              </a:ext>
            </a:extLst>
          </p:cNvPr>
          <p:cNvSpPr txBox="1"/>
          <p:nvPr/>
        </p:nvSpPr>
        <p:spPr>
          <a:xfrm>
            <a:off x="1953260" y="1331354"/>
            <a:ext cx="9726122" cy="4413516"/>
          </a:xfrm>
          <a:prstGeom prst="rect">
            <a:avLst/>
          </a:prstGeom>
          <a:noFill/>
        </p:spPr>
        <p:txBody>
          <a:bodyPr wrap="square" rtlCol="0">
            <a:spAutoFit/>
          </a:bodyPr>
          <a:lstStyle/>
          <a:p>
            <a:pPr marL="457200" marR="0" lvl="0" indent="-457200" algn="l" defTabSz="914400" rtl="0" eaLnBrk="1" fontAlgn="auto" latinLnBrk="0" hangingPunct="1">
              <a:lnSpc>
                <a:spcPct val="130000"/>
              </a:lnSpc>
              <a:spcBef>
                <a:spcPts val="0"/>
              </a:spcBef>
              <a:spcAft>
                <a:spcPts val="0"/>
              </a:spcAft>
              <a:buClrTx/>
              <a:buSzTx/>
              <a:buFontTx/>
              <a:buAutoNum type="arabicPeriod"/>
              <a:tabLst/>
              <a:defRPr/>
            </a:pPr>
            <a:r>
              <a:rPr lang="es-EC" sz="3600" b="1" dirty="0" smtClean="0">
                <a:solidFill>
                  <a:prstClr val="black"/>
                </a:solidFill>
                <a:latin typeface="Arial" panose="020B0604020202020204" pitchFamily="34" charset="0"/>
                <a:cs typeface="Arial" panose="020B0604020202020204" pitchFamily="34" charset="0"/>
              </a:rPr>
              <a:t>EL PROBLEMA</a:t>
            </a:r>
            <a:endParaRPr kumimoji="0" lang="es-EC" sz="3600" b="1"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457200" marR="0" lvl="0" indent="-457200" algn="l" defTabSz="914400" rtl="0" eaLnBrk="1" fontAlgn="auto" latinLnBrk="0" hangingPunct="1">
              <a:lnSpc>
                <a:spcPct val="130000"/>
              </a:lnSpc>
              <a:spcBef>
                <a:spcPts val="0"/>
              </a:spcBef>
              <a:spcAft>
                <a:spcPts val="0"/>
              </a:spcAft>
              <a:buClrTx/>
              <a:buSzTx/>
              <a:buFontTx/>
              <a:buAutoNum type="arabicPeriod"/>
              <a:tabLst/>
              <a:defRPr/>
            </a:pPr>
            <a:r>
              <a:rPr lang="es-EC" sz="3600" b="1" dirty="0" smtClean="0">
                <a:solidFill>
                  <a:prstClr val="black"/>
                </a:solidFill>
                <a:latin typeface="Arial" panose="020B0604020202020204" pitchFamily="34" charset="0"/>
                <a:cs typeface="Arial" panose="020B0604020202020204" pitchFamily="34" charset="0"/>
              </a:rPr>
              <a:t>MARCO TEÓRICO</a:t>
            </a:r>
            <a:endParaRPr kumimoji="0" lang="es-EC" sz="3600" b="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457200" marR="0" lvl="0" indent="-457200" algn="l" defTabSz="914400" rtl="0" eaLnBrk="1" fontAlgn="auto" latinLnBrk="0" hangingPunct="1">
              <a:lnSpc>
                <a:spcPct val="130000"/>
              </a:lnSpc>
              <a:spcBef>
                <a:spcPts val="0"/>
              </a:spcBef>
              <a:spcAft>
                <a:spcPts val="0"/>
              </a:spcAft>
              <a:buClrTx/>
              <a:buSzTx/>
              <a:buFontTx/>
              <a:buAutoNum type="arabicPeriod"/>
              <a:tabLst/>
              <a:defRPr/>
            </a:pPr>
            <a:r>
              <a:rPr lang="es-EC" sz="3600" b="1" dirty="0" smtClean="0">
                <a:solidFill>
                  <a:prstClr val="black"/>
                </a:solidFill>
                <a:latin typeface="Arial" panose="020B0604020202020204" pitchFamily="34" charset="0"/>
                <a:cs typeface="Arial" panose="020B0604020202020204" pitchFamily="34" charset="0"/>
              </a:rPr>
              <a:t>MARCO METODOLÓGICO</a:t>
            </a:r>
            <a:endParaRPr kumimoji="0" lang="es-EC" sz="3600" b="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457200" marR="0" lvl="0" indent="-457200" algn="l" defTabSz="914400" rtl="0" eaLnBrk="1" fontAlgn="auto" latinLnBrk="0" hangingPunct="1">
              <a:lnSpc>
                <a:spcPct val="130000"/>
              </a:lnSpc>
              <a:spcBef>
                <a:spcPts val="0"/>
              </a:spcBef>
              <a:spcAft>
                <a:spcPts val="0"/>
              </a:spcAft>
              <a:buClrTx/>
              <a:buSzTx/>
              <a:buFontTx/>
              <a:buAutoNum type="arabicPeriod"/>
              <a:tabLst/>
              <a:defRPr/>
            </a:pPr>
            <a:r>
              <a:rPr lang="es-EC" sz="3600" b="1" dirty="0" smtClean="0">
                <a:solidFill>
                  <a:prstClr val="black"/>
                </a:solidFill>
                <a:latin typeface="Arial" panose="020B0604020202020204" pitchFamily="34" charset="0"/>
                <a:cs typeface="Arial" panose="020B0604020202020204" pitchFamily="34" charset="0"/>
              </a:rPr>
              <a:t>DESARROLLO DE LOS OBJETIVOS</a:t>
            </a:r>
            <a:endParaRPr kumimoji="0" lang="es-EC" sz="3600" b="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457200" marR="0" lvl="0" indent="-457200" algn="l" defTabSz="914400" rtl="0" eaLnBrk="1" fontAlgn="auto" latinLnBrk="0" hangingPunct="1">
              <a:lnSpc>
                <a:spcPct val="130000"/>
              </a:lnSpc>
              <a:spcBef>
                <a:spcPts val="0"/>
              </a:spcBef>
              <a:spcAft>
                <a:spcPts val="0"/>
              </a:spcAft>
              <a:buClrTx/>
              <a:buSzTx/>
              <a:buFontTx/>
              <a:buAutoNum type="arabicPeriod"/>
              <a:tabLst/>
              <a:defRPr/>
            </a:pPr>
            <a:r>
              <a:rPr lang="es-EC" sz="3600" b="1" dirty="0" smtClean="0">
                <a:solidFill>
                  <a:prstClr val="black"/>
                </a:solidFill>
                <a:latin typeface="Arial" panose="020B0604020202020204" pitchFamily="34" charset="0"/>
                <a:cs typeface="Arial" panose="020B0604020202020204" pitchFamily="34" charset="0"/>
              </a:rPr>
              <a:t>PROPUESTA</a:t>
            </a:r>
            <a:endParaRPr kumimoji="0" lang="es-EC" sz="3600" b="1"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457200" marR="0" lvl="0" indent="-457200" algn="l" defTabSz="914400" rtl="0" eaLnBrk="1" fontAlgn="auto" latinLnBrk="0" hangingPunct="1">
              <a:lnSpc>
                <a:spcPct val="130000"/>
              </a:lnSpc>
              <a:spcBef>
                <a:spcPts val="0"/>
              </a:spcBef>
              <a:spcAft>
                <a:spcPts val="0"/>
              </a:spcAft>
              <a:buClrTx/>
              <a:buSzTx/>
              <a:buFontTx/>
              <a:buAutoNum type="arabicPeriod"/>
              <a:tabLst/>
              <a:defRPr/>
            </a:pPr>
            <a:r>
              <a:rPr lang="es-EC" sz="3600" b="1" dirty="0" smtClean="0">
                <a:solidFill>
                  <a:prstClr val="black"/>
                </a:solidFill>
                <a:latin typeface="Arial" panose="020B0604020202020204" pitchFamily="34" charset="0"/>
                <a:cs typeface="Arial" panose="020B0604020202020204" pitchFamily="34" charset="0"/>
              </a:rPr>
              <a:t>CONCLUSIONES Y RECOMENDACIONES</a:t>
            </a:r>
            <a:endParaRPr kumimoji="0" lang="es-EC" sz="36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40754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3E3CE28-1FC8-8E46-A07E-10CC378E0146}"/>
              </a:ext>
            </a:extLst>
          </p:cNvPr>
          <p:cNvSpPr/>
          <p:nvPr/>
        </p:nvSpPr>
        <p:spPr>
          <a:xfrm>
            <a:off x="139521" y="182881"/>
            <a:ext cx="11912959" cy="73152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800" b="1" dirty="0" smtClean="0">
                <a:solidFill>
                  <a:prstClr val="black"/>
                </a:solidFill>
                <a:latin typeface="Arial" panose="020B0604020202020204" pitchFamily="34" charset="0"/>
                <a:cs typeface="Arial" panose="020B0604020202020204" pitchFamily="34" charset="0"/>
              </a:rPr>
              <a:t>5</a:t>
            </a:r>
            <a:r>
              <a:rPr lang="es-EC" sz="2800" b="1" noProof="0" dirty="0" smtClean="0">
                <a:solidFill>
                  <a:prstClr val="black"/>
                </a:solidFill>
                <a:latin typeface="Arial" panose="020B0604020202020204" pitchFamily="34" charset="0"/>
                <a:cs typeface="Arial" panose="020B0604020202020204" pitchFamily="34" charset="0"/>
              </a:rPr>
              <a:t>. PROPUESTA </a:t>
            </a:r>
            <a:endParaRPr kumimoji="0" lang="es-EC"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uadroTexto 4">
            <a:extLst>
              <a:ext uri="{FF2B5EF4-FFF2-40B4-BE49-F238E27FC236}">
                <a16:creationId xmlns:a16="http://schemas.microsoft.com/office/drawing/2014/main" id="{1AC222EB-CE0E-1D4E-BA24-831B2CB3AD74}"/>
              </a:ext>
            </a:extLst>
          </p:cNvPr>
          <p:cNvSpPr txBox="1"/>
          <p:nvPr/>
        </p:nvSpPr>
        <p:spPr>
          <a:xfrm>
            <a:off x="1325880" y="1204328"/>
            <a:ext cx="10726600" cy="5324535"/>
          </a:xfrm>
          <a:prstGeom prst="rect">
            <a:avLst/>
          </a:prstGeom>
          <a:noFill/>
        </p:spPr>
        <p:txBody>
          <a:bodyPr wrap="square" rtlCol="0">
            <a:spAutoFit/>
          </a:bodyPr>
          <a:lstStyle/>
          <a:p>
            <a:pPr algn="just"/>
            <a:r>
              <a:rPr lang="es-ES" sz="3400" b="1" dirty="0" smtClean="0"/>
              <a:t>Lineamientos estratégicos a las políticas de defensa para enfrentar amenazas y ataques con armas nucleares, biológicas y químicas (NBQ) en las áreas de mayor riesgo.</a:t>
            </a:r>
            <a:r>
              <a:rPr lang="es-ES" sz="3400" dirty="0" smtClean="0"/>
              <a:t> </a:t>
            </a:r>
          </a:p>
          <a:p>
            <a:pPr marL="457200" indent="-457200" algn="just">
              <a:buFont typeface="Arial" panose="020B0604020202020204" pitchFamily="34" charset="0"/>
              <a:buChar char="•"/>
            </a:pPr>
            <a:r>
              <a:rPr lang="es-EC" sz="3400" dirty="0" smtClean="0"/>
              <a:t>La conformación de un equipo de defensa NBQ.</a:t>
            </a:r>
          </a:p>
          <a:p>
            <a:pPr marL="457200" indent="-457200" algn="just">
              <a:buFont typeface="Arial" panose="020B0604020202020204" pitchFamily="34" charset="0"/>
              <a:buChar char="•"/>
            </a:pPr>
            <a:r>
              <a:rPr lang="es-EC" sz="3400" dirty="0" smtClean="0"/>
              <a:t>Procedimientos para seguir por parte del equipo de defensa nuclear, biológica y química (NBQ). </a:t>
            </a:r>
          </a:p>
          <a:p>
            <a:pPr marL="457200" indent="-457200" algn="just">
              <a:buFont typeface="Arial" panose="020B0604020202020204" pitchFamily="34" charset="0"/>
              <a:buChar char="•"/>
            </a:pPr>
            <a:r>
              <a:rPr lang="es-EC" sz="3400" dirty="0" smtClean="0"/>
              <a:t>La capacitación mínima </a:t>
            </a:r>
            <a:r>
              <a:rPr lang="es-ES" sz="3400" dirty="0" smtClean="0"/>
              <a:t>necesario</a:t>
            </a:r>
            <a:r>
              <a:rPr lang="es-EC" sz="3400" dirty="0" smtClean="0"/>
              <a:t> del equipo de defensa nuclear, biológica y química (NBQ). </a:t>
            </a:r>
          </a:p>
          <a:p>
            <a:pPr marL="457200" indent="-457200" algn="just">
              <a:buFont typeface="Arial" panose="020B0604020202020204" pitchFamily="34" charset="0"/>
              <a:buChar char="•"/>
            </a:pPr>
            <a:r>
              <a:rPr lang="es-EC" sz="3400" dirty="0" smtClean="0"/>
              <a:t>Equipamiento mínimo necesario del equipo de defensa nuclear, biológica y química (NBQ). </a:t>
            </a:r>
            <a:endParaRPr lang="es-ES" sz="3400" dirty="0"/>
          </a:p>
        </p:txBody>
      </p:sp>
    </p:spTree>
    <p:extLst>
      <p:ext uri="{BB962C8B-B14F-4D97-AF65-F5344CB8AC3E}">
        <p14:creationId xmlns:p14="http://schemas.microsoft.com/office/powerpoint/2010/main" val="1018454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3E3CE28-1FC8-8E46-A07E-10CC378E0146}"/>
              </a:ext>
            </a:extLst>
          </p:cNvPr>
          <p:cNvSpPr/>
          <p:nvPr/>
        </p:nvSpPr>
        <p:spPr>
          <a:xfrm>
            <a:off x="139521" y="182881"/>
            <a:ext cx="11912959" cy="73152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800" b="1" noProof="0" dirty="0" smtClean="0">
                <a:solidFill>
                  <a:prstClr val="black"/>
                </a:solidFill>
                <a:latin typeface="Arial" panose="020B0604020202020204" pitchFamily="34" charset="0"/>
                <a:cs typeface="Arial" panose="020B0604020202020204" pitchFamily="34" charset="0"/>
              </a:rPr>
              <a:t>6. CONCLUSIONES Y RECOMENDACIONES </a:t>
            </a:r>
            <a:endParaRPr kumimoji="0" lang="es-EC"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uadroTexto 4">
            <a:extLst>
              <a:ext uri="{FF2B5EF4-FFF2-40B4-BE49-F238E27FC236}">
                <a16:creationId xmlns:a16="http://schemas.microsoft.com/office/drawing/2014/main" id="{1AC222EB-CE0E-1D4E-BA24-831B2CB3AD74}"/>
              </a:ext>
            </a:extLst>
          </p:cNvPr>
          <p:cNvSpPr txBox="1"/>
          <p:nvPr/>
        </p:nvSpPr>
        <p:spPr>
          <a:xfrm>
            <a:off x="1325880" y="1315845"/>
            <a:ext cx="10726600" cy="5078313"/>
          </a:xfrm>
          <a:prstGeom prst="rect">
            <a:avLst/>
          </a:prstGeom>
          <a:noFill/>
        </p:spPr>
        <p:txBody>
          <a:bodyPr wrap="square" rtlCol="0">
            <a:spAutoFit/>
          </a:bodyPr>
          <a:lstStyle/>
          <a:p>
            <a:pPr algn="just"/>
            <a:r>
              <a:rPr lang="es-ES" sz="3600" dirty="0" smtClean="0"/>
              <a:t>Conclusiones</a:t>
            </a:r>
          </a:p>
          <a:p>
            <a:pPr marL="571500" indent="-571500" algn="just">
              <a:buFont typeface="Arial" panose="020B0604020202020204" pitchFamily="34" charset="0"/>
              <a:buChar char="•"/>
            </a:pPr>
            <a:r>
              <a:rPr lang="es-ES" sz="3600" dirty="0" smtClean="0"/>
              <a:t>Área susceptible es la frontera norte.</a:t>
            </a:r>
          </a:p>
          <a:p>
            <a:pPr marL="571500" indent="-571500" algn="just">
              <a:buFont typeface="Arial" panose="020B0604020202020204" pitchFamily="34" charset="0"/>
              <a:buChar char="•"/>
            </a:pPr>
            <a:r>
              <a:rPr lang="es-ES" sz="3600" dirty="0" smtClean="0"/>
              <a:t>En la evaluación de riesgos se determina rango de intolerable y alto.</a:t>
            </a:r>
          </a:p>
          <a:p>
            <a:pPr marL="571500" indent="-571500" algn="just">
              <a:buFont typeface="Arial" panose="020B0604020202020204" pitchFamily="34" charset="0"/>
              <a:buChar char="•"/>
            </a:pPr>
            <a:r>
              <a:rPr lang="es-ES" sz="3600" dirty="0" smtClean="0"/>
              <a:t>El COMACO no dispone de políticas y lineamientos estratégicos.</a:t>
            </a:r>
          </a:p>
          <a:p>
            <a:pPr marL="571500" indent="-571500" algn="just">
              <a:buFont typeface="Arial" panose="020B0604020202020204" pitchFamily="34" charset="0"/>
              <a:buChar char="•"/>
            </a:pPr>
            <a:r>
              <a:rPr lang="es-ES" sz="3600" dirty="0" smtClean="0"/>
              <a:t>Establecer procesos y procedimientos  para ser adaptables y sustentables.</a:t>
            </a:r>
          </a:p>
          <a:p>
            <a:pPr algn="just"/>
            <a:endParaRPr lang="es-ES" sz="3600" dirty="0" smtClean="0"/>
          </a:p>
        </p:txBody>
      </p:sp>
    </p:spTree>
    <p:extLst>
      <p:ext uri="{BB962C8B-B14F-4D97-AF65-F5344CB8AC3E}">
        <p14:creationId xmlns:p14="http://schemas.microsoft.com/office/powerpoint/2010/main" val="11798993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3E3CE28-1FC8-8E46-A07E-10CC378E0146}"/>
              </a:ext>
            </a:extLst>
          </p:cNvPr>
          <p:cNvSpPr/>
          <p:nvPr/>
        </p:nvSpPr>
        <p:spPr>
          <a:xfrm>
            <a:off x="139521" y="182881"/>
            <a:ext cx="11912959" cy="73152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800" b="1" noProof="0" dirty="0" smtClean="0">
                <a:solidFill>
                  <a:prstClr val="black"/>
                </a:solidFill>
                <a:latin typeface="Arial" panose="020B0604020202020204" pitchFamily="34" charset="0"/>
                <a:cs typeface="Arial" panose="020B0604020202020204" pitchFamily="34" charset="0"/>
              </a:rPr>
              <a:t>6. CONCLUSIONES Y RECOMENDACIONES </a:t>
            </a:r>
            <a:endParaRPr kumimoji="0" lang="es-EC"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uadroTexto 4">
            <a:extLst>
              <a:ext uri="{FF2B5EF4-FFF2-40B4-BE49-F238E27FC236}">
                <a16:creationId xmlns:a16="http://schemas.microsoft.com/office/drawing/2014/main" id="{1AC222EB-CE0E-1D4E-BA24-831B2CB3AD74}"/>
              </a:ext>
            </a:extLst>
          </p:cNvPr>
          <p:cNvSpPr txBox="1"/>
          <p:nvPr/>
        </p:nvSpPr>
        <p:spPr>
          <a:xfrm>
            <a:off x="1325880" y="803561"/>
            <a:ext cx="10726600" cy="6186309"/>
          </a:xfrm>
          <a:prstGeom prst="rect">
            <a:avLst/>
          </a:prstGeom>
          <a:noFill/>
        </p:spPr>
        <p:txBody>
          <a:bodyPr wrap="square" rtlCol="0">
            <a:spAutoFit/>
          </a:bodyPr>
          <a:lstStyle/>
          <a:p>
            <a:r>
              <a:rPr lang="es-ES" sz="3600" dirty="0" smtClean="0"/>
              <a:t>Recomendaciones</a:t>
            </a:r>
          </a:p>
          <a:p>
            <a:pPr marL="571500" indent="-571500" algn="just">
              <a:buFont typeface="Arial" panose="020B0604020202020204" pitchFamily="34" charset="0"/>
              <a:buChar char="•"/>
            </a:pPr>
            <a:r>
              <a:rPr lang="es-ES" sz="3600" dirty="0" smtClean="0"/>
              <a:t>Elaboración de un manual.</a:t>
            </a:r>
          </a:p>
          <a:p>
            <a:pPr marL="571500" indent="-571500" algn="just">
              <a:buFont typeface="Arial" panose="020B0604020202020204" pitchFamily="34" charset="0"/>
              <a:buChar char="•"/>
            </a:pPr>
            <a:r>
              <a:rPr lang="es-ES" sz="3600" dirty="0" smtClean="0"/>
              <a:t>Crear normativa jurídica.</a:t>
            </a:r>
            <a:endParaRPr lang="es-ES" sz="3600" dirty="0"/>
          </a:p>
          <a:p>
            <a:pPr marL="571500" lvl="0" indent="-571500" algn="just">
              <a:buFont typeface="Arial" panose="020B0604020202020204" pitchFamily="34" charset="0"/>
              <a:buChar char="•"/>
            </a:pPr>
            <a:r>
              <a:rPr lang="es-ES" sz="3600" dirty="0"/>
              <a:t>El plan de acción debe desarrollarse en consulta con las autoridades nacionales y sector privado.</a:t>
            </a:r>
            <a:endParaRPr lang="en-US" sz="3600" dirty="0"/>
          </a:p>
          <a:p>
            <a:pPr marL="571500" lvl="0" indent="-571500" algn="just">
              <a:buFont typeface="Arial" panose="020B0604020202020204" pitchFamily="34" charset="0"/>
              <a:buChar char="•"/>
            </a:pPr>
            <a:r>
              <a:rPr lang="es-ES" sz="3600" dirty="0" smtClean="0"/>
              <a:t>Revisar las políticas, lineamientos estratégicos, protocolos, procedimientos para contrarrestar las amenazas NBQ, en una periodicidad mínima de una vez al año. </a:t>
            </a:r>
            <a:endParaRPr lang="en-US" sz="3600" dirty="0" smtClean="0"/>
          </a:p>
          <a:p>
            <a:pPr marL="571500" lvl="0" indent="-571500" algn="just">
              <a:buFont typeface="Arial" panose="020B0604020202020204" pitchFamily="34" charset="0"/>
              <a:buChar char="•"/>
            </a:pPr>
            <a:r>
              <a:rPr lang="es-ES" sz="3600" dirty="0" smtClean="0"/>
              <a:t>Establecer </a:t>
            </a:r>
            <a:r>
              <a:rPr lang="es-ES" sz="3600" dirty="0"/>
              <a:t>vínculos con organismos nacionales e internacionales en relación con el área</a:t>
            </a:r>
            <a:r>
              <a:rPr lang="es-ES" sz="3600" dirty="0" smtClean="0"/>
              <a:t>.</a:t>
            </a:r>
          </a:p>
        </p:txBody>
      </p:sp>
    </p:spTree>
    <p:extLst>
      <p:ext uri="{BB962C8B-B14F-4D97-AF65-F5344CB8AC3E}">
        <p14:creationId xmlns:p14="http://schemas.microsoft.com/office/powerpoint/2010/main" val="1283125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3E3CE28-1FC8-8E46-A07E-10CC378E0146}"/>
              </a:ext>
            </a:extLst>
          </p:cNvPr>
          <p:cNvSpPr/>
          <p:nvPr/>
        </p:nvSpPr>
        <p:spPr>
          <a:xfrm>
            <a:off x="139521" y="182881"/>
            <a:ext cx="11912959" cy="73152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800" b="1" dirty="0" smtClean="0">
                <a:solidFill>
                  <a:prstClr val="black"/>
                </a:solidFill>
                <a:latin typeface="Arial" panose="020B0604020202020204" pitchFamily="34" charset="0"/>
                <a:cs typeface="Arial" panose="020B0604020202020204" pitchFamily="34" charset="0"/>
              </a:rPr>
              <a:t>1. </a:t>
            </a:r>
            <a:r>
              <a:rPr lang="es-EC" sz="2800" b="1" dirty="0" smtClean="0">
                <a:solidFill>
                  <a:prstClr val="black"/>
                </a:solidFill>
                <a:latin typeface="Arial" panose="020B0604020202020204" pitchFamily="34" charset="0"/>
                <a:cs typeface="Arial" panose="020B0604020202020204" pitchFamily="34" charset="0"/>
              </a:rPr>
              <a:t>EL PROBLEMA</a:t>
            </a:r>
            <a:endParaRPr kumimoji="0" lang="es-EC"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uadroTexto 4">
            <a:extLst>
              <a:ext uri="{FF2B5EF4-FFF2-40B4-BE49-F238E27FC236}">
                <a16:creationId xmlns:a16="http://schemas.microsoft.com/office/drawing/2014/main" id="{1AC222EB-CE0E-1D4E-BA24-831B2CB3AD74}"/>
              </a:ext>
            </a:extLst>
          </p:cNvPr>
          <p:cNvSpPr txBox="1"/>
          <p:nvPr/>
        </p:nvSpPr>
        <p:spPr>
          <a:xfrm>
            <a:off x="1793240" y="1264446"/>
            <a:ext cx="10048240" cy="3785652"/>
          </a:xfrm>
          <a:prstGeom prst="rect">
            <a:avLst/>
          </a:prstGeom>
          <a:noFill/>
        </p:spPr>
        <p:txBody>
          <a:bodyPr wrap="square" rtlCol="0">
            <a:spAutoFit/>
          </a:bodyPr>
          <a:lstStyle/>
          <a:p>
            <a:pPr algn="just"/>
            <a:r>
              <a:rPr lang="es-ES" sz="4000" b="1" dirty="0" smtClean="0"/>
              <a:t>Planteamiento del problema.   </a:t>
            </a:r>
            <a:endParaRPr lang="en-US" sz="4000" b="1" dirty="0"/>
          </a:p>
          <a:p>
            <a:pPr algn="just"/>
            <a:r>
              <a:rPr lang="es-EC" sz="4000" dirty="0"/>
              <a:t>A nivel mundial y regional existe la amenaza del uso de armas nucleares, químicas y biológicas, estas son consideradas como de destrucción masiva por su amplia afectación a las personas, infraestructura y medio ambiente. </a:t>
            </a:r>
            <a:endParaRPr kumimoji="0" lang="es-EC" sz="40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9373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3E3CE28-1FC8-8E46-A07E-10CC378E0146}"/>
              </a:ext>
            </a:extLst>
          </p:cNvPr>
          <p:cNvSpPr/>
          <p:nvPr/>
        </p:nvSpPr>
        <p:spPr>
          <a:xfrm>
            <a:off x="139521" y="182881"/>
            <a:ext cx="11912959" cy="73152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800" b="1" dirty="0" smtClean="0">
                <a:solidFill>
                  <a:prstClr val="black"/>
                </a:solidFill>
                <a:latin typeface="Arial" panose="020B0604020202020204" pitchFamily="34" charset="0"/>
                <a:cs typeface="Arial" panose="020B0604020202020204" pitchFamily="34" charset="0"/>
              </a:rPr>
              <a:t>1. </a:t>
            </a:r>
            <a:r>
              <a:rPr lang="es-EC" sz="2800" b="1" dirty="0" smtClean="0">
                <a:solidFill>
                  <a:prstClr val="black"/>
                </a:solidFill>
                <a:latin typeface="Arial" panose="020B0604020202020204" pitchFamily="34" charset="0"/>
                <a:cs typeface="Arial" panose="020B0604020202020204" pitchFamily="34" charset="0"/>
              </a:rPr>
              <a:t>EL PROBLEMA</a:t>
            </a:r>
            <a:endParaRPr kumimoji="0" lang="es-EC"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uadroTexto 4">
            <a:extLst>
              <a:ext uri="{FF2B5EF4-FFF2-40B4-BE49-F238E27FC236}">
                <a16:creationId xmlns:a16="http://schemas.microsoft.com/office/drawing/2014/main" id="{1AC222EB-CE0E-1D4E-BA24-831B2CB3AD74}"/>
              </a:ext>
            </a:extLst>
          </p:cNvPr>
          <p:cNvSpPr txBox="1"/>
          <p:nvPr/>
        </p:nvSpPr>
        <p:spPr>
          <a:xfrm>
            <a:off x="1793240" y="1264446"/>
            <a:ext cx="10048240" cy="1846659"/>
          </a:xfrm>
          <a:prstGeom prst="rect">
            <a:avLst/>
          </a:prstGeom>
          <a:noFill/>
        </p:spPr>
        <p:txBody>
          <a:bodyPr wrap="square" rtlCol="0">
            <a:spAutoFit/>
          </a:bodyPr>
          <a:lstStyle/>
          <a:p>
            <a:pPr algn="just"/>
            <a:r>
              <a:rPr lang="es-ES" sz="3200" b="1" dirty="0" smtClean="0"/>
              <a:t>Formulación del problema. </a:t>
            </a:r>
            <a:endParaRPr lang="es-ES" sz="3200" b="1" dirty="0" smtClean="0"/>
          </a:p>
          <a:p>
            <a:pPr algn="just"/>
            <a:r>
              <a:rPr lang="es-ES" sz="3200" dirty="0" smtClean="0"/>
              <a:t>Alta </a:t>
            </a:r>
            <a:r>
              <a:rPr lang="es-ES" sz="3200" dirty="0"/>
              <a:t>probabilidad de que se ejecuten amenazas y ataques con armas del tipo nuclear, biológicas y químicas (NBQ).</a:t>
            </a:r>
            <a:endParaRPr lang="en-US" sz="3200" dirty="0"/>
          </a:p>
          <a:p>
            <a:pPr algn="just"/>
            <a:endParaRPr lang="en-US" b="1" dirty="0"/>
          </a:p>
        </p:txBody>
      </p:sp>
      <p:sp>
        <p:nvSpPr>
          <p:cNvPr id="4" name="CuadroTexto 3">
            <a:extLst>
              <a:ext uri="{FF2B5EF4-FFF2-40B4-BE49-F238E27FC236}">
                <a16:creationId xmlns:a16="http://schemas.microsoft.com/office/drawing/2014/main" id="{1AC222EB-CE0E-1D4E-BA24-831B2CB3AD74}"/>
              </a:ext>
            </a:extLst>
          </p:cNvPr>
          <p:cNvSpPr txBox="1"/>
          <p:nvPr/>
        </p:nvSpPr>
        <p:spPr>
          <a:xfrm>
            <a:off x="1793240" y="3213781"/>
            <a:ext cx="10048240" cy="3323987"/>
          </a:xfrm>
          <a:prstGeom prst="rect">
            <a:avLst/>
          </a:prstGeom>
          <a:noFill/>
        </p:spPr>
        <p:txBody>
          <a:bodyPr wrap="square" rtlCol="0">
            <a:spAutoFit/>
          </a:bodyPr>
          <a:lstStyle/>
          <a:p>
            <a:pPr algn="just"/>
            <a:r>
              <a:rPr lang="es-ES" sz="3200" b="1" dirty="0" smtClean="0"/>
              <a:t>Objeto del estudio. </a:t>
            </a:r>
            <a:endParaRPr lang="en-US" sz="3200" b="1" dirty="0"/>
          </a:p>
          <a:p>
            <a:pPr algn="just"/>
            <a:r>
              <a:rPr lang="es-ES" sz="3200" dirty="0"/>
              <a:t>Identificar, analizar, ajustar o proponer las políticas y </a:t>
            </a:r>
            <a:r>
              <a:rPr lang="es-ES" sz="3200" dirty="0" smtClean="0"/>
              <a:t>lineamientos estratégicos </a:t>
            </a:r>
            <a:r>
              <a:rPr lang="es-ES" sz="3200" dirty="0"/>
              <a:t>para hacer frente a las amenazas nucleares, biológicas y químicas (NBQ), para que sean implementadas en el Comando Conjunto de las Fuerzas Armadas.</a:t>
            </a:r>
            <a:endParaRPr lang="en-US" sz="3200" dirty="0"/>
          </a:p>
          <a:p>
            <a:pPr algn="just"/>
            <a:endParaRPr lang="en-US" b="1" dirty="0"/>
          </a:p>
        </p:txBody>
      </p:sp>
    </p:spTree>
    <p:extLst>
      <p:ext uri="{BB962C8B-B14F-4D97-AF65-F5344CB8AC3E}">
        <p14:creationId xmlns:p14="http://schemas.microsoft.com/office/powerpoint/2010/main" val="612207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3E3CE28-1FC8-8E46-A07E-10CC378E0146}"/>
              </a:ext>
            </a:extLst>
          </p:cNvPr>
          <p:cNvSpPr/>
          <p:nvPr/>
        </p:nvSpPr>
        <p:spPr>
          <a:xfrm>
            <a:off x="139521" y="182881"/>
            <a:ext cx="11912959" cy="73152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800" b="1" noProof="0" dirty="0" smtClean="0">
                <a:solidFill>
                  <a:prstClr val="black"/>
                </a:solidFill>
                <a:latin typeface="Arial" panose="020B0604020202020204" pitchFamily="34" charset="0"/>
                <a:cs typeface="Arial" panose="020B0604020202020204" pitchFamily="34" charset="0"/>
              </a:rPr>
              <a:t>2. </a:t>
            </a:r>
            <a:r>
              <a:rPr lang="es-EC" sz="2800" b="1" noProof="0" dirty="0" smtClean="0">
                <a:solidFill>
                  <a:prstClr val="black"/>
                </a:solidFill>
                <a:latin typeface="Arial" panose="020B0604020202020204" pitchFamily="34" charset="0"/>
                <a:cs typeface="Arial" panose="020B0604020202020204" pitchFamily="34" charset="0"/>
              </a:rPr>
              <a:t>MARCO TEÓRICO</a:t>
            </a:r>
            <a:endParaRPr kumimoji="0" lang="es-EC"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uadroTexto 4">
            <a:extLst>
              <a:ext uri="{FF2B5EF4-FFF2-40B4-BE49-F238E27FC236}">
                <a16:creationId xmlns:a16="http://schemas.microsoft.com/office/drawing/2014/main" id="{1AC222EB-CE0E-1D4E-BA24-831B2CB3AD74}"/>
              </a:ext>
            </a:extLst>
          </p:cNvPr>
          <p:cNvSpPr txBox="1"/>
          <p:nvPr/>
        </p:nvSpPr>
        <p:spPr>
          <a:xfrm>
            <a:off x="1793240" y="921547"/>
            <a:ext cx="10048240" cy="6924973"/>
          </a:xfrm>
          <a:prstGeom prst="rect">
            <a:avLst/>
          </a:prstGeom>
          <a:noFill/>
        </p:spPr>
        <p:txBody>
          <a:bodyPr wrap="square" rtlCol="0">
            <a:spAutoFit/>
          </a:bodyPr>
          <a:lstStyle/>
          <a:p>
            <a:pPr algn="just"/>
            <a:r>
              <a:rPr lang="es-EC" sz="4000" dirty="0" smtClean="0"/>
              <a:t>Antecedentes de la investigación</a:t>
            </a:r>
            <a:r>
              <a:rPr lang="es-ES" sz="4000" dirty="0" smtClean="0"/>
              <a:t>.</a:t>
            </a:r>
          </a:p>
          <a:p>
            <a:pPr algn="just"/>
            <a:r>
              <a:rPr lang="es-ES" sz="4000" dirty="0" smtClean="0"/>
              <a:t>Fundamentación teórica.</a:t>
            </a:r>
            <a:endParaRPr lang="es-ES" sz="4000" dirty="0" smtClean="0"/>
          </a:p>
          <a:p>
            <a:pPr algn="just"/>
            <a:r>
              <a:rPr lang="es-ES" sz="4000" dirty="0" smtClean="0"/>
              <a:t>Base legal. </a:t>
            </a:r>
            <a:endParaRPr lang="es-ES" sz="4000" dirty="0" smtClean="0"/>
          </a:p>
          <a:p>
            <a:pPr algn="just"/>
            <a:r>
              <a:rPr lang="es-ES" sz="3200" b="1" dirty="0" smtClean="0"/>
              <a:t>Sistema de variables. </a:t>
            </a:r>
            <a:endParaRPr lang="en-US" sz="3200" b="1" dirty="0"/>
          </a:p>
          <a:p>
            <a:pPr algn="just"/>
            <a:r>
              <a:rPr lang="es-ES" sz="3200" dirty="0"/>
              <a:t>Las variables independientes y dependientes identificadas para esta investigación se detallan a continuación:</a:t>
            </a:r>
            <a:endParaRPr lang="en-US" sz="3200" dirty="0"/>
          </a:p>
          <a:p>
            <a:pPr algn="just"/>
            <a:r>
              <a:rPr lang="es-ES" sz="3200" b="1" dirty="0" smtClean="0"/>
              <a:t>Variable independiente</a:t>
            </a:r>
            <a:r>
              <a:rPr lang="es-ES" sz="3200" dirty="0" smtClean="0"/>
              <a:t>. </a:t>
            </a:r>
            <a:r>
              <a:rPr lang="es-ES" sz="3200" dirty="0"/>
              <a:t>Políticas y </a:t>
            </a:r>
            <a:r>
              <a:rPr lang="es-ES" sz="3200" dirty="0" smtClean="0"/>
              <a:t>lineamientos estratégicos </a:t>
            </a:r>
            <a:r>
              <a:rPr lang="es-ES" sz="3200" dirty="0"/>
              <a:t>NBQ en el Comando Conjunto de las Fuerzas Armadas.</a:t>
            </a:r>
            <a:endParaRPr lang="en-US" sz="3200" dirty="0"/>
          </a:p>
          <a:p>
            <a:pPr algn="just"/>
            <a:r>
              <a:rPr lang="es-ES" sz="3200" b="1" dirty="0" smtClean="0"/>
              <a:t>Variable dependiente</a:t>
            </a:r>
            <a:r>
              <a:rPr lang="es-ES" sz="3200" dirty="0" smtClean="0"/>
              <a:t>. </a:t>
            </a:r>
            <a:r>
              <a:rPr lang="es-ES" sz="3200" dirty="0"/>
              <a:t>Control y reacción de las amenazas y ataques con armas de destrucción masiva.</a:t>
            </a:r>
            <a:endParaRPr lang="en-US" sz="3200" dirty="0"/>
          </a:p>
          <a:p>
            <a:pPr algn="just"/>
            <a:endParaRPr lang="en-US" sz="4000" dirty="0"/>
          </a:p>
          <a:p>
            <a:pPr algn="just"/>
            <a:endParaRPr lang="en-US" sz="2800" b="1" dirty="0"/>
          </a:p>
        </p:txBody>
      </p:sp>
    </p:spTree>
    <p:extLst>
      <p:ext uri="{BB962C8B-B14F-4D97-AF65-F5344CB8AC3E}">
        <p14:creationId xmlns:p14="http://schemas.microsoft.com/office/powerpoint/2010/main" val="3594581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3E3CE28-1FC8-8E46-A07E-10CC378E0146}"/>
              </a:ext>
            </a:extLst>
          </p:cNvPr>
          <p:cNvSpPr/>
          <p:nvPr/>
        </p:nvSpPr>
        <p:spPr>
          <a:xfrm>
            <a:off x="139521" y="182881"/>
            <a:ext cx="11912959" cy="73152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800" b="1" noProof="0" dirty="0" smtClean="0">
                <a:solidFill>
                  <a:prstClr val="black"/>
                </a:solidFill>
                <a:latin typeface="Arial" panose="020B0604020202020204" pitchFamily="34" charset="0"/>
                <a:cs typeface="Arial" panose="020B0604020202020204" pitchFamily="34" charset="0"/>
              </a:rPr>
              <a:t>2. </a:t>
            </a:r>
            <a:r>
              <a:rPr lang="es-EC" sz="2800" b="1" noProof="0" dirty="0" smtClean="0">
                <a:solidFill>
                  <a:prstClr val="black"/>
                </a:solidFill>
                <a:latin typeface="Arial" panose="020B0604020202020204" pitchFamily="34" charset="0"/>
                <a:cs typeface="Arial" panose="020B0604020202020204" pitchFamily="34" charset="0"/>
              </a:rPr>
              <a:t>MARCO TEÓRICO</a:t>
            </a:r>
            <a:endParaRPr kumimoji="0" lang="es-EC"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uadroTexto 4">
            <a:extLst>
              <a:ext uri="{FF2B5EF4-FFF2-40B4-BE49-F238E27FC236}">
                <a16:creationId xmlns:a16="http://schemas.microsoft.com/office/drawing/2014/main" id="{1AC222EB-CE0E-1D4E-BA24-831B2CB3AD74}"/>
              </a:ext>
            </a:extLst>
          </p:cNvPr>
          <p:cNvSpPr txBox="1"/>
          <p:nvPr/>
        </p:nvSpPr>
        <p:spPr>
          <a:xfrm>
            <a:off x="1793240" y="936704"/>
            <a:ext cx="10048240" cy="6124754"/>
          </a:xfrm>
          <a:prstGeom prst="rect">
            <a:avLst/>
          </a:prstGeom>
          <a:noFill/>
        </p:spPr>
        <p:txBody>
          <a:bodyPr wrap="square" rtlCol="0">
            <a:spAutoFit/>
          </a:bodyPr>
          <a:lstStyle/>
          <a:p>
            <a:pPr algn="just"/>
            <a:r>
              <a:rPr lang="es-ES" sz="2800" b="1" dirty="0" smtClean="0"/>
              <a:t>Conceptualización de las variables</a:t>
            </a:r>
            <a:r>
              <a:rPr lang="es-ES" sz="2800" dirty="0" smtClean="0"/>
              <a:t>. </a:t>
            </a:r>
            <a:endParaRPr lang="es-ES" sz="2800" dirty="0" smtClean="0"/>
          </a:p>
          <a:p>
            <a:pPr algn="just"/>
            <a:endParaRPr lang="es-ES" sz="2800" b="1" dirty="0"/>
          </a:p>
          <a:p>
            <a:pPr algn="just"/>
            <a:r>
              <a:rPr lang="es-EC" sz="2800" b="1" dirty="0" smtClean="0"/>
              <a:t>Políticas para enfrentar amenazas y ataques nucleares, biológicos y químicos (NBQ). </a:t>
            </a:r>
            <a:endParaRPr lang="en-US" sz="2800" b="1" dirty="0" smtClean="0"/>
          </a:p>
          <a:p>
            <a:pPr algn="just"/>
            <a:r>
              <a:rPr lang="es-ES" sz="2800" dirty="0" smtClean="0"/>
              <a:t>Una </a:t>
            </a:r>
            <a:r>
              <a:rPr lang="es-ES" sz="2800" dirty="0"/>
              <a:t>política institucional es una decisión escrita que se establece como una </a:t>
            </a:r>
            <a:r>
              <a:rPr lang="es-ES" sz="2800" dirty="0" smtClean="0"/>
              <a:t>guía.</a:t>
            </a:r>
          </a:p>
          <a:p>
            <a:pPr algn="just"/>
            <a:endParaRPr lang="es-ES" sz="2800" b="1" dirty="0"/>
          </a:p>
          <a:p>
            <a:pPr algn="just"/>
            <a:r>
              <a:rPr lang="es-EC" sz="2800" b="1" dirty="0" smtClean="0"/>
              <a:t>Lineamientos estratégicos para enfrentar amenazas y ataques nucleares, biológicos y químicos (NBQ). </a:t>
            </a:r>
            <a:endParaRPr lang="en-US" sz="2800" b="1" dirty="0" smtClean="0"/>
          </a:p>
          <a:p>
            <a:pPr algn="just"/>
            <a:r>
              <a:rPr lang="es-ES" sz="2800" dirty="0" smtClean="0"/>
              <a:t>Los </a:t>
            </a:r>
            <a:r>
              <a:rPr lang="es-ES" sz="2800" dirty="0" smtClean="0"/>
              <a:t>lineamientos estratégicos </a:t>
            </a:r>
            <a:r>
              <a:rPr lang="es-ES" sz="2800" dirty="0"/>
              <a:t>se encuentra en íntima relación con las operaciones y la táctica, pero es la que determina el objetivo general, las fuerzas, los medios y métodos para resolver los problemas que se </a:t>
            </a:r>
            <a:r>
              <a:rPr lang="es-ES" sz="2800" dirty="0" smtClean="0"/>
              <a:t>presentan.</a:t>
            </a:r>
            <a:endParaRPr lang="en-US" sz="2800" dirty="0"/>
          </a:p>
          <a:p>
            <a:pPr algn="just"/>
            <a:endParaRPr lang="en-US" sz="2800" b="1" dirty="0"/>
          </a:p>
        </p:txBody>
      </p:sp>
    </p:spTree>
    <p:extLst>
      <p:ext uri="{BB962C8B-B14F-4D97-AF65-F5344CB8AC3E}">
        <p14:creationId xmlns:p14="http://schemas.microsoft.com/office/powerpoint/2010/main" val="2569952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3E3CE28-1FC8-8E46-A07E-10CC378E0146}"/>
              </a:ext>
            </a:extLst>
          </p:cNvPr>
          <p:cNvSpPr/>
          <p:nvPr/>
        </p:nvSpPr>
        <p:spPr>
          <a:xfrm>
            <a:off x="139521" y="182881"/>
            <a:ext cx="11912959" cy="73152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800" b="1" dirty="0">
                <a:solidFill>
                  <a:prstClr val="black"/>
                </a:solidFill>
                <a:latin typeface="Arial" panose="020B0604020202020204" pitchFamily="34" charset="0"/>
                <a:cs typeface="Arial" panose="020B0604020202020204" pitchFamily="34" charset="0"/>
              </a:rPr>
              <a:t>3</a:t>
            </a:r>
            <a:r>
              <a:rPr lang="es-EC" sz="2800" b="1" noProof="0" dirty="0" smtClean="0">
                <a:solidFill>
                  <a:prstClr val="black"/>
                </a:solidFill>
                <a:latin typeface="Arial" panose="020B0604020202020204" pitchFamily="34" charset="0"/>
                <a:cs typeface="Arial" panose="020B0604020202020204" pitchFamily="34" charset="0"/>
              </a:rPr>
              <a:t>. </a:t>
            </a:r>
            <a:r>
              <a:rPr lang="es-EC" sz="2800" b="1" noProof="0" dirty="0" smtClean="0">
                <a:solidFill>
                  <a:prstClr val="black"/>
                </a:solidFill>
                <a:latin typeface="Arial" panose="020B0604020202020204" pitchFamily="34" charset="0"/>
                <a:cs typeface="Arial" panose="020B0604020202020204" pitchFamily="34" charset="0"/>
              </a:rPr>
              <a:t>MARCO METODOLÓGICO</a:t>
            </a:r>
            <a:endParaRPr kumimoji="0" lang="es-EC"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uadroTexto 4">
            <a:extLst>
              <a:ext uri="{FF2B5EF4-FFF2-40B4-BE49-F238E27FC236}">
                <a16:creationId xmlns:a16="http://schemas.microsoft.com/office/drawing/2014/main" id="{1AC222EB-CE0E-1D4E-BA24-831B2CB3AD74}"/>
              </a:ext>
            </a:extLst>
          </p:cNvPr>
          <p:cNvSpPr txBox="1"/>
          <p:nvPr/>
        </p:nvSpPr>
        <p:spPr>
          <a:xfrm>
            <a:off x="1325880" y="914401"/>
            <a:ext cx="10726600" cy="6432530"/>
          </a:xfrm>
          <a:prstGeom prst="rect">
            <a:avLst/>
          </a:prstGeom>
          <a:noFill/>
        </p:spPr>
        <p:txBody>
          <a:bodyPr wrap="square" rtlCol="0">
            <a:spAutoFit/>
          </a:bodyPr>
          <a:lstStyle/>
          <a:p>
            <a:pPr algn="just"/>
            <a:r>
              <a:rPr lang="es-ES" sz="2400" b="1" dirty="0"/>
              <a:t>Enfoque de la </a:t>
            </a:r>
            <a:r>
              <a:rPr lang="es-ES" sz="2400" b="1" dirty="0" smtClean="0"/>
              <a:t>investigación</a:t>
            </a:r>
            <a:r>
              <a:rPr lang="es-ES" sz="2400" b="1" dirty="0" smtClean="0"/>
              <a:t>. </a:t>
            </a:r>
            <a:r>
              <a:rPr lang="es-ES" sz="2400" dirty="0" smtClean="0"/>
              <a:t>Cualitativo</a:t>
            </a:r>
          </a:p>
          <a:p>
            <a:pPr algn="just"/>
            <a:r>
              <a:rPr lang="es-ES" sz="2400" b="1" dirty="0" smtClean="0"/>
              <a:t>Tipo de </a:t>
            </a:r>
            <a:r>
              <a:rPr lang="es-ES" sz="2400" b="1" dirty="0" smtClean="0"/>
              <a:t>investigación</a:t>
            </a:r>
            <a:r>
              <a:rPr lang="es-ES" sz="2400" b="1" dirty="0"/>
              <a:t>. </a:t>
            </a:r>
            <a:endParaRPr lang="en-US" sz="2400" b="1" dirty="0"/>
          </a:p>
          <a:p>
            <a:pPr marL="285750" lvl="0" indent="-285750" algn="just">
              <a:buFont typeface="Arial" panose="020B0604020202020204" pitchFamily="34" charset="0"/>
              <a:buChar char="•"/>
            </a:pPr>
            <a:r>
              <a:rPr lang="es-ES" sz="2400" dirty="0"/>
              <a:t>Investigación descriptiva.</a:t>
            </a:r>
            <a:endParaRPr lang="en-US" sz="2400" dirty="0"/>
          </a:p>
          <a:p>
            <a:pPr marL="285750" lvl="0" indent="-285750" algn="just">
              <a:buFont typeface="Arial" panose="020B0604020202020204" pitchFamily="34" charset="0"/>
              <a:buChar char="•"/>
            </a:pPr>
            <a:r>
              <a:rPr lang="es-ES" sz="2400" dirty="0"/>
              <a:t>Investigación documental.</a:t>
            </a:r>
            <a:endParaRPr lang="en-US" sz="2400" dirty="0"/>
          </a:p>
          <a:p>
            <a:pPr algn="just"/>
            <a:r>
              <a:rPr lang="es-ES" sz="2400" b="1" dirty="0" smtClean="0"/>
              <a:t> </a:t>
            </a:r>
            <a:r>
              <a:rPr lang="es-EC" sz="2400" b="1" dirty="0"/>
              <a:t>Población</a:t>
            </a:r>
            <a:r>
              <a:rPr lang="es-EC" sz="2400" dirty="0" smtClean="0"/>
              <a:t>. </a:t>
            </a:r>
            <a:r>
              <a:rPr lang="es-ES" sz="2400" dirty="0"/>
              <a:t>Áreas </a:t>
            </a:r>
            <a:r>
              <a:rPr lang="es-ES" sz="2400" dirty="0" smtClean="0"/>
              <a:t>mayor </a:t>
            </a:r>
            <a:r>
              <a:rPr lang="es-ES" sz="2400" dirty="0"/>
              <a:t>riesgo </a:t>
            </a:r>
            <a:r>
              <a:rPr lang="es-ES" sz="2400" dirty="0" smtClean="0"/>
              <a:t>de amenazas </a:t>
            </a:r>
            <a:r>
              <a:rPr lang="es-ES" sz="2400" dirty="0"/>
              <a:t>o ataques con armas </a:t>
            </a:r>
            <a:r>
              <a:rPr lang="es-ES" sz="2400" dirty="0" smtClean="0"/>
              <a:t>NBQ.</a:t>
            </a:r>
          </a:p>
          <a:p>
            <a:pPr algn="just"/>
            <a:r>
              <a:rPr lang="es-ES" sz="2400" b="1" dirty="0"/>
              <a:t>Muestra. </a:t>
            </a:r>
            <a:r>
              <a:rPr lang="es-EC" sz="2400" dirty="0"/>
              <a:t>P</a:t>
            </a:r>
            <a:r>
              <a:rPr lang="es-EC" sz="2400" dirty="0" smtClean="0"/>
              <a:t>olíticas </a:t>
            </a:r>
            <a:r>
              <a:rPr lang="es-EC" sz="2400" dirty="0"/>
              <a:t>y </a:t>
            </a:r>
            <a:r>
              <a:rPr lang="es-EC" sz="2400" dirty="0" smtClean="0"/>
              <a:t>lineamientos estratégicos </a:t>
            </a:r>
            <a:r>
              <a:rPr lang="es-EC" sz="2400" dirty="0"/>
              <a:t>para hacer frente a las amenazas </a:t>
            </a:r>
            <a:r>
              <a:rPr lang="es-EC" sz="2400" dirty="0" smtClean="0"/>
              <a:t>(NBQ).</a:t>
            </a:r>
          </a:p>
          <a:p>
            <a:pPr algn="just"/>
            <a:r>
              <a:rPr lang="es-EC" sz="2400" b="1" dirty="0"/>
              <a:t>Métodos de </a:t>
            </a:r>
            <a:r>
              <a:rPr lang="es-EC" sz="2400" b="1" dirty="0"/>
              <a:t>i</a:t>
            </a:r>
            <a:r>
              <a:rPr lang="es-EC" sz="2400" b="1" dirty="0" smtClean="0"/>
              <a:t>nvestigación</a:t>
            </a:r>
            <a:r>
              <a:rPr lang="es-EC" sz="2400" b="1" dirty="0" smtClean="0"/>
              <a:t>. </a:t>
            </a:r>
            <a:r>
              <a:rPr lang="es-EC" sz="2400" dirty="0"/>
              <a:t>M</a:t>
            </a:r>
            <a:r>
              <a:rPr lang="es-EC" sz="2400" dirty="0" smtClean="0"/>
              <a:t>étodo </a:t>
            </a:r>
            <a:r>
              <a:rPr lang="es-EC" sz="2400" dirty="0"/>
              <a:t>de investigación de escritorio o de </a:t>
            </a:r>
            <a:r>
              <a:rPr lang="es-EC" sz="2400" dirty="0" smtClean="0"/>
              <a:t>biblioteca.</a:t>
            </a:r>
          </a:p>
          <a:p>
            <a:pPr algn="just"/>
            <a:r>
              <a:rPr lang="es-EC" sz="2400" b="1" dirty="0"/>
              <a:t>Técnicas de </a:t>
            </a:r>
            <a:r>
              <a:rPr lang="es-EC" sz="2400" b="1" dirty="0" smtClean="0"/>
              <a:t>recolección </a:t>
            </a:r>
            <a:r>
              <a:rPr lang="es-EC" sz="2400" b="1" dirty="0"/>
              <a:t>de </a:t>
            </a:r>
            <a:r>
              <a:rPr lang="es-EC" sz="2400" b="1" dirty="0"/>
              <a:t>d</a:t>
            </a:r>
            <a:r>
              <a:rPr lang="es-EC" sz="2400" b="1" dirty="0" smtClean="0"/>
              <a:t>atos</a:t>
            </a:r>
            <a:r>
              <a:rPr lang="es-EC" sz="2400" b="1" dirty="0" smtClean="0"/>
              <a:t>.</a:t>
            </a:r>
          </a:p>
          <a:p>
            <a:pPr marL="285750" lvl="0" indent="-285750" algn="just">
              <a:buFont typeface="Arial" panose="020B0604020202020204" pitchFamily="34" charset="0"/>
              <a:buChar char="•"/>
            </a:pPr>
            <a:r>
              <a:rPr lang="es-ES" sz="2400" dirty="0"/>
              <a:t>Encuestas cerradas</a:t>
            </a:r>
            <a:endParaRPr lang="en-US" sz="2400" dirty="0"/>
          </a:p>
          <a:p>
            <a:pPr marL="285750" lvl="0" indent="-285750" algn="just">
              <a:buFont typeface="Arial" panose="020B0604020202020204" pitchFamily="34" charset="0"/>
              <a:buChar char="•"/>
            </a:pPr>
            <a:r>
              <a:rPr lang="es-ES" sz="2400" dirty="0"/>
              <a:t>Documentos cualitativos</a:t>
            </a:r>
            <a:endParaRPr lang="en-US" sz="2400" dirty="0"/>
          </a:p>
          <a:p>
            <a:pPr marL="285750" lvl="0" indent="-285750" algn="just">
              <a:buFont typeface="Arial" panose="020B0604020202020204" pitchFamily="34" charset="0"/>
              <a:buChar char="•"/>
            </a:pPr>
            <a:r>
              <a:rPr lang="es-ES" sz="2400" dirty="0"/>
              <a:t>Materiales digitales y audiovisuales</a:t>
            </a:r>
            <a:endParaRPr lang="en-US" sz="2400" dirty="0"/>
          </a:p>
          <a:p>
            <a:pPr algn="just"/>
            <a:r>
              <a:rPr lang="es-EC" sz="2400" b="1" dirty="0"/>
              <a:t>Instrumentos de </a:t>
            </a:r>
            <a:r>
              <a:rPr lang="es-EC" sz="2400" b="1" dirty="0" smtClean="0"/>
              <a:t>recolección </a:t>
            </a:r>
            <a:r>
              <a:rPr lang="es-EC" sz="2400" b="1" dirty="0"/>
              <a:t>de </a:t>
            </a:r>
            <a:r>
              <a:rPr lang="es-EC" sz="2400" b="1" dirty="0" smtClean="0"/>
              <a:t>datos</a:t>
            </a:r>
            <a:endParaRPr lang="en-US" sz="2400" b="1" dirty="0"/>
          </a:p>
          <a:p>
            <a:pPr marL="285750" lvl="0" indent="-285750" algn="just">
              <a:buFont typeface="Arial" panose="020B0604020202020204" pitchFamily="34" charset="0"/>
              <a:buChar char="•"/>
            </a:pPr>
            <a:r>
              <a:rPr lang="es-ES" sz="2400" dirty="0"/>
              <a:t>Fuente primaria: encuesta cerrada.</a:t>
            </a:r>
            <a:endParaRPr lang="en-US" sz="2400" dirty="0"/>
          </a:p>
          <a:p>
            <a:pPr marL="285750" indent="-285750" algn="just">
              <a:buFont typeface="Arial" panose="020B0604020202020204" pitchFamily="34" charset="0"/>
              <a:buChar char="•"/>
            </a:pPr>
            <a:r>
              <a:rPr lang="es-EC" sz="2400" dirty="0"/>
              <a:t>Fuentes </a:t>
            </a:r>
            <a:r>
              <a:rPr lang="es-EC" sz="2400" dirty="0" smtClean="0"/>
              <a:t>secundarias: libros, tesis, documentos oficiales, entre otros.</a:t>
            </a:r>
            <a:endParaRPr lang="en-US" sz="2400" dirty="0"/>
          </a:p>
          <a:p>
            <a:pPr algn="just"/>
            <a:r>
              <a:rPr lang="es-EC" sz="2400" b="1" dirty="0"/>
              <a:t>Técnicas para el </a:t>
            </a:r>
            <a:r>
              <a:rPr lang="es-EC" sz="2400" b="1" dirty="0" smtClean="0"/>
              <a:t>análisis </a:t>
            </a:r>
            <a:r>
              <a:rPr lang="es-EC" sz="2400" b="1" dirty="0"/>
              <a:t>e </a:t>
            </a:r>
            <a:r>
              <a:rPr lang="es-EC" sz="2400" b="1" dirty="0" smtClean="0"/>
              <a:t>interpretación </a:t>
            </a:r>
            <a:r>
              <a:rPr lang="es-EC" sz="2400" b="1" dirty="0"/>
              <a:t>de </a:t>
            </a:r>
            <a:r>
              <a:rPr lang="es-EC" sz="2400" b="1" dirty="0"/>
              <a:t>d</a:t>
            </a:r>
            <a:r>
              <a:rPr lang="es-EC" sz="2400" b="1" dirty="0" smtClean="0"/>
              <a:t>atos</a:t>
            </a:r>
            <a:r>
              <a:rPr lang="es-EC" sz="2400" b="1" dirty="0" smtClean="0"/>
              <a:t>. </a:t>
            </a:r>
            <a:r>
              <a:rPr lang="es-EC" sz="2400" dirty="0"/>
              <a:t>T</a:t>
            </a:r>
            <a:r>
              <a:rPr lang="es-EC" sz="2400" dirty="0" smtClean="0"/>
              <a:t>écnica </a:t>
            </a:r>
            <a:r>
              <a:rPr lang="es-EC" sz="2400" dirty="0"/>
              <a:t>de análisis cualitativo </a:t>
            </a:r>
            <a:endParaRPr lang="en-US" sz="2400" b="1" dirty="0"/>
          </a:p>
          <a:p>
            <a:pPr algn="just"/>
            <a:endParaRPr lang="en-US" sz="2800" b="1" dirty="0"/>
          </a:p>
        </p:txBody>
      </p:sp>
    </p:spTree>
    <p:extLst>
      <p:ext uri="{BB962C8B-B14F-4D97-AF65-F5344CB8AC3E}">
        <p14:creationId xmlns:p14="http://schemas.microsoft.com/office/powerpoint/2010/main" val="1622318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3E3CE28-1FC8-8E46-A07E-10CC378E0146}"/>
              </a:ext>
            </a:extLst>
          </p:cNvPr>
          <p:cNvSpPr/>
          <p:nvPr/>
        </p:nvSpPr>
        <p:spPr>
          <a:xfrm>
            <a:off x="139521" y="182881"/>
            <a:ext cx="11912959" cy="73152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800" b="1" noProof="0" dirty="0" smtClean="0">
                <a:solidFill>
                  <a:prstClr val="black"/>
                </a:solidFill>
                <a:latin typeface="Arial" panose="020B0604020202020204" pitchFamily="34" charset="0"/>
                <a:cs typeface="Arial" panose="020B0604020202020204" pitchFamily="34" charset="0"/>
              </a:rPr>
              <a:t>4. </a:t>
            </a:r>
            <a:r>
              <a:rPr lang="es-EC" sz="2800" b="1" dirty="0" smtClean="0">
                <a:solidFill>
                  <a:prstClr val="black"/>
                </a:solidFill>
                <a:latin typeface="Arial" panose="020B0604020202020204" pitchFamily="34" charset="0"/>
                <a:cs typeface="Arial" panose="020B0604020202020204" pitchFamily="34" charset="0"/>
              </a:rPr>
              <a:t>DESARROLLO DE LOS OBJETIVOS</a:t>
            </a:r>
            <a:endParaRPr kumimoji="0" lang="es-EC"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uadroTexto 4">
            <a:extLst>
              <a:ext uri="{FF2B5EF4-FFF2-40B4-BE49-F238E27FC236}">
                <a16:creationId xmlns:a16="http://schemas.microsoft.com/office/drawing/2014/main" id="{1AC222EB-CE0E-1D4E-BA24-831B2CB3AD74}"/>
              </a:ext>
            </a:extLst>
          </p:cNvPr>
          <p:cNvSpPr txBox="1"/>
          <p:nvPr/>
        </p:nvSpPr>
        <p:spPr>
          <a:xfrm>
            <a:off x="1325880" y="914401"/>
            <a:ext cx="10726600" cy="8648521"/>
          </a:xfrm>
          <a:prstGeom prst="rect">
            <a:avLst/>
          </a:prstGeom>
          <a:noFill/>
        </p:spPr>
        <p:txBody>
          <a:bodyPr wrap="square" rtlCol="0">
            <a:spAutoFit/>
          </a:bodyPr>
          <a:lstStyle/>
          <a:p>
            <a:pPr algn="just"/>
            <a:r>
              <a:rPr lang="es-ES" sz="2400" b="1" dirty="0"/>
              <a:t>Objetivo </a:t>
            </a:r>
            <a:r>
              <a:rPr lang="es-ES" sz="2400" b="1" dirty="0" smtClean="0"/>
              <a:t>general</a:t>
            </a:r>
            <a:r>
              <a:rPr lang="es-ES" sz="2400" b="1" dirty="0"/>
              <a:t>. </a:t>
            </a:r>
            <a:r>
              <a:rPr lang="es-ES" sz="2400" dirty="0"/>
              <a:t>Proponer políticas y </a:t>
            </a:r>
            <a:r>
              <a:rPr lang="es-ES" sz="2400" dirty="0" smtClean="0"/>
              <a:t>lineamientos estratégicos </a:t>
            </a:r>
            <a:r>
              <a:rPr lang="es-ES" sz="2400" dirty="0"/>
              <a:t>para enfrentar ataques o amenazas nucleares, biológicas y químicas (NBQ) en las áreas de mayor riesgo del Ecuador.</a:t>
            </a:r>
            <a:endParaRPr lang="en-US" sz="2400" b="1" dirty="0"/>
          </a:p>
          <a:p>
            <a:pPr algn="just"/>
            <a:r>
              <a:rPr lang="es-ES" sz="2400" b="1" dirty="0"/>
              <a:t>Objetivos </a:t>
            </a:r>
            <a:r>
              <a:rPr lang="es-ES" sz="2400" b="1" dirty="0" smtClean="0"/>
              <a:t>específicos</a:t>
            </a:r>
            <a:r>
              <a:rPr lang="es-EC" sz="2400" dirty="0"/>
              <a:t>.</a:t>
            </a:r>
            <a:r>
              <a:rPr lang="es-EC" sz="2400" b="1" dirty="0"/>
              <a:t> </a:t>
            </a:r>
            <a:endParaRPr lang="en-US" sz="2400" dirty="0"/>
          </a:p>
          <a:p>
            <a:pPr marL="342900" lvl="0" indent="-342900" algn="just">
              <a:buFont typeface="Arial" panose="020B0604020202020204" pitchFamily="34" charset="0"/>
              <a:buChar char="•"/>
            </a:pPr>
            <a:r>
              <a:rPr lang="es-ES" sz="2400" dirty="0"/>
              <a:t>Identificar las áreas más susceptibles de sufrir una amenaza o ataque con armas nucleares, biológicas y químicas (NBQ).</a:t>
            </a:r>
            <a:endParaRPr lang="en-US" sz="2400" dirty="0"/>
          </a:p>
          <a:p>
            <a:pPr marL="342900" lvl="0" indent="-342900" algn="just">
              <a:buFont typeface="Arial" panose="020B0604020202020204" pitchFamily="34" charset="0"/>
              <a:buChar char="•"/>
            </a:pPr>
            <a:r>
              <a:rPr lang="es-ES" sz="2400" dirty="0"/>
              <a:t>Evaluar el riesgo que se ejecuten ataques en las áreas susceptibles con armas nucleares, biológicas y químicas (NBQ)</a:t>
            </a:r>
            <a:endParaRPr lang="en-US" sz="2400" dirty="0"/>
          </a:p>
          <a:p>
            <a:pPr marL="342900" lvl="0" indent="-342900" algn="just">
              <a:buFont typeface="Arial" panose="020B0604020202020204" pitchFamily="34" charset="0"/>
              <a:buChar char="•"/>
            </a:pPr>
            <a:r>
              <a:rPr lang="es-ES" sz="2400" dirty="0"/>
              <a:t>Evaluar el nivel de preparación del Comando Conjunto de las Fuerzas Armadas para enfrentar amenazas y ataques con armas nucleares, biológicas y químicas (NBQ).</a:t>
            </a:r>
            <a:endParaRPr lang="en-US" sz="2400" dirty="0"/>
          </a:p>
          <a:p>
            <a:pPr marL="342900" lvl="0" indent="-342900" algn="just">
              <a:buFont typeface="Arial" panose="020B0604020202020204" pitchFamily="34" charset="0"/>
              <a:buChar char="•"/>
            </a:pPr>
            <a:r>
              <a:rPr lang="es-ES" sz="2400" dirty="0"/>
              <a:t>Identificar, analizar, revisar y proponer políticas y </a:t>
            </a:r>
            <a:r>
              <a:rPr lang="es-ES" sz="2400" dirty="0" smtClean="0"/>
              <a:t>lineamientos estratégicos </a:t>
            </a:r>
            <a:r>
              <a:rPr lang="es-ES" sz="2400" dirty="0"/>
              <a:t>para enfrentar amenazas y ataques con armas nucleares, biológicas y químicas (NBQ) en las áreas de mayor riesgo a través del Comando Conjunto de las Fuerzas Armadas.</a:t>
            </a:r>
            <a:endParaRPr lang="en-US" sz="2400" dirty="0"/>
          </a:p>
          <a:p>
            <a:pPr marL="457200" indent="-457200" algn="just">
              <a:buFont typeface="Arial" panose="020B0604020202020204" pitchFamily="34" charset="0"/>
              <a:buChar char="•"/>
            </a:pPr>
            <a:endParaRPr lang="es-EC" sz="2800" b="1" dirty="0"/>
          </a:p>
          <a:p>
            <a:pPr algn="just"/>
            <a:endParaRPr lang="es-EC" sz="2800" b="1" dirty="0" smtClean="0"/>
          </a:p>
          <a:p>
            <a:pPr algn="just"/>
            <a:endParaRPr lang="es-EC" sz="2800" b="1" dirty="0"/>
          </a:p>
          <a:p>
            <a:pPr algn="just"/>
            <a:endParaRPr lang="es-EC" sz="2800" b="1" dirty="0" smtClean="0"/>
          </a:p>
          <a:p>
            <a:pPr algn="just"/>
            <a:endParaRPr lang="es-EC" sz="2800" b="1" dirty="0"/>
          </a:p>
          <a:p>
            <a:pPr algn="just"/>
            <a:endParaRPr lang="es-EC" sz="2800" b="1" dirty="0" smtClean="0"/>
          </a:p>
          <a:p>
            <a:pPr algn="just"/>
            <a:endParaRPr lang="en-US" sz="2800" b="1" dirty="0"/>
          </a:p>
        </p:txBody>
      </p:sp>
    </p:spTree>
    <p:extLst>
      <p:ext uri="{BB962C8B-B14F-4D97-AF65-F5344CB8AC3E}">
        <p14:creationId xmlns:p14="http://schemas.microsoft.com/office/powerpoint/2010/main" val="111411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3E3CE28-1FC8-8E46-A07E-10CC378E0146}"/>
              </a:ext>
            </a:extLst>
          </p:cNvPr>
          <p:cNvSpPr/>
          <p:nvPr/>
        </p:nvSpPr>
        <p:spPr>
          <a:xfrm>
            <a:off x="139521" y="182881"/>
            <a:ext cx="11912959" cy="73152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800" b="1" noProof="0" dirty="0" smtClean="0">
                <a:solidFill>
                  <a:prstClr val="black"/>
                </a:solidFill>
                <a:latin typeface="Arial" panose="020B0604020202020204" pitchFamily="34" charset="0"/>
                <a:cs typeface="Arial" panose="020B0604020202020204" pitchFamily="34" charset="0"/>
              </a:rPr>
              <a:t>4. </a:t>
            </a:r>
            <a:r>
              <a:rPr lang="es-EC" sz="2800" b="1" dirty="0" smtClean="0">
                <a:solidFill>
                  <a:prstClr val="black"/>
                </a:solidFill>
                <a:latin typeface="Arial" panose="020B0604020202020204" pitchFamily="34" charset="0"/>
                <a:cs typeface="Arial" panose="020B0604020202020204" pitchFamily="34" charset="0"/>
              </a:rPr>
              <a:t>DESARROLLO DE LOS OBJETIVOS</a:t>
            </a:r>
            <a:endParaRPr kumimoji="0" lang="es-EC"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uadroTexto 4">
            <a:extLst>
              <a:ext uri="{FF2B5EF4-FFF2-40B4-BE49-F238E27FC236}">
                <a16:creationId xmlns:a16="http://schemas.microsoft.com/office/drawing/2014/main" id="{1AC222EB-CE0E-1D4E-BA24-831B2CB3AD74}"/>
              </a:ext>
            </a:extLst>
          </p:cNvPr>
          <p:cNvSpPr txBox="1"/>
          <p:nvPr/>
        </p:nvSpPr>
        <p:spPr>
          <a:xfrm>
            <a:off x="1325880" y="914401"/>
            <a:ext cx="10726600" cy="7909858"/>
          </a:xfrm>
          <a:prstGeom prst="rect">
            <a:avLst/>
          </a:prstGeom>
          <a:noFill/>
        </p:spPr>
        <p:txBody>
          <a:bodyPr wrap="square" rtlCol="0">
            <a:spAutoFit/>
          </a:bodyPr>
          <a:lstStyle/>
          <a:p>
            <a:pPr algn="just"/>
            <a:r>
              <a:rPr lang="es-ES" sz="2400" b="1" dirty="0" smtClean="0"/>
              <a:t>Identificar las áreas más susceptibles de sufrir una amenaza o ataque con armas nucleares, biológicas y químicas (NBQ)</a:t>
            </a:r>
            <a:r>
              <a:rPr lang="es-EC" sz="2400" dirty="0" smtClean="0"/>
              <a:t>. </a:t>
            </a:r>
          </a:p>
          <a:p>
            <a:pPr algn="just"/>
            <a:endParaRPr lang="es-EC" sz="2400" dirty="0" smtClean="0"/>
          </a:p>
          <a:p>
            <a:pPr algn="just"/>
            <a:r>
              <a:rPr lang="es-ES" sz="2400" b="1" dirty="0" smtClean="0"/>
              <a:t>Evaluar el riesgo que se ejecuten ataques en las áreas susceptibles con armas nucleares, biológicas y químicas (NBQ)</a:t>
            </a:r>
            <a:r>
              <a:rPr lang="es-EC" sz="2400" dirty="0" smtClean="0"/>
              <a:t>. </a:t>
            </a:r>
          </a:p>
          <a:p>
            <a:pPr algn="just"/>
            <a:r>
              <a:rPr lang="es-ES" sz="2400" dirty="0" smtClean="0"/>
              <a:t>Los </a:t>
            </a:r>
            <a:r>
              <a:rPr lang="es-ES" sz="2400" dirty="0"/>
              <a:t>pasos que se siguieron para la evaluación son:</a:t>
            </a:r>
            <a:endParaRPr lang="en-US" sz="2400" dirty="0"/>
          </a:p>
          <a:p>
            <a:pPr marL="342900" lvl="0" indent="-342900" algn="just">
              <a:buFont typeface="+mj-lt"/>
              <a:buAutoNum type="arabicPeriod"/>
            </a:pPr>
            <a:r>
              <a:rPr lang="es-ES" sz="2400" dirty="0"/>
              <a:t>Identificación de los factores internos y externos que pueden conllevar a tener un ataque del tipo NBQ.</a:t>
            </a:r>
            <a:endParaRPr lang="en-US" sz="2400" dirty="0"/>
          </a:p>
          <a:p>
            <a:pPr marL="342900" lvl="0" indent="-342900" algn="just">
              <a:buFont typeface="+mj-lt"/>
              <a:buAutoNum type="arabicPeriod"/>
            </a:pPr>
            <a:r>
              <a:rPr lang="es-ES" sz="2400" dirty="0"/>
              <a:t>Una vez determinados los factores externos e internos se identifican los elementos que afectan a cada uno. </a:t>
            </a:r>
            <a:endParaRPr lang="en-US" sz="2400" dirty="0"/>
          </a:p>
          <a:p>
            <a:pPr marL="342900" lvl="0" indent="-342900" algn="just">
              <a:buFont typeface="+mj-lt"/>
              <a:buAutoNum type="arabicPeriod"/>
            </a:pPr>
            <a:r>
              <a:rPr lang="es-ES" sz="2400" dirty="0"/>
              <a:t>Se determinará las tablas de probabilidad e impacto para realizar la matriz de riesgos, donde se combinarán los parámetros probabilidad de ocurrencia con el impacto y como resultado se tendrá el nivel de riesgo determinado.</a:t>
            </a:r>
            <a:endParaRPr lang="en-US" sz="2400" dirty="0"/>
          </a:p>
          <a:p>
            <a:pPr algn="just"/>
            <a:endParaRPr lang="es-EC" sz="2800" b="1" dirty="0"/>
          </a:p>
          <a:p>
            <a:pPr algn="just"/>
            <a:endParaRPr lang="es-EC" sz="2800" b="1" dirty="0" smtClean="0"/>
          </a:p>
          <a:p>
            <a:pPr algn="just"/>
            <a:endParaRPr lang="es-EC" sz="2800" b="1" dirty="0"/>
          </a:p>
          <a:p>
            <a:pPr algn="just"/>
            <a:endParaRPr lang="es-EC" sz="2800" b="1" dirty="0" smtClean="0"/>
          </a:p>
          <a:p>
            <a:pPr algn="just"/>
            <a:endParaRPr lang="es-EC" sz="2800" b="1" dirty="0"/>
          </a:p>
          <a:p>
            <a:pPr algn="just"/>
            <a:endParaRPr lang="es-EC" sz="2800" b="1" dirty="0" smtClean="0"/>
          </a:p>
          <a:p>
            <a:pPr algn="just"/>
            <a:endParaRPr lang="en-US" sz="2800" b="1" dirty="0"/>
          </a:p>
        </p:txBody>
      </p:sp>
    </p:spTree>
    <p:extLst>
      <p:ext uri="{BB962C8B-B14F-4D97-AF65-F5344CB8AC3E}">
        <p14:creationId xmlns:p14="http://schemas.microsoft.com/office/powerpoint/2010/main" val="2938865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TotalTime>
  <Words>1786</Words>
  <Application>Microsoft Office PowerPoint</Application>
  <PresentationFormat>Panorámica</PresentationFormat>
  <Paragraphs>164</Paragraphs>
  <Slides>22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22</vt:i4>
      </vt:variant>
    </vt:vector>
  </HeadingPairs>
  <TitlesOfParts>
    <vt:vector size="27" baseType="lpstr">
      <vt:lpstr>Arial</vt:lpstr>
      <vt:lpstr>Calibri</vt:lpstr>
      <vt:lpstr>Calibri Light</vt:lpstr>
      <vt:lpstr>Times New Roman</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DELL</dc:creator>
  <cp:lastModifiedBy>HP</cp:lastModifiedBy>
  <cp:revision>38</cp:revision>
  <dcterms:created xsi:type="dcterms:W3CDTF">2020-09-15T21:54:46Z</dcterms:created>
  <dcterms:modified xsi:type="dcterms:W3CDTF">2020-11-20T12:31:05Z</dcterms:modified>
</cp:coreProperties>
</file>